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4948" r:id="rId2"/>
    <p:sldId id="5397" r:id="rId3"/>
    <p:sldId id="5424" r:id="rId4"/>
    <p:sldId id="5398" r:id="rId5"/>
    <p:sldId id="5399" r:id="rId6"/>
    <p:sldId id="5400" r:id="rId7"/>
    <p:sldId id="5401" r:id="rId8"/>
    <p:sldId id="5403" r:id="rId9"/>
    <p:sldId id="5402" r:id="rId10"/>
    <p:sldId id="5405" r:id="rId11"/>
    <p:sldId id="5406" r:id="rId12"/>
    <p:sldId id="5407" r:id="rId13"/>
    <p:sldId id="5408" r:id="rId14"/>
    <p:sldId id="5425" r:id="rId15"/>
    <p:sldId id="5409" r:id="rId16"/>
    <p:sldId id="5410" r:id="rId17"/>
    <p:sldId id="5426" r:id="rId18"/>
    <p:sldId id="5411" r:id="rId19"/>
    <p:sldId id="5427" r:id="rId20"/>
    <p:sldId id="5412" r:id="rId21"/>
    <p:sldId id="5413" r:id="rId22"/>
    <p:sldId id="5414" r:id="rId23"/>
    <p:sldId id="5415" r:id="rId24"/>
    <p:sldId id="5416" r:id="rId25"/>
    <p:sldId id="5417" r:id="rId26"/>
    <p:sldId id="5404" r:id="rId27"/>
    <p:sldId id="5418" r:id="rId28"/>
    <p:sldId id="5419" r:id="rId29"/>
    <p:sldId id="5420" r:id="rId30"/>
    <p:sldId id="5423" r:id="rId31"/>
    <p:sldId id="5421" r:id="rId32"/>
    <p:sldId id="5422" r:id="rId33"/>
    <p:sldId id="5429" r:id="rId34"/>
    <p:sldId id="5430" r:id="rId35"/>
    <p:sldId id="5431" r:id="rId36"/>
    <p:sldId id="542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0" autoAdjust="0"/>
    <p:restoredTop sz="94660"/>
  </p:normalViewPr>
  <p:slideViewPr>
    <p:cSldViewPr snapToGrid="0">
      <p:cViewPr varScale="1">
        <p:scale>
          <a:sx n="64" d="100"/>
          <a:sy n="64" d="100"/>
        </p:scale>
        <p:origin x="96" y="14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5C9D9A-4213-43BB-B36F-35CEACEE5C34}" type="datetimeFigureOut">
              <a:rPr lang="en-US" smtClean="0"/>
              <a:t>8/22/2024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A3EEB2-0775-457F-8CBC-5FB19776C218}" type="slidenum">
              <a:rPr lang="en-US" smtClean="0"/>
              <a:t>‹#›</a:t>
            </a:fld>
            <a:endParaRPr lang="en-US"/>
          </a:p>
        </p:txBody>
      </p:sp>
    </p:spTree>
    <p:extLst>
      <p:ext uri="{BB962C8B-B14F-4D97-AF65-F5344CB8AC3E}">
        <p14:creationId xmlns:p14="http://schemas.microsoft.com/office/powerpoint/2010/main" val="3535008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374151"/>
                </a:solidFill>
                <a:effectLst/>
                <a:latin typeface="Söhne"/>
              </a:rPr>
              <a:t>Electromyography (EMG) plays a crucial role in the diagnosis and management of Amyotrophic Lateral Sclerosis (ALS). ALS is a progressive neurodegenerative disease that primarily affects the motor neurons in the brain and spinal cord. EMG is an essential diagnostic tool for several reasons:</a:t>
            </a:r>
          </a:p>
          <a:p>
            <a:pPr algn="l">
              <a:buFont typeface="+mj-lt"/>
              <a:buAutoNum type="arabicPeriod"/>
            </a:pPr>
            <a:r>
              <a:rPr lang="en-GB" b="0" i="0" dirty="0">
                <a:solidFill>
                  <a:srgbClr val="374151"/>
                </a:solidFill>
                <a:effectLst/>
                <a:latin typeface="Söhne"/>
              </a:rPr>
              <a:t>Differential Diagnosis: EMG is used to distinguish ALS from other neurological conditions that may present with similar symptoms, such as muscle weakness and fasciculations (muscle twitches). By assessing the electrical activity of the muscles and the pattern of motor neuron involvement, EMG can help rule out other potential causes of the symptoms.</a:t>
            </a:r>
          </a:p>
          <a:p>
            <a:pPr algn="l">
              <a:buFont typeface="+mj-lt"/>
              <a:buAutoNum type="arabicPeriod"/>
            </a:pPr>
            <a:r>
              <a:rPr lang="en-GB" b="0" i="0" dirty="0">
                <a:solidFill>
                  <a:srgbClr val="374151"/>
                </a:solidFill>
                <a:effectLst/>
                <a:latin typeface="Söhne"/>
              </a:rPr>
              <a:t>Identification of Denervation: ALS leads to the loss of motor neurons, resulting in denervation of muscles. EMG can detect denervation by identifying spontaneous electrical activity in the form of fasciculations, fibrillation potentials, and positive sharp waves. These findings are characteristic of motor neuron degeneration and support the diagnosis of ALS.</a:t>
            </a:r>
          </a:p>
          <a:p>
            <a:pPr algn="l">
              <a:buFont typeface="+mj-lt"/>
              <a:buAutoNum type="arabicPeriod"/>
            </a:pPr>
            <a:r>
              <a:rPr lang="en-GB" b="0" i="0" dirty="0">
                <a:solidFill>
                  <a:srgbClr val="374151"/>
                </a:solidFill>
                <a:effectLst/>
                <a:latin typeface="Söhne"/>
              </a:rPr>
              <a:t>Quantification of Muscle Weakness: EMG can assess the extent and severity of muscle weakness by measuring the amplitude and duration of motor unit action potentials (MUAPs). In ALS, there is often a reduction in MUAP amplitude due to the loss of motor neurons, contributing to muscle weakness.</a:t>
            </a:r>
          </a:p>
          <a:p>
            <a:pPr algn="l">
              <a:buFont typeface="+mj-lt"/>
              <a:buAutoNum type="arabicPeriod"/>
            </a:pPr>
            <a:r>
              <a:rPr lang="en-GB" b="0" i="0" dirty="0">
                <a:solidFill>
                  <a:srgbClr val="374151"/>
                </a:solidFill>
                <a:effectLst/>
                <a:latin typeface="Söhne"/>
              </a:rPr>
              <a:t>Monitoring Disease Progression: EMG can be used to monitor disease progression over time. By periodically assessing the electrical activity of muscles, healthcare providers can observe changes in denervation and muscle function, helping to track the course of the disease.</a:t>
            </a:r>
          </a:p>
          <a:p>
            <a:pPr algn="l">
              <a:buFont typeface="+mj-lt"/>
              <a:buAutoNum type="arabicPeriod"/>
            </a:pPr>
            <a:r>
              <a:rPr lang="en-GB" b="0" i="0" dirty="0">
                <a:solidFill>
                  <a:srgbClr val="374151"/>
                </a:solidFill>
                <a:effectLst/>
                <a:latin typeface="Söhne"/>
              </a:rPr>
              <a:t>Localization of Affected Muscles: EMG can help identify which muscles are affected by ALS, aiding in the selection of appropriate muscles for biopsy or other diagnostic procedures. This information can be valuable for research purposes and to guide interventions.</a:t>
            </a:r>
          </a:p>
          <a:p>
            <a:pPr algn="l">
              <a:buFont typeface="+mj-lt"/>
              <a:buAutoNum type="arabicPeriod"/>
            </a:pPr>
            <a:r>
              <a:rPr lang="en-GB" b="0" i="0" dirty="0">
                <a:solidFill>
                  <a:srgbClr val="374151"/>
                </a:solidFill>
                <a:effectLst/>
                <a:latin typeface="Söhne"/>
              </a:rPr>
              <a:t>Assessing the Functionality of Remaining Motor Neurons: In ALS, some motor neurons may remain functional while others degenerate. EMG can help evaluate the function of remaining motor neurons by recording the response of muscles to nerve stimulation. This information can be relevant for prognosis and management decisions.</a:t>
            </a:r>
          </a:p>
          <a:p>
            <a:pPr algn="l">
              <a:buFont typeface="+mj-lt"/>
              <a:buAutoNum type="arabicPeriod"/>
            </a:pPr>
            <a:r>
              <a:rPr lang="en-GB" b="0" i="0" dirty="0">
                <a:solidFill>
                  <a:srgbClr val="374151"/>
                </a:solidFill>
                <a:effectLst/>
                <a:latin typeface="Söhne"/>
              </a:rPr>
              <a:t>Differentiating Upper Motor Neuron and Lower Motor Neuron Involvement: ALS can affect both upper motor neurons (UMNs) and lower motor neurons (LMNs). EMG findings can help distinguish between UMN and LMN involvement, which is essential for understanding the specific presentation of ALS and guiding treatment strategies.</a:t>
            </a:r>
          </a:p>
          <a:p>
            <a:pPr algn="l"/>
            <a:r>
              <a:rPr lang="en-GB" b="0" i="0" dirty="0">
                <a:solidFill>
                  <a:srgbClr val="374151"/>
                </a:solidFill>
                <a:effectLst/>
                <a:latin typeface="Söhne"/>
              </a:rPr>
              <a:t>It's important to note that the diagnosis of ALS is typically based on a combination of clinical assessments, EMG findings, and other diagnostic tests. While EMG is a valuable tool, it is not used in isolation to confirm an ALS diagnosis. A comprehensive evaluation by a neurologist, often including clinical history, physical examination, and other tests, is necessary for a definitive diagnosis of ALS.</a:t>
            </a:r>
          </a:p>
          <a:p>
            <a:endParaRPr lang="en-SI" dirty="0"/>
          </a:p>
        </p:txBody>
      </p:sp>
      <p:sp>
        <p:nvSpPr>
          <p:cNvPr id="4" name="Slide Number Placeholder 3"/>
          <p:cNvSpPr>
            <a:spLocks noGrp="1"/>
          </p:cNvSpPr>
          <p:nvPr>
            <p:ph type="sldNum" sz="quarter" idx="5"/>
          </p:nvPr>
        </p:nvSpPr>
        <p:spPr/>
        <p:txBody>
          <a:bodyPr/>
          <a:lstStyle/>
          <a:p>
            <a:fld id="{8F25AD66-E3C4-1048-9920-6820CAA10665}" type="slidenum">
              <a:rPr lang="en-SI" smtClean="0"/>
              <a:t>14</a:t>
            </a:fld>
            <a:endParaRPr lang="en-SI"/>
          </a:p>
        </p:txBody>
      </p:sp>
    </p:spTree>
    <p:extLst>
      <p:ext uri="{BB962C8B-B14F-4D97-AF65-F5344CB8AC3E}">
        <p14:creationId xmlns:p14="http://schemas.microsoft.com/office/powerpoint/2010/main" val="3196702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6F180D-7FA4-472D-8D20-98D395F9330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310811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F180D-7FA4-472D-8D20-98D395F9330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3179726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F180D-7FA4-472D-8D20-98D395F9330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68264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2834523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4404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8746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77485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34589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38965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73301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F180D-7FA4-472D-8D20-98D395F9330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972534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6F180D-7FA4-472D-8D20-98D395F9330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861319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6F180D-7FA4-472D-8D20-98D395F9330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351307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6F180D-7FA4-472D-8D20-98D395F9330B}" type="datetimeFigureOut">
              <a:rPr lang="en-US" smtClean="0"/>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97560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6F180D-7FA4-472D-8D20-98D395F9330B}" type="datetimeFigureOut">
              <a:rPr lang="en-US" smtClean="0"/>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55321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F180D-7FA4-472D-8D20-98D395F9330B}" type="datetimeFigureOut">
              <a:rPr lang="en-US" smtClean="0"/>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130085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6F180D-7FA4-472D-8D20-98D395F9330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2341765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6F180D-7FA4-472D-8D20-98D395F9330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B1154-BAF9-44D9-B6D6-A34998FB7B88}" type="slidenum">
              <a:rPr lang="en-US" smtClean="0"/>
              <a:t>‹#›</a:t>
            </a:fld>
            <a:endParaRPr lang="en-US"/>
          </a:p>
        </p:txBody>
      </p:sp>
    </p:spTree>
    <p:extLst>
      <p:ext uri="{BB962C8B-B14F-4D97-AF65-F5344CB8AC3E}">
        <p14:creationId xmlns:p14="http://schemas.microsoft.com/office/powerpoint/2010/main" val="49937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6F180D-7FA4-472D-8D20-98D395F9330B}" type="datetimeFigureOut">
              <a:rPr lang="en-US" smtClean="0"/>
              <a:t>8/22/2024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B1154-BAF9-44D9-B6D6-A34998FB7B88}" type="slidenum">
              <a:rPr lang="en-US" smtClean="0"/>
              <a:t>‹#›</a:t>
            </a:fld>
            <a:endParaRPr lang="en-US"/>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119718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doi.org/10.1002/jmri.27530" TargetMode="External"/><Relationship Id="rId2" Type="http://schemas.openxmlformats.org/officeDocument/2006/relationships/hyperlink" Target="https://doi.org/10.3390/ijms24031911" TargetMode="External"/><Relationship Id="rId1" Type="http://schemas.openxmlformats.org/officeDocument/2006/relationships/slideLayout" Target="../slideLayouts/slideLayout2.xml"/><Relationship Id="rId4" Type="http://schemas.openxmlformats.org/officeDocument/2006/relationships/hyperlink" Target="https://doi.org/10.1038/nrneurol.2013.22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a:xfrm>
            <a:off x="1600199" y="1283711"/>
            <a:ext cx="9625263" cy="2387600"/>
          </a:xfrm>
        </p:spPr>
        <p:txBody>
          <a:bodyPr>
            <a:noAutofit/>
          </a:bodyPr>
          <a:lstStyle/>
          <a:p>
            <a:r>
              <a:rPr lang="en-US" sz="4800" cap="all" dirty="0"/>
              <a:t>ASSESSING AND MEASURING IN ALS</a:t>
            </a:r>
            <a:r>
              <a:rPr lang="sr-Latn-RS" sz="4800" cap="all" dirty="0"/>
              <a:t>, part</a:t>
            </a:r>
            <a:r>
              <a:rPr lang="en-US" sz="4800" cap="all" dirty="0"/>
              <a:t> 1</a:t>
            </a:r>
            <a:endParaRPr lang="en-SE" sz="4800" cap="all"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Zvezdan</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Pirto</a:t>
            </a:r>
            <a:r>
              <a:rPr kumimoji="0" lang="sr-Latn-RS" sz="2400" b="0" i="0" u="none" strike="noStrike" kern="1200" cap="none" spc="0" normalizeH="0" baseline="0" noProof="0" dirty="0">
                <a:ln>
                  <a:noFill/>
                </a:ln>
                <a:solidFill>
                  <a:prstClr val="black"/>
                </a:solidFill>
                <a:effectLst/>
                <a:uLnTx/>
                <a:uFillTx/>
                <a:latin typeface="Calibri" panose="020F0502020204030204"/>
                <a:ea typeface="+mn-ea"/>
                <a:cs typeface="+mn-cs"/>
              </a:rPr>
              <a:t>š</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ek</a:t>
            </a:r>
            <a:b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University of Ljubljana</a:t>
            </a:r>
          </a:p>
        </p:txBody>
      </p:sp>
    </p:spTree>
    <p:extLst>
      <p:ext uri="{BB962C8B-B14F-4D97-AF65-F5344CB8AC3E}">
        <p14:creationId xmlns:p14="http://schemas.microsoft.com/office/powerpoint/2010/main" val="3619313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7AFF5-8CAA-4692-C2D5-34823F7BB293}"/>
              </a:ext>
            </a:extLst>
          </p:cNvPr>
          <p:cNvSpPr>
            <a:spLocks noGrp="1"/>
          </p:cNvSpPr>
          <p:nvPr>
            <p:ph type="title"/>
          </p:nvPr>
        </p:nvSpPr>
        <p:spPr/>
        <p:txBody>
          <a:bodyPr/>
          <a:lstStyle/>
          <a:p>
            <a:pPr algn="ctr"/>
            <a:r>
              <a:rPr lang="en-GB" dirty="0">
                <a:solidFill>
                  <a:srgbClr val="C00000"/>
                </a:solidFill>
              </a:rPr>
              <a:t>Clinical Examination in ALS</a:t>
            </a:r>
            <a:br>
              <a:rPr lang="en-GB" b="1" dirty="0"/>
            </a:br>
            <a:endParaRPr lang="en-SI" dirty="0"/>
          </a:p>
        </p:txBody>
      </p:sp>
      <p:sp>
        <p:nvSpPr>
          <p:cNvPr id="3" name="Content Placeholder 2">
            <a:extLst>
              <a:ext uri="{FF2B5EF4-FFF2-40B4-BE49-F238E27FC236}">
                <a16:creationId xmlns:a16="http://schemas.microsoft.com/office/drawing/2014/main" id="{1B6B0885-8EBD-4442-22A3-F06042AC5D83}"/>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Upper and Lower Motor Neuron Signs</a:t>
            </a:r>
            <a:r>
              <a:rPr lang="en-GB" dirty="0"/>
              <a:t>: ALS is characterized by a combination of upper motor neuron signs (e.g., spasticity, hyperreflexia) and lower motor neuron signs (e.g., muscle atrophy, fasciculations). Assessing these signs is crucial for diagnosing ALS and measuring its severity.</a:t>
            </a:r>
          </a:p>
          <a:p>
            <a:pPr marL="742950" lvl="1" indent="-285750">
              <a:buFont typeface="Arial" panose="020B0604020202020204" pitchFamily="34" charset="0"/>
              <a:buChar char="•"/>
            </a:pPr>
            <a:r>
              <a:rPr lang="en-GB" b="1" dirty="0"/>
              <a:t>Functional Examination</a:t>
            </a:r>
            <a:r>
              <a:rPr lang="en-GB" dirty="0"/>
              <a:t>: Evaluating muscle strength, tone, and reflexes provides quantitative data on the extent of motor neuron damage and helps to track disease progression over time.</a:t>
            </a:r>
          </a:p>
          <a:p>
            <a:pPr marL="742950" lvl="1" indent="-285750">
              <a:buFont typeface="Arial" panose="020B0604020202020204" pitchFamily="34" charset="0"/>
              <a:buChar char="•"/>
            </a:pPr>
            <a:r>
              <a:rPr lang="en-GB" b="1" dirty="0"/>
              <a:t>Severity Assessment</a:t>
            </a:r>
            <a:r>
              <a:rPr lang="en-GB" dirty="0"/>
              <a:t>: Clinical examination findings, such as the degree of muscle weakness and the presence of pathological reflexes (e.g., Babinski sign), are key indicators of ALS severity.</a:t>
            </a:r>
          </a:p>
          <a:p>
            <a:endParaRPr lang="en-SI" dirty="0"/>
          </a:p>
        </p:txBody>
      </p:sp>
    </p:spTree>
    <p:extLst>
      <p:ext uri="{BB962C8B-B14F-4D97-AF65-F5344CB8AC3E}">
        <p14:creationId xmlns:p14="http://schemas.microsoft.com/office/powerpoint/2010/main" val="1149667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5E52A-F1AC-66D6-A118-30F094D27BD9}"/>
              </a:ext>
            </a:extLst>
          </p:cNvPr>
          <p:cNvSpPr>
            <a:spLocks noGrp="1"/>
          </p:cNvSpPr>
          <p:nvPr>
            <p:ph type="title"/>
          </p:nvPr>
        </p:nvSpPr>
        <p:spPr/>
        <p:txBody>
          <a:bodyPr/>
          <a:lstStyle/>
          <a:p>
            <a:pPr algn="ctr"/>
            <a:r>
              <a:rPr lang="en-GB" dirty="0">
                <a:solidFill>
                  <a:srgbClr val="C00000"/>
                </a:solidFill>
              </a:rPr>
              <a:t>Detailed Motor Examination</a:t>
            </a:r>
            <a:endParaRPr lang="en-SI" dirty="0">
              <a:solidFill>
                <a:srgbClr val="C00000"/>
              </a:solidFill>
            </a:endParaRPr>
          </a:p>
        </p:txBody>
      </p:sp>
      <p:sp>
        <p:nvSpPr>
          <p:cNvPr id="3" name="Content Placeholder 2">
            <a:extLst>
              <a:ext uri="{FF2B5EF4-FFF2-40B4-BE49-F238E27FC236}">
                <a16:creationId xmlns:a16="http://schemas.microsoft.com/office/drawing/2014/main" id="{1C60FC08-C273-B0FD-3D5A-A5CC2B4FC06B}"/>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Muscle Strength Testing</a:t>
            </a:r>
            <a:r>
              <a:rPr lang="en-GB" dirty="0"/>
              <a:t>: Using the Medical Research Council (MRC) scale, clinicians can grade muscle strength on a scale from 0 (no movement) to 5 (normal strength). This helps in quantifying the degree of weakness and tracking disease progression.</a:t>
            </a:r>
          </a:p>
          <a:p>
            <a:pPr marL="742950" lvl="1" indent="-285750">
              <a:buFont typeface="Arial" panose="020B0604020202020204" pitchFamily="34" charset="0"/>
              <a:buChar char="•"/>
            </a:pPr>
            <a:r>
              <a:rPr lang="en-GB" b="1" dirty="0"/>
              <a:t>Reflex Testing</a:t>
            </a:r>
            <a:r>
              <a:rPr lang="en-GB" dirty="0"/>
              <a:t>: Hyperreflexia (exaggerated reflexes) in the presence of muscle weakness and atrophy is indicative of upper motor neuron involvement. Testing reflexes, including the Babinski sign, helps in differentiating ALS from other motor neuron diseases.</a:t>
            </a:r>
          </a:p>
          <a:p>
            <a:pPr marL="742950" lvl="1" indent="-285750">
              <a:buFont typeface="Arial" panose="020B0604020202020204" pitchFamily="34" charset="0"/>
              <a:buChar char="•"/>
            </a:pPr>
            <a:r>
              <a:rPr lang="en-GB" b="1" dirty="0"/>
              <a:t>Measurement of Severity</a:t>
            </a:r>
            <a:r>
              <a:rPr lang="en-GB" dirty="0"/>
              <a:t>: The severity of ALS can be gauged by the extent of muscle weakness, the presence of spasticity, and the progression of these signs over time.</a:t>
            </a:r>
          </a:p>
          <a:p>
            <a:endParaRPr lang="en-SI" dirty="0"/>
          </a:p>
        </p:txBody>
      </p:sp>
    </p:spTree>
    <p:extLst>
      <p:ext uri="{BB962C8B-B14F-4D97-AF65-F5344CB8AC3E}">
        <p14:creationId xmlns:p14="http://schemas.microsoft.com/office/powerpoint/2010/main" val="103120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7F901-0081-5E00-197C-376EF64E2F49}"/>
              </a:ext>
            </a:extLst>
          </p:cNvPr>
          <p:cNvSpPr>
            <a:spLocks noGrp="1"/>
          </p:cNvSpPr>
          <p:nvPr>
            <p:ph type="title"/>
          </p:nvPr>
        </p:nvSpPr>
        <p:spPr/>
        <p:txBody>
          <a:bodyPr/>
          <a:lstStyle/>
          <a:p>
            <a:pPr algn="ctr"/>
            <a:r>
              <a:rPr lang="en-GB" dirty="0">
                <a:solidFill>
                  <a:srgbClr val="C00000"/>
                </a:solidFill>
              </a:rPr>
              <a:t>Bulbar Function Testing</a:t>
            </a:r>
            <a:endParaRPr lang="en-SI" dirty="0">
              <a:solidFill>
                <a:srgbClr val="C00000"/>
              </a:solidFill>
            </a:endParaRPr>
          </a:p>
        </p:txBody>
      </p:sp>
      <p:sp>
        <p:nvSpPr>
          <p:cNvPr id="3" name="Content Placeholder 2">
            <a:extLst>
              <a:ext uri="{FF2B5EF4-FFF2-40B4-BE49-F238E27FC236}">
                <a16:creationId xmlns:a16="http://schemas.microsoft.com/office/drawing/2014/main" id="{589D0FE7-FFC7-B4EF-4D16-6B811634C270}"/>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Speech and Swallowing</a:t>
            </a:r>
            <a:r>
              <a:rPr lang="en-GB" dirty="0"/>
              <a:t>: Dysarthria (slurred speech) and dysphagia (difficulty swallowing) are common in ALS, particularly in bulbar-onset cases. These symptoms are assessed through speech evaluations and swallowing studies.</a:t>
            </a:r>
          </a:p>
          <a:p>
            <a:pPr marL="742950" lvl="1" indent="-285750">
              <a:buFont typeface="Arial" panose="020B0604020202020204" pitchFamily="34" charset="0"/>
              <a:buChar char="•"/>
            </a:pPr>
            <a:r>
              <a:rPr lang="en-GB" b="1" dirty="0"/>
              <a:t>Tongue Examination</a:t>
            </a:r>
            <a:r>
              <a:rPr lang="en-GB" dirty="0"/>
              <a:t>: The presence of tongue atrophy, fasciculations, and decreased strength are indicative of lower motor neuron involvement in the bulbar region. This examination is essential for assessing the impact of ALS on communication and nutrition.</a:t>
            </a:r>
          </a:p>
          <a:p>
            <a:pPr marL="742950" lvl="1" indent="-285750">
              <a:buFont typeface="Arial" panose="020B0604020202020204" pitchFamily="34" charset="0"/>
              <a:buChar char="•"/>
            </a:pPr>
            <a:r>
              <a:rPr lang="en-GB" b="1" dirty="0"/>
              <a:t>Severity Measurement</a:t>
            </a:r>
            <a:r>
              <a:rPr lang="en-GB" dirty="0"/>
              <a:t>: Bulbar symptoms often signify a more severe form of ALS, and their progression can be used to measure the disease's impact on quality of life and overall prognosis.</a:t>
            </a:r>
          </a:p>
          <a:p>
            <a:endParaRPr lang="en-SI" dirty="0"/>
          </a:p>
        </p:txBody>
      </p:sp>
    </p:spTree>
    <p:extLst>
      <p:ext uri="{BB962C8B-B14F-4D97-AF65-F5344CB8AC3E}">
        <p14:creationId xmlns:p14="http://schemas.microsoft.com/office/powerpoint/2010/main" val="1634886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7FE15-2635-0EF4-D26B-D00CE79A76F3}"/>
              </a:ext>
            </a:extLst>
          </p:cNvPr>
          <p:cNvSpPr>
            <a:spLocks noGrp="1"/>
          </p:cNvSpPr>
          <p:nvPr>
            <p:ph type="title"/>
          </p:nvPr>
        </p:nvSpPr>
        <p:spPr/>
        <p:txBody>
          <a:bodyPr/>
          <a:lstStyle/>
          <a:p>
            <a:pPr algn="ctr"/>
            <a:r>
              <a:rPr lang="en-GB" dirty="0">
                <a:solidFill>
                  <a:srgbClr val="C00000"/>
                </a:solidFill>
              </a:rPr>
              <a:t>Electromyography (EMG) in ALS</a:t>
            </a:r>
            <a:endParaRPr lang="en-SI" dirty="0">
              <a:solidFill>
                <a:srgbClr val="C00000"/>
              </a:solidFill>
            </a:endParaRPr>
          </a:p>
        </p:txBody>
      </p:sp>
      <p:sp>
        <p:nvSpPr>
          <p:cNvPr id="3" name="Content Placeholder 2">
            <a:extLst>
              <a:ext uri="{FF2B5EF4-FFF2-40B4-BE49-F238E27FC236}">
                <a16:creationId xmlns:a16="http://schemas.microsoft.com/office/drawing/2014/main" id="{B86EB3EC-3520-BCC0-5556-05989C996631}"/>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Role of EMG</a:t>
            </a:r>
            <a:r>
              <a:rPr lang="en-GB" dirty="0"/>
              <a:t>: EMG is a critical diagnostic tool for ALS, providing objective evidence of denervation and reinnervation, which are hallmarks of motor neuron disease.</a:t>
            </a:r>
          </a:p>
          <a:p>
            <a:pPr marL="742950" lvl="1" indent="-285750">
              <a:buFont typeface="Arial" panose="020B0604020202020204" pitchFamily="34" charset="0"/>
              <a:buChar char="•"/>
            </a:pPr>
            <a:r>
              <a:rPr lang="en-GB" b="1" dirty="0"/>
              <a:t>Key Findings</a:t>
            </a:r>
            <a:r>
              <a:rPr lang="en-GB" dirty="0"/>
              <a:t>: In ALS, EMG typically reveals fibrillations, fasciculations, and large, polyphasic motor unit potentials. These findings confirm lower motor neuron degeneration and help assess the severity of the disease.</a:t>
            </a:r>
          </a:p>
          <a:p>
            <a:pPr marL="742950" lvl="1" indent="-285750">
              <a:buFont typeface="Arial" panose="020B0604020202020204" pitchFamily="34" charset="0"/>
              <a:buChar char="•"/>
            </a:pPr>
            <a:r>
              <a:rPr lang="en-GB" b="1" dirty="0"/>
              <a:t>Severity Measurement</a:t>
            </a:r>
            <a:r>
              <a:rPr lang="en-GB" dirty="0"/>
              <a:t>: The extent and distribution of abnormal EMG findings correlate with the severity of motor neuron involvement and can help monitor disease progression.</a:t>
            </a:r>
          </a:p>
          <a:p>
            <a:endParaRPr lang="en-SI" dirty="0"/>
          </a:p>
        </p:txBody>
      </p:sp>
    </p:spTree>
    <p:extLst>
      <p:ext uri="{BB962C8B-B14F-4D97-AF65-F5344CB8AC3E}">
        <p14:creationId xmlns:p14="http://schemas.microsoft.com/office/powerpoint/2010/main" val="3773457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66E0A-20F7-EF5D-5B58-7066B00292ED}"/>
              </a:ext>
            </a:extLst>
          </p:cNvPr>
          <p:cNvSpPr>
            <a:spLocks noGrp="1"/>
          </p:cNvSpPr>
          <p:nvPr>
            <p:ph type="title"/>
          </p:nvPr>
        </p:nvSpPr>
        <p:spPr>
          <a:xfrm>
            <a:off x="0" y="365125"/>
            <a:ext cx="11755272" cy="625475"/>
          </a:xfrm>
        </p:spPr>
        <p:txBody>
          <a:bodyPr>
            <a:normAutofit fontScale="90000"/>
          </a:bodyPr>
          <a:lstStyle/>
          <a:p>
            <a:pPr algn="ctr"/>
            <a:r>
              <a:rPr lang="en-GB" dirty="0">
                <a:solidFill>
                  <a:srgbClr val="C00000"/>
                </a:solidFill>
              </a:rPr>
              <a:t>Electromyographic assessment in ALS</a:t>
            </a:r>
            <a:endParaRPr lang="en-SI" dirty="0">
              <a:solidFill>
                <a:srgbClr val="C00000"/>
              </a:solidFill>
            </a:endParaRPr>
          </a:p>
        </p:txBody>
      </p:sp>
      <p:sp>
        <p:nvSpPr>
          <p:cNvPr id="3" name="Content Placeholder 2">
            <a:extLst>
              <a:ext uri="{FF2B5EF4-FFF2-40B4-BE49-F238E27FC236}">
                <a16:creationId xmlns:a16="http://schemas.microsoft.com/office/drawing/2014/main" id="{3B3F7474-EE5D-D4C6-3723-8EC6CC9C3F25}"/>
              </a:ext>
            </a:extLst>
          </p:cNvPr>
          <p:cNvSpPr>
            <a:spLocks noGrp="1"/>
          </p:cNvSpPr>
          <p:nvPr>
            <p:ph idx="1"/>
          </p:nvPr>
        </p:nvSpPr>
        <p:spPr>
          <a:xfrm>
            <a:off x="436728" y="1371600"/>
            <a:ext cx="7042245" cy="4805363"/>
          </a:xfrm>
        </p:spPr>
        <p:txBody>
          <a:bodyPr>
            <a:normAutofit fontScale="92500" lnSpcReduction="20000"/>
          </a:bodyPr>
          <a:lstStyle/>
          <a:p>
            <a:pPr algn="l">
              <a:buFont typeface="+mj-lt"/>
              <a:buAutoNum type="arabicPeriod"/>
            </a:pPr>
            <a:r>
              <a:rPr lang="en-GB" b="0" i="0" dirty="0">
                <a:solidFill>
                  <a:srgbClr val="374151"/>
                </a:solidFill>
                <a:effectLst/>
              </a:rPr>
              <a:t>Differential Diagnosis: EMG is used to distinguish ALS from other neurological conditions </a:t>
            </a:r>
          </a:p>
          <a:p>
            <a:pPr algn="l">
              <a:buFont typeface="+mj-lt"/>
              <a:buAutoNum type="arabicPeriod"/>
            </a:pPr>
            <a:r>
              <a:rPr lang="en-GB" b="0" i="0" dirty="0">
                <a:solidFill>
                  <a:srgbClr val="374151"/>
                </a:solidFill>
                <a:effectLst/>
              </a:rPr>
              <a:t>Identification of Denervation: in the form of fasciculations, fibrillation potentials, and positive sharp waves. These findings are characteristic for diagnosis of ALS.</a:t>
            </a:r>
          </a:p>
          <a:p>
            <a:pPr algn="l">
              <a:buFont typeface="+mj-lt"/>
              <a:buAutoNum type="arabicPeriod"/>
            </a:pPr>
            <a:r>
              <a:rPr lang="en-GB" b="0" i="0" dirty="0">
                <a:solidFill>
                  <a:srgbClr val="374151"/>
                </a:solidFill>
                <a:effectLst/>
              </a:rPr>
              <a:t>Quantification Muscles: </a:t>
            </a:r>
          </a:p>
          <a:p>
            <a:pPr>
              <a:buFont typeface="+mj-lt"/>
              <a:buAutoNum type="arabicPeriod"/>
            </a:pPr>
            <a:r>
              <a:rPr lang="en-GB" b="0" i="0" dirty="0">
                <a:solidFill>
                  <a:srgbClr val="374151"/>
                </a:solidFill>
                <a:effectLst/>
              </a:rPr>
              <a:t>Assessing the </a:t>
            </a:r>
            <a:r>
              <a:rPr lang="en-GB" b="0" i="0" dirty="0" err="1">
                <a:solidFill>
                  <a:srgbClr val="374151"/>
                </a:solidFill>
                <a:effectLst/>
              </a:rPr>
              <a:t>Functioof</a:t>
            </a:r>
            <a:r>
              <a:rPr lang="en-GB" b="0" i="0" dirty="0">
                <a:solidFill>
                  <a:srgbClr val="374151"/>
                </a:solidFill>
                <a:effectLst/>
              </a:rPr>
              <a:t> Muscle Weakness: </a:t>
            </a:r>
          </a:p>
          <a:p>
            <a:pPr>
              <a:buFont typeface="+mj-lt"/>
              <a:buAutoNum type="arabicPeriod"/>
            </a:pPr>
            <a:r>
              <a:rPr lang="en-GB" b="0" i="0" dirty="0">
                <a:solidFill>
                  <a:srgbClr val="374151"/>
                </a:solidFill>
                <a:effectLst/>
              </a:rPr>
              <a:t>Monitoring Disease Progression: </a:t>
            </a:r>
          </a:p>
          <a:p>
            <a:pPr>
              <a:buFont typeface="+mj-lt"/>
              <a:buAutoNum type="arabicPeriod"/>
            </a:pPr>
            <a:r>
              <a:rPr lang="en-GB" b="0" i="0" dirty="0">
                <a:solidFill>
                  <a:srgbClr val="374151"/>
                </a:solidFill>
                <a:effectLst/>
              </a:rPr>
              <a:t>Localization of Affected </a:t>
            </a:r>
            <a:r>
              <a:rPr lang="en-GB" b="0" i="0" dirty="0" err="1">
                <a:solidFill>
                  <a:srgbClr val="374151"/>
                </a:solidFill>
                <a:effectLst/>
              </a:rPr>
              <a:t>nality</a:t>
            </a:r>
            <a:r>
              <a:rPr lang="en-GB" b="0" i="0" dirty="0">
                <a:solidFill>
                  <a:srgbClr val="374151"/>
                </a:solidFill>
                <a:effectLst/>
              </a:rPr>
              <a:t> of Remaining Motor Neurons</a:t>
            </a:r>
          </a:p>
          <a:p>
            <a:pPr algn="l">
              <a:buFont typeface="+mj-lt"/>
              <a:buAutoNum type="arabicPeriod"/>
            </a:pPr>
            <a:r>
              <a:rPr lang="en-GB" b="0" i="0" dirty="0">
                <a:solidFill>
                  <a:srgbClr val="374151"/>
                </a:solidFill>
                <a:effectLst/>
              </a:rPr>
              <a:t>Differentiating Upper Motor Neuron and Lower Motor Neuron Involvement</a:t>
            </a:r>
          </a:p>
          <a:p>
            <a:pPr algn="l">
              <a:buFont typeface="+mj-lt"/>
              <a:buAutoNum type="arabicPeriod"/>
            </a:pPr>
            <a:endParaRPr lang="en-GB" b="0" i="0" dirty="0">
              <a:solidFill>
                <a:srgbClr val="374151"/>
              </a:solidFill>
              <a:effectLst/>
              <a:latin typeface="Söhne"/>
            </a:endParaRPr>
          </a:p>
        </p:txBody>
      </p:sp>
      <p:pic>
        <p:nvPicPr>
          <p:cNvPr id="9220" name="Picture 4" descr="Figure 9 from Identifying the Motor Neuron Disease in EMG Signal Using Time  and Frequency Domain Features with Comparison | Semantic Scholar">
            <a:extLst>
              <a:ext uri="{FF2B5EF4-FFF2-40B4-BE49-F238E27FC236}">
                <a16:creationId xmlns:a16="http://schemas.microsoft.com/office/drawing/2014/main" id="{D6F5EF58-5A1D-A5C3-5B7A-8A2C98B3DA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61361" y="1371600"/>
            <a:ext cx="3270227" cy="4647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324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3F238-9317-F028-A519-9C212D2F6DE0}"/>
              </a:ext>
            </a:extLst>
          </p:cNvPr>
          <p:cNvSpPr>
            <a:spLocks noGrp="1"/>
          </p:cNvSpPr>
          <p:nvPr>
            <p:ph type="title"/>
          </p:nvPr>
        </p:nvSpPr>
        <p:spPr/>
        <p:txBody>
          <a:bodyPr/>
          <a:lstStyle/>
          <a:p>
            <a:pPr algn="ctr"/>
            <a:r>
              <a:rPr lang="en-GB" dirty="0">
                <a:solidFill>
                  <a:srgbClr val="C00000"/>
                </a:solidFill>
              </a:rPr>
              <a:t>Nerve Conduction Studies (NCS)</a:t>
            </a:r>
            <a:endParaRPr lang="en-SI" dirty="0">
              <a:solidFill>
                <a:srgbClr val="C00000"/>
              </a:solidFill>
            </a:endParaRPr>
          </a:p>
        </p:txBody>
      </p:sp>
      <p:sp>
        <p:nvSpPr>
          <p:cNvPr id="3" name="Content Placeholder 2">
            <a:extLst>
              <a:ext uri="{FF2B5EF4-FFF2-40B4-BE49-F238E27FC236}">
                <a16:creationId xmlns:a16="http://schemas.microsoft.com/office/drawing/2014/main" id="{C74B81C1-C41F-5DBB-C234-A9135246FCF2}"/>
              </a:ext>
            </a:extLst>
          </p:cNvPr>
          <p:cNvSpPr>
            <a:spLocks noGrp="1"/>
          </p:cNvSpPr>
          <p:nvPr>
            <p:ph idx="1"/>
          </p:nvPr>
        </p:nvSpPr>
        <p:spPr>
          <a:xfrm>
            <a:off x="3165231" y="1825625"/>
            <a:ext cx="8880230" cy="4351338"/>
          </a:xfrm>
        </p:spPr>
        <p:txBody>
          <a:bodyPr>
            <a:normAutofit lnSpcReduction="10000"/>
          </a:bodyPr>
          <a:lstStyle/>
          <a:p>
            <a:pPr marL="742950" lvl="1" indent="-285750">
              <a:buFont typeface="Arial" panose="020B0604020202020204" pitchFamily="34" charset="0"/>
              <a:buChar char="•"/>
            </a:pPr>
            <a:endParaRPr lang="en-GB" b="1" dirty="0"/>
          </a:p>
          <a:p>
            <a:pPr marL="742950" lvl="1" indent="-285750">
              <a:buFont typeface="Arial" panose="020B0604020202020204" pitchFamily="34" charset="0"/>
              <a:buChar char="•"/>
            </a:pPr>
            <a:r>
              <a:rPr lang="en-GB" b="1" dirty="0"/>
              <a:t>Purpose</a:t>
            </a:r>
            <a:r>
              <a:rPr lang="en-GB" dirty="0"/>
              <a:t>: NCS is used in conjunction with EMG to differentiate ALS from other neuromuscular disorders, such as multifocal motor neuropathy or myasthenia gravis. In ALS, sensory nerve conduction is usually normal, while motor conduction may show reduced amplitude without conduction block.</a:t>
            </a:r>
          </a:p>
          <a:p>
            <a:pPr marL="742950" lvl="1" indent="-285750">
              <a:buFont typeface="Arial" panose="020B0604020202020204" pitchFamily="34" charset="0"/>
              <a:buChar char="•"/>
            </a:pPr>
            <a:r>
              <a:rPr lang="en-GB" b="1" dirty="0"/>
              <a:t>Findings</a:t>
            </a:r>
            <a:r>
              <a:rPr lang="en-GB" dirty="0"/>
              <a:t>: NCS findings typical of ALS include preserved sensory conduction with evidence of motor axon loss. The absence of conduction block helps differentiate ALS from conditions like MMN.</a:t>
            </a:r>
          </a:p>
          <a:p>
            <a:pPr marL="742950" lvl="1" indent="-285750">
              <a:buFont typeface="Arial" panose="020B0604020202020204" pitchFamily="34" charset="0"/>
              <a:buChar char="•"/>
            </a:pPr>
            <a:r>
              <a:rPr lang="en-GB" b="1" dirty="0"/>
              <a:t>Severity Assessment</a:t>
            </a:r>
            <a:r>
              <a:rPr lang="en-GB" dirty="0"/>
              <a:t>: While NCS primarily aids in differential diagnosis, the degree of motor axon loss can provide additional information on the severity of ALS.</a:t>
            </a:r>
          </a:p>
          <a:p>
            <a:endParaRPr lang="en-SI" dirty="0"/>
          </a:p>
        </p:txBody>
      </p:sp>
      <p:pic>
        <p:nvPicPr>
          <p:cNvPr id="3074" name="Picture 2" descr="Nerve Conduction Studies - Hand ...">
            <a:extLst>
              <a:ext uri="{FF2B5EF4-FFF2-40B4-BE49-F238E27FC236}">
                <a16:creationId xmlns:a16="http://schemas.microsoft.com/office/drawing/2014/main" id="{B0BDE0AC-6A42-5514-D4A5-0532808E2E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39" y="2986942"/>
            <a:ext cx="3569676" cy="2044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361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56C87-9695-01CD-9DAD-5535D4AE38AA}"/>
              </a:ext>
            </a:extLst>
          </p:cNvPr>
          <p:cNvSpPr>
            <a:spLocks noGrp="1"/>
          </p:cNvSpPr>
          <p:nvPr>
            <p:ph type="title"/>
          </p:nvPr>
        </p:nvSpPr>
        <p:spPr/>
        <p:txBody>
          <a:bodyPr/>
          <a:lstStyle/>
          <a:p>
            <a:pPr algn="ctr"/>
            <a:r>
              <a:rPr lang="en-GB" dirty="0">
                <a:solidFill>
                  <a:srgbClr val="C00000"/>
                </a:solidFill>
              </a:rPr>
              <a:t>Neuroimaging in ALS</a:t>
            </a:r>
            <a:endParaRPr lang="en-SI" dirty="0">
              <a:solidFill>
                <a:srgbClr val="C00000"/>
              </a:solidFill>
            </a:endParaRPr>
          </a:p>
        </p:txBody>
      </p:sp>
      <p:sp>
        <p:nvSpPr>
          <p:cNvPr id="3" name="Content Placeholder 2">
            <a:extLst>
              <a:ext uri="{FF2B5EF4-FFF2-40B4-BE49-F238E27FC236}">
                <a16:creationId xmlns:a16="http://schemas.microsoft.com/office/drawing/2014/main" id="{3E5AA83D-DB22-B6E9-40DB-E7E8AC06A452}"/>
              </a:ext>
            </a:extLst>
          </p:cNvPr>
          <p:cNvSpPr>
            <a:spLocks noGrp="1"/>
          </p:cNvSpPr>
          <p:nvPr>
            <p:ph idx="1"/>
          </p:nvPr>
        </p:nvSpPr>
        <p:spPr>
          <a:xfrm>
            <a:off x="838200" y="1825625"/>
            <a:ext cx="10515600" cy="4351338"/>
          </a:xfrm>
        </p:spPr>
        <p:txBody>
          <a:bodyPr>
            <a:normAutofit/>
          </a:bodyPr>
          <a:lstStyle/>
          <a:p>
            <a:pPr marL="742950" lvl="1" indent="-285750">
              <a:buFont typeface="Arial" panose="020B0604020202020204" pitchFamily="34" charset="0"/>
              <a:buChar char="•"/>
            </a:pPr>
            <a:r>
              <a:rPr lang="en-GB" b="1" dirty="0"/>
              <a:t>MRI</a:t>
            </a:r>
            <a:r>
              <a:rPr lang="en-GB" dirty="0"/>
              <a:t>: MRI is essential for ruling out other conditions that can mimic ALS, such as brain </a:t>
            </a:r>
            <a:r>
              <a:rPr lang="en-GB" dirty="0" err="1"/>
              <a:t>tumors</a:t>
            </a:r>
            <a:r>
              <a:rPr lang="en-GB" dirty="0"/>
              <a:t>, multiple sclerosis, or cervical myelopathy. Although MRI findings specific to ALS are limited, certain patterns can support the diagnosis.</a:t>
            </a:r>
          </a:p>
          <a:p>
            <a:pPr marL="742950" lvl="1" indent="-285750">
              <a:buFont typeface="Arial" panose="020B0604020202020204" pitchFamily="34" charset="0"/>
              <a:buChar char="•"/>
            </a:pPr>
            <a:r>
              <a:rPr lang="en-GB" b="1" dirty="0"/>
              <a:t>Typical Findings</a:t>
            </a:r>
            <a:r>
              <a:rPr lang="en-GB" dirty="0"/>
              <a:t>: In ALS, MRI may show cortical atrophy, particularly in the motor cortex, and hyperintensity along the corticospinal tracts. These findings correlate with upper motor neuron involvement.</a:t>
            </a:r>
          </a:p>
          <a:p>
            <a:pPr marL="742950" lvl="1" indent="-285750">
              <a:buFont typeface="Arial" panose="020B0604020202020204" pitchFamily="34" charset="0"/>
              <a:buChar char="•"/>
            </a:pPr>
            <a:r>
              <a:rPr lang="en-GB" b="1" dirty="0"/>
              <a:t>Measurement of Severity</a:t>
            </a:r>
            <a:r>
              <a:rPr lang="en-GB" dirty="0"/>
              <a:t>: While not definitive for ALS, MRI can reflect the extent of upper motor neuron degeneration and help measure the severity of the disease.</a:t>
            </a:r>
          </a:p>
          <a:p>
            <a:endParaRPr lang="en-SI" dirty="0"/>
          </a:p>
        </p:txBody>
      </p:sp>
    </p:spTree>
    <p:extLst>
      <p:ext uri="{BB962C8B-B14F-4D97-AF65-F5344CB8AC3E}">
        <p14:creationId xmlns:p14="http://schemas.microsoft.com/office/powerpoint/2010/main" val="206688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295B6B-A5BE-B585-0191-2ED26F7387BB}"/>
              </a:ext>
            </a:extLst>
          </p:cNvPr>
          <p:cNvSpPr>
            <a:spLocks noGrp="1"/>
          </p:cNvSpPr>
          <p:nvPr>
            <p:ph type="title"/>
          </p:nvPr>
        </p:nvSpPr>
        <p:spPr/>
        <p:txBody>
          <a:bodyPr/>
          <a:lstStyle/>
          <a:p>
            <a:pPr algn="ctr"/>
            <a:r>
              <a:rPr lang="en-SI" dirty="0">
                <a:solidFill>
                  <a:srgbClr val="C00000"/>
                </a:solidFill>
              </a:rPr>
              <a:t>MR in ALS</a:t>
            </a:r>
          </a:p>
        </p:txBody>
      </p:sp>
      <p:sp>
        <p:nvSpPr>
          <p:cNvPr id="5" name="Text Placeholder 4">
            <a:extLst>
              <a:ext uri="{FF2B5EF4-FFF2-40B4-BE49-F238E27FC236}">
                <a16:creationId xmlns:a16="http://schemas.microsoft.com/office/drawing/2014/main" id="{7B8ADE99-5C6C-5F24-82E6-03D873AA0F3E}"/>
              </a:ext>
            </a:extLst>
          </p:cNvPr>
          <p:cNvSpPr>
            <a:spLocks noGrp="1"/>
          </p:cNvSpPr>
          <p:nvPr>
            <p:ph type="body" idx="1"/>
          </p:nvPr>
        </p:nvSpPr>
        <p:spPr>
          <a:xfrm>
            <a:off x="839788" y="1273970"/>
            <a:ext cx="5157787" cy="823912"/>
          </a:xfrm>
        </p:spPr>
        <p:txBody>
          <a:bodyPr/>
          <a:lstStyle/>
          <a:p>
            <a:r>
              <a:rPr lang="en-GB" dirty="0"/>
              <a:t>C</a:t>
            </a:r>
            <a:r>
              <a:rPr lang="en-SI" dirty="0"/>
              <a:t>ortical atrophy</a:t>
            </a:r>
          </a:p>
        </p:txBody>
      </p:sp>
      <p:sp>
        <p:nvSpPr>
          <p:cNvPr id="7" name="Text Placeholder 6">
            <a:extLst>
              <a:ext uri="{FF2B5EF4-FFF2-40B4-BE49-F238E27FC236}">
                <a16:creationId xmlns:a16="http://schemas.microsoft.com/office/drawing/2014/main" id="{DEEB41DE-2733-9454-0A91-601E79F8E375}"/>
              </a:ext>
            </a:extLst>
          </p:cNvPr>
          <p:cNvSpPr>
            <a:spLocks noGrp="1"/>
          </p:cNvSpPr>
          <p:nvPr>
            <p:ph type="body" sz="quarter" idx="3"/>
          </p:nvPr>
        </p:nvSpPr>
        <p:spPr>
          <a:xfrm>
            <a:off x="6172200" y="1273970"/>
            <a:ext cx="5183188" cy="823912"/>
          </a:xfrm>
        </p:spPr>
        <p:txBody>
          <a:bodyPr/>
          <a:lstStyle/>
          <a:p>
            <a:r>
              <a:rPr lang="sr-Latn-RS" dirty="0"/>
              <a:t>H</a:t>
            </a:r>
            <a:r>
              <a:rPr lang="en-GB" dirty="0" err="1"/>
              <a:t>yperintensity</a:t>
            </a:r>
            <a:r>
              <a:rPr lang="en-GB" dirty="0"/>
              <a:t> along the corticospinal tracts</a:t>
            </a:r>
            <a:endParaRPr lang="en-SI" dirty="0"/>
          </a:p>
        </p:txBody>
      </p:sp>
      <p:pic>
        <p:nvPicPr>
          <p:cNvPr id="1026" name="Picture 2" descr="Amyotrophic lateral sclerosis ...">
            <a:extLst>
              <a:ext uri="{FF2B5EF4-FFF2-40B4-BE49-F238E27FC236}">
                <a16:creationId xmlns:a16="http://schemas.microsoft.com/office/drawing/2014/main" id="{DDEEAAF0-AD81-1D69-3C82-9E5FCF7C818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1075490" y="2186405"/>
            <a:ext cx="4000500" cy="38131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myotrophic lateral sclerosis (ALS) | Radiology Case | Radiopaedia.org">
            <a:extLst>
              <a:ext uri="{FF2B5EF4-FFF2-40B4-BE49-F238E27FC236}">
                <a16:creationId xmlns:a16="http://schemas.microsoft.com/office/drawing/2014/main" id="{1F8C7A9E-5887-771D-71B2-F26D28F316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6083" y="2186405"/>
            <a:ext cx="4799305" cy="381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563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B7DB3-30EA-E7E4-9950-3D7BED7884D5}"/>
              </a:ext>
            </a:extLst>
          </p:cNvPr>
          <p:cNvSpPr>
            <a:spLocks noGrp="1"/>
          </p:cNvSpPr>
          <p:nvPr>
            <p:ph type="title"/>
          </p:nvPr>
        </p:nvSpPr>
        <p:spPr/>
        <p:txBody>
          <a:bodyPr/>
          <a:lstStyle/>
          <a:p>
            <a:pPr algn="ctr"/>
            <a:r>
              <a:rPr lang="en-GB" dirty="0">
                <a:solidFill>
                  <a:srgbClr val="C00000"/>
                </a:solidFill>
              </a:rPr>
              <a:t>Advanced Imaging Techniques</a:t>
            </a:r>
            <a:br>
              <a:rPr lang="en-GB" b="1" dirty="0"/>
            </a:br>
            <a:endParaRPr lang="en-SI" dirty="0"/>
          </a:p>
        </p:txBody>
      </p:sp>
      <p:sp>
        <p:nvSpPr>
          <p:cNvPr id="3" name="Content Placeholder 2">
            <a:extLst>
              <a:ext uri="{FF2B5EF4-FFF2-40B4-BE49-F238E27FC236}">
                <a16:creationId xmlns:a16="http://schemas.microsoft.com/office/drawing/2014/main" id="{48FCB4A8-40C0-1D43-C86D-F17813C6759B}"/>
              </a:ext>
            </a:extLst>
          </p:cNvPr>
          <p:cNvSpPr>
            <a:spLocks noGrp="1"/>
          </p:cNvSpPr>
          <p:nvPr>
            <p:ph idx="1"/>
          </p:nvPr>
        </p:nvSpPr>
        <p:spPr/>
        <p:txBody>
          <a:bodyPr>
            <a:normAutofit/>
          </a:bodyPr>
          <a:lstStyle/>
          <a:p>
            <a:pPr marL="742950" lvl="1" indent="-285750">
              <a:buFont typeface="Arial" panose="020B0604020202020204" pitchFamily="34" charset="0"/>
              <a:buChar char="•"/>
            </a:pPr>
            <a:endParaRPr lang="en-GB" b="1" dirty="0"/>
          </a:p>
          <a:p>
            <a:pPr marL="742950" lvl="1" indent="-285750">
              <a:buFont typeface="Arial" panose="020B0604020202020204" pitchFamily="34" charset="0"/>
              <a:buChar char="•"/>
            </a:pPr>
            <a:r>
              <a:rPr lang="en-GB" b="1" dirty="0"/>
              <a:t>Diffusion Tensor Imaging (DTI)</a:t>
            </a:r>
            <a:r>
              <a:rPr lang="en-GB" dirty="0"/>
              <a:t>: DTI is used to assess white matter integrity in- </a:t>
            </a:r>
            <a:r>
              <a:rPr lang="en-GB" b="1" dirty="0"/>
              <a:t>ALS</a:t>
            </a:r>
            <a:r>
              <a:rPr lang="en-GB" dirty="0"/>
              <a:t>: DTI provides detailed images of white matter tracts. In ALS, DTI typically shows reduced fractional anisotropy in the corticospinal tracts, indicating degeneration of motor pathways.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Magnetic Resonance Spectroscopy (MRS)</a:t>
            </a:r>
            <a:r>
              <a:rPr lang="en-GB" dirty="0"/>
              <a:t>: MRS can detect metabolic changes in the brain, such as reduced N-</a:t>
            </a:r>
            <a:r>
              <a:rPr lang="en-GB" dirty="0" err="1"/>
              <a:t>acetylaspartate</a:t>
            </a:r>
            <a:r>
              <a:rPr lang="en-GB" dirty="0"/>
              <a:t> (NAA) levels in the motor cortex. This reduction is associated with neuronal loss and correlates with disease severity.</a:t>
            </a:r>
          </a:p>
          <a:p>
            <a:pPr marL="742950" lvl="1" indent="-285750">
              <a:buFont typeface="Arial" panose="020B0604020202020204" pitchFamily="34" charset="0"/>
              <a:buChar char="•"/>
            </a:pPr>
            <a:endParaRPr lang="en-GB" b="1" dirty="0"/>
          </a:p>
          <a:p>
            <a:endParaRPr lang="en-SI" dirty="0"/>
          </a:p>
        </p:txBody>
      </p:sp>
    </p:spTree>
    <p:extLst>
      <p:ext uri="{BB962C8B-B14F-4D97-AF65-F5344CB8AC3E}">
        <p14:creationId xmlns:p14="http://schemas.microsoft.com/office/powerpoint/2010/main" val="1798084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B7DB3-30EA-E7E4-9950-3D7BED7884D5}"/>
              </a:ext>
            </a:extLst>
          </p:cNvPr>
          <p:cNvSpPr>
            <a:spLocks noGrp="1"/>
          </p:cNvSpPr>
          <p:nvPr>
            <p:ph type="title"/>
          </p:nvPr>
        </p:nvSpPr>
        <p:spPr/>
        <p:txBody>
          <a:bodyPr/>
          <a:lstStyle/>
          <a:p>
            <a:pPr algn="ctr"/>
            <a:r>
              <a:rPr lang="en-GB" dirty="0">
                <a:solidFill>
                  <a:srgbClr val="C00000"/>
                </a:solidFill>
              </a:rPr>
              <a:t>Advanced Imaging Techniques</a:t>
            </a:r>
            <a:br>
              <a:rPr lang="en-GB" b="1" dirty="0"/>
            </a:br>
            <a:endParaRPr lang="en-SI" dirty="0"/>
          </a:p>
        </p:txBody>
      </p:sp>
      <p:sp>
        <p:nvSpPr>
          <p:cNvPr id="6" name="Text Placeholder 5">
            <a:extLst>
              <a:ext uri="{FF2B5EF4-FFF2-40B4-BE49-F238E27FC236}">
                <a16:creationId xmlns:a16="http://schemas.microsoft.com/office/drawing/2014/main" id="{857546E7-D580-21F5-F846-BB910408292E}"/>
              </a:ext>
            </a:extLst>
          </p:cNvPr>
          <p:cNvSpPr>
            <a:spLocks noGrp="1"/>
          </p:cNvSpPr>
          <p:nvPr>
            <p:ph type="body" idx="1"/>
          </p:nvPr>
        </p:nvSpPr>
        <p:spPr/>
        <p:txBody>
          <a:bodyPr/>
          <a:lstStyle/>
          <a:p>
            <a:pPr algn="ctr"/>
            <a:r>
              <a:rPr lang="en-SI" dirty="0"/>
              <a:t>DTI</a:t>
            </a:r>
          </a:p>
        </p:txBody>
      </p:sp>
      <p:sp>
        <p:nvSpPr>
          <p:cNvPr id="8" name="Text Placeholder 7">
            <a:extLst>
              <a:ext uri="{FF2B5EF4-FFF2-40B4-BE49-F238E27FC236}">
                <a16:creationId xmlns:a16="http://schemas.microsoft.com/office/drawing/2014/main" id="{E11BDCE7-F403-DBDC-45B4-0C717EB016D4}"/>
              </a:ext>
            </a:extLst>
          </p:cNvPr>
          <p:cNvSpPr>
            <a:spLocks noGrp="1"/>
          </p:cNvSpPr>
          <p:nvPr>
            <p:ph type="body" sz="quarter" idx="3"/>
          </p:nvPr>
        </p:nvSpPr>
        <p:spPr/>
        <p:txBody>
          <a:bodyPr/>
          <a:lstStyle/>
          <a:p>
            <a:pPr algn="ctr"/>
            <a:r>
              <a:rPr lang="en-SI" dirty="0"/>
              <a:t>MRS</a:t>
            </a:r>
          </a:p>
        </p:txBody>
      </p:sp>
      <p:pic>
        <p:nvPicPr>
          <p:cNvPr id="2050" name="Picture 2" descr="Diffusion Tensor Imaging in Amyotrophic ...">
            <a:extLst>
              <a:ext uri="{FF2B5EF4-FFF2-40B4-BE49-F238E27FC236}">
                <a16:creationId xmlns:a16="http://schemas.microsoft.com/office/drawing/2014/main" id="{D21DBA69-3083-DE15-5102-E9C403352F3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186612" y="3284376"/>
            <a:ext cx="5807787" cy="25565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 is MRS of ALS patient, and b is that ...">
            <a:extLst>
              <a:ext uri="{FF2B5EF4-FFF2-40B4-BE49-F238E27FC236}">
                <a16:creationId xmlns:a16="http://schemas.microsoft.com/office/drawing/2014/main" id="{0EAA5A75-F2DB-D28C-6284-33DBED39E35F}"/>
              </a:ext>
            </a:extLst>
          </p:cNvPr>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6197603" y="3284376"/>
            <a:ext cx="5157785" cy="2556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931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ED97D-239D-33A6-3C15-4526281E4001}"/>
              </a:ext>
            </a:extLst>
          </p:cNvPr>
          <p:cNvSpPr>
            <a:spLocks noGrp="1"/>
          </p:cNvSpPr>
          <p:nvPr>
            <p:ph type="title"/>
          </p:nvPr>
        </p:nvSpPr>
        <p:spPr/>
        <p:txBody>
          <a:bodyPr/>
          <a:lstStyle/>
          <a:p>
            <a:pPr algn="ctr"/>
            <a:r>
              <a:rPr lang="en-SI" dirty="0">
                <a:solidFill>
                  <a:srgbClr val="C00000"/>
                </a:solidFill>
              </a:rPr>
              <a:t>Amyotrophic lateral sclerosis</a:t>
            </a:r>
          </a:p>
        </p:txBody>
      </p:sp>
      <p:sp>
        <p:nvSpPr>
          <p:cNvPr id="3" name="Content Placeholder 2">
            <a:extLst>
              <a:ext uri="{FF2B5EF4-FFF2-40B4-BE49-F238E27FC236}">
                <a16:creationId xmlns:a16="http://schemas.microsoft.com/office/drawing/2014/main" id="{82F19FBD-CD18-F8E6-6A95-F18FCB3DFC71}"/>
              </a:ext>
            </a:extLst>
          </p:cNvPr>
          <p:cNvSpPr>
            <a:spLocks noGrp="1"/>
          </p:cNvSpPr>
          <p:nvPr>
            <p:ph idx="1"/>
          </p:nvPr>
        </p:nvSpPr>
        <p:spPr/>
        <p:txBody>
          <a:bodyPr>
            <a:normAutofit/>
          </a:bodyPr>
          <a:lstStyle/>
          <a:p>
            <a:pPr marL="0" indent="0">
              <a:buNone/>
            </a:pPr>
            <a:r>
              <a:rPr lang="en-GB" dirty="0"/>
              <a:t>ALS is a rapidly progressive neurodegenerative disorder that affects motor neurons in the brain and spinal cord, leading to severe muscle weakness, paralysis, and ultimately, respiratory failure.</a:t>
            </a:r>
          </a:p>
          <a:p>
            <a:endParaRPr lang="en-GB" dirty="0"/>
          </a:p>
          <a:p>
            <a:pPr marL="742950" lvl="1" indent="-285750">
              <a:buFont typeface="Arial" panose="020B0604020202020204" pitchFamily="34" charset="0"/>
              <a:buChar char="•"/>
            </a:pPr>
            <a:r>
              <a:rPr lang="en-GB" b="1" dirty="0"/>
              <a:t>Global Impact</a:t>
            </a:r>
            <a:r>
              <a:rPr lang="en-GB" dirty="0"/>
              <a:t>: With an incidence rate of approximately 1-2 per 100,000 people per year, ALS presents a significant healthcare challenge due to its debilitating nature and lack of a cure.</a:t>
            </a:r>
          </a:p>
          <a:p>
            <a:pPr marL="742950" lvl="1" indent="-285750">
              <a:buFont typeface="Arial" panose="020B0604020202020204" pitchFamily="34" charset="0"/>
              <a:buChar char="•"/>
            </a:pPr>
            <a:r>
              <a:rPr lang="en-GB" b="1" dirty="0"/>
              <a:t>Need for Accurate Assessment</a:t>
            </a:r>
            <a:r>
              <a:rPr lang="en-GB" dirty="0"/>
              <a:t>: Early and precise assessment of ALS is crucial for diagnosing the disease, determining its severity, and implementing effective treatment strategies that can prolong life and improve the quality of life.</a:t>
            </a:r>
          </a:p>
          <a:p>
            <a:endParaRPr lang="en-SI" dirty="0"/>
          </a:p>
        </p:txBody>
      </p:sp>
    </p:spTree>
    <p:extLst>
      <p:ext uri="{BB962C8B-B14F-4D97-AF65-F5344CB8AC3E}">
        <p14:creationId xmlns:p14="http://schemas.microsoft.com/office/powerpoint/2010/main" val="1745571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FEDBE-6EBD-E569-9086-DC863B26204E}"/>
              </a:ext>
            </a:extLst>
          </p:cNvPr>
          <p:cNvSpPr>
            <a:spLocks noGrp="1"/>
          </p:cNvSpPr>
          <p:nvPr>
            <p:ph type="title"/>
          </p:nvPr>
        </p:nvSpPr>
        <p:spPr/>
        <p:txBody>
          <a:bodyPr/>
          <a:lstStyle/>
          <a:p>
            <a:pPr algn="ctr"/>
            <a:r>
              <a:rPr lang="en-GB" dirty="0">
                <a:solidFill>
                  <a:srgbClr val="C00000"/>
                </a:solidFill>
              </a:rPr>
              <a:t>Cerebrospinal Fluid (CSF) Analysis</a:t>
            </a:r>
            <a:endParaRPr lang="en-SI" dirty="0">
              <a:solidFill>
                <a:srgbClr val="C00000"/>
              </a:solidFill>
            </a:endParaRPr>
          </a:p>
        </p:txBody>
      </p:sp>
      <p:sp>
        <p:nvSpPr>
          <p:cNvPr id="3" name="Content Placeholder 2">
            <a:extLst>
              <a:ext uri="{FF2B5EF4-FFF2-40B4-BE49-F238E27FC236}">
                <a16:creationId xmlns:a16="http://schemas.microsoft.com/office/drawing/2014/main" id="{6831062A-4F1C-4B93-288F-A24D8A0DC81C}"/>
              </a:ext>
            </a:extLst>
          </p:cNvPr>
          <p:cNvSpPr>
            <a:spLocks noGrp="1"/>
          </p:cNvSpPr>
          <p:nvPr>
            <p:ph idx="1"/>
          </p:nvPr>
        </p:nvSpPr>
        <p:spPr>
          <a:xfrm>
            <a:off x="838200" y="1524835"/>
            <a:ext cx="10515600" cy="4351338"/>
          </a:xfrm>
        </p:spPr>
        <p:txBody>
          <a:bodyPr>
            <a:normAutofit/>
          </a:bodyPr>
          <a:lstStyle/>
          <a:p>
            <a:endParaRPr lang="en-GB" b="1" dirty="0"/>
          </a:p>
          <a:p>
            <a:pPr marL="742950" lvl="1" indent="-285750">
              <a:buFont typeface="Arial" panose="020B0604020202020204" pitchFamily="34" charset="0"/>
              <a:buChar char="•"/>
            </a:pPr>
            <a:r>
              <a:rPr lang="en-GB" b="1" dirty="0"/>
              <a:t>Role in ALS</a:t>
            </a:r>
            <a:r>
              <a:rPr lang="en-GB" dirty="0"/>
              <a:t>: CSF analysis is primarily used to exclude other conditions, such as infections or multiple sclerosis, that can present with similar symptoms to ALS. However, emerging biomarkers are being studied for their potential role in diagnosing ALS and assessing disease severity.</a:t>
            </a:r>
          </a:p>
          <a:p>
            <a:pPr marL="742950" lvl="1" indent="-285750">
              <a:buFont typeface="Arial" panose="020B0604020202020204" pitchFamily="34" charset="0"/>
              <a:buChar char="•"/>
            </a:pPr>
            <a:r>
              <a:rPr lang="en-GB" b="1" dirty="0"/>
              <a:t>Common Findings</a:t>
            </a:r>
            <a:r>
              <a:rPr lang="en-GB" dirty="0"/>
              <a:t>: In ALS, CSF analysis may show slightly elevated protein levels. More importantly, elevated levels of neurofilament light chain (NFL) and phosphorylated neurofilament heavy chain (</a:t>
            </a:r>
            <a:r>
              <a:rPr lang="en-GB" dirty="0" err="1"/>
              <a:t>pNF</a:t>
            </a:r>
            <a:r>
              <a:rPr lang="en-GB" dirty="0"/>
              <a:t>-H) are increasingly recognized as biomarkers for ALS, reflecting axonal damage.</a:t>
            </a:r>
          </a:p>
          <a:p>
            <a:pPr marL="742950" lvl="1" indent="-285750">
              <a:buFont typeface="Arial" panose="020B0604020202020204" pitchFamily="34" charset="0"/>
              <a:buChar char="•"/>
            </a:pPr>
            <a:r>
              <a:rPr lang="en-GB" b="1" dirty="0"/>
              <a:t>Measurement of Severity</a:t>
            </a:r>
            <a:r>
              <a:rPr lang="en-GB" dirty="0"/>
              <a:t>: Higher levels of NFL in CSF are associated with more severe axonal damage, providing a quantifiable measure of ALS severity that can be monitored over time.</a:t>
            </a:r>
          </a:p>
          <a:p>
            <a:endParaRPr lang="en-SI" dirty="0"/>
          </a:p>
        </p:txBody>
      </p:sp>
    </p:spTree>
    <p:extLst>
      <p:ext uri="{BB962C8B-B14F-4D97-AF65-F5344CB8AC3E}">
        <p14:creationId xmlns:p14="http://schemas.microsoft.com/office/powerpoint/2010/main" val="567517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7344C-1EFC-C7D4-0E7E-47EE614AF23F}"/>
              </a:ext>
            </a:extLst>
          </p:cNvPr>
          <p:cNvSpPr>
            <a:spLocks noGrp="1"/>
          </p:cNvSpPr>
          <p:nvPr>
            <p:ph type="title"/>
          </p:nvPr>
        </p:nvSpPr>
        <p:spPr/>
        <p:txBody>
          <a:bodyPr/>
          <a:lstStyle/>
          <a:p>
            <a:pPr algn="ctr"/>
            <a:r>
              <a:rPr lang="en-GB" dirty="0">
                <a:solidFill>
                  <a:srgbClr val="C00000"/>
                </a:solidFill>
              </a:rPr>
              <a:t>CSF Biomarkers in ALS</a:t>
            </a:r>
            <a:br>
              <a:rPr lang="en-GB" dirty="0">
                <a:solidFill>
                  <a:srgbClr val="C00000"/>
                </a:solidFill>
              </a:rPr>
            </a:br>
            <a:endParaRPr lang="en-SI" dirty="0">
              <a:solidFill>
                <a:srgbClr val="C00000"/>
              </a:solidFill>
            </a:endParaRPr>
          </a:p>
        </p:txBody>
      </p:sp>
      <p:sp>
        <p:nvSpPr>
          <p:cNvPr id="3" name="Content Placeholder 2">
            <a:extLst>
              <a:ext uri="{FF2B5EF4-FFF2-40B4-BE49-F238E27FC236}">
                <a16:creationId xmlns:a16="http://schemas.microsoft.com/office/drawing/2014/main" id="{07D0DD58-02B0-528E-22FE-7C2159E3DC3D}"/>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Neurofilament Light Chain (NFL)</a:t>
            </a:r>
            <a:r>
              <a:rPr lang="en-GB" dirty="0"/>
              <a:t>: NFL is a protein released into the CSF and blood when nerve cells are damaged. Elevated levels of NFL are strongly associated with ALS and correlate with the extent of motor neuron damage, making it a valuable biomarker for assessing disease severity.</a:t>
            </a:r>
          </a:p>
          <a:p>
            <a:pPr marL="742950" lvl="1" indent="-285750">
              <a:buFont typeface="Arial" panose="020B0604020202020204" pitchFamily="34" charset="0"/>
              <a:buChar char="•"/>
            </a:pPr>
            <a:r>
              <a:rPr lang="en-GB" b="1" dirty="0"/>
              <a:t>Phosphorylated Neurofilament Heavy Chain (</a:t>
            </a:r>
            <a:r>
              <a:rPr lang="en-GB" b="1" dirty="0" err="1"/>
              <a:t>pNF</a:t>
            </a:r>
            <a:r>
              <a:rPr lang="en-GB" b="1" dirty="0"/>
              <a:t>-H)</a:t>
            </a:r>
            <a:r>
              <a:rPr lang="en-GB" dirty="0"/>
              <a:t>: Similar to NFL, </a:t>
            </a:r>
            <a:r>
              <a:rPr lang="en-GB" dirty="0" err="1"/>
              <a:t>pNF</a:t>
            </a:r>
            <a:r>
              <a:rPr lang="en-GB" dirty="0"/>
              <a:t>-H is another biomarker that reflects axonal damage. Elevated levels of </a:t>
            </a:r>
            <a:r>
              <a:rPr lang="en-GB" dirty="0" err="1"/>
              <a:t>pNF</a:t>
            </a:r>
            <a:r>
              <a:rPr lang="en-GB" dirty="0"/>
              <a:t>-H in CSF are linked to more severe ALS and faster disease progression.</a:t>
            </a:r>
          </a:p>
          <a:p>
            <a:pPr marL="742950" lvl="1" indent="-285750">
              <a:buFont typeface="Arial" panose="020B0604020202020204" pitchFamily="34" charset="0"/>
              <a:buChar char="•"/>
            </a:pPr>
            <a:r>
              <a:rPr lang="en-GB" b="1" dirty="0"/>
              <a:t>Research Advances</a:t>
            </a:r>
            <a:r>
              <a:rPr lang="en-GB" dirty="0"/>
              <a:t>: Ongoing research aims to validate these biomarkers for use in clinical practice, potentially allowing for earlier diagnosis and more accurate measurement of disease severity.</a:t>
            </a:r>
          </a:p>
          <a:p>
            <a:endParaRPr lang="en-SI" dirty="0"/>
          </a:p>
        </p:txBody>
      </p:sp>
    </p:spTree>
    <p:extLst>
      <p:ext uri="{BB962C8B-B14F-4D97-AF65-F5344CB8AC3E}">
        <p14:creationId xmlns:p14="http://schemas.microsoft.com/office/powerpoint/2010/main" val="4269828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298EE-11FE-BD07-DE1A-A8F4E3F3666C}"/>
              </a:ext>
            </a:extLst>
          </p:cNvPr>
          <p:cNvSpPr>
            <a:spLocks noGrp="1"/>
          </p:cNvSpPr>
          <p:nvPr>
            <p:ph type="title"/>
          </p:nvPr>
        </p:nvSpPr>
        <p:spPr/>
        <p:txBody>
          <a:bodyPr/>
          <a:lstStyle/>
          <a:p>
            <a:pPr algn="ctr"/>
            <a:r>
              <a:rPr lang="en-GB" dirty="0">
                <a:solidFill>
                  <a:srgbClr val="C00000"/>
                </a:solidFill>
              </a:rPr>
              <a:t>Biochemical Markers in ALS</a:t>
            </a:r>
            <a:endParaRPr lang="en-SI" dirty="0"/>
          </a:p>
        </p:txBody>
      </p:sp>
      <p:sp>
        <p:nvSpPr>
          <p:cNvPr id="3" name="Content Placeholder 2">
            <a:extLst>
              <a:ext uri="{FF2B5EF4-FFF2-40B4-BE49-F238E27FC236}">
                <a16:creationId xmlns:a16="http://schemas.microsoft.com/office/drawing/2014/main" id="{2E5ABA7A-F4BD-6B27-1917-4560D0A740F8}"/>
              </a:ext>
            </a:extLst>
          </p:cNvPr>
          <p:cNvSpPr>
            <a:spLocks noGrp="1"/>
          </p:cNvSpPr>
          <p:nvPr>
            <p:ph idx="1"/>
          </p:nvPr>
        </p:nvSpPr>
        <p:spPr>
          <a:xfrm>
            <a:off x="838200" y="1452646"/>
            <a:ext cx="10515600" cy="4351338"/>
          </a:xfrm>
        </p:spPr>
        <p:txBody>
          <a:bodyPr>
            <a:normAutofit/>
          </a:bodyPr>
          <a:lstStyle/>
          <a:p>
            <a:endParaRPr lang="en-GB" b="1" dirty="0"/>
          </a:p>
          <a:p>
            <a:pPr marL="742950" lvl="1" indent="-285750">
              <a:buFont typeface="Arial" panose="020B0604020202020204" pitchFamily="34" charset="0"/>
              <a:buChar char="•"/>
            </a:pPr>
            <a:r>
              <a:rPr lang="en-GB" b="1" dirty="0"/>
              <a:t>Key Biomarkers</a:t>
            </a:r>
            <a:r>
              <a:rPr lang="en-GB" dirty="0"/>
              <a:t>: In addition to NFL and </a:t>
            </a:r>
            <a:r>
              <a:rPr lang="en-GB" dirty="0" err="1"/>
              <a:t>pNF</a:t>
            </a:r>
            <a:r>
              <a:rPr lang="en-GB" dirty="0"/>
              <a:t>-H, other biochemical markers such as superoxide dismutase 1 (SOD1) and TAR DNA-binding protein 43 (TDP-43) are important in understanding the pathogenesis and progression of ALS.</a:t>
            </a:r>
          </a:p>
          <a:p>
            <a:pPr marL="742950" lvl="1" indent="-285750">
              <a:buFont typeface="Arial" panose="020B0604020202020204" pitchFamily="34" charset="0"/>
              <a:buChar char="•"/>
            </a:pPr>
            <a:r>
              <a:rPr lang="en-GB" b="1" dirty="0"/>
              <a:t>Oxidative Stress Markers</a:t>
            </a:r>
            <a:r>
              <a:rPr lang="en-GB" dirty="0"/>
              <a:t>: Markers such as 8-hydroxy-2'-deoxyguanosine (8-OHdG) in urine and malondialdehyde (MDA) in plasma indicate oxidative damage in ALS patients, which is linked to motor neuron death and disease severity.</a:t>
            </a:r>
          </a:p>
          <a:p>
            <a:pPr marL="742950" lvl="1" indent="-285750">
              <a:buFont typeface="Arial" panose="020B0604020202020204" pitchFamily="34" charset="0"/>
              <a:buChar char="•"/>
            </a:pPr>
            <a:r>
              <a:rPr lang="en-GB" b="1" dirty="0"/>
              <a:t>Measurement of Severity</a:t>
            </a:r>
            <a:r>
              <a:rPr lang="en-GB" dirty="0"/>
              <a:t>: Monitoring these biochemical markers over time provides valuable information on the progression of ALS and the effectiveness of therapeutic interventions.</a:t>
            </a:r>
          </a:p>
          <a:p>
            <a:endParaRPr lang="en-SI" dirty="0"/>
          </a:p>
        </p:txBody>
      </p:sp>
    </p:spTree>
    <p:extLst>
      <p:ext uri="{BB962C8B-B14F-4D97-AF65-F5344CB8AC3E}">
        <p14:creationId xmlns:p14="http://schemas.microsoft.com/office/powerpoint/2010/main" val="2036125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5229E-139B-D6FF-DC4D-816452603411}"/>
              </a:ext>
            </a:extLst>
          </p:cNvPr>
          <p:cNvSpPr>
            <a:spLocks noGrp="1"/>
          </p:cNvSpPr>
          <p:nvPr>
            <p:ph type="title"/>
          </p:nvPr>
        </p:nvSpPr>
        <p:spPr/>
        <p:txBody>
          <a:bodyPr/>
          <a:lstStyle/>
          <a:p>
            <a:pPr algn="ctr"/>
            <a:r>
              <a:rPr lang="en-GB" dirty="0">
                <a:solidFill>
                  <a:srgbClr val="C00000"/>
                </a:solidFill>
              </a:rPr>
              <a:t>Role of Metabolic Markers</a:t>
            </a:r>
            <a:endParaRPr lang="en-SI" dirty="0">
              <a:solidFill>
                <a:srgbClr val="C00000"/>
              </a:solidFill>
            </a:endParaRPr>
          </a:p>
        </p:txBody>
      </p:sp>
      <p:sp>
        <p:nvSpPr>
          <p:cNvPr id="3" name="Content Placeholder 2">
            <a:extLst>
              <a:ext uri="{FF2B5EF4-FFF2-40B4-BE49-F238E27FC236}">
                <a16:creationId xmlns:a16="http://schemas.microsoft.com/office/drawing/2014/main" id="{5ACE57D1-3FFF-67DE-5A22-E3DC3F4BF800}"/>
              </a:ext>
            </a:extLst>
          </p:cNvPr>
          <p:cNvSpPr>
            <a:spLocks noGrp="1"/>
          </p:cNvSpPr>
          <p:nvPr>
            <p:ph idx="1"/>
          </p:nvPr>
        </p:nvSpPr>
        <p:spPr>
          <a:xfrm>
            <a:off x="838200" y="1253331"/>
            <a:ext cx="10515600" cy="4351338"/>
          </a:xfrm>
        </p:spPr>
        <p:txBody>
          <a:bodyPr>
            <a:normAutofit/>
          </a:bodyPr>
          <a:lstStyle/>
          <a:p>
            <a:endParaRPr lang="en-GB" b="1" dirty="0"/>
          </a:p>
          <a:p>
            <a:pPr marL="742950" lvl="1" indent="-285750">
              <a:buFont typeface="Arial" panose="020B0604020202020204" pitchFamily="34" charset="0"/>
              <a:buChar char="•"/>
            </a:pPr>
            <a:r>
              <a:rPr lang="en-GB" b="1" dirty="0"/>
              <a:t>Lipid Metabolism</a:t>
            </a:r>
            <a:r>
              <a:rPr lang="en-GB" dirty="0"/>
              <a:t>: Dysregulation of lipid metabolism, including altered cholesterol and fatty acid profiles, has been observed in ALS patients. These changes may reflect metabolic stress and inflammation in motor neurons.</a:t>
            </a:r>
          </a:p>
          <a:p>
            <a:pPr marL="742950" lvl="1" indent="-285750">
              <a:buFont typeface="Arial" panose="020B0604020202020204" pitchFamily="34" charset="0"/>
              <a:buChar char="•"/>
            </a:pPr>
            <a:r>
              <a:rPr lang="en-GB" b="1" dirty="0"/>
              <a:t>Energy Metabolism</a:t>
            </a:r>
            <a:r>
              <a:rPr lang="en-GB" dirty="0"/>
              <a:t>: ALS patients often exhibit hypermetabolism, which correlates with faster disease progression. Monitoring markers of energy metabolism can provide insights into the severity of ALS and help tailor nutritional and metabolic interventions.</a:t>
            </a:r>
          </a:p>
          <a:p>
            <a:pPr marL="742950" lvl="1" indent="-285750">
              <a:buFont typeface="Arial" panose="020B0604020202020204" pitchFamily="34" charset="0"/>
              <a:buChar char="•"/>
            </a:pPr>
            <a:r>
              <a:rPr lang="en-GB" b="1" dirty="0"/>
              <a:t>Severity Assessment</a:t>
            </a:r>
            <a:r>
              <a:rPr lang="en-GB" dirty="0"/>
              <a:t>: Metabolic changes, particularly in lipid and energy metabolism, can be used as indirect measures of disease severity and may guide personalized treatment </a:t>
            </a:r>
            <a:r>
              <a:rPr lang="en-GB" dirty="0" err="1"/>
              <a:t>approache</a:t>
            </a:r>
            <a:endParaRPr lang="en-GB" dirty="0"/>
          </a:p>
          <a:p>
            <a:endParaRPr lang="en-SI" dirty="0"/>
          </a:p>
        </p:txBody>
      </p:sp>
    </p:spTree>
    <p:extLst>
      <p:ext uri="{BB962C8B-B14F-4D97-AF65-F5344CB8AC3E}">
        <p14:creationId xmlns:p14="http://schemas.microsoft.com/office/powerpoint/2010/main" val="3223979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8FFAE-93DE-68FB-523F-D28C090EE275}"/>
              </a:ext>
            </a:extLst>
          </p:cNvPr>
          <p:cNvSpPr>
            <a:spLocks noGrp="1"/>
          </p:cNvSpPr>
          <p:nvPr>
            <p:ph type="title"/>
          </p:nvPr>
        </p:nvSpPr>
        <p:spPr/>
        <p:txBody>
          <a:bodyPr/>
          <a:lstStyle/>
          <a:p>
            <a:pPr algn="ctr"/>
            <a:r>
              <a:rPr lang="en-GB" dirty="0">
                <a:solidFill>
                  <a:srgbClr val="C00000"/>
                </a:solidFill>
              </a:rPr>
              <a:t>Genetic Testing in ALS</a:t>
            </a:r>
            <a:endParaRPr lang="en-SI" dirty="0">
              <a:solidFill>
                <a:srgbClr val="C00000"/>
              </a:solidFill>
            </a:endParaRPr>
          </a:p>
        </p:txBody>
      </p:sp>
      <p:sp>
        <p:nvSpPr>
          <p:cNvPr id="3" name="Content Placeholder 2">
            <a:extLst>
              <a:ext uri="{FF2B5EF4-FFF2-40B4-BE49-F238E27FC236}">
                <a16:creationId xmlns:a16="http://schemas.microsoft.com/office/drawing/2014/main" id="{E117E360-7BFA-19DF-6A5F-75832B845821}"/>
              </a:ext>
            </a:extLst>
          </p:cNvPr>
          <p:cNvSpPr>
            <a:spLocks noGrp="1"/>
          </p:cNvSpPr>
          <p:nvPr>
            <p:ph idx="1"/>
          </p:nvPr>
        </p:nvSpPr>
        <p:spPr>
          <a:xfrm>
            <a:off x="838200" y="1253331"/>
            <a:ext cx="10515600" cy="4351338"/>
          </a:xfrm>
        </p:spPr>
        <p:txBody>
          <a:bodyPr>
            <a:normAutofit lnSpcReduction="10000"/>
          </a:bodyPr>
          <a:lstStyle/>
          <a:p>
            <a:endParaRPr lang="en-GB" b="1" dirty="0"/>
          </a:p>
          <a:p>
            <a:pPr marL="742950" lvl="1" indent="-285750">
              <a:buFont typeface="Arial" panose="020B0604020202020204" pitchFamily="34" charset="0"/>
              <a:buChar char="•"/>
            </a:pPr>
            <a:r>
              <a:rPr lang="en-GB" b="1" dirty="0"/>
              <a:t>Overview</a:t>
            </a:r>
            <a:r>
              <a:rPr lang="en-GB" dirty="0"/>
              <a:t>: Approximately 10% of ALS cases are familial, often due to mutations in specific genes such as C9orf72, SOD1, TARDBP, and FUS. Genetic testing is crucial for identifying these mutations and understanding the genetic basis of ALS.</a:t>
            </a:r>
          </a:p>
          <a:p>
            <a:pPr marL="742950" lvl="1" indent="-285750">
              <a:buFont typeface="Arial" panose="020B0604020202020204" pitchFamily="34" charset="0"/>
              <a:buChar char="•"/>
            </a:pPr>
            <a:r>
              <a:rPr lang="en-GB" b="1" dirty="0"/>
              <a:t>Common Mutations</a:t>
            </a:r>
            <a:r>
              <a:rPr lang="en-GB" dirty="0"/>
              <a:t>: The C9orf72 hexanucleotide repeat expansion is the most common genetic cause of ALS, particularly in familial cases. SOD1 mutations are also significant, particularly in patients with a family history of ALS.</a:t>
            </a:r>
          </a:p>
          <a:p>
            <a:pPr marL="742950" lvl="1" indent="-285750">
              <a:buFont typeface="Arial" panose="020B0604020202020204" pitchFamily="34" charset="0"/>
              <a:buChar char="•"/>
            </a:pPr>
            <a:r>
              <a:rPr lang="en-GB" b="1" dirty="0"/>
              <a:t>Severity Prediction</a:t>
            </a:r>
            <a:r>
              <a:rPr lang="en-GB" dirty="0"/>
              <a:t>: Certain genetic mutations are associated with a more rapid disease course. For example, patients with C9orf72 mutations often experience faster disease progression, making genetic testing an important tool for predicting disease severity.</a:t>
            </a:r>
          </a:p>
          <a:p>
            <a:endParaRPr lang="en-SI" dirty="0"/>
          </a:p>
        </p:txBody>
      </p:sp>
    </p:spTree>
    <p:extLst>
      <p:ext uri="{BB962C8B-B14F-4D97-AF65-F5344CB8AC3E}">
        <p14:creationId xmlns:p14="http://schemas.microsoft.com/office/powerpoint/2010/main" val="1148019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C21BB-7A4F-7EE2-4CD0-50F4509CABD6}"/>
              </a:ext>
            </a:extLst>
          </p:cNvPr>
          <p:cNvSpPr>
            <a:spLocks noGrp="1"/>
          </p:cNvSpPr>
          <p:nvPr>
            <p:ph type="title"/>
          </p:nvPr>
        </p:nvSpPr>
        <p:spPr/>
        <p:txBody>
          <a:bodyPr/>
          <a:lstStyle/>
          <a:p>
            <a:pPr algn="ctr"/>
            <a:r>
              <a:rPr lang="en-GB" dirty="0">
                <a:solidFill>
                  <a:srgbClr val="C00000"/>
                </a:solidFill>
              </a:rPr>
              <a:t>Genetic </a:t>
            </a:r>
            <a:r>
              <a:rPr lang="en-GB" dirty="0" err="1">
                <a:solidFill>
                  <a:srgbClr val="C00000"/>
                </a:solidFill>
              </a:rPr>
              <a:t>Counseling</a:t>
            </a:r>
            <a:r>
              <a:rPr lang="en-GB" dirty="0">
                <a:solidFill>
                  <a:srgbClr val="C00000"/>
                </a:solidFill>
              </a:rPr>
              <a:t> in ALS</a:t>
            </a:r>
            <a:br>
              <a:rPr lang="en-GB" b="1" dirty="0"/>
            </a:br>
            <a:endParaRPr lang="en-SI" dirty="0"/>
          </a:p>
        </p:txBody>
      </p:sp>
      <p:sp>
        <p:nvSpPr>
          <p:cNvPr id="3" name="Content Placeholder 2">
            <a:extLst>
              <a:ext uri="{FF2B5EF4-FFF2-40B4-BE49-F238E27FC236}">
                <a16:creationId xmlns:a16="http://schemas.microsoft.com/office/drawing/2014/main" id="{9BB51BCF-CFD8-1C42-F794-72C17DFB55BB}"/>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Importance</a:t>
            </a:r>
            <a:r>
              <a:rPr lang="en-GB" dirty="0"/>
              <a:t>: Genetic </a:t>
            </a:r>
            <a:r>
              <a:rPr lang="en-GB" dirty="0" err="1"/>
              <a:t>counseling</a:t>
            </a:r>
            <a:r>
              <a:rPr lang="en-GB" dirty="0"/>
              <a:t> is essential for patients with familial ALS and their families. It provides information on the inheritance patterns, risks to family members, and implications of genetic testing results.</a:t>
            </a:r>
          </a:p>
          <a:p>
            <a:pPr marL="742950" lvl="1" indent="-285750">
              <a:buFont typeface="Arial" panose="020B0604020202020204" pitchFamily="34" charset="0"/>
              <a:buChar char="•"/>
            </a:pPr>
            <a:r>
              <a:rPr lang="en-GB" b="1" dirty="0"/>
              <a:t>Testing Recommendations</a:t>
            </a:r>
            <a:r>
              <a:rPr lang="en-GB" dirty="0"/>
              <a:t>: Genetic testing is recommended for all patients with a family history of ALS, as well as for sporadic cases with early onset or atypical features. Identifying the specific genetic mutation can help predict the disease course and guide management decisions.</a:t>
            </a:r>
          </a:p>
          <a:p>
            <a:pPr marL="742950" lvl="1" indent="-285750">
              <a:buFont typeface="Arial" panose="020B0604020202020204" pitchFamily="34" charset="0"/>
              <a:buChar char="•"/>
            </a:pPr>
            <a:r>
              <a:rPr lang="en-GB" b="1" dirty="0"/>
              <a:t>Measurement of Risk</a:t>
            </a:r>
            <a:r>
              <a:rPr lang="en-GB" dirty="0"/>
              <a:t>: Genetic testing not only helps diagnose ALS but also assesses the risk of the disease in family members, providing valuable information for family planning and early intervention strategies.</a:t>
            </a:r>
          </a:p>
          <a:p>
            <a:endParaRPr lang="en-SI" dirty="0"/>
          </a:p>
        </p:txBody>
      </p:sp>
    </p:spTree>
    <p:extLst>
      <p:ext uri="{BB962C8B-B14F-4D97-AF65-F5344CB8AC3E}">
        <p14:creationId xmlns:p14="http://schemas.microsoft.com/office/powerpoint/2010/main" val="493696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4BBE3-4C04-9511-1F8B-79C81D60B308}"/>
              </a:ext>
            </a:extLst>
          </p:cNvPr>
          <p:cNvSpPr>
            <a:spLocks noGrp="1"/>
          </p:cNvSpPr>
          <p:nvPr>
            <p:ph type="title"/>
          </p:nvPr>
        </p:nvSpPr>
        <p:spPr/>
        <p:txBody>
          <a:bodyPr/>
          <a:lstStyle/>
          <a:p>
            <a:pPr algn="ctr"/>
            <a:r>
              <a:rPr lang="en-GB" dirty="0">
                <a:solidFill>
                  <a:srgbClr val="C00000"/>
                </a:solidFill>
              </a:rPr>
              <a:t>Differential Diagnosis in ALS</a:t>
            </a:r>
            <a:endParaRPr lang="en-SI" dirty="0"/>
          </a:p>
        </p:txBody>
      </p:sp>
      <p:sp>
        <p:nvSpPr>
          <p:cNvPr id="3" name="Content Placeholder 2">
            <a:extLst>
              <a:ext uri="{FF2B5EF4-FFF2-40B4-BE49-F238E27FC236}">
                <a16:creationId xmlns:a16="http://schemas.microsoft.com/office/drawing/2014/main" id="{18D66F7A-9FD0-052F-C63C-9BDB01EC182A}"/>
              </a:ext>
            </a:extLst>
          </p:cNvPr>
          <p:cNvSpPr>
            <a:spLocks noGrp="1"/>
          </p:cNvSpPr>
          <p:nvPr>
            <p:ph idx="1"/>
          </p:nvPr>
        </p:nvSpPr>
        <p:spPr>
          <a:xfrm>
            <a:off x="838200" y="1392488"/>
            <a:ext cx="10515600" cy="4351338"/>
          </a:xfrm>
        </p:spPr>
        <p:txBody>
          <a:bodyPr>
            <a:normAutofit/>
          </a:bodyPr>
          <a:lstStyle/>
          <a:p>
            <a:endParaRPr lang="en-GB" b="1" dirty="0"/>
          </a:p>
          <a:p>
            <a:pPr marL="742950" lvl="1" indent="-285750">
              <a:buFont typeface="Arial" panose="020B0604020202020204" pitchFamily="34" charset="0"/>
              <a:buChar char="•"/>
            </a:pPr>
            <a:r>
              <a:rPr lang="en-GB" b="1" dirty="0"/>
              <a:t>Importance</a:t>
            </a:r>
            <a:r>
              <a:rPr lang="en-GB" dirty="0"/>
              <a:t>: ALS shares symptoms with several other neurological disorders, making differential diagnosis a critical component in ensuring accurate diagnosis and treatment. Misdiagnosis can lead to inappropriate treatments and delay in care.</a:t>
            </a:r>
          </a:p>
          <a:p>
            <a:pPr marL="742950" lvl="1" indent="-285750">
              <a:buFont typeface="Arial" panose="020B0604020202020204" pitchFamily="34" charset="0"/>
              <a:buChar char="•"/>
            </a:pPr>
            <a:r>
              <a:rPr lang="en-GB" b="1" dirty="0"/>
              <a:t>Key Conditions</a:t>
            </a:r>
            <a:r>
              <a:rPr lang="en-GB" dirty="0"/>
              <a:t>: Conditions such as multifocal motor neuropathy (MMN), myasthenia gravis (MG), and cervical myelopathy must be considered and ruled out during the diagnostic process.</a:t>
            </a:r>
          </a:p>
          <a:p>
            <a:pPr marL="742950" lvl="1" indent="-285750">
              <a:buFont typeface="Arial" panose="020B0604020202020204" pitchFamily="34" charset="0"/>
              <a:buChar char="•"/>
            </a:pPr>
            <a:r>
              <a:rPr lang="en-GB" b="1" dirty="0"/>
              <a:t>Severity Measurement</a:t>
            </a:r>
            <a:r>
              <a:rPr lang="en-GB" dirty="0"/>
              <a:t>: Utilizing diagnostic tools like EMG, nerve conduction studies (NCS), and imaging helps differentiate ALS from other conditions and accurately assess the severity of motor neuron involvement.</a:t>
            </a:r>
          </a:p>
          <a:p>
            <a:endParaRPr lang="en-SI" dirty="0"/>
          </a:p>
        </p:txBody>
      </p:sp>
    </p:spTree>
    <p:extLst>
      <p:ext uri="{BB962C8B-B14F-4D97-AF65-F5344CB8AC3E}">
        <p14:creationId xmlns:p14="http://schemas.microsoft.com/office/powerpoint/2010/main" val="2080462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65A5A-73ED-87DF-2C20-41DEF1F0ACB8}"/>
              </a:ext>
            </a:extLst>
          </p:cNvPr>
          <p:cNvSpPr>
            <a:spLocks noGrp="1"/>
          </p:cNvSpPr>
          <p:nvPr>
            <p:ph type="title"/>
          </p:nvPr>
        </p:nvSpPr>
        <p:spPr/>
        <p:txBody>
          <a:bodyPr/>
          <a:lstStyle/>
          <a:p>
            <a:pPr algn="ctr"/>
            <a:r>
              <a:rPr lang="en-GB" dirty="0">
                <a:solidFill>
                  <a:srgbClr val="C00000"/>
                </a:solidFill>
              </a:rPr>
              <a:t>Differential Diagnosis - Complex Case</a:t>
            </a:r>
            <a:br>
              <a:rPr lang="en-GB" dirty="0">
                <a:solidFill>
                  <a:srgbClr val="C00000"/>
                </a:solidFill>
              </a:rPr>
            </a:br>
            <a:endParaRPr lang="en-SI" dirty="0">
              <a:solidFill>
                <a:srgbClr val="C00000"/>
              </a:solidFill>
            </a:endParaRPr>
          </a:p>
        </p:txBody>
      </p:sp>
      <p:sp>
        <p:nvSpPr>
          <p:cNvPr id="3" name="Content Placeholder 2">
            <a:extLst>
              <a:ext uri="{FF2B5EF4-FFF2-40B4-BE49-F238E27FC236}">
                <a16:creationId xmlns:a16="http://schemas.microsoft.com/office/drawing/2014/main" id="{41790699-8D12-8B35-EECB-590746929B60}"/>
              </a:ext>
            </a:extLst>
          </p:cNvPr>
          <p:cNvSpPr>
            <a:spLocks noGrp="1"/>
          </p:cNvSpPr>
          <p:nvPr>
            <p:ph idx="1"/>
          </p:nvPr>
        </p:nvSpPr>
        <p:spPr/>
        <p:txBody>
          <a:bodyPr>
            <a:normAutofit lnSpcReduction="10000"/>
          </a:bodyPr>
          <a:lstStyle/>
          <a:p>
            <a:endParaRPr lang="en-GB" b="1" dirty="0"/>
          </a:p>
          <a:p>
            <a:pPr marL="742950" lvl="1" indent="-285750">
              <a:buFont typeface="Arial" panose="020B0604020202020204" pitchFamily="34" charset="0"/>
              <a:buChar char="•"/>
            </a:pPr>
            <a:r>
              <a:rPr lang="en-GB" b="1" dirty="0"/>
              <a:t>Case Presentation</a:t>
            </a:r>
            <a:r>
              <a:rPr lang="en-GB" dirty="0"/>
              <a:t>: A 52-year-old male presents with progressive weakness in the arms and legs, along with muscle cramps and occasional double vision. These symptoms are atypical for ALS, necessitating a thorough differential diagnosis.</a:t>
            </a:r>
          </a:p>
          <a:p>
            <a:pPr marL="742950" lvl="1" indent="-285750">
              <a:buFont typeface="Arial" panose="020B0604020202020204" pitchFamily="34" charset="0"/>
              <a:buChar char="•"/>
            </a:pPr>
            <a:r>
              <a:rPr lang="en-GB" b="1" dirty="0"/>
              <a:t>Diagnostic Process</a:t>
            </a:r>
            <a:r>
              <a:rPr lang="en-GB" dirty="0"/>
              <a:t>: The patient undergoes EMG, NCS, MRI, and laboratory testing to rule out other conditions such as multifocal motor neuropathy (MMN) and myasthenia gravis (MG). The presence of conduction block on NCS and positive anti-GM1 antibodies confirms the diagnosis of MMN.</a:t>
            </a:r>
          </a:p>
          <a:p>
            <a:pPr marL="742950" lvl="1" indent="-285750">
              <a:buFont typeface="Arial" panose="020B0604020202020204" pitchFamily="34" charset="0"/>
              <a:buChar char="•"/>
            </a:pPr>
            <a:r>
              <a:rPr lang="en-GB" b="1" dirty="0"/>
              <a:t>Severity Assessment</a:t>
            </a:r>
            <a:r>
              <a:rPr lang="en-GB" dirty="0"/>
              <a:t>: Although the patient’s symptoms initially suggested ALS, the differential diagnosis process revealed MMN, a treatable condition. The diagnostic tools used helped accurately assess the severity of the patient’s condition and guide appropriate treatment.</a:t>
            </a:r>
          </a:p>
          <a:p>
            <a:endParaRPr lang="en-SI" dirty="0"/>
          </a:p>
        </p:txBody>
      </p:sp>
    </p:spTree>
    <p:extLst>
      <p:ext uri="{BB962C8B-B14F-4D97-AF65-F5344CB8AC3E}">
        <p14:creationId xmlns:p14="http://schemas.microsoft.com/office/powerpoint/2010/main" val="863525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717C4-FEDC-F353-C062-879E6714F8F8}"/>
              </a:ext>
            </a:extLst>
          </p:cNvPr>
          <p:cNvSpPr>
            <a:spLocks noGrp="1"/>
          </p:cNvSpPr>
          <p:nvPr>
            <p:ph type="title"/>
          </p:nvPr>
        </p:nvSpPr>
        <p:spPr/>
        <p:txBody>
          <a:bodyPr/>
          <a:lstStyle/>
          <a:p>
            <a:pPr algn="ctr"/>
            <a:r>
              <a:rPr lang="en-GB" dirty="0">
                <a:solidFill>
                  <a:srgbClr val="C00000"/>
                </a:solidFill>
              </a:rPr>
              <a:t>Clinical Case Study - Early Bulbar ALS</a:t>
            </a:r>
            <a:endParaRPr lang="en-SI" dirty="0">
              <a:solidFill>
                <a:srgbClr val="C00000"/>
              </a:solidFill>
            </a:endParaRPr>
          </a:p>
        </p:txBody>
      </p:sp>
      <p:sp>
        <p:nvSpPr>
          <p:cNvPr id="3" name="Content Placeholder 2">
            <a:extLst>
              <a:ext uri="{FF2B5EF4-FFF2-40B4-BE49-F238E27FC236}">
                <a16:creationId xmlns:a16="http://schemas.microsoft.com/office/drawing/2014/main" id="{682762EF-5B28-4CA1-5540-5FDE330F2356}"/>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Patient Presentation</a:t>
            </a:r>
            <a:r>
              <a:rPr lang="en-GB" dirty="0"/>
              <a:t>: A 60-year-old female presents with a six-month history of slurred speech (dysarthria) and difficulty swallowing (dysphagia). These bulbar symptoms are concerning for ALS, particularly in the absence of limb weakness.</a:t>
            </a:r>
          </a:p>
          <a:p>
            <a:pPr marL="742950" lvl="1" indent="-285750">
              <a:buFont typeface="Arial" panose="020B0604020202020204" pitchFamily="34" charset="0"/>
              <a:buChar char="•"/>
            </a:pPr>
            <a:r>
              <a:rPr lang="en-GB" b="1" dirty="0"/>
              <a:t>Diagnostic Approach</a:t>
            </a:r>
            <a:r>
              <a:rPr lang="en-GB" dirty="0"/>
              <a:t>: EMG of the tongue and limb muscles reveals widespread denervation and reinnervation, consistent with ALS. MRI rules out structural causes of bulbar symptoms, and CSF analysis shows elevated NFL levels, supporting the diagnosis.</a:t>
            </a:r>
          </a:p>
          <a:p>
            <a:pPr marL="742950" lvl="1" indent="-285750">
              <a:buFont typeface="Arial" panose="020B0604020202020204" pitchFamily="34" charset="0"/>
              <a:buChar char="•"/>
            </a:pPr>
            <a:r>
              <a:rPr lang="en-GB" b="1" dirty="0"/>
              <a:t>Severity Measurement</a:t>
            </a:r>
            <a:r>
              <a:rPr lang="en-GB" dirty="0"/>
              <a:t>: The early involvement of bulbar muscles, combined with EMG and CSF findings, suggests a more severe form of ALS with a potentially rapid progression. Early diagnosis allows for the implementation of palliative measures and participation in clinical trials.</a:t>
            </a:r>
          </a:p>
          <a:p>
            <a:endParaRPr lang="en-SI" dirty="0"/>
          </a:p>
        </p:txBody>
      </p:sp>
    </p:spTree>
    <p:extLst>
      <p:ext uri="{BB962C8B-B14F-4D97-AF65-F5344CB8AC3E}">
        <p14:creationId xmlns:p14="http://schemas.microsoft.com/office/powerpoint/2010/main" val="40861082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3F1EF-6F4B-A77F-B3C4-4B786E58E29F}"/>
              </a:ext>
            </a:extLst>
          </p:cNvPr>
          <p:cNvSpPr>
            <a:spLocks noGrp="1"/>
          </p:cNvSpPr>
          <p:nvPr>
            <p:ph type="title"/>
          </p:nvPr>
        </p:nvSpPr>
        <p:spPr/>
        <p:txBody>
          <a:bodyPr/>
          <a:lstStyle/>
          <a:p>
            <a:pPr algn="ctr"/>
            <a:r>
              <a:rPr lang="en-GB" dirty="0">
                <a:solidFill>
                  <a:srgbClr val="C00000"/>
                </a:solidFill>
              </a:rPr>
              <a:t>Clinical Case Study - Limb-Onset ALS</a:t>
            </a:r>
            <a:endParaRPr lang="en-SI" dirty="0">
              <a:solidFill>
                <a:srgbClr val="C00000"/>
              </a:solidFill>
            </a:endParaRPr>
          </a:p>
        </p:txBody>
      </p:sp>
      <p:sp>
        <p:nvSpPr>
          <p:cNvPr id="3" name="Content Placeholder 2">
            <a:extLst>
              <a:ext uri="{FF2B5EF4-FFF2-40B4-BE49-F238E27FC236}">
                <a16:creationId xmlns:a16="http://schemas.microsoft.com/office/drawing/2014/main" id="{7235D3EE-A041-FF58-6F77-FCAEDC36E523}"/>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Patient Presentation</a:t>
            </a:r>
            <a:r>
              <a:rPr lang="en-GB" dirty="0"/>
              <a:t>: A 55-year-old male presents with progressive weakness in his right hand, which has gradually spread to his arm and shoulder over the past year. He reports muscle twitches and cramps but no sensory changes.</a:t>
            </a:r>
          </a:p>
          <a:p>
            <a:pPr marL="742950" lvl="1" indent="-285750">
              <a:buFont typeface="Arial" panose="020B0604020202020204" pitchFamily="34" charset="0"/>
              <a:buChar char="•"/>
            </a:pPr>
            <a:r>
              <a:rPr lang="en-GB" b="1" dirty="0"/>
              <a:t>Diagnostic Findings</a:t>
            </a:r>
            <a:r>
              <a:rPr lang="en-GB" dirty="0"/>
              <a:t>: EMG reveals widespread denervation in the affected limb, with evidence of reinnervation. Genetic testing identifies a C9orf72 mutation, confirming the diagnosis of familial ALS.</a:t>
            </a:r>
          </a:p>
          <a:p>
            <a:pPr marL="742950" lvl="1" indent="-285750">
              <a:buFont typeface="Arial" panose="020B0604020202020204" pitchFamily="34" charset="0"/>
              <a:buChar char="•"/>
            </a:pPr>
            <a:r>
              <a:rPr lang="en-GB" b="1" dirty="0"/>
              <a:t>Severity Assessment</a:t>
            </a:r>
            <a:r>
              <a:rPr lang="en-GB" dirty="0"/>
              <a:t>: The presence of a genetic mutation and the rate of symptom progression suggest a moderate to severe form of ALS. The patient’s symptoms are carefully monitored, and interventions are planned to manage his condition as it progresses.</a:t>
            </a:r>
          </a:p>
          <a:p>
            <a:endParaRPr lang="en-SI" dirty="0"/>
          </a:p>
        </p:txBody>
      </p:sp>
    </p:spTree>
    <p:extLst>
      <p:ext uri="{BB962C8B-B14F-4D97-AF65-F5344CB8AC3E}">
        <p14:creationId xmlns:p14="http://schemas.microsoft.com/office/powerpoint/2010/main" val="2125871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9C7D6-CA12-B64C-897F-B3FEBE04AA7F}"/>
              </a:ext>
            </a:extLst>
          </p:cNvPr>
          <p:cNvSpPr>
            <a:spLocks noGrp="1"/>
          </p:cNvSpPr>
          <p:nvPr>
            <p:ph type="title"/>
          </p:nvPr>
        </p:nvSpPr>
        <p:spPr/>
        <p:txBody>
          <a:bodyPr>
            <a:normAutofit/>
          </a:bodyPr>
          <a:lstStyle/>
          <a:p>
            <a:pPr algn="ctr"/>
            <a:r>
              <a:rPr lang="en-SI" dirty="0">
                <a:solidFill>
                  <a:srgbClr val="C00000"/>
                </a:solidFill>
              </a:rPr>
              <a:t>Amyotrophic lateral sclerosis –</a:t>
            </a:r>
          </a:p>
        </p:txBody>
      </p:sp>
      <p:sp>
        <p:nvSpPr>
          <p:cNvPr id="3" name="Content Placeholder 2">
            <a:extLst>
              <a:ext uri="{FF2B5EF4-FFF2-40B4-BE49-F238E27FC236}">
                <a16:creationId xmlns:a16="http://schemas.microsoft.com/office/drawing/2014/main" id="{4DCD34D0-DAD5-AD41-9A0D-701F11DE2257}"/>
              </a:ext>
            </a:extLst>
          </p:cNvPr>
          <p:cNvSpPr>
            <a:spLocks noGrp="1"/>
          </p:cNvSpPr>
          <p:nvPr>
            <p:ph sz="half" idx="1"/>
          </p:nvPr>
        </p:nvSpPr>
        <p:spPr>
          <a:xfrm>
            <a:off x="457200" y="1825625"/>
            <a:ext cx="5562600" cy="4351338"/>
          </a:xfrm>
        </p:spPr>
        <p:txBody>
          <a:bodyPr/>
          <a:lstStyle/>
          <a:p>
            <a:endParaRPr lang="en-SI" dirty="0"/>
          </a:p>
          <a:p>
            <a:pPr marL="0" indent="0">
              <a:buNone/>
            </a:pPr>
            <a:endParaRPr lang="en-SI" dirty="0"/>
          </a:p>
          <a:p>
            <a:endParaRPr lang="en-SI" dirty="0"/>
          </a:p>
        </p:txBody>
      </p:sp>
      <p:pic>
        <p:nvPicPr>
          <p:cNvPr id="10" name="Content Placeholder 9">
            <a:extLst>
              <a:ext uri="{FF2B5EF4-FFF2-40B4-BE49-F238E27FC236}">
                <a16:creationId xmlns:a16="http://schemas.microsoft.com/office/drawing/2014/main" id="{1B42B3D5-3A96-5440-A1BA-EE0E4AFF9524}"/>
              </a:ext>
            </a:extLst>
          </p:cNvPr>
          <p:cNvPicPr>
            <a:picLocks noGrp="1" noChangeAspect="1"/>
          </p:cNvPicPr>
          <p:nvPr>
            <p:ph sz="half" idx="2"/>
          </p:nvPr>
        </p:nvPicPr>
        <p:blipFill>
          <a:blip r:embed="rId2"/>
          <a:stretch>
            <a:fillRect/>
          </a:stretch>
        </p:blipFill>
        <p:spPr>
          <a:xfrm>
            <a:off x="6977744" y="1490664"/>
            <a:ext cx="4163636" cy="4140116"/>
          </a:xfrm>
        </p:spPr>
      </p:pic>
      <p:pic>
        <p:nvPicPr>
          <p:cNvPr id="12" name="Picture 11">
            <a:extLst>
              <a:ext uri="{FF2B5EF4-FFF2-40B4-BE49-F238E27FC236}">
                <a16:creationId xmlns:a16="http://schemas.microsoft.com/office/drawing/2014/main" id="{190DE2A8-45FE-7747-8F9E-F87BD594FD9C}"/>
              </a:ext>
            </a:extLst>
          </p:cNvPr>
          <p:cNvPicPr>
            <a:picLocks noChangeAspect="1"/>
          </p:cNvPicPr>
          <p:nvPr/>
        </p:nvPicPr>
        <p:blipFill>
          <a:blip r:embed="rId3"/>
          <a:stretch>
            <a:fillRect/>
          </a:stretch>
        </p:blipFill>
        <p:spPr>
          <a:xfrm>
            <a:off x="664030" y="1534887"/>
            <a:ext cx="5675802" cy="3915061"/>
          </a:xfrm>
          <a:prstGeom prst="rect">
            <a:avLst/>
          </a:prstGeom>
        </p:spPr>
      </p:pic>
    </p:spTree>
    <p:extLst>
      <p:ext uri="{BB962C8B-B14F-4D97-AF65-F5344CB8AC3E}">
        <p14:creationId xmlns:p14="http://schemas.microsoft.com/office/powerpoint/2010/main" val="1146290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DA4C9-E634-0407-86C1-403ECCF037B8}"/>
              </a:ext>
            </a:extLst>
          </p:cNvPr>
          <p:cNvSpPr>
            <a:spLocks noGrp="1"/>
          </p:cNvSpPr>
          <p:nvPr>
            <p:ph type="title"/>
          </p:nvPr>
        </p:nvSpPr>
        <p:spPr/>
        <p:txBody>
          <a:bodyPr/>
          <a:lstStyle/>
          <a:p>
            <a:pPr algn="ctr"/>
            <a:r>
              <a:rPr lang="en-GB" dirty="0">
                <a:solidFill>
                  <a:srgbClr val="C00000"/>
                </a:solidFill>
              </a:rPr>
              <a:t>Case Study - Advanced ALS</a:t>
            </a:r>
            <a:endParaRPr lang="en-SI" dirty="0">
              <a:solidFill>
                <a:srgbClr val="C00000"/>
              </a:solidFill>
            </a:endParaRPr>
          </a:p>
        </p:txBody>
      </p:sp>
      <p:sp>
        <p:nvSpPr>
          <p:cNvPr id="3" name="Content Placeholder 2">
            <a:extLst>
              <a:ext uri="{FF2B5EF4-FFF2-40B4-BE49-F238E27FC236}">
                <a16:creationId xmlns:a16="http://schemas.microsoft.com/office/drawing/2014/main" id="{4155BAFA-CE50-22E2-AAF6-44F49BB9FD85}"/>
              </a:ext>
            </a:extLst>
          </p:cNvPr>
          <p:cNvSpPr>
            <a:spLocks noGrp="1"/>
          </p:cNvSpPr>
          <p:nvPr>
            <p:ph idx="1"/>
          </p:nvPr>
        </p:nvSpPr>
        <p:spPr>
          <a:xfrm>
            <a:off x="838200" y="1253331"/>
            <a:ext cx="10515600" cy="4351338"/>
          </a:xfrm>
        </p:spPr>
        <p:txBody>
          <a:bodyPr>
            <a:normAutofit/>
          </a:bodyPr>
          <a:lstStyle/>
          <a:p>
            <a:endParaRPr lang="en-GB" b="1" dirty="0"/>
          </a:p>
          <a:p>
            <a:pPr marL="742950" lvl="1" indent="-285750">
              <a:buFont typeface="Arial" panose="020B0604020202020204" pitchFamily="34" charset="0"/>
              <a:buChar char="•"/>
            </a:pPr>
            <a:r>
              <a:rPr lang="en-GB" b="1" dirty="0"/>
              <a:t>Patient Presentation</a:t>
            </a:r>
            <a:r>
              <a:rPr lang="en-GB" dirty="0"/>
              <a:t>: A 65-year-old male with advanced ALS presents with severe muscle weakness, respiratory insufficiency, and bulbar symptoms.</a:t>
            </a:r>
          </a:p>
          <a:p>
            <a:pPr marL="742950" lvl="1" indent="-285750">
              <a:buFont typeface="Arial" panose="020B0604020202020204" pitchFamily="34" charset="0"/>
              <a:buChar char="•"/>
            </a:pPr>
            <a:r>
              <a:rPr lang="en-GB" b="1" dirty="0"/>
              <a:t>Diagnostic Tools Used</a:t>
            </a:r>
            <a:r>
              <a:rPr lang="en-GB" dirty="0"/>
              <a:t>: Comprehensive evaluation using EMG, advanced imaging (DTI, MRS), and CSF biomarkers (NFL, </a:t>
            </a:r>
            <a:r>
              <a:rPr lang="en-GB" dirty="0" err="1"/>
              <a:t>pNF</a:t>
            </a:r>
            <a:r>
              <a:rPr lang="en-GB" dirty="0"/>
              <a:t>-H) to assess the extent of disease progression.</a:t>
            </a:r>
          </a:p>
          <a:p>
            <a:pPr marL="742950" lvl="1" indent="-285750">
              <a:buFont typeface="Arial" panose="020B0604020202020204" pitchFamily="34" charset="0"/>
              <a:buChar char="•"/>
            </a:pPr>
            <a:r>
              <a:rPr lang="en-GB" b="1" dirty="0"/>
              <a:t>Management Strategies</a:t>
            </a:r>
            <a:r>
              <a:rPr lang="en-GB" dirty="0"/>
              <a:t>: The patient is receiving palliative care, including respiratory support (e.g., non-invasive ventilation), nutritional support via gastrostomy, and communication aids for speech.</a:t>
            </a:r>
          </a:p>
          <a:p>
            <a:pPr marL="742950" lvl="1" indent="-285750">
              <a:buFont typeface="Arial" panose="020B0604020202020204" pitchFamily="34" charset="0"/>
              <a:buChar char="•"/>
            </a:pPr>
            <a:r>
              <a:rPr lang="en-GB" b="1" dirty="0"/>
              <a:t>Severity Measurement</a:t>
            </a:r>
            <a:r>
              <a:rPr lang="en-GB" dirty="0"/>
              <a:t>: The use of advanced diagnostic tools has provided a detailed assessment of the severity of ALS in this patient, guiding palliative care and end-of-life decisions.</a:t>
            </a:r>
          </a:p>
          <a:p>
            <a:endParaRPr lang="en-SI" dirty="0"/>
          </a:p>
        </p:txBody>
      </p:sp>
    </p:spTree>
    <p:extLst>
      <p:ext uri="{BB962C8B-B14F-4D97-AF65-F5344CB8AC3E}">
        <p14:creationId xmlns:p14="http://schemas.microsoft.com/office/powerpoint/2010/main" val="10699067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EBCBA-8995-193E-2F96-67F49D3AB632}"/>
              </a:ext>
            </a:extLst>
          </p:cNvPr>
          <p:cNvSpPr>
            <a:spLocks noGrp="1"/>
          </p:cNvSpPr>
          <p:nvPr>
            <p:ph type="title"/>
          </p:nvPr>
        </p:nvSpPr>
        <p:spPr/>
        <p:txBody>
          <a:bodyPr/>
          <a:lstStyle/>
          <a:p>
            <a:pPr algn="ctr"/>
            <a:r>
              <a:rPr lang="en-GB" dirty="0">
                <a:solidFill>
                  <a:srgbClr val="C00000"/>
                </a:solidFill>
              </a:rPr>
              <a:t>Challenges in ALS Diagnosis</a:t>
            </a:r>
            <a:endParaRPr lang="en-SI" dirty="0">
              <a:solidFill>
                <a:srgbClr val="C00000"/>
              </a:solidFill>
            </a:endParaRPr>
          </a:p>
        </p:txBody>
      </p:sp>
      <p:sp>
        <p:nvSpPr>
          <p:cNvPr id="3" name="Content Placeholder 2">
            <a:extLst>
              <a:ext uri="{FF2B5EF4-FFF2-40B4-BE49-F238E27FC236}">
                <a16:creationId xmlns:a16="http://schemas.microsoft.com/office/drawing/2014/main" id="{63BF065B-FF97-B1A4-3449-12A02A71692A}"/>
              </a:ext>
            </a:extLst>
          </p:cNvPr>
          <p:cNvSpPr>
            <a:spLocks noGrp="1"/>
          </p:cNvSpPr>
          <p:nvPr>
            <p:ph idx="1"/>
          </p:nvPr>
        </p:nvSpPr>
        <p:spPr/>
        <p:txBody>
          <a:bodyPr>
            <a:normAutofit lnSpcReduction="10000"/>
          </a:bodyPr>
          <a:lstStyle/>
          <a:p>
            <a:endParaRPr lang="en-GB" b="1" dirty="0"/>
          </a:p>
          <a:p>
            <a:pPr marL="742950" lvl="1" indent="-285750">
              <a:buFont typeface="Arial" panose="020B0604020202020204" pitchFamily="34" charset="0"/>
              <a:buChar char="•"/>
            </a:pPr>
            <a:r>
              <a:rPr lang="en-GB" b="1" dirty="0"/>
              <a:t>Variability in Presentation</a:t>
            </a:r>
            <a:r>
              <a:rPr lang="en-GB" dirty="0"/>
              <a:t>: ALS can present with a wide range of symptoms, from limb weakness to bulbar dysfunction, making it challenging to diagnose in the early stages. This variability can lead to misdiagnosis or delayed diagnosis, impacting the patient’s prognosis.</a:t>
            </a:r>
          </a:p>
          <a:p>
            <a:pPr marL="742950" lvl="1" indent="-285750">
              <a:buFont typeface="Arial" panose="020B0604020202020204" pitchFamily="34" charset="0"/>
              <a:buChar char="•"/>
            </a:pPr>
            <a:r>
              <a:rPr lang="en-GB" b="1" dirty="0"/>
              <a:t>Diagnostic Delays</a:t>
            </a:r>
            <a:r>
              <a:rPr lang="en-GB" dirty="0"/>
              <a:t>: Common causes of diagnostic delays include the initial presentation of symptoms that mimic other conditions, such as multifocal motor neuropathy or myasthenia gravis. Delays in diagnosis can prevent timely interventions and access to clinical trials.</a:t>
            </a:r>
          </a:p>
          <a:p>
            <a:pPr marL="742950" lvl="1" indent="-285750">
              <a:buFont typeface="Arial" panose="020B0604020202020204" pitchFamily="34" charset="0"/>
              <a:buChar char="•"/>
            </a:pPr>
            <a:r>
              <a:rPr lang="en-GB" b="1" dirty="0"/>
              <a:t>Measurement of Severity</a:t>
            </a:r>
            <a:r>
              <a:rPr lang="en-GB" dirty="0"/>
              <a:t>: Accurate and early diagnosis is essential for assessing the severity of ALS and guiding treatment decisions. Delays in diagnosis can result in underestimation of disease severity and missed opportunities for therapeutic interventions.</a:t>
            </a:r>
          </a:p>
          <a:p>
            <a:endParaRPr lang="en-SI" dirty="0"/>
          </a:p>
        </p:txBody>
      </p:sp>
    </p:spTree>
    <p:extLst>
      <p:ext uri="{BB962C8B-B14F-4D97-AF65-F5344CB8AC3E}">
        <p14:creationId xmlns:p14="http://schemas.microsoft.com/office/powerpoint/2010/main" val="3836866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4338F-7346-C8EF-28B4-04D708F3CCFA}"/>
              </a:ext>
            </a:extLst>
          </p:cNvPr>
          <p:cNvSpPr>
            <a:spLocks noGrp="1"/>
          </p:cNvSpPr>
          <p:nvPr>
            <p:ph type="title"/>
          </p:nvPr>
        </p:nvSpPr>
        <p:spPr/>
        <p:txBody>
          <a:bodyPr/>
          <a:lstStyle/>
          <a:p>
            <a:pPr algn="ctr"/>
            <a:r>
              <a:rPr lang="en-GB" dirty="0">
                <a:solidFill>
                  <a:srgbClr val="C00000"/>
                </a:solidFill>
              </a:rPr>
              <a:t>Diagnostic Tools Overview</a:t>
            </a:r>
            <a:endParaRPr lang="en-SI" dirty="0">
              <a:solidFill>
                <a:srgbClr val="C00000"/>
              </a:solidFill>
            </a:endParaRPr>
          </a:p>
        </p:txBody>
      </p:sp>
      <p:sp>
        <p:nvSpPr>
          <p:cNvPr id="3" name="Content Placeholder 2">
            <a:extLst>
              <a:ext uri="{FF2B5EF4-FFF2-40B4-BE49-F238E27FC236}">
                <a16:creationId xmlns:a16="http://schemas.microsoft.com/office/drawing/2014/main" id="{AE6F0762-949D-8D60-5899-BBB1F26DD08C}"/>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Combining Tools</a:t>
            </a:r>
            <a:r>
              <a:rPr lang="en-GB" dirty="0"/>
              <a:t>: The diagnosis and assessment of ALS severity require a combination of history taking, clinical examination, EMG, imaging, and biomarkers. Each tool provides unique information that, when combined, offers a comprehensive picture of the patient’s condition.</a:t>
            </a:r>
          </a:p>
          <a:p>
            <a:pPr marL="457200" lvl="1" indent="0">
              <a:buNone/>
            </a:pPr>
            <a:endParaRPr lang="en-GB" dirty="0"/>
          </a:p>
          <a:p>
            <a:pPr marL="742950" lvl="1" indent="-285750">
              <a:buFont typeface="Arial" panose="020B0604020202020204" pitchFamily="34" charset="0"/>
              <a:buChar char="•"/>
            </a:pPr>
            <a:r>
              <a:rPr lang="en-GB" b="1" dirty="0"/>
              <a:t>Assessment of Severity</a:t>
            </a:r>
            <a:r>
              <a:rPr lang="en-GB" dirty="0"/>
              <a:t>: The integration of these diagnostic tools allows clinicians to accurately measure the extent of motor neuron involvement, track disease progression, and tailor treatment plans to the patient’s needs.</a:t>
            </a:r>
          </a:p>
          <a:p>
            <a:endParaRPr lang="en-SI" dirty="0"/>
          </a:p>
        </p:txBody>
      </p:sp>
    </p:spTree>
    <p:extLst>
      <p:ext uri="{BB962C8B-B14F-4D97-AF65-F5344CB8AC3E}">
        <p14:creationId xmlns:p14="http://schemas.microsoft.com/office/powerpoint/2010/main" val="972556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5B033-A517-6BDD-50C7-86585F7EF63D}"/>
              </a:ext>
            </a:extLst>
          </p:cNvPr>
          <p:cNvSpPr>
            <a:spLocks noGrp="1"/>
          </p:cNvSpPr>
          <p:nvPr>
            <p:ph type="title"/>
          </p:nvPr>
        </p:nvSpPr>
        <p:spPr/>
        <p:txBody>
          <a:bodyPr>
            <a:normAutofit/>
          </a:bodyPr>
          <a:lstStyle/>
          <a:p>
            <a:pPr algn="ctr"/>
            <a:r>
              <a:rPr lang="en-GB" dirty="0">
                <a:solidFill>
                  <a:srgbClr val="C00000"/>
                </a:solidFill>
              </a:rPr>
              <a:t>Clinical Case Scenario for ALS Assessment and Measurement</a:t>
            </a:r>
            <a:endParaRPr lang="en-SI" dirty="0">
              <a:solidFill>
                <a:srgbClr val="C00000"/>
              </a:solidFill>
            </a:endParaRPr>
          </a:p>
        </p:txBody>
      </p:sp>
      <p:sp>
        <p:nvSpPr>
          <p:cNvPr id="3" name="Content Placeholder 2">
            <a:extLst>
              <a:ext uri="{FF2B5EF4-FFF2-40B4-BE49-F238E27FC236}">
                <a16:creationId xmlns:a16="http://schemas.microsoft.com/office/drawing/2014/main" id="{FE0726E0-6B0A-E218-180A-609A86F0316C}"/>
              </a:ext>
            </a:extLst>
          </p:cNvPr>
          <p:cNvSpPr>
            <a:spLocks noGrp="1"/>
          </p:cNvSpPr>
          <p:nvPr>
            <p:ph idx="1"/>
          </p:nvPr>
        </p:nvSpPr>
        <p:spPr/>
        <p:txBody>
          <a:bodyPr>
            <a:normAutofit fontScale="85000" lnSpcReduction="10000"/>
          </a:bodyPr>
          <a:lstStyle/>
          <a:p>
            <a:r>
              <a:rPr lang="en-GB" b="1" dirty="0"/>
              <a:t>Patient Profile</a:t>
            </a:r>
            <a:r>
              <a:rPr lang="en-GB" dirty="0"/>
              <a:t>: A 58-year-old male presents to the neurology clinic with a 9-month history of progressive weakness in his left hand and arm, which has now started to affect his right hand. He reports difficulty with fine motor tasks, such as buttoning his shirt and using a pen. Over the last three months, he has also noticed occasional muscle twitching (fasciculations) in his arms and legs. He denies any sensory disturbances, such as numbness or tingling, and there is no significant family history of neurological diseases.</a:t>
            </a:r>
          </a:p>
          <a:p>
            <a:r>
              <a:rPr lang="en-GB" b="1" dirty="0"/>
              <a:t>Medical History</a:t>
            </a:r>
            <a:r>
              <a:rPr lang="en-GB" dirty="0"/>
              <a:t>: The patient has no history of trauma, significant illness, or surgeries. He is a non-smoker, with no history of alcohol or drug abuse.</a:t>
            </a:r>
          </a:p>
          <a:p>
            <a:pPr>
              <a:buFont typeface="Arial" panose="020B0604020202020204" pitchFamily="34" charset="0"/>
              <a:buChar char="•"/>
            </a:pPr>
            <a:r>
              <a:rPr lang="en-GB" b="1" dirty="0"/>
              <a:t>Neurological Exam</a:t>
            </a:r>
            <a:r>
              <a:rPr lang="en-GB" dirty="0"/>
              <a:t>: Reveals muscle atrophy in the small muscles of the left hand, decreased grip strength bilaterally, and hyperreflexia in both arms and legs, with a positive Babinski sign on the right. No sensory deficits are noted.</a:t>
            </a:r>
          </a:p>
          <a:p>
            <a:pPr>
              <a:buFont typeface="Arial" panose="020B0604020202020204" pitchFamily="34" charset="0"/>
              <a:buChar char="•"/>
            </a:pPr>
            <a:r>
              <a:rPr lang="en-GB" b="1" dirty="0"/>
              <a:t>Speech</a:t>
            </a:r>
            <a:r>
              <a:rPr lang="en-GB" dirty="0"/>
              <a:t>: Mild dysarthria is observed, but the patient denies difficulty swallowing.</a:t>
            </a:r>
          </a:p>
          <a:p>
            <a:endParaRPr lang="en-SI" dirty="0"/>
          </a:p>
        </p:txBody>
      </p:sp>
    </p:spTree>
    <p:extLst>
      <p:ext uri="{BB962C8B-B14F-4D97-AF65-F5344CB8AC3E}">
        <p14:creationId xmlns:p14="http://schemas.microsoft.com/office/powerpoint/2010/main" val="1083308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233EC-87C2-2496-C9A2-83E40E48DBB3}"/>
              </a:ext>
            </a:extLst>
          </p:cNvPr>
          <p:cNvSpPr>
            <a:spLocks noGrp="1"/>
          </p:cNvSpPr>
          <p:nvPr>
            <p:ph type="title"/>
          </p:nvPr>
        </p:nvSpPr>
        <p:spPr/>
        <p:txBody>
          <a:bodyPr/>
          <a:lstStyle/>
          <a:p>
            <a:pPr algn="ctr"/>
            <a:r>
              <a:rPr lang="en-GB" dirty="0">
                <a:solidFill>
                  <a:srgbClr val="C00000"/>
                </a:solidFill>
              </a:rPr>
              <a:t>Questions for the Student</a:t>
            </a:r>
            <a:br>
              <a:rPr lang="en-GB" dirty="0">
                <a:solidFill>
                  <a:srgbClr val="C00000"/>
                </a:solidFill>
              </a:rPr>
            </a:br>
            <a:endParaRPr lang="en-SI" dirty="0">
              <a:solidFill>
                <a:srgbClr val="C00000"/>
              </a:solidFill>
            </a:endParaRPr>
          </a:p>
        </p:txBody>
      </p:sp>
      <p:sp>
        <p:nvSpPr>
          <p:cNvPr id="3" name="Content Placeholder 2">
            <a:extLst>
              <a:ext uri="{FF2B5EF4-FFF2-40B4-BE49-F238E27FC236}">
                <a16:creationId xmlns:a16="http://schemas.microsoft.com/office/drawing/2014/main" id="{059F0AE6-77FB-7AA4-17B6-D306F0BCB355}"/>
              </a:ext>
            </a:extLst>
          </p:cNvPr>
          <p:cNvSpPr>
            <a:spLocks noGrp="1"/>
          </p:cNvSpPr>
          <p:nvPr>
            <p:ph idx="1"/>
          </p:nvPr>
        </p:nvSpPr>
        <p:spPr>
          <a:xfrm>
            <a:off x="838200" y="1236077"/>
            <a:ext cx="10978662" cy="4891698"/>
          </a:xfrm>
        </p:spPr>
        <p:txBody>
          <a:bodyPr>
            <a:normAutofit fontScale="25000" lnSpcReduction="20000"/>
          </a:bodyPr>
          <a:lstStyle/>
          <a:p>
            <a:r>
              <a:rPr lang="en-GB" sz="8000" b="1" dirty="0"/>
              <a:t>History Taking</a:t>
            </a:r>
            <a:r>
              <a:rPr lang="en-GB" sz="8000" dirty="0"/>
              <a:t>:</a:t>
            </a:r>
          </a:p>
          <a:p>
            <a:pPr lvl="1"/>
            <a:r>
              <a:rPr lang="en-GB" sz="8000" dirty="0"/>
              <a:t>What specific questions would you ask the patient to further clarify the timeline and progression of symptoms?</a:t>
            </a:r>
          </a:p>
          <a:p>
            <a:pPr lvl="1"/>
            <a:r>
              <a:rPr lang="en-GB" sz="8000" dirty="0"/>
              <a:t>How would you assess the impact of the symptoms on the patient’s daily life and activities?</a:t>
            </a:r>
          </a:p>
          <a:p>
            <a:r>
              <a:rPr lang="en-GB" sz="8000" b="1" dirty="0"/>
              <a:t>Clinical Examination</a:t>
            </a:r>
            <a:r>
              <a:rPr lang="en-GB" sz="8000" dirty="0"/>
              <a:t>:</a:t>
            </a:r>
          </a:p>
          <a:p>
            <a:pPr lvl="1"/>
            <a:r>
              <a:rPr lang="en-GB" sz="8000" dirty="0"/>
              <a:t>How would you differentiate between upper and lower motor neuron signs in this patient?</a:t>
            </a:r>
          </a:p>
          <a:p>
            <a:pPr lvl="1"/>
            <a:r>
              <a:rPr lang="en-GB" sz="8000" dirty="0"/>
              <a:t>What additional physical examination techniques would you use to assess the presence and severity of ALS?</a:t>
            </a:r>
          </a:p>
          <a:p>
            <a:r>
              <a:rPr lang="en-GB" sz="8000" b="1" dirty="0"/>
              <a:t>Electromyography (EMG) and Nerve Conduction Studies (NCS)</a:t>
            </a:r>
            <a:r>
              <a:rPr lang="en-GB" sz="8000" dirty="0"/>
              <a:t>:</a:t>
            </a:r>
          </a:p>
          <a:p>
            <a:pPr lvl="1"/>
            <a:r>
              <a:rPr lang="en-GB" sz="8000" dirty="0"/>
              <a:t>What patterns would you expect to find in EMG and NCS for a patient with suspected ALS?</a:t>
            </a:r>
          </a:p>
          <a:p>
            <a:pPr lvl="1"/>
            <a:r>
              <a:rPr lang="en-GB" sz="8000" dirty="0"/>
              <a:t>How would these findings help confirm the diagnosis and measure the severity of the disease?</a:t>
            </a:r>
          </a:p>
          <a:p>
            <a:r>
              <a:rPr lang="en-GB" sz="8000" b="1" dirty="0"/>
              <a:t>Neuroimaging</a:t>
            </a:r>
            <a:r>
              <a:rPr lang="en-GB" sz="8000" dirty="0"/>
              <a:t>:</a:t>
            </a:r>
          </a:p>
          <a:p>
            <a:pPr lvl="1"/>
            <a:r>
              <a:rPr lang="en-GB" sz="8000" dirty="0"/>
              <a:t>What is the role of MRI in the diagnosis of ALS?</a:t>
            </a:r>
          </a:p>
          <a:p>
            <a:pPr lvl="1"/>
            <a:r>
              <a:rPr lang="en-GB" sz="8000" dirty="0"/>
              <a:t>How could advanced imaging techniques such as Diffusion Tensor Imaging (DTI) or Magnetic Resonance Spectroscopy (MRS) contribute to the assessment of this patient?</a:t>
            </a:r>
          </a:p>
          <a:p>
            <a:endParaRPr lang="en-SI" dirty="0"/>
          </a:p>
        </p:txBody>
      </p:sp>
    </p:spTree>
    <p:extLst>
      <p:ext uri="{BB962C8B-B14F-4D97-AF65-F5344CB8AC3E}">
        <p14:creationId xmlns:p14="http://schemas.microsoft.com/office/powerpoint/2010/main" val="975319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233EC-87C2-2496-C9A2-83E40E48DBB3}"/>
              </a:ext>
            </a:extLst>
          </p:cNvPr>
          <p:cNvSpPr>
            <a:spLocks noGrp="1"/>
          </p:cNvSpPr>
          <p:nvPr>
            <p:ph type="title"/>
          </p:nvPr>
        </p:nvSpPr>
        <p:spPr/>
        <p:txBody>
          <a:bodyPr/>
          <a:lstStyle/>
          <a:p>
            <a:pPr algn="ctr"/>
            <a:r>
              <a:rPr lang="en-GB" dirty="0">
                <a:solidFill>
                  <a:srgbClr val="C00000"/>
                </a:solidFill>
              </a:rPr>
              <a:t>Questions for the Student:</a:t>
            </a:r>
            <a:endParaRPr lang="en-SI" dirty="0">
              <a:solidFill>
                <a:srgbClr val="C00000"/>
              </a:solidFill>
            </a:endParaRPr>
          </a:p>
        </p:txBody>
      </p:sp>
      <p:sp>
        <p:nvSpPr>
          <p:cNvPr id="3" name="Content Placeholder 2">
            <a:extLst>
              <a:ext uri="{FF2B5EF4-FFF2-40B4-BE49-F238E27FC236}">
                <a16:creationId xmlns:a16="http://schemas.microsoft.com/office/drawing/2014/main" id="{059F0AE6-77FB-7AA4-17B6-D306F0BCB355}"/>
              </a:ext>
            </a:extLst>
          </p:cNvPr>
          <p:cNvSpPr>
            <a:spLocks noGrp="1"/>
          </p:cNvSpPr>
          <p:nvPr>
            <p:ph idx="1"/>
          </p:nvPr>
        </p:nvSpPr>
        <p:spPr>
          <a:xfrm>
            <a:off x="838200" y="1825625"/>
            <a:ext cx="10515600" cy="4891698"/>
          </a:xfrm>
        </p:spPr>
        <p:txBody>
          <a:bodyPr>
            <a:normAutofit fontScale="25000" lnSpcReduction="20000"/>
          </a:bodyPr>
          <a:lstStyle/>
          <a:p>
            <a:r>
              <a:rPr lang="en-GB" sz="8000" b="1" dirty="0"/>
              <a:t>Cerebrospinal Fluid (CSF) Analysis</a:t>
            </a:r>
            <a:r>
              <a:rPr lang="en-GB" sz="8000" dirty="0"/>
              <a:t>:</a:t>
            </a:r>
          </a:p>
          <a:p>
            <a:pPr lvl="1"/>
            <a:r>
              <a:rPr lang="en-GB" sz="8000" dirty="0"/>
              <a:t>What specific CSF biomarkers would be relevant for confirming ALS in this patient?</a:t>
            </a:r>
          </a:p>
          <a:p>
            <a:pPr lvl="1"/>
            <a:r>
              <a:rPr lang="en-GB" sz="8000" dirty="0"/>
              <a:t>How would the levels of neurofilament light chain (NFL) in the CSF correlate with the severity of the disease?</a:t>
            </a:r>
          </a:p>
          <a:p>
            <a:r>
              <a:rPr lang="en-GB" sz="8000" b="1" dirty="0"/>
              <a:t>Biochemical Markers</a:t>
            </a:r>
            <a:r>
              <a:rPr lang="en-GB" sz="8000" dirty="0"/>
              <a:t>:</a:t>
            </a:r>
          </a:p>
          <a:p>
            <a:pPr lvl="1"/>
            <a:r>
              <a:rPr lang="en-GB" sz="8000" dirty="0"/>
              <a:t>What role do oxidative stress markers play in ALS, and how could they be measured in this patient?</a:t>
            </a:r>
          </a:p>
          <a:p>
            <a:pPr lvl="1"/>
            <a:r>
              <a:rPr lang="en-GB" sz="8000" dirty="0"/>
              <a:t>Discuss the importance of measuring metabolic changes, such as lipid metabolism, in ALS and how it might apply to this patient’s case.</a:t>
            </a:r>
          </a:p>
          <a:p>
            <a:r>
              <a:rPr lang="en-GB" sz="8000" b="1" dirty="0"/>
              <a:t>Genetic Testing</a:t>
            </a:r>
            <a:r>
              <a:rPr lang="en-GB" sz="8000" dirty="0"/>
              <a:t>:</a:t>
            </a:r>
          </a:p>
          <a:p>
            <a:pPr lvl="1"/>
            <a:r>
              <a:rPr lang="en-GB" sz="8000" dirty="0"/>
              <a:t>Given the patient's history and presentation, would you recommend genetic testing? If so, which mutations would you test for?</a:t>
            </a:r>
          </a:p>
          <a:p>
            <a:pPr lvl="1"/>
            <a:r>
              <a:rPr lang="en-GB" sz="8000" dirty="0"/>
              <a:t>How could genetic testing inform the management and prognosis of this patient?</a:t>
            </a:r>
          </a:p>
          <a:p>
            <a:r>
              <a:rPr lang="en-GB" sz="8000" b="1" dirty="0"/>
              <a:t>Differential Diagnosis</a:t>
            </a:r>
            <a:r>
              <a:rPr lang="en-GB" sz="8000" dirty="0"/>
              <a:t>:</a:t>
            </a:r>
          </a:p>
          <a:p>
            <a:pPr lvl="1"/>
            <a:r>
              <a:rPr lang="en-GB" sz="8000" dirty="0"/>
              <a:t>What other conditions would you consider in the differential diagnosis of this patient, and how would you rule them out?</a:t>
            </a:r>
          </a:p>
          <a:p>
            <a:pPr lvl="1"/>
            <a:r>
              <a:rPr lang="en-GB" sz="8000" dirty="0"/>
              <a:t>How would you use the findings from EMG, NCS, neuroimaging, and CSF analysis to differentiate ALS from other motor neuron diseases?</a:t>
            </a:r>
          </a:p>
          <a:p>
            <a:endParaRPr lang="en-SI" dirty="0"/>
          </a:p>
        </p:txBody>
      </p:sp>
    </p:spTree>
    <p:extLst>
      <p:ext uri="{BB962C8B-B14F-4D97-AF65-F5344CB8AC3E}">
        <p14:creationId xmlns:p14="http://schemas.microsoft.com/office/powerpoint/2010/main" val="28246331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48C48-D72B-5A95-85C1-C0F1E4DA4A4D}"/>
              </a:ext>
            </a:extLst>
          </p:cNvPr>
          <p:cNvSpPr>
            <a:spLocks noGrp="1"/>
          </p:cNvSpPr>
          <p:nvPr>
            <p:ph type="title"/>
          </p:nvPr>
        </p:nvSpPr>
        <p:spPr/>
        <p:txBody>
          <a:bodyPr/>
          <a:lstStyle/>
          <a:p>
            <a:pPr algn="ctr"/>
            <a:r>
              <a:rPr lang="en-SI" dirty="0">
                <a:solidFill>
                  <a:srgbClr val="C00000"/>
                </a:solidFill>
              </a:rPr>
              <a:t>References</a:t>
            </a:r>
          </a:p>
        </p:txBody>
      </p:sp>
      <p:sp>
        <p:nvSpPr>
          <p:cNvPr id="3" name="Content Placeholder 2">
            <a:extLst>
              <a:ext uri="{FF2B5EF4-FFF2-40B4-BE49-F238E27FC236}">
                <a16:creationId xmlns:a16="http://schemas.microsoft.com/office/drawing/2014/main" id="{479036FA-CB91-62BC-35AA-2866ED4B93DA}"/>
              </a:ext>
            </a:extLst>
          </p:cNvPr>
          <p:cNvSpPr>
            <a:spLocks noGrp="1"/>
          </p:cNvSpPr>
          <p:nvPr>
            <p:ph idx="1"/>
          </p:nvPr>
        </p:nvSpPr>
        <p:spPr/>
        <p:txBody>
          <a:bodyPr>
            <a:normAutofit fontScale="70000" lnSpcReduction="20000"/>
          </a:bodyPr>
          <a:lstStyle/>
          <a:p>
            <a:r>
              <a:rPr lang="en-GB" dirty="0" err="1"/>
              <a:t>Behler</a:t>
            </a:r>
            <a:r>
              <a:rPr lang="en-GB" dirty="0"/>
              <a:t>, A., Müller, H. P., </a:t>
            </a:r>
            <a:r>
              <a:rPr lang="en-GB" dirty="0" err="1"/>
              <a:t>Ludolph</a:t>
            </a:r>
            <a:r>
              <a:rPr lang="en-GB" dirty="0"/>
              <a:t>, A. C., &amp; </a:t>
            </a:r>
            <a:r>
              <a:rPr lang="en-GB" dirty="0" err="1"/>
              <a:t>Kassubek</a:t>
            </a:r>
            <a:r>
              <a:rPr lang="en-GB" dirty="0"/>
              <a:t>, J. (2023). Diffusion Tensor Imaging in Amyotrophic Lateral Sclerosis: Machine Learning for Biomarker Development. </a:t>
            </a:r>
            <a:r>
              <a:rPr lang="en-GB" i="1" dirty="0"/>
              <a:t>International Journal of Molecular Sciences, 24</a:t>
            </a:r>
            <a:r>
              <a:rPr lang="en-GB" dirty="0"/>
              <a:t>(3), 1911. </a:t>
            </a:r>
            <a:r>
              <a:rPr lang="en-GB" dirty="0">
                <a:hlinkClick r:id="rId2"/>
              </a:rPr>
              <a:t>https://doi.org/10.3390/ijms24031911</a:t>
            </a:r>
            <a:endParaRPr lang="en-GB" dirty="0"/>
          </a:p>
          <a:p>
            <a:r>
              <a:rPr lang="en-GB" dirty="0"/>
              <a:t>Roggenbuck, J., Eubank, B., Wright, J., Kolb, J. S., &amp; Harms, B. M. (2022). Development of Evidence-Based Consensus Guidelines for ALS Genetic </a:t>
            </a:r>
            <a:r>
              <a:rPr lang="en-GB" dirty="0" err="1"/>
              <a:t>Counseling</a:t>
            </a:r>
            <a:r>
              <a:rPr lang="en-GB" dirty="0"/>
              <a:t> and Testing. </a:t>
            </a:r>
            <a:r>
              <a:rPr lang="en-GB" i="1" dirty="0"/>
              <a:t>Presented at the 2022 Annual NEALS Meeting</a:t>
            </a:r>
            <a:r>
              <a:rPr lang="en-GB" dirty="0"/>
              <a:t>.</a:t>
            </a:r>
          </a:p>
          <a:p>
            <a:r>
              <a:rPr lang="en-GB" dirty="0"/>
              <a:t>Bhattarai, A., Egan, G. F., </a:t>
            </a:r>
            <a:r>
              <a:rPr lang="en-GB" dirty="0" err="1"/>
              <a:t>Talman</a:t>
            </a:r>
            <a:r>
              <a:rPr lang="en-GB" dirty="0"/>
              <a:t>, P., &amp; Chua, P. (2022). Magnetic Resonance Iron Imaging in Amyotrophic Lateral Sclerosis. </a:t>
            </a:r>
            <a:r>
              <a:rPr lang="en-GB" i="1" dirty="0"/>
              <a:t>Journal of Magnetic Resonance Imaging, 55</a:t>
            </a:r>
            <a:r>
              <a:rPr lang="en-GB" dirty="0"/>
              <a:t>(4), 1283–1300. </a:t>
            </a:r>
            <a:r>
              <a:rPr lang="en-GB" dirty="0">
                <a:hlinkClick r:id="rId3"/>
              </a:rPr>
              <a:t>https://doi.org/10.1002/jmri.27530</a:t>
            </a:r>
            <a:endParaRPr lang="en-GB" dirty="0"/>
          </a:p>
          <a:p>
            <a:r>
              <a:rPr lang="en-GB" dirty="0" err="1"/>
              <a:t>Braak</a:t>
            </a:r>
            <a:r>
              <a:rPr lang="en-GB" dirty="0"/>
              <a:t>, H., Brettschneider, J., </a:t>
            </a:r>
            <a:r>
              <a:rPr lang="en-GB" dirty="0" err="1"/>
              <a:t>Ludolph</a:t>
            </a:r>
            <a:r>
              <a:rPr lang="en-GB" dirty="0"/>
              <a:t>, A. C., Lee, V. M., </a:t>
            </a:r>
            <a:r>
              <a:rPr lang="en-GB" dirty="0" err="1"/>
              <a:t>Trojanowski</a:t>
            </a:r>
            <a:r>
              <a:rPr lang="en-GB" dirty="0"/>
              <a:t>, J. Q., &amp; </a:t>
            </a:r>
            <a:r>
              <a:rPr lang="en-GB" dirty="0" err="1"/>
              <a:t>Tredici</a:t>
            </a:r>
            <a:r>
              <a:rPr lang="en-GB" dirty="0"/>
              <a:t>, K. D. (2013). Amyotrophic Lateral Sclerosis—A Model of Corticofugal Axonal Spread. </a:t>
            </a:r>
            <a:r>
              <a:rPr lang="en-GB" i="1" dirty="0"/>
              <a:t>Nature Reviews Neurology, 9</a:t>
            </a:r>
            <a:r>
              <a:rPr lang="en-GB" dirty="0"/>
              <a:t>(12), 708–714. </a:t>
            </a:r>
            <a:r>
              <a:rPr lang="en-GB" dirty="0">
                <a:hlinkClick r:id="rId4"/>
              </a:rPr>
              <a:t>https://doi.org/10.1038/nrneurol.2013.221</a:t>
            </a:r>
            <a:endParaRPr lang="en-GB" dirty="0"/>
          </a:p>
          <a:p>
            <a:r>
              <a:rPr lang="en-GB" dirty="0"/>
              <a:t>Hecht, M. J., et al. (2023). The Present and the Future of Neuroimaging in Amyotrophic Lateral Sclerosis. </a:t>
            </a:r>
            <a:r>
              <a:rPr lang="en-GB" i="1" dirty="0"/>
              <a:t>American Journal of Neuroradiology, 44</a:t>
            </a:r>
            <a:r>
              <a:rPr lang="en-GB" dirty="0"/>
              <a:t>(2), 223-234. https://</a:t>
            </a:r>
            <a:r>
              <a:rPr lang="en-GB" dirty="0" err="1"/>
              <a:t>doi.org</a:t>
            </a:r>
            <a:r>
              <a:rPr lang="en-GB" dirty="0"/>
              <a:t>/10.3174/ajnr.A7387</a:t>
            </a:r>
          </a:p>
          <a:p>
            <a:endParaRPr lang="en-SI" dirty="0"/>
          </a:p>
        </p:txBody>
      </p:sp>
    </p:spTree>
    <p:extLst>
      <p:ext uri="{BB962C8B-B14F-4D97-AF65-F5344CB8AC3E}">
        <p14:creationId xmlns:p14="http://schemas.microsoft.com/office/powerpoint/2010/main" val="1109676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DA003-EB12-8E29-3961-38F4C47EB46F}"/>
              </a:ext>
            </a:extLst>
          </p:cNvPr>
          <p:cNvSpPr>
            <a:spLocks noGrp="1"/>
          </p:cNvSpPr>
          <p:nvPr>
            <p:ph type="title"/>
          </p:nvPr>
        </p:nvSpPr>
        <p:spPr/>
        <p:txBody>
          <a:bodyPr/>
          <a:lstStyle/>
          <a:p>
            <a:pPr algn="ctr"/>
            <a:r>
              <a:rPr lang="en-SI" dirty="0">
                <a:solidFill>
                  <a:srgbClr val="C00000"/>
                </a:solidFill>
              </a:rPr>
              <a:t>Objectives</a:t>
            </a:r>
          </a:p>
        </p:txBody>
      </p:sp>
      <p:sp>
        <p:nvSpPr>
          <p:cNvPr id="3" name="Content Placeholder 2">
            <a:extLst>
              <a:ext uri="{FF2B5EF4-FFF2-40B4-BE49-F238E27FC236}">
                <a16:creationId xmlns:a16="http://schemas.microsoft.com/office/drawing/2014/main" id="{609695DF-A79F-33C6-0246-EB083772889F}"/>
              </a:ext>
            </a:extLst>
          </p:cNvPr>
          <p:cNvSpPr>
            <a:spLocks noGrp="1"/>
          </p:cNvSpPr>
          <p:nvPr>
            <p:ph idx="1"/>
          </p:nvPr>
        </p:nvSpPr>
        <p:spPr/>
        <p:txBody>
          <a:bodyPr>
            <a:normAutofit fontScale="85000" lnSpcReduction="20000"/>
          </a:bodyPr>
          <a:lstStyle/>
          <a:p>
            <a:pPr marL="0" indent="0">
              <a:buNone/>
            </a:pPr>
            <a:r>
              <a:rPr lang="en-GB" b="1" dirty="0"/>
              <a:t>After completing this lecture, the student should be able to</a:t>
            </a:r>
            <a:r>
              <a:rPr lang="en-GB" dirty="0"/>
              <a:t>:</a:t>
            </a:r>
          </a:p>
          <a:p>
            <a:endParaRPr lang="en-GB" dirty="0"/>
          </a:p>
          <a:p>
            <a:r>
              <a:rPr lang="en-GB" dirty="0"/>
              <a:t>Identify the key clinical and laboratory tools used in the assessment and measurement of ALS.</a:t>
            </a:r>
          </a:p>
          <a:p>
            <a:r>
              <a:rPr lang="en-GB" dirty="0"/>
              <a:t>Apply these tools effectively to assess the presence and measure the severity of ALS in clinical settings.</a:t>
            </a:r>
          </a:p>
          <a:p>
            <a:r>
              <a:rPr lang="en-GB" dirty="0"/>
              <a:t>Differentiate ALS from other neurological disorders using appropriate diagnostic methods, focusing on accurate assessment and measurement of symptoms.</a:t>
            </a:r>
          </a:p>
          <a:p>
            <a:r>
              <a:rPr lang="en-GB" dirty="0"/>
              <a:t>Understand the critical role of early and accurate assessment in managing ALS and improving patient outcomes.</a:t>
            </a:r>
          </a:p>
          <a:p>
            <a:r>
              <a:rPr lang="en-GB" dirty="0"/>
              <a:t>Evaluate the current challenges and emerging research aimed at enhancing the accuracy of ALS diagnosis and the measurement of disease severity.</a:t>
            </a:r>
          </a:p>
          <a:p>
            <a:endParaRPr lang="en-SI" dirty="0"/>
          </a:p>
        </p:txBody>
      </p:sp>
    </p:spTree>
    <p:extLst>
      <p:ext uri="{BB962C8B-B14F-4D97-AF65-F5344CB8AC3E}">
        <p14:creationId xmlns:p14="http://schemas.microsoft.com/office/powerpoint/2010/main" val="3879546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6E1A-E7B4-85AA-4319-C71D5EA9B817}"/>
              </a:ext>
            </a:extLst>
          </p:cNvPr>
          <p:cNvSpPr>
            <a:spLocks noGrp="1"/>
          </p:cNvSpPr>
          <p:nvPr>
            <p:ph type="title"/>
          </p:nvPr>
        </p:nvSpPr>
        <p:spPr/>
        <p:txBody>
          <a:bodyPr/>
          <a:lstStyle/>
          <a:p>
            <a:pPr algn="ctr"/>
            <a:r>
              <a:rPr lang="en-GB" dirty="0">
                <a:solidFill>
                  <a:srgbClr val="C00000"/>
                </a:solidFill>
              </a:rPr>
              <a:t>Structure of the Talk</a:t>
            </a:r>
            <a:endParaRPr lang="en-SI" dirty="0">
              <a:solidFill>
                <a:srgbClr val="C00000"/>
              </a:solidFill>
            </a:endParaRPr>
          </a:p>
        </p:txBody>
      </p:sp>
      <p:sp>
        <p:nvSpPr>
          <p:cNvPr id="3" name="Content Placeholder 2">
            <a:extLst>
              <a:ext uri="{FF2B5EF4-FFF2-40B4-BE49-F238E27FC236}">
                <a16:creationId xmlns:a16="http://schemas.microsoft.com/office/drawing/2014/main" id="{B54B6C08-54AE-029C-58E0-27C876E4FE57}"/>
              </a:ext>
            </a:extLst>
          </p:cNvPr>
          <p:cNvSpPr>
            <a:spLocks noGrp="1"/>
          </p:cNvSpPr>
          <p:nvPr>
            <p:ph idx="1"/>
          </p:nvPr>
        </p:nvSpPr>
        <p:spPr/>
        <p:txBody>
          <a:bodyPr>
            <a:normAutofit fontScale="92500" lnSpcReduction="10000"/>
          </a:bodyPr>
          <a:lstStyle/>
          <a:p>
            <a:pPr marL="742950" lvl="1" indent="-285750">
              <a:buFont typeface="Arial" panose="020B0604020202020204" pitchFamily="34" charset="0"/>
              <a:buChar char="•"/>
            </a:pPr>
            <a:endParaRPr lang="en-GB" b="1" dirty="0"/>
          </a:p>
          <a:p>
            <a:pPr marL="742950" lvl="1" indent="-285750">
              <a:buFont typeface="Arial" panose="020B0604020202020204" pitchFamily="34" charset="0"/>
              <a:buChar char="•"/>
            </a:pPr>
            <a:r>
              <a:rPr lang="en-GB" b="1" dirty="0"/>
              <a:t>Introduction</a:t>
            </a:r>
            <a:r>
              <a:rPr lang="en-GB" dirty="0"/>
              <a:t>: Overview of ALS and the importance of assessment and measurement.</a:t>
            </a:r>
          </a:p>
          <a:p>
            <a:pPr marL="742950" lvl="1" indent="-285750">
              <a:buFont typeface="Arial" panose="020B0604020202020204" pitchFamily="34" charset="0"/>
              <a:buChar char="•"/>
            </a:pPr>
            <a:r>
              <a:rPr lang="en-GB" b="1" dirty="0"/>
              <a:t>Key Assessments</a:t>
            </a:r>
            <a:r>
              <a:rPr lang="en-GB" dirty="0"/>
              <a:t>:</a:t>
            </a:r>
          </a:p>
          <a:p>
            <a:pPr marL="1143000" lvl="2" indent="-228600">
              <a:buFont typeface="Arial" panose="020B0604020202020204" pitchFamily="34" charset="0"/>
              <a:buChar char="•"/>
            </a:pPr>
            <a:r>
              <a:rPr lang="en-GB" dirty="0"/>
              <a:t>History Taking</a:t>
            </a:r>
          </a:p>
          <a:p>
            <a:pPr marL="1143000" lvl="2" indent="-228600">
              <a:buFont typeface="Arial" panose="020B0604020202020204" pitchFamily="34" charset="0"/>
              <a:buChar char="•"/>
            </a:pPr>
            <a:r>
              <a:rPr lang="en-GB" dirty="0"/>
              <a:t>Clinical Examination</a:t>
            </a:r>
          </a:p>
          <a:p>
            <a:pPr marL="1143000" lvl="2" indent="-228600">
              <a:buFont typeface="Arial" panose="020B0604020202020204" pitchFamily="34" charset="0"/>
              <a:buChar char="•"/>
            </a:pPr>
            <a:r>
              <a:rPr lang="en-GB" dirty="0"/>
              <a:t>EMG and NCS</a:t>
            </a:r>
          </a:p>
          <a:p>
            <a:pPr marL="1143000" lvl="2" indent="-228600">
              <a:buFont typeface="Arial" panose="020B0604020202020204" pitchFamily="34" charset="0"/>
              <a:buChar char="•"/>
            </a:pPr>
            <a:r>
              <a:rPr lang="en-GB" dirty="0"/>
              <a:t>Neuroimaging and CSF Analysis</a:t>
            </a:r>
          </a:p>
          <a:p>
            <a:pPr marL="1143000" lvl="2" indent="-228600">
              <a:buFont typeface="Arial" panose="020B0604020202020204" pitchFamily="34" charset="0"/>
              <a:buChar char="•"/>
            </a:pPr>
            <a:r>
              <a:rPr lang="en-GB" dirty="0"/>
              <a:t>Biochemical Markers and Genetic Testing</a:t>
            </a:r>
          </a:p>
          <a:p>
            <a:pPr marL="742950" lvl="1" indent="-285750">
              <a:buFont typeface="Arial" panose="020B0604020202020204" pitchFamily="34" charset="0"/>
              <a:buChar char="•"/>
            </a:pPr>
            <a:r>
              <a:rPr lang="en-GB" b="1" dirty="0"/>
              <a:t>Differential Diagnosis</a:t>
            </a:r>
            <a:r>
              <a:rPr lang="en-GB" dirty="0"/>
              <a:t>: Distinguishing ALS from other neurological disorders.</a:t>
            </a:r>
          </a:p>
          <a:p>
            <a:pPr marL="742950" lvl="1" indent="-285750">
              <a:buFont typeface="Arial" panose="020B0604020202020204" pitchFamily="34" charset="0"/>
              <a:buChar char="•"/>
            </a:pPr>
            <a:r>
              <a:rPr lang="en-GB" b="1" dirty="0"/>
              <a:t>Case Studies</a:t>
            </a:r>
            <a:r>
              <a:rPr lang="en-GB" dirty="0"/>
              <a:t>: Real-world application of diagnostic tools.</a:t>
            </a:r>
          </a:p>
          <a:p>
            <a:pPr marL="742950" lvl="1" indent="-285750">
              <a:buFont typeface="Arial" panose="020B0604020202020204" pitchFamily="34" charset="0"/>
              <a:buChar char="•"/>
            </a:pPr>
            <a:r>
              <a:rPr lang="en-GB" b="1" dirty="0"/>
              <a:t>Challenges and Future Directions</a:t>
            </a:r>
            <a:r>
              <a:rPr lang="en-GB" dirty="0"/>
              <a:t>: Addressing diagnostic hurdles and exploring new research.</a:t>
            </a:r>
          </a:p>
          <a:p>
            <a:endParaRPr lang="en-SI" dirty="0"/>
          </a:p>
        </p:txBody>
      </p:sp>
    </p:spTree>
    <p:extLst>
      <p:ext uri="{BB962C8B-B14F-4D97-AF65-F5344CB8AC3E}">
        <p14:creationId xmlns:p14="http://schemas.microsoft.com/office/powerpoint/2010/main" val="2093309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81197-929A-DC6F-CA3F-20C066991995}"/>
              </a:ext>
            </a:extLst>
          </p:cNvPr>
          <p:cNvSpPr>
            <a:spLocks noGrp="1"/>
          </p:cNvSpPr>
          <p:nvPr>
            <p:ph type="title"/>
          </p:nvPr>
        </p:nvSpPr>
        <p:spPr/>
        <p:txBody>
          <a:bodyPr/>
          <a:lstStyle/>
          <a:p>
            <a:pPr algn="ctr"/>
            <a:r>
              <a:rPr lang="en-GB" dirty="0">
                <a:solidFill>
                  <a:srgbClr val="C00000"/>
                </a:solidFill>
              </a:rPr>
              <a:t>Importance of History Taking in ALS</a:t>
            </a:r>
            <a:endParaRPr lang="en-SI" dirty="0">
              <a:solidFill>
                <a:srgbClr val="C00000"/>
              </a:solidFill>
            </a:endParaRPr>
          </a:p>
        </p:txBody>
      </p:sp>
      <p:sp>
        <p:nvSpPr>
          <p:cNvPr id="3" name="Content Placeholder 2">
            <a:extLst>
              <a:ext uri="{FF2B5EF4-FFF2-40B4-BE49-F238E27FC236}">
                <a16:creationId xmlns:a16="http://schemas.microsoft.com/office/drawing/2014/main" id="{0C79A982-AFBD-A879-1DC7-AA9FEB9B9E30}"/>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dirty="0"/>
              <a:t>A comprehensive medical history is the first step in diagnosing ALS. It helps to identify early symptoms, understand the pattern of disease progression, and rule out other conditions.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Focus Areas</a:t>
            </a:r>
            <a:r>
              <a:rPr lang="en-GB" dirty="0"/>
              <a:t>: Detailed documentation of symptom onset, rate of progression, and family history is critical in forming a differential diagnosis and understanding the potential severity of ALS.</a:t>
            </a:r>
          </a:p>
          <a:p>
            <a:endParaRPr lang="en-SI" dirty="0"/>
          </a:p>
        </p:txBody>
      </p:sp>
    </p:spTree>
    <p:extLst>
      <p:ext uri="{BB962C8B-B14F-4D97-AF65-F5344CB8AC3E}">
        <p14:creationId xmlns:p14="http://schemas.microsoft.com/office/powerpoint/2010/main" val="723707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44EC3-491A-26B3-8BF3-1EC2212D0E5F}"/>
              </a:ext>
            </a:extLst>
          </p:cNvPr>
          <p:cNvSpPr>
            <a:spLocks noGrp="1"/>
          </p:cNvSpPr>
          <p:nvPr>
            <p:ph type="title"/>
          </p:nvPr>
        </p:nvSpPr>
        <p:spPr/>
        <p:txBody>
          <a:bodyPr>
            <a:normAutofit/>
          </a:bodyPr>
          <a:lstStyle/>
          <a:p>
            <a:r>
              <a:rPr lang="en-GB" dirty="0">
                <a:solidFill>
                  <a:srgbClr val="C00000"/>
                </a:solidFill>
              </a:rPr>
              <a:t>Detailed History Taking - Onset of Symptoms</a:t>
            </a:r>
            <a:endParaRPr lang="en-SI" dirty="0">
              <a:solidFill>
                <a:srgbClr val="C00000"/>
              </a:solidFill>
            </a:endParaRPr>
          </a:p>
        </p:txBody>
      </p:sp>
      <p:sp>
        <p:nvSpPr>
          <p:cNvPr id="3" name="Content Placeholder 2">
            <a:extLst>
              <a:ext uri="{FF2B5EF4-FFF2-40B4-BE49-F238E27FC236}">
                <a16:creationId xmlns:a16="http://schemas.microsoft.com/office/drawing/2014/main" id="{59F1B4E8-2775-28FD-FE5F-81DBC05D6A0F}"/>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Subtle Signs</a:t>
            </a:r>
            <a:r>
              <a:rPr lang="en-GB" dirty="0"/>
              <a:t>: Early symptoms of ALS, such as muscle weakness, twitching (fasciculations), or cramping, can be subtle and are often overlooked. Identifying when these symptoms first appeared is crucial for diagnosis.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Documentation</a:t>
            </a:r>
            <a:r>
              <a:rPr lang="en-GB" dirty="0"/>
              <a:t>: Accurately recording the timeline of symptom onset helps to differentiate ALS from other neurological conditions with similar presentations, such as multifocal motor neuropathy or cervical myelopathy.</a:t>
            </a:r>
          </a:p>
          <a:p>
            <a:pPr marL="0" indent="0">
              <a:buNone/>
            </a:pPr>
            <a:endParaRPr lang="en-SI" dirty="0"/>
          </a:p>
        </p:txBody>
      </p:sp>
    </p:spTree>
    <p:extLst>
      <p:ext uri="{BB962C8B-B14F-4D97-AF65-F5344CB8AC3E}">
        <p14:creationId xmlns:p14="http://schemas.microsoft.com/office/powerpoint/2010/main" val="52154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3BEC-A376-CBAA-D2C8-29981FB5BD04}"/>
              </a:ext>
            </a:extLst>
          </p:cNvPr>
          <p:cNvSpPr>
            <a:spLocks noGrp="1"/>
          </p:cNvSpPr>
          <p:nvPr>
            <p:ph type="title"/>
          </p:nvPr>
        </p:nvSpPr>
        <p:spPr/>
        <p:txBody>
          <a:bodyPr/>
          <a:lstStyle/>
          <a:p>
            <a:pPr algn="ctr"/>
            <a:r>
              <a:rPr lang="en-GB" dirty="0">
                <a:solidFill>
                  <a:srgbClr val="C00000"/>
                </a:solidFill>
              </a:rPr>
              <a:t>Family History and Genetic Factors</a:t>
            </a:r>
            <a:endParaRPr lang="en-SI" dirty="0">
              <a:solidFill>
                <a:srgbClr val="C00000"/>
              </a:solidFill>
            </a:endParaRPr>
          </a:p>
        </p:txBody>
      </p:sp>
      <p:sp>
        <p:nvSpPr>
          <p:cNvPr id="3" name="Content Placeholder 2">
            <a:extLst>
              <a:ext uri="{FF2B5EF4-FFF2-40B4-BE49-F238E27FC236}">
                <a16:creationId xmlns:a16="http://schemas.microsoft.com/office/drawing/2014/main" id="{BB2FA495-9A85-6D0E-6888-37C2F5836425}"/>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Familial ALS</a:t>
            </a:r>
            <a:r>
              <a:rPr lang="en-GB" dirty="0"/>
              <a:t>: About 10% of ALS cases are familial, often following an autosomal dominant inheritance pattern. Identifying a family history of ALS or other neurodegenerative disorders is critical in understanding the genetic risks.</a:t>
            </a:r>
          </a:p>
          <a:p>
            <a:pPr marL="742950" lvl="1" indent="-285750">
              <a:buFont typeface="Arial" panose="020B0604020202020204" pitchFamily="34" charset="0"/>
              <a:buChar char="•"/>
            </a:pPr>
            <a:r>
              <a:rPr lang="en-GB" b="1" dirty="0"/>
              <a:t>Common Mutations</a:t>
            </a:r>
            <a:r>
              <a:rPr lang="en-GB" dirty="0"/>
              <a:t>: Genetic mutations, particularly in the C9orf72, SOD1, TARDBP, and FUS genes, are commonly associated with familial ALS. The presence of these mutations can provide information about the likely progression and severity of the disease.</a:t>
            </a:r>
          </a:p>
          <a:p>
            <a:pPr marL="742950" lvl="1" indent="-285750">
              <a:buFont typeface="Arial" panose="020B0604020202020204" pitchFamily="34" charset="0"/>
              <a:buChar char="•"/>
            </a:pPr>
            <a:r>
              <a:rPr lang="en-GB" b="1" dirty="0"/>
              <a:t>Severity Correlation</a:t>
            </a:r>
            <a:r>
              <a:rPr lang="en-GB" dirty="0"/>
              <a:t>: Certain genetic mutations, like the C9orf72 expansion, are associated with a more aggressive disease course, which can help clinicians predict and measure the severity of ALS in affected individuals.</a:t>
            </a:r>
          </a:p>
          <a:p>
            <a:endParaRPr lang="en-SI" dirty="0"/>
          </a:p>
        </p:txBody>
      </p:sp>
    </p:spTree>
    <p:extLst>
      <p:ext uri="{BB962C8B-B14F-4D97-AF65-F5344CB8AC3E}">
        <p14:creationId xmlns:p14="http://schemas.microsoft.com/office/powerpoint/2010/main" val="190024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620E-67AC-B445-9764-9161A4804FB6}"/>
              </a:ext>
            </a:extLst>
          </p:cNvPr>
          <p:cNvSpPr>
            <a:spLocks noGrp="1"/>
          </p:cNvSpPr>
          <p:nvPr>
            <p:ph type="title"/>
          </p:nvPr>
        </p:nvSpPr>
        <p:spPr/>
        <p:txBody>
          <a:bodyPr>
            <a:normAutofit/>
          </a:bodyPr>
          <a:lstStyle/>
          <a:p>
            <a:pPr algn="ctr"/>
            <a:r>
              <a:rPr lang="en-GB" dirty="0">
                <a:solidFill>
                  <a:srgbClr val="C00000"/>
                </a:solidFill>
              </a:rPr>
              <a:t>Detailed History Taking - Progression of Symptoms</a:t>
            </a:r>
            <a:endParaRPr lang="en-SI" dirty="0">
              <a:solidFill>
                <a:srgbClr val="C00000"/>
              </a:solidFill>
            </a:endParaRPr>
          </a:p>
        </p:txBody>
      </p:sp>
      <p:sp>
        <p:nvSpPr>
          <p:cNvPr id="3" name="Content Placeholder 2">
            <a:extLst>
              <a:ext uri="{FF2B5EF4-FFF2-40B4-BE49-F238E27FC236}">
                <a16:creationId xmlns:a16="http://schemas.microsoft.com/office/drawing/2014/main" id="{9A1C9F30-495D-7AFA-51DF-FB1ED20DE3A7}"/>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Tracking Symptom Spread</a:t>
            </a:r>
            <a:r>
              <a:rPr lang="en-GB" dirty="0"/>
              <a:t>: In ALS, muscle weakness typically starts in one region (e.g., a hand or foot) and progressively spreads to other parts of the body. Documenting this spread is vital for confirming ALS and measuring its severity.</a:t>
            </a:r>
          </a:p>
          <a:p>
            <a:pPr marL="742950" lvl="1" indent="-285750">
              <a:buFont typeface="Arial" panose="020B0604020202020204" pitchFamily="34" charset="0"/>
              <a:buChar char="•"/>
            </a:pPr>
            <a:r>
              <a:rPr lang="en-GB" b="1" dirty="0"/>
              <a:t>Bulbar Symptoms</a:t>
            </a:r>
            <a:r>
              <a:rPr lang="en-GB" dirty="0"/>
              <a:t>: The onset of bulbar symptoms, such as dysarthria (slurred speech) or dysphagia (difficulty swallowing), is particularly concerning as it often indicates a more aggressive form of the disease.</a:t>
            </a:r>
          </a:p>
          <a:p>
            <a:pPr marL="742950" lvl="1" indent="-285750">
              <a:buFont typeface="Arial" panose="020B0604020202020204" pitchFamily="34" charset="0"/>
              <a:buChar char="•"/>
            </a:pPr>
            <a:r>
              <a:rPr lang="en-GB" b="1" dirty="0"/>
              <a:t>Severity Assessment</a:t>
            </a:r>
            <a:r>
              <a:rPr lang="en-GB" dirty="0"/>
              <a:t>: A rapid progression of symptoms, especially with early bulbar involvement, suggests a more severe disease course and influences treatment planning.</a:t>
            </a:r>
          </a:p>
          <a:p>
            <a:endParaRPr lang="en-SI" dirty="0"/>
          </a:p>
        </p:txBody>
      </p:sp>
    </p:spTree>
    <p:extLst>
      <p:ext uri="{BB962C8B-B14F-4D97-AF65-F5344CB8AC3E}">
        <p14:creationId xmlns:p14="http://schemas.microsoft.com/office/powerpoint/2010/main" val="134882217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Template>
  <TotalTime>9</TotalTime>
  <Words>4392</Words>
  <Application>Microsoft Office PowerPoint</Application>
  <PresentationFormat>Widescreen</PresentationFormat>
  <Paragraphs>205</Paragraphs>
  <Slides>36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Söhne</vt:lpstr>
      <vt:lpstr>Office 2013 - 2022 Theme</vt:lpstr>
      <vt:lpstr>ASSESSING AND MEASURING IN ALS, part 1</vt:lpstr>
      <vt:lpstr>Amyotrophic lateral sclerosis</vt:lpstr>
      <vt:lpstr>Amyotrophic lateral sclerosis –</vt:lpstr>
      <vt:lpstr>Objectives</vt:lpstr>
      <vt:lpstr>Structure of the Talk</vt:lpstr>
      <vt:lpstr>Importance of History Taking in ALS</vt:lpstr>
      <vt:lpstr>Detailed History Taking - Onset of Symptoms</vt:lpstr>
      <vt:lpstr>Family History and Genetic Factors</vt:lpstr>
      <vt:lpstr>Detailed History Taking - Progression of Symptoms</vt:lpstr>
      <vt:lpstr>Clinical Examination in ALS </vt:lpstr>
      <vt:lpstr>Detailed Motor Examination</vt:lpstr>
      <vt:lpstr>Bulbar Function Testing</vt:lpstr>
      <vt:lpstr>Electromyography (EMG) in ALS</vt:lpstr>
      <vt:lpstr>Electromyographic assessment in ALS</vt:lpstr>
      <vt:lpstr>Nerve Conduction Studies (NCS)</vt:lpstr>
      <vt:lpstr>Neuroimaging in ALS</vt:lpstr>
      <vt:lpstr>MR in ALS</vt:lpstr>
      <vt:lpstr>Advanced Imaging Techniques </vt:lpstr>
      <vt:lpstr>Advanced Imaging Techniques </vt:lpstr>
      <vt:lpstr>Cerebrospinal Fluid (CSF) Analysis</vt:lpstr>
      <vt:lpstr>CSF Biomarkers in ALS </vt:lpstr>
      <vt:lpstr>Biochemical Markers in ALS</vt:lpstr>
      <vt:lpstr>Role of Metabolic Markers</vt:lpstr>
      <vt:lpstr>Genetic Testing in ALS</vt:lpstr>
      <vt:lpstr>Genetic Counseling in ALS </vt:lpstr>
      <vt:lpstr>Differential Diagnosis in ALS</vt:lpstr>
      <vt:lpstr>Differential Diagnosis - Complex Case </vt:lpstr>
      <vt:lpstr>Clinical Case Study - Early Bulbar ALS</vt:lpstr>
      <vt:lpstr>Clinical Case Study - Limb-Onset ALS</vt:lpstr>
      <vt:lpstr>Case Study - Advanced ALS</vt:lpstr>
      <vt:lpstr>Challenges in ALS Diagnosis</vt:lpstr>
      <vt:lpstr>Diagnostic Tools Overview</vt:lpstr>
      <vt:lpstr>Clinical Case Scenario for ALS Assessment and Measurement</vt:lpstr>
      <vt:lpstr>Questions for the Student </vt:lpstr>
      <vt:lpstr>Questions for the Student: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AND MEASURING IN ALS, part 1</dc:title>
  <dc:creator>mako_manuel1@outlook.com</dc:creator>
  <cp:lastModifiedBy>mako_manuel1@outlook.com</cp:lastModifiedBy>
  <cp:revision>2</cp:revision>
  <dcterms:created xsi:type="dcterms:W3CDTF">2024-08-22T10:00:21Z</dcterms:created>
  <dcterms:modified xsi:type="dcterms:W3CDTF">2024-08-22T10:09:58Z</dcterms:modified>
</cp:coreProperties>
</file>