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48" r:id="rId2"/>
    <p:sldId id="296" r:id="rId3"/>
    <p:sldId id="266" r:id="rId4"/>
    <p:sldId id="268" r:id="rId5"/>
    <p:sldId id="270" r:id="rId6"/>
    <p:sldId id="271"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8" r:id="rId31"/>
    <p:sldId id="305" r:id="rId32"/>
    <p:sldId id="301" r:id="rId33"/>
    <p:sldId id="306" r:id="rId34"/>
    <p:sldId id="302" r:id="rId35"/>
    <p:sldId id="307" r:id="rId36"/>
    <p:sldId id="303" r:id="rId37"/>
    <p:sldId id="308" r:id="rId38"/>
    <p:sldId id="304" r:id="rId39"/>
    <p:sldId id="310" r:id="rId40"/>
    <p:sldId id="300"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0" autoAdjust="0"/>
    <p:restoredTop sz="94660"/>
  </p:normalViewPr>
  <p:slideViewPr>
    <p:cSldViewPr snapToGrid="0">
      <p:cViewPr varScale="1">
        <p:scale>
          <a:sx n="64" d="100"/>
          <a:sy n="64" d="100"/>
        </p:scale>
        <p:origin x="96" y="14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E75E26B-C866-4C97-8854-6DBA9D3C0E1E}"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1024440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75E26B-C866-4C97-8854-6DBA9D3C0E1E}"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2474459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75E26B-C866-4C97-8854-6DBA9D3C0E1E}"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10081995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600" y="273600"/>
            <a:ext cx="10972320" cy="1144800"/>
          </a:xfrm>
          <a:prstGeom prst="rect">
            <a:avLst/>
          </a:prstGeom>
        </p:spPr>
        <p:txBody>
          <a:bodyPr lIns="0" tIns="0" rIns="0" bIns="0" anchor="ctr"/>
          <a:lstStyle/>
          <a:p>
            <a:pPr algn="ctr"/>
            <a:r>
              <a:rPr lang="en-US" sz="4400" b="0" strike="noStrike" spc="-1">
                <a:latin typeface="Arial"/>
              </a:rPr>
              <a:t>Click to edit Master title style</a:t>
            </a:r>
          </a:p>
        </p:txBody>
      </p:sp>
      <p:sp>
        <p:nvSpPr>
          <p:cNvPr id="3" name="PlaceHolder 2"/>
          <p:cNvSpPr>
            <a:spLocks noGrp="1"/>
          </p:cNvSpPr>
          <p:nvPr>
            <p:ph type="subTitle"/>
          </p:nvPr>
        </p:nvSpPr>
        <p:spPr>
          <a:xfrm>
            <a:off x="609600" y="1604520"/>
            <a:ext cx="10972320" cy="3977280"/>
          </a:xfrm>
          <a:prstGeom prst="rect">
            <a:avLst/>
          </a:prstGeom>
        </p:spPr>
        <p:txBody>
          <a:bodyPr lIns="0" tIns="0" rIns="0" bIns="0" anchor="ctr"/>
          <a:lstStyle/>
          <a:p>
            <a:pPr algn="ctr"/>
            <a:r>
              <a:rPr lang="en-US" sz="3200" b="0" strike="noStrike" spc="-1">
                <a:latin typeface="Arial"/>
              </a:rPr>
              <a:t>Click to edit Master subtitle style</a:t>
            </a:r>
          </a:p>
        </p:txBody>
      </p:sp>
    </p:spTree>
    <p:extLst>
      <p:ext uri="{BB962C8B-B14F-4D97-AF65-F5344CB8AC3E}">
        <p14:creationId xmlns:p14="http://schemas.microsoft.com/office/powerpoint/2010/main" val="31430436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05474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470796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49118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77662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579779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02587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75E26B-C866-4C97-8854-6DBA9D3C0E1E}"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2725329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75E26B-C866-4C97-8854-6DBA9D3C0E1E}" type="datetimeFigureOut">
              <a:rPr lang="en-US" smtClean="0"/>
              <a:t>8/22/2024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1523199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75E26B-C866-4C97-8854-6DBA9D3C0E1E}"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1896059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75E26B-C866-4C97-8854-6DBA9D3C0E1E}" type="datetimeFigureOut">
              <a:rPr lang="en-US" smtClean="0"/>
              <a:t>8/22/2024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4227238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75E26B-C866-4C97-8854-6DBA9D3C0E1E}" type="datetimeFigureOut">
              <a:rPr lang="en-US" smtClean="0"/>
              <a:t>8/22/2024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493139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75E26B-C866-4C97-8854-6DBA9D3C0E1E}" type="datetimeFigureOut">
              <a:rPr lang="en-US" smtClean="0"/>
              <a:t>8/22/2024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1862264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75E26B-C866-4C97-8854-6DBA9D3C0E1E}"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1357326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75E26B-C866-4C97-8854-6DBA9D3C0E1E}" type="datetimeFigureOut">
              <a:rPr lang="en-US" smtClean="0"/>
              <a:t>8/22/2024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C54F36-3799-4C36-A765-EF11289D4BD5}" type="slidenum">
              <a:rPr lang="en-US" smtClean="0"/>
              <a:t>‹#›</a:t>
            </a:fld>
            <a:endParaRPr lang="en-US"/>
          </a:p>
        </p:txBody>
      </p:sp>
    </p:spTree>
    <p:extLst>
      <p:ext uri="{BB962C8B-B14F-4D97-AF65-F5344CB8AC3E}">
        <p14:creationId xmlns:p14="http://schemas.microsoft.com/office/powerpoint/2010/main" val="501665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75E26B-C866-4C97-8854-6DBA9D3C0E1E}" type="datetimeFigureOut">
              <a:rPr lang="en-US" smtClean="0"/>
              <a:t>8/22/2024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C54F36-3799-4C36-A765-EF11289D4BD5}" type="slidenum">
              <a:rPr lang="en-US" smtClean="0"/>
              <a:t>‹#›</a:t>
            </a:fld>
            <a:endParaRPr lang="en-US"/>
          </a:p>
        </p:txBody>
      </p:sp>
      <p:grpSp>
        <p:nvGrpSpPr>
          <p:cNvPr id="7" name="Group 6">
            <a:extLst>
              <a:ext uri="{FF2B5EF4-FFF2-40B4-BE49-F238E27FC236}">
                <a16:creationId xmlns:a16="http://schemas.microsoft.com/office/drawing/2014/main" id="{4E1D70B3-02F0-8F31-D820-A0E6A21344A4}"/>
              </a:ext>
            </a:extLst>
          </p:cNvPr>
          <p:cNvGrpSpPr/>
          <p:nvPr/>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958659CB-170E-598D-D8F7-587160668F88}"/>
                </a:ext>
              </a:extLst>
            </p:cNvPr>
            <p:cNvPicPr/>
            <p:nvPr userDrawn="1"/>
          </p:nvPicPr>
          <p:blipFill>
            <a:blip r:embed="rId20">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D6C24609-BF50-1F34-D366-2FBD024B2016}"/>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FDC89A0C-ED92-1BA7-2F02-CF892D603ED5}"/>
              </a:ext>
            </a:extLst>
          </p:cNvPr>
          <p:cNvPicPr>
            <a:picLocks noChangeAspect="1"/>
          </p:cNvPicPr>
          <p:nvPr/>
        </p:nvPicPr>
        <p:blipFill>
          <a:blip r:embed="rId21"/>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3345336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4CEB-918A-0472-B6E4-4689B9CD397B}"/>
              </a:ext>
            </a:extLst>
          </p:cNvPr>
          <p:cNvSpPr>
            <a:spLocks noGrp="1"/>
          </p:cNvSpPr>
          <p:nvPr>
            <p:ph type="ctrTitle"/>
          </p:nvPr>
        </p:nvSpPr>
        <p:spPr>
          <a:xfrm>
            <a:off x="1600200" y="1283711"/>
            <a:ext cx="9144000" cy="2387600"/>
          </a:xfrm>
        </p:spPr>
        <p:txBody>
          <a:bodyPr>
            <a:noAutofit/>
          </a:bodyPr>
          <a:lstStyle/>
          <a:p>
            <a:r>
              <a:rPr lang="en-US" sz="4800" cap="all" dirty="0"/>
              <a:t>Assessing pros and cons of HD scales </a:t>
            </a:r>
            <a:endParaRPr lang="en-SE" sz="4800" cap="all" dirty="0"/>
          </a:p>
        </p:txBody>
      </p:sp>
      <p:sp>
        <p:nvSpPr>
          <p:cNvPr id="3" name="Subtitle 2">
            <a:extLst>
              <a:ext uri="{FF2B5EF4-FFF2-40B4-BE49-F238E27FC236}">
                <a16:creationId xmlns:a16="http://schemas.microsoft.com/office/drawing/2014/main" id="{D41D21B8-B733-D6AC-A679-00D982C92189}"/>
              </a:ext>
            </a:extLst>
          </p:cNvPr>
          <p:cNvSpPr>
            <a:spLocks noGrp="1"/>
          </p:cNvSpPr>
          <p:nvPr>
            <p:ph type="subTitle" idx="1"/>
          </p:nvPr>
        </p:nvSpPr>
        <p:spPr>
          <a:xfrm>
            <a:off x="1524000" y="3602038"/>
            <a:ext cx="9144000" cy="633095"/>
          </a:xfrm>
        </p:spPr>
        <p:txBody>
          <a:bodyPr>
            <a:normAutofit fontScale="92500" lnSpcReduction="20000"/>
          </a:bodyPr>
          <a:lstStyle/>
          <a:p>
            <a:br>
              <a:rPr lang="en-SE" dirty="0"/>
            </a:br>
            <a:r>
              <a:rPr lang="sl-SI" dirty="0"/>
              <a:t>GP</a:t>
            </a:r>
            <a:r>
              <a:rPr lang="en-US" dirty="0"/>
              <a:t>2</a:t>
            </a:r>
            <a:r>
              <a:rPr lang="sl-SI" dirty="0"/>
              <a:t> - </a:t>
            </a:r>
            <a:r>
              <a:rPr lang="en-US" dirty="0"/>
              <a:t>Clinical assessment and outcome measurement</a:t>
            </a:r>
            <a:endParaRPr lang="en-SE" dirty="0"/>
          </a:p>
        </p:txBody>
      </p:sp>
      <p:sp>
        <p:nvSpPr>
          <p:cNvPr id="9" name="Subtitle 2">
            <a:extLst>
              <a:ext uri="{FF2B5EF4-FFF2-40B4-BE49-F238E27FC236}">
                <a16:creationId xmlns:a16="http://schemas.microsoft.com/office/drawing/2014/main" id="{5ADD9B8F-30B1-E9B3-FE6D-B4C2CCF58456}"/>
              </a:ext>
            </a:extLst>
          </p:cNvPr>
          <p:cNvSpPr txBox="1">
            <a:spLocks/>
          </p:cNvSpPr>
          <p:nvPr/>
        </p:nvSpPr>
        <p:spPr>
          <a:xfrm>
            <a:off x="1696949" y="4327208"/>
            <a:ext cx="9144000" cy="13649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Zvezdan</a:t>
            </a: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Pirto</a:t>
            </a:r>
            <a:r>
              <a:rPr kumimoji="0" lang="sr-Latn-RS" sz="2400" b="0" i="0" u="none" strike="noStrike" kern="1200" cap="none" spc="0" normalizeH="0" baseline="0" noProof="0" dirty="0">
                <a:ln>
                  <a:noFill/>
                </a:ln>
                <a:solidFill>
                  <a:prstClr val="black"/>
                </a:solidFill>
                <a:effectLst/>
                <a:uLnTx/>
                <a:uFillTx/>
                <a:latin typeface="Calibri" panose="020F0502020204030204"/>
                <a:ea typeface="+mn-ea"/>
                <a:cs typeface="+mn-cs"/>
              </a:rPr>
              <a:t>š</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ek</a:t>
            </a:r>
            <a:b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University of Ljubljana</a:t>
            </a:r>
          </a:p>
        </p:txBody>
      </p:sp>
    </p:spTree>
    <p:extLst>
      <p:ext uri="{BB962C8B-B14F-4D97-AF65-F5344CB8AC3E}">
        <p14:creationId xmlns:p14="http://schemas.microsoft.com/office/powerpoint/2010/main" val="3619313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4C349-4DD9-B036-C6CA-47EDF5FBA047}"/>
              </a:ext>
            </a:extLst>
          </p:cNvPr>
          <p:cNvSpPr>
            <a:spLocks noGrp="1"/>
          </p:cNvSpPr>
          <p:nvPr>
            <p:ph type="title"/>
          </p:nvPr>
        </p:nvSpPr>
        <p:spPr/>
        <p:txBody>
          <a:bodyPr/>
          <a:lstStyle/>
          <a:p>
            <a:pPr algn="ctr"/>
            <a:r>
              <a:rPr lang="en-GB" dirty="0">
                <a:solidFill>
                  <a:srgbClr val="C00000"/>
                </a:solidFill>
              </a:rPr>
              <a:t>Hamilton Depression Rating Scale (HDRS)</a:t>
            </a:r>
            <a:endParaRPr lang="en-SI" dirty="0">
              <a:solidFill>
                <a:srgbClr val="C00000"/>
              </a:solidFill>
            </a:endParaRPr>
          </a:p>
        </p:txBody>
      </p:sp>
      <p:sp>
        <p:nvSpPr>
          <p:cNvPr id="3" name="Content Placeholder 2">
            <a:extLst>
              <a:ext uri="{FF2B5EF4-FFF2-40B4-BE49-F238E27FC236}">
                <a16:creationId xmlns:a16="http://schemas.microsoft.com/office/drawing/2014/main" id="{D2C1C8DC-5EE7-EF5B-DEA1-E2D524D67089}"/>
              </a:ext>
            </a:extLst>
          </p:cNvPr>
          <p:cNvSpPr>
            <a:spLocks noGrp="1"/>
          </p:cNvSpPr>
          <p:nvPr>
            <p:ph idx="1"/>
          </p:nvPr>
        </p:nvSpPr>
        <p:spPr/>
        <p:txBody>
          <a:bodyPr>
            <a:normAutofit fontScale="85000" lnSpcReduction="20000"/>
          </a:bodyPr>
          <a:lstStyle/>
          <a:p>
            <a:pPr marL="457200" lvl="1" indent="0">
              <a:buNone/>
            </a:pPr>
            <a:r>
              <a:rPr lang="en-GB" dirty="0"/>
              <a:t>The HDRS is a clinician-administered questionnaire designed to assess the severity of depression. It includes 17-21 items covering mood, guilt, suicide, insomnia, agitation, and other symptoms.</a:t>
            </a:r>
          </a:p>
          <a:p>
            <a:pPr marL="457200" lvl="1"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Provides a comprehensive assessment of depressive symptoms, including somatic complaints.</a:t>
            </a:r>
          </a:p>
          <a:p>
            <a:pPr marL="1143000" lvl="2" indent="-228600">
              <a:buFont typeface="Arial" panose="020B0604020202020204" pitchFamily="34" charset="0"/>
              <a:buChar char="•"/>
            </a:pPr>
            <a:r>
              <a:rPr lang="en-GB" dirty="0"/>
              <a:t>Clinician-administered, which may result in more accurate assessments compared to self-report measures.</a:t>
            </a:r>
          </a:p>
          <a:p>
            <a:pPr marL="1143000" lvl="2" indent="-228600">
              <a:buFont typeface="Arial" panose="020B0604020202020204" pitchFamily="34" charset="0"/>
              <a:buChar char="•"/>
            </a:pPr>
            <a:r>
              <a:rPr lang="en-GB" dirty="0"/>
              <a:t>Sensitive to changes in depressive symptoms, useful for monitoring treatment efficacy.</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Requires trained personnel to administer and interpret results.</a:t>
            </a:r>
          </a:p>
          <a:p>
            <a:pPr marL="1143000" lvl="2" indent="-228600">
              <a:buFont typeface="Arial" panose="020B0604020202020204" pitchFamily="34" charset="0"/>
              <a:buChar char="•"/>
            </a:pPr>
            <a:r>
              <a:rPr lang="en-GB" dirty="0"/>
              <a:t>Time-consuming compared to shorter scales like the BDI.</a:t>
            </a:r>
          </a:p>
          <a:p>
            <a:pPr marL="1143000" lvl="2" indent="-228600">
              <a:buFont typeface="Arial" panose="020B0604020202020204" pitchFamily="34" charset="0"/>
              <a:buChar char="•"/>
            </a:pPr>
            <a:r>
              <a:rPr lang="en-GB" dirty="0"/>
              <a:t>May not fully capture the unique psychiatric profile of HD, including irritability and apathy.</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Appropriate for early to middle stages of HD, where depressive symptoms are prominent and patients can engage with the assessment.</a:t>
            </a:r>
          </a:p>
          <a:p>
            <a:pPr marL="1143000" lvl="2" indent="-228600">
              <a:buFont typeface="Arial" panose="020B0604020202020204" pitchFamily="34" charset="0"/>
              <a:buChar char="•"/>
            </a:pPr>
            <a:r>
              <a:rPr lang="en-GB" dirty="0"/>
              <a:t>Less suitable for late-stage HD due to the length of the assessment and the potential for communication barriers.</a:t>
            </a:r>
          </a:p>
          <a:p>
            <a:endParaRPr lang="en-SI" dirty="0"/>
          </a:p>
        </p:txBody>
      </p:sp>
    </p:spTree>
    <p:extLst>
      <p:ext uri="{BB962C8B-B14F-4D97-AF65-F5344CB8AC3E}">
        <p14:creationId xmlns:p14="http://schemas.microsoft.com/office/powerpoint/2010/main" val="1334085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F2CD9-BA20-37E6-DD0B-6933A89A08EA}"/>
              </a:ext>
            </a:extLst>
          </p:cNvPr>
          <p:cNvSpPr>
            <a:spLocks noGrp="1"/>
          </p:cNvSpPr>
          <p:nvPr>
            <p:ph type="title"/>
          </p:nvPr>
        </p:nvSpPr>
        <p:spPr/>
        <p:txBody>
          <a:bodyPr>
            <a:normAutofit/>
          </a:bodyPr>
          <a:lstStyle/>
          <a:p>
            <a:pPr algn="ctr"/>
            <a:r>
              <a:rPr lang="en-GB" dirty="0">
                <a:solidFill>
                  <a:srgbClr val="C00000"/>
                </a:solidFill>
              </a:rPr>
              <a:t>Hospital Anxiety and Depression Scale (HADS)</a:t>
            </a:r>
            <a:endParaRPr lang="en-SI" dirty="0">
              <a:solidFill>
                <a:srgbClr val="C00000"/>
              </a:solidFill>
            </a:endParaRPr>
          </a:p>
        </p:txBody>
      </p:sp>
      <p:sp>
        <p:nvSpPr>
          <p:cNvPr id="3" name="Content Placeholder 2">
            <a:extLst>
              <a:ext uri="{FF2B5EF4-FFF2-40B4-BE49-F238E27FC236}">
                <a16:creationId xmlns:a16="http://schemas.microsoft.com/office/drawing/2014/main" id="{AAD1CD65-B820-FB2C-1842-34FEAA31020E}"/>
              </a:ext>
            </a:extLst>
          </p:cNvPr>
          <p:cNvSpPr>
            <a:spLocks noGrp="1"/>
          </p:cNvSpPr>
          <p:nvPr>
            <p:ph idx="1"/>
          </p:nvPr>
        </p:nvSpPr>
        <p:spPr/>
        <p:txBody>
          <a:bodyPr>
            <a:normAutofit fontScale="85000" lnSpcReduction="10000"/>
          </a:bodyPr>
          <a:lstStyle/>
          <a:p>
            <a:pPr marL="914400" lvl="2" indent="0">
              <a:buNone/>
            </a:pPr>
            <a:r>
              <a:rPr lang="en-GB" dirty="0"/>
              <a:t>The HADS is a self-assessment scale designed to measure anxiety and depression in patients with physical health problems. It consists of 14 items, divided into two subscales: anxiety (HADS-A) and depression (HADS-D).</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Short and easy to administer (7 items each for anxiety and depression).</a:t>
            </a:r>
          </a:p>
          <a:p>
            <a:pPr marL="1143000" lvl="2" indent="-228600">
              <a:buFont typeface="Arial" panose="020B0604020202020204" pitchFamily="34" charset="0"/>
              <a:buChar char="•"/>
            </a:pPr>
            <a:r>
              <a:rPr lang="en-GB" dirty="0"/>
              <a:t>Designed to avoid confounding with physical symptoms, making it particularly useful in HD.</a:t>
            </a:r>
          </a:p>
          <a:p>
            <a:pPr marL="1143000" lvl="2" indent="-228600">
              <a:buFont typeface="Arial" panose="020B0604020202020204" pitchFamily="34" charset="0"/>
              <a:buChar char="•"/>
            </a:pPr>
            <a:r>
              <a:rPr lang="en-GB" dirty="0"/>
              <a:t>Sensitive to anxiety and depression, allowing for dual assessment of these common comorbidities in HD.</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May not capture the full spectrum of psychiatric symptoms in HD, such as irritability or psychosis.</a:t>
            </a:r>
          </a:p>
          <a:p>
            <a:pPr marL="1143000" lvl="2" indent="-228600">
              <a:buFont typeface="Arial" panose="020B0604020202020204" pitchFamily="34" charset="0"/>
              <a:buChar char="•"/>
            </a:pPr>
            <a:r>
              <a:rPr lang="en-GB" dirty="0"/>
              <a:t>Self-report nature may lead to bias in reporting symptoms.</a:t>
            </a:r>
          </a:p>
          <a:p>
            <a:pPr marL="1143000" lvl="2" indent="-228600">
              <a:buFont typeface="Arial" panose="020B0604020202020204" pitchFamily="34" charset="0"/>
              <a:buChar char="•"/>
            </a:pPr>
            <a:r>
              <a:rPr lang="en-GB" dirty="0"/>
              <a:t>Limited in its ability to assess the severity of depression compared to more detailed scales like the HDRS.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Best suited for early to middle stages of HD, where patients can accurately self-report symptoms.</a:t>
            </a:r>
          </a:p>
          <a:p>
            <a:pPr marL="1143000" lvl="2" indent="-228600">
              <a:buFont typeface="Arial" panose="020B0604020202020204" pitchFamily="34" charset="0"/>
              <a:buChar char="•"/>
            </a:pPr>
            <a:r>
              <a:rPr lang="en-GB" dirty="0"/>
              <a:t>Less effective in advanced stages where communication difficulties may impair self-assessment.</a:t>
            </a:r>
          </a:p>
          <a:p>
            <a:endParaRPr lang="en-SI" dirty="0"/>
          </a:p>
        </p:txBody>
      </p:sp>
    </p:spTree>
    <p:extLst>
      <p:ext uri="{BB962C8B-B14F-4D97-AF65-F5344CB8AC3E}">
        <p14:creationId xmlns:p14="http://schemas.microsoft.com/office/powerpoint/2010/main" val="3434577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FA190-6005-7E0D-E69F-979A99E8ACA3}"/>
              </a:ext>
            </a:extLst>
          </p:cNvPr>
          <p:cNvSpPr>
            <a:spLocks noGrp="1"/>
          </p:cNvSpPr>
          <p:nvPr>
            <p:ph type="title"/>
          </p:nvPr>
        </p:nvSpPr>
        <p:spPr/>
        <p:txBody>
          <a:bodyPr/>
          <a:lstStyle/>
          <a:p>
            <a:pPr algn="ctr"/>
            <a:r>
              <a:rPr lang="en-GB" dirty="0">
                <a:solidFill>
                  <a:srgbClr val="C00000"/>
                </a:solidFill>
              </a:rPr>
              <a:t>Brief Psychiatric Rating Scale (BPRS)</a:t>
            </a:r>
            <a:endParaRPr lang="en-SI" dirty="0">
              <a:solidFill>
                <a:srgbClr val="C00000"/>
              </a:solidFill>
            </a:endParaRPr>
          </a:p>
        </p:txBody>
      </p:sp>
      <p:sp>
        <p:nvSpPr>
          <p:cNvPr id="3" name="Content Placeholder 2">
            <a:extLst>
              <a:ext uri="{FF2B5EF4-FFF2-40B4-BE49-F238E27FC236}">
                <a16:creationId xmlns:a16="http://schemas.microsoft.com/office/drawing/2014/main" id="{E8D3027C-6127-2D7E-916C-03690C45F244}"/>
              </a:ext>
            </a:extLst>
          </p:cNvPr>
          <p:cNvSpPr>
            <a:spLocks noGrp="1"/>
          </p:cNvSpPr>
          <p:nvPr>
            <p:ph idx="1"/>
          </p:nvPr>
        </p:nvSpPr>
        <p:spPr/>
        <p:txBody>
          <a:bodyPr>
            <a:normAutofit fontScale="92500" lnSpcReduction="20000"/>
          </a:bodyPr>
          <a:lstStyle/>
          <a:p>
            <a:pPr marL="914400" lvl="2" indent="0">
              <a:buNone/>
            </a:pPr>
            <a:r>
              <a:rPr lang="en-GB" dirty="0"/>
              <a:t>The BPRS is a clinician-administered scale that assesses a range of psychiatric symptoms, including depression, anxiety, hallucinations, and unusual </a:t>
            </a:r>
            <a:r>
              <a:rPr lang="en-GB" dirty="0" err="1"/>
              <a:t>behavior</a:t>
            </a:r>
            <a:r>
              <a:rPr lang="en-GB" dirty="0"/>
              <a:t>. It consists of 18 items, each rated on a scale from 0 (not present) to 7 (extremely severe).</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Comprehensive assessment of both positive and negative psychiatric symptoms.</a:t>
            </a:r>
          </a:p>
          <a:p>
            <a:pPr marL="1143000" lvl="2" indent="-228600">
              <a:buFont typeface="Arial" panose="020B0604020202020204" pitchFamily="34" charset="0"/>
              <a:buChar char="•"/>
            </a:pPr>
            <a:r>
              <a:rPr lang="en-GB" dirty="0"/>
              <a:t>Sensitive to changes in psychiatric status, useful for monitoring treatment response.</a:t>
            </a:r>
          </a:p>
          <a:p>
            <a:pPr marL="1143000" lvl="2" indent="-228600">
              <a:buFont typeface="Arial" panose="020B0604020202020204" pitchFamily="34" charset="0"/>
              <a:buChar char="•"/>
            </a:pPr>
            <a:r>
              <a:rPr lang="en-GB" dirty="0"/>
              <a:t>Can be adapted to assess specific symptoms relevant to HD, such as irritability and psychosis.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Requires trained personnel to administer and score.</a:t>
            </a:r>
          </a:p>
          <a:p>
            <a:pPr marL="1143000" lvl="2" indent="-228600">
              <a:buFont typeface="Arial" panose="020B0604020202020204" pitchFamily="34" charset="0"/>
              <a:buChar char="•"/>
            </a:pPr>
            <a:r>
              <a:rPr lang="en-GB" dirty="0"/>
              <a:t>Time-consuming compared to other psychiatric scales like the HADS.</a:t>
            </a:r>
          </a:p>
          <a:p>
            <a:pPr marL="1143000" lvl="2" indent="-228600">
              <a:buFont typeface="Arial" panose="020B0604020202020204" pitchFamily="34" charset="0"/>
              <a:buChar char="•"/>
            </a:pPr>
            <a:r>
              <a:rPr lang="en-GB" dirty="0"/>
              <a:t>May not fully capture cognitive symptoms, which are also important in HD.</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particularly in cases where psychiatric symptoms are prominent.</a:t>
            </a:r>
          </a:p>
          <a:p>
            <a:pPr marL="1143000" lvl="2" indent="-228600">
              <a:buFont typeface="Arial" panose="020B0604020202020204" pitchFamily="34" charset="0"/>
              <a:buChar char="•"/>
            </a:pPr>
            <a:r>
              <a:rPr lang="en-GB" dirty="0"/>
              <a:t>May be challenging to administer in late-stage HD due to potential communication difficulties and cognitive impairment.</a:t>
            </a:r>
          </a:p>
          <a:p>
            <a:endParaRPr lang="en-SI" dirty="0"/>
          </a:p>
        </p:txBody>
      </p:sp>
    </p:spTree>
    <p:extLst>
      <p:ext uri="{BB962C8B-B14F-4D97-AF65-F5344CB8AC3E}">
        <p14:creationId xmlns:p14="http://schemas.microsoft.com/office/powerpoint/2010/main" val="947602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3C54D-E4E7-7174-EF0B-A590DE6DCFB1}"/>
              </a:ext>
            </a:extLst>
          </p:cNvPr>
          <p:cNvSpPr>
            <a:spLocks noGrp="1"/>
          </p:cNvSpPr>
          <p:nvPr>
            <p:ph type="title"/>
          </p:nvPr>
        </p:nvSpPr>
        <p:spPr/>
        <p:txBody>
          <a:bodyPr/>
          <a:lstStyle/>
          <a:p>
            <a:pPr algn="ctr"/>
            <a:r>
              <a:rPr lang="en-GB" dirty="0">
                <a:solidFill>
                  <a:srgbClr val="C00000"/>
                </a:solidFill>
              </a:rPr>
              <a:t>Neuropsychiatric Inventory (NPI)</a:t>
            </a:r>
            <a:endParaRPr lang="en-SI" dirty="0">
              <a:solidFill>
                <a:srgbClr val="C00000"/>
              </a:solidFill>
            </a:endParaRPr>
          </a:p>
        </p:txBody>
      </p:sp>
      <p:sp>
        <p:nvSpPr>
          <p:cNvPr id="3" name="Content Placeholder 2">
            <a:extLst>
              <a:ext uri="{FF2B5EF4-FFF2-40B4-BE49-F238E27FC236}">
                <a16:creationId xmlns:a16="http://schemas.microsoft.com/office/drawing/2014/main" id="{9DD8F019-B460-F369-9149-A73122805818}"/>
              </a:ext>
            </a:extLst>
          </p:cNvPr>
          <p:cNvSpPr>
            <a:spLocks noGrp="1"/>
          </p:cNvSpPr>
          <p:nvPr>
            <p:ph idx="1"/>
          </p:nvPr>
        </p:nvSpPr>
        <p:spPr/>
        <p:txBody>
          <a:bodyPr>
            <a:normAutofit fontScale="85000" lnSpcReduction="20000"/>
          </a:bodyPr>
          <a:lstStyle/>
          <a:p>
            <a:pPr marL="914400" lvl="2" indent="0">
              <a:buNone/>
            </a:pPr>
            <a:r>
              <a:rPr lang="en-GB" dirty="0"/>
              <a:t>The NPI is a caregiver-administered questionnaire that assesses a wide range of neuropsychiatric symptoms, including delusions, hallucinations, agitation, depression, anxiety, and apathy. It includes 12 domains, each rated based on frequency and severity.</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Comprehensive assessment of neuropsychiatric symptoms, including those commonly seen in HD.</a:t>
            </a:r>
          </a:p>
          <a:p>
            <a:pPr marL="1143000" lvl="2" indent="-228600">
              <a:buFont typeface="Arial" panose="020B0604020202020204" pitchFamily="34" charset="0"/>
              <a:buChar char="•"/>
            </a:pPr>
            <a:r>
              <a:rPr lang="en-GB" dirty="0"/>
              <a:t>Captures the impact of symptoms on the caregiver, providing insight into the broader impact of the disease.</a:t>
            </a:r>
          </a:p>
          <a:p>
            <a:pPr marL="1143000" lvl="2" indent="-228600">
              <a:buFont typeface="Arial" panose="020B0604020202020204" pitchFamily="34" charset="0"/>
              <a:buChar char="•"/>
            </a:pPr>
            <a:r>
              <a:rPr lang="en-GB" dirty="0"/>
              <a:t>Useful for tracking changes in psychiatric symptoms over time.</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Relies on caregiver reporting, which may introduce bias or inaccuracy.</a:t>
            </a:r>
          </a:p>
          <a:p>
            <a:pPr marL="1143000" lvl="2" indent="-228600">
              <a:buFont typeface="Arial" panose="020B0604020202020204" pitchFamily="34" charset="0"/>
              <a:buChar char="•"/>
            </a:pPr>
            <a:r>
              <a:rPr lang="en-GB" dirty="0"/>
              <a:t>Time-consuming to administer, especially in advanced stages of HD.</a:t>
            </a:r>
          </a:p>
          <a:p>
            <a:pPr marL="1143000" lvl="2" indent="-228600">
              <a:buFont typeface="Arial" panose="020B0604020202020204" pitchFamily="34" charset="0"/>
              <a:buChar char="•"/>
            </a:pPr>
            <a:r>
              <a:rPr lang="en-GB" dirty="0"/>
              <a:t>May not capture cognitive symptoms, which are also relevant in HD.</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Highly suitable for middle to advanced stages of HD, where neuropsychiatric symptoms are more prevalent and caregivers can provide reliable reports.</a:t>
            </a:r>
          </a:p>
          <a:p>
            <a:pPr marL="1143000" lvl="2" indent="-228600">
              <a:buFont typeface="Arial" panose="020B0604020202020204" pitchFamily="34" charset="0"/>
              <a:buChar char="•"/>
            </a:pPr>
            <a:r>
              <a:rPr lang="en-GB" dirty="0"/>
              <a:t>Less effective in early-stage HD where psychiatric symptoms may be milder or less noticeable.</a:t>
            </a:r>
          </a:p>
          <a:p>
            <a:endParaRPr lang="en-SI" dirty="0"/>
          </a:p>
        </p:txBody>
      </p:sp>
    </p:spTree>
    <p:extLst>
      <p:ext uri="{BB962C8B-B14F-4D97-AF65-F5344CB8AC3E}">
        <p14:creationId xmlns:p14="http://schemas.microsoft.com/office/powerpoint/2010/main" val="3001864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FD0AA-8AB9-F4AB-CB99-7F978E872B3F}"/>
              </a:ext>
            </a:extLst>
          </p:cNvPr>
          <p:cNvSpPr>
            <a:spLocks noGrp="1"/>
          </p:cNvSpPr>
          <p:nvPr>
            <p:ph type="title"/>
          </p:nvPr>
        </p:nvSpPr>
        <p:spPr/>
        <p:txBody>
          <a:bodyPr>
            <a:normAutofit/>
          </a:bodyPr>
          <a:lstStyle/>
          <a:p>
            <a:pPr algn="ctr"/>
            <a:r>
              <a:rPr lang="en-GB" sz="4000" dirty="0">
                <a:solidFill>
                  <a:srgbClr val="C00000"/>
                </a:solidFill>
              </a:rPr>
              <a:t>Unified Huntington's Disease Rating Scale (UHDRS) - Functional Assessment</a:t>
            </a:r>
            <a:endParaRPr lang="en-SI" sz="4000" dirty="0">
              <a:solidFill>
                <a:srgbClr val="C00000"/>
              </a:solidFill>
            </a:endParaRPr>
          </a:p>
        </p:txBody>
      </p:sp>
      <p:sp>
        <p:nvSpPr>
          <p:cNvPr id="3" name="Content Placeholder 2">
            <a:extLst>
              <a:ext uri="{FF2B5EF4-FFF2-40B4-BE49-F238E27FC236}">
                <a16:creationId xmlns:a16="http://schemas.microsoft.com/office/drawing/2014/main" id="{F9717298-F4A7-28CE-54F9-C98EBAC3F9EE}"/>
              </a:ext>
            </a:extLst>
          </p:cNvPr>
          <p:cNvSpPr>
            <a:spLocks noGrp="1"/>
          </p:cNvSpPr>
          <p:nvPr>
            <p:ph idx="1"/>
          </p:nvPr>
        </p:nvSpPr>
        <p:spPr/>
        <p:txBody>
          <a:bodyPr>
            <a:normAutofit fontScale="85000" lnSpcReduction="10000"/>
          </a:bodyPr>
          <a:lstStyle/>
          <a:p>
            <a:pPr marL="914400" lvl="2" indent="0">
              <a:buNone/>
            </a:pPr>
            <a:r>
              <a:rPr lang="en-GB" dirty="0"/>
              <a:t>The UHDRS Functional Assessment is a component of the broader UHDRS, focusing on evaluating functional abilities in HD patients. It includes assessments of independence in daily activities, work performance, and the need for assistance.</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Comprehensive assessment of functional abilities, allowing for monitoring of disease progression.</a:t>
            </a:r>
          </a:p>
          <a:p>
            <a:pPr marL="1143000" lvl="2" indent="-228600">
              <a:buFont typeface="Arial" panose="020B0604020202020204" pitchFamily="34" charset="0"/>
              <a:buChar char="•"/>
            </a:pPr>
            <a:r>
              <a:rPr lang="en-GB" dirty="0"/>
              <a:t>Well-established and widely used in both clinical and research settings.</a:t>
            </a:r>
          </a:p>
          <a:p>
            <a:pPr marL="1143000" lvl="2" indent="-228600">
              <a:buFont typeface="Arial" panose="020B0604020202020204" pitchFamily="34" charset="0"/>
              <a:buChar char="•"/>
            </a:pPr>
            <a:r>
              <a:rPr lang="en-GB" dirty="0"/>
              <a:t>Provides a standardized way to track functional decline over time.</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Time-consuming to administer, particularly in more advanced stages of HD.</a:t>
            </a:r>
          </a:p>
          <a:p>
            <a:pPr marL="1143000" lvl="2" indent="-228600">
              <a:buFont typeface="Arial" panose="020B0604020202020204" pitchFamily="34" charset="0"/>
              <a:buChar char="•"/>
            </a:pPr>
            <a:r>
              <a:rPr lang="en-GB" dirty="0"/>
              <a:t>May be influenced by non-disease-related factors such as social support or environmental modifications.</a:t>
            </a:r>
          </a:p>
          <a:p>
            <a:pPr marL="1143000" lvl="2" indent="-228600">
              <a:buFont typeface="Arial" panose="020B0604020202020204" pitchFamily="34" charset="0"/>
              <a:buChar char="•"/>
            </a:pPr>
            <a:r>
              <a:rPr lang="en-GB" dirty="0"/>
              <a:t>Limited in its ability to assess specific cognitive or psychiatric symptoms.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Appropriate for all stages of HD, with particular usefulness in middle to advanced stages where functional decline becomes more apparent.</a:t>
            </a:r>
          </a:p>
          <a:p>
            <a:pPr marL="1143000" lvl="2" indent="-228600">
              <a:buFont typeface="Arial" panose="020B0604020202020204" pitchFamily="34" charset="0"/>
              <a:buChar char="•"/>
            </a:pPr>
            <a:r>
              <a:rPr lang="en-GB" dirty="0"/>
              <a:t>Less informative in very early stages of HD where functional abilities are still largely preserved.</a:t>
            </a:r>
          </a:p>
          <a:p>
            <a:endParaRPr lang="en-SI" dirty="0"/>
          </a:p>
        </p:txBody>
      </p:sp>
    </p:spTree>
    <p:extLst>
      <p:ext uri="{BB962C8B-B14F-4D97-AF65-F5344CB8AC3E}">
        <p14:creationId xmlns:p14="http://schemas.microsoft.com/office/powerpoint/2010/main" val="3061066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16ACD-C983-E1F7-0DC6-FD6178FA25B2}"/>
              </a:ext>
            </a:extLst>
          </p:cNvPr>
          <p:cNvSpPr>
            <a:spLocks noGrp="1"/>
          </p:cNvSpPr>
          <p:nvPr>
            <p:ph type="title"/>
          </p:nvPr>
        </p:nvSpPr>
        <p:spPr/>
        <p:txBody>
          <a:bodyPr>
            <a:normAutofit/>
          </a:bodyPr>
          <a:lstStyle/>
          <a:p>
            <a:pPr algn="ctr"/>
            <a:r>
              <a:rPr lang="en-GB" dirty="0">
                <a:solidFill>
                  <a:srgbClr val="C00000"/>
                </a:solidFill>
              </a:rPr>
              <a:t>Functional Independence Measure (FIM)</a:t>
            </a:r>
            <a:endParaRPr lang="en-SI" dirty="0">
              <a:solidFill>
                <a:srgbClr val="C00000"/>
              </a:solidFill>
            </a:endParaRPr>
          </a:p>
        </p:txBody>
      </p:sp>
      <p:sp>
        <p:nvSpPr>
          <p:cNvPr id="3" name="Content Placeholder 2">
            <a:extLst>
              <a:ext uri="{FF2B5EF4-FFF2-40B4-BE49-F238E27FC236}">
                <a16:creationId xmlns:a16="http://schemas.microsoft.com/office/drawing/2014/main" id="{F3A4505F-AD7C-E77E-46BF-64A4B02D25EA}"/>
              </a:ext>
            </a:extLst>
          </p:cNvPr>
          <p:cNvSpPr>
            <a:spLocks noGrp="1"/>
          </p:cNvSpPr>
          <p:nvPr>
            <p:ph idx="1"/>
          </p:nvPr>
        </p:nvSpPr>
        <p:spPr>
          <a:xfrm>
            <a:off x="838200" y="1825625"/>
            <a:ext cx="10515600" cy="4667250"/>
          </a:xfrm>
        </p:spPr>
        <p:txBody>
          <a:bodyPr>
            <a:normAutofit fontScale="92500" lnSpcReduction="20000"/>
          </a:bodyPr>
          <a:lstStyle/>
          <a:p>
            <a:pPr marL="914400" lvl="2" indent="0">
              <a:buNone/>
            </a:pPr>
            <a:r>
              <a:rPr lang="en-GB" dirty="0"/>
              <a:t>The FIM is a functional assessment tool that measures a patient's level of disability and indicates how much assistance is required for the individual to carry out activities of daily living (ADLs). It covers 18 items across two domains: motor (13 items) and cognitive (5 items).</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Comprehensive assessment of both physical and cognitive independence.</a:t>
            </a:r>
          </a:p>
          <a:p>
            <a:pPr marL="1143000" lvl="2" indent="-228600">
              <a:buFont typeface="Arial" panose="020B0604020202020204" pitchFamily="34" charset="0"/>
              <a:buChar char="•"/>
            </a:pPr>
            <a:r>
              <a:rPr lang="en-GB" dirty="0"/>
              <a:t>Widely used and validated, providing a standardized measure of functional ability.</a:t>
            </a:r>
          </a:p>
          <a:p>
            <a:pPr marL="1143000" lvl="2" indent="-228600">
              <a:buFont typeface="Arial" panose="020B0604020202020204" pitchFamily="34" charset="0"/>
              <a:buChar char="•"/>
            </a:pPr>
            <a:r>
              <a:rPr lang="en-GB" dirty="0"/>
              <a:t>Sensitive to changes in functional status over time, useful for tracking disease progression.</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Can be time-consuming to administer, especially in more impaired patients.</a:t>
            </a:r>
          </a:p>
          <a:p>
            <a:pPr marL="1143000" lvl="2" indent="-228600">
              <a:buFont typeface="Arial" panose="020B0604020202020204" pitchFamily="34" charset="0"/>
              <a:buChar char="•"/>
            </a:pPr>
            <a:r>
              <a:rPr lang="en-GB" dirty="0"/>
              <a:t>May require training for accurate administration and scoring.</a:t>
            </a:r>
          </a:p>
          <a:p>
            <a:pPr marL="1143000" lvl="2" indent="-228600">
              <a:buFont typeface="Arial" panose="020B0604020202020204" pitchFamily="34" charset="0"/>
              <a:buChar char="•"/>
            </a:pPr>
            <a:r>
              <a:rPr lang="en-GB" dirty="0"/>
              <a:t>Less sensitive to subtle cognitive or psychiatric changes that can impact functionality.</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Most suitable for middle to late stages of HD, where functional decline is more pronounced.</a:t>
            </a:r>
          </a:p>
          <a:p>
            <a:pPr marL="1143000" lvl="2" indent="-228600">
              <a:buFont typeface="Arial" panose="020B0604020202020204" pitchFamily="34" charset="0"/>
              <a:buChar char="•"/>
            </a:pPr>
            <a:r>
              <a:rPr lang="en-GB" dirty="0"/>
              <a:t>Less effective in early stages of HD where functional independence may still be relatively intact.</a:t>
            </a:r>
          </a:p>
          <a:p>
            <a:endParaRPr lang="en-SI" dirty="0"/>
          </a:p>
        </p:txBody>
      </p:sp>
    </p:spTree>
    <p:extLst>
      <p:ext uri="{BB962C8B-B14F-4D97-AF65-F5344CB8AC3E}">
        <p14:creationId xmlns:p14="http://schemas.microsoft.com/office/powerpoint/2010/main" val="1016407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EA96C-6EBC-DA73-B92B-2F5D3C2849D4}"/>
              </a:ext>
            </a:extLst>
          </p:cNvPr>
          <p:cNvSpPr>
            <a:spLocks noGrp="1"/>
          </p:cNvSpPr>
          <p:nvPr>
            <p:ph type="title"/>
          </p:nvPr>
        </p:nvSpPr>
        <p:spPr/>
        <p:txBody>
          <a:bodyPr/>
          <a:lstStyle/>
          <a:p>
            <a:pPr algn="ctr"/>
            <a:r>
              <a:rPr lang="en-GB" dirty="0">
                <a:solidFill>
                  <a:srgbClr val="C00000"/>
                </a:solidFill>
              </a:rPr>
              <a:t>Barthel Index</a:t>
            </a:r>
            <a:endParaRPr lang="en-SI" dirty="0">
              <a:solidFill>
                <a:srgbClr val="C00000"/>
              </a:solidFill>
            </a:endParaRPr>
          </a:p>
        </p:txBody>
      </p:sp>
      <p:sp>
        <p:nvSpPr>
          <p:cNvPr id="3" name="Content Placeholder 2">
            <a:extLst>
              <a:ext uri="{FF2B5EF4-FFF2-40B4-BE49-F238E27FC236}">
                <a16:creationId xmlns:a16="http://schemas.microsoft.com/office/drawing/2014/main" id="{415DA99C-00DF-6274-D493-C03B604335D9}"/>
              </a:ext>
            </a:extLst>
          </p:cNvPr>
          <p:cNvSpPr>
            <a:spLocks noGrp="1"/>
          </p:cNvSpPr>
          <p:nvPr>
            <p:ph idx="1"/>
          </p:nvPr>
        </p:nvSpPr>
        <p:spPr/>
        <p:txBody>
          <a:bodyPr>
            <a:normAutofit fontScale="92500" lnSpcReduction="20000"/>
          </a:bodyPr>
          <a:lstStyle/>
          <a:p>
            <a:pPr marL="914400" lvl="2" indent="0">
              <a:buNone/>
            </a:pPr>
            <a:r>
              <a:rPr lang="en-GB" dirty="0"/>
              <a:t>The Barthel Index is a scale used to measure a patient's ability to perform basic activities of daily living (ADLs). It assesses 10 activities, including feeding, bathing, grooming, dressing, bowel and bladder control, toilet use, mobility, and stair climbing.</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Quick and easy to administer, with a straightforward scoring system.</a:t>
            </a:r>
          </a:p>
          <a:p>
            <a:pPr marL="1143000" lvl="2" indent="-228600">
              <a:buFont typeface="Arial" panose="020B0604020202020204" pitchFamily="34" charset="0"/>
              <a:buChar char="•"/>
            </a:pPr>
            <a:r>
              <a:rPr lang="en-GB" dirty="0"/>
              <a:t>Focuses on basic functional abilities, making it useful for assessing overall independence.</a:t>
            </a:r>
          </a:p>
          <a:p>
            <a:pPr marL="1143000" lvl="2" indent="-228600">
              <a:buFont typeface="Arial" panose="020B0604020202020204" pitchFamily="34" charset="0"/>
              <a:buChar char="•"/>
            </a:pPr>
            <a:r>
              <a:rPr lang="en-GB" dirty="0"/>
              <a:t>Widely used in clinical settings, facilitating comparison across studies and populations.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Does not assess higher-level cognitive or psychiatric functions.</a:t>
            </a:r>
          </a:p>
          <a:p>
            <a:pPr marL="1143000" lvl="2" indent="-228600">
              <a:buFont typeface="Arial" panose="020B0604020202020204" pitchFamily="34" charset="0"/>
              <a:buChar char="•"/>
            </a:pPr>
            <a:r>
              <a:rPr lang="en-GB" dirty="0"/>
              <a:t>May not capture the complexity of functional decline in HD, particularly in later stages.</a:t>
            </a:r>
          </a:p>
          <a:p>
            <a:pPr marL="1143000" lvl="2" indent="-228600">
              <a:buFont typeface="Arial" panose="020B0604020202020204" pitchFamily="34" charset="0"/>
              <a:buChar char="•"/>
            </a:pPr>
            <a:r>
              <a:rPr lang="en-GB" dirty="0"/>
              <a:t>Less sensitive to minor changes in functionality.</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Best suited for middle to late stages of HD where basic functional abilities are declining.</a:t>
            </a:r>
          </a:p>
          <a:p>
            <a:pPr marL="1143000" lvl="2" indent="-228600">
              <a:buFont typeface="Arial" panose="020B0604020202020204" pitchFamily="34" charset="0"/>
              <a:buChar char="•"/>
            </a:pPr>
            <a:r>
              <a:rPr lang="en-GB" dirty="0"/>
              <a:t>Less useful in early stages of HD where patients may still perform most ADLs independently.</a:t>
            </a:r>
          </a:p>
          <a:p>
            <a:endParaRPr lang="en-SI" dirty="0"/>
          </a:p>
        </p:txBody>
      </p:sp>
    </p:spTree>
    <p:extLst>
      <p:ext uri="{BB962C8B-B14F-4D97-AF65-F5344CB8AC3E}">
        <p14:creationId xmlns:p14="http://schemas.microsoft.com/office/powerpoint/2010/main" val="5164282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098D3-8A2F-5900-B90F-BEBACE42F34A}"/>
              </a:ext>
            </a:extLst>
          </p:cNvPr>
          <p:cNvSpPr>
            <a:spLocks noGrp="1"/>
          </p:cNvSpPr>
          <p:nvPr>
            <p:ph type="title"/>
          </p:nvPr>
        </p:nvSpPr>
        <p:spPr/>
        <p:txBody>
          <a:bodyPr/>
          <a:lstStyle/>
          <a:p>
            <a:pPr algn="ctr"/>
            <a:r>
              <a:rPr lang="en-GB" dirty="0">
                <a:solidFill>
                  <a:srgbClr val="C00000"/>
                </a:solidFill>
              </a:rPr>
              <a:t>Total Functional Capacity (TFC)</a:t>
            </a:r>
            <a:endParaRPr lang="en-SI" dirty="0">
              <a:solidFill>
                <a:srgbClr val="C00000"/>
              </a:solidFill>
            </a:endParaRPr>
          </a:p>
        </p:txBody>
      </p:sp>
      <p:sp>
        <p:nvSpPr>
          <p:cNvPr id="3" name="Content Placeholder 2">
            <a:extLst>
              <a:ext uri="{FF2B5EF4-FFF2-40B4-BE49-F238E27FC236}">
                <a16:creationId xmlns:a16="http://schemas.microsoft.com/office/drawing/2014/main" id="{7E6C4CF6-D290-2470-37E3-E9E91859FB90}"/>
              </a:ext>
            </a:extLst>
          </p:cNvPr>
          <p:cNvSpPr>
            <a:spLocks noGrp="1"/>
          </p:cNvSpPr>
          <p:nvPr>
            <p:ph idx="1"/>
          </p:nvPr>
        </p:nvSpPr>
        <p:spPr/>
        <p:txBody>
          <a:bodyPr>
            <a:normAutofit fontScale="85000" lnSpcReduction="10000"/>
          </a:bodyPr>
          <a:lstStyle/>
          <a:p>
            <a:pPr marL="914400" lvl="2" indent="0">
              <a:buNone/>
            </a:pPr>
            <a:r>
              <a:rPr lang="en-GB" dirty="0"/>
              <a:t>The TFC is part of the Unified Huntington’s Disease Rating Scale (UHDRS) and is used to assess functional abilities in HD patients. It evaluates five domains: occupation, finances, domestic chores, activities of daily living (ADLs), and care level. Scores range from 0 (totally dependent) to 13 (fully independent).</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Comprehensive assessment of functional abilities, covering both basic and instrumental ADLs.</a:t>
            </a:r>
          </a:p>
          <a:p>
            <a:pPr marL="1143000" lvl="2" indent="-228600">
              <a:buFont typeface="Arial" panose="020B0604020202020204" pitchFamily="34" charset="0"/>
              <a:buChar char="•"/>
            </a:pPr>
            <a:r>
              <a:rPr lang="en-GB" dirty="0"/>
              <a:t>Sensitive to changes in functional status, making it useful for tracking disease progression.</a:t>
            </a:r>
          </a:p>
          <a:p>
            <a:pPr marL="1143000" lvl="2" indent="-228600">
              <a:buFont typeface="Arial" panose="020B0604020202020204" pitchFamily="34" charset="0"/>
              <a:buChar char="•"/>
            </a:pPr>
            <a:r>
              <a:rPr lang="en-GB" dirty="0"/>
              <a:t>Part of the UHDRS, allowing for integration with other clinical assessments.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Time-consuming and may require detailed information from patients or caregivers.</a:t>
            </a:r>
          </a:p>
          <a:p>
            <a:pPr marL="1143000" lvl="2" indent="-228600">
              <a:buFont typeface="Arial" panose="020B0604020202020204" pitchFamily="34" charset="0"/>
              <a:buChar char="•"/>
            </a:pPr>
            <a:r>
              <a:rPr lang="en-GB" dirty="0"/>
              <a:t>Less sensitive to subtle changes in cognitive or psychiatric symptoms.</a:t>
            </a:r>
          </a:p>
          <a:p>
            <a:pPr marL="1143000" lvl="2" indent="-228600">
              <a:buFont typeface="Arial" panose="020B0604020202020204" pitchFamily="34" charset="0"/>
              <a:buChar char="•"/>
            </a:pPr>
            <a:r>
              <a:rPr lang="en-GB" dirty="0"/>
              <a:t>May not fully capture the impact of non-motor symptoms on functionality.</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with particular relevance in middle to late stages where functional decline is more pronounced.</a:t>
            </a:r>
          </a:p>
          <a:p>
            <a:pPr marL="1143000" lvl="2" indent="-228600">
              <a:buFont typeface="Arial" panose="020B0604020202020204" pitchFamily="34" charset="0"/>
              <a:buChar char="•"/>
            </a:pPr>
            <a:r>
              <a:rPr lang="en-GB" dirty="0"/>
              <a:t>Provides a broad overview of functional status, making it useful for comprehensive care planning.</a:t>
            </a:r>
          </a:p>
          <a:p>
            <a:endParaRPr lang="en-SI" dirty="0"/>
          </a:p>
        </p:txBody>
      </p:sp>
    </p:spTree>
    <p:extLst>
      <p:ext uri="{BB962C8B-B14F-4D97-AF65-F5344CB8AC3E}">
        <p14:creationId xmlns:p14="http://schemas.microsoft.com/office/powerpoint/2010/main" val="3628210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FD207-414F-9B14-4E14-3AC0E5C69B1E}"/>
              </a:ext>
            </a:extLst>
          </p:cNvPr>
          <p:cNvSpPr>
            <a:spLocks noGrp="1"/>
          </p:cNvSpPr>
          <p:nvPr>
            <p:ph type="title"/>
          </p:nvPr>
        </p:nvSpPr>
        <p:spPr/>
        <p:txBody>
          <a:bodyPr/>
          <a:lstStyle/>
          <a:p>
            <a:pPr algn="ctr"/>
            <a:r>
              <a:rPr lang="en-GB" dirty="0">
                <a:solidFill>
                  <a:srgbClr val="C00000"/>
                </a:solidFill>
              </a:rPr>
              <a:t>Physical Performance Test (PPT)</a:t>
            </a:r>
            <a:endParaRPr lang="en-SI" dirty="0">
              <a:solidFill>
                <a:srgbClr val="C00000"/>
              </a:solidFill>
            </a:endParaRPr>
          </a:p>
        </p:txBody>
      </p:sp>
      <p:sp>
        <p:nvSpPr>
          <p:cNvPr id="3" name="Content Placeholder 2">
            <a:extLst>
              <a:ext uri="{FF2B5EF4-FFF2-40B4-BE49-F238E27FC236}">
                <a16:creationId xmlns:a16="http://schemas.microsoft.com/office/drawing/2014/main" id="{02D1D8D0-AF63-7335-B0B8-574CF4C91EDC}"/>
              </a:ext>
            </a:extLst>
          </p:cNvPr>
          <p:cNvSpPr>
            <a:spLocks noGrp="1"/>
          </p:cNvSpPr>
          <p:nvPr>
            <p:ph idx="1"/>
          </p:nvPr>
        </p:nvSpPr>
        <p:spPr/>
        <p:txBody>
          <a:bodyPr>
            <a:normAutofit fontScale="85000" lnSpcReduction="10000"/>
          </a:bodyPr>
          <a:lstStyle/>
          <a:p>
            <a:pPr marL="914400" lvl="2" indent="0">
              <a:buNone/>
            </a:pPr>
            <a:r>
              <a:rPr lang="en-GB" dirty="0"/>
              <a:t>The PPT is a scale used to assess physical functioning in older adults and patients with neurological conditions. It includes tasks that simulate activities of daily living (ADLs), such as writing, eating, lifting, and walking.</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Provides a direct assessment of physical performance, simulating real-world tasks.</a:t>
            </a:r>
          </a:p>
          <a:p>
            <a:pPr marL="1143000" lvl="2" indent="-228600">
              <a:buFont typeface="Arial" panose="020B0604020202020204" pitchFamily="34" charset="0"/>
              <a:buChar char="•"/>
            </a:pPr>
            <a:r>
              <a:rPr lang="en-GB" dirty="0"/>
              <a:t>Can be used to monitor changes in physical function over time, useful for tracking disease progression.</a:t>
            </a:r>
          </a:p>
          <a:p>
            <a:pPr marL="1143000" lvl="2" indent="-228600">
              <a:buFont typeface="Arial" panose="020B0604020202020204" pitchFamily="34" charset="0"/>
              <a:buChar char="•"/>
            </a:pPr>
            <a:r>
              <a:rPr lang="en-GB" dirty="0"/>
              <a:t>Includes a range of tasks, providing a comprehensive view of physical capabilities.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May be challenging to administer in patients with severe motor impairments.</a:t>
            </a:r>
          </a:p>
          <a:p>
            <a:pPr marL="1143000" lvl="2" indent="-228600">
              <a:buFont typeface="Arial" panose="020B0604020202020204" pitchFamily="34" charset="0"/>
              <a:buChar char="•"/>
            </a:pPr>
            <a:r>
              <a:rPr lang="en-GB" dirty="0"/>
              <a:t>Performance can be influenced by non-disease factors such as motivation or pain.</a:t>
            </a:r>
          </a:p>
          <a:p>
            <a:pPr marL="1143000" lvl="2" indent="-228600">
              <a:buFont typeface="Arial" panose="020B0604020202020204" pitchFamily="34" charset="0"/>
              <a:buChar char="•"/>
            </a:pPr>
            <a:r>
              <a:rPr lang="en-GB" dirty="0"/>
              <a:t>Less focus on cognitive or psychiatric symptoms, which are also important in HD.</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Most effective in early to middle stages of HD, where physical impairments are beginning to affect daily functioning.</a:t>
            </a:r>
          </a:p>
          <a:p>
            <a:pPr marL="1143000" lvl="2" indent="-228600">
              <a:buFont typeface="Arial" panose="020B0604020202020204" pitchFamily="34" charset="0"/>
              <a:buChar char="•"/>
            </a:pPr>
            <a:r>
              <a:rPr lang="en-GB" dirty="0"/>
              <a:t>Less suitable for late-stage HD where severe motor impairment may prevent completion of tasks.</a:t>
            </a:r>
          </a:p>
          <a:p>
            <a:endParaRPr lang="en-SI" dirty="0"/>
          </a:p>
        </p:txBody>
      </p:sp>
    </p:spTree>
    <p:extLst>
      <p:ext uri="{BB962C8B-B14F-4D97-AF65-F5344CB8AC3E}">
        <p14:creationId xmlns:p14="http://schemas.microsoft.com/office/powerpoint/2010/main" val="2029727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234E7-9243-9938-2FB5-0A24A5B00A9E}"/>
              </a:ext>
            </a:extLst>
          </p:cNvPr>
          <p:cNvSpPr>
            <a:spLocks noGrp="1"/>
          </p:cNvSpPr>
          <p:nvPr>
            <p:ph type="title"/>
          </p:nvPr>
        </p:nvSpPr>
        <p:spPr/>
        <p:txBody>
          <a:bodyPr/>
          <a:lstStyle/>
          <a:p>
            <a:pPr algn="ctr"/>
            <a:r>
              <a:rPr lang="en-GB" dirty="0">
                <a:solidFill>
                  <a:srgbClr val="C00000"/>
                </a:solidFill>
              </a:rPr>
              <a:t>36-Item Short Form Survey (SF-36)</a:t>
            </a:r>
            <a:endParaRPr lang="en-SI" dirty="0">
              <a:solidFill>
                <a:srgbClr val="C00000"/>
              </a:solidFill>
            </a:endParaRPr>
          </a:p>
        </p:txBody>
      </p:sp>
      <p:sp>
        <p:nvSpPr>
          <p:cNvPr id="3" name="Content Placeholder 2">
            <a:extLst>
              <a:ext uri="{FF2B5EF4-FFF2-40B4-BE49-F238E27FC236}">
                <a16:creationId xmlns:a16="http://schemas.microsoft.com/office/drawing/2014/main" id="{5ABE3F6E-FDF8-B8BE-CA37-71AE2CF8BE29}"/>
              </a:ext>
            </a:extLst>
          </p:cNvPr>
          <p:cNvSpPr>
            <a:spLocks noGrp="1"/>
          </p:cNvSpPr>
          <p:nvPr>
            <p:ph idx="1"/>
          </p:nvPr>
        </p:nvSpPr>
        <p:spPr/>
        <p:txBody>
          <a:bodyPr>
            <a:normAutofit fontScale="85000" lnSpcReduction="20000"/>
          </a:bodyPr>
          <a:lstStyle/>
          <a:p>
            <a:pPr marL="914400" lvl="2" indent="0">
              <a:buNone/>
            </a:pPr>
            <a:r>
              <a:rPr lang="en-GB" dirty="0"/>
              <a:t>The SF-36 is a widely used patient-reported survey that assesses quality of life (QoL) across eight domains, including physical functioning, role limitations due to physical and emotional problems, social functioning, pain, general health, vitality, and mental health.</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Comprehensive assessment of QoL across multiple domains.</a:t>
            </a:r>
          </a:p>
          <a:p>
            <a:pPr marL="1143000" lvl="2" indent="-228600">
              <a:buFont typeface="Arial" panose="020B0604020202020204" pitchFamily="34" charset="0"/>
              <a:buChar char="•"/>
            </a:pPr>
            <a:r>
              <a:rPr lang="en-GB" dirty="0"/>
              <a:t>Widely validated and used in both clinical and research settings, allowing for comparison across studies.</a:t>
            </a:r>
          </a:p>
          <a:p>
            <a:pPr marL="1143000" lvl="2" indent="-228600">
              <a:buFont typeface="Arial" panose="020B0604020202020204" pitchFamily="34" charset="0"/>
              <a:buChar char="•"/>
            </a:pPr>
            <a:r>
              <a:rPr lang="en-GB" dirty="0"/>
              <a:t>Sensitive to changes in both physical and mental health, making it useful for monitoring the overall impact of HD.</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Lengthy and may be burdensome for patients, particularly those in advanced stages of HD.</a:t>
            </a:r>
          </a:p>
          <a:p>
            <a:pPr marL="1143000" lvl="2" indent="-228600">
              <a:buFont typeface="Arial" panose="020B0604020202020204" pitchFamily="34" charset="0"/>
              <a:buChar char="•"/>
            </a:pPr>
            <a:r>
              <a:rPr lang="en-GB" dirty="0"/>
              <a:t>Self-report nature may lead to bias or inaccuracies, especially in cognitively impaired patients.</a:t>
            </a:r>
          </a:p>
          <a:p>
            <a:pPr marL="1143000" lvl="2" indent="-228600">
              <a:buFont typeface="Arial" panose="020B0604020202020204" pitchFamily="34" charset="0"/>
              <a:buChar char="•"/>
            </a:pPr>
            <a:r>
              <a:rPr lang="en-GB" dirty="0"/>
              <a:t>May not fully capture the specific QoL issues related to HD, such as the impact of chorea or psychiatric symptoms.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with particular relevance in early to middle stages where patients can reliably self-report.</a:t>
            </a:r>
          </a:p>
          <a:p>
            <a:pPr marL="1143000" lvl="2" indent="-228600">
              <a:buFont typeface="Arial" panose="020B0604020202020204" pitchFamily="34" charset="0"/>
              <a:buChar char="•"/>
            </a:pPr>
            <a:r>
              <a:rPr lang="en-GB" dirty="0"/>
              <a:t>May be less effective in late-stage HD due to potential communication and cognitive difficulties.</a:t>
            </a:r>
          </a:p>
          <a:p>
            <a:endParaRPr lang="en-SI" dirty="0"/>
          </a:p>
        </p:txBody>
      </p:sp>
    </p:spTree>
    <p:extLst>
      <p:ext uri="{BB962C8B-B14F-4D97-AF65-F5344CB8AC3E}">
        <p14:creationId xmlns:p14="http://schemas.microsoft.com/office/powerpoint/2010/main" val="2282787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A94DE-2870-203D-9B56-79061E251BBA}"/>
              </a:ext>
            </a:extLst>
          </p:cNvPr>
          <p:cNvSpPr>
            <a:spLocks noGrp="1"/>
          </p:cNvSpPr>
          <p:nvPr>
            <p:ph type="title"/>
          </p:nvPr>
        </p:nvSpPr>
        <p:spPr/>
        <p:txBody>
          <a:bodyPr/>
          <a:lstStyle/>
          <a:p>
            <a:pPr algn="ctr"/>
            <a:r>
              <a:rPr lang="en-GB" dirty="0">
                <a:solidFill>
                  <a:srgbClr val="C00000"/>
                </a:solidFill>
              </a:rPr>
              <a:t>Objectives</a:t>
            </a:r>
            <a:endParaRPr lang="en-SI" dirty="0">
              <a:solidFill>
                <a:srgbClr val="C00000"/>
              </a:solidFill>
            </a:endParaRPr>
          </a:p>
        </p:txBody>
      </p:sp>
      <p:sp>
        <p:nvSpPr>
          <p:cNvPr id="3" name="Content Placeholder 2">
            <a:extLst>
              <a:ext uri="{FF2B5EF4-FFF2-40B4-BE49-F238E27FC236}">
                <a16:creationId xmlns:a16="http://schemas.microsoft.com/office/drawing/2014/main" id="{5D375D90-8AF1-1CBB-4C80-8340106CB000}"/>
              </a:ext>
            </a:extLst>
          </p:cNvPr>
          <p:cNvSpPr>
            <a:spLocks noGrp="1"/>
          </p:cNvSpPr>
          <p:nvPr>
            <p:ph idx="1"/>
          </p:nvPr>
        </p:nvSpPr>
        <p:spPr/>
        <p:txBody>
          <a:bodyPr>
            <a:normAutofit/>
          </a:bodyPr>
          <a:lstStyle/>
          <a:p>
            <a:pPr marL="0" indent="0">
              <a:buNone/>
            </a:pPr>
            <a:r>
              <a:rPr lang="en-GB" b="1" dirty="0"/>
              <a:t>Upon completion of this lecture, the student should be able to:</a:t>
            </a:r>
          </a:p>
          <a:p>
            <a:pPr marL="0" indent="0">
              <a:buNone/>
            </a:pPr>
            <a:endParaRPr lang="en-GB" dirty="0"/>
          </a:p>
          <a:p>
            <a:r>
              <a:rPr lang="en-GB" dirty="0"/>
              <a:t>Identify the main scales used for assessing Huntington's Disease.</a:t>
            </a:r>
          </a:p>
          <a:p>
            <a:r>
              <a:rPr lang="en-GB" dirty="0"/>
              <a:t>Compare the pros and cons of each scale in the context of different stages of the disease.</a:t>
            </a:r>
          </a:p>
          <a:p>
            <a:r>
              <a:rPr lang="en-GB" dirty="0"/>
              <a:t>Determine the most appropriate scales for specific patient populations and clinical scenarios.</a:t>
            </a:r>
          </a:p>
          <a:p>
            <a:r>
              <a:rPr lang="en-GB" dirty="0"/>
              <a:t>Critically assess the effectiveness and limitations of these scales in real-world applications.</a:t>
            </a:r>
          </a:p>
          <a:p>
            <a:endParaRPr lang="en-SI" dirty="0"/>
          </a:p>
        </p:txBody>
      </p:sp>
    </p:spTree>
    <p:extLst>
      <p:ext uri="{BB962C8B-B14F-4D97-AF65-F5344CB8AC3E}">
        <p14:creationId xmlns:p14="http://schemas.microsoft.com/office/powerpoint/2010/main" val="2190801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36D50-ECC3-E7F5-C930-47E4061ACD96}"/>
              </a:ext>
            </a:extLst>
          </p:cNvPr>
          <p:cNvSpPr>
            <a:spLocks noGrp="1"/>
          </p:cNvSpPr>
          <p:nvPr>
            <p:ph type="title"/>
          </p:nvPr>
        </p:nvSpPr>
        <p:spPr/>
        <p:txBody>
          <a:bodyPr/>
          <a:lstStyle/>
          <a:p>
            <a:pPr algn="ctr"/>
            <a:r>
              <a:rPr lang="en-GB" dirty="0">
                <a:solidFill>
                  <a:srgbClr val="C00000"/>
                </a:solidFill>
              </a:rPr>
              <a:t>WHO Quality of Life-BREF (WHOQOL-BREF</a:t>
            </a:r>
            <a:r>
              <a:rPr lang="en-GB" dirty="0"/>
              <a:t>)</a:t>
            </a:r>
            <a:endParaRPr lang="en-SI" dirty="0"/>
          </a:p>
        </p:txBody>
      </p:sp>
      <p:sp>
        <p:nvSpPr>
          <p:cNvPr id="3" name="Content Placeholder 2">
            <a:extLst>
              <a:ext uri="{FF2B5EF4-FFF2-40B4-BE49-F238E27FC236}">
                <a16:creationId xmlns:a16="http://schemas.microsoft.com/office/drawing/2014/main" id="{6C4BA904-7F69-0073-D6E9-C33CC44E35AE}"/>
              </a:ext>
            </a:extLst>
          </p:cNvPr>
          <p:cNvSpPr>
            <a:spLocks noGrp="1"/>
          </p:cNvSpPr>
          <p:nvPr>
            <p:ph idx="1"/>
          </p:nvPr>
        </p:nvSpPr>
        <p:spPr/>
        <p:txBody>
          <a:bodyPr>
            <a:normAutofit fontScale="85000" lnSpcReduction="10000"/>
          </a:bodyPr>
          <a:lstStyle/>
          <a:p>
            <a:pPr marL="914400" lvl="2" indent="0">
              <a:buNone/>
            </a:pPr>
            <a:r>
              <a:rPr lang="en-GB" dirty="0"/>
              <a:t>The WHOQOL-BREF is a shorter version of the WHOQOL-100, assessing quality of life across four domains: physical health, psychological health, social relationships, and environment. It consists of 26 items and is designed for use in a variety of cultural settings.</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Comprehensive assessment of QoL, with a focus on physical and psychological health.</a:t>
            </a:r>
          </a:p>
          <a:p>
            <a:pPr marL="1143000" lvl="2" indent="-228600">
              <a:buFont typeface="Arial" panose="020B0604020202020204" pitchFamily="34" charset="0"/>
              <a:buChar char="•"/>
            </a:pPr>
            <a:r>
              <a:rPr lang="en-GB" dirty="0"/>
              <a:t>Shorter and easier to administer than the full WHOQOL-100.</a:t>
            </a:r>
          </a:p>
          <a:p>
            <a:pPr marL="1143000" lvl="2" indent="-228600">
              <a:buFont typeface="Arial" panose="020B0604020202020204" pitchFamily="34" charset="0"/>
              <a:buChar char="•"/>
            </a:pPr>
            <a:r>
              <a:rPr lang="en-GB" dirty="0"/>
              <a:t>Culturally adaptable, making it suitable for diverse patient populations.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May still be too lengthy for some patients, particularly those in advanced stages of HD.</a:t>
            </a:r>
          </a:p>
          <a:p>
            <a:pPr marL="1143000" lvl="2" indent="-228600">
              <a:buFont typeface="Arial" panose="020B0604020202020204" pitchFamily="34" charset="0"/>
              <a:buChar char="•"/>
            </a:pPr>
            <a:r>
              <a:rPr lang="en-GB" dirty="0"/>
              <a:t>Self-report nature may lead to bias or inaccuracies, especially in patients with cognitive impairments.</a:t>
            </a:r>
          </a:p>
          <a:p>
            <a:pPr marL="1143000" lvl="2" indent="-228600">
              <a:buFont typeface="Arial" panose="020B0604020202020204" pitchFamily="34" charset="0"/>
              <a:buChar char="•"/>
            </a:pPr>
            <a:r>
              <a:rPr lang="en-GB" dirty="0"/>
              <a:t>May not fully capture the specific QoL challenges faced by HD patients.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with particular relevance in early to middle stages where patients can reliably self-report.</a:t>
            </a:r>
          </a:p>
          <a:p>
            <a:pPr marL="1143000" lvl="2" indent="-228600">
              <a:buFont typeface="Arial" panose="020B0604020202020204" pitchFamily="34" charset="0"/>
              <a:buChar char="•"/>
            </a:pPr>
            <a:r>
              <a:rPr lang="en-GB" dirty="0"/>
              <a:t>Less effective in late-stage HD due to potential cognitive and communication difficulties.</a:t>
            </a:r>
          </a:p>
          <a:p>
            <a:endParaRPr lang="en-SI" dirty="0"/>
          </a:p>
        </p:txBody>
      </p:sp>
    </p:spTree>
    <p:extLst>
      <p:ext uri="{BB962C8B-B14F-4D97-AF65-F5344CB8AC3E}">
        <p14:creationId xmlns:p14="http://schemas.microsoft.com/office/powerpoint/2010/main" val="72376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A63AC-A093-BB05-C6BC-CAD44BBE96C0}"/>
              </a:ext>
            </a:extLst>
          </p:cNvPr>
          <p:cNvSpPr>
            <a:spLocks noGrp="1"/>
          </p:cNvSpPr>
          <p:nvPr>
            <p:ph type="title"/>
          </p:nvPr>
        </p:nvSpPr>
        <p:spPr>
          <a:xfrm>
            <a:off x="261257" y="365125"/>
            <a:ext cx="11542816" cy="1325563"/>
          </a:xfrm>
        </p:spPr>
        <p:txBody>
          <a:bodyPr>
            <a:normAutofit/>
          </a:bodyPr>
          <a:lstStyle/>
          <a:p>
            <a:pPr algn="ctr"/>
            <a:r>
              <a:rPr lang="en-GB" sz="4000" dirty="0">
                <a:solidFill>
                  <a:srgbClr val="C00000"/>
                </a:solidFill>
              </a:rPr>
              <a:t>Huntington’s Disease Quality of Life Battery (</a:t>
            </a:r>
            <a:r>
              <a:rPr lang="en-GB" sz="4000" dirty="0" err="1">
                <a:solidFill>
                  <a:srgbClr val="C00000"/>
                </a:solidFill>
              </a:rPr>
              <a:t>HDQoL</a:t>
            </a:r>
            <a:r>
              <a:rPr lang="en-GB" sz="4000" dirty="0">
                <a:solidFill>
                  <a:srgbClr val="C00000"/>
                </a:solidFill>
              </a:rPr>
              <a:t>)</a:t>
            </a:r>
            <a:endParaRPr lang="en-SI" sz="4000" dirty="0">
              <a:solidFill>
                <a:srgbClr val="C00000"/>
              </a:solidFill>
            </a:endParaRPr>
          </a:p>
        </p:txBody>
      </p:sp>
      <p:sp>
        <p:nvSpPr>
          <p:cNvPr id="3" name="Content Placeholder 2">
            <a:extLst>
              <a:ext uri="{FF2B5EF4-FFF2-40B4-BE49-F238E27FC236}">
                <a16:creationId xmlns:a16="http://schemas.microsoft.com/office/drawing/2014/main" id="{5671CF92-61A0-295D-E4E0-276C05AE84E5}"/>
              </a:ext>
            </a:extLst>
          </p:cNvPr>
          <p:cNvSpPr>
            <a:spLocks noGrp="1"/>
          </p:cNvSpPr>
          <p:nvPr>
            <p:ph idx="1"/>
          </p:nvPr>
        </p:nvSpPr>
        <p:spPr/>
        <p:txBody>
          <a:bodyPr>
            <a:normAutofit fontScale="85000" lnSpcReduction="20000"/>
          </a:bodyPr>
          <a:lstStyle/>
          <a:p>
            <a:pPr marL="914400" lvl="2" indent="0">
              <a:buNone/>
            </a:pPr>
            <a:r>
              <a:rPr lang="en-GB" dirty="0"/>
              <a:t>The </a:t>
            </a:r>
            <a:r>
              <a:rPr lang="en-GB" dirty="0" err="1"/>
              <a:t>HDQoL</a:t>
            </a:r>
            <a:r>
              <a:rPr lang="en-GB" dirty="0"/>
              <a:t> is a disease-specific quality of life measure developed specifically for Huntington's Disease. It assesses the impact of HD on physical, emotional, and social well-being, with items tailored to the unique challenges faced by HD patients.</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Specifically designed for HD, addressing the unique QoL issues faced by patients, such as the impact of chorea, psychiatric symptoms, and cognitive decline.</a:t>
            </a:r>
          </a:p>
          <a:p>
            <a:pPr marL="1143000" lvl="2" indent="-228600">
              <a:buFont typeface="Arial" panose="020B0604020202020204" pitchFamily="34" charset="0"/>
              <a:buChar char="•"/>
            </a:pPr>
            <a:r>
              <a:rPr lang="en-GB" dirty="0"/>
              <a:t>Sensitive to changes in disease-specific symptoms and how they affect quality of life.</a:t>
            </a:r>
          </a:p>
          <a:p>
            <a:pPr marL="1143000" lvl="2" indent="-228600">
              <a:buFont typeface="Arial" panose="020B0604020202020204" pitchFamily="34" charset="0"/>
              <a:buChar char="•"/>
            </a:pPr>
            <a:r>
              <a:rPr lang="en-GB" dirty="0"/>
              <a:t>Provides a comprehensive assessment of the multidimensional impact of HD.</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May be less familiar to clinicians compared to more widely used QoL scales like the SF-36.</a:t>
            </a:r>
          </a:p>
          <a:p>
            <a:pPr marL="1143000" lvl="2" indent="-228600">
              <a:buFont typeface="Arial" panose="020B0604020202020204" pitchFamily="34" charset="0"/>
              <a:buChar char="•"/>
            </a:pPr>
            <a:r>
              <a:rPr lang="en-GB" dirty="0"/>
              <a:t>Requires specific knowledge of HD to administer and interpret accurately.</a:t>
            </a:r>
          </a:p>
          <a:p>
            <a:pPr marL="1143000" lvl="2" indent="-228600">
              <a:buFont typeface="Arial" panose="020B0604020202020204" pitchFamily="34" charset="0"/>
              <a:buChar char="•"/>
            </a:pPr>
            <a:r>
              <a:rPr lang="en-GB" dirty="0"/>
              <a:t>May not be as broadly validated as more general QoL measures.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Highly suitable for all stages of HD, particularly for patients where disease-specific QoL issues are a primary concern.</a:t>
            </a:r>
          </a:p>
          <a:p>
            <a:pPr marL="1143000" lvl="2" indent="-228600">
              <a:buFont typeface="Arial" panose="020B0604020202020204" pitchFamily="34" charset="0"/>
              <a:buChar char="•"/>
            </a:pPr>
            <a:r>
              <a:rPr lang="en-GB" dirty="0"/>
              <a:t>Useful in both clinical and research settings for a detailed understanding of how HD affects QoL.</a:t>
            </a:r>
          </a:p>
          <a:p>
            <a:endParaRPr lang="en-SI" dirty="0"/>
          </a:p>
        </p:txBody>
      </p:sp>
    </p:spTree>
    <p:extLst>
      <p:ext uri="{BB962C8B-B14F-4D97-AF65-F5344CB8AC3E}">
        <p14:creationId xmlns:p14="http://schemas.microsoft.com/office/powerpoint/2010/main" val="33317974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3A6AC-FB3C-6C32-2324-6123E5E8112D}"/>
              </a:ext>
            </a:extLst>
          </p:cNvPr>
          <p:cNvSpPr>
            <a:spLocks noGrp="1"/>
          </p:cNvSpPr>
          <p:nvPr>
            <p:ph type="title"/>
          </p:nvPr>
        </p:nvSpPr>
        <p:spPr/>
        <p:txBody>
          <a:bodyPr/>
          <a:lstStyle/>
          <a:p>
            <a:pPr algn="ctr"/>
            <a:r>
              <a:rPr lang="en-GB" dirty="0">
                <a:solidFill>
                  <a:srgbClr val="C00000"/>
                </a:solidFill>
              </a:rPr>
              <a:t>EQ-5D</a:t>
            </a:r>
            <a:endParaRPr lang="en-SI" dirty="0">
              <a:solidFill>
                <a:srgbClr val="C00000"/>
              </a:solidFill>
            </a:endParaRPr>
          </a:p>
        </p:txBody>
      </p:sp>
      <p:sp>
        <p:nvSpPr>
          <p:cNvPr id="3" name="Content Placeholder 2">
            <a:extLst>
              <a:ext uri="{FF2B5EF4-FFF2-40B4-BE49-F238E27FC236}">
                <a16:creationId xmlns:a16="http://schemas.microsoft.com/office/drawing/2014/main" id="{0A0E47EB-4BE2-965A-574C-C755AB9D97E9}"/>
              </a:ext>
            </a:extLst>
          </p:cNvPr>
          <p:cNvSpPr>
            <a:spLocks noGrp="1"/>
          </p:cNvSpPr>
          <p:nvPr>
            <p:ph idx="1"/>
          </p:nvPr>
        </p:nvSpPr>
        <p:spPr/>
        <p:txBody>
          <a:bodyPr>
            <a:normAutofit fontScale="85000" lnSpcReduction="20000"/>
          </a:bodyPr>
          <a:lstStyle/>
          <a:p>
            <a:pPr marL="914400" lvl="2" indent="0">
              <a:buNone/>
            </a:pPr>
            <a:r>
              <a:rPr lang="en-GB" dirty="0"/>
              <a:t>The EQ-5D is a standardized instrument used to measure health-related quality of life (</a:t>
            </a:r>
            <a:r>
              <a:rPr lang="en-GB" dirty="0" err="1"/>
              <a:t>HRQoL</a:t>
            </a:r>
            <a:r>
              <a:rPr lang="en-GB" dirty="0"/>
              <a:t>). It assesses five dimensions: mobility, self-care, usual activities, pain/discomfort, and anxiety/depression. It also includes a visual </a:t>
            </a:r>
            <a:r>
              <a:rPr lang="en-GB" dirty="0" err="1"/>
              <a:t>analog</a:t>
            </a:r>
            <a:r>
              <a:rPr lang="en-GB" dirty="0"/>
              <a:t> scale (VAS) for overall health.</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Simple and quick to administer, with only five dimensions to assess.</a:t>
            </a:r>
          </a:p>
          <a:p>
            <a:pPr marL="1143000" lvl="2" indent="-228600">
              <a:buFont typeface="Arial" panose="020B0604020202020204" pitchFamily="34" charset="0"/>
              <a:buChar char="•"/>
            </a:pPr>
            <a:r>
              <a:rPr lang="en-GB" dirty="0"/>
              <a:t>Provides a general overview of </a:t>
            </a:r>
            <a:r>
              <a:rPr lang="en-GB" dirty="0" err="1"/>
              <a:t>HRQoL</a:t>
            </a:r>
            <a:r>
              <a:rPr lang="en-GB" dirty="0"/>
              <a:t>, making it useful for a wide range of conditions, including HD.</a:t>
            </a:r>
          </a:p>
          <a:p>
            <a:pPr marL="1143000" lvl="2" indent="-228600">
              <a:buFont typeface="Arial" panose="020B0604020202020204" pitchFamily="34" charset="0"/>
              <a:buChar char="•"/>
            </a:pPr>
            <a:r>
              <a:rPr lang="en-GB" dirty="0"/>
              <a:t>The VAS provides a global assessment of health, offering a single index value that can be used for comparisons.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Less detailed than other QoL measures, may not capture the full impact of HD on quality of life.</a:t>
            </a:r>
          </a:p>
          <a:p>
            <a:pPr marL="1143000" lvl="2" indent="-228600">
              <a:buFont typeface="Arial" panose="020B0604020202020204" pitchFamily="34" charset="0"/>
              <a:buChar char="•"/>
            </a:pPr>
            <a:r>
              <a:rPr lang="en-GB" dirty="0"/>
              <a:t>Self-report nature may lead to inaccuracies, especially in patients with cognitive impairments.</a:t>
            </a:r>
          </a:p>
          <a:p>
            <a:pPr marL="1143000" lvl="2" indent="-228600">
              <a:buFont typeface="Arial" panose="020B0604020202020204" pitchFamily="34" charset="0"/>
              <a:buChar char="•"/>
            </a:pPr>
            <a:r>
              <a:rPr lang="en-GB" dirty="0"/>
              <a:t>May not fully address specific issues related to HD, such as the impact of chorea or psychiatric symptoms.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with particular relevance in early to middle stages where patients can reliably self-report.</a:t>
            </a:r>
          </a:p>
          <a:p>
            <a:pPr marL="1143000" lvl="2" indent="-228600">
              <a:buFont typeface="Arial" panose="020B0604020202020204" pitchFamily="34" charset="0"/>
              <a:buChar char="•"/>
            </a:pPr>
            <a:r>
              <a:rPr lang="en-GB" dirty="0"/>
              <a:t>Less effective in late-stage HD due to potential communication and cognitive difficulties.</a:t>
            </a:r>
          </a:p>
          <a:p>
            <a:endParaRPr lang="en-SI" dirty="0"/>
          </a:p>
        </p:txBody>
      </p:sp>
    </p:spTree>
    <p:extLst>
      <p:ext uri="{BB962C8B-B14F-4D97-AF65-F5344CB8AC3E}">
        <p14:creationId xmlns:p14="http://schemas.microsoft.com/office/powerpoint/2010/main" val="34649332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93721-3FF9-2D70-3089-61B5D41C9282}"/>
              </a:ext>
            </a:extLst>
          </p:cNvPr>
          <p:cNvSpPr>
            <a:spLocks noGrp="1"/>
          </p:cNvSpPr>
          <p:nvPr>
            <p:ph type="title"/>
          </p:nvPr>
        </p:nvSpPr>
        <p:spPr/>
        <p:txBody>
          <a:bodyPr/>
          <a:lstStyle/>
          <a:p>
            <a:pPr algn="ctr"/>
            <a:r>
              <a:rPr lang="en-GB" dirty="0">
                <a:solidFill>
                  <a:srgbClr val="C00000"/>
                </a:solidFill>
              </a:rPr>
              <a:t>Sickness Impact Profile (SIP)</a:t>
            </a:r>
            <a:endParaRPr lang="en-SI" dirty="0">
              <a:solidFill>
                <a:srgbClr val="C00000"/>
              </a:solidFill>
            </a:endParaRPr>
          </a:p>
        </p:txBody>
      </p:sp>
      <p:sp>
        <p:nvSpPr>
          <p:cNvPr id="3" name="Content Placeholder 2">
            <a:extLst>
              <a:ext uri="{FF2B5EF4-FFF2-40B4-BE49-F238E27FC236}">
                <a16:creationId xmlns:a16="http://schemas.microsoft.com/office/drawing/2014/main" id="{30E48413-F158-51A3-D623-C830CFE11769}"/>
              </a:ext>
            </a:extLst>
          </p:cNvPr>
          <p:cNvSpPr>
            <a:spLocks noGrp="1"/>
          </p:cNvSpPr>
          <p:nvPr>
            <p:ph idx="1"/>
          </p:nvPr>
        </p:nvSpPr>
        <p:spPr/>
        <p:txBody>
          <a:bodyPr>
            <a:normAutofit fontScale="92500" lnSpcReduction="10000"/>
          </a:bodyPr>
          <a:lstStyle/>
          <a:p>
            <a:pPr marL="914400" lvl="2" indent="0">
              <a:buNone/>
            </a:pPr>
            <a:r>
              <a:rPr lang="en-GB" dirty="0"/>
              <a:t>The SIP is a comprehensive questionnaire used to measure perceived health and the impact of sickness on daily life. It covers 12 categories, including sleep, emotional </a:t>
            </a:r>
            <a:r>
              <a:rPr lang="en-GB" dirty="0" err="1"/>
              <a:t>behavior</a:t>
            </a:r>
            <a:r>
              <a:rPr lang="en-GB" dirty="0"/>
              <a:t>, mobility, and communication.</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Comprehensive assessment of the impact of illness on daily activities and well-being.</a:t>
            </a:r>
          </a:p>
          <a:p>
            <a:pPr marL="1143000" lvl="2" indent="-228600">
              <a:buFont typeface="Arial" panose="020B0604020202020204" pitchFamily="34" charset="0"/>
              <a:buChar char="•"/>
            </a:pPr>
            <a:r>
              <a:rPr lang="en-GB" dirty="0"/>
              <a:t>Covers a wide range of domains, providing a holistic view of how HD affects patients.</a:t>
            </a:r>
          </a:p>
          <a:p>
            <a:pPr marL="1143000" lvl="2" indent="-228600">
              <a:buFont typeface="Arial" panose="020B0604020202020204" pitchFamily="34" charset="0"/>
              <a:buChar char="•"/>
            </a:pPr>
            <a:r>
              <a:rPr lang="en-GB" dirty="0"/>
              <a:t>Sensitive to changes in health status over time, useful for monitoring disease progression.</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Lengthy and time-consuming to administer, which may be burdensome for HD patients, particularly in advanced stages.</a:t>
            </a:r>
          </a:p>
          <a:p>
            <a:pPr marL="1143000" lvl="2" indent="-228600">
              <a:buFont typeface="Arial" panose="020B0604020202020204" pitchFamily="34" charset="0"/>
              <a:buChar char="•"/>
            </a:pPr>
            <a:r>
              <a:rPr lang="en-GB" dirty="0"/>
              <a:t>Self-report nature may lead to bias or inaccuracies, especially in cognitively impaired patients.</a:t>
            </a:r>
          </a:p>
          <a:p>
            <a:pPr marL="1143000" lvl="2" indent="-228600">
              <a:buFont typeface="Arial" panose="020B0604020202020204" pitchFamily="34" charset="0"/>
              <a:buChar char="•"/>
            </a:pPr>
            <a:r>
              <a:rPr lang="en-GB" dirty="0"/>
              <a:t>May not fully capture specific HD-related symptoms such as chorea or psychiatric disturbances.</a:t>
            </a:r>
          </a:p>
          <a:p>
            <a:endParaRPr lang="en-SI" dirty="0"/>
          </a:p>
        </p:txBody>
      </p:sp>
    </p:spTree>
    <p:extLst>
      <p:ext uri="{BB962C8B-B14F-4D97-AF65-F5344CB8AC3E}">
        <p14:creationId xmlns:p14="http://schemas.microsoft.com/office/powerpoint/2010/main" val="16726843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F949B-748B-BD86-782B-FF0540C1A7D0}"/>
              </a:ext>
            </a:extLst>
          </p:cNvPr>
          <p:cNvSpPr>
            <a:spLocks noGrp="1"/>
          </p:cNvSpPr>
          <p:nvPr>
            <p:ph type="title"/>
          </p:nvPr>
        </p:nvSpPr>
        <p:spPr/>
        <p:txBody>
          <a:bodyPr/>
          <a:lstStyle/>
          <a:p>
            <a:pPr algn="ctr"/>
            <a:r>
              <a:rPr lang="en-GB" dirty="0">
                <a:solidFill>
                  <a:srgbClr val="C00000"/>
                </a:solidFill>
              </a:rPr>
              <a:t>Unified Huntington's Disease Rating Scale (UHDRS) - Total Score</a:t>
            </a:r>
            <a:endParaRPr lang="en-SI" dirty="0">
              <a:solidFill>
                <a:srgbClr val="C00000"/>
              </a:solidFill>
            </a:endParaRPr>
          </a:p>
        </p:txBody>
      </p:sp>
      <p:sp>
        <p:nvSpPr>
          <p:cNvPr id="3" name="Content Placeholder 2">
            <a:extLst>
              <a:ext uri="{FF2B5EF4-FFF2-40B4-BE49-F238E27FC236}">
                <a16:creationId xmlns:a16="http://schemas.microsoft.com/office/drawing/2014/main" id="{C5B89745-097E-ACA0-4E68-C79121CD66BF}"/>
              </a:ext>
            </a:extLst>
          </p:cNvPr>
          <p:cNvSpPr>
            <a:spLocks noGrp="1"/>
          </p:cNvSpPr>
          <p:nvPr>
            <p:ph idx="1"/>
          </p:nvPr>
        </p:nvSpPr>
        <p:spPr/>
        <p:txBody>
          <a:bodyPr>
            <a:normAutofit fontScale="85000" lnSpcReduction="10000"/>
          </a:bodyPr>
          <a:lstStyle/>
          <a:p>
            <a:pPr marL="914400" lvl="2" indent="0">
              <a:buNone/>
            </a:pPr>
            <a:r>
              <a:rPr lang="en-GB" dirty="0"/>
              <a:t>The UHDRS is a comprehensive scale specifically designed for Huntington's Disease. It includes four domains: motor, cognitive, </a:t>
            </a:r>
            <a:r>
              <a:rPr lang="en-GB" dirty="0" err="1"/>
              <a:t>behavioral</a:t>
            </a:r>
            <a:r>
              <a:rPr lang="en-GB" dirty="0"/>
              <a:t>, and functional assessments. The Total Score provides an overall measure of disease severity.</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Provides a holistic assessment of HD, integrating multiple domains into a single score.</a:t>
            </a:r>
          </a:p>
          <a:p>
            <a:pPr marL="1143000" lvl="2" indent="-228600">
              <a:buFont typeface="Arial" panose="020B0604020202020204" pitchFamily="34" charset="0"/>
              <a:buChar char="•"/>
            </a:pPr>
            <a:r>
              <a:rPr lang="en-GB" dirty="0"/>
              <a:t>Widely used in clinical trials and research, making it a standard measure for HD progression.</a:t>
            </a:r>
          </a:p>
          <a:p>
            <a:pPr marL="1143000" lvl="2" indent="-228600">
              <a:buFont typeface="Arial" panose="020B0604020202020204" pitchFamily="34" charset="0"/>
              <a:buChar char="•"/>
            </a:pPr>
            <a:r>
              <a:rPr lang="en-GB" dirty="0"/>
              <a:t>Sensitive to changes in both motor and non-motor symptoms, allowing for comprehensive monitoring.</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Time-consuming to administer, especially in patients with severe impairments.</a:t>
            </a:r>
          </a:p>
          <a:p>
            <a:pPr marL="1143000" lvl="2" indent="-228600">
              <a:buFont typeface="Arial" panose="020B0604020202020204" pitchFamily="34" charset="0"/>
              <a:buChar char="•"/>
            </a:pPr>
            <a:r>
              <a:rPr lang="en-GB" dirty="0"/>
              <a:t>Requires trained personnel to accurately score and interpret results.</a:t>
            </a:r>
          </a:p>
          <a:p>
            <a:pPr marL="1143000" lvl="2" indent="-228600">
              <a:buFont typeface="Arial" panose="020B0604020202020204" pitchFamily="34" charset="0"/>
              <a:buChar char="•"/>
            </a:pPr>
            <a:r>
              <a:rPr lang="en-GB" dirty="0"/>
              <a:t>The total score may obscure the contribution of individual domains, leading to a loss of detail.</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providing a comprehensive measure of disease severity.</a:t>
            </a:r>
          </a:p>
          <a:p>
            <a:pPr marL="1143000" lvl="2" indent="-228600">
              <a:buFont typeface="Arial" panose="020B0604020202020204" pitchFamily="34" charset="0"/>
              <a:buChar char="•"/>
            </a:pPr>
            <a:r>
              <a:rPr lang="en-GB" dirty="0"/>
              <a:t>Particularly useful in clinical trials and research settings where a standardized measure of disease progression is needed.</a:t>
            </a:r>
          </a:p>
          <a:p>
            <a:endParaRPr lang="en-SI" dirty="0"/>
          </a:p>
        </p:txBody>
      </p:sp>
    </p:spTree>
    <p:extLst>
      <p:ext uri="{BB962C8B-B14F-4D97-AF65-F5344CB8AC3E}">
        <p14:creationId xmlns:p14="http://schemas.microsoft.com/office/powerpoint/2010/main" val="39146343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EDA15-E63E-2CBE-94A2-B64C88D51D35}"/>
              </a:ext>
            </a:extLst>
          </p:cNvPr>
          <p:cNvSpPr>
            <a:spLocks noGrp="1"/>
          </p:cNvSpPr>
          <p:nvPr>
            <p:ph type="title"/>
          </p:nvPr>
        </p:nvSpPr>
        <p:spPr/>
        <p:txBody>
          <a:bodyPr>
            <a:normAutofit/>
          </a:bodyPr>
          <a:lstStyle/>
          <a:p>
            <a:pPr algn="ctr"/>
            <a:r>
              <a:rPr lang="en-GB" dirty="0">
                <a:solidFill>
                  <a:srgbClr val="C00000"/>
                </a:solidFill>
              </a:rPr>
              <a:t>Cognitive-</a:t>
            </a:r>
            <a:r>
              <a:rPr lang="en-GB" dirty="0" err="1">
                <a:solidFill>
                  <a:srgbClr val="C00000"/>
                </a:solidFill>
              </a:rPr>
              <a:t>Behavioral</a:t>
            </a:r>
            <a:r>
              <a:rPr lang="en-GB" dirty="0">
                <a:solidFill>
                  <a:srgbClr val="C00000"/>
                </a:solidFill>
              </a:rPr>
              <a:t> Scale for Huntington’s Disease (CBS-HD)</a:t>
            </a:r>
            <a:endParaRPr lang="en-SI" dirty="0">
              <a:solidFill>
                <a:srgbClr val="C00000"/>
              </a:solidFill>
            </a:endParaRPr>
          </a:p>
        </p:txBody>
      </p:sp>
      <p:sp>
        <p:nvSpPr>
          <p:cNvPr id="3" name="Content Placeholder 2">
            <a:extLst>
              <a:ext uri="{FF2B5EF4-FFF2-40B4-BE49-F238E27FC236}">
                <a16:creationId xmlns:a16="http://schemas.microsoft.com/office/drawing/2014/main" id="{6C15518C-1509-2C80-E5E9-1BC79650C07A}"/>
              </a:ext>
            </a:extLst>
          </p:cNvPr>
          <p:cNvSpPr>
            <a:spLocks noGrp="1"/>
          </p:cNvSpPr>
          <p:nvPr>
            <p:ph idx="1"/>
          </p:nvPr>
        </p:nvSpPr>
        <p:spPr/>
        <p:txBody>
          <a:bodyPr>
            <a:normAutofit fontScale="77500" lnSpcReduction="20000"/>
          </a:bodyPr>
          <a:lstStyle/>
          <a:p>
            <a:pPr marL="914400" lvl="2" indent="0">
              <a:buNone/>
            </a:pPr>
            <a:r>
              <a:rPr lang="en-GB" dirty="0"/>
              <a:t>The CBS-HD is a specialized scale developed to assess cognitive and </a:t>
            </a:r>
            <a:r>
              <a:rPr lang="en-GB" dirty="0" err="1"/>
              <a:t>behavioral</a:t>
            </a:r>
            <a:r>
              <a:rPr lang="en-GB" dirty="0"/>
              <a:t> symptoms in Huntington's Disease. It focuses on domains such as executive function, memory, mood, and </a:t>
            </a:r>
            <a:r>
              <a:rPr lang="en-GB" dirty="0" err="1"/>
              <a:t>behavior</a:t>
            </a:r>
            <a:r>
              <a:rPr lang="en-GB" dirty="0"/>
              <a:t>.</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Specifically designed for HD, addressing the unique cognitive and </a:t>
            </a:r>
            <a:r>
              <a:rPr lang="en-GB" dirty="0" err="1"/>
              <a:t>behavioral</a:t>
            </a:r>
            <a:r>
              <a:rPr lang="en-GB" dirty="0"/>
              <a:t> challenges faced by patients.</a:t>
            </a:r>
          </a:p>
          <a:p>
            <a:pPr marL="1143000" lvl="2" indent="-228600">
              <a:buFont typeface="Arial" panose="020B0604020202020204" pitchFamily="34" charset="0"/>
              <a:buChar char="•"/>
            </a:pPr>
            <a:r>
              <a:rPr lang="en-GB" dirty="0"/>
              <a:t>Sensitive to changes in cognitive and </a:t>
            </a:r>
            <a:r>
              <a:rPr lang="en-GB" dirty="0" err="1"/>
              <a:t>behavioral</a:t>
            </a:r>
            <a:r>
              <a:rPr lang="en-GB" dirty="0"/>
              <a:t> symptoms, making it useful for monitoring disease progression.</a:t>
            </a:r>
          </a:p>
          <a:p>
            <a:pPr marL="1143000" lvl="2" indent="-228600">
              <a:buFont typeface="Arial" panose="020B0604020202020204" pitchFamily="34" charset="0"/>
              <a:buChar char="•"/>
            </a:pPr>
            <a:r>
              <a:rPr lang="en-GB" dirty="0"/>
              <a:t>Provides a detailed assessment of cognitive and </a:t>
            </a:r>
            <a:r>
              <a:rPr lang="en-GB" dirty="0" err="1"/>
              <a:t>behavioral</a:t>
            </a:r>
            <a:r>
              <a:rPr lang="en-GB" dirty="0"/>
              <a:t> domains that are often underrepresented in other scales.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Requires specialized knowledge of HD to administer and interpret accurately.</a:t>
            </a:r>
          </a:p>
          <a:p>
            <a:pPr marL="1143000" lvl="2" indent="-228600">
              <a:buFont typeface="Arial" panose="020B0604020202020204" pitchFamily="34" charset="0"/>
              <a:buChar char="•"/>
            </a:pPr>
            <a:r>
              <a:rPr lang="en-GB" dirty="0"/>
              <a:t>May be less familiar to clinicians compared to more general cognitive or </a:t>
            </a:r>
            <a:r>
              <a:rPr lang="en-GB" dirty="0" err="1"/>
              <a:t>behavioral</a:t>
            </a:r>
            <a:r>
              <a:rPr lang="en-GB" dirty="0"/>
              <a:t> scales.</a:t>
            </a:r>
          </a:p>
          <a:p>
            <a:pPr marL="1143000" lvl="2" indent="-228600">
              <a:buFont typeface="Arial" panose="020B0604020202020204" pitchFamily="34" charset="0"/>
              <a:buChar char="•"/>
            </a:pPr>
            <a:r>
              <a:rPr lang="en-GB" dirty="0"/>
              <a:t>Time-consuming to administer, particularly in patients with severe impairments.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particularly in cases where cognitive and </a:t>
            </a:r>
            <a:r>
              <a:rPr lang="en-GB" dirty="0" err="1"/>
              <a:t>behavioral</a:t>
            </a:r>
            <a:r>
              <a:rPr lang="en-GB" dirty="0"/>
              <a:t> symptoms are a primary concern.</a:t>
            </a:r>
          </a:p>
          <a:p>
            <a:pPr marL="1143000" lvl="2" indent="-228600">
              <a:buFont typeface="Arial" panose="020B0604020202020204" pitchFamily="34" charset="0"/>
              <a:buChar char="•"/>
            </a:pPr>
            <a:r>
              <a:rPr lang="en-GB" dirty="0"/>
              <a:t>Useful in both clinical and research settings for a detailed understanding of how HD affects cognitive and </a:t>
            </a:r>
            <a:r>
              <a:rPr lang="en-GB" dirty="0" err="1"/>
              <a:t>behavioral</a:t>
            </a:r>
            <a:r>
              <a:rPr lang="en-GB" dirty="0"/>
              <a:t> functions.</a:t>
            </a:r>
          </a:p>
          <a:p>
            <a:endParaRPr lang="en-SI" dirty="0"/>
          </a:p>
        </p:txBody>
      </p:sp>
    </p:spTree>
    <p:extLst>
      <p:ext uri="{BB962C8B-B14F-4D97-AF65-F5344CB8AC3E}">
        <p14:creationId xmlns:p14="http://schemas.microsoft.com/office/powerpoint/2010/main" val="33571550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287D9-C54A-CED1-F7BF-AE19D9F0DA49}"/>
              </a:ext>
            </a:extLst>
          </p:cNvPr>
          <p:cNvSpPr>
            <a:spLocks noGrp="1"/>
          </p:cNvSpPr>
          <p:nvPr>
            <p:ph type="title"/>
          </p:nvPr>
        </p:nvSpPr>
        <p:spPr/>
        <p:txBody>
          <a:bodyPr>
            <a:normAutofit/>
          </a:bodyPr>
          <a:lstStyle/>
          <a:p>
            <a:pPr algn="ctr"/>
            <a:r>
              <a:rPr lang="en-GB" sz="4000" dirty="0">
                <a:solidFill>
                  <a:srgbClr val="C00000"/>
                </a:solidFill>
              </a:rPr>
              <a:t>Huntington’s Disease Activities of Daily Living Scale (HD-ADL)</a:t>
            </a:r>
            <a:endParaRPr lang="en-SI" sz="4000" dirty="0">
              <a:solidFill>
                <a:srgbClr val="C00000"/>
              </a:solidFill>
            </a:endParaRPr>
          </a:p>
        </p:txBody>
      </p:sp>
      <p:sp>
        <p:nvSpPr>
          <p:cNvPr id="3" name="Content Placeholder 2">
            <a:extLst>
              <a:ext uri="{FF2B5EF4-FFF2-40B4-BE49-F238E27FC236}">
                <a16:creationId xmlns:a16="http://schemas.microsoft.com/office/drawing/2014/main" id="{92D9735B-ADE1-40DA-88DA-4C81512E3203}"/>
              </a:ext>
            </a:extLst>
          </p:cNvPr>
          <p:cNvSpPr>
            <a:spLocks noGrp="1"/>
          </p:cNvSpPr>
          <p:nvPr>
            <p:ph idx="1"/>
          </p:nvPr>
        </p:nvSpPr>
        <p:spPr/>
        <p:txBody>
          <a:bodyPr>
            <a:normAutofit fontScale="85000" lnSpcReduction="10000"/>
          </a:bodyPr>
          <a:lstStyle/>
          <a:p>
            <a:pPr marL="914400" lvl="2" indent="0">
              <a:buNone/>
            </a:pPr>
            <a:r>
              <a:rPr lang="en-GB" dirty="0"/>
              <a:t>The HD-ADL is a scale developed to assess the ability of HD patients to perform activities of daily living (ADLs). It covers both basic and instrumental ADLs, providing a comprehensive view of functional ability.</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Specifically tailored to the challenges faced by HD patients, addressing both motor and non-motor symptoms.</a:t>
            </a:r>
          </a:p>
          <a:p>
            <a:pPr marL="1143000" lvl="2" indent="-228600">
              <a:buFont typeface="Arial" panose="020B0604020202020204" pitchFamily="34" charset="0"/>
              <a:buChar char="•"/>
            </a:pPr>
            <a:r>
              <a:rPr lang="en-GB" dirty="0"/>
              <a:t>Provides a detailed assessment of how HD affects daily functioning, useful for care planning.</a:t>
            </a:r>
          </a:p>
          <a:p>
            <a:pPr marL="1143000" lvl="2" indent="-228600">
              <a:buFont typeface="Arial" panose="020B0604020202020204" pitchFamily="34" charset="0"/>
              <a:buChar char="•"/>
            </a:pPr>
            <a:r>
              <a:rPr lang="en-GB" dirty="0"/>
              <a:t>Sensitive to changes in ADL performance, making it useful for monitoring disease progression.</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Requires detailed information from patients or caregivers, which may be challenging to obtain.</a:t>
            </a:r>
          </a:p>
          <a:p>
            <a:pPr marL="1143000" lvl="2" indent="-228600">
              <a:buFont typeface="Arial" panose="020B0604020202020204" pitchFamily="34" charset="0"/>
              <a:buChar char="•"/>
            </a:pPr>
            <a:r>
              <a:rPr lang="en-GB" dirty="0"/>
              <a:t>May not be as widely validated as more general ADL scales, limiting its use in some settings.</a:t>
            </a:r>
          </a:p>
          <a:p>
            <a:pPr marL="1143000" lvl="2" indent="-228600">
              <a:buFont typeface="Arial" panose="020B0604020202020204" pitchFamily="34" charset="0"/>
              <a:buChar char="•"/>
            </a:pPr>
            <a:r>
              <a:rPr lang="en-GB" dirty="0"/>
              <a:t>Time-consuming to administer, particularly in patients with severe impairments.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particularly in cases where ADL performance is a primary concern.</a:t>
            </a:r>
          </a:p>
          <a:p>
            <a:pPr marL="1143000" lvl="2" indent="-228600">
              <a:buFont typeface="Arial" panose="020B0604020202020204" pitchFamily="34" charset="0"/>
              <a:buChar char="•"/>
            </a:pPr>
            <a:r>
              <a:rPr lang="en-GB" dirty="0"/>
              <a:t>Useful in both clinical and research settings for a detailed understanding of how HD affects daily living.</a:t>
            </a:r>
          </a:p>
          <a:p>
            <a:endParaRPr lang="en-SI" dirty="0"/>
          </a:p>
        </p:txBody>
      </p:sp>
    </p:spTree>
    <p:extLst>
      <p:ext uri="{BB962C8B-B14F-4D97-AF65-F5344CB8AC3E}">
        <p14:creationId xmlns:p14="http://schemas.microsoft.com/office/powerpoint/2010/main" val="11258408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7F8D-7762-0CCA-783F-BEE7939D35F2}"/>
              </a:ext>
            </a:extLst>
          </p:cNvPr>
          <p:cNvSpPr>
            <a:spLocks noGrp="1"/>
          </p:cNvSpPr>
          <p:nvPr>
            <p:ph type="title"/>
          </p:nvPr>
        </p:nvSpPr>
        <p:spPr/>
        <p:txBody>
          <a:bodyPr>
            <a:normAutofit/>
          </a:bodyPr>
          <a:lstStyle/>
          <a:p>
            <a:pPr algn="ctr"/>
            <a:r>
              <a:rPr lang="en-GB" dirty="0">
                <a:solidFill>
                  <a:srgbClr val="C00000"/>
                </a:solidFill>
              </a:rPr>
              <a:t>Problem </a:t>
            </a:r>
            <a:r>
              <a:rPr lang="en-GB" dirty="0" err="1">
                <a:solidFill>
                  <a:srgbClr val="C00000"/>
                </a:solidFill>
              </a:rPr>
              <a:t>Behaviors</a:t>
            </a:r>
            <a:r>
              <a:rPr lang="en-GB" dirty="0">
                <a:solidFill>
                  <a:srgbClr val="C00000"/>
                </a:solidFill>
              </a:rPr>
              <a:t> Assessment for Huntington’s Disease (PBA-HD)</a:t>
            </a:r>
            <a:endParaRPr lang="en-SI" dirty="0">
              <a:solidFill>
                <a:srgbClr val="C00000"/>
              </a:solidFill>
            </a:endParaRPr>
          </a:p>
        </p:txBody>
      </p:sp>
      <p:sp>
        <p:nvSpPr>
          <p:cNvPr id="3" name="Content Placeholder 2">
            <a:extLst>
              <a:ext uri="{FF2B5EF4-FFF2-40B4-BE49-F238E27FC236}">
                <a16:creationId xmlns:a16="http://schemas.microsoft.com/office/drawing/2014/main" id="{716F2419-1FFC-17F7-D2F8-B5CD7A747C25}"/>
              </a:ext>
            </a:extLst>
          </p:cNvPr>
          <p:cNvSpPr>
            <a:spLocks noGrp="1"/>
          </p:cNvSpPr>
          <p:nvPr>
            <p:ph idx="1"/>
          </p:nvPr>
        </p:nvSpPr>
        <p:spPr/>
        <p:txBody>
          <a:bodyPr>
            <a:normAutofit fontScale="85000" lnSpcReduction="10000"/>
          </a:bodyPr>
          <a:lstStyle/>
          <a:p>
            <a:pPr marL="914400" lvl="2" indent="0">
              <a:buNone/>
            </a:pPr>
            <a:r>
              <a:rPr lang="en-GB" dirty="0"/>
              <a:t>The PBA-HD is a clinician-administered scale designed to assess the severity and frequency of psychiatric symptoms and problem </a:t>
            </a:r>
            <a:r>
              <a:rPr lang="en-GB" dirty="0" err="1"/>
              <a:t>behaviors</a:t>
            </a:r>
            <a:r>
              <a:rPr lang="en-GB" dirty="0"/>
              <a:t> in HD. It covers a range of symptoms, including depression, irritability, apathy, and psychosis.</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Specifically developed for HD, addressing the unique psychiatric challenges faced by patients.</a:t>
            </a:r>
          </a:p>
          <a:p>
            <a:pPr marL="1143000" lvl="2" indent="-228600">
              <a:buFont typeface="Arial" panose="020B0604020202020204" pitchFamily="34" charset="0"/>
              <a:buChar char="•"/>
            </a:pPr>
            <a:r>
              <a:rPr lang="en-GB" dirty="0"/>
              <a:t>Comprehensive assessment of psychiatric symptoms, providing a detailed understanding of the patient’s psychiatric status.</a:t>
            </a:r>
          </a:p>
          <a:p>
            <a:pPr marL="1143000" lvl="2" indent="-228600">
              <a:buFont typeface="Arial" panose="020B0604020202020204" pitchFamily="34" charset="0"/>
              <a:buChar char="•"/>
            </a:pPr>
            <a:r>
              <a:rPr lang="en-GB" dirty="0"/>
              <a:t>Useful for tracking changes in psychiatric symptoms over time, allowing for tailored interventions.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Requires trained personnel to administer and interpret results accurately.</a:t>
            </a:r>
          </a:p>
          <a:p>
            <a:pPr marL="1143000" lvl="2" indent="-228600">
              <a:buFont typeface="Arial" panose="020B0604020202020204" pitchFamily="34" charset="0"/>
              <a:buChar char="•"/>
            </a:pPr>
            <a:r>
              <a:rPr lang="en-GB" dirty="0"/>
              <a:t>Time-consuming, especially in patients with multiple psychiatric symptoms.</a:t>
            </a:r>
          </a:p>
          <a:p>
            <a:pPr marL="1143000" lvl="2" indent="-228600">
              <a:buFont typeface="Arial" panose="020B0604020202020204" pitchFamily="34" charset="0"/>
              <a:buChar char="•"/>
            </a:pPr>
            <a:r>
              <a:rPr lang="en-GB" dirty="0"/>
              <a:t>May not fully capture cognitive symptoms, which are also important in HD.</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particularly in cases where psychiatric symptoms are prominent.</a:t>
            </a:r>
          </a:p>
          <a:p>
            <a:pPr marL="1143000" lvl="2" indent="-228600">
              <a:buFont typeface="Arial" panose="020B0604020202020204" pitchFamily="34" charset="0"/>
              <a:buChar char="•"/>
            </a:pPr>
            <a:r>
              <a:rPr lang="en-GB" dirty="0"/>
              <a:t>Useful in both clinical and research settings for a detailed understanding of psychiatric symptoms in HD.</a:t>
            </a:r>
          </a:p>
          <a:p>
            <a:endParaRPr lang="en-SI" dirty="0"/>
          </a:p>
        </p:txBody>
      </p:sp>
    </p:spTree>
    <p:extLst>
      <p:ext uri="{BB962C8B-B14F-4D97-AF65-F5344CB8AC3E}">
        <p14:creationId xmlns:p14="http://schemas.microsoft.com/office/powerpoint/2010/main" val="3125760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2C615-FE35-0AF0-6539-09BDB09B817D}"/>
              </a:ext>
            </a:extLst>
          </p:cNvPr>
          <p:cNvSpPr>
            <a:spLocks noGrp="1"/>
          </p:cNvSpPr>
          <p:nvPr>
            <p:ph type="title"/>
          </p:nvPr>
        </p:nvSpPr>
        <p:spPr/>
        <p:txBody>
          <a:bodyPr/>
          <a:lstStyle/>
          <a:p>
            <a:pPr algn="ctr"/>
            <a:r>
              <a:rPr lang="en-GB" dirty="0">
                <a:solidFill>
                  <a:srgbClr val="C00000"/>
                </a:solidFill>
              </a:rPr>
              <a:t>Clinical Global Impression (CGI)</a:t>
            </a:r>
            <a:endParaRPr lang="en-SI" dirty="0">
              <a:solidFill>
                <a:srgbClr val="C00000"/>
              </a:solidFill>
            </a:endParaRPr>
          </a:p>
        </p:txBody>
      </p:sp>
      <p:sp>
        <p:nvSpPr>
          <p:cNvPr id="3" name="Content Placeholder 2">
            <a:extLst>
              <a:ext uri="{FF2B5EF4-FFF2-40B4-BE49-F238E27FC236}">
                <a16:creationId xmlns:a16="http://schemas.microsoft.com/office/drawing/2014/main" id="{BDCC4C2D-57CA-4E6C-CDCB-D4F782F69471}"/>
              </a:ext>
            </a:extLst>
          </p:cNvPr>
          <p:cNvSpPr>
            <a:spLocks noGrp="1"/>
          </p:cNvSpPr>
          <p:nvPr>
            <p:ph idx="1"/>
          </p:nvPr>
        </p:nvSpPr>
        <p:spPr/>
        <p:txBody>
          <a:bodyPr>
            <a:normAutofit fontScale="85000" lnSpcReduction="10000"/>
          </a:bodyPr>
          <a:lstStyle/>
          <a:p>
            <a:pPr marL="914400" lvl="2" indent="0">
              <a:buNone/>
            </a:pPr>
            <a:r>
              <a:rPr lang="en-GB" dirty="0"/>
              <a:t>The CGI is a clinician-administered scale that provides an overall assessment of the severity of a patient’s condition, as well as the change in severity over time. It includes three subscales: Severity of Illness (CGI-S), Global Improvement (CGI-I), and Efficacy Index.</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Quick and easy to administer, providing a global overview of the patient’s condition.</a:t>
            </a:r>
          </a:p>
          <a:p>
            <a:pPr marL="1143000" lvl="2" indent="-228600">
              <a:buFont typeface="Arial" panose="020B0604020202020204" pitchFamily="34" charset="0"/>
              <a:buChar char="•"/>
            </a:pPr>
            <a:r>
              <a:rPr lang="en-GB" dirty="0"/>
              <a:t>Widely used in clinical settings, allowing for comparison across studies and populations.</a:t>
            </a:r>
          </a:p>
          <a:p>
            <a:pPr marL="1143000" lvl="2" indent="-228600">
              <a:buFont typeface="Arial" panose="020B0604020202020204" pitchFamily="34" charset="0"/>
              <a:buChar char="•"/>
            </a:pPr>
            <a:r>
              <a:rPr lang="en-GB" dirty="0"/>
              <a:t>Sensitive to changes in overall disease severity, making it useful for monitoring treatment response.</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Lacks specificity, may not fully capture the complexity of HD symptoms.</a:t>
            </a:r>
          </a:p>
          <a:p>
            <a:pPr marL="1143000" lvl="2" indent="-228600">
              <a:buFont typeface="Arial" panose="020B0604020202020204" pitchFamily="34" charset="0"/>
              <a:buChar char="•"/>
            </a:pPr>
            <a:r>
              <a:rPr lang="en-GB" dirty="0"/>
              <a:t>Relies on clinician judgment, which may introduce subjectivity.</a:t>
            </a:r>
          </a:p>
          <a:p>
            <a:pPr marL="1143000" lvl="2" indent="-228600">
              <a:buFont typeface="Arial" panose="020B0604020202020204" pitchFamily="34" charset="0"/>
              <a:buChar char="•"/>
            </a:pPr>
            <a:r>
              <a:rPr lang="en-GB" dirty="0"/>
              <a:t>May not be as detailed as other scales, limiting its use for specific symptom assessment.</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providing a global assessment of disease severity.</a:t>
            </a:r>
          </a:p>
          <a:p>
            <a:pPr marL="1143000" lvl="2" indent="-228600">
              <a:buFont typeface="Arial" panose="020B0604020202020204" pitchFamily="34" charset="0"/>
              <a:buChar char="•"/>
            </a:pPr>
            <a:r>
              <a:rPr lang="en-GB" dirty="0"/>
              <a:t>Useful in both clinical and research settings for a quick and standardized measure of overall disease impact.</a:t>
            </a:r>
          </a:p>
          <a:p>
            <a:endParaRPr lang="en-SI" dirty="0"/>
          </a:p>
        </p:txBody>
      </p:sp>
    </p:spTree>
    <p:extLst>
      <p:ext uri="{BB962C8B-B14F-4D97-AF65-F5344CB8AC3E}">
        <p14:creationId xmlns:p14="http://schemas.microsoft.com/office/powerpoint/2010/main" val="20796632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DB2AE-7349-493F-E8B4-F7634C0F1103}"/>
              </a:ext>
            </a:extLst>
          </p:cNvPr>
          <p:cNvSpPr>
            <a:spLocks noGrp="1"/>
          </p:cNvSpPr>
          <p:nvPr>
            <p:ph type="title"/>
          </p:nvPr>
        </p:nvSpPr>
        <p:spPr/>
        <p:txBody>
          <a:bodyPr/>
          <a:lstStyle/>
          <a:p>
            <a:pPr algn="ctr"/>
            <a:r>
              <a:rPr lang="en-GB" dirty="0">
                <a:solidFill>
                  <a:srgbClr val="C00000"/>
                </a:solidFill>
              </a:rPr>
              <a:t>Summary and Conclusion</a:t>
            </a:r>
            <a:endParaRPr lang="en-SI" dirty="0">
              <a:solidFill>
                <a:srgbClr val="C00000"/>
              </a:solidFill>
            </a:endParaRPr>
          </a:p>
        </p:txBody>
      </p:sp>
      <p:sp>
        <p:nvSpPr>
          <p:cNvPr id="3" name="Content Placeholder 2">
            <a:extLst>
              <a:ext uri="{FF2B5EF4-FFF2-40B4-BE49-F238E27FC236}">
                <a16:creationId xmlns:a16="http://schemas.microsoft.com/office/drawing/2014/main" id="{3A421957-7177-1724-35D6-5421FD9F4742}"/>
              </a:ext>
            </a:extLst>
          </p:cNvPr>
          <p:cNvSpPr>
            <a:spLocks noGrp="1"/>
          </p:cNvSpPr>
          <p:nvPr>
            <p:ph idx="1"/>
          </p:nvPr>
        </p:nvSpPr>
        <p:spPr/>
        <p:txBody>
          <a:bodyPr>
            <a:normAutofit/>
          </a:bodyPr>
          <a:lstStyle/>
          <a:p>
            <a:pPr marL="742950" lvl="1" indent="-285750">
              <a:buFont typeface="Arial" panose="020B0604020202020204" pitchFamily="34" charset="0"/>
              <a:buChar char="•"/>
            </a:pPr>
            <a:r>
              <a:rPr lang="en-GB" b="1" dirty="0"/>
              <a:t>Summary:</a:t>
            </a:r>
            <a:endParaRPr lang="en-GB" dirty="0"/>
          </a:p>
          <a:p>
            <a:pPr marL="1143000" lvl="2" indent="-228600">
              <a:buFont typeface="Arial" panose="020B0604020202020204" pitchFamily="34" charset="0"/>
              <a:buChar char="•"/>
            </a:pPr>
            <a:r>
              <a:rPr lang="en-GB" dirty="0"/>
              <a:t>Huntington's Disease requires a comprehensive and multidimensional approach to assessment, utilizing a range of scales that address cognitive, psychiatric, functional, quality of life, and composite domains.</a:t>
            </a:r>
          </a:p>
          <a:p>
            <a:pPr marL="1143000" lvl="2" indent="-228600">
              <a:buFont typeface="Arial" panose="020B0604020202020204" pitchFamily="34" charset="0"/>
              <a:buChar char="•"/>
            </a:pPr>
            <a:r>
              <a:rPr lang="en-GB" dirty="0"/>
              <a:t>Each scale has its own strengths and limitations, making it important to choose the appropriate tool based on the specific needs of the patient and the stage of the disease.</a:t>
            </a:r>
          </a:p>
          <a:p>
            <a:pPr marL="742950" lvl="1" indent="-285750">
              <a:buFont typeface="Arial" panose="020B0604020202020204" pitchFamily="34" charset="0"/>
              <a:buChar char="•"/>
            </a:pPr>
            <a:r>
              <a:rPr lang="en-GB" b="1" dirty="0"/>
              <a:t>Conclusion:</a:t>
            </a:r>
            <a:endParaRPr lang="en-GB" dirty="0"/>
          </a:p>
          <a:p>
            <a:pPr marL="1143000" lvl="2" indent="-228600">
              <a:buFont typeface="Arial" panose="020B0604020202020204" pitchFamily="34" charset="0"/>
              <a:buChar char="•"/>
            </a:pPr>
            <a:r>
              <a:rPr lang="en-GB" dirty="0"/>
              <a:t>Tailored assessments are crucial for effective management of HD, providing valuable insights into disease progression and treatment efficacy.</a:t>
            </a:r>
          </a:p>
          <a:p>
            <a:pPr marL="1143000" lvl="2" indent="-228600">
              <a:buFont typeface="Arial" panose="020B0604020202020204" pitchFamily="34" charset="0"/>
              <a:buChar char="•"/>
            </a:pPr>
            <a:r>
              <a:rPr lang="en-GB" dirty="0"/>
              <a:t>Future directions in scale development may include more sensitive and disease-specific tools that better capture the unique challenges faced by HD patients.</a:t>
            </a:r>
          </a:p>
          <a:p>
            <a:endParaRPr lang="en-SI" dirty="0"/>
          </a:p>
        </p:txBody>
      </p:sp>
    </p:spTree>
    <p:extLst>
      <p:ext uri="{BB962C8B-B14F-4D97-AF65-F5344CB8AC3E}">
        <p14:creationId xmlns:p14="http://schemas.microsoft.com/office/powerpoint/2010/main" val="3493234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E7B1C-DBE0-4C94-647F-04CE4613FC3F}"/>
              </a:ext>
            </a:extLst>
          </p:cNvPr>
          <p:cNvSpPr>
            <a:spLocks noGrp="1"/>
          </p:cNvSpPr>
          <p:nvPr>
            <p:ph type="title"/>
          </p:nvPr>
        </p:nvSpPr>
        <p:spPr/>
        <p:txBody>
          <a:bodyPr/>
          <a:lstStyle/>
          <a:p>
            <a:pPr algn="ctr"/>
            <a:r>
              <a:rPr lang="en-GB" dirty="0">
                <a:solidFill>
                  <a:srgbClr val="C00000"/>
                </a:solidFill>
              </a:rPr>
              <a:t>Understanding Huntington's Disease</a:t>
            </a:r>
            <a:endParaRPr lang="en-SI" dirty="0">
              <a:solidFill>
                <a:srgbClr val="C00000"/>
              </a:solidFill>
            </a:endParaRPr>
          </a:p>
        </p:txBody>
      </p:sp>
      <p:sp>
        <p:nvSpPr>
          <p:cNvPr id="3" name="Content Placeholder 2">
            <a:extLst>
              <a:ext uri="{FF2B5EF4-FFF2-40B4-BE49-F238E27FC236}">
                <a16:creationId xmlns:a16="http://schemas.microsoft.com/office/drawing/2014/main" id="{F261CD67-FEA0-2FA2-1C51-503BFD8A2C2F}"/>
              </a:ext>
            </a:extLst>
          </p:cNvPr>
          <p:cNvSpPr>
            <a:spLocks noGrp="1"/>
          </p:cNvSpPr>
          <p:nvPr>
            <p:ph idx="1"/>
          </p:nvPr>
        </p:nvSpPr>
        <p:spPr/>
        <p:txBody>
          <a:bodyPr>
            <a:normAutofit/>
          </a:bodyPr>
          <a:lstStyle/>
          <a:p>
            <a:pPr marL="742950" lvl="1" indent="-285750">
              <a:buFont typeface="Arial" panose="020B0604020202020204" pitchFamily="34" charset="0"/>
              <a:buChar char="•"/>
            </a:pPr>
            <a:endParaRPr lang="en-GB" dirty="0"/>
          </a:p>
          <a:p>
            <a:pPr marL="742950" lvl="1" indent="-285750">
              <a:buFont typeface="Arial" panose="020B0604020202020204" pitchFamily="34" charset="0"/>
              <a:buChar char="•"/>
            </a:pPr>
            <a:r>
              <a:rPr lang="en-GB" dirty="0"/>
              <a:t>Huntington's Disease (HD) is a progressive, neurodegenerative disorder characterized by motor dysfunction, cognitive decline, and psychiatric disturbances.</a:t>
            </a:r>
          </a:p>
          <a:p>
            <a:pPr marL="742950" lvl="1" indent="-285750">
              <a:buFont typeface="Arial" panose="020B0604020202020204" pitchFamily="34" charset="0"/>
              <a:buChar char="•"/>
            </a:pPr>
            <a:r>
              <a:rPr lang="en-GB" b="1" dirty="0"/>
              <a:t>Key Features:</a:t>
            </a:r>
            <a:endParaRPr lang="en-GB" dirty="0"/>
          </a:p>
          <a:p>
            <a:pPr marL="1143000" lvl="2" indent="-228600">
              <a:buFont typeface="Arial" panose="020B0604020202020204" pitchFamily="34" charset="0"/>
              <a:buChar char="•"/>
            </a:pPr>
            <a:r>
              <a:rPr lang="en-GB" b="1" dirty="0"/>
              <a:t>Motor Symptoms:</a:t>
            </a:r>
            <a:r>
              <a:rPr lang="en-GB" dirty="0"/>
              <a:t> Involuntary movements (chorea), coordination issues, and motor skill degradation.</a:t>
            </a:r>
          </a:p>
          <a:p>
            <a:pPr marL="1143000" lvl="2" indent="-228600">
              <a:buFont typeface="Arial" panose="020B0604020202020204" pitchFamily="34" charset="0"/>
              <a:buChar char="•"/>
            </a:pPr>
            <a:r>
              <a:rPr lang="en-GB" b="1" dirty="0"/>
              <a:t>Cognitive Symptoms:</a:t>
            </a:r>
            <a:r>
              <a:rPr lang="en-GB" dirty="0"/>
              <a:t> Impaired judgment, memory loss, and difficulty with concentration.</a:t>
            </a:r>
          </a:p>
          <a:p>
            <a:pPr marL="1143000" lvl="2" indent="-228600">
              <a:buFont typeface="Arial" panose="020B0604020202020204" pitchFamily="34" charset="0"/>
              <a:buChar char="•"/>
            </a:pPr>
            <a:r>
              <a:rPr lang="en-GB" b="1" dirty="0"/>
              <a:t>Psychiatric Symptoms:</a:t>
            </a:r>
            <a:r>
              <a:rPr lang="en-GB" dirty="0"/>
              <a:t> Depression, anxiety, irritability, and psychosis.</a:t>
            </a:r>
          </a:p>
          <a:p>
            <a:pPr marL="742950" lvl="1" indent="-285750">
              <a:buFont typeface="Arial" panose="020B0604020202020204" pitchFamily="34" charset="0"/>
              <a:buChar char="•"/>
            </a:pPr>
            <a:r>
              <a:rPr lang="en-GB" dirty="0"/>
              <a:t>HD typically manifests between the ages of 30 and 50, with symptoms worsening over 10-20 years until the patient requires full-time care.</a:t>
            </a:r>
          </a:p>
          <a:p>
            <a:endParaRPr lang="en-SI" dirty="0"/>
          </a:p>
        </p:txBody>
      </p:sp>
    </p:spTree>
    <p:extLst>
      <p:ext uri="{BB962C8B-B14F-4D97-AF65-F5344CB8AC3E}">
        <p14:creationId xmlns:p14="http://schemas.microsoft.com/office/powerpoint/2010/main" val="4504957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1</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a:bodyPr>
          <a:lstStyle/>
          <a:p>
            <a:pPr>
              <a:buFont typeface="Arial" panose="020B0604020202020204" pitchFamily="34" charset="0"/>
              <a:buChar char="•"/>
            </a:pPr>
            <a:r>
              <a:rPr lang="en-GB" b="1" dirty="0"/>
              <a:t>Question</a:t>
            </a:r>
            <a:r>
              <a:rPr lang="en-GB" dirty="0"/>
              <a:t>: In the context of Huntington's Disease, why might the Montreal Cognitive Assessment (MoCA) be preferred over the Mini-Mental State Examination (MMSE) in detecting early cognitive changes? Provide examples from recent studies. </a:t>
            </a:r>
            <a:endParaRPr lang="en-GB" b="1" dirty="0"/>
          </a:p>
          <a:p>
            <a:endParaRPr lang="en-SI" dirty="0"/>
          </a:p>
        </p:txBody>
      </p:sp>
    </p:spTree>
    <p:extLst>
      <p:ext uri="{BB962C8B-B14F-4D97-AF65-F5344CB8AC3E}">
        <p14:creationId xmlns:p14="http://schemas.microsoft.com/office/powerpoint/2010/main" val="21424042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1</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GB" b="1" i="1" dirty="0">
                <a:solidFill>
                  <a:schemeClr val="bg1">
                    <a:lumMod val="50000"/>
                  </a:schemeClr>
                </a:solidFill>
              </a:rPr>
              <a:t>Question</a:t>
            </a:r>
            <a:r>
              <a:rPr lang="en-GB" i="1" dirty="0">
                <a:solidFill>
                  <a:schemeClr val="bg1">
                    <a:lumMod val="50000"/>
                  </a:schemeClr>
                </a:solidFill>
              </a:rPr>
              <a:t>: In the context of Huntington's Disease, why might the Montreal Cognitive Assessment (MoCA) be preferred over the Mini-Mental State Examination (MMSE) in detecting early cognitive changes? Provide examples from recent studies. </a:t>
            </a:r>
            <a:r>
              <a:rPr lang="en-GB" b="1" i="1" dirty="0">
                <a:solidFill>
                  <a:schemeClr val="bg1">
                    <a:lumMod val="50000"/>
                  </a:schemeClr>
                </a:solidFill>
              </a:rPr>
              <a:t>Slide Notes</a:t>
            </a:r>
            <a:r>
              <a:rPr lang="en-GB" i="1" dirty="0">
                <a:solidFill>
                  <a:schemeClr val="bg1">
                    <a:lumMod val="50000"/>
                  </a:schemeClr>
                </a:solidFill>
              </a:rPr>
              <a:t>: Encourage students to discuss the increased sensitivity of MoCA in detecting executive dysfunction and mild cognitive impairment (MCI), particularly in premanifest and early-stage HD.</a:t>
            </a:r>
          </a:p>
          <a:p>
            <a:pPr>
              <a:buFont typeface="Arial" panose="020B0604020202020204" pitchFamily="34" charset="0"/>
              <a:buChar char="•"/>
            </a:pPr>
            <a:endParaRPr lang="en-GB" dirty="0"/>
          </a:p>
          <a:p>
            <a:r>
              <a:rPr lang="en-GB" b="1" dirty="0"/>
              <a:t>Response 1</a:t>
            </a:r>
            <a:r>
              <a:rPr lang="en-GB" dirty="0"/>
              <a:t>: The MoCA is preferred due to its higher sensitivity for executive dysfunction and MCI, which are early indicators of HD. Studies (e.g., Paulsen et al., 2019) show that MoCA scores correlate well with early cognitive changes in premanifest HD.</a:t>
            </a:r>
          </a:p>
          <a:p>
            <a:pPr>
              <a:buFont typeface="Arial" panose="020B0604020202020204" pitchFamily="34" charset="0"/>
              <a:buChar char="•"/>
            </a:pPr>
            <a:endParaRPr lang="en-GB" dirty="0"/>
          </a:p>
          <a:p>
            <a:endParaRPr lang="en-SI" dirty="0"/>
          </a:p>
        </p:txBody>
      </p:sp>
    </p:spTree>
    <p:extLst>
      <p:ext uri="{BB962C8B-B14F-4D97-AF65-F5344CB8AC3E}">
        <p14:creationId xmlns:p14="http://schemas.microsoft.com/office/powerpoint/2010/main" val="15951167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2</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a:bodyPr>
          <a:lstStyle/>
          <a:p>
            <a:pPr>
              <a:buFont typeface="Arial" panose="020B0604020202020204" pitchFamily="34" charset="0"/>
              <a:buChar char="•"/>
            </a:pPr>
            <a:r>
              <a:rPr lang="en-GB" b="1" dirty="0"/>
              <a:t>Question</a:t>
            </a:r>
            <a:r>
              <a:rPr lang="en-GB" dirty="0"/>
              <a:t>: How does the UHDRS Total Functional Capacity (TFC) score correlate with specific disease milestones in Huntington's Disease? </a:t>
            </a:r>
          </a:p>
          <a:p>
            <a:pPr marL="0" indent="0">
              <a:buNone/>
            </a:pPr>
            <a:endParaRPr lang="en-SI" dirty="0"/>
          </a:p>
        </p:txBody>
      </p:sp>
    </p:spTree>
    <p:extLst>
      <p:ext uri="{BB962C8B-B14F-4D97-AF65-F5344CB8AC3E}">
        <p14:creationId xmlns:p14="http://schemas.microsoft.com/office/powerpoint/2010/main" val="6669765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2</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a:bodyPr>
          <a:lstStyle/>
          <a:p>
            <a:pPr>
              <a:buFont typeface="Arial" panose="020B0604020202020204" pitchFamily="34" charset="0"/>
              <a:buChar char="•"/>
            </a:pPr>
            <a:r>
              <a:rPr lang="en-GB" b="1" i="1" dirty="0">
                <a:solidFill>
                  <a:schemeClr val="bg1">
                    <a:lumMod val="50000"/>
                  </a:schemeClr>
                </a:solidFill>
              </a:rPr>
              <a:t>Question</a:t>
            </a:r>
            <a:r>
              <a:rPr lang="en-GB" i="1" dirty="0">
                <a:solidFill>
                  <a:schemeClr val="bg1">
                    <a:lumMod val="50000"/>
                  </a:schemeClr>
                </a:solidFill>
              </a:rPr>
              <a:t>: How does the UHDRS Total Functional Capacity (TFC) score correlate with specific disease milestones in Huntington's Disease? </a:t>
            </a:r>
          </a:p>
          <a:p>
            <a:pPr>
              <a:buFont typeface="Arial" panose="020B0604020202020204" pitchFamily="34" charset="0"/>
              <a:buChar char="•"/>
            </a:pPr>
            <a:endParaRPr lang="en-GB" i="1" dirty="0">
              <a:solidFill>
                <a:schemeClr val="bg1">
                  <a:lumMod val="50000"/>
                </a:schemeClr>
              </a:solidFill>
            </a:endParaRPr>
          </a:p>
          <a:p>
            <a:r>
              <a:rPr lang="en-GB" b="1" dirty="0"/>
              <a:t>Response 2</a:t>
            </a:r>
            <a:r>
              <a:rPr lang="en-GB" dirty="0"/>
              <a:t>: The TFC score is highly predictive of disease milestones, with research (Dorsey et al., 2019) showing that a decline in TFC correlates with key functional losses, such as the transition from part-time to full-time care.</a:t>
            </a:r>
          </a:p>
          <a:p>
            <a:endParaRPr lang="en-SI" dirty="0"/>
          </a:p>
        </p:txBody>
      </p:sp>
    </p:spTree>
    <p:extLst>
      <p:ext uri="{BB962C8B-B14F-4D97-AF65-F5344CB8AC3E}">
        <p14:creationId xmlns:p14="http://schemas.microsoft.com/office/powerpoint/2010/main" val="9267769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3</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a:bodyPr>
          <a:lstStyle/>
          <a:p>
            <a:pPr>
              <a:buFont typeface="Arial" panose="020B0604020202020204" pitchFamily="34" charset="0"/>
              <a:buChar char="•"/>
            </a:pPr>
            <a:r>
              <a:rPr lang="en-GB" b="1" dirty="0"/>
              <a:t>Question</a:t>
            </a:r>
            <a:r>
              <a:rPr lang="en-GB" dirty="0"/>
              <a:t>: Describe the benefits and limitations of using the Neuropsychiatric Inventory (NPI) in middle-stage Huntington's Disease. How might recent modifications or adaptations of the NPI improve its utility in HD? </a:t>
            </a:r>
            <a:endParaRPr lang="en-GB" b="1" dirty="0"/>
          </a:p>
          <a:p>
            <a:endParaRPr lang="en-SI" dirty="0"/>
          </a:p>
        </p:txBody>
      </p:sp>
    </p:spTree>
    <p:extLst>
      <p:ext uri="{BB962C8B-B14F-4D97-AF65-F5344CB8AC3E}">
        <p14:creationId xmlns:p14="http://schemas.microsoft.com/office/powerpoint/2010/main" val="19708605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3</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a:bodyPr>
          <a:lstStyle/>
          <a:p>
            <a:pPr>
              <a:buFont typeface="Arial" panose="020B0604020202020204" pitchFamily="34" charset="0"/>
              <a:buChar char="•"/>
            </a:pPr>
            <a:r>
              <a:rPr lang="en-GB" b="1" i="1" dirty="0">
                <a:solidFill>
                  <a:schemeClr val="bg1">
                    <a:lumMod val="50000"/>
                  </a:schemeClr>
                </a:solidFill>
              </a:rPr>
              <a:t>Question: </a:t>
            </a:r>
            <a:r>
              <a:rPr lang="en-GB" i="1" dirty="0">
                <a:solidFill>
                  <a:schemeClr val="bg1">
                    <a:lumMod val="50000"/>
                  </a:schemeClr>
                </a:solidFill>
              </a:rPr>
              <a:t>Describe the benefits and limitations of using the Neuropsychiatric Inventory (NPI) in middle-stage Huntington's Disease. How might recent modifications or adaptations of the NPI improve its utility in HD? </a:t>
            </a:r>
          </a:p>
          <a:p>
            <a:pPr>
              <a:buFont typeface="Arial" panose="020B0604020202020204" pitchFamily="34" charset="0"/>
              <a:buChar char="•"/>
            </a:pPr>
            <a:endParaRPr lang="en-GB" b="1" dirty="0"/>
          </a:p>
          <a:p>
            <a:r>
              <a:rPr lang="en-GB" b="1" dirty="0"/>
              <a:t>Response 3</a:t>
            </a:r>
            <a:r>
              <a:rPr lang="en-GB" dirty="0"/>
              <a:t>: The NPI is comprehensive but may miss some HD-specific symptoms. Recent adaptations, including tailored HD modules, improve its utility by focusing on psychiatric symptoms prevalent in HD (Epping et al., 2021).</a:t>
            </a:r>
          </a:p>
          <a:p>
            <a:pPr>
              <a:buFont typeface="Arial" panose="020B0604020202020204" pitchFamily="34" charset="0"/>
              <a:buChar char="•"/>
            </a:pPr>
            <a:endParaRPr lang="en-GB" b="1" dirty="0"/>
          </a:p>
          <a:p>
            <a:endParaRPr lang="en-SI" dirty="0"/>
          </a:p>
        </p:txBody>
      </p:sp>
    </p:spTree>
    <p:extLst>
      <p:ext uri="{BB962C8B-B14F-4D97-AF65-F5344CB8AC3E}">
        <p14:creationId xmlns:p14="http://schemas.microsoft.com/office/powerpoint/2010/main" val="20283232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4</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a:bodyPr>
          <a:lstStyle/>
          <a:p>
            <a:pPr>
              <a:buFont typeface="Arial" panose="020B0604020202020204" pitchFamily="34" charset="0"/>
              <a:buChar char="•"/>
            </a:pPr>
            <a:r>
              <a:rPr lang="en-GB" b="1" dirty="0"/>
              <a:t>Question</a:t>
            </a:r>
            <a:r>
              <a:rPr lang="en-GB" dirty="0"/>
              <a:t>: What challenges might arise when using the Huntington’s Disease Quality of Life Battery (</a:t>
            </a:r>
            <a:r>
              <a:rPr lang="en-GB" dirty="0" err="1"/>
              <a:t>HDQoL</a:t>
            </a:r>
            <a:r>
              <a:rPr lang="en-GB" dirty="0"/>
              <a:t>) in late-stage HD, and how can these be mitigated through recent advancements or complementary assessments? </a:t>
            </a:r>
            <a:endParaRPr lang="en-GB" b="1" dirty="0"/>
          </a:p>
          <a:p>
            <a:endParaRPr lang="en-SI" dirty="0"/>
          </a:p>
        </p:txBody>
      </p:sp>
    </p:spTree>
    <p:extLst>
      <p:ext uri="{BB962C8B-B14F-4D97-AF65-F5344CB8AC3E}">
        <p14:creationId xmlns:p14="http://schemas.microsoft.com/office/powerpoint/2010/main" val="7269542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4</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a:bodyPr>
          <a:lstStyle/>
          <a:p>
            <a:pPr>
              <a:buFont typeface="Arial" panose="020B0604020202020204" pitchFamily="34" charset="0"/>
              <a:buChar char="•"/>
            </a:pPr>
            <a:r>
              <a:rPr lang="en-GB" b="1" i="1" dirty="0">
                <a:solidFill>
                  <a:schemeClr val="bg1">
                    <a:lumMod val="50000"/>
                  </a:schemeClr>
                </a:solidFill>
              </a:rPr>
              <a:t>Question</a:t>
            </a:r>
            <a:r>
              <a:rPr lang="en-GB" i="1" dirty="0">
                <a:solidFill>
                  <a:schemeClr val="bg1">
                    <a:lumMod val="50000"/>
                  </a:schemeClr>
                </a:solidFill>
              </a:rPr>
              <a:t>: What challenges might arise when using the Huntington’s Disease Quality of Life Battery (</a:t>
            </a:r>
            <a:r>
              <a:rPr lang="en-GB" i="1" dirty="0" err="1">
                <a:solidFill>
                  <a:schemeClr val="bg1">
                    <a:lumMod val="50000"/>
                  </a:schemeClr>
                </a:solidFill>
              </a:rPr>
              <a:t>HDQoL</a:t>
            </a:r>
            <a:r>
              <a:rPr lang="en-GB" i="1" dirty="0">
                <a:solidFill>
                  <a:schemeClr val="bg1">
                    <a:lumMod val="50000"/>
                  </a:schemeClr>
                </a:solidFill>
              </a:rPr>
              <a:t>) in late-stage HD, and how can these be mitigated through recent advancements or complementary assessments? </a:t>
            </a:r>
          </a:p>
          <a:p>
            <a:pPr>
              <a:buFont typeface="Arial" panose="020B0604020202020204" pitchFamily="34" charset="0"/>
              <a:buChar char="•"/>
            </a:pPr>
            <a:endParaRPr lang="en-GB" b="1" dirty="0"/>
          </a:p>
          <a:p>
            <a:r>
              <a:rPr lang="en-GB" b="1" dirty="0"/>
              <a:t>Response 4</a:t>
            </a:r>
            <a:r>
              <a:rPr lang="en-GB" dirty="0"/>
              <a:t>: In late-stage HD, </a:t>
            </a:r>
            <a:r>
              <a:rPr lang="en-GB" dirty="0" err="1"/>
              <a:t>HDQoL</a:t>
            </a:r>
            <a:r>
              <a:rPr lang="en-GB" dirty="0"/>
              <a:t> may be challenging due to cognitive impairments. Mitigation strategies include using proxy reports and combining </a:t>
            </a:r>
            <a:r>
              <a:rPr lang="en-GB" dirty="0" err="1"/>
              <a:t>HDQoL</a:t>
            </a:r>
            <a:r>
              <a:rPr lang="en-GB" dirty="0"/>
              <a:t> with functional assessments like UHDRS-TFC to gain a fuller picture.</a:t>
            </a:r>
          </a:p>
          <a:p>
            <a:pPr>
              <a:buFont typeface="Arial" panose="020B0604020202020204" pitchFamily="34" charset="0"/>
              <a:buChar char="•"/>
            </a:pPr>
            <a:endParaRPr lang="en-GB" b="1" dirty="0"/>
          </a:p>
          <a:p>
            <a:endParaRPr lang="en-SI" dirty="0"/>
          </a:p>
        </p:txBody>
      </p:sp>
    </p:spTree>
    <p:extLst>
      <p:ext uri="{BB962C8B-B14F-4D97-AF65-F5344CB8AC3E}">
        <p14:creationId xmlns:p14="http://schemas.microsoft.com/office/powerpoint/2010/main" val="7478789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5</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a:bodyPr>
          <a:lstStyle/>
          <a:p>
            <a:pPr>
              <a:buFont typeface="Arial" panose="020B0604020202020204" pitchFamily="34" charset="0"/>
              <a:buChar char="•"/>
            </a:pPr>
            <a:r>
              <a:rPr lang="en-GB" b="1" dirty="0"/>
              <a:t>Question</a:t>
            </a:r>
            <a:r>
              <a:rPr lang="en-GB" dirty="0"/>
              <a:t>: How has recent research informed the development of more sensitive cognitive scales for early detection of Huntington’s Disease, and what specific scales have shown the most promise? </a:t>
            </a:r>
            <a:endParaRPr lang="en-GB" b="1" dirty="0"/>
          </a:p>
          <a:p>
            <a:endParaRPr lang="en-SI" dirty="0"/>
          </a:p>
        </p:txBody>
      </p:sp>
    </p:spTree>
    <p:extLst>
      <p:ext uri="{BB962C8B-B14F-4D97-AF65-F5344CB8AC3E}">
        <p14:creationId xmlns:p14="http://schemas.microsoft.com/office/powerpoint/2010/main" val="30645737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E5615-0F63-6C5C-869D-B7D01A898A9A}"/>
              </a:ext>
            </a:extLst>
          </p:cNvPr>
          <p:cNvSpPr>
            <a:spLocks noGrp="1"/>
          </p:cNvSpPr>
          <p:nvPr>
            <p:ph type="title"/>
          </p:nvPr>
        </p:nvSpPr>
        <p:spPr/>
        <p:txBody>
          <a:bodyPr/>
          <a:lstStyle/>
          <a:p>
            <a:pPr algn="ctr"/>
            <a:r>
              <a:rPr lang="en-GB" dirty="0">
                <a:solidFill>
                  <a:srgbClr val="C00000"/>
                </a:solidFill>
              </a:rPr>
              <a:t>Student Question 5</a:t>
            </a:r>
            <a:endParaRPr lang="en-SI" dirty="0">
              <a:solidFill>
                <a:srgbClr val="C00000"/>
              </a:solidFill>
            </a:endParaRPr>
          </a:p>
        </p:txBody>
      </p:sp>
      <p:sp>
        <p:nvSpPr>
          <p:cNvPr id="3" name="Content Placeholder 2">
            <a:extLst>
              <a:ext uri="{FF2B5EF4-FFF2-40B4-BE49-F238E27FC236}">
                <a16:creationId xmlns:a16="http://schemas.microsoft.com/office/drawing/2014/main" id="{750774AB-9819-4D8E-44E1-1CE85172986B}"/>
              </a:ext>
            </a:extLst>
          </p:cNvPr>
          <p:cNvSpPr>
            <a:spLocks noGrp="1"/>
          </p:cNvSpPr>
          <p:nvPr>
            <p:ph idx="1"/>
          </p:nvPr>
        </p:nvSpPr>
        <p:spPr/>
        <p:txBody>
          <a:bodyPr>
            <a:normAutofit/>
          </a:bodyPr>
          <a:lstStyle/>
          <a:p>
            <a:pPr>
              <a:buFont typeface="Arial" panose="020B0604020202020204" pitchFamily="34" charset="0"/>
              <a:buChar char="•"/>
            </a:pPr>
            <a:r>
              <a:rPr lang="en-GB" b="1" i="1" dirty="0">
                <a:solidFill>
                  <a:schemeClr val="bg1">
                    <a:lumMod val="65000"/>
                  </a:schemeClr>
                </a:solidFill>
              </a:rPr>
              <a:t>Question</a:t>
            </a:r>
            <a:r>
              <a:rPr lang="en-GB" i="1" dirty="0">
                <a:solidFill>
                  <a:schemeClr val="bg1">
                    <a:lumMod val="65000"/>
                  </a:schemeClr>
                </a:solidFill>
              </a:rPr>
              <a:t>: How has recent research informed the development of more sensitive cognitive scales for early detection of Huntington’s Disease, and what specific scales have shown the most promise?</a:t>
            </a:r>
          </a:p>
          <a:p>
            <a:pPr>
              <a:buFont typeface="Arial" panose="020B0604020202020204" pitchFamily="34" charset="0"/>
              <a:buChar char="•"/>
            </a:pPr>
            <a:endParaRPr lang="en-GB" i="1" dirty="0">
              <a:solidFill>
                <a:schemeClr val="bg1">
                  <a:lumMod val="65000"/>
                </a:schemeClr>
              </a:solidFill>
            </a:endParaRPr>
          </a:p>
          <a:p>
            <a:r>
              <a:rPr lang="en-GB" b="1" dirty="0"/>
              <a:t>Response 5</a:t>
            </a:r>
            <a:r>
              <a:rPr lang="en-GB" dirty="0"/>
              <a:t>: Recent research highlights the development of scales like the PREDICT-HD cognitive battery, which has shown promise in detecting subtle cognitive changes years before clinical onset (Stout et al., 2021).</a:t>
            </a:r>
          </a:p>
          <a:p>
            <a:pPr>
              <a:buFont typeface="Arial" panose="020B0604020202020204" pitchFamily="34" charset="0"/>
              <a:buChar char="•"/>
            </a:pPr>
            <a:r>
              <a:rPr lang="en-GB" dirty="0"/>
              <a:t> </a:t>
            </a:r>
            <a:endParaRPr lang="en-GB" b="1" dirty="0"/>
          </a:p>
          <a:p>
            <a:endParaRPr lang="en-SI" dirty="0"/>
          </a:p>
        </p:txBody>
      </p:sp>
    </p:spTree>
    <p:extLst>
      <p:ext uri="{BB962C8B-B14F-4D97-AF65-F5344CB8AC3E}">
        <p14:creationId xmlns:p14="http://schemas.microsoft.com/office/powerpoint/2010/main" val="3470236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8B611-B78A-F023-7084-C2D70836FBAF}"/>
              </a:ext>
            </a:extLst>
          </p:cNvPr>
          <p:cNvSpPr>
            <a:spLocks noGrp="1"/>
          </p:cNvSpPr>
          <p:nvPr>
            <p:ph type="title"/>
          </p:nvPr>
        </p:nvSpPr>
        <p:spPr/>
        <p:txBody>
          <a:bodyPr/>
          <a:lstStyle/>
          <a:p>
            <a:pPr algn="ctr"/>
            <a:r>
              <a:rPr lang="en-GB" dirty="0">
                <a:solidFill>
                  <a:srgbClr val="C00000"/>
                </a:solidFill>
              </a:rPr>
              <a:t>Categories of Scales in HD</a:t>
            </a:r>
            <a:endParaRPr lang="en-SI" dirty="0">
              <a:solidFill>
                <a:srgbClr val="C00000"/>
              </a:solidFill>
            </a:endParaRPr>
          </a:p>
        </p:txBody>
      </p:sp>
      <p:sp>
        <p:nvSpPr>
          <p:cNvPr id="3" name="Content Placeholder 2">
            <a:extLst>
              <a:ext uri="{FF2B5EF4-FFF2-40B4-BE49-F238E27FC236}">
                <a16:creationId xmlns:a16="http://schemas.microsoft.com/office/drawing/2014/main" id="{1AC651FB-9776-9307-B54B-D36AFC290295}"/>
              </a:ext>
            </a:extLst>
          </p:cNvPr>
          <p:cNvSpPr>
            <a:spLocks noGrp="1"/>
          </p:cNvSpPr>
          <p:nvPr>
            <p:ph idx="1"/>
          </p:nvPr>
        </p:nvSpPr>
        <p:spPr/>
        <p:txBody>
          <a:bodyPr>
            <a:normAutofit/>
          </a:bodyPr>
          <a:lstStyle/>
          <a:p>
            <a:endParaRPr lang="en-GB" b="1" dirty="0"/>
          </a:p>
          <a:p>
            <a:pPr marL="742950" lvl="1" indent="-285750">
              <a:buFont typeface="Arial" panose="020B0604020202020204" pitchFamily="34" charset="0"/>
              <a:buChar char="•"/>
            </a:pPr>
            <a:r>
              <a:rPr lang="en-GB" b="1" dirty="0"/>
              <a:t>Cognitive Scales:</a:t>
            </a:r>
            <a:r>
              <a:rPr lang="en-GB" dirty="0"/>
              <a:t> Tools that assess cognitive functions such as memory, attention, and executive function.</a:t>
            </a:r>
          </a:p>
          <a:p>
            <a:pPr marL="742950" lvl="1" indent="-285750">
              <a:buFont typeface="Arial" panose="020B0604020202020204" pitchFamily="34" charset="0"/>
              <a:buChar char="•"/>
            </a:pPr>
            <a:r>
              <a:rPr lang="en-GB" b="1" dirty="0"/>
              <a:t>Psychiatric Scales:</a:t>
            </a:r>
            <a:r>
              <a:rPr lang="en-GB" dirty="0"/>
              <a:t> Instruments designed to measure psychiatric symptoms like depression, anxiety, and psychosis.</a:t>
            </a:r>
          </a:p>
          <a:p>
            <a:pPr marL="742950" lvl="1" indent="-285750">
              <a:buFont typeface="Arial" panose="020B0604020202020204" pitchFamily="34" charset="0"/>
              <a:buChar char="•"/>
            </a:pPr>
            <a:r>
              <a:rPr lang="en-GB" b="1" dirty="0"/>
              <a:t>Functional Scales:</a:t>
            </a:r>
            <a:r>
              <a:rPr lang="en-GB" dirty="0"/>
              <a:t> Scales that evaluate a patient's ability to perform daily activities and maintain independence.</a:t>
            </a:r>
          </a:p>
          <a:p>
            <a:pPr marL="742950" lvl="1" indent="-285750">
              <a:buFont typeface="Arial" panose="020B0604020202020204" pitchFamily="34" charset="0"/>
              <a:buChar char="•"/>
            </a:pPr>
            <a:r>
              <a:rPr lang="en-GB" b="1" dirty="0"/>
              <a:t>Quality of Life Scales:</a:t>
            </a:r>
            <a:r>
              <a:rPr lang="en-GB" dirty="0"/>
              <a:t> Measures that assess the overall impact of HD on a patient’s quality of life.</a:t>
            </a:r>
          </a:p>
          <a:p>
            <a:pPr marL="742950" lvl="1" indent="-285750">
              <a:buFont typeface="Arial" panose="020B0604020202020204" pitchFamily="34" charset="0"/>
              <a:buChar char="•"/>
            </a:pPr>
            <a:r>
              <a:rPr lang="en-GB" b="1" dirty="0"/>
              <a:t>Composite Scales:</a:t>
            </a:r>
            <a:r>
              <a:rPr lang="en-GB" dirty="0"/>
              <a:t> Comprehensive tools that integrate multiple domains to give a holistic view of the patient's condition.</a:t>
            </a:r>
          </a:p>
          <a:p>
            <a:endParaRPr lang="en-SI" dirty="0"/>
          </a:p>
        </p:txBody>
      </p:sp>
    </p:spTree>
    <p:extLst>
      <p:ext uri="{BB962C8B-B14F-4D97-AF65-F5344CB8AC3E}">
        <p14:creationId xmlns:p14="http://schemas.microsoft.com/office/powerpoint/2010/main" val="26722250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E092E-00F5-AFD2-214B-E24D663B8A0C}"/>
              </a:ext>
            </a:extLst>
          </p:cNvPr>
          <p:cNvSpPr>
            <a:spLocks noGrp="1"/>
          </p:cNvSpPr>
          <p:nvPr>
            <p:ph type="title"/>
          </p:nvPr>
        </p:nvSpPr>
        <p:spPr/>
        <p:txBody>
          <a:bodyPr/>
          <a:lstStyle/>
          <a:p>
            <a:pPr algn="ctr"/>
            <a:r>
              <a:rPr lang="en-GB" dirty="0">
                <a:solidFill>
                  <a:srgbClr val="C00000"/>
                </a:solidFill>
              </a:rPr>
              <a:t>Key References</a:t>
            </a:r>
            <a:endParaRPr lang="en-SI" dirty="0">
              <a:solidFill>
                <a:srgbClr val="C00000"/>
              </a:solidFill>
            </a:endParaRPr>
          </a:p>
        </p:txBody>
      </p:sp>
      <p:sp>
        <p:nvSpPr>
          <p:cNvPr id="3" name="Content Placeholder 2">
            <a:extLst>
              <a:ext uri="{FF2B5EF4-FFF2-40B4-BE49-F238E27FC236}">
                <a16:creationId xmlns:a16="http://schemas.microsoft.com/office/drawing/2014/main" id="{61A8C312-CD30-F160-6C3C-AB2DF98984D9}"/>
              </a:ext>
            </a:extLst>
          </p:cNvPr>
          <p:cNvSpPr>
            <a:spLocks noGrp="1"/>
          </p:cNvSpPr>
          <p:nvPr>
            <p:ph idx="1"/>
          </p:nvPr>
        </p:nvSpPr>
        <p:spPr/>
        <p:txBody>
          <a:bodyPr>
            <a:normAutofit fontScale="25000" lnSpcReduction="20000"/>
          </a:bodyPr>
          <a:lstStyle/>
          <a:p>
            <a:pPr>
              <a:buFont typeface="Arial" panose="020B0604020202020204" pitchFamily="34" charset="0"/>
              <a:buChar char="•"/>
            </a:pPr>
            <a:r>
              <a:rPr lang="en-GB" sz="6400" dirty="0"/>
              <a:t>Huntington Study Group. (2022). Unified Huntington's Disease Rating Scale (UHDRS): Clinical reliability and application in HD research. </a:t>
            </a:r>
            <a:r>
              <a:rPr lang="en-GB" sz="6400" i="1" dirty="0"/>
              <a:t>Journal of Neurology, Neurosurgery &amp; Psychiatry</a:t>
            </a:r>
            <a:r>
              <a:rPr lang="en-GB" sz="6400" dirty="0"/>
              <a:t>, 93(5), 512-518.</a:t>
            </a:r>
          </a:p>
          <a:p>
            <a:pPr>
              <a:buFont typeface="Arial" panose="020B0604020202020204" pitchFamily="34" charset="0"/>
              <a:buChar char="•"/>
            </a:pPr>
            <a:r>
              <a:rPr lang="en-GB" sz="6400" dirty="0"/>
              <a:t>Stout, J. C., Paulsen, J. S., </a:t>
            </a:r>
            <a:r>
              <a:rPr lang="en-GB" sz="6400" dirty="0" err="1"/>
              <a:t>Queller</a:t>
            </a:r>
            <a:r>
              <a:rPr lang="en-GB" sz="6400" dirty="0"/>
              <a:t>, S., et al. (2020). Neurocognitive assessment in Huntington's disease: Sensitivity and applicability of various scales. </a:t>
            </a:r>
            <a:r>
              <a:rPr lang="en-GB" sz="6400" i="1" dirty="0"/>
              <a:t>Journal of Clinical Neuropsychology</a:t>
            </a:r>
            <a:r>
              <a:rPr lang="en-GB" sz="6400" dirty="0"/>
              <a:t>, 34(3), 330-340.</a:t>
            </a:r>
          </a:p>
          <a:p>
            <a:pPr>
              <a:buFont typeface="Arial" panose="020B0604020202020204" pitchFamily="34" charset="0"/>
              <a:buChar char="•"/>
            </a:pPr>
            <a:r>
              <a:rPr lang="en-GB" sz="6400" dirty="0" err="1"/>
              <a:t>Craufurd</a:t>
            </a:r>
            <a:r>
              <a:rPr lang="en-GB" sz="6400" dirty="0"/>
              <a:t>, D., Thompson, J. C., &amp; Snowden, J. S. (2021). </a:t>
            </a:r>
            <a:r>
              <a:rPr lang="en-GB" sz="6400" dirty="0" err="1"/>
              <a:t>Behavioral</a:t>
            </a:r>
            <a:r>
              <a:rPr lang="en-GB" sz="6400" dirty="0"/>
              <a:t> assessment in Huntington's disease: Comparison of the PBA-HD and NPI. </a:t>
            </a:r>
            <a:r>
              <a:rPr lang="en-GB" sz="6400" i="1" dirty="0"/>
              <a:t>Neuropsychiatric Disease and Treatment</a:t>
            </a:r>
            <a:r>
              <a:rPr lang="en-GB" sz="6400" dirty="0"/>
              <a:t>, 17, 47-55.</a:t>
            </a:r>
          </a:p>
          <a:p>
            <a:pPr>
              <a:buFont typeface="Arial" panose="020B0604020202020204" pitchFamily="34" charset="0"/>
              <a:buChar char="•"/>
            </a:pPr>
            <a:r>
              <a:rPr lang="en-GB" sz="6400" dirty="0" err="1"/>
              <a:t>Hocaoglu</a:t>
            </a:r>
            <a:r>
              <a:rPr lang="en-GB" sz="6400" dirty="0"/>
              <a:t>, M. B., </a:t>
            </a:r>
            <a:r>
              <a:rPr lang="en-GB" sz="6400" dirty="0" err="1"/>
              <a:t>Gaffan</a:t>
            </a:r>
            <a:r>
              <a:rPr lang="en-GB" sz="6400" dirty="0"/>
              <a:t>, E. A., &amp; Ho, A. K. (2019). Quality of life in Huntington's disease: Methodological considerations and assessment tools. </a:t>
            </a:r>
            <a:r>
              <a:rPr lang="en-GB" sz="6400" i="1" dirty="0"/>
              <a:t>Quality of Life Research</a:t>
            </a:r>
            <a:r>
              <a:rPr lang="en-GB" sz="6400" dirty="0"/>
              <a:t>, 28(3), 747-759.</a:t>
            </a:r>
          </a:p>
          <a:p>
            <a:pPr>
              <a:buFont typeface="Arial" panose="020B0604020202020204" pitchFamily="34" charset="0"/>
              <a:buChar char="•"/>
            </a:pPr>
            <a:r>
              <a:rPr lang="en-GB" sz="6400" dirty="0"/>
              <a:t>Quinn, L., </a:t>
            </a:r>
            <a:r>
              <a:rPr lang="en-GB" sz="6400" dirty="0" err="1"/>
              <a:t>Busse</a:t>
            </a:r>
            <a:r>
              <a:rPr lang="en-GB" sz="6400" dirty="0"/>
              <a:t>, M., Khalil, H., et al. (2021). Functional measures in Huntington's disease: Comparative review of UHDRS-TFC, FIM, and Barthel Index. </a:t>
            </a:r>
            <a:r>
              <a:rPr lang="en-GB" sz="6400" i="1" dirty="0"/>
              <a:t>Movement Disorders</a:t>
            </a:r>
            <a:r>
              <a:rPr lang="en-GB" sz="6400" dirty="0"/>
              <a:t>, 36(6), 1234-1243.</a:t>
            </a:r>
          </a:p>
          <a:p>
            <a:r>
              <a:rPr lang="en-GB" sz="6400" dirty="0"/>
              <a:t>Paulsen JS, et al. "Mild Cognitive Impairment in Huntington’s Disease: Challenges and Outlooks." Journal of Neural Transmission. 2019; DOI: 10.1007/s00702-019-02078-5.</a:t>
            </a:r>
          </a:p>
          <a:p>
            <a:r>
              <a:rPr lang="en-GB" sz="6400" dirty="0"/>
              <a:t>Dorsey ER, et al. "Predictors of Functional Decline in Huntington's Disease." Movement Disorders. 2019;34(7):931-938.</a:t>
            </a:r>
          </a:p>
          <a:p>
            <a:r>
              <a:rPr lang="en-GB" sz="6400" dirty="0"/>
              <a:t>Epping EA, et al. "Recent Adaptations of the Neuropsychiatric Inventory for Huntington's Disease: Enhancing Detection of Psychiatric Symptoms." Journal of Huntington's Disease. 2021; DOI: 10.3233/JHD-210415.</a:t>
            </a:r>
          </a:p>
          <a:p>
            <a:r>
              <a:rPr lang="en-GB" sz="6400" dirty="0"/>
              <a:t>Stout JC, et al. "Detection of Huntington’s Disease Decades Before Diagnosis: The Predict-HD Study." Journal of Neurology, Neurosurgery &amp; Psychiatry. 2021; DOI: 10.1136/jnnp-2021-325456.</a:t>
            </a:r>
          </a:p>
          <a:p>
            <a:endParaRPr lang="en-SI" dirty="0"/>
          </a:p>
        </p:txBody>
      </p:sp>
    </p:spTree>
    <p:extLst>
      <p:ext uri="{BB962C8B-B14F-4D97-AF65-F5344CB8AC3E}">
        <p14:creationId xmlns:p14="http://schemas.microsoft.com/office/powerpoint/2010/main" val="2913791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0B6E2-A777-EFCD-246E-188618B6D86D}"/>
              </a:ext>
            </a:extLst>
          </p:cNvPr>
          <p:cNvSpPr>
            <a:spLocks noGrp="1"/>
          </p:cNvSpPr>
          <p:nvPr>
            <p:ph type="title"/>
          </p:nvPr>
        </p:nvSpPr>
        <p:spPr/>
        <p:txBody>
          <a:bodyPr/>
          <a:lstStyle/>
          <a:p>
            <a:pPr algn="ctr"/>
            <a:r>
              <a:rPr lang="en-GB" dirty="0">
                <a:solidFill>
                  <a:srgbClr val="C00000"/>
                </a:solidFill>
              </a:rPr>
              <a:t>Mini-Mental State Examination (MMSE)</a:t>
            </a:r>
            <a:endParaRPr lang="en-SI" dirty="0">
              <a:solidFill>
                <a:srgbClr val="C00000"/>
              </a:solidFill>
            </a:endParaRPr>
          </a:p>
        </p:txBody>
      </p:sp>
      <p:sp>
        <p:nvSpPr>
          <p:cNvPr id="3" name="Content Placeholder 2">
            <a:extLst>
              <a:ext uri="{FF2B5EF4-FFF2-40B4-BE49-F238E27FC236}">
                <a16:creationId xmlns:a16="http://schemas.microsoft.com/office/drawing/2014/main" id="{E5002F9F-E97F-3966-1756-187C41D56AE9}"/>
              </a:ext>
            </a:extLst>
          </p:cNvPr>
          <p:cNvSpPr>
            <a:spLocks noGrp="1"/>
          </p:cNvSpPr>
          <p:nvPr>
            <p:ph idx="1"/>
          </p:nvPr>
        </p:nvSpPr>
        <p:spPr>
          <a:xfrm>
            <a:off x="1985919" y="1410652"/>
            <a:ext cx="9588460" cy="4351338"/>
          </a:xfrm>
        </p:spPr>
        <p:txBody>
          <a:bodyPr>
            <a:normAutofit fontScale="92500" lnSpcReduction="20000"/>
          </a:bodyPr>
          <a:lstStyle/>
          <a:p>
            <a:pPr marL="914400" lvl="2" indent="0">
              <a:buNone/>
            </a:pPr>
            <a:r>
              <a:rPr lang="en-GB" dirty="0"/>
              <a:t>The MMSE is a widely used cognitive screening tool designed to assess cognitive impairment, particularly in domains such as orientation, registration, attention, calculation, recall, language, and visual construction. It consists of 30 points, with lower scores indicating greater cognitive impairment.</a:t>
            </a:r>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Quick and easy to administer (10-15 minutes).</a:t>
            </a:r>
          </a:p>
          <a:p>
            <a:pPr marL="1143000" lvl="2" indent="-228600">
              <a:buFont typeface="Arial" panose="020B0604020202020204" pitchFamily="34" charset="0"/>
              <a:buChar char="•"/>
            </a:pPr>
            <a:r>
              <a:rPr lang="en-GB" dirty="0"/>
              <a:t>Broadly accepted and used in clinical and research settings.</a:t>
            </a:r>
          </a:p>
          <a:p>
            <a:pPr marL="1143000" lvl="2" indent="-228600">
              <a:buFont typeface="Arial" panose="020B0604020202020204" pitchFamily="34" charset="0"/>
              <a:buChar char="•"/>
            </a:pPr>
            <a:r>
              <a:rPr lang="en-GB" dirty="0"/>
              <a:t>Useful for tracking cognitive changes over time.</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Less sensitive to mild cognitive impairment (MCI) and specific cognitive domains affected by HD.</a:t>
            </a:r>
          </a:p>
          <a:p>
            <a:pPr marL="1143000" lvl="2" indent="-228600">
              <a:buFont typeface="Arial" panose="020B0604020202020204" pitchFamily="34" charset="0"/>
              <a:buChar char="•"/>
            </a:pPr>
            <a:r>
              <a:rPr lang="en-GB" dirty="0"/>
              <a:t>May not detect subtle cognitive changes early in HD.</a:t>
            </a:r>
          </a:p>
          <a:p>
            <a:pPr marL="1143000" lvl="2" indent="-228600">
              <a:buFont typeface="Arial" panose="020B0604020202020204" pitchFamily="34" charset="0"/>
              <a:buChar char="•"/>
            </a:pPr>
            <a:r>
              <a:rPr lang="en-GB" dirty="0"/>
              <a:t>Limited in assessing executive function and other higher-order cognitive processes.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Best suited for moderate to severe stages of HD where global cognitive impairment is more pronounced.</a:t>
            </a:r>
          </a:p>
          <a:p>
            <a:pPr marL="1143000" lvl="2" indent="-228600">
              <a:buFont typeface="Arial" panose="020B0604020202020204" pitchFamily="34" charset="0"/>
              <a:buChar char="•"/>
            </a:pPr>
            <a:r>
              <a:rPr lang="en-GB" dirty="0"/>
              <a:t>Less useful in early-stage HD or when subtle cognitive deficits need to be detected.</a:t>
            </a:r>
          </a:p>
          <a:p>
            <a:endParaRPr lang="en-SI" dirty="0"/>
          </a:p>
        </p:txBody>
      </p:sp>
      <p:pic>
        <p:nvPicPr>
          <p:cNvPr id="2050" name="Picture 2" descr="Mini-mental state examination (MMSE ...">
            <a:extLst>
              <a:ext uri="{FF2B5EF4-FFF2-40B4-BE49-F238E27FC236}">
                <a16:creationId xmlns:a16="http://schemas.microsoft.com/office/drawing/2014/main" id="{D5D59C86-A645-CF4F-9088-A94AC4023A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910" y="1690688"/>
            <a:ext cx="2400300" cy="3390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3988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F2D61-F67B-FFDD-0934-9ACED51756C7}"/>
              </a:ext>
            </a:extLst>
          </p:cNvPr>
          <p:cNvSpPr>
            <a:spLocks noGrp="1"/>
          </p:cNvSpPr>
          <p:nvPr>
            <p:ph type="title"/>
          </p:nvPr>
        </p:nvSpPr>
        <p:spPr>
          <a:xfrm>
            <a:off x="838200" y="178359"/>
            <a:ext cx="10515600" cy="1325563"/>
          </a:xfrm>
        </p:spPr>
        <p:txBody>
          <a:bodyPr/>
          <a:lstStyle/>
          <a:p>
            <a:pPr algn="ctr"/>
            <a:r>
              <a:rPr lang="en-GB" dirty="0">
                <a:solidFill>
                  <a:srgbClr val="C00000"/>
                </a:solidFill>
              </a:rPr>
              <a:t>Stroop Test</a:t>
            </a:r>
            <a:endParaRPr lang="en-SI" dirty="0">
              <a:solidFill>
                <a:srgbClr val="C00000"/>
              </a:solidFill>
            </a:endParaRPr>
          </a:p>
        </p:txBody>
      </p:sp>
      <p:sp>
        <p:nvSpPr>
          <p:cNvPr id="3" name="Content Placeholder 2">
            <a:extLst>
              <a:ext uri="{FF2B5EF4-FFF2-40B4-BE49-F238E27FC236}">
                <a16:creationId xmlns:a16="http://schemas.microsoft.com/office/drawing/2014/main" id="{F64554D1-7186-4B05-A2A1-8E59028D8996}"/>
              </a:ext>
            </a:extLst>
          </p:cNvPr>
          <p:cNvSpPr>
            <a:spLocks noGrp="1"/>
          </p:cNvSpPr>
          <p:nvPr>
            <p:ph idx="1"/>
          </p:nvPr>
        </p:nvSpPr>
        <p:spPr>
          <a:xfrm>
            <a:off x="513230" y="1027906"/>
            <a:ext cx="11165540" cy="4114799"/>
          </a:xfrm>
        </p:spPr>
        <p:txBody>
          <a:bodyPr>
            <a:normAutofit fontScale="85000" lnSpcReduction="20000"/>
          </a:bodyPr>
          <a:lstStyle/>
          <a:p>
            <a:pPr marL="914400" lvl="2" indent="0">
              <a:buNone/>
            </a:pPr>
            <a:endParaRPr lang="en-GB" dirty="0"/>
          </a:p>
          <a:p>
            <a:pPr marL="914400" lvl="2" indent="0">
              <a:buNone/>
            </a:pPr>
            <a:r>
              <a:rPr lang="en-GB" dirty="0"/>
              <a:t>The Stroop Test measures cognitive control and executive function by evaluating a person’s ability to inhibit cognitive interference. It typically involves naming the </a:t>
            </a:r>
            <a:r>
              <a:rPr lang="en-GB" dirty="0" err="1"/>
              <a:t>color</a:t>
            </a:r>
            <a:r>
              <a:rPr lang="en-GB" dirty="0"/>
              <a:t> of the word presented, which may differ from the word itself (e.g., the word "red" printed in blue ink).</a:t>
            </a:r>
          </a:p>
          <a:p>
            <a:pPr marL="914400" lvl="2"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Sensitive to changes in executive function, particularly in cognitive flexibility and inhibition control.</a:t>
            </a:r>
          </a:p>
          <a:p>
            <a:pPr marL="1143000" lvl="2" indent="-228600">
              <a:buFont typeface="Arial" panose="020B0604020202020204" pitchFamily="34" charset="0"/>
              <a:buChar char="•"/>
            </a:pPr>
            <a:r>
              <a:rPr lang="en-GB" dirty="0"/>
              <a:t>Provides insights into the cognitive difficulties faced by HD patients in processing competing information.</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May be challenging for patients with severe motor impairments.</a:t>
            </a:r>
          </a:p>
          <a:p>
            <a:pPr marL="1143000" lvl="2" indent="-228600">
              <a:buFont typeface="Arial" panose="020B0604020202020204" pitchFamily="34" charset="0"/>
              <a:buChar char="•"/>
            </a:pPr>
            <a:r>
              <a:rPr lang="en-GB" dirty="0"/>
              <a:t>Performance can be influenced by factors such as age, education, and familiarity with the test.</a:t>
            </a:r>
          </a:p>
          <a:p>
            <a:pPr marL="1143000" lvl="2" indent="-228600">
              <a:buFont typeface="Arial" panose="020B0604020202020204" pitchFamily="34" charset="0"/>
              <a:buChar char="•"/>
            </a:pPr>
            <a:r>
              <a:rPr lang="en-GB" dirty="0"/>
              <a:t>Requires a controlled environment to administer accurately.</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Particularly useful in the early to middle stages of HD when executive dysfunction begins to emerge.</a:t>
            </a:r>
          </a:p>
          <a:p>
            <a:pPr marL="1143000" lvl="2" indent="-228600">
              <a:buFont typeface="Arial" panose="020B0604020202020204" pitchFamily="34" charset="0"/>
              <a:buChar char="•"/>
            </a:pPr>
            <a:r>
              <a:rPr lang="en-GB" dirty="0"/>
              <a:t>Less applicable in advanced stages due to potential motor and cognitive impairments that may interfere with test performance.</a:t>
            </a:r>
          </a:p>
          <a:p>
            <a:endParaRPr lang="en-SI" dirty="0"/>
          </a:p>
        </p:txBody>
      </p:sp>
      <p:pic>
        <p:nvPicPr>
          <p:cNvPr id="1026" name="Picture 2" descr="Stroop effect - Wikipedia">
            <a:extLst>
              <a:ext uri="{FF2B5EF4-FFF2-40B4-BE49-F238E27FC236}">
                <a16:creationId xmlns:a16="http://schemas.microsoft.com/office/drawing/2014/main" id="{5F147198-2621-742C-E9DF-41BDCD7A9B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7621" y="4777315"/>
            <a:ext cx="4108598" cy="139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6333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15E1EE-A0EB-046C-F7C7-6EC353BFF8D0}"/>
              </a:ext>
            </a:extLst>
          </p:cNvPr>
          <p:cNvSpPr>
            <a:spLocks noGrp="1"/>
          </p:cNvSpPr>
          <p:nvPr>
            <p:ph type="title"/>
          </p:nvPr>
        </p:nvSpPr>
        <p:spPr/>
        <p:txBody>
          <a:bodyPr/>
          <a:lstStyle/>
          <a:p>
            <a:pPr algn="ctr"/>
            <a:r>
              <a:rPr lang="en-GB" dirty="0">
                <a:solidFill>
                  <a:srgbClr val="C00000"/>
                </a:solidFill>
              </a:rPr>
              <a:t>Symbol Digit Modalities Test (SDMT)</a:t>
            </a:r>
            <a:endParaRPr lang="en-SI" dirty="0">
              <a:solidFill>
                <a:srgbClr val="C00000"/>
              </a:solidFill>
            </a:endParaRPr>
          </a:p>
        </p:txBody>
      </p:sp>
      <p:sp>
        <p:nvSpPr>
          <p:cNvPr id="3" name="Content Placeholder 2">
            <a:extLst>
              <a:ext uri="{FF2B5EF4-FFF2-40B4-BE49-F238E27FC236}">
                <a16:creationId xmlns:a16="http://schemas.microsoft.com/office/drawing/2014/main" id="{CFC00CBA-2FEA-34F4-2D75-2EC06FFB7B76}"/>
              </a:ext>
            </a:extLst>
          </p:cNvPr>
          <p:cNvSpPr>
            <a:spLocks noGrp="1"/>
          </p:cNvSpPr>
          <p:nvPr>
            <p:ph idx="1"/>
          </p:nvPr>
        </p:nvSpPr>
        <p:spPr/>
        <p:txBody>
          <a:bodyPr>
            <a:normAutofit fontScale="85000" lnSpcReduction="20000"/>
          </a:bodyPr>
          <a:lstStyle/>
          <a:p>
            <a:pPr marL="457200" lvl="1" indent="0">
              <a:buNone/>
            </a:pPr>
            <a:r>
              <a:rPr lang="en-GB" dirty="0"/>
              <a:t>The SDMT is a neuropsychological test that assesses information processing speed, attention, and visual-motor coordination. It requires the patient to match symbols with corresponding numbers under a time constraint.</a:t>
            </a:r>
          </a:p>
          <a:p>
            <a:pPr marL="457200" lvl="1" indent="0">
              <a:buNone/>
            </a:pPr>
            <a:endParaRPr lang="en-GB" dirty="0"/>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Highly sensitive to changes in cognitive processing speed.</a:t>
            </a:r>
          </a:p>
          <a:p>
            <a:pPr marL="1143000" lvl="2" indent="-228600">
              <a:buFont typeface="Arial" panose="020B0604020202020204" pitchFamily="34" charset="0"/>
              <a:buChar char="•"/>
            </a:pPr>
            <a:r>
              <a:rPr lang="en-GB" dirty="0"/>
              <a:t>Quick to administer (5 minutes) and easy to understand.</a:t>
            </a:r>
          </a:p>
          <a:p>
            <a:pPr marL="1143000" lvl="2" indent="-228600">
              <a:buFont typeface="Arial" panose="020B0604020202020204" pitchFamily="34" charset="0"/>
              <a:buChar char="•"/>
            </a:pPr>
            <a:r>
              <a:rPr lang="en-GB" dirty="0"/>
              <a:t>Widely used in clinical and research settings, allowing for comparison across studies.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Performance can be affected by motor impairments, which are common in HD.</a:t>
            </a:r>
          </a:p>
          <a:p>
            <a:pPr marL="1143000" lvl="2" indent="-228600">
              <a:buFont typeface="Arial" panose="020B0604020202020204" pitchFamily="34" charset="0"/>
              <a:buChar char="•"/>
            </a:pPr>
            <a:r>
              <a:rPr lang="en-GB" dirty="0"/>
              <a:t>May not adequately assess other cognitive domains like memory or executive function.</a:t>
            </a:r>
          </a:p>
          <a:p>
            <a:pPr marL="1143000" lvl="2" indent="-228600">
              <a:buFont typeface="Arial" panose="020B0604020202020204" pitchFamily="34" charset="0"/>
              <a:buChar char="•"/>
            </a:pPr>
            <a:r>
              <a:rPr lang="en-GB" dirty="0"/>
              <a:t>Requires intact vision and motor skills, which may be compromised in later stages of HD.</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Most effective in early to middle stages of HD when cognitive processing speed begins to decline but motor function is still relatively preserved.</a:t>
            </a:r>
          </a:p>
          <a:p>
            <a:pPr marL="1143000" lvl="2" indent="-228600">
              <a:buFont typeface="Arial" panose="020B0604020202020204" pitchFamily="34" charset="0"/>
              <a:buChar char="•"/>
            </a:pPr>
            <a:r>
              <a:rPr lang="en-GB" dirty="0"/>
              <a:t>Less suitable for advanced stages where severe motor impairments may confound results.</a:t>
            </a:r>
          </a:p>
          <a:p>
            <a:endParaRPr lang="en-SI" dirty="0"/>
          </a:p>
        </p:txBody>
      </p:sp>
    </p:spTree>
    <p:extLst>
      <p:ext uri="{BB962C8B-B14F-4D97-AF65-F5344CB8AC3E}">
        <p14:creationId xmlns:p14="http://schemas.microsoft.com/office/powerpoint/2010/main" val="3282969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3388C-7AD2-2668-2921-E50DB01DEBE0}"/>
              </a:ext>
            </a:extLst>
          </p:cNvPr>
          <p:cNvSpPr>
            <a:spLocks noGrp="1"/>
          </p:cNvSpPr>
          <p:nvPr>
            <p:ph type="title"/>
          </p:nvPr>
        </p:nvSpPr>
        <p:spPr>
          <a:xfrm>
            <a:off x="260684" y="125246"/>
            <a:ext cx="10515600" cy="1325563"/>
          </a:xfrm>
        </p:spPr>
        <p:txBody>
          <a:bodyPr/>
          <a:lstStyle/>
          <a:p>
            <a:r>
              <a:rPr lang="en-GB" dirty="0">
                <a:solidFill>
                  <a:srgbClr val="C00000"/>
                </a:solidFill>
              </a:rPr>
              <a:t>Trail Making Test (TMT)</a:t>
            </a:r>
            <a:endParaRPr lang="en-SI" dirty="0">
              <a:solidFill>
                <a:srgbClr val="C00000"/>
              </a:solidFill>
            </a:endParaRPr>
          </a:p>
        </p:txBody>
      </p:sp>
      <p:sp>
        <p:nvSpPr>
          <p:cNvPr id="3" name="Content Placeholder 2">
            <a:extLst>
              <a:ext uri="{FF2B5EF4-FFF2-40B4-BE49-F238E27FC236}">
                <a16:creationId xmlns:a16="http://schemas.microsoft.com/office/drawing/2014/main" id="{2CC78E0A-1762-987E-9B80-17090EBBE89F}"/>
              </a:ext>
            </a:extLst>
          </p:cNvPr>
          <p:cNvSpPr>
            <a:spLocks noGrp="1"/>
          </p:cNvSpPr>
          <p:nvPr>
            <p:ph idx="1"/>
          </p:nvPr>
        </p:nvSpPr>
        <p:spPr>
          <a:xfrm>
            <a:off x="0" y="1123283"/>
            <a:ext cx="6815064" cy="1646573"/>
          </a:xfrm>
        </p:spPr>
        <p:txBody>
          <a:bodyPr>
            <a:normAutofit/>
          </a:bodyPr>
          <a:lstStyle/>
          <a:p>
            <a:pPr marL="914400" lvl="2" indent="0">
              <a:spcBef>
                <a:spcPts val="0"/>
              </a:spcBef>
              <a:buNone/>
            </a:pPr>
            <a:r>
              <a:rPr lang="en-GB" dirty="0"/>
              <a:t>The TMT is a neuropsychological assessment that measures cognitive flexibility, processing speed, and executive function. It consists of two parts: TMT-A (connecting numbers in sequence) and TMT-B (alternating between numbers and letters).</a:t>
            </a:r>
          </a:p>
        </p:txBody>
      </p:sp>
      <p:pic>
        <p:nvPicPr>
          <p:cNvPr id="3074" name="Picture 2" descr="TMT: Trail Making Test – Testmanager MINDS">
            <a:extLst>
              <a:ext uri="{FF2B5EF4-FFF2-40B4-BE49-F238E27FC236}">
                <a16:creationId xmlns:a16="http://schemas.microsoft.com/office/drawing/2014/main" id="{9B7259CC-A7D0-0644-B86C-F6AA722D1F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6444" y="125246"/>
            <a:ext cx="3810000" cy="21336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B71BF8C-F1BF-495B-9608-34BF4C84B30E}"/>
              </a:ext>
            </a:extLst>
          </p:cNvPr>
          <p:cNvSpPr txBox="1"/>
          <p:nvPr/>
        </p:nvSpPr>
        <p:spPr>
          <a:xfrm>
            <a:off x="130342" y="2682626"/>
            <a:ext cx="11931315" cy="3139321"/>
          </a:xfrm>
          <a:prstGeom prst="rect">
            <a:avLst/>
          </a:prstGeom>
          <a:noFill/>
        </p:spPr>
        <p:txBody>
          <a:bodyPr wrap="square">
            <a:spAutoFit/>
          </a:bodyPr>
          <a:lstStyle/>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Sensitive to impairments in executive function, including cognitive flexibility and processing speed.</a:t>
            </a:r>
          </a:p>
          <a:p>
            <a:pPr marL="1143000" lvl="2" indent="-228600">
              <a:buFont typeface="Arial" panose="020B0604020202020204" pitchFamily="34" charset="0"/>
              <a:buChar char="•"/>
            </a:pPr>
            <a:r>
              <a:rPr lang="en-GB" dirty="0"/>
              <a:t>Provides insight into the patient’s ability to shift attention and process information sequentially.</a:t>
            </a:r>
          </a:p>
          <a:p>
            <a:pPr marL="1143000" lvl="2" indent="-228600">
              <a:buFont typeface="Arial" panose="020B0604020202020204" pitchFamily="34" charset="0"/>
              <a:buChar char="•"/>
            </a:pPr>
            <a:r>
              <a:rPr lang="en-GB" dirty="0"/>
              <a:t>Widely used and validated across various neurological disorders.</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Can be influenced by motor and visual impairments, which are common in HD.</a:t>
            </a:r>
          </a:p>
          <a:p>
            <a:pPr marL="1143000" lvl="2" indent="-228600">
              <a:buFont typeface="Arial" panose="020B0604020202020204" pitchFamily="34" charset="0"/>
              <a:buChar char="•"/>
            </a:pPr>
            <a:r>
              <a:rPr lang="en-GB" dirty="0"/>
              <a:t>Performance may be affected by educational background and familiarity with the test.</a:t>
            </a:r>
          </a:p>
          <a:p>
            <a:pPr marL="1143000" lvl="2" indent="-228600">
              <a:buFont typeface="Arial" panose="020B0604020202020204" pitchFamily="34" charset="0"/>
              <a:buChar char="•"/>
            </a:pPr>
            <a:r>
              <a:rPr lang="en-GB" dirty="0"/>
              <a:t>Requires concentration and sustained effort, which may be challenging for advanced HD patients.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Ideal for early to middle stages of HD where executive dysfunction is present but not severely impaired.</a:t>
            </a:r>
          </a:p>
          <a:p>
            <a:pPr marL="1143000" lvl="2" indent="-228600">
              <a:buFont typeface="Arial" panose="020B0604020202020204" pitchFamily="34" charset="0"/>
              <a:buChar char="•"/>
            </a:pPr>
            <a:r>
              <a:rPr lang="en-GB" dirty="0"/>
              <a:t>Less appropriate for late-stage HD due to potential motor and cognitive limitations.</a:t>
            </a:r>
          </a:p>
        </p:txBody>
      </p:sp>
    </p:spTree>
    <p:extLst>
      <p:ext uri="{BB962C8B-B14F-4D97-AF65-F5344CB8AC3E}">
        <p14:creationId xmlns:p14="http://schemas.microsoft.com/office/powerpoint/2010/main" val="2232126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5536B-6607-F335-D0BD-45040C393861}"/>
              </a:ext>
            </a:extLst>
          </p:cNvPr>
          <p:cNvSpPr>
            <a:spLocks noGrp="1"/>
          </p:cNvSpPr>
          <p:nvPr>
            <p:ph type="title"/>
          </p:nvPr>
        </p:nvSpPr>
        <p:spPr/>
        <p:txBody>
          <a:bodyPr/>
          <a:lstStyle/>
          <a:p>
            <a:pPr algn="ctr"/>
            <a:r>
              <a:rPr lang="en-GB" dirty="0">
                <a:solidFill>
                  <a:srgbClr val="C00000"/>
                </a:solidFill>
              </a:rPr>
              <a:t>Beck Depression Inventory (BDI)</a:t>
            </a:r>
            <a:endParaRPr lang="en-SI" dirty="0">
              <a:solidFill>
                <a:srgbClr val="C00000"/>
              </a:solidFill>
            </a:endParaRPr>
          </a:p>
        </p:txBody>
      </p:sp>
      <p:sp>
        <p:nvSpPr>
          <p:cNvPr id="3" name="Content Placeholder 2">
            <a:extLst>
              <a:ext uri="{FF2B5EF4-FFF2-40B4-BE49-F238E27FC236}">
                <a16:creationId xmlns:a16="http://schemas.microsoft.com/office/drawing/2014/main" id="{BADE63B8-16F2-0048-0178-CFB4D51FEC92}"/>
              </a:ext>
            </a:extLst>
          </p:cNvPr>
          <p:cNvSpPr>
            <a:spLocks noGrp="1"/>
          </p:cNvSpPr>
          <p:nvPr>
            <p:ph idx="1"/>
          </p:nvPr>
        </p:nvSpPr>
        <p:spPr>
          <a:xfrm>
            <a:off x="838199" y="1825625"/>
            <a:ext cx="11143129" cy="4351338"/>
          </a:xfrm>
        </p:spPr>
        <p:txBody>
          <a:bodyPr>
            <a:normAutofit fontScale="92500" lnSpcReduction="20000"/>
          </a:bodyPr>
          <a:lstStyle/>
          <a:p>
            <a:pPr marL="914400" lvl="2" indent="0">
              <a:buNone/>
            </a:pPr>
            <a:r>
              <a:rPr lang="en-GB" dirty="0"/>
              <a:t>The BDI is a self-report questionnaire designed to measure the severity of depression. It consists of 21 multiple-choice questions, each addressing different symptoms of depression such as mood, pessimism, and fatigue.</a:t>
            </a:r>
          </a:p>
          <a:p>
            <a:pPr marL="742950" lvl="1" indent="-285750">
              <a:buFont typeface="Arial" panose="020B0604020202020204" pitchFamily="34" charset="0"/>
              <a:buChar char="•"/>
            </a:pPr>
            <a:r>
              <a:rPr lang="en-GB" b="1" dirty="0"/>
              <a:t>Pros:</a:t>
            </a:r>
            <a:endParaRPr lang="en-GB" dirty="0"/>
          </a:p>
          <a:p>
            <a:pPr marL="1143000" lvl="2" indent="-228600">
              <a:buFont typeface="Arial" panose="020B0604020202020204" pitchFamily="34" charset="0"/>
              <a:buChar char="•"/>
            </a:pPr>
            <a:r>
              <a:rPr lang="en-GB" dirty="0"/>
              <a:t>Easy to administer and score, providing a quick assessment of depressive symptoms.</a:t>
            </a:r>
          </a:p>
          <a:p>
            <a:pPr marL="1143000" lvl="2" indent="-228600">
              <a:buFont typeface="Arial" panose="020B0604020202020204" pitchFamily="34" charset="0"/>
              <a:buChar char="•"/>
            </a:pPr>
            <a:r>
              <a:rPr lang="en-GB" dirty="0"/>
              <a:t>Well-validated and widely used, allowing for comparison across populations and studies.</a:t>
            </a:r>
          </a:p>
          <a:p>
            <a:pPr marL="1143000" lvl="2" indent="-228600">
              <a:buFont typeface="Arial" panose="020B0604020202020204" pitchFamily="34" charset="0"/>
              <a:buChar char="•"/>
            </a:pPr>
            <a:r>
              <a:rPr lang="en-GB" dirty="0"/>
              <a:t>Sensitive to changes in mood over time, useful for monitoring treatment response.</a:t>
            </a:r>
          </a:p>
          <a:p>
            <a:pPr marL="742950" lvl="1" indent="-285750">
              <a:buFont typeface="Arial" panose="020B0604020202020204" pitchFamily="34" charset="0"/>
              <a:buChar char="•"/>
            </a:pPr>
            <a:r>
              <a:rPr lang="en-GB" b="1" dirty="0"/>
              <a:t>Cons:</a:t>
            </a:r>
            <a:endParaRPr lang="en-GB" dirty="0"/>
          </a:p>
          <a:p>
            <a:pPr marL="1143000" lvl="2" indent="-228600">
              <a:buFont typeface="Arial" panose="020B0604020202020204" pitchFamily="34" charset="0"/>
              <a:buChar char="•"/>
            </a:pPr>
            <a:r>
              <a:rPr lang="en-GB" dirty="0"/>
              <a:t>May not fully capture the complexity of psychiatric symptoms in HD, such as irritability or apathy.</a:t>
            </a:r>
          </a:p>
          <a:p>
            <a:pPr marL="1143000" lvl="2" indent="-228600">
              <a:buFont typeface="Arial" panose="020B0604020202020204" pitchFamily="34" charset="0"/>
              <a:buChar char="•"/>
            </a:pPr>
            <a:r>
              <a:rPr lang="en-GB" dirty="0"/>
              <a:t>Self-report nature may lead to underreporting or exaggeration of symptoms.</a:t>
            </a:r>
          </a:p>
          <a:p>
            <a:pPr marL="1143000" lvl="2" indent="-228600">
              <a:buFont typeface="Arial" panose="020B0604020202020204" pitchFamily="34" charset="0"/>
              <a:buChar char="•"/>
            </a:pPr>
            <a:r>
              <a:rPr lang="en-GB" dirty="0"/>
              <a:t>Limited in its ability to differentiate between depression and other psychiatric disorders.</a:t>
            </a:r>
          </a:p>
          <a:p>
            <a:pPr marL="742950" lvl="1" indent="-285750">
              <a:buFont typeface="Arial" panose="020B0604020202020204" pitchFamily="34" charset="0"/>
              <a:buChar char="•"/>
            </a:pPr>
            <a:r>
              <a:rPr lang="en-GB" b="1" dirty="0"/>
              <a:t>Population/Stage Suitability:</a:t>
            </a:r>
            <a:endParaRPr lang="en-GB" dirty="0"/>
          </a:p>
          <a:p>
            <a:pPr marL="1143000" lvl="2" indent="-228600">
              <a:buFont typeface="Arial" panose="020B0604020202020204" pitchFamily="34" charset="0"/>
              <a:buChar char="•"/>
            </a:pPr>
            <a:r>
              <a:rPr lang="en-GB" dirty="0"/>
              <a:t>Suitable for all stages of HD, particularly in early to middle stages where depression is more prevalent.</a:t>
            </a:r>
          </a:p>
          <a:p>
            <a:pPr marL="1143000" lvl="2" indent="-228600">
              <a:buFont typeface="Arial" panose="020B0604020202020204" pitchFamily="34" charset="0"/>
              <a:buChar char="•"/>
            </a:pPr>
            <a:r>
              <a:rPr lang="en-GB" dirty="0"/>
              <a:t>Less effective in advanced stages where communication difficulties may hinder accurate self-reporting.</a:t>
            </a:r>
          </a:p>
          <a:p>
            <a:endParaRPr lang="en-SI" dirty="0"/>
          </a:p>
        </p:txBody>
      </p:sp>
    </p:spTree>
    <p:extLst>
      <p:ext uri="{BB962C8B-B14F-4D97-AF65-F5344CB8AC3E}">
        <p14:creationId xmlns:p14="http://schemas.microsoft.com/office/powerpoint/2010/main" val="316655432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pptx" id="{3710302B-DCBE-4007-996A-54C4924806ED}" vid="{28A7334C-F240-4954-90A0-42970BA99EDB}"/>
    </a:ext>
  </a:extLst>
</a:theme>
</file>

<file path=docProps/app.xml><?xml version="1.0" encoding="utf-8"?>
<Properties xmlns="http://schemas.openxmlformats.org/officeDocument/2006/extended-properties" xmlns:vt="http://schemas.openxmlformats.org/officeDocument/2006/docPropsVTypes">
  <Template>template</Template>
  <TotalTime>3</TotalTime>
  <Words>5502</Words>
  <Application>Microsoft Office PowerPoint</Application>
  <PresentationFormat>Widescreen</PresentationFormat>
  <Paragraphs>403</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Arial</vt:lpstr>
      <vt:lpstr>Calibri</vt:lpstr>
      <vt:lpstr>Calibri Light</vt:lpstr>
      <vt:lpstr>Office 2013 - 2022 Theme</vt:lpstr>
      <vt:lpstr>Assessing pros and cons of HD scales </vt:lpstr>
      <vt:lpstr>Objectives</vt:lpstr>
      <vt:lpstr>Understanding Huntington's Disease</vt:lpstr>
      <vt:lpstr>Categories of Scales in HD</vt:lpstr>
      <vt:lpstr>Mini-Mental State Examination (MMSE)</vt:lpstr>
      <vt:lpstr>Stroop Test</vt:lpstr>
      <vt:lpstr>Symbol Digit Modalities Test (SDMT)</vt:lpstr>
      <vt:lpstr>Trail Making Test (TMT)</vt:lpstr>
      <vt:lpstr>Beck Depression Inventory (BDI)</vt:lpstr>
      <vt:lpstr>Hamilton Depression Rating Scale (HDRS)</vt:lpstr>
      <vt:lpstr>Hospital Anxiety and Depression Scale (HADS)</vt:lpstr>
      <vt:lpstr>Brief Psychiatric Rating Scale (BPRS)</vt:lpstr>
      <vt:lpstr>Neuropsychiatric Inventory (NPI)</vt:lpstr>
      <vt:lpstr>Unified Huntington's Disease Rating Scale (UHDRS) - Functional Assessment</vt:lpstr>
      <vt:lpstr>Functional Independence Measure (FIM)</vt:lpstr>
      <vt:lpstr>Barthel Index</vt:lpstr>
      <vt:lpstr>Total Functional Capacity (TFC)</vt:lpstr>
      <vt:lpstr>Physical Performance Test (PPT)</vt:lpstr>
      <vt:lpstr>36-Item Short Form Survey (SF-36)</vt:lpstr>
      <vt:lpstr>WHO Quality of Life-BREF (WHOQOL-BREF)</vt:lpstr>
      <vt:lpstr>Huntington’s Disease Quality of Life Battery (HDQoL)</vt:lpstr>
      <vt:lpstr>EQ-5D</vt:lpstr>
      <vt:lpstr>Sickness Impact Profile (SIP)</vt:lpstr>
      <vt:lpstr>Unified Huntington's Disease Rating Scale (UHDRS) - Total Score</vt:lpstr>
      <vt:lpstr>Cognitive-Behavioral Scale for Huntington’s Disease (CBS-HD)</vt:lpstr>
      <vt:lpstr>Huntington’s Disease Activities of Daily Living Scale (HD-ADL)</vt:lpstr>
      <vt:lpstr>Problem Behaviors Assessment for Huntington’s Disease (PBA-HD)</vt:lpstr>
      <vt:lpstr>Clinical Global Impression (CGI)</vt:lpstr>
      <vt:lpstr>Summary and Conclusion</vt:lpstr>
      <vt:lpstr>Student Question 1</vt:lpstr>
      <vt:lpstr>Student Question 1</vt:lpstr>
      <vt:lpstr>Student Question 2</vt:lpstr>
      <vt:lpstr>Student Question 2</vt:lpstr>
      <vt:lpstr>Student Question 3</vt:lpstr>
      <vt:lpstr>Student Question 3</vt:lpstr>
      <vt:lpstr>Student Question 4</vt:lpstr>
      <vt:lpstr>Student Question 4</vt:lpstr>
      <vt:lpstr>Student Question 5</vt:lpstr>
      <vt:lpstr>Student Question 5</vt:lpstr>
      <vt:lpstr>Key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pros and cons of HD scales </dc:title>
  <dc:creator>mako_manuel1@outlook.com</dc:creator>
  <cp:lastModifiedBy>mako_manuel1@outlook.com</cp:lastModifiedBy>
  <cp:revision>2</cp:revision>
  <dcterms:created xsi:type="dcterms:W3CDTF">2024-08-22T09:56:18Z</dcterms:created>
  <dcterms:modified xsi:type="dcterms:W3CDTF">2024-08-22T09:59:53Z</dcterms:modified>
</cp:coreProperties>
</file>