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48" r:id="rId2"/>
    <p:sldId id="301" r:id="rId3"/>
    <p:sldId id="257" r:id="rId4"/>
    <p:sldId id="258" r:id="rId5"/>
    <p:sldId id="259" r:id="rId6"/>
    <p:sldId id="263" r:id="rId7"/>
    <p:sldId id="300" r:id="rId8"/>
    <p:sldId id="261" r:id="rId9"/>
    <p:sldId id="278"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80" r:id="rId23"/>
    <p:sldId id="275" r:id="rId24"/>
    <p:sldId id="281" r:id="rId25"/>
    <p:sldId id="284" r:id="rId26"/>
    <p:sldId id="298" r:id="rId27"/>
    <p:sldId id="285" r:id="rId28"/>
    <p:sldId id="286" r:id="rId29"/>
    <p:sldId id="287" r:id="rId30"/>
    <p:sldId id="288" r:id="rId31"/>
    <p:sldId id="289" r:id="rId32"/>
    <p:sldId id="290" r:id="rId33"/>
    <p:sldId id="291" r:id="rId34"/>
    <p:sldId id="292" r:id="rId35"/>
    <p:sldId id="293" r:id="rId36"/>
    <p:sldId id="294" r:id="rId37"/>
    <p:sldId id="295" r:id="rId38"/>
    <p:sldId id="297"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64" d="100"/>
          <a:sy n="64" d="100"/>
        </p:scale>
        <p:origin x="96" y="1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0828B1-414F-448F-8C2A-7D809BB0215E}"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315394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828B1-414F-448F-8C2A-7D809BB0215E}"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247639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828B1-414F-448F-8C2A-7D809BB0215E}"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169871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r>
              <a:rPr lang="en-US" sz="3200" b="0" strike="noStrike" spc="-1">
                <a:latin typeface="Arial"/>
              </a:rPr>
              <a:t>Click to edit Master subtitle style</a:t>
            </a:r>
          </a:p>
        </p:txBody>
      </p:sp>
    </p:spTree>
    <p:extLst>
      <p:ext uri="{BB962C8B-B14F-4D97-AF65-F5344CB8AC3E}">
        <p14:creationId xmlns:p14="http://schemas.microsoft.com/office/powerpoint/2010/main" val="1517089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754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185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0462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0092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3923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934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828B1-414F-448F-8C2A-7D809BB0215E}"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219362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828B1-414F-448F-8C2A-7D809BB0215E}"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299436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0828B1-414F-448F-8C2A-7D809BB0215E}"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2622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0828B1-414F-448F-8C2A-7D809BB0215E}"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360257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0828B1-414F-448F-8C2A-7D809BB0215E}"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152501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828B1-414F-448F-8C2A-7D809BB0215E}"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304052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828B1-414F-448F-8C2A-7D809BB0215E}"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348612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828B1-414F-448F-8C2A-7D809BB0215E}"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23923-F47E-4D39-9C30-DDDC5FEF54DB}" type="slidenum">
              <a:rPr lang="en-US" smtClean="0"/>
              <a:t>‹#›</a:t>
            </a:fld>
            <a:endParaRPr lang="en-US"/>
          </a:p>
        </p:txBody>
      </p:sp>
    </p:spTree>
    <p:extLst>
      <p:ext uri="{BB962C8B-B14F-4D97-AF65-F5344CB8AC3E}">
        <p14:creationId xmlns:p14="http://schemas.microsoft.com/office/powerpoint/2010/main" val="152886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828B1-414F-448F-8C2A-7D809BB0215E}" type="datetimeFigureOut">
              <a:rPr lang="en-US" smtClean="0"/>
              <a:t>8/22/2024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23923-F47E-4D39-9C30-DDDC5FEF54DB}" type="slidenum">
              <a:rPr lang="en-US" smtClean="0"/>
              <a:t>‹#›</a:t>
            </a:fld>
            <a:endParaRPr lang="en-US"/>
          </a:p>
        </p:txBody>
      </p:sp>
      <p:grpSp>
        <p:nvGrpSpPr>
          <p:cNvPr id="7" name="Group 6">
            <a:extLst>
              <a:ext uri="{FF2B5EF4-FFF2-40B4-BE49-F238E27FC236}">
                <a16:creationId xmlns:a16="http://schemas.microsoft.com/office/drawing/2014/main" id="{4E1D70B3-02F0-8F31-D820-A0E6A21344A4}"/>
              </a:ext>
            </a:extLst>
          </p:cNvPr>
          <p:cNvGrpSpPr/>
          <p:nvPr/>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958659CB-170E-598D-D8F7-587160668F88}"/>
                </a:ext>
              </a:extLst>
            </p:cNvPr>
            <p:cNvPicPr/>
            <p:nvPr userDrawn="1"/>
          </p:nvPicPr>
          <p:blipFill>
            <a:blip r:embed="rId20">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D6C24609-BF50-1F34-D366-2FBD024B2016}"/>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FDC89A0C-ED92-1BA7-2F02-CF892D603ED5}"/>
              </a:ext>
            </a:extLst>
          </p:cNvPr>
          <p:cNvPicPr>
            <a:picLocks noChangeAspect="1"/>
          </p:cNvPicPr>
          <p:nvPr/>
        </p:nvPicPr>
        <p:blipFill>
          <a:blip r:embed="rId21"/>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41342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600200" y="1283711"/>
            <a:ext cx="9144000" cy="2387600"/>
          </a:xfrm>
        </p:spPr>
        <p:txBody>
          <a:bodyPr>
            <a:noAutofit/>
          </a:bodyPr>
          <a:lstStyle/>
          <a:p>
            <a:r>
              <a:rPr lang="en-US" sz="4800" cap="all" dirty="0"/>
              <a:t>Learning of selected scales in HD, part </a:t>
            </a:r>
            <a:r>
              <a:rPr lang="sr-Latn-RS" sz="4800" cap="all" dirty="0"/>
              <a:t>2</a:t>
            </a:r>
            <a:r>
              <a:rPr lang="en-US" sz="4800" cap="all" dirty="0"/>
              <a:t> </a:t>
            </a:r>
            <a:endParaRPr lang="en-SE" sz="4800" cap="all" dirty="0"/>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fontScale="92500" lnSpcReduction="20000"/>
          </a:bodyPr>
          <a:lstStyle/>
          <a:p>
            <a:br>
              <a:rPr lang="en-SE" dirty="0"/>
            </a:br>
            <a:r>
              <a:rPr lang="sl-SI" dirty="0"/>
              <a:t>GP</a:t>
            </a:r>
            <a:r>
              <a:rPr lang="en-US" dirty="0"/>
              <a:t>2</a:t>
            </a:r>
            <a:r>
              <a:rPr lang="sl-SI" dirty="0"/>
              <a:t> - </a:t>
            </a:r>
            <a:r>
              <a:rPr lang="en-US" dirty="0"/>
              <a:t>Clinical assessment and outcome measurement</a:t>
            </a:r>
            <a:endParaRPr lang="en-SE" dirty="0"/>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13649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Zvezdan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Pirto</a:t>
            </a:r>
            <a:r>
              <a:rPr kumimoji="0" lang="sr-Latn-RS" sz="2400" b="0" i="0" u="none" strike="noStrike" kern="1200" cap="none" spc="0" normalizeH="0" baseline="0" noProof="0" dirty="0">
                <a:ln>
                  <a:noFill/>
                </a:ln>
                <a:solidFill>
                  <a:prstClr val="black"/>
                </a:solidFill>
                <a:effectLst/>
                <a:uLnTx/>
                <a:uFillTx/>
                <a:latin typeface="Calibri" panose="020F0502020204030204"/>
                <a:ea typeface="+mn-ea"/>
                <a:cs typeface="+mn-cs"/>
              </a:rPr>
              <a:t>š</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ek</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Ljubljana</a:t>
            </a:r>
          </a:p>
        </p:txBody>
      </p:sp>
    </p:spTree>
    <p:extLst>
      <p:ext uri="{BB962C8B-B14F-4D97-AF65-F5344CB8AC3E}">
        <p14:creationId xmlns:p14="http://schemas.microsoft.com/office/powerpoint/2010/main" val="361931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EFEB-976A-CB10-65DE-037851DF2E4D}"/>
              </a:ext>
            </a:extLst>
          </p:cNvPr>
          <p:cNvSpPr>
            <a:spLocks noGrp="1"/>
          </p:cNvSpPr>
          <p:nvPr>
            <p:ph type="title"/>
          </p:nvPr>
        </p:nvSpPr>
        <p:spPr/>
        <p:txBody>
          <a:bodyPr/>
          <a:lstStyle/>
          <a:p>
            <a:pPr algn="ctr"/>
            <a:r>
              <a:rPr lang="en-GB" dirty="0">
                <a:solidFill>
                  <a:srgbClr val="C00000"/>
                </a:solidFill>
              </a:rPr>
              <a:t>1. Delusions</a:t>
            </a:r>
            <a:endParaRPr lang="en-SI" dirty="0">
              <a:solidFill>
                <a:srgbClr val="C00000"/>
              </a:solidFill>
            </a:endParaRPr>
          </a:p>
        </p:txBody>
      </p:sp>
      <p:sp>
        <p:nvSpPr>
          <p:cNvPr id="3" name="Content Placeholder 2">
            <a:extLst>
              <a:ext uri="{FF2B5EF4-FFF2-40B4-BE49-F238E27FC236}">
                <a16:creationId xmlns:a16="http://schemas.microsoft.com/office/drawing/2014/main" id="{0570D48E-2F7E-922C-8654-0A6E56551AF3}"/>
              </a:ext>
            </a:extLst>
          </p:cNvPr>
          <p:cNvSpPr>
            <a:spLocks noGrp="1"/>
          </p:cNvSpPr>
          <p:nvPr>
            <p:ph idx="1"/>
          </p:nvPr>
        </p:nvSpPr>
        <p:spPr/>
        <p:txBody>
          <a:bodyPr/>
          <a:lstStyle/>
          <a:p>
            <a:pPr>
              <a:buFont typeface="Arial" panose="020B0604020202020204" pitchFamily="34" charset="0"/>
              <a:buChar char="•"/>
            </a:pPr>
            <a:endParaRPr lang="en-GB" b="1" dirty="0"/>
          </a:p>
          <a:p>
            <a:pPr>
              <a:buFont typeface="Arial" panose="020B0604020202020204" pitchFamily="34" charset="0"/>
              <a:buChar char="•"/>
            </a:pPr>
            <a:r>
              <a:rPr lang="en-GB" b="1" dirty="0"/>
              <a:t>Definition:</a:t>
            </a:r>
            <a:r>
              <a:rPr lang="en-GB" dirty="0"/>
              <a:t> False beliefs held despite evidence to the contrary.</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Persecutory Delusions:</a:t>
            </a:r>
            <a:r>
              <a:rPr lang="en-GB" dirty="0"/>
              <a:t> Believing that </a:t>
            </a:r>
            <a:r>
              <a:rPr lang="en-GB" dirty="0" err="1"/>
              <a:t>neighbors</a:t>
            </a:r>
            <a:r>
              <a:rPr lang="en-GB" dirty="0"/>
              <a:t> are plotting against them.</a:t>
            </a:r>
          </a:p>
          <a:p>
            <a:pPr marL="742950" lvl="1" indent="-285750">
              <a:buFont typeface="Arial" panose="020B0604020202020204" pitchFamily="34" charset="0"/>
              <a:buChar char="•"/>
            </a:pPr>
            <a:r>
              <a:rPr lang="en-GB" b="1" dirty="0"/>
              <a:t>Grandiose Delusions:</a:t>
            </a:r>
            <a:r>
              <a:rPr lang="en-GB" dirty="0"/>
              <a:t> Thinking they have a special mission or are famous.</a:t>
            </a:r>
          </a:p>
          <a:p>
            <a:pPr marL="742950" lvl="1" indent="-285750">
              <a:buFont typeface="Arial" panose="020B0604020202020204" pitchFamily="34" charset="0"/>
              <a:buChar char="•"/>
            </a:pPr>
            <a:r>
              <a:rPr lang="en-GB" b="1" dirty="0"/>
              <a:t>Somatic Delusions:</a:t>
            </a:r>
            <a:r>
              <a:rPr lang="en-GB" dirty="0"/>
              <a:t> Insisting they have a serious, undiagnosed illness despite medical evidence.</a:t>
            </a:r>
          </a:p>
          <a:p>
            <a:endParaRPr lang="en-SI" dirty="0"/>
          </a:p>
        </p:txBody>
      </p:sp>
    </p:spTree>
    <p:extLst>
      <p:ext uri="{BB962C8B-B14F-4D97-AF65-F5344CB8AC3E}">
        <p14:creationId xmlns:p14="http://schemas.microsoft.com/office/powerpoint/2010/main" val="33307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9B03-D904-0129-BB2E-7AC8049924EE}"/>
              </a:ext>
            </a:extLst>
          </p:cNvPr>
          <p:cNvSpPr>
            <a:spLocks noGrp="1"/>
          </p:cNvSpPr>
          <p:nvPr>
            <p:ph type="title"/>
          </p:nvPr>
        </p:nvSpPr>
        <p:spPr/>
        <p:txBody>
          <a:bodyPr/>
          <a:lstStyle/>
          <a:p>
            <a:pPr algn="ctr"/>
            <a:r>
              <a:rPr lang="en-SI" dirty="0">
                <a:solidFill>
                  <a:srgbClr val="C00000"/>
                </a:solidFill>
              </a:rPr>
              <a:t>2. </a:t>
            </a:r>
            <a:r>
              <a:rPr lang="en-GB" dirty="0">
                <a:solidFill>
                  <a:srgbClr val="C00000"/>
                </a:solidFill>
              </a:rPr>
              <a:t>Hallucinations</a:t>
            </a:r>
            <a:endParaRPr lang="en-SI" dirty="0">
              <a:solidFill>
                <a:srgbClr val="C00000"/>
              </a:solidFill>
            </a:endParaRPr>
          </a:p>
        </p:txBody>
      </p:sp>
      <p:sp>
        <p:nvSpPr>
          <p:cNvPr id="3" name="Content Placeholder 2">
            <a:extLst>
              <a:ext uri="{FF2B5EF4-FFF2-40B4-BE49-F238E27FC236}">
                <a16:creationId xmlns:a16="http://schemas.microsoft.com/office/drawing/2014/main" id="{60D247AD-8CF4-06D1-2782-0D181322DC33}"/>
              </a:ext>
            </a:extLst>
          </p:cNvPr>
          <p:cNvSpPr>
            <a:spLocks noGrp="1"/>
          </p:cNvSpPr>
          <p:nvPr>
            <p:ph idx="1"/>
          </p:nvPr>
        </p:nvSpPr>
        <p:spPr/>
        <p:txBody>
          <a:bodyPr/>
          <a:lstStyle/>
          <a:p>
            <a:r>
              <a:rPr lang="en-GB" b="1" dirty="0"/>
              <a:t>Hallucinations</a:t>
            </a:r>
          </a:p>
          <a:p>
            <a:r>
              <a:rPr lang="en-GB" b="1" dirty="0"/>
              <a:t>Content:</a:t>
            </a:r>
            <a:endParaRPr lang="en-GB" dirty="0"/>
          </a:p>
          <a:p>
            <a:pPr>
              <a:buFont typeface="Arial" panose="020B0604020202020204" pitchFamily="34" charset="0"/>
              <a:buChar char="•"/>
            </a:pPr>
            <a:r>
              <a:rPr lang="en-GB" b="1" dirty="0"/>
              <a:t>Definition:</a:t>
            </a:r>
            <a:r>
              <a:rPr lang="en-GB" dirty="0"/>
              <a:t> Sensory experiences without an external stimulus.</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Auditory Hallucinations:</a:t>
            </a:r>
            <a:r>
              <a:rPr lang="en-GB" dirty="0"/>
              <a:t> Hearing voices that comment on their actions or converse with them.</a:t>
            </a:r>
          </a:p>
          <a:p>
            <a:pPr marL="742950" lvl="1" indent="-285750">
              <a:buFont typeface="Arial" panose="020B0604020202020204" pitchFamily="34" charset="0"/>
              <a:buChar char="•"/>
            </a:pPr>
            <a:r>
              <a:rPr lang="en-GB" b="1" dirty="0"/>
              <a:t>Visual Hallucinations:</a:t>
            </a:r>
            <a:r>
              <a:rPr lang="en-GB" dirty="0"/>
              <a:t> Seeing people or animals that aren't present, like a dog in the room.</a:t>
            </a:r>
          </a:p>
          <a:p>
            <a:pPr marL="742950" lvl="1" indent="-285750">
              <a:buFont typeface="Arial" panose="020B0604020202020204" pitchFamily="34" charset="0"/>
              <a:buChar char="•"/>
            </a:pPr>
            <a:r>
              <a:rPr lang="en-GB" b="1" dirty="0"/>
              <a:t>Tactile Hallucinations:</a:t>
            </a:r>
            <a:r>
              <a:rPr lang="en-GB" dirty="0"/>
              <a:t> Feeling bugs crawling on the skin when nothing is there.</a:t>
            </a:r>
          </a:p>
          <a:p>
            <a:endParaRPr lang="en-SI" dirty="0"/>
          </a:p>
        </p:txBody>
      </p:sp>
    </p:spTree>
    <p:extLst>
      <p:ext uri="{BB962C8B-B14F-4D97-AF65-F5344CB8AC3E}">
        <p14:creationId xmlns:p14="http://schemas.microsoft.com/office/powerpoint/2010/main" val="326794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FF2F-1F1F-A537-A7BD-4038F4C4742F}"/>
              </a:ext>
            </a:extLst>
          </p:cNvPr>
          <p:cNvSpPr>
            <a:spLocks noGrp="1"/>
          </p:cNvSpPr>
          <p:nvPr>
            <p:ph type="title"/>
          </p:nvPr>
        </p:nvSpPr>
        <p:spPr/>
        <p:txBody>
          <a:bodyPr/>
          <a:lstStyle/>
          <a:p>
            <a:pPr algn="ctr"/>
            <a:r>
              <a:rPr lang="en-SI" dirty="0">
                <a:solidFill>
                  <a:srgbClr val="C00000"/>
                </a:solidFill>
              </a:rPr>
              <a:t>3. </a:t>
            </a:r>
            <a:r>
              <a:rPr lang="en-GB" dirty="0">
                <a:solidFill>
                  <a:srgbClr val="C00000"/>
                </a:solidFill>
              </a:rPr>
              <a:t>Agitation/Aggression</a:t>
            </a:r>
            <a:endParaRPr lang="en-SI" dirty="0">
              <a:solidFill>
                <a:srgbClr val="C00000"/>
              </a:solidFill>
            </a:endParaRPr>
          </a:p>
        </p:txBody>
      </p:sp>
      <p:sp>
        <p:nvSpPr>
          <p:cNvPr id="3" name="Content Placeholder 2">
            <a:extLst>
              <a:ext uri="{FF2B5EF4-FFF2-40B4-BE49-F238E27FC236}">
                <a16:creationId xmlns:a16="http://schemas.microsoft.com/office/drawing/2014/main" id="{043D4AE8-7E7C-9AC0-6A6B-CBE1E3D410FB}"/>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Definition:</a:t>
            </a:r>
            <a:r>
              <a:rPr lang="en-GB" dirty="0"/>
              <a:t> Physical or verbal outbursts, restlessness.</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Physical Aggression:</a:t>
            </a:r>
            <a:r>
              <a:rPr lang="en-GB" dirty="0"/>
              <a:t> Pushing, hitting, or throwing objects during a confrontation.</a:t>
            </a:r>
          </a:p>
          <a:p>
            <a:pPr marL="742950" lvl="1" indent="-285750">
              <a:buFont typeface="Arial" panose="020B0604020202020204" pitchFamily="34" charset="0"/>
              <a:buChar char="•"/>
            </a:pPr>
            <a:r>
              <a:rPr lang="en-GB" b="1" dirty="0"/>
              <a:t>Verbal Agitation:</a:t>
            </a:r>
            <a:r>
              <a:rPr lang="en-GB" dirty="0"/>
              <a:t> Yelling, using abusive language, or making repeated demands.</a:t>
            </a:r>
          </a:p>
          <a:p>
            <a:pPr marL="742950" lvl="1" indent="-285750">
              <a:buFont typeface="Arial" panose="020B0604020202020204" pitchFamily="34" charset="0"/>
              <a:buChar char="•"/>
            </a:pPr>
            <a:r>
              <a:rPr lang="en-GB" b="1" dirty="0"/>
              <a:t>Restlessness:</a:t>
            </a:r>
            <a:r>
              <a:rPr lang="en-GB" dirty="0"/>
              <a:t> Pacing around the room, unable to stay seated, or repeatedly getting up during the night.</a:t>
            </a:r>
          </a:p>
          <a:p>
            <a:endParaRPr lang="en-SI" dirty="0"/>
          </a:p>
        </p:txBody>
      </p:sp>
    </p:spTree>
    <p:extLst>
      <p:ext uri="{BB962C8B-B14F-4D97-AF65-F5344CB8AC3E}">
        <p14:creationId xmlns:p14="http://schemas.microsoft.com/office/powerpoint/2010/main" val="359887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74BB-CD89-2BEB-5A7A-901B581243CC}"/>
              </a:ext>
            </a:extLst>
          </p:cNvPr>
          <p:cNvSpPr>
            <a:spLocks noGrp="1"/>
          </p:cNvSpPr>
          <p:nvPr>
            <p:ph type="title"/>
          </p:nvPr>
        </p:nvSpPr>
        <p:spPr/>
        <p:txBody>
          <a:bodyPr/>
          <a:lstStyle/>
          <a:p>
            <a:pPr algn="ctr"/>
            <a:r>
              <a:rPr lang="en-GB" dirty="0">
                <a:solidFill>
                  <a:srgbClr val="C00000"/>
                </a:solidFill>
              </a:rPr>
              <a:t>4. Depression/Dysphoria</a:t>
            </a:r>
            <a:br>
              <a:rPr lang="en-GB" b="1" dirty="0"/>
            </a:br>
            <a:endParaRPr lang="en-SI" dirty="0"/>
          </a:p>
        </p:txBody>
      </p:sp>
      <p:sp>
        <p:nvSpPr>
          <p:cNvPr id="3" name="Content Placeholder 2">
            <a:extLst>
              <a:ext uri="{FF2B5EF4-FFF2-40B4-BE49-F238E27FC236}">
                <a16:creationId xmlns:a16="http://schemas.microsoft.com/office/drawing/2014/main" id="{D72D1E6A-618C-48BA-9C80-4615B05182B8}"/>
              </a:ext>
            </a:extLst>
          </p:cNvPr>
          <p:cNvSpPr>
            <a:spLocks noGrp="1"/>
          </p:cNvSpPr>
          <p:nvPr>
            <p:ph idx="1"/>
          </p:nvPr>
        </p:nvSpPr>
        <p:spPr/>
        <p:txBody>
          <a:bodyPr>
            <a:normAutofit/>
          </a:bodyPr>
          <a:lstStyle/>
          <a:p>
            <a:pPr>
              <a:buFont typeface="Arial" panose="020B0604020202020204" pitchFamily="34" charset="0"/>
              <a:buChar char="•"/>
            </a:pPr>
            <a:endParaRPr lang="en-GB" b="1" dirty="0"/>
          </a:p>
          <a:p>
            <a:pPr>
              <a:buFont typeface="Arial" panose="020B0604020202020204" pitchFamily="34" charset="0"/>
              <a:buChar char="•"/>
            </a:pPr>
            <a:r>
              <a:rPr lang="en-GB" b="1" dirty="0"/>
              <a:t>Definition:</a:t>
            </a:r>
            <a:r>
              <a:rPr lang="en-GB" dirty="0"/>
              <a:t> Persistent feelings of sadness, hopelessness, or loss of interest.</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Withdrawal:</a:t>
            </a:r>
            <a:r>
              <a:rPr lang="en-GB" dirty="0"/>
              <a:t> Refusing to engage in previously enjoyed activities, like gardening or playing cards.</a:t>
            </a:r>
          </a:p>
          <a:p>
            <a:pPr marL="742950" lvl="1" indent="-285750">
              <a:buFont typeface="Arial" panose="020B0604020202020204" pitchFamily="34" charset="0"/>
              <a:buChar char="•"/>
            </a:pPr>
            <a:r>
              <a:rPr lang="en-GB" b="1" dirty="0"/>
              <a:t>Persistent Sadness:</a:t>
            </a:r>
            <a:r>
              <a:rPr lang="en-GB" dirty="0"/>
              <a:t> Expressing feelings of worthlessness or crying frequently without specific reasons.</a:t>
            </a:r>
          </a:p>
          <a:p>
            <a:pPr marL="742950" lvl="1" indent="-285750">
              <a:buFont typeface="Arial" panose="020B0604020202020204" pitchFamily="34" charset="0"/>
              <a:buChar char="•"/>
            </a:pPr>
            <a:r>
              <a:rPr lang="en-GB" b="1" dirty="0"/>
              <a:t>Changes in Sleep or Appetite:</a:t>
            </a:r>
            <a:r>
              <a:rPr lang="en-GB" dirty="0"/>
              <a:t> Sleeping much more or less than usual, or significant weight changes due to lack of interest in eating.</a:t>
            </a:r>
          </a:p>
          <a:p>
            <a:endParaRPr lang="en-SI" dirty="0"/>
          </a:p>
        </p:txBody>
      </p:sp>
    </p:spTree>
    <p:extLst>
      <p:ext uri="{BB962C8B-B14F-4D97-AF65-F5344CB8AC3E}">
        <p14:creationId xmlns:p14="http://schemas.microsoft.com/office/powerpoint/2010/main" val="270632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1B40-08DA-6AB6-93C2-094573C988C7}"/>
              </a:ext>
            </a:extLst>
          </p:cNvPr>
          <p:cNvSpPr>
            <a:spLocks noGrp="1"/>
          </p:cNvSpPr>
          <p:nvPr>
            <p:ph type="title"/>
          </p:nvPr>
        </p:nvSpPr>
        <p:spPr/>
        <p:txBody>
          <a:bodyPr/>
          <a:lstStyle/>
          <a:p>
            <a:pPr algn="ctr"/>
            <a:r>
              <a:rPr lang="en-GB" dirty="0">
                <a:solidFill>
                  <a:srgbClr val="C00000"/>
                </a:solidFill>
              </a:rPr>
              <a:t>5. Anxiety</a:t>
            </a:r>
            <a:endParaRPr lang="en-SI" dirty="0">
              <a:solidFill>
                <a:srgbClr val="C00000"/>
              </a:solidFill>
            </a:endParaRPr>
          </a:p>
        </p:txBody>
      </p:sp>
      <p:sp>
        <p:nvSpPr>
          <p:cNvPr id="3" name="Content Placeholder 2">
            <a:extLst>
              <a:ext uri="{FF2B5EF4-FFF2-40B4-BE49-F238E27FC236}">
                <a16:creationId xmlns:a16="http://schemas.microsoft.com/office/drawing/2014/main" id="{B4D857E7-D150-B4F1-A540-BDF4C3A68A2C}"/>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Definition:</a:t>
            </a:r>
            <a:r>
              <a:rPr lang="en-GB" dirty="0"/>
              <a:t> Excessive worry, fear, or unease.</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Health Anxiety:</a:t>
            </a:r>
            <a:r>
              <a:rPr lang="en-GB" dirty="0"/>
              <a:t> Constantly seeking reassurance about minor physical symptoms, fearing serious illness.</a:t>
            </a:r>
          </a:p>
          <a:p>
            <a:pPr marL="742950" lvl="1" indent="-285750">
              <a:buFont typeface="Arial" panose="020B0604020202020204" pitchFamily="34" charset="0"/>
              <a:buChar char="•"/>
            </a:pPr>
            <a:r>
              <a:rPr lang="en-GB" b="1" dirty="0"/>
              <a:t>Social Anxiety:</a:t>
            </a:r>
            <a:r>
              <a:rPr lang="en-GB" dirty="0"/>
              <a:t> Avoiding gatherings or events due to fear of embarrassment or being judged.</a:t>
            </a:r>
          </a:p>
          <a:p>
            <a:pPr marL="742950" lvl="1" indent="-285750">
              <a:buFont typeface="Arial" panose="020B0604020202020204" pitchFamily="34" charset="0"/>
              <a:buChar char="•"/>
            </a:pPr>
            <a:r>
              <a:rPr lang="en-GB" b="1" dirty="0"/>
              <a:t>Generalized Anxiety:</a:t>
            </a:r>
            <a:r>
              <a:rPr lang="en-GB" dirty="0"/>
              <a:t> Persistent worry about various everyday issues, such as finances, safety, or the future.</a:t>
            </a:r>
          </a:p>
          <a:p>
            <a:endParaRPr lang="en-SI" dirty="0"/>
          </a:p>
        </p:txBody>
      </p:sp>
    </p:spTree>
    <p:extLst>
      <p:ext uri="{BB962C8B-B14F-4D97-AF65-F5344CB8AC3E}">
        <p14:creationId xmlns:p14="http://schemas.microsoft.com/office/powerpoint/2010/main" val="197186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E107-8FB7-DE6C-0EF4-31914500F9B9}"/>
              </a:ext>
            </a:extLst>
          </p:cNvPr>
          <p:cNvSpPr>
            <a:spLocks noGrp="1"/>
          </p:cNvSpPr>
          <p:nvPr>
            <p:ph type="title"/>
          </p:nvPr>
        </p:nvSpPr>
        <p:spPr/>
        <p:txBody>
          <a:bodyPr/>
          <a:lstStyle/>
          <a:p>
            <a:pPr algn="ctr"/>
            <a:r>
              <a:rPr lang="en-GB" dirty="0">
                <a:solidFill>
                  <a:srgbClr val="C00000"/>
                </a:solidFill>
              </a:rPr>
              <a:t>6. Euphoria/Elated Mood</a:t>
            </a:r>
            <a:endParaRPr lang="en-SI" dirty="0">
              <a:solidFill>
                <a:srgbClr val="C00000"/>
              </a:solidFill>
            </a:endParaRPr>
          </a:p>
        </p:txBody>
      </p:sp>
      <p:sp>
        <p:nvSpPr>
          <p:cNvPr id="3" name="Content Placeholder 2">
            <a:extLst>
              <a:ext uri="{FF2B5EF4-FFF2-40B4-BE49-F238E27FC236}">
                <a16:creationId xmlns:a16="http://schemas.microsoft.com/office/drawing/2014/main" id="{480F0BC9-D104-EE47-9181-8CD132DE33D6}"/>
              </a:ext>
            </a:extLst>
          </p:cNvPr>
          <p:cNvSpPr>
            <a:spLocks noGrp="1"/>
          </p:cNvSpPr>
          <p:nvPr>
            <p:ph idx="1"/>
          </p:nvPr>
        </p:nvSpPr>
        <p:spPr/>
        <p:txBody>
          <a:bodyPr>
            <a:normAutofit/>
          </a:bodyPr>
          <a:lstStyle/>
          <a:p>
            <a:endParaRPr lang="en-GB" b="1" dirty="0"/>
          </a:p>
          <a:p>
            <a:pPr>
              <a:buFont typeface="Arial" panose="020B0604020202020204" pitchFamily="34" charset="0"/>
              <a:buChar char="•"/>
            </a:pPr>
            <a:r>
              <a:rPr lang="en-GB" b="1" dirty="0"/>
              <a:t>Definition:</a:t>
            </a:r>
            <a:r>
              <a:rPr lang="en-GB" dirty="0"/>
              <a:t> Inappropriately elevated mood, often not matching the situation.</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Inappropriate Laughter:</a:t>
            </a:r>
            <a:r>
              <a:rPr lang="en-GB" dirty="0"/>
              <a:t> Laughing loudly in serious situations, like during a solemn conversation or in response to sad news.</a:t>
            </a:r>
          </a:p>
          <a:p>
            <a:pPr marL="742950" lvl="1" indent="-285750">
              <a:buFont typeface="Arial" panose="020B0604020202020204" pitchFamily="34" charset="0"/>
              <a:buChar char="•"/>
            </a:pPr>
            <a:r>
              <a:rPr lang="en-GB" b="1" dirty="0"/>
              <a:t>Excessive Optimism:</a:t>
            </a:r>
            <a:r>
              <a:rPr lang="en-GB" dirty="0"/>
              <a:t> Overestimating their abilities or making grand plans that are unrealistic, like planning a big event despite significant health issues.</a:t>
            </a:r>
          </a:p>
          <a:p>
            <a:pPr marL="742950" lvl="1" indent="-285750">
              <a:buFont typeface="Arial" panose="020B0604020202020204" pitchFamily="34" charset="0"/>
              <a:buChar char="•"/>
            </a:pPr>
            <a:r>
              <a:rPr lang="en-GB" b="1" dirty="0"/>
              <a:t>Over-friendliness:</a:t>
            </a:r>
            <a:r>
              <a:rPr lang="en-GB" dirty="0"/>
              <a:t> Being overly familiar with strangers, offering hugs or personal stories.</a:t>
            </a:r>
          </a:p>
          <a:p>
            <a:endParaRPr lang="en-SI" dirty="0"/>
          </a:p>
        </p:txBody>
      </p:sp>
    </p:spTree>
    <p:extLst>
      <p:ext uri="{BB962C8B-B14F-4D97-AF65-F5344CB8AC3E}">
        <p14:creationId xmlns:p14="http://schemas.microsoft.com/office/powerpoint/2010/main" val="408507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09B9-EA37-A212-D132-E77D24227455}"/>
              </a:ext>
            </a:extLst>
          </p:cNvPr>
          <p:cNvSpPr>
            <a:spLocks noGrp="1"/>
          </p:cNvSpPr>
          <p:nvPr>
            <p:ph type="title"/>
          </p:nvPr>
        </p:nvSpPr>
        <p:spPr/>
        <p:txBody>
          <a:bodyPr/>
          <a:lstStyle/>
          <a:p>
            <a:pPr algn="ctr"/>
            <a:r>
              <a:rPr lang="en-GB" dirty="0">
                <a:solidFill>
                  <a:srgbClr val="C00000"/>
                </a:solidFill>
              </a:rPr>
              <a:t>7. Apathy/Indifference</a:t>
            </a:r>
            <a:endParaRPr lang="en-SI" dirty="0">
              <a:solidFill>
                <a:srgbClr val="C00000"/>
              </a:solidFill>
            </a:endParaRPr>
          </a:p>
        </p:txBody>
      </p:sp>
      <p:sp>
        <p:nvSpPr>
          <p:cNvPr id="3" name="Content Placeholder 2">
            <a:extLst>
              <a:ext uri="{FF2B5EF4-FFF2-40B4-BE49-F238E27FC236}">
                <a16:creationId xmlns:a16="http://schemas.microsoft.com/office/drawing/2014/main" id="{6CE85113-4926-6248-5045-72F7DB7AA5D9}"/>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Definition:</a:t>
            </a:r>
            <a:r>
              <a:rPr lang="en-GB" dirty="0"/>
              <a:t> Lack of interest, enthusiasm, or concern.</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Disengagement:</a:t>
            </a:r>
            <a:r>
              <a:rPr lang="en-GB" dirty="0"/>
              <a:t> No longer initiating conversations or activities, like sitting passively for long periods.</a:t>
            </a:r>
          </a:p>
          <a:p>
            <a:pPr marL="742950" lvl="1" indent="-285750">
              <a:buFont typeface="Arial" panose="020B0604020202020204" pitchFamily="34" charset="0"/>
              <a:buChar char="•"/>
            </a:pPr>
            <a:r>
              <a:rPr lang="en-GB" b="1" dirty="0"/>
              <a:t>Neglect of Personal Care:</a:t>
            </a:r>
            <a:r>
              <a:rPr lang="en-GB" dirty="0"/>
              <a:t> Ignoring basic hygiene routines, such as not bathing or changing clothes.</a:t>
            </a:r>
          </a:p>
          <a:p>
            <a:pPr marL="742950" lvl="1" indent="-285750">
              <a:buFont typeface="Arial" panose="020B0604020202020204" pitchFamily="34" charset="0"/>
              <a:buChar char="•"/>
            </a:pPr>
            <a:r>
              <a:rPr lang="en-GB" b="1" dirty="0"/>
              <a:t>Lack of Response to Stimuli:</a:t>
            </a:r>
            <a:r>
              <a:rPr lang="en-GB" dirty="0"/>
              <a:t> Showing little reaction to family visits or not participating in events they previously enjoyed.</a:t>
            </a:r>
          </a:p>
          <a:p>
            <a:endParaRPr lang="en-SI" dirty="0"/>
          </a:p>
        </p:txBody>
      </p:sp>
    </p:spTree>
    <p:extLst>
      <p:ext uri="{BB962C8B-B14F-4D97-AF65-F5344CB8AC3E}">
        <p14:creationId xmlns:p14="http://schemas.microsoft.com/office/powerpoint/2010/main" val="5162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F082-FD59-A8BD-AFD9-D3800AD6E82E}"/>
              </a:ext>
            </a:extLst>
          </p:cNvPr>
          <p:cNvSpPr>
            <a:spLocks noGrp="1"/>
          </p:cNvSpPr>
          <p:nvPr>
            <p:ph type="title"/>
          </p:nvPr>
        </p:nvSpPr>
        <p:spPr/>
        <p:txBody>
          <a:bodyPr/>
          <a:lstStyle/>
          <a:p>
            <a:pPr algn="ctr"/>
            <a:r>
              <a:rPr lang="en-GB" dirty="0">
                <a:solidFill>
                  <a:srgbClr val="C00000"/>
                </a:solidFill>
              </a:rPr>
              <a:t>8. Disinhibition</a:t>
            </a:r>
            <a:endParaRPr lang="en-SI" dirty="0">
              <a:solidFill>
                <a:srgbClr val="C00000"/>
              </a:solidFill>
            </a:endParaRPr>
          </a:p>
        </p:txBody>
      </p:sp>
      <p:sp>
        <p:nvSpPr>
          <p:cNvPr id="3" name="Content Placeholder 2">
            <a:extLst>
              <a:ext uri="{FF2B5EF4-FFF2-40B4-BE49-F238E27FC236}">
                <a16:creationId xmlns:a16="http://schemas.microsoft.com/office/drawing/2014/main" id="{5D3A0366-BBD4-6A04-2732-54169CCF2C4E}"/>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Definition:</a:t>
            </a:r>
            <a:r>
              <a:rPr lang="en-GB" dirty="0"/>
              <a:t> Impulsivity and lack of social restraint.</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Inappropriate Comments:</a:t>
            </a:r>
            <a:r>
              <a:rPr lang="en-GB" dirty="0"/>
              <a:t> Making sexual or rude remarks in public or during family gatherings.</a:t>
            </a:r>
          </a:p>
          <a:p>
            <a:pPr marL="742950" lvl="1" indent="-285750">
              <a:buFont typeface="Arial" panose="020B0604020202020204" pitchFamily="34" charset="0"/>
              <a:buChar char="•"/>
            </a:pPr>
            <a:r>
              <a:rPr lang="en-GB" b="1" dirty="0"/>
              <a:t>Impulsive Actions:</a:t>
            </a:r>
            <a:r>
              <a:rPr lang="en-GB" dirty="0"/>
              <a:t> Sudden decisions to spend large amounts of money or engage in risky activities without consideration of consequences.</a:t>
            </a:r>
          </a:p>
          <a:p>
            <a:pPr marL="742950" lvl="1" indent="-285750">
              <a:buFont typeface="Arial" panose="020B0604020202020204" pitchFamily="34" charset="0"/>
              <a:buChar char="•"/>
            </a:pPr>
            <a:r>
              <a:rPr lang="en-GB" b="1" dirty="0"/>
              <a:t>Excessive Eating or Drinking:</a:t>
            </a:r>
            <a:r>
              <a:rPr lang="en-GB" dirty="0"/>
              <a:t> Consuming large quantities of food or alcohol without apparent awareness or concern.</a:t>
            </a:r>
          </a:p>
          <a:p>
            <a:endParaRPr lang="en-SI" dirty="0"/>
          </a:p>
        </p:txBody>
      </p:sp>
    </p:spTree>
    <p:extLst>
      <p:ext uri="{BB962C8B-B14F-4D97-AF65-F5344CB8AC3E}">
        <p14:creationId xmlns:p14="http://schemas.microsoft.com/office/powerpoint/2010/main" val="147141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6FE7-2AB1-9428-89BF-35C2B0136F2D}"/>
              </a:ext>
            </a:extLst>
          </p:cNvPr>
          <p:cNvSpPr>
            <a:spLocks noGrp="1"/>
          </p:cNvSpPr>
          <p:nvPr>
            <p:ph type="title"/>
          </p:nvPr>
        </p:nvSpPr>
        <p:spPr/>
        <p:txBody>
          <a:bodyPr/>
          <a:lstStyle/>
          <a:p>
            <a:pPr algn="ctr"/>
            <a:r>
              <a:rPr lang="en-GB" dirty="0">
                <a:solidFill>
                  <a:srgbClr val="C00000"/>
                </a:solidFill>
              </a:rPr>
              <a:t>9. Irritability/Lability</a:t>
            </a:r>
            <a:endParaRPr lang="en-SI" dirty="0">
              <a:solidFill>
                <a:srgbClr val="C00000"/>
              </a:solidFill>
            </a:endParaRPr>
          </a:p>
        </p:txBody>
      </p:sp>
      <p:sp>
        <p:nvSpPr>
          <p:cNvPr id="3" name="Content Placeholder 2">
            <a:extLst>
              <a:ext uri="{FF2B5EF4-FFF2-40B4-BE49-F238E27FC236}">
                <a16:creationId xmlns:a16="http://schemas.microsoft.com/office/drawing/2014/main" id="{BD1A9477-B3B2-8F5E-CFE2-E04BEA16DAA0}"/>
              </a:ext>
            </a:extLst>
          </p:cNvPr>
          <p:cNvSpPr>
            <a:spLocks noGrp="1"/>
          </p:cNvSpPr>
          <p:nvPr>
            <p:ph idx="1"/>
          </p:nvPr>
        </p:nvSpPr>
        <p:spPr/>
        <p:txBody>
          <a:bodyPr>
            <a:normAutofit/>
          </a:bodyPr>
          <a:lstStyle/>
          <a:p>
            <a:endParaRPr lang="en-GB" b="1" dirty="0"/>
          </a:p>
          <a:p>
            <a:pPr>
              <a:buFont typeface="Arial" panose="020B0604020202020204" pitchFamily="34" charset="0"/>
              <a:buChar char="•"/>
            </a:pPr>
            <a:r>
              <a:rPr lang="en-GB" b="1" dirty="0"/>
              <a:t>Definition:</a:t>
            </a:r>
            <a:r>
              <a:rPr lang="en-GB" dirty="0"/>
              <a:t> Frequent mood swings, irritability, or emotional instability.</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Sudden Anger:</a:t>
            </a:r>
            <a:r>
              <a:rPr lang="en-GB" dirty="0"/>
              <a:t> Becoming quickly angry or frustrated over minor issues, such as a misplaced item or a change in routine.</a:t>
            </a:r>
          </a:p>
          <a:p>
            <a:pPr marL="742950" lvl="1" indent="-285750">
              <a:buFont typeface="Arial" panose="020B0604020202020204" pitchFamily="34" charset="0"/>
              <a:buChar char="•"/>
            </a:pPr>
            <a:r>
              <a:rPr lang="en-GB" b="1" dirty="0"/>
              <a:t>Rapid Mood Changes:</a:t>
            </a:r>
            <a:r>
              <a:rPr lang="en-GB" dirty="0"/>
              <a:t> Shifting from happiness to sadness or anger without a clear trigger.</a:t>
            </a:r>
          </a:p>
          <a:p>
            <a:pPr marL="742950" lvl="1" indent="-285750">
              <a:buFont typeface="Arial" panose="020B0604020202020204" pitchFamily="34" charset="0"/>
              <a:buChar char="•"/>
            </a:pPr>
            <a:r>
              <a:rPr lang="en-GB" b="1" dirty="0"/>
              <a:t>Crying Spells:</a:t>
            </a:r>
            <a:r>
              <a:rPr lang="en-GB" dirty="0"/>
              <a:t> Bursting into tears unpredictably during conversations or activities.</a:t>
            </a:r>
          </a:p>
          <a:p>
            <a:endParaRPr lang="en-SI" dirty="0"/>
          </a:p>
        </p:txBody>
      </p:sp>
    </p:spTree>
    <p:extLst>
      <p:ext uri="{BB962C8B-B14F-4D97-AF65-F5344CB8AC3E}">
        <p14:creationId xmlns:p14="http://schemas.microsoft.com/office/powerpoint/2010/main" val="229531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AEA7-3BF5-B422-8E82-FF31B6F79F93}"/>
              </a:ext>
            </a:extLst>
          </p:cNvPr>
          <p:cNvSpPr>
            <a:spLocks noGrp="1"/>
          </p:cNvSpPr>
          <p:nvPr>
            <p:ph type="title"/>
          </p:nvPr>
        </p:nvSpPr>
        <p:spPr/>
        <p:txBody>
          <a:bodyPr/>
          <a:lstStyle/>
          <a:p>
            <a:pPr algn="ctr"/>
            <a:r>
              <a:rPr lang="en-GB" dirty="0">
                <a:solidFill>
                  <a:srgbClr val="C00000"/>
                </a:solidFill>
              </a:rPr>
              <a:t>10. Aberrant Motor </a:t>
            </a:r>
            <a:r>
              <a:rPr lang="en-GB" dirty="0" err="1">
                <a:solidFill>
                  <a:srgbClr val="C00000"/>
                </a:solidFill>
              </a:rPr>
              <a:t>Behavior</a:t>
            </a:r>
            <a:endParaRPr lang="en-SI" dirty="0">
              <a:solidFill>
                <a:srgbClr val="C00000"/>
              </a:solidFill>
            </a:endParaRPr>
          </a:p>
        </p:txBody>
      </p:sp>
      <p:sp>
        <p:nvSpPr>
          <p:cNvPr id="3" name="Content Placeholder 2">
            <a:extLst>
              <a:ext uri="{FF2B5EF4-FFF2-40B4-BE49-F238E27FC236}">
                <a16:creationId xmlns:a16="http://schemas.microsoft.com/office/drawing/2014/main" id="{7DFEA066-3AD1-CE14-FFDE-1572A564B359}"/>
              </a:ext>
            </a:extLst>
          </p:cNvPr>
          <p:cNvSpPr>
            <a:spLocks noGrp="1"/>
          </p:cNvSpPr>
          <p:nvPr>
            <p:ph idx="1"/>
          </p:nvPr>
        </p:nvSpPr>
        <p:spPr/>
        <p:txBody>
          <a:bodyPr>
            <a:normAutofit/>
          </a:bodyPr>
          <a:lstStyle/>
          <a:p>
            <a:endParaRPr lang="en-GB" b="1" dirty="0"/>
          </a:p>
          <a:p>
            <a:pPr>
              <a:buFont typeface="Arial" panose="020B0604020202020204" pitchFamily="34" charset="0"/>
              <a:buChar char="•"/>
            </a:pPr>
            <a:r>
              <a:rPr lang="en-GB" b="1" dirty="0"/>
              <a:t>Definition:</a:t>
            </a:r>
            <a:r>
              <a:rPr lang="en-GB" dirty="0"/>
              <a:t> Unusual or repetitive movements that are not goal-directed.</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Pacing:</a:t>
            </a:r>
            <a:r>
              <a:rPr lang="en-GB" dirty="0"/>
              <a:t> Walking back and forth continuously, often in the same area, without an apparent purpose.</a:t>
            </a:r>
          </a:p>
          <a:p>
            <a:pPr marL="742950" lvl="1" indent="-285750">
              <a:buFont typeface="Arial" panose="020B0604020202020204" pitchFamily="34" charset="0"/>
              <a:buChar char="•"/>
            </a:pPr>
            <a:r>
              <a:rPr lang="en-GB" b="1" dirty="0"/>
              <a:t>Repetitive Hand Movements:</a:t>
            </a:r>
            <a:r>
              <a:rPr lang="en-GB" dirty="0"/>
              <a:t> Twisting fingers, rubbing hands together, or tapping repeatedly on surfaces.</a:t>
            </a:r>
          </a:p>
          <a:p>
            <a:pPr marL="742950" lvl="1" indent="-285750">
              <a:buFont typeface="Arial" panose="020B0604020202020204" pitchFamily="34" charset="0"/>
              <a:buChar char="•"/>
            </a:pPr>
            <a:r>
              <a:rPr lang="en-GB" b="1" dirty="0"/>
              <a:t>Fidgeting:</a:t>
            </a:r>
            <a:r>
              <a:rPr lang="en-GB" dirty="0"/>
              <a:t> Constantly shifting in their seat, adjusting clothing, or playing with objects without a clear reason.</a:t>
            </a:r>
          </a:p>
          <a:p>
            <a:endParaRPr lang="en-SI" dirty="0"/>
          </a:p>
        </p:txBody>
      </p:sp>
    </p:spTree>
    <p:extLst>
      <p:ext uri="{BB962C8B-B14F-4D97-AF65-F5344CB8AC3E}">
        <p14:creationId xmlns:p14="http://schemas.microsoft.com/office/powerpoint/2010/main" val="147309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D004-12AE-3DF8-B449-5E3733E4DB7B}"/>
              </a:ext>
            </a:extLst>
          </p:cNvPr>
          <p:cNvSpPr>
            <a:spLocks noGrp="1"/>
          </p:cNvSpPr>
          <p:nvPr>
            <p:ph type="title"/>
          </p:nvPr>
        </p:nvSpPr>
        <p:spPr/>
        <p:txBody>
          <a:bodyPr/>
          <a:lstStyle/>
          <a:p>
            <a:pPr algn="ctr"/>
            <a:r>
              <a:rPr lang="en-SI" dirty="0">
                <a:solidFill>
                  <a:srgbClr val="C00000"/>
                </a:solidFill>
              </a:rPr>
              <a:t>Objectives</a:t>
            </a:r>
          </a:p>
        </p:txBody>
      </p:sp>
      <p:sp>
        <p:nvSpPr>
          <p:cNvPr id="3" name="Content Placeholder 2">
            <a:extLst>
              <a:ext uri="{FF2B5EF4-FFF2-40B4-BE49-F238E27FC236}">
                <a16:creationId xmlns:a16="http://schemas.microsoft.com/office/drawing/2014/main" id="{32AB07CB-29E4-6DF3-3DC8-A7C8DFF434A9}"/>
              </a:ext>
            </a:extLst>
          </p:cNvPr>
          <p:cNvSpPr>
            <a:spLocks noGrp="1"/>
          </p:cNvSpPr>
          <p:nvPr>
            <p:ph idx="1"/>
          </p:nvPr>
        </p:nvSpPr>
        <p:spPr/>
        <p:txBody>
          <a:bodyPr>
            <a:normAutofit/>
          </a:bodyPr>
          <a:lstStyle/>
          <a:p>
            <a:pPr marL="0" indent="0">
              <a:buNone/>
            </a:pPr>
            <a:r>
              <a:rPr lang="en-GB" dirty="0"/>
              <a:t>After completing this lecture, the student will be able to:</a:t>
            </a:r>
          </a:p>
          <a:p>
            <a:pPr marL="0" indent="0">
              <a:buNone/>
            </a:pPr>
            <a:endParaRPr lang="en-GB" dirty="0"/>
          </a:p>
          <a:p>
            <a:r>
              <a:rPr lang="en-GB" dirty="0"/>
              <a:t>Explain the structure and purpose of the Neuropsychiatric Inventory.</a:t>
            </a:r>
          </a:p>
          <a:p>
            <a:r>
              <a:rPr lang="en-GB" dirty="0"/>
              <a:t>Accurately assess neuropsychiatric symptoms using the NPI.</a:t>
            </a:r>
          </a:p>
          <a:p>
            <a:r>
              <a:rPr lang="en-GB" dirty="0"/>
              <a:t>Apply the NPI in clinical case scenarios.</a:t>
            </a:r>
          </a:p>
          <a:p>
            <a:endParaRPr lang="en-SI" dirty="0"/>
          </a:p>
        </p:txBody>
      </p:sp>
    </p:spTree>
    <p:extLst>
      <p:ext uri="{BB962C8B-B14F-4D97-AF65-F5344CB8AC3E}">
        <p14:creationId xmlns:p14="http://schemas.microsoft.com/office/powerpoint/2010/main" val="1199376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8969-F09D-E682-A1EF-C1C27A59B370}"/>
              </a:ext>
            </a:extLst>
          </p:cNvPr>
          <p:cNvSpPr>
            <a:spLocks noGrp="1"/>
          </p:cNvSpPr>
          <p:nvPr>
            <p:ph type="title"/>
          </p:nvPr>
        </p:nvSpPr>
        <p:spPr/>
        <p:txBody>
          <a:bodyPr/>
          <a:lstStyle/>
          <a:p>
            <a:pPr algn="ctr"/>
            <a:r>
              <a:rPr lang="en-GB" dirty="0">
                <a:solidFill>
                  <a:srgbClr val="C00000"/>
                </a:solidFill>
              </a:rPr>
              <a:t>11. Nighttime </a:t>
            </a:r>
            <a:r>
              <a:rPr lang="en-GB" dirty="0" err="1">
                <a:solidFill>
                  <a:srgbClr val="C00000"/>
                </a:solidFill>
              </a:rPr>
              <a:t>Behavioral</a:t>
            </a:r>
            <a:r>
              <a:rPr lang="en-GB" dirty="0">
                <a:solidFill>
                  <a:srgbClr val="C00000"/>
                </a:solidFill>
              </a:rPr>
              <a:t> Disturbances</a:t>
            </a:r>
            <a:endParaRPr lang="en-SI" dirty="0"/>
          </a:p>
        </p:txBody>
      </p:sp>
      <p:sp>
        <p:nvSpPr>
          <p:cNvPr id="3" name="Content Placeholder 2">
            <a:extLst>
              <a:ext uri="{FF2B5EF4-FFF2-40B4-BE49-F238E27FC236}">
                <a16:creationId xmlns:a16="http://schemas.microsoft.com/office/drawing/2014/main" id="{143EC756-8B8E-A3BE-8E7B-EC4C855ED364}"/>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Definition:</a:t>
            </a:r>
            <a:r>
              <a:rPr lang="en-GB" dirty="0"/>
              <a:t> Problems with sleep that occur during the night.</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Restlessness:</a:t>
            </a:r>
            <a:r>
              <a:rPr lang="en-GB" dirty="0"/>
              <a:t> Frequent tossing and turning, unable to stay asleep for long periods.</a:t>
            </a:r>
          </a:p>
          <a:p>
            <a:pPr marL="742950" lvl="1" indent="-285750">
              <a:buFont typeface="Arial" panose="020B0604020202020204" pitchFamily="34" charset="0"/>
              <a:buChar char="•"/>
            </a:pPr>
            <a:r>
              <a:rPr lang="en-GB" b="1" dirty="0"/>
              <a:t>Night Wandering:</a:t>
            </a:r>
            <a:r>
              <a:rPr lang="en-GB" dirty="0"/>
              <a:t> Getting up repeatedly during the night and wandering around the house, often disoriented.</a:t>
            </a:r>
          </a:p>
          <a:p>
            <a:pPr marL="742950" lvl="1" indent="-285750">
              <a:buFont typeface="Arial" panose="020B0604020202020204" pitchFamily="34" charset="0"/>
              <a:buChar char="•"/>
            </a:pPr>
            <a:r>
              <a:rPr lang="en-GB" b="1" dirty="0"/>
              <a:t>Sleep Talking or Yelling:</a:t>
            </a:r>
            <a:r>
              <a:rPr lang="en-GB" dirty="0"/>
              <a:t> Engaging in conversations, shouting, or making noises while still asleep, often disturbing others.</a:t>
            </a:r>
          </a:p>
          <a:p>
            <a:endParaRPr lang="en-SI" dirty="0"/>
          </a:p>
        </p:txBody>
      </p:sp>
    </p:spTree>
    <p:extLst>
      <p:ext uri="{BB962C8B-B14F-4D97-AF65-F5344CB8AC3E}">
        <p14:creationId xmlns:p14="http://schemas.microsoft.com/office/powerpoint/2010/main" val="307173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9ACD-BB01-619F-6189-5C9E17D79101}"/>
              </a:ext>
            </a:extLst>
          </p:cNvPr>
          <p:cNvSpPr>
            <a:spLocks noGrp="1"/>
          </p:cNvSpPr>
          <p:nvPr>
            <p:ph type="title"/>
          </p:nvPr>
        </p:nvSpPr>
        <p:spPr/>
        <p:txBody>
          <a:bodyPr/>
          <a:lstStyle/>
          <a:p>
            <a:pPr algn="ctr"/>
            <a:r>
              <a:rPr lang="en-GB" dirty="0">
                <a:solidFill>
                  <a:srgbClr val="C00000"/>
                </a:solidFill>
              </a:rPr>
              <a:t>12. Appetite/Eating Disorders</a:t>
            </a:r>
            <a:endParaRPr lang="en-SI" dirty="0">
              <a:solidFill>
                <a:srgbClr val="C00000"/>
              </a:solidFill>
            </a:endParaRPr>
          </a:p>
        </p:txBody>
      </p:sp>
      <p:sp>
        <p:nvSpPr>
          <p:cNvPr id="3" name="Content Placeholder 2">
            <a:extLst>
              <a:ext uri="{FF2B5EF4-FFF2-40B4-BE49-F238E27FC236}">
                <a16:creationId xmlns:a16="http://schemas.microsoft.com/office/drawing/2014/main" id="{A6FFA91F-3004-54DB-F14B-45283DE755B0}"/>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Definition:</a:t>
            </a:r>
            <a:r>
              <a:rPr lang="en-GB" dirty="0"/>
              <a:t> Significant changes in eating habits or appetite.</a:t>
            </a:r>
          </a:p>
          <a:p>
            <a:pPr>
              <a:buFont typeface="Arial" panose="020B0604020202020204" pitchFamily="34" charset="0"/>
              <a:buChar char="•"/>
            </a:pPr>
            <a:r>
              <a:rPr lang="en-GB" b="1" dirty="0"/>
              <a:t>Examples:</a:t>
            </a:r>
            <a:endParaRPr lang="en-GB" dirty="0"/>
          </a:p>
          <a:p>
            <a:pPr marL="742950" lvl="1" indent="-285750">
              <a:buFont typeface="Arial" panose="020B0604020202020204" pitchFamily="34" charset="0"/>
              <a:buChar char="•"/>
            </a:pPr>
            <a:r>
              <a:rPr lang="en-GB" b="1" dirty="0"/>
              <a:t>Overeating:</a:t>
            </a:r>
            <a:r>
              <a:rPr lang="en-GB" dirty="0"/>
              <a:t> Consuming large amounts of food, especially sweets or snacks, often without realizing it.</a:t>
            </a:r>
          </a:p>
          <a:p>
            <a:pPr marL="742950" lvl="1" indent="-285750">
              <a:buFont typeface="Arial" panose="020B0604020202020204" pitchFamily="34" charset="0"/>
              <a:buChar char="•"/>
            </a:pPr>
            <a:r>
              <a:rPr lang="en-GB" b="1" dirty="0"/>
              <a:t>Loss of Appetite:</a:t>
            </a:r>
            <a:r>
              <a:rPr lang="en-GB" dirty="0"/>
              <a:t> Refusing to eat meals or showing little interest in food, leading to noticeable weight loss.</a:t>
            </a:r>
          </a:p>
          <a:p>
            <a:pPr marL="742950" lvl="1" indent="-285750">
              <a:buFont typeface="Arial" panose="020B0604020202020204" pitchFamily="34" charset="0"/>
              <a:buChar char="•"/>
            </a:pPr>
            <a:r>
              <a:rPr lang="en-GB" b="1" dirty="0"/>
              <a:t>Pica:</a:t>
            </a:r>
            <a:r>
              <a:rPr lang="en-GB" dirty="0"/>
              <a:t> Eating non-food items like paper, dirt, or fabric, which can be dangerous if not addressed.</a:t>
            </a:r>
          </a:p>
          <a:p>
            <a:endParaRPr lang="en-SI" dirty="0"/>
          </a:p>
        </p:txBody>
      </p:sp>
    </p:spTree>
    <p:extLst>
      <p:ext uri="{BB962C8B-B14F-4D97-AF65-F5344CB8AC3E}">
        <p14:creationId xmlns:p14="http://schemas.microsoft.com/office/powerpoint/2010/main" val="382471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60B2-6068-70B8-143A-87CA8404E519}"/>
              </a:ext>
            </a:extLst>
          </p:cNvPr>
          <p:cNvSpPr>
            <a:spLocks noGrp="1"/>
          </p:cNvSpPr>
          <p:nvPr>
            <p:ph type="title"/>
          </p:nvPr>
        </p:nvSpPr>
        <p:spPr/>
        <p:txBody>
          <a:bodyPr>
            <a:normAutofit/>
          </a:bodyPr>
          <a:lstStyle/>
          <a:p>
            <a:r>
              <a:rPr lang="en-GB" sz="4000" dirty="0">
                <a:solidFill>
                  <a:srgbClr val="C00000"/>
                </a:solidFill>
              </a:rPr>
              <a:t>Clinical Decision-Making Based on NPI Scores</a:t>
            </a:r>
            <a:endParaRPr lang="en-SI" sz="4000" dirty="0">
              <a:solidFill>
                <a:srgbClr val="C00000"/>
              </a:solidFill>
            </a:endParaRPr>
          </a:p>
        </p:txBody>
      </p:sp>
      <p:sp>
        <p:nvSpPr>
          <p:cNvPr id="3" name="Content Placeholder 2">
            <a:extLst>
              <a:ext uri="{FF2B5EF4-FFF2-40B4-BE49-F238E27FC236}">
                <a16:creationId xmlns:a16="http://schemas.microsoft.com/office/drawing/2014/main" id="{77B19E43-40B5-74D3-CA6B-9151DD37D52D}"/>
              </a:ext>
            </a:extLst>
          </p:cNvPr>
          <p:cNvSpPr>
            <a:spLocks noGrp="1"/>
          </p:cNvSpPr>
          <p:nvPr>
            <p:ph idx="1"/>
          </p:nvPr>
        </p:nvSpPr>
        <p:spPr/>
        <p:txBody>
          <a:bodyPr>
            <a:normAutofit fontScale="92500" lnSpcReduction="10000"/>
          </a:bodyPr>
          <a:lstStyle/>
          <a:p>
            <a:endParaRPr lang="en-GB" b="1" dirty="0"/>
          </a:p>
          <a:p>
            <a:pPr>
              <a:buFont typeface="Arial" panose="020B0604020202020204" pitchFamily="34" charset="0"/>
              <a:buChar char="•"/>
            </a:pPr>
            <a:r>
              <a:rPr lang="en-GB" b="1" dirty="0"/>
              <a:t>Interpreting Results:</a:t>
            </a:r>
            <a:endParaRPr lang="en-GB" dirty="0"/>
          </a:p>
          <a:p>
            <a:pPr marL="742950" lvl="1" indent="-285750">
              <a:buFont typeface="Arial" panose="020B0604020202020204" pitchFamily="34" charset="0"/>
              <a:buChar char="•"/>
            </a:pPr>
            <a:r>
              <a:rPr lang="en-GB" b="1" dirty="0"/>
              <a:t>Identifying Priorities:</a:t>
            </a:r>
            <a:r>
              <a:rPr lang="en-GB" dirty="0"/>
              <a:t> Focus on domains with the highest scores, as these often indicate the most pressing issues that need to be addressed.</a:t>
            </a:r>
          </a:p>
          <a:p>
            <a:pPr marL="742950" lvl="1" indent="-285750">
              <a:buFont typeface="Arial" panose="020B0604020202020204" pitchFamily="34" charset="0"/>
              <a:buChar char="•"/>
            </a:pPr>
            <a:r>
              <a:rPr lang="en-GB" b="1" dirty="0"/>
              <a:t>Contextual Considerations:</a:t>
            </a:r>
            <a:r>
              <a:rPr lang="en-GB" dirty="0"/>
              <a:t> Consider the patient's overall health, other comorbid conditions, and current treatment regimen when interpreting the scores.</a:t>
            </a:r>
          </a:p>
          <a:p>
            <a:pPr>
              <a:buFont typeface="Arial" panose="020B0604020202020204" pitchFamily="34" charset="0"/>
              <a:buChar char="•"/>
            </a:pPr>
            <a:r>
              <a:rPr lang="en-GB" b="1" dirty="0"/>
              <a:t>Developing an Intervention Plan:</a:t>
            </a:r>
            <a:endParaRPr lang="en-GB" dirty="0"/>
          </a:p>
          <a:p>
            <a:pPr marL="742950" lvl="1" indent="-285750">
              <a:buFont typeface="Arial" panose="020B0604020202020204" pitchFamily="34" charset="0"/>
              <a:buChar char="•"/>
            </a:pPr>
            <a:r>
              <a:rPr lang="en-GB" b="1" dirty="0"/>
              <a:t>Multidisciplinary Approach:</a:t>
            </a:r>
            <a:r>
              <a:rPr lang="en-GB" dirty="0"/>
              <a:t> Collaborate with other healthcare professionals, including psychiatrists, neurologists, and social workers, to develop a comprehensive care plan.</a:t>
            </a:r>
          </a:p>
          <a:p>
            <a:pPr marL="742950" lvl="1" indent="-285750">
              <a:buFont typeface="Arial" panose="020B0604020202020204" pitchFamily="34" charset="0"/>
              <a:buChar char="•"/>
            </a:pPr>
            <a:r>
              <a:rPr lang="en-GB" b="1" dirty="0"/>
              <a:t>Tailoring Treatments:</a:t>
            </a:r>
            <a:r>
              <a:rPr lang="en-GB" dirty="0"/>
              <a:t> Adjust medications, introduce </a:t>
            </a:r>
            <a:r>
              <a:rPr lang="en-GB" dirty="0" err="1"/>
              <a:t>behavioral</a:t>
            </a:r>
            <a:r>
              <a:rPr lang="en-GB" dirty="0"/>
              <a:t> interventions, or provide caregiver education based on the specific symptoms identified in the NPI.</a:t>
            </a:r>
          </a:p>
          <a:p>
            <a:endParaRPr lang="en-SI" dirty="0"/>
          </a:p>
        </p:txBody>
      </p:sp>
    </p:spTree>
    <p:extLst>
      <p:ext uri="{BB962C8B-B14F-4D97-AF65-F5344CB8AC3E}">
        <p14:creationId xmlns:p14="http://schemas.microsoft.com/office/powerpoint/2010/main" val="268217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9414-DBE1-4152-F964-2ABF3AA105D1}"/>
              </a:ext>
            </a:extLst>
          </p:cNvPr>
          <p:cNvSpPr>
            <a:spLocks noGrp="1"/>
          </p:cNvSpPr>
          <p:nvPr>
            <p:ph type="title"/>
          </p:nvPr>
        </p:nvSpPr>
        <p:spPr/>
        <p:txBody>
          <a:bodyPr/>
          <a:lstStyle/>
          <a:p>
            <a:pPr algn="ctr"/>
            <a:r>
              <a:rPr lang="en-GB" dirty="0">
                <a:solidFill>
                  <a:srgbClr val="C00000"/>
                </a:solidFill>
              </a:rPr>
              <a:t>NPI Case Example 1: Ms. A</a:t>
            </a:r>
            <a:endParaRPr lang="en-SI" dirty="0">
              <a:solidFill>
                <a:srgbClr val="C00000"/>
              </a:solidFill>
            </a:endParaRPr>
          </a:p>
        </p:txBody>
      </p:sp>
      <p:sp>
        <p:nvSpPr>
          <p:cNvPr id="3" name="Content Placeholder 2">
            <a:extLst>
              <a:ext uri="{FF2B5EF4-FFF2-40B4-BE49-F238E27FC236}">
                <a16:creationId xmlns:a16="http://schemas.microsoft.com/office/drawing/2014/main" id="{9D11A707-026C-E8F6-AA7E-43C523559E79}"/>
              </a:ext>
            </a:extLst>
          </p:cNvPr>
          <p:cNvSpPr>
            <a:spLocks noGrp="1"/>
          </p:cNvSpPr>
          <p:nvPr>
            <p:ph idx="1"/>
          </p:nvPr>
        </p:nvSpPr>
        <p:spPr>
          <a:xfrm>
            <a:off x="838200" y="1272172"/>
            <a:ext cx="10515600" cy="4879975"/>
          </a:xfrm>
        </p:spPr>
        <p:txBody>
          <a:bodyPr>
            <a:normAutofit fontScale="85000" lnSpcReduction="20000"/>
          </a:bodyPr>
          <a:lstStyle/>
          <a:p>
            <a:pPr>
              <a:buFont typeface="Arial" panose="020B0604020202020204" pitchFamily="34" charset="0"/>
              <a:buChar char="•"/>
            </a:pPr>
            <a:r>
              <a:rPr lang="en-GB" b="1" dirty="0"/>
              <a:t>Patient Profile:</a:t>
            </a:r>
            <a:r>
              <a:rPr lang="en-GB" dirty="0"/>
              <a:t> Mrs. A, a 72-year-old woman with a 5-year history of dementia. She lives with her daughter, who is her primary caregiver. Mrs. A has become increasingly agitated, especially during the late afternoon and evening. She has also started wandering at night, causing significant stress for her daughter.</a:t>
            </a:r>
          </a:p>
          <a:p>
            <a:pPr>
              <a:buFont typeface="Arial" panose="020B0604020202020204" pitchFamily="34" charset="0"/>
              <a:buChar char="•"/>
            </a:pPr>
            <a:r>
              <a:rPr lang="en-GB" b="1" dirty="0"/>
              <a:t>Medical History:</a:t>
            </a:r>
            <a:r>
              <a:rPr lang="en-GB" dirty="0"/>
              <a:t> She has a history of hypertension, managed with lisinopril, and osteoarthritis, for which she takes ibuprofen as needed. There is no history of psychiatric disorders before the onset of dementia.</a:t>
            </a:r>
          </a:p>
          <a:p>
            <a:pPr>
              <a:buFont typeface="Arial" panose="020B0604020202020204" pitchFamily="34" charset="0"/>
              <a:buChar char="•"/>
            </a:pPr>
            <a:r>
              <a:rPr lang="en-GB" b="1" dirty="0"/>
              <a:t>Social History:</a:t>
            </a:r>
            <a:r>
              <a:rPr lang="en-GB" dirty="0"/>
              <a:t> Mrs. A is a retired schoolteacher who was active in her community, particularly in church and local volunteer activities. Since her diagnosis, she has gradually withdrawn from these activities. She now spends most of her time at home, where her daughter takes care of her.</a:t>
            </a:r>
          </a:p>
          <a:p>
            <a:pPr>
              <a:buFont typeface="Arial" panose="020B0604020202020204" pitchFamily="34" charset="0"/>
              <a:buChar char="•"/>
            </a:pPr>
            <a:r>
              <a:rPr lang="en-GB" b="1" dirty="0"/>
              <a:t>Current Concerns:</a:t>
            </a:r>
            <a:r>
              <a:rPr lang="en-GB" dirty="0"/>
              <a:t> Over the past three months, Mrs. A has become increasingly agitated in the afternoons, displaying restlessness, pacing, and verbal aggression. Her daughter reports that these </a:t>
            </a:r>
            <a:r>
              <a:rPr lang="en-GB" dirty="0" err="1"/>
              <a:t>behaviors</a:t>
            </a:r>
            <a:r>
              <a:rPr lang="en-GB" dirty="0"/>
              <a:t> are particularly challenging during the evening ("sundowning"). At night, Mrs. A frequently wakes up disoriented, tries to leave the house, and becomes agitated when redirected.</a:t>
            </a:r>
          </a:p>
          <a:p>
            <a:endParaRPr lang="en-SI" dirty="0"/>
          </a:p>
        </p:txBody>
      </p:sp>
    </p:spTree>
    <p:extLst>
      <p:ext uri="{BB962C8B-B14F-4D97-AF65-F5344CB8AC3E}">
        <p14:creationId xmlns:p14="http://schemas.microsoft.com/office/powerpoint/2010/main" val="235907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9414-DBE1-4152-F964-2ABF3AA105D1}"/>
              </a:ext>
            </a:extLst>
          </p:cNvPr>
          <p:cNvSpPr>
            <a:spLocks noGrp="1"/>
          </p:cNvSpPr>
          <p:nvPr>
            <p:ph type="title"/>
          </p:nvPr>
        </p:nvSpPr>
        <p:spPr/>
        <p:txBody>
          <a:bodyPr/>
          <a:lstStyle/>
          <a:p>
            <a:pPr algn="ctr"/>
            <a:r>
              <a:rPr lang="en-GB" dirty="0">
                <a:solidFill>
                  <a:srgbClr val="C00000"/>
                </a:solidFill>
              </a:rPr>
              <a:t>NPI Case Example 1: Ms. A</a:t>
            </a:r>
            <a:endParaRPr lang="en-SI" dirty="0">
              <a:solidFill>
                <a:srgbClr val="C00000"/>
              </a:solidFill>
            </a:endParaRPr>
          </a:p>
        </p:txBody>
      </p:sp>
      <p:sp>
        <p:nvSpPr>
          <p:cNvPr id="3" name="Content Placeholder 2">
            <a:extLst>
              <a:ext uri="{FF2B5EF4-FFF2-40B4-BE49-F238E27FC236}">
                <a16:creationId xmlns:a16="http://schemas.microsoft.com/office/drawing/2014/main" id="{9D11A707-026C-E8F6-AA7E-43C523559E79}"/>
              </a:ext>
            </a:extLst>
          </p:cNvPr>
          <p:cNvSpPr>
            <a:spLocks noGrp="1"/>
          </p:cNvSpPr>
          <p:nvPr>
            <p:ph idx="1"/>
          </p:nvPr>
        </p:nvSpPr>
        <p:spPr/>
        <p:txBody>
          <a:bodyPr>
            <a:normAutofit/>
          </a:bodyPr>
          <a:lstStyle/>
          <a:p>
            <a:pPr marL="0" indent="0">
              <a:buNone/>
            </a:pPr>
            <a:endParaRPr lang="en-GB" b="1" dirty="0"/>
          </a:p>
          <a:p>
            <a:pPr>
              <a:buFont typeface="Arial" panose="020B0604020202020204" pitchFamily="34" charset="0"/>
              <a:buChar char="•"/>
            </a:pPr>
            <a:r>
              <a:rPr lang="en-GB" b="1" dirty="0"/>
              <a:t>Cognitive Examination:</a:t>
            </a:r>
            <a:r>
              <a:rPr lang="en-GB" dirty="0"/>
              <a:t> Mrs. A shows significant cognitive decline, consistent with moderate to severe dementia. She has difficulty with short-term memory, orientation, and executive functions. She is unable to recall recent events or follow complex instructions.</a:t>
            </a:r>
          </a:p>
          <a:p>
            <a:pPr>
              <a:buFont typeface="Arial" panose="020B0604020202020204" pitchFamily="34" charset="0"/>
              <a:buChar char="•"/>
            </a:pPr>
            <a:r>
              <a:rPr lang="en-GB" b="1" dirty="0" err="1"/>
              <a:t>Behavioral</a:t>
            </a:r>
            <a:r>
              <a:rPr lang="en-GB" b="1" dirty="0"/>
              <a:t> Observations:</a:t>
            </a:r>
            <a:r>
              <a:rPr lang="en-GB" dirty="0"/>
              <a:t> During the assessment, Mrs. A appeared restless and fidgety, frequently looking towards the door. She expressed confusion about the time of day and seemed unaware of her surroundings. Her speech was tangential, and she occasionally became irritable when questioned about her </a:t>
            </a:r>
            <a:r>
              <a:rPr lang="en-GB" dirty="0" err="1"/>
              <a:t>behavior</a:t>
            </a:r>
            <a:r>
              <a:rPr lang="en-GB" dirty="0"/>
              <a:t>.</a:t>
            </a:r>
          </a:p>
          <a:p>
            <a:endParaRPr lang="en-SI" dirty="0"/>
          </a:p>
        </p:txBody>
      </p:sp>
    </p:spTree>
    <p:extLst>
      <p:ext uri="{BB962C8B-B14F-4D97-AF65-F5344CB8AC3E}">
        <p14:creationId xmlns:p14="http://schemas.microsoft.com/office/powerpoint/2010/main" val="361655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E490-F789-0CBD-7154-9C2036D98D5F}"/>
              </a:ext>
            </a:extLst>
          </p:cNvPr>
          <p:cNvSpPr>
            <a:spLocks noGrp="1"/>
          </p:cNvSpPr>
          <p:nvPr>
            <p:ph type="title"/>
          </p:nvPr>
        </p:nvSpPr>
        <p:spPr/>
        <p:txBody>
          <a:bodyPr/>
          <a:lstStyle/>
          <a:p>
            <a:pPr algn="ctr"/>
            <a:r>
              <a:rPr lang="en-GB" dirty="0">
                <a:solidFill>
                  <a:srgbClr val="C00000"/>
                </a:solidFill>
              </a:rPr>
              <a:t>NPI Case Example 1: Ms. A</a:t>
            </a:r>
            <a:endParaRPr lang="en-SI" dirty="0">
              <a:solidFill>
                <a:srgbClr val="C00000"/>
              </a:solidFill>
            </a:endParaRPr>
          </a:p>
        </p:txBody>
      </p:sp>
      <p:sp>
        <p:nvSpPr>
          <p:cNvPr id="3" name="Content Placeholder 2">
            <a:extLst>
              <a:ext uri="{FF2B5EF4-FFF2-40B4-BE49-F238E27FC236}">
                <a16:creationId xmlns:a16="http://schemas.microsoft.com/office/drawing/2014/main" id="{86AA9121-803F-CB78-125A-52BF9003CEFA}"/>
              </a:ext>
            </a:extLst>
          </p:cNvPr>
          <p:cNvSpPr>
            <a:spLocks noGrp="1"/>
          </p:cNvSpPr>
          <p:nvPr>
            <p:ph idx="1"/>
          </p:nvPr>
        </p:nvSpPr>
        <p:spPr/>
        <p:txBody>
          <a:bodyPr/>
          <a:lstStyle/>
          <a:p>
            <a:pPr marL="0" indent="0">
              <a:buNone/>
            </a:pPr>
            <a:r>
              <a:rPr lang="en-GB" b="1" dirty="0"/>
              <a:t>Student Task:</a:t>
            </a:r>
          </a:p>
          <a:p>
            <a:pPr marL="0" indent="0">
              <a:buNone/>
            </a:pPr>
            <a:endParaRPr lang="en-GB" dirty="0"/>
          </a:p>
          <a:p>
            <a:pPr>
              <a:buFont typeface="Arial" panose="020B0604020202020204" pitchFamily="34" charset="0"/>
              <a:buChar char="•"/>
            </a:pPr>
            <a:r>
              <a:rPr lang="en-GB" b="1" dirty="0"/>
              <a:t>Question 1:</a:t>
            </a:r>
            <a:r>
              <a:rPr lang="en-GB" dirty="0"/>
              <a:t> Based on Mrs. A’s history and examination, which NPI domains would you consider assessing? List the domains that seem most relevant to her case.</a:t>
            </a:r>
          </a:p>
          <a:p>
            <a:pPr>
              <a:buFont typeface="Arial" panose="020B0604020202020204" pitchFamily="34" charset="0"/>
              <a:buChar char="•"/>
            </a:pPr>
            <a:r>
              <a:rPr lang="en-GB" b="1" dirty="0"/>
              <a:t>Question 2:</a:t>
            </a:r>
            <a:r>
              <a:rPr lang="en-GB" dirty="0"/>
              <a:t> How would you score Mrs. A on these domains? Consider the frequency and severity of her </a:t>
            </a:r>
            <a:r>
              <a:rPr lang="en-GB" dirty="0" err="1"/>
              <a:t>behaviors</a:t>
            </a:r>
            <a:r>
              <a:rPr lang="en-GB" dirty="0"/>
              <a:t> as described.</a:t>
            </a:r>
          </a:p>
          <a:p>
            <a:endParaRPr lang="en-SI" dirty="0"/>
          </a:p>
        </p:txBody>
      </p:sp>
    </p:spTree>
    <p:extLst>
      <p:ext uri="{BB962C8B-B14F-4D97-AF65-F5344CB8AC3E}">
        <p14:creationId xmlns:p14="http://schemas.microsoft.com/office/powerpoint/2010/main" val="237658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E009-9BAD-5CA9-AB26-438268C2709A}"/>
              </a:ext>
            </a:extLst>
          </p:cNvPr>
          <p:cNvSpPr>
            <a:spLocks noGrp="1"/>
          </p:cNvSpPr>
          <p:nvPr>
            <p:ph type="title"/>
          </p:nvPr>
        </p:nvSpPr>
        <p:spPr/>
        <p:txBody>
          <a:bodyPr/>
          <a:lstStyle/>
          <a:p>
            <a:pPr algn="ctr"/>
            <a:r>
              <a:rPr lang="en-GB" dirty="0">
                <a:solidFill>
                  <a:srgbClr val="C00000"/>
                </a:solidFill>
              </a:rPr>
              <a:t>Correct Answers for Case Example 1</a:t>
            </a:r>
            <a:br>
              <a:rPr lang="en-GB" dirty="0">
                <a:solidFill>
                  <a:srgbClr val="C00000"/>
                </a:solidFill>
              </a:rPr>
            </a:br>
            <a:endParaRPr lang="en-SI" dirty="0">
              <a:solidFill>
                <a:srgbClr val="C00000"/>
              </a:solidFill>
            </a:endParaRPr>
          </a:p>
        </p:txBody>
      </p:sp>
      <p:sp>
        <p:nvSpPr>
          <p:cNvPr id="3" name="Content Placeholder 2">
            <a:extLst>
              <a:ext uri="{FF2B5EF4-FFF2-40B4-BE49-F238E27FC236}">
                <a16:creationId xmlns:a16="http://schemas.microsoft.com/office/drawing/2014/main" id="{A738DED9-0D67-9D41-FDB6-8234DCD36D63}"/>
              </a:ext>
            </a:extLst>
          </p:cNvPr>
          <p:cNvSpPr>
            <a:spLocks noGrp="1"/>
          </p:cNvSpPr>
          <p:nvPr>
            <p:ph idx="1"/>
          </p:nvPr>
        </p:nvSpPr>
        <p:spPr/>
        <p:txBody>
          <a:bodyPr>
            <a:normAutofit lnSpcReduction="10000"/>
          </a:bodyPr>
          <a:lstStyle/>
          <a:p>
            <a:endParaRPr lang="en-GB" b="1" dirty="0"/>
          </a:p>
          <a:p>
            <a:pPr>
              <a:buFont typeface="Arial" panose="020B0604020202020204" pitchFamily="34" charset="0"/>
              <a:buChar char="•"/>
            </a:pPr>
            <a:r>
              <a:rPr lang="en-GB" b="1" dirty="0"/>
              <a:t>Relevant NPI Domains:</a:t>
            </a:r>
            <a:endParaRPr lang="en-GB" dirty="0"/>
          </a:p>
          <a:p>
            <a:pPr marL="742950" lvl="1" indent="-285750">
              <a:buFont typeface="Arial" panose="020B0604020202020204" pitchFamily="34" charset="0"/>
              <a:buChar char="•"/>
            </a:pPr>
            <a:r>
              <a:rPr lang="en-GB" b="1" dirty="0"/>
              <a:t>Agitation/Aggression:</a:t>
            </a:r>
            <a:r>
              <a:rPr lang="en-GB" dirty="0"/>
              <a:t> Frequent restlessness and verbal aggression during the late afternoon and evening.</a:t>
            </a:r>
          </a:p>
          <a:p>
            <a:pPr marL="742950" lvl="1" indent="-285750">
              <a:buFont typeface="Arial" panose="020B0604020202020204" pitchFamily="34" charset="0"/>
              <a:buChar char="•"/>
            </a:pPr>
            <a:r>
              <a:rPr lang="en-GB" b="1" dirty="0"/>
              <a:t>Nighttime </a:t>
            </a:r>
            <a:r>
              <a:rPr lang="en-GB" b="1" dirty="0" err="1"/>
              <a:t>Behavioral</a:t>
            </a:r>
            <a:r>
              <a:rPr lang="en-GB" b="1" dirty="0"/>
              <a:t> Disturbances:</a:t>
            </a:r>
            <a:r>
              <a:rPr lang="en-GB" dirty="0"/>
              <a:t> Frequent nighttime wandering and disorientation.</a:t>
            </a:r>
          </a:p>
          <a:p>
            <a:pPr>
              <a:buFont typeface="Arial" panose="020B0604020202020204" pitchFamily="34" charset="0"/>
              <a:buChar char="•"/>
            </a:pPr>
            <a:r>
              <a:rPr lang="en-GB" b="1" dirty="0"/>
              <a:t>Correct Scoring:</a:t>
            </a:r>
            <a:endParaRPr lang="en-GB" dirty="0"/>
          </a:p>
          <a:p>
            <a:pPr marL="742950" lvl="1" indent="-285750">
              <a:buFont typeface="Arial" panose="020B0604020202020204" pitchFamily="34" charset="0"/>
              <a:buChar char="•"/>
            </a:pPr>
            <a:r>
              <a:rPr lang="en-GB" b="1" dirty="0"/>
              <a:t>Agitation/Aggression:</a:t>
            </a:r>
            <a:r>
              <a:rPr lang="en-GB" dirty="0"/>
              <a:t> Frequency 4 (Very frequently), Severity 2 (Moderate) – Total score: 8.</a:t>
            </a:r>
          </a:p>
          <a:p>
            <a:pPr marL="742950" lvl="1" indent="-285750">
              <a:buFont typeface="Arial" panose="020B0604020202020204" pitchFamily="34" charset="0"/>
              <a:buChar char="•"/>
            </a:pPr>
            <a:r>
              <a:rPr lang="en-GB" b="1" dirty="0"/>
              <a:t>Nighttime </a:t>
            </a:r>
            <a:r>
              <a:rPr lang="en-GB" b="1" dirty="0" err="1"/>
              <a:t>Behavioral</a:t>
            </a:r>
            <a:r>
              <a:rPr lang="en-GB" b="1" dirty="0"/>
              <a:t> Disturbances:</a:t>
            </a:r>
            <a:r>
              <a:rPr lang="en-GB" dirty="0"/>
              <a:t> Frequency 4 (Very frequently), Severity 3 (Severe) – Total score: 12.</a:t>
            </a:r>
          </a:p>
          <a:p>
            <a:endParaRPr lang="en-SI" dirty="0"/>
          </a:p>
        </p:txBody>
      </p:sp>
    </p:spTree>
    <p:extLst>
      <p:ext uri="{BB962C8B-B14F-4D97-AF65-F5344CB8AC3E}">
        <p14:creationId xmlns:p14="http://schemas.microsoft.com/office/powerpoint/2010/main" val="2710525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a:xfrm>
            <a:off x="838200" y="152401"/>
            <a:ext cx="10515600" cy="1325563"/>
          </a:xfrm>
        </p:spPr>
        <p:txBody>
          <a:bodyPr/>
          <a:lstStyle/>
          <a:p>
            <a:pPr algn="ctr"/>
            <a:r>
              <a:rPr lang="en-GB" dirty="0">
                <a:solidFill>
                  <a:srgbClr val="C00000"/>
                </a:solidFill>
              </a:rPr>
              <a:t>Interactive Case Example 2: Mr. B</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a:xfrm>
            <a:off x="946484" y="1151855"/>
            <a:ext cx="10515600" cy="4879975"/>
          </a:xfrm>
        </p:spPr>
        <p:txBody>
          <a:bodyPr>
            <a:normAutofit fontScale="77500" lnSpcReduction="20000"/>
          </a:bodyPr>
          <a:lstStyle/>
          <a:p>
            <a:pPr>
              <a:buFont typeface="Arial" panose="020B0604020202020204" pitchFamily="34" charset="0"/>
              <a:buChar char="•"/>
            </a:pPr>
            <a:r>
              <a:rPr lang="en-GB" b="1" dirty="0"/>
              <a:t>Patient Profile:</a:t>
            </a:r>
            <a:r>
              <a:rPr lang="en-GB" dirty="0"/>
              <a:t> Mr. B, a 65-year-old man with an 8-year history of PD. His wife reports that Mr. B has started experiencing visual hallucinations and has developed delusions that she is plotting against him. These symptoms have become more frequent and distressing over the past month.</a:t>
            </a:r>
          </a:p>
          <a:p>
            <a:pPr>
              <a:buFont typeface="Arial" panose="020B0604020202020204" pitchFamily="34" charset="0"/>
              <a:buChar char="•"/>
            </a:pPr>
            <a:r>
              <a:rPr lang="en-GB" b="1" dirty="0"/>
              <a:t>Medical History:</a:t>
            </a:r>
            <a:r>
              <a:rPr lang="en-GB" dirty="0"/>
              <a:t> Mr. B was diagnosed with PD 8 y ago. His current medications include levodopa/carbidopa for motor symptoms and sertraline for a history of depression. He has no prior history of psychiatric disorders. His PD symptoms include tremors, rigidity, and bradykinesia, which are managed reasonably well with medication.</a:t>
            </a:r>
          </a:p>
          <a:p>
            <a:pPr>
              <a:buFont typeface="Arial" panose="020B0604020202020204" pitchFamily="34" charset="0"/>
              <a:buChar char="•"/>
            </a:pPr>
            <a:r>
              <a:rPr lang="en-GB" b="1" dirty="0"/>
              <a:t>Social History:</a:t>
            </a:r>
            <a:r>
              <a:rPr lang="en-GB" dirty="0"/>
              <a:t> Mr. B is a retired accountant who enjoyed intellectual activities, such as playing chess and reading. However, due to his motor symptoms and cognitive decline, he has become less active socially and physically. His wife has noticed a gradual decline in his cognitive abilities, including occasional forgetfulness and difficulty with complex tasks.</a:t>
            </a:r>
          </a:p>
          <a:p>
            <a:pPr>
              <a:buFont typeface="Arial" panose="020B0604020202020204" pitchFamily="34" charset="0"/>
              <a:buChar char="•"/>
            </a:pPr>
            <a:r>
              <a:rPr lang="en-GB" b="1" dirty="0"/>
              <a:t>Current Concerns:</a:t>
            </a:r>
            <a:r>
              <a:rPr lang="en-GB" dirty="0"/>
              <a:t> In the past month, Mr. B has begun seeing people in the house who aren’t there, particularly in the late afternoon and evening. These hallucinations are vivid and detailed, causing him to believe that strangers are in his home. He has also developed delusions that his wife is hiding things from him and conspiring against him, leading to frequent arguments and a breakdown in trust.</a:t>
            </a:r>
          </a:p>
          <a:p>
            <a:endParaRPr lang="en-SI" dirty="0"/>
          </a:p>
        </p:txBody>
      </p:sp>
    </p:spTree>
    <p:extLst>
      <p:ext uri="{BB962C8B-B14F-4D97-AF65-F5344CB8AC3E}">
        <p14:creationId xmlns:p14="http://schemas.microsoft.com/office/powerpoint/2010/main" val="2751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2: Mr. B</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a:xfrm>
            <a:off x="838200" y="1265363"/>
            <a:ext cx="10515600" cy="4351338"/>
          </a:xfrm>
        </p:spPr>
        <p:txBody>
          <a:bodyPr>
            <a:normAutofit/>
          </a:bodyPr>
          <a:lstStyle/>
          <a:p>
            <a:endParaRPr lang="en-GB" b="1" dirty="0"/>
          </a:p>
          <a:p>
            <a:pPr>
              <a:buFont typeface="Arial" panose="020B0604020202020204" pitchFamily="34" charset="0"/>
              <a:buChar char="•"/>
            </a:pPr>
            <a:r>
              <a:rPr lang="en-GB" b="1" dirty="0"/>
              <a:t>Cognitive Examination:</a:t>
            </a:r>
            <a:r>
              <a:rPr lang="en-GB" dirty="0"/>
              <a:t> Mr. B demonstrates mild cognitive impairment, with difficulties in memory recall, visuospatial tasks, and executive functioning. His motor symptoms are evident, with noticeable tremors and bradykinesia.</a:t>
            </a:r>
          </a:p>
          <a:p>
            <a:pPr>
              <a:buFont typeface="Arial" panose="020B0604020202020204" pitchFamily="34" charset="0"/>
              <a:buChar char="•"/>
            </a:pPr>
            <a:r>
              <a:rPr lang="en-GB" b="1" dirty="0" err="1"/>
              <a:t>Behavioral</a:t>
            </a:r>
            <a:r>
              <a:rPr lang="en-GB" b="1" dirty="0"/>
              <a:t> Observations:</a:t>
            </a:r>
            <a:r>
              <a:rPr lang="en-GB" dirty="0"/>
              <a:t> During the interview, Mr. B frequently glanced around the room as if seeing things that weren’t there. He expressed frustration and suspicion towards his wife, questioning her actions and intentions. His speech was coherent, but he displayed a marked distrust of those around him</a:t>
            </a:r>
          </a:p>
          <a:p>
            <a:endParaRPr lang="en-SI" dirty="0"/>
          </a:p>
        </p:txBody>
      </p:sp>
    </p:spTree>
    <p:extLst>
      <p:ext uri="{BB962C8B-B14F-4D97-AF65-F5344CB8AC3E}">
        <p14:creationId xmlns:p14="http://schemas.microsoft.com/office/powerpoint/2010/main" val="425200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2: Mr. B</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p:txBody>
          <a:bodyPr>
            <a:normAutofit/>
          </a:bodyPr>
          <a:lstStyle/>
          <a:p>
            <a:pPr marL="0" indent="0">
              <a:buNone/>
            </a:pPr>
            <a:r>
              <a:rPr lang="en-GB" b="1" dirty="0"/>
              <a:t>Student Task:</a:t>
            </a:r>
          </a:p>
          <a:p>
            <a:pPr marL="0" indent="0">
              <a:buNone/>
            </a:pPr>
            <a:endParaRPr lang="en-GB" dirty="0"/>
          </a:p>
          <a:p>
            <a:pPr>
              <a:buFont typeface="Arial" panose="020B0604020202020204" pitchFamily="34" charset="0"/>
              <a:buChar char="•"/>
            </a:pPr>
            <a:r>
              <a:rPr lang="en-GB" b="1" dirty="0"/>
              <a:t>Question 1:</a:t>
            </a:r>
            <a:r>
              <a:rPr lang="en-GB" dirty="0"/>
              <a:t> Which NPI domains should be assessed for Mr. B? Identify the domains that are most relevant to his symptoms.</a:t>
            </a:r>
          </a:p>
          <a:p>
            <a:pPr>
              <a:buFont typeface="Arial" panose="020B0604020202020204" pitchFamily="34" charset="0"/>
              <a:buChar char="•"/>
            </a:pPr>
            <a:r>
              <a:rPr lang="en-GB" b="1" dirty="0"/>
              <a:t>Question 2:</a:t>
            </a:r>
            <a:r>
              <a:rPr lang="en-GB" dirty="0"/>
              <a:t> How would you score these domains based on the information provided? Consider the frequency and severity of his hallucinations and delusions.</a:t>
            </a:r>
          </a:p>
          <a:p>
            <a:endParaRPr lang="en-SI" dirty="0"/>
          </a:p>
        </p:txBody>
      </p:sp>
    </p:spTree>
    <p:extLst>
      <p:ext uri="{BB962C8B-B14F-4D97-AF65-F5344CB8AC3E}">
        <p14:creationId xmlns:p14="http://schemas.microsoft.com/office/powerpoint/2010/main" val="409149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3F34-CE58-C905-0BC4-98403E265F54}"/>
              </a:ext>
            </a:extLst>
          </p:cNvPr>
          <p:cNvSpPr>
            <a:spLocks noGrp="1"/>
          </p:cNvSpPr>
          <p:nvPr>
            <p:ph type="title"/>
          </p:nvPr>
        </p:nvSpPr>
        <p:spPr/>
        <p:txBody>
          <a:bodyPr/>
          <a:lstStyle/>
          <a:p>
            <a:pPr algn="ctr"/>
            <a:r>
              <a:rPr lang="en-GB" sz="4400" dirty="0">
                <a:solidFill>
                  <a:srgbClr val="C00000"/>
                </a:solidFill>
              </a:rPr>
              <a:t>Introduction to NPI</a:t>
            </a:r>
            <a:br>
              <a:rPr lang="en-GB" sz="4400" b="1" dirty="0"/>
            </a:br>
            <a:endParaRPr lang="en-SI" dirty="0"/>
          </a:p>
        </p:txBody>
      </p:sp>
      <p:sp>
        <p:nvSpPr>
          <p:cNvPr id="3" name="Content Placeholder 2">
            <a:extLst>
              <a:ext uri="{FF2B5EF4-FFF2-40B4-BE49-F238E27FC236}">
                <a16:creationId xmlns:a16="http://schemas.microsoft.com/office/drawing/2014/main" id="{E5496210-1AA4-0AFE-ED51-F59505CEF540}"/>
              </a:ext>
            </a:extLst>
          </p:cNvPr>
          <p:cNvSpPr>
            <a:spLocks noGrp="1"/>
          </p:cNvSpPr>
          <p:nvPr>
            <p:ph idx="1"/>
          </p:nvPr>
        </p:nvSpPr>
        <p:spPr/>
        <p:txBody>
          <a:bodyPr/>
          <a:lstStyle/>
          <a:p>
            <a:pPr>
              <a:buFont typeface="Arial" panose="020B0604020202020204" pitchFamily="34" charset="0"/>
              <a:buChar char="•"/>
            </a:pPr>
            <a:endParaRPr lang="en-GB" sz="2400" b="1" dirty="0"/>
          </a:p>
          <a:p>
            <a:pPr>
              <a:buFont typeface="Arial" panose="020B0604020202020204" pitchFamily="34" charset="0"/>
              <a:buChar char="•"/>
            </a:pPr>
            <a:endParaRPr lang="en-GB" sz="2400" b="1" dirty="0"/>
          </a:p>
          <a:p>
            <a:pPr>
              <a:buFont typeface="Arial" panose="020B0604020202020204" pitchFamily="34" charset="0"/>
              <a:buChar char="•"/>
            </a:pPr>
            <a:r>
              <a:rPr lang="en-GB" sz="2400" dirty="0"/>
              <a:t>The NPI is a structured interview tool used to assess neuropsychiatric symptoms across various neurological and psychiatric disorders.</a:t>
            </a:r>
          </a:p>
          <a:p>
            <a:pPr>
              <a:buFont typeface="Arial" panose="020B0604020202020204" pitchFamily="34" charset="0"/>
              <a:buChar char="•"/>
            </a:pPr>
            <a:endParaRPr lang="en-GB" sz="2400" dirty="0"/>
          </a:p>
          <a:p>
            <a:pPr>
              <a:buFont typeface="Arial" panose="020B0604020202020204" pitchFamily="34" charset="0"/>
              <a:buChar char="•"/>
            </a:pPr>
            <a:r>
              <a:rPr lang="en-GB" sz="2400" b="1" dirty="0"/>
              <a:t>Applications:</a:t>
            </a:r>
            <a:r>
              <a:rPr lang="en-GB" sz="2400" dirty="0"/>
              <a:t> Widely used in clinical practice and research, particularly in neurodegenerative diseases like Alzheimer’s Disease, Huntington's Disease, and Parkinson's Disease.</a:t>
            </a:r>
          </a:p>
          <a:p>
            <a:endParaRPr lang="en-SI" dirty="0"/>
          </a:p>
        </p:txBody>
      </p:sp>
    </p:spTree>
    <p:extLst>
      <p:ext uri="{BB962C8B-B14F-4D97-AF65-F5344CB8AC3E}">
        <p14:creationId xmlns:p14="http://schemas.microsoft.com/office/powerpoint/2010/main" val="3513189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Correct Answers for Case Example 2</a:t>
            </a: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a:xfrm>
            <a:off x="838200" y="1356393"/>
            <a:ext cx="10515600" cy="4351338"/>
          </a:xfrm>
        </p:spPr>
        <p:txBody>
          <a:bodyPr>
            <a:normAutofit/>
          </a:bodyPr>
          <a:lstStyle/>
          <a:p>
            <a:endParaRPr lang="en-GB" b="1" dirty="0"/>
          </a:p>
          <a:p>
            <a:pPr>
              <a:buFont typeface="Arial" panose="020B0604020202020204" pitchFamily="34" charset="0"/>
              <a:buChar char="•"/>
            </a:pPr>
            <a:r>
              <a:rPr lang="en-GB" b="1" dirty="0"/>
              <a:t>Relevant NPI Domains:</a:t>
            </a:r>
            <a:endParaRPr lang="en-GB" dirty="0"/>
          </a:p>
          <a:p>
            <a:pPr marL="742950" lvl="1" indent="-285750">
              <a:buFont typeface="Arial" panose="020B0604020202020204" pitchFamily="34" charset="0"/>
              <a:buChar char="•"/>
            </a:pPr>
            <a:r>
              <a:rPr lang="en-GB" b="1" dirty="0"/>
              <a:t>Hallucinations:</a:t>
            </a:r>
            <a:r>
              <a:rPr lang="en-GB" dirty="0"/>
              <a:t> Frequent, vivid visual hallucinations where Mr. B sees people who aren’t there.</a:t>
            </a:r>
          </a:p>
          <a:p>
            <a:pPr marL="742950" lvl="1" indent="-285750">
              <a:buFont typeface="Arial" panose="020B0604020202020204" pitchFamily="34" charset="0"/>
              <a:buChar char="•"/>
            </a:pPr>
            <a:r>
              <a:rPr lang="en-GB" b="1" dirty="0"/>
              <a:t>Delusions:</a:t>
            </a:r>
            <a:r>
              <a:rPr lang="en-GB" dirty="0"/>
              <a:t> Frequent delusions involving his wife, where he believes she is plotting against him.</a:t>
            </a:r>
          </a:p>
          <a:p>
            <a:pPr>
              <a:buFont typeface="Arial" panose="020B0604020202020204" pitchFamily="34" charset="0"/>
              <a:buChar char="•"/>
            </a:pPr>
            <a:r>
              <a:rPr lang="en-GB" b="1" dirty="0"/>
              <a:t>Correct Scoring:</a:t>
            </a:r>
            <a:endParaRPr lang="en-GB" dirty="0"/>
          </a:p>
          <a:p>
            <a:pPr marL="742950" lvl="1" indent="-285750">
              <a:buFont typeface="Arial" panose="020B0604020202020204" pitchFamily="34" charset="0"/>
              <a:buChar char="•"/>
            </a:pPr>
            <a:r>
              <a:rPr lang="en-GB" b="1" dirty="0"/>
              <a:t>Hallucinations:</a:t>
            </a:r>
            <a:r>
              <a:rPr lang="en-GB" dirty="0"/>
              <a:t> Frequency 3 (Frequently), Severity 2 (Moderate) – Total score: 6.</a:t>
            </a:r>
          </a:p>
          <a:p>
            <a:pPr marL="742950" lvl="1" indent="-285750">
              <a:buFont typeface="Arial" panose="020B0604020202020204" pitchFamily="34" charset="0"/>
              <a:buChar char="•"/>
            </a:pPr>
            <a:r>
              <a:rPr lang="en-GB" b="1" dirty="0"/>
              <a:t>Delusions:</a:t>
            </a:r>
            <a:r>
              <a:rPr lang="en-GB" dirty="0"/>
              <a:t> Frequency 3 (Frequently), Severity 3 (Severe) – Total score: 9.</a:t>
            </a:r>
          </a:p>
          <a:p>
            <a:endParaRPr lang="en-SI" dirty="0"/>
          </a:p>
        </p:txBody>
      </p:sp>
    </p:spTree>
    <p:extLst>
      <p:ext uri="{BB962C8B-B14F-4D97-AF65-F5344CB8AC3E}">
        <p14:creationId xmlns:p14="http://schemas.microsoft.com/office/powerpoint/2010/main" val="194865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3: Mrs. C</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a:xfrm>
            <a:off x="838200" y="1320299"/>
            <a:ext cx="10515600" cy="4667250"/>
          </a:xfrm>
        </p:spPr>
        <p:txBody>
          <a:bodyPr>
            <a:normAutofit fontScale="77500" lnSpcReduction="20000"/>
          </a:bodyPr>
          <a:lstStyle/>
          <a:p>
            <a:endParaRPr lang="en-GB" b="1" dirty="0"/>
          </a:p>
          <a:p>
            <a:pPr>
              <a:buFont typeface="Arial" panose="020B0604020202020204" pitchFamily="34" charset="0"/>
              <a:buChar char="•"/>
            </a:pPr>
            <a:r>
              <a:rPr lang="en-GB" b="1" dirty="0"/>
              <a:t>Patient Profile:</a:t>
            </a:r>
            <a:r>
              <a:rPr lang="en-GB" dirty="0"/>
              <a:t> Mrs. C, a 78-year-old woman with dementia, diagnosed 3y ago. She has become increasingly withdrawn and depressed, no longer participating in social activities, and is frequently found sitting alone, often crying.</a:t>
            </a:r>
          </a:p>
          <a:p>
            <a:r>
              <a:rPr lang="en-GB" b="1" dirty="0"/>
              <a:t>History:</a:t>
            </a:r>
            <a:endParaRPr lang="en-GB" dirty="0"/>
          </a:p>
          <a:p>
            <a:pPr>
              <a:buFont typeface="Arial" panose="020B0604020202020204" pitchFamily="34" charset="0"/>
              <a:buChar char="•"/>
            </a:pPr>
            <a:r>
              <a:rPr lang="en-GB" b="1" dirty="0"/>
              <a:t>Medical History:</a:t>
            </a:r>
            <a:r>
              <a:rPr lang="en-GB" dirty="0"/>
              <a:t> Mrs. C has a history of stroke, hypertension, and </a:t>
            </a:r>
            <a:r>
              <a:rPr lang="en-GB" dirty="0" err="1"/>
              <a:t>hyperlipidemia</a:t>
            </a:r>
            <a:r>
              <a:rPr lang="en-GB" dirty="0"/>
              <a:t>, all of which are managed with medication. She was diagnosed with dementia three years ago and has since experienced a gradual decline in cognitive function. Her cognitive deficits are primarily in the areas of attention, executive function, and memory.</a:t>
            </a:r>
          </a:p>
          <a:p>
            <a:pPr>
              <a:buFont typeface="Arial" panose="020B0604020202020204" pitchFamily="34" charset="0"/>
              <a:buChar char="•"/>
            </a:pPr>
            <a:r>
              <a:rPr lang="en-GB" b="1" dirty="0"/>
              <a:t>Social History:</a:t>
            </a:r>
            <a:r>
              <a:rPr lang="en-GB" dirty="0"/>
              <a:t> Mrs. C was once very active in her community, particularly in church and social clubs. Since her diagnosis, she has gradually withdrawn from these activities. She resides in a long-term care facility, where she has become increasingly isolated.</a:t>
            </a:r>
          </a:p>
          <a:p>
            <a:pPr>
              <a:buFont typeface="Arial" panose="020B0604020202020204" pitchFamily="34" charset="0"/>
              <a:buChar char="•"/>
            </a:pPr>
            <a:r>
              <a:rPr lang="en-GB" b="1" dirty="0"/>
              <a:t>Current Concerns:</a:t>
            </a:r>
            <a:r>
              <a:rPr lang="en-GB" dirty="0"/>
              <a:t> The nursing staff reports that Mrs. C has become more withdrawn over the past few months. She no longer participates in group activities, prefers to stay in her room, and is often seen crying. When approached, she expresses feelings of loneliness and hopelessness, and her interactions with others are minimal.</a:t>
            </a:r>
          </a:p>
          <a:p>
            <a:endParaRPr lang="en-SI" dirty="0"/>
          </a:p>
        </p:txBody>
      </p:sp>
    </p:spTree>
    <p:extLst>
      <p:ext uri="{BB962C8B-B14F-4D97-AF65-F5344CB8AC3E}">
        <p14:creationId xmlns:p14="http://schemas.microsoft.com/office/powerpoint/2010/main" val="96699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3: Mrs. C</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p:txBody>
          <a:bodyPr>
            <a:normAutofit/>
          </a:bodyPr>
          <a:lstStyle/>
          <a:p>
            <a:pPr>
              <a:buFont typeface="Arial" panose="020B0604020202020204" pitchFamily="34" charset="0"/>
              <a:buChar char="•"/>
            </a:pPr>
            <a:endParaRPr lang="en-GB" b="1" dirty="0"/>
          </a:p>
          <a:p>
            <a:pPr>
              <a:buFont typeface="Arial" panose="020B0604020202020204" pitchFamily="34" charset="0"/>
              <a:buChar char="•"/>
            </a:pPr>
            <a:r>
              <a:rPr lang="en-GB" b="1" dirty="0"/>
              <a:t>Cognitive Examination:</a:t>
            </a:r>
            <a:r>
              <a:rPr lang="en-GB" dirty="0"/>
              <a:t> Mrs. C displays significant cognitive deficits, particularly in executive function and memory. She has difficulty organizing her thoughts and following through with tasks.</a:t>
            </a:r>
          </a:p>
          <a:p>
            <a:pPr>
              <a:buFont typeface="Arial" panose="020B0604020202020204" pitchFamily="34" charset="0"/>
              <a:buChar char="•"/>
            </a:pPr>
            <a:r>
              <a:rPr lang="en-GB" b="1" dirty="0" err="1"/>
              <a:t>Behavioral</a:t>
            </a:r>
            <a:r>
              <a:rPr lang="en-GB" b="1" dirty="0"/>
              <a:t> Observations:</a:t>
            </a:r>
            <a:r>
              <a:rPr lang="en-GB" dirty="0"/>
              <a:t> Mrs. C was observed sitting alone in her room, appearing tearful and despondent. She was unresponsive to attempts at engagement and showed little interest in conversation or activities. When asked about her feelings, she expressed a sense of abandonment and hopelessness.</a:t>
            </a:r>
          </a:p>
          <a:p>
            <a:endParaRPr lang="en-SI" dirty="0"/>
          </a:p>
        </p:txBody>
      </p:sp>
    </p:spTree>
    <p:extLst>
      <p:ext uri="{BB962C8B-B14F-4D97-AF65-F5344CB8AC3E}">
        <p14:creationId xmlns:p14="http://schemas.microsoft.com/office/powerpoint/2010/main" val="133737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3: Mrs. C</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p:txBody>
          <a:bodyPr>
            <a:normAutofit/>
          </a:bodyPr>
          <a:lstStyle/>
          <a:p>
            <a:pPr marL="0" indent="0">
              <a:buNone/>
            </a:pPr>
            <a:r>
              <a:rPr lang="en-GB" b="1" dirty="0"/>
              <a:t>Student Task:</a:t>
            </a:r>
          </a:p>
          <a:p>
            <a:pPr marL="0" indent="0">
              <a:buNone/>
            </a:pPr>
            <a:endParaRPr lang="en-GB" dirty="0"/>
          </a:p>
          <a:p>
            <a:pPr>
              <a:buFont typeface="Arial" panose="020B0604020202020204" pitchFamily="34" charset="0"/>
              <a:buChar char="•"/>
            </a:pPr>
            <a:r>
              <a:rPr lang="en-GB" b="1" dirty="0"/>
              <a:t>Question 1:</a:t>
            </a:r>
            <a:r>
              <a:rPr lang="en-GB" dirty="0"/>
              <a:t> Which NPI domains are likely relevant for assessing Mrs. C’s condition? Choose the domains that best reflect her symptoms.</a:t>
            </a:r>
          </a:p>
          <a:p>
            <a:pPr>
              <a:buFont typeface="Arial" panose="020B0604020202020204" pitchFamily="34" charset="0"/>
              <a:buChar char="•"/>
            </a:pPr>
            <a:r>
              <a:rPr lang="en-GB" b="1" dirty="0"/>
              <a:t>Question 2:</a:t>
            </a:r>
            <a:r>
              <a:rPr lang="en-GB" dirty="0"/>
              <a:t> How would you score these domains, taking into account the frequency and severity of her depression and withdrawal?</a:t>
            </a:r>
          </a:p>
          <a:p>
            <a:endParaRPr lang="en-SI" dirty="0"/>
          </a:p>
        </p:txBody>
      </p:sp>
    </p:spTree>
    <p:extLst>
      <p:ext uri="{BB962C8B-B14F-4D97-AF65-F5344CB8AC3E}">
        <p14:creationId xmlns:p14="http://schemas.microsoft.com/office/powerpoint/2010/main" val="1866769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EBD2-240F-35FB-950A-C3ED558990FA}"/>
              </a:ext>
            </a:extLst>
          </p:cNvPr>
          <p:cNvSpPr>
            <a:spLocks noGrp="1"/>
          </p:cNvSpPr>
          <p:nvPr>
            <p:ph type="title"/>
          </p:nvPr>
        </p:nvSpPr>
        <p:spPr/>
        <p:txBody>
          <a:bodyPr/>
          <a:lstStyle/>
          <a:p>
            <a:pPr algn="ctr"/>
            <a:r>
              <a:rPr lang="en-GB" dirty="0">
                <a:solidFill>
                  <a:srgbClr val="C00000"/>
                </a:solidFill>
              </a:rPr>
              <a:t>Correct Answers for Case Example 3</a:t>
            </a:r>
            <a:endParaRPr lang="en-SI" dirty="0">
              <a:solidFill>
                <a:srgbClr val="C00000"/>
              </a:solidFill>
            </a:endParaRPr>
          </a:p>
        </p:txBody>
      </p:sp>
      <p:sp>
        <p:nvSpPr>
          <p:cNvPr id="3" name="Content Placeholder 2">
            <a:extLst>
              <a:ext uri="{FF2B5EF4-FFF2-40B4-BE49-F238E27FC236}">
                <a16:creationId xmlns:a16="http://schemas.microsoft.com/office/drawing/2014/main" id="{06808FD8-7028-1543-E1BE-F015FB946C7E}"/>
              </a:ext>
            </a:extLst>
          </p:cNvPr>
          <p:cNvSpPr>
            <a:spLocks noGrp="1"/>
          </p:cNvSpPr>
          <p:nvPr>
            <p:ph idx="1"/>
          </p:nvPr>
        </p:nvSpPr>
        <p:spPr/>
        <p:txBody>
          <a:bodyPr>
            <a:normAutofit lnSpcReduction="10000"/>
          </a:bodyPr>
          <a:lstStyle/>
          <a:p>
            <a:endParaRPr lang="en-GB" b="1" dirty="0"/>
          </a:p>
          <a:p>
            <a:pPr>
              <a:buFont typeface="Arial" panose="020B0604020202020204" pitchFamily="34" charset="0"/>
              <a:buChar char="•"/>
            </a:pPr>
            <a:r>
              <a:rPr lang="en-GB" b="1" dirty="0"/>
              <a:t>Relevant NPI Domains:</a:t>
            </a:r>
            <a:endParaRPr lang="en-GB" dirty="0"/>
          </a:p>
          <a:p>
            <a:pPr marL="742950" lvl="1" indent="-285750">
              <a:buFont typeface="Arial" panose="020B0604020202020204" pitchFamily="34" charset="0"/>
              <a:buChar char="•"/>
            </a:pPr>
            <a:r>
              <a:rPr lang="en-GB" b="1" dirty="0"/>
              <a:t>Depression/Dysphoria:</a:t>
            </a:r>
            <a:r>
              <a:rPr lang="en-GB" dirty="0"/>
              <a:t> Frequent expressions of sadness, hopelessness, and frequent tearfulness.</a:t>
            </a:r>
          </a:p>
          <a:p>
            <a:pPr marL="742950" lvl="1" indent="-285750">
              <a:buFont typeface="Arial" panose="020B0604020202020204" pitchFamily="34" charset="0"/>
              <a:buChar char="•"/>
            </a:pPr>
            <a:r>
              <a:rPr lang="en-GB" b="1" dirty="0"/>
              <a:t>Apathy/Indifference:</a:t>
            </a:r>
            <a:r>
              <a:rPr lang="en-GB" dirty="0"/>
              <a:t> Frequent withdrawal from activities and social interactions, with a lack of motivation to engage.</a:t>
            </a:r>
          </a:p>
          <a:p>
            <a:pPr>
              <a:buFont typeface="Arial" panose="020B0604020202020204" pitchFamily="34" charset="0"/>
              <a:buChar char="•"/>
            </a:pPr>
            <a:r>
              <a:rPr lang="en-GB" b="1" dirty="0"/>
              <a:t>Correct Scoring:</a:t>
            </a:r>
            <a:endParaRPr lang="en-GB" dirty="0"/>
          </a:p>
          <a:p>
            <a:pPr marL="742950" lvl="1" indent="-285750">
              <a:buFont typeface="Arial" panose="020B0604020202020204" pitchFamily="34" charset="0"/>
              <a:buChar char="•"/>
            </a:pPr>
            <a:r>
              <a:rPr lang="en-GB" b="1" dirty="0"/>
              <a:t>Depression/Dysphoria:</a:t>
            </a:r>
            <a:r>
              <a:rPr lang="en-GB" dirty="0"/>
              <a:t> Frequency 3 (Frequently), Severity 3 (Severe) – Total score: 9.</a:t>
            </a:r>
          </a:p>
          <a:p>
            <a:pPr marL="742950" lvl="1" indent="-285750">
              <a:buFont typeface="Arial" panose="020B0604020202020204" pitchFamily="34" charset="0"/>
              <a:buChar char="•"/>
            </a:pPr>
            <a:r>
              <a:rPr lang="en-GB" b="1" dirty="0"/>
              <a:t>Apathy/Indifference:</a:t>
            </a:r>
            <a:r>
              <a:rPr lang="en-GB" dirty="0"/>
              <a:t> Frequency 4 (Very frequently), Severity 2 (Moderate) – Total score: 8.</a:t>
            </a:r>
          </a:p>
          <a:p>
            <a:endParaRPr lang="en-SI" dirty="0"/>
          </a:p>
        </p:txBody>
      </p:sp>
    </p:spTree>
    <p:extLst>
      <p:ext uri="{BB962C8B-B14F-4D97-AF65-F5344CB8AC3E}">
        <p14:creationId xmlns:p14="http://schemas.microsoft.com/office/powerpoint/2010/main" val="1686202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4: Mr. D</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a:xfrm>
            <a:off x="838200" y="1404520"/>
            <a:ext cx="10515600" cy="4912800"/>
          </a:xfrm>
        </p:spPr>
        <p:txBody>
          <a:bodyPr>
            <a:normAutofit fontScale="85000" lnSpcReduction="20000"/>
          </a:bodyPr>
          <a:lstStyle/>
          <a:p>
            <a:pPr>
              <a:buFont typeface="Arial" panose="020B0604020202020204" pitchFamily="34" charset="0"/>
              <a:buChar char="•"/>
            </a:pPr>
            <a:r>
              <a:rPr lang="en-GB" b="1" dirty="0"/>
              <a:t>Patient Profile:</a:t>
            </a:r>
            <a:r>
              <a:rPr lang="en-GB" dirty="0"/>
              <a:t> Mr. D, a 70-year-old man with Lewy body dementia, diagnosed 2y ago. His wife has noticed that Mr. D is excessively cheerful, often laughing inappropriately, and making impulsive, socially inappropriate comments.</a:t>
            </a:r>
          </a:p>
          <a:p>
            <a:pPr>
              <a:buFont typeface="Arial" panose="020B0604020202020204" pitchFamily="34" charset="0"/>
              <a:buChar char="•"/>
            </a:pPr>
            <a:r>
              <a:rPr lang="en-GB" b="1" dirty="0"/>
              <a:t>Medical History:</a:t>
            </a:r>
            <a:r>
              <a:rPr lang="en-GB" dirty="0"/>
              <a:t> Mr. D has a history of type 2 diabetes and mild hypertension. His LBD symptoms include fluctuating cognition, REM sleep </a:t>
            </a:r>
            <a:r>
              <a:rPr lang="en-GB" dirty="0" err="1"/>
              <a:t>behavior</a:t>
            </a:r>
            <a:r>
              <a:rPr lang="en-GB" dirty="0"/>
              <a:t> disorder, occasional visual hallucinations. He has no history of psychiatric illness.</a:t>
            </a:r>
          </a:p>
          <a:p>
            <a:pPr>
              <a:buFont typeface="Arial" panose="020B0604020202020204" pitchFamily="34" charset="0"/>
              <a:buChar char="•"/>
            </a:pPr>
            <a:r>
              <a:rPr lang="en-GB" b="1" dirty="0"/>
              <a:t>Social History:</a:t>
            </a:r>
            <a:r>
              <a:rPr lang="en-GB" dirty="0"/>
              <a:t> Mr. D was a retired engineer who enjoyed problem-solving activities, such as puzzles and playing bridge. His cognitive abilities have declined, particularly in terms of attention and visuospatial skills, but he remains socially active. However, his recent </a:t>
            </a:r>
            <a:r>
              <a:rPr lang="en-GB" dirty="0" err="1"/>
              <a:t>behavior</a:t>
            </a:r>
            <a:r>
              <a:rPr lang="en-GB" dirty="0"/>
              <a:t> has caused concern among his family.</a:t>
            </a:r>
          </a:p>
          <a:p>
            <a:pPr>
              <a:buFont typeface="Arial" panose="020B0604020202020204" pitchFamily="34" charset="0"/>
              <a:buChar char="•"/>
            </a:pPr>
            <a:r>
              <a:rPr lang="en-GB" b="1" dirty="0"/>
              <a:t>Current Concerns:</a:t>
            </a:r>
            <a:r>
              <a:rPr lang="en-GB" dirty="0"/>
              <a:t> Over the past several months, Mr. D has begun to exhibit excessive cheerfulness, laughing inappropriately at serious moments. He also makes impulsive remarks that are often socially inappropriate, leading to discomfort during family gatherings and social interactions. His wife reports that these </a:t>
            </a:r>
            <a:r>
              <a:rPr lang="en-GB" dirty="0" err="1"/>
              <a:t>behaviors</a:t>
            </a:r>
            <a:r>
              <a:rPr lang="en-GB" dirty="0"/>
              <a:t> are unpredictable and have become a source of embarrassment and concern.</a:t>
            </a:r>
          </a:p>
          <a:p>
            <a:endParaRPr lang="en-SI" dirty="0"/>
          </a:p>
        </p:txBody>
      </p:sp>
    </p:spTree>
    <p:extLst>
      <p:ext uri="{BB962C8B-B14F-4D97-AF65-F5344CB8AC3E}">
        <p14:creationId xmlns:p14="http://schemas.microsoft.com/office/powerpoint/2010/main" val="3285559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4: Mr. D</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p:txBody>
          <a:bodyPr>
            <a:normAutofit/>
          </a:bodyPr>
          <a:lstStyle/>
          <a:p>
            <a:pPr>
              <a:buFont typeface="Arial" panose="020B0604020202020204" pitchFamily="34" charset="0"/>
              <a:buChar char="•"/>
            </a:pPr>
            <a:endParaRPr lang="en-GB" b="1" dirty="0"/>
          </a:p>
          <a:p>
            <a:pPr>
              <a:buFont typeface="Arial" panose="020B0604020202020204" pitchFamily="34" charset="0"/>
              <a:buChar char="•"/>
            </a:pPr>
            <a:r>
              <a:rPr lang="en-GB" b="1" dirty="0"/>
              <a:t>Cognitive Examination:</a:t>
            </a:r>
            <a:r>
              <a:rPr lang="en-GB" dirty="0"/>
              <a:t> Mr. D shows fluctuating cognitive performance, with particular difficulties in attention and executive function. He also has episodes of confusion, particularly in the evenings.</a:t>
            </a:r>
          </a:p>
          <a:p>
            <a:pPr>
              <a:buFont typeface="Arial" panose="020B0604020202020204" pitchFamily="34" charset="0"/>
              <a:buChar char="•"/>
            </a:pPr>
            <a:r>
              <a:rPr lang="en-GB" b="1" dirty="0" err="1"/>
              <a:t>Behavioral</a:t>
            </a:r>
            <a:r>
              <a:rPr lang="en-GB" b="1" dirty="0"/>
              <a:t> Observations:</a:t>
            </a:r>
            <a:r>
              <a:rPr lang="en-GB" dirty="0"/>
              <a:t> During the interview, Mr. D frequently laughed at inappropriate moments and made impulsive comments that were unrelated to the conversation. He seemed unaware of the inappropriateness of his </a:t>
            </a:r>
            <a:r>
              <a:rPr lang="en-GB" dirty="0" err="1"/>
              <a:t>behavior</a:t>
            </a:r>
            <a:r>
              <a:rPr lang="en-GB" dirty="0"/>
              <a:t> and did not respond to cues to stop.</a:t>
            </a:r>
          </a:p>
          <a:p>
            <a:endParaRPr lang="en-SI" dirty="0"/>
          </a:p>
        </p:txBody>
      </p:sp>
    </p:spTree>
    <p:extLst>
      <p:ext uri="{BB962C8B-B14F-4D97-AF65-F5344CB8AC3E}">
        <p14:creationId xmlns:p14="http://schemas.microsoft.com/office/powerpoint/2010/main" val="1309717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5467-1E0E-5AA2-D6B8-0FBF14D0437B}"/>
              </a:ext>
            </a:extLst>
          </p:cNvPr>
          <p:cNvSpPr>
            <a:spLocks noGrp="1"/>
          </p:cNvSpPr>
          <p:nvPr>
            <p:ph type="title"/>
          </p:nvPr>
        </p:nvSpPr>
        <p:spPr/>
        <p:txBody>
          <a:bodyPr/>
          <a:lstStyle/>
          <a:p>
            <a:pPr algn="ctr"/>
            <a:r>
              <a:rPr lang="en-GB" dirty="0">
                <a:solidFill>
                  <a:srgbClr val="C00000"/>
                </a:solidFill>
              </a:rPr>
              <a:t>Interactive Case Example 4: Mr. D</a:t>
            </a:r>
            <a:endParaRPr lang="en-SI" dirty="0">
              <a:solidFill>
                <a:srgbClr val="C00000"/>
              </a:solidFill>
            </a:endParaRPr>
          </a:p>
        </p:txBody>
      </p:sp>
      <p:sp>
        <p:nvSpPr>
          <p:cNvPr id="3" name="Content Placeholder 2">
            <a:extLst>
              <a:ext uri="{FF2B5EF4-FFF2-40B4-BE49-F238E27FC236}">
                <a16:creationId xmlns:a16="http://schemas.microsoft.com/office/drawing/2014/main" id="{454F5197-8C13-D505-EA7A-8D0488AC37B8}"/>
              </a:ext>
            </a:extLst>
          </p:cNvPr>
          <p:cNvSpPr>
            <a:spLocks noGrp="1"/>
          </p:cNvSpPr>
          <p:nvPr>
            <p:ph idx="1"/>
          </p:nvPr>
        </p:nvSpPr>
        <p:spPr/>
        <p:txBody>
          <a:bodyPr>
            <a:normAutofit/>
          </a:bodyPr>
          <a:lstStyle/>
          <a:p>
            <a:pPr marL="0" indent="0">
              <a:buNone/>
            </a:pPr>
            <a:r>
              <a:rPr lang="en-GB" b="1" dirty="0"/>
              <a:t>Student Task:</a:t>
            </a:r>
          </a:p>
          <a:p>
            <a:pPr marL="0" indent="0">
              <a:buNone/>
            </a:pPr>
            <a:endParaRPr lang="en-GB" dirty="0"/>
          </a:p>
          <a:p>
            <a:pPr>
              <a:buFont typeface="Arial" panose="020B0604020202020204" pitchFamily="34" charset="0"/>
              <a:buChar char="•"/>
            </a:pPr>
            <a:r>
              <a:rPr lang="en-GB" b="1" dirty="0"/>
              <a:t>Question 1:</a:t>
            </a:r>
            <a:r>
              <a:rPr lang="en-GB" dirty="0"/>
              <a:t> What NPI domains should you focus on for Mr. D? Identify the domains that align with his reported </a:t>
            </a:r>
            <a:r>
              <a:rPr lang="en-GB" dirty="0" err="1"/>
              <a:t>behaviors</a:t>
            </a:r>
            <a:r>
              <a:rPr lang="en-GB" dirty="0"/>
              <a:t>.</a:t>
            </a:r>
          </a:p>
          <a:p>
            <a:pPr>
              <a:buFont typeface="Arial" panose="020B0604020202020204" pitchFamily="34" charset="0"/>
              <a:buChar char="•"/>
            </a:pPr>
            <a:r>
              <a:rPr lang="en-GB" b="1" dirty="0"/>
              <a:t>Question 2:</a:t>
            </a:r>
            <a:r>
              <a:rPr lang="en-GB" dirty="0"/>
              <a:t> How would you score these </a:t>
            </a:r>
            <a:r>
              <a:rPr lang="en-GB" dirty="0" err="1"/>
              <a:t>behaviors</a:t>
            </a:r>
            <a:r>
              <a:rPr lang="en-GB" dirty="0"/>
              <a:t> on the NPI? Consider the frequency and severity of his inappropriate laughter and impulsive remarks.</a:t>
            </a:r>
          </a:p>
          <a:p>
            <a:endParaRPr lang="en-SI" dirty="0"/>
          </a:p>
        </p:txBody>
      </p:sp>
    </p:spTree>
    <p:extLst>
      <p:ext uri="{BB962C8B-B14F-4D97-AF65-F5344CB8AC3E}">
        <p14:creationId xmlns:p14="http://schemas.microsoft.com/office/powerpoint/2010/main" val="1209247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162B-C129-10E3-36F2-E9571C1F52F7}"/>
              </a:ext>
            </a:extLst>
          </p:cNvPr>
          <p:cNvSpPr>
            <a:spLocks noGrp="1"/>
          </p:cNvSpPr>
          <p:nvPr>
            <p:ph type="title"/>
          </p:nvPr>
        </p:nvSpPr>
        <p:spPr/>
        <p:txBody>
          <a:bodyPr/>
          <a:lstStyle/>
          <a:p>
            <a:pPr algn="ctr"/>
            <a:r>
              <a:rPr lang="en-GB" dirty="0">
                <a:solidFill>
                  <a:srgbClr val="C00000"/>
                </a:solidFill>
              </a:rPr>
              <a:t>Correct Answers for Case Example 4</a:t>
            </a:r>
            <a:endParaRPr lang="en-SI" dirty="0">
              <a:solidFill>
                <a:srgbClr val="C00000"/>
              </a:solidFill>
            </a:endParaRPr>
          </a:p>
        </p:txBody>
      </p:sp>
      <p:sp>
        <p:nvSpPr>
          <p:cNvPr id="3" name="Content Placeholder 2">
            <a:extLst>
              <a:ext uri="{FF2B5EF4-FFF2-40B4-BE49-F238E27FC236}">
                <a16:creationId xmlns:a16="http://schemas.microsoft.com/office/drawing/2014/main" id="{413E7F76-CBFB-43E6-3CF8-57C316C55718}"/>
              </a:ext>
            </a:extLst>
          </p:cNvPr>
          <p:cNvSpPr>
            <a:spLocks noGrp="1"/>
          </p:cNvSpPr>
          <p:nvPr>
            <p:ph idx="1"/>
          </p:nvPr>
        </p:nvSpPr>
        <p:spPr>
          <a:xfrm>
            <a:off x="568036" y="1825625"/>
            <a:ext cx="10785764" cy="4351338"/>
          </a:xfrm>
        </p:spPr>
        <p:txBody>
          <a:bodyPr>
            <a:normAutofit/>
          </a:bodyPr>
          <a:lstStyle/>
          <a:p>
            <a:endParaRPr lang="en-GB" b="1" dirty="0"/>
          </a:p>
          <a:p>
            <a:pPr>
              <a:buFont typeface="Arial" panose="020B0604020202020204" pitchFamily="34" charset="0"/>
              <a:buChar char="•"/>
            </a:pPr>
            <a:r>
              <a:rPr lang="en-GB" b="1" dirty="0"/>
              <a:t>Relevant NPI Domains:</a:t>
            </a:r>
            <a:endParaRPr lang="en-GB" dirty="0"/>
          </a:p>
          <a:p>
            <a:pPr marL="742950" lvl="1" indent="-285750">
              <a:buFont typeface="Arial" panose="020B0604020202020204" pitchFamily="34" charset="0"/>
              <a:buChar char="•"/>
            </a:pPr>
            <a:r>
              <a:rPr lang="en-GB" b="1" dirty="0"/>
              <a:t>Euphoria/Elated Mood:</a:t>
            </a:r>
            <a:r>
              <a:rPr lang="en-GB" dirty="0"/>
              <a:t> Frequent excessive cheerfulness and inappropriate laughter, unrelated to the situation.</a:t>
            </a:r>
          </a:p>
          <a:p>
            <a:pPr marL="742950" lvl="1" indent="-285750">
              <a:buFont typeface="Arial" panose="020B0604020202020204" pitchFamily="34" charset="0"/>
              <a:buChar char="•"/>
            </a:pPr>
            <a:r>
              <a:rPr lang="en-GB" b="1" dirty="0"/>
              <a:t>Disinhibition:</a:t>
            </a:r>
            <a:r>
              <a:rPr lang="en-GB" dirty="0"/>
              <a:t> Frequent impulsive and socially inappropriate comments during interactions.</a:t>
            </a:r>
          </a:p>
          <a:p>
            <a:pPr>
              <a:buFont typeface="Arial" panose="020B0604020202020204" pitchFamily="34" charset="0"/>
              <a:buChar char="•"/>
            </a:pPr>
            <a:r>
              <a:rPr lang="en-GB" b="1" dirty="0"/>
              <a:t>Correct Scoring:</a:t>
            </a:r>
            <a:endParaRPr lang="en-GB" dirty="0"/>
          </a:p>
          <a:p>
            <a:pPr marL="742950" lvl="1" indent="-285750">
              <a:buFont typeface="Arial" panose="020B0604020202020204" pitchFamily="34" charset="0"/>
              <a:buChar char="•"/>
            </a:pPr>
            <a:r>
              <a:rPr lang="en-GB" b="1" dirty="0"/>
              <a:t>Euphoria/Elated Mood:</a:t>
            </a:r>
            <a:r>
              <a:rPr lang="en-GB" dirty="0"/>
              <a:t> Frequency 3 (Frequently), Severity 2 (Moderate) – Total score: 6.</a:t>
            </a:r>
          </a:p>
          <a:p>
            <a:pPr marL="742950" lvl="1" indent="-285750">
              <a:buFont typeface="Arial" panose="020B0604020202020204" pitchFamily="34" charset="0"/>
              <a:buChar char="•"/>
            </a:pPr>
            <a:r>
              <a:rPr lang="en-GB" b="1" dirty="0"/>
              <a:t>Disinhibition:</a:t>
            </a:r>
            <a:r>
              <a:rPr lang="en-GB" dirty="0"/>
              <a:t> Frequency 3 (Frequently), Severity 3 (Severe) – Total score: 9.</a:t>
            </a:r>
          </a:p>
          <a:p>
            <a:endParaRPr lang="en-SI" dirty="0"/>
          </a:p>
        </p:txBody>
      </p:sp>
    </p:spTree>
    <p:extLst>
      <p:ext uri="{BB962C8B-B14F-4D97-AF65-F5344CB8AC3E}">
        <p14:creationId xmlns:p14="http://schemas.microsoft.com/office/powerpoint/2010/main" val="2566381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0292-B731-4300-AAAA-A042E5812BA7}"/>
              </a:ext>
            </a:extLst>
          </p:cNvPr>
          <p:cNvSpPr>
            <a:spLocks noGrp="1"/>
          </p:cNvSpPr>
          <p:nvPr>
            <p:ph type="title"/>
          </p:nvPr>
        </p:nvSpPr>
        <p:spPr/>
        <p:txBody>
          <a:bodyPr/>
          <a:lstStyle/>
          <a:p>
            <a:pPr algn="ctr"/>
            <a:r>
              <a:rPr lang="en-SI" dirty="0">
                <a:solidFill>
                  <a:srgbClr val="C00000"/>
                </a:solidFill>
              </a:rPr>
              <a:t>REFERENCES</a:t>
            </a:r>
          </a:p>
        </p:txBody>
      </p:sp>
      <p:sp>
        <p:nvSpPr>
          <p:cNvPr id="3" name="Content Placeholder 2">
            <a:extLst>
              <a:ext uri="{FF2B5EF4-FFF2-40B4-BE49-F238E27FC236}">
                <a16:creationId xmlns:a16="http://schemas.microsoft.com/office/drawing/2014/main" id="{5B75139B-8FAC-D58F-3007-21432564DF32}"/>
              </a:ext>
            </a:extLst>
          </p:cNvPr>
          <p:cNvSpPr>
            <a:spLocks noGrp="1"/>
          </p:cNvSpPr>
          <p:nvPr>
            <p:ph idx="1"/>
          </p:nvPr>
        </p:nvSpPr>
        <p:spPr>
          <a:xfrm>
            <a:off x="838200" y="1284204"/>
            <a:ext cx="10515600" cy="4836432"/>
          </a:xfrm>
        </p:spPr>
        <p:txBody>
          <a:bodyPr>
            <a:normAutofit/>
          </a:bodyPr>
          <a:lstStyle/>
          <a:p>
            <a:r>
              <a:rPr lang="en-GB" sz="1600" b="1" dirty="0"/>
              <a:t>Cummings, J. L., Mega, M., Gray, K., Rosenberg-Thompson, S., </a:t>
            </a:r>
            <a:r>
              <a:rPr lang="en-GB" sz="1600" b="1" dirty="0" err="1"/>
              <a:t>Carusi</a:t>
            </a:r>
            <a:r>
              <a:rPr lang="en-GB" sz="1600" b="1" dirty="0"/>
              <a:t>, D. A., &amp; </a:t>
            </a:r>
            <a:r>
              <a:rPr lang="en-GB" sz="1600" b="1" dirty="0" err="1"/>
              <a:t>Gornbein</a:t>
            </a:r>
            <a:r>
              <a:rPr lang="en-GB" sz="1600" b="1" dirty="0"/>
              <a:t>, J. (1994).</a:t>
            </a:r>
            <a:r>
              <a:rPr lang="en-GB" sz="1600" dirty="0"/>
              <a:t> The Neuropsychiatric Inventory: Comprehensive assessment of psychopathology in dementia. </a:t>
            </a:r>
            <a:r>
              <a:rPr lang="en-GB" sz="1600" i="1" dirty="0"/>
              <a:t>Neurology</a:t>
            </a:r>
            <a:r>
              <a:rPr lang="en-GB" sz="1600" dirty="0"/>
              <a:t>, 44(12), 2308-2314.</a:t>
            </a:r>
          </a:p>
          <a:p>
            <a:r>
              <a:rPr lang="en-GB" sz="1600" b="1" dirty="0"/>
              <a:t>Cummings, J. L. (1997).</a:t>
            </a:r>
            <a:r>
              <a:rPr lang="en-GB" sz="1600" dirty="0"/>
              <a:t> The Neuropsychiatric Inventory: Assessing psychopathology in dementia patients. </a:t>
            </a:r>
            <a:r>
              <a:rPr lang="en-GB" sz="1600" i="1" dirty="0"/>
              <a:t>Neurology</a:t>
            </a:r>
            <a:r>
              <a:rPr lang="en-GB" sz="1600" dirty="0"/>
              <a:t>, 48(5 </a:t>
            </a:r>
            <a:r>
              <a:rPr lang="en-GB" sz="1600" dirty="0" err="1"/>
              <a:t>Suppl</a:t>
            </a:r>
            <a:r>
              <a:rPr lang="en-GB" sz="1600" dirty="0"/>
              <a:t> 6), S10-S16. </a:t>
            </a:r>
          </a:p>
          <a:p>
            <a:r>
              <a:rPr lang="en-GB" sz="1600" b="1" dirty="0"/>
              <a:t>Ismail, Z., Herrmann, N., &amp; </a:t>
            </a:r>
            <a:r>
              <a:rPr lang="en-GB" sz="1600" b="1" dirty="0" err="1"/>
              <a:t>Lanctôt</a:t>
            </a:r>
            <a:r>
              <a:rPr lang="en-GB" sz="1600" b="1" dirty="0"/>
              <a:t>, K. L. (2014).</a:t>
            </a:r>
            <a:r>
              <a:rPr lang="en-GB" sz="1600" dirty="0"/>
              <a:t> The Neuropsychiatric Inventory: A systematic review. </a:t>
            </a:r>
            <a:r>
              <a:rPr lang="en-GB" sz="1600" i="1" dirty="0"/>
              <a:t>Journal of Alzheimer's Disease</a:t>
            </a:r>
            <a:r>
              <a:rPr lang="en-GB" sz="1600" dirty="0"/>
              <a:t>, 42(4), 1223-1240.</a:t>
            </a:r>
          </a:p>
          <a:p>
            <a:r>
              <a:rPr lang="en-GB" sz="1600" b="1" dirty="0"/>
              <a:t>de Medeiros, K., &amp; Robert, P. (2011).</a:t>
            </a:r>
            <a:r>
              <a:rPr lang="en-GB" sz="1600" dirty="0"/>
              <a:t> The Neuropsychiatric Inventory: Assessing </a:t>
            </a:r>
            <a:r>
              <a:rPr lang="en-GB" sz="1600" dirty="0" err="1"/>
              <a:t>behavioral</a:t>
            </a:r>
            <a:r>
              <a:rPr lang="en-GB" sz="1600" dirty="0"/>
              <a:t> symptoms in dementia. </a:t>
            </a:r>
            <a:r>
              <a:rPr lang="en-GB" sz="1600" i="1" dirty="0"/>
              <a:t>Dementia and Geriatric Cognitive Disorders</a:t>
            </a:r>
            <a:r>
              <a:rPr lang="en-GB" sz="1600" dirty="0"/>
              <a:t>, 11(3), 299-313.</a:t>
            </a:r>
          </a:p>
          <a:p>
            <a:r>
              <a:rPr lang="en-GB" sz="1600" b="1" dirty="0" err="1"/>
              <a:t>Geda</a:t>
            </a:r>
            <a:r>
              <a:rPr lang="en-GB" sz="1600" b="1" dirty="0"/>
              <a:t>, Y. E., &amp; Schneider, L. S. (2013).</a:t>
            </a:r>
            <a:r>
              <a:rPr lang="en-GB" sz="1600" dirty="0"/>
              <a:t> Neuropsychiatric symptoms in Alzheimer's disease and other dementias: A clinical perspective. </a:t>
            </a:r>
            <a:r>
              <a:rPr lang="en-GB" sz="1600" i="1" dirty="0"/>
              <a:t>International Psychogeriatrics</a:t>
            </a:r>
            <a:r>
              <a:rPr lang="en-GB" sz="1600" dirty="0"/>
              <a:t>, 25(11), 1795-1805.</a:t>
            </a:r>
          </a:p>
          <a:p>
            <a:r>
              <a:rPr lang="en-GB" sz="1600" b="1" dirty="0"/>
              <a:t>Ritchie, K., &amp; </a:t>
            </a:r>
            <a:r>
              <a:rPr lang="en-GB" sz="1600" b="1" dirty="0" err="1"/>
              <a:t>Lovestone</a:t>
            </a:r>
            <a:r>
              <a:rPr lang="en-GB" sz="1600" b="1" dirty="0"/>
              <a:t>, S. (2022).</a:t>
            </a:r>
            <a:r>
              <a:rPr lang="en-GB" sz="1600" dirty="0"/>
              <a:t> Psychometric Properties of the Neuropsychiatric Inventory: A Review. </a:t>
            </a:r>
            <a:r>
              <a:rPr lang="en-GB" sz="1600" i="1" dirty="0"/>
              <a:t>Journal of Alzheimer's Disease</a:t>
            </a:r>
            <a:r>
              <a:rPr lang="en-GB" sz="1600" dirty="0"/>
              <a:t>, 86(4), 1341-1353. </a:t>
            </a:r>
          </a:p>
          <a:p>
            <a:r>
              <a:rPr lang="en-GB" sz="1600" b="1" dirty="0"/>
              <a:t>Practical Neurology (2023).</a:t>
            </a:r>
            <a:r>
              <a:rPr lang="en-GB" sz="1600" dirty="0"/>
              <a:t> Neuropsychiatric Symptoms in Dementia: Advances in Management. </a:t>
            </a:r>
            <a:r>
              <a:rPr lang="en-GB" sz="1600" i="1" dirty="0"/>
              <a:t>Practical Neurology</a:t>
            </a:r>
            <a:r>
              <a:rPr lang="en-GB" sz="1600" dirty="0"/>
              <a:t>. Available at: Practical Neurology</a:t>
            </a:r>
          </a:p>
          <a:p>
            <a:r>
              <a:rPr lang="en-GB" sz="1600" b="1" dirty="0"/>
              <a:t>O'Brien, J. et al. (2023).</a:t>
            </a:r>
            <a:r>
              <a:rPr lang="en-GB" sz="1600" dirty="0"/>
              <a:t> The Association Between Motor Activity and Total Neuropsychiatric Inventory Scores in Dementia. </a:t>
            </a:r>
            <a:r>
              <a:rPr lang="en-GB" sz="1600" i="1" dirty="0"/>
              <a:t>Innovations in Aging</a:t>
            </a:r>
            <a:r>
              <a:rPr lang="en-GB" sz="1600" dirty="0"/>
              <a:t>, 7(Supplement_1), 677. </a:t>
            </a:r>
          </a:p>
          <a:p>
            <a:endParaRPr lang="en-GB" sz="2100" dirty="0"/>
          </a:p>
          <a:p>
            <a:endParaRPr lang="en-SI" dirty="0"/>
          </a:p>
        </p:txBody>
      </p:sp>
    </p:spTree>
    <p:extLst>
      <p:ext uri="{BB962C8B-B14F-4D97-AF65-F5344CB8AC3E}">
        <p14:creationId xmlns:p14="http://schemas.microsoft.com/office/powerpoint/2010/main" val="74825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C70A-7152-C56A-7013-C7B54FE3A9FB}"/>
              </a:ext>
            </a:extLst>
          </p:cNvPr>
          <p:cNvSpPr>
            <a:spLocks noGrp="1"/>
          </p:cNvSpPr>
          <p:nvPr>
            <p:ph type="title"/>
          </p:nvPr>
        </p:nvSpPr>
        <p:spPr/>
        <p:txBody>
          <a:bodyPr/>
          <a:lstStyle/>
          <a:p>
            <a:pPr algn="ctr"/>
            <a:r>
              <a:rPr lang="en-GB" dirty="0">
                <a:solidFill>
                  <a:srgbClr val="C00000"/>
                </a:solidFill>
              </a:rPr>
              <a:t>History and Development</a:t>
            </a:r>
            <a:br>
              <a:rPr lang="en-GB" dirty="0">
                <a:solidFill>
                  <a:srgbClr val="C00000"/>
                </a:solidFill>
              </a:rPr>
            </a:br>
            <a:endParaRPr lang="en-SI" dirty="0">
              <a:solidFill>
                <a:srgbClr val="C00000"/>
              </a:solidFill>
            </a:endParaRPr>
          </a:p>
        </p:txBody>
      </p:sp>
      <p:sp>
        <p:nvSpPr>
          <p:cNvPr id="3" name="Content Placeholder 2">
            <a:extLst>
              <a:ext uri="{FF2B5EF4-FFF2-40B4-BE49-F238E27FC236}">
                <a16:creationId xmlns:a16="http://schemas.microsoft.com/office/drawing/2014/main" id="{BC52E072-8F28-C603-A961-5D213F2BBD8A}"/>
              </a:ext>
            </a:extLst>
          </p:cNvPr>
          <p:cNvSpPr>
            <a:spLocks noGrp="1"/>
          </p:cNvSpPr>
          <p:nvPr>
            <p:ph idx="1"/>
          </p:nvPr>
        </p:nvSpPr>
        <p:spPr/>
        <p:txBody>
          <a:bodyPr>
            <a:normAutofit/>
          </a:bodyPr>
          <a:lstStyle/>
          <a:p>
            <a:pPr>
              <a:buFont typeface="Arial" panose="020B0604020202020204" pitchFamily="34" charset="0"/>
              <a:buChar char="•"/>
            </a:pPr>
            <a:r>
              <a:rPr lang="en-GB" b="1" dirty="0"/>
              <a:t>Origins:</a:t>
            </a:r>
            <a:r>
              <a:rPr lang="en-GB" dirty="0"/>
              <a:t> Developed by </a:t>
            </a:r>
            <a:r>
              <a:rPr lang="en-GB" dirty="0" err="1"/>
              <a:t>Dr.</a:t>
            </a:r>
            <a:r>
              <a:rPr lang="en-GB" dirty="0"/>
              <a:t> Jeffrey L. Cummings in the 1990s to provide a standardized method for evaluating neuropsychiatric symptoms.</a:t>
            </a:r>
          </a:p>
          <a:p>
            <a:pPr>
              <a:buFont typeface="Arial" panose="020B0604020202020204" pitchFamily="34" charset="0"/>
              <a:buChar char="•"/>
            </a:pPr>
            <a:r>
              <a:rPr lang="en-GB" b="1" dirty="0"/>
              <a:t>Key Features:</a:t>
            </a:r>
            <a:r>
              <a:rPr lang="en-GB" dirty="0"/>
              <a:t> Focuses on 12 </a:t>
            </a:r>
            <a:r>
              <a:rPr lang="en-GB" dirty="0" err="1"/>
              <a:t>behavioral</a:t>
            </a:r>
            <a:r>
              <a:rPr lang="en-GB" dirty="0"/>
              <a:t> domains, each assessed for frequency and severity.</a:t>
            </a:r>
          </a:p>
          <a:p>
            <a:pPr>
              <a:buFont typeface="Arial" panose="020B0604020202020204" pitchFamily="34" charset="0"/>
              <a:buChar char="•"/>
            </a:pPr>
            <a:r>
              <a:rPr lang="en-GB" b="1" dirty="0"/>
              <a:t>Key Contributors:</a:t>
            </a:r>
            <a:r>
              <a:rPr lang="en-GB" dirty="0"/>
              <a:t> Initially designed for Alzheimer's Disease, the NPI has been adapted for use in various other conditions, making it a versatile tool in both clinical and research settings.</a:t>
            </a:r>
          </a:p>
          <a:p>
            <a:pPr>
              <a:buFont typeface="Arial" panose="020B0604020202020204" pitchFamily="34" charset="0"/>
              <a:buChar char="•"/>
            </a:pPr>
            <a:endParaRPr lang="en-GB" dirty="0"/>
          </a:p>
          <a:p>
            <a:endParaRPr lang="en-SI" dirty="0"/>
          </a:p>
        </p:txBody>
      </p:sp>
    </p:spTree>
    <p:extLst>
      <p:ext uri="{BB962C8B-B14F-4D97-AF65-F5344CB8AC3E}">
        <p14:creationId xmlns:p14="http://schemas.microsoft.com/office/powerpoint/2010/main" val="21251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2C84-B9F6-6512-FA2A-66E412315ABB}"/>
              </a:ext>
            </a:extLst>
          </p:cNvPr>
          <p:cNvSpPr>
            <a:spLocks noGrp="1"/>
          </p:cNvSpPr>
          <p:nvPr>
            <p:ph type="title"/>
          </p:nvPr>
        </p:nvSpPr>
        <p:spPr/>
        <p:txBody>
          <a:bodyPr/>
          <a:lstStyle/>
          <a:p>
            <a:pPr algn="ctr"/>
            <a:r>
              <a:rPr lang="en-GB" dirty="0">
                <a:solidFill>
                  <a:srgbClr val="C00000"/>
                </a:solidFill>
              </a:rPr>
              <a:t>NPI Domains Overview</a:t>
            </a:r>
            <a:endParaRPr lang="en-SI" dirty="0">
              <a:solidFill>
                <a:srgbClr val="C00000"/>
              </a:solidFill>
            </a:endParaRPr>
          </a:p>
        </p:txBody>
      </p:sp>
      <p:sp>
        <p:nvSpPr>
          <p:cNvPr id="3" name="Content Placeholder 2">
            <a:extLst>
              <a:ext uri="{FF2B5EF4-FFF2-40B4-BE49-F238E27FC236}">
                <a16:creationId xmlns:a16="http://schemas.microsoft.com/office/drawing/2014/main" id="{A4BA1B7F-1B3A-5DA4-4599-585CFD453368}"/>
              </a:ext>
            </a:extLst>
          </p:cNvPr>
          <p:cNvSpPr>
            <a:spLocks noGrp="1"/>
          </p:cNvSpPr>
          <p:nvPr>
            <p:ph idx="1"/>
          </p:nvPr>
        </p:nvSpPr>
        <p:spPr/>
        <p:txBody>
          <a:bodyPr>
            <a:normAutofit fontScale="77500" lnSpcReduction="20000"/>
          </a:bodyPr>
          <a:lstStyle/>
          <a:p>
            <a:pPr marL="514350" indent="-514350">
              <a:buFont typeface="+mj-lt"/>
              <a:buAutoNum type="arabicPeriod"/>
            </a:pPr>
            <a:r>
              <a:rPr lang="en-GB" b="1" dirty="0"/>
              <a:t>Delusions:</a:t>
            </a:r>
            <a:r>
              <a:rPr lang="en-GB" dirty="0"/>
              <a:t> False beliefs that are not grounded in reality.</a:t>
            </a:r>
          </a:p>
          <a:p>
            <a:pPr marL="514350" indent="-514350">
              <a:buFont typeface="+mj-lt"/>
              <a:buAutoNum type="arabicPeriod"/>
            </a:pPr>
            <a:r>
              <a:rPr lang="en-GB" b="1" dirty="0"/>
              <a:t>Hallucinations:</a:t>
            </a:r>
            <a:r>
              <a:rPr lang="en-GB" dirty="0"/>
              <a:t> Perceptual experiences occurring without external stimuli.</a:t>
            </a:r>
          </a:p>
          <a:p>
            <a:pPr marL="514350" indent="-514350">
              <a:buFont typeface="+mj-lt"/>
              <a:buAutoNum type="arabicPeriod"/>
            </a:pPr>
            <a:r>
              <a:rPr lang="en-GB" b="1" dirty="0"/>
              <a:t>Agitation/Aggression:</a:t>
            </a:r>
            <a:r>
              <a:rPr lang="en-GB" dirty="0"/>
              <a:t> Physical or verbal outbursts.</a:t>
            </a:r>
          </a:p>
          <a:p>
            <a:pPr marL="514350" indent="-514350">
              <a:buFont typeface="+mj-lt"/>
              <a:buAutoNum type="arabicPeriod"/>
            </a:pPr>
            <a:r>
              <a:rPr lang="en-GB" b="1" dirty="0"/>
              <a:t>Depression/Dysphoria:</a:t>
            </a:r>
            <a:r>
              <a:rPr lang="en-GB" dirty="0"/>
              <a:t> Persistent feelings of sadness or hopelessness.</a:t>
            </a:r>
          </a:p>
          <a:p>
            <a:pPr marL="514350" indent="-514350">
              <a:buFont typeface="+mj-lt"/>
              <a:buAutoNum type="arabicPeriod"/>
            </a:pPr>
            <a:r>
              <a:rPr lang="en-GB" b="1" dirty="0"/>
              <a:t>Anxiety:</a:t>
            </a:r>
            <a:r>
              <a:rPr lang="en-GB" dirty="0"/>
              <a:t> Excessive worry or fear.</a:t>
            </a:r>
          </a:p>
          <a:p>
            <a:pPr marL="514350" indent="-514350">
              <a:buFont typeface="+mj-lt"/>
              <a:buAutoNum type="arabicPeriod"/>
            </a:pPr>
            <a:r>
              <a:rPr lang="en-GB" b="1" dirty="0"/>
              <a:t>Euphoria/Elated Mood:</a:t>
            </a:r>
            <a:r>
              <a:rPr lang="en-GB" dirty="0"/>
              <a:t> Inappropriately elevated mood.</a:t>
            </a:r>
          </a:p>
          <a:p>
            <a:pPr marL="514350" indent="-514350">
              <a:buFont typeface="+mj-lt"/>
              <a:buAutoNum type="arabicPeriod"/>
            </a:pPr>
            <a:r>
              <a:rPr lang="en-GB" b="1" dirty="0"/>
              <a:t>Apathy/Indifference:</a:t>
            </a:r>
            <a:r>
              <a:rPr lang="en-GB" dirty="0"/>
              <a:t> Lack of interest or emotional response.</a:t>
            </a:r>
          </a:p>
          <a:p>
            <a:pPr marL="514350" indent="-514350">
              <a:buFont typeface="+mj-lt"/>
              <a:buAutoNum type="arabicPeriod"/>
            </a:pPr>
            <a:r>
              <a:rPr lang="en-GB" b="1" dirty="0"/>
              <a:t>Disinhibition:</a:t>
            </a:r>
            <a:r>
              <a:rPr lang="en-GB" dirty="0"/>
              <a:t> Impulsivity and lack of restraint.</a:t>
            </a:r>
          </a:p>
          <a:p>
            <a:pPr marL="514350" indent="-514350">
              <a:buFont typeface="+mj-lt"/>
              <a:buAutoNum type="arabicPeriod"/>
            </a:pPr>
            <a:r>
              <a:rPr lang="en-GB" b="1" dirty="0"/>
              <a:t>Irritability/Lability:</a:t>
            </a:r>
            <a:r>
              <a:rPr lang="en-GB" dirty="0"/>
              <a:t> Mood swings and irritability.</a:t>
            </a:r>
          </a:p>
          <a:p>
            <a:pPr marL="514350" indent="-514350">
              <a:buFont typeface="+mj-lt"/>
              <a:buAutoNum type="arabicPeriod"/>
            </a:pPr>
            <a:r>
              <a:rPr lang="en-GB" b="1" dirty="0"/>
              <a:t>Aberrant Motor </a:t>
            </a:r>
            <a:r>
              <a:rPr lang="en-GB" b="1" dirty="0" err="1"/>
              <a:t>Behavior</a:t>
            </a:r>
            <a:r>
              <a:rPr lang="en-GB" b="1" dirty="0"/>
              <a:t>:</a:t>
            </a:r>
            <a:r>
              <a:rPr lang="en-GB" dirty="0"/>
              <a:t> Unusual movements or </a:t>
            </a:r>
            <a:r>
              <a:rPr lang="en-GB" dirty="0" err="1"/>
              <a:t>behaviors</a:t>
            </a:r>
            <a:r>
              <a:rPr lang="en-GB" dirty="0"/>
              <a:t>.</a:t>
            </a:r>
          </a:p>
          <a:p>
            <a:pPr marL="514350" indent="-514350">
              <a:buFont typeface="+mj-lt"/>
              <a:buAutoNum type="arabicPeriod"/>
            </a:pPr>
            <a:r>
              <a:rPr lang="en-GB" b="1" dirty="0"/>
              <a:t>Nighttime </a:t>
            </a:r>
            <a:r>
              <a:rPr lang="en-GB" b="1" dirty="0" err="1"/>
              <a:t>Behavioral</a:t>
            </a:r>
            <a:r>
              <a:rPr lang="en-GB" b="1" dirty="0"/>
              <a:t> Disturbances:</a:t>
            </a:r>
            <a:r>
              <a:rPr lang="en-GB" dirty="0"/>
              <a:t> Sleep-related issues.</a:t>
            </a:r>
          </a:p>
          <a:p>
            <a:pPr marL="514350" indent="-514350">
              <a:buFont typeface="+mj-lt"/>
              <a:buAutoNum type="arabicPeriod"/>
            </a:pPr>
            <a:r>
              <a:rPr lang="en-GB" b="1" dirty="0"/>
              <a:t>Appetite/Eating Disorders:</a:t>
            </a:r>
            <a:r>
              <a:rPr lang="en-GB" dirty="0"/>
              <a:t> Changes in eating habits.</a:t>
            </a:r>
          </a:p>
          <a:p>
            <a:endParaRPr lang="en-SI" dirty="0"/>
          </a:p>
        </p:txBody>
      </p:sp>
    </p:spTree>
    <p:extLst>
      <p:ext uri="{BB962C8B-B14F-4D97-AF65-F5344CB8AC3E}">
        <p14:creationId xmlns:p14="http://schemas.microsoft.com/office/powerpoint/2010/main" val="218022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4D0E-2B1A-8215-16AA-8B2956E647B8}"/>
              </a:ext>
            </a:extLst>
          </p:cNvPr>
          <p:cNvSpPr>
            <a:spLocks noGrp="1"/>
          </p:cNvSpPr>
          <p:nvPr>
            <p:ph type="title"/>
          </p:nvPr>
        </p:nvSpPr>
        <p:spPr/>
        <p:txBody>
          <a:bodyPr/>
          <a:lstStyle/>
          <a:p>
            <a:pPr algn="ctr"/>
            <a:r>
              <a:rPr lang="en-GB" dirty="0">
                <a:solidFill>
                  <a:srgbClr val="C00000"/>
                </a:solidFill>
              </a:rPr>
              <a:t>NPI Scoring System</a:t>
            </a:r>
            <a:endParaRPr lang="en-SI" dirty="0">
              <a:solidFill>
                <a:srgbClr val="C00000"/>
              </a:solidFill>
            </a:endParaRPr>
          </a:p>
        </p:txBody>
      </p:sp>
      <p:sp>
        <p:nvSpPr>
          <p:cNvPr id="3" name="Content Placeholder 2">
            <a:extLst>
              <a:ext uri="{FF2B5EF4-FFF2-40B4-BE49-F238E27FC236}">
                <a16:creationId xmlns:a16="http://schemas.microsoft.com/office/drawing/2014/main" id="{C04A3865-C79C-A281-8660-6DB4B8D45038}"/>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b="1" dirty="0"/>
              <a:t>Frequency (1-4):</a:t>
            </a:r>
            <a:r>
              <a:rPr lang="en-GB" dirty="0"/>
              <a:t> How often the </a:t>
            </a:r>
            <a:r>
              <a:rPr lang="en-GB" dirty="0" err="1"/>
              <a:t>behavior</a:t>
            </a:r>
            <a:r>
              <a:rPr lang="en-GB" dirty="0"/>
              <a:t> occurs (1 = Occasionally, 4 = Very frequently).</a:t>
            </a:r>
          </a:p>
          <a:p>
            <a:pPr marL="0" indent="0">
              <a:buNone/>
            </a:pPr>
            <a:endParaRPr lang="en-GB" dirty="0"/>
          </a:p>
          <a:p>
            <a:pPr>
              <a:buFont typeface="Arial" panose="020B0604020202020204" pitchFamily="34" charset="0"/>
              <a:buChar char="•"/>
            </a:pPr>
            <a:r>
              <a:rPr lang="en-GB" b="1" dirty="0"/>
              <a:t>Severity (1-3):</a:t>
            </a:r>
            <a:r>
              <a:rPr lang="en-GB" dirty="0"/>
              <a:t> The impact of the </a:t>
            </a:r>
            <a:r>
              <a:rPr lang="en-GB" dirty="0" err="1"/>
              <a:t>behavior</a:t>
            </a:r>
            <a:r>
              <a:rPr lang="en-GB" dirty="0"/>
              <a:t> (1 = Mild, 3 = Severe).</a:t>
            </a:r>
          </a:p>
          <a:p>
            <a:pPr marL="0" indent="0">
              <a:buNone/>
            </a:pPr>
            <a:endParaRPr lang="en-GB" dirty="0"/>
          </a:p>
          <a:p>
            <a:pPr>
              <a:buFont typeface="Arial" panose="020B0604020202020204" pitchFamily="34" charset="0"/>
              <a:buChar char="•"/>
            </a:pPr>
            <a:r>
              <a:rPr lang="en-GB" b="1" dirty="0"/>
              <a:t>Total Domain Score:</a:t>
            </a:r>
            <a:r>
              <a:rPr lang="en-GB" dirty="0"/>
              <a:t> Calculated as the product of frequency and severity (Range: 1-12 per domain).</a:t>
            </a:r>
          </a:p>
          <a:p>
            <a:pPr marL="0" indent="0">
              <a:buNone/>
            </a:pPr>
            <a:endParaRPr lang="en-GB" dirty="0"/>
          </a:p>
          <a:p>
            <a:r>
              <a:rPr lang="en-GB" b="1" dirty="0"/>
              <a:t>Interpretation:</a:t>
            </a:r>
            <a:r>
              <a:rPr lang="en-GB" dirty="0"/>
              <a:t> Higher scores indicate more severe neuropsychiatric symptoms. Scores can be used to track changes over time and to guide treatment.</a:t>
            </a:r>
          </a:p>
          <a:p>
            <a:pPr>
              <a:buFont typeface="Arial" panose="020B0604020202020204" pitchFamily="34" charset="0"/>
              <a:buChar char="•"/>
            </a:pPr>
            <a:endParaRPr lang="en-GB" dirty="0"/>
          </a:p>
          <a:p>
            <a:endParaRPr lang="en-SI" dirty="0"/>
          </a:p>
        </p:txBody>
      </p:sp>
    </p:spTree>
    <p:extLst>
      <p:ext uri="{BB962C8B-B14F-4D97-AF65-F5344CB8AC3E}">
        <p14:creationId xmlns:p14="http://schemas.microsoft.com/office/powerpoint/2010/main" val="237946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D68309-3AA2-4935-B067-75DF9E521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812" y="417930"/>
            <a:ext cx="7207139" cy="5405354"/>
          </a:xfrm>
        </p:spPr>
      </p:pic>
    </p:spTree>
    <p:extLst>
      <p:ext uri="{BB962C8B-B14F-4D97-AF65-F5344CB8AC3E}">
        <p14:creationId xmlns:p14="http://schemas.microsoft.com/office/powerpoint/2010/main" val="245897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9AD2-39BD-1AE5-4A67-1EB8D264B36C}"/>
              </a:ext>
            </a:extLst>
          </p:cNvPr>
          <p:cNvSpPr>
            <a:spLocks noGrp="1"/>
          </p:cNvSpPr>
          <p:nvPr>
            <p:ph type="title"/>
          </p:nvPr>
        </p:nvSpPr>
        <p:spPr/>
        <p:txBody>
          <a:bodyPr/>
          <a:lstStyle/>
          <a:p>
            <a:pPr algn="ctr"/>
            <a:r>
              <a:rPr lang="en-GB" dirty="0">
                <a:solidFill>
                  <a:srgbClr val="C00000"/>
                </a:solidFill>
              </a:rPr>
              <a:t>Administration of the NPI</a:t>
            </a:r>
            <a:endParaRPr lang="en-SI" dirty="0">
              <a:solidFill>
                <a:srgbClr val="C00000"/>
              </a:solidFill>
            </a:endParaRPr>
          </a:p>
        </p:txBody>
      </p:sp>
      <p:sp>
        <p:nvSpPr>
          <p:cNvPr id="3" name="Content Placeholder 2">
            <a:extLst>
              <a:ext uri="{FF2B5EF4-FFF2-40B4-BE49-F238E27FC236}">
                <a16:creationId xmlns:a16="http://schemas.microsoft.com/office/drawing/2014/main" id="{E93E7F02-F20F-98EB-8267-258EBABB45AB}"/>
              </a:ext>
            </a:extLst>
          </p:cNvPr>
          <p:cNvSpPr>
            <a:spLocks noGrp="1"/>
          </p:cNvSpPr>
          <p:nvPr>
            <p:ph idx="1"/>
          </p:nvPr>
        </p:nvSpPr>
        <p:spPr/>
        <p:txBody>
          <a:bodyPr>
            <a:normAutofit/>
          </a:bodyPr>
          <a:lstStyle/>
          <a:p>
            <a:pPr>
              <a:buFont typeface="Arial" panose="020B0604020202020204" pitchFamily="34" charset="0"/>
              <a:buChar char="•"/>
            </a:pPr>
            <a:endParaRPr lang="en-GB" b="1" dirty="0"/>
          </a:p>
          <a:p>
            <a:pPr>
              <a:buFont typeface="Arial" panose="020B0604020202020204" pitchFamily="34" charset="0"/>
              <a:buChar char="•"/>
            </a:pPr>
            <a:r>
              <a:rPr lang="en-GB" b="1" dirty="0"/>
              <a:t>Who Administers:</a:t>
            </a:r>
            <a:r>
              <a:rPr lang="en-GB" dirty="0"/>
              <a:t> Typically administered by a trained clinician or researcher.</a:t>
            </a:r>
          </a:p>
          <a:p>
            <a:pPr>
              <a:buFont typeface="Arial" panose="020B0604020202020204" pitchFamily="34" charset="0"/>
              <a:buChar char="•"/>
            </a:pPr>
            <a:r>
              <a:rPr lang="en-GB" b="1" dirty="0"/>
              <a:t>Setting:</a:t>
            </a:r>
            <a:r>
              <a:rPr lang="en-GB" dirty="0"/>
              <a:t> Can be conducted in various settings, including outpatient clinics, hospitals, and long-term care facilities.</a:t>
            </a:r>
          </a:p>
          <a:p>
            <a:pPr>
              <a:buFont typeface="Arial" panose="020B0604020202020204" pitchFamily="34" charset="0"/>
              <a:buChar char="•"/>
            </a:pPr>
            <a:r>
              <a:rPr lang="en-GB" b="1" dirty="0"/>
              <a:t>Duration:</a:t>
            </a:r>
            <a:r>
              <a:rPr lang="en-GB" dirty="0"/>
              <a:t> The interview generally takes about 20-30 minutes to complete, depending on the complexity of the patient’s symptoms.</a:t>
            </a:r>
          </a:p>
          <a:p>
            <a:pPr>
              <a:buFont typeface="Arial" panose="020B0604020202020204" pitchFamily="34" charset="0"/>
              <a:buChar char="•"/>
            </a:pPr>
            <a:r>
              <a:rPr lang="en-GB" dirty="0"/>
              <a:t>.</a:t>
            </a:r>
          </a:p>
          <a:p>
            <a:endParaRPr lang="en-SI" dirty="0"/>
          </a:p>
        </p:txBody>
      </p:sp>
    </p:spTree>
    <p:extLst>
      <p:ext uri="{BB962C8B-B14F-4D97-AF65-F5344CB8AC3E}">
        <p14:creationId xmlns:p14="http://schemas.microsoft.com/office/powerpoint/2010/main" val="271621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BDC7-E03F-65AE-D5AF-3E2834C08685}"/>
              </a:ext>
            </a:extLst>
          </p:cNvPr>
          <p:cNvSpPr>
            <a:spLocks noGrp="1"/>
          </p:cNvSpPr>
          <p:nvPr>
            <p:ph type="title"/>
          </p:nvPr>
        </p:nvSpPr>
        <p:spPr/>
        <p:txBody>
          <a:bodyPr/>
          <a:lstStyle/>
          <a:p>
            <a:pPr algn="ctr"/>
            <a:r>
              <a:rPr lang="en-GB" dirty="0">
                <a:solidFill>
                  <a:srgbClr val="C00000"/>
                </a:solidFill>
              </a:rPr>
              <a:t>Assessment Process in NPI Administration</a:t>
            </a:r>
            <a:endParaRPr lang="en-SI" dirty="0">
              <a:solidFill>
                <a:srgbClr val="C00000"/>
              </a:solidFill>
            </a:endParaRPr>
          </a:p>
        </p:txBody>
      </p:sp>
      <p:sp>
        <p:nvSpPr>
          <p:cNvPr id="3" name="Content Placeholder 2">
            <a:extLst>
              <a:ext uri="{FF2B5EF4-FFF2-40B4-BE49-F238E27FC236}">
                <a16:creationId xmlns:a16="http://schemas.microsoft.com/office/drawing/2014/main" id="{B411DD1D-A6CE-19CC-44C5-F2C25DB6CF4F}"/>
              </a:ext>
            </a:extLst>
          </p:cNvPr>
          <p:cNvSpPr>
            <a:spLocks noGrp="1"/>
          </p:cNvSpPr>
          <p:nvPr>
            <p:ph idx="1"/>
          </p:nvPr>
        </p:nvSpPr>
        <p:spPr>
          <a:xfrm>
            <a:off x="838200" y="1380456"/>
            <a:ext cx="10515600" cy="4351338"/>
          </a:xfrm>
        </p:spPr>
        <p:txBody>
          <a:bodyPr>
            <a:normAutofit fontScale="92500" lnSpcReduction="20000"/>
          </a:bodyPr>
          <a:lstStyle/>
          <a:p>
            <a:endParaRPr lang="en-GB" b="1" dirty="0"/>
          </a:p>
          <a:p>
            <a:pPr>
              <a:buFont typeface="Arial" panose="020B0604020202020204" pitchFamily="34" charset="0"/>
              <a:buChar char="•"/>
            </a:pPr>
            <a:r>
              <a:rPr lang="en-GB" b="1" dirty="0"/>
              <a:t>Initial Setup:</a:t>
            </a:r>
            <a:endParaRPr lang="en-GB" dirty="0"/>
          </a:p>
          <a:p>
            <a:pPr marL="742950" lvl="1" indent="-285750">
              <a:buFont typeface="Arial" panose="020B0604020202020204" pitchFamily="34" charset="0"/>
              <a:buChar char="•"/>
            </a:pPr>
            <a:r>
              <a:rPr lang="en-GB" b="1" dirty="0"/>
              <a:t>Patient and Caregiver Introduction:</a:t>
            </a:r>
            <a:r>
              <a:rPr lang="en-GB" dirty="0"/>
              <a:t> Begin by explaining the purpose of the NPI and the process to both the patient and the caregiver.</a:t>
            </a:r>
          </a:p>
          <a:p>
            <a:pPr marL="742950" lvl="1" indent="-285750">
              <a:buFont typeface="Arial" panose="020B0604020202020204" pitchFamily="34" charset="0"/>
              <a:buChar char="•"/>
            </a:pPr>
            <a:r>
              <a:rPr lang="en-GB" b="1" dirty="0"/>
              <a:t>Establishing Context:</a:t>
            </a:r>
            <a:r>
              <a:rPr lang="en-GB" dirty="0"/>
              <a:t> Ensure that the caregiver understands the importance of accurate reporting, emphasizing that there are no right or wrong answers.</a:t>
            </a:r>
          </a:p>
          <a:p>
            <a:pPr>
              <a:buFont typeface="Arial" panose="020B0604020202020204" pitchFamily="34" charset="0"/>
              <a:buChar char="•"/>
            </a:pPr>
            <a:r>
              <a:rPr lang="en-GB" b="1" dirty="0"/>
              <a:t>Conducting the Interview:</a:t>
            </a:r>
            <a:endParaRPr lang="en-GB" dirty="0"/>
          </a:p>
          <a:p>
            <a:pPr marL="742950" lvl="1" indent="-285750">
              <a:buFont typeface="Arial" panose="020B0604020202020204" pitchFamily="34" charset="0"/>
              <a:buChar char="•"/>
            </a:pPr>
            <a:r>
              <a:rPr lang="en-GB" b="1" dirty="0"/>
              <a:t>Domain by Domain:</a:t>
            </a:r>
            <a:r>
              <a:rPr lang="en-GB" dirty="0"/>
              <a:t> Guide the caregiver through each domain of the NPI, providing examples and clarifications as needed.</a:t>
            </a:r>
          </a:p>
          <a:p>
            <a:pPr marL="742950" lvl="1" indent="-285750">
              <a:buFont typeface="Arial" panose="020B0604020202020204" pitchFamily="34" charset="0"/>
              <a:buChar char="•"/>
            </a:pPr>
            <a:r>
              <a:rPr lang="en-GB" b="1" dirty="0"/>
              <a:t>Probing for Details:</a:t>
            </a:r>
            <a:r>
              <a:rPr lang="en-GB" dirty="0"/>
              <a:t> Ask follow-up questions to clarify the frequency and severity of symptoms. For example, if the caregiver mentions irritability, inquire about specific triggers, duration, and the typical response.</a:t>
            </a:r>
          </a:p>
          <a:p>
            <a:pPr marL="742950" lvl="1" indent="-285750">
              <a:buFont typeface="Arial" panose="020B0604020202020204" pitchFamily="34" charset="0"/>
              <a:buChar char="•"/>
            </a:pPr>
            <a:r>
              <a:rPr lang="en-GB" b="1" dirty="0"/>
              <a:t>Recording Scores:</a:t>
            </a:r>
            <a:r>
              <a:rPr lang="en-GB" dirty="0"/>
              <a:t> Use a standardized scoring sheet to document the frequency and severity for each domain immediately after discussing it with the caregiver.</a:t>
            </a:r>
          </a:p>
          <a:p>
            <a:endParaRPr lang="en-SI" dirty="0"/>
          </a:p>
        </p:txBody>
      </p:sp>
    </p:spTree>
    <p:extLst>
      <p:ext uri="{BB962C8B-B14F-4D97-AF65-F5344CB8AC3E}">
        <p14:creationId xmlns:p14="http://schemas.microsoft.com/office/powerpoint/2010/main" val="381478756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ptx" id="{3710302B-DCBE-4007-996A-54C4924806ED}" vid="{28A7334C-F240-4954-90A0-42970BA99EDB}"/>
    </a:ext>
  </a:extLst>
</a:theme>
</file>

<file path=docProps/app.xml><?xml version="1.0" encoding="utf-8"?>
<Properties xmlns="http://schemas.openxmlformats.org/officeDocument/2006/extended-properties" xmlns:vt="http://schemas.openxmlformats.org/officeDocument/2006/docPropsVTypes">
  <Template>template</Template>
  <TotalTime>10</TotalTime>
  <Words>3684</Words>
  <Application>Microsoft Office PowerPoint</Application>
  <PresentationFormat>Widescreen</PresentationFormat>
  <Paragraphs>247</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2013 - 2022 Theme</vt:lpstr>
      <vt:lpstr>Learning of selected scales in HD, part 2 </vt:lpstr>
      <vt:lpstr>Objectives</vt:lpstr>
      <vt:lpstr>Introduction to NPI </vt:lpstr>
      <vt:lpstr>History and Development </vt:lpstr>
      <vt:lpstr>NPI Domains Overview</vt:lpstr>
      <vt:lpstr>NPI Scoring System</vt:lpstr>
      <vt:lpstr>PowerPoint Presentation</vt:lpstr>
      <vt:lpstr>Administration of the NPI</vt:lpstr>
      <vt:lpstr>Assessment Process in NPI Administration</vt:lpstr>
      <vt:lpstr>1. Delusions</vt:lpstr>
      <vt:lpstr>2. Hallucinations</vt:lpstr>
      <vt:lpstr>3. Agitation/Aggression</vt:lpstr>
      <vt:lpstr>4. Depression/Dysphoria </vt:lpstr>
      <vt:lpstr>5. Anxiety</vt:lpstr>
      <vt:lpstr>6. Euphoria/Elated Mood</vt:lpstr>
      <vt:lpstr>7. Apathy/Indifference</vt:lpstr>
      <vt:lpstr>8. Disinhibition</vt:lpstr>
      <vt:lpstr>9. Irritability/Lability</vt:lpstr>
      <vt:lpstr>10. Aberrant Motor Behavior</vt:lpstr>
      <vt:lpstr>11. Nighttime Behavioral Disturbances</vt:lpstr>
      <vt:lpstr>12. Appetite/Eating Disorders</vt:lpstr>
      <vt:lpstr>Clinical Decision-Making Based on NPI Scores</vt:lpstr>
      <vt:lpstr>NPI Case Example 1: Ms. A</vt:lpstr>
      <vt:lpstr>NPI Case Example 1: Ms. A</vt:lpstr>
      <vt:lpstr>NPI Case Example 1: Ms. A</vt:lpstr>
      <vt:lpstr>Correct Answers for Case Example 1 </vt:lpstr>
      <vt:lpstr>Interactive Case Example 2: Mr. B</vt:lpstr>
      <vt:lpstr>Interactive Case Example 2: Mr. B</vt:lpstr>
      <vt:lpstr>Interactive Case Example 2: Mr. B</vt:lpstr>
      <vt:lpstr>Correct Answers for Case Example 2</vt:lpstr>
      <vt:lpstr>Interactive Case Example 3: Mrs. C</vt:lpstr>
      <vt:lpstr>Interactive Case Example 3: Mrs. C</vt:lpstr>
      <vt:lpstr>Interactive Case Example 3: Mrs. C</vt:lpstr>
      <vt:lpstr>Correct Answers for Case Example 3</vt:lpstr>
      <vt:lpstr>Interactive Case Example 4: Mr. D</vt:lpstr>
      <vt:lpstr>Interactive Case Example 4: Mr. D</vt:lpstr>
      <vt:lpstr>Interactive Case Example 4: Mr. D</vt:lpstr>
      <vt:lpstr>Correct Answers for Case Example 4</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of selected scales in HD, part 2 </dc:title>
  <dc:creator>mako_manuel1@outlook.com</dc:creator>
  <cp:lastModifiedBy>mako_manuel1@outlook.com</cp:lastModifiedBy>
  <cp:revision>3</cp:revision>
  <dcterms:created xsi:type="dcterms:W3CDTF">2024-08-22T09:44:02Z</dcterms:created>
  <dcterms:modified xsi:type="dcterms:W3CDTF">2024-08-22T09:56:28Z</dcterms:modified>
</cp:coreProperties>
</file>