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948" r:id="rId2"/>
    <p:sldId id="265" r:id="rId3"/>
    <p:sldId id="273" r:id="rId4"/>
    <p:sldId id="266" r:id="rId5"/>
    <p:sldId id="345" r:id="rId6"/>
    <p:sldId id="267" r:id="rId7"/>
    <p:sldId id="268" r:id="rId8"/>
    <p:sldId id="269" r:id="rId9"/>
    <p:sldId id="270" r:id="rId10"/>
    <p:sldId id="271" r:id="rId11"/>
    <p:sldId id="272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  <p:sldId id="288" r:id="rId27"/>
    <p:sldId id="289" r:id="rId28"/>
    <p:sldId id="290" r:id="rId29"/>
    <p:sldId id="292" r:id="rId30"/>
    <p:sldId id="293" r:id="rId31"/>
    <p:sldId id="294" r:id="rId32"/>
    <p:sldId id="295" r:id="rId33"/>
    <p:sldId id="296" r:id="rId34"/>
    <p:sldId id="297" r:id="rId35"/>
    <p:sldId id="298" r:id="rId36"/>
    <p:sldId id="299" r:id="rId37"/>
    <p:sldId id="300" r:id="rId38"/>
    <p:sldId id="301" r:id="rId39"/>
    <p:sldId id="302" r:id="rId40"/>
    <p:sldId id="303" r:id="rId41"/>
    <p:sldId id="304" r:id="rId42"/>
    <p:sldId id="305" r:id="rId43"/>
    <p:sldId id="306" r:id="rId44"/>
    <p:sldId id="307" r:id="rId45"/>
    <p:sldId id="308" r:id="rId46"/>
    <p:sldId id="309" r:id="rId47"/>
    <p:sldId id="310" r:id="rId48"/>
    <p:sldId id="311" r:id="rId49"/>
    <p:sldId id="312" r:id="rId50"/>
    <p:sldId id="313" r:id="rId51"/>
    <p:sldId id="314" r:id="rId52"/>
    <p:sldId id="315" r:id="rId53"/>
    <p:sldId id="316" r:id="rId54"/>
    <p:sldId id="317" r:id="rId55"/>
    <p:sldId id="318" r:id="rId56"/>
    <p:sldId id="319" r:id="rId57"/>
    <p:sldId id="320" r:id="rId58"/>
    <p:sldId id="321" r:id="rId59"/>
    <p:sldId id="322" r:id="rId60"/>
    <p:sldId id="323" r:id="rId61"/>
    <p:sldId id="324" r:id="rId62"/>
    <p:sldId id="325" r:id="rId63"/>
    <p:sldId id="326" r:id="rId64"/>
    <p:sldId id="327" r:id="rId65"/>
    <p:sldId id="328" r:id="rId66"/>
    <p:sldId id="329" r:id="rId67"/>
    <p:sldId id="330" r:id="rId68"/>
    <p:sldId id="331" r:id="rId69"/>
    <p:sldId id="332" r:id="rId70"/>
    <p:sldId id="333" r:id="rId71"/>
    <p:sldId id="334" r:id="rId72"/>
    <p:sldId id="335" r:id="rId73"/>
    <p:sldId id="336" r:id="rId74"/>
    <p:sldId id="337" r:id="rId75"/>
    <p:sldId id="338" r:id="rId76"/>
    <p:sldId id="339" r:id="rId77"/>
    <p:sldId id="340" r:id="rId78"/>
    <p:sldId id="341" r:id="rId79"/>
    <p:sldId id="342" r:id="rId80"/>
    <p:sldId id="343" r:id="rId81"/>
    <p:sldId id="344" r:id="rId82"/>
    <p:sldId id="346" r:id="rId8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6" y="1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presProps" Target="pres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53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387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541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Master title style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3200" b="0" strike="noStrike" spc="-1">
                <a:latin typeface="Arial"/>
              </a:rPr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58714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52990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240553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89292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043673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88436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3458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967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628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772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31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178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086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4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061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jp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F14FC9-5201-4024-B09D-F15A62885943}" type="datetimeFigureOut">
              <a:rPr lang="en-US" smtClean="0"/>
              <a:t>8/22/2024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59BC3-F278-4C77-9B18-10CCA69EFB5F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4E1D70B3-02F0-8F31-D820-A0E6A21344A4}"/>
              </a:ext>
            </a:extLst>
          </p:cNvPr>
          <p:cNvGrpSpPr/>
          <p:nvPr/>
        </p:nvGrpSpPr>
        <p:grpSpPr>
          <a:xfrm>
            <a:off x="179523" y="6121210"/>
            <a:ext cx="6520219" cy="633095"/>
            <a:chOff x="519728" y="10058718"/>
            <a:chExt cx="6520219" cy="63309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58659CB-170E-598D-D8F7-587160668F88}"/>
                </a:ext>
              </a:extLst>
            </p:cNvPr>
            <p:cNvPicPr/>
            <p:nvPr userDrawn="1"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9728" y="10058718"/>
              <a:ext cx="2218055" cy="633095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D6C24609-BF50-1F34-D366-2FBD024B2016}"/>
                </a:ext>
              </a:extLst>
            </p:cNvPr>
            <p:cNvSpPr txBox="1"/>
            <p:nvPr userDrawn="1"/>
          </p:nvSpPr>
          <p:spPr>
            <a:xfrm>
              <a:off x="2796720" y="10142137"/>
              <a:ext cx="424322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800" dirty="0"/>
                <a:t>Reference number: 618596-EPP-1-2020-1-SE-EPPKA2-CBHE-JP</a:t>
              </a:r>
              <a:br>
                <a:rPr lang="en-GB" sz="800" dirty="0"/>
              </a:br>
              <a:r>
                <a:rPr lang="en-GB" sz="800" dirty="0"/>
                <a:t>This publication [communication] reflects the views only of the authors, and the Commission cannot be held responsible for any use, which may be made of the information contained therein.</a:t>
              </a:r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FDC89A0C-ED92-1BA7-2F02-CF892D603ED5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058439" y="5504807"/>
            <a:ext cx="1074143" cy="130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4591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F4CEB-918A-0472-B6E4-4689B9CD39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1283711"/>
            <a:ext cx="9144000" cy="2387600"/>
          </a:xfrm>
        </p:spPr>
        <p:txBody>
          <a:bodyPr>
            <a:noAutofit/>
          </a:bodyPr>
          <a:lstStyle/>
          <a:p>
            <a:r>
              <a:rPr lang="en-US" sz="4800" cap="all" dirty="0"/>
              <a:t>Learning of selected scales in HD, part 1 </a:t>
            </a:r>
            <a:endParaRPr lang="en-SE" sz="4800" cap="all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1D21B8-B733-D6AC-A679-00D982C92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633095"/>
          </a:xfrm>
        </p:spPr>
        <p:txBody>
          <a:bodyPr>
            <a:normAutofit fontScale="92500" lnSpcReduction="20000"/>
          </a:bodyPr>
          <a:lstStyle/>
          <a:p>
            <a:br>
              <a:rPr lang="en-SE" dirty="0"/>
            </a:br>
            <a:r>
              <a:rPr lang="sl-SI" dirty="0"/>
              <a:t>GP</a:t>
            </a:r>
            <a:r>
              <a:rPr lang="en-US" dirty="0"/>
              <a:t>2</a:t>
            </a:r>
            <a:r>
              <a:rPr lang="sl-SI" dirty="0"/>
              <a:t> - </a:t>
            </a:r>
            <a:r>
              <a:rPr lang="en-US" dirty="0"/>
              <a:t>Clinical assessment and outcome measurement</a:t>
            </a:r>
            <a:endParaRPr lang="en-SE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5ADD9B8F-30B1-E9B3-FE6D-B4C2CCF58456}"/>
              </a:ext>
            </a:extLst>
          </p:cNvPr>
          <p:cNvSpPr txBox="1">
            <a:spLocks/>
          </p:cNvSpPr>
          <p:nvPr/>
        </p:nvSpPr>
        <p:spPr>
          <a:xfrm>
            <a:off x="1696949" y="4327208"/>
            <a:ext cx="9144000" cy="1364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Zvezdan</a:t>
            </a: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Pirto</a:t>
            </a:r>
            <a:r>
              <a:rPr kumimoji="0" lang="sr-Latn-R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š</a:t>
            </a:r>
            <a:r>
              <a:rPr kumimoji="0" lang="en-GB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ek</a:t>
            </a:r>
            <a:b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University of Ljubljana</a:t>
            </a:r>
          </a:p>
        </p:txBody>
      </p:sp>
    </p:spTree>
    <p:extLst>
      <p:ext uri="{BB962C8B-B14F-4D97-AF65-F5344CB8AC3E}">
        <p14:creationId xmlns:p14="http://schemas.microsoft.com/office/powerpoint/2010/main" val="3619313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8DDBA-EF46-B277-09EB-069EB00CD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 in Clinical Trials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BC417-8FF2-2B0B-3C64-9FB07EDF7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Importance: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is a primary outcome measure in HD clinical trials, essential for assessing treatment effects.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TETRA-HD Trial:</a:t>
            </a:r>
            <a:r>
              <a:rPr lang="en-GB" dirty="0"/>
              <a:t> Used UHDRS motor scores to evaluate tetrabenazine's impact on chorea.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PRIDE-HD Trial:</a:t>
            </a:r>
            <a:r>
              <a:rPr lang="en-GB" dirty="0"/>
              <a:t> Investigated pridopidine’s effects on overall UHDRS scores, focusing on motor and functional outcomes.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Challenges: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Variability in scoring across sites and raters can impact the reliability of trial outcomes.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Efforts to standardize UHDRS administration through rigorous rater training and certification are critical for maintaining data quality.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28178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EB938-A588-9D04-B3FF-DEB8E07234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Psychometric Properties of UHDRS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010CD-26B0-09A6-F8B9-CE14BC33D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Reliability: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High inter-rater reliability when properly standardized and raters are well-trained.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Test-retest reliability ensures consistency in repeated measures over time.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Validity: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Content validity is strong, with UHDRS covering the core symptoms of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Construct validity is supported by correlations with other HD-specific scales and biomarkers.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Sensitivity: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is sensitive to changes in disease state, making it useful for tracking progression and treatment response.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3859909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478EF-E1AC-6850-2A67-E7B8E26D7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 Motor Assessment 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52CAE-5793-DD8B-4F1A-E997929E4D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241902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0D99C7-AD9C-8814-7C8B-BF70E5C570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Overview of Motor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936332-BE74-31EB-EF0F-7B88B95D01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Significance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Motor symptoms are often the most visible and debilitating aspects of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motor assessment captures a wide range of motor impairments, providing a comprehensive motor profile for each patient.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Components: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Chorea, Dystonia, Rigidity, Bradykinesia, Oculomotor Function, Dysarthria, Gait.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Motor assessment guides treatment decisions, such as the use of medications (e.g., tetrabenazine) or physical therapy.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31153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5DE70-8D34-715F-41F0-C839327E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Chorea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B59509-2C77-66DD-C266-0E6E5377C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Definition: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Chorea refers to involuntary, irregular, and unpredictable movements, commonly seen in HD.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Mild (noticed only on careful examination), 2 = Moderate (interferes with daily activities), 3 = Marked, 4 = Severe (continuous, disabling).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Chorea often progresses over time, starting with subtle movements and advancing to more pronounced and disabling symptoms.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Management may include medications like tetrabenazine or </a:t>
            </a:r>
            <a:r>
              <a:rPr lang="en-GB" dirty="0" err="1"/>
              <a:t>deutetrabenazine</a:t>
            </a:r>
            <a:r>
              <a:rPr lang="en-GB" dirty="0"/>
              <a:t> to reduce chorea severity.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3459569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DB382-EA23-DF7E-F10E-8CF92FBBE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Chorea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5BEB29-C994-C107-B066-2C22E40B48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Mild Chorea:</a:t>
            </a:r>
            <a:r>
              <a:rPr lang="en-GB" dirty="0"/>
              <a:t> 42-year-old male with slight, intermittent finger movements, noticeable when distracted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Chorea:</a:t>
            </a:r>
            <a:r>
              <a:rPr lang="en-GB" dirty="0"/>
              <a:t> 50-year-old female with noticeable facial and hand movements, affecting her ability to write (Score: 2).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Chorea:</a:t>
            </a:r>
            <a:r>
              <a:rPr lang="en-GB" dirty="0"/>
              <a:t> 60-year-old male with continuous, disabling movements in the limbs, significantly affecting mobility and self-care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7866611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BFB12-49B2-7F23-2E23-92A0AD018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Dystonia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506B9-2FC9-9633-2DA8-2A7527C264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Definition: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Dystonia is characterized by sustained, involuntary muscle contractions, often resulting in twisting and repetitive movements or abnormal postures.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Slight (postures that are transient), 2 = Mild (sustained postures), 3 = Moderate (impairs some activities), 4 = Severe (impairs most activities).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Dystonia can cause significant discomfort and functional impairment, particularly in the neck (cervical dystonia) and limbs.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Treatment may involve botulinum toxin injections, physical therapy, or medications like anticholinergics.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55678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E0E70-0D9F-68CB-6190-86CE37660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Dystonia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882F95-A080-5CB9-59CA-42FD39375E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Dystonia:</a:t>
            </a:r>
            <a:r>
              <a:rPr lang="en-GB" dirty="0"/>
              <a:t> 45-year-old female with occasional neck twisting, not persistent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Dystonia:</a:t>
            </a:r>
            <a:r>
              <a:rPr lang="en-GB" dirty="0"/>
              <a:t> 55-year-old male with sustained hand postures interfering with fine motor tasks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Dystonia:</a:t>
            </a:r>
            <a:r>
              <a:rPr lang="en-GB" dirty="0"/>
              <a:t> 60-year-old female with continuous leg posturing, affecting her ability to walk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0690398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99FCC-2254-6025-CD5A-03116D85B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Rigidity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B2330-E65B-5C83-D04F-F7C6DF18F5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Definition: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Rigidity refers to increased muscle tone leading to resistance to passive movement throughout the range of motion, present in HD and other neurodegenerative disorders.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Slight (noticeable only during certain movements), 2 = Mild (somewhat limits movement), 3 = Moderate (significantly limits movement), 4 = Severe (almost no movement possible).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Rigidity contributes to motor impairment, affecting gait, posture, and overall mobility.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Management may involve physical therapy, muscle relaxants, or dopaminergic medications.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3554424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37FA4-2135-8385-2980-FBC79834D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Rigidity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A1BD79-90D7-E3CF-D667-C38010D1E6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Rigidity:</a:t>
            </a:r>
            <a:r>
              <a:rPr lang="en-GB" dirty="0"/>
              <a:t> 40-year-old male with mild resistance during passive wrist flexion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Rigidity:</a:t>
            </a:r>
            <a:r>
              <a:rPr lang="en-GB" dirty="0"/>
              <a:t> 55-year-old female with significant resistance to passive limb movement, affecting her walking ability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Rigidity:</a:t>
            </a:r>
            <a:r>
              <a:rPr lang="en-GB" dirty="0"/>
              <a:t> 65-year-old male with marked resistance in all limbs, severely limiting mobility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169386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257044D-9E64-3E4F-4F04-B95EDF180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Objectives of the Presentation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B8B2AAD-372C-6DA7-4EBE-F5764DD3CB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After this lecture, students should be able to: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Understand the comprehensive structure of UHDRS and its domains.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Apply UHDRS in clinical and research settings.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Critically evaluate the psychometric properties of UHDRS.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Integrate UHDRS scores in the management and staging of Huntington's Disease (HD).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Explore advanced applications and research implications of UHDRS.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8401397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69E3C-DAD0-7D9B-853B-9AF78B7EE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Bradykinesia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0C9DA-EE51-EE2B-1F31-54F104FEC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Definition: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Bradykinesia is characterized by slowness of movement, often seen in HD, contributing to functional impairment.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Mild (slightly slow but not interfering with activities), 2 = Moderate (clearly slow, interferes with some activities), 3 = Marked (significantly slow, interferes with most activities), 4 = Severe (very slow, interferes with all activities).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Bradykinesia affects daily activities such as walking, dressing, and eating, leading to a need for adaptive strategies or assistance.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Dopaminergic medications may have limited efficacy in HD but are considered in some cases.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265003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F683D-3366-B767-8E47-8C82029D1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Bradykinesia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AC748-1F94-4C95-5F99-A49388B7A2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Mild Bradykinesia:</a:t>
            </a:r>
            <a:r>
              <a:rPr lang="en-GB" dirty="0"/>
              <a:t> 35-year-old female with slightly slow movements, noticeable when walking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Bradykinesia:</a:t>
            </a:r>
            <a:r>
              <a:rPr lang="en-GB" dirty="0"/>
              <a:t> 50-year-old male with clear slowness affecting handwriting and eating (Score: 2).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Bradykinesia:</a:t>
            </a:r>
            <a:r>
              <a:rPr lang="en-GB" dirty="0"/>
              <a:t> 70-year-old female with marked slowness, requiring assistance for all activities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3062663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31BF5-076E-9288-7B80-764C2028D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Oculomotor Function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1ACFA5-1217-3AB5-209B-39BB64222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Oculomotor Function Assessment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Oculomotor dysfunction is common in HD and includes difficulties with saccadic eye movements, smooth pursuit, and gaze fixation.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Normal, 1 = Slight slowing of saccades, 2 = Mild slowing with some overshoot/undershoot, 3 = Moderate slowing with significant overshoot/undershoot, 4 = Severe dysfunction with major difficulties in eye movement.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Oculomotor abnormalities can impact reading, driving, and other activities requiring precise visual tracking.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Management focuses on compensatory strategies, as pharmacological options are limited.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354637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B9F3B-FA18-4B58-477D-5BAC6D59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Oculomotor Dysfunction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C8B7FC-760E-A5C4-811F-2FE938969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Dysfunction:</a:t>
            </a:r>
            <a:r>
              <a:rPr lang="en-GB" dirty="0"/>
              <a:t> 45-year-old male with slight slowing of saccades, but no functional impact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Dysfunction:</a:t>
            </a:r>
            <a:r>
              <a:rPr lang="en-GB" dirty="0"/>
              <a:t> 55-year-old female with significant difficulty in tracking moving objects, affecting her ability to read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Dysfunction:</a:t>
            </a:r>
            <a:r>
              <a:rPr lang="en-GB" dirty="0"/>
              <a:t> 65-year-old male with major difficulties in eye movements, severely impacting daily activities (Score: 4).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142263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0FE7E-FA58-E64E-E0BA-38C7DD01A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Dysarthria and Dysphagia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3F300-6372-A174-AAC9-24DC72377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Definition: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Dysarthria:</a:t>
            </a:r>
            <a:r>
              <a:rPr lang="en-GB" dirty="0"/>
              <a:t> Motor speech disorder resulting from impaired movement of the muscles used for speech.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Dysphagia:</a:t>
            </a:r>
            <a:r>
              <a:rPr lang="en-GB" dirty="0"/>
              <a:t> Difficulty swallowing, common in HD, leading to risks of aspiration and malnutrition.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Dysarthria:</a:t>
            </a:r>
            <a:r>
              <a:rPr lang="en-GB" dirty="0"/>
              <a:t> 0 = None, 1 = Slight, 2 = Mild, 3 = Moderate, 4 = Severe.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Dysphagia:</a:t>
            </a:r>
            <a:r>
              <a:rPr lang="en-GB" dirty="0"/>
              <a:t> 0 = None, 1 = Occasional difficulty with certain textures, 2 = Regular difficulty with certain textures, 3 = Frequent choking or aspiration, 4 = Severe, unable to swallow.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Dysarthria and dysphagia assessments are crucial for planning speech therapy and dietary modifications, and for addressing potential complications like aspiration pneumonia.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8503444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5F6F3-028C-B645-D417-8380E7FDE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Dysarthria and Dysphagia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EF94A7-9390-A6D8-4F05-3A5BFF8F3B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Mild Dysarthria:</a:t>
            </a:r>
            <a:r>
              <a:rPr lang="en-GB" dirty="0"/>
              <a:t> 50-year-old male with slightly slurred speech, more noticeable when tired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Dysphagia:</a:t>
            </a:r>
            <a:r>
              <a:rPr lang="en-GB" dirty="0"/>
              <a:t> 60-year-old female with regular difficulty swallowing solids, requiring texture modification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Dysarthria and Dysphagia:</a:t>
            </a:r>
            <a:r>
              <a:rPr lang="en-GB" dirty="0"/>
              <a:t> 70-year-old male with severe speech impairment and frequent aspiration, requiring PEG tube for nutrition (Scores: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4524065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550FD-AEA5-1221-5AC7-C8DE09C5B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Gait and Posture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657E3-D4C4-CD53-F323-561915924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/>
              <a:t>Gait and Posture Assessment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Definition: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Gait disturbances in HD include unsteady, wide-based walking, and postural instability, often leading to falls.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Gait:</a:t>
            </a:r>
            <a:r>
              <a:rPr lang="en-GB" dirty="0"/>
              <a:t> 0 = Normal, 1 = Slight unsteadiness, 2 = Mild unsteadiness, 3 = Moderate unsteadiness, 4 = Severe, requiring assistance.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Posture:</a:t>
            </a:r>
            <a:r>
              <a:rPr lang="en-GB" dirty="0"/>
              <a:t> 0 = Normal, 1 = Slight stoop or tilt, 2 = Moderate stoop or tilt, 3 = Severe stoop or tilt, 4 = Very severe, unable to stand upright.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Gait and posture assessments help in fall prevention strategies, physical therapy planning, and the use of mobility aids.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1372770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BDA90-2FAA-E790-15D7-F24AC211F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Gait and Posture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2A7F0-9595-962B-871D-F0FE44437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Unsteadiness:</a:t>
            </a:r>
            <a:r>
              <a:rPr lang="en-GB" dirty="0"/>
              <a:t> 45-year-old female with occasional imbalance, not requiring support (Gait 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Gait Instability:</a:t>
            </a:r>
            <a:r>
              <a:rPr lang="en-GB" dirty="0"/>
              <a:t> 55-year-old male with noticeable unsteadiness, using a cane (Gait 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Postural Instability:</a:t>
            </a:r>
            <a:r>
              <a:rPr lang="en-GB" dirty="0"/>
              <a:t> 65-year-old female with severe stoop and unsteady gait, requiring a walker (Posture 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44120369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D66B3-0A74-2198-8E0F-CE082AFC68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Overall Motor Score Calculation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BB571A-B06C-E187-947B-20BEE564C8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Combining Individual Motor Scores: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total motor score is derived by summing scores from all motor assessment items: chorea, dystonia, rigidity, bradykinesia, oculomotor function, dysarthria, and gait.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Example Calculation: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Chorea: 2, Dystonia: 3, Rigidity: 2, Bradykinesia: 3, Oculomotor: 1, Dysarthria: 2, Gait: 3.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Total Motor Score:</a:t>
            </a:r>
            <a:r>
              <a:rPr lang="en-GB" dirty="0"/>
              <a:t> 16 (Moderate motor impairment).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total motor score provides a comprehensive view of motor dysfunction, aiding in disease staging, treatment planning, and monitoring progression.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Interpretation: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Low Scores (0-15):</a:t>
            </a:r>
            <a:r>
              <a:rPr lang="en-GB" dirty="0"/>
              <a:t> Indicate mild motor symptoms.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Moderate Scores (16-30):</a:t>
            </a:r>
            <a:r>
              <a:rPr lang="en-GB" dirty="0"/>
              <a:t> Suggest moderate motor impairment requiring intervention.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High Scores (31-44):</a:t>
            </a:r>
            <a:r>
              <a:rPr lang="en-GB" dirty="0"/>
              <a:t> Reflect severe motor impairment, often necessitating extensive support.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0735037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20747-FFE6-C085-BA36-6B846A42E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Motor Assessment in Early vs. Late-Stage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A5BBB-D2F0-C713-1530-83EC31124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Early-Stage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Motor symptoms may be subtle, with slight chorea, mild bradykinesia, and minimal impact on daily functioning.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Focus:</a:t>
            </a:r>
            <a:r>
              <a:rPr lang="en-GB" dirty="0"/>
              <a:t> Early intervention, physical therapy, and monitoring for disease progression.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Late-Stage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Motor symptoms become more pronounced, with severe chorea, rigidity, bradykinesia, and gait instability.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Focus:</a:t>
            </a:r>
            <a:r>
              <a:rPr lang="en-GB" dirty="0"/>
              <a:t> Palliative care, maximizing quality of life, and managing complications like falls and aspiration.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Adjusting Assessment Strategies: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 early stages, focus on detecting subtle changes and tailoring interventions to delay progression.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 late stages, assessments help in planning supportive care and addressing complex needs.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53947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E7F91-FD54-C62C-B882-951518F0E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Structure of the Presentation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C7289-285F-5CD5-F209-EC9EF40A02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lvl="1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Introduction to UHDRS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Motor Assessment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Cognitive Assessment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</a:t>
            </a:r>
            <a:r>
              <a:rPr lang="en-GB" dirty="0" err="1"/>
              <a:t>Behavioral</a:t>
            </a:r>
            <a:r>
              <a:rPr lang="en-GB" dirty="0"/>
              <a:t> Assessment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Functional Assessment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Key points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85672685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A4F90-B485-401C-80CB-78AD4BF89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Challenges in Motor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57490-158F-4C83-176C-16A68D116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Common Pitfalls: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Variability in Scoring:</a:t>
            </a:r>
            <a:r>
              <a:rPr lang="en-GB" dirty="0"/>
              <a:t> Differences in interpretation among raters.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Patient Compliance:</a:t>
            </a:r>
            <a:r>
              <a:rPr lang="en-GB" dirty="0"/>
              <a:t> Difficulty in assessing patients with cognitive impairment or </a:t>
            </a:r>
            <a:r>
              <a:rPr lang="en-GB" dirty="0" err="1"/>
              <a:t>behavioral</a:t>
            </a:r>
            <a:r>
              <a:rPr lang="en-GB" dirty="0"/>
              <a:t> issues.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Fluctuations in Symptoms:</a:t>
            </a:r>
            <a:r>
              <a:rPr lang="en-GB" dirty="0"/>
              <a:t> Motor symptoms in HD can vary day-to-day, complicating assessment.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Strategies to Overcome Challenges: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Standardized Protocols:</a:t>
            </a:r>
            <a:r>
              <a:rPr lang="en-GB" dirty="0"/>
              <a:t> Use of clear, standardized instructions and scoring guidelines.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Patient Preparation:</a:t>
            </a:r>
            <a:r>
              <a:rPr lang="en-GB" dirty="0"/>
              <a:t> Ensuring patients are well-rested and in a calm environment for assessment.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Rater Calibration:</a:t>
            </a:r>
            <a:r>
              <a:rPr lang="en-GB" dirty="0"/>
              <a:t> Regular calibration sessions to align scoring approaches among raters.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2663474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EBE01-35FF-4CCF-FF61-4AE43B69F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 Cognitive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C09428-5ECA-1B35-95FB-A1A424882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9607409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30069-3912-DBE9-FDA1-B0C12E72B8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Overview of Cognitive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2AB82-85FC-7C18-F060-793B249577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Significance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Cognitive decline is a core feature of HD, often presenting early and progressing throughout the disease course.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cognitive assessment includes tools designed to evaluate processing speed, executive function, and verbal fluency.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Components: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Symbol Digit Modalities Test (SDMT), Verbal Fluency Test, Stroop Interference Test.</a:t>
            </a:r>
            <a:endParaRPr lang="en-GB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236873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E4E91A-6812-B847-170D-EA0FB6B55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Symbol Digit Modalities Test (SDMT)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07F32B-3702-9933-101E-8F163E2785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Test Description: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SDMT is a measure of processing speed, requiring patients to match symbols to numbers using a reference key within a limited time (90 seconds).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Task:</a:t>
            </a:r>
            <a:r>
              <a:rPr lang="en-GB" dirty="0"/>
              <a:t> The patient rapidly pairs symbols with their corresponding numbers.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score is the total number of correct matches made within 90 seconds.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SDMT is sensitive to cognitive decline in HD, with lower scores indicating slower processing speed and potential executive dysfunction.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Interpretation: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High Score (&gt;60):</a:t>
            </a:r>
            <a:r>
              <a:rPr lang="en-GB" dirty="0"/>
              <a:t> Indicative of normal processing speed.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Moderate Score (40-60):</a:t>
            </a:r>
            <a:r>
              <a:rPr lang="en-GB" dirty="0"/>
              <a:t> Suggests mild to moderate cognitive impairment.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Low Score (&lt;40):</a:t>
            </a:r>
            <a:r>
              <a:rPr lang="en-GB" dirty="0"/>
              <a:t> Reflects significant cognitive decline, requiring further evaluation and management.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40261423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A826B-BEAC-4C35-507B-4764E81B8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SDMT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2C0DF-C889-2702-C9F7-C7EE8B8BB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Score:</a:t>
            </a:r>
            <a:r>
              <a:rPr lang="en-GB" dirty="0"/>
              <a:t> 35-year-old male with a score of 65, indicating normal processing speed (early HD).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Score:</a:t>
            </a:r>
            <a:r>
              <a:rPr lang="en-GB" dirty="0"/>
              <a:t> 50-year-old female with a score of 45, reflecting mild cognitive decline (mid-stage HD).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Score:</a:t>
            </a:r>
            <a:r>
              <a:rPr lang="en-GB" dirty="0"/>
              <a:t> 60-year-old male with a score of 25, indicative of significant cognitive impairment (late-stage HD).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2558043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6BD82-EA04-8834-615C-F9F07AD8E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Verbal Fluency Test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A70E4-45FE-B9D4-A88D-1782D0F3E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Test Description: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Verbal Fluency Test assesses language and executive function by requiring patients to generate as many words as possible within a given category or starting letter (e.g., words beginning with "F") in 60 seconds.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score is the total number of valid words generated within the time limit.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Verbal fluency is often impaired in HD due to difficulties with executive function and language retrieval.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Interpretation: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High Score (&gt;15):</a:t>
            </a:r>
            <a:r>
              <a:rPr lang="en-GB" dirty="0"/>
              <a:t> Normal verbal fluency.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Moderate Score (10-15):</a:t>
            </a:r>
            <a:r>
              <a:rPr lang="en-GB" dirty="0"/>
              <a:t> Mild impairment, common in mid-stage HD.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Low Score (&lt;10):</a:t>
            </a:r>
            <a:r>
              <a:rPr lang="en-GB" dirty="0"/>
              <a:t> Significant impairment, often seen in advanced HD.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6927143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BB008-6475-BA16-1500-B33295CFE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Verbal Fluency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41784-FC6C-A507-6934-CBCB8FD25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Verbal Fluency - Clinical Examples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Score:</a:t>
            </a:r>
            <a:r>
              <a:rPr lang="en-GB" dirty="0"/>
              <a:t> 40-year-old female generates 18 words, indicating preserved verbal fluency (early HD).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Score:</a:t>
            </a:r>
            <a:r>
              <a:rPr lang="en-GB" dirty="0"/>
              <a:t> 55-year-old male generates 12 words, suggesting mild to moderate impairment (mid-stage HD).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Score:</a:t>
            </a:r>
            <a:r>
              <a:rPr lang="en-GB" dirty="0"/>
              <a:t> 65-year-old female generates 7 words, indicative of significant executive dysfunction (late-stage HD).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3212454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ADA8E-8F59-CDD5-6DF2-0BF462F37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Stroop Interference Test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0C889E-4C40-C615-FB6A-E3E30ECA1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Test Description: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Stroop Test measures cognitive flexibility and the ability to inhibit automatic responses. Patients are asked to name the </a:t>
            </a:r>
            <a:r>
              <a:rPr lang="en-GB" dirty="0" err="1"/>
              <a:t>color</a:t>
            </a:r>
            <a:r>
              <a:rPr lang="en-GB" dirty="0"/>
              <a:t> of the ink in which a word is printed, rather than the word itself (e.g., the word "RED" printed in blue ink).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score is based on the time taken to complete the task and the number of errors made.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Stroop Test is sensitive to executive function deficits in HD, particularly those related to cognitive control and processing speed.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Interpretation: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Normal Performance:</a:t>
            </a:r>
            <a:r>
              <a:rPr lang="en-GB" dirty="0"/>
              <a:t> Fast completion with few errors.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Mild Impairment:</a:t>
            </a:r>
            <a:r>
              <a:rPr lang="en-GB" dirty="0"/>
              <a:t> Slower completion time, with occasional errors.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Severe Impairment:</a:t>
            </a:r>
            <a:r>
              <a:rPr lang="en-GB" dirty="0"/>
              <a:t> Significant delays and multiple errors, indicating executive dysfunction.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13804786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1F4F4A-846E-C53F-5C4A-8230726F6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Stroop Test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E298B-760C-5E91-D823-CB6F55ECF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Normal Performance:</a:t>
            </a:r>
            <a:r>
              <a:rPr lang="en-GB" dirty="0"/>
              <a:t> 35-year-old male completes the task quickly with only 1 error (early HD).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Mild Impairment:</a:t>
            </a:r>
            <a:r>
              <a:rPr lang="en-GB" dirty="0"/>
              <a:t> 50-year-old female takes longer with 4 errors, indicating mild executive dysfunction (mid-stage HD).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Impairment:</a:t>
            </a:r>
            <a:r>
              <a:rPr lang="en-GB" dirty="0"/>
              <a:t> 65-year-old male has significant delays and makes 8 errors, reflecting severe cognitive impairment (late-stage HD).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7213831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1FFD5-1517-F052-11BE-333A5AEFD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Memory Assessment in UHDRS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CBC7E7-9032-27BA-22B1-4F1892820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Importance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Memory impairment is a significant component of cognitive decline in HD, affecting both short-term and working memory.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Common Tests: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Digit Span Test:</a:t>
            </a:r>
            <a:r>
              <a:rPr lang="en-GB" dirty="0"/>
              <a:t> Measures attention and working memory by having patients repeat sequences of numbers in order.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Word Recall:</a:t>
            </a:r>
            <a:r>
              <a:rPr lang="en-GB" dirty="0"/>
              <a:t> Assesses short-term memory by having patients recall a list of words after a brief delay.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 and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Scores:</a:t>
            </a:r>
            <a:r>
              <a:rPr lang="en-GB" dirty="0"/>
              <a:t> Indicate preserved memory function.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Scores:</a:t>
            </a:r>
            <a:r>
              <a:rPr lang="en-GB" dirty="0"/>
              <a:t> Suggest memory deficits, often correlating with disease progression.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Memory assessment is crucial for early identification of cognitive decline, allowing for timely interventions and support.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478616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677DC-CE5A-4360-27AB-21C5B59D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>
                <a:solidFill>
                  <a:srgbClr val="C00000"/>
                </a:solidFill>
              </a:rPr>
              <a:t>Introduction to Huntington's Disease and UHDRS</a:t>
            </a:r>
            <a:endParaRPr lang="en-SI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45963-0802-499D-289B-BD635CA06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65404807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9EDE45-1A29-7619-A788-AFE30CF63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Executive Functioning in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F810BE-DCA4-8CAA-39FF-3CC7A3229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Role in Cognitive Assessment: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Executive function encompasses planning, decision-making, problem-solving, and inhibitory control, all of which are commonly impaired in HD.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Common Tests: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Trail Making Test:</a:t>
            </a:r>
            <a:r>
              <a:rPr lang="en-GB" dirty="0"/>
              <a:t> Assesses the ability to switch between tasks and maintain attention.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Wisconsin Card Sorting Test (WCST):</a:t>
            </a:r>
            <a:r>
              <a:rPr lang="en-GB" dirty="0"/>
              <a:t> Measures cognitive flexibility and problem-solving abilities.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 and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Scores:</a:t>
            </a:r>
            <a:r>
              <a:rPr lang="en-GB" dirty="0"/>
              <a:t> Reflect intact executive functioning.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Scores:</a:t>
            </a:r>
            <a:r>
              <a:rPr lang="en-GB" dirty="0"/>
              <a:t> Indicate executive dysfunction, impacting daily decision-making and problem-solving.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Executive function assessment informs the need for cognitive rehabilitation and helps tailor interventions to specific cognitive deficits.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44021650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F478B-E243-4CA6-ED07-96B0F7D09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Attention and Concentration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57E4A-97FA-7FD1-EBA2-DAFF3225C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Significance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Attention and concentration are often impaired early in HD, leading to difficulties in performing complex tasks and maintaining focus.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Common Tests: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Digit Span Test:</a:t>
            </a:r>
            <a:r>
              <a:rPr lang="en-GB" dirty="0"/>
              <a:t> Assesses attention span and working memory.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Continuous Performance Test (CPT):</a:t>
            </a:r>
            <a:r>
              <a:rPr lang="en-GB" dirty="0"/>
              <a:t> Measures sustained attention and response inhibition.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 and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Scores:</a:t>
            </a:r>
            <a:r>
              <a:rPr lang="en-GB" dirty="0"/>
              <a:t> Suggest preserved attention and concentration.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Scores:</a:t>
            </a:r>
            <a:r>
              <a:rPr lang="en-GB" dirty="0"/>
              <a:t> Indicate deficits, requiring strategies to improve focus and task completion.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Attention assessment is essential for identifying early cognitive changes and guiding interventions to support daily functioning.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7051905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531D65-DDD7-CD8F-10D6-D51CA51A7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Comparing Cognitive Performance Across Stages</a:t>
            </a:r>
            <a:endParaRPr lang="en-SI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AD5CB-F0E6-B0CC-F3D5-515DCD2691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Early-Stage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Cognitive symptoms may be subtle, with mild impairments in processing speed and executive function.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Focus:</a:t>
            </a:r>
            <a:r>
              <a:rPr lang="en-GB" dirty="0"/>
              <a:t> Early intervention, cognitive therapy, and monitoring for disease progression.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Mid-Stage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Cognitive decline becomes more apparent, affecting daily activities and decision-making.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Focus:</a:t>
            </a:r>
            <a:r>
              <a:rPr lang="en-GB" dirty="0"/>
              <a:t> Addressing functional impacts, enhancing support, and adjusting therapeutic approaches.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Late-Stage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Severe cognitive decline, often accompanied by significant </a:t>
            </a:r>
            <a:r>
              <a:rPr lang="en-GB" dirty="0" err="1"/>
              <a:t>behavioral</a:t>
            </a:r>
            <a:r>
              <a:rPr lang="en-GB" dirty="0"/>
              <a:t> changes and loss of independence.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Focus:</a:t>
            </a:r>
            <a:r>
              <a:rPr lang="en-GB" dirty="0"/>
              <a:t> Palliative care, managing complications, and supporting caregivers.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18853480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EBE77-5529-41F7-E9A4-12CCFF68E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Challenges in Cognitive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6D4F2-5E69-69CC-C8DE-9E503EE19E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Common Difficulties: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Patient Variability:</a:t>
            </a:r>
            <a:r>
              <a:rPr lang="en-GB" dirty="0"/>
              <a:t> Cognitive performance can fluctuate, complicating assessment.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Test Fatigue:</a:t>
            </a:r>
            <a:r>
              <a:rPr lang="en-GB" dirty="0"/>
              <a:t> HD patients may tire quickly, affecting test performance.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err="1"/>
              <a:t>Behavioral</a:t>
            </a:r>
            <a:r>
              <a:rPr lang="en-GB" b="1" dirty="0"/>
              <a:t> Symptoms:</a:t>
            </a:r>
            <a:r>
              <a:rPr lang="en-GB" dirty="0"/>
              <a:t> Depression, apathy, or anxiety can interfere with cognitive testing.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Strategies to Overcome Challenges: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Frequent Breaks:</a:t>
            </a:r>
            <a:r>
              <a:rPr lang="en-GB" dirty="0"/>
              <a:t> Allowing rest periods during testing to reduce fatigue.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Test Environment:</a:t>
            </a:r>
            <a:r>
              <a:rPr lang="en-GB" dirty="0"/>
              <a:t> Ensuring a calm, quiet environment to minimize distractions.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err="1"/>
              <a:t>Behavioral</a:t>
            </a:r>
            <a:r>
              <a:rPr lang="en-GB" b="1" dirty="0"/>
              <a:t> Management:</a:t>
            </a:r>
            <a:r>
              <a:rPr lang="en-GB" dirty="0"/>
              <a:t> Addressing psychiatric symptoms before cognitive testing.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2633005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01727-8979-F68A-4EAD-E9DCCCE31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Longitudinal Cognitive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65680-6190-A038-B3BF-3F96D1394C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Tracking Cognitive Decline Over Time: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Regular cognitive assessments (e.g., every 6-12 months) provide a longitudinal view of cognitive decline, allowing for early intervention and monitoring of disease progression.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Changes in UHDRS Cognitive Scores: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Mild Decline:</a:t>
            </a:r>
            <a:r>
              <a:rPr lang="en-GB" dirty="0"/>
              <a:t> Small drops in SDMT or Stroop test scores may indicate early cognitive changes.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Decline:</a:t>
            </a:r>
            <a:r>
              <a:rPr lang="en-GB" dirty="0"/>
              <a:t> Significant decreases in cognitive scores suggest progression to moderate impairment.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Decline:</a:t>
            </a:r>
            <a:r>
              <a:rPr lang="en-GB" dirty="0"/>
              <a:t> Large decreases across all cognitive domains signal late-stage HD.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Implications: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Early identification of cognitive decline allows for targeted interventions, such as cognitive therapy, medication adjustments, and planning for future care needs.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76761792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CD84B-CC90-1E4F-192A-BFCAC0950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Integration of Cognitive Scores in UHDRS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ACAD9A-8742-7C31-CF08-0C45BCF5F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Contribution to Overall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Cognitive scores are integrated with motor, </a:t>
            </a:r>
            <a:r>
              <a:rPr lang="en-GB" dirty="0" err="1"/>
              <a:t>behavioral</a:t>
            </a:r>
            <a:r>
              <a:rPr lang="en-GB" dirty="0"/>
              <a:t>, and functional scores to provide a comprehensive assessment of the patient's condition.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cognitive domain is critical for understanding the full impact of HD on the patient's daily life and for guiding treatment decisions.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Example: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A patient with moderate motor impairment but severe cognitive decline may require different management strategies than a patient with severe motor symptoms but preserved cognition.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Use in Staging and Management: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Cognitive scores help stage the disease, predict future decline, and tailor interventions to the patient’s specific needs.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82657946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45B59-C906-823A-F0A5-7E8B8D31F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Case Study - Cognitive Decline in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06A6A-0E4B-D6D5-DA54-A17E29547A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Patient Background: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 45-year-old male with a 7-year history of HD, presenting with significant cognitive decline, particularly in processing speed and executive function.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UHDRS Cognitive Assessment: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SDMT Score:</a:t>
            </a:r>
            <a:r>
              <a:rPr lang="en-GB" dirty="0"/>
              <a:t> 35, indicating moderate impairment.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Verbal Fluency:</a:t>
            </a:r>
            <a:r>
              <a:rPr lang="en-GB" dirty="0"/>
              <a:t> 8 words, reflecting reduced language retrieval abilities.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Stroop Test:</a:t>
            </a:r>
            <a:r>
              <a:rPr lang="en-GB" dirty="0"/>
              <a:t> Increased errors and delayed response times, indicating executive dysfunction.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patient’s cognitive profile suggests progression to mid-stage HD with significant impacts on daily functioning.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Management Plan: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Cognitive rehabilitation, including memory exercises and problem-solving tasks.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Regular follow-up with UHDRS cognitive assessments to monitor changes and adjust the care plan.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Addressing potential safety concerns related to cognitive decline, such as driving and medication management.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72327848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DB03C-0739-D3F2-62B5-54FE865C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Neuroimaging Correlates of Cognitive Decline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EEF75-F5BA-62C2-004F-118BE61FF8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dirty="0"/>
              <a:t>Neuroimaging studies have shown correlations between cognitive decline in HD and structural changes in the brain, particularly in the striatum and cortex.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Key Findings: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Striatal Atrophy:</a:t>
            </a:r>
            <a:r>
              <a:rPr lang="en-GB" dirty="0"/>
              <a:t> Associated with early cognitive changes, particularly in executive function and processing speed.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Cortical Thinning:</a:t>
            </a:r>
            <a:r>
              <a:rPr lang="en-GB" dirty="0"/>
              <a:t> Linked to more advanced cognitive decline, affecting memory, language, and visuospatial abilities.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70574711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CE7B4-B0BF-0C55-6AED-ACBEDBF75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 </a:t>
            </a:r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Assessment 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C4558-3E37-203B-4141-2DBA4E04B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4641651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D1904-65B8-E3AF-FA13-5FD31329E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Overview of </a:t>
            </a:r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C78ADA-4EF8-B56A-54CC-669AAF3AB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Significance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/>
              <a:t>Behavioral</a:t>
            </a:r>
            <a:r>
              <a:rPr lang="en-GB" dirty="0"/>
              <a:t> symptoms are common in HD and can be as debilitating as motor and cognitive symptoms. These include depression, irritability, apathy, and psychosis.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provides a structured approach to assessing these symptoms, aiding in diagnosis, monitoring, and treatment planning.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Components: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Depression, Irritability, Anxiety, Apathy, Obsessive-Compulsive </a:t>
            </a:r>
            <a:r>
              <a:rPr lang="en-GB" b="1" dirty="0" err="1"/>
              <a:t>Behaviors</a:t>
            </a:r>
            <a:r>
              <a:rPr lang="en-GB" b="1" dirty="0"/>
              <a:t> (OCB), Psychosis.</a:t>
            </a:r>
            <a:endParaRPr lang="en-GB" dirty="0"/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637157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677DC-CE5A-4360-27AB-21C5B59DE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Introduction to Huntington's Disease (HD) 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45963-0802-499D-289B-BD635CA06E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Overview: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Huntington’s Disease (HD) is a progressive, autosomal dominant neurodegenerative disorder.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Characterized by a triad of motor, cognitive, and psychiatric symptoms.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Caused by a CAG trinucleotide repeat expansion in the HTT gene on chromosome 4.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HD typically presents in mid-adulthood, but juvenile-onset cases are also observed.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Progressive loss of striatal neurons leads to the characteristic motor symptoms, while widespread cortical involvement contributes to cognitive decline.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28196539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BDFAEC-47B7-6276-C781-FEC406C64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Assessment of Depression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3B0B08-0073-B2E9-FF8C-DCBB2BC26B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Tools Used in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includes specific questions to assess the frequency and severity of depressive symptoms, based on patient and caregiver reports.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Slight (occasional, not disruptive), 2 = Mild (occasional, somewhat disruptive), 3 = Moderate (frequent, disruptive), 4 = Severe (continuous, very disruptive).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Depression is common in HD and can precede motor symptoms, necessitating early recognition and treatment.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Management: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SSRIs (e.g., fluoxetine) are commonly used to treat depression in HD, alongside psychotherapy and supportive care.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04038147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C8699-A96D-5F23-CB8E-EFA7BCED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Depression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4E014-C470-2CE6-E797-89CDE5DA2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Depression - Clinical Examples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Depression:</a:t>
            </a:r>
            <a:r>
              <a:rPr lang="en-GB" dirty="0"/>
              <a:t> 35-year-old male reports occasional sadness, not affecting daily activities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Depression:</a:t>
            </a:r>
            <a:r>
              <a:rPr lang="en-GB" dirty="0"/>
              <a:t> 50-year-old female experiences frequent episodes of sadness, impacting work performance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Depression:</a:t>
            </a:r>
            <a:r>
              <a:rPr lang="en-GB" dirty="0"/>
              <a:t> 60-year-old male with continuous, pervasive sadness and lack of interest in daily life, requiring intensive treatment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56188013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CEBD6-CB71-CA6E-694D-4DE2EFEB5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Assessment of Irritability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8F1D8-3087-940E-98D1-D90587B07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Tools Used in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evaluates irritability through patient and caregiver reports, focusing on frequency, severity, and impact on relationships.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Slight (occasional, not disruptive), 2 = Mild (occasional, somewhat disruptive), 3 = Moderate (frequent, disruptive), 4 = Severe (continuous, very disruptive).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Irritability can lead to conflicts in relationships and significantly impact the patient's social environment.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Management: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Treatment may include mood stabilizers (e.g., valproate) or antipsychotics (e.g., quetiapine) for severe cases.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07982252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40DCC-F26C-7F9E-AB75-4234F832B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Irritability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AF4D5-27E5-45D3-7060-2EB3AF8C5D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Irritability:</a:t>
            </a:r>
            <a:r>
              <a:rPr lang="en-GB" dirty="0"/>
              <a:t> 45-year-old female with occasional irritability, not affecting relationships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Irritability:</a:t>
            </a:r>
            <a:r>
              <a:rPr lang="en-GB" dirty="0"/>
              <a:t> 55-year-old male frequently becomes irritable with family members, causing tension at home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Irritability:</a:t>
            </a:r>
            <a:r>
              <a:rPr lang="en-GB" dirty="0"/>
              <a:t> 65-year-old male with continuous irritability, leading to social isolation and aggressive outbursts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5417833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5E9E5-0F51-27A5-ED05-EE9A8F2F5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Anxiety Assessment in UHDRS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0880B-3552-3878-2C86-8C363E677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Tools Used: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Anxiety is assessed using specific items in the UHDRS, focusing on worry, nervousness, and physical symptoms (e.g., palpitations).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Slight (occasional, not disruptive), 2 = Mild (occasional, somewhat disruptive), 3 = Moderate (frequent, disruptive), 4 = Severe (continuous, very disruptive).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Anxiety is common in HD and can exacerbate other symptoms, such as motor and cognitive impairments.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Management: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Anxiolytics (e.g., benzodiazepines) or SSRIs may be used, along with cognitive-</a:t>
            </a:r>
            <a:r>
              <a:rPr lang="en-GB" dirty="0" err="1"/>
              <a:t>behavioral</a:t>
            </a:r>
            <a:r>
              <a:rPr lang="en-GB" dirty="0"/>
              <a:t> therapy (CBT).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11976104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3F8E2-18D2-ED89-04E6-9E75B09FB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Anxiety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E3AD16-D5C4-649D-4CD8-078F8D3FF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Anxiety:</a:t>
            </a:r>
            <a:r>
              <a:rPr lang="en-GB" dirty="0"/>
              <a:t> 40-year-old male reports occasional nervousness, not interfering with daily activities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Anxiety:</a:t>
            </a:r>
            <a:r>
              <a:rPr lang="en-GB" dirty="0"/>
              <a:t> 55-year-old female frequently experiences anxiety, affecting her ability to concentrate at work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Anxiety:</a:t>
            </a:r>
            <a:r>
              <a:rPr lang="en-GB" dirty="0"/>
              <a:t> 70-year-old male with continuous, debilitating anxiety, requiring regular medication and therapy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32665516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01F3A-818F-8401-7901-71B35780F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Apathy and Motivation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D5A8A3-CD39-D2B7-E441-72B7197FF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Significance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Apathy, characterized by a lack of motivation and emotional engagement, is common in HD and can significantly impact the patient’s quality of life.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Slight (occasional, not disruptive), 2 = Mild (occasional, somewhat disruptive), 3 = Moderate (frequent, disruptive), 4 = Severe (continuous, very disruptive).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Apathy often correlates with cognitive decline and can be challenging to treat. It may lead to social withdrawal and decreased participation in activities.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Management: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Medications such as stimulants (e.g., methylphenidate) and </a:t>
            </a:r>
            <a:r>
              <a:rPr lang="en-GB" dirty="0" err="1"/>
              <a:t>behavioral</a:t>
            </a:r>
            <a:r>
              <a:rPr lang="en-GB" dirty="0"/>
              <a:t> interventions may be used to enhance motivation.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657365702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F2C35-9B4C-3B62-79C3-E63F03CCA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Apathy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342B7B-1BE1-E570-7EFE-D09345EBF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Apathy:</a:t>
            </a:r>
            <a:r>
              <a:rPr lang="en-GB" dirty="0"/>
              <a:t> 50-year-old male shows occasional lack of interest in hobbies but remains engaged in social activities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Apathy:</a:t>
            </a:r>
            <a:r>
              <a:rPr lang="en-GB" dirty="0"/>
              <a:t> 60-year-old female frequently avoids social interactions and neglects household responsibilities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Apathy:</a:t>
            </a:r>
            <a:r>
              <a:rPr lang="en-GB" dirty="0"/>
              <a:t> 70-year-old male with continuous apathy, showing no interest in daily activities or self-care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5710924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EB15A-E369-0C51-6391-A7E04F2A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365125"/>
            <a:ext cx="11647714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Obsessive-Compulsive </a:t>
            </a:r>
            <a:r>
              <a:rPr lang="en-GB" sz="4000" dirty="0" err="1">
                <a:solidFill>
                  <a:srgbClr val="C00000"/>
                </a:solidFill>
              </a:rPr>
              <a:t>Behaviors</a:t>
            </a:r>
            <a:r>
              <a:rPr lang="en-GB" sz="4000" dirty="0">
                <a:solidFill>
                  <a:srgbClr val="C00000"/>
                </a:solidFill>
              </a:rPr>
              <a:t> (OCB) Assessment</a:t>
            </a:r>
            <a:endParaRPr lang="en-SI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5FF27-BCA0-BCA9-FFDD-26E6F5BFE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Prevalence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OCBs, including repetitive thoughts and actions, are common in HD and can interfere with daily functioning.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Slight (occasional, not disruptive), 2 = Mild (occasional, somewhat disruptive), 3 = Moderate (frequent, disruptive), 4 = Severe (continuous, very disruptive).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OCBs can exacerbate anxiety and impact relationships, necessitating targeted interventions.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Management: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SSRIs and cognitive-</a:t>
            </a:r>
            <a:r>
              <a:rPr lang="en-GB" dirty="0" err="1"/>
              <a:t>behavioral</a:t>
            </a:r>
            <a:r>
              <a:rPr lang="en-GB" dirty="0"/>
              <a:t> therapy are commonly used to manage OCBs in HD.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02279422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953EEE-663F-05B5-C077-1BBBB1E14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OCB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581D0-3C7F-E7FF-0CFE-0959D1B0F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OCB:</a:t>
            </a:r>
            <a:r>
              <a:rPr lang="en-GB" dirty="0"/>
              <a:t> 45-year-old male engages in occasional checking </a:t>
            </a:r>
            <a:r>
              <a:rPr lang="en-GB" dirty="0" err="1"/>
              <a:t>behaviors</a:t>
            </a:r>
            <a:r>
              <a:rPr lang="en-GB" dirty="0"/>
              <a:t>, not affecting daily life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OCB:</a:t>
            </a:r>
            <a:r>
              <a:rPr lang="en-GB" dirty="0"/>
              <a:t> 55-year-old female frequently repeats hand-washing rituals, causing delays in daily routines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OCB:</a:t>
            </a:r>
            <a:r>
              <a:rPr lang="en-GB" dirty="0"/>
              <a:t> 65-year-old male spends hours on compulsive cleaning, significantly disrupting daily life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079328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0A850-448C-1C1E-B8AC-D90684E4C1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Challenges in HD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95957-65F1-6B9D-A5EE-08E43FDC50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Challenges in HD Assessment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Complexity of Symptoms: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HD manifests with a broad range of symptoms across motor, cognitive, </a:t>
            </a:r>
            <a:r>
              <a:rPr lang="en-GB" dirty="0" err="1"/>
              <a:t>behavioral</a:t>
            </a:r>
            <a:r>
              <a:rPr lang="en-GB" dirty="0"/>
              <a:t>, and functional domains.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heterogeneity of symptom presentation complicates diagnosis and disease monitoring.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Need for a Comprehensive Tool: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Accurate assessment requires a tool that can capture the full spectrum of HD symptoms and track changes over time.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addresses these needs by providing a standardized framework for assessing disease severity and progression.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32586489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EA08-C9B9-B0B3-9D3F-085A2663D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Psychosis and Hallucination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FE99A-D2A9-B212-960E-E6831162E7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Tools Used: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includes items to assess psychotic symptoms, including hallucinations and delusions, which are less common but can occur in HD.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0 = None, 1 = Slight (occasional, not disruptive), 2 = Mild (occasional, somewhat disruptive), 3 = Moderate (frequent, disruptive), 4 = Severe (continuous, very disruptive).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Psychotic symptoms can significantly impact the patient’s safety and require immediate intervention.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Management: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Antipsychotic medications (e.g., quetiapine, olanzapine) are often used to manage psychosis in HD.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07561926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CDB61-FC70-DD2D-EC84-6667CE4E5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Psychosis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900ECE-A5F8-3DF2-3AD7-9FD054C94E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Slight Psychosis:</a:t>
            </a:r>
            <a:r>
              <a:rPr lang="en-GB" dirty="0"/>
              <a:t> 50-year-old female reports occasional visual hallucinations, not affecting daily activities (Score: 1).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Psychosis:</a:t>
            </a:r>
            <a:r>
              <a:rPr lang="en-GB" dirty="0"/>
              <a:t> 60-year-old male experiences frequent auditory hallucinations, impacting his ability to function at work (Score: 3).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Psychosis:</a:t>
            </a:r>
            <a:r>
              <a:rPr lang="en-GB" dirty="0"/>
              <a:t> 70-year-old male with continuous delusions and hallucinations, requiring hospitalization (Score: 4).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80009314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B9567-B172-CB92-A3AD-28EA1DF362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 err="1">
                <a:solidFill>
                  <a:srgbClr val="C00000"/>
                </a:solidFill>
              </a:rPr>
              <a:t>Behavioral</a:t>
            </a:r>
            <a:r>
              <a:rPr lang="en-GB" sz="4000" dirty="0">
                <a:solidFill>
                  <a:srgbClr val="C00000"/>
                </a:solidFill>
              </a:rPr>
              <a:t> Symptoms in Early vs. Late-Stage HD</a:t>
            </a:r>
            <a:endParaRPr lang="en-SI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2FFB7-F120-F955-C28D-6655A465A5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Early-Stage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/>
              <a:t>Behavioral</a:t>
            </a:r>
            <a:r>
              <a:rPr lang="en-GB" dirty="0"/>
              <a:t> symptoms may be subtle, with mild irritability, anxiety, or apathy.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Focus:</a:t>
            </a:r>
            <a:r>
              <a:rPr lang="en-GB" dirty="0"/>
              <a:t> Early intervention, </a:t>
            </a:r>
            <a:r>
              <a:rPr lang="en-GB" dirty="0" err="1"/>
              <a:t>counseling</a:t>
            </a:r>
            <a:r>
              <a:rPr lang="en-GB" dirty="0"/>
              <a:t>, and monitoring for progression.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Mid-Stage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/>
              <a:t>Behavioral</a:t>
            </a:r>
            <a:r>
              <a:rPr lang="en-GB" dirty="0"/>
              <a:t> symptoms become more pronounced, impacting daily functioning and relationships.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Focus:</a:t>
            </a:r>
            <a:r>
              <a:rPr lang="en-GB" dirty="0"/>
              <a:t> Comprehensive psychiatric care, including medication and therapy.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Late-Stage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Severe </a:t>
            </a:r>
            <a:r>
              <a:rPr lang="en-GB" dirty="0" err="1"/>
              <a:t>behavioral</a:t>
            </a:r>
            <a:r>
              <a:rPr lang="en-GB" dirty="0"/>
              <a:t> symptoms, such as psychosis and profound apathy, may dominate the clinical picture.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Focus:</a:t>
            </a:r>
            <a:r>
              <a:rPr lang="en-GB" dirty="0"/>
              <a:t> Palliative care, managing complex psychiatric needs, and supporting caregivers.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64881039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565AC-E5D5-9524-321C-9CA629B8BF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Assessment in Clinical Trials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A661F-02EC-4B49-4224-4A7A9B4476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Role of UHDRS </a:t>
            </a:r>
            <a:r>
              <a:rPr lang="en-GB" b="1" dirty="0" err="1"/>
              <a:t>Behavioral</a:t>
            </a:r>
            <a:r>
              <a:rPr lang="en-GB" b="1" dirty="0"/>
              <a:t> Scores: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</a:t>
            </a:r>
            <a:r>
              <a:rPr lang="en-GB" dirty="0" err="1"/>
              <a:t>behavioral</a:t>
            </a:r>
            <a:r>
              <a:rPr lang="en-GB" dirty="0"/>
              <a:t> assessments are often used as primary or secondary outcome measures in clinical trials to evaluate the efficacy of psychiatric interventions in HD.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Examples from Clinical Trials: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CREST-E Trial:</a:t>
            </a:r>
            <a:r>
              <a:rPr lang="en-GB" dirty="0"/>
              <a:t> Investigated the effects of creatine on </a:t>
            </a:r>
            <a:r>
              <a:rPr lang="en-GB" dirty="0" err="1"/>
              <a:t>behavioral</a:t>
            </a:r>
            <a:r>
              <a:rPr lang="en-GB" dirty="0"/>
              <a:t> symptoms, using UHDRS </a:t>
            </a:r>
            <a:r>
              <a:rPr lang="en-GB" dirty="0" err="1"/>
              <a:t>behavioral</a:t>
            </a:r>
            <a:r>
              <a:rPr lang="en-GB" dirty="0"/>
              <a:t> scores to monitor changes.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PREDICT-HD Study:</a:t>
            </a:r>
            <a:r>
              <a:rPr lang="en-GB" dirty="0"/>
              <a:t> Focused on early </a:t>
            </a:r>
            <a:r>
              <a:rPr lang="en-GB" dirty="0" err="1"/>
              <a:t>behavioral</a:t>
            </a:r>
            <a:r>
              <a:rPr lang="en-GB" dirty="0"/>
              <a:t> changes in HD, utilizing UHDRS </a:t>
            </a:r>
            <a:r>
              <a:rPr lang="en-GB" dirty="0" err="1"/>
              <a:t>behavioral</a:t>
            </a:r>
            <a:r>
              <a:rPr lang="en-GB" dirty="0"/>
              <a:t> assessments to track outcomes.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Challenges in </a:t>
            </a:r>
            <a:r>
              <a:rPr lang="en-GB" b="1" dirty="0" err="1"/>
              <a:t>Behavioral</a:t>
            </a:r>
            <a:r>
              <a:rPr lang="en-GB" b="1" dirty="0"/>
              <a:t> Assessment: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Variability:</a:t>
            </a:r>
            <a:r>
              <a:rPr lang="en-GB" dirty="0"/>
              <a:t> Ensuring consistency across multiple trial sites and raters.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Sensitivity to Change:</a:t>
            </a:r>
            <a:r>
              <a:rPr lang="en-GB" dirty="0"/>
              <a:t> While UHDRS is robust, detecting subtle </a:t>
            </a:r>
            <a:r>
              <a:rPr lang="en-GB" dirty="0" err="1"/>
              <a:t>behavioral</a:t>
            </a:r>
            <a:r>
              <a:rPr lang="en-GB" dirty="0"/>
              <a:t> changes, particularly in early-stage HD, can be challenging.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54120636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D45DF-F850-3836-58FF-CCACEC467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Integration of </a:t>
            </a:r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Scores in UHDRS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476BA-CAAB-9982-3802-AD222F159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Contribution to Overall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/>
              <a:t>Behavioral</a:t>
            </a:r>
            <a:r>
              <a:rPr lang="en-GB" dirty="0"/>
              <a:t> scores are integrated with motor, cognitive, and functional scores to provide a comprehensive assessment of the patient’s condition.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Significance: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</a:t>
            </a:r>
            <a:r>
              <a:rPr lang="en-GB" dirty="0" err="1"/>
              <a:t>behavioral</a:t>
            </a:r>
            <a:r>
              <a:rPr lang="en-GB" dirty="0"/>
              <a:t> domain is critical for understanding the full impact of HD on the patient’s daily life and for guiding treatment decisions.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Example: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A patient with moderate motor impairment but severe </a:t>
            </a:r>
            <a:r>
              <a:rPr lang="en-GB" dirty="0" err="1"/>
              <a:t>behavioral</a:t>
            </a:r>
            <a:r>
              <a:rPr lang="en-GB" dirty="0"/>
              <a:t> symptoms (e.g., depression, apathy) may require different management strategies than a patient with severe motor symptoms but preserved </a:t>
            </a:r>
            <a:r>
              <a:rPr lang="en-GB" dirty="0" err="1"/>
              <a:t>behavioral</a:t>
            </a:r>
            <a:r>
              <a:rPr lang="en-GB" dirty="0"/>
              <a:t> function.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Use in Staging and Management: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 err="1"/>
              <a:t>Behavioral</a:t>
            </a:r>
            <a:r>
              <a:rPr lang="en-GB" dirty="0"/>
              <a:t> scores help stage the disease, predict future decline, and tailor interventions to the patient’s specific needs, including psychiatric care and caregiver support.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813164992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BD8C9-0A06-3D72-E525-B31C5132F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Case Study 1 - </a:t>
            </a:r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Changes in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5EF46-57F4-6F63-9CE6-B33AA8E94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Patient Background: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 50-year-old male with a 5-year history of HD, presenting with increasing irritability, apathy, and occasional outbursts, impacting his relationship with family members.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UHDRS </a:t>
            </a:r>
            <a:r>
              <a:rPr lang="en-GB" b="1" dirty="0" err="1"/>
              <a:t>Behavioral</a:t>
            </a:r>
            <a:r>
              <a:rPr lang="en-GB" b="1" dirty="0"/>
              <a:t> Assessment: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Irritability:</a:t>
            </a:r>
            <a:r>
              <a:rPr lang="en-GB" dirty="0"/>
              <a:t> Scored 3 (frequent episodes).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Depression:</a:t>
            </a:r>
            <a:r>
              <a:rPr lang="en-GB" dirty="0"/>
              <a:t> Scored 2 (mild, intermittent).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Apathy:</a:t>
            </a:r>
            <a:r>
              <a:rPr lang="en-GB" dirty="0"/>
              <a:t> Scored 4 (severe, daily).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89807752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BD8C9-0A06-3D72-E525-B31C5132F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Case Study 1 - </a:t>
            </a:r>
            <a:r>
              <a:rPr lang="en-GB" dirty="0" err="1">
                <a:solidFill>
                  <a:srgbClr val="C00000"/>
                </a:solidFill>
              </a:rPr>
              <a:t>Behavioral</a:t>
            </a:r>
            <a:r>
              <a:rPr lang="en-GB" dirty="0">
                <a:solidFill>
                  <a:srgbClr val="C00000"/>
                </a:solidFill>
              </a:rPr>
              <a:t> Changes in HD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5EF46-57F4-6F63-9CE6-B33AA8E94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patient’s </a:t>
            </a:r>
            <a:r>
              <a:rPr lang="en-GB" dirty="0" err="1"/>
              <a:t>behavioral</a:t>
            </a:r>
            <a:r>
              <a:rPr lang="en-GB" dirty="0"/>
              <a:t> profile indicates significant apathy and irritability, which are impacting his quality of life and relationships.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b="1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Management Plan: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Consideration of medications such as SSRIs for depression and apathy.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 err="1"/>
              <a:t>Behavioral</a:t>
            </a:r>
            <a:r>
              <a:rPr lang="en-GB" dirty="0"/>
              <a:t> therapy to address irritability and improve social functioning.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dirty="0"/>
              <a:t>Regular follow-up using UHDRS to monitor changes and adjust treatment.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84939818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E54A49-3B9D-4D4F-4B08-2F78537A5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 Functional Assessment 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38F16F-62A9-BE8C-B8FE-E15503E34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51043606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33E653-9386-7BE9-DC3A-2F0CB467F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Overview of Functional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B166F-71D5-40E0-7691-6AA0EE9DE6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Importance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Functional capacity is a key measure of disease impact in HD, reflecting the patient’s ability to perform daily activities and maintain independence.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functional assessment focuses on activities of daily living (ADLs), work and employment, and social functioning.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Components: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Total Functional Capacity (TFC) Scale, Activities of Daily Living (ADL), Social and Occupational Functioning.</a:t>
            </a:r>
            <a:endParaRPr lang="en-GB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Clinical Relevance: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Functional assessment is crucial for staging HD, planning care, and determining the level of support needed for the patient and caregiver.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18238868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8759A-B63E-87EF-0F3B-EC4F111FD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Total Functional Capacity (TFC) Scale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448C9-0C0D-3449-2ED7-845856BD1B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Overview of the TFC Scale: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TFC scale is a key component of UHDRS, used to assess functional independence in HD patients.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evaluates five domains: occupation, finances, domestic chores, ADLs, and care level.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Range:</a:t>
            </a:r>
            <a:r>
              <a:rPr lang="en-GB" dirty="0"/>
              <a:t> 0 (total dependence) to 13 (complete independence).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Example:</a:t>
            </a:r>
            <a:endParaRPr lang="en-GB" dirty="0"/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Occupation:</a:t>
            </a:r>
            <a:r>
              <a:rPr lang="en-GB" dirty="0"/>
              <a:t> Score of 3 (fully employed without difficulty).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Finances:</a:t>
            </a:r>
            <a:r>
              <a:rPr lang="en-GB" dirty="0"/>
              <a:t> Score of 2 (requires assistance).</a:t>
            </a:r>
          </a:p>
          <a:p>
            <a:pPr marL="1143000" lvl="2" indent="-228600">
              <a:buFont typeface="Arial" panose="020B0604020202020204" pitchFamily="34" charset="0"/>
              <a:buChar char="•"/>
            </a:pPr>
            <a:r>
              <a:rPr lang="en-GB" b="1" dirty="0"/>
              <a:t>Total TFC Score:</a:t>
            </a:r>
            <a:r>
              <a:rPr lang="en-GB" dirty="0"/>
              <a:t> 10, indicating moderate functional impairment.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1143516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72EA9-7309-0630-5185-019EC368B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Development of UHDRS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3FEAD-6E6D-923D-A367-0C85849297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History: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UHDRS was developed in 1996 by the Huntington Study Group (HSG) as a standardized tool for assessing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scale was designed to be comprehensive yet adaptable to various clinical and research settings.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Rationale: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need for a reliable, valid, and sensitive measure to assess the multidimensional aspects of HD led to the creation of UHDRS.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is now the gold standard in HD assessment, used worldwide in clinical practice and research.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844141571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0D7CC-855F-678F-6782-6D693060F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TFC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8BE229-2B64-1B6F-A5F5-F0DEC6B8E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TFC Score (13):</a:t>
            </a:r>
            <a:r>
              <a:rPr lang="en-GB" dirty="0"/>
              <a:t> 35-year-old female with early HD, fully independent in all areas, including work and finances.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TFC Score (8):</a:t>
            </a:r>
            <a:r>
              <a:rPr lang="en-GB" dirty="0"/>
              <a:t> 50-year-old male with mid-stage HD, experiencing difficulty with domestic chores and requiring some assistance with finances.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TFC Score (2):</a:t>
            </a:r>
            <a:r>
              <a:rPr lang="en-GB" dirty="0"/>
              <a:t> 65-year-old female with advanced HD, completely dependent on caregivers for all ADLs and requiring full-time care.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516061280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05AF7E-7C22-AD90-96D6-1CAEDD353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Activities of Daily Living (ADL) in UHDRS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76AAA-50B6-5234-9F10-A0B2B5FD37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Importance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ADLs, including feeding, dressing, bathing, and toileting, are critical measures of functional independence in HD patients.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Assessment in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assesses the patient’s ability to perform ADLs independently or with assistance, providing insight into the level of support required.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 and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Score:</a:t>
            </a:r>
            <a:r>
              <a:rPr lang="en-GB" dirty="0"/>
              <a:t> Reflects independence in most or all ADLs.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Score:</a:t>
            </a:r>
            <a:r>
              <a:rPr lang="en-GB" dirty="0"/>
              <a:t> Indicates significant dependence, often requiring caregiver support.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793051421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68EC1-9919-5F25-CF78-0A79AD1DA6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ADL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BE479-81A8-37F2-91B8-7D69857BA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Independent in ADLs:</a:t>
            </a:r>
            <a:r>
              <a:rPr lang="en-GB" dirty="0"/>
              <a:t> 40-year-old male with early HD, fully independent in all ADLs, requiring no assistance.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ADL Impairment:</a:t>
            </a:r>
            <a:r>
              <a:rPr lang="en-GB" dirty="0"/>
              <a:t> 55-year-old female with mid-stage HD, requiring assistance with dressing and bathing but independent in feeding.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ADL Impairment:</a:t>
            </a:r>
            <a:r>
              <a:rPr lang="en-GB" dirty="0"/>
              <a:t> 70-year-old male with advanced HD, completely dependent on caregivers for all ADLs, including feeding and toileting.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96335870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7B4BA3-E843-D025-919F-3CEA2CC10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Assessment of Work and Employment in UHDRS</a:t>
            </a:r>
            <a:endParaRPr lang="en-SI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59E80-B5A6-D8CA-F645-B779CE07F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Significance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HD often impacts the patient’s ability to maintain employment, particularly as cognitive and motor symptoms progress.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Assessment in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evaluates the patient’s ability to work, considering both cognitive and physical limitations.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 and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Score:</a:t>
            </a:r>
            <a:r>
              <a:rPr lang="en-GB" dirty="0"/>
              <a:t> Reflects full employment without difficulty.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Score:</a:t>
            </a:r>
            <a:r>
              <a:rPr lang="en-GB" dirty="0"/>
              <a:t> Indicates significant challenges in maintaining employment, potentially leading to job loss or the need for disability support.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309270906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92435-7F55-12D7-45DF-874B742DDC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Work and Employment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C5658-8311-42CF-F1CB-0FD33CD16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Fully Employed:</a:t>
            </a:r>
            <a:r>
              <a:rPr lang="en-GB" dirty="0"/>
              <a:t> 35-year-old female with early HD, successfully managing work responsibilities with no need for accommodations.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Reduced Work Capacity:</a:t>
            </a:r>
            <a:r>
              <a:rPr lang="en-GB" dirty="0"/>
              <a:t> 50-year-old male with mid-stage HD, experiencing difficulties with multitasking and concentration, requiring workplace accommodations.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Unemployed Due to HD:</a:t>
            </a:r>
            <a:r>
              <a:rPr lang="en-GB" dirty="0"/>
              <a:t> 60-year-old male with advanced HD, unable to work due to significant cognitive and motor impairments, receiving disability benefits.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36410526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E02F3-58E2-3046-0EBB-9F09EE0F29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Assessment of Domestic Responsibilities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541D6-DF4C-0497-E922-CB428798F5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Importance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Domestic responsibilities, including managing the household, caring for children, and handling finances, are often affected as HD progresses.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Assessment in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evaluates the patient’s ability to manage domestic responsibilities, providing insight into the level of support needed.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 and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Score:</a:t>
            </a:r>
            <a:r>
              <a:rPr lang="en-GB" dirty="0"/>
              <a:t> Reflects independence in managing domestic responsibilities.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Score:</a:t>
            </a:r>
            <a:r>
              <a:rPr lang="en-GB" dirty="0"/>
              <a:t> Indicates significant difficulties, requiring assistance or delegation of responsibilities to others.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703495998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7607B5-EBF3-23E2-ED4C-E17AC7B0C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Domestic Responsibilities - Clinical Examples</a:t>
            </a:r>
            <a:endParaRPr lang="en-SI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A4F26-81BB-7C1B-F372-5AFBF4E1E2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Fully Independent:</a:t>
            </a:r>
            <a:r>
              <a:rPr lang="en-GB" dirty="0"/>
              <a:t> 40-year-old female with early HD, successfully managing all domestic responsibilities, including childcare and finances.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Impairment:</a:t>
            </a:r>
            <a:r>
              <a:rPr lang="en-GB" dirty="0"/>
              <a:t> 55-year-old male with mid-stage HD, requiring assistance with household chores and financial management but still able to care for children.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Impairment:</a:t>
            </a:r>
            <a:r>
              <a:rPr lang="en-GB" dirty="0"/>
              <a:t> 70-year-old female with advanced HD, completely dependent on caregivers for all domestic responsibilities, including managing finances and household chores.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920226028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8E4BA-9D93-BC3A-6A38-89F79A8B1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Social Functioning Assessment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57729-893E-767C-CE54-1497CBD44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Significance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HD often impacts social functioning, including the ability to maintain relationships, participate in social activities, and engage in community life.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Assessment in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evaluates social functioning by assessing the patient’s ability to engage in social interactions and maintain relationships.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 and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Score:</a:t>
            </a:r>
            <a:r>
              <a:rPr lang="en-GB" dirty="0"/>
              <a:t> Reflects active social engagement and healthy relationships.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Score:</a:t>
            </a:r>
            <a:r>
              <a:rPr lang="en-GB" dirty="0"/>
              <a:t> Indicates social withdrawal, isolation, or difficulty maintaining relationships.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83793185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9E5B9-62DA-9747-759F-48647F7BD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Social Functioning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45874E-A968-69C8-CCDC-9C2C97032F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Active Social Life:</a:t>
            </a:r>
            <a:r>
              <a:rPr lang="en-GB" dirty="0"/>
              <a:t> 35-year-old male with early HD, actively engaged in social activities and maintaining strong relationships with family and friends.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Social Impairment:</a:t>
            </a:r>
            <a:r>
              <a:rPr lang="en-GB" dirty="0"/>
              <a:t> 50-year-old female with mid-stage HD, experiencing difficulties in social interactions and withdrawing from social activities, requiring </a:t>
            </a:r>
            <a:r>
              <a:rPr lang="en-GB" dirty="0" err="1"/>
              <a:t>counseling</a:t>
            </a:r>
            <a:r>
              <a:rPr lang="en-GB" dirty="0"/>
              <a:t> and support.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Social Withdrawal:</a:t>
            </a:r>
            <a:r>
              <a:rPr lang="en-GB" dirty="0"/>
              <a:t> 65-year-old male with advanced HD, completely isolated from social life, with significant impacts on mental health, requiring intensive social support and </a:t>
            </a:r>
            <a:r>
              <a:rPr lang="en-GB" dirty="0" err="1"/>
              <a:t>counseling</a:t>
            </a:r>
            <a:r>
              <a:rPr lang="en-GB" dirty="0"/>
              <a:t>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16694307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B091B-433A-9DAA-2409-1BDFE19BB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Communication and Speech in Functional Assessment</a:t>
            </a:r>
            <a:endParaRPr lang="en-SI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23EA2-DF1D-15B5-E231-2DCC1DDAF9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GB" b="1" dirty="0"/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Importance in HD: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Communication and speech are often affected in HD, impacting the patient’s ability to express needs, engage in conversations, and maintain social connections.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Assessment in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evaluates communication abilities, including speech clarity, fluency, and the ability to convey ideas effectively.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Scoring and Interpretation: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High Score:</a:t>
            </a:r>
            <a:r>
              <a:rPr lang="en-GB" dirty="0"/>
              <a:t> Reflects clear and effective communication.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Low Score:</a:t>
            </a:r>
            <a:r>
              <a:rPr lang="en-GB" dirty="0"/>
              <a:t> Indicates significant speech or communication impairments, requiring speech therapy or assistive communication devices.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61737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13B3F-5C19-AA5F-507B-040C5EE76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UHDRS Components Overview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A4844-63A6-3FB9-7B41-5646C8AF81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The Four Domains: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Motor:</a:t>
            </a:r>
            <a:r>
              <a:rPr lang="en-GB" dirty="0"/>
              <a:t> Assesses chorea, dystonia, rigidity, bradykinesia, oculomotor function, dysarthria, and gait.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Cognitive:</a:t>
            </a:r>
            <a:r>
              <a:rPr lang="en-GB" dirty="0"/>
              <a:t> Includes tests for processing speed (SDMT), verbal fluency, and executive function (Stroop test).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 err="1"/>
              <a:t>Behavioral</a:t>
            </a:r>
            <a:r>
              <a:rPr lang="en-GB" b="1" dirty="0"/>
              <a:t>:</a:t>
            </a:r>
            <a:r>
              <a:rPr lang="en-GB" dirty="0"/>
              <a:t> Evaluates depression, irritability, apathy, and other psychiatric symptoms.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Functional:</a:t>
            </a:r>
            <a:r>
              <a:rPr lang="en-GB" dirty="0"/>
              <a:t> Measures functional capacity using the Total Functional Capacity (TFC) scale and other ADL measures.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Integration:</a:t>
            </a:r>
            <a:r>
              <a:rPr lang="en-GB" dirty="0"/>
              <a:t> These domains provide a holistic view of the patient’s condition, allowing for comprehensive management.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225279380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94412-91F3-F42F-0812-00390CCFE8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Communication - Clinical Examples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61682B-AB39-DC11-50A5-BEBCA63EE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1: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Clear Communication:</a:t>
            </a:r>
            <a:r>
              <a:rPr lang="en-GB" dirty="0"/>
              <a:t> 40-year-old female with early HD, communicating effectively with no speech impairments, requiring no interventions.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2: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Moderate Speech Impairment:</a:t>
            </a:r>
            <a:r>
              <a:rPr lang="en-GB" dirty="0"/>
              <a:t> 55-year-old male with mid-stage HD, experiencing slurred speech and difficulty finding words, requiring speech therapy.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Example 3: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 dirty="0"/>
              <a:t>Severe Communication Impairment:</a:t>
            </a:r>
            <a:r>
              <a:rPr lang="en-GB" dirty="0"/>
              <a:t> 70-year-old female with advanced HD, unable to speak clearly, relying on assistive communication devices and requiring extensive support.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24347804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ECD08-F87A-7430-C661-ACEFFC385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Summary and Conclusion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14D12-E53D-6915-8624-68E61FD38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Recap of Key Points: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is a comprehensive and standardized tool for assessing the motor, cognitive, </a:t>
            </a:r>
            <a:r>
              <a:rPr lang="en-GB" dirty="0" err="1"/>
              <a:t>behavioral</a:t>
            </a:r>
            <a:r>
              <a:rPr lang="en-GB" dirty="0"/>
              <a:t>, and functional symptoms of HD.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The scale is widely used in both clinical practice and research, providing valuable insights into disease progression and the impact of therapeutic interventions.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Advances in UHDRS research, including the development of new subscales, digital integration, and ML applications, have the potential to enhance HD care and research.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Importance of UHDRS: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remains the gold standard for HD assessment, essential for staging the disease, guiding treatment decisions, and monitoring progression.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26905007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4EEA8-B61C-1285-5869-FCFC2A718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SI" dirty="0">
                <a:solidFill>
                  <a:srgbClr val="C00000"/>
                </a:solidFill>
              </a:rPr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26EB6-CFE6-2ABC-E66A-70FE71984C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b="1" dirty="0"/>
              <a:t>Huntington Study Group. (1996).</a:t>
            </a:r>
            <a:r>
              <a:rPr lang="en-GB" dirty="0"/>
              <a:t> Unified Huntington's Disease Rating Scale: Reliability and Consistency. </a:t>
            </a:r>
            <a:r>
              <a:rPr lang="en-GB" i="1" dirty="0"/>
              <a:t>Movement Disorders</a:t>
            </a:r>
            <a:r>
              <a:rPr lang="en-GB" dirty="0"/>
              <a:t>, 11(2), 136-142.</a:t>
            </a:r>
          </a:p>
          <a:p>
            <a:r>
              <a:rPr lang="en-GB" b="1" dirty="0" err="1"/>
              <a:t>Schobel</a:t>
            </a:r>
            <a:r>
              <a:rPr lang="en-GB" b="1" dirty="0"/>
              <a:t>, S. A., Palermo, G., </a:t>
            </a:r>
            <a:r>
              <a:rPr lang="en-GB" b="1" dirty="0" err="1"/>
              <a:t>Auinger</a:t>
            </a:r>
            <a:r>
              <a:rPr lang="en-GB" b="1" dirty="0"/>
              <a:t>, P., Long, J. D., Ma, S., Khwaja, O. S., &amp; </a:t>
            </a:r>
            <a:r>
              <a:rPr lang="en-GB" b="1" dirty="0" err="1"/>
              <a:t>Trundell</a:t>
            </a:r>
            <a:r>
              <a:rPr lang="en-GB" b="1" dirty="0"/>
              <a:t>, D. (2017).</a:t>
            </a:r>
            <a:r>
              <a:rPr lang="en-GB" dirty="0"/>
              <a:t> Motor, Cognitive, and Functional Declines Contribute to a Single Progressive Factor in Early HD: The Unified Huntington's Disease Rating Scale. </a:t>
            </a:r>
            <a:r>
              <a:rPr lang="en-GB" i="1" dirty="0"/>
              <a:t>Journal of Neurology, Neurosurgery &amp; Psychiatry</a:t>
            </a:r>
            <a:r>
              <a:rPr lang="en-GB" dirty="0"/>
              <a:t>, 88(5), 543-549.</a:t>
            </a:r>
          </a:p>
          <a:p>
            <a:r>
              <a:rPr lang="en-GB" b="1" dirty="0"/>
              <a:t>Ross, C. A., Aylward, E. H., Wild, E. J., Langbehn, D. R., Long, J. D., Warner, J. H., &amp; Tabrizi, S. J. (2014).</a:t>
            </a:r>
            <a:r>
              <a:rPr lang="en-GB" dirty="0"/>
              <a:t> Huntington Disease: Natural History, Biomarkers and Prospects for Therapeutics. </a:t>
            </a:r>
            <a:r>
              <a:rPr lang="en-GB" i="1" dirty="0"/>
              <a:t>Nature Reviews Neurology</a:t>
            </a:r>
            <a:r>
              <a:rPr lang="en-GB" dirty="0"/>
              <a:t>, 10(4), 204-216.</a:t>
            </a:r>
          </a:p>
          <a:p>
            <a:r>
              <a:rPr lang="en-GB" b="1" dirty="0"/>
              <a:t>Orth, M., Handley, O. J., </a:t>
            </a:r>
            <a:r>
              <a:rPr lang="en-GB" b="1" dirty="0" err="1"/>
              <a:t>Schwenke</a:t>
            </a:r>
            <a:r>
              <a:rPr lang="en-GB" b="1" dirty="0"/>
              <a:t>, C., Dunnett, S. B., Wild, E. J., Tabrizi, S. J., &amp; Ho, A. K. (2011).</a:t>
            </a:r>
            <a:r>
              <a:rPr lang="en-GB" dirty="0"/>
              <a:t> Observing Huntington’s Disease: The European Huntington’s Disease Network’s REGISTRY. </a:t>
            </a:r>
            <a:r>
              <a:rPr lang="en-GB" i="1" dirty="0"/>
              <a:t>Journal of Neurology, Neurosurgery &amp; Psychiatry</a:t>
            </a:r>
            <a:r>
              <a:rPr lang="en-GB" dirty="0"/>
              <a:t>, 82(12), 1409-1412.</a:t>
            </a:r>
          </a:p>
          <a:p>
            <a:r>
              <a:rPr lang="en-GB" b="1" dirty="0" err="1"/>
              <a:t>Reilmann</a:t>
            </a:r>
            <a:r>
              <a:rPr lang="en-GB" b="1" dirty="0"/>
              <a:t>, R., Schubert, R., </a:t>
            </a:r>
            <a:r>
              <a:rPr lang="en-GB" b="1" dirty="0" err="1"/>
              <a:t>Peinemann</a:t>
            </a:r>
            <a:r>
              <a:rPr lang="en-GB" b="1" dirty="0"/>
              <a:t>, A., &amp; </a:t>
            </a:r>
            <a:r>
              <a:rPr lang="en-GB" b="1" dirty="0" err="1"/>
              <a:t>Stuwe</a:t>
            </a:r>
            <a:r>
              <a:rPr lang="en-GB" b="1" dirty="0"/>
              <a:t>, S. H. (2020).</a:t>
            </a:r>
            <a:r>
              <a:rPr lang="en-GB" dirty="0"/>
              <a:t> Recent Advances in Understanding Huntington's Disease: Clinical Implications and Future Directions. </a:t>
            </a:r>
            <a:r>
              <a:rPr lang="en-GB" i="1" dirty="0"/>
              <a:t>Movement Disorders</a:t>
            </a:r>
            <a:r>
              <a:rPr lang="en-GB" dirty="0"/>
              <a:t>, 35(11), 1843-1851.</a:t>
            </a:r>
          </a:p>
          <a:p>
            <a:r>
              <a:rPr lang="en-GB" b="1" dirty="0" err="1"/>
              <a:t>Carlozzi</a:t>
            </a:r>
            <a:r>
              <a:rPr lang="en-GB" b="1" dirty="0"/>
              <a:t>, N. E., Hahn, E. A., Frank, S., &amp; Stout, J. C. (2021).</a:t>
            </a:r>
            <a:r>
              <a:rPr lang="en-GB" dirty="0"/>
              <a:t> A Review of the Unified Huntington's Disease Rating Scale (UHDRS): Current Status and Future Directions. </a:t>
            </a:r>
            <a:r>
              <a:rPr lang="en-GB" i="1"/>
              <a:t>Journal of Huntington's Disease</a:t>
            </a:r>
            <a:r>
              <a:rPr lang="en-GB"/>
              <a:t>, 10(3), 257-270.</a:t>
            </a:r>
          </a:p>
          <a:p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885001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09F24-0E25-E98B-5FD0-3B59BE5EC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rgbClr val="C00000"/>
                </a:solidFill>
              </a:rPr>
              <a:t>Utility of UHDRS</a:t>
            </a:r>
            <a:endParaRPr lang="en-SI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CE715-2470-D383-A133-58CBCC9688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Application in Clinical Practice: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is used to stage HD, guide treatment decisions, and monitor disease progression.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informs multidisciplinary care plans by integrating motor, cognitive, </a:t>
            </a:r>
            <a:r>
              <a:rPr lang="en-GB" dirty="0" err="1"/>
              <a:t>behavioral</a:t>
            </a:r>
            <a:r>
              <a:rPr lang="en-GB" dirty="0"/>
              <a:t>, and functional assessments.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b="1" dirty="0"/>
              <a:t>Research Utility:</a:t>
            </a:r>
            <a:endParaRPr lang="en-GB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UHDRS is critical in clinical trials as a primary outcome measure to evaluate the efficacy of therapeutic interventions.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It provides standardized data that can be compared across studies and populations.</a:t>
            </a:r>
          </a:p>
          <a:p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135041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.pptx" id="{3710302B-DCBE-4007-996A-54C4924806ED}" vid="{28A7334C-F240-4954-90A0-42970BA99E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</Template>
  <TotalTime>2</TotalTime>
  <Words>7303</Words>
  <Application>Microsoft Office PowerPoint</Application>
  <PresentationFormat>Widescreen</PresentationFormat>
  <Paragraphs>646</Paragraphs>
  <Slides>82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86" baseType="lpstr">
      <vt:lpstr>Arial</vt:lpstr>
      <vt:lpstr>Calibri</vt:lpstr>
      <vt:lpstr>Calibri Light</vt:lpstr>
      <vt:lpstr>Office 2013 - 2022 Theme</vt:lpstr>
      <vt:lpstr>Learning of selected scales in HD, part 1 </vt:lpstr>
      <vt:lpstr>Objectives of the Presentation</vt:lpstr>
      <vt:lpstr>Structure of the Presentation</vt:lpstr>
      <vt:lpstr>Introduction to Huntington's Disease and UHDRS</vt:lpstr>
      <vt:lpstr>Introduction to Huntington's Disease (HD) </vt:lpstr>
      <vt:lpstr>Challenges in HD Assessment</vt:lpstr>
      <vt:lpstr>Development of UHDRS</vt:lpstr>
      <vt:lpstr>UHDRS Components Overview</vt:lpstr>
      <vt:lpstr>Utility of UHDRS</vt:lpstr>
      <vt:lpstr>UHDRS in Clinical Trials</vt:lpstr>
      <vt:lpstr>Psychometric Properties of UHDRS</vt:lpstr>
      <vt:lpstr>UHDRS Motor Assessment </vt:lpstr>
      <vt:lpstr>Overview of Motor Assessment</vt:lpstr>
      <vt:lpstr>Chorea Assessment</vt:lpstr>
      <vt:lpstr>Chorea - Clinical Examples</vt:lpstr>
      <vt:lpstr>Dystonia Assessment</vt:lpstr>
      <vt:lpstr>Dystonia - Clinical Examples</vt:lpstr>
      <vt:lpstr>Rigidity Assessment</vt:lpstr>
      <vt:lpstr>Rigidity - Clinical Examples</vt:lpstr>
      <vt:lpstr>Bradykinesia Assessment</vt:lpstr>
      <vt:lpstr>Bradykinesia - Clinical Examples</vt:lpstr>
      <vt:lpstr>Oculomotor Function Assessment</vt:lpstr>
      <vt:lpstr>Oculomotor Dysfunction - Clinical Examples</vt:lpstr>
      <vt:lpstr>Dysarthria and Dysphagia Assessment</vt:lpstr>
      <vt:lpstr>Dysarthria and Dysphagia - Clinical Examples</vt:lpstr>
      <vt:lpstr>Gait and Posture Assessment</vt:lpstr>
      <vt:lpstr>Gait and Posture - Clinical Examples</vt:lpstr>
      <vt:lpstr>Overall Motor Score Calculation</vt:lpstr>
      <vt:lpstr>Motor Assessment in Early vs. Late-Stage HD</vt:lpstr>
      <vt:lpstr>Challenges in Motor Assessment</vt:lpstr>
      <vt:lpstr>UHDRS Cognitive Assessment</vt:lpstr>
      <vt:lpstr>Overview of Cognitive Assessment</vt:lpstr>
      <vt:lpstr>Symbol Digit Modalities Test (SDMT)</vt:lpstr>
      <vt:lpstr>SDMT - Clinical Examples</vt:lpstr>
      <vt:lpstr>Verbal Fluency Test</vt:lpstr>
      <vt:lpstr>Verbal Fluency - Clinical Examples</vt:lpstr>
      <vt:lpstr>Stroop Interference Test</vt:lpstr>
      <vt:lpstr>Stroop Test - Clinical Examples</vt:lpstr>
      <vt:lpstr>Memory Assessment in UHDRS</vt:lpstr>
      <vt:lpstr>Executive Functioning in HD</vt:lpstr>
      <vt:lpstr>Attention and Concentration Assessment</vt:lpstr>
      <vt:lpstr>Comparing Cognitive Performance Across Stages</vt:lpstr>
      <vt:lpstr>Challenges in Cognitive Assessment</vt:lpstr>
      <vt:lpstr>Longitudinal Cognitive Assessment</vt:lpstr>
      <vt:lpstr>Integration of Cognitive Scores in UHDRS</vt:lpstr>
      <vt:lpstr>Case Study - Cognitive Decline in HD</vt:lpstr>
      <vt:lpstr>Neuroimaging Correlates of Cognitive Decline</vt:lpstr>
      <vt:lpstr>UHDRS Behavioral Assessment </vt:lpstr>
      <vt:lpstr>Overview of Behavioral Assessment</vt:lpstr>
      <vt:lpstr>Assessment of Depression</vt:lpstr>
      <vt:lpstr>Depression - Clinical Examples</vt:lpstr>
      <vt:lpstr>Assessment of Irritability</vt:lpstr>
      <vt:lpstr>Irritability - Clinical Examples</vt:lpstr>
      <vt:lpstr>Anxiety Assessment in UHDRS</vt:lpstr>
      <vt:lpstr>Anxiety - Clinical Examples</vt:lpstr>
      <vt:lpstr>Apathy and Motivation Assessment</vt:lpstr>
      <vt:lpstr>Apathy - Clinical Examples</vt:lpstr>
      <vt:lpstr>Obsessive-Compulsive Behaviors (OCB) Assessment</vt:lpstr>
      <vt:lpstr>OCB - Clinical Examples</vt:lpstr>
      <vt:lpstr>Psychosis and Hallucination Assessment</vt:lpstr>
      <vt:lpstr>Psychosis - Clinical Examples</vt:lpstr>
      <vt:lpstr>Behavioral Symptoms in Early vs. Late-Stage HD</vt:lpstr>
      <vt:lpstr>Behavioral Assessment in Clinical Trials</vt:lpstr>
      <vt:lpstr>Integration of Behavioral Scores in UHDRS</vt:lpstr>
      <vt:lpstr>Case Study 1 - Behavioral Changes in HD</vt:lpstr>
      <vt:lpstr>Case Study 1 - Behavioral Changes in HD</vt:lpstr>
      <vt:lpstr>UHDRS Functional Assessment </vt:lpstr>
      <vt:lpstr>Overview of Functional Assessment</vt:lpstr>
      <vt:lpstr>Total Functional Capacity (TFC) Scale</vt:lpstr>
      <vt:lpstr>TFC - Clinical Examples</vt:lpstr>
      <vt:lpstr>Activities of Daily Living (ADL) in UHDRS</vt:lpstr>
      <vt:lpstr>ADL - Clinical Examples</vt:lpstr>
      <vt:lpstr>Assessment of Work and Employment in UHDRS</vt:lpstr>
      <vt:lpstr>Work and Employment - Clinical Examples</vt:lpstr>
      <vt:lpstr>Assessment of Domestic Responsibilities</vt:lpstr>
      <vt:lpstr>Domestic Responsibilities - Clinical Examples</vt:lpstr>
      <vt:lpstr>Social Functioning Assessment</vt:lpstr>
      <vt:lpstr>Social Functioning - Clinical Examples</vt:lpstr>
      <vt:lpstr>Communication and Speech in Functional Assessment</vt:lpstr>
      <vt:lpstr>Communication - Clinical Examples</vt:lpstr>
      <vt:lpstr>Summary and Conclusion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SI-14.15  Learning of selected scales in HD, part 1 </dc:title>
  <dc:creator>mako_manuel1@outlook.com</dc:creator>
  <cp:lastModifiedBy>mako_manuel1@outlook.com</cp:lastModifiedBy>
  <cp:revision>2</cp:revision>
  <dcterms:created xsi:type="dcterms:W3CDTF">2024-08-22T09:42:23Z</dcterms:created>
  <dcterms:modified xsi:type="dcterms:W3CDTF">2024-08-22T09:44:53Z</dcterms:modified>
</cp:coreProperties>
</file>