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48" r:id="rId2"/>
    <p:sldId id="5223" r:id="rId3"/>
    <p:sldId id="5224" r:id="rId4"/>
    <p:sldId id="5279" r:id="rId5"/>
    <p:sldId id="312" r:id="rId6"/>
    <p:sldId id="5225" r:id="rId7"/>
    <p:sldId id="5227" r:id="rId8"/>
    <p:sldId id="5285" r:id="rId9"/>
    <p:sldId id="5228" r:id="rId10"/>
    <p:sldId id="5283" r:id="rId11"/>
    <p:sldId id="5229" r:id="rId12"/>
    <p:sldId id="5284" r:id="rId13"/>
    <p:sldId id="5230" r:id="rId14"/>
    <p:sldId id="5286" r:id="rId15"/>
    <p:sldId id="5231" r:id="rId16"/>
    <p:sldId id="5233" r:id="rId17"/>
    <p:sldId id="5232" r:id="rId18"/>
    <p:sldId id="5235" r:id="rId19"/>
    <p:sldId id="5266" r:id="rId20"/>
    <p:sldId id="5305" r:id="rId21"/>
    <p:sldId id="5236" r:id="rId22"/>
    <p:sldId id="5288" r:id="rId23"/>
    <p:sldId id="5237" r:id="rId24"/>
    <p:sldId id="5245" r:id="rId25"/>
    <p:sldId id="5238" r:id="rId26"/>
    <p:sldId id="5239" r:id="rId27"/>
    <p:sldId id="5289" r:id="rId28"/>
    <p:sldId id="5240" r:id="rId29"/>
    <p:sldId id="5290" r:id="rId30"/>
    <p:sldId id="5241" r:id="rId31"/>
    <p:sldId id="5291" r:id="rId32"/>
    <p:sldId id="5242" r:id="rId33"/>
    <p:sldId id="5244" r:id="rId34"/>
    <p:sldId id="5243" r:id="rId35"/>
    <p:sldId id="5246" r:id="rId36"/>
    <p:sldId id="5292" r:id="rId37"/>
    <p:sldId id="5276" r:id="rId38"/>
    <p:sldId id="5310" r:id="rId39"/>
    <p:sldId id="5275" r:id="rId40"/>
    <p:sldId id="5247" r:id="rId41"/>
    <p:sldId id="5293" r:id="rId42"/>
    <p:sldId id="5248" r:id="rId43"/>
    <p:sldId id="5294" r:id="rId44"/>
    <p:sldId id="5265" r:id="rId45"/>
    <p:sldId id="5304" r:id="rId46"/>
    <p:sldId id="5249" r:id="rId47"/>
    <p:sldId id="5295" r:id="rId48"/>
    <p:sldId id="5277" r:id="rId49"/>
    <p:sldId id="5278" r:id="rId50"/>
    <p:sldId id="5311" r:id="rId51"/>
    <p:sldId id="5251" r:id="rId52"/>
    <p:sldId id="5250" r:id="rId53"/>
    <p:sldId id="5252" r:id="rId54"/>
    <p:sldId id="5296" r:id="rId55"/>
    <p:sldId id="5253" r:id="rId56"/>
    <p:sldId id="5297" r:id="rId57"/>
    <p:sldId id="5254" r:id="rId58"/>
    <p:sldId id="5298" r:id="rId59"/>
    <p:sldId id="5255" r:id="rId60"/>
    <p:sldId id="5257" r:id="rId61"/>
    <p:sldId id="5256" r:id="rId62"/>
    <p:sldId id="5258" r:id="rId63"/>
    <p:sldId id="5299" r:id="rId64"/>
    <p:sldId id="5259" r:id="rId65"/>
    <p:sldId id="5300" r:id="rId66"/>
    <p:sldId id="5260" r:id="rId67"/>
    <p:sldId id="5301" r:id="rId68"/>
    <p:sldId id="5262" r:id="rId69"/>
    <p:sldId id="5261" r:id="rId70"/>
    <p:sldId id="5263" r:id="rId71"/>
    <p:sldId id="5302" r:id="rId72"/>
    <p:sldId id="5264" r:id="rId73"/>
    <p:sldId id="5303" r:id="rId74"/>
    <p:sldId id="5268" r:id="rId75"/>
    <p:sldId id="5267" r:id="rId76"/>
    <p:sldId id="5269" r:id="rId77"/>
    <p:sldId id="5306" r:id="rId78"/>
    <p:sldId id="5270" r:id="rId79"/>
    <p:sldId id="5307" r:id="rId80"/>
    <p:sldId id="5272" r:id="rId81"/>
    <p:sldId id="5271" r:id="rId82"/>
    <p:sldId id="5273" r:id="rId83"/>
    <p:sldId id="5308" r:id="rId84"/>
    <p:sldId id="5274" r:id="rId85"/>
    <p:sldId id="5309" r:id="rId86"/>
    <p:sldId id="5280" r:id="rId87"/>
    <p:sldId id="5281" r:id="rId88"/>
    <p:sldId id="5312" r:id="rId8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9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51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07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Master title style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200" b="0" strike="noStrike" spc="-1">
                <a:latin typeface="Arial"/>
              </a:rP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48999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19543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8014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1215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8203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097123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652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9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0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7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3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4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5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2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F2158-49E1-4585-80C2-429A68096591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C1523-22B8-49AB-8A81-3EC52D029BC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E1D70B3-02F0-8F31-D820-A0E6A21344A4}"/>
              </a:ext>
            </a:extLst>
          </p:cNvPr>
          <p:cNvGrpSpPr/>
          <p:nvPr/>
        </p:nvGrpSpPr>
        <p:grpSpPr>
          <a:xfrm>
            <a:off x="179523" y="6121210"/>
            <a:ext cx="6520219" cy="633095"/>
            <a:chOff x="519728" y="10058718"/>
            <a:chExt cx="6520219" cy="63309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58659CB-170E-598D-D8F7-587160668F88}"/>
                </a:ext>
              </a:extLst>
            </p:cNvPr>
            <p:cNvPicPr/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728" y="10058718"/>
              <a:ext cx="2218055" cy="633095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6C24609-BF50-1F34-D366-2FBD024B2016}"/>
                </a:ext>
              </a:extLst>
            </p:cNvPr>
            <p:cNvSpPr txBox="1"/>
            <p:nvPr userDrawn="1"/>
          </p:nvSpPr>
          <p:spPr>
            <a:xfrm>
              <a:off x="2796720" y="10142137"/>
              <a:ext cx="42432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dirty="0"/>
                <a:t>Reference number: 618596-EPP-1-2020-1-SE-EPPKA2-CBHE-JP</a:t>
              </a:r>
              <a:br>
                <a:rPr lang="en-GB" sz="800" dirty="0"/>
              </a:br>
              <a:r>
                <a:rPr lang="en-GB" sz="800" dirty="0"/>
                <a:t>This publication [communication] reflects the views only of the authors, and the Commission cannot be held responsible for any use, which may be made of the information contained therein.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FDC89A0C-ED92-1BA7-2F02-CF892D603ED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058439" y="5504807"/>
            <a:ext cx="1074143" cy="130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74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4CEB-918A-0472-B6E4-4689B9CD3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83711"/>
            <a:ext cx="9144000" cy="2387600"/>
          </a:xfrm>
        </p:spPr>
        <p:txBody>
          <a:bodyPr>
            <a:noAutofit/>
          </a:bodyPr>
          <a:lstStyle/>
          <a:p>
            <a:r>
              <a:rPr lang="en-US" sz="4800" dirty="0"/>
              <a:t>ASSESING AND MEASURING IN HD </a:t>
            </a:r>
            <a:br>
              <a:rPr lang="en-US" sz="4800" dirty="0"/>
            </a:br>
            <a:r>
              <a:rPr lang="en-US" sz="4800" dirty="0"/>
              <a:t>PART </a:t>
            </a:r>
            <a:r>
              <a:rPr lang="sr-Latn-RS" sz="4800" dirty="0"/>
              <a:t>2</a:t>
            </a:r>
            <a:r>
              <a:rPr lang="en-US" sz="4800" dirty="0"/>
              <a:t> </a:t>
            </a:r>
            <a:endParaRPr lang="en-SE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1D21B8-B733-D6AC-A679-00D982C92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33095"/>
          </a:xfrm>
        </p:spPr>
        <p:txBody>
          <a:bodyPr>
            <a:normAutofit fontScale="92500" lnSpcReduction="20000"/>
          </a:bodyPr>
          <a:lstStyle/>
          <a:p>
            <a:br>
              <a:rPr lang="en-SE" dirty="0"/>
            </a:br>
            <a:r>
              <a:rPr lang="sl-SI" dirty="0"/>
              <a:t>GP</a:t>
            </a:r>
            <a:r>
              <a:rPr lang="en-US" dirty="0"/>
              <a:t>2</a:t>
            </a:r>
            <a:r>
              <a:rPr lang="sl-SI" dirty="0"/>
              <a:t> - </a:t>
            </a:r>
            <a:r>
              <a:rPr lang="en-US" dirty="0"/>
              <a:t>Clinical assessment and outcome measurement</a:t>
            </a:r>
            <a:endParaRPr lang="en-SE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ADD9B8F-30B1-E9B3-FE6D-B4C2CCF58456}"/>
              </a:ext>
            </a:extLst>
          </p:cNvPr>
          <p:cNvSpPr txBox="1">
            <a:spLocks/>
          </p:cNvSpPr>
          <p:nvPr/>
        </p:nvSpPr>
        <p:spPr>
          <a:xfrm>
            <a:off x="1696949" y="4327208"/>
            <a:ext cx="9144000" cy="1364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Zvezdan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Pirto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š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University of Ljubljana</a:t>
            </a:r>
          </a:p>
        </p:txBody>
      </p:sp>
    </p:spTree>
    <p:extLst>
      <p:ext uri="{BB962C8B-B14F-4D97-AF65-F5344CB8AC3E}">
        <p14:creationId xmlns:p14="http://schemas.microsoft.com/office/powerpoint/2010/main" val="361931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ECBFE-0905-3C2E-A2FF-79086544A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UHDRS: Cognitive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C94F0-3396-852E-1248-B66361A6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 (Symbol Digit Modalities Test):</a:t>
            </a:r>
          </a:p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Match numbers to corresponding symbols based on a key.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Total correct matches within 90 seconds.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The test measures processing speed. Lower scores indicate cognitive decline.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03083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4C091-6C2D-DA2B-8B35-06FAEA17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UHDRS: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CA0EC-D8DE-1DB2-2069-A84D07F6D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</a:t>
            </a:r>
            <a:r>
              <a:rPr lang="en-GB" dirty="0" err="1"/>
              <a:t>behavioral</a:t>
            </a:r>
            <a:r>
              <a:rPr lang="en-GB" dirty="0"/>
              <a:t> assessment addresses psychiatric symptoms commonly associated with HD, including depression, irritability, anxiety, and psychosis.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scoring captures both the severity and frequency of these symptoms, providing a nuanced understanding of the patient's psychiatric profile.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section is essential for developing a holistic management plan that addresses both motor and psychiatric aspects of HD.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83747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ABB8F-93AE-C511-C60A-733B36AA5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-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E385B-40AE-4678-C3FD-E26D32489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Question (Depression):</a:t>
            </a:r>
          </a:p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Have you felt sad or depressed in the past week?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Rarely, 2 = Sometimes, 3 = Often, 4 = Almost always.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The item assesses the frequency of depressive symptoms. Higher scores indicate more severe depression.</a:t>
            </a:r>
          </a:p>
          <a:p>
            <a:endParaRPr lang="en-SI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237492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A645C-BED3-84D5-F410-447C6F635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UHDRS: Functional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ADA1-7BB5-81CD-18D5-95640A967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Functional capacity is assessed using the Total Functional Capacity (TFC) scale, which evaluates the patient’s ability to perform daily activities, including occupational performance, financial management, and domestic responsibilities.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TFC score ranges from 13 (independence) to 0 (total dependence), offering a succinct measure of overall disease impact on daily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Functional assessment is key for staging the disease and determining the level of care required.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70777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947F7-FF2B-83D3-3379-0C734403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- Functional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23659-1B75-51EC-145B-D9C30984B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Question (Total Functional Capacity):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Occupation - Are you able to work?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Unable to work, 1 = Marginal work, 2 = Reduced capacity, 3 = Full capacity.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evaluates the patient's ability to maintain employment. Lower scores indicate reduced functional capacity.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722706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E5CD-DE73-E57F-09F2-867A8346A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UHDRS: Total Score and Composite UHDRS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2D29E-9D65-938B-5A50-8890BFCF3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total UHDRS score is calculated by summing the individual domain scores, providing an overall measure of disease severity.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Composite UHDRS (</a:t>
            </a:r>
            <a:r>
              <a:rPr lang="en-GB" dirty="0" err="1"/>
              <a:t>cUHDRS</a:t>
            </a:r>
            <a:r>
              <a:rPr lang="en-GB" dirty="0"/>
              <a:t>) combines motor, cognitive, and functional assessments into a single metric, enhancing sensitivity to changes in disease status.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composite score is particularly useful in clinical trials for evaluating treatment effects.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475008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F1B1E-72B8-979F-71B4-ACA16292C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Functional Rating Scales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939CF-49AD-B452-9AA5-50EB7D7B9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960940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4A32-67C9-A260-23B4-B3F4DCC7E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Functional Rating Scales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7B401-34ED-EB95-5112-EB4E2F8A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Functional rating scales provide a detailed assessment of how HD affects a patient's daily living activities.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scales are essential for tracking disease progression and tailoring care plans to individual needs.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Common scales include the Total Functional Capacity (TFC), Schwab and England Activities of Daily Living, and the Barthel Index.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909742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67F86-7C44-3551-29A1-885E5FBD2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Schwab and England Activities of Daily Living Scale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32F2D-84CE-BD57-D636-DC38C13F9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scale measures the percentage of independence in daily activities, from 100% (completely independent) to 0% (bedridden).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is particularly useful in late-stage HD when motor and cognitive impairments severely limit daily functioning.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scale offers a quick assessment of functional decline, complementing more detailed tools like the TFC.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19535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3FE1E-3D39-5603-2A0E-F01AA704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HD Work Functioning Questionnaire (HDWFQ)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52CE5-4CE1-8351-2553-82487B9F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HDWFQ is a tool specifically designed to assess the impact of HD on work performance and employment-related activities.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measures various aspects of work functioning, including the ability to meet job demands, interpersonal relationships at work, and the impact of cognitive and motor symptoms on job performance.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HDWFQ is particularly useful in the early stages of HD when individuals are still employed and may need accommodations to maintain their work roles.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provides valuable information for vocational </a:t>
            </a:r>
            <a:r>
              <a:rPr lang="en-GB" dirty="0" err="1"/>
              <a:t>counseling</a:t>
            </a:r>
            <a:r>
              <a:rPr lang="en-GB" dirty="0"/>
              <a:t> and the development of workplace interventions tailored to the needs of HD patients.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418739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9AC1A-DD6A-4301-5655-BD6135DB6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I" dirty="0">
                <a:solidFill>
                  <a:srgbClr val="C00000"/>
                </a:solidFill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A3024-BEE8-B3FB-E86F-46DC89D02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After this lecture, students should be able to:</a:t>
            </a:r>
          </a:p>
          <a:p>
            <a:r>
              <a:rPr lang="en-GB" dirty="0"/>
              <a:t>Identify Key Assessment Domains in Huntington's Disease:</a:t>
            </a:r>
          </a:p>
          <a:p>
            <a:pPr lvl="1"/>
            <a:r>
              <a:rPr lang="en-GB" dirty="0"/>
              <a:t>Understand motor, cognitive, </a:t>
            </a:r>
            <a:r>
              <a:rPr lang="en-GB" dirty="0" err="1"/>
              <a:t>behavioral</a:t>
            </a:r>
            <a:r>
              <a:rPr lang="en-GB" dirty="0"/>
              <a:t>, and functional assessments.</a:t>
            </a:r>
          </a:p>
          <a:p>
            <a:r>
              <a:rPr lang="en-GB" dirty="0"/>
              <a:t>Select Appropriate Scales:</a:t>
            </a:r>
          </a:p>
          <a:p>
            <a:pPr lvl="1"/>
            <a:r>
              <a:rPr lang="en-GB" dirty="0"/>
              <a:t>Choose the right scales for specific clinical scenarios.</a:t>
            </a:r>
          </a:p>
          <a:p>
            <a:r>
              <a:rPr lang="en-GB" dirty="0"/>
              <a:t>Assess Psychometric Properties of HD Scales:</a:t>
            </a:r>
          </a:p>
          <a:p>
            <a:pPr lvl="1"/>
            <a:r>
              <a:rPr lang="en-GB" dirty="0"/>
              <a:t>Evaluate the reliability and validity of different tools.</a:t>
            </a:r>
          </a:p>
          <a:p>
            <a:r>
              <a:rPr lang="en-GB" dirty="0"/>
              <a:t>Incorporate Patient-Reported Outcomes in Assessments:</a:t>
            </a:r>
          </a:p>
          <a:p>
            <a:pPr lvl="1"/>
            <a:r>
              <a:rPr lang="en-GB" dirty="0"/>
              <a:t>Recognize the importance of PROMs in capturing patient perspectives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172865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11C48-59DC-D2DB-ED2B-A0958403D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HD Work Functioning Questionnaire (HDWFQ)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44ABF-6A29-167F-FA6A-B7A5F5A99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"How much difficulty do you have in keeping up with the pace of work?"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 difficulty, 1 = Some difficulty, 2 = Moderate difficulty, 3 = Severe difficulty.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work-related difficulties. Higher scores indicate greater challenges in work performance.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562128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B4EF-004E-F6BF-B92A-816DB235A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Barthel Index of Activities of Daily Living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8BC94-8C63-0502-D86C-7084CA5FB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Barthel Index assesses basic activities of daily living (ADLs) such as feeding, bathing, grooming, dressing, bowel and bladder control, toilet use, and mobility.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provides a quantitative measure of a patient's ability to perform essential self-care tasks.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index is often used in conjunction with other scales to provide a comprehensive assessment of functional status.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83504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6658-368B-55D0-8E62-CE4965DA4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Barthel Index of Activities of Daily Living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52405-823E-3BB1-B1B9-875785ADD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Feeding.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Unable, 5 = Needs help cutting, spreading butter, etc., 10 = Independent.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measures the ability to feed oneself. Lower scores indicate a need for assistance.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558760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3D6C-BD6C-BB33-7319-05413CD42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Independence Scale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629D9-AED7-21FE-DCAF-186D5BA6E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Independence Scale is a self-reported measure that evaluates a patient's perceived level of independence in various life domains.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is sensitive to changes in functional status and is particularly useful for monitoring the impact of HD on the quality of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scale complements clinician-rated measures by incorporating the patient's perspective on their functional abilities.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4785931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8AC0F-00B3-C2E3-C726-3A1A74F6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Cognitive Scales for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80D7B-3BA7-68F1-2098-56498794E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705938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85466-5B49-C9C3-C358-BF55D1FBB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Cognitive Scales for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517D2-4454-8796-534C-B34EF7882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Cognitive decline in HD is characterized by impairments in executive function, memory, attention, and language.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Several standardized tests are used to quantify cognitive deficits, including the Mini-Mental State Examination (MMSE) and the Montreal Cognitive Assessment (MoCA).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scales are critical for tracking cognitive changes over time and assessing the impact of therapeutic interventions.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0708083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CE30E-89B7-D1DE-7C04-4A66FAECE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Mini-Mental State Examination (MMSE)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DFD02-FCAE-9D7B-A4E5-7F6B8118C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Mini-Mental State Examination (MMSE)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Content: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MMSE is a brief, widely-used screening tool for cognitive impairment.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assesses orientation, registration, attention and calculation, recall, language, and visuospatial skills.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 HD, the MMSE is often used to monitor cognitive decline over time and to help differentiate HD from other neurodegenerative disorders.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20395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7550A-BEDE-2DF0-C83F-9494EFC7B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Mini-Mental State Examination (MMSE)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71E7D-A1E7-B05C-0DE4-B61DD39E7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"What is today's date?"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1 point for correct answer, 0 for incorrect.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orientation to time. A correct response scores 1 point; incorrect responses score 0.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1425565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9E7D8-A438-D356-39BE-67E6360F0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Montreal Cognitive Assessment (MoCA)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9890D-7D72-6542-ED47-3C3277EFA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Montreal Cognitive Assessment (MoCA)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Content: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MoCA is a more sensitive alternative to the MMSE, particularly for detecting mild cognitive impairment (MCI).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assesses a broader range of cognitive domains, including executive function, visuospatial ability, and abstraction.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MoCA scores are highly correlated with the severity of cognitive impairment in HD, making it a valuable tool for early detection.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882825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F017F-5F0D-A006-7131-295B5198B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Montreal Cognitive Assessment (MoCA)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6A647-F066-7C0F-465A-32602F9A2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622"/>
            <a:ext cx="10515600" cy="2507836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Draw a clock showing the time as "10 past 11."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3 points for correctly drawn clock, 0 for incorrect.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task assesses visuospatial and executive function. Full marks are given for a correct drawing.</a:t>
            </a:r>
          </a:p>
          <a:p>
            <a:endParaRPr lang="en-SI" dirty="0"/>
          </a:p>
        </p:txBody>
      </p:sp>
      <p:pic>
        <p:nvPicPr>
          <p:cNvPr id="1026" name="Picture 2" descr="Clock Drawing Test (CDT ...">
            <a:extLst>
              <a:ext uri="{FF2B5EF4-FFF2-40B4-BE49-F238E27FC236}">
                <a16:creationId xmlns:a16="http://schemas.microsoft.com/office/drawing/2014/main" id="{29521519-00A6-F98C-50FF-35EC15B99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314" y="3778458"/>
            <a:ext cx="6321287" cy="234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660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85415-BD3E-78AF-673B-5C698831A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Huntington's Disease (HD)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8E54E-670A-D787-9306-7BE50597F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Huntington's Disease (HD) is a progressive neurodegenerative disorder characterized by motor, cognitive, and psychiatric disturbances.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Accurate assessment of HD's clinical manifestations is critical for diagnosis, monitoring disease progression, and evaluating treatment efficacy.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presentation focuses on the standardized questionnaires and scales used in HD, providing a comprehensive review of their development, validity, reliability, and clinical applications.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914413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3D7E-5004-5506-989F-ECA40A555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Stroop Test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C4C15-9681-46CD-6CF5-369DF0FE4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294" y="1027906"/>
            <a:ext cx="10515600" cy="4351338"/>
          </a:xfrm>
        </p:spPr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Stroop Test measures cognitive flexibility and the ability to inhibit automatic responses, functions often impaired in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test involves naming the </a:t>
            </a:r>
            <a:r>
              <a:rPr lang="en-GB" dirty="0" err="1"/>
              <a:t>color</a:t>
            </a:r>
            <a:r>
              <a:rPr lang="en-GB" dirty="0"/>
              <a:t> of a word that spells a different </a:t>
            </a:r>
            <a:r>
              <a:rPr lang="en-GB" dirty="0" err="1"/>
              <a:t>color</a:t>
            </a:r>
            <a:r>
              <a:rPr lang="en-GB" dirty="0"/>
              <a:t> (e.g., the word "RED" printed in blue ink).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Performance on the Stroop Test correlates with executive function deficits in HD and is useful for tracking cognitive decline.</a:t>
            </a:r>
          </a:p>
          <a:p>
            <a:endParaRPr lang="en-SI" dirty="0"/>
          </a:p>
        </p:txBody>
      </p:sp>
      <p:pic>
        <p:nvPicPr>
          <p:cNvPr id="5" name="Picture 2" descr="Stroop Effect | Definition, Experiments ...">
            <a:extLst>
              <a:ext uri="{FF2B5EF4-FFF2-40B4-BE49-F238E27FC236}">
                <a16:creationId xmlns:a16="http://schemas.microsoft.com/office/drawing/2014/main" id="{4CDB83F4-83C1-0ADD-6071-04E1E01C3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905" y="3646181"/>
            <a:ext cx="4644189" cy="2246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5051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C87C4-1536-2B08-40BC-3D4D6AB0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Stroop Test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1522F-3004-FB92-8198-EE62CFF5B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753"/>
            <a:ext cx="10515600" cy="23613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Name the </a:t>
            </a:r>
            <a:r>
              <a:rPr lang="en-GB" dirty="0" err="1"/>
              <a:t>color</a:t>
            </a:r>
            <a:r>
              <a:rPr lang="en-GB" dirty="0"/>
              <a:t> of the ink in which the word is printed (e.g., the word "RED" printed in blue ink).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Time taken to correctly identify the ink </a:t>
            </a:r>
            <a:r>
              <a:rPr lang="en-GB" dirty="0" err="1"/>
              <a:t>color</a:t>
            </a:r>
            <a:r>
              <a:rPr lang="en-GB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The task measures cognitive flexibility and inhibitory control. Longer times suggest greater impairment.</a:t>
            </a:r>
          </a:p>
          <a:p>
            <a:endParaRPr lang="en-SI" dirty="0"/>
          </a:p>
        </p:txBody>
      </p:sp>
      <p:pic>
        <p:nvPicPr>
          <p:cNvPr id="5" name="Picture 2" descr="Stroop Effect | Definition, Experiments ...">
            <a:extLst>
              <a:ext uri="{FF2B5EF4-FFF2-40B4-BE49-F238E27FC236}">
                <a16:creationId xmlns:a16="http://schemas.microsoft.com/office/drawing/2014/main" id="{89424C99-0273-4103-8563-2552214A8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905" y="3646181"/>
            <a:ext cx="4644189" cy="2246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6524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BD90A-D8CC-4F45-8BC4-79352E93A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Symbol Digit Modalities Test (SDMT)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D7972-2799-E6A3-16FF-71F926823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SDMT assesses processing speed by requiring patients to match symbols to numbers based on a key.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test is particularly sensitive to the early cognitive changes in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SDMT is often used in conjunction with other cognitive assessments to provide a comprehensive evaluation of cognitive function.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4189936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BDE0F-0795-CF26-50D2-2792A3D39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and Psychiatric Scales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5A704-87D3-F468-AA3E-4D8A22F8D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150042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6064-11A1-524C-3BE6-23249DF6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and Psychiatric Scales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0460A-1C3B-398A-4003-67E8558D0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and psychiatric symptoms are common in HD, often preceding motor symptoms.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symptoms include depression, anxiety, irritability, apathy, and psychosis.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scales such as the Beck Depression Inventory (BDI) and the Apathy Evaluation Scale (AES) provide standardized methods for assessing these symptoms.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217606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C03F5-5947-EA2C-9EF9-ACC99A213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Beck Depression Inventory (BDI)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D8919-7043-F3D4-FAAA-2786C34DD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BDI is a 21-item self-report questionnaire that measures the severity of depression.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assesses symptoms such as mood, pessimism, sense of failure, and suicidal ideation.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BDI is frequently used in HD to monitor depressive symptoms, which are common and significantly impact quality of life.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8857253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078E9-8677-F212-5AC9-52963595A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Beck Depression Inventory (BDI)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90EBB-CD47-E610-F0D3-989D6994D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"I feel sad."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Some of the time, 2 = Most of the time, 3 = All the 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severity of depressive symptoms. Higher scores indicate more severe depression.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1491781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BC948-C79A-5CC5-0775-84B69FB73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Frontal Systems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Scale (</a:t>
            </a:r>
            <a:r>
              <a:rPr lang="en-GB" dirty="0" err="1">
                <a:solidFill>
                  <a:srgbClr val="C00000"/>
                </a:solidFill>
              </a:rPr>
              <a:t>FrSBe</a:t>
            </a:r>
            <a:r>
              <a:rPr lang="en-GB" dirty="0">
                <a:solidFill>
                  <a:srgbClr val="C00000"/>
                </a:solidFill>
              </a:rPr>
              <a:t>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8E4AF-FB4A-22F7-A279-126243A07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</a:t>
            </a:r>
            <a:r>
              <a:rPr lang="en-GB" dirty="0" err="1"/>
              <a:t>FrSBe</a:t>
            </a:r>
            <a:r>
              <a:rPr lang="en-GB" dirty="0"/>
              <a:t> is a 46-item questionnaire that assesses </a:t>
            </a:r>
            <a:r>
              <a:rPr lang="en-GB" dirty="0" err="1"/>
              <a:t>behaviors</a:t>
            </a:r>
            <a:r>
              <a:rPr lang="en-GB" dirty="0"/>
              <a:t> related to frontal lobe dysfunction, including apathy, disinhibition, and executive dysfunction.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includes self-report, informant-report, and clinician-rated versions, allowing for a comprehensive assessment of the patient's </a:t>
            </a:r>
            <a:r>
              <a:rPr lang="en-GB" dirty="0" err="1"/>
              <a:t>behavior</a:t>
            </a:r>
            <a:r>
              <a:rPr lang="en-GB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</a:t>
            </a:r>
            <a:r>
              <a:rPr lang="en-GB" dirty="0" err="1"/>
              <a:t>FrSBe</a:t>
            </a:r>
            <a:r>
              <a:rPr lang="en-GB" dirty="0"/>
              <a:t> is particularly relevant in HD, where frontal lobe dysfunction is common and contributes to </a:t>
            </a:r>
            <a:r>
              <a:rPr lang="en-GB" dirty="0" err="1"/>
              <a:t>behavioral</a:t>
            </a:r>
            <a:r>
              <a:rPr lang="en-GB" dirty="0"/>
              <a:t> symptoms such as apathy and impulsivity.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scale provides valuable insights into the </a:t>
            </a:r>
            <a:r>
              <a:rPr lang="en-GB" dirty="0" err="1"/>
              <a:t>behavioral</a:t>
            </a:r>
            <a:r>
              <a:rPr lang="en-GB" dirty="0"/>
              <a:t> impact of HD and can guide the development of individualized treatment plans.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8666578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22743-95DD-B4BE-2464-499E34B52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Frontal Systems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Scale (</a:t>
            </a:r>
            <a:r>
              <a:rPr lang="en-GB" dirty="0" err="1">
                <a:solidFill>
                  <a:srgbClr val="C00000"/>
                </a:solidFill>
              </a:rPr>
              <a:t>FrSBe</a:t>
            </a:r>
            <a:r>
              <a:rPr lang="en-GB" dirty="0">
                <a:solidFill>
                  <a:srgbClr val="C00000"/>
                </a:solidFill>
              </a:rPr>
              <a:t>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108B1-5A2A-A976-B400-F270007B5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Question: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"Does the patient have trouble starting tasks or activities?"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1 = Almost never, 2 = Seldom, 3 = Sometimes, 4 = Frequently, 5 = Almost always.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measures apathy and executive dysfunction. Higher scores indicate more severe frontal lobe impairment.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9845638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27914-AEE6-E840-3F40-52E597640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Apathy and Impulsivity Scales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5F848-553C-1B7B-3191-5F2955027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Apathy and impulsivity are common </a:t>
            </a:r>
            <a:r>
              <a:rPr lang="en-GB" dirty="0" err="1"/>
              <a:t>behavioral</a:t>
            </a:r>
            <a:r>
              <a:rPr lang="en-GB" dirty="0"/>
              <a:t> symptoms in HD that can significantly affect the patient's quality of life and social functioning.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Apathy is characterized by a lack of motivation and emotional engagement, while impulsivity involves difficulty controlling urges and </a:t>
            </a:r>
            <a:r>
              <a:rPr lang="en-GB" dirty="0" err="1"/>
              <a:t>behaviors</a:t>
            </a:r>
            <a:r>
              <a:rPr lang="en-GB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Specific scales, such as the Apathy Evaluation Scale (AES) and the Barratt Impulsiveness Scale (BIS), are used to assess these symptoms in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scales help quantify the severity of apathy and impulsivity, providing valuable information for developing targeted interventions.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64083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E448B-716B-E509-E858-57C3C1827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78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Visual Analog Scales (VAS)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871C5-F3D5-6586-99A6-61C82D0A9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104"/>
            <a:ext cx="10515600" cy="3240645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Visual Analog Scales (VAS) are simple tools used to assess subjective experiences such as pain, mood, or fatigue on a continuum.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 HD, VAS can be used to measure the intensity of symptoms such as chorea, irritability, or sleep disturbances.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Patients mark a point on a line between two extremes (e.g., "no pain" to "worst imaginable pain") to indicate their current experience.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VAS are easy to administer and interpret, making them valuable for quickly assessing symptom severity in both clinical and research settings.</a:t>
            </a:r>
          </a:p>
          <a:p>
            <a:endParaRPr lang="en-SI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168137-288D-2994-D2C9-9B9EEC4094A6}"/>
              </a:ext>
            </a:extLst>
          </p:cNvPr>
          <p:cNvSpPr txBox="1"/>
          <p:nvPr/>
        </p:nvSpPr>
        <p:spPr>
          <a:xfrm>
            <a:off x="2298357" y="57088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SI" dirty="0"/>
          </a:p>
        </p:txBody>
      </p:sp>
      <p:pic>
        <p:nvPicPr>
          <p:cNvPr id="1026" name="Picture 2" descr="Visual Analog Survey Scale -- A Pain ...">
            <a:extLst>
              <a:ext uri="{FF2B5EF4-FFF2-40B4-BE49-F238E27FC236}">
                <a16:creationId xmlns:a16="http://schemas.microsoft.com/office/drawing/2014/main" id="{CE70F028-9850-717B-3D9F-110FDEDB5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605" y="4427154"/>
            <a:ext cx="6561564" cy="165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1456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CA4B2-AFA0-9ACB-BD13-8D7D51D23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Apathy Evaluation Scale (AES)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5F4DE-A07D-5CED-5024-268C590B8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AES measures the degree of apathy, a common symptom in HD characterized by a lack of motivation, initiative, and emotional engagement.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includes self-report, informant-report, and clinician-rated versions.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Apathy is often underrecognized in HD, making the AES a crucial tool for comprehensive </a:t>
            </a:r>
            <a:r>
              <a:rPr lang="en-GB" dirty="0" err="1"/>
              <a:t>behavioral</a:t>
            </a:r>
            <a:r>
              <a:rPr lang="en-GB" dirty="0"/>
              <a:t> assessment.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379002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865D-AA87-DE07-465B-0BCE52E59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Apathy Evaluation Scale (AES)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85138-47AF-DC83-8A7A-C92BCFAB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"Are you interested in learning new things?"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Slightly, 2 = Moderately, 3 = Very much.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measures levels of apathy. Higher scores indicate greater apathy.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6248551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83F94-B1E3-2569-68E6-6CC4CD698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Hospital Anxiety and Depression Scale (HADS)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56A3B-BA0A-F105-92F5-D3A6B0ED2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HADS is a 14-item scale that assesses anxiety and depression in medically ill patients, including those with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is designed to minimize the confounding effects of physical symptoms on mood assessment.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HADS is useful in HD for identifying comorbid anxiety and depression, which can complicate the clinical picture.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0806808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6DE06-3B58-7DC7-FAD4-15CB11189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Hospital Anxiety and Depression Scale (HADS)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B1E5B-910F-9868-C724-913EB8860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Question (Anxiety Subscale):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"I feel tense or 'wound up.'"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From time to time, 2 = A lot of the time, 3 = Most of the 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anxiety levels. Higher scores suggest more significant anxiety.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2179488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6562E-77C9-6D64-FDD6-5130B014E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Generalized Anxiety Disorder (GAD-7)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31B11-6C17-CA44-4AC1-FBD5334A1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GAD-7 is a self-report questionnaire used to assess the severity of generalized anxiety disorder, which is common in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consists of 7 items that evaluate symptoms such as nervousness, inability to control worry, and difficulty relaxing.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Each item is scored from 0 (not at all) to 3 (nearly every day), with higher scores indicating more severe anxiety.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GAD-7 is valuable for identifying anxiety disorders in HD patients, which can significantly impact their quality of life and require targeted treatment.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860985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89D99-359A-CD67-EE41-329A0548A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Generalized Anxiety Disorder (GAD-7)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5635F-4FAD-53BF-C1F7-11417230D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"Worrying too much about different things."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Several days, 2 = More than half the days, 3 = Nearly every day.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measures the frequency of anxiety-related worry. Higher scores suggest more severe anxiety.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4120734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A7C90-B8DA-F399-F124-9D96DBD7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Problem </a:t>
            </a:r>
            <a:r>
              <a:rPr lang="en-GB" dirty="0" err="1">
                <a:solidFill>
                  <a:srgbClr val="C00000"/>
                </a:solidFill>
              </a:rPr>
              <a:t>Behaviors</a:t>
            </a:r>
            <a:r>
              <a:rPr lang="en-GB" dirty="0">
                <a:solidFill>
                  <a:srgbClr val="C00000"/>
                </a:solidFill>
              </a:rPr>
              <a:t> Assessment (PBA)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5A0B7-A00D-5367-4C82-BEFAAB5E1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GB" dirty="0"/>
          </a:p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PBA is a clinician-rated scale specifically developed for assessing </a:t>
            </a:r>
            <a:r>
              <a:rPr lang="en-GB" dirty="0" err="1"/>
              <a:t>behavioral</a:t>
            </a:r>
            <a:r>
              <a:rPr lang="en-GB" dirty="0"/>
              <a:t> disturbances in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evaluates a range of </a:t>
            </a:r>
            <a:r>
              <a:rPr lang="en-GB" dirty="0" err="1"/>
              <a:t>behaviors</a:t>
            </a:r>
            <a:r>
              <a:rPr lang="en-GB" dirty="0"/>
              <a:t>, including irritability, aggression, depression, anxiety, obsessive-compulsive </a:t>
            </a:r>
            <a:r>
              <a:rPr lang="en-GB" dirty="0" err="1"/>
              <a:t>behaviors</a:t>
            </a:r>
            <a:r>
              <a:rPr lang="en-GB" dirty="0"/>
              <a:t>, and psychosis.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Each </a:t>
            </a:r>
            <a:r>
              <a:rPr lang="en-GB" dirty="0" err="1"/>
              <a:t>behavior</a:t>
            </a:r>
            <a:r>
              <a:rPr lang="en-GB" dirty="0"/>
              <a:t> is scored based on both severity and frequency, providing a comprehensive profile of the patient's </a:t>
            </a:r>
            <a:r>
              <a:rPr lang="en-GB" dirty="0" err="1"/>
              <a:t>behavioral</a:t>
            </a:r>
            <a:r>
              <a:rPr lang="en-GB" dirty="0"/>
              <a:t> symptoms.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PBA is widely used in both clinical and research settings to monitor </a:t>
            </a:r>
            <a:r>
              <a:rPr lang="en-GB" dirty="0" err="1"/>
              <a:t>behavioral</a:t>
            </a:r>
            <a:r>
              <a:rPr lang="en-GB" dirty="0"/>
              <a:t> changes over time and to assess the impact of therapeutic interventions.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948165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37C15-7C8B-49FB-F712-3912B4184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Problem </a:t>
            </a:r>
            <a:r>
              <a:rPr lang="en-GB" dirty="0" err="1">
                <a:solidFill>
                  <a:srgbClr val="C00000"/>
                </a:solidFill>
              </a:rPr>
              <a:t>Behaviors</a:t>
            </a:r>
            <a:r>
              <a:rPr lang="en-GB" dirty="0">
                <a:solidFill>
                  <a:srgbClr val="C00000"/>
                </a:solidFill>
              </a:rPr>
              <a:t> Assessment (PBA)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F2740-F369-AFB9-28CB-3BD49B4A1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Frequency of irritability episodes in the past week.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Never, 1 = Rarely, 2 = Sometimes, 3 = Frequently, 4 = Almost daily.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evaluates the frequency of irritability. Higher scores indicate more frequent episodes.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378038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829C6-906A-B471-9F12-06DFD33F5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Irritability Scales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09C4D-31E9-6606-9355-47F618DCD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Irritability is a common and distressing symptom in HD, often leading to conflict in interpersonal relationships and reducing quality of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Specific scales, such as the Irritability Questionnaire (IRQ) and the Neuropsychiatric Inventory (NPI), are used to assess the frequency and severity of irritability in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scales help clinicians identify irritability as a target for intervention and monitor the effectiveness of treatments aimed at reducing irritability in HD patients.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Understanding and managing irritability is crucial for improving patient outcomes and maintaining a supportive caregiving environment.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7356709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81D62-F52A-BFDD-0C74-D6DC04D0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Irritability Questionnaire (IRQ)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F0FCB-70A2-0B88-0D0F-64D356986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IRQ is a self-report measure specifically designed to assess irritability in HD and other neuropsychiatric conditions.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includes items that evaluate the frequency, intensity, and impact of irritability on the patient’s life and relationships.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IRQ is useful for identifying triggers of irritability and guiding interventions aimed at reducing this symptom.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Regular use of the IRQ in clinical practice can help track changes in irritability over time and in response to treatment.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57742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43B06-0E21-80BF-9ECD-9CB5CEF9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Unified Huntington's Disease Rating Scale (UHDRS)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308C5-9F5C-261F-B7BF-650DC15E8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7378574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C2756-C671-5A14-D7EE-DE3ED5736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Irritability Questionnaire (IRQ)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95EFB-D813-30E8-5FE9-F205DFE76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"I have been feeling more irritable lately."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A little, 2 = Somewhat, 3 = Quite a bit, 4 = Very much.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subjective experience of irritability. Higher scores suggest greater irritability.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3848437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E6021-D833-A610-868D-CB1838889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Quality of Life (QoL) Measurement in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9F7B6-75DD-B37A-1DB4-882D20F96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12367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931D8-96FC-0700-B31D-AEB913B1F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Quality of Life (QoL) Measurement in HD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12CDF-D0F8-362D-D057-2B6AE985C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Quality of life (QoL) is a critical outcome measure in HD, reflecting the overall well-being of the patient.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QoL assessments capture the impact of HD on physical health, psychological state, social relationships, and level of independence.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Various scales, including disease-specific and generic tools, are used to measure QoL in HD patients.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Understanding QoL scores helps clinicians tailor treatment plans to improve both symptom management and overall patient satisfaction.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4835420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CDBFA-5259-D99B-B326-583933E63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Huntington's Disease Quality of Life (HD-QoL) Scale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9DA2-A256-7E29-9392-B6086941F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HD-QoL is a disease-specific QoL instrument designed to assess the unique challenges faced by individuals with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covers physical, emotional, cognitive, and social domains, providing a comprehensive measure of how HD affects daily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HD-QoL is sensitive to changes in disease progression, making it a valuable tool for both clinical practice and research.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Interpretation of HD-QoL scores can guide interventions aimed at improving the patient's quality of life.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488153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90FAD-48D9-D77F-298F-684907D81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Huntington's Disease Quality of Life (HD-QoL) Scale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CC7F7-53D8-C2E9-06C8-3149C2D38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"How much has HD affected your ability to perform daily activities?"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A little, 2 = Moderately, 3 = A lot, 4 = Extremely.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impact of HD on daily life. Higher scores reflect a greater negative impact on QoL.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840129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1A8B8-51F9-C2EA-E8FA-9C3D5AC19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Short Form-36 (SF-36) Health Survey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B94BC-0A03-F02F-EFC9-C0F1A3D74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SF-36 is a widely used generic health-related QoL questionnaire that assesses eight domains: physical functioning, role limitations due to physical health, bodily pain, general health, vitality, social functioning, role limitations due to emotional problems, and mental health.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While not specific to HD, the SF-36 is useful for comparing QoL across different patient populations and conditions.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Its broad scope makes it a valuable tool for capturing the overall health impact of HD, beyond disease-specific symptoms.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7348893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6309-A5F5-54CD-C0D7-53E367F6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Short Form-36 (SF-36) Health Survey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ECC7C-533B-1BEB-81F0-8AB57641F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"Do you feel full of energy?"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None of the time, 1 = A little of the time, 2 = Some of the time, 3 = Most of the time, 4 = All of the 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measures vitality. Higher scores indicate better perceived energy levels.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346882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95B54-2593-0A6F-DFA0-2C42710C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rgbClr val="C00000"/>
                </a:solidFill>
              </a:rPr>
              <a:t>EuroQoL</a:t>
            </a:r>
            <a:r>
              <a:rPr lang="en-GB" dirty="0">
                <a:solidFill>
                  <a:srgbClr val="C00000"/>
                </a:solidFill>
              </a:rPr>
              <a:t> (EQ-5D)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2B472-15EA-85A1-ABF9-F68F0E175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EQ-5D is another generic QoL measure that evaluates five dimensions: mobility, self-care, usual activities, pain/discomfort, and anxiety/depression.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includes a visual </a:t>
            </a:r>
            <a:r>
              <a:rPr lang="en-GB" dirty="0" err="1"/>
              <a:t>analog</a:t>
            </a:r>
            <a:r>
              <a:rPr lang="en-GB" dirty="0"/>
              <a:t> scale (VAS) that allows patients to rate their overall health on a scale from 0 (worst imaginable health) to 100 (best imaginable health).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EQ-5D is simple to administer and is often used in clinical trials to assess the impact of treatments on patient QoL.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Its utility in HD lies in its ability to capture broad health-related quality of life outcomes.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7274605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CCD7D-2A67-7680-3ECF-C450DE29F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rgbClr val="C00000"/>
                </a:solidFill>
              </a:rPr>
              <a:t>EuroQoL</a:t>
            </a:r>
            <a:r>
              <a:rPr lang="en-GB" dirty="0">
                <a:solidFill>
                  <a:srgbClr val="C00000"/>
                </a:solidFill>
              </a:rPr>
              <a:t> (EQ-5D)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7AC07-66CB-6D86-6B21-EAE2A1BE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Mobility - "I have problems walking about."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1 = No problems, 2 = Some problems, 3 = Confined to bed.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mobility. Higher scores indicate more severe mobility issues.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1351344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D84FD-4654-FDBA-792A-FB6E63855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Sickness Impact Profile (SIP)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BF4B7-3624-B30F-67C8-3722A3882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SIP is a comprehensive, </a:t>
            </a:r>
            <a:r>
              <a:rPr lang="en-GB" dirty="0" err="1"/>
              <a:t>behaviorally</a:t>
            </a:r>
            <a:r>
              <a:rPr lang="en-GB" dirty="0"/>
              <a:t>-based measure of perceived health status and its impact on daily functioning.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assesses 12 categories, including sleep/rest, eating, work, home management, and emotional </a:t>
            </a:r>
            <a:r>
              <a:rPr lang="en-GB" dirty="0" err="1"/>
              <a:t>behavior</a:t>
            </a:r>
            <a:r>
              <a:rPr lang="en-GB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SIP is particularly useful in chronic conditions like HD, where the disease progressively impacts multiple aspects of daily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provides detailed information on how HD affects a patient’s ability to perform routine activities and their perceived quality of life.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456650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6650D-C0DF-A35B-7D9C-7E4F79EB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Unified Huntington's Disease Rating Scale (UHDRS)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8CCAA-0F46-E45B-EDC7-AE3F1315F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UHDRS is the most widely used clinical tool for assessing the severity and progression of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Developed by the Huntington Study Group, it evaluates four key domains: motor, cognitive, </a:t>
            </a:r>
            <a:r>
              <a:rPr lang="en-GB" dirty="0" err="1"/>
              <a:t>behavioral</a:t>
            </a:r>
            <a:r>
              <a:rPr lang="en-GB" dirty="0"/>
              <a:t>, and functional.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Its comprehensive nature makes it indispensable in both clinical practice and research settings.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0260696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D3D72-C545-12C3-5EC5-8AFA62413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Caregiver Burden Scales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AB5CC-4A28-4CC1-439D-392A9C061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6511336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E821B-B98D-5284-EE11-1D0DBE320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Caregiver Burden Scales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49673-F695-FF3C-FDE4-D10B1C0E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Caregivers of individuals with HD often experience significant physical, emotional, and financial strain.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Assessing caregiver burden is crucial for understanding the broader impact of HD and for providing appropriate support.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Commonly used scales include the </a:t>
            </a:r>
            <a:r>
              <a:rPr lang="en-GB" dirty="0" err="1"/>
              <a:t>Zarit</a:t>
            </a:r>
            <a:r>
              <a:rPr lang="en-GB" dirty="0"/>
              <a:t> Burden Interview (ZBI) and the Caregiver Strain Index (CSI).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scales help quantify the extent of burden and guide interventions aimed at reducing caregiver stress.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25125649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20A7-EF74-0AE7-561A-BD2F53BB5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err="1">
                <a:solidFill>
                  <a:srgbClr val="C00000"/>
                </a:solidFill>
              </a:rPr>
              <a:t>Zarit</a:t>
            </a:r>
            <a:r>
              <a:rPr lang="en-GB" dirty="0">
                <a:solidFill>
                  <a:srgbClr val="C00000"/>
                </a:solidFill>
              </a:rPr>
              <a:t> Burden Interview (ZBI)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CAC01-591D-7E06-0AF0-1AF425F8F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ZBI is a widely used tool for measuring caregiver burden, consisting of 22 items that assess the impact of caregiving on emotional well-being, social relationships, and financial stability.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Each item is scored on a Likert scale, with higher scores indicating greater burden.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ZBI provides valuable insights into the challenges faced by HD caregivers and can inform the development of support services tailored to their needs.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3579812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8B6F6-1715-AA8C-59ED-715E8E422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rgbClr val="C00000"/>
                </a:solidFill>
              </a:rPr>
              <a:t>Zarit</a:t>
            </a:r>
            <a:r>
              <a:rPr lang="en-GB" dirty="0">
                <a:solidFill>
                  <a:srgbClr val="C00000"/>
                </a:solidFill>
              </a:rPr>
              <a:t> Burden Interview (ZBI)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31935-E028-6EDF-2DFD-64DDDD5F8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"Do you feel that your relative asks for more help than they need?"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Never, 1 = Rarely, 2 = Sometimes, 3 = Quite frequently, 4 = Nearly always.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caregiver burden. Higher scores suggest greater strain on the caregiver.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2426421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1659-CCE9-30DA-D351-46766267F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Caregiver Strain Index (CSI)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EF553-BBEF-3FD3-F7F6-E74E8E214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CSI is a 13-item tool that measures the physical, emotional, and social strain experienced by caregivers.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is particularly useful for identifying areas where caregivers may need additional support, such as managing their own health or maintaining social connections.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CSI is easy to administer and provides a quick assessment of caregiver strain, which is essential for timely intervention.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19923041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71656-648B-795D-8399-B44D1716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Caregiver Strain Index (CSI)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C563A-0C4C-6BE3-26BA-ADDC56EF0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"Do you sleep poorly because of the care you provide?"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1 = Yes, 0 = No.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binary question assesses the strain on the caregiver due to disrupted sleep. A "Yes" response indicates significant strain.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64018241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66F81-08A5-C71F-C66F-E5DC8564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Modified Caregiver Strain Index (MCSI)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721C7-238B-288C-F081-A7E6172D9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MCSI is an updated version of the original CSI, with a broader focus on the multidimensional aspects of caregiver strain.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includes additional items that assess financial strain and the emotional impact of caregiving, reflecting the complex challenges faced by HD caregivers.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MCSI is particularly relevant in HD due to the progressive and demanding nature of the disease, which places increasing strain on caregivers over time.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08779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BC636-7289-523B-ED5D-10B484A4E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Modified Caregiver Strain Index (MCSI)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7723-F6DF-5489-DFD2-1C8F731A0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"Does caring for your relative make you feel isolated?"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Never, 1 = Sometimes, 2 = Often.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emotional strain on caregivers. Higher scores reflect greater perceived strain.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0765082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73CD0-CB63-59EC-A83B-81B6C10A5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Patient-Reported Outcome Measures (PROMs)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FF316-DD3D-1DEF-B90C-7478DE3AB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91219383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F198A-0E01-CEC9-EAA2-9FED77E7C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Patient-Reported Outcome Measures (PROMs)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9160F-2CD5-E3A0-5C66-525B7141D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PROMs are instruments used to capture the patient’s perspective on their health, symptoms, and quality of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 HD, PROMs provide valuable insights into the patient’s subjective experience of the disease, complementing clinician-rated scales.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Common PROMs in HD include the PROMIS (Patient-Reported Outcomes Measurement Information System) and Neuro-QoL (Quality of Life in Neurological Disorders).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Integrating PROMs into routine clinical assessments can enhance patient-</a:t>
            </a:r>
            <a:r>
              <a:rPr lang="en-GB" dirty="0" err="1"/>
              <a:t>centered</a:t>
            </a:r>
            <a:r>
              <a:rPr lang="en-GB" dirty="0"/>
              <a:t> care by ensuring that treatment plans align with the patient’s priorities and concerns.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993606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3D945-282B-BD4C-D8E7-5F1F4426C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UHDRS: Motor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C9ECD-9D04-4CD9-6C10-0244E5A59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motor section of the UHDRS evaluates involuntary movements (chorea), voluntary movements (dystonia, rigidity), oculomotor function, and gait.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Each item is scored on a scale from 0 (normal) to 4 (severe impairment), with higher scores indicating greater motor dysfunction.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assessment is crucial for monitoring the progression of motor symptoms and assessing the efficacy of therapeutic interventions.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14179468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25214-EABC-20DA-51E5-6024D5E5C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PROMIS (Patient-Reported Outcomes Measurement Information System)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9D38C-BBE0-C7C7-6714-442537D4A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PROMIS is a system of highly reliable, precise measures of patient-reported health status for physical, mental, and social well-being.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 HD, PROMIS tools are used to assess symptoms such as fatigue, pain, depression, anxiety, and physical 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PROMIS measures are standardized and can be used across various chronic conditions, allowing for comparisons between HD and other diseases.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flexibility of PROMIS, with its various short forms and computer-adaptive tests, makes it a valuable addition to HD assessment protocols.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82034229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BE51-A494-047A-9AE1-2EA8484B5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PROMIS (Patient-Reported Outcomes Measurement Information System)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6518F-9A7D-B6AD-E183-9F259F633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"In the past 7 days, how much did pain interfere with your day-to-day activities?"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1 = Not at all, 2 = A little bit, 3 = Somewhat, 4 = Quite a bit, 5 = Very much.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impact of pain on daily activities. Higher scores indicate greater interference.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2388182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45F43-95B4-B25E-9A2B-0F7F59554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Neuro-QoL (Quality of Life in Neurological Disorders)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187B4-A74A-8520-30C3-65FA9D233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Neuro-QoL is a set of patient-reported outcome measures specifically developed for neurological conditions, including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assesses physical, emotional, cognitive, and social aspects of health, providing a comprehensive measure of the patient’s quality of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Neuro-QoL is designed to be sensitive to the unique challenges faced by individuals with neurological diseases, making it particularly relevant for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use of Neuro-QoL in clinical practice and research can help tailor interventions to improve the quality of life for individuals with HD.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576479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852D4-D5AA-EDE3-335A-26B188708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Neuro-QoL (Quality of Life in Neurological Disorders)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D59CA-2941-CE1F-1C53-AD95E5123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"In the past 7 days, how often did you feel discouraged about your health?"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1 = Never, 2 = Rarely, 3 = Sometimes, 4 = Often, 5 = Always.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emotional well-being. Higher scores indicate more frequent feelings of discouragement.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30806174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A88AB-7CD7-6732-6914-80AE6A0CA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Sleep Scales in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D8FA8-B973-1D49-075B-F2878F689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4152661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BF34E-1B1A-741E-1535-6B6C805F2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Sleep Scales in HD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FB080-A221-FB04-5468-935CC8456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Sleep disturbances are common in HD and can exacerbate other symptoms such as cognitive decline, mood disorders, and motor dysfunction.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Assessing sleep quality is therefore essential for comprehensive HD management.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Commonly used sleep scales in HD include the Epworth Sleepiness Scale (ESS) and the Pittsburgh Sleep Quality Index (PSQI).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tools help quantify sleep problems and guide interventions aimed at improving sleep hygiene and overall health.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19878215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0F9E9-61B3-BD7C-4DE6-B896B7E34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Epworth Sleepiness Scale (ESS)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DB7B-A007-2753-84FE-4CA7B5BF1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ESS is a simple, 8-item questionnaire used to assess daytime sleepiness.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Patients rate their likelihood of falling asleep in various situations, such as sitting and reading, watching TV, or sitting quietly after lunch.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total score ranges from 0 to 24, with higher scores indicating greater daytime sleepiness.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ESS is useful for identifying sleep-related issues in HD patients, which may be linked to other symptoms such as fatigue or depression.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76991772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1968D-7409-98B3-3369-0F80A2151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Epworth Sleepiness Scale (ESS)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6536-95F6-C9D0-4FF0-98956029C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"Chance of dozing off while sitting and reading."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 chance, 1 = Slight chance, 2 = Moderate chance, 3 = High chance.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likelihood of falling asleep in different situations. Higher scores indicate more significant daytime sleepiness.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89171683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73ACF-ECAE-4376-0094-BECACC043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Pittsburgh Sleep Quality Index (PSQI)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BE4BE-D292-8BCC-12A2-0E9A2A5D0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PSQI is a widely used tool for measuring sleep quality and disturbances over a one-month period.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includes 19 self-rated questions that assess subjective sleep quality, sleep latency, sleep duration, habitual sleep efficiency, sleep disturbances, use of sleep medication, and daytime dysfunction.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PSQI generates a global score that reflects overall sleep quality, with higher scores indicating poorer sleep.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 HD, the PSQI can help identify specific sleep problems that may require targeted interventions, such as cognitive-</a:t>
            </a:r>
            <a:r>
              <a:rPr lang="en-GB" dirty="0" err="1"/>
              <a:t>behavioral</a:t>
            </a:r>
            <a:r>
              <a:rPr lang="en-GB" dirty="0"/>
              <a:t> therapy for insomnia (CBT-I) or pharmacological treatments.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63291744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007B7-277B-31A6-15DB-29063C84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Pittsburgh Sleep Quality Index (PSQI)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F3982-11B2-86BC-1EFF-285245271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"During the past month, how would you rate your overall sleep quality?"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Very good, 1 = Fairly good, 2 = Fairly bad, 3 = Very bad.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measures the patient’s perception of their sleep quality. Higher scores reflect poorer sleep quality.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76163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61EE5-5867-8EC6-DA26-F5FF926F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Unified Huntington's Disease Rating Scale (UHDRS)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BCDBC-4725-E266-7C98-201FD9544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 (Motor Assessment):</a:t>
            </a:r>
          </a:p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Finger Taps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Normal, 1 = Mild slowing, 2 = Moderate slowing, 3 = Severe slowing, 4 = Can barely perform task.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patient's ability to perform rapid finger tapping. A higher score indicates greater motor impairment.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832916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288E-3FA7-380E-8880-8B09F2D1E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Fatigue Scales in HD</a:t>
            </a:r>
            <a:br>
              <a:rPr lang="en-GB" dirty="0">
                <a:solidFill>
                  <a:srgbClr val="C00000"/>
                </a:solidFill>
              </a:rPr>
            </a:b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E2F70-08BD-6E98-99C1-72FD15300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026999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7FDB0-519A-65F5-0221-D5FBB8FE5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Fatigue Scales in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07403-7670-58AA-1D50-485C859BC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Fatigue is a common and debilitating symptom in HD, often reported by patients as one of the most challenging aspects of the disease.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Assessing fatigue is critical for understanding its impact on daily functioning and quality of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Common fatigue scales used in HD include the Fatigue Severity Scale (FSS) and the Functional Assessment of Chronic Illness Therapy-Fatigue (FACIT-F).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tools help quantify the severity of fatigue and evaluate the effectiveness of interventions aimed at reducing its impact.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041666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AD611-4CBD-9CF5-0DA7-B11D846C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Fatigue Severity Scale (FSS)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0E750-B4A6-5509-DC5C-0D8557841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FSS is a 9-item self-report questionnaire that measures the severity and impact of fatigue on daily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Each item is rated on a scale from 1 (strongly disagree) to 7 (strongly agree), with higher scores indicating greater fatigue.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FSS is particularly useful in HD for assessing how fatigue affects activities such as work, social interactions, and physical 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provides a quantitative measure that can be used to monitor changes in fatigue over time and in response to treatment.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1535490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A8A9-3532-57F7-F43C-DCF6D9136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Fatigue Severity Scale (FSS)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171DD-07E2-D164-4AD8-8D90D968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"My motivation is lower when I am fatigued."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1 = Strongly disagree, 7 = Strongly agree.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assesses the impact of fatigue on motivation. Higher scores indicate more severe fatigue.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2548151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EB71-9F34-4556-6E31-230619AE2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Functional Assessment of Chronic Illness Therapy-Fatigue (FACIT-F)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AEF76-B484-6B6C-1DD4-DF3C88B48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930"/>
            <a:ext cx="10515600" cy="4351338"/>
          </a:xfrm>
        </p:spPr>
        <p:txBody>
          <a:bodyPr>
            <a:normAutofit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FACIT-F is a 13-item scale that measures the impact of fatigue on daily activities and overall quality of life in individuals with chronic illness, including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includes questions about the intensity of fatigue, its effect on physical and mental health, and the ability to engage in daily activities.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FACIT-F is sensitive to changes in fatigue over time, making it a valuable tool for tracking the effects of interventions aimed at reducing fatigue in HD patients.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Its use in clinical practice can help guide treatment decisions and improve patient outcomes.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7161541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F98E-1BD9-A173-A877-77CDB3C16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Functional Assessment of Chronic Illness Therapy-Fatigue (FACIT-F)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EF49E-ED7B-258D-4655-CCD8BBE9B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Example Question:</a:t>
            </a:r>
          </a:p>
          <a:p>
            <a:pPr marL="0" indent="0">
              <a:buNone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Item:</a:t>
            </a:r>
            <a:r>
              <a:rPr lang="en-GB" dirty="0"/>
              <a:t> "I feel fatigued even after a restful sleep."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r>
              <a:rPr lang="en-GB" dirty="0"/>
              <a:t> 0 = Not at all, 1 = A little bit, 2 = Somewhat, 3 = Quite a bit, 4 = Very much.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Explanation:</a:t>
            </a:r>
            <a:r>
              <a:rPr lang="en-GB" dirty="0"/>
              <a:t> This item measures the intensity of fatigue despite rest. Higher scores indicate more severe fatigue.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0663855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22F9-D1D6-D98F-86E9-5DCA4BA3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Cross-Cultural Adaptation of HD Scales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433D8-7773-5B29-D750-EA5BAAAF5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HD is a global disease, affecting individuals from diverse cultural and linguistic backgrounds.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Cross-cultural adaptation of assessment scales is necessary to ensure their validity and reliability across different populations.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process involves translating and culturally adapting scales while maintaining their psychometric properties.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Examples of cross-cultural adaptation in HD include the translation of the UHDRS and the adaptation of QoL measures like the HD-QoL to different languages and cultural contexts.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slide also highlights the challenges and best practices in cross-cultural adaptation of HD assessment tools.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190423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B803C-2E38-21D1-66F2-A58972F80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Ethical Considerations in HD Assessments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B4031-3F46-9AB7-394B-7D18B9010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Ethical considerations are paramount in HD assessment, particularly given the genetic nature of the disease and the implications for patients and their families.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Sensitive issues such as informed consent, the use of genetic information, and the ethical challenges of predictive testing.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importance of respecting patient autonomy and ensuring confidentiality in HD assessments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ethical considerations in the use of emerging technologies, such as AI and digital health tools, in HD assessment.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14154977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FEC91-86B4-6E27-C452-B84948E6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I" dirty="0">
                <a:solidFill>
                  <a:srgbClr val="C00000"/>
                </a:solidFill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94B7F-3E6B-20E3-F753-BB2E27C26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err="1"/>
              <a:t>Schobel</a:t>
            </a:r>
            <a:r>
              <a:rPr lang="en-GB" dirty="0"/>
              <a:t>, S. A., Palermo, G., </a:t>
            </a:r>
            <a:r>
              <a:rPr lang="en-GB" dirty="0" err="1"/>
              <a:t>Auinger</a:t>
            </a:r>
            <a:r>
              <a:rPr lang="en-GB" dirty="0"/>
              <a:t>, P., Long, J. D., Ma, S., Khwaja, O. S., ... &amp; Huntington Study Group TRACK-HD Investigators. (2017). Motor, cognitive, and functional declines contribute to a single progressive factor in early HD: A multi-domain analysis of longitudinal data from the TRACK-HD study. </a:t>
            </a:r>
            <a:r>
              <a:rPr lang="en-GB" i="1" dirty="0"/>
              <a:t>Frontiers in Neurology</a:t>
            </a:r>
            <a:r>
              <a:rPr lang="en-GB" dirty="0"/>
              <a:t>, 8, 564.</a:t>
            </a:r>
          </a:p>
          <a:p>
            <a:r>
              <a:rPr lang="en-GB" dirty="0"/>
              <a:t>Ready, R. E., Mathews, M., </a:t>
            </a:r>
            <a:r>
              <a:rPr lang="en-GB" dirty="0" err="1"/>
              <a:t>Leserman</a:t>
            </a:r>
            <a:r>
              <a:rPr lang="en-GB" dirty="0"/>
              <a:t>, A., &amp; Paulsen, J. S. (2020). Quality of life in </a:t>
            </a:r>
            <a:r>
              <a:rPr lang="en-GB" dirty="0" err="1"/>
              <a:t>prediagnostic</a:t>
            </a:r>
            <a:r>
              <a:rPr lang="en-GB" dirty="0"/>
              <a:t> Huntington disease: The predictive relationship of the Neuro-QoL. </a:t>
            </a:r>
            <a:r>
              <a:rPr lang="en-GB" i="1" dirty="0"/>
              <a:t>Quality of Life Research</a:t>
            </a:r>
            <a:r>
              <a:rPr lang="en-GB" dirty="0"/>
              <a:t>, 29(4), 1017-1027.</a:t>
            </a:r>
          </a:p>
          <a:p>
            <a:r>
              <a:rPr lang="en-GB" dirty="0"/>
              <a:t>Callaghan, J., Stopford, C., Arran, N., Mumford, N., Thompson, J. C., Richardson, A., &amp; Snowden, J. S. (2015). Reliability and factor structure of the Problem </a:t>
            </a:r>
            <a:r>
              <a:rPr lang="en-GB" dirty="0" err="1"/>
              <a:t>Behaviors</a:t>
            </a:r>
            <a:r>
              <a:rPr lang="en-GB" dirty="0"/>
              <a:t> Assessment for Huntington's disease. </a:t>
            </a:r>
            <a:r>
              <a:rPr lang="en-GB" i="1" dirty="0"/>
              <a:t>Neuropsychology</a:t>
            </a:r>
            <a:r>
              <a:rPr lang="en-GB" dirty="0"/>
              <a:t>, 29(6), 1028-1036.</a:t>
            </a:r>
          </a:p>
          <a:p>
            <a:r>
              <a:rPr lang="en-GB" dirty="0"/>
              <a:t>Stout, J. C., Jones, R., Labuschagne, I., </a:t>
            </a:r>
            <a:r>
              <a:rPr lang="en-GB" dirty="0" err="1"/>
              <a:t>O’Regan</a:t>
            </a:r>
            <a:r>
              <a:rPr lang="en-GB" dirty="0"/>
              <a:t>, A. M., Say, M. J., Dumas, E. M., ... &amp; </a:t>
            </a:r>
            <a:r>
              <a:rPr lang="en-GB" dirty="0" err="1"/>
              <a:t>Queller</a:t>
            </a:r>
            <a:r>
              <a:rPr lang="en-GB" dirty="0"/>
              <a:t>, S. (2014). Evaluation of longitudinal reliability and clinical applicability of the HD-CAB cognitive assessment battery for Huntington's disease. </a:t>
            </a:r>
            <a:r>
              <a:rPr lang="en-GB" i="1" dirty="0"/>
              <a:t>Journal of Huntington's Disease</a:t>
            </a:r>
            <a:r>
              <a:rPr lang="en-GB" dirty="0"/>
              <a:t>, 3(1), 17-29.</a:t>
            </a:r>
          </a:p>
          <a:p>
            <a:r>
              <a:rPr lang="en-GB" dirty="0"/>
              <a:t>Dale, M., Maltby, J., </a:t>
            </a:r>
            <a:r>
              <a:rPr lang="en-GB" dirty="0" err="1"/>
              <a:t>Shimozaki</a:t>
            </a:r>
            <a:r>
              <a:rPr lang="en-GB" dirty="0"/>
              <a:t>, S., Lough, S., &amp; Jones, L. (2016). Evaluation of the Hospital Anxiety and Depression Scale in individuals with Huntington's disease. </a:t>
            </a:r>
            <a:r>
              <a:rPr lang="en-GB" i="1" dirty="0"/>
              <a:t>Journal of Neurology</a:t>
            </a:r>
            <a:r>
              <a:rPr lang="en-GB" dirty="0"/>
              <a:t>, 263(2), 316-323.</a:t>
            </a:r>
          </a:p>
          <a:p>
            <a:r>
              <a:rPr lang="en-GB" dirty="0"/>
              <a:t>Huntington Study Group. (1996). Unified Huntington's Disease Rating Scale: Reliability and consistency. </a:t>
            </a:r>
            <a:r>
              <a:rPr lang="en-GB" i="1" dirty="0"/>
              <a:t>Movement Disorders</a:t>
            </a:r>
            <a:r>
              <a:rPr lang="en-GB" dirty="0"/>
              <a:t>, 11(2), 136-142.</a:t>
            </a:r>
          </a:p>
          <a:p>
            <a:r>
              <a:rPr lang="en-GB" dirty="0"/>
              <a:t>Tabrizi, S. J., Langbehn, D. R., Leavitt, B. R., </a:t>
            </a:r>
            <a:r>
              <a:rPr lang="en-GB" dirty="0" err="1"/>
              <a:t>Roos</a:t>
            </a:r>
            <a:r>
              <a:rPr lang="en-GB" dirty="0"/>
              <a:t>, R. A., </a:t>
            </a:r>
            <a:r>
              <a:rPr lang="en-GB" dirty="0" err="1"/>
              <a:t>Durr</a:t>
            </a:r>
            <a:r>
              <a:rPr lang="en-GB" dirty="0"/>
              <a:t>, A., </a:t>
            </a:r>
            <a:r>
              <a:rPr lang="en-GB" dirty="0" err="1"/>
              <a:t>Craufurd</a:t>
            </a:r>
            <a:r>
              <a:rPr lang="en-GB" dirty="0"/>
              <a:t>, D., ... &amp; TRACK-HD Investigators. (2009). Biological and clinical manifestations of Huntington's disease in the longitudinal TRACK-HD study: Cross-sectional analysis of baseline data. </a:t>
            </a:r>
            <a:r>
              <a:rPr lang="en-GB" i="1" dirty="0"/>
              <a:t>The Lancet Neurology</a:t>
            </a:r>
            <a:r>
              <a:rPr lang="en-GB" dirty="0"/>
              <a:t>, 8(9), 791-801.</a:t>
            </a:r>
          </a:p>
          <a:p>
            <a:r>
              <a:rPr lang="en-GB" dirty="0" err="1"/>
              <a:t>Biglan</a:t>
            </a:r>
            <a:r>
              <a:rPr lang="en-GB" dirty="0"/>
              <a:t>, K. M., Ross, C. A., Langbehn, D. R., Aylward, E. H., Stout, J. C., </a:t>
            </a:r>
            <a:r>
              <a:rPr lang="en-GB" dirty="0" err="1"/>
              <a:t>Queller</a:t>
            </a:r>
            <a:r>
              <a:rPr lang="en-GB" dirty="0"/>
              <a:t>, S., ... &amp; </a:t>
            </a:r>
            <a:r>
              <a:rPr lang="en-GB" dirty="0" err="1"/>
              <a:t>Shoulson</a:t>
            </a:r>
            <a:r>
              <a:rPr lang="en-GB" dirty="0"/>
              <a:t>, I. (2013). Motor abnormalities in premanifest persons with Huntington's disease: The PREDICT-HD study. </a:t>
            </a:r>
            <a:r>
              <a:rPr lang="en-GB" i="1" dirty="0"/>
              <a:t>Movement Disorders</a:t>
            </a:r>
            <a:r>
              <a:rPr lang="en-GB" dirty="0"/>
              <a:t>, 28(9), 1346-1352.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98071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17F64-1EB5-151E-2416-F3E7AFDC0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UHDRS: Cognitive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57D19-6641-3BD8-1859-0A027892B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cognitive assessment includes tests such as the Symbol Digit Modalities Test (SDMT), Verbal Fluency Test, and Stroop Interference Test.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These tests measure processing speed, executive function, and cognitive flexibility, which are commonly impaired in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Cognitive decline is a major component of HD progression, and this section of the UHDRS helps quantify the extent of cognitive impairment.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955285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.pptx" id="{3710302B-DCBE-4007-996A-54C4924806ED}" vid="{28A7334C-F240-4954-90A0-42970BA99E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</TotalTime>
  <Words>6294</Words>
  <Application>Microsoft Office PowerPoint</Application>
  <PresentationFormat>Widescreen</PresentationFormat>
  <Paragraphs>471</Paragraphs>
  <Slides>88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92" baseType="lpstr">
      <vt:lpstr>Arial</vt:lpstr>
      <vt:lpstr>Calibri</vt:lpstr>
      <vt:lpstr>Calibri Light</vt:lpstr>
      <vt:lpstr>Office 2013 - 2022 Theme</vt:lpstr>
      <vt:lpstr>ASSESING AND MEASURING IN HD  PART 2 </vt:lpstr>
      <vt:lpstr>OBJECTIVES</vt:lpstr>
      <vt:lpstr>Huntington's Disease (HD)</vt:lpstr>
      <vt:lpstr>Visual Analog Scales (VAS)</vt:lpstr>
      <vt:lpstr>Unified Huntington's Disease Rating Scale (UHDRS)</vt:lpstr>
      <vt:lpstr>Unified Huntington's Disease Rating Scale (UHDRS)</vt:lpstr>
      <vt:lpstr>UHDRS: Motor Assessment</vt:lpstr>
      <vt:lpstr>Unified Huntington's Disease Rating Scale (UHDRS)</vt:lpstr>
      <vt:lpstr>UHDRS: Cognitive Assessment</vt:lpstr>
      <vt:lpstr>UHDRS: Cognitive Assessment</vt:lpstr>
      <vt:lpstr>UHDRS: Behavioral Assessment</vt:lpstr>
      <vt:lpstr>UHDRS - Behavioral Assessment</vt:lpstr>
      <vt:lpstr>UHDRS: Functional Assessment</vt:lpstr>
      <vt:lpstr>UHDRS - Functional Assessment</vt:lpstr>
      <vt:lpstr>UHDRS: Total Score and Composite UHDRS</vt:lpstr>
      <vt:lpstr>Functional Rating Scales</vt:lpstr>
      <vt:lpstr>Functional Rating Scales</vt:lpstr>
      <vt:lpstr>Schwab and England Activities of Daily Living Scale</vt:lpstr>
      <vt:lpstr>HD Work Functioning Questionnaire (HDWFQ)</vt:lpstr>
      <vt:lpstr>HD Work Functioning Questionnaire (HDWFQ)</vt:lpstr>
      <vt:lpstr>Barthel Index of Activities of Daily Living</vt:lpstr>
      <vt:lpstr>Barthel Index of Activities of Daily Living</vt:lpstr>
      <vt:lpstr>Independence Scale</vt:lpstr>
      <vt:lpstr>Cognitive Scales for HD</vt:lpstr>
      <vt:lpstr>Cognitive Scales for HD</vt:lpstr>
      <vt:lpstr>Mini-Mental State Examination (MMSE)</vt:lpstr>
      <vt:lpstr>Mini-Mental State Examination (MMSE)</vt:lpstr>
      <vt:lpstr>Montreal Cognitive Assessment (MoCA)</vt:lpstr>
      <vt:lpstr>Montreal Cognitive Assessment (MoCA)</vt:lpstr>
      <vt:lpstr>Stroop Test</vt:lpstr>
      <vt:lpstr>Stroop Test</vt:lpstr>
      <vt:lpstr>Symbol Digit Modalities Test (SDMT)</vt:lpstr>
      <vt:lpstr>Behavioral and Psychiatric Scales</vt:lpstr>
      <vt:lpstr>Behavioral and Psychiatric Scales</vt:lpstr>
      <vt:lpstr>Beck Depression Inventory (BDI)</vt:lpstr>
      <vt:lpstr>Beck Depression Inventory (BDI)</vt:lpstr>
      <vt:lpstr>Frontal Systems Behavioral Scale (FrSBe)</vt:lpstr>
      <vt:lpstr>Frontal Systems Behavioral Scale (FrSBe)</vt:lpstr>
      <vt:lpstr>Apathy and Impulsivity Scales</vt:lpstr>
      <vt:lpstr>Apathy Evaluation Scale (AES)</vt:lpstr>
      <vt:lpstr>Apathy Evaluation Scale (AES)</vt:lpstr>
      <vt:lpstr>Hospital Anxiety and Depression Scale (HADS)</vt:lpstr>
      <vt:lpstr>Hospital Anxiety and Depression Scale (HADS)</vt:lpstr>
      <vt:lpstr>Generalized Anxiety Disorder (GAD-7)</vt:lpstr>
      <vt:lpstr>Generalized Anxiety Disorder (GAD-7)</vt:lpstr>
      <vt:lpstr>Problem Behaviors Assessment (PBA)</vt:lpstr>
      <vt:lpstr>Problem Behaviors Assessment (PBA)</vt:lpstr>
      <vt:lpstr>Irritability Scales</vt:lpstr>
      <vt:lpstr>Irritability Questionnaire (IRQ)</vt:lpstr>
      <vt:lpstr>Irritability Questionnaire (IRQ)</vt:lpstr>
      <vt:lpstr>Quality of Life (QoL) Measurement in HD</vt:lpstr>
      <vt:lpstr>Quality of Life (QoL) Measurement in HD</vt:lpstr>
      <vt:lpstr>Huntington's Disease Quality of Life (HD-QoL) Scale</vt:lpstr>
      <vt:lpstr>Huntington's Disease Quality of Life (HD-QoL) Scale</vt:lpstr>
      <vt:lpstr>Short Form-36 (SF-36) Health Survey</vt:lpstr>
      <vt:lpstr>Short Form-36 (SF-36) Health Survey</vt:lpstr>
      <vt:lpstr>EuroQoL (EQ-5D)</vt:lpstr>
      <vt:lpstr>EuroQoL (EQ-5D)</vt:lpstr>
      <vt:lpstr>Sickness Impact Profile (SIP)</vt:lpstr>
      <vt:lpstr>Caregiver Burden Scales</vt:lpstr>
      <vt:lpstr>Caregiver Burden Scales</vt:lpstr>
      <vt:lpstr>Zarit Burden Interview (ZBI)</vt:lpstr>
      <vt:lpstr>Zarit Burden Interview (ZBI)</vt:lpstr>
      <vt:lpstr>Caregiver Strain Index (CSI)</vt:lpstr>
      <vt:lpstr>Caregiver Strain Index (CSI)</vt:lpstr>
      <vt:lpstr>Modified Caregiver Strain Index (MCSI)</vt:lpstr>
      <vt:lpstr>Modified Caregiver Strain Index (MCSI)</vt:lpstr>
      <vt:lpstr>Patient-Reported Outcome Measures (PROMs)</vt:lpstr>
      <vt:lpstr>Patient-Reported Outcome Measures (PROMs)</vt:lpstr>
      <vt:lpstr>PROMIS (Patient-Reported Outcomes Measurement Information System)</vt:lpstr>
      <vt:lpstr>PROMIS (Patient-Reported Outcomes Measurement Information System)</vt:lpstr>
      <vt:lpstr>Neuro-QoL (Quality of Life in Neurological Disorders)</vt:lpstr>
      <vt:lpstr>Neuro-QoL (Quality of Life in Neurological Disorders)</vt:lpstr>
      <vt:lpstr>Sleep Scales in HD</vt:lpstr>
      <vt:lpstr>Sleep Scales in HD</vt:lpstr>
      <vt:lpstr>Epworth Sleepiness Scale (ESS)</vt:lpstr>
      <vt:lpstr>Epworth Sleepiness Scale (ESS)</vt:lpstr>
      <vt:lpstr>Pittsburgh Sleep Quality Index (PSQI)</vt:lpstr>
      <vt:lpstr>Pittsburgh Sleep Quality Index (PSQI)</vt:lpstr>
      <vt:lpstr>Fatigue Scales in HD </vt:lpstr>
      <vt:lpstr>Fatigue Scales in HD</vt:lpstr>
      <vt:lpstr>Fatigue Severity Scale (FSS)</vt:lpstr>
      <vt:lpstr>Fatigue Severity Scale (FSS)</vt:lpstr>
      <vt:lpstr>Functional Assessment of Chronic Illness Therapy-Fatigue (FACIT-F)</vt:lpstr>
      <vt:lpstr>Functional Assessment of Chronic Illness Therapy-Fatigue (FACIT-F)</vt:lpstr>
      <vt:lpstr>Cross-Cultural Adaptation of HD Scales</vt:lpstr>
      <vt:lpstr>Ethical Considerations in HD Assessments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ASSESING AND MEASURING IN HD  PART 2 </dc:title>
  <dc:creator>mako_manuel1@outlook.com</dc:creator>
  <cp:lastModifiedBy>mako_manuel1@outlook.com</cp:lastModifiedBy>
  <cp:revision>1</cp:revision>
  <dcterms:created xsi:type="dcterms:W3CDTF">2024-08-22T09:32:53Z</dcterms:created>
  <dcterms:modified xsi:type="dcterms:W3CDTF">2024-08-22T09:36:33Z</dcterms:modified>
</cp:coreProperties>
</file>