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4948" r:id="rId2"/>
    <p:sldId id="287" r:id="rId3"/>
    <p:sldId id="263" r:id="rId4"/>
    <p:sldId id="786" r:id="rId5"/>
    <p:sldId id="264" r:id="rId6"/>
    <p:sldId id="265" r:id="rId7"/>
    <p:sldId id="266" r:id="rId8"/>
    <p:sldId id="267" r:id="rId9"/>
    <p:sldId id="4932"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8" r:id="rId28"/>
    <p:sldId id="289" r:id="rId29"/>
    <p:sldId id="290" r:id="rId30"/>
    <p:sldId id="291" r:id="rId31"/>
    <p:sldId id="292" r:id="rId32"/>
    <p:sldId id="4942" r:id="rId33"/>
    <p:sldId id="4943" r:id="rId34"/>
    <p:sldId id="293" r:id="rId35"/>
    <p:sldId id="294" r:id="rId36"/>
    <p:sldId id="295" r:id="rId37"/>
    <p:sldId id="296" r:id="rId38"/>
    <p:sldId id="4947" r:id="rId39"/>
    <p:sldId id="297" r:id="rId40"/>
    <p:sldId id="298" r:id="rId41"/>
    <p:sldId id="299" r:id="rId42"/>
    <p:sldId id="300" r:id="rId43"/>
    <p:sldId id="4940" r:id="rId44"/>
    <p:sldId id="4941" r:id="rId45"/>
    <p:sldId id="301" r:id="rId46"/>
    <p:sldId id="302" r:id="rId47"/>
    <p:sldId id="303" r:id="rId48"/>
    <p:sldId id="304" r:id="rId49"/>
    <p:sldId id="4945" r:id="rId50"/>
    <p:sldId id="4938" r:id="rId51"/>
    <p:sldId id="4939" r:id="rId52"/>
    <p:sldId id="305" r:id="rId53"/>
    <p:sldId id="306" r:id="rId54"/>
    <p:sldId id="4944" r:id="rId55"/>
    <p:sldId id="4934" r:id="rId56"/>
    <p:sldId id="4935" r:id="rId57"/>
    <p:sldId id="307" r:id="rId58"/>
    <p:sldId id="4946" r:id="rId59"/>
    <p:sldId id="4936" r:id="rId60"/>
    <p:sldId id="4937" r:id="rId61"/>
    <p:sldId id="308" r:id="rId62"/>
    <p:sldId id="309" r:id="rId63"/>
    <p:sldId id="310" r:id="rId64"/>
    <p:sldId id="286"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67" d="100"/>
          <a:sy n="67" d="100"/>
        </p:scale>
        <p:origin x="62" y="1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46E30-679A-41D1-A43F-6BB4EFAF784F}"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7383B-F831-4733-AC36-7EC08648E87E}" type="slidenum">
              <a:rPr lang="en-US" smtClean="0"/>
              <a:t>‹#›</a:t>
            </a:fld>
            <a:endParaRPr lang="en-US"/>
          </a:p>
        </p:txBody>
      </p:sp>
    </p:spTree>
    <p:extLst>
      <p:ext uri="{BB962C8B-B14F-4D97-AF65-F5344CB8AC3E}">
        <p14:creationId xmlns:p14="http://schemas.microsoft.com/office/powerpoint/2010/main" val="313090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74151"/>
                </a:solidFill>
                <a:effectLst/>
                <a:latin typeface="Söhne"/>
              </a:rPr>
              <a:t>Huntington's disease is a complex neurodegenerative disorder that affects various aspects of a person's life, including motor function, cognitive function, and psychiatric symptoms. Assessment scales are used to measure the severity of these symptoms in different areas. Here are some commonly used assessment scales for different areas of Huntington's disease:</a:t>
            </a:r>
          </a:p>
          <a:p>
            <a:pPr algn="l">
              <a:buFont typeface="+mj-lt"/>
              <a:buAutoNum type="arabicPeriod"/>
            </a:pPr>
            <a:r>
              <a:rPr lang="en-GB" b="1" i="0" dirty="0">
                <a:solidFill>
                  <a:srgbClr val="374151"/>
                </a:solidFill>
                <a:effectLst/>
                <a:latin typeface="Söhne"/>
              </a:rPr>
              <a:t>Motor Function:</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Unified Huntington's Disease Rating Scale (UHDRS):</a:t>
            </a:r>
            <a:r>
              <a:rPr lang="en-GB" b="0" i="0" dirty="0">
                <a:solidFill>
                  <a:srgbClr val="374151"/>
                </a:solidFill>
                <a:effectLst/>
                <a:latin typeface="Söhne"/>
              </a:rPr>
              <a:t> This is one of the most widely used scales for assessing motor symptoms in Huntington's disease. It includes assessments of motor function, including chorea, dystonia, and bradykinesia.</a:t>
            </a:r>
          </a:p>
          <a:p>
            <a:pPr algn="l">
              <a:buFont typeface="+mj-lt"/>
              <a:buAutoNum type="arabicPeriod"/>
            </a:pPr>
            <a:r>
              <a:rPr lang="en-GB" b="1" i="0" dirty="0">
                <a:solidFill>
                  <a:srgbClr val="374151"/>
                </a:solidFill>
                <a:effectLst/>
                <a:latin typeface="Söhne"/>
              </a:rPr>
              <a:t>Cognitive Function:</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Symbol Digit Modalities Test (SDMT):</a:t>
            </a:r>
            <a:r>
              <a:rPr lang="en-GB" b="0" i="0" dirty="0">
                <a:solidFill>
                  <a:srgbClr val="374151"/>
                </a:solidFill>
                <a:effectLst/>
                <a:latin typeface="Söhne"/>
              </a:rPr>
              <a:t> This is a simple test used to assess cognitive impairment in Huntington's disease. It measures attention, information processing speed, and working memory.</a:t>
            </a:r>
          </a:p>
          <a:p>
            <a:pPr marL="742950" lvl="1" indent="-285750" algn="l">
              <a:buFont typeface="+mj-lt"/>
              <a:buAutoNum type="arabicPeriod"/>
            </a:pPr>
            <a:r>
              <a:rPr lang="en-GB" b="1" i="0" dirty="0">
                <a:solidFill>
                  <a:srgbClr val="374151"/>
                </a:solidFill>
                <a:effectLst/>
                <a:latin typeface="Söhne"/>
              </a:rPr>
              <a:t>Stroop Test:</a:t>
            </a:r>
            <a:r>
              <a:rPr lang="en-GB" b="0" i="0" dirty="0">
                <a:solidFill>
                  <a:srgbClr val="374151"/>
                </a:solidFill>
                <a:effectLst/>
                <a:latin typeface="Söhne"/>
              </a:rPr>
              <a:t> The Stroop test assesses cognitive flexibility and executive function by measuring the time taken to complete tasks that require inhibiting automatic responses.</a:t>
            </a:r>
          </a:p>
          <a:p>
            <a:pPr algn="l">
              <a:buFont typeface="+mj-lt"/>
              <a:buAutoNum type="arabicPeriod"/>
            </a:pPr>
            <a:r>
              <a:rPr lang="en-GB" b="1" i="0" dirty="0">
                <a:solidFill>
                  <a:srgbClr val="374151"/>
                </a:solidFill>
                <a:effectLst/>
                <a:latin typeface="Söhne"/>
              </a:rPr>
              <a:t>Psychiatric Symptoms:</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Problem </a:t>
            </a:r>
            <a:r>
              <a:rPr lang="en-GB" b="1" i="0" dirty="0" err="1">
                <a:solidFill>
                  <a:srgbClr val="374151"/>
                </a:solidFill>
                <a:effectLst/>
                <a:latin typeface="Söhne"/>
              </a:rPr>
              <a:t>Behaviors</a:t>
            </a:r>
            <a:r>
              <a:rPr lang="en-GB" b="1" i="0" dirty="0">
                <a:solidFill>
                  <a:srgbClr val="374151"/>
                </a:solidFill>
                <a:effectLst/>
                <a:latin typeface="Söhne"/>
              </a:rPr>
              <a:t> Assessment for Huntington's Disease (PBA-HD):</a:t>
            </a:r>
            <a:r>
              <a:rPr lang="en-GB" b="0" i="0" dirty="0">
                <a:solidFill>
                  <a:srgbClr val="374151"/>
                </a:solidFill>
                <a:effectLst/>
                <a:latin typeface="Söhne"/>
              </a:rPr>
              <a:t> This scale assesses psychiatric symptoms and </a:t>
            </a:r>
            <a:r>
              <a:rPr lang="en-GB" b="0" i="0" dirty="0" err="1">
                <a:solidFill>
                  <a:srgbClr val="374151"/>
                </a:solidFill>
                <a:effectLst/>
                <a:latin typeface="Söhne"/>
              </a:rPr>
              <a:t>behavioral</a:t>
            </a:r>
            <a:r>
              <a:rPr lang="en-GB" b="0" i="0" dirty="0">
                <a:solidFill>
                  <a:srgbClr val="374151"/>
                </a:solidFill>
                <a:effectLst/>
                <a:latin typeface="Söhne"/>
              </a:rPr>
              <a:t> problems in individuals with Huntington's disease.</a:t>
            </a:r>
          </a:p>
          <a:p>
            <a:pPr marL="742950" lvl="1" indent="-285750" algn="l">
              <a:buFont typeface="+mj-lt"/>
              <a:buAutoNum type="arabicPeriod"/>
            </a:pPr>
            <a:r>
              <a:rPr lang="en-GB" b="1" i="0" dirty="0">
                <a:solidFill>
                  <a:srgbClr val="374151"/>
                </a:solidFill>
                <a:effectLst/>
                <a:latin typeface="Söhne"/>
              </a:rPr>
              <a:t>Beck Depression Inventory (BDI):</a:t>
            </a:r>
            <a:r>
              <a:rPr lang="en-GB" b="0" i="0" dirty="0">
                <a:solidFill>
                  <a:srgbClr val="374151"/>
                </a:solidFill>
                <a:effectLst/>
                <a:latin typeface="Söhne"/>
              </a:rPr>
              <a:t> This is a self-report questionnaire that assesses the severity of depression symptoms.</a:t>
            </a:r>
          </a:p>
          <a:p>
            <a:pPr algn="l">
              <a:buFont typeface="+mj-lt"/>
              <a:buAutoNum type="arabicPeriod"/>
            </a:pPr>
            <a:r>
              <a:rPr lang="en-GB" b="1" i="0" dirty="0">
                <a:solidFill>
                  <a:srgbClr val="374151"/>
                </a:solidFill>
                <a:effectLst/>
                <a:latin typeface="Söhne"/>
              </a:rPr>
              <a:t>Quality of Life:</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Huntington's Disease Quality of Life Battery for Carers (</a:t>
            </a:r>
            <a:r>
              <a:rPr lang="en-GB" b="1" i="0" dirty="0" err="1">
                <a:solidFill>
                  <a:srgbClr val="374151"/>
                </a:solidFill>
                <a:effectLst/>
                <a:latin typeface="Söhne"/>
              </a:rPr>
              <a:t>HDQoL</a:t>
            </a:r>
            <a:r>
              <a:rPr lang="en-GB" b="1" i="0" dirty="0">
                <a:solidFill>
                  <a:srgbClr val="374151"/>
                </a:solidFill>
                <a:effectLst/>
                <a:latin typeface="Söhne"/>
              </a:rPr>
              <a:t>-C):</a:t>
            </a:r>
            <a:r>
              <a:rPr lang="en-GB" b="0" i="0" dirty="0">
                <a:solidFill>
                  <a:srgbClr val="374151"/>
                </a:solidFill>
                <a:effectLst/>
                <a:latin typeface="Söhne"/>
              </a:rPr>
              <a:t> This scale is used to assess the quality of life of caregivers for individuals with Huntington's disease.</a:t>
            </a:r>
          </a:p>
          <a:p>
            <a:pPr marL="742950" lvl="1" indent="-285750" algn="l">
              <a:buFont typeface="+mj-lt"/>
              <a:buAutoNum type="arabicPeriod"/>
            </a:pPr>
            <a:r>
              <a:rPr lang="en-GB" b="1" i="0" dirty="0" err="1">
                <a:solidFill>
                  <a:srgbClr val="374151"/>
                </a:solidFill>
                <a:effectLst/>
                <a:latin typeface="Söhne"/>
              </a:rPr>
              <a:t>EuroQol</a:t>
            </a:r>
            <a:r>
              <a:rPr lang="en-GB" b="1" i="0" dirty="0">
                <a:solidFill>
                  <a:srgbClr val="374151"/>
                </a:solidFill>
                <a:effectLst/>
                <a:latin typeface="Söhne"/>
              </a:rPr>
              <a:t> 5-Dimensions (EQ-5D):</a:t>
            </a:r>
            <a:r>
              <a:rPr lang="en-GB" b="0" i="0" dirty="0">
                <a:solidFill>
                  <a:srgbClr val="374151"/>
                </a:solidFill>
                <a:effectLst/>
                <a:latin typeface="Söhne"/>
              </a:rPr>
              <a:t> A generic quality of life scale that can be used to assess health-related quality of life in individuals with Huntington's disease.</a:t>
            </a:r>
          </a:p>
          <a:p>
            <a:pPr algn="l">
              <a:buFont typeface="+mj-lt"/>
              <a:buAutoNum type="arabicPeriod"/>
            </a:pPr>
            <a:r>
              <a:rPr lang="en-GB" b="1" i="0" dirty="0">
                <a:solidFill>
                  <a:srgbClr val="374151"/>
                </a:solidFill>
                <a:effectLst/>
                <a:latin typeface="Söhne"/>
              </a:rPr>
              <a:t>Functional Capacity:</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Functional Assessment Scale (FAS):</a:t>
            </a:r>
            <a:r>
              <a:rPr lang="en-GB" b="0" i="0" dirty="0">
                <a:solidFill>
                  <a:srgbClr val="374151"/>
                </a:solidFill>
                <a:effectLst/>
                <a:latin typeface="Söhne"/>
              </a:rPr>
              <a:t> This scale evaluates a person's ability to perform activities of daily living and assesses functional capacity in individuals with Huntington's disease.</a:t>
            </a:r>
          </a:p>
          <a:p>
            <a:pPr algn="l">
              <a:buFont typeface="+mj-lt"/>
              <a:buAutoNum type="arabicPeriod"/>
            </a:pPr>
            <a:r>
              <a:rPr lang="en-GB" b="1" i="0" dirty="0">
                <a:solidFill>
                  <a:srgbClr val="374151"/>
                </a:solidFill>
                <a:effectLst/>
                <a:latin typeface="Söhne"/>
              </a:rPr>
              <a:t>Independence and Function:</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Barthel Index:</a:t>
            </a:r>
            <a:r>
              <a:rPr lang="en-GB" b="0" i="0" dirty="0">
                <a:solidFill>
                  <a:srgbClr val="374151"/>
                </a:solidFill>
                <a:effectLst/>
                <a:latin typeface="Söhne"/>
              </a:rPr>
              <a:t> This scale measures a person's ability to perform activities of daily living and assesses their level of independence.</a:t>
            </a:r>
          </a:p>
          <a:p>
            <a:pPr algn="l">
              <a:buFont typeface="+mj-lt"/>
              <a:buAutoNum type="arabicPeriod"/>
            </a:pPr>
            <a:r>
              <a:rPr lang="en-GB" b="1" i="0" dirty="0">
                <a:solidFill>
                  <a:srgbClr val="374151"/>
                </a:solidFill>
                <a:effectLst/>
                <a:latin typeface="Söhne"/>
              </a:rPr>
              <a:t>Motor Function for Clinical Trials:</a:t>
            </a:r>
            <a:endParaRPr lang="en-GB" b="0" i="0" dirty="0">
              <a:solidFill>
                <a:srgbClr val="374151"/>
              </a:solidFill>
              <a:effectLst/>
              <a:latin typeface="Söhne"/>
            </a:endParaRPr>
          </a:p>
          <a:p>
            <a:pPr marL="742950" lvl="1" indent="-285750" algn="l">
              <a:buFont typeface="+mj-lt"/>
              <a:buAutoNum type="arabicPeriod"/>
            </a:pPr>
            <a:r>
              <a:rPr lang="en-GB" b="1" i="0" dirty="0">
                <a:solidFill>
                  <a:srgbClr val="374151"/>
                </a:solidFill>
                <a:effectLst/>
                <a:latin typeface="Söhne"/>
              </a:rPr>
              <a:t>Total Functional Capacity (TFC):</a:t>
            </a:r>
            <a:r>
              <a:rPr lang="en-GB" b="0" i="0" dirty="0">
                <a:solidFill>
                  <a:srgbClr val="374151"/>
                </a:solidFill>
                <a:effectLst/>
                <a:latin typeface="Söhne"/>
              </a:rPr>
              <a:t> Often used in clinical trials, the TFC assesses a person's functional capacity in Huntington's disease by examining their ability to perform various activities.</a:t>
            </a:r>
          </a:p>
          <a:p>
            <a:pPr algn="l"/>
            <a:r>
              <a:rPr lang="en-GB" b="0" i="0" dirty="0">
                <a:solidFill>
                  <a:srgbClr val="374151"/>
                </a:solidFill>
                <a:effectLst/>
                <a:latin typeface="Söhne"/>
              </a:rPr>
              <a:t>These assessment scales help healthcare professionals and researchers quantify the impact of Huntington's disease on different aspects of an individual's life. They are valuable tools for tracking disease progression, designing treatment plans, and evaluating the effectiveness of interventions. It's important to note that the choice of scale may vary depending on the specific goals of assessment and the stage of the disease.</a:t>
            </a:r>
          </a:p>
          <a:p>
            <a:endParaRPr lang="en-SI" dirty="0"/>
          </a:p>
        </p:txBody>
      </p:sp>
      <p:sp>
        <p:nvSpPr>
          <p:cNvPr id="4" name="Slide Number Placeholder 3"/>
          <p:cNvSpPr>
            <a:spLocks noGrp="1"/>
          </p:cNvSpPr>
          <p:nvPr>
            <p:ph type="sldNum" sz="quarter" idx="5"/>
          </p:nvPr>
        </p:nvSpPr>
        <p:spPr/>
        <p:txBody>
          <a:bodyPr/>
          <a:lstStyle/>
          <a:p>
            <a:fld id="{8F25AD66-E3C4-1048-9920-6820CAA10665}" type="slidenum">
              <a:rPr lang="en-SI" smtClean="0"/>
              <a:t>9</a:t>
            </a:fld>
            <a:endParaRPr lang="en-SI"/>
          </a:p>
        </p:txBody>
      </p:sp>
    </p:spTree>
    <p:extLst>
      <p:ext uri="{BB962C8B-B14F-4D97-AF65-F5344CB8AC3E}">
        <p14:creationId xmlns:p14="http://schemas.microsoft.com/office/powerpoint/2010/main" val="389490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fld id="{B2ABBB36-36B8-CB42-AD25-C3B0A5E88260}" type="slidenum">
              <a:rPr lang="en-SI" smtClean="0"/>
              <a:t>58</a:t>
            </a:fld>
            <a:endParaRPr lang="en-SI"/>
          </a:p>
        </p:txBody>
      </p:sp>
    </p:spTree>
    <p:extLst>
      <p:ext uri="{BB962C8B-B14F-4D97-AF65-F5344CB8AC3E}">
        <p14:creationId xmlns:p14="http://schemas.microsoft.com/office/powerpoint/2010/main" val="415551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1396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706EFCD-9E10-D444-B141-9B23EA676C6C}" type="datetimeFigureOut">
              <a:rPr lang="en-SE" smtClean="0"/>
              <a:t>08/22/2024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09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706EFCD-9E10-D444-B141-9B23EA676C6C}" type="datetimeFigureOut">
              <a:rPr lang="en-SE" smtClean="0"/>
              <a:t>08/22/2024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890171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48587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079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4396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43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2008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4506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2245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337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779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0636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706EFCD-9E10-D444-B141-9B23EA676C6C}" type="datetimeFigureOut">
              <a:rPr lang="en-SE" smtClean="0"/>
              <a:t>08/22/2024</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70884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706EFCD-9E10-D444-B141-9B23EA676C6C}" type="datetimeFigureOut">
              <a:rPr lang="en-SE" smtClean="0"/>
              <a:t>08/22/2024</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90203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6EFCD-9E10-D444-B141-9B23EA676C6C}" type="datetimeFigureOut">
              <a:rPr lang="en-SE" smtClean="0"/>
              <a:t>08/22/2024</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87722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706EFCD-9E10-D444-B141-9B23EA676C6C}" type="datetimeFigureOut">
              <a:rPr lang="en-SE" smtClean="0"/>
              <a:t>08/22/2024</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35522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706EFCD-9E10-D444-B141-9B23EA676C6C}" type="datetimeFigureOut">
              <a:rPr lang="en-SE" smtClean="0"/>
              <a:t>08/22/2024</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69754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pSp>
        <p:nvGrpSpPr>
          <p:cNvPr id="7" name="Group 6">
            <a:extLst>
              <a:ext uri="{FF2B5EF4-FFF2-40B4-BE49-F238E27FC236}">
                <a16:creationId xmlns:a16="http://schemas.microsoft.com/office/drawing/2014/main" id="{4E1D70B3-02F0-8F31-D820-A0E6A21344A4}"/>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58659CB-170E-598D-D8F7-587160668F88}"/>
                </a:ext>
              </a:extLst>
            </p:cNvPr>
            <p:cNvPicPr/>
            <p:nvPr userDrawn="1"/>
          </p:nvPicPr>
          <p:blipFill>
            <a:blip r:embed="rId20">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D6C24609-BF50-1F34-D366-2FBD024B201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FDC89A0C-ED92-1BA7-2F02-CF892D603ED5}"/>
              </a:ext>
            </a:extLst>
          </p:cNvPr>
          <p:cNvPicPr>
            <a:picLocks noChangeAspect="1"/>
          </p:cNvPicPr>
          <p:nvPr userDrawn="1"/>
        </p:nvPicPr>
        <p:blipFill>
          <a:blip r:embed="rId21"/>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380486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600200" y="1283711"/>
            <a:ext cx="9144000" cy="2387600"/>
          </a:xfrm>
        </p:spPr>
        <p:txBody>
          <a:bodyPr>
            <a:noAutofit/>
          </a:bodyPr>
          <a:lstStyle/>
          <a:p>
            <a:r>
              <a:rPr lang="en-US" sz="4800" dirty="0"/>
              <a:t>ASSESING AND MEASURING IN HD </a:t>
            </a:r>
            <a:br>
              <a:rPr lang="en-US" sz="4800" dirty="0"/>
            </a:br>
            <a:r>
              <a:rPr lang="en-US" sz="4800" dirty="0"/>
              <a:t>PART 1 </a:t>
            </a:r>
            <a:endParaRPr lang="en-SE" sz="4800" dirty="0"/>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fontScale="92500" lnSpcReduction="20000"/>
          </a:bodyPr>
          <a:lstStyle/>
          <a:p>
            <a:br>
              <a:rPr lang="en-SE" dirty="0"/>
            </a:br>
            <a:r>
              <a:rPr lang="sl-SI" dirty="0"/>
              <a:t>GP</a:t>
            </a:r>
            <a:r>
              <a:rPr lang="en-US" dirty="0"/>
              <a:t>2</a:t>
            </a:r>
            <a:r>
              <a:rPr lang="sl-SI" dirty="0"/>
              <a:t> - </a:t>
            </a:r>
            <a:r>
              <a:rPr lang="en-US" dirty="0"/>
              <a:t>Clinical assessment and outcome measurement</a:t>
            </a:r>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1364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Zvezdan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Pirto</a:t>
            </a:r>
            <a:r>
              <a:rPr kumimoji="0" lang="sr-Latn-RS" sz="2400" b="0" i="0" u="none" strike="noStrike" kern="1200" cap="none" spc="0" normalizeH="0" baseline="0" noProof="0" dirty="0">
                <a:ln>
                  <a:noFill/>
                </a:ln>
                <a:solidFill>
                  <a:prstClr val="black"/>
                </a:solidFill>
                <a:effectLst/>
                <a:uLnTx/>
                <a:uFillTx/>
                <a:latin typeface="Calibri" panose="020F0502020204030204"/>
                <a:ea typeface="+mn-ea"/>
                <a:cs typeface="+mn-cs"/>
              </a:rPr>
              <a:t>š</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ek</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Ljubljana</a:t>
            </a:r>
          </a:p>
        </p:txBody>
      </p:sp>
    </p:spTree>
    <p:extLst>
      <p:ext uri="{BB962C8B-B14F-4D97-AF65-F5344CB8AC3E}">
        <p14:creationId xmlns:p14="http://schemas.microsoft.com/office/powerpoint/2010/main" val="361931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D24D-0381-F730-E78D-ED7F8CF49671}"/>
              </a:ext>
            </a:extLst>
          </p:cNvPr>
          <p:cNvSpPr>
            <a:spLocks noGrp="1"/>
          </p:cNvSpPr>
          <p:nvPr>
            <p:ph type="title"/>
          </p:nvPr>
        </p:nvSpPr>
        <p:spPr/>
        <p:txBody>
          <a:bodyPr/>
          <a:lstStyle/>
          <a:p>
            <a:pPr algn="ctr"/>
            <a:r>
              <a:rPr lang="en-GB" dirty="0">
                <a:solidFill>
                  <a:srgbClr val="C00000"/>
                </a:solidFill>
              </a:rPr>
              <a:t>Clinical History Taking in HD</a:t>
            </a:r>
            <a:endParaRPr lang="en-SI" dirty="0">
              <a:solidFill>
                <a:srgbClr val="C00000"/>
              </a:solidFill>
            </a:endParaRPr>
          </a:p>
        </p:txBody>
      </p:sp>
      <p:sp>
        <p:nvSpPr>
          <p:cNvPr id="3" name="Content Placeholder 2">
            <a:extLst>
              <a:ext uri="{FF2B5EF4-FFF2-40B4-BE49-F238E27FC236}">
                <a16:creationId xmlns:a16="http://schemas.microsoft.com/office/drawing/2014/main" id="{B801A7D7-1E6F-88DB-D723-F79EF7065200}"/>
              </a:ext>
            </a:extLst>
          </p:cNvPr>
          <p:cNvSpPr>
            <a:spLocks noGrp="1"/>
          </p:cNvSpPr>
          <p:nvPr>
            <p:ph idx="1"/>
          </p:nvPr>
        </p:nvSpPr>
        <p:spPr/>
        <p:txBody>
          <a:bodyPr/>
          <a:lstStyle/>
          <a:p>
            <a:endParaRPr lang="en-SI"/>
          </a:p>
        </p:txBody>
      </p:sp>
    </p:spTree>
    <p:extLst>
      <p:ext uri="{BB962C8B-B14F-4D97-AF65-F5344CB8AC3E}">
        <p14:creationId xmlns:p14="http://schemas.microsoft.com/office/powerpoint/2010/main" val="387290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EC24-B163-5C23-4197-CD8ECB0B18E2}"/>
              </a:ext>
            </a:extLst>
          </p:cNvPr>
          <p:cNvSpPr>
            <a:spLocks noGrp="1"/>
          </p:cNvSpPr>
          <p:nvPr>
            <p:ph type="title"/>
          </p:nvPr>
        </p:nvSpPr>
        <p:spPr/>
        <p:txBody>
          <a:bodyPr/>
          <a:lstStyle/>
          <a:p>
            <a:pPr algn="ctr"/>
            <a:r>
              <a:rPr lang="en-GB" dirty="0">
                <a:solidFill>
                  <a:srgbClr val="C00000"/>
                </a:solidFill>
              </a:rPr>
              <a:t>Introduction to Clinical History Taking</a:t>
            </a:r>
            <a:endParaRPr lang="en-SI" dirty="0">
              <a:solidFill>
                <a:srgbClr val="C00000"/>
              </a:solidFill>
            </a:endParaRPr>
          </a:p>
        </p:txBody>
      </p:sp>
      <p:sp>
        <p:nvSpPr>
          <p:cNvPr id="3" name="Content Placeholder 2">
            <a:extLst>
              <a:ext uri="{FF2B5EF4-FFF2-40B4-BE49-F238E27FC236}">
                <a16:creationId xmlns:a16="http://schemas.microsoft.com/office/drawing/2014/main" id="{6CBA3005-2B9F-8654-0392-0D2B1A6D56D3}"/>
              </a:ext>
            </a:extLst>
          </p:cNvPr>
          <p:cNvSpPr>
            <a:spLocks noGrp="1"/>
          </p:cNvSpPr>
          <p:nvPr>
            <p:ph idx="1"/>
          </p:nvPr>
        </p:nvSpPr>
        <p:spPr/>
        <p:txBody>
          <a:bodyPr/>
          <a:lstStyle/>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Clinical history taking is the cornerstone of HD diagnosis, providing essential information about the patient's symptoms, family history, and disease progression.</a:t>
            </a:r>
          </a:p>
          <a:p>
            <a:pPr marL="742950" lvl="1" indent="-285750">
              <a:buFont typeface="Arial" panose="020B0604020202020204" pitchFamily="34" charset="0"/>
              <a:buChar char="•"/>
            </a:pPr>
            <a:r>
              <a:rPr lang="en-GB" dirty="0"/>
              <a:t>A thorough history helps differentiate HD from other neurodegenerative disorders and guides further diagnostic testing.</a:t>
            </a:r>
          </a:p>
          <a:p>
            <a:endParaRPr lang="en-SI" dirty="0"/>
          </a:p>
        </p:txBody>
      </p:sp>
    </p:spTree>
    <p:extLst>
      <p:ext uri="{BB962C8B-B14F-4D97-AF65-F5344CB8AC3E}">
        <p14:creationId xmlns:p14="http://schemas.microsoft.com/office/powerpoint/2010/main" val="7246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FC35-0FD2-94D8-5416-8F4B5B2F8D2B}"/>
              </a:ext>
            </a:extLst>
          </p:cNvPr>
          <p:cNvSpPr>
            <a:spLocks noGrp="1"/>
          </p:cNvSpPr>
          <p:nvPr>
            <p:ph type="title"/>
          </p:nvPr>
        </p:nvSpPr>
        <p:spPr/>
        <p:txBody>
          <a:bodyPr/>
          <a:lstStyle/>
          <a:p>
            <a:pPr algn="ctr"/>
            <a:r>
              <a:rPr lang="en-GB" dirty="0">
                <a:solidFill>
                  <a:srgbClr val="C00000"/>
                </a:solidFill>
              </a:rPr>
              <a:t>Family History</a:t>
            </a:r>
            <a:endParaRPr lang="en-SI" dirty="0">
              <a:solidFill>
                <a:srgbClr val="C00000"/>
              </a:solidFill>
            </a:endParaRPr>
          </a:p>
        </p:txBody>
      </p:sp>
      <p:sp>
        <p:nvSpPr>
          <p:cNvPr id="3" name="Content Placeholder 2">
            <a:extLst>
              <a:ext uri="{FF2B5EF4-FFF2-40B4-BE49-F238E27FC236}">
                <a16:creationId xmlns:a16="http://schemas.microsoft.com/office/drawing/2014/main" id="{D9ED69E5-F940-26E3-A1DD-E22E740552A0}"/>
              </a:ext>
            </a:extLst>
          </p:cNvPr>
          <p:cNvSpPr>
            <a:spLocks noGrp="1"/>
          </p:cNvSpPr>
          <p:nvPr>
            <p:ph idx="1"/>
          </p:nvPr>
        </p:nvSpPr>
        <p:spPr/>
        <p:txBody>
          <a:bodyPr/>
          <a:lstStyle/>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HD is inherited in an autosomal dominant pattern, meaning a 50% chance of passing the mutant gene to offspring.</a:t>
            </a:r>
          </a:p>
          <a:p>
            <a:pPr marL="742950" lvl="1" indent="-285750">
              <a:buFont typeface="Arial" panose="020B0604020202020204" pitchFamily="34" charset="0"/>
              <a:buChar char="•"/>
            </a:pPr>
            <a:r>
              <a:rPr lang="en-GB" dirty="0"/>
              <a:t>A detailed family history is critical, including inquiries about relatives with similar symptoms, early deaths, or psychiatric conditions.</a:t>
            </a:r>
          </a:p>
          <a:p>
            <a:pPr marL="742950" lvl="1" indent="-285750">
              <a:buFont typeface="Arial" panose="020B0604020202020204" pitchFamily="34" charset="0"/>
              <a:buChar char="•"/>
            </a:pPr>
            <a:r>
              <a:rPr lang="en-GB" dirty="0"/>
              <a:t>Genetic </a:t>
            </a:r>
            <a:r>
              <a:rPr lang="en-GB" dirty="0" err="1"/>
              <a:t>counseling</a:t>
            </a:r>
            <a:r>
              <a:rPr lang="en-GB" dirty="0"/>
              <a:t> is recommended for at-risk individuals, particularly those considering predictive testing.</a:t>
            </a:r>
          </a:p>
          <a:p>
            <a:endParaRPr lang="en-SI" dirty="0"/>
          </a:p>
        </p:txBody>
      </p:sp>
    </p:spTree>
    <p:extLst>
      <p:ext uri="{BB962C8B-B14F-4D97-AF65-F5344CB8AC3E}">
        <p14:creationId xmlns:p14="http://schemas.microsoft.com/office/powerpoint/2010/main" val="170980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6012-BED2-6CDD-C8E7-783B0F95DB6E}"/>
              </a:ext>
            </a:extLst>
          </p:cNvPr>
          <p:cNvSpPr>
            <a:spLocks noGrp="1"/>
          </p:cNvSpPr>
          <p:nvPr>
            <p:ph type="title"/>
          </p:nvPr>
        </p:nvSpPr>
        <p:spPr/>
        <p:txBody>
          <a:bodyPr/>
          <a:lstStyle/>
          <a:p>
            <a:pPr algn="ctr"/>
            <a:r>
              <a:rPr lang="en-GB" dirty="0">
                <a:solidFill>
                  <a:srgbClr val="C00000"/>
                </a:solidFill>
              </a:rPr>
              <a:t>Early Symptoms of HD</a:t>
            </a:r>
            <a:endParaRPr lang="en-SI" dirty="0">
              <a:solidFill>
                <a:srgbClr val="C00000"/>
              </a:solidFill>
            </a:endParaRPr>
          </a:p>
        </p:txBody>
      </p:sp>
      <p:sp>
        <p:nvSpPr>
          <p:cNvPr id="3" name="Content Placeholder 2">
            <a:extLst>
              <a:ext uri="{FF2B5EF4-FFF2-40B4-BE49-F238E27FC236}">
                <a16:creationId xmlns:a16="http://schemas.microsoft.com/office/drawing/2014/main" id="{CF667575-6403-D4F7-0595-C058B71C70D1}"/>
              </a:ext>
            </a:extLst>
          </p:cNvPr>
          <p:cNvSpPr>
            <a:spLocks noGrp="1"/>
          </p:cNvSpPr>
          <p:nvPr>
            <p:ph idx="1"/>
          </p:nvPr>
        </p:nvSpPr>
        <p:spPr/>
        <p:txBody>
          <a:bodyPr/>
          <a:lstStyle/>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HD often presents with subtle symptoms, including changes in personality, mood disturbances, and mild cognitive decline.</a:t>
            </a:r>
          </a:p>
          <a:p>
            <a:pPr marL="742950" lvl="1" indent="-285750">
              <a:buFont typeface="Arial" panose="020B0604020202020204" pitchFamily="34" charset="0"/>
              <a:buChar char="•"/>
            </a:pPr>
            <a:r>
              <a:rPr lang="en-GB" dirty="0"/>
              <a:t>Motor symptoms, such as involuntary movements (chorea), may be present but not always recognized initially.</a:t>
            </a:r>
          </a:p>
          <a:p>
            <a:pPr marL="742950" lvl="1" indent="-285750">
              <a:buFont typeface="Arial" panose="020B0604020202020204" pitchFamily="34" charset="0"/>
              <a:buChar char="•"/>
            </a:pPr>
            <a:r>
              <a:rPr lang="en-GB" dirty="0"/>
              <a:t>Early psychiatric symptoms, including depression, anxiety, and irritability, are common and can precede motor symptoms.</a:t>
            </a:r>
          </a:p>
          <a:p>
            <a:endParaRPr lang="en-SI" dirty="0"/>
          </a:p>
        </p:txBody>
      </p:sp>
    </p:spTree>
    <p:extLst>
      <p:ext uri="{BB962C8B-B14F-4D97-AF65-F5344CB8AC3E}">
        <p14:creationId xmlns:p14="http://schemas.microsoft.com/office/powerpoint/2010/main" val="294812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7DA8-790B-B350-7ED4-D56DDCE6B0BE}"/>
              </a:ext>
            </a:extLst>
          </p:cNvPr>
          <p:cNvSpPr>
            <a:spLocks noGrp="1"/>
          </p:cNvSpPr>
          <p:nvPr>
            <p:ph type="title"/>
          </p:nvPr>
        </p:nvSpPr>
        <p:spPr/>
        <p:txBody>
          <a:bodyPr/>
          <a:lstStyle/>
          <a:p>
            <a:pPr algn="ctr"/>
            <a:r>
              <a:rPr lang="en-GB" dirty="0">
                <a:solidFill>
                  <a:srgbClr val="C00000"/>
                </a:solidFill>
              </a:rPr>
              <a:t>Psychiatric Symptoms</a:t>
            </a:r>
            <a:endParaRPr lang="en-SI" dirty="0">
              <a:solidFill>
                <a:srgbClr val="C00000"/>
              </a:solidFill>
            </a:endParaRPr>
          </a:p>
        </p:txBody>
      </p:sp>
      <p:sp>
        <p:nvSpPr>
          <p:cNvPr id="3" name="Content Placeholder 2">
            <a:extLst>
              <a:ext uri="{FF2B5EF4-FFF2-40B4-BE49-F238E27FC236}">
                <a16:creationId xmlns:a16="http://schemas.microsoft.com/office/drawing/2014/main" id="{7F86B6BC-F825-3B2F-2BD9-FFC725C867EE}"/>
              </a:ext>
            </a:extLst>
          </p:cNvPr>
          <p:cNvSpPr>
            <a:spLocks noGrp="1"/>
          </p:cNvSpPr>
          <p:nvPr>
            <p:ph idx="1"/>
          </p:nvPr>
        </p:nvSpPr>
        <p:spPr/>
        <p:txBody>
          <a:bodyPr/>
          <a:lstStyle/>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Psychiatric symptoms are a hallmark of HD and can significantly impact the patient's quality of life.</a:t>
            </a:r>
          </a:p>
          <a:p>
            <a:pPr marL="742950" lvl="1" indent="-285750">
              <a:buFont typeface="Arial" panose="020B0604020202020204" pitchFamily="34" charset="0"/>
              <a:buChar char="•"/>
            </a:pPr>
            <a:r>
              <a:rPr lang="en-GB" dirty="0"/>
              <a:t>Common psychiatric manifestations include depression, anxiety, apathy, and irritability, with a high risk of suicide in the early stages.</a:t>
            </a:r>
          </a:p>
          <a:p>
            <a:pPr marL="742950" lvl="1" indent="-285750">
              <a:buFont typeface="Arial" panose="020B0604020202020204" pitchFamily="34" charset="0"/>
              <a:buChar char="•"/>
            </a:pPr>
            <a:r>
              <a:rPr lang="en-GB" dirty="0"/>
              <a:t>Psychosis and obsessive-compulsive </a:t>
            </a:r>
            <a:r>
              <a:rPr lang="en-GB" dirty="0" err="1"/>
              <a:t>behaviors</a:t>
            </a:r>
            <a:r>
              <a:rPr lang="en-GB" dirty="0"/>
              <a:t> are also observed in some patients, particularly as the disease progresses.</a:t>
            </a:r>
          </a:p>
          <a:p>
            <a:endParaRPr lang="en-SI" dirty="0"/>
          </a:p>
        </p:txBody>
      </p:sp>
    </p:spTree>
    <p:extLst>
      <p:ext uri="{BB962C8B-B14F-4D97-AF65-F5344CB8AC3E}">
        <p14:creationId xmlns:p14="http://schemas.microsoft.com/office/powerpoint/2010/main" val="180544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B1EE-A807-D8D8-E15B-D5933F8609FF}"/>
              </a:ext>
            </a:extLst>
          </p:cNvPr>
          <p:cNvSpPr>
            <a:spLocks noGrp="1"/>
          </p:cNvSpPr>
          <p:nvPr>
            <p:ph type="title"/>
          </p:nvPr>
        </p:nvSpPr>
        <p:spPr/>
        <p:txBody>
          <a:bodyPr/>
          <a:lstStyle/>
          <a:p>
            <a:pPr algn="ctr"/>
            <a:r>
              <a:rPr lang="en-GB" dirty="0">
                <a:solidFill>
                  <a:srgbClr val="C00000"/>
                </a:solidFill>
              </a:rPr>
              <a:t>Cognitive Changes</a:t>
            </a:r>
            <a:endParaRPr lang="en-SI" dirty="0">
              <a:solidFill>
                <a:srgbClr val="C00000"/>
              </a:solidFill>
            </a:endParaRPr>
          </a:p>
        </p:txBody>
      </p:sp>
      <p:sp>
        <p:nvSpPr>
          <p:cNvPr id="3" name="Content Placeholder 2">
            <a:extLst>
              <a:ext uri="{FF2B5EF4-FFF2-40B4-BE49-F238E27FC236}">
                <a16:creationId xmlns:a16="http://schemas.microsoft.com/office/drawing/2014/main" id="{7E9F5815-F19F-D91C-F82F-CBC2815D8B01}"/>
              </a:ext>
            </a:extLst>
          </p:cNvPr>
          <p:cNvSpPr>
            <a:spLocks noGrp="1"/>
          </p:cNvSpPr>
          <p:nvPr>
            <p:ph idx="1"/>
          </p:nvPr>
        </p:nvSpPr>
        <p:spPr/>
        <p:txBody>
          <a:bodyPr/>
          <a:lstStyle/>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Cognitive decline in HD typically involves executive dysfunction, impaired memory, and difficulties with attention and concentration.</a:t>
            </a:r>
          </a:p>
          <a:p>
            <a:pPr marL="742950" lvl="1" indent="-285750">
              <a:buFont typeface="Arial" panose="020B0604020202020204" pitchFamily="34" charset="0"/>
              <a:buChar char="•"/>
            </a:pPr>
            <a:r>
              <a:rPr lang="en-GB" dirty="0"/>
              <a:t>These cognitive deficits can lead to problems with planning, organization, and decision-making, affecting daily activities and work performance.</a:t>
            </a:r>
          </a:p>
          <a:p>
            <a:pPr marL="742950" lvl="1" indent="-285750">
              <a:buFont typeface="Arial" panose="020B0604020202020204" pitchFamily="34" charset="0"/>
              <a:buChar char="•"/>
            </a:pPr>
            <a:r>
              <a:rPr lang="en-GB" dirty="0"/>
              <a:t>Cognitive changes in HD are progressive, eventually leading to significant impairment and dependency.</a:t>
            </a:r>
          </a:p>
          <a:p>
            <a:endParaRPr lang="en-SI" dirty="0"/>
          </a:p>
        </p:txBody>
      </p:sp>
    </p:spTree>
    <p:extLst>
      <p:ext uri="{BB962C8B-B14F-4D97-AF65-F5344CB8AC3E}">
        <p14:creationId xmlns:p14="http://schemas.microsoft.com/office/powerpoint/2010/main" val="140138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3F43-EB66-0812-E615-D910E57FDF5F}"/>
              </a:ext>
            </a:extLst>
          </p:cNvPr>
          <p:cNvSpPr>
            <a:spLocks noGrp="1"/>
          </p:cNvSpPr>
          <p:nvPr>
            <p:ph type="title"/>
          </p:nvPr>
        </p:nvSpPr>
        <p:spPr/>
        <p:txBody>
          <a:bodyPr/>
          <a:lstStyle/>
          <a:p>
            <a:pPr algn="ctr"/>
            <a:r>
              <a:rPr lang="en-GB" dirty="0">
                <a:solidFill>
                  <a:srgbClr val="C00000"/>
                </a:solidFill>
              </a:rPr>
              <a:t>Motor Symptoms</a:t>
            </a:r>
            <a:endParaRPr lang="en-SI" dirty="0">
              <a:solidFill>
                <a:srgbClr val="C00000"/>
              </a:solidFill>
            </a:endParaRPr>
          </a:p>
        </p:txBody>
      </p:sp>
      <p:sp>
        <p:nvSpPr>
          <p:cNvPr id="3" name="Content Placeholder 2">
            <a:extLst>
              <a:ext uri="{FF2B5EF4-FFF2-40B4-BE49-F238E27FC236}">
                <a16:creationId xmlns:a16="http://schemas.microsoft.com/office/drawing/2014/main" id="{2301073B-D0AD-CFD2-657B-FAD0DF5BDA68}"/>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Motor symptoms in HD are characterized by chorea, which is an involuntary, irregular movement that can affect the limbs, face, and trunk.</a:t>
            </a:r>
          </a:p>
          <a:p>
            <a:pPr marL="742950" lvl="1" indent="-285750">
              <a:buFont typeface="Arial" panose="020B0604020202020204" pitchFamily="34" charset="0"/>
              <a:buChar char="•"/>
            </a:pPr>
            <a:r>
              <a:rPr lang="en-GB" dirty="0"/>
              <a:t>Other motor signs include dystonia, bradykinesia, and gait abnormalities, which contribute to falls and difficulties with daily activities.</a:t>
            </a:r>
          </a:p>
          <a:p>
            <a:pPr marL="742950" lvl="1" indent="-285750">
              <a:buFont typeface="Arial" panose="020B0604020202020204" pitchFamily="34" charset="0"/>
              <a:buChar char="•"/>
            </a:pPr>
            <a:r>
              <a:rPr lang="en-GB" dirty="0"/>
              <a:t>As the disease progresses, motor symptoms become more pronounced, leading to severe disability.</a:t>
            </a:r>
          </a:p>
          <a:p>
            <a:endParaRPr lang="en-SI" dirty="0"/>
          </a:p>
        </p:txBody>
      </p:sp>
    </p:spTree>
    <p:extLst>
      <p:ext uri="{BB962C8B-B14F-4D97-AF65-F5344CB8AC3E}">
        <p14:creationId xmlns:p14="http://schemas.microsoft.com/office/powerpoint/2010/main" val="4125537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4C8B2-A7E0-E2C4-EE4C-529F6EDC4069}"/>
              </a:ext>
            </a:extLst>
          </p:cNvPr>
          <p:cNvSpPr>
            <a:spLocks noGrp="1"/>
          </p:cNvSpPr>
          <p:nvPr>
            <p:ph type="title"/>
          </p:nvPr>
        </p:nvSpPr>
        <p:spPr/>
        <p:txBody>
          <a:bodyPr/>
          <a:lstStyle/>
          <a:p>
            <a:pPr algn="ctr"/>
            <a:r>
              <a:rPr lang="en-GB" dirty="0">
                <a:solidFill>
                  <a:srgbClr val="C00000"/>
                </a:solidFill>
              </a:rPr>
              <a:t>Use of Questionnaires in History Taking</a:t>
            </a:r>
            <a:endParaRPr lang="en-SI" dirty="0">
              <a:solidFill>
                <a:srgbClr val="C00000"/>
              </a:solidFill>
            </a:endParaRPr>
          </a:p>
        </p:txBody>
      </p:sp>
      <p:sp>
        <p:nvSpPr>
          <p:cNvPr id="3" name="Content Placeholder 2">
            <a:extLst>
              <a:ext uri="{FF2B5EF4-FFF2-40B4-BE49-F238E27FC236}">
                <a16:creationId xmlns:a16="http://schemas.microsoft.com/office/drawing/2014/main" id="{8FA4173F-3029-252B-7C68-859DE72B6564}"/>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Standardized questionnaires can be useful tools in gathering detailed patient history, particularly for cognitive and psychiatric symptoms.</a:t>
            </a:r>
          </a:p>
          <a:p>
            <a:pPr marL="742950" lvl="1" indent="-285750">
              <a:buFont typeface="Arial" panose="020B0604020202020204" pitchFamily="34" charset="0"/>
              <a:buChar char="•"/>
            </a:pPr>
            <a:r>
              <a:rPr lang="en-GB" dirty="0"/>
              <a:t>The Huntington's Disease Quality of Life Battery (</a:t>
            </a:r>
            <a:r>
              <a:rPr lang="en-GB" dirty="0" err="1"/>
              <a:t>HDQoL</a:t>
            </a:r>
            <a:r>
              <a:rPr lang="en-GB" dirty="0"/>
              <a:t>) and the Hospital Anxiety and Depression Scale (HADS) are examples of questionnaires used in HD.</a:t>
            </a:r>
          </a:p>
          <a:p>
            <a:pPr marL="742950" lvl="1" indent="-285750">
              <a:buFont typeface="Arial" panose="020B0604020202020204" pitchFamily="34" charset="0"/>
              <a:buChar char="•"/>
            </a:pPr>
            <a:r>
              <a:rPr lang="en-GB" dirty="0"/>
              <a:t>These tools provide quantitative data that can guide further diagnostic evaluation and treatment planning.</a:t>
            </a:r>
          </a:p>
          <a:p>
            <a:endParaRPr lang="en-SI" dirty="0"/>
          </a:p>
        </p:txBody>
      </p:sp>
    </p:spTree>
    <p:extLst>
      <p:ext uri="{BB962C8B-B14F-4D97-AF65-F5344CB8AC3E}">
        <p14:creationId xmlns:p14="http://schemas.microsoft.com/office/powerpoint/2010/main" val="2973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05FA-E180-C93B-7EE4-D963D2A68CD6}"/>
              </a:ext>
            </a:extLst>
          </p:cNvPr>
          <p:cNvSpPr>
            <a:spLocks noGrp="1"/>
          </p:cNvSpPr>
          <p:nvPr>
            <p:ph type="title"/>
          </p:nvPr>
        </p:nvSpPr>
        <p:spPr/>
        <p:txBody>
          <a:bodyPr/>
          <a:lstStyle/>
          <a:p>
            <a:pPr algn="ctr"/>
            <a:r>
              <a:rPr lang="en-GB" dirty="0">
                <a:solidFill>
                  <a:srgbClr val="C00000"/>
                </a:solidFill>
              </a:rPr>
              <a:t>Physical and Neurological Examination</a:t>
            </a:r>
            <a:endParaRPr lang="en-SI" dirty="0">
              <a:solidFill>
                <a:srgbClr val="C00000"/>
              </a:solidFill>
            </a:endParaRPr>
          </a:p>
        </p:txBody>
      </p:sp>
      <p:sp>
        <p:nvSpPr>
          <p:cNvPr id="3" name="Content Placeholder 2">
            <a:extLst>
              <a:ext uri="{FF2B5EF4-FFF2-40B4-BE49-F238E27FC236}">
                <a16:creationId xmlns:a16="http://schemas.microsoft.com/office/drawing/2014/main" id="{A38AC587-EE50-440A-4D1F-9CD337241DD2}"/>
              </a:ext>
            </a:extLst>
          </p:cNvPr>
          <p:cNvSpPr>
            <a:spLocks noGrp="1"/>
          </p:cNvSpPr>
          <p:nvPr>
            <p:ph idx="1"/>
          </p:nvPr>
        </p:nvSpPr>
        <p:spPr/>
        <p:txBody>
          <a:bodyPr/>
          <a:lstStyle/>
          <a:p>
            <a:endParaRPr lang="en-SI"/>
          </a:p>
        </p:txBody>
      </p:sp>
    </p:spTree>
    <p:extLst>
      <p:ext uri="{BB962C8B-B14F-4D97-AF65-F5344CB8AC3E}">
        <p14:creationId xmlns:p14="http://schemas.microsoft.com/office/powerpoint/2010/main" val="2725438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6ED6-B5EB-7CC9-FC47-E80C2822771D}"/>
              </a:ext>
            </a:extLst>
          </p:cNvPr>
          <p:cNvSpPr>
            <a:spLocks noGrp="1"/>
          </p:cNvSpPr>
          <p:nvPr>
            <p:ph type="title"/>
          </p:nvPr>
        </p:nvSpPr>
        <p:spPr/>
        <p:txBody>
          <a:bodyPr>
            <a:normAutofit/>
          </a:bodyPr>
          <a:lstStyle/>
          <a:p>
            <a:pPr algn="ctr"/>
            <a:r>
              <a:rPr lang="en-GB" dirty="0">
                <a:solidFill>
                  <a:srgbClr val="C00000"/>
                </a:solidFill>
              </a:rPr>
              <a:t>Introduction to Physical and Neurological Examination</a:t>
            </a:r>
            <a:endParaRPr lang="en-SI" dirty="0">
              <a:solidFill>
                <a:srgbClr val="C00000"/>
              </a:solidFill>
            </a:endParaRPr>
          </a:p>
        </p:txBody>
      </p:sp>
      <p:sp>
        <p:nvSpPr>
          <p:cNvPr id="3" name="Content Placeholder 2">
            <a:extLst>
              <a:ext uri="{FF2B5EF4-FFF2-40B4-BE49-F238E27FC236}">
                <a16:creationId xmlns:a16="http://schemas.microsoft.com/office/drawing/2014/main" id="{B1066083-B986-6E02-FB67-E49F78C34F44}"/>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A comprehensive physical and neurological examination is essential in HD diagnosis, providing objective evidence of motor and cognitive dysfunction.</a:t>
            </a:r>
          </a:p>
          <a:p>
            <a:pPr marL="742950" lvl="1" indent="-285750">
              <a:buFont typeface="Arial" panose="020B0604020202020204" pitchFamily="34" charset="0"/>
              <a:buChar char="•"/>
            </a:pPr>
            <a:r>
              <a:rPr lang="en-GB" dirty="0"/>
              <a:t>The examination helps to confirm the presence of signs consistent with HD and rule out other conditions.</a:t>
            </a:r>
          </a:p>
          <a:p>
            <a:endParaRPr lang="en-SI" dirty="0"/>
          </a:p>
        </p:txBody>
      </p:sp>
    </p:spTree>
    <p:extLst>
      <p:ext uri="{BB962C8B-B14F-4D97-AF65-F5344CB8AC3E}">
        <p14:creationId xmlns:p14="http://schemas.microsoft.com/office/powerpoint/2010/main" val="53735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9C59-AC7D-648E-DC44-9FAA59877DA4}"/>
              </a:ext>
            </a:extLst>
          </p:cNvPr>
          <p:cNvSpPr>
            <a:spLocks noGrp="1"/>
          </p:cNvSpPr>
          <p:nvPr>
            <p:ph type="title"/>
          </p:nvPr>
        </p:nvSpPr>
        <p:spPr/>
        <p:txBody>
          <a:bodyPr/>
          <a:lstStyle/>
          <a:p>
            <a:pPr algn="ctr"/>
            <a:r>
              <a:rPr lang="en-GB" dirty="0">
                <a:solidFill>
                  <a:srgbClr val="C00000"/>
                </a:solidFill>
              </a:rPr>
              <a:t>Objectives</a:t>
            </a:r>
            <a:endParaRPr lang="en-SI" dirty="0">
              <a:solidFill>
                <a:srgbClr val="C00000"/>
              </a:solidFill>
            </a:endParaRPr>
          </a:p>
        </p:txBody>
      </p:sp>
      <p:sp>
        <p:nvSpPr>
          <p:cNvPr id="3" name="Content Placeholder 2">
            <a:extLst>
              <a:ext uri="{FF2B5EF4-FFF2-40B4-BE49-F238E27FC236}">
                <a16:creationId xmlns:a16="http://schemas.microsoft.com/office/drawing/2014/main" id="{5E121192-290D-8699-DC38-02F6A2C94EA2}"/>
              </a:ext>
            </a:extLst>
          </p:cNvPr>
          <p:cNvSpPr>
            <a:spLocks noGrp="1"/>
          </p:cNvSpPr>
          <p:nvPr>
            <p:ph idx="1"/>
          </p:nvPr>
        </p:nvSpPr>
        <p:spPr/>
        <p:txBody>
          <a:bodyPr>
            <a:normAutofit lnSpcReduction="10000"/>
          </a:bodyPr>
          <a:lstStyle/>
          <a:p>
            <a:r>
              <a:rPr lang="en-GB" dirty="0"/>
              <a:t>By the end of this presentation, participants will be able to:</a:t>
            </a:r>
          </a:p>
          <a:p>
            <a:r>
              <a:rPr lang="en-GB" b="1" dirty="0"/>
              <a:t>Understand the key diagnostic methods</a:t>
            </a:r>
            <a:r>
              <a:rPr lang="en-GB" dirty="0"/>
              <a:t> for assessing and measuring Huntington's Disease (HD), including clinical history, genetic testing, and neurological examination.</a:t>
            </a:r>
          </a:p>
          <a:p>
            <a:r>
              <a:rPr lang="en-GB" b="1" dirty="0"/>
              <a:t>Explore the role of imaging</a:t>
            </a:r>
            <a:r>
              <a:rPr lang="en-GB" dirty="0"/>
              <a:t> techniques in diagnosing and tracking HD progression.</a:t>
            </a:r>
          </a:p>
          <a:p>
            <a:r>
              <a:rPr lang="en-GB" b="1" dirty="0"/>
              <a:t>use cognitive, functional, </a:t>
            </a:r>
            <a:r>
              <a:rPr lang="en-GB" b="1" dirty="0" err="1"/>
              <a:t>QiL</a:t>
            </a:r>
            <a:r>
              <a:rPr lang="en-GB" b="1" dirty="0"/>
              <a:t> and </a:t>
            </a:r>
            <a:r>
              <a:rPr lang="en-GB" b="1" dirty="0" err="1"/>
              <a:t>behavioral</a:t>
            </a:r>
            <a:r>
              <a:rPr lang="en-GB" b="1" dirty="0"/>
              <a:t> scales</a:t>
            </a:r>
            <a:r>
              <a:rPr lang="en-GB" dirty="0"/>
              <a:t> to measure disease impact and progression in HD patients.</a:t>
            </a:r>
          </a:p>
          <a:p>
            <a:r>
              <a:rPr lang="en-GB" b="1" dirty="0"/>
              <a:t>Integrate a multidisciplinary approach</a:t>
            </a:r>
            <a:r>
              <a:rPr lang="en-GB" dirty="0"/>
              <a:t> to effectively assess and manage Huntington's Disease.</a:t>
            </a:r>
          </a:p>
          <a:p>
            <a:endParaRPr lang="en-SI" dirty="0"/>
          </a:p>
        </p:txBody>
      </p:sp>
    </p:spTree>
    <p:extLst>
      <p:ext uri="{BB962C8B-B14F-4D97-AF65-F5344CB8AC3E}">
        <p14:creationId xmlns:p14="http://schemas.microsoft.com/office/powerpoint/2010/main" val="254156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8B90-7E0A-1185-486C-3DFE144D25C7}"/>
              </a:ext>
            </a:extLst>
          </p:cNvPr>
          <p:cNvSpPr>
            <a:spLocks noGrp="1"/>
          </p:cNvSpPr>
          <p:nvPr>
            <p:ph type="title"/>
          </p:nvPr>
        </p:nvSpPr>
        <p:spPr/>
        <p:txBody>
          <a:bodyPr/>
          <a:lstStyle/>
          <a:p>
            <a:pPr algn="ctr"/>
            <a:r>
              <a:rPr lang="en-GB" dirty="0">
                <a:solidFill>
                  <a:srgbClr val="C00000"/>
                </a:solidFill>
              </a:rPr>
              <a:t>Motor Examination</a:t>
            </a:r>
            <a:endParaRPr lang="en-SI" dirty="0">
              <a:solidFill>
                <a:srgbClr val="C00000"/>
              </a:solidFill>
            </a:endParaRPr>
          </a:p>
        </p:txBody>
      </p:sp>
      <p:sp>
        <p:nvSpPr>
          <p:cNvPr id="3" name="Content Placeholder 2">
            <a:extLst>
              <a:ext uri="{FF2B5EF4-FFF2-40B4-BE49-F238E27FC236}">
                <a16:creationId xmlns:a16="http://schemas.microsoft.com/office/drawing/2014/main" id="{CA606CF4-85F8-8E21-17F1-D8D2F19B4401}"/>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The motor examination in HD focuses on assessing chorea, dystonia, rigidity, and bradykinesia.</a:t>
            </a:r>
          </a:p>
          <a:p>
            <a:pPr marL="742950" lvl="1" indent="-285750">
              <a:buFont typeface="Arial" panose="020B0604020202020204" pitchFamily="34" charset="0"/>
              <a:buChar char="•"/>
            </a:pPr>
            <a:r>
              <a:rPr lang="en-GB" dirty="0"/>
              <a:t>Chorea is often the most prominent motor symptom and can be elicited by asking the patient to perform tasks like finger tapping or walking.</a:t>
            </a:r>
          </a:p>
          <a:p>
            <a:pPr marL="742950" lvl="1" indent="-285750">
              <a:buFont typeface="Arial" panose="020B0604020202020204" pitchFamily="34" charset="0"/>
              <a:buChar char="•"/>
            </a:pPr>
            <a:r>
              <a:rPr lang="en-GB" dirty="0"/>
              <a:t>The severity of chorea can be quantified using scales like the Unified Huntington's Disease Rating Scale (UHDRS) motor section.</a:t>
            </a:r>
          </a:p>
          <a:p>
            <a:endParaRPr lang="en-SI" dirty="0"/>
          </a:p>
        </p:txBody>
      </p:sp>
    </p:spTree>
    <p:extLst>
      <p:ext uri="{BB962C8B-B14F-4D97-AF65-F5344CB8AC3E}">
        <p14:creationId xmlns:p14="http://schemas.microsoft.com/office/powerpoint/2010/main" val="343922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3631-4213-448C-685E-86E1CDC8668A}"/>
              </a:ext>
            </a:extLst>
          </p:cNvPr>
          <p:cNvSpPr>
            <a:spLocks noGrp="1"/>
          </p:cNvSpPr>
          <p:nvPr>
            <p:ph type="title"/>
          </p:nvPr>
        </p:nvSpPr>
        <p:spPr/>
        <p:txBody>
          <a:bodyPr/>
          <a:lstStyle/>
          <a:p>
            <a:pPr algn="ctr"/>
            <a:r>
              <a:rPr lang="en-GB" dirty="0">
                <a:solidFill>
                  <a:srgbClr val="C00000"/>
                </a:solidFill>
              </a:rPr>
              <a:t>Assessment of Muscle Strength and Tone</a:t>
            </a:r>
            <a:endParaRPr lang="en-SI" dirty="0">
              <a:solidFill>
                <a:srgbClr val="C00000"/>
              </a:solidFill>
            </a:endParaRPr>
          </a:p>
        </p:txBody>
      </p:sp>
      <p:sp>
        <p:nvSpPr>
          <p:cNvPr id="3" name="Content Placeholder 2">
            <a:extLst>
              <a:ext uri="{FF2B5EF4-FFF2-40B4-BE49-F238E27FC236}">
                <a16:creationId xmlns:a16="http://schemas.microsoft.com/office/drawing/2014/main" id="{F8E92055-DC0E-1221-C3F3-5FE3CC14AFFA}"/>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Muscle strength and tone should be evaluated to assess for rigidity and spasticity, which may be present in advanced HD.</a:t>
            </a:r>
          </a:p>
          <a:p>
            <a:pPr marL="742950" lvl="1" indent="-285750">
              <a:buFont typeface="Arial" panose="020B0604020202020204" pitchFamily="34" charset="0"/>
              <a:buChar char="•"/>
            </a:pPr>
            <a:r>
              <a:rPr lang="en-GB" dirty="0"/>
              <a:t>Muscle strength testing can help differentiate HD from other motor disorders, such as Parkinson's disease, which typically presents with more pronounced rigidity and bradykinesia.</a:t>
            </a:r>
          </a:p>
          <a:p>
            <a:pPr marL="742950" lvl="1" indent="-285750">
              <a:buFont typeface="Arial" panose="020B0604020202020204" pitchFamily="34" charset="0"/>
              <a:buChar char="•"/>
            </a:pPr>
            <a:r>
              <a:rPr lang="en-GB" dirty="0"/>
              <a:t>Changes in muscle tone can also provide insights into the stage of the disease and guide management strategies.</a:t>
            </a:r>
          </a:p>
          <a:p>
            <a:endParaRPr lang="en-SI" dirty="0"/>
          </a:p>
        </p:txBody>
      </p:sp>
    </p:spTree>
    <p:extLst>
      <p:ext uri="{BB962C8B-B14F-4D97-AF65-F5344CB8AC3E}">
        <p14:creationId xmlns:p14="http://schemas.microsoft.com/office/powerpoint/2010/main" val="371872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8C3F-B765-2304-76D2-15BD3AA88513}"/>
              </a:ext>
            </a:extLst>
          </p:cNvPr>
          <p:cNvSpPr>
            <a:spLocks noGrp="1"/>
          </p:cNvSpPr>
          <p:nvPr>
            <p:ph type="title"/>
          </p:nvPr>
        </p:nvSpPr>
        <p:spPr/>
        <p:txBody>
          <a:bodyPr/>
          <a:lstStyle/>
          <a:p>
            <a:pPr algn="ctr"/>
            <a:r>
              <a:rPr lang="en-GB" dirty="0">
                <a:solidFill>
                  <a:srgbClr val="C00000"/>
                </a:solidFill>
              </a:rPr>
              <a:t>Cranial Nerve Examination</a:t>
            </a:r>
            <a:endParaRPr lang="en-SI" dirty="0">
              <a:solidFill>
                <a:srgbClr val="C00000"/>
              </a:solidFill>
            </a:endParaRPr>
          </a:p>
        </p:txBody>
      </p:sp>
      <p:sp>
        <p:nvSpPr>
          <p:cNvPr id="3" name="Content Placeholder 2">
            <a:extLst>
              <a:ext uri="{FF2B5EF4-FFF2-40B4-BE49-F238E27FC236}">
                <a16:creationId xmlns:a16="http://schemas.microsoft.com/office/drawing/2014/main" id="{94E13043-023D-ADCF-2F2A-4926E08C826C}"/>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A cranial nerve examination is important in HD to assess for abnormalities in eye movements, facial sensation, and swallowing.</a:t>
            </a:r>
          </a:p>
          <a:p>
            <a:pPr marL="742950" lvl="1" indent="-285750">
              <a:buFont typeface="Arial" panose="020B0604020202020204" pitchFamily="34" charset="0"/>
              <a:buChar char="•"/>
            </a:pPr>
            <a:r>
              <a:rPr lang="en-GB" dirty="0"/>
              <a:t>Oculomotor abnormalities, such as slow saccades or impaired smooth pursuit, are common in HD and can be early indicators of the disease.</a:t>
            </a:r>
          </a:p>
          <a:p>
            <a:pPr marL="742950" lvl="1" indent="-285750">
              <a:buFont typeface="Arial" panose="020B0604020202020204" pitchFamily="34" charset="0"/>
              <a:buChar char="•"/>
            </a:pPr>
            <a:r>
              <a:rPr lang="en-GB" dirty="0"/>
              <a:t>The examination of the facial nerve may reveal chorea-like movements or asymmetry, which are consistent with HD.</a:t>
            </a:r>
          </a:p>
          <a:p>
            <a:endParaRPr lang="en-SI" dirty="0"/>
          </a:p>
        </p:txBody>
      </p:sp>
    </p:spTree>
    <p:extLst>
      <p:ext uri="{BB962C8B-B14F-4D97-AF65-F5344CB8AC3E}">
        <p14:creationId xmlns:p14="http://schemas.microsoft.com/office/powerpoint/2010/main" val="349635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1F2E9-465A-941F-3C75-5999EA4373A0}"/>
              </a:ext>
            </a:extLst>
          </p:cNvPr>
          <p:cNvSpPr>
            <a:spLocks noGrp="1"/>
          </p:cNvSpPr>
          <p:nvPr>
            <p:ph type="title"/>
          </p:nvPr>
        </p:nvSpPr>
        <p:spPr/>
        <p:txBody>
          <a:bodyPr/>
          <a:lstStyle/>
          <a:p>
            <a:pPr algn="ctr"/>
            <a:r>
              <a:rPr lang="en-GB" dirty="0">
                <a:solidFill>
                  <a:srgbClr val="C00000"/>
                </a:solidFill>
              </a:rPr>
              <a:t>Coordination and Gait Assessment</a:t>
            </a:r>
            <a:endParaRPr lang="en-SI" dirty="0">
              <a:solidFill>
                <a:srgbClr val="C00000"/>
              </a:solidFill>
            </a:endParaRPr>
          </a:p>
        </p:txBody>
      </p:sp>
      <p:sp>
        <p:nvSpPr>
          <p:cNvPr id="3" name="Content Placeholder 2">
            <a:extLst>
              <a:ext uri="{FF2B5EF4-FFF2-40B4-BE49-F238E27FC236}">
                <a16:creationId xmlns:a16="http://schemas.microsoft.com/office/drawing/2014/main" id="{E72EDC16-B1D7-07EE-0B42-D7139FBE0F26}"/>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Coordination and gait are often impaired in HD, with patients exhibiting ataxia, imbalance, and an unsteady gait.</a:t>
            </a:r>
          </a:p>
          <a:p>
            <a:pPr marL="742950" lvl="1" indent="-285750">
              <a:buFont typeface="Arial" panose="020B0604020202020204" pitchFamily="34" charset="0"/>
              <a:buChar char="•"/>
            </a:pPr>
            <a:r>
              <a:rPr lang="en-GB" dirty="0"/>
              <a:t>The finger-to-nose test and heel-to-shin test can be used to assess coordination, while gait analysis should focus on stride length, balance, and postural stability.</a:t>
            </a:r>
          </a:p>
          <a:p>
            <a:pPr marL="742950" lvl="1" indent="-285750">
              <a:buFont typeface="Arial" panose="020B0604020202020204" pitchFamily="34" charset="0"/>
              <a:buChar char="•"/>
            </a:pPr>
            <a:r>
              <a:rPr lang="en-GB" dirty="0"/>
              <a:t>Gait abnormalities tend to worsen as the disease progresses, increasing the risk of falls and injuries.</a:t>
            </a:r>
          </a:p>
          <a:p>
            <a:endParaRPr lang="en-SI" dirty="0"/>
          </a:p>
        </p:txBody>
      </p:sp>
    </p:spTree>
    <p:extLst>
      <p:ext uri="{BB962C8B-B14F-4D97-AF65-F5344CB8AC3E}">
        <p14:creationId xmlns:p14="http://schemas.microsoft.com/office/powerpoint/2010/main" val="25069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AD18-5E61-722E-7702-825FDF261B69}"/>
              </a:ext>
            </a:extLst>
          </p:cNvPr>
          <p:cNvSpPr>
            <a:spLocks noGrp="1"/>
          </p:cNvSpPr>
          <p:nvPr>
            <p:ph type="title"/>
          </p:nvPr>
        </p:nvSpPr>
        <p:spPr/>
        <p:txBody>
          <a:bodyPr/>
          <a:lstStyle/>
          <a:p>
            <a:pPr algn="ctr"/>
            <a:r>
              <a:rPr lang="en-GB" dirty="0">
                <a:solidFill>
                  <a:srgbClr val="C00000"/>
                </a:solidFill>
              </a:rPr>
              <a:t>Speech and Swallowing Evaluation</a:t>
            </a:r>
            <a:endParaRPr lang="en-SI" dirty="0">
              <a:solidFill>
                <a:srgbClr val="C00000"/>
              </a:solidFill>
            </a:endParaRPr>
          </a:p>
        </p:txBody>
      </p:sp>
      <p:sp>
        <p:nvSpPr>
          <p:cNvPr id="3" name="Content Placeholder 2">
            <a:extLst>
              <a:ext uri="{FF2B5EF4-FFF2-40B4-BE49-F238E27FC236}">
                <a16:creationId xmlns:a16="http://schemas.microsoft.com/office/drawing/2014/main" id="{6480A220-E4E6-4DE1-5CDE-57C9ABAF665F}"/>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Dysarthria (difficulty with speech) and dysphagia (difficulty swallowing) are common in HD and contribute to communication and nutritional challenges.</a:t>
            </a:r>
          </a:p>
          <a:p>
            <a:pPr marL="742950" lvl="1" indent="-285750">
              <a:buFont typeface="Arial" panose="020B0604020202020204" pitchFamily="34" charset="0"/>
              <a:buChar char="•"/>
            </a:pPr>
            <a:r>
              <a:rPr lang="en-GB" dirty="0"/>
              <a:t>Speech evaluation should assess the clarity, volume, and rate of speech, while swallowing evaluation involves observing for signs of aspiration or difficulty in swallowing different food textures.</a:t>
            </a:r>
          </a:p>
          <a:p>
            <a:pPr marL="742950" lvl="1" indent="-285750">
              <a:buFont typeface="Arial" panose="020B0604020202020204" pitchFamily="34" charset="0"/>
              <a:buChar char="•"/>
            </a:pPr>
            <a:r>
              <a:rPr lang="en-GB" dirty="0"/>
              <a:t>Early intervention by speech and language therapists can help manage these symptoms and improve quality of life.</a:t>
            </a:r>
          </a:p>
          <a:p>
            <a:endParaRPr lang="en-SI" dirty="0"/>
          </a:p>
        </p:txBody>
      </p:sp>
    </p:spTree>
    <p:extLst>
      <p:ext uri="{BB962C8B-B14F-4D97-AF65-F5344CB8AC3E}">
        <p14:creationId xmlns:p14="http://schemas.microsoft.com/office/powerpoint/2010/main" val="245713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A88E5-C589-BE86-9DF9-C4E9EF3F3D90}"/>
              </a:ext>
            </a:extLst>
          </p:cNvPr>
          <p:cNvSpPr>
            <a:spLocks noGrp="1"/>
          </p:cNvSpPr>
          <p:nvPr>
            <p:ph type="title"/>
          </p:nvPr>
        </p:nvSpPr>
        <p:spPr/>
        <p:txBody>
          <a:bodyPr/>
          <a:lstStyle/>
          <a:p>
            <a:pPr algn="ctr"/>
            <a:r>
              <a:rPr lang="en-GB" dirty="0">
                <a:solidFill>
                  <a:srgbClr val="C00000"/>
                </a:solidFill>
              </a:rPr>
              <a:t>Cognitive and Psychiatric Examination</a:t>
            </a:r>
            <a:endParaRPr lang="en-SI" dirty="0">
              <a:solidFill>
                <a:srgbClr val="C00000"/>
              </a:solidFill>
            </a:endParaRPr>
          </a:p>
        </p:txBody>
      </p:sp>
      <p:sp>
        <p:nvSpPr>
          <p:cNvPr id="3" name="Content Placeholder 2">
            <a:extLst>
              <a:ext uri="{FF2B5EF4-FFF2-40B4-BE49-F238E27FC236}">
                <a16:creationId xmlns:a16="http://schemas.microsoft.com/office/drawing/2014/main" id="{8F9D064B-E3E8-F19B-4D26-341257BA14D4}"/>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Cognitive examination in HD should include assessments of memory, attention, executive function, and language abilities.</a:t>
            </a:r>
          </a:p>
          <a:p>
            <a:pPr marL="742950" lvl="1" indent="-285750">
              <a:buFont typeface="Arial" panose="020B0604020202020204" pitchFamily="34" charset="0"/>
              <a:buChar char="•"/>
            </a:pPr>
            <a:r>
              <a:rPr lang="en-GB" dirty="0"/>
              <a:t>Psychiatric evaluation should focus on mood, anxiety, psychosis, and apathy, which are common in HD.</a:t>
            </a:r>
          </a:p>
          <a:p>
            <a:pPr marL="742950" lvl="1" indent="-285750">
              <a:buFont typeface="Arial" panose="020B0604020202020204" pitchFamily="34" charset="0"/>
              <a:buChar char="•"/>
            </a:pPr>
            <a:r>
              <a:rPr lang="en-GB" dirty="0"/>
              <a:t>Neuropsychological testing can provide a detailed assessment of cognitive function and help track disease progression</a:t>
            </a:r>
          </a:p>
          <a:p>
            <a:endParaRPr lang="en-SI" dirty="0"/>
          </a:p>
        </p:txBody>
      </p:sp>
    </p:spTree>
    <p:extLst>
      <p:ext uri="{BB962C8B-B14F-4D97-AF65-F5344CB8AC3E}">
        <p14:creationId xmlns:p14="http://schemas.microsoft.com/office/powerpoint/2010/main" val="1957760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E66E-EE37-200E-1457-CA596506BDA0}"/>
              </a:ext>
            </a:extLst>
          </p:cNvPr>
          <p:cNvSpPr>
            <a:spLocks noGrp="1"/>
          </p:cNvSpPr>
          <p:nvPr>
            <p:ph type="title"/>
          </p:nvPr>
        </p:nvSpPr>
        <p:spPr/>
        <p:txBody>
          <a:bodyPr>
            <a:normAutofit/>
          </a:bodyPr>
          <a:lstStyle/>
          <a:p>
            <a:pPr algn="ctr"/>
            <a:r>
              <a:rPr lang="en-GB" dirty="0">
                <a:solidFill>
                  <a:srgbClr val="C00000"/>
                </a:solidFill>
              </a:rPr>
              <a:t>Differential Diagnosis Based on Examination</a:t>
            </a:r>
            <a:endParaRPr lang="en-SI" dirty="0">
              <a:solidFill>
                <a:srgbClr val="C00000"/>
              </a:solidFill>
            </a:endParaRPr>
          </a:p>
        </p:txBody>
      </p:sp>
      <p:sp>
        <p:nvSpPr>
          <p:cNvPr id="3" name="Content Placeholder 2">
            <a:extLst>
              <a:ext uri="{FF2B5EF4-FFF2-40B4-BE49-F238E27FC236}">
                <a16:creationId xmlns:a16="http://schemas.microsoft.com/office/drawing/2014/main" id="{161AD85D-F487-EB93-AEEF-E872810E5E73}"/>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The physical and neurological examination helps differentiate HD from other neurodegenerative disorders, such as Parkinson's disease, multiple system atrophy, and </a:t>
            </a:r>
            <a:r>
              <a:rPr lang="en-GB" dirty="0" err="1"/>
              <a:t>choreoacanthocytosis</a:t>
            </a:r>
            <a:r>
              <a:rPr lang="en-GB" dirty="0"/>
              <a:t>.</a:t>
            </a:r>
          </a:p>
          <a:p>
            <a:pPr marL="742950" lvl="1" indent="-285750">
              <a:buFont typeface="Arial" panose="020B0604020202020204" pitchFamily="34" charset="0"/>
              <a:buChar char="•"/>
            </a:pPr>
            <a:r>
              <a:rPr lang="en-GB" dirty="0"/>
              <a:t>Key distinguishing features include the presence of chorea, psychiatric symptoms, and a positive family history, which are more indicative of HD.</a:t>
            </a:r>
          </a:p>
          <a:p>
            <a:pPr marL="742950" lvl="1" indent="-285750">
              <a:buFont typeface="Arial" panose="020B0604020202020204" pitchFamily="34" charset="0"/>
              <a:buChar char="•"/>
            </a:pPr>
            <a:r>
              <a:rPr lang="en-GB" dirty="0"/>
              <a:t>Additional diagnostic tests, such as genetic testing and imaging, are often needed to confirm the diagnosis.</a:t>
            </a:r>
          </a:p>
          <a:p>
            <a:endParaRPr lang="en-SI" dirty="0"/>
          </a:p>
        </p:txBody>
      </p:sp>
    </p:spTree>
    <p:extLst>
      <p:ext uri="{BB962C8B-B14F-4D97-AF65-F5344CB8AC3E}">
        <p14:creationId xmlns:p14="http://schemas.microsoft.com/office/powerpoint/2010/main" val="194915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EFA5-2FC5-7913-7670-1FA2570F1DDB}"/>
              </a:ext>
            </a:extLst>
          </p:cNvPr>
          <p:cNvSpPr>
            <a:spLocks noGrp="1"/>
          </p:cNvSpPr>
          <p:nvPr>
            <p:ph type="title"/>
          </p:nvPr>
        </p:nvSpPr>
        <p:spPr/>
        <p:txBody>
          <a:bodyPr/>
          <a:lstStyle/>
          <a:p>
            <a:pPr algn="ctr"/>
            <a:r>
              <a:rPr lang="en-GB" dirty="0">
                <a:solidFill>
                  <a:srgbClr val="C00000"/>
                </a:solidFill>
              </a:rPr>
              <a:t>Biochemical Assessments</a:t>
            </a:r>
            <a:endParaRPr lang="en-SI" dirty="0">
              <a:solidFill>
                <a:srgbClr val="C00000"/>
              </a:solidFill>
            </a:endParaRPr>
          </a:p>
        </p:txBody>
      </p:sp>
      <p:sp>
        <p:nvSpPr>
          <p:cNvPr id="3" name="Content Placeholder 2">
            <a:extLst>
              <a:ext uri="{FF2B5EF4-FFF2-40B4-BE49-F238E27FC236}">
                <a16:creationId xmlns:a16="http://schemas.microsoft.com/office/drawing/2014/main" id="{104A845A-B2BC-6AEB-4A0A-9919A161E37C}"/>
              </a:ext>
            </a:extLst>
          </p:cNvPr>
          <p:cNvSpPr>
            <a:spLocks noGrp="1"/>
          </p:cNvSpPr>
          <p:nvPr>
            <p:ph idx="1"/>
          </p:nvPr>
        </p:nvSpPr>
        <p:spPr/>
        <p:txBody>
          <a:bodyPr/>
          <a:lstStyle/>
          <a:p>
            <a:endParaRPr lang="en-SI" dirty="0"/>
          </a:p>
        </p:txBody>
      </p:sp>
    </p:spTree>
    <p:extLst>
      <p:ext uri="{BB962C8B-B14F-4D97-AF65-F5344CB8AC3E}">
        <p14:creationId xmlns:p14="http://schemas.microsoft.com/office/powerpoint/2010/main" val="287928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2438-2B29-82D5-58CD-EC80DE5BD559}"/>
              </a:ext>
            </a:extLst>
          </p:cNvPr>
          <p:cNvSpPr>
            <a:spLocks noGrp="1"/>
          </p:cNvSpPr>
          <p:nvPr>
            <p:ph type="title"/>
          </p:nvPr>
        </p:nvSpPr>
        <p:spPr/>
        <p:txBody>
          <a:bodyPr/>
          <a:lstStyle/>
          <a:p>
            <a:pPr algn="ctr"/>
            <a:r>
              <a:rPr lang="en-GB" dirty="0">
                <a:solidFill>
                  <a:srgbClr val="C00000"/>
                </a:solidFill>
              </a:rPr>
              <a:t>Introduction to Biochemical Assessments</a:t>
            </a:r>
            <a:br>
              <a:rPr lang="en-GB" b="1" dirty="0"/>
            </a:br>
            <a:endParaRPr lang="en-SI" dirty="0"/>
          </a:p>
        </p:txBody>
      </p:sp>
      <p:sp>
        <p:nvSpPr>
          <p:cNvPr id="3" name="Content Placeholder 2">
            <a:extLst>
              <a:ext uri="{FF2B5EF4-FFF2-40B4-BE49-F238E27FC236}">
                <a16:creationId xmlns:a16="http://schemas.microsoft.com/office/drawing/2014/main" id="{D20D4ED1-D14E-BCAE-D230-97EA00A9D457}"/>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Biochemical assessments are used to rule out other potential causes of the patient's symptoms and to identify potential biomarkers for HD.</a:t>
            </a:r>
          </a:p>
          <a:p>
            <a:pPr marL="742950" lvl="1" indent="-285750">
              <a:buFont typeface="Arial" panose="020B0604020202020204" pitchFamily="34" charset="0"/>
              <a:buChar char="•"/>
            </a:pPr>
            <a:r>
              <a:rPr lang="en-GB" dirty="0"/>
              <a:t>Although no specific biochemical tests are diagnostic for HD, they can provide valuable information for differential diagnosis.</a:t>
            </a:r>
          </a:p>
          <a:p>
            <a:endParaRPr lang="en-SI" dirty="0"/>
          </a:p>
        </p:txBody>
      </p:sp>
    </p:spTree>
    <p:extLst>
      <p:ext uri="{BB962C8B-B14F-4D97-AF65-F5344CB8AC3E}">
        <p14:creationId xmlns:p14="http://schemas.microsoft.com/office/powerpoint/2010/main" val="180269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AAA5-381B-06B5-9B3F-FA3890D5AA9F}"/>
              </a:ext>
            </a:extLst>
          </p:cNvPr>
          <p:cNvSpPr>
            <a:spLocks noGrp="1"/>
          </p:cNvSpPr>
          <p:nvPr>
            <p:ph type="title"/>
          </p:nvPr>
        </p:nvSpPr>
        <p:spPr/>
        <p:txBody>
          <a:bodyPr/>
          <a:lstStyle/>
          <a:p>
            <a:pPr algn="ctr"/>
            <a:r>
              <a:rPr lang="en-GB" dirty="0">
                <a:solidFill>
                  <a:srgbClr val="C00000"/>
                </a:solidFill>
              </a:rPr>
              <a:t>Routine Blood Tests</a:t>
            </a:r>
            <a:endParaRPr lang="en-SI" dirty="0">
              <a:solidFill>
                <a:srgbClr val="C00000"/>
              </a:solidFill>
            </a:endParaRPr>
          </a:p>
        </p:txBody>
      </p:sp>
      <p:sp>
        <p:nvSpPr>
          <p:cNvPr id="3" name="Content Placeholder 2">
            <a:extLst>
              <a:ext uri="{FF2B5EF4-FFF2-40B4-BE49-F238E27FC236}">
                <a16:creationId xmlns:a16="http://schemas.microsoft.com/office/drawing/2014/main" id="{0E6EF68A-3AB3-F7E3-ACE2-D1A9C50F6135}"/>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Routine blood tests, including complete blood count (CBC), liver function tests (LFTs), and thyroid function tests (TFTs), are essential to rule out systemic conditions that could mimic HD symptoms.</a:t>
            </a:r>
          </a:p>
          <a:p>
            <a:pPr marL="742950" lvl="1" indent="-285750">
              <a:buFont typeface="Arial" panose="020B0604020202020204" pitchFamily="34" charset="0"/>
              <a:buChar char="•"/>
            </a:pPr>
            <a:r>
              <a:rPr lang="en-GB" dirty="0"/>
              <a:t>Metabolic disorders, infections, and other systemic illnesses must be excluded as potential causes of cognitive decline and movement disorders.</a:t>
            </a:r>
          </a:p>
          <a:p>
            <a:endParaRPr lang="en-SI" dirty="0"/>
          </a:p>
        </p:txBody>
      </p:sp>
    </p:spTree>
    <p:extLst>
      <p:ext uri="{BB962C8B-B14F-4D97-AF65-F5344CB8AC3E}">
        <p14:creationId xmlns:p14="http://schemas.microsoft.com/office/powerpoint/2010/main" val="100025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27C56-4EA2-46FE-CDF3-F825CDE225D9}"/>
              </a:ext>
            </a:extLst>
          </p:cNvPr>
          <p:cNvSpPr>
            <a:spLocks noGrp="1"/>
          </p:cNvSpPr>
          <p:nvPr>
            <p:ph type="title"/>
          </p:nvPr>
        </p:nvSpPr>
        <p:spPr/>
        <p:txBody>
          <a:bodyPr/>
          <a:lstStyle/>
          <a:p>
            <a:pPr algn="ctr"/>
            <a:r>
              <a:rPr lang="en-GB" dirty="0">
                <a:solidFill>
                  <a:srgbClr val="C00000"/>
                </a:solidFill>
              </a:rPr>
              <a:t>Overview of Huntington's Disease</a:t>
            </a:r>
            <a:br>
              <a:rPr lang="en-GB" dirty="0">
                <a:solidFill>
                  <a:srgbClr val="C00000"/>
                </a:solidFill>
              </a:rPr>
            </a:br>
            <a:endParaRPr lang="en-SI" dirty="0">
              <a:solidFill>
                <a:srgbClr val="C00000"/>
              </a:solidFill>
            </a:endParaRPr>
          </a:p>
        </p:txBody>
      </p:sp>
      <p:sp>
        <p:nvSpPr>
          <p:cNvPr id="3" name="Content Placeholder 2">
            <a:extLst>
              <a:ext uri="{FF2B5EF4-FFF2-40B4-BE49-F238E27FC236}">
                <a16:creationId xmlns:a16="http://schemas.microsoft.com/office/drawing/2014/main" id="{DED25E1F-B2C5-DE84-CFE0-33E84E30C6D5}"/>
              </a:ext>
            </a:extLst>
          </p:cNvPr>
          <p:cNvSpPr>
            <a:spLocks noGrp="1"/>
          </p:cNvSpPr>
          <p:nvPr>
            <p:ph idx="1"/>
          </p:nvPr>
        </p:nvSpPr>
        <p:spPr/>
        <p:txBody>
          <a:bodyPr>
            <a:normAutofit/>
          </a:bodyPr>
          <a:lstStyle/>
          <a:p>
            <a:pPr marL="742950" lvl="1" indent="-285750">
              <a:buFont typeface="Arial" panose="020B0604020202020204" pitchFamily="34" charset="0"/>
              <a:buChar char="•"/>
            </a:pPr>
            <a:r>
              <a:rPr lang="en-GB" dirty="0"/>
              <a:t>Huntington's Disease (HD) is a hereditary neurodegenerative disorder characterized by progressive motor dysfunction, cognitive decline, and psychiatric disturbances.</a:t>
            </a:r>
          </a:p>
          <a:p>
            <a:pPr marL="742950" lvl="1" indent="-285750">
              <a:buFont typeface="Arial" panose="020B0604020202020204" pitchFamily="34" charset="0"/>
              <a:buChar char="•"/>
            </a:pPr>
            <a:r>
              <a:rPr lang="en-GB" dirty="0"/>
              <a:t>It is caused by an expanded CAG repeat in the HTT gene on chromosome 4, resulting in the production of an abnormal huntingtin protein.</a:t>
            </a:r>
          </a:p>
          <a:p>
            <a:pPr marL="742950" lvl="1" indent="-285750">
              <a:buFont typeface="Arial" panose="020B0604020202020204" pitchFamily="34" charset="0"/>
              <a:buChar char="•"/>
            </a:pPr>
            <a:r>
              <a:rPr lang="en-GB" dirty="0"/>
              <a:t>The disease typically manifests in mid-adulthood, though juvenile-onset cases also occur.</a:t>
            </a:r>
          </a:p>
          <a:p>
            <a:pPr marL="742950" lvl="1" indent="-285750">
              <a:buFont typeface="Arial" panose="020B0604020202020204" pitchFamily="34" charset="0"/>
              <a:buChar char="•"/>
            </a:pPr>
            <a:r>
              <a:rPr lang="en-GB" dirty="0"/>
              <a:t>HD leads to widespread neurodegeneration, particularly affecting the basal ganglia, with profound impacts on motor control and cognitive function.</a:t>
            </a:r>
          </a:p>
          <a:p>
            <a:endParaRPr lang="en-SI" dirty="0"/>
          </a:p>
        </p:txBody>
      </p:sp>
    </p:spTree>
    <p:extLst>
      <p:ext uri="{BB962C8B-B14F-4D97-AF65-F5344CB8AC3E}">
        <p14:creationId xmlns:p14="http://schemas.microsoft.com/office/powerpoint/2010/main" val="65463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A9CF-F0FB-5B3E-9D17-9935CBD98DE7}"/>
              </a:ext>
            </a:extLst>
          </p:cNvPr>
          <p:cNvSpPr>
            <a:spLocks noGrp="1"/>
          </p:cNvSpPr>
          <p:nvPr>
            <p:ph type="title"/>
          </p:nvPr>
        </p:nvSpPr>
        <p:spPr/>
        <p:txBody>
          <a:bodyPr/>
          <a:lstStyle/>
          <a:p>
            <a:pPr algn="ctr"/>
            <a:r>
              <a:rPr lang="en-GB" dirty="0">
                <a:solidFill>
                  <a:srgbClr val="C00000"/>
                </a:solidFill>
              </a:rPr>
              <a:t>HD-Related Biomarkers</a:t>
            </a:r>
            <a:endParaRPr lang="en-SI" dirty="0">
              <a:solidFill>
                <a:srgbClr val="C00000"/>
              </a:solidFill>
            </a:endParaRPr>
          </a:p>
        </p:txBody>
      </p:sp>
      <p:sp>
        <p:nvSpPr>
          <p:cNvPr id="3" name="Content Placeholder 2">
            <a:extLst>
              <a:ext uri="{FF2B5EF4-FFF2-40B4-BE49-F238E27FC236}">
                <a16:creationId xmlns:a16="http://schemas.microsoft.com/office/drawing/2014/main" id="{5B709CC2-F879-1DEA-25C6-440157D5657B}"/>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Research is ongoing to identify biomarkers in blood, cerebrospinal fluid (CSF), and other tissues that could aid in the diagnosis and monitoring of HD.</a:t>
            </a:r>
          </a:p>
          <a:p>
            <a:pPr marL="742950" lvl="1" indent="-285750">
              <a:buFont typeface="Arial" panose="020B0604020202020204" pitchFamily="34" charset="0"/>
              <a:buChar char="•"/>
            </a:pPr>
            <a:r>
              <a:rPr lang="en-GB" dirty="0"/>
              <a:t>Examples include mutant huntingtin protein levels, neurofilament light chain (</a:t>
            </a:r>
            <a:r>
              <a:rPr lang="en-GB" dirty="0" err="1"/>
              <a:t>NfL</a:t>
            </a:r>
            <a:r>
              <a:rPr lang="en-GB" dirty="0"/>
              <a:t>) levels, and markers of neuroinflammation.</a:t>
            </a:r>
          </a:p>
          <a:p>
            <a:pPr marL="742950" lvl="1" indent="-285750">
              <a:buFont typeface="Arial" panose="020B0604020202020204" pitchFamily="34" charset="0"/>
              <a:buChar char="•"/>
            </a:pPr>
            <a:r>
              <a:rPr lang="en-GB" dirty="0"/>
              <a:t>These biomarkers hold promise for early diagnosis and tracking disease progression, although they are not yet widely used in clinical practice.</a:t>
            </a:r>
          </a:p>
          <a:p>
            <a:endParaRPr lang="en-SI" dirty="0"/>
          </a:p>
        </p:txBody>
      </p:sp>
    </p:spTree>
    <p:extLst>
      <p:ext uri="{BB962C8B-B14F-4D97-AF65-F5344CB8AC3E}">
        <p14:creationId xmlns:p14="http://schemas.microsoft.com/office/powerpoint/2010/main" val="712751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B39B-8C2C-3594-671D-FDC6D0DFA024}"/>
              </a:ext>
            </a:extLst>
          </p:cNvPr>
          <p:cNvSpPr>
            <a:spLocks noGrp="1"/>
          </p:cNvSpPr>
          <p:nvPr>
            <p:ph type="title"/>
          </p:nvPr>
        </p:nvSpPr>
        <p:spPr/>
        <p:txBody>
          <a:bodyPr/>
          <a:lstStyle/>
          <a:p>
            <a:pPr algn="ctr"/>
            <a:r>
              <a:rPr lang="en-GB" dirty="0">
                <a:solidFill>
                  <a:srgbClr val="C00000"/>
                </a:solidFill>
              </a:rPr>
              <a:t>CSF (Cerebrospinal Fluid) Analysis</a:t>
            </a:r>
            <a:endParaRPr lang="en-SI" dirty="0">
              <a:solidFill>
                <a:srgbClr val="C00000"/>
              </a:solidFill>
            </a:endParaRPr>
          </a:p>
        </p:txBody>
      </p:sp>
      <p:sp>
        <p:nvSpPr>
          <p:cNvPr id="3" name="Content Placeholder 2">
            <a:extLst>
              <a:ext uri="{FF2B5EF4-FFF2-40B4-BE49-F238E27FC236}">
                <a16:creationId xmlns:a16="http://schemas.microsoft.com/office/drawing/2014/main" id="{C0712D38-86CD-F896-C6BD-849112EB2AE3}"/>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CSF analysis can provide insights into neurodegeneration and neuroinflammation in HD, with potential biomarkers such as tau protein, amyloid-beta, and </a:t>
            </a:r>
            <a:r>
              <a:rPr lang="en-GB" dirty="0" err="1"/>
              <a:t>NfL</a:t>
            </a:r>
            <a:r>
              <a:rPr lang="en-GB" dirty="0"/>
              <a:t>.</a:t>
            </a:r>
          </a:p>
          <a:p>
            <a:pPr marL="742950" lvl="1" indent="-285750">
              <a:buFont typeface="Arial" panose="020B0604020202020204" pitchFamily="34" charset="0"/>
              <a:buChar char="•"/>
            </a:pPr>
            <a:r>
              <a:rPr lang="en-GB" dirty="0"/>
              <a:t>Elevated levels of </a:t>
            </a:r>
            <a:r>
              <a:rPr lang="en-GB" dirty="0" err="1"/>
              <a:t>NfL</a:t>
            </a:r>
            <a:r>
              <a:rPr lang="en-GB" dirty="0"/>
              <a:t> in CSF have been correlated with disease progression in HD, making it a potential biomarker for tracking the disease course.</a:t>
            </a:r>
          </a:p>
          <a:p>
            <a:pPr marL="742950" lvl="1" indent="-285750">
              <a:buFont typeface="Arial" panose="020B0604020202020204" pitchFamily="34" charset="0"/>
              <a:buChar char="•"/>
            </a:pPr>
            <a:r>
              <a:rPr lang="en-GB" dirty="0"/>
              <a:t>CSF analysis is more invasive than blood tests but may offer more specific information about central nervous system involvement in HD.</a:t>
            </a:r>
          </a:p>
          <a:p>
            <a:endParaRPr lang="en-SI" dirty="0"/>
          </a:p>
        </p:txBody>
      </p:sp>
    </p:spTree>
    <p:extLst>
      <p:ext uri="{BB962C8B-B14F-4D97-AF65-F5344CB8AC3E}">
        <p14:creationId xmlns:p14="http://schemas.microsoft.com/office/powerpoint/2010/main" val="2835677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C14C-B2EA-C13C-7CAF-CC35D6C216F4}"/>
              </a:ext>
            </a:extLst>
          </p:cNvPr>
          <p:cNvSpPr>
            <a:spLocks noGrp="1"/>
          </p:cNvSpPr>
          <p:nvPr>
            <p:ph type="title"/>
          </p:nvPr>
        </p:nvSpPr>
        <p:spPr/>
        <p:txBody>
          <a:bodyPr/>
          <a:lstStyle/>
          <a:p>
            <a:pPr algn="ctr"/>
            <a:r>
              <a:rPr lang="en-GB" dirty="0">
                <a:solidFill>
                  <a:srgbClr val="C00000"/>
                </a:solidFill>
              </a:rPr>
              <a:t>Case 1: CSF Biomarkers in a Clinical Trial Setting</a:t>
            </a:r>
            <a:endParaRPr lang="en-SI" dirty="0">
              <a:solidFill>
                <a:srgbClr val="C00000"/>
              </a:solidFill>
            </a:endParaRPr>
          </a:p>
        </p:txBody>
      </p:sp>
      <p:sp>
        <p:nvSpPr>
          <p:cNvPr id="3" name="Content Placeholder 2">
            <a:extLst>
              <a:ext uri="{FF2B5EF4-FFF2-40B4-BE49-F238E27FC236}">
                <a16:creationId xmlns:a16="http://schemas.microsoft.com/office/drawing/2014/main" id="{D510FD6C-42DF-7CF6-D5E8-CC24865A891A}"/>
              </a:ext>
            </a:extLst>
          </p:cNvPr>
          <p:cNvSpPr>
            <a:spLocks noGrp="1"/>
          </p:cNvSpPr>
          <p:nvPr>
            <p:ph idx="1"/>
          </p:nvPr>
        </p:nvSpPr>
        <p:spPr/>
        <p:txBody>
          <a:bodyPr>
            <a:normAutofit/>
          </a:bodyPr>
          <a:lstStyle/>
          <a:p>
            <a:pPr>
              <a:buFont typeface="Arial" panose="020B0604020202020204" pitchFamily="34" charset="0"/>
              <a:buChar char="•"/>
            </a:pPr>
            <a:r>
              <a:rPr lang="en-GB" b="1" dirty="0"/>
              <a:t>Patient:</a:t>
            </a:r>
            <a:r>
              <a:rPr lang="en-GB" dirty="0"/>
              <a:t> A 40-year-old male with early-stage Huntington's Disease, diagnosed 2 years ago, is enrolled in a clinical trial focused on biomarker discovery for HD.</a:t>
            </a:r>
          </a:p>
          <a:p>
            <a:pPr>
              <a:buFont typeface="Arial" panose="020B0604020202020204" pitchFamily="34" charset="0"/>
              <a:buChar char="•"/>
            </a:pPr>
            <a:r>
              <a:rPr lang="en-GB" b="1" dirty="0"/>
              <a:t>Presenting Symptoms:</a:t>
            </a:r>
            <a:r>
              <a:rPr lang="en-GB" dirty="0"/>
              <a:t> The patient exhibits mild chorea, subtle cognitive decline, and occasional depression.</a:t>
            </a:r>
          </a:p>
          <a:p>
            <a:pPr>
              <a:buFont typeface="Arial" panose="020B0604020202020204" pitchFamily="34" charset="0"/>
              <a:buChar char="•"/>
            </a:pPr>
            <a:r>
              <a:rPr lang="en-GB" b="1" dirty="0"/>
              <a:t>Examination:</a:t>
            </a:r>
            <a:r>
              <a:rPr lang="en-GB" dirty="0"/>
              <a:t> Neurological examination is consistent with early-stage HD, with mild motor symptoms and cognitive deficits. The patient is stable on current medications.</a:t>
            </a:r>
          </a:p>
          <a:p>
            <a:pPr>
              <a:buFont typeface="Arial" panose="020B0604020202020204" pitchFamily="34" charset="0"/>
              <a:buChar char="•"/>
            </a:pPr>
            <a:r>
              <a:rPr lang="en-GB" b="1" dirty="0"/>
              <a:t>Research Context:</a:t>
            </a:r>
            <a:r>
              <a:rPr lang="en-GB" dirty="0"/>
              <a:t> As part of the trial, the patient undergoes regular lumbar punctures to collect CSF for biomarker analysis.</a:t>
            </a:r>
          </a:p>
          <a:p>
            <a:endParaRPr lang="en-SI" dirty="0"/>
          </a:p>
        </p:txBody>
      </p:sp>
    </p:spTree>
    <p:extLst>
      <p:ext uri="{BB962C8B-B14F-4D97-AF65-F5344CB8AC3E}">
        <p14:creationId xmlns:p14="http://schemas.microsoft.com/office/powerpoint/2010/main" val="1649172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C14C-B2EA-C13C-7CAF-CC35D6C216F4}"/>
              </a:ext>
            </a:extLst>
          </p:cNvPr>
          <p:cNvSpPr>
            <a:spLocks noGrp="1"/>
          </p:cNvSpPr>
          <p:nvPr>
            <p:ph type="title"/>
          </p:nvPr>
        </p:nvSpPr>
        <p:spPr/>
        <p:txBody>
          <a:bodyPr/>
          <a:lstStyle/>
          <a:p>
            <a:pPr algn="ctr"/>
            <a:r>
              <a:rPr lang="en-GB" dirty="0">
                <a:solidFill>
                  <a:srgbClr val="C00000"/>
                </a:solidFill>
              </a:rPr>
              <a:t>Case 1: CSF Biomarkers in a Clinical Trial Setting</a:t>
            </a:r>
            <a:endParaRPr lang="en-SI" dirty="0"/>
          </a:p>
        </p:txBody>
      </p:sp>
      <p:sp>
        <p:nvSpPr>
          <p:cNvPr id="3" name="Content Placeholder 2">
            <a:extLst>
              <a:ext uri="{FF2B5EF4-FFF2-40B4-BE49-F238E27FC236}">
                <a16:creationId xmlns:a16="http://schemas.microsoft.com/office/drawing/2014/main" id="{D510FD6C-42DF-7CF6-D5E8-CC24865A891A}"/>
              </a:ext>
            </a:extLst>
          </p:cNvPr>
          <p:cNvSpPr>
            <a:spLocks noGrp="1"/>
          </p:cNvSpPr>
          <p:nvPr>
            <p:ph idx="1"/>
          </p:nvPr>
        </p:nvSpPr>
        <p:spPr/>
        <p:txBody>
          <a:bodyPr>
            <a:normAutofit/>
          </a:bodyPr>
          <a:lstStyle/>
          <a:p>
            <a:r>
              <a:rPr lang="en-GB" b="1" dirty="0"/>
              <a:t>Rationale for CSF Analysis:</a:t>
            </a:r>
            <a:endParaRPr lang="en-GB" dirty="0"/>
          </a:p>
          <a:p>
            <a:pPr>
              <a:buFont typeface="Arial" panose="020B0604020202020204" pitchFamily="34" charset="0"/>
              <a:buChar char="•"/>
            </a:pPr>
            <a:r>
              <a:rPr lang="en-GB" dirty="0"/>
              <a:t>The trial is investigating neurofilament light chain (</a:t>
            </a:r>
            <a:r>
              <a:rPr lang="en-GB" dirty="0" err="1"/>
              <a:t>NfL</a:t>
            </a:r>
            <a:r>
              <a:rPr lang="en-GB" dirty="0"/>
              <a:t>) levels in CSF as a potential biomarker for disease progression in HD.</a:t>
            </a:r>
          </a:p>
          <a:p>
            <a:pPr>
              <a:buFont typeface="Arial" panose="020B0604020202020204" pitchFamily="34" charset="0"/>
              <a:buChar char="•"/>
            </a:pPr>
            <a:r>
              <a:rPr lang="en-GB" b="1" dirty="0"/>
              <a:t>Diagnostic Insight:</a:t>
            </a:r>
            <a:r>
              <a:rPr lang="en-GB" dirty="0"/>
              <a:t> CSF analysis reveals elevated </a:t>
            </a:r>
            <a:r>
              <a:rPr lang="en-GB" dirty="0" err="1"/>
              <a:t>NfL</a:t>
            </a:r>
            <a:r>
              <a:rPr lang="en-GB" dirty="0"/>
              <a:t> levels, which correlate with disease severity and progression. This supports the hypothesis that </a:t>
            </a:r>
            <a:r>
              <a:rPr lang="en-GB" dirty="0" err="1"/>
              <a:t>NfL</a:t>
            </a:r>
            <a:r>
              <a:rPr lang="en-GB" dirty="0"/>
              <a:t> could be a reliable biomarker for tracking HD progression.</a:t>
            </a:r>
          </a:p>
          <a:p>
            <a:pPr>
              <a:buFont typeface="Arial" panose="020B0604020202020204" pitchFamily="34" charset="0"/>
              <a:buChar char="•"/>
            </a:pPr>
            <a:r>
              <a:rPr lang="en-GB" b="1" dirty="0"/>
              <a:t>Conclusion:</a:t>
            </a:r>
            <a:r>
              <a:rPr lang="en-GB" dirty="0"/>
              <a:t> The findings contribute to the broader research goal of identifying biomarkers that could be used to monitor disease progression and assess the efficacy of new treatments.</a:t>
            </a:r>
          </a:p>
          <a:p>
            <a:endParaRPr lang="en-SI" dirty="0"/>
          </a:p>
        </p:txBody>
      </p:sp>
    </p:spTree>
    <p:extLst>
      <p:ext uri="{BB962C8B-B14F-4D97-AF65-F5344CB8AC3E}">
        <p14:creationId xmlns:p14="http://schemas.microsoft.com/office/powerpoint/2010/main" val="1153532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9EC7-B2BB-1CA7-9079-2DD5C65DA705}"/>
              </a:ext>
            </a:extLst>
          </p:cNvPr>
          <p:cNvSpPr>
            <a:spLocks noGrp="1"/>
          </p:cNvSpPr>
          <p:nvPr>
            <p:ph type="title"/>
          </p:nvPr>
        </p:nvSpPr>
        <p:spPr/>
        <p:txBody>
          <a:bodyPr/>
          <a:lstStyle/>
          <a:p>
            <a:pPr algn="ctr"/>
            <a:r>
              <a:rPr lang="en-GB" dirty="0">
                <a:solidFill>
                  <a:srgbClr val="C00000"/>
                </a:solidFill>
              </a:rPr>
              <a:t>Emerging Biochemical Markers</a:t>
            </a:r>
            <a:endParaRPr lang="en-SI" dirty="0">
              <a:solidFill>
                <a:srgbClr val="C00000"/>
              </a:solidFill>
            </a:endParaRPr>
          </a:p>
        </p:txBody>
      </p:sp>
      <p:sp>
        <p:nvSpPr>
          <p:cNvPr id="3" name="Content Placeholder 2">
            <a:extLst>
              <a:ext uri="{FF2B5EF4-FFF2-40B4-BE49-F238E27FC236}">
                <a16:creationId xmlns:a16="http://schemas.microsoft.com/office/drawing/2014/main" id="{B6F64933-9F65-0CCF-2E0D-9BFC48899DBB}"/>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Advances in proteomics and metabolomics are leading to the discovery of new biomarkers that could improve HD diagnosis and monitoring.</a:t>
            </a:r>
          </a:p>
          <a:p>
            <a:pPr marL="742950" lvl="1" indent="-285750">
              <a:buFont typeface="Arial" panose="020B0604020202020204" pitchFamily="34" charset="0"/>
              <a:buChar char="•"/>
            </a:pPr>
            <a:r>
              <a:rPr lang="en-GB" dirty="0"/>
              <a:t>Ongoing studies are exploring the role of oxidative stress markers, mitochondrial dysfunction, and metabolic changes in HD.</a:t>
            </a:r>
          </a:p>
          <a:p>
            <a:pPr marL="742950" lvl="1" indent="-285750">
              <a:buFont typeface="Arial" panose="020B0604020202020204" pitchFamily="34" charset="0"/>
              <a:buChar char="•"/>
            </a:pPr>
            <a:r>
              <a:rPr lang="en-GB" dirty="0"/>
              <a:t>These emerging biomarkers could eventually lead to more targeted therapeutic interventions and personalized medicine approaches in HD.</a:t>
            </a:r>
          </a:p>
          <a:p>
            <a:endParaRPr lang="en-SI" dirty="0"/>
          </a:p>
        </p:txBody>
      </p:sp>
    </p:spTree>
    <p:extLst>
      <p:ext uri="{BB962C8B-B14F-4D97-AF65-F5344CB8AC3E}">
        <p14:creationId xmlns:p14="http://schemas.microsoft.com/office/powerpoint/2010/main" val="332348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E4A7-B5C8-B43D-8557-0EEFFAB9D8D0}"/>
              </a:ext>
            </a:extLst>
          </p:cNvPr>
          <p:cNvSpPr>
            <a:spLocks noGrp="1"/>
          </p:cNvSpPr>
          <p:nvPr>
            <p:ph type="title"/>
          </p:nvPr>
        </p:nvSpPr>
        <p:spPr/>
        <p:txBody>
          <a:bodyPr/>
          <a:lstStyle/>
          <a:p>
            <a:pPr algn="ctr"/>
            <a:r>
              <a:rPr lang="en-GB" dirty="0">
                <a:solidFill>
                  <a:srgbClr val="C00000"/>
                </a:solidFill>
              </a:rPr>
              <a:t>Genetic Testing in HD</a:t>
            </a:r>
            <a:endParaRPr lang="en-SI" dirty="0">
              <a:solidFill>
                <a:srgbClr val="C00000"/>
              </a:solidFill>
            </a:endParaRPr>
          </a:p>
        </p:txBody>
      </p:sp>
      <p:sp>
        <p:nvSpPr>
          <p:cNvPr id="3" name="Content Placeholder 2">
            <a:extLst>
              <a:ext uri="{FF2B5EF4-FFF2-40B4-BE49-F238E27FC236}">
                <a16:creationId xmlns:a16="http://schemas.microsoft.com/office/drawing/2014/main" id="{D2397E09-6A46-7A2F-F415-6151FB830C9B}"/>
              </a:ext>
            </a:extLst>
          </p:cNvPr>
          <p:cNvSpPr>
            <a:spLocks noGrp="1"/>
          </p:cNvSpPr>
          <p:nvPr>
            <p:ph idx="1"/>
          </p:nvPr>
        </p:nvSpPr>
        <p:spPr/>
        <p:txBody>
          <a:bodyPr/>
          <a:lstStyle/>
          <a:p>
            <a:endParaRPr lang="en-SI"/>
          </a:p>
        </p:txBody>
      </p:sp>
    </p:spTree>
    <p:extLst>
      <p:ext uri="{BB962C8B-B14F-4D97-AF65-F5344CB8AC3E}">
        <p14:creationId xmlns:p14="http://schemas.microsoft.com/office/powerpoint/2010/main" val="269410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58DB-BA41-3782-B3F7-5F6BAEDFCEF0}"/>
              </a:ext>
            </a:extLst>
          </p:cNvPr>
          <p:cNvSpPr>
            <a:spLocks noGrp="1"/>
          </p:cNvSpPr>
          <p:nvPr>
            <p:ph type="title"/>
          </p:nvPr>
        </p:nvSpPr>
        <p:spPr/>
        <p:txBody>
          <a:bodyPr/>
          <a:lstStyle/>
          <a:p>
            <a:pPr algn="ctr"/>
            <a:r>
              <a:rPr lang="en-GB" dirty="0">
                <a:solidFill>
                  <a:srgbClr val="C00000"/>
                </a:solidFill>
              </a:rPr>
              <a:t>Introduction to Genetic Testing</a:t>
            </a:r>
            <a:endParaRPr lang="en-SI" dirty="0">
              <a:solidFill>
                <a:srgbClr val="C00000"/>
              </a:solidFill>
            </a:endParaRPr>
          </a:p>
        </p:txBody>
      </p:sp>
      <p:sp>
        <p:nvSpPr>
          <p:cNvPr id="3" name="Content Placeholder 2">
            <a:extLst>
              <a:ext uri="{FF2B5EF4-FFF2-40B4-BE49-F238E27FC236}">
                <a16:creationId xmlns:a16="http://schemas.microsoft.com/office/drawing/2014/main" id="{B3FA088B-46F5-C39E-C927-FDA51E1043C7}"/>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Genetic testing is the definitive diagnostic tool for HD, confirming the presence of the pathogenic CAG repeat expansion in the HTT gene.</a:t>
            </a:r>
          </a:p>
          <a:p>
            <a:pPr marL="742950" lvl="1" indent="-285750">
              <a:buFont typeface="Arial" panose="020B0604020202020204" pitchFamily="34" charset="0"/>
              <a:buChar char="•"/>
            </a:pPr>
            <a:r>
              <a:rPr lang="en-GB" dirty="0"/>
              <a:t>It is essential for diagnosing symptomatic individuals, presymptomatic testing in at-risk individuals, and prenatal testing.</a:t>
            </a:r>
          </a:p>
          <a:p>
            <a:endParaRPr lang="en-SI" dirty="0"/>
          </a:p>
        </p:txBody>
      </p:sp>
    </p:spTree>
    <p:extLst>
      <p:ext uri="{BB962C8B-B14F-4D97-AF65-F5344CB8AC3E}">
        <p14:creationId xmlns:p14="http://schemas.microsoft.com/office/powerpoint/2010/main" val="3065757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5186-D49E-9C17-8F91-F34EDC57C8C0}"/>
              </a:ext>
            </a:extLst>
          </p:cNvPr>
          <p:cNvSpPr>
            <a:spLocks noGrp="1"/>
          </p:cNvSpPr>
          <p:nvPr>
            <p:ph type="title"/>
          </p:nvPr>
        </p:nvSpPr>
        <p:spPr/>
        <p:txBody>
          <a:bodyPr/>
          <a:lstStyle/>
          <a:p>
            <a:pPr algn="ctr"/>
            <a:r>
              <a:rPr lang="en-GB" dirty="0">
                <a:solidFill>
                  <a:srgbClr val="C00000"/>
                </a:solidFill>
              </a:rPr>
              <a:t>CAG Repeat Expansion</a:t>
            </a:r>
            <a:endParaRPr lang="en-SI" dirty="0">
              <a:solidFill>
                <a:srgbClr val="C00000"/>
              </a:solidFill>
            </a:endParaRPr>
          </a:p>
        </p:txBody>
      </p:sp>
      <p:sp>
        <p:nvSpPr>
          <p:cNvPr id="3" name="Content Placeholder 2">
            <a:extLst>
              <a:ext uri="{FF2B5EF4-FFF2-40B4-BE49-F238E27FC236}">
                <a16:creationId xmlns:a16="http://schemas.microsoft.com/office/drawing/2014/main" id="{5714E57E-3CF5-7726-6DAA-7D1AD493CD8A}"/>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The CAG repeat expansion in the HTT gene results in an abnormal huntingtin protein, which accumulates and causes neurodegeneration.</a:t>
            </a:r>
          </a:p>
          <a:p>
            <a:pPr marL="742950" lvl="1" indent="-285750">
              <a:buFont typeface="Arial" panose="020B0604020202020204" pitchFamily="34" charset="0"/>
              <a:buChar char="•"/>
            </a:pPr>
            <a:r>
              <a:rPr lang="en-GB" dirty="0"/>
              <a:t>Individuals with 36-39 repeats may develop HD with reduced penetrance, while those with 40 or more repeats are likely to develop the disease.</a:t>
            </a:r>
          </a:p>
          <a:p>
            <a:pPr marL="742950" lvl="1" indent="-285750">
              <a:buFont typeface="Arial" panose="020B0604020202020204" pitchFamily="34" charset="0"/>
              <a:buChar char="•"/>
            </a:pPr>
            <a:r>
              <a:rPr lang="en-GB" dirty="0"/>
              <a:t>The length of the repeat expansion is inversely correlated with the age of onset, with larger expansions leading to earlier symptom onset.</a:t>
            </a:r>
          </a:p>
          <a:p>
            <a:endParaRPr lang="en-SI" dirty="0"/>
          </a:p>
        </p:txBody>
      </p:sp>
    </p:spTree>
    <p:extLst>
      <p:ext uri="{BB962C8B-B14F-4D97-AF65-F5344CB8AC3E}">
        <p14:creationId xmlns:p14="http://schemas.microsoft.com/office/powerpoint/2010/main" val="712404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5186-D49E-9C17-8F91-F34EDC57C8C0}"/>
              </a:ext>
            </a:extLst>
          </p:cNvPr>
          <p:cNvSpPr>
            <a:spLocks noGrp="1"/>
          </p:cNvSpPr>
          <p:nvPr>
            <p:ph type="title"/>
          </p:nvPr>
        </p:nvSpPr>
        <p:spPr/>
        <p:txBody>
          <a:bodyPr/>
          <a:lstStyle/>
          <a:p>
            <a:pPr algn="ctr"/>
            <a:r>
              <a:rPr lang="en-GB" dirty="0">
                <a:solidFill>
                  <a:srgbClr val="C00000"/>
                </a:solidFill>
              </a:rPr>
              <a:t>CAG Repeat Expansion</a:t>
            </a:r>
            <a:endParaRPr lang="en-SI" dirty="0">
              <a:solidFill>
                <a:srgbClr val="C00000"/>
              </a:solidFill>
            </a:endParaRPr>
          </a:p>
        </p:txBody>
      </p:sp>
      <p:sp>
        <p:nvSpPr>
          <p:cNvPr id="3" name="Content Placeholder 2">
            <a:extLst>
              <a:ext uri="{FF2B5EF4-FFF2-40B4-BE49-F238E27FC236}">
                <a16:creationId xmlns:a16="http://schemas.microsoft.com/office/drawing/2014/main" id="{5714E57E-3CF5-7726-6DAA-7D1AD493CD8A}"/>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endParaRPr lang="en-SI" dirty="0"/>
          </a:p>
        </p:txBody>
      </p:sp>
      <p:pic>
        <p:nvPicPr>
          <p:cNvPr id="4098" name="Picture 2" descr="HTT gene CAG triplet repeat expansions ...">
            <a:extLst>
              <a:ext uri="{FF2B5EF4-FFF2-40B4-BE49-F238E27FC236}">
                <a16:creationId xmlns:a16="http://schemas.microsoft.com/office/drawing/2014/main" id="{2BFC0D83-E302-5113-A254-093A7AD20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1" y="1690688"/>
            <a:ext cx="9071429" cy="462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04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EECFE-C7E7-7CF2-2CCF-BA4E175C858D}"/>
              </a:ext>
            </a:extLst>
          </p:cNvPr>
          <p:cNvSpPr>
            <a:spLocks noGrp="1"/>
          </p:cNvSpPr>
          <p:nvPr>
            <p:ph type="title"/>
          </p:nvPr>
        </p:nvSpPr>
        <p:spPr/>
        <p:txBody>
          <a:bodyPr/>
          <a:lstStyle/>
          <a:p>
            <a:pPr algn="ctr"/>
            <a:r>
              <a:rPr lang="en-GB" dirty="0">
                <a:solidFill>
                  <a:srgbClr val="C00000"/>
                </a:solidFill>
              </a:rPr>
              <a:t>Genetic </a:t>
            </a:r>
            <a:r>
              <a:rPr lang="en-GB" dirty="0" err="1">
                <a:solidFill>
                  <a:srgbClr val="C00000"/>
                </a:solidFill>
              </a:rPr>
              <a:t>Counseling</a:t>
            </a:r>
            <a:br>
              <a:rPr lang="en-GB" dirty="0">
                <a:solidFill>
                  <a:srgbClr val="C00000"/>
                </a:solidFill>
              </a:rPr>
            </a:br>
            <a:endParaRPr lang="en-SI" dirty="0">
              <a:solidFill>
                <a:srgbClr val="C00000"/>
              </a:solidFill>
            </a:endParaRPr>
          </a:p>
        </p:txBody>
      </p:sp>
      <p:sp>
        <p:nvSpPr>
          <p:cNvPr id="3" name="Content Placeholder 2">
            <a:extLst>
              <a:ext uri="{FF2B5EF4-FFF2-40B4-BE49-F238E27FC236}">
                <a16:creationId xmlns:a16="http://schemas.microsoft.com/office/drawing/2014/main" id="{F7115DEB-933F-49F6-1EF4-7A5070BD7423}"/>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Genetic </a:t>
            </a:r>
            <a:r>
              <a:rPr lang="en-GB" dirty="0" err="1"/>
              <a:t>counseling</a:t>
            </a:r>
            <a:r>
              <a:rPr lang="en-GB" dirty="0"/>
              <a:t> is critical before and after genetic testing to help patients and families understand the implications of the test results.</a:t>
            </a:r>
          </a:p>
          <a:p>
            <a:pPr marL="742950" lvl="1" indent="-285750">
              <a:buFont typeface="Arial" panose="020B0604020202020204" pitchFamily="34" charset="0"/>
              <a:buChar char="•"/>
            </a:pPr>
            <a:r>
              <a:rPr lang="en-GB" dirty="0" err="1"/>
              <a:t>Counselors</a:t>
            </a:r>
            <a:r>
              <a:rPr lang="en-GB" dirty="0"/>
              <a:t> provide support in decision-making, particularly for at-risk individuals considering presymptomatic or prenatal testing.</a:t>
            </a:r>
          </a:p>
          <a:p>
            <a:pPr marL="742950" lvl="1" indent="-285750">
              <a:buFont typeface="Arial" panose="020B0604020202020204" pitchFamily="34" charset="0"/>
              <a:buChar char="•"/>
            </a:pPr>
            <a:r>
              <a:rPr lang="en-GB" dirty="0"/>
              <a:t>They also address the emotional and psychological impacts of a positive test result and help patients cope with the uncertainty of disease onset.</a:t>
            </a:r>
          </a:p>
          <a:p>
            <a:endParaRPr lang="en-SI" dirty="0"/>
          </a:p>
        </p:txBody>
      </p:sp>
    </p:spTree>
    <p:extLst>
      <p:ext uri="{BB962C8B-B14F-4D97-AF65-F5344CB8AC3E}">
        <p14:creationId xmlns:p14="http://schemas.microsoft.com/office/powerpoint/2010/main" val="116300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4795-8D6C-8B4A-BB70-226E2E3CF590}"/>
              </a:ext>
            </a:extLst>
          </p:cNvPr>
          <p:cNvSpPr>
            <a:spLocks noGrp="1"/>
          </p:cNvSpPr>
          <p:nvPr>
            <p:ph type="title"/>
          </p:nvPr>
        </p:nvSpPr>
        <p:spPr/>
        <p:txBody>
          <a:bodyPr/>
          <a:lstStyle/>
          <a:p>
            <a:pPr algn="ctr"/>
            <a:r>
              <a:rPr lang="en-SI" dirty="0">
                <a:solidFill>
                  <a:srgbClr val="C00000"/>
                </a:solidFill>
              </a:rPr>
              <a:t>HUNTINGTON’S DISEASE</a:t>
            </a:r>
          </a:p>
        </p:txBody>
      </p:sp>
      <p:sp>
        <p:nvSpPr>
          <p:cNvPr id="3" name="Content Placeholder 2">
            <a:extLst>
              <a:ext uri="{FF2B5EF4-FFF2-40B4-BE49-F238E27FC236}">
                <a16:creationId xmlns:a16="http://schemas.microsoft.com/office/drawing/2014/main" id="{B6866CF2-917D-A34C-BBCB-56B4D802B98A}"/>
              </a:ext>
            </a:extLst>
          </p:cNvPr>
          <p:cNvSpPr>
            <a:spLocks noGrp="1"/>
          </p:cNvSpPr>
          <p:nvPr>
            <p:ph sz="half" idx="1"/>
          </p:nvPr>
        </p:nvSpPr>
        <p:spPr>
          <a:xfrm>
            <a:off x="136477" y="1825625"/>
            <a:ext cx="7833815" cy="4351338"/>
          </a:xfrm>
        </p:spPr>
        <p:txBody>
          <a:bodyPr>
            <a:normAutofit/>
          </a:bodyPr>
          <a:lstStyle/>
          <a:p>
            <a:endParaRPr lang="en-SI" dirty="0"/>
          </a:p>
          <a:p>
            <a:pPr marL="0" indent="0">
              <a:buNone/>
            </a:pPr>
            <a:endParaRPr lang="en-SI" dirty="0"/>
          </a:p>
        </p:txBody>
      </p:sp>
      <p:sp>
        <p:nvSpPr>
          <p:cNvPr id="5" name="Content Placeholder 4">
            <a:extLst>
              <a:ext uri="{FF2B5EF4-FFF2-40B4-BE49-F238E27FC236}">
                <a16:creationId xmlns:a16="http://schemas.microsoft.com/office/drawing/2014/main" id="{80F9AD2D-2480-8443-BE6A-573DDBE382BB}"/>
              </a:ext>
            </a:extLst>
          </p:cNvPr>
          <p:cNvSpPr>
            <a:spLocks noGrp="1"/>
          </p:cNvSpPr>
          <p:nvPr>
            <p:ph sz="half" idx="2"/>
          </p:nvPr>
        </p:nvSpPr>
        <p:spPr/>
        <p:txBody>
          <a:bodyPr>
            <a:normAutofit/>
          </a:bodyPr>
          <a:lstStyle/>
          <a:p>
            <a:r>
              <a:rPr lang="en-SI" dirty="0"/>
              <a:t>  </a:t>
            </a:r>
          </a:p>
        </p:txBody>
      </p:sp>
      <p:pic>
        <p:nvPicPr>
          <p:cNvPr id="4" name="Picture 3">
            <a:extLst>
              <a:ext uri="{FF2B5EF4-FFF2-40B4-BE49-F238E27FC236}">
                <a16:creationId xmlns:a16="http://schemas.microsoft.com/office/drawing/2014/main" id="{65BDA702-FEAB-BB48-A231-2ED31ED9A92F}"/>
              </a:ext>
            </a:extLst>
          </p:cNvPr>
          <p:cNvPicPr>
            <a:picLocks noChangeAspect="1"/>
          </p:cNvPicPr>
          <p:nvPr/>
        </p:nvPicPr>
        <p:blipFill>
          <a:blip r:embed="rId2"/>
          <a:stretch>
            <a:fillRect/>
          </a:stretch>
        </p:blipFill>
        <p:spPr>
          <a:xfrm>
            <a:off x="6951910" y="3774803"/>
            <a:ext cx="4023713" cy="2111647"/>
          </a:xfrm>
          <a:prstGeom prst="rect">
            <a:avLst/>
          </a:prstGeom>
        </p:spPr>
      </p:pic>
      <p:pic>
        <p:nvPicPr>
          <p:cNvPr id="8" name="Picture 7">
            <a:extLst>
              <a:ext uri="{FF2B5EF4-FFF2-40B4-BE49-F238E27FC236}">
                <a16:creationId xmlns:a16="http://schemas.microsoft.com/office/drawing/2014/main" id="{FAFC1AE8-DA62-904D-8373-FEF9DCD356BE}"/>
              </a:ext>
            </a:extLst>
          </p:cNvPr>
          <p:cNvPicPr>
            <a:picLocks noChangeAspect="1"/>
          </p:cNvPicPr>
          <p:nvPr/>
        </p:nvPicPr>
        <p:blipFill>
          <a:blip r:embed="rId3"/>
          <a:stretch>
            <a:fillRect/>
          </a:stretch>
        </p:blipFill>
        <p:spPr>
          <a:xfrm>
            <a:off x="10886" y="2139351"/>
            <a:ext cx="6568028" cy="2933392"/>
          </a:xfrm>
          <a:prstGeom prst="rect">
            <a:avLst/>
          </a:prstGeom>
        </p:spPr>
      </p:pic>
      <p:pic>
        <p:nvPicPr>
          <p:cNvPr id="10" name="Picture 9">
            <a:extLst>
              <a:ext uri="{FF2B5EF4-FFF2-40B4-BE49-F238E27FC236}">
                <a16:creationId xmlns:a16="http://schemas.microsoft.com/office/drawing/2014/main" id="{57F2F071-ED71-6843-AACA-4BDFBDFB5795}"/>
              </a:ext>
            </a:extLst>
          </p:cNvPr>
          <p:cNvPicPr>
            <a:picLocks noChangeAspect="1"/>
          </p:cNvPicPr>
          <p:nvPr/>
        </p:nvPicPr>
        <p:blipFill>
          <a:blip r:embed="rId4"/>
          <a:stretch>
            <a:fillRect/>
          </a:stretch>
        </p:blipFill>
        <p:spPr>
          <a:xfrm>
            <a:off x="6578914" y="1376884"/>
            <a:ext cx="5476610" cy="2328293"/>
          </a:xfrm>
          <a:prstGeom prst="rect">
            <a:avLst/>
          </a:prstGeom>
        </p:spPr>
      </p:pic>
    </p:spTree>
    <p:extLst>
      <p:ext uri="{BB962C8B-B14F-4D97-AF65-F5344CB8AC3E}">
        <p14:creationId xmlns:p14="http://schemas.microsoft.com/office/powerpoint/2010/main" val="302120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E7CE-23E7-4A95-79DF-05D491687017}"/>
              </a:ext>
            </a:extLst>
          </p:cNvPr>
          <p:cNvSpPr>
            <a:spLocks noGrp="1"/>
          </p:cNvSpPr>
          <p:nvPr>
            <p:ph type="title"/>
          </p:nvPr>
        </p:nvSpPr>
        <p:spPr/>
        <p:txBody>
          <a:bodyPr/>
          <a:lstStyle/>
          <a:p>
            <a:pPr algn="ctr"/>
            <a:r>
              <a:rPr lang="en-GB" dirty="0">
                <a:solidFill>
                  <a:srgbClr val="C00000"/>
                </a:solidFill>
              </a:rPr>
              <a:t>Predictive Testing</a:t>
            </a:r>
            <a:endParaRPr lang="en-SI" dirty="0">
              <a:solidFill>
                <a:srgbClr val="C00000"/>
              </a:solidFill>
            </a:endParaRPr>
          </a:p>
        </p:txBody>
      </p:sp>
      <p:sp>
        <p:nvSpPr>
          <p:cNvPr id="3" name="Content Placeholder 2">
            <a:extLst>
              <a:ext uri="{FF2B5EF4-FFF2-40B4-BE49-F238E27FC236}">
                <a16:creationId xmlns:a16="http://schemas.microsoft.com/office/drawing/2014/main" id="{8DEC6F21-F623-20DD-2513-A0861900974A}"/>
              </a:ext>
            </a:extLst>
          </p:cNvPr>
          <p:cNvSpPr>
            <a:spLocks noGrp="1"/>
          </p:cNvSpPr>
          <p:nvPr>
            <p:ph idx="1"/>
          </p:nvPr>
        </p:nvSpPr>
        <p:spPr/>
        <p:txBody>
          <a:bodyPr/>
          <a:lstStyle/>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Predictive testing is available for asymptomatic individuals with a family history of HD who want to know their genetic status.</a:t>
            </a:r>
          </a:p>
          <a:p>
            <a:pPr marL="742950" lvl="1" indent="-285750">
              <a:buFont typeface="Arial" panose="020B0604020202020204" pitchFamily="34" charset="0"/>
              <a:buChar char="•"/>
            </a:pPr>
            <a:r>
              <a:rPr lang="en-GB" dirty="0"/>
              <a:t>The decision to undergo predictive testing is complex and involves considering the emotional, psychological, and social implications of knowing one's risk.</a:t>
            </a:r>
          </a:p>
          <a:p>
            <a:pPr marL="742950" lvl="1" indent="-285750">
              <a:buFont typeface="Arial" panose="020B0604020202020204" pitchFamily="34" charset="0"/>
              <a:buChar char="•"/>
            </a:pPr>
            <a:r>
              <a:rPr lang="en-GB" dirty="0"/>
              <a:t>Ethical considerations, such as potential discrimination and the impact on family dynamics, are also important to discuss.</a:t>
            </a:r>
          </a:p>
          <a:p>
            <a:endParaRPr lang="en-SI" dirty="0"/>
          </a:p>
        </p:txBody>
      </p:sp>
    </p:spTree>
    <p:extLst>
      <p:ext uri="{BB962C8B-B14F-4D97-AF65-F5344CB8AC3E}">
        <p14:creationId xmlns:p14="http://schemas.microsoft.com/office/powerpoint/2010/main" val="1515165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CCF9-FE44-3200-C67A-0CF6587F3DF1}"/>
              </a:ext>
            </a:extLst>
          </p:cNvPr>
          <p:cNvSpPr>
            <a:spLocks noGrp="1"/>
          </p:cNvSpPr>
          <p:nvPr>
            <p:ph type="title"/>
          </p:nvPr>
        </p:nvSpPr>
        <p:spPr/>
        <p:txBody>
          <a:bodyPr/>
          <a:lstStyle/>
          <a:p>
            <a:pPr algn="ctr"/>
            <a:r>
              <a:rPr lang="en-GB" dirty="0">
                <a:solidFill>
                  <a:srgbClr val="C00000"/>
                </a:solidFill>
              </a:rPr>
              <a:t>Prenatal Testing</a:t>
            </a:r>
            <a:endParaRPr lang="en-SI" dirty="0">
              <a:solidFill>
                <a:srgbClr val="C00000"/>
              </a:solidFill>
            </a:endParaRPr>
          </a:p>
        </p:txBody>
      </p:sp>
      <p:sp>
        <p:nvSpPr>
          <p:cNvPr id="3" name="Content Placeholder 2">
            <a:extLst>
              <a:ext uri="{FF2B5EF4-FFF2-40B4-BE49-F238E27FC236}">
                <a16:creationId xmlns:a16="http://schemas.microsoft.com/office/drawing/2014/main" id="{0C7CA4CD-5F1B-B6B0-1090-1E86F37160F7}"/>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Prenatal testing options include chorionic villus sampling (CVS) and amniocentesis, which can determine if a </a:t>
            </a:r>
            <a:r>
              <a:rPr lang="en-GB" dirty="0" err="1"/>
              <a:t>fetus</a:t>
            </a:r>
            <a:r>
              <a:rPr lang="en-GB" dirty="0"/>
              <a:t> carries the HD mutation.</a:t>
            </a:r>
          </a:p>
          <a:p>
            <a:pPr marL="742950" lvl="1" indent="-285750">
              <a:buFont typeface="Arial" panose="020B0604020202020204" pitchFamily="34" charset="0"/>
              <a:buChar char="•"/>
            </a:pPr>
            <a:r>
              <a:rPr lang="en-GB" dirty="0"/>
              <a:t>Preimplantation genetic diagnosis (PGD) is an option for couples undergoing in vitro fertilization (IVF) to select embryos without the mutation.</a:t>
            </a:r>
          </a:p>
          <a:p>
            <a:pPr marL="742950" lvl="1" indent="-285750">
              <a:buFont typeface="Arial" panose="020B0604020202020204" pitchFamily="34" charset="0"/>
              <a:buChar char="•"/>
            </a:pPr>
            <a:r>
              <a:rPr lang="en-GB" dirty="0"/>
              <a:t>Prenatal testing raises ethical dilemmas, particularly around reproductive decision-making and the potential for selective termination.</a:t>
            </a:r>
          </a:p>
          <a:p>
            <a:endParaRPr lang="en-SI" dirty="0"/>
          </a:p>
        </p:txBody>
      </p:sp>
    </p:spTree>
    <p:extLst>
      <p:ext uri="{BB962C8B-B14F-4D97-AF65-F5344CB8AC3E}">
        <p14:creationId xmlns:p14="http://schemas.microsoft.com/office/powerpoint/2010/main" val="2388793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0D21-20B0-2090-0A3E-B214F4ED257B}"/>
              </a:ext>
            </a:extLst>
          </p:cNvPr>
          <p:cNvSpPr>
            <a:spLocks noGrp="1"/>
          </p:cNvSpPr>
          <p:nvPr>
            <p:ph type="title"/>
          </p:nvPr>
        </p:nvSpPr>
        <p:spPr/>
        <p:txBody>
          <a:bodyPr/>
          <a:lstStyle/>
          <a:p>
            <a:pPr algn="ctr"/>
            <a:r>
              <a:rPr lang="en-GB" dirty="0">
                <a:solidFill>
                  <a:srgbClr val="C00000"/>
                </a:solidFill>
              </a:rPr>
              <a:t>Genetic Testing Process</a:t>
            </a:r>
            <a:endParaRPr lang="en-SI" dirty="0">
              <a:solidFill>
                <a:srgbClr val="C00000"/>
              </a:solidFill>
            </a:endParaRPr>
          </a:p>
        </p:txBody>
      </p:sp>
      <p:sp>
        <p:nvSpPr>
          <p:cNvPr id="3" name="Content Placeholder 2">
            <a:extLst>
              <a:ext uri="{FF2B5EF4-FFF2-40B4-BE49-F238E27FC236}">
                <a16:creationId xmlns:a16="http://schemas.microsoft.com/office/drawing/2014/main" id="{794F01AA-4C26-3597-F573-714DA3090AD9}"/>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The genetic testing process involves collecting a blood sample, extracting DNA, and </a:t>
            </a:r>
            <a:r>
              <a:rPr lang="en-GB" dirty="0" err="1"/>
              <a:t>analyzing</a:t>
            </a:r>
            <a:r>
              <a:rPr lang="en-GB" dirty="0"/>
              <a:t> the HTT gene for the CAG repeat expansion.</a:t>
            </a:r>
          </a:p>
          <a:p>
            <a:pPr marL="742950" lvl="1" indent="-285750">
              <a:buFont typeface="Arial" panose="020B0604020202020204" pitchFamily="34" charset="0"/>
              <a:buChar char="•"/>
            </a:pPr>
            <a:r>
              <a:rPr lang="en-GB" dirty="0"/>
              <a:t>Results typically take several weeks and are provided in a </a:t>
            </a:r>
            <a:r>
              <a:rPr lang="en-GB" dirty="0" err="1"/>
              <a:t>counseling</a:t>
            </a:r>
            <a:r>
              <a:rPr lang="en-GB" dirty="0"/>
              <a:t> session to discuss the implications and next steps.</a:t>
            </a:r>
          </a:p>
          <a:p>
            <a:pPr marL="742950" lvl="1" indent="-285750">
              <a:buFont typeface="Arial" panose="020B0604020202020204" pitchFamily="34" charset="0"/>
              <a:buChar char="•"/>
            </a:pPr>
            <a:r>
              <a:rPr lang="en-GB" dirty="0"/>
              <a:t>Genetic testing is highly accurate, but the decision to test should be made carefully, considering the potential impact on the individual's life.</a:t>
            </a:r>
          </a:p>
          <a:p>
            <a:endParaRPr lang="en-SI" dirty="0"/>
          </a:p>
        </p:txBody>
      </p:sp>
    </p:spTree>
    <p:extLst>
      <p:ext uri="{BB962C8B-B14F-4D97-AF65-F5344CB8AC3E}">
        <p14:creationId xmlns:p14="http://schemas.microsoft.com/office/powerpoint/2010/main" val="2836636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59E2-D4BE-B735-E114-669B62DB3032}"/>
              </a:ext>
            </a:extLst>
          </p:cNvPr>
          <p:cNvSpPr>
            <a:spLocks noGrp="1"/>
          </p:cNvSpPr>
          <p:nvPr>
            <p:ph type="title"/>
          </p:nvPr>
        </p:nvSpPr>
        <p:spPr/>
        <p:txBody>
          <a:bodyPr/>
          <a:lstStyle/>
          <a:p>
            <a:pPr algn="ctr"/>
            <a:r>
              <a:rPr lang="en-GB" dirty="0">
                <a:solidFill>
                  <a:srgbClr val="C00000"/>
                </a:solidFill>
              </a:rPr>
              <a:t>Genetic Testing in a 35-Year-Old with Family History but No Symptoms</a:t>
            </a:r>
            <a:endParaRPr lang="en-SI" dirty="0">
              <a:solidFill>
                <a:srgbClr val="C00000"/>
              </a:solidFill>
            </a:endParaRPr>
          </a:p>
        </p:txBody>
      </p:sp>
      <p:sp>
        <p:nvSpPr>
          <p:cNvPr id="3" name="Content Placeholder 2">
            <a:extLst>
              <a:ext uri="{FF2B5EF4-FFF2-40B4-BE49-F238E27FC236}">
                <a16:creationId xmlns:a16="http://schemas.microsoft.com/office/drawing/2014/main" id="{6C5EB08D-E33F-13DE-70EE-AFBAA2AAB489}"/>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b="1" dirty="0"/>
              <a:t>Patient:</a:t>
            </a:r>
            <a:r>
              <a:rPr lang="en-GB" dirty="0"/>
              <a:t> A 35-year-old female, asymptomatic, seeks consultation because her mother and uncle both have Huntington's Disease, diagnosed in their late 40s.</a:t>
            </a:r>
          </a:p>
          <a:p>
            <a:pPr>
              <a:buFont typeface="Arial" panose="020B0604020202020204" pitchFamily="34" charset="0"/>
              <a:buChar char="•"/>
            </a:pPr>
            <a:r>
              <a:rPr lang="en-GB" b="1" dirty="0"/>
              <a:t>Presenting Symptoms:</a:t>
            </a:r>
            <a:r>
              <a:rPr lang="en-GB" dirty="0"/>
              <a:t> The patient denies any cognitive or motor symptoms. She is concerned about her risk of developing HD and is considering starting a family.</a:t>
            </a:r>
          </a:p>
          <a:p>
            <a:pPr>
              <a:buFont typeface="Arial" panose="020B0604020202020204" pitchFamily="34" charset="0"/>
              <a:buChar char="•"/>
            </a:pPr>
            <a:r>
              <a:rPr lang="en-GB" b="1" dirty="0"/>
              <a:t>Examination:</a:t>
            </a:r>
            <a:r>
              <a:rPr lang="en-GB" dirty="0"/>
              <a:t> Neurological examination is completely normal. Cognitive testing is within normal limits.</a:t>
            </a:r>
          </a:p>
          <a:p>
            <a:pPr>
              <a:buFont typeface="Arial" panose="020B0604020202020204" pitchFamily="34" charset="0"/>
              <a:buChar char="•"/>
            </a:pPr>
            <a:r>
              <a:rPr lang="en-GB" b="1" dirty="0" err="1"/>
              <a:t>Counseling</a:t>
            </a:r>
            <a:r>
              <a:rPr lang="en-GB" b="1" dirty="0"/>
              <a:t>:</a:t>
            </a:r>
            <a:r>
              <a:rPr lang="en-GB" dirty="0"/>
              <a:t> The patient is </a:t>
            </a:r>
            <a:r>
              <a:rPr lang="en-GB" dirty="0" err="1"/>
              <a:t>counseled</a:t>
            </a:r>
            <a:r>
              <a:rPr lang="en-GB" dirty="0"/>
              <a:t> about the implications of genetic testing, including psychological impact and the potential for discrimination in insurance and employment.</a:t>
            </a:r>
          </a:p>
          <a:p>
            <a:endParaRPr lang="en-SI" dirty="0"/>
          </a:p>
        </p:txBody>
      </p:sp>
    </p:spTree>
    <p:extLst>
      <p:ext uri="{BB962C8B-B14F-4D97-AF65-F5344CB8AC3E}">
        <p14:creationId xmlns:p14="http://schemas.microsoft.com/office/powerpoint/2010/main" val="2928968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59E2-D4BE-B735-E114-669B62DB3032}"/>
              </a:ext>
            </a:extLst>
          </p:cNvPr>
          <p:cNvSpPr>
            <a:spLocks noGrp="1"/>
          </p:cNvSpPr>
          <p:nvPr>
            <p:ph type="title"/>
          </p:nvPr>
        </p:nvSpPr>
        <p:spPr/>
        <p:txBody>
          <a:bodyPr/>
          <a:lstStyle/>
          <a:p>
            <a:pPr algn="ctr"/>
            <a:r>
              <a:rPr lang="en-GB" dirty="0">
                <a:solidFill>
                  <a:srgbClr val="C00000"/>
                </a:solidFill>
              </a:rPr>
              <a:t>Genetic Testing in a 35-Year-Old with Family History but No Symptoms</a:t>
            </a:r>
            <a:endParaRPr lang="en-SI" dirty="0">
              <a:solidFill>
                <a:srgbClr val="C00000"/>
              </a:solidFill>
            </a:endParaRPr>
          </a:p>
        </p:txBody>
      </p:sp>
      <p:sp>
        <p:nvSpPr>
          <p:cNvPr id="3" name="Content Placeholder 2">
            <a:extLst>
              <a:ext uri="{FF2B5EF4-FFF2-40B4-BE49-F238E27FC236}">
                <a16:creationId xmlns:a16="http://schemas.microsoft.com/office/drawing/2014/main" id="{6C5EB08D-E33F-13DE-70EE-AFBAA2AAB489}"/>
              </a:ext>
            </a:extLst>
          </p:cNvPr>
          <p:cNvSpPr>
            <a:spLocks noGrp="1"/>
          </p:cNvSpPr>
          <p:nvPr>
            <p:ph idx="1"/>
          </p:nvPr>
        </p:nvSpPr>
        <p:spPr/>
        <p:txBody>
          <a:bodyPr>
            <a:normAutofit/>
          </a:bodyPr>
          <a:lstStyle/>
          <a:p>
            <a:r>
              <a:rPr lang="en-GB" b="1" dirty="0"/>
              <a:t>Rationale for Genetic Testing:</a:t>
            </a:r>
            <a:endParaRPr lang="en-GB" dirty="0"/>
          </a:p>
          <a:p>
            <a:pPr>
              <a:buFont typeface="Arial" panose="020B0604020202020204" pitchFamily="34" charset="0"/>
              <a:buChar char="•"/>
            </a:pPr>
            <a:r>
              <a:rPr lang="en-GB" dirty="0"/>
              <a:t>Given her strong family history and desire to know her genetic status, genetic testing is performed to determine if she carries the HTT gene mutation.</a:t>
            </a:r>
          </a:p>
          <a:p>
            <a:pPr>
              <a:buFont typeface="Arial" panose="020B0604020202020204" pitchFamily="34" charset="0"/>
              <a:buChar char="•"/>
            </a:pPr>
            <a:r>
              <a:rPr lang="en-GB" b="1" dirty="0"/>
              <a:t>Diagnostic Insight:</a:t>
            </a:r>
            <a:r>
              <a:rPr lang="en-GB" dirty="0"/>
              <a:t> Genetic testing reveals the patient is positive for the HTT gene mutation, with 42 CAG repeats, which confirms that she will develop HD in the future.</a:t>
            </a:r>
          </a:p>
          <a:p>
            <a:pPr>
              <a:buFont typeface="Arial" panose="020B0604020202020204" pitchFamily="34" charset="0"/>
              <a:buChar char="•"/>
            </a:pPr>
            <a:r>
              <a:rPr lang="en-GB" b="1" dirty="0"/>
              <a:t>Conclusion:</a:t>
            </a:r>
            <a:r>
              <a:rPr lang="en-GB" dirty="0"/>
              <a:t> The patient is referred for genetic </a:t>
            </a:r>
            <a:r>
              <a:rPr lang="en-GB" dirty="0" err="1"/>
              <a:t>counseling</a:t>
            </a:r>
            <a:r>
              <a:rPr lang="en-GB" dirty="0"/>
              <a:t> to discuss reproductive options and future planning. The information also allows her to participate in clinical trials or early intervention programs.</a:t>
            </a:r>
          </a:p>
          <a:p>
            <a:endParaRPr lang="en-SI" dirty="0"/>
          </a:p>
        </p:txBody>
      </p:sp>
    </p:spTree>
    <p:extLst>
      <p:ext uri="{BB962C8B-B14F-4D97-AF65-F5344CB8AC3E}">
        <p14:creationId xmlns:p14="http://schemas.microsoft.com/office/powerpoint/2010/main" val="3095581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A299-6529-11AB-706C-80967E6F1EEA}"/>
              </a:ext>
            </a:extLst>
          </p:cNvPr>
          <p:cNvSpPr>
            <a:spLocks noGrp="1"/>
          </p:cNvSpPr>
          <p:nvPr>
            <p:ph type="title"/>
          </p:nvPr>
        </p:nvSpPr>
        <p:spPr/>
        <p:txBody>
          <a:bodyPr/>
          <a:lstStyle/>
          <a:p>
            <a:pPr algn="ctr"/>
            <a:r>
              <a:rPr lang="en-GB" dirty="0">
                <a:solidFill>
                  <a:srgbClr val="C00000"/>
                </a:solidFill>
              </a:rPr>
              <a:t>Ethical and Legal Considerations</a:t>
            </a:r>
            <a:endParaRPr lang="en-SI" dirty="0">
              <a:solidFill>
                <a:srgbClr val="C00000"/>
              </a:solidFill>
            </a:endParaRPr>
          </a:p>
        </p:txBody>
      </p:sp>
      <p:sp>
        <p:nvSpPr>
          <p:cNvPr id="3" name="Content Placeholder 2">
            <a:extLst>
              <a:ext uri="{FF2B5EF4-FFF2-40B4-BE49-F238E27FC236}">
                <a16:creationId xmlns:a16="http://schemas.microsoft.com/office/drawing/2014/main" id="{921B7B72-66D2-4177-99E4-160B722959FA}"/>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Genetic testing for HD raises several ethical and legal issues, including informed consent, privacy, and potential discrimination in employment and insurance.</a:t>
            </a:r>
          </a:p>
          <a:p>
            <a:pPr marL="742950" lvl="1" indent="-285750">
              <a:buFont typeface="Arial" panose="020B0604020202020204" pitchFamily="34" charset="0"/>
              <a:buChar char="•"/>
            </a:pPr>
            <a:r>
              <a:rPr lang="en-GB" dirty="0"/>
              <a:t>Legislation such as the Genetic Information </a:t>
            </a:r>
            <a:r>
              <a:rPr lang="en-GB" dirty="0" err="1"/>
              <a:t>Nondiscrimination</a:t>
            </a:r>
            <a:r>
              <a:rPr lang="en-GB" dirty="0"/>
              <a:t> Act (GINA) in the United States provides some protection against discrimination, but gaps remain.</a:t>
            </a:r>
          </a:p>
          <a:p>
            <a:pPr marL="742950" lvl="1" indent="-285750">
              <a:buFont typeface="Arial" panose="020B0604020202020204" pitchFamily="34" charset="0"/>
              <a:buChar char="•"/>
            </a:pPr>
            <a:r>
              <a:rPr lang="en-GB" dirty="0"/>
              <a:t>Ethical considerations also include the impact on family members, particularly when predictive or prenatal testing is involved</a:t>
            </a:r>
          </a:p>
          <a:p>
            <a:endParaRPr lang="en-SI" dirty="0"/>
          </a:p>
        </p:txBody>
      </p:sp>
    </p:spTree>
    <p:extLst>
      <p:ext uri="{BB962C8B-B14F-4D97-AF65-F5344CB8AC3E}">
        <p14:creationId xmlns:p14="http://schemas.microsoft.com/office/powerpoint/2010/main" val="4293927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343C-AFFB-2B76-EA7D-D007BB7E1BAA}"/>
              </a:ext>
            </a:extLst>
          </p:cNvPr>
          <p:cNvSpPr>
            <a:spLocks noGrp="1"/>
          </p:cNvSpPr>
          <p:nvPr>
            <p:ph type="title"/>
          </p:nvPr>
        </p:nvSpPr>
        <p:spPr/>
        <p:txBody>
          <a:bodyPr/>
          <a:lstStyle/>
          <a:p>
            <a:pPr algn="ctr"/>
            <a:r>
              <a:rPr lang="en-GB" dirty="0">
                <a:solidFill>
                  <a:srgbClr val="C00000"/>
                </a:solidFill>
              </a:rPr>
              <a:t>Imaging Techniques in HD</a:t>
            </a:r>
            <a:endParaRPr lang="en-SI" dirty="0">
              <a:solidFill>
                <a:srgbClr val="C00000"/>
              </a:solidFill>
            </a:endParaRPr>
          </a:p>
        </p:txBody>
      </p:sp>
      <p:sp>
        <p:nvSpPr>
          <p:cNvPr id="3" name="Content Placeholder 2">
            <a:extLst>
              <a:ext uri="{FF2B5EF4-FFF2-40B4-BE49-F238E27FC236}">
                <a16:creationId xmlns:a16="http://schemas.microsoft.com/office/drawing/2014/main" id="{1885B2DB-B7A5-8D98-5340-42022CBC43B9}"/>
              </a:ext>
            </a:extLst>
          </p:cNvPr>
          <p:cNvSpPr>
            <a:spLocks noGrp="1"/>
          </p:cNvSpPr>
          <p:nvPr>
            <p:ph idx="1"/>
          </p:nvPr>
        </p:nvSpPr>
        <p:spPr/>
        <p:txBody>
          <a:bodyPr/>
          <a:lstStyle/>
          <a:p>
            <a:endParaRPr lang="en-SI"/>
          </a:p>
        </p:txBody>
      </p:sp>
    </p:spTree>
    <p:extLst>
      <p:ext uri="{BB962C8B-B14F-4D97-AF65-F5344CB8AC3E}">
        <p14:creationId xmlns:p14="http://schemas.microsoft.com/office/powerpoint/2010/main" val="1525279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7E3B-792E-068F-4F16-C14FBC416978}"/>
              </a:ext>
            </a:extLst>
          </p:cNvPr>
          <p:cNvSpPr>
            <a:spLocks noGrp="1"/>
          </p:cNvSpPr>
          <p:nvPr>
            <p:ph type="title"/>
          </p:nvPr>
        </p:nvSpPr>
        <p:spPr/>
        <p:txBody>
          <a:bodyPr/>
          <a:lstStyle/>
          <a:p>
            <a:pPr algn="ctr"/>
            <a:r>
              <a:rPr lang="en-GB" dirty="0">
                <a:solidFill>
                  <a:srgbClr val="C00000"/>
                </a:solidFill>
              </a:rPr>
              <a:t>Introduction to Imaging in HD</a:t>
            </a:r>
            <a:endParaRPr lang="en-SI" dirty="0">
              <a:solidFill>
                <a:srgbClr val="C00000"/>
              </a:solidFill>
            </a:endParaRPr>
          </a:p>
        </p:txBody>
      </p:sp>
      <p:sp>
        <p:nvSpPr>
          <p:cNvPr id="3" name="Content Placeholder 2">
            <a:extLst>
              <a:ext uri="{FF2B5EF4-FFF2-40B4-BE49-F238E27FC236}">
                <a16:creationId xmlns:a16="http://schemas.microsoft.com/office/drawing/2014/main" id="{938488AD-BF5E-AD6C-C44F-7E607B7BDA87}"/>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Imaging plays a crucial role in the diagnosis and monitoring of HD, providing insights into structural and functional changes in the brain.</a:t>
            </a:r>
          </a:p>
          <a:p>
            <a:pPr marL="457200" lvl="1" indent="0">
              <a:buNone/>
            </a:pPr>
            <a:endParaRPr lang="en-GB" dirty="0"/>
          </a:p>
          <a:p>
            <a:pPr marL="742950" lvl="1" indent="-285750">
              <a:buFont typeface="Arial" panose="020B0604020202020204" pitchFamily="34" charset="0"/>
              <a:buChar char="•"/>
            </a:pPr>
            <a:r>
              <a:rPr lang="en-GB" dirty="0"/>
              <a:t>While genetic testing is definitive, imaging can reveal the extent of neurodegeneration and guide clinical management.</a:t>
            </a:r>
          </a:p>
          <a:p>
            <a:endParaRPr lang="en-SI" dirty="0"/>
          </a:p>
        </p:txBody>
      </p:sp>
    </p:spTree>
    <p:extLst>
      <p:ext uri="{BB962C8B-B14F-4D97-AF65-F5344CB8AC3E}">
        <p14:creationId xmlns:p14="http://schemas.microsoft.com/office/powerpoint/2010/main" val="1416249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1195-A7B7-33B0-6ED0-5E6EFFB962D0}"/>
              </a:ext>
            </a:extLst>
          </p:cNvPr>
          <p:cNvSpPr>
            <a:spLocks noGrp="1"/>
          </p:cNvSpPr>
          <p:nvPr>
            <p:ph type="title"/>
          </p:nvPr>
        </p:nvSpPr>
        <p:spPr/>
        <p:txBody>
          <a:bodyPr/>
          <a:lstStyle/>
          <a:p>
            <a:pPr algn="ctr"/>
            <a:r>
              <a:rPr lang="en-GB" dirty="0">
                <a:solidFill>
                  <a:srgbClr val="C00000"/>
                </a:solidFill>
              </a:rPr>
              <a:t>MRI (Magnetic Resonance Imaging) in HD</a:t>
            </a:r>
            <a:endParaRPr lang="en-SI" dirty="0">
              <a:solidFill>
                <a:srgbClr val="C00000"/>
              </a:solidFill>
            </a:endParaRPr>
          </a:p>
        </p:txBody>
      </p:sp>
      <p:sp>
        <p:nvSpPr>
          <p:cNvPr id="3" name="Content Placeholder 2">
            <a:extLst>
              <a:ext uri="{FF2B5EF4-FFF2-40B4-BE49-F238E27FC236}">
                <a16:creationId xmlns:a16="http://schemas.microsoft.com/office/drawing/2014/main" id="{F3C96982-5EA6-1280-15C3-8B2206B3C9AD}"/>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MRI is the most commonly used imaging technique in HD, providing detailed images of brain structures.</a:t>
            </a:r>
          </a:p>
          <a:p>
            <a:pPr marL="742950" lvl="1" indent="-285750">
              <a:buFont typeface="Arial" panose="020B0604020202020204" pitchFamily="34" charset="0"/>
              <a:buChar char="•"/>
            </a:pPr>
            <a:r>
              <a:rPr lang="en-GB" dirty="0"/>
              <a:t>Key findings in HD include atrophy of the caudate nucleus and putamen, as well as cortical thinning, which correlate with disease severity.</a:t>
            </a:r>
          </a:p>
          <a:p>
            <a:pPr marL="742950" lvl="1" indent="-285750">
              <a:buFont typeface="Arial" panose="020B0604020202020204" pitchFamily="34" charset="0"/>
              <a:buChar char="•"/>
            </a:pPr>
            <a:r>
              <a:rPr lang="en-GB" dirty="0"/>
              <a:t>Advanced MRI techniques, such as diffusion tensor imaging (DTI), can assess white matter integrity and detect early changes in the disease course.</a:t>
            </a:r>
          </a:p>
          <a:p>
            <a:endParaRPr lang="en-SI" dirty="0"/>
          </a:p>
        </p:txBody>
      </p:sp>
    </p:spTree>
    <p:extLst>
      <p:ext uri="{BB962C8B-B14F-4D97-AF65-F5344CB8AC3E}">
        <p14:creationId xmlns:p14="http://schemas.microsoft.com/office/powerpoint/2010/main" val="277598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E1195-A7B7-33B0-6ED0-5E6EFFB962D0}"/>
              </a:ext>
            </a:extLst>
          </p:cNvPr>
          <p:cNvSpPr>
            <a:spLocks noGrp="1"/>
          </p:cNvSpPr>
          <p:nvPr>
            <p:ph type="title"/>
          </p:nvPr>
        </p:nvSpPr>
        <p:spPr/>
        <p:txBody>
          <a:bodyPr/>
          <a:lstStyle/>
          <a:p>
            <a:pPr algn="ctr"/>
            <a:r>
              <a:rPr lang="en-GB" dirty="0">
                <a:solidFill>
                  <a:srgbClr val="C00000"/>
                </a:solidFill>
              </a:rPr>
              <a:t>MRI (Magnetic Resonance Imaging) in HD</a:t>
            </a:r>
            <a:endParaRPr lang="en-SI" dirty="0">
              <a:solidFill>
                <a:srgbClr val="C00000"/>
              </a:solidFill>
            </a:endParaRPr>
          </a:p>
        </p:txBody>
      </p:sp>
      <p:sp>
        <p:nvSpPr>
          <p:cNvPr id="3" name="Content Placeholder 2">
            <a:extLst>
              <a:ext uri="{FF2B5EF4-FFF2-40B4-BE49-F238E27FC236}">
                <a16:creationId xmlns:a16="http://schemas.microsoft.com/office/drawing/2014/main" id="{F3C96982-5EA6-1280-15C3-8B2206B3C9AD}"/>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endParaRPr lang="en-SI" dirty="0"/>
          </a:p>
        </p:txBody>
      </p:sp>
      <p:pic>
        <p:nvPicPr>
          <p:cNvPr id="2050" name="Picture 2" descr="MRI of HD Brain [IMAGE] | EurekAlert! Science News Releases">
            <a:extLst>
              <a:ext uri="{FF2B5EF4-FFF2-40B4-BE49-F238E27FC236}">
                <a16:creationId xmlns:a16="http://schemas.microsoft.com/office/drawing/2014/main" id="{DA74107E-F712-A35F-0186-427EA9472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103" y="1496731"/>
            <a:ext cx="7245227" cy="44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0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2E03-5A64-0724-3187-8CBE18884FC7}"/>
              </a:ext>
            </a:extLst>
          </p:cNvPr>
          <p:cNvSpPr>
            <a:spLocks noGrp="1"/>
          </p:cNvSpPr>
          <p:nvPr>
            <p:ph type="title"/>
          </p:nvPr>
        </p:nvSpPr>
        <p:spPr/>
        <p:txBody>
          <a:bodyPr/>
          <a:lstStyle/>
          <a:p>
            <a:pPr algn="ctr"/>
            <a:r>
              <a:rPr lang="en-GB" dirty="0">
                <a:solidFill>
                  <a:srgbClr val="C00000"/>
                </a:solidFill>
              </a:rPr>
              <a:t>Prevalence and Demographics</a:t>
            </a:r>
            <a:endParaRPr lang="en-SI" dirty="0">
              <a:solidFill>
                <a:srgbClr val="C00000"/>
              </a:solidFill>
            </a:endParaRPr>
          </a:p>
        </p:txBody>
      </p:sp>
      <p:sp>
        <p:nvSpPr>
          <p:cNvPr id="3" name="Content Placeholder 2">
            <a:extLst>
              <a:ext uri="{FF2B5EF4-FFF2-40B4-BE49-F238E27FC236}">
                <a16:creationId xmlns:a16="http://schemas.microsoft.com/office/drawing/2014/main" id="{EEACC3D0-A1A8-5657-AB85-B4674B5AE7E6}"/>
              </a:ext>
            </a:extLst>
          </p:cNvPr>
          <p:cNvSpPr>
            <a:spLocks noGrp="1"/>
          </p:cNvSpPr>
          <p:nvPr>
            <p:ph idx="1"/>
          </p:nvPr>
        </p:nvSpPr>
        <p:spPr/>
        <p:txBody>
          <a:bodyPr/>
          <a:lstStyle/>
          <a:p>
            <a:pPr marL="742950" lvl="1" indent="-285750">
              <a:buFont typeface="Arial" panose="020B0604020202020204" pitchFamily="34" charset="0"/>
              <a:buChar char="•"/>
            </a:pPr>
            <a:r>
              <a:rPr lang="en-GB" dirty="0"/>
              <a:t>HD affects approximately 5-10 per 100,000 individuals worldwide, with variations in prevalence depending on geographic and ethnic factors.</a:t>
            </a:r>
          </a:p>
          <a:p>
            <a:pPr marL="742950" lvl="1" indent="-285750">
              <a:buFont typeface="Arial" panose="020B0604020202020204" pitchFamily="34" charset="0"/>
              <a:buChar char="•"/>
            </a:pPr>
            <a:r>
              <a:rPr lang="en-GB" dirty="0"/>
              <a:t>It is most common in populations of European descent and less frequent in Asian and African populations.</a:t>
            </a:r>
          </a:p>
          <a:p>
            <a:pPr marL="742950" lvl="1" indent="-285750">
              <a:buFont typeface="Arial" panose="020B0604020202020204" pitchFamily="34" charset="0"/>
              <a:buChar char="•"/>
            </a:pPr>
            <a:r>
              <a:rPr lang="en-GB" dirty="0"/>
              <a:t>The age of onset typically ranges between 30 and 50 years, with a course of 15-20 years from onset to death.</a:t>
            </a:r>
          </a:p>
          <a:p>
            <a:pPr marL="742950" lvl="1" indent="-285750">
              <a:buFont typeface="Arial" panose="020B0604020202020204" pitchFamily="34" charset="0"/>
              <a:buChar char="•"/>
            </a:pPr>
            <a:r>
              <a:rPr lang="en-GB" dirty="0"/>
              <a:t>Gender distribution is relatively equal, though females may experience a slightly longer disease course</a:t>
            </a:r>
          </a:p>
          <a:p>
            <a:endParaRPr lang="en-SI" dirty="0"/>
          </a:p>
        </p:txBody>
      </p:sp>
    </p:spTree>
    <p:extLst>
      <p:ext uri="{BB962C8B-B14F-4D97-AF65-F5344CB8AC3E}">
        <p14:creationId xmlns:p14="http://schemas.microsoft.com/office/powerpoint/2010/main" val="3261762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4B9B-AE14-5196-0643-5170476EB98C}"/>
              </a:ext>
            </a:extLst>
          </p:cNvPr>
          <p:cNvSpPr>
            <a:spLocks noGrp="1"/>
          </p:cNvSpPr>
          <p:nvPr>
            <p:ph type="title"/>
          </p:nvPr>
        </p:nvSpPr>
        <p:spPr/>
        <p:txBody>
          <a:bodyPr>
            <a:normAutofit/>
          </a:bodyPr>
          <a:lstStyle/>
          <a:p>
            <a:pPr algn="ctr"/>
            <a:r>
              <a:rPr lang="en-GB" dirty="0">
                <a:solidFill>
                  <a:srgbClr val="C00000"/>
                </a:solidFill>
              </a:rPr>
              <a:t>MRI in a 42-Year-Old with Rapid Progression of Symptoms</a:t>
            </a:r>
            <a:endParaRPr lang="en-SI" dirty="0">
              <a:solidFill>
                <a:srgbClr val="C00000"/>
              </a:solidFill>
            </a:endParaRPr>
          </a:p>
        </p:txBody>
      </p:sp>
      <p:sp>
        <p:nvSpPr>
          <p:cNvPr id="3" name="Content Placeholder 2">
            <a:extLst>
              <a:ext uri="{FF2B5EF4-FFF2-40B4-BE49-F238E27FC236}">
                <a16:creationId xmlns:a16="http://schemas.microsoft.com/office/drawing/2014/main" id="{93E10197-D980-0EAE-8B1B-D2402CE99852}"/>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b="1" dirty="0"/>
              <a:t>Patient:</a:t>
            </a:r>
            <a:r>
              <a:rPr lang="en-GB" dirty="0"/>
              <a:t> A 42-year-old male, with no known family history of neurological disorders, presents with rapidly worsening symptoms over the past year.</a:t>
            </a:r>
          </a:p>
          <a:p>
            <a:pPr>
              <a:buFont typeface="Arial" panose="020B0604020202020204" pitchFamily="34" charset="0"/>
              <a:buChar char="•"/>
            </a:pPr>
            <a:r>
              <a:rPr lang="en-GB" b="1" dirty="0"/>
              <a:t>Presenting Symptoms:</a:t>
            </a:r>
            <a:r>
              <a:rPr lang="en-GB" dirty="0"/>
              <a:t> The patient initially noticed difficulty with coordination and balance, which has rapidly progressed to include significant involuntary movements, slurred speech, and cognitive decline (difficulty with memory and problem-solving).</a:t>
            </a:r>
          </a:p>
          <a:p>
            <a:pPr>
              <a:buFont typeface="Arial" panose="020B0604020202020204" pitchFamily="34" charset="0"/>
              <a:buChar char="•"/>
            </a:pPr>
            <a:r>
              <a:rPr lang="en-GB" b="1" dirty="0"/>
              <a:t>Examination:</a:t>
            </a:r>
            <a:r>
              <a:rPr lang="en-GB" dirty="0"/>
              <a:t> Neurological exam reveals prominent chorea, dysarthria, and dystonia. Cognitive testing shows significant impairment in executive function and memory.</a:t>
            </a:r>
          </a:p>
          <a:p>
            <a:pPr>
              <a:buFont typeface="Arial" panose="020B0604020202020204" pitchFamily="34" charset="0"/>
              <a:buChar char="•"/>
            </a:pPr>
            <a:r>
              <a:rPr lang="en-GB" b="1" dirty="0"/>
              <a:t>Initial Workup:</a:t>
            </a:r>
            <a:r>
              <a:rPr lang="en-GB" dirty="0"/>
              <a:t> Basic labs are unremarkable. Neuropsychological testing confirms severe cognitive deficits.</a:t>
            </a:r>
          </a:p>
          <a:p>
            <a:endParaRPr lang="en-SI" dirty="0"/>
          </a:p>
        </p:txBody>
      </p:sp>
    </p:spTree>
    <p:extLst>
      <p:ext uri="{BB962C8B-B14F-4D97-AF65-F5344CB8AC3E}">
        <p14:creationId xmlns:p14="http://schemas.microsoft.com/office/powerpoint/2010/main" val="3867472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4B9B-AE14-5196-0643-5170476EB98C}"/>
              </a:ext>
            </a:extLst>
          </p:cNvPr>
          <p:cNvSpPr>
            <a:spLocks noGrp="1"/>
          </p:cNvSpPr>
          <p:nvPr>
            <p:ph type="title"/>
          </p:nvPr>
        </p:nvSpPr>
        <p:spPr/>
        <p:txBody>
          <a:bodyPr>
            <a:normAutofit/>
          </a:bodyPr>
          <a:lstStyle/>
          <a:p>
            <a:pPr algn="ctr"/>
            <a:r>
              <a:rPr lang="en-GB" dirty="0">
                <a:solidFill>
                  <a:srgbClr val="C00000"/>
                </a:solidFill>
              </a:rPr>
              <a:t>MRI in a 42-Year-Old with Rapid Progression of Symptoms</a:t>
            </a:r>
            <a:endParaRPr lang="en-SI" dirty="0"/>
          </a:p>
        </p:txBody>
      </p:sp>
      <p:sp>
        <p:nvSpPr>
          <p:cNvPr id="3" name="Content Placeholder 2">
            <a:extLst>
              <a:ext uri="{FF2B5EF4-FFF2-40B4-BE49-F238E27FC236}">
                <a16:creationId xmlns:a16="http://schemas.microsoft.com/office/drawing/2014/main" id="{93E10197-D980-0EAE-8B1B-D2402CE99852}"/>
              </a:ext>
            </a:extLst>
          </p:cNvPr>
          <p:cNvSpPr>
            <a:spLocks noGrp="1"/>
          </p:cNvSpPr>
          <p:nvPr>
            <p:ph idx="1"/>
          </p:nvPr>
        </p:nvSpPr>
        <p:spPr/>
        <p:txBody>
          <a:bodyPr>
            <a:normAutofit/>
          </a:bodyPr>
          <a:lstStyle/>
          <a:p>
            <a:r>
              <a:rPr lang="en-GB" b="1" dirty="0"/>
              <a:t>Rationale for MRI:</a:t>
            </a:r>
            <a:endParaRPr lang="en-GB" dirty="0"/>
          </a:p>
          <a:p>
            <a:pPr>
              <a:buFont typeface="Arial" panose="020B0604020202020204" pitchFamily="34" charset="0"/>
              <a:buChar char="•"/>
            </a:pPr>
            <a:r>
              <a:rPr lang="en-GB" dirty="0"/>
              <a:t>MRI is ordered to assess for structural brain changes, particularly in the basal ganglia, to confirm HD and rule out other neurodegenerative conditions.</a:t>
            </a:r>
          </a:p>
          <a:p>
            <a:pPr>
              <a:buFont typeface="Arial" panose="020B0604020202020204" pitchFamily="34" charset="0"/>
              <a:buChar char="•"/>
            </a:pPr>
            <a:r>
              <a:rPr lang="en-GB" b="1" dirty="0"/>
              <a:t>Diagnostic Insight:</a:t>
            </a:r>
            <a:r>
              <a:rPr lang="en-GB" dirty="0"/>
              <a:t> MRI shows marked atrophy of the caudate nucleus and putamen, with enlargement of the lateral ventricles, which is typical of advanced HD.</a:t>
            </a:r>
          </a:p>
          <a:p>
            <a:pPr>
              <a:buFont typeface="Arial" panose="020B0604020202020204" pitchFamily="34" charset="0"/>
              <a:buChar char="•"/>
            </a:pPr>
            <a:r>
              <a:rPr lang="en-GB" b="1" dirty="0"/>
              <a:t>Conclusion:</a:t>
            </a:r>
            <a:r>
              <a:rPr lang="en-GB" dirty="0"/>
              <a:t> The structural changes on MRI correlate with the patient’s severe symptoms, confirming the diagnosis of HD. This also provides a baseline for monitoring disease progression.</a:t>
            </a:r>
          </a:p>
          <a:p>
            <a:endParaRPr lang="en-SI" dirty="0"/>
          </a:p>
        </p:txBody>
      </p:sp>
    </p:spTree>
    <p:extLst>
      <p:ext uri="{BB962C8B-B14F-4D97-AF65-F5344CB8AC3E}">
        <p14:creationId xmlns:p14="http://schemas.microsoft.com/office/powerpoint/2010/main" val="2788159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503C-57B5-45F9-5100-0F965282730A}"/>
              </a:ext>
            </a:extLst>
          </p:cNvPr>
          <p:cNvSpPr>
            <a:spLocks noGrp="1"/>
          </p:cNvSpPr>
          <p:nvPr>
            <p:ph type="title"/>
          </p:nvPr>
        </p:nvSpPr>
        <p:spPr/>
        <p:txBody>
          <a:bodyPr/>
          <a:lstStyle/>
          <a:p>
            <a:pPr algn="ctr"/>
            <a:r>
              <a:rPr lang="en-GB" dirty="0">
                <a:solidFill>
                  <a:srgbClr val="C00000"/>
                </a:solidFill>
              </a:rPr>
              <a:t>CT (Computed Tomography) Scans in HD</a:t>
            </a:r>
            <a:endParaRPr lang="en-SI" dirty="0">
              <a:solidFill>
                <a:srgbClr val="C00000"/>
              </a:solidFill>
            </a:endParaRPr>
          </a:p>
        </p:txBody>
      </p:sp>
      <p:sp>
        <p:nvSpPr>
          <p:cNvPr id="3" name="Content Placeholder 2">
            <a:extLst>
              <a:ext uri="{FF2B5EF4-FFF2-40B4-BE49-F238E27FC236}">
                <a16:creationId xmlns:a16="http://schemas.microsoft.com/office/drawing/2014/main" id="{299019CA-3A12-ACAA-5ABF-1524A947C62C}"/>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CT scans are less sensitive than MRI in detecting the subtle changes associated with HD but can still show brain atrophy in advanced cases.</a:t>
            </a:r>
          </a:p>
          <a:p>
            <a:pPr marL="457200" lvl="1" indent="0">
              <a:buNone/>
            </a:pPr>
            <a:endParaRPr lang="en-GB" dirty="0"/>
          </a:p>
          <a:p>
            <a:pPr marL="742950" lvl="1" indent="-285750">
              <a:buFont typeface="Arial" panose="020B0604020202020204" pitchFamily="34" charset="0"/>
              <a:buChar char="•"/>
            </a:pPr>
            <a:r>
              <a:rPr lang="en-GB" dirty="0"/>
              <a:t>CT is often used when MRI is contraindicated or unavailable, though it is generally less informative in HD.</a:t>
            </a:r>
          </a:p>
          <a:p>
            <a:pPr marL="457200" lvl="1" indent="0">
              <a:buNone/>
            </a:pPr>
            <a:endParaRPr lang="en-GB" dirty="0"/>
          </a:p>
          <a:p>
            <a:pPr marL="742950" lvl="1" indent="-285750">
              <a:buFont typeface="Arial" panose="020B0604020202020204" pitchFamily="34" charset="0"/>
              <a:buChar char="•"/>
            </a:pPr>
            <a:r>
              <a:rPr lang="en-GB" dirty="0"/>
              <a:t>The role of CT in HD is primarily to exclude other causes of the patient's symptoms, such as </a:t>
            </a:r>
            <a:r>
              <a:rPr lang="en-GB" dirty="0" err="1"/>
              <a:t>tumors</a:t>
            </a:r>
            <a:r>
              <a:rPr lang="en-GB" dirty="0"/>
              <a:t> or vascular lesions.</a:t>
            </a:r>
          </a:p>
          <a:p>
            <a:endParaRPr lang="en-SI" dirty="0"/>
          </a:p>
        </p:txBody>
      </p:sp>
    </p:spTree>
    <p:extLst>
      <p:ext uri="{BB962C8B-B14F-4D97-AF65-F5344CB8AC3E}">
        <p14:creationId xmlns:p14="http://schemas.microsoft.com/office/powerpoint/2010/main" val="152934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A0F3-8E63-49F1-7B4E-EA8C13722D80}"/>
              </a:ext>
            </a:extLst>
          </p:cNvPr>
          <p:cNvSpPr>
            <a:spLocks noGrp="1"/>
          </p:cNvSpPr>
          <p:nvPr>
            <p:ph type="title"/>
          </p:nvPr>
        </p:nvSpPr>
        <p:spPr/>
        <p:txBody>
          <a:bodyPr>
            <a:normAutofit/>
          </a:bodyPr>
          <a:lstStyle/>
          <a:p>
            <a:pPr algn="ctr"/>
            <a:r>
              <a:rPr lang="en-GB" dirty="0">
                <a:solidFill>
                  <a:srgbClr val="C00000"/>
                </a:solidFill>
              </a:rPr>
              <a:t>PET (Positron Emission Tomography) Scans</a:t>
            </a:r>
            <a:endParaRPr lang="en-SI" dirty="0">
              <a:solidFill>
                <a:srgbClr val="C00000"/>
              </a:solidFill>
            </a:endParaRPr>
          </a:p>
        </p:txBody>
      </p:sp>
      <p:sp>
        <p:nvSpPr>
          <p:cNvPr id="3" name="Content Placeholder 2">
            <a:extLst>
              <a:ext uri="{FF2B5EF4-FFF2-40B4-BE49-F238E27FC236}">
                <a16:creationId xmlns:a16="http://schemas.microsoft.com/office/drawing/2014/main" id="{2B02D107-1D42-04F7-5CAA-A9FDED38F536}"/>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PET scans provide functional imaging by detecting metabolic activity in the brain, using tracers such as 18F-FDG.</a:t>
            </a:r>
          </a:p>
          <a:p>
            <a:pPr marL="457200" lvl="1" indent="0">
              <a:buNone/>
            </a:pPr>
            <a:endParaRPr lang="en-GB" dirty="0"/>
          </a:p>
          <a:p>
            <a:pPr marL="742950" lvl="1" indent="-285750">
              <a:buFont typeface="Arial" panose="020B0604020202020204" pitchFamily="34" charset="0"/>
              <a:buChar char="•"/>
            </a:pPr>
            <a:r>
              <a:rPr lang="en-GB" dirty="0"/>
              <a:t>In HD, PET scans often show reduced metabolic activity in the striatum and other affected regions, correlating with disease severity.</a:t>
            </a:r>
          </a:p>
          <a:p>
            <a:pPr marL="457200" lvl="1" indent="0">
              <a:buNone/>
            </a:pPr>
            <a:endParaRPr lang="en-GB" dirty="0"/>
          </a:p>
          <a:p>
            <a:pPr marL="742950" lvl="1" indent="-285750">
              <a:buFont typeface="Arial" panose="020B0604020202020204" pitchFamily="34" charset="0"/>
              <a:buChar char="•"/>
            </a:pPr>
            <a:r>
              <a:rPr lang="en-GB" dirty="0"/>
              <a:t>PET imaging is valuable in research settings to study the pathophysiology of HD and assess the effects of experimental treatments.</a:t>
            </a:r>
          </a:p>
          <a:p>
            <a:endParaRPr lang="en-SI" dirty="0"/>
          </a:p>
        </p:txBody>
      </p:sp>
    </p:spTree>
    <p:extLst>
      <p:ext uri="{BB962C8B-B14F-4D97-AF65-F5344CB8AC3E}">
        <p14:creationId xmlns:p14="http://schemas.microsoft.com/office/powerpoint/2010/main" val="3897876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20BE-0205-2BE6-45DF-08525C60CE23}"/>
              </a:ext>
            </a:extLst>
          </p:cNvPr>
          <p:cNvSpPr>
            <a:spLocks noGrp="1"/>
          </p:cNvSpPr>
          <p:nvPr>
            <p:ph type="title"/>
          </p:nvPr>
        </p:nvSpPr>
        <p:spPr/>
        <p:txBody>
          <a:bodyPr/>
          <a:lstStyle/>
          <a:p>
            <a:endParaRPr lang="en-SI"/>
          </a:p>
        </p:txBody>
      </p:sp>
      <p:pic>
        <p:nvPicPr>
          <p:cNvPr id="1026" name="Picture 2" descr="Huntington chorea&#10;PET scan of a healthy person’s brain (left image), compared with a PET scan of a&#10;patient with Huntington’s disease, 3.6 years into the progression of the&#10;disease (right image), shows the loss of dopamine D2 receptors in the mid-brain.&#10;The scans were made with [11-C]-RAC PET&#10; ">
            <a:extLst>
              <a:ext uri="{FF2B5EF4-FFF2-40B4-BE49-F238E27FC236}">
                <a16:creationId xmlns:a16="http://schemas.microsoft.com/office/drawing/2014/main" id="{23E77708-3728-27C7-128E-4996C3D9CA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2510" y="365125"/>
            <a:ext cx="9803130" cy="561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44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7559-5311-34FF-2751-BC859C09708C}"/>
              </a:ext>
            </a:extLst>
          </p:cNvPr>
          <p:cNvSpPr>
            <a:spLocks noGrp="1"/>
          </p:cNvSpPr>
          <p:nvPr>
            <p:ph type="title"/>
          </p:nvPr>
        </p:nvSpPr>
        <p:spPr/>
        <p:txBody>
          <a:bodyPr>
            <a:normAutofit/>
          </a:bodyPr>
          <a:lstStyle/>
          <a:p>
            <a:pPr algn="ctr"/>
            <a:r>
              <a:rPr lang="en-GB" dirty="0">
                <a:solidFill>
                  <a:srgbClr val="C00000"/>
                </a:solidFill>
              </a:rPr>
              <a:t>PET Imaging in a 38-Year-Old with Subtle Cognitive Decline</a:t>
            </a:r>
            <a:endParaRPr lang="en-SI" dirty="0">
              <a:solidFill>
                <a:srgbClr val="C00000"/>
              </a:solidFill>
            </a:endParaRPr>
          </a:p>
        </p:txBody>
      </p:sp>
      <p:sp>
        <p:nvSpPr>
          <p:cNvPr id="3" name="Content Placeholder 2">
            <a:extLst>
              <a:ext uri="{FF2B5EF4-FFF2-40B4-BE49-F238E27FC236}">
                <a16:creationId xmlns:a16="http://schemas.microsoft.com/office/drawing/2014/main" id="{123AF969-7F87-D25F-6AB9-4C47F264D52D}"/>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b="1" dirty="0"/>
              <a:t>Patient:</a:t>
            </a:r>
            <a:r>
              <a:rPr lang="en-GB" dirty="0"/>
              <a:t> A 38-year-old male, with a family history of Huntington's Disease (mother diagnosed at age 45).</a:t>
            </a:r>
          </a:p>
          <a:p>
            <a:pPr>
              <a:buFont typeface="Arial" panose="020B0604020202020204" pitchFamily="34" charset="0"/>
              <a:buChar char="•"/>
            </a:pPr>
            <a:r>
              <a:rPr lang="en-GB" b="1" dirty="0"/>
              <a:t>Presenting Symptoms:</a:t>
            </a:r>
            <a:r>
              <a:rPr lang="en-GB" dirty="0"/>
              <a:t> The patient reports mild forgetfulness and difficulty concentrating, which started about six months ago. He has noticed occasional irritability and mood swings, but denies any motor symptoms such as involuntary movements.</a:t>
            </a:r>
          </a:p>
          <a:p>
            <a:pPr>
              <a:buFont typeface="Arial" panose="020B0604020202020204" pitchFamily="34" charset="0"/>
              <a:buChar char="•"/>
            </a:pPr>
            <a:r>
              <a:rPr lang="en-GB" b="1" dirty="0"/>
              <a:t>Examination:</a:t>
            </a:r>
            <a:r>
              <a:rPr lang="en-GB" dirty="0"/>
              <a:t> Neurological examination is largely unremarkable, with no evident chorea or motor deficits. Cognitive testing reveals mild executive dysfunction.</a:t>
            </a:r>
          </a:p>
          <a:p>
            <a:pPr>
              <a:buFont typeface="Arial" panose="020B0604020202020204" pitchFamily="34" charset="0"/>
              <a:buChar char="•"/>
            </a:pPr>
            <a:r>
              <a:rPr lang="en-GB" b="1" dirty="0"/>
              <a:t>Initial Workup:</a:t>
            </a:r>
            <a:r>
              <a:rPr lang="en-GB" dirty="0"/>
              <a:t> Basic labs, including thyroid function and vitamin B12 levels, are normal. Brain MRI shows no significant structural abnormalities.</a:t>
            </a:r>
          </a:p>
          <a:p>
            <a:endParaRPr lang="en-SI" dirty="0"/>
          </a:p>
        </p:txBody>
      </p:sp>
    </p:spTree>
    <p:extLst>
      <p:ext uri="{BB962C8B-B14F-4D97-AF65-F5344CB8AC3E}">
        <p14:creationId xmlns:p14="http://schemas.microsoft.com/office/powerpoint/2010/main" val="10709667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7559-5311-34FF-2751-BC859C09708C}"/>
              </a:ext>
            </a:extLst>
          </p:cNvPr>
          <p:cNvSpPr>
            <a:spLocks noGrp="1"/>
          </p:cNvSpPr>
          <p:nvPr>
            <p:ph type="title"/>
          </p:nvPr>
        </p:nvSpPr>
        <p:spPr/>
        <p:txBody>
          <a:bodyPr>
            <a:normAutofit/>
          </a:bodyPr>
          <a:lstStyle/>
          <a:p>
            <a:pPr algn="ctr"/>
            <a:r>
              <a:rPr lang="en-GB" dirty="0">
                <a:solidFill>
                  <a:srgbClr val="C00000"/>
                </a:solidFill>
              </a:rPr>
              <a:t>PET Imaging in a 38-Year-Old with Subtle Cognitive Decline</a:t>
            </a:r>
            <a:endParaRPr lang="en-SI" dirty="0"/>
          </a:p>
        </p:txBody>
      </p:sp>
      <p:sp>
        <p:nvSpPr>
          <p:cNvPr id="3" name="Content Placeholder 2">
            <a:extLst>
              <a:ext uri="{FF2B5EF4-FFF2-40B4-BE49-F238E27FC236}">
                <a16:creationId xmlns:a16="http://schemas.microsoft.com/office/drawing/2014/main" id="{123AF969-7F87-D25F-6AB9-4C47F264D52D}"/>
              </a:ext>
            </a:extLst>
          </p:cNvPr>
          <p:cNvSpPr>
            <a:spLocks noGrp="1"/>
          </p:cNvSpPr>
          <p:nvPr>
            <p:ph idx="1"/>
          </p:nvPr>
        </p:nvSpPr>
        <p:spPr/>
        <p:txBody>
          <a:bodyPr>
            <a:normAutofit/>
          </a:bodyPr>
          <a:lstStyle/>
          <a:p>
            <a:r>
              <a:rPr lang="en-GB" b="1" dirty="0"/>
              <a:t>Rationale for PET Imaging:</a:t>
            </a:r>
            <a:endParaRPr lang="en-GB" dirty="0"/>
          </a:p>
          <a:p>
            <a:pPr>
              <a:buFont typeface="Arial" panose="020B0604020202020204" pitchFamily="34" charset="0"/>
              <a:buChar char="•"/>
            </a:pPr>
            <a:r>
              <a:rPr lang="en-GB" dirty="0"/>
              <a:t>Given the subtle cognitive symptoms and the strong family history of HD, PET imaging is chosen to assess cerebral glucose metabolism, particularly in the basal ganglia, which are affected early in HD.</a:t>
            </a:r>
          </a:p>
          <a:p>
            <a:pPr>
              <a:buFont typeface="Arial" panose="020B0604020202020204" pitchFamily="34" charset="0"/>
              <a:buChar char="•"/>
            </a:pPr>
            <a:r>
              <a:rPr lang="en-GB" b="1" dirty="0"/>
              <a:t>Diagnostic Insight:</a:t>
            </a:r>
            <a:r>
              <a:rPr lang="en-GB" dirty="0"/>
              <a:t> PET imaging reveals hypometabolism in the caudate nucleus and putamen, even in the absence of significant structural changes on MRI.</a:t>
            </a:r>
          </a:p>
          <a:p>
            <a:pPr>
              <a:buFont typeface="Arial" panose="020B0604020202020204" pitchFamily="34" charset="0"/>
              <a:buChar char="•"/>
            </a:pPr>
            <a:r>
              <a:rPr lang="en-GB" b="1" dirty="0"/>
              <a:t>Conclusion:</a:t>
            </a:r>
            <a:r>
              <a:rPr lang="en-GB" dirty="0"/>
              <a:t> The metabolic changes on PET are consistent with early HD, supporting a diagnosis before significant motor symptoms emerge. This allows for early intervention and genetic </a:t>
            </a:r>
            <a:r>
              <a:rPr lang="en-GB" dirty="0" err="1"/>
              <a:t>counseling</a:t>
            </a:r>
            <a:r>
              <a:rPr lang="en-GB" dirty="0"/>
              <a:t>.</a:t>
            </a:r>
          </a:p>
          <a:p>
            <a:endParaRPr lang="en-SI" dirty="0"/>
          </a:p>
        </p:txBody>
      </p:sp>
    </p:spTree>
    <p:extLst>
      <p:ext uri="{BB962C8B-B14F-4D97-AF65-F5344CB8AC3E}">
        <p14:creationId xmlns:p14="http://schemas.microsoft.com/office/powerpoint/2010/main" val="1248383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69D8-737C-A25C-AB3C-74AC29D8BE97}"/>
              </a:ext>
            </a:extLst>
          </p:cNvPr>
          <p:cNvSpPr>
            <a:spLocks noGrp="1"/>
          </p:cNvSpPr>
          <p:nvPr>
            <p:ph type="title"/>
          </p:nvPr>
        </p:nvSpPr>
        <p:spPr/>
        <p:txBody>
          <a:bodyPr>
            <a:normAutofit/>
          </a:bodyPr>
          <a:lstStyle/>
          <a:p>
            <a:pPr algn="ctr"/>
            <a:r>
              <a:rPr lang="en-GB" dirty="0">
                <a:solidFill>
                  <a:srgbClr val="C00000"/>
                </a:solidFill>
              </a:rPr>
              <a:t>SPECT (Single Photon Emission Computed Tomography) Scans</a:t>
            </a:r>
            <a:endParaRPr lang="en-SI" dirty="0">
              <a:solidFill>
                <a:srgbClr val="C00000"/>
              </a:solidFill>
            </a:endParaRPr>
          </a:p>
        </p:txBody>
      </p:sp>
      <p:sp>
        <p:nvSpPr>
          <p:cNvPr id="3" name="Content Placeholder 2">
            <a:extLst>
              <a:ext uri="{FF2B5EF4-FFF2-40B4-BE49-F238E27FC236}">
                <a16:creationId xmlns:a16="http://schemas.microsoft.com/office/drawing/2014/main" id="{1E2FFF93-B32A-477F-2370-0512E7D193E6}"/>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SPECT scans, like PET, provide functional imaging but use different tracers, such as 123I-ioflupane, to assess dopamine transporter activity.</a:t>
            </a:r>
          </a:p>
          <a:p>
            <a:pPr marL="457200" lvl="1" indent="0">
              <a:buNone/>
            </a:pPr>
            <a:endParaRPr lang="en-GB" dirty="0"/>
          </a:p>
          <a:p>
            <a:pPr marL="742950" lvl="1" indent="-285750">
              <a:buFont typeface="Arial" panose="020B0604020202020204" pitchFamily="34" charset="0"/>
              <a:buChar char="•"/>
            </a:pPr>
            <a:r>
              <a:rPr lang="en-GB" dirty="0"/>
              <a:t>SPECT imaging in HD may reveal changes in the dopaminergic system, which are associated with motor symptoms.</a:t>
            </a:r>
          </a:p>
          <a:p>
            <a:pPr marL="457200" lvl="1" indent="0">
              <a:buNone/>
            </a:pPr>
            <a:endParaRPr lang="en-GB" dirty="0"/>
          </a:p>
          <a:p>
            <a:pPr marL="742950" lvl="1" indent="-285750">
              <a:buFont typeface="Arial" panose="020B0604020202020204" pitchFamily="34" charset="0"/>
              <a:buChar char="•"/>
            </a:pPr>
            <a:r>
              <a:rPr lang="en-GB" dirty="0"/>
              <a:t>While less commonly used than MRI and PET, SPECT can be valuable in specific research contexts and when assessing the dopaminergic system.</a:t>
            </a:r>
          </a:p>
          <a:p>
            <a:endParaRPr lang="en-SI" dirty="0"/>
          </a:p>
        </p:txBody>
      </p:sp>
    </p:spTree>
    <p:extLst>
      <p:ext uri="{BB962C8B-B14F-4D97-AF65-F5344CB8AC3E}">
        <p14:creationId xmlns:p14="http://schemas.microsoft.com/office/powerpoint/2010/main" val="734958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E2B9-7301-70BB-17B9-7279F0649F0F}"/>
              </a:ext>
            </a:extLst>
          </p:cNvPr>
          <p:cNvSpPr>
            <a:spLocks noGrp="1"/>
          </p:cNvSpPr>
          <p:nvPr>
            <p:ph type="title"/>
          </p:nvPr>
        </p:nvSpPr>
        <p:spPr/>
        <p:txBody>
          <a:bodyPr/>
          <a:lstStyle/>
          <a:p>
            <a:pPr algn="ctr"/>
            <a:r>
              <a:rPr lang="en-GB" dirty="0">
                <a:solidFill>
                  <a:srgbClr val="C00000"/>
                </a:solidFill>
              </a:rPr>
              <a:t>SPECT (Single Photon Emission Computed Tomography) Scans</a:t>
            </a:r>
            <a:endParaRPr lang="en-SI" dirty="0"/>
          </a:p>
        </p:txBody>
      </p:sp>
      <p:sp>
        <p:nvSpPr>
          <p:cNvPr id="4" name="Content Placeholder 3">
            <a:extLst>
              <a:ext uri="{FF2B5EF4-FFF2-40B4-BE49-F238E27FC236}">
                <a16:creationId xmlns:a16="http://schemas.microsoft.com/office/drawing/2014/main" id="{6E87D840-83CF-73BC-7C69-9613A1D6D9DD}"/>
              </a:ext>
            </a:extLst>
          </p:cNvPr>
          <p:cNvSpPr>
            <a:spLocks noGrp="1"/>
          </p:cNvSpPr>
          <p:nvPr>
            <p:ph idx="1"/>
          </p:nvPr>
        </p:nvSpPr>
        <p:spPr/>
        <p:txBody>
          <a:bodyPr/>
          <a:lstStyle/>
          <a:p>
            <a:endParaRPr lang="en-SI"/>
          </a:p>
        </p:txBody>
      </p:sp>
      <p:pic>
        <p:nvPicPr>
          <p:cNvPr id="3076" name="Picture 4" descr="A 24-year-old man with Huntington disease. T2-weighted axial image a,... |  Download Scientific Diagram">
            <a:extLst>
              <a:ext uri="{FF2B5EF4-FFF2-40B4-BE49-F238E27FC236}">
                <a16:creationId xmlns:a16="http://schemas.microsoft.com/office/drawing/2014/main" id="{B441CDAC-25B6-DDCD-2341-061DD6541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 y="1622108"/>
            <a:ext cx="11727180" cy="383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9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34A0-39BA-5659-0ADC-0380018CA7CD}"/>
              </a:ext>
            </a:extLst>
          </p:cNvPr>
          <p:cNvSpPr>
            <a:spLocks noGrp="1"/>
          </p:cNvSpPr>
          <p:nvPr>
            <p:ph type="title"/>
          </p:nvPr>
        </p:nvSpPr>
        <p:spPr/>
        <p:txBody>
          <a:bodyPr/>
          <a:lstStyle/>
          <a:p>
            <a:pPr algn="ctr"/>
            <a:r>
              <a:rPr lang="en-GB" dirty="0">
                <a:solidFill>
                  <a:srgbClr val="C00000"/>
                </a:solidFill>
              </a:rPr>
              <a:t>SPECT Imaging in a 45-Year-Old with Early Motor Symptoms</a:t>
            </a:r>
            <a:endParaRPr lang="en-SI" dirty="0">
              <a:solidFill>
                <a:srgbClr val="C00000"/>
              </a:solidFill>
            </a:endParaRPr>
          </a:p>
        </p:txBody>
      </p:sp>
      <p:sp>
        <p:nvSpPr>
          <p:cNvPr id="3" name="Content Placeholder 2">
            <a:extLst>
              <a:ext uri="{FF2B5EF4-FFF2-40B4-BE49-F238E27FC236}">
                <a16:creationId xmlns:a16="http://schemas.microsoft.com/office/drawing/2014/main" id="{36310FEA-3F1B-9E57-7A8B-E45B6EA25A2E}"/>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b="1" dirty="0"/>
              <a:t>Patient:</a:t>
            </a:r>
            <a:r>
              <a:rPr lang="en-GB" dirty="0"/>
              <a:t> A 45-year-old female with no significant past medical history, but her father had Parkinson’s disease and her maternal aunt had Huntington’s Disease.</a:t>
            </a:r>
          </a:p>
          <a:p>
            <a:pPr>
              <a:buFont typeface="Arial" panose="020B0604020202020204" pitchFamily="34" charset="0"/>
              <a:buChar char="•"/>
            </a:pPr>
            <a:r>
              <a:rPr lang="en-GB" b="1" dirty="0"/>
              <a:t>Presenting Symptoms:</a:t>
            </a:r>
            <a:r>
              <a:rPr lang="en-GB" dirty="0"/>
              <a:t> The patient presents with mild, involuntary movements (chorea) of the fingers and toes that started a few months ago. She also reports feeling increasingly anxious and having trouble sleeping.</a:t>
            </a:r>
          </a:p>
          <a:p>
            <a:pPr>
              <a:buFont typeface="Arial" panose="020B0604020202020204" pitchFamily="34" charset="0"/>
              <a:buChar char="•"/>
            </a:pPr>
            <a:r>
              <a:rPr lang="en-GB" b="1" dirty="0"/>
              <a:t>Examination:</a:t>
            </a:r>
            <a:r>
              <a:rPr lang="en-GB" dirty="0"/>
              <a:t> Neurological exam reveals mild chorea, particularly in the upper extremities, and slight dysarthria. Cognitive function is within normal limits, but there is noticeable anxiety.</a:t>
            </a:r>
          </a:p>
          <a:p>
            <a:pPr>
              <a:buFont typeface="Arial" panose="020B0604020202020204" pitchFamily="34" charset="0"/>
              <a:buChar char="•"/>
            </a:pPr>
            <a:r>
              <a:rPr lang="en-GB" b="1" dirty="0"/>
              <a:t>Initial Workup:</a:t>
            </a:r>
            <a:r>
              <a:rPr lang="en-GB" dirty="0"/>
              <a:t> Routine blood tests and MRI are unremarkable. A psychiatric evaluation notes the presence of anxiety but no other significant psychiatric findings.</a:t>
            </a:r>
          </a:p>
          <a:p>
            <a:endParaRPr lang="en-SI" dirty="0"/>
          </a:p>
        </p:txBody>
      </p:sp>
    </p:spTree>
    <p:extLst>
      <p:ext uri="{BB962C8B-B14F-4D97-AF65-F5344CB8AC3E}">
        <p14:creationId xmlns:p14="http://schemas.microsoft.com/office/powerpoint/2010/main" val="227833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0AE8-D94B-0B0D-7ED9-11DFD65E734B}"/>
              </a:ext>
            </a:extLst>
          </p:cNvPr>
          <p:cNvSpPr>
            <a:spLocks noGrp="1"/>
          </p:cNvSpPr>
          <p:nvPr>
            <p:ph type="title"/>
          </p:nvPr>
        </p:nvSpPr>
        <p:spPr/>
        <p:txBody>
          <a:bodyPr/>
          <a:lstStyle/>
          <a:p>
            <a:pPr algn="ctr"/>
            <a:r>
              <a:rPr lang="en-GB" dirty="0">
                <a:solidFill>
                  <a:srgbClr val="C00000"/>
                </a:solidFill>
              </a:rPr>
              <a:t>Genetic Basis of HD</a:t>
            </a:r>
            <a:endParaRPr lang="en-SI" dirty="0">
              <a:solidFill>
                <a:srgbClr val="C00000"/>
              </a:solidFill>
            </a:endParaRPr>
          </a:p>
        </p:txBody>
      </p:sp>
      <p:sp>
        <p:nvSpPr>
          <p:cNvPr id="3" name="Content Placeholder 2">
            <a:extLst>
              <a:ext uri="{FF2B5EF4-FFF2-40B4-BE49-F238E27FC236}">
                <a16:creationId xmlns:a16="http://schemas.microsoft.com/office/drawing/2014/main" id="{31E451F7-7B74-309B-0005-25E4CF66C4FC}"/>
              </a:ext>
            </a:extLst>
          </p:cNvPr>
          <p:cNvSpPr>
            <a:spLocks noGrp="1"/>
          </p:cNvSpPr>
          <p:nvPr>
            <p:ph idx="1"/>
          </p:nvPr>
        </p:nvSpPr>
        <p:spPr/>
        <p:txBody>
          <a:bodyPr/>
          <a:lstStyle/>
          <a:p>
            <a:pPr marL="742950" lvl="1" indent="-285750">
              <a:buFont typeface="Arial" panose="020B0604020202020204" pitchFamily="34" charset="0"/>
              <a:buChar char="•"/>
            </a:pPr>
            <a:r>
              <a:rPr lang="en-GB" dirty="0"/>
              <a:t>HD is caused by an autosomal dominant mutation in the HTT gene, specifically an expansion of the CAG trinucleotide repeat.</a:t>
            </a:r>
          </a:p>
          <a:p>
            <a:pPr marL="742950" lvl="1" indent="-285750">
              <a:buFont typeface="Arial" panose="020B0604020202020204" pitchFamily="34" charset="0"/>
              <a:buChar char="•"/>
            </a:pPr>
            <a:r>
              <a:rPr lang="en-GB" dirty="0"/>
              <a:t>The normal allele contains 10-35 repeats, while pathogenic alleles have 36 or more repeats.</a:t>
            </a:r>
          </a:p>
          <a:p>
            <a:pPr marL="742950" lvl="1" indent="-285750">
              <a:buFont typeface="Arial" panose="020B0604020202020204" pitchFamily="34" charset="0"/>
              <a:buChar char="•"/>
            </a:pPr>
            <a:r>
              <a:rPr lang="en-GB" dirty="0"/>
              <a:t>Alleles with 36-39 repeats are associated with reduced penetrance, while those with 40 or more repeats typically lead to full penetrance and earlier onset.</a:t>
            </a:r>
          </a:p>
          <a:p>
            <a:pPr marL="742950" lvl="1" indent="-285750">
              <a:buFont typeface="Arial" panose="020B0604020202020204" pitchFamily="34" charset="0"/>
              <a:buChar char="•"/>
            </a:pPr>
            <a:r>
              <a:rPr lang="en-GB" dirty="0"/>
              <a:t>The number of repeats is inversely correlated with age of onset; larger expansions generally lead to earlier disease manifestation.</a:t>
            </a:r>
          </a:p>
          <a:p>
            <a:endParaRPr lang="en-SI" dirty="0"/>
          </a:p>
        </p:txBody>
      </p:sp>
    </p:spTree>
    <p:extLst>
      <p:ext uri="{BB962C8B-B14F-4D97-AF65-F5344CB8AC3E}">
        <p14:creationId xmlns:p14="http://schemas.microsoft.com/office/powerpoint/2010/main" val="36173233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34A0-39BA-5659-0ADC-0380018CA7CD}"/>
              </a:ext>
            </a:extLst>
          </p:cNvPr>
          <p:cNvSpPr>
            <a:spLocks noGrp="1"/>
          </p:cNvSpPr>
          <p:nvPr>
            <p:ph type="title"/>
          </p:nvPr>
        </p:nvSpPr>
        <p:spPr/>
        <p:txBody>
          <a:bodyPr/>
          <a:lstStyle/>
          <a:p>
            <a:pPr algn="ctr"/>
            <a:r>
              <a:rPr lang="en-GB" dirty="0">
                <a:solidFill>
                  <a:srgbClr val="C00000"/>
                </a:solidFill>
              </a:rPr>
              <a:t>SPECT Imaging in a 45-Year-Old with Early Motor Symptoms</a:t>
            </a:r>
            <a:endParaRPr lang="en-SI" dirty="0"/>
          </a:p>
        </p:txBody>
      </p:sp>
      <p:sp>
        <p:nvSpPr>
          <p:cNvPr id="3" name="Content Placeholder 2">
            <a:extLst>
              <a:ext uri="{FF2B5EF4-FFF2-40B4-BE49-F238E27FC236}">
                <a16:creationId xmlns:a16="http://schemas.microsoft.com/office/drawing/2014/main" id="{36310FEA-3F1B-9E57-7A8B-E45B6EA25A2E}"/>
              </a:ext>
            </a:extLst>
          </p:cNvPr>
          <p:cNvSpPr>
            <a:spLocks noGrp="1"/>
          </p:cNvSpPr>
          <p:nvPr>
            <p:ph idx="1"/>
          </p:nvPr>
        </p:nvSpPr>
        <p:spPr/>
        <p:txBody>
          <a:bodyPr>
            <a:normAutofit fontScale="92500" lnSpcReduction="10000"/>
          </a:bodyPr>
          <a:lstStyle/>
          <a:p>
            <a:pPr marL="0" indent="0">
              <a:buNone/>
            </a:pPr>
            <a:r>
              <a:rPr lang="en-GB" dirty="0"/>
              <a:t>.</a:t>
            </a:r>
          </a:p>
          <a:p>
            <a:r>
              <a:rPr lang="en-GB" b="1" dirty="0"/>
              <a:t>Rationale for SPECT Imaging:</a:t>
            </a:r>
            <a:endParaRPr lang="en-GB" dirty="0"/>
          </a:p>
          <a:p>
            <a:pPr>
              <a:buFont typeface="Arial" panose="020B0604020202020204" pitchFamily="34" charset="0"/>
              <a:buChar char="•"/>
            </a:pPr>
            <a:r>
              <a:rPr lang="en-GB" dirty="0"/>
              <a:t>The clinical picture suggests early HD or a Parkinsonian syndrome. SPECT imaging is chosen to evaluate dopamine transporter function in the striatum.</a:t>
            </a:r>
          </a:p>
          <a:p>
            <a:pPr>
              <a:buFont typeface="Arial" panose="020B0604020202020204" pitchFamily="34" charset="0"/>
              <a:buChar char="•"/>
            </a:pPr>
            <a:r>
              <a:rPr lang="en-GB" b="1" dirty="0"/>
              <a:t>Diagnostic Insight:</a:t>
            </a:r>
            <a:r>
              <a:rPr lang="en-GB" dirty="0"/>
              <a:t> SPECT imaging shows significantly reduced dopamine transporter activity in the striatum, which is characteristic of HD and distinct from Parkinson's disease.</a:t>
            </a:r>
          </a:p>
          <a:p>
            <a:pPr>
              <a:buFont typeface="Arial" panose="020B0604020202020204" pitchFamily="34" charset="0"/>
              <a:buChar char="•"/>
            </a:pPr>
            <a:r>
              <a:rPr lang="en-GB" b="1" dirty="0"/>
              <a:t>Conclusion:</a:t>
            </a:r>
            <a:r>
              <a:rPr lang="en-GB" dirty="0"/>
              <a:t> The SPECT findings, combined with the clinical scenario, support a diagnosis of early HD. Genetic testing is recommended for confirmation.</a:t>
            </a:r>
          </a:p>
          <a:p>
            <a:endParaRPr lang="en-SI" dirty="0"/>
          </a:p>
        </p:txBody>
      </p:sp>
    </p:spTree>
    <p:extLst>
      <p:ext uri="{BB962C8B-B14F-4D97-AF65-F5344CB8AC3E}">
        <p14:creationId xmlns:p14="http://schemas.microsoft.com/office/powerpoint/2010/main" val="2320785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87932-DDCE-377C-24E5-E7716F6C6347}"/>
              </a:ext>
            </a:extLst>
          </p:cNvPr>
          <p:cNvSpPr>
            <a:spLocks noGrp="1"/>
          </p:cNvSpPr>
          <p:nvPr>
            <p:ph type="title"/>
          </p:nvPr>
        </p:nvSpPr>
        <p:spPr/>
        <p:txBody>
          <a:bodyPr/>
          <a:lstStyle/>
          <a:p>
            <a:pPr algn="ctr"/>
            <a:r>
              <a:rPr lang="en-GB" dirty="0">
                <a:solidFill>
                  <a:srgbClr val="C00000"/>
                </a:solidFill>
              </a:rPr>
              <a:t>Advanced Imaging Techniques</a:t>
            </a:r>
            <a:endParaRPr lang="en-SI" dirty="0">
              <a:solidFill>
                <a:srgbClr val="C00000"/>
              </a:solidFill>
            </a:endParaRPr>
          </a:p>
        </p:txBody>
      </p:sp>
      <p:sp>
        <p:nvSpPr>
          <p:cNvPr id="3" name="Content Placeholder 2">
            <a:extLst>
              <a:ext uri="{FF2B5EF4-FFF2-40B4-BE49-F238E27FC236}">
                <a16:creationId xmlns:a16="http://schemas.microsoft.com/office/drawing/2014/main" id="{E9E700E8-D0BD-4FFD-2527-F4DD2A4816BB}"/>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Advanced imaging techniques, such as diffusion tensor imaging (DTI), functional MRI (fMRI), and magnetic resonance spectroscopy (MRS), offer deeper insights into HD pathology.</a:t>
            </a:r>
          </a:p>
          <a:p>
            <a:pPr marL="457200" lvl="1" indent="0">
              <a:buNone/>
            </a:pPr>
            <a:endParaRPr lang="en-GB" dirty="0"/>
          </a:p>
          <a:p>
            <a:pPr marL="742950" lvl="1" indent="-285750">
              <a:buFont typeface="Arial" panose="020B0604020202020204" pitchFamily="34" charset="0"/>
              <a:buChar char="•"/>
            </a:pPr>
            <a:r>
              <a:rPr lang="en-GB" dirty="0"/>
              <a:t>DTI assesses white matter integrity and can detect early microstructural changes, while fMRI evaluates brain activity during cognitive tasks.</a:t>
            </a:r>
          </a:p>
          <a:p>
            <a:pPr marL="457200" lvl="1" indent="0">
              <a:buNone/>
            </a:pPr>
            <a:endParaRPr lang="en-GB" dirty="0"/>
          </a:p>
          <a:p>
            <a:pPr marL="742950" lvl="1" indent="-285750">
              <a:buFont typeface="Arial" panose="020B0604020202020204" pitchFamily="34" charset="0"/>
              <a:buChar char="•"/>
            </a:pPr>
            <a:r>
              <a:rPr lang="en-GB" dirty="0"/>
              <a:t>MRS provides information on brain metabolism and neurochemistry, which may reveal alterations in neurotransmitter levels in HD.</a:t>
            </a:r>
          </a:p>
          <a:p>
            <a:endParaRPr lang="en-SI" dirty="0"/>
          </a:p>
        </p:txBody>
      </p:sp>
    </p:spTree>
    <p:extLst>
      <p:ext uri="{BB962C8B-B14F-4D97-AF65-F5344CB8AC3E}">
        <p14:creationId xmlns:p14="http://schemas.microsoft.com/office/powerpoint/2010/main" val="856204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11A72-2578-835A-2498-BAC974A769D5}"/>
              </a:ext>
            </a:extLst>
          </p:cNvPr>
          <p:cNvSpPr>
            <a:spLocks noGrp="1"/>
          </p:cNvSpPr>
          <p:nvPr>
            <p:ph type="title"/>
          </p:nvPr>
        </p:nvSpPr>
        <p:spPr/>
        <p:txBody>
          <a:bodyPr/>
          <a:lstStyle/>
          <a:p>
            <a:pPr algn="ctr"/>
            <a:r>
              <a:rPr lang="en-GB" dirty="0">
                <a:solidFill>
                  <a:srgbClr val="C00000"/>
                </a:solidFill>
              </a:rPr>
              <a:t>Imaging in Disease Progression</a:t>
            </a:r>
            <a:endParaRPr lang="en-SI" dirty="0">
              <a:solidFill>
                <a:srgbClr val="C00000"/>
              </a:solidFill>
            </a:endParaRPr>
          </a:p>
        </p:txBody>
      </p:sp>
      <p:sp>
        <p:nvSpPr>
          <p:cNvPr id="3" name="Content Placeholder 2">
            <a:extLst>
              <a:ext uri="{FF2B5EF4-FFF2-40B4-BE49-F238E27FC236}">
                <a16:creationId xmlns:a16="http://schemas.microsoft.com/office/drawing/2014/main" id="{5082E2A6-EE6E-7882-9FF0-204F6E8C9A15}"/>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Imaging findings in HD progress alongside clinical symptoms, with increasing atrophy and metabolic changes as the disease advances.</a:t>
            </a:r>
          </a:p>
          <a:p>
            <a:pPr marL="457200" lvl="1" indent="0">
              <a:buNone/>
            </a:pPr>
            <a:endParaRPr lang="en-GB" dirty="0"/>
          </a:p>
          <a:p>
            <a:pPr marL="742950" lvl="1" indent="-285750">
              <a:buFont typeface="Arial" panose="020B0604020202020204" pitchFamily="34" charset="0"/>
              <a:buChar char="•"/>
            </a:pPr>
            <a:r>
              <a:rPr lang="en-GB" dirty="0"/>
              <a:t>Monitoring disease progression through imaging helps guide treatment decisions and assess the effectiveness of interventions.</a:t>
            </a:r>
          </a:p>
          <a:p>
            <a:pPr marL="457200" lvl="1" indent="0">
              <a:buNone/>
            </a:pPr>
            <a:endParaRPr lang="en-GB" dirty="0"/>
          </a:p>
          <a:p>
            <a:pPr marL="742950" lvl="1" indent="-285750">
              <a:buFont typeface="Arial" panose="020B0604020202020204" pitchFamily="34" charset="0"/>
              <a:buChar char="•"/>
            </a:pPr>
            <a:r>
              <a:rPr lang="en-GB" dirty="0"/>
              <a:t>Imaging is also valuable in research trials to objectively measure the impact of new therapies on brain structure and function.</a:t>
            </a:r>
          </a:p>
          <a:p>
            <a:endParaRPr lang="en-SI" dirty="0"/>
          </a:p>
        </p:txBody>
      </p:sp>
    </p:spTree>
    <p:extLst>
      <p:ext uri="{BB962C8B-B14F-4D97-AF65-F5344CB8AC3E}">
        <p14:creationId xmlns:p14="http://schemas.microsoft.com/office/powerpoint/2010/main" val="1132128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F119-6FD3-C169-F9AD-4662545A34F9}"/>
              </a:ext>
            </a:extLst>
          </p:cNvPr>
          <p:cNvSpPr>
            <a:spLocks noGrp="1"/>
          </p:cNvSpPr>
          <p:nvPr>
            <p:ph type="title"/>
          </p:nvPr>
        </p:nvSpPr>
        <p:spPr/>
        <p:txBody>
          <a:bodyPr/>
          <a:lstStyle/>
          <a:p>
            <a:pPr algn="ctr"/>
            <a:r>
              <a:rPr lang="en-GB" dirty="0">
                <a:solidFill>
                  <a:srgbClr val="C00000"/>
                </a:solidFill>
              </a:rPr>
              <a:t>Comparing Imaging Modalities</a:t>
            </a:r>
            <a:endParaRPr lang="en-SI" dirty="0">
              <a:solidFill>
                <a:srgbClr val="C00000"/>
              </a:solidFill>
            </a:endParaRPr>
          </a:p>
        </p:txBody>
      </p:sp>
      <p:sp>
        <p:nvSpPr>
          <p:cNvPr id="3" name="Content Placeholder 2">
            <a:extLst>
              <a:ext uri="{FF2B5EF4-FFF2-40B4-BE49-F238E27FC236}">
                <a16:creationId xmlns:a16="http://schemas.microsoft.com/office/drawing/2014/main" id="{7CB5F5D9-1779-AFB6-03C7-C8B694EAF4DA}"/>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dirty="0"/>
              <a:t>Each imaging modality has strengths and limitations in HD diagnosis and monitoring.</a:t>
            </a:r>
          </a:p>
          <a:p>
            <a:pPr marL="742950" lvl="1" indent="-285750">
              <a:buFont typeface="Arial" panose="020B0604020202020204" pitchFamily="34" charset="0"/>
              <a:buChar char="•"/>
            </a:pPr>
            <a:r>
              <a:rPr lang="en-GB" dirty="0"/>
              <a:t>MRI provides detailed structural information, while PET and SPECT offer insights into brain function and neurotransmitter systems.</a:t>
            </a:r>
          </a:p>
          <a:p>
            <a:pPr marL="742950" lvl="1" indent="-285750">
              <a:buFont typeface="Arial" panose="020B0604020202020204" pitchFamily="34" charset="0"/>
              <a:buChar char="•"/>
            </a:pPr>
            <a:r>
              <a:rPr lang="en-GB" dirty="0"/>
              <a:t>The choice of imaging technique depends on the clinical question, available resources, and the need for structural versus functional information.</a:t>
            </a:r>
          </a:p>
          <a:p>
            <a:endParaRPr lang="en-SI" dirty="0"/>
          </a:p>
        </p:txBody>
      </p:sp>
    </p:spTree>
    <p:extLst>
      <p:ext uri="{BB962C8B-B14F-4D97-AF65-F5344CB8AC3E}">
        <p14:creationId xmlns:p14="http://schemas.microsoft.com/office/powerpoint/2010/main" val="293143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A8A1-E035-33DF-058F-63683C6DD5ED}"/>
              </a:ext>
            </a:extLst>
          </p:cNvPr>
          <p:cNvSpPr>
            <a:spLocks noGrp="1"/>
          </p:cNvSpPr>
          <p:nvPr>
            <p:ph type="title"/>
          </p:nvPr>
        </p:nvSpPr>
        <p:spPr/>
        <p:txBody>
          <a:bodyPr/>
          <a:lstStyle/>
          <a:p>
            <a:pPr algn="ctr"/>
            <a:r>
              <a:rPr lang="en-SI" dirty="0">
                <a:solidFill>
                  <a:srgbClr val="C00000"/>
                </a:solidFill>
              </a:rPr>
              <a:t>REFERENCES</a:t>
            </a:r>
          </a:p>
        </p:txBody>
      </p:sp>
      <p:sp>
        <p:nvSpPr>
          <p:cNvPr id="3" name="Content Placeholder 2">
            <a:extLst>
              <a:ext uri="{FF2B5EF4-FFF2-40B4-BE49-F238E27FC236}">
                <a16:creationId xmlns:a16="http://schemas.microsoft.com/office/drawing/2014/main" id="{853BC49F-5582-042E-05B1-2DF9940C5C2A}"/>
              </a:ext>
            </a:extLst>
          </p:cNvPr>
          <p:cNvSpPr>
            <a:spLocks noGrp="1"/>
          </p:cNvSpPr>
          <p:nvPr>
            <p:ph idx="1"/>
          </p:nvPr>
        </p:nvSpPr>
        <p:spPr>
          <a:xfrm>
            <a:off x="838200" y="1425575"/>
            <a:ext cx="10515600" cy="4667250"/>
          </a:xfrm>
        </p:spPr>
        <p:txBody>
          <a:bodyPr>
            <a:normAutofit fontScale="55000" lnSpcReduction="20000"/>
          </a:bodyPr>
          <a:lstStyle/>
          <a:p>
            <a:r>
              <a:rPr lang="en-GB" dirty="0"/>
              <a:t>Byrne, L. M., Rodrigues, F. B., Johnson, E. B., et al. (2018). Evaluation of mutant huntingtin and neurofilament proteins as potential markers in Huntington's disease. </a:t>
            </a:r>
            <a:r>
              <a:rPr lang="en-GB" i="1" dirty="0"/>
              <a:t>Science Translational Medicine, 10</a:t>
            </a:r>
            <a:r>
              <a:rPr lang="en-GB" dirty="0"/>
              <a:t>(458), eaat7108.</a:t>
            </a:r>
          </a:p>
          <a:p>
            <a:r>
              <a:rPr lang="en-GB" dirty="0"/>
              <a:t>Dorsey, E. R., &amp; Investigators, H. D.-C. H. (2021). Characterization of a large group of individuals with pre-manifest Huntington disease: Clinical &amp; biomarker characteristics from the Huntington’s disease cohort 400. </a:t>
            </a:r>
            <a:r>
              <a:rPr lang="en-GB" i="1" dirty="0"/>
              <a:t>Journal of Neurology, Neurosurgery &amp; Psychiatry, 92</a:t>
            </a:r>
            <a:r>
              <a:rPr lang="en-GB" dirty="0"/>
              <a:t>(2), 101-108.</a:t>
            </a:r>
          </a:p>
          <a:p>
            <a:r>
              <a:rPr lang="en-GB" dirty="0"/>
              <a:t>Leavitt, B. R., Tabrizi, S. J., &amp; Wild, E. J. (2020). Huntington’s disease: Recent advances. </a:t>
            </a:r>
            <a:r>
              <a:rPr lang="en-GB" i="1" dirty="0"/>
              <a:t>The Lancet Neurology, 19</a:t>
            </a:r>
            <a:r>
              <a:rPr lang="en-GB" dirty="0"/>
              <a:t>(10), 808-816.</a:t>
            </a:r>
          </a:p>
          <a:p>
            <a:r>
              <a:rPr lang="en-GB" dirty="0"/>
              <a:t>Long, J. D., Langbehn, D. R., Tabrizi, S. J., et al. (2017). Validation of a prognostic index for Huntington's disease. </a:t>
            </a:r>
            <a:r>
              <a:rPr lang="en-GB" i="1" dirty="0"/>
              <a:t>The Lancet Neurology, 16</a:t>
            </a:r>
            <a:r>
              <a:rPr lang="en-GB" dirty="0"/>
              <a:t>(11), 830-838.</a:t>
            </a:r>
          </a:p>
          <a:p>
            <a:r>
              <a:rPr lang="en-GB" dirty="0"/>
              <a:t>Novak, M. J. U., &amp; Tabrizi, S. J. (2019). Huntington’s disease: clinical presentation and treatment. </a:t>
            </a:r>
            <a:r>
              <a:rPr lang="en-GB" i="1" dirty="0"/>
              <a:t>International Review of Neurobiology, 146</a:t>
            </a:r>
            <a:r>
              <a:rPr lang="en-GB" dirty="0"/>
              <a:t>, 301-341.</a:t>
            </a:r>
          </a:p>
          <a:p>
            <a:r>
              <a:rPr lang="en-GB" dirty="0"/>
              <a:t>Rees, G., Stout, J. C., Quinn, L., et al. (2020). Cognitive interventions for people with Huntington’s disease: a systematic review. </a:t>
            </a:r>
            <a:r>
              <a:rPr lang="en-GB" i="1" dirty="0"/>
              <a:t>Neuropsychology Review, 30</a:t>
            </a:r>
            <a:r>
              <a:rPr lang="en-GB" dirty="0"/>
              <a:t>(1), 62-82.</a:t>
            </a:r>
          </a:p>
          <a:p>
            <a:r>
              <a:rPr lang="en-GB" dirty="0"/>
              <a:t>Rodrigues, F. B., Wild, E. J., &amp; Tabrizi, S. J. (2017). Biomarkers in Huntington's disease: a window into disease progression and pathogenesis. </a:t>
            </a:r>
            <a:r>
              <a:rPr lang="en-GB" i="1" dirty="0"/>
              <a:t>The Lancet Neurology, 16</a:t>
            </a:r>
            <a:r>
              <a:rPr lang="en-GB" dirty="0"/>
              <a:t>(9), 830-843.</a:t>
            </a:r>
          </a:p>
          <a:p>
            <a:r>
              <a:rPr lang="en-GB" dirty="0" err="1"/>
              <a:t>Scahill</a:t>
            </a:r>
            <a:r>
              <a:rPr lang="en-GB" dirty="0"/>
              <a:t>, R. I., </a:t>
            </a:r>
            <a:r>
              <a:rPr lang="en-GB" dirty="0" err="1"/>
              <a:t>Zeun</a:t>
            </a:r>
            <a:r>
              <a:rPr lang="en-GB" dirty="0"/>
              <a:t>, P., Osborne-Crowley, K., et al. (2020). Biological and clinical characteristics of gene carriers far from predicted onset in the Huntington's Disease Young Adult Study (HD-YAS): a cross-sectional analysis. </a:t>
            </a:r>
            <a:r>
              <a:rPr lang="en-GB" i="1" dirty="0"/>
              <a:t>The Lancet Neurology, 19</a:t>
            </a:r>
            <a:r>
              <a:rPr lang="en-GB" dirty="0"/>
              <a:t>(6), 502-512.</a:t>
            </a:r>
          </a:p>
          <a:p>
            <a:r>
              <a:rPr lang="en-GB" dirty="0"/>
              <a:t>Tabrizi, S. J., Leavitt, B. R., </a:t>
            </a:r>
            <a:r>
              <a:rPr lang="en-GB" dirty="0" err="1"/>
              <a:t>Landwehrmeyer</a:t>
            </a:r>
            <a:r>
              <a:rPr lang="en-GB" dirty="0"/>
              <a:t>, G. B., et al. (2019). Targeting Huntingtin expression in patients with Huntington's disease. </a:t>
            </a:r>
            <a:r>
              <a:rPr lang="en-GB" i="1" dirty="0"/>
              <a:t>The New England Journal of Medicine, 380</a:t>
            </a:r>
            <a:r>
              <a:rPr lang="en-GB" dirty="0"/>
              <a:t>(24), 2307-2316.</a:t>
            </a:r>
          </a:p>
          <a:p>
            <a:r>
              <a:rPr lang="en-GB" dirty="0"/>
              <a:t>Wild, E. J., &amp; Tabrizi, S. J. (2017). Therapies targeting DNA and RNA in Huntington's disease. </a:t>
            </a:r>
            <a:r>
              <a:rPr lang="en-GB" i="1" dirty="0"/>
              <a:t>The Lancet Neurology, 16</a:t>
            </a:r>
            <a:r>
              <a:rPr lang="en-GB" dirty="0"/>
              <a:t>(11), 837-847.</a:t>
            </a:r>
          </a:p>
          <a:p>
            <a:endParaRPr lang="en-SI" dirty="0"/>
          </a:p>
        </p:txBody>
      </p:sp>
    </p:spTree>
    <p:extLst>
      <p:ext uri="{BB962C8B-B14F-4D97-AF65-F5344CB8AC3E}">
        <p14:creationId xmlns:p14="http://schemas.microsoft.com/office/powerpoint/2010/main" val="8491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FD15-9966-95E6-3AA3-4BCA47E73247}"/>
              </a:ext>
            </a:extLst>
          </p:cNvPr>
          <p:cNvSpPr>
            <a:spLocks noGrp="1"/>
          </p:cNvSpPr>
          <p:nvPr>
            <p:ph type="title"/>
          </p:nvPr>
        </p:nvSpPr>
        <p:spPr/>
        <p:txBody>
          <a:bodyPr/>
          <a:lstStyle/>
          <a:p>
            <a:pPr algn="ctr"/>
            <a:r>
              <a:rPr lang="en-GB" dirty="0">
                <a:solidFill>
                  <a:srgbClr val="C00000"/>
                </a:solidFill>
              </a:rPr>
              <a:t>Impact of HD on Patients and Families</a:t>
            </a:r>
            <a:endParaRPr lang="en-SI" dirty="0">
              <a:solidFill>
                <a:srgbClr val="C00000"/>
              </a:solidFill>
            </a:endParaRPr>
          </a:p>
        </p:txBody>
      </p:sp>
      <p:sp>
        <p:nvSpPr>
          <p:cNvPr id="3" name="Content Placeholder 2">
            <a:extLst>
              <a:ext uri="{FF2B5EF4-FFF2-40B4-BE49-F238E27FC236}">
                <a16:creationId xmlns:a16="http://schemas.microsoft.com/office/drawing/2014/main" id="{2CC68DFC-5B78-C65D-BB78-5ACC87F2EFCB}"/>
              </a:ext>
            </a:extLst>
          </p:cNvPr>
          <p:cNvSpPr>
            <a:spLocks noGrp="1"/>
          </p:cNvSpPr>
          <p:nvPr>
            <p:ph idx="1"/>
          </p:nvPr>
        </p:nvSpPr>
        <p:spPr/>
        <p:txBody>
          <a:bodyPr/>
          <a:lstStyle/>
          <a:p>
            <a:pPr marL="742950" lvl="1" indent="-285750">
              <a:buFont typeface="Arial" panose="020B0604020202020204" pitchFamily="34" charset="0"/>
              <a:buChar char="•"/>
            </a:pPr>
            <a:r>
              <a:rPr lang="en-GB" dirty="0"/>
              <a:t>HD has a profound impact on patients, causing a decline in physical, cognitive, and emotional well-being.</a:t>
            </a:r>
          </a:p>
          <a:p>
            <a:pPr marL="742950" lvl="1" indent="-285750">
              <a:buFont typeface="Arial" panose="020B0604020202020204" pitchFamily="34" charset="0"/>
              <a:buChar char="•"/>
            </a:pPr>
            <a:r>
              <a:rPr lang="en-GB" dirty="0"/>
              <a:t>The progressive nature of the disease results in increasing disability, with patients eventually requiring full-time care.</a:t>
            </a:r>
          </a:p>
          <a:p>
            <a:pPr marL="742950" lvl="1" indent="-285750">
              <a:buFont typeface="Arial" panose="020B0604020202020204" pitchFamily="34" charset="0"/>
              <a:buChar char="•"/>
            </a:pPr>
            <a:r>
              <a:rPr lang="en-GB" dirty="0"/>
              <a:t>Families face significant emotional, psychological, and financial burdens, often compounded by the hereditary nature of the disease.</a:t>
            </a:r>
          </a:p>
          <a:p>
            <a:pPr marL="742950" lvl="1" indent="-285750">
              <a:buFont typeface="Arial" panose="020B0604020202020204" pitchFamily="34" charset="0"/>
              <a:buChar char="•"/>
            </a:pPr>
            <a:r>
              <a:rPr lang="en-GB" dirty="0"/>
              <a:t>Genetic </a:t>
            </a:r>
            <a:r>
              <a:rPr lang="en-GB" dirty="0" err="1"/>
              <a:t>counseling</a:t>
            </a:r>
            <a:r>
              <a:rPr lang="en-GB" dirty="0"/>
              <a:t> plays a crucial role in helping at-risk individuals and families make informed decisions about their future.</a:t>
            </a:r>
          </a:p>
          <a:p>
            <a:endParaRPr lang="en-SI" dirty="0"/>
          </a:p>
        </p:txBody>
      </p:sp>
    </p:spTree>
    <p:extLst>
      <p:ext uri="{BB962C8B-B14F-4D97-AF65-F5344CB8AC3E}">
        <p14:creationId xmlns:p14="http://schemas.microsoft.com/office/powerpoint/2010/main" val="155860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40DA-E218-FE4E-0855-CA237A24DAD4}"/>
              </a:ext>
            </a:extLst>
          </p:cNvPr>
          <p:cNvSpPr>
            <a:spLocks noGrp="1"/>
          </p:cNvSpPr>
          <p:nvPr>
            <p:ph type="title"/>
          </p:nvPr>
        </p:nvSpPr>
        <p:spPr/>
        <p:txBody>
          <a:bodyPr/>
          <a:lstStyle/>
          <a:p>
            <a:pPr algn="ctr"/>
            <a:r>
              <a:rPr lang="en-GB" dirty="0">
                <a:solidFill>
                  <a:srgbClr val="C00000"/>
                </a:solidFill>
              </a:rPr>
              <a:t>Importance of Early Diagnosis</a:t>
            </a:r>
            <a:endParaRPr lang="en-SI" dirty="0"/>
          </a:p>
        </p:txBody>
      </p:sp>
      <p:sp>
        <p:nvSpPr>
          <p:cNvPr id="3" name="Content Placeholder 2">
            <a:extLst>
              <a:ext uri="{FF2B5EF4-FFF2-40B4-BE49-F238E27FC236}">
                <a16:creationId xmlns:a16="http://schemas.microsoft.com/office/drawing/2014/main" id="{455775EF-9810-AA3C-3610-21D8E7221A1F}"/>
              </a:ext>
            </a:extLst>
          </p:cNvPr>
          <p:cNvSpPr>
            <a:spLocks noGrp="1"/>
          </p:cNvSpPr>
          <p:nvPr>
            <p:ph idx="1"/>
          </p:nvPr>
        </p:nvSpPr>
        <p:spPr/>
        <p:txBody>
          <a:bodyPr/>
          <a:lstStyle/>
          <a:p>
            <a:pPr marL="742950" lvl="1" indent="-285750">
              <a:buFont typeface="Arial" panose="020B0604020202020204" pitchFamily="34" charset="0"/>
              <a:buChar char="•"/>
            </a:pPr>
            <a:r>
              <a:rPr lang="en-GB" dirty="0"/>
              <a:t>Early diagnosis is crucial for managing HD, allowing for timely interventions that can improve quality of life and delay symptom progression.</a:t>
            </a:r>
          </a:p>
          <a:p>
            <a:pPr marL="742950" lvl="1" indent="-285750">
              <a:buFont typeface="Arial" panose="020B0604020202020204" pitchFamily="34" charset="0"/>
              <a:buChar char="•"/>
            </a:pPr>
            <a:r>
              <a:rPr lang="en-GB" dirty="0"/>
              <a:t>Although there is no cure, early management strategies can address motor symptoms, cognitive decline, and psychiatric issues.</a:t>
            </a:r>
          </a:p>
          <a:p>
            <a:pPr marL="742950" lvl="1" indent="-285750">
              <a:buFont typeface="Arial" panose="020B0604020202020204" pitchFamily="34" charset="0"/>
              <a:buChar char="•"/>
            </a:pPr>
            <a:r>
              <a:rPr lang="en-GB" dirty="0"/>
              <a:t>Identifying HD early also facilitates participation in clinical trials for experimental treatments that may alter disease progression.</a:t>
            </a:r>
          </a:p>
          <a:p>
            <a:endParaRPr lang="en-SI" dirty="0"/>
          </a:p>
        </p:txBody>
      </p:sp>
    </p:spTree>
    <p:extLst>
      <p:ext uri="{BB962C8B-B14F-4D97-AF65-F5344CB8AC3E}">
        <p14:creationId xmlns:p14="http://schemas.microsoft.com/office/powerpoint/2010/main" val="93867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31F347-7EE9-5650-E296-B380C93AA258}"/>
              </a:ext>
            </a:extLst>
          </p:cNvPr>
          <p:cNvSpPr>
            <a:spLocks noGrp="1"/>
          </p:cNvSpPr>
          <p:nvPr>
            <p:ph type="title"/>
          </p:nvPr>
        </p:nvSpPr>
        <p:spPr/>
        <p:txBody>
          <a:bodyPr/>
          <a:lstStyle/>
          <a:p>
            <a:pPr algn="ctr"/>
            <a:r>
              <a:rPr lang="en-SI" dirty="0">
                <a:solidFill>
                  <a:srgbClr val="C00000"/>
                </a:solidFill>
              </a:rPr>
              <a:t>HD – AREAS OF ASSESSMENT</a:t>
            </a:r>
          </a:p>
        </p:txBody>
      </p:sp>
      <p:sp>
        <p:nvSpPr>
          <p:cNvPr id="6" name="Content Placeholder 5">
            <a:extLst>
              <a:ext uri="{FF2B5EF4-FFF2-40B4-BE49-F238E27FC236}">
                <a16:creationId xmlns:a16="http://schemas.microsoft.com/office/drawing/2014/main" id="{51462B53-340D-C747-698F-90DAA739470E}"/>
              </a:ext>
            </a:extLst>
          </p:cNvPr>
          <p:cNvSpPr>
            <a:spLocks noGrp="1"/>
          </p:cNvSpPr>
          <p:nvPr>
            <p:ph idx="1"/>
          </p:nvPr>
        </p:nvSpPr>
        <p:spPr/>
        <p:txBody>
          <a:bodyPr>
            <a:normAutofit/>
          </a:bodyPr>
          <a:lstStyle/>
          <a:p>
            <a:pPr algn="l"/>
            <a:r>
              <a:rPr lang="en-GB" sz="3600" i="0" dirty="0">
                <a:solidFill>
                  <a:srgbClr val="374151"/>
                </a:solidFill>
                <a:effectLst/>
                <a:latin typeface="Söhne"/>
              </a:rPr>
              <a:t>Motor Function</a:t>
            </a:r>
          </a:p>
          <a:p>
            <a:pPr algn="l"/>
            <a:r>
              <a:rPr lang="en-GB" sz="3600" i="0" dirty="0">
                <a:solidFill>
                  <a:srgbClr val="374151"/>
                </a:solidFill>
                <a:effectLst/>
                <a:latin typeface="Söhne"/>
              </a:rPr>
              <a:t>Cognitive Function</a:t>
            </a:r>
          </a:p>
          <a:p>
            <a:pPr algn="l"/>
            <a:r>
              <a:rPr lang="en-GB" sz="3600" i="0" dirty="0">
                <a:solidFill>
                  <a:srgbClr val="374151"/>
                </a:solidFill>
                <a:effectLst/>
                <a:latin typeface="Söhne"/>
              </a:rPr>
              <a:t>Psychiatric Symptoms</a:t>
            </a:r>
          </a:p>
          <a:p>
            <a:pPr algn="l"/>
            <a:r>
              <a:rPr lang="en-GB" sz="3600" i="0" dirty="0">
                <a:solidFill>
                  <a:srgbClr val="374151"/>
                </a:solidFill>
                <a:effectLst/>
                <a:latin typeface="Söhne"/>
              </a:rPr>
              <a:t>Quality of Life</a:t>
            </a:r>
          </a:p>
          <a:p>
            <a:pPr algn="l"/>
            <a:r>
              <a:rPr lang="en-GB" sz="3600" i="0" dirty="0">
                <a:solidFill>
                  <a:srgbClr val="374151"/>
                </a:solidFill>
                <a:effectLst/>
                <a:latin typeface="Söhne"/>
              </a:rPr>
              <a:t>Functional Capacity</a:t>
            </a:r>
          </a:p>
          <a:p>
            <a:pPr algn="l"/>
            <a:r>
              <a:rPr lang="en-GB" sz="3600" i="0" dirty="0">
                <a:solidFill>
                  <a:srgbClr val="374151"/>
                </a:solidFill>
                <a:effectLst/>
                <a:latin typeface="Söhne"/>
              </a:rPr>
              <a:t>Independence and Function</a:t>
            </a:r>
          </a:p>
        </p:txBody>
      </p:sp>
    </p:spTree>
    <p:extLst>
      <p:ext uri="{BB962C8B-B14F-4D97-AF65-F5344CB8AC3E}">
        <p14:creationId xmlns:p14="http://schemas.microsoft.com/office/powerpoint/2010/main" val="228953100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4777</Words>
  <Application>Microsoft Office PowerPoint</Application>
  <PresentationFormat>Widescreen</PresentationFormat>
  <Paragraphs>350</Paragraphs>
  <Slides>64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Söhne</vt:lpstr>
      <vt:lpstr>Office 2013 - 2022 Theme</vt:lpstr>
      <vt:lpstr>ASSESING AND MEASURING IN HD  PART 1 </vt:lpstr>
      <vt:lpstr>Objectives</vt:lpstr>
      <vt:lpstr>Overview of Huntington's Disease </vt:lpstr>
      <vt:lpstr>HUNTINGTON’S DISEASE</vt:lpstr>
      <vt:lpstr>Prevalence and Demographics</vt:lpstr>
      <vt:lpstr>Genetic Basis of HD</vt:lpstr>
      <vt:lpstr>Impact of HD on Patients and Families</vt:lpstr>
      <vt:lpstr>Importance of Early Diagnosis</vt:lpstr>
      <vt:lpstr>HD – AREAS OF ASSESSMENT</vt:lpstr>
      <vt:lpstr>Clinical History Taking in HD</vt:lpstr>
      <vt:lpstr>Introduction to Clinical History Taking</vt:lpstr>
      <vt:lpstr>Family History</vt:lpstr>
      <vt:lpstr>Early Symptoms of HD</vt:lpstr>
      <vt:lpstr>Psychiatric Symptoms</vt:lpstr>
      <vt:lpstr>Cognitive Changes</vt:lpstr>
      <vt:lpstr>Motor Symptoms</vt:lpstr>
      <vt:lpstr>Use of Questionnaires in History Taking</vt:lpstr>
      <vt:lpstr>Physical and Neurological Examination</vt:lpstr>
      <vt:lpstr>Introduction to Physical and Neurological Examination</vt:lpstr>
      <vt:lpstr>Motor Examination</vt:lpstr>
      <vt:lpstr>Assessment of Muscle Strength and Tone</vt:lpstr>
      <vt:lpstr>Cranial Nerve Examination</vt:lpstr>
      <vt:lpstr>Coordination and Gait Assessment</vt:lpstr>
      <vt:lpstr>Speech and Swallowing Evaluation</vt:lpstr>
      <vt:lpstr>Cognitive and Psychiatric Examination</vt:lpstr>
      <vt:lpstr>Differential Diagnosis Based on Examination</vt:lpstr>
      <vt:lpstr>Biochemical Assessments</vt:lpstr>
      <vt:lpstr>Introduction to Biochemical Assessments </vt:lpstr>
      <vt:lpstr>Routine Blood Tests</vt:lpstr>
      <vt:lpstr>HD-Related Biomarkers</vt:lpstr>
      <vt:lpstr>CSF (Cerebrospinal Fluid) Analysis</vt:lpstr>
      <vt:lpstr>Case 1: CSF Biomarkers in a Clinical Trial Setting</vt:lpstr>
      <vt:lpstr>Case 1: CSF Biomarkers in a Clinical Trial Setting</vt:lpstr>
      <vt:lpstr>Emerging Biochemical Markers</vt:lpstr>
      <vt:lpstr>Genetic Testing in HD</vt:lpstr>
      <vt:lpstr>Introduction to Genetic Testing</vt:lpstr>
      <vt:lpstr>CAG Repeat Expansion</vt:lpstr>
      <vt:lpstr>CAG Repeat Expansion</vt:lpstr>
      <vt:lpstr>Genetic Counseling </vt:lpstr>
      <vt:lpstr>Predictive Testing</vt:lpstr>
      <vt:lpstr>Prenatal Testing</vt:lpstr>
      <vt:lpstr>Genetic Testing Process</vt:lpstr>
      <vt:lpstr>Genetic Testing in a 35-Year-Old with Family History but No Symptoms</vt:lpstr>
      <vt:lpstr>Genetic Testing in a 35-Year-Old with Family History but No Symptoms</vt:lpstr>
      <vt:lpstr>Ethical and Legal Considerations</vt:lpstr>
      <vt:lpstr>Imaging Techniques in HD</vt:lpstr>
      <vt:lpstr>Introduction to Imaging in HD</vt:lpstr>
      <vt:lpstr>MRI (Magnetic Resonance Imaging) in HD</vt:lpstr>
      <vt:lpstr>MRI (Magnetic Resonance Imaging) in HD</vt:lpstr>
      <vt:lpstr>MRI in a 42-Year-Old with Rapid Progression of Symptoms</vt:lpstr>
      <vt:lpstr>MRI in a 42-Year-Old with Rapid Progression of Symptoms</vt:lpstr>
      <vt:lpstr>CT (Computed Tomography) Scans in HD</vt:lpstr>
      <vt:lpstr>PET (Positron Emission Tomography) Scans</vt:lpstr>
      <vt:lpstr>PowerPoint Presentation</vt:lpstr>
      <vt:lpstr>PET Imaging in a 38-Year-Old with Subtle Cognitive Decline</vt:lpstr>
      <vt:lpstr>PET Imaging in a 38-Year-Old with Subtle Cognitive Decline</vt:lpstr>
      <vt:lpstr>SPECT (Single Photon Emission Computed Tomography) Scans</vt:lpstr>
      <vt:lpstr>SPECT (Single Photon Emission Computed Tomography) Scans</vt:lpstr>
      <vt:lpstr>SPECT Imaging in a 45-Year-Old with Early Motor Symptoms</vt:lpstr>
      <vt:lpstr>SPECT Imaging in a 45-Year-Old with Early Motor Symptoms</vt:lpstr>
      <vt:lpstr>Advanced Imaging Techniques</vt:lpstr>
      <vt:lpstr>Imaging in Disease Progression</vt:lpstr>
      <vt:lpstr>Comparing Imaging Modalities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mako_manuel1@outlook.com</dc:creator>
  <cp:lastModifiedBy>mako_manuel1@outlook.com</cp:lastModifiedBy>
  <cp:revision>4</cp:revision>
  <dcterms:created xsi:type="dcterms:W3CDTF">2024-08-22T09:18:36Z</dcterms:created>
  <dcterms:modified xsi:type="dcterms:W3CDTF">2024-08-22T09:32:13Z</dcterms:modified>
</cp:coreProperties>
</file>