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1"/>
  </p:notesMasterIdLst>
  <p:sldIdLst>
    <p:sldId id="5091" r:id="rId2"/>
    <p:sldId id="5518" r:id="rId3"/>
    <p:sldId id="5519" r:id="rId4"/>
    <p:sldId id="262" r:id="rId5"/>
    <p:sldId id="5520" r:id="rId6"/>
    <p:sldId id="5521" r:id="rId7"/>
    <p:sldId id="5522" r:id="rId8"/>
    <p:sldId id="5523" r:id="rId9"/>
    <p:sldId id="5524" r:id="rId10"/>
    <p:sldId id="5525" r:id="rId11"/>
    <p:sldId id="5526" r:id="rId12"/>
    <p:sldId id="5527" r:id="rId13"/>
    <p:sldId id="5528" r:id="rId14"/>
    <p:sldId id="5529" r:id="rId15"/>
    <p:sldId id="5530" r:id="rId16"/>
    <p:sldId id="268" r:id="rId17"/>
    <p:sldId id="5531" r:id="rId18"/>
    <p:sldId id="5532" r:id="rId19"/>
    <p:sldId id="5533" r:id="rId20"/>
    <p:sldId id="5534" r:id="rId21"/>
    <p:sldId id="5535" r:id="rId22"/>
    <p:sldId id="5536" r:id="rId23"/>
    <p:sldId id="5537" r:id="rId24"/>
    <p:sldId id="5538" r:id="rId25"/>
    <p:sldId id="5539" r:id="rId26"/>
    <p:sldId id="5540" r:id="rId27"/>
    <p:sldId id="5541" r:id="rId28"/>
    <p:sldId id="5542" r:id="rId29"/>
    <p:sldId id="5543" r:id="rId30"/>
    <p:sldId id="5544" r:id="rId31"/>
    <p:sldId id="5545" r:id="rId32"/>
    <p:sldId id="5546" r:id="rId33"/>
    <p:sldId id="5547" r:id="rId34"/>
    <p:sldId id="5548" r:id="rId35"/>
    <p:sldId id="5549" r:id="rId36"/>
    <p:sldId id="5550" r:id="rId37"/>
    <p:sldId id="5487" r:id="rId38"/>
    <p:sldId id="5551" r:id="rId39"/>
    <p:sldId id="5552" r:id="rId40"/>
    <p:sldId id="5490" r:id="rId41"/>
    <p:sldId id="5553" r:id="rId42"/>
    <p:sldId id="5554" r:id="rId43"/>
    <p:sldId id="5493" r:id="rId44"/>
    <p:sldId id="5494" r:id="rId45"/>
    <p:sldId id="5495" r:id="rId46"/>
    <p:sldId id="5496" r:id="rId47"/>
    <p:sldId id="5497" r:id="rId48"/>
    <p:sldId id="5498" r:id="rId49"/>
    <p:sldId id="5499" r:id="rId50"/>
    <p:sldId id="5500" r:id="rId51"/>
    <p:sldId id="5501" r:id="rId52"/>
    <p:sldId id="5502" r:id="rId53"/>
    <p:sldId id="5503" r:id="rId54"/>
    <p:sldId id="5504" r:id="rId55"/>
    <p:sldId id="5505" r:id="rId56"/>
    <p:sldId id="5506" r:id="rId57"/>
    <p:sldId id="5507" r:id="rId58"/>
    <p:sldId id="5508" r:id="rId59"/>
    <p:sldId id="5509" r:id="rId60"/>
    <p:sldId id="5510" r:id="rId61"/>
    <p:sldId id="5511" r:id="rId62"/>
    <p:sldId id="5512" r:id="rId63"/>
    <p:sldId id="5513" r:id="rId64"/>
    <p:sldId id="5514" r:id="rId65"/>
    <p:sldId id="5515" r:id="rId66"/>
    <p:sldId id="5516" r:id="rId67"/>
    <p:sldId id="5517" r:id="rId68"/>
    <p:sldId id="5555" r:id="rId69"/>
    <p:sldId id="5556"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894"/>
    <p:restoredTop sz="65211"/>
  </p:normalViewPr>
  <p:slideViewPr>
    <p:cSldViewPr snapToGrid="0">
      <p:cViewPr varScale="1">
        <p:scale>
          <a:sx n="61" d="100"/>
          <a:sy n="61" d="100"/>
        </p:scale>
        <p:origin x="34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7E6749-5E2B-2940-AC67-D2AEB68765B7}" type="datetimeFigureOut">
              <a:rPr lang="en-SI" smtClean="0"/>
              <a:t>12/14/2024</a:t>
            </a:fld>
            <a:endParaRPr lang="en-S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539EB-EB5D-F347-A100-845062C365D0}" type="slidenum">
              <a:rPr lang="en-SI" smtClean="0"/>
              <a:t>‹#›</a:t>
            </a:fld>
            <a:endParaRPr lang="en-SI"/>
          </a:p>
        </p:txBody>
      </p:sp>
    </p:spTree>
    <p:extLst>
      <p:ext uri="{BB962C8B-B14F-4D97-AF65-F5344CB8AC3E}">
        <p14:creationId xmlns:p14="http://schemas.microsoft.com/office/powerpoint/2010/main" val="99527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12</a:t>
            </a:fld>
            <a:endParaRPr lang="en-SI"/>
          </a:p>
        </p:txBody>
      </p:sp>
    </p:spTree>
    <p:extLst>
      <p:ext uri="{BB962C8B-B14F-4D97-AF65-F5344CB8AC3E}">
        <p14:creationId xmlns:p14="http://schemas.microsoft.com/office/powerpoint/2010/main" val="784464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63</a:t>
            </a:fld>
            <a:endParaRPr lang="en-SI"/>
          </a:p>
        </p:txBody>
      </p:sp>
    </p:spTree>
    <p:extLst>
      <p:ext uri="{BB962C8B-B14F-4D97-AF65-F5344CB8AC3E}">
        <p14:creationId xmlns:p14="http://schemas.microsoft.com/office/powerpoint/2010/main" val="32957991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79539EB-EB5D-F347-A100-845062C365D0}" type="slidenum">
              <a:rPr lang="en-SI" smtClean="0"/>
              <a:t>69</a:t>
            </a:fld>
            <a:endParaRPr lang="en-SI"/>
          </a:p>
        </p:txBody>
      </p:sp>
    </p:spTree>
    <p:extLst>
      <p:ext uri="{BB962C8B-B14F-4D97-AF65-F5344CB8AC3E}">
        <p14:creationId xmlns:p14="http://schemas.microsoft.com/office/powerpoint/2010/main" val="2729515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7</a:t>
            </a:fld>
            <a:endParaRPr lang="en-SI"/>
          </a:p>
        </p:txBody>
      </p:sp>
    </p:spTree>
    <p:extLst>
      <p:ext uri="{BB962C8B-B14F-4D97-AF65-F5344CB8AC3E}">
        <p14:creationId xmlns:p14="http://schemas.microsoft.com/office/powerpoint/2010/main" val="42040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8</a:t>
            </a:fld>
            <a:endParaRPr lang="en-SI"/>
          </a:p>
        </p:txBody>
      </p:sp>
    </p:spTree>
    <p:extLst>
      <p:ext uri="{BB962C8B-B14F-4D97-AF65-F5344CB8AC3E}">
        <p14:creationId xmlns:p14="http://schemas.microsoft.com/office/powerpoint/2010/main" val="1490501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9</a:t>
            </a:fld>
            <a:endParaRPr lang="en-SI"/>
          </a:p>
        </p:txBody>
      </p:sp>
    </p:spTree>
    <p:extLst>
      <p:ext uri="{BB962C8B-B14F-4D97-AF65-F5344CB8AC3E}">
        <p14:creationId xmlns:p14="http://schemas.microsoft.com/office/powerpoint/2010/main" val="3069299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10</a:t>
            </a:fld>
            <a:endParaRPr lang="en-SI"/>
          </a:p>
        </p:txBody>
      </p:sp>
    </p:spTree>
    <p:extLst>
      <p:ext uri="{BB962C8B-B14F-4D97-AF65-F5344CB8AC3E}">
        <p14:creationId xmlns:p14="http://schemas.microsoft.com/office/powerpoint/2010/main" val="455663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079539EB-EB5D-F347-A100-845062C365D0}" type="slidenum">
              <a:rPr lang="en-SI" smtClean="0"/>
              <a:t>11</a:t>
            </a:fld>
            <a:endParaRPr lang="en-SI"/>
          </a:p>
        </p:txBody>
      </p:sp>
    </p:spTree>
    <p:extLst>
      <p:ext uri="{BB962C8B-B14F-4D97-AF65-F5344CB8AC3E}">
        <p14:creationId xmlns:p14="http://schemas.microsoft.com/office/powerpoint/2010/main" val="2364552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3EEAE5-4B11-4B44-9CD1-E74FB05F7A26}"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75990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3EEAE5-4B11-4B44-9CD1-E74FB05F7A26}"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111801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3EEAE5-4B11-4B44-9CD1-E74FB05F7A26}"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1648023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3346441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74595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01284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09038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250465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476094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54336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3EEAE5-4B11-4B44-9CD1-E74FB05F7A26}"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1183479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3EEAE5-4B11-4B44-9CD1-E74FB05F7A26}"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36261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3EEAE5-4B11-4B44-9CD1-E74FB05F7A26}"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386382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3EEAE5-4B11-4B44-9CD1-E74FB05F7A26}" type="datetimeFigureOut">
              <a:rPr lang="en-SI" smtClean="0"/>
              <a:t>12/14/2024</a:t>
            </a:fld>
            <a:endParaRPr lang="en-SI"/>
          </a:p>
        </p:txBody>
      </p:sp>
      <p:sp>
        <p:nvSpPr>
          <p:cNvPr id="8" name="Footer Placeholder 7"/>
          <p:cNvSpPr>
            <a:spLocks noGrp="1"/>
          </p:cNvSpPr>
          <p:nvPr>
            <p:ph type="ftr" sz="quarter" idx="11"/>
          </p:nvPr>
        </p:nvSpPr>
        <p:spPr/>
        <p:txBody>
          <a:bodyPr/>
          <a:lstStyle/>
          <a:p>
            <a:endParaRPr lang="en-SI"/>
          </a:p>
        </p:txBody>
      </p:sp>
      <p:sp>
        <p:nvSpPr>
          <p:cNvPr id="9" name="Slide Number Placeholder 8"/>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621583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3EEAE5-4B11-4B44-9CD1-E74FB05F7A26}" type="datetimeFigureOut">
              <a:rPr lang="en-SI" smtClean="0"/>
              <a:t>12/14/2024</a:t>
            </a:fld>
            <a:endParaRPr lang="en-SI"/>
          </a:p>
        </p:txBody>
      </p:sp>
      <p:sp>
        <p:nvSpPr>
          <p:cNvPr id="4" name="Footer Placeholder 3"/>
          <p:cNvSpPr>
            <a:spLocks noGrp="1"/>
          </p:cNvSpPr>
          <p:nvPr>
            <p:ph type="ftr" sz="quarter" idx="11"/>
          </p:nvPr>
        </p:nvSpPr>
        <p:spPr/>
        <p:txBody>
          <a:bodyPr/>
          <a:lstStyle/>
          <a:p>
            <a:endParaRPr lang="en-SI"/>
          </a:p>
        </p:txBody>
      </p:sp>
      <p:sp>
        <p:nvSpPr>
          <p:cNvPr id="5" name="Slide Number Placeholder 4"/>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759063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3EEAE5-4B11-4B44-9CD1-E74FB05F7A26}" type="datetimeFigureOut">
              <a:rPr lang="en-SI" smtClean="0"/>
              <a:t>12/14/2024</a:t>
            </a:fld>
            <a:endParaRPr lang="en-SI"/>
          </a:p>
        </p:txBody>
      </p:sp>
      <p:sp>
        <p:nvSpPr>
          <p:cNvPr id="3" name="Footer Placeholder 2"/>
          <p:cNvSpPr>
            <a:spLocks noGrp="1"/>
          </p:cNvSpPr>
          <p:nvPr>
            <p:ph type="ftr" sz="quarter" idx="11"/>
          </p:nvPr>
        </p:nvSpPr>
        <p:spPr/>
        <p:txBody>
          <a:bodyPr/>
          <a:lstStyle/>
          <a:p>
            <a:endParaRPr lang="en-SI"/>
          </a:p>
        </p:txBody>
      </p:sp>
      <p:sp>
        <p:nvSpPr>
          <p:cNvPr id="4" name="Slide Number Placeholder 3"/>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31568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3EEAE5-4B11-4B44-9CD1-E74FB05F7A26}"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25481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3EEAE5-4B11-4B44-9CD1-E74FB05F7A26}"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4238B46A-45C5-5845-852D-75F24BB7DE94}" type="slidenum">
              <a:rPr lang="en-SI" smtClean="0"/>
              <a:t>‹#›</a:t>
            </a:fld>
            <a:endParaRPr lang="en-SI"/>
          </a:p>
        </p:txBody>
      </p:sp>
    </p:spTree>
    <p:extLst>
      <p:ext uri="{BB962C8B-B14F-4D97-AF65-F5344CB8AC3E}">
        <p14:creationId xmlns:p14="http://schemas.microsoft.com/office/powerpoint/2010/main" val="380641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3EEAE5-4B11-4B44-9CD1-E74FB05F7A26}" type="datetimeFigureOut">
              <a:rPr lang="en-SI" smtClean="0"/>
              <a:t>12/14/2024</a:t>
            </a:fld>
            <a:endParaRPr lang="en-S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8B46A-45C5-5845-852D-75F24BB7DE94}" type="slidenum">
              <a:rPr lang="en-SI" smtClean="0"/>
              <a:t>‹#›</a:t>
            </a:fld>
            <a:endParaRPr lang="en-SI"/>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71292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E81D73-FD41-231F-7894-AF9D406D0AEF}"/>
              </a:ext>
            </a:extLst>
          </p:cNvPr>
          <p:cNvSpPr>
            <a:spLocks noGrp="1"/>
          </p:cNvSpPr>
          <p:nvPr>
            <p:ph type="ctrTitle"/>
          </p:nvPr>
        </p:nvSpPr>
        <p:spPr>
          <a:xfrm>
            <a:off x="402956" y="1122363"/>
            <a:ext cx="11468746" cy="2387600"/>
          </a:xfrm>
        </p:spPr>
        <p:txBody>
          <a:bodyPr>
            <a:normAutofit fontScale="90000"/>
          </a:bodyPr>
          <a:lstStyle/>
          <a:p>
            <a:r>
              <a:rPr lang="en-GB" dirty="0">
                <a:solidFill>
                  <a:srgbClr val="C00000"/>
                </a:solidFill>
              </a:rPr>
              <a:t>4.12: </a:t>
            </a:r>
            <a:r>
              <a:rPr lang="en-US" dirty="0">
                <a:solidFill>
                  <a:srgbClr val="C00000"/>
                </a:solidFill>
              </a:rPr>
              <a:t>Assessing pros and cons of PD scales</a:t>
            </a:r>
            <a:br>
              <a:rPr lang="en-GB" dirty="0">
                <a:solidFill>
                  <a:srgbClr val="C00000"/>
                </a:solidFill>
                <a:highlight>
                  <a:srgbClr val="FFFF00"/>
                </a:highlight>
              </a:rPr>
            </a:br>
            <a:endParaRPr lang="en-SI" dirty="0">
              <a:solidFill>
                <a:srgbClr val="C00000"/>
              </a:solidFill>
              <a:highlight>
                <a:srgbClr val="FFFF00"/>
              </a:highlight>
            </a:endParaRPr>
          </a:p>
        </p:txBody>
      </p:sp>
      <p:grpSp>
        <p:nvGrpSpPr>
          <p:cNvPr id="7" name="Group 6">
            <a:extLst>
              <a:ext uri="{FF2B5EF4-FFF2-40B4-BE49-F238E27FC236}">
                <a16:creationId xmlns:a16="http://schemas.microsoft.com/office/drawing/2014/main" id="{0639CBAD-14CF-4DDE-E43A-7209FF144467}"/>
              </a:ext>
            </a:extLst>
          </p:cNvPr>
          <p:cNvGrpSpPr/>
          <p:nvPr/>
        </p:nvGrpSpPr>
        <p:grpSpPr>
          <a:xfrm>
            <a:off x="1216720" y="3832052"/>
            <a:ext cx="9283650" cy="2130221"/>
            <a:chOff x="1610475" y="3648076"/>
            <a:chExt cx="9306674" cy="2135504"/>
          </a:xfrm>
        </p:grpSpPr>
        <p:sp>
          <p:nvSpPr>
            <p:cNvPr id="8" name="Subtitle 2">
              <a:extLst>
                <a:ext uri="{FF2B5EF4-FFF2-40B4-BE49-F238E27FC236}">
                  <a16:creationId xmlns:a16="http://schemas.microsoft.com/office/drawing/2014/main" id="{0BCF20B7-226A-2ABB-BBEB-C6A7AD20B78A}"/>
                </a:ext>
              </a:extLst>
            </p:cNvPr>
            <p:cNvSpPr txBox="1">
              <a:spLocks/>
            </p:cNvSpPr>
            <p:nvPr/>
          </p:nvSpPr>
          <p:spPr>
            <a:xfrm>
              <a:off x="1610475" y="3648076"/>
              <a:ext cx="9144000" cy="633095"/>
            </a:xfrm>
            <a:prstGeom prst="rect">
              <a:avLst/>
            </a:prstGeom>
          </p:spPr>
          <p:txBody>
            <a:bodyPr vert="horz" lIns="91214" tIns="45607" rIns="91214" bIns="45607"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SE" sz="2394" dirty="0"/>
              </a:br>
              <a:r>
                <a:rPr lang="sl-SI" sz="2394" dirty="0"/>
                <a:t>GP</a:t>
              </a:r>
              <a:r>
                <a:rPr lang="en-US" sz="2394" dirty="0"/>
                <a:t>2</a:t>
              </a:r>
              <a:r>
                <a:rPr lang="sl-SI" sz="2394" dirty="0"/>
                <a:t> - </a:t>
              </a:r>
              <a:r>
                <a:rPr lang="en-US" sz="2394" dirty="0"/>
                <a:t>Clinical assessment and outcome measurement</a:t>
              </a:r>
              <a:endParaRPr lang="en-SE" sz="2394" dirty="0"/>
            </a:p>
          </p:txBody>
        </p:sp>
        <p:sp>
          <p:nvSpPr>
            <p:cNvPr id="9" name="Subtitle 2">
              <a:extLst>
                <a:ext uri="{FF2B5EF4-FFF2-40B4-BE49-F238E27FC236}">
                  <a16:creationId xmlns:a16="http://schemas.microsoft.com/office/drawing/2014/main" id="{977A8B6A-A31A-FAFD-A5B6-C7008D6CB8EF}"/>
                </a:ext>
              </a:extLst>
            </p:cNvPr>
            <p:cNvSpPr txBox="1">
              <a:spLocks/>
            </p:cNvSpPr>
            <p:nvPr/>
          </p:nvSpPr>
          <p:spPr>
            <a:xfrm>
              <a:off x="1773149" y="4418648"/>
              <a:ext cx="9144000" cy="1364932"/>
            </a:xfrm>
            <a:prstGeom prst="rect">
              <a:avLst/>
            </a:prstGeom>
          </p:spPr>
          <p:txBody>
            <a:bodyPr vert="horz" lIns="91214" tIns="45607" rIns="91214" bIns="45607"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GB" sz="2394" dirty="0" err="1">
                  <a:solidFill>
                    <a:prstClr val="black"/>
                  </a:solidFill>
                  <a:latin typeface="Calibri" panose="020F0502020204030204"/>
                </a:rPr>
                <a:t>Zvezdan</a:t>
              </a:r>
              <a:r>
                <a:rPr lang="en-GB" sz="2394" dirty="0">
                  <a:solidFill>
                    <a:prstClr val="black"/>
                  </a:solidFill>
                  <a:latin typeface="Calibri" panose="020F0502020204030204"/>
                </a:rPr>
                <a:t> </a:t>
              </a:r>
              <a:r>
                <a:rPr lang="en-GB" sz="2394" dirty="0" err="1">
                  <a:solidFill>
                    <a:prstClr val="black"/>
                  </a:solidFill>
                  <a:latin typeface="Calibri" panose="020F0502020204030204"/>
                </a:rPr>
                <a:t>Pirto</a:t>
              </a:r>
              <a:r>
                <a:rPr lang="sr-Latn-RS" sz="2394" dirty="0">
                  <a:solidFill>
                    <a:prstClr val="black"/>
                  </a:solidFill>
                  <a:latin typeface="Calibri" panose="020F0502020204030204"/>
                </a:rPr>
                <a:t>š</a:t>
              </a:r>
              <a:r>
                <a:rPr lang="en-GB" sz="2394" dirty="0" err="1">
                  <a:solidFill>
                    <a:prstClr val="black"/>
                  </a:solidFill>
                  <a:latin typeface="Calibri" panose="020F0502020204030204"/>
                </a:rPr>
                <a:t>ek</a:t>
              </a:r>
              <a:br>
                <a:rPr lang="en-GB" sz="2394" dirty="0">
                  <a:solidFill>
                    <a:prstClr val="black"/>
                  </a:solidFill>
                  <a:latin typeface="Calibri" panose="020F0502020204030204"/>
                </a:rPr>
              </a:br>
              <a:r>
                <a:rPr lang="en-GB" sz="2394" dirty="0">
                  <a:solidFill>
                    <a:prstClr val="black"/>
                  </a:solidFill>
                  <a:latin typeface="Calibri" panose="020F0502020204030204"/>
                </a:rPr>
                <a:t>University of Ljubljana</a:t>
              </a:r>
            </a:p>
          </p:txBody>
        </p:sp>
      </p:grpSp>
    </p:spTree>
    <p:extLst>
      <p:ext uri="{BB962C8B-B14F-4D97-AF65-F5344CB8AC3E}">
        <p14:creationId xmlns:p14="http://schemas.microsoft.com/office/powerpoint/2010/main" val="302925716"/>
      </p:ext>
    </p:extLst>
  </p:cSld>
  <p:clrMapOvr>
    <a:masterClrMapping/>
  </p:clrMapOvr>
  <mc:AlternateContent xmlns:mc="http://schemas.openxmlformats.org/markup-compatibility/2006" xmlns:p14="http://schemas.microsoft.com/office/powerpoint/2010/main">
    <mc:Choice Requires="p14">
      <p:transition spd="slow" p14:dur="2000" advTm="12021"/>
    </mc:Choice>
    <mc:Fallback xmlns="">
      <p:transition spd="slow" advTm="1202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Timed Up and Go (TUG) Test: Overview</a:t>
            </a:r>
          </a:p>
        </p:txBody>
      </p:sp>
      <p:sp>
        <p:nvSpPr>
          <p:cNvPr id="3" name="Content Placeholder 2"/>
          <p:cNvSpPr>
            <a:spLocks noGrp="1"/>
          </p:cNvSpPr>
          <p:nvPr>
            <p:ph idx="1"/>
          </p:nvPr>
        </p:nvSpPr>
        <p:spPr/>
        <p:txBody>
          <a:bodyPr/>
          <a:lstStyle/>
          <a:p>
            <a:pPr marL="0" indent="0">
              <a:buNone/>
            </a:pPr>
            <a:r>
              <a:rPr dirty="0"/>
              <a:t>The TUG test assesses gait, balance, and fall risk in PD.</a:t>
            </a:r>
          </a:p>
          <a:p>
            <a:endParaRPr dirty="0"/>
          </a:p>
          <a:p>
            <a:pPr marL="0" indent="0">
              <a:buNone/>
            </a:pPr>
            <a:r>
              <a:rPr dirty="0"/>
              <a:t>Procedure:</a:t>
            </a:r>
          </a:p>
          <a:p>
            <a:r>
              <a:rPr dirty="0"/>
              <a:t>  1. Patient stands from a chair.</a:t>
            </a:r>
          </a:p>
          <a:p>
            <a:r>
              <a:rPr dirty="0"/>
              <a:t>  2. Walks 3 meters, turns, and returns to the chair.</a:t>
            </a:r>
          </a:p>
          <a:p>
            <a:r>
              <a:rPr dirty="0"/>
              <a:t>  3. Time is recorded.</a:t>
            </a:r>
          </a:p>
          <a:p>
            <a:endParaRPr dirty="0"/>
          </a:p>
          <a:p>
            <a:pPr marL="0" indent="0">
              <a:buNone/>
            </a:pPr>
            <a:r>
              <a:rPr dirty="0"/>
              <a:t>Purpose: To evaluate mobility and fall risk.</a:t>
            </a:r>
          </a:p>
        </p:txBody>
      </p:sp>
    </p:spTree>
  </p:cSld>
  <p:clrMapOvr>
    <a:masterClrMapping/>
  </p:clrMapOvr>
  <mc:AlternateContent xmlns:mc="http://schemas.openxmlformats.org/markup-compatibility/2006" xmlns:p14="http://schemas.microsoft.com/office/powerpoint/2010/main">
    <mc:Choice Requires="p14">
      <p:transition spd="slow" p14:dur="2000" advTm="49250"/>
    </mc:Choice>
    <mc:Fallback xmlns="">
      <p:transition spd="slow" advTm="4925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Timed Up and Go (TUG) Test: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 Quick and easy to perform.</a:t>
            </a:r>
          </a:p>
          <a:p>
            <a:r>
              <a:rPr dirty="0"/>
              <a:t>  - No specialized equipment needed.</a:t>
            </a:r>
          </a:p>
          <a:p>
            <a:r>
              <a:rPr dirty="0"/>
              <a:t>  - Effective for fall risk evaluation.</a:t>
            </a:r>
          </a:p>
          <a:p>
            <a:endParaRPr dirty="0"/>
          </a:p>
          <a:p>
            <a:pPr marL="0" indent="0">
              <a:buNone/>
            </a:pPr>
            <a:r>
              <a:rPr dirty="0"/>
              <a:t>Cons:</a:t>
            </a:r>
          </a:p>
          <a:p>
            <a:r>
              <a:rPr dirty="0"/>
              <a:t>  - Focused only on mobility.</a:t>
            </a:r>
          </a:p>
          <a:p>
            <a:r>
              <a:rPr dirty="0"/>
              <a:t>  - Results influenced by patient effort and cooperation.</a:t>
            </a:r>
          </a:p>
          <a:p>
            <a:r>
              <a:rPr dirty="0"/>
              <a:t>  - Limited in scope for broader PD symptoms.</a:t>
            </a:r>
          </a:p>
        </p:txBody>
      </p:sp>
    </p:spTree>
  </p:cSld>
  <p:clrMapOvr>
    <a:masterClrMapping/>
  </p:clrMapOvr>
  <mc:AlternateContent xmlns:mc="http://schemas.openxmlformats.org/markup-compatibility/2006" xmlns:p14="http://schemas.microsoft.com/office/powerpoint/2010/main">
    <mc:Choice Requires="p14">
      <p:transition spd="slow" p14:dur="2000" advTm="51119"/>
    </mc:Choice>
    <mc:Fallback xmlns="">
      <p:transition spd="slow" advTm="51119"/>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Timed Up and Go (TUG) Test: Ideal Use Cases</a:t>
            </a:r>
          </a:p>
        </p:txBody>
      </p:sp>
      <p:sp>
        <p:nvSpPr>
          <p:cNvPr id="3" name="Content Placeholder 2"/>
          <p:cNvSpPr>
            <a:spLocks noGrp="1"/>
          </p:cNvSpPr>
          <p:nvPr>
            <p:ph idx="1"/>
          </p:nvPr>
        </p:nvSpPr>
        <p:spPr/>
        <p:txBody>
          <a:bodyPr>
            <a:normAutofit fontScale="85000" lnSpcReduction="20000"/>
          </a:bodyPr>
          <a:lstStyle/>
          <a:p>
            <a:pPr marL="0" indent="0">
              <a:buNone/>
            </a:pPr>
            <a:r>
              <a:rPr dirty="0"/>
              <a:t>Ideal Patients/Settings:</a:t>
            </a:r>
          </a:p>
          <a:p>
            <a:r>
              <a:rPr dirty="0"/>
              <a:t>  - Patients with suspected mobility issues or fall risk.</a:t>
            </a:r>
          </a:p>
          <a:p>
            <a:r>
              <a:rPr dirty="0"/>
              <a:t>  - Routine clinical evaluations for functional mobility.</a:t>
            </a:r>
          </a:p>
          <a:p>
            <a:endParaRPr dirty="0"/>
          </a:p>
          <a:p>
            <a:pPr marL="0" indent="0">
              <a:buNone/>
            </a:pPr>
            <a:r>
              <a:rPr dirty="0"/>
              <a:t>Key Symptoms:</a:t>
            </a:r>
          </a:p>
          <a:p>
            <a:r>
              <a:rPr dirty="0"/>
              <a:t>  - Gait disturbances.</a:t>
            </a:r>
          </a:p>
          <a:p>
            <a:r>
              <a:rPr dirty="0"/>
              <a:t>  - Postural instability.</a:t>
            </a:r>
          </a:p>
          <a:p>
            <a:endParaRPr dirty="0"/>
          </a:p>
          <a:p>
            <a:pPr marL="0" indent="0">
              <a:buNone/>
            </a:pPr>
            <a:r>
              <a:rPr dirty="0"/>
              <a:t>Clinical Settings:</a:t>
            </a:r>
          </a:p>
          <a:p>
            <a:r>
              <a:rPr dirty="0"/>
              <a:t>  - Primary care o</a:t>
            </a:r>
            <a:r>
              <a:rPr lang="en-GB" dirty="0"/>
              <a:t>r</a:t>
            </a:r>
            <a:r>
              <a:rPr lang="en-SI" dirty="0"/>
              <a:t> </a:t>
            </a:r>
            <a:r>
              <a:rPr dirty="0"/>
              <a:t>neurology clinics.</a:t>
            </a:r>
          </a:p>
          <a:p>
            <a:r>
              <a:rPr dirty="0"/>
              <a:t>  - Physical therapy settings.</a:t>
            </a:r>
          </a:p>
        </p:txBody>
      </p:sp>
    </p:spTree>
  </p:cSld>
  <p:clrMapOvr>
    <a:masterClrMapping/>
  </p:clrMapOvr>
  <mc:AlternateContent xmlns:mc="http://schemas.openxmlformats.org/markup-compatibility/2006" xmlns:p14="http://schemas.microsoft.com/office/powerpoint/2010/main">
    <mc:Choice Requires="p14">
      <p:transition spd="slow" p14:dur="2000" advTm="46262"/>
    </mc:Choice>
    <mc:Fallback xmlns="">
      <p:transition spd="slow" advTm="4626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Non-Motor Symptoms Scale (NMSS): Overview</a:t>
            </a:r>
          </a:p>
        </p:txBody>
      </p:sp>
      <p:sp>
        <p:nvSpPr>
          <p:cNvPr id="3" name="Content Placeholder 2"/>
          <p:cNvSpPr>
            <a:spLocks noGrp="1"/>
          </p:cNvSpPr>
          <p:nvPr>
            <p:ph idx="1"/>
          </p:nvPr>
        </p:nvSpPr>
        <p:spPr>
          <a:xfrm>
            <a:off x="838200" y="1825625"/>
            <a:ext cx="9448800" cy="4351338"/>
          </a:xfrm>
        </p:spPr>
        <p:txBody>
          <a:bodyPr>
            <a:normAutofit lnSpcReduction="10000"/>
          </a:bodyPr>
          <a:lstStyle/>
          <a:p>
            <a:r>
              <a:rPr dirty="0"/>
              <a:t>The NMSS is a comprehensive tool for assessing non-motor symptoms in Parkinson’s Disease.</a:t>
            </a:r>
          </a:p>
          <a:p>
            <a:endParaRPr dirty="0"/>
          </a:p>
          <a:p>
            <a:r>
              <a:rPr dirty="0"/>
              <a:t>- Structure: 30 items across 9 domains (e.g., sleep, mood, gastrointestinal, cardiovascular).</a:t>
            </a:r>
          </a:p>
          <a:p>
            <a:r>
              <a:rPr dirty="0"/>
              <a:t>- Purpose: To quantify the severity and impact of non-motor symptoms.</a:t>
            </a:r>
          </a:p>
          <a:p>
            <a:endParaRPr dirty="0"/>
          </a:p>
          <a:p>
            <a:r>
              <a:rPr dirty="0"/>
              <a:t>Widely used in clinical and research settings to address non-motor burden.</a:t>
            </a:r>
          </a:p>
        </p:txBody>
      </p:sp>
    </p:spTree>
  </p:cSld>
  <p:clrMapOvr>
    <a:masterClrMapping/>
  </p:clrMapOvr>
  <mc:AlternateContent xmlns:mc="http://schemas.openxmlformats.org/markup-compatibility/2006" xmlns:p14="http://schemas.microsoft.com/office/powerpoint/2010/main">
    <mc:Choice Requires="p14">
      <p:transition spd="slow" p14:dur="2000" advTm="41351"/>
    </mc:Choice>
    <mc:Fallback xmlns="">
      <p:transition spd="slow" advTm="4135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Non-Motor Symptoms Scale (NMSS):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 Comprehensive coverage of non-motor symptoms.</a:t>
            </a:r>
          </a:p>
          <a:p>
            <a:r>
              <a:rPr dirty="0"/>
              <a:t>  - Quantifies severity and frequency.</a:t>
            </a:r>
          </a:p>
          <a:p>
            <a:r>
              <a:rPr dirty="0"/>
              <a:t>  - Valuable for advanced PD where non-motor symptoms dominate.</a:t>
            </a:r>
          </a:p>
          <a:p>
            <a:endParaRPr dirty="0"/>
          </a:p>
          <a:p>
            <a:pPr marL="0" indent="0">
              <a:buNone/>
            </a:pPr>
            <a:r>
              <a:rPr dirty="0"/>
              <a:t>Cons:</a:t>
            </a:r>
          </a:p>
          <a:p>
            <a:r>
              <a:rPr dirty="0"/>
              <a:t>  - Requires trained evaluators for consistent scoring.</a:t>
            </a:r>
          </a:p>
          <a:p>
            <a:r>
              <a:rPr dirty="0"/>
              <a:t>  - Subjective scoring variability.</a:t>
            </a:r>
          </a:p>
          <a:p>
            <a:r>
              <a:rPr dirty="0"/>
              <a:t>  - Time-intensive to administer.</a:t>
            </a:r>
          </a:p>
        </p:txBody>
      </p:sp>
    </p:spTree>
  </p:cSld>
  <p:clrMapOvr>
    <a:masterClrMapping/>
  </p:clrMapOvr>
  <mc:AlternateContent xmlns:mc="http://schemas.openxmlformats.org/markup-compatibility/2006" xmlns:p14="http://schemas.microsoft.com/office/powerpoint/2010/main">
    <mc:Choice Requires="p14">
      <p:transition spd="slow" p14:dur="2000" advTm="44137"/>
    </mc:Choice>
    <mc:Fallback xmlns="">
      <p:transition spd="slow" advTm="44137"/>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Non-Motor Symptoms Scale (NMSS): Ideal Use Cases</a:t>
            </a:r>
          </a:p>
        </p:txBody>
      </p:sp>
      <p:sp>
        <p:nvSpPr>
          <p:cNvPr id="3" name="Content Placeholder 2"/>
          <p:cNvSpPr>
            <a:spLocks noGrp="1"/>
          </p:cNvSpPr>
          <p:nvPr>
            <p:ph idx="1"/>
          </p:nvPr>
        </p:nvSpPr>
        <p:spPr/>
        <p:txBody>
          <a:bodyPr>
            <a:normAutofit fontScale="92500" lnSpcReduction="20000"/>
          </a:bodyPr>
          <a:lstStyle/>
          <a:p>
            <a:pPr marL="0" indent="0">
              <a:buNone/>
            </a:pPr>
            <a:r>
              <a:rPr dirty="0"/>
              <a:t>Ideal Patients/Settings:</a:t>
            </a:r>
          </a:p>
          <a:p>
            <a:r>
              <a:rPr dirty="0"/>
              <a:t>  - Patients with significant non-motor symptoms.</a:t>
            </a:r>
          </a:p>
          <a:p>
            <a:r>
              <a:rPr dirty="0"/>
              <a:t>  - Advanced PD patients for comprehensive evaluation.</a:t>
            </a:r>
          </a:p>
          <a:p>
            <a:endParaRPr dirty="0"/>
          </a:p>
          <a:p>
            <a:pPr marL="0" indent="0">
              <a:buNone/>
            </a:pPr>
            <a:r>
              <a:rPr dirty="0"/>
              <a:t>Key Symptoms:</a:t>
            </a:r>
          </a:p>
          <a:p>
            <a:r>
              <a:rPr dirty="0"/>
              <a:t>  - Sleep disturbances, mood changes, gastrointestinal issues, fatigue.</a:t>
            </a:r>
          </a:p>
          <a:p>
            <a:endParaRPr dirty="0"/>
          </a:p>
          <a:p>
            <a:pPr marL="0" indent="0">
              <a:buNone/>
            </a:pPr>
            <a:r>
              <a:rPr dirty="0"/>
              <a:t>Clinical Settings</a:t>
            </a:r>
          </a:p>
          <a:p>
            <a:r>
              <a:rPr dirty="0"/>
              <a:t>  - Movement disorder clinics.</a:t>
            </a:r>
          </a:p>
          <a:p>
            <a:r>
              <a:rPr dirty="0"/>
              <a:t>  - Research settings focusing on non-motor symptom burden.</a:t>
            </a:r>
          </a:p>
        </p:txBody>
      </p:sp>
    </p:spTree>
  </p:cSld>
  <p:clrMapOvr>
    <a:masterClrMapping/>
  </p:clrMapOvr>
  <mc:AlternateContent xmlns:mc="http://schemas.openxmlformats.org/markup-compatibility/2006" xmlns:p14="http://schemas.microsoft.com/office/powerpoint/2010/main">
    <mc:Choice Requires="p14">
      <p:transition spd="slow" p14:dur="2000" advTm="49498"/>
    </mc:Choice>
    <mc:Fallback xmlns="">
      <p:transition spd="slow" advTm="49498"/>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Sleep Scale (PDSS-2): Overview</a:t>
            </a:r>
          </a:p>
        </p:txBody>
      </p:sp>
      <p:sp>
        <p:nvSpPr>
          <p:cNvPr id="3" name="Content Placeholder 2"/>
          <p:cNvSpPr>
            <a:spLocks noGrp="1"/>
          </p:cNvSpPr>
          <p:nvPr>
            <p:ph idx="1"/>
          </p:nvPr>
        </p:nvSpPr>
        <p:spPr>
          <a:xfrm>
            <a:off x="838200" y="1690688"/>
            <a:ext cx="9717741" cy="4351338"/>
          </a:xfrm>
        </p:spPr>
        <p:txBody>
          <a:bodyPr/>
          <a:lstStyle/>
          <a:p>
            <a:r>
              <a:rPr dirty="0"/>
              <a:t>PDSS-2 evaluates sleep disturbances in Parkinson’s Disease.</a:t>
            </a:r>
          </a:p>
          <a:p>
            <a:endParaRPr dirty="0"/>
          </a:p>
          <a:p>
            <a:r>
              <a:rPr dirty="0"/>
              <a:t>- Structure: 15 items scored 0–4, covering motor, nocturnal, and sleep-related symptoms.</a:t>
            </a:r>
          </a:p>
          <a:p>
            <a:r>
              <a:rPr dirty="0"/>
              <a:t>- Purpose: Quantifies severity of sleep disorders in PD patients.</a:t>
            </a:r>
          </a:p>
          <a:p>
            <a:endParaRPr dirty="0"/>
          </a:p>
          <a:p>
            <a:r>
              <a:rPr dirty="0"/>
              <a:t>Designed specifically for Parkinson’s-related sleep issues.</a:t>
            </a:r>
          </a:p>
        </p:txBody>
      </p:sp>
    </p:spTree>
  </p:cSld>
  <p:clrMapOvr>
    <a:masterClrMapping/>
  </p:clrMapOvr>
  <mc:AlternateContent xmlns:mc="http://schemas.openxmlformats.org/markup-compatibility/2006" xmlns:p14="http://schemas.microsoft.com/office/powerpoint/2010/main">
    <mc:Choice Requires="p14">
      <p:transition spd="slow" p14:dur="2000" advTm="47420"/>
    </mc:Choice>
    <mc:Fallback xmlns="">
      <p:transition spd="slow" advTm="4742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Sleep Scale (PDSS-2):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 Specific to Parkinson’s Disease sleep disturbances.</a:t>
            </a:r>
          </a:p>
          <a:p>
            <a:r>
              <a:rPr dirty="0"/>
              <a:t>  - Covers multiple domains of sleep-related symptoms.</a:t>
            </a:r>
          </a:p>
          <a:p>
            <a:r>
              <a:rPr dirty="0"/>
              <a:t>  - Easy to administer and score.</a:t>
            </a:r>
          </a:p>
          <a:p>
            <a:endParaRPr dirty="0"/>
          </a:p>
          <a:p>
            <a:pPr marL="0" indent="0">
              <a:buNone/>
            </a:pPr>
            <a:r>
              <a:rPr dirty="0"/>
              <a:t>Cons:</a:t>
            </a:r>
          </a:p>
          <a:p>
            <a:r>
              <a:rPr dirty="0"/>
              <a:t>  - Limited to sleep-related symptoms.</a:t>
            </a:r>
          </a:p>
          <a:p>
            <a:r>
              <a:rPr dirty="0"/>
              <a:t>  - Relies on patient self-reporting.</a:t>
            </a:r>
          </a:p>
          <a:p>
            <a:r>
              <a:rPr dirty="0"/>
              <a:t>  - May not capture complex nocturnal behaviors.</a:t>
            </a:r>
          </a:p>
        </p:txBody>
      </p:sp>
    </p:spTree>
  </p:cSld>
  <p:clrMapOvr>
    <a:masterClrMapping/>
  </p:clrMapOvr>
  <mc:AlternateContent xmlns:mc="http://schemas.openxmlformats.org/markup-compatibility/2006" xmlns:p14="http://schemas.microsoft.com/office/powerpoint/2010/main">
    <mc:Choice Requires="p14">
      <p:transition spd="slow" p14:dur="2000" advTm="35645"/>
    </mc:Choice>
    <mc:Fallback xmlns="">
      <p:transition spd="slow" advTm="3564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Sleep Scale (PDSS-2): Ideal Use Cases</a:t>
            </a:r>
          </a:p>
        </p:txBody>
      </p:sp>
      <p:sp>
        <p:nvSpPr>
          <p:cNvPr id="3" name="Content Placeholder 2"/>
          <p:cNvSpPr>
            <a:spLocks noGrp="1"/>
          </p:cNvSpPr>
          <p:nvPr>
            <p:ph idx="1"/>
          </p:nvPr>
        </p:nvSpPr>
        <p:spPr/>
        <p:txBody>
          <a:bodyPr>
            <a:normAutofit fontScale="92500" lnSpcReduction="20000"/>
          </a:bodyPr>
          <a:lstStyle/>
          <a:p>
            <a:pPr marL="0" indent="0">
              <a:buNone/>
            </a:pPr>
            <a:r>
              <a:rPr dirty="0"/>
              <a:t>Ideal Patients/Settings:</a:t>
            </a:r>
          </a:p>
          <a:p>
            <a:r>
              <a:rPr dirty="0"/>
              <a:t>  - Patients with reported sleep disturbances.</a:t>
            </a:r>
          </a:p>
          <a:p>
            <a:r>
              <a:rPr dirty="0"/>
              <a:t>  - PD patients experiencing nocturnal motor symptoms.</a:t>
            </a:r>
          </a:p>
          <a:p>
            <a:endParaRPr dirty="0"/>
          </a:p>
          <a:p>
            <a:pPr marL="0" indent="0">
              <a:buNone/>
            </a:pPr>
            <a:r>
              <a:rPr dirty="0"/>
              <a:t>Key Symptoms:</a:t>
            </a:r>
          </a:p>
          <a:p>
            <a:r>
              <a:rPr dirty="0"/>
              <a:t>  - Insomnia, restless legs, vivid dreams.</a:t>
            </a:r>
          </a:p>
          <a:p>
            <a:endParaRPr dirty="0"/>
          </a:p>
          <a:p>
            <a:pPr marL="0" indent="0">
              <a:buNone/>
            </a:pPr>
            <a:r>
              <a:rPr dirty="0"/>
              <a:t>Clinical Settings:</a:t>
            </a:r>
          </a:p>
          <a:p>
            <a:r>
              <a:rPr dirty="0"/>
              <a:t>  - Outpatient clinics.</a:t>
            </a:r>
          </a:p>
          <a:p>
            <a:r>
              <a:rPr dirty="0"/>
              <a:t>  - Sleep disorder evaluation centers.</a:t>
            </a:r>
          </a:p>
        </p:txBody>
      </p:sp>
    </p:spTree>
  </p:cSld>
  <p:clrMapOvr>
    <a:masterClrMapping/>
  </p:clrMapOvr>
  <mc:AlternateContent xmlns:mc="http://schemas.openxmlformats.org/markup-compatibility/2006" xmlns:p14="http://schemas.microsoft.com/office/powerpoint/2010/main">
    <mc:Choice Requires="p14">
      <p:transition spd="slow" p14:dur="2000" advTm="33074"/>
    </mc:Choice>
    <mc:Fallback xmlns="">
      <p:transition spd="slow" advTm="33074"/>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SCOPA-AUT: Overview</a:t>
            </a:r>
          </a:p>
        </p:txBody>
      </p:sp>
      <p:sp>
        <p:nvSpPr>
          <p:cNvPr id="3" name="Content Placeholder 2"/>
          <p:cNvSpPr>
            <a:spLocks noGrp="1"/>
          </p:cNvSpPr>
          <p:nvPr>
            <p:ph idx="1"/>
          </p:nvPr>
        </p:nvSpPr>
        <p:spPr/>
        <p:txBody>
          <a:bodyPr/>
          <a:lstStyle/>
          <a:p>
            <a:r>
              <a:t>The SCOPA-AUT evaluates autonomic dysfunction in PD.</a:t>
            </a:r>
          </a:p>
          <a:p>
            <a:endParaRPr/>
          </a:p>
          <a:p>
            <a:r>
              <a:t>- Structure: 25 items across six domains (e.g., cardiovascular, gastrointestinal, urogenital).</a:t>
            </a:r>
          </a:p>
          <a:p>
            <a:r>
              <a:t>- Purpose: Measures the severity and frequency of autonomic symptoms.</a:t>
            </a:r>
          </a:p>
          <a:p>
            <a:endParaRPr/>
          </a:p>
          <a:p>
            <a:r>
              <a:t>Tailored to autonomic issues in Parkinson’s Disease.</a:t>
            </a:r>
          </a:p>
        </p:txBody>
      </p:sp>
    </p:spTree>
  </p:cSld>
  <p:clrMapOvr>
    <a:masterClrMapping/>
  </p:clrMapOvr>
  <mc:AlternateContent xmlns:mc="http://schemas.openxmlformats.org/markup-compatibility/2006" xmlns:p14="http://schemas.microsoft.com/office/powerpoint/2010/main">
    <mc:Choice Requires="p14">
      <p:transition spd="slow" p14:dur="2000" advTm="53160"/>
    </mc:Choice>
    <mc:Fallback xmlns="">
      <p:transition spd="slow" advTm="5316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103"/>
            <a:ext cx="10515600" cy="1325563"/>
          </a:xfrm>
        </p:spPr>
        <p:txBody>
          <a:bodyPr/>
          <a:lstStyle/>
          <a:p>
            <a:r>
              <a:rPr dirty="0"/>
              <a:t>Objectives</a:t>
            </a:r>
          </a:p>
        </p:txBody>
      </p:sp>
      <p:sp>
        <p:nvSpPr>
          <p:cNvPr id="3" name="Content Placeholder 2"/>
          <p:cNvSpPr>
            <a:spLocks noGrp="1"/>
          </p:cNvSpPr>
          <p:nvPr>
            <p:ph idx="1"/>
          </p:nvPr>
        </p:nvSpPr>
        <p:spPr>
          <a:xfrm>
            <a:off x="838200" y="1395666"/>
            <a:ext cx="8695765" cy="4351338"/>
          </a:xfrm>
        </p:spPr>
        <p:txBody>
          <a:bodyPr>
            <a:normAutofit fontScale="92500" lnSpcReduction="10000"/>
          </a:bodyPr>
          <a:lstStyle/>
          <a:p>
            <a:pPr marL="0" indent="0">
              <a:buNone/>
            </a:pPr>
            <a:r>
              <a:rPr dirty="0"/>
              <a:t>This lecture aims to:</a:t>
            </a:r>
          </a:p>
          <a:p>
            <a:r>
              <a:rPr dirty="0"/>
              <a:t>Provide a comprehensive overview of scales used for Parkinson’s Disease (PD) assessment.</a:t>
            </a:r>
          </a:p>
          <a:p>
            <a:r>
              <a:rPr dirty="0"/>
              <a:t>Explore the advantages and limitations of each scale.</a:t>
            </a:r>
          </a:p>
          <a:p>
            <a:r>
              <a:rPr dirty="0"/>
              <a:t>Demonstrate the clinical application of scales through detailed patient cases.</a:t>
            </a:r>
          </a:p>
          <a:p>
            <a:r>
              <a:rPr dirty="0"/>
              <a:t>Highlight the importance of selecting the appropriate scale for specific symptoms and stages of PD.</a:t>
            </a:r>
          </a:p>
          <a:p>
            <a:r>
              <a:rPr dirty="0"/>
              <a:t>Emphasize how the right scale can enhance patient care and outcomes, while the wrong choice can lead to missed opportunities for intervention.</a:t>
            </a:r>
          </a:p>
        </p:txBody>
      </p:sp>
    </p:spTree>
  </p:cSld>
  <p:clrMapOvr>
    <a:masterClrMapping/>
  </p:clrMapOvr>
  <mc:AlternateContent xmlns:mc="http://schemas.openxmlformats.org/markup-compatibility/2006" xmlns:p14="http://schemas.microsoft.com/office/powerpoint/2010/main">
    <mc:Choice Requires="p14">
      <p:transition spd="slow" p14:dur="2000" advTm="63781"/>
    </mc:Choice>
    <mc:Fallback xmlns="">
      <p:transition spd="slow" advTm="63781"/>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SCOPA-AUT: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 Specific to autonomic dysfunction.</a:t>
            </a:r>
          </a:p>
          <a:p>
            <a:r>
              <a:rPr dirty="0"/>
              <a:t>  - Covers multiple autonomic domains.</a:t>
            </a:r>
          </a:p>
          <a:p>
            <a:r>
              <a:rPr dirty="0"/>
              <a:t>  - Useful in advanced PD stages.</a:t>
            </a:r>
          </a:p>
          <a:p>
            <a:endParaRPr dirty="0"/>
          </a:p>
          <a:p>
            <a:pPr marL="0" indent="0">
              <a:buNone/>
            </a:pPr>
            <a:r>
              <a:rPr dirty="0"/>
              <a:t>Cons:</a:t>
            </a:r>
          </a:p>
          <a:p>
            <a:r>
              <a:rPr dirty="0"/>
              <a:t>  - Focused solely on autonomic symptoms.</a:t>
            </a:r>
          </a:p>
          <a:p>
            <a:r>
              <a:rPr dirty="0"/>
              <a:t>  - Subjective responses can affect accuracy.</a:t>
            </a:r>
          </a:p>
          <a:p>
            <a:r>
              <a:rPr dirty="0"/>
              <a:t>  - Does not assess motor or cognitive symptoms.</a:t>
            </a:r>
          </a:p>
        </p:txBody>
      </p:sp>
    </p:spTree>
  </p:cSld>
  <p:clrMapOvr>
    <a:masterClrMapping/>
  </p:clrMapOvr>
  <mc:AlternateContent xmlns:mc="http://schemas.openxmlformats.org/markup-compatibility/2006" xmlns:p14="http://schemas.microsoft.com/office/powerpoint/2010/main">
    <mc:Choice Requires="p14">
      <p:transition spd="slow" p14:dur="2000" advTm="43656"/>
    </mc:Choice>
    <mc:Fallback xmlns="">
      <p:transition spd="slow" advTm="43656"/>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SCOPA-AUT: Ideal Use Cases</a:t>
            </a:r>
          </a:p>
        </p:txBody>
      </p:sp>
      <p:sp>
        <p:nvSpPr>
          <p:cNvPr id="3" name="Content Placeholder 2"/>
          <p:cNvSpPr>
            <a:spLocks noGrp="1"/>
          </p:cNvSpPr>
          <p:nvPr>
            <p:ph idx="1"/>
          </p:nvPr>
        </p:nvSpPr>
        <p:spPr/>
        <p:txBody>
          <a:bodyPr>
            <a:normAutofit fontScale="92500" lnSpcReduction="20000"/>
          </a:bodyPr>
          <a:lstStyle/>
          <a:p>
            <a:pPr marL="0" indent="0">
              <a:buNone/>
            </a:pPr>
            <a:r>
              <a:rPr dirty="0"/>
              <a:t>Ideal Patients/Settings:</a:t>
            </a:r>
          </a:p>
          <a:p>
            <a:r>
              <a:rPr dirty="0"/>
              <a:t>  - Advanced PD patients with autonomic complaints.</a:t>
            </a:r>
          </a:p>
          <a:p>
            <a:r>
              <a:rPr dirty="0"/>
              <a:t>  - Patients reporting issues like orthostatic hypotension or constipation.</a:t>
            </a:r>
          </a:p>
          <a:p>
            <a:endParaRPr dirty="0"/>
          </a:p>
          <a:p>
            <a:pPr marL="0" indent="0">
              <a:buNone/>
            </a:pPr>
            <a:r>
              <a:rPr dirty="0"/>
              <a:t>Key Symptoms:</a:t>
            </a:r>
          </a:p>
          <a:p>
            <a:r>
              <a:rPr dirty="0"/>
              <a:t>  - Gastrointestinal, urogenital, cardiovascular symptoms.</a:t>
            </a:r>
          </a:p>
          <a:p>
            <a:endParaRPr dirty="0"/>
          </a:p>
          <a:p>
            <a:pPr marL="0" indent="0">
              <a:buNone/>
            </a:pPr>
            <a:r>
              <a:rPr dirty="0"/>
              <a:t>Clinical Settings:</a:t>
            </a:r>
          </a:p>
          <a:p>
            <a:r>
              <a:rPr dirty="0"/>
              <a:t>  - Movement disorder clinics.</a:t>
            </a:r>
          </a:p>
          <a:p>
            <a:r>
              <a:rPr dirty="0"/>
              <a:t>  - Specialized autonomic evaluation centers.</a:t>
            </a:r>
          </a:p>
        </p:txBody>
      </p:sp>
    </p:spTree>
  </p:cSld>
  <p:clrMapOvr>
    <a:masterClrMapping/>
  </p:clrMapOvr>
  <mc:AlternateContent xmlns:mc="http://schemas.openxmlformats.org/markup-compatibility/2006" xmlns:p14="http://schemas.microsoft.com/office/powerpoint/2010/main">
    <mc:Choice Requires="p14">
      <p:transition spd="slow" p14:dur="2000" advTm="41594"/>
    </mc:Choice>
    <mc:Fallback xmlns="">
      <p:transition spd="slow" advTm="41594"/>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Montreal Cognitive Assessment (MoCA): Overview</a:t>
            </a:r>
          </a:p>
        </p:txBody>
      </p:sp>
      <p:sp>
        <p:nvSpPr>
          <p:cNvPr id="3" name="Content Placeholder 2"/>
          <p:cNvSpPr>
            <a:spLocks noGrp="1"/>
          </p:cNvSpPr>
          <p:nvPr>
            <p:ph idx="1"/>
          </p:nvPr>
        </p:nvSpPr>
        <p:spPr>
          <a:xfrm>
            <a:off x="838200" y="1825625"/>
            <a:ext cx="9112624" cy="4351338"/>
          </a:xfrm>
        </p:spPr>
        <p:txBody>
          <a:bodyPr/>
          <a:lstStyle/>
          <a:p>
            <a:r>
              <a:rPr dirty="0"/>
              <a:t>The MoCA is a cognitive screening tool used in Parkinson’s Disease.</a:t>
            </a:r>
          </a:p>
          <a:p>
            <a:endParaRPr dirty="0"/>
          </a:p>
          <a:p>
            <a:r>
              <a:rPr dirty="0"/>
              <a:t>- Structure: 30 items assessing multiple domains (e.g., memory, attention, executive function).</a:t>
            </a:r>
          </a:p>
          <a:p>
            <a:r>
              <a:rPr dirty="0"/>
              <a:t>- Purpose: Detects mild cognitive impairment and dementia.</a:t>
            </a:r>
          </a:p>
          <a:p>
            <a:endParaRPr dirty="0"/>
          </a:p>
          <a:p>
            <a:r>
              <a:rPr dirty="0"/>
              <a:t>Widely used in clinical and research settings for cognitive evaluation.</a:t>
            </a:r>
          </a:p>
        </p:txBody>
      </p:sp>
    </p:spTree>
  </p:cSld>
  <p:clrMapOvr>
    <a:masterClrMapping/>
  </p:clrMapOvr>
  <mc:AlternateContent xmlns:mc="http://schemas.openxmlformats.org/markup-compatibility/2006" xmlns:p14="http://schemas.microsoft.com/office/powerpoint/2010/main">
    <mc:Choice Requires="p14">
      <p:transition spd="slow" p14:dur="2000" advTm="37761"/>
    </mc:Choice>
    <mc:Fallback xmlns="">
      <p:transition spd="slow" advTm="37761"/>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Montreal Cognitive Assessment (MoCA):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 Sensitive to mild cognitive impairment.</a:t>
            </a:r>
          </a:p>
          <a:p>
            <a:r>
              <a:rPr dirty="0"/>
              <a:t>  - Covers multiple cognitive domains.</a:t>
            </a:r>
          </a:p>
          <a:p>
            <a:r>
              <a:rPr dirty="0"/>
              <a:t>  - Quick to administer (10–15 minutes).</a:t>
            </a:r>
          </a:p>
          <a:p>
            <a:endParaRPr dirty="0"/>
          </a:p>
          <a:p>
            <a:pPr marL="0" indent="0">
              <a:buNone/>
            </a:pPr>
            <a:r>
              <a:rPr dirty="0"/>
              <a:t>Cons:</a:t>
            </a:r>
          </a:p>
          <a:p>
            <a:r>
              <a:rPr dirty="0"/>
              <a:t>  - Focused solely on cognition.</a:t>
            </a:r>
          </a:p>
          <a:p>
            <a:r>
              <a:rPr dirty="0"/>
              <a:t>  - Requires training for administration.</a:t>
            </a:r>
          </a:p>
          <a:p>
            <a:r>
              <a:rPr dirty="0"/>
              <a:t>  - Potential cultural and language biases.</a:t>
            </a:r>
          </a:p>
        </p:txBody>
      </p:sp>
    </p:spTree>
  </p:cSld>
  <p:clrMapOvr>
    <a:masterClrMapping/>
  </p:clrMapOvr>
  <mc:AlternateContent xmlns:mc="http://schemas.openxmlformats.org/markup-compatibility/2006" xmlns:p14="http://schemas.microsoft.com/office/powerpoint/2010/main">
    <mc:Choice Requires="p14">
      <p:transition spd="slow" p14:dur="2000" advTm="40193"/>
    </mc:Choice>
    <mc:Fallback xmlns="">
      <p:transition spd="slow" advTm="40193"/>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Montreal Cognitive Assessment (MoCA): Ideal Use Cases</a:t>
            </a:r>
          </a:p>
        </p:txBody>
      </p:sp>
      <p:sp>
        <p:nvSpPr>
          <p:cNvPr id="3" name="Content Placeholder 2"/>
          <p:cNvSpPr>
            <a:spLocks noGrp="1"/>
          </p:cNvSpPr>
          <p:nvPr>
            <p:ph idx="1"/>
          </p:nvPr>
        </p:nvSpPr>
        <p:spPr/>
        <p:txBody>
          <a:bodyPr>
            <a:normAutofit fontScale="92500" lnSpcReduction="20000"/>
          </a:bodyPr>
          <a:lstStyle/>
          <a:p>
            <a:pPr marL="0" indent="0">
              <a:buNone/>
            </a:pPr>
            <a:r>
              <a:rPr dirty="0"/>
              <a:t>Ideal Patients/Settings:</a:t>
            </a:r>
          </a:p>
          <a:p>
            <a:r>
              <a:rPr dirty="0"/>
              <a:t> PD patients with suspected cognitive decline.</a:t>
            </a:r>
          </a:p>
          <a:p>
            <a:r>
              <a:rPr dirty="0"/>
              <a:t>  - Patients transitioning from mild cognitive impairment to dementia.</a:t>
            </a:r>
          </a:p>
          <a:p>
            <a:endParaRPr dirty="0"/>
          </a:p>
          <a:p>
            <a:pPr marL="0" indent="0">
              <a:buNone/>
            </a:pPr>
            <a:r>
              <a:rPr dirty="0"/>
              <a:t>Key Symptoms:</a:t>
            </a:r>
          </a:p>
          <a:p>
            <a:r>
              <a:rPr dirty="0"/>
              <a:t>  - Memory loss, attention deficits, executive dysfunction.</a:t>
            </a:r>
          </a:p>
          <a:p>
            <a:endParaRPr dirty="0"/>
          </a:p>
          <a:p>
            <a:pPr marL="0" indent="0">
              <a:buNone/>
            </a:pPr>
            <a:r>
              <a:rPr dirty="0"/>
              <a:t>Clinical Settings:</a:t>
            </a:r>
          </a:p>
          <a:p>
            <a:r>
              <a:rPr dirty="0"/>
              <a:t>  - Neurology clinics.</a:t>
            </a:r>
          </a:p>
          <a:p>
            <a:r>
              <a:rPr dirty="0"/>
              <a:t>  - Research settings focusing on cognitive impairment in PD.</a:t>
            </a:r>
          </a:p>
        </p:txBody>
      </p:sp>
    </p:spTree>
  </p:cSld>
  <p:clrMapOvr>
    <a:masterClrMapping/>
  </p:clrMapOvr>
  <mc:AlternateContent xmlns:mc="http://schemas.openxmlformats.org/markup-compatibility/2006" xmlns:p14="http://schemas.microsoft.com/office/powerpoint/2010/main">
    <mc:Choice Requires="p14">
      <p:transition spd="slow" p14:dur="2000" advTm="34831"/>
    </mc:Choice>
    <mc:Fallback xmlns="">
      <p:transition spd="slow" advTm="34831"/>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Questionnaire-39 (PDQ-39) - Description</a:t>
            </a:r>
          </a:p>
        </p:txBody>
      </p:sp>
      <p:sp>
        <p:nvSpPr>
          <p:cNvPr id="3" name="Content Placeholder 2"/>
          <p:cNvSpPr>
            <a:spLocks noGrp="1"/>
          </p:cNvSpPr>
          <p:nvPr>
            <p:ph idx="1"/>
          </p:nvPr>
        </p:nvSpPr>
        <p:spPr>
          <a:xfrm>
            <a:off x="815788" y="2166590"/>
            <a:ext cx="10515600" cy="4351338"/>
          </a:xfrm>
        </p:spPr>
        <p:txBody>
          <a:bodyPr/>
          <a:lstStyle/>
          <a:p>
            <a:r>
              <a:rPr dirty="0"/>
              <a:t>The PDQ-39 is a widely used health-related quality-of-life (</a:t>
            </a:r>
            <a:r>
              <a:rPr dirty="0" err="1"/>
              <a:t>HRQoL</a:t>
            </a:r>
            <a:r>
              <a:rPr dirty="0"/>
              <a:t>) questionnaire specifically designed for patients with Parkinson’s Disease (PD). It contains 39 items divided into 8 domains: Mobility, Emotional Well-Being, Stigma, Social Support, Cognition, Communication, Bodily Discomfort, and ADLs. Patients self-report the impact of their condition over the past month.</a:t>
            </a:r>
          </a:p>
        </p:txBody>
      </p:sp>
    </p:spTree>
  </p:cSld>
  <p:clrMapOvr>
    <a:masterClrMapping/>
  </p:clrMapOvr>
  <mc:AlternateContent xmlns:mc="http://schemas.openxmlformats.org/markup-compatibility/2006" xmlns:p14="http://schemas.microsoft.com/office/powerpoint/2010/main">
    <mc:Choice Requires="p14">
      <p:transition spd="slow" p14:dur="2000" advTm="31301"/>
    </mc:Choice>
    <mc:Fallback xmlns="">
      <p:transition spd="slow" advTm="31301"/>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Questionnaire-39 (PDQ-39) - Pros and Cons</a:t>
            </a:r>
          </a:p>
        </p:txBody>
      </p:sp>
      <p:sp>
        <p:nvSpPr>
          <p:cNvPr id="3" name="Content Placeholder 2"/>
          <p:cNvSpPr>
            <a:spLocks noGrp="1"/>
          </p:cNvSpPr>
          <p:nvPr>
            <p:ph idx="1"/>
          </p:nvPr>
        </p:nvSpPr>
        <p:spPr/>
        <p:txBody>
          <a:bodyPr>
            <a:normAutofit fontScale="92500" lnSpcReduction="20000"/>
          </a:bodyPr>
          <a:lstStyle/>
          <a:p>
            <a:r>
              <a:t>Pros:</a:t>
            </a:r>
          </a:p>
          <a:p>
            <a:r>
              <a:t>- Comprehensive, covering physical, emotional, and social domains.</a:t>
            </a:r>
          </a:p>
          <a:p>
            <a:r>
              <a:t>- Patient-reported outcomes offer valuable subjective insights.</a:t>
            </a:r>
          </a:p>
          <a:p>
            <a:r>
              <a:t>- Widely validated and used in clinical trials.</a:t>
            </a:r>
          </a:p>
          <a:p>
            <a:r>
              <a:t>- Provides domain-specific and total scores.</a:t>
            </a:r>
          </a:p>
          <a:p>
            <a:endParaRPr/>
          </a:p>
          <a:p>
            <a:r>
              <a:t>Cons:</a:t>
            </a:r>
          </a:p>
          <a:p>
            <a:r>
              <a:t>- Lengthy and time-consuming to complete.</a:t>
            </a:r>
          </a:p>
          <a:p>
            <a:r>
              <a:t>- Requires patient cooperation and understanding.</a:t>
            </a:r>
          </a:p>
          <a:p>
            <a:r>
              <a:t>- May not be suitable for patients with cognitive impairments.</a:t>
            </a:r>
          </a:p>
        </p:txBody>
      </p:sp>
    </p:spTree>
  </p:cSld>
  <p:clrMapOvr>
    <a:masterClrMapping/>
  </p:clrMapOvr>
  <mc:AlternateContent xmlns:mc="http://schemas.openxmlformats.org/markup-compatibility/2006" xmlns:p14="http://schemas.microsoft.com/office/powerpoint/2010/main">
    <mc:Choice Requires="p14">
      <p:transition spd="slow" p14:dur="2000" advTm="30689"/>
    </mc:Choice>
    <mc:Fallback xmlns="">
      <p:transition spd="slow" advTm="30689"/>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Questionnaire-39 (PDQ-39) - Ideal Use Case</a:t>
            </a:r>
          </a:p>
        </p:txBody>
      </p:sp>
      <p:sp>
        <p:nvSpPr>
          <p:cNvPr id="3" name="Content Placeholder 2"/>
          <p:cNvSpPr>
            <a:spLocks noGrp="1"/>
          </p:cNvSpPr>
          <p:nvPr>
            <p:ph idx="1"/>
          </p:nvPr>
        </p:nvSpPr>
        <p:spPr>
          <a:xfrm>
            <a:off x="838200" y="2220378"/>
            <a:ext cx="10515600" cy="4351338"/>
          </a:xfrm>
        </p:spPr>
        <p:txBody>
          <a:bodyPr/>
          <a:lstStyle/>
          <a:p>
            <a:r>
              <a:rPr dirty="0"/>
              <a:t>Ideal for:</a:t>
            </a:r>
          </a:p>
          <a:p>
            <a:r>
              <a:rPr dirty="0"/>
              <a:t>- Patients with moderate to advanced PD to understand how symptoms affect quality of life.</a:t>
            </a:r>
          </a:p>
          <a:p>
            <a:r>
              <a:rPr dirty="0"/>
              <a:t>- Clinical trials assessing interventions targeting holistic well-being.</a:t>
            </a:r>
          </a:p>
          <a:p>
            <a:r>
              <a:rPr dirty="0"/>
              <a:t>- Outpatient settings for a broad understanding of disease burden.</a:t>
            </a:r>
          </a:p>
        </p:txBody>
      </p:sp>
    </p:spTree>
  </p:cSld>
  <p:clrMapOvr>
    <a:masterClrMapping/>
  </p:clrMapOvr>
  <mc:AlternateContent xmlns:mc="http://schemas.openxmlformats.org/markup-compatibility/2006" xmlns:p14="http://schemas.microsoft.com/office/powerpoint/2010/main">
    <mc:Choice Requires="p14">
      <p:transition spd="slow" p14:dur="2000" advTm="27671"/>
    </mc:Choice>
    <mc:Fallback xmlns="">
      <p:transition spd="slow" advTm="27671"/>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Questionnaire-8 (PDQ-8) - Description</a:t>
            </a:r>
          </a:p>
        </p:txBody>
      </p:sp>
      <p:sp>
        <p:nvSpPr>
          <p:cNvPr id="3" name="Content Placeholder 2"/>
          <p:cNvSpPr>
            <a:spLocks noGrp="1"/>
          </p:cNvSpPr>
          <p:nvPr>
            <p:ph idx="1"/>
          </p:nvPr>
        </p:nvSpPr>
        <p:spPr>
          <a:xfrm>
            <a:off x="838200" y="2909455"/>
            <a:ext cx="10515600" cy="3267508"/>
          </a:xfrm>
        </p:spPr>
        <p:txBody>
          <a:bodyPr/>
          <a:lstStyle/>
          <a:p>
            <a:r>
              <a:rPr dirty="0"/>
              <a:t>The PDQ-8 is a shortened version of the PDQ-39, focusing on 8 key questions that represent the most impactful domains. It is designed for quick administration and evaluates quality of life over the past month.</a:t>
            </a:r>
          </a:p>
        </p:txBody>
      </p:sp>
    </p:spTree>
  </p:cSld>
  <p:clrMapOvr>
    <a:masterClrMapping/>
  </p:clrMapOvr>
  <mc:AlternateContent xmlns:mc="http://schemas.openxmlformats.org/markup-compatibility/2006" xmlns:p14="http://schemas.microsoft.com/office/powerpoint/2010/main">
    <mc:Choice Requires="p14">
      <p:transition spd="slow" p14:dur="2000" advTm="20613"/>
    </mc:Choice>
    <mc:Fallback xmlns="">
      <p:transition spd="slow" advTm="20613"/>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Questionnaire-8 (PDQ-8) -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Shorter and faster to administer than PDQ-39.</a:t>
            </a:r>
          </a:p>
          <a:p>
            <a:r>
              <a:rPr dirty="0"/>
              <a:t>- Retains sensitivity to significant quality-of-life changes.</a:t>
            </a:r>
          </a:p>
          <a:p>
            <a:r>
              <a:rPr dirty="0"/>
              <a:t>- Useful in busy clinical settings.</a:t>
            </a:r>
          </a:p>
          <a:p>
            <a:endParaRPr dirty="0"/>
          </a:p>
          <a:p>
            <a:pPr marL="0" indent="0">
              <a:buNone/>
            </a:pPr>
            <a:r>
              <a:rPr dirty="0"/>
              <a:t>Cons:</a:t>
            </a:r>
          </a:p>
          <a:p>
            <a:r>
              <a:rPr dirty="0"/>
              <a:t>- Lacks depth compared to PDQ-39.</a:t>
            </a:r>
          </a:p>
          <a:p>
            <a:r>
              <a:rPr dirty="0"/>
              <a:t>- Provides a more generalized view.</a:t>
            </a:r>
          </a:p>
          <a:p>
            <a:r>
              <a:rPr dirty="0"/>
              <a:t>- May miss nuanced patient experiences.</a:t>
            </a:r>
          </a:p>
        </p:txBody>
      </p:sp>
    </p:spTree>
  </p:cSld>
  <p:clrMapOvr>
    <a:masterClrMapping/>
  </p:clrMapOvr>
  <mc:AlternateContent xmlns:mc="http://schemas.openxmlformats.org/markup-compatibility/2006" xmlns:p14="http://schemas.microsoft.com/office/powerpoint/2010/main">
    <mc:Choice Requires="p14">
      <p:transition spd="slow" p14:dur="2000" advTm="29171"/>
    </mc:Choice>
    <mc:Fallback xmlns="">
      <p:transition spd="slow" advTm="2917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Overview of Categories of PD Scales</a:t>
            </a:r>
          </a:p>
        </p:txBody>
      </p:sp>
      <p:sp>
        <p:nvSpPr>
          <p:cNvPr id="3" name="Content Placeholder 2"/>
          <p:cNvSpPr>
            <a:spLocks noGrp="1"/>
          </p:cNvSpPr>
          <p:nvPr>
            <p:ph idx="1"/>
          </p:nvPr>
        </p:nvSpPr>
        <p:spPr/>
        <p:txBody>
          <a:bodyPr>
            <a:normAutofit fontScale="92500" lnSpcReduction="20000"/>
          </a:bodyPr>
          <a:lstStyle/>
          <a:p>
            <a:pPr marL="0" indent="0">
              <a:buNone/>
            </a:pPr>
            <a:r>
              <a:rPr dirty="0"/>
              <a:t>Parkinson’s Disease (PD) assessment requires multidimensional tools to capture motor, non-motor, quality of life, and functional aspects.</a:t>
            </a:r>
          </a:p>
          <a:p>
            <a:endParaRPr dirty="0"/>
          </a:p>
          <a:p>
            <a:pPr marL="0" indent="0">
              <a:buNone/>
            </a:pPr>
            <a:r>
              <a:rPr dirty="0"/>
              <a:t>Categories of Scales:</a:t>
            </a:r>
          </a:p>
          <a:p>
            <a:r>
              <a:rPr dirty="0"/>
              <a:t>1. Motor Symptom Scales</a:t>
            </a:r>
          </a:p>
          <a:p>
            <a:r>
              <a:rPr dirty="0"/>
              <a:t>2. Non-Motor Symptom Scales</a:t>
            </a:r>
          </a:p>
          <a:p>
            <a:r>
              <a:rPr dirty="0"/>
              <a:t>3. Quality-of-Life Scales</a:t>
            </a:r>
          </a:p>
          <a:p>
            <a:r>
              <a:rPr dirty="0"/>
              <a:t>4. Functional and ADL (Activities of Daily Living) Scales</a:t>
            </a:r>
          </a:p>
          <a:p>
            <a:endParaRPr dirty="0"/>
          </a:p>
          <a:p>
            <a:r>
              <a:rPr dirty="0"/>
              <a:t>These scales complement each other to provide a comprehensive understanding of the disease.</a:t>
            </a:r>
          </a:p>
        </p:txBody>
      </p:sp>
    </p:spTree>
  </p:cSld>
  <p:clrMapOvr>
    <a:masterClrMapping/>
  </p:clrMapOvr>
  <mc:AlternateContent xmlns:mc="http://schemas.openxmlformats.org/markup-compatibility/2006" xmlns:p14="http://schemas.microsoft.com/office/powerpoint/2010/main">
    <mc:Choice Requires="p14">
      <p:transition spd="slow" p14:dur="2000" advTm="39609"/>
    </mc:Choice>
    <mc:Fallback xmlns="">
      <p:transition spd="slow" advTm="39609"/>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Disease Questionnaire-8 (PDQ-8) - Ideal Use Case</a:t>
            </a:r>
          </a:p>
        </p:txBody>
      </p:sp>
      <p:sp>
        <p:nvSpPr>
          <p:cNvPr id="3" name="Content Placeholder 2"/>
          <p:cNvSpPr>
            <a:spLocks noGrp="1"/>
          </p:cNvSpPr>
          <p:nvPr>
            <p:ph idx="1"/>
          </p:nvPr>
        </p:nvSpPr>
        <p:spPr>
          <a:xfrm>
            <a:off x="838200" y="1690688"/>
            <a:ext cx="10515600" cy="4351338"/>
          </a:xfrm>
        </p:spPr>
        <p:txBody>
          <a:bodyPr/>
          <a:lstStyle/>
          <a:p>
            <a:pPr marL="0" indent="0">
              <a:buNone/>
            </a:pPr>
            <a:r>
              <a:rPr dirty="0"/>
              <a:t>Ideal for:</a:t>
            </a:r>
            <a:endParaRPr lang="sl-SI" dirty="0"/>
          </a:p>
          <a:p>
            <a:pPr marL="0" indent="0">
              <a:buNone/>
            </a:pPr>
            <a:endParaRPr dirty="0"/>
          </a:p>
          <a:p>
            <a:r>
              <a:rPr dirty="0"/>
              <a:t>- Patients in outpatient clinics needing a quick quality-of-life evaluation.</a:t>
            </a:r>
          </a:p>
          <a:p>
            <a:r>
              <a:rPr dirty="0"/>
              <a:t>- Follow-up visits to monitor significant changes in well-being.</a:t>
            </a:r>
          </a:p>
          <a:p>
            <a:r>
              <a:rPr dirty="0"/>
              <a:t>- Resource-limited settings where comprehensive assessments are challenging.</a:t>
            </a:r>
          </a:p>
        </p:txBody>
      </p:sp>
    </p:spTree>
  </p:cSld>
  <p:clrMapOvr>
    <a:masterClrMapping/>
  </p:clrMapOvr>
  <mc:AlternateContent xmlns:mc="http://schemas.openxmlformats.org/markup-compatibility/2006" xmlns:p14="http://schemas.microsoft.com/office/powerpoint/2010/main">
    <mc:Choice Requires="p14">
      <p:transition spd="slow" p14:dur="2000" advTm="22178"/>
    </mc:Choice>
    <mc:Fallback xmlns="">
      <p:transition spd="slow" advTm="22178"/>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Schwab and England Activities of Daily Living (SE-ADL) Scale - Description</a:t>
            </a:r>
          </a:p>
        </p:txBody>
      </p:sp>
      <p:sp>
        <p:nvSpPr>
          <p:cNvPr id="3" name="Content Placeholder 2"/>
          <p:cNvSpPr>
            <a:spLocks noGrp="1"/>
          </p:cNvSpPr>
          <p:nvPr>
            <p:ph idx="1"/>
          </p:nvPr>
        </p:nvSpPr>
        <p:spPr>
          <a:xfrm>
            <a:off x="838200" y="2876203"/>
            <a:ext cx="10515600" cy="3300759"/>
          </a:xfrm>
        </p:spPr>
        <p:txBody>
          <a:bodyPr/>
          <a:lstStyle/>
          <a:p>
            <a:r>
              <a:rPr dirty="0"/>
              <a:t>The SE-ADL scale evaluates a patient’s level of independence in daily living activities, expressed as a percentage. It ranges from 100% (completely independent) to 0% (completely dependent). It is often used in clinical settings to gauge functional status.</a:t>
            </a:r>
          </a:p>
        </p:txBody>
      </p:sp>
    </p:spTree>
  </p:cSld>
  <p:clrMapOvr>
    <a:masterClrMapping/>
  </p:clrMapOvr>
  <mc:AlternateContent xmlns:mc="http://schemas.openxmlformats.org/markup-compatibility/2006" xmlns:p14="http://schemas.microsoft.com/office/powerpoint/2010/main">
    <mc:Choice Requires="p14">
      <p:transition spd="slow" p14:dur="2000" advTm="35398"/>
    </mc:Choice>
    <mc:Fallback xmlns="">
      <p:transition spd="slow" advTm="35398"/>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Schwab and England Activities of Daily Living (SE-ADL) Scale -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Quick and easy to administer.</a:t>
            </a:r>
          </a:p>
          <a:p>
            <a:r>
              <a:rPr dirty="0"/>
              <a:t>- Provides a clear percentage-based measure of functional independence.</a:t>
            </a:r>
          </a:p>
          <a:p>
            <a:r>
              <a:rPr dirty="0"/>
              <a:t>- Useful for tracking changes over time.</a:t>
            </a:r>
          </a:p>
          <a:p>
            <a:endParaRPr dirty="0"/>
          </a:p>
          <a:p>
            <a:pPr marL="0" indent="0">
              <a:buNone/>
            </a:pPr>
            <a:r>
              <a:rPr dirty="0"/>
              <a:t>Cons:</a:t>
            </a:r>
          </a:p>
          <a:p>
            <a:r>
              <a:rPr dirty="0"/>
              <a:t>- Limited to ADL and functional assessment.</a:t>
            </a:r>
          </a:p>
          <a:p>
            <a:r>
              <a:rPr dirty="0"/>
              <a:t>- Does not address non-motor or quality-of-life domains.</a:t>
            </a:r>
          </a:p>
        </p:txBody>
      </p:sp>
    </p:spTree>
  </p:cSld>
  <p:clrMapOvr>
    <a:masterClrMapping/>
  </p:clrMapOvr>
  <mc:AlternateContent xmlns:mc="http://schemas.openxmlformats.org/markup-compatibility/2006" xmlns:p14="http://schemas.microsoft.com/office/powerpoint/2010/main">
    <mc:Choice Requires="p14">
      <p:transition spd="slow" p14:dur="2000" advTm="18652"/>
    </mc:Choice>
    <mc:Fallback xmlns="">
      <p:transition spd="slow" advTm="18652"/>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Schwab and England Activities of Daily Living (SE-ADL) Scale - Ideal Use Case</a:t>
            </a:r>
          </a:p>
        </p:txBody>
      </p:sp>
      <p:sp>
        <p:nvSpPr>
          <p:cNvPr id="3" name="Content Placeholder 2"/>
          <p:cNvSpPr>
            <a:spLocks noGrp="1"/>
          </p:cNvSpPr>
          <p:nvPr>
            <p:ph idx="1"/>
          </p:nvPr>
        </p:nvSpPr>
        <p:spPr/>
        <p:txBody>
          <a:bodyPr/>
          <a:lstStyle/>
          <a:p>
            <a:pPr marL="0" indent="0">
              <a:buNone/>
            </a:pPr>
            <a:r>
              <a:rPr dirty="0"/>
              <a:t>Ideal for:</a:t>
            </a:r>
            <a:endParaRPr lang="sl-SI" dirty="0"/>
          </a:p>
          <a:p>
            <a:pPr marL="0" indent="0">
              <a:buNone/>
            </a:pPr>
            <a:endParaRPr dirty="0"/>
          </a:p>
          <a:p>
            <a:r>
              <a:rPr dirty="0"/>
              <a:t>- Routine clinical assessments of functional independence.</a:t>
            </a:r>
          </a:p>
          <a:p>
            <a:r>
              <a:rPr dirty="0"/>
              <a:t>- Tracking changes in independence over time.</a:t>
            </a:r>
          </a:p>
          <a:p>
            <a:r>
              <a:rPr dirty="0"/>
              <a:t>- Patients in early to moderate stages of PD.</a:t>
            </a:r>
          </a:p>
        </p:txBody>
      </p:sp>
    </p:spTree>
  </p:cSld>
  <p:clrMapOvr>
    <a:masterClrMapping/>
  </p:clrMapOvr>
  <mc:AlternateContent xmlns:mc="http://schemas.openxmlformats.org/markup-compatibility/2006" xmlns:p14="http://schemas.microsoft.com/office/powerpoint/2010/main">
    <mc:Choice Requires="p14">
      <p:transition spd="slow" p14:dur="2000" advTm="21411"/>
    </mc:Choice>
    <mc:Fallback xmlns="">
      <p:transition spd="slow" advTm="21411"/>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Fatigue Scale (PFS) - Description</a:t>
            </a:r>
          </a:p>
        </p:txBody>
      </p:sp>
      <p:sp>
        <p:nvSpPr>
          <p:cNvPr id="3" name="Content Placeholder 2"/>
          <p:cNvSpPr>
            <a:spLocks noGrp="1"/>
          </p:cNvSpPr>
          <p:nvPr>
            <p:ph idx="1"/>
          </p:nvPr>
        </p:nvSpPr>
        <p:spPr>
          <a:xfrm>
            <a:off x="838200" y="2247273"/>
            <a:ext cx="10515600" cy="4351338"/>
          </a:xfrm>
        </p:spPr>
        <p:txBody>
          <a:bodyPr/>
          <a:lstStyle/>
          <a:p>
            <a:r>
              <a:rPr dirty="0"/>
              <a:t>The PFS is a validated scale designed specifically to assess fatigue in Parkinson’s Disease (PD) patients. It focuses on the impact of fatigue on daily activities and overall quality of life. The scale consists of 16 items scored on a Likert scale.</a:t>
            </a:r>
          </a:p>
        </p:txBody>
      </p:sp>
    </p:spTree>
  </p:cSld>
  <p:clrMapOvr>
    <a:masterClrMapping/>
  </p:clrMapOvr>
  <mc:AlternateContent xmlns:mc="http://schemas.openxmlformats.org/markup-compatibility/2006" xmlns:p14="http://schemas.microsoft.com/office/powerpoint/2010/main">
    <mc:Choice Requires="p14">
      <p:transition spd="slow" p14:dur="2000" advTm="34344"/>
    </mc:Choice>
    <mc:Fallback xmlns="">
      <p:transition spd="slow" advTm="34344"/>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Fatigue Scale (PFS) - Pros and Cons</a:t>
            </a:r>
          </a:p>
        </p:txBody>
      </p:sp>
      <p:sp>
        <p:nvSpPr>
          <p:cNvPr id="3" name="Content Placeholder 2"/>
          <p:cNvSpPr>
            <a:spLocks noGrp="1"/>
          </p:cNvSpPr>
          <p:nvPr>
            <p:ph idx="1"/>
          </p:nvPr>
        </p:nvSpPr>
        <p:spPr>
          <a:xfrm>
            <a:off x="838200" y="1690688"/>
            <a:ext cx="10515600" cy="4351338"/>
          </a:xfrm>
        </p:spPr>
        <p:txBody>
          <a:bodyPr>
            <a:normAutofit lnSpcReduction="10000"/>
          </a:bodyPr>
          <a:lstStyle/>
          <a:p>
            <a:r>
              <a:rPr dirty="0"/>
              <a:t>Pros:</a:t>
            </a:r>
          </a:p>
          <a:p>
            <a:r>
              <a:rPr dirty="0"/>
              <a:t>- Specifically designed for fatigue in PD patients.</a:t>
            </a:r>
          </a:p>
          <a:p>
            <a:r>
              <a:rPr dirty="0"/>
              <a:t>- Provides detailed insights into fatigue’s impact on daily life.</a:t>
            </a:r>
          </a:p>
          <a:p>
            <a:r>
              <a:rPr dirty="0"/>
              <a:t>- Validated in multiple studies.</a:t>
            </a:r>
          </a:p>
          <a:p>
            <a:endParaRPr dirty="0"/>
          </a:p>
          <a:p>
            <a:r>
              <a:rPr dirty="0"/>
              <a:t>Cons:</a:t>
            </a:r>
          </a:p>
          <a:p>
            <a:r>
              <a:rPr dirty="0"/>
              <a:t>- Limited to fatigue; does not assess other non-motor symptoms.</a:t>
            </a:r>
          </a:p>
          <a:p>
            <a:r>
              <a:rPr dirty="0"/>
              <a:t>- Subjective, relies on patient self-reporting.</a:t>
            </a:r>
          </a:p>
          <a:p>
            <a:r>
              <a:rPr dirty="0"/>
              <a:t>- May require supplementation with other tools.</a:t>
            </a:r>
          </a:p>
        </p:txBody>
      </p:sp>
    </p:spTree>
  </p:cSld>
  <p:clrMapOvr>
    <a:masterClrMapping/>
  </p:clrMapOvr>
  <mc:AlternateContent xmlns:mc="http://schemas.openxmlformats.org/markup-compatibility/2006" xmlns:p14="http://schemas.microsoft.com/office/powerpoint/2010/main">
    <mc:Choice Requires="p14">
      <p:transition spd="slow" p14:dur="2000" advTm="66782"/>
    </mc:Choice>
    <mc:Fallback xmlns="">
      <p:transition spd="slow" advTm="66782"/>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Parkinson’s Fatigue Scale (PFS) - Ideal Use Case</a:t>
            </a:r>
          </a:p>
        </p:txBody>
      </p:sp>
      <p:sp>
        <p:nvSpPr>
          <p:cNvPr id="3" name="Content Placeholder 2"/>
          <p:cNvSpPr>
            <a:spLocks noGrp="1"/>
          </p:cNvSpPr>
          <p:nvPr>
            <p:ph idx="1"/>
          </p:nvPr>
        </p:nvSpPr>
        <p:spPr/>
        <p:txBody>
          <a:bodyPr/>
          <a:lstStyle/>
          <a:p>
            <a:pPr marL="0" indent="0">
              <a:buNone/>
            </a:pPr>
            <a:r>
              <a:rPr dirty="0"/>
              <a:t>Ideal for:</a:t>
            </a:r>
            <a:endParaRPr lang="sl-SI" dirty="0"/>
          </a:p>
          <a:p>
            <a:pPr marL="0" indent="0">
              <a:buNone/>
            </a:pPr>
            <a:endParaRPr dirty="0"/>
          </a:p>
          <a:p>
            <a:r>
              <a:rPr dirty="0"/>
              <a:t>- Patients reporting significant fatigue affecting their daily life.</a:t>
            </a:r>
          </a:p>
          <a:p>
            <a:r>
              <a:rPr dirty="0"/>
              <a:t>- Research studies focusing on non-motor symptoms in PD.</a:t>
            </a:r>
          </a:p>
          <a:p>
            <a:r>
              <a:rPr dirty="0"/>
              <a:t>- Evaluating the effectiveness of interventions targeting fatigue.</a:t>
            </a:r>
          </a:p>
        </p:txBody>
      </p:sp>
    </p:spTree>
  </p:cSld>
  <p:clrMapOvr>
    <a:masterClrMapping/>
  </p:clrMapOvr>
  <mc:AlternateContent xmlns:mc="http://schemas.openxmlformats.org/markup-compatibility/2006" xmlns:p14="http://schemas.microsoft.com/office/powerpoint/2010/main">
    <mc:Choice Requires="p14">
      <p:transition spd="slow" p14:dur="2000" advTm="26240"/>
    </mc:Choice>
    <mc:Fallback xmlns="">
      <p:transition spd="slow" advTm="2624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Freezing of Gait Questionnaire (FOG-Q) - Description</a:t>
            </a:r>
          </a:p>
        </p:txBody>
      </p:sp>
      <p:sp>
        <p:nvSpPr>
          <p:cNvPr id="3" name="Content Placeholder 2"/>
          <p:cNvSpPr>
            <a:spLocks noGrp="1"/>
          </p:cNvSpPr>
          <p:nvPr>
            <p:ph idx="1"/>
          </p:nvPr>
        </p:nvSpPr>
        <p:spPr>
          <a:xfrm>
            <a:off x="838200" y="2709949"/>
            <a:ext cx="10515600" cy="3467014"/>
          </a:xfrm>
        </p:spPr>
        <p:txBody>
          <a:bodyPr/>
          <a:lstStyle/>
          <a:p>
            <a:r>
              <a:rPr dirty="0"/>
              <a:t>The FOG-Q is a tool specifically designed to assess freezing of gait (FOG) in Parkinson’s Disease. It consists of six items evaluating the severity, frequency, and impact of FOG episodes on mobility.</a:t>
            </a:r>
          </a:p>
        </p:txBody>
      </p:sp>
    </p:spTree>
  </p:cSld>
  <p:clrMapOvr>
    <a:masterClrMapping/>
  </p:clrMapOvr>
  <mc:AlternateContent xmlns:mc="http://schemas.openxmlformats.org/markup-compatibility/2006" xmlns:p14="http://schemas.microsoft.com/office/powerpoint/2010/main">
    <mc:Choice Requires="p14">
      <p:transition spd="slow" p14:dur="2000" advTm="39426"/>
    </mc:Choice>
    <mc:Fallback xmlns="">
      <p:transition spd="slow" advTm="39426"/>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Freezing of Gait Questionnaire (FOG-Q) - Pros and Cons</a:t>
            </a:r>
          </a:p>
        </p:txBody>
      </p:sp>
      <p:sp>
        <p:nvSpPr>
          <p:cNvPr id="3" name="Content Placeholder 2"/>
          <p:cNvSpPr>
            <a:spLocks noGrp="1"/>
          </p:cNvSpPr>
          <p:nvPr>
            <p:ph idx="1"/>
          </p:nvPr>
        </p:nvSpPr>
        <p:spPr>
          <a:xfrm>
            <a:off x="683546" y="1690688"/>
            <a:ext cx="9368758" cy="4351338"/>
          </a:xfrm>
        </p:spPr>
        <p:txBody>
          <a:bodyPr>
            <a:normAutofit fontScale="92500"/>
          </a:bodyPr>
          <a:lstStyle/>
          <a:p>
            <a:pPr marL="0" indent="0">
              <a:buNone/>
            </a:pPr>
            <a:r>
              <a:rPr dirty="0"/>
              <a:t>Pros:</a:t>
            </a:r>
          </a:p>
          <a:p>
            <a:r>
              <a:rPr dirty="0"/>
              <a:t>- Specific focus on freezing of gait, a disabling motor symptom.</a:t>
            </a:r>
          </a:p>
          <a:p>
            <a:r>
              <a:rPr dirty="0"/>
              <a:t>- Quick and easy to administer.</a:t>
            </a:r>
          </a:p>
          <a:p>
            <a:r>
              <a:rPr dirty="0"/>
              <a:t>- Useful for monitoring response to treatments targeting gait.</a:t>
            </a:r>
          </a:p>
          <a:p>
            <a:endParaRPr dirty="0"/>
          </a:p>
          <a:p>
            <a:pPr marL="0" indent="0">
              <a:buNone/>
            </a:pPr>
            <a:r>
              <a:rPr dirty="0"/>
              <a:t>Cons:</a:t>
            </a:r>
          </a:p>
          <a:p>
            <a:r>
              <a:rPr dirty="0"/>
              <a:t>- Limited to gait issues; does not address other motor or non-motor symptoms.</a:t>
            </a:r>
          </a:p>
          <a:p>
            <a:r>
              <a:rPr dirty="0"/>
              <a:t>- Relies on patient self-reporting, which may lead to variability.</a:t>
            </a:r>
          </a:p>
        </p:txBody>
      </p:sp>
    </p:spTree>
  </p:cSld>
  <p:clrMapOvr>
    <a:masterClrMapping/>
  </p:clrMapOvr>
  <mc:AlternateContent xmlns:mc="http://schemas.openxmlformats.org/markup-compatibility/2006" xmlns:p14="http://schemas.microsoft.com/office/powerpoint/2010/main">
    <mc:Choice Requires="p14">
      <p:transition spd="slow" p14:dur="2000" advTm="65976"/>
    </mc:Choice>
    <mc:Fallback xmlns="">
      <p:transition spd="slow" advTm="65976"/>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Freezing of Gait Questionnaire (FOG-Q) - Ideal Use Case</a:t>
            </a:r>
          </a:p>
        </p:txBody>
      </p:sp>
      <p:sp>
        <p:nvSpPr>
          <p:cNvPr id="3" name="Content Placeholder 2"/>
          <p:cNvSpPr>
            <a:spLocks noGrp="1"/>
          </p:cNvSpPr>
          <p:nvPr>
            <p:ph idx="1"/>
          </p:nvPr>
        </p:nvSpPr>
        <p:spPr/>
        <p:txBody>
          <a:bodyPr/>
          <a:lstStyle/>
          <a:p>
            <a:pPr marL="0" indent="0">
              <a:buNone/>
            </a:pPr>
            <a:r>
              <a:rPr dirty="0"/>
              <a:t>Ideal for:</a:t>
            </a:r>
            <a:endParaRPr lang="sl-SI" dirty="0"/>
          </a:p>
          <a:p>
            <a:pPr marL="0" indent="0">
              <a:buNone/>
            </a:pPr>
            <a:endParaRPr dirty="0"/>
          </a:p>
          <a:p>
            <a:r>
              <a:rPr dirty="0"/>
              <a:t>- Patients with significant freezing of gait episodes.</a:t>
            </a:r>
          </a:p>
          <a:p>
            <a:r>
              <a:rPr dirty="0"/>
              <a:t>- Evaluating the effectiveness of gait-focused interventions.</a:t>
            </a:r>
          </a:p>
          <a:p>
            <a:r>
              <a:rPr dirty="0"/>
              <a:t>- Monitoring progression or response to therapy in advanced PD.</a:t>
            </a:r>
          </a:p>
        </p:txBody>
      </p:sp>
    </p:spTree>
  </p:cSld>
  <p:clrMapOvr>
    <a:masterClrMapping/>
  </p:clrMapOvr>
  <mc:AlternateContent xmlns:mc="http://schemas.openxmlformats.org/markup-compatibility/2006" xmlns:p14="http://schemas.microsoft.com/office/powerpoint/2010/main">
    <mc:Choice Requires="p14">
      <p:transition spd="slow" p14:dur="2000" advTm="20280"/>
    </mc:Choice>
    <mc:Fallback xmlns="">
      <p:transition spd="slow" advTm="2028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Hoehn and Yahr Scale (H&amp;Y): Overview</a:t>
            </a:r>
          </a:p>
        </p:txBody>
      </p:sp>
      <p:sp>
        <p:nvSpPr>
          <p:cNvPr id="3" name="Content Placeholder 2"/>
          <p:cNvSpPr>
            <a:spLocks noGrp="1"/>
          </p:cNvSpPr>
          <p:nvPr>
            <p:ph idx="1"/>
          </p:nvPr>
        </p:nvSpPr>
        <p:spPr/>
        <p:txBody>
          <a:bodyPr>
            <a:normAutofit fontScale="85000" lnSpcReduction="20000"/>
          </a:bodyPr>
          <a:lstStyle/>
          <a:p>
            <a:pPr marL="0" indent="0">
              <a:buNone/>
            </a:pPr>
            <a:r>
              <a:rPr dirty="0"/>
              <a:t>The Hoehn and Yahr Scale is a simple and widely recognized tool for staging motor symptom progression in Parkinson’s Disease (PD).</a:t>
            </a:r>
          </a:p>
          <a:p>
            <a:endParaRPr dirty="0"/>
          </a:p>
          <a:p>
            <a:pPr marL="0" indent="0">
              <a:buNone/>
            </a:pPr>
            <a:r>
              <a:rPr dirty="0"/>
              <a:t>Stages:</a:t>
            </a:r>
          </a:p>
          <a:p>
            <a:r>
              <a:rPr dirty="0"/>
              <a:t>  1. Stage 1: Mild, unilateral symptoms.</a:t>
            </a:r>
          </a:p>
          <a:p>
            <a:r>
              <a:rPr dirty="0"/>
              <a:t>  2. Stage 2: Bilateral symptoms without postural instability.</a:t>
            </a:r>
          </a:p>
          <a:p>
            <a:r>
              <a:rPr dirty="0"/>
              <a:t>  3. Stage 3: Mild to moderate disease with postural instability.</a:t>
            </a:r>
          </a:p>
          <a:p>
            <a:r>
              <a:rPr dirty="0"/>
              <a:t>  4. Stage 4: Severe disability; requires assistance.</a:t>
            </a:r>
          </a:p>
          <a:p>
            <a:r>
              <a:rPr dirty="0"/>
              <a:t>  5. Stage 5: Bedridden unless aided.</a:t>
            </a:r>
          </a:p>
          <a:p>
            <a:endParaRPr dirty="0"/>
          </a:p>
          <a:p>
            <a:pPr marL="0" indent="0">
              <a:buNone/>
            </a:pPr>
            <a:r>
              <a:rPr dirty="0"/>
              <a:t>Used extensively in clinical practice and research for staging and tracking disease progression.</a:t>
            </a:r>
          </a:p>
        </p:txBody>
      </p:sp>
    </p:spTree>
  </p:cSld>
  <p:clrMapOvr>
    <a:masterClrMapping/>
  </p:clrMapOvr>
  <mc:AlternateContent xmlns:mc="http://schemas.openxmlformats.org/markup-compatibility/2006" xmlns:p14="http://schemas.microsoft.com/office/powerpoint/2010/main">
    <mc:Choice Requires="p14">
      <p:transition spd="slow" p14:dur="2000" advTm="45455"/>
    </mc:Choice>
    <mc:Fallback xmlns="">
      <p:transition spd="slow" advTm="45455"/>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Geriatric Depression Scale (GDS) - Description</a:t>
            </a:r>
          </a:p>
        </p:txBody>
      </p:sp>
      <p:sp>
        <p:nvSpPr>
          <p:cNvPr id="3" name="Content Placeholder 2"/>
          <p:cNvSpPr>
            <a:spLocks noGrp="1"/>
          </p:cNvSpPr>
          <p:nvPr>
            <p:ph idx="1"/>
          </p:nvPr>
        </p:nvSpPr>
        <p:spPr>
          <a:xfrm>
            <a:off x="838200" y="2909455"/>
            <a:ext cx="10515600" cy="3267508"/>
          </a:xfrm>
        </p:spPr>
        <p:txBody>
          <a:bodyPr/>
          <a:lstStyle/>
          <a:p>
            <a:r>
              <a:rPr dirty="0"/>
              <a:t>The GDS is a validated screening tool for depression in older adults, including those with Parkinson’s Disease. It consists of a short questionnaire with yes/no responses, making it easy to use in clinical settings.</a:t>
            </a:r>
          </a:p>
        </p:txBody>
      </p:sp>
    </p:spTree>
  </p:cSld>
  <p:clrMapOvr>
    <a:masterClrMapping/>
  </p:clrMapOvr>
  <mc:AlternateContent xmlns:mc="http://schemas.openxmlformats.org/markup-compatibility/2006" xmlns:p14="http://schemas.microsoft.com/office/powerpoint/2010/main">
    <mc:Choice Requires="p14">
      <p:transition spd="slow" p14:dur="2000" advTm="22678"/>
    </mc:Choice>
    <mc:Fallback xmlns="">
      <p:transition spd="slow" advTm="22678"/>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Geriatric Depression Scale (GDS) - Pros and Cons</a:t>
            </a:r>
          </a:p>
        </p:txBody>
      </p:sp>
      <p:sp>
        <p:nvSpPr>
          <p:cNvPr id="3" name="Content Placeholder 2"/>
          <p:cNvSpPr>
            <a:spLocks noGrp="1"/>
          </p:cNvSpPr>
          <p:nvPr>
            <p:ph idx="1"/>
          </p:nvPr>
        </p:nvSpPr>
        <p:spPr>
          <a:xfrm>
            <a:off x="838200" y="1825625"/>
            <a:ext cx="9031941" cy="4351338"/>
          </a:xfrm>
        </p:spPr>
        <p:txBody>
          <a:bodyPr>
            <a:normAutofit fontScale="92500" lnSpcReduction="20000"/>
          </a:bodyPr>
          <a:lstStyle/>
          <a:p>
            <a:pPr marL="0" indent="0">
              <a:buNone/>
            </a:pPr>
            <a:r>
              <a:rPr dirty="0"/>
              <a:t>Pros:</a:t>
            </a:r>
          </a:p>
          <a:p>
            <a:r>
              <a:rPr dirty="0"/>
              <a:t>- Simple yes/no format, easy to administer.</a:t>
            </a:r>
          </a:p>
          <a:p>
            <a:r>
              <a:rPr dirty="0"/>
              <a:t>- Validated and widely used for depression screening in older adults.</a:t>
            </a:r>
          </a:p>
          <a:p>
            <a:r>
              <a:rPr dirty="0"/>
              <a:t>- Non-invasive and quick to complete.</a:t>
            </a:r>
          </a:p>
          <a:p>
            <a:endParaRPr dirty="0"/>
          </a:p>
          <a:p>
            <a:pPr marL="0" indent="0">
              <a:buNone/>
            </a:pPr>
            <a:r>
              <a:rPr dirty="0"/>
              <a:t>Cons:</a:t>
            </a:r>
          </a:p>
          <a:p>
            <a:r>
              <a:rPr dirty="0"/>
              <a:t>- Not specific to PD; may not capture unique aspects of PD-related depression.</a:t>
            </a:r>
          </a:p>
          <a:p>
            <a:r>
              <a:rPr dirty="0"/>
              <a:t>- Limited to depression, excluding other mood or psychiatric symptoms.</a:t>
            </a:r>
          </a:p>
        </p:txBody>
      </p:sp>
    </p:spTree>
  </p:cSld>
  <p:clrMapOvr>
    <a:masterClrMapping/>
  </p:clrMapOvr>
  <mc:AlternateContent xmlns:mc="http://schemas.openxmlformats.org/markup-compatibility/2006" xmlns:p14="http://schemas.microsoft.com/office/powerpoint/2010/main">
    <mc:Choice Requires="p14">
      <p:transition spd="slow" p14:dur="2000" advTm="64735"/>
    </mc:Choice>
    <mc:Fallback xmlns="">
      <p:transition spd="slow" advTm="64735"/>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Geriatric Depression Scale (GDS) - Ideal Use Case</a:t>
            </a:r>
          </a:p>
        </p:txBody>
      </p:sp>
      <p:sp>
        <p:nvSpPr>
          <p:cNvPr id="3" name="Content Placeholder 2"/>
          <p:cNvSpPr>
            <a:spLocks noGrp="1"/>
          </p:cNvSpPr>
          <p:nvPr>
            <p:ph idx="1"/>
          </p:nvPr>
        </p:nvSpPr>
        <p:spPr/>
        <p:txBody>
          <a:bodyPr/>
          <a:lstStyle/>
          <a:p>
            <a:pPr marL="0" indent="0">
              <a:buNone/>
            </a:pPr>
            <a:r>
              <a:rPr dirty="0"/>
              <a:t>Ideal for:</a:t>
            </a:r>
            <a:endParaRPr lang="sl-SI" dirty="0"/>
          </a:p>
          <a:p>
            <a:pPr marL="0" indent="0">
              <a:buNone/>
            </a:pPr>
            <a:endParaRPr dirty="0"/>
          </a:p>
          <a:p>
            <a:r>
              <a:rPr dirty="0"/>
              <a:t>- Screening for depression in older PD patients.</a:t>
            </a:r>
          </a:p>
          <a:p>
            <a:r>
              <a:rPr dirty="0"/>
              <a:t>- Use in outpatient clinics for routine mental health checks.</a:t>
            </a:r>
          </a:p>
          <a:p>
            <a:r>
              <a:rPr dirty="0"/>
              <a:t>- Supplementing non-motor symptom scales in PD.</a:t>
            </a:r>
          </a:p>
        </p:txBody>
      </p:sp>
    </p:spTree>
  </p:cSld>
  <p:clrMapOvr>
    <a:masterClrMapping/>
  </p:clrMapOvr>
  <mc:AlternateContent xmlns:mc="http://schemas.openxmlformats.org/markup-compatibility/2006" xmlns:p14="http://schemas.microsoft.com/office/powerpoint/2010/main">
    <mc:Choice Requires="p14">
      <p:transition spd="slow" p14:dur="2000" advTm="19181"/>
    </mc:Choice>
    <mc:Fallback xmlns="">
      <p:transition spd="slow" advTm="19181"/>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dirty="0"/>
              <a:t>Case 1</a:t>
            </a:r>
          </a:p>
        </p:txBody>
      </p:sp>
      <p:sp>
        <p:nvSpPr>
          <p:cNvPr id="3" name="Content Placeholder 2"/>
          <p:cNvSpPr>
            <a:spLocks noGrp="1"/>
          </p:cNvSpPr>
          <p:nvPr>
            <p:ph idx="1"/>
          </p:nvPr>
        </p:nvSpPr>
        <p:spPr>
          <a:xfrm>
            <a:off x="838200" y="1253331"/>
            <a:ext cx="9569824" cy="4351338"/>
          </a:xfrm>
        </p:spPr>
        <p:txBody>
          <a:bodyPr>
            <a:normAutofit/>
          </a:bodyPr>
          <a:lstStyle/>
          <a:p>
            <a:r>
              <a:rPr dirty="0"/>
              <a:t>A 65-year-old male presents with a 2-year history of tremor and stiffness in his right hand. He has mild bradykinesia and no postural instability. He is independent in daily activities but reports increasing frustration due to symptoms affecting his ability to write and play the piano. His mood has been stable, and he denies significant non-motor symptoms.</a:t>
            </a:r>
          </a:p>
          <a:p>
            <a:endParaRPr dirty="0"/>
          </a:p>
          <a:p>
            <a:r>
              <a:rPr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89776"/>
    </mc:Choice>
    <mc:Fallback xmlns="">
      <p:transition spd="slow" advTm="89776"/>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1</a:t>
            </a:r>
          </a:p>
        </p:txBody>
      </p:sp>
      <p:sp>
        <p:nvSpPr>
          <p:cNvPr id="3" name="Content Placeholder 2"/>
          <p:cNvSpPr>
            <a:spLocks noGrp="1"/>
          </p:cNvSpPr>
          <p:nvPr>
            <p:ph idx="1"/>
          </p:nvPr>
        </p:nvSpPr>
        <p:spPr>
          <a:xfrm>
            <a:off x="838200" y="1324789"/>
            <a:ext cx="10515600" cy="4351338"/>
          </a:xfrm>
        </p:spPr>
        <p:txBody>
          <a:bodyPr/>
          <a:lstStyle/>
          <a:p>
            <a:r>
              <a:rPr dirty="0"/>
              <a:t>Parkinson’s Disease Questionnaire-39 (PDQ-39)</a:t>
            </a:r>
          </a:p>
          <a:p>
            <a:endParaRPr dirty="0"/>
          </a:p>
          <a:p>
            <a:r>
              <a:rPr dirty="0"/>
              <a:t>This patient is in the early stage of PD but experiences significant quality-of-life concerns due to symptoms affecting his hobbies and daily activities.</a:t>
            </a:r>
          </a:p>
          <a:p>
            <a:r>
              <a:rPr dirty="0"/>
              <a:t>The PDQ-39 captures the broader impact of motor symptoms on emotional well-being and functional abilities.</a:t>
            </a:r>
          </a:p>
        </p:txBody>
      </p:sp>
    </p:spTree>
  </p:cSld>
  <p:clrMapOvr>
    <a:masterClrMapping/>
  </p:clrMapOvr>
  <mc:AlternateContent xmlns:mc="http://schemas.openxmlformats.org/markup-compatibility/2006" xmlns:p14="http://schemas.microsoft.com/office/powerpoint/2010/main">
    <mc:Choice Requires="p14">
      <p:transition spd="slow" p14:dur="2000" advTm="36265"/>
    </mc:Choice>
    <mc:Fallback xmlns="">
      <p:transition spd="slow" advTm="36265"/>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3695"/>
            <a:ext cx="10515600" cy="1325563"/>
          </a:xfrm>
        </p:spPr>
        <p:txBody>
          <a:bodyPr/>
          <a:lstStyle/>
          <a:p>
            <a:r>
              <a:rPr dirty="0"/>
              <a:t>Case 2</a:t>
            </a:r>
          </a:p>
        </p:txBody>
      </p:sp>
      <p:sp>
        <p:nvSpPr>
          <p:cNvPr id="3" name="Content Placeholder 2"/>
          <p:cNvSpPr>
            <a:spLocks noGrp="1"/>
          </p:cNvSpPr>
          <p:nvPr>
            <p:ph idx="1"/>
          </p:nvPr>
        </p:nvSpPr>
        <p:spPr>
          <a:xfrm>
            <a:off x="749807" y="1253331"/>
            <a:ext cx="10515600" cy="4351338"/>
          </a:xfrm>
        </p:spPr>
        <p:txBody>
          <a:bodyPr>
            <a:normAutofit/>
          </a:bodyPr>
          <a:lstStyle/>
          <a:p>
            <a:r>
              <a:rPr dirty="0"/>
              <a:t>A 72-year-old female with advanced Parkinson’s Disease reports worsening fatigue, fragmented sleep, and constipation over the past year. She also experiences mild hallucinations but is aware they are not real. Her motor symptoms include rigidity and bradykinesia, but she remains ambulatory with a cane. She expresses frustration with the lack of energy to participate in family activities.</a:t>
            </a:r>
          </a:p>
          <a:p>
            <a:pPr marL="0" indent="0">
              <a:buNone/>
            </a:pPr>
            <a:endParaRPr dirty="0"/>
          </a:p>
          <a:p>
            <a:r>
              <a:rPr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57875"/>
    </mc:Choice>
    <mc:Fallback xmlns="">
      <p:transition spd="slow" advTm="57875"/>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2</a:t>
            </a:r>
          </a:p>
        </p:txBody>
      </p:sp>
      <p:sp>
        <p:nvSpPr>
          <p:cNvPr id="3" name="Content Placeholder 2"/>
          <p:cNvSpPr>
            <a:spLocks noGrp="1"/>
          </p:cNvSpPr>
          <p:nvPr>
            <p:ph idx="1"/>
          </p:nvPr>
        </p:nvSpPr>
        <p:spPr/>
        <p:txBody>
          <a:bodyPr/>
          <a:lstStyle/>
          <a:p>
            <a:r>
              <a:rPr dirty="0"/>
              <a:t>Non-Motor Symptoms Scale (NMSS)</a:t>
            </a:r>
          </a:p>
          <a:p>
            <a:endParaRPr dirty="0"/>
          </a:p>
          <a:p>
            <a:r>
              <a:rPr dirty="0"/>
              <a:t>- This patient’s predominant issues are non-motor symptoms, including fatigue, sleep disturbances, and gastrointestinal issues.</a:t>
            </a:r>
          </a:p>
          <a:p>
            <a:r>
              <a:rPr dirty="0"/>
              <a:t>- The NMSS provides a comprehensive evaluation of non-motor symptoms, which are critical in advanced PD management.</a:t>
            </a:r>
          </a:p>
        </p:txBody>
      </p:sp>
    </p:spTree>
  </p:cSld>
  <p:clrMapOvr>
    <a:masterClrMapping/>
  </p:clrMapOvr>
  <mc:AlternateContent xmlns:mc="http://schemas.openxmlformats.org/markup-compatibility/2006" xmlns:p14="http://schemas.microsoft.com/office/powerpoint/2010/main">
    <mc:Choice Requires="p14">
      <p:transition spd="slow" p14:dur="2000" advTm="32005"/>
    </mc:Choice>
    <mc:Fallback xmlns="">
      <p:transition spd="slow" advTm="32005"/>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3</a:t>
            </a:r>
          </a:p>
        </p:txBody>
      </p:sp>
      <p:sp>
        <p:nvSpPr>
          <p:cNvPr id="3" name="Content Placeholder 2"/>
          <p:cNvSpPr>
            <a:spLocks noGrp="1"/>
          </p:cNvSpPr>
          <p:nvPr>
            <p:ph idx="1"/>
          </p:nvPr>
        </p:nvSpPr>
        <p:spPr>
          <a:xfrm>
            <a:off x="838200" y="1395666"/>
            <a:ext cx="10515600" cy="4351338"/>
          </a:xfrm>
        </p:spPr>
        <p:txBody>
          <a:bodyPr>
            <a:normAutofit/>
          </a:bodyPr>
          <a:lstStyle/>
          <a:p>
            <a:r>
              <a:rPr dirty="0"/>
              <a:t>A 68-year-old male with a 7-year history of Parkinson’s Disease reports frequent episodes of freezing of gait, especially when turning corners or entering narrow spaces. He has moderate bradykinesia and rigidity but no significant cognitive impairment. His primary concern is the fear of falling, which limits his mobility and social activities.</a:t>
            </a:r>
          </a:p>
          <a:p>
            <a:pPr marL="0" indent="0">
              <a:buNone/>
            </a:pPr>
            <a:endParaRPr dirty="0"/>
          </a:p>
          <a:p>
            <a:r>
              <a:rPr dirty="0"/>
              <a:t>**Instruction:** 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45667"/>
    </mc:Choice>
    <mc:Fallback xmlns="">
      <p:transition spd="slow" advTm="45667"/>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3</a:t>
            </a:r>
          </a:p>
        </p:txBody>
      </p:sp>
      <p:sp>
        <p:nvSpPr>
          <p:cNvPr id="3" name="Content Placeholder 2"/>
          <p:cNvSpPr>
            <a:spLocks noGrp="1"/>
          </p:cNvSpPr>
          <p:nvPr>
            <p:ph idx="1"/>
          </p:nvPr>
        </p:nvSpPr>
        <p:spPr/>
        <p:txBody>
          <a:bodyPr/>
          <a:lstStyle/>
          <a:p>
            <a:pPr marL="0" indent="0">
              <a:buNone/>
            </a:pPr>
            <a:r>
              <a:rPr dirty="0"/>
              <a:t>Freezing of Gait Questionnaire (FOG-Q)</a:t>
            </a:r>
          </a:p>
          <a:p>
            <a:endParaRPr dirty="0"/>
          </a:p>
          <a:p>
            <a:r>
              <a:rPr dirty="0"/>
              <a:t>- The patient’s primary issue is freezing of gait, a specific motor symptom impacting mobility and quality of life.</a:t>
            </a:r>
          </a:p>
          <a:p>
            <a:r>
              <a:rPr dirty="0"/>
              <a:t>- The FOG-Q is designed to assess the severity and impact of gait freezing, helping guide interventions.</a:t>
            </a:r>
          </a:p>
        </p:txBody>
      </p:sp>
    </p:spTree>
  </p:cSld>
  <p:clrMapOvr>
    <a:masterClrMapping/>
  </p:clrMapOvr>
  <mc:AlternateContent xmlns:mc="http://schemas.openxmlformats.org/markup-compatibility/2006" xmlns:p14="http://schemas.microsoft.com/office/powerpoint/2010/main">
    <mc:Choice Requires="p14">
      <p:transition spd="slow" p14:dur="2000" advTm="30270"/>
    </mc:Choice>
    <mc:Fallback xmlns="">
      <p:transition spd="slow" advTm="3027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4</a:t>
            </a:r>
          </a:p>
        </p:txBody>
      </p:sp>
      <p:sp>
        <p:nvSpPr>
          <p:cNvPr id="3" name="Content Placeholder 2"/>
          <p:cNvSpPr>
            <a:spLocks noGrp="1"/>
          </p:cNvSpPr>
          <p:nvPr>
            <p:ph idx="1"/>
          </p:nvPr>
        </p:nvSpPr>
        <p:spPr>
          <a:xfrm>
            <a:off x="838200" y="1395666"/>
            <a:ext cx="10515600" cy="4351338"/>
          </a:xfrm>
        </p:spPr>
        <p:txBody>
          <a:bodyPr>
            <a:normAutofit/>
          </a:bodyPr>
          <a:lstStyle/>
          <a:p>
            <a:r>
              <a:rPr dirty="0"/>
              <a:t>A 70-year-old male presents with progressive motor symptoms, including tremor, rigidity, and bradykinesia. Over the past year, he has become increasingly dependent on his spouse for daily activities such as dressing and meal preparation. He denies significant non-motor symptoms but expresses concern about losing his independence.</a:t>
            </a:r>
          </a:p>
          <a:p>
            <a:endParaRPr dirty="0"/>
          </a:p>
          <a:p>
            <a:r>
              <a:rPr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48038"/>
    </mc:Choice>
    <mc:Fallback xmlns="">
      <p:transition spd="slow" advTm="4803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Hoehn and Yahr Scale (H&amp;Y): Pros and Cons</a:t>
            </a:r>
          </a:p>
        </p:txBody>
      </p:sp>
      <p:sp>
        <p:nvSpPr>
          <p:cNvPr id="3" name="Content Placeholder 2"/>
          <p:cNvSpPr>
            <a:spLocks noGrp="1"/>
          </p:cNvSpPr>
          <p:nvPr>
            <p:ph idx="1"/>
          </p:nvPr>
        </p:nvSpPr>
        <p:spPr/>
        <p:txBody>
          <a:bodyPr>
            <a:normAutofit fontScale="85000" lnSpcReduction="20000"/>
          </a:bodyPr>
          <a:lstStyle/>
          <a:p>
            <a:pPr marL="0" indent="0">
              <a:buNone/>
            </a:pPr>
            <a:r>
              <a:rPr dirty="0"/>
              <a:t>Pros:</a:t>
            </a:r>
          </a:p>
          <a:p>
            <a:r>
              <a:rPr dirty="0"/>
              <a:t>  - Simple and quick to use.</a:t>
            </a:r>
          </a:p>
          <a:p>
            <a:r>
              <a:rPr dirty="0"/>
              <a:t>  - Globally recognized and widely utilized.</a:t>
            </a:r>
          </a:p>
          <a:p>
            <a:r>
              <a:rPr dirty="0"/>
              <a:t>  - Provides a clear staging of motor progression.</a:t>
            </a:r>
          </a:p>
          <a:p>
            <a:r>
              <a:rPr dirty="0"/>
              <a:t>  - Valuable for both clinical and research settings.</a:t>
            </a:r>
          </a:p>
          <a:p>
            <a:endParaRPr dirty="0"/>
          </a:p>
          <a:p>
            <a:pPr marL="0" indent="0">
              <a:buNone/>
            </a:pPr>
            <a:r>
              <a:rPr dirty="0"/>
              <a:t>Cons:</a:t>
            </a:r>
          </a:p>
          <a:p>
            <a:r>
              <a:rPr dirty="0"/>
              <a:t>  - Focused only on motor symptoms.</a:t>
            </a:r>
          </a:p>
          <a:p>
            <a:r>
              <a:rPr dirty="0"/>
              <a:t>  - Lacks sensitivity to early or subtle changes.</a:t>
            </a:r>
          </a:p>
          <a:p>
            <a:r>
              <a:rPr dirty="0"/>
              <a:t>  - Ignores non-motor symptoms and quality of life.</a:t>
            </a:r>
          </a:p>
          <a:p>
            <a:r>
              <a:rPr dirty="0"/>
              <a:t>  - Inter-rater variability in assigning stages.</a:t>
            </a:r>
          </a:p>
        </p:txBody>
      </p:sp>
    </p:spTree>
  </p:cSld>
  <p:clrMapOvr>
    <a:masterClrMapping/>
  </p:clrMapOvr>
  <mc:AlternateContent xmlns:mc="http://schemas.openxmlformats.org/markup-compatibility/2006" xmlns:p14="http://schemas.microsoft.com/office/powerpoint/2010/main">
    <mc:Choice Requires="p14">
      <p:transition spd="slow" p14:dur="2000" advTm="70961"/>
    </mc:Choice>
    <mc:Fallback xmlns="">
      <p:transition spd="slow" advTm="70961"/>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4</a:t>
            </a:r>
          </a:p>
        </p:txBody>
      </p:sp>
      <p:sp>
        <p:nvSpPr>
          <p:cNvPr id="3" name="Content Placeholder 2"/>
          <p:cNvSpPr>
            <a:spLocks noGrp="1"/>
          </p:cNvSpPr>
          <p:nvPr>
            <p:ph idx="1"/>
          </p:nvPr>
        </p:nvSpPr>
        <p:spPr/>
        <p:txBody>
          <a:bodyPr/>
          <a:lstStyle/>
          <a:p>
            <a:pPr marL="0" indent="0">
              <a:buNone/>
            </a:pPr>
            <a:r>
              <a:rPr dirty="0"/>
              <a:t>Schwab and England ADL Scale (SE-ADL)</a:t>
            </a:r>
          </a:p>
          <a:p>
            <a:endParaRPr dirty="0"/>
          </a:p>
          <a:p>
            <a:r>
              <a:rPr dirty="0"/>
              <a:t>- This case focuses on functional decline and dependence in activities of daily living.</a:t>
            </a:r>
          </a:p>
          <a:p>
            <a:r>
              <a:rPr dirty="0"/>
              <a:t>- The SE-ADL is ideal for quantifying the level of independence and tracking changes over time.</a:t>
            </a:r>
          </a:p>
        </p:txBody>
      </p:sp>
    </p:spTree>
  </p:cSld>
  <p:clrMapOvr>
    <a:masterClrMapping/>
  </p:clrMapOvr>
  <mc:AlternateContent xmlns:mc="http://schemas.openxmlformats.org/markup-compatibility/2006" xmlns:p14="http://schemas.microsoft.com/office/powerpoint/2010/main">
    <mc:Choice Requires="p14">
      <p:transition spd="slow" p14:dur="2000" advTm="28605"/>
    </mc:Choice>
    <mc:Fallback xmlns="">
      <p:transition spd="slow" advTm="28605"/>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5</a:t>
            </a:r>
          </a:p>
        </p:txBody>
      </p:sp>
      <p:sp>
        <p:nvSpPr>
          <p:cNvPr id="3" name="Content Placeholder 2"/>
          <p:cNvSpPr>
            <a:spLocks noGrp="1"/>
          </p:cNvSpPr>
          <p:nvPr>
            <p:ph idx="1"/>
          </p:nvPr>
        </p:nvSpPr>
        <p:spPr>
          <a:xfrm>
            <a:off x="838200" y="1395666"/>
            <a:ext cx="10515600" cy="4351338"/>
          </a:xfrm>
        </p:spPr>
        <p:txBody>
          <a:bodyPr>
            <a:normAutofit/>
          </a:bodyPr>
          <a:lstStyle/>
          <a:p>
            <a:r>
              <a:rPr dirty="0"/>
              <a:t>A 75-year-old female with moderate Parkinson’s Disease reports persistent low mood, feelings of hopelessness, and social withdrawal over the past 6 months. She denies cognitive issues or psychosis but acknowledges difficulty finding joy in previously enjoyable activities. Her motor symptoms are well-controlled with medication.</a:t>
            </a:r>
          </a:p>
          <a:p>
            <a:pPr marL="0" indent="0">
              <a:buNone/>
            </a:pPr>
            <a:endParaRPr dirty="0"/>
          </a:p>
          <a:p>
            <a:r>
              <a:rPr lang="en-GB"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49416"/>
    </mc:Choice>
    <mc:Fallback xmlns="">
      <p:transition spd="slow" advTm="49416"/>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5</a:t>
            </a:r>
          </a:p>
        </p:txBody>
      </p:sp>
      <p:sp>
        <p:nvSpPr>
          <p:cNvPr id="3" name="Content Placeholder 2"/>
          <p:cNvSpPr>
            <a:spLocks noGrp="1"/>
          </p:cNvSpPr>
          <p:nvPr>
            <p:ph idx="1"/>
          </p:nvPr>
        </p:nvSpPr>
        <p:spPr/>
        <p:txBody>
          <a:bodyPr/>
          <a:lstStyle/>
          <a:p>
            <a:r>
              <a:rPr dirty="0"/>
              <a:t>Geriatric Depression Scale (GDS)</a:t>
            </a:r>
          </a:p>
          <a:p>
            <a:endParaRPr dirty="0"/>
          </a:p>
          <a:p>
            <a:r>
              <a:rPr dirty="0"/>
              <a:t>- The patient’s primary issue is depression, a common non-motor symptom in PD.</a:t>
            </a:r>
          </a:p>
          <a:p>
            <a:r>
              <a:rPr dirty="0"/>
              <a:t>- The GDS is a validated tool specifically designed to screen for depression in older adults.</a:t>
            </a:r>
          </a:p>
        </p:txBody>
      </p:sp>
    </p:spTree>
  </p:cSld>
  <p:clrMapOvr>
    <a:masterClrMapping/>
  </p:clrMapOvr>
  <mc:AlternateContent xmlns:mc="http://schemas.openxmlformats.org/markup-compatibility/2006" xmlns:p14="http://schemas.microsoft.com/office/powerpoint/2010/main">
    <mc:Choice Requires="p14">
      <p:transition spd="slow" p14:dur="2000" advTm="28850"/>
    </mc:Choice>
    <mc:Fallback xmlns="">
      <p:transition spd="slow" advTm="2885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10515600" cy="1325563"/>
          </a:xfrm>
        </p:spPr>
        <p:txBody>
          <a:bodyPr/>
          <a:lstStyle/>
          <a:p>
            <a:r>
              <a:rPr dirty="0"/>
              <a:t>Case 6</a:t>
            </a:r>
          </a:p>
        </p:txBody>
      </p:sp>
      <p:sp>
        <p:nvSpPr>
          <p:cNvPr id="3" name="Content Placeholder 2"/>
          <p:cNvSpPr>
            <a:spLocks noGrp="1"/>
          </p:cNvSpPr>
          <p:nvPr>
            <p:ph idx="1"/>
          </p:nvPr>
        </p:nvSpPr>
        <p:spPr>
          <a:xfrm>
            <a:off x="838200" y="1126725"/>
            <a:ext cx="10515600" cy="4351338"/>
          </a:xfrm>
        </p:spPr>
        <p:txBody>
          <a:bodyPr>
            <a:normAutofit/>
          </a:bodyPr>
          <a:lstStyle/>
          <a:p>
            <a:r>
              <a:rPr dirty="0"/>
              <a:t>A 74-year-old male with a 10-year history of Parkinson’s Disease presents with worsening memory issues, difficulty concentrating, and frequent forgetfulness. His motor symptoms are relatively stable on current medication, but his wife reports significant concerns about his ability to manage finances and medication schedules. He denies hallucinations but struggles with multitasking and organization.</a:t>
            </a:r>
            <a:endParaRPr lang="sl-SI" dirty="0"/>
          </a:p>
          <a:p>
            <a:endParaRPr lang="en-SI" dirty="0"/>
          </a:p>
          <a:p>
            <a:r>
              <a:rPr lang="en-GB"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64942"/>
    </mc:Choice>
    <mc:Fallback xmlns="">
      <p:transition spd="slow" advTm="64942"/>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6</a:t>
            </a:r>
          </a:p>
        </p:txBody>
      </p:sp>
      <p:sp>
        <p:nvSpPr>
          <p:cNvPr id="3" name="Content Placeholder 2"/>
          <p:cNvSpPr>
            <a:spLocks noGrp="1"/>
          </p:cNvSpPr>
          <p:nvPr>
            <p:ph idx="1"/>
          </p:nvPr>
        </p:nvSpPr>
        <p:spPr>
          <a:xfrm>
            <a:off x="838200" y="1395666"/>
            <a:ext cx="10515600" cy="4351338"/>
          </a:xfrm>
        </p:spPr>
        <p:txBody>
          <a:bodyPr/>
          <a:lstStyle/>
          <a:p>
            <a:r>
              <a:rPr dirty="0"/>
              <a:t>Montreal Cognitive Assessment (MoCA)</a:t>
            </a:r>
          </a:p>
          <a:p>
            <a:endParaRPr dirty="0"/>
          </a:p>
          <a:p>
            <a:r>
              <a:rPr dirty="0"/>
              <a:t>- Cognitive decline is the patient’s primary concern, impacting daily functioning and independence.</a:t>
            </a:r>
          </a:p>
          <a:p>
            <a:r>
              <a:rPr dirty="0"/>
              <a:t>- The MoCA is specifically designed to assess cognitive impairment in PD, providing a detailed evaluation of memory, executive function, and attention.</a:t>
            </a:r>
          </a:p>
        </p:txBody>
      </p:sp>
    </p:spTree>
  </p:cSld>
  <p:clrMapOvr>
    <a:masterClrMapping/>
  </p:clrMapOvr>
  <mc:AlternateContent xmlns:mc="http://schemas.openxmlformats.org/markup-compatibility/2006" xmlns:p14="http://schemas.microsoft.com/office/powerpoint/2010/main">
    <mc:Choice Requires="p14">
      <p:transition spd="slow" p14:dur="2000" advTm="31559"/>
    </mc:Choice>
    <mc:Fallback xmlns="">
      <p:transition spd="slow" advTm="31559"/>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533"/>
            <a:ext cx="10515600" cy="1325563"/>
          </a:xfrm>
        </p:spPr>
        <p:txBody>
          <a:bodyPr/>
          <a:lstStyle/>
          <a:p>
            <a:r>
              <a:rPr dirty="0"/>
              <a:t>Case 7</a:t>
            </a:r>
          </a:p>
        </p:txBody>
      </p:sp>
      <p:sp>
        <p:nvSpPr>
          <p:cNvPr id="3" name="Content Placeholder 2"/>
          <p:cNvSpPr>
            <a:spLocks noGrp="1"/>
          </p:cNvSpPr>
          <p:nvPr>
            <p:ph idx="1"/>
          </p:nvPr>
        </p:nvSpPr>
        <p:spPr>
          <a:xfrm>
            <a:off x="838200" y="1140172"/>
            <a:ext cx="10515600" cy="4351338"/>
          </a:xfrm>
        </p:spPr>
        <p:txBody>
          <a:bodyPr>
            <a:normAutofit lnSpcReduction="10000"/>
          </a:bodyPr>
          <a:lstStyle/>
          <a:p>
            <a:r>
              <a:rPr dirty="0"/>
              <a:t>A 69-year-old female with moderate Parkinson’s Disease reports persistent anxiety about her symptoms worsening and fear of being a burden to her family. She often avoids social situations and feels overwhelmed in crowded environments. Motor symptoms include mild tremor and bradykinesia, and she denies depression or cognitive decline. Her sleep is fragmented, with frequent awakenings attributed to worry.</a:t>
            </a:r>
          </a:p>
          <a:p>
            <a:pPr marL="0" indent="0">
              <a:buNone/>
            </a:pPr>
            <a:endParaRPr dirty="0"/>
          </a:p>
          <a:p>
            <a:r>
              <a:rPr lang="en-GB"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52448"/>
    </mc:Choice>
    <mc:Fallback xmlns="">
      <p:transition spd="slow" advTm="52448"/>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7</a:t>
            </a:r>
          </a:p>
        </p:txBody>
      </p:sp>
      <p:sp>
        <p:nvSpPr>
          <p:cNvPr id="3" name="Content Placeholder 2"/>
          <p:cNvSpPr>
            <a:spLocks noGrp="1"/>
          </p:cNvSpPr>
          <p:nvPr>
            <p:ph idx="1"/>
          </p:nvPr>
        </p:nvSpPr>
        <p:spPr/>
        <p:txBody>
          <a:bodyPr/>
          <a:lstStyle/>
          <a:p>
            <a:r>
              <a:rPr dirty="0"/>
              <a:t>Parkinson’s Disease Questionnaire-39 (PDQ-39)</a:t>
            </a:r>
          </a:p>
          <a:p>
            <a:endParaRPr dirty="0"/>
          </a:p>
          <a:p>
            <a:r>
              <a:rPr dirty="0"/>
              <a:t>- This patient’s quality of life is significantly impacted by emotional and social issues stemming from her anxiety.</a:t>
            </a:r>
          </a:p>
          <a:p>
            <a:r>
              <a:rPr dirty="0"/>
              <a:t>- The PDQ-39 captures emotional well-being and stigma, offering insights into how anxiety affects her overall life.</a:t>
            </a:r>
          </a:p>
        </p:txBody>
      </p:sp>
    </p:spTree>
  </p:cSld>
  <p:clrMapOvr>
    <a:masterClrMapping/>
  </p:clrMapOvr>
  <mc:AlternateContent xmlns:mc="http://schemas.openxmlformats.org/markup-compatibility/2006" xmlns:p14="http://schemas.microsoft.com/office/powerpoint/2010/main">
    <mc:Choice Requires="p14">
      <p:transition spd="slow" p14:dur="2000" advTm="32335"/>
    </mc:Choice>
    <mc:Fallback xmlns="">
      <p:transition spd="slow" advTm="32335"/>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638"/>
            <a:ext cx="10515600" cy="1325563"/>
          </a:xfrm>
        </p:spPr>
        <p:txBody>
          <a:bodyPr/>
          <a:lstStyle/>
          <a:p>
            <a:r>
              <a:rPr dirty="0"/>
              <a:t>Case 8</a:t>
            </a:r>
          </a:p>
        </p:txBody>
      </p:sp>
      <p:sp>
        <p:nvSpPr>
          <p:cNvPr id="3" name="Content Placeholder 2"/>
          <p:cNvSpPr>
            <a:spLocks noGrp="1"/>
          </p:cNvSpPr>
          <p:nvPr>
            <p:ph idx="1"/>
          </p:nvPr>
        </p:nvSpPr>
        <p:spPr>
          <a:xfrm>
            <a:off x="838200" y="1253331"/>
            <a:ext cx="10515600" cy="4351338"/>
          </a:xfrm>
        </p:spPr>
        <p:txBody>
          <a:bodyPr>
            <a:normAutofit/>
          </a:bodyPr>
          <a:lstStyle/>
          <a:p>
            <a:r>
              <a:rPr dirty="0"/>
              <a:t>A 71-year-old male with advanced PD complains of frequent urinary urgency, occasional incontinence, and postural dizziness. He also reports excessive sweating, especially at night. His motor symptoms are well-controlled, but he expresses frustration about these autonomic issues affecting his sleep and daily activities.</a:t>
            </a:r>
          </a:p>
          <a:p>
            <a:endParaRPr lang="en-GB" dirty="0"/>
          </a:p>
          <a:p>
            <a:r>
              <a:rPr lang="en-GB"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48730"/>
    </mc:Choice>
    <mc:Fallback xmlns="">
      <p:transition spd="slow" advTm="48730"/>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8: PD with Predominant Autonomic Symptoms</a:t>
            </a:r>
          </a:p>
        </p:txBody>
      </p:sp>
      <p:sp>
        <p:nvSpPr>
          <p:cNvPr id="3" name="Content Placeholder 2"/>
          <p:cNvSpPr>
            <a:spLocks noGrp="1"/>
          </p:cNvSpPr>
          <p:nvPr>
            <p:ph idx="1"/>
          </p:nvPr>
        </p:nvSpPr>
        <p:spPr/>
        <p:txBody>
          <a:bodyPr/>
          <a:lstStyle/>
          <a:p>
            <a:r>
              <a:rPr dirty="0"/>
              <a:t>SCOPA-AUT</a:t>
            </a:r>
          </a:p>
          <a:p>
            <a:endParaRPr dirty="0"/>
          </a:p>
          <a:p>
            <a:r>
              <a:rPr dirty="0"/>
              <a:t>- Autonomic symptoms dominate the patient’s complaints, significantly affecting his quality of life.</a:t>
            </a:r>
          </a:p>
          <a:p>
            <a:r>
              <a:rPr dirty="0"/>
              <a:t>- The SCOPA-AUT is specifically designed to assess autonomic dysfunction, providing a detailed profile of symptoms and their severity.</a:t>
            </a:r>
          </a:p>
        </p:txBody>
      </p:sp>
    </p:spTree>
  </p:cSld>
  <p:clrMapOvr>
    <a:masterClrMapping/>
  </p:clrMapOvr>
  <mc:AlternateContent xmlns:mc="http://schemas.openxmlformats.org/markup-compatibility/2006" xmlns:p14="http://schemas.microsoft.com/office/powerpoint/2010/main">
    <mc:Choice Requires="p14">
      <p:transition spd="slow" p14:dur="2000" advTm="32435"/>
    </mc:Choice>
    <mc:Fallback xmlns="">
      <p:transition spd="slow" advTm="32435"/>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638"/>
            <a:ext cx="10515600" cy="1325563"/>
          </a:xfrm>
        </p:spPr>
        <p:txBody>
          <a:bodyPr/>
          <a:lstStyle/>
          <a:p>
            <a:r>
              <a:rPr dirty="0"/>
              <a:t>Case 9: PD with Severe Fatigue</a:t>
            </a:r>
          </a:p>
        </p:txBody>
      </p:sp>
      <p:sp>
        <p:nvSpPr>
          <p:cNvPr id="3" name="Content Placeholder 2"/>
          <p:cNvSpPr>
            <a:spLocks noGrp="1"/>
          </p:cNvSpPr>
          <p:nvPr>
            <p:ph idx="1"/>
          </p:nvPr>
        </p:nvSpPr>
        <p:spPr>
          <a:xfrm>
            <a:off x="838200" y="1091967"/>
            <a:ext cx="10515600" cy="4351338"/>
          </a:xfrm>
        </p:spPr>
        <p:txBody>
          <a:bodyPr>
            <a:normAutofit fontScale="92500" lnSpcReduction="10000"/>
          </a:bodyPr>
          <a:lstStyle/>
          <a:p>
            <a:r>
              <a:rPr dirty="0"/>
              <a:t>**History and Examination:**</a:t>
            </a:r>
          </a:p>
          <a:p>
            <a:r>
              <a:rPr dirty="0"/>
              <a:t>A 67-year-old female with a 6-year history of Parkinson’s Disease reports debilitating fatigue that prevents her from completing household chores or engaging in hobbies. She denies sleep disturbances, depression, or other significant non-motor symptoms but feels her energy levels have progressively worsened over the past year. Her motor symptoms, including bradykinesia and rigidity, are stable with medication.</a:t>
            </a:r>
          </a:p>
          <a:p>
            <a:pPr marL="0" indent="0">
              <a:buNone/>
            </a:pPr>
            <a:endParaRPr dirty="0"/>
          </a:p>
          <a:p>
            <a:r>
              <a:rPr lang="en-GB"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50794"/>
    </mc:Choice>
    <mc:Fallback xmlns="">
      <p:transition spd="slow" advTm="5079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Hoehn and Yahr Scale (H&amp;Y): Ideal Use Cases</a:t>
            </a:r>
          </a:p>
        </p:txBody>
      </p:sp>
      <p:sp>
        <p:nvSpPr>
          <p:cNvPr id="3" name="Content Placeholder 2"/>
          <p:cNvSpPr>
            <a:spLocks noGrp="1"/>
          </p:cNvSpPr>
          <p:nvPr>
            <p:ph idx="1"/>
          </p:nvPr>
        </p:nvSpPr>
        <p:spPr/>
        <p:txBody>
          <a:bodyPr>
            <a:normAutofit fontScale="85000" lnSpcReduction="20000"/>
          </a:bodyPr>
          <a:lstStyle/>
          <a:p>
            <a:pPr marL="0" indent="0">
              <a:buNone/>
            </a:pPr>
            <a:r>
              <a:rPr dirty="0"/>
              <a:t>Ideal Patients/Settings:</a:t>
            </a:r>
          </a:p>
          <a:p>
            <a:r>
              <a:rPr dirty="0"/>
              <a:t>  - Early to mid-stage Parkinson’s Disease for initial staging.</a:t>
            </a:r>
          </a:p>
          <a:p>
            <a:r>
              <a:rPr dirty="0"/>
              <a:t>  - Advanced PD for tracking progression and functional decline.</a:t>
            </a:r>
          </a:p>
          <a:p>
            <a:r>
              <a:rPr dirty="0"/>
              <a:t>  - Research studies requiring motor progression stratification.</a:t>
            </a:r>
          </a:p>
          <a:p>
            <a:endParaRPr dirty="0"/>
          </a:p>
          <a:p>
            <a:pPr marL="0" indent="0">
              <a:buNone/>
            </a:pPr>
            <a:r>
              <a:rPr dirty="0"/>
              <a:t>Key Symptoms:</a:t>
            </a:r>
          </a:p>
          <a:p>
            <a:r>
              <a:rPr dirty="0"/>
              <a:t>  - Motor symptoms: tremor, bradykinesia, rigidity, postural instability.</a:t>
            </a:r>
          </a:p>
          <a:p>
            <a:endParaRPr dirty="0"/>
          </a:p>
          <a:p>
            <a:pPr marL="0" indent="0">
              <a:buNone/>
            </a:pPr>
            <a:r>
              <a:rPr dirty="0"/>
              <a:t>Clinical Settings:</a:t>
            </a:r>
          </a:p>
          <a:p>
            <a:r>
              <a:rPr dirty="0"/>
              <a:t>  - Neurology outpatient clinics.</a:t>
            </a:r>
          </a:p>
          <a:p>
            <a:r>
              <a:rPr dirty="0"/>
              <a:t>  - Longitudinal monitoring in clinical or research contexts.</a:t>
            </a:r>
          </a:p>
        </p:txBody>
      </p:sp>
    </p:spTree>
  </p:cSld>
  <p:clrMapOvr>
    <a:masterClrMapping/>
  </p:clrMapOvr>
  <mc:AlternateContent xmlns:mc="http://schemas.openxmlformats.org/markup-compatibility/2006" xmlns:p14="http://schemas.microsoft.com/office/powerpoint/2010/main">
    <mc:Choice Requires="p14">
      <p:transition spd="slow" p14:dur="2000" advTm="47985"/>
    </mc:Choice>
    <mc:Fallback xmlns="">
      <p:transition spd="slow" advTm="47985"/>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9: PD with Severe Fatigue</a:t>
            </a:r>
          </a:p>
        </p:txBody>
      </p:sp>
      <p:sp>
        <p:nvSpPr>
          <p:cNvPr id="3" name="Content Placeholder 2"/>
          <p:cNvSpPr>
            <a:spLocks noGrp="1"/>
          </p:cNvSpPr>
          <p:nvPr>
            <p:ph idx="1"/>
          </p:nvPr>
        </p:nvSpPr>
        <p:spPr/>
        <p:txBody>
          <a:bodyPr/>
          <a:lstStyle/>
          <a:p>
            <a:r>
              <a:rPr dirty="0"/>
              <a:t>Parkinson’s Fatigue Scale (PFS)</a:t>
            </a:r>
          </a:p>
          <a:p>
            <a:endParaRPr dirty="0"/>
          </a:p>
          <a:p>
            <a:r>
              <a:rPr dirty="0"/>
              <a:t>- Fatigue is the predominant issue in this patient’s case, severely affecting her daily life and well-being.</a:t>
            </a:r>
          </a:p>
          <a:p>
            <a:r>
              <a:rPr dirty="0"/>
              <a:t>- The PFS provides a targeted assessment of fatigue’s impact, allowing for tailored interventions.</a:t>
            </a:r>
          </a:p>
        </p:txBody>
      </p:sp>
    </p:spTree>
  </p:cSld>
  <p:clrMapOvr>
    <a:masterClrMapping/>
  </p:clrMapOvr>
  <mc:AlternateContent xmlns:mc="http://schemas.openxmlformats.org/markup-compatibility/2006" xmlns:p14="http://schemas.microsoft.com/office/powerpoint/2010/main">
    <mc:Choice Requires="p14">
      <p:transition spd="slow" p14:dur="2000" advTm="30284"/>
    </mc:Choice>
    <mc:Fallback xmlns="">
      <p:transition spd="slow" advTm="30284"/>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3760"/>
            <a:ext cx="10515600" cy="1325563"/>
          </a:xfrm>
        </p:spPr>
        <p:txBody>
          <a:bodyPr/>
          <a:lstStyle/>
          <a:p>
            <a:r>
              <a:t>Case 10: Advanced PD with Psychosis</a:t>
            </a:r>
          </a:p>
        </p:txBody>
      </p:sp>
      <p:sp>
        <p:nvSpPr>
          <p:cNvPr id="3" name="Content Placeholder 2"/>
          <p:cNvSpPr>
            <a:spLocks noGrp="1"/>
          </p:cNvSpPr>
          <p:nvPr>
            <p:ph idx="1"/>
          </p:nvPr>
        </p:nvSpPr>
        <p:spPr>
          <a:xfrm>
            <a:off x="838200" y="1253331"/>
            <a:ext cx="10515600" cy="4351338"/>
          </a:xfrm>
        </p:spPr>
        <p:txBody>
          <a:bodyPr>
            <a:normAutofit/>
          </a:bodyPr>
          <a:lstStyle/>
          <a:p>
            <a:r>
              <a:rPr dirty="0"/>
              <a:t>A 76-year-old male with advanced PD presents with frequent visual hallucinations, often seeing people or animals that are not there. He is aware these are not real but finds them distressing. His motor symptoms include severe rigidity and bradykinesia, and he requires assistance with ambulation. He denies cognitive decline or mood disturbances but has difficulty sleeping due to the hallucinations.</a:t>
            </a:r>
          </a:p>
          <a:p>
            <a:pPr marL="0" indent="0">
              <a:buNone/>
            </a:pPr>
            <a:endParaRPr dirty="0"/>
          </a:p>
          <a:p>
            <a:r>
              <a:rPr lang="en-GB" dirty="0"/>
              <a:t>Based on the clinical details, choose the most appropriate scale for this patient. Provide your reasoning for why this scale is ideal for assessing the patient's condition.</a:t>
            </a:r>
          </a:p>
        </p:txBody>
      </p:sp>
    </p:spTree>
  </p:cSld>
  <p:clrMapOvr>
    <a:masterClrMapping/>
  </p:clrMapOvr>
  <mc:AlternateContent xmlns:mc="http://schemas.openxmlformats.org/markup-compatibility/2006" xmlns:p14="http://schemas.microsoft.com/office/powerpoint/2010/main">
    <mc:Choice Requires="p14">
      <p:transition spd="slow" p14:dur="2000" advTm="55578"/>
    </mc:Choice>
    <mc:Fallback xmlns="">
      <p:transition spd="slow" advTm="55578"/>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10: Advanced PD with Psychosis</a:t>
            </a:r>
          </a:p>
        </p:txBody>
      </p:sp>
      <p:sp>
        <p:nvSpPr>
          <p:cNvPr id="3" name="Content Placeholder 2"/>
          <p:cNvSpPr>
            <a:spLocks noGrp="1"/>
          </p:cNvSpPr>
          <p:nvPr>
            <p:ph idx="1"/>
          </p:nvPr>
        </p:nvSpPr>
        <p:spPr>
          <a:xfrm>
            <a:off x="838200" y="1502896"/>
            <a:ext cx="10515600" cy="4351338"/>
          </a:xfrm>
        </p:spPr>
        <p:txBody>
          <a:bodyPr/>
          <a:lstStyle/>
          <a:p>
            <a:r>
              <a:rPr dirty="0"/>
              <a:t>Non-Motor Symptoms Scale (NMSS)</a:t>
            </a:r>
          </a:p>
          <a:p>
            <a:endParaRPr dirty="0"/>
          </a:p>
          <a:p>
            <a:r>
              <a:rPr dirty="0"/>
              <a:t>- Psychosis is a significant non-motor symptom in this case, along with other non-motor burdens like sleep disturbances.</a:t>
            </a:r>
          </a:p>
          <a:p>
            <a:r>
              <a:rPr dirty="0"/>
              <a:t>- The NMSS comprehensively evaluates non-motor symptoms, making it ideal for understanding and addressing this patient’s needs.</a:t>
            </a:r>
          </a:p>
        </p:txBody>
      </p:sp>
    </p:spTree>
  </p:cSld>
  <p:clrMapOvr>
    <a:masterClrMapping/>
  </p:clrMapOvr>
  <mc:AlternateContent xmlns:mc="http://schemas.openxmlformats.org/markup-compatibility/2006" xmlns:p14="http://schemas.microsoft.com/office/powerpoint/2010/main">
    <mc:Choice Requires="p14">
      <p:transition spd="slow" p14:dur="2000" advTm="34196"/>
    </mc:Choice>
    <mc:Fallback xmlns="">
      <p:transition spd="slow" advTm="34196"/>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10515600" cy="1325563"/>
          </a:xfrm>
        </p:spPr>
        <p:txBody>
          <a:bodyPr/>
          <a:lstStyle/>
          <a:p>
            <a:r>
              <a:rPr dirty="0"/>
              <a:t>Case 11: Wrong Scale for Non-Motor Symptoms</a:t>
            </a:r>
          </a:p>
        </p:txBody>
      </p:sp>
      <p:sp>
        <p:nvSpPr>
          <p:cNvPr id="3" name="Content Placeholder 2"/>
          <p:cNvSpPr>
            <a:spLocks noGrp="1"/>
          </p:cNvSpPr>
          <p:nvPr>
            <p:ph idx="1"/>
          </p:nvPr>
        </p:nvSpPr>
        <p:spPr>
          <a:xfrm>
            <a:off x="838200" y="1395666"/>
            <a:ext cx="9214104" cy="4351338"/>
          </a:xfrm>
        </p:spPr>
        <p:txBody>
          <a:bodyPr>
            <a:normAutofit fontScale="85000" lnSpcReduction="10000"/>
          </a:bodyPr>
          <a:lstStyle/>
          <a:p>
            <a:r>
              <a:rPr dirty="0"/>
              <a:t>A 73-year-old female with advanced Parkinson’s Disease presented with severe fatigue, constipation, and fragmented sleep. Her clinician used the Unified Parkinson’s Disease Rating Scale (UPDRS) to assess her condition, focusing on motor symptoms.</a:t>
            </a:r>
          </a:p>
          <a:p>
            <a:pPr marL="0" indent="0">
              <a:buNone/>
            </a:pPr>
            <a:endParaRPr lang="sl-SI" dirty="0"/>
          </a:p>
          <a:p>
            <a:pPr marL="0" indent="0">
              <a:buNone/>
            </a:pPr>
            <a:r>
              <a:rPr dirty="0"/>
              <a:t>Consequence:</a:t>
            </a:r>
          </a:p>
          <a:p>
            <a:r>
              <a:rPr dirty="0"/>
              <a:t>The non-motor symptoms were overlooked, leading to a lack of targeted interventions. As a result, her quality of life deteriorated, and her caregiver burden increased significantly.</a:t>
            </a:r>
          </a:p>
          <a:p>
            <a:endParaRPr dirty="0"/>
          </a:p>
          <a:p>
            <a:pPr marL="0" indent="0">
              <a:buNone/>
            </a:pPr>
            <a:r>
              <a:rPr dirty="0"/>
              <a:t>Correct Choice:</a:t>
            </a:r>
            <a:r>
              <a:rPr lang="sl-SI" dirty="0"/>
              <a:t> </a:t>
            </a:r>
            <a:r>
              <a:rPr dirty="0"/>
              <a:t>Non-Motor Symptoms Scale (NMSS) should have been used to address the full spectrum of her non-motor symptoms.</a:t>
            </a:r>
          </a:p>
        </p:txBody>
      </p:sp>
    </p:spTree>
  </p:cSld>
  <p:clrMapOvr>
    <a:masterClrMapping/>
  </p:clrMapOvr>
  <mc:AlternateContent xmlns:mc="http://schemas.openxmlformats.org/markup-compatibility/2006" xmlns:p14="http://schemas.microsoft.com/office/powerpoint/2010/main">
    <mc:Choice Requires="p14">
      <p:transition spd="slow" p14:dur="2000" advTm="95071"/>
    </mc:Choice>
    <mc:Fallback xmlns="">
      <p:transition spd="slow" advTm="95071"/>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237"/>
            <a:ext cx="10515600" cy="1325563"/>
          </a:xfrm>
        </p:spPr>
        <p:txBody>
          <a:bodyPr/>
          <a:lstStyle/>
          <a:p>
            <a:r>
              <a:rPr dirty="0"/>
              <a:t>Case 12: Overlooking Depression in PD</a:t>
            </a:r>
          </a:p>
        </p:txBody>
      </p:sp>
      <p:sp>
        <p:nvSpPr>
          <p:cNvPr id="3" name="Content Placeholder 2"/>
          <p:cNvSpPr>
            <a:spLocks noGrp="1"/>
          </p:cNvSpPr>
          <p:nvPr>
            <p:ph idx="1"/>
          </p:nvPr>
        </p:nvSpPr>
        <p:spPr>
          <a:xfrm>
            <a:off x="838200" y="1253331"/>
            <a:ext cx="9610165" cy="4351338"/>
          </a:xfrm>
        </p:spPr>
        <p:txBody>
          <a:bodyPr>
            <a:normAutofit fontScale="92500" lnSpcReduction="20000"/>
          </a:bodyPr>
          <a:lstStyle/>
          <a:p>
            <a:r>
              <a:rPr dirty="0"/>
              <a:t>A 68-year-old male with moderate PD was assessed using the Schwab and England ADL Scale (SE-ADL) to evaluate his functional independence. While this scale quantified his ability to perform daily activities, his persistent low mood and social withdrawal went unaddressed.</a:t>
            </a:r>
          </a:p>
          <a:p>
            <a:endParaRPr dirty="0"/>
          </a:p>
          <a:p>
            <a:pPr marL="0" indent="0">
              <a:buNone/>
            </a:pPr>
            <a:r>
              <a:rPr dirty="0"/>
              <a:t>Consequence:</a:t>
            </a:r>
          </a:p>
          <a:p>
            <a:r>
              <a:rPr dirty="0"/>
              <a:t>The patient’s depression worsened, resulting in further isolation and a delay in initiating mental health support.</a:t>
            </a:r>
          </a:p>
          <a:p>
            <a:endParaRPr dirty="0"/>
          </a:p>
          <a:p>
            <a:pPr marL="0" indent="0">
              <a:buNone/>
            </a:pPr>
            <a:r>
              <a:rPr dirty="0"/>
              <a:t>Correct Choice: Geriatric Depression Scale (GDS) should have been chosen to identify and address his depressive symptoms early.</a:t>
            </a:r>
          </a:p>
        </p:txBody>
      </p:sp>
    </p:spTree>
  </p:cSld>
  <p:clrMapOvr>
    <a:masterClrMapping/>
  </p:clrMapOvr>
  <mc:AlternateContent xmlns:mc="http://schemas.openxmlformats.org/markup-compatibility/2006" xmlns:p14="http://schemas.microsoft.com/office/powerpoint/2010/main">
    <mc:Choice Requires="p14">
      <p:transition spd="slow" p14:dur="2000" advTm="63585"/>
    </mc:Choice>
    <mc:Fallback xmlns="">
      <p:transition spd="slow" advTm="63585"/>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10515600" cy="1325563"/>
          </a:xfrm>
        </p:spPr>
        <p:txBody>
          <a:bodyPr/>
          <a:lstStyle/>
          <a:p>
            <a:r>
              <a:rPr dirty="0"/>
              <a:t>Case 13: Misjudging Cognitive Decline</a:t>
            </a:r>
          </a:p>
        </p:txBody>
      </p:sp>
      <p:sp>
        <p:nvSpPr>
          <p:cNvPr id="3" name="Content Placeholder 2"/>
          <p:cNvSpPr>
            <a:spLocks noGrp="1"/>
          </p:cNvSpPr>
          <p:nvPr>
            <p:ph idx="1"/>
          </p:nvPr>
        </p:nvSpPr>
        <p:spPr>
          <a:xfrm>
            <a:off x="838200" y="1112931"/>
            <a:ext cx="10515600" cy="4351338"/>
          </a:xfrm>
        </p:spPr>
        <p:txBody>
          <a:bodyPr>
            <a:normAutofit fontScale="92500" lnSpcReduction="10000"/>
          </a:bodyPr>
          <a:lstStyle/>
          <a:p>
            <a:r>
              <a:rPr dirty="0"/>
              <a:t>A 72-year-old male with progressive memory issues and difficulty managing medications was assessed using the Parkinson’s Disease Questionnaire-39 (PDQ-39). While the PDQ-39 captured quality-of-life concerns, it did not provide specific insights into his cognitive impairment.</a:t>
            </a:r>
          </a:p>
          <a:p>
            <a:endParaRPr dirty="0"/>
          </a:p>
          <a:p>
            <a:pPr marL="0" indent="0">
              <a:buNone/>
            </a:pPr>
            <a:r>
              <a:rPr dirty="0"/>
              <a:t>Consequence:</a:t>
            </a:r>
          </a:p>
          <a:p>
            <a:r>
              <a:rPr dirty="0"/>
              <a:t>Cognitive decline was underestimated, delaying interventions such as memory aids and caregiver education.</a:t>
            </a:r>
          </a:p>
          <a:p>
            <a:endParaRPr dirty="0"/>
          </a:p>
          <a:p>
            <a:pPr marL="0" indent="0">
              <a:buNone/>
            </a:pPr>
            <a:r>
              <a:rPr dirty="0"/>
              <a:t>Correct Choice: Montreal Cognitive Assessment (MoCA) should have been selected to evaluate the extent of cognitive impairment.</a:t>
            </a:r>
          </a:p>
        </p:txBody>
      </p:sp>
    </p:spTree>
  </p:cSld>
  <p:clrMapOvr>
    <a:masterClrMapping/>
  </p:clrMapOvr>
  <mc:AlternateContent xmlns:mc="http://schemas.openxmlformats.org/markup-compatibility/2006" xmlns:p14="http://schemas.microsoft.com/office/powerpoint/2010/main">
    <mc:Choice Requires="p14">
      <p:transition spd="slow" p14:dur="2000" advTm="56343"/>
    </mc:Choice>
    <mc:Fallback xmlns="">
      <p:transition spd="slow" advTm="56343"/>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10515600" cy="1325563"/>
          </a:xfrm>
        </p:spPr>
        <p:txBody>
          <a:bodyPr/>
          <a:lstStyle/>
          <a:p>
            <a:r>
              <a:rPr dirty="0"/>
              <a:t>Case 14: Inappropriate Scale for Gait Freezing</a:t>
            </a:r>
          </a:p>
        </p:txBody>
      </p:sp>
      <p:sp>
        <p:nvSpPr>
          <p:cNvPr id="3" name="Content Placeholder 2"/>
          <p:cNvSpPr>
            <a:spLocks noGrp="1"/>
          </p:cNvSpPr>
          <p:nvPr>
            <p:ph idx="1"/>
          </p:nvPr>
        </p:nvSpPr>
        <p:spPr>
          <a:xfrm>
            <a:off x="838200" y="1407859"/>
            <a:ext cx="10515600" cy="4351338"/>
          </a:xfrm>
        </p:spPr>
        <p:txBody>
          <a:bodyPr>
            <a:normAutofit fontScale="92500" lnSpcReduction="10000"/>
          </a:bodyPr>
          <a:lstStyle/>
          <a:p>
            <a:r>
              <a:rPr dirty="0"/>
              <a:t>A 70-year-old male with frequent freezing of gait episodes was evaluated using the Non-Motor Symptoms Scale (NMSS). While NMSS assessed some of his non-motor symptoms, it did not adequately address his freezing episodes.</a:t>
            </a:r>
          </a:p>
          <a:p>
            <a:endParaRPr dirty="0"/>
          </a:p>
          <a:p>
            <a:pPr marL="0" indent="0">
              <a:buNone/>
            </a:pPr>
            <a:r>
              <a:rPr dirty="0"/>
              <a:t>Consequence:</a:t>
            </a:r>
          </a:p>
          <a:p>
            <a:r>
              <a:rPr dirty="0"/>
              <a:t>The patient’s gait problems were not effectively quantified, leading to inadequate gait-focused interventions and an increased risk of falls.</a:t>
            </a:r>
          </a:p>
          <a:p>
            <a:endParaRPr dirty="0"/>
          </a:p>
          <a:p>
            <a:pPr marL="0" indent="0">
              <a:buNone/>
            </a:pPr>
            <a:r>
              <a:rPr dirty="0"/>
              <a:t>Correct Choice: Freezing of Gait Questionnaire (FOG-Q) should have been used to specifically evaluate and manage his freezing episodes.</a:t>
            </a:r>
          </a:p>
        </p:txBody>
      </p:sp>
    </p:spTree>
  </p:cSld>
  <p:clrMapOvr>
    <a:masterClrMapping/>
  </p:clrMapOvr>
  <mc:AlternateContent xmlns:mc="http://schemas.openxmlformats.org/markup-compatibility/2006" xmlns:p14="http://schemas.microsoft.com/office/powerpoint/2010/main">
    <mc:Choice Requires="p14">
      <p:transition spd="slow" p14:dur="2000" advTm="53681"/>
    </mc:Choice>
    <mc:Fallback xmlns="">
      <p:transition spd="slow" advTm="53681"/>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191"/>
            <a:ext cx="10515600" cy="1325563"/>
          </a:xfrm>
        </p:spPr>
        <p:txBody>
          <a:bodyPr/>
          <a:lstStyle/>
          <a:p>
            <a:r>
              <a:rPr dirty="0"/>
              <a:t>Case 15: Overemphasis on Motor Symptoms</a:t>
            </a:r>
          </a:p>
        </p:txBody>
      </p:sp>
      <p:sp>
        <p:nvSpPr>
          <p:cNvPr id="3" name="Content Placeholder 2"/>
          <p:cNvSpPr>
            <a:spLocks noGrp="1"/>
          </p:cNvSpPr>
          <p:nvPr>
            <p:ph idx="1"/>
          </p:nvPr>
        </p:nvSpPr>
        <p:spPr>
          <a:xfrm>
            <a:off x="838200" y="1411754"/>
            <a:ext cx="8843682" cy="4351338"/>
          </a:xfrm>
        </p:spPr>
        <p:txBody>
          <a:bodyPr>
            <a:normAutofit fontScale="92500" lnSpcReduction="20000"/>
          </a:bodyPr>
          <a:lstStyle/>
          <a:p>
            <a:pPr marL="0" indent="0">
              <a:buNone/>
            </a:pPr>
            <a:r>
              <a:rPr dirty="0"/>
              <a:t>A 75-year-old female with severe anxiety and fear of social situations was assessed using the Hoehn and Yahr Scale (H&amp;Y). While H&amp;Y captured the stage of her motor symptoms, it did not address her emotional and psychological challenges.</a:t>
            </a:r>
          </a:p>
          <a:p>
            <a:endParaRPr dirty="0"/>
          </a:p>
          <a:p>
            <a:pPr marL="0" indent="0">
              <a:buNone/>
            </a:pPr>
            <a:r>
              <a:rPr dirty="0"/>
              <a:t>Consequence:</a:t>
            </a:r>
          </a:p>
          <a:p>
            <a:r>
              <a:rPr dirty="0"/>
              <a:t>Her anxiety was left untreated, significantly affecting her quality of life and increasing caregiver burden.</a:t>
            </a:r>
          </a:p>
          <a:p>
            <a:endParaRPr dirty="0"/>
          </a:p>
          <a:p>
            <a:pPr marL="0" indent="0">
              <a:buNone/>
            </a:pPr>
            <a:r>
              <a:rPr dirty="0"/>
              <a:t>Correct Choice: Parkinson’s Disease Questionnaire-39 (PDQ-39) would have been more appropriate to address her emotional and social issues.</a:t>
            </a:r>
          </a:p>
        </p:txBody>
      </p:sp>
    </p:spTree>
  </p:cSld>
  <p:clrMapOvr>
    <a:masterClrMapping/>
  </p:clrMapOvr>
  <mc:AlternateContent xmlns:mc="http://schemas.openxmlformats.org/markup-compatibility/2006" xmlns:p14="http://schemas.microsoft.com/office/powerpoint/2010/main">
    <mc:Choice Requires="p14">
      <p:transition spd="slow" p14:dur="2000" advTm="66638"/>
    </mc:Choice>
    <mc:Fallback xmlns="">
      <p:transition spd="slow" advTm="66638"/>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3590D-2853-4B62-A3C5-054E3B388B66}"/>
              </a:ext>
            </a:extLst>
          </p:cNvPr>
          <p:cNvSpPr>
            <a:spLocks noGrp="1"/>
          </p:cNvSpPr>
          <p:nvPr>
            <p:ph type="title"/>
          </p:nvPr>
        </p:nvSpPr>
        <p:spPr/>
        <p:txBody>
          <a:bodyPr/>
          <a:lstStyle/>
          <a:p>
            <a:r>
              <a:rPr lang="en-SI" dirty="0"/>
              <a:t>Conclusions</a:t>
            </a:r>
          </a:p>
        </p:txBody>
      </p:sp>
      <p:sp>
        <p:nvSpPr>
          <p:cNvPr id="3" name="Content Placeholder 2">
            <a:extLst>
              <a:ext uri="{FF2B5EF4-FFF2-40B4-BE49-F238E27FC236}">
                <a16:creationId xmlns:a16="http://schemas.microsoft.com/office/drawing/2014/main" id="{2910C63E-351B-C389-5CDE-9D62E2EC1933}"/>
              </a:ext>
            </a:extLst>
          </p:cNvPr>
          <p:cNvSpPr>
            <a:spLocks noGrp="1"/>
          </p:cNvSpPr>
          <p:nvPr>
            <p:ph idx="1"/>
          </p:nvPr>
        </p:nvSpPr>
        <p:spPr>
          <a:xfrm>
            <a:off x="838200" y="2141537"/>
            <a:ext cx="10515600" cy="4351338"/>
          </a:xfrm>
        </p:spPr>
        <p:txBody>
          <a:bodyPr/>
          <a:lstStyle/>
          <a:p>
            <a:r>
              <a:rPr lang="en-GB" dirty="0"/>
              <a:t>Comprehensive PD assessment requires combining scales for motor, non-motor, and quality-of-life </a:t>
            </a:r>
            <a:r>
              <a:rPr lang="en-GB" dirty="0" err="1"/>
              <a:t>evaluation.Effective</a:t>
            </a:r>
            <a:r>
              <a:rPr lang="en-GB" dirty="0"/>
              <a:t> scale use enhances patient care and informs targeted </a:t>
            </a:r>
            <a:r>
              <a:rPr lang="en-GB" dirty="0" err="1"/>
              <a:t>interventions.Understanding</a:t>
            </a:r>
            <a:r>
              <a:rPr lang="en-GB" dirty="0"/>
              <a:t> each scale's strengths and limitations ensures accurate </a:t>
            </a:r>
            <a:r>
              <a:rPr lang="en-GB" dirty="0" err="1"/>
              <a:t>application.Multidisciplinary</a:t>
            </a:r>
            <a:r>
              <a:rPr lang="en-GB" dirty="0"/>
              <a:t> collaboration is key to holistic management and better outcomes.</a:t>
            </a:r>
            <a:endParaRPr lang="en-SI" dirty="0"/>
          </a:p>
        </p:txBody>
      </p:sp>
    </p:spTree>
    <p:extLst>
      <p:ext uri="{BB962C8B-B14F-4D97-AF65-F5344CB8AC3E}">
        <p14:creationId xmlns:p14="http://schemas.microsoft.com/office/powerpoint/2010/main" val="3795792604"/>
      </p:ext>
    </p:extLst>
  </p:cSld>
  <p:clrMapOvr>
    <a:masterClrMapping/>
  </p:clrMapOvr>
  <mc:AlternateContent xmlns:mc="http://schemas.openxmlformats.org/markup-compatibility/2006" xmlns:p14="http://schemas.microsoft.com/office/powerpoint/2010/main">
    <mc:Choice Requires="p14">
      <p:transition spd="slow" p14:dur="2000" advTm="51874"/>
    </mc:Choice>
    <mc:Fallback xmlns="">
      <p:transition spd="slow" advTm="51874"/>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D3564-945E-9997-65CC-88B580D87A17}"/>
              </a:ext>
            </a:extLst>
          </p:cNvPr>
          <p:cNvSpPr>
            <a:spLocks noGrp="1"/>
          </p:cNvSpPr>
          <p:nvPr>
            <p:ph type="title"/>
          </p:nvPr>
        </p:nvSpPr>
        <p:spPr>
          <a:xfrm>
            <a:off x="838200" y="365125"/>
            <a:ext cx="10515600" cy="615777"/>
          </a:xfrm>
        </p:spPr>
        <p:txBody>
          <a:bodyPr>
            <a:normAutofit fontScale="90000"/>
          </a:bodyPr>
          <a:lstStyle/>
          <a:p>
            <a:r>
              <a:rPr lang="en-SI" dirty="0"/>
              <a:t>References</a:t>
            </a:r>
          </a:p>
        </p:txBody>
      </p:sp>
      <p:sp>
        <p:nvSpPr>
          <p:cNvPr id="3" name="Content Placeholder 2">
            <a:extLst>
              <a:ext uri="{FF2B5EF4-FFF2-40B4-BE49-F238E27FC236}">
                <a16:creationId xmlns:a16="http://schemas.microsoft.com/office/drawing/2014/main" id="{66950685-CF11-E82C-B2F6-82FCFE65CED8}"/>
              </a:ext>
            </a:extLst>
          </p:cNvPr>
          <p:cNvSpPr>
            <a:spLocks noGrp="1"/>
          </p:cNvSpPr>
          <p:nvPr>
            <p:ph idx="1"/>
          </p:nvPr>
        </p:nvSpPr>
        <p:spPr>
          <a:xfrm>
            <a:off x="838200" y="981538"/>
            <a:ext cx="10515600" cy="5511337"/>
          </a:xfrm>
        </p:spPr>
        <p:txBody>
          <a:bodyPr>
            <a:normAutofit fontScale="70000" lnSpcReduction="20000"/>
          </a:bodyPr>
          <a:lstStyle/>
          <a:p>
            <a:pPr>
              <a:buFont typeface="+mj-lt"/>
              <a:buAutoNum type="arabicPeriod"/>
            </a:pPr>
            <a:r>
              <a:rPr lang="en-GB" dirty="0"/>
              <a:t>Hoehn, M. M., &amp; Yahr, M. D. (1967). Parkinsonism: onset, progression, and mortality. </a:t>
            </a:r>
            <a:r>
              <a:rPr lang="en-GB" i="1" dirty="0"/>
              <a:t>Neurology, 17</a:t>
            </a:r>
            <a:r>
              <a:rPr lang="en-GB" dirty="0"/>
              <a:t>(5), 427–442.</a:t>
            </a:r>
          </a:p>
          <a:p>
            <a:pPr>
              <a:buFont typeface="+mj-lt"/>
              <a:buAutoNum type="arabicPeriod"/>
            </a:pPr>
            <a:r>
              <a:rPr lang="en-GB" dirty="0" err="1"/>
              <a:t>Fahn</a:t>
            </a:r>
            <a:r>
              <a:rPr lang="en-GB" dirty="0"/>
              <a:t>, S., &amp; Elton, R. L. (1987). Unified Parkinson’s Disease Rating Scale. In </a:t>
            </a:r>
            <a:r>
              <a:rPr lang="en-GB" i="1" dirty="0"/>
              <a:t>Recent Developments in Parkinson's Disease</a:t>
            </a:r>
            <a:r>
              <a:rPr lang="en-GB" dirty="0"/>
              <a:t> (Vol. 2, pp. 153-163). Macmillan Healthcare Information.</a:t>
            </a:r>
          </a:p>
          <a:p>
            <a:pPr>
              <a:buFont typeface="+mj-lt"/>
              <a:buAutoNum type="arabicPeriod"/>
            </a:pPr>
            <a:r>
              <a:rPr lang="en-GB" dirty="0"/>
              <a:t>Chaudhuri, K. R., et al. (2007). Non-motor symptoms of Parkinson's disease: diagnosis and management. </a:t>
            </a:r>
            <a:r>
              <a:rPr lang="en-GB" i="1" dirty="0"/>
              <a:t>The Lancet Neurology, 6</a:t>
            </a:r>
            <a:r>
              <a:rPr lang="en-GB" dirty="0"/>
              <a:t>(5), 393–404.</a:t>
            </a:r>
          </a:p>
          <a:p>
            <a:pPr>
              <a:buFont typeface="+mj-lt"/>
              <a:buAutoNum type="arabicPeriod"/>
            </a:pPr>
            <a:r>
              <a:rPr lang="en-GB" dirty="0"/>
              <a:t>Goetz, C. G., et al. (2008). Movement Disorder Society‐sponsored revision of the Unified Parkinson’s Disease Rating Scale (MDS‐UPDRS): Scale presentation and </a:t>
            </a:r>
            <a:r>
              <a:rPr lang="en-GB" dirty="0" err="1"/>
              <a:t>clinimetric</a:t>
            </a:r>
            <a:r>
              <a:rPr lang="en-GB" dirty="0"/>
              <a:t> testing results. </a:t>
            </a:r>
            <a:r>
              <a:rPr lang="en-GB" i="1" dirty="0"/>
              <a:t>Movement Disorders, 23</a:t>
            </a:r>
            <a:r>
              <a:rPr lang="en-GB" dirty="0"/>
              <a:t>(15), 2129–2170.</a:t>
            </a:r>
          </a:p>
          <a:p>
            <a:pPr>
              <a:buFont typeface="+mj-lt"/>
              <a:buAutoNum type="arabicPeriod"/>
            </a:pPr>
            <a:r>
              <a:rPr lang="en-GB" dirty="0"/>
              <a:t>Peto, V., Jenkinson, C., &amp; Fitzpatrick, R. (1995). PDQ-39: A review of the development, validation, and application of a Parkinson's disease quality of life questionnaire and its shorter versions. </a:t>
            </a:r>
            <a:r>
              <a:rPr lang="en-GB" i="1" dirty="0"/>
              <a:t>Journal of Neurology, 242</a:t>
            </a:r>
            <a:r>
              <a:rPr lang="en-GB" dirty="0"/>
              <a:t>(</a:t>
            </a:r>
            <a:r>
              <a:rPr lang="en-GB" dirty="0" err="1"/>
              <a:t>Suppl</a:t>
            </a:r>
            <a:r>
              <a:rPr lang="en-GB" dirty="0"/>
              <a:t> 1), S36-S39.</a:t>
            </a:r>
          </a:p>
          <a:p>
            <a:pPr>
              <a:buFont typeface="+mj-lt"/>
              <a:buAutoNum type="arabicPeriod"/>
            </a:pPr>
            <a:r>
              <a:rPr lang="en-GB" dirty="0"/>
              <a:t>Steffen, T., &amp; Seney, M. (2008). Test-retest reliability and minimal detectable change on balance and mobility performance measures in older adults. </a:t>
            </a:r>
            <a:r>
              <a:rPr lang="en-GB" i="1" dirty="0"/>
              <a:t>Physical Therapy, 88</a:t>
            </a:r>
            <a:r>
              <a:rPr lang="en-GB" dirty="0"/>
              <a:t>(6), 733–746.</a:t>
            </a:r>
          </a:p>
          <a:p>
            <a:pPr>
              <a:buFont typeface="+mj-lt"/>
              <a:buAutoNum type="arabicPeriod"/>
            </a:pPr>
            <a:r>
              <a:rPr lang="en-GB" dirty="0" err="1"/>
              <a:t>Hagell</a:t>
            </a:r>
            <a:r>
              <a:rPr lang="en-GB" dirty="0"/>
              <a:t>, P., &amp; Nygren, C. (2007). The 39-item Parkinson’s Disease Questionnaire (PDQ-39) revisited: Implications for evidence-based medicine. </a:t>
            </a:r>
            <a:r>
              <a:rPr lang="en-GB" i="1" dirty="0"/>
              <a:t>Journal of Neurology, Neurosurgery &amp; Psychiatry, 78</a:t>
            </a:r>
            <a:r>
              <a:rPr lang="en-GB" dirty="0"/>
              <a:t>(11), 1191–1198.</a:t>
            </a:r>
          </a:p>
          <a:p>
            <a:pPr>
              <a:buFont typeface="+mj-lt"/>
              <a:buAutoNum type="arabicPeriod"/>
            </a:pPr>
            <a:r>
              <a:rPr lang="en-GB" dirty="0"/>
              <a:t>Martinez‐Martin, P., et al. (2011). The SCOPA‐AUT scale for the assessment of autonomic dysfunction in Parkinson’s disease: Validation and clinical value. </a:t>
            </a:r>
            <a:r>
              <a:rPr lang="en-GB" i="1" dirty="0"/>
              <a:t>Movement Disorders, 26</a:t>
            </a:r>
            <a:r>
              <a:rPr lang="en-GB" dirty="0"/>
              <a:t>(12), 2165–2171.</a:t>
            </a:r>
          </a:p>
          <a:p>
            <a:endParaRPr lang="en-SI" dirty="0"/>
          </a:p>
        </p:txBody>
      </p:sp>
    </p:spTree>
    <p:extLst>
      <p:ext uri="{BB962C8B-B14F-4D97-AF65-F5344CB8AC3E}">
        <p14:creationId xmlns:p14="http://schemas.microsoft.com/office/powerpoint/2010/main" val="4019186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Unified Parkinson’s Disease Rating Scale (UPDRS): Overview</a:t>
            </a:r>
          </a:p>
        </p:txBody>
      </p:sp>
      <p:sp>
        <p:nvSpPr>
          <p:cNvPr id="3" name="Content Placeholder 2"/>
          <p:cNvSpPr>
            <a:spLocks noGrp="1"/>
          </p:cNvSpPr>
          <p:nvPr>
            <p:ph idx="1"/>
          </p:nvPr>
        </p:nvSpPr>
        <p:spPr/>
        <p:txBody>
          <a:bodyPr>
            <a:normAutofit fontScale="92500" lnSpcReduction="20000"/>
          </a:bodyPr>
          <a:lstStyle/>
          <a:p>
            <a:pPr marL="0" indent="0">
              <a:buNone/>
            </a:pPr>
            <a:r>
              <a:rPr dirty="0"/>
              <a:t>The UPDRS is a comprehensive tool for assessing motor and non-motor symptoms in Parkinson’s Disease (PD).</a:t>
            </a:r>
          </a:p>
          <a:p>
            <a:endParaRPr dirty="0"/>
          </a:p>
          <a:p>
            <a:pPr marL="0" indent="0">
              <a:buNone/>
            </a:pPr>
            <a:r>
              <a:rPr dirty="0"/>
              <a:t>Covers four main domains:</a:t>
            </a:r>
          </a:p>
          <a:p>
            <a:r>
              <a:rPr dirty="0"/>
              <a:t>  1. Non-Motor ADLs (Activities of Daily Living).</a:t>
            </a:r>
          </a:p>
          <a:p>
            <a:r>
              <a:rPr dirty="0"/>
              <a:t>  2. Motor ADLs.</a:t>
            </a:r>
          </a:p>
          <a:p>
            <a:r>
              <a:rPr dirty="0"/>
              <a:t>  3. Motor Examination.</a:t>
            </a:r>
          </a:p>
          <a:p>
            <a:r>
              <a:rPr dirty="0"/>
              <a:t>  4. Motor Complications.</a:t>
            </a:r>
          </a:p>
          <a:p>
            <a:endParaRPr dirty="0"/>
          </a:p>
          <a:p>
            <a:pPr marL="0" indent="0">
              <a:buNone/>
            </a:pPr>
            <a:r>
              <a:rPr dirty="0"/>
              <a:t>Widely used to evaluate disease progression, treatment efficacy, and patient outcomes.</a:t>
            </a:r>
          </a:p>
        </p:txBody>
      </p:sp>
    </p:spTree>
  </p:cSld>
  <p:clrMapOvr>
    <a:masterClrMapping/>
  </p:clrMapOvr>
  <mc:AlternateContent xmlns:mc="http://schemas.openxmlformats.org/markup-compatibility/2006" xmlns:p14="http://schemas.microsoft.com/office/powerpoint/2010/main">
    <mc:Choice Requires="p14">
      <p:transition spd="slow" p14:dur="2000" advTm="80851"/>
    </mc:Choice>
    <mc:Fallback xmlns="">
      <p:transition spd="slow" advTm="8085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Unified Parkinson’s Disease Rating Scale (UPDRS): Pros and Cons</a:t>
            </a:r>
          </a:p>
        </p:txBody>
      </p:sp>
      <p:sp>
        <p:nvSpPr>
          <p:cNvPr id="3" name="Content Placeholder 2"/>
          <p:cNvSpPr>
            <a:spLocks noGrp="1"/>
          </p:cNvSpPr>
          <p:nvPr>
            <p:ph idx="1"/>
          </p:nvPr>
        </p:nvSpPr>
        <p:spPr/>
        <p:txBody>
          <a:bodyPr>
            <a:normAutofit lnSpcReduction="10000"/>
          </a:bodyPr>
          <a:lstStyle/>
          <a:p>
            <a:pPr marL="0" indent="0">
              <a:buNone/>
            </a:pPr>
            <a:r>
              <a:rPr dirty="0"/>
              <a:t>Pros:</a:t>
            </a:r>
          </a:p>
          <a:p>
            <a:r>
              <a:rPr dirty="0"/>
              <a:t>  - Comprehensive assessment of PD symptoms.</a:t>
            </a:r>
          </a:p>
          <a:p>
            <a:r>
              <a:rPr dirty="0"/>
              <a:t>  - Includes motor and non-motor domains.</a:t>
            </a:r>
          </a:p>
          <a:p>
            <a:r>
              <a:rPr dirty="0"/>
              <a:t>  - Extensively validated and used globally.</a:t>
            </a:r>
          </a:p>
          <a:p>
            <a:endParaRPr dirty="0"/>
          </a:p>
          <a:p>
            <a:pPr marL="0" indent="0">
              <a:buNone/>
            </a:pPr>
            <a:r>
              <a:rPr dirty="0"/>
              <a:t>Cons:</a:t>
            </a:r>
          </a:p>
          <a:p>
            <a:r>
              <a:rPr dirty="0"/>
              <a:t>  - Time-intensive to administer.</a:t>
            </a:r>
          </a:p>
          <a:p>
            <a:r>
              <a:rPr dirty="0"/>
              <a:t>  - Requires training for consistency.</a:t>
            </a:r>
          </a:p>
          <a:p>
            <a:r>
              <a:rPr dirty="0"/>
              <a:t>  - Risk of inter-rater variability.</a:t>
            </a:r>
          </a:p>
        </p:txBody>
      </p:sp>
    </p:spTree>
  </p:cSld>
  <p:clrMapOvr>
    <a:masterClrMapping/>
  </p:clrMapOvr>
  <mc:AlternateContent xmlns:mc="http://schemas.openxmlformats.org/markup-compatibility/2006" xmlns:p14="http://schemas.microsoft.com/office/powerpoint/2010/main">
    <mc:Choice Requires="p14">
      <p:transition spd="slow" p14:dur="2000" advTm="71804"/>
    </mc:Choice>
    <mc:Fallback xmlns="">
      <p:transition spd="slow" advTm="7180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Unified Parkinson’s Disease Rating Scale (UPDRS): Ideal Use Cases</a:t>
            </a:r>
          </a:p>
        </p:txBody>
      </p:sp>
      <p:sp>
        <p:nvSpPr>
          <p:cNvPr id="3" name="Content Placeholder 2"/>
          <p:cNvSpPr>
            <a:spLocks noGrp="1"/>
          </p:cNvSpPr>
          <p:nvPr>
            <p:ph idx="1"/>
          </p:nvPr>
        </p:nvSpPr>
        <p:spPr/>
        <p:txBody>
          <a:bodyPr>
            <a:normAutofit fontScale="85000" lnSpcReduction="20000"/>
          </a:bodyPr>
          <a:lstStyle/>
          <a:p>
            <a:pPr marL="0" indent="0">
              <a:buNone/>
            </a:pPr>
            <a:r>
              <a:rPr dirty="0"/>
              <a:t>Ideal Patients/Settings:</a:t>
            </a:r>
          </a:p>
          <a:p>
            <a:r>
              <a:rPr dirty="0"/>
              <a:t>  - Patients requiring detailed evaluation of both motor and non-motor symptoms.</a:t>
            </a:r>
          </a:p>
          <a:p>
            <a:r>
              <a:rPr dirty="0"/>
              <a:t>  - Research studies focused on treatment efficacy.</a:t>
            </a:r>
          </a:p>
          <a:p>
            <a:endParaRPr dirty="0"/>
          </a:p>
          <a:p>
            <a:pPr marL="0" indent="0">
              <a:buNone/>
            </a:pPr>
            <a:r>
              <a:rPr dirty="0"/>
              <a:t>Key Symptoms:</a:t>
            </a:r>
          </a:p>
          <a:p>
            <a:r>
              <a:rPr dirty="0"/>
              <a:t>  - Motor symptoms: tremor, rigidity, bradykinesia.</a:t>
            </a:r>
          </a:p>
          <a:p>
            <a:r>
              <a:rPr dirty="0"/>
              <a:t>  - Non-motor symptoms: mood, sleep, and ADLs.</a:t>
            </a:r>
          </a:p>
          <a:p>
            <a:endParaRPr dirty="0"/>
          </a:p>
          <a:p>
            <a:pPr marL="0" indent="0">
              <a:buNone/>
            </a:pPr>
            <a:r>
              <a:rPr dirty="0"/>
              <a:t>Clinical Settings:</a:t>
            </a:r>
          </a:p>
          <a:p>
            <a:r>
              <a:rPr dirty="0"/>
              <a:t>  - Specialized movement disorder clinics.</a:t>
            </a:r>
          </a:p>
          <a:p>
            <a:r>
              <a:rPr dirty="0"/>
              <a:t>  - Clinical trials and research studies.</a:t>
            </a:r>
          </a:p>
        </p:txBody>
      </p:sp>
    </p:spTree>
  </p:cSld>
  <p:clrMapOvr>
    <a:masterClrMapping/>
  </p:clrMapOvr>
  <mc:AlternateContent xmlns:mc="http://schemas.openxmlformats.org/markup-compatibility/2006" xmlns:p14="http://schemas.microsoft.com/office/powerpoint/2010/main">
    <mc:Choice Requires="p14">
      <p:transition spd="slow" p14:dur="2000" advTm="62369"/>
    </mc:Choice>
    <mc:Fallback xmlns="">
      <p:transition spd="slow" advTm="62369"/>
    </mc:Fallback>
  </mc:AlternateContent>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template</Template>
  <TotalTime>1797</TotalTime>
  <Words>4830</Words>
  <Application>Microsoft Office PowerPoint</Application>
  <PresentationFormat>Widescreen</PresentationFormat>
  <Paragraphs>480</Paragraphs>
  <Slides>69</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69</vt:i4>
      </vt:variant>
    </vt:vector>
  </HeadingPairs>
  <TitlesOfParts>
    <vt:vector size="74" baseType="lpstr">
      <vt:lpstr>Aptos</vt:lpstr>
      <vt:lpstr>Arial</vt:lpstr>
      <vt:lpstr>Calibri</vt:lpstr>
      <vt:lpstr>Calibri Light</vt:lpstr>
      <vt:lpstr>Office 2013 - 2022 Theme</vt:lpstr>
      <vt:lpstr>4.12: Assessing pros and cons of PD scales </vt:lpstr>
      <vt:lpstr>Objectives</vt:lpstr>
      <vt:lpstr>Overview of Categories of PD Scales</vt:lpstr>
      <vt:lpstr>Hoehn and Yahr Scale (H&amp;Y): Overview</vt:lpstr>
      <vt:lpstr>Hoehn and Yahr Scale (H&amp;Y): Pros and Cons</vt:lpstr>
      <vt:lpstr>Hoehn and Yahr Scale (H&amp;Y): Ideal Use Cases</vt:lpstr>
      <vt:lpstr>Unified Parkinson’s Disease Rating Scale (UPDRS): Overview</vt:lpstr>
      <vt:lpstr>Unified Parkinson’s Disease Rating Scale (UPDRS): Pros and Cons</vt:lpstr>
      <vt:lpstr>Unified Parkinson’s Disease Rating Scale (UPDRS): Ideal Use Cases</vt:lpstr>
      <vt:lpstr>Timed Up and Go (TUG) Test: Overview</vt:lpstr>
      <vt:lpstr>Timed Up and Go (TUG) Test: Pros and Cons</vt:lpstr>
      <vt:lpstr>Timed Up and Go (TUG) Test: Ideal Use Cases</vt:lpstr>
      <vt:lpstr>Non-Motor Symptoms Scale (NMSS): Overview</vt:lpstr>
      <vt:lpstr>Non-Motor Symptoms Scale (NMSS): Pros and Cons</vt:lpstr>
      <vt:lpstr>Non-Motor Symptoms Scale (NMSS): Ideal Use Cases</vt:lpstr>
      <vt:lpstr>Parkinson’s Disease Sleep Scale (PDSS-2): Overview</vt:lpstr>
      <vt:lpstr>Parkinson’s Disease Sleep Scale (PDSS-2): Pros and Cons</vt:lpstr>
      <vt:lpstr>Parkinson’s Disease Sleep Scale (PDSS-2): Ideal Use Cases</vt:lpstr>
      <vt:lpstr>SCOPA-AUT: Overview</vt:lpstr>
      <vt:lpstr>SCOPA-AUT: Pros and Cons</vt:lpstr>
      <vt:lpstr>SCOPA-AUT: Ideal Use Cases</vt:lpstr>
      <vt:lpstr>Montreal Cognitive Assessment (MoCA): Overview</vt:lpstr>
      <vt:lpstr>Montreal Cognitive Assessment (MoCA): Pros and Cons</vt:lpstr>
      <vt:lpstr>Montreal Cognitive Assessment (MoCA): Ideal Use Cases</vt:lpstr>
      <vt:lpstr>Parkinson’s Disease Questionnaire-39 (PDQ-39) - Description</vt:lpstr>
      <vt:lpstr>Parkinson’s Disease Questionnaire-39 (PDQ-39) - Pros and Cons</vt:lpstr>
      <vt:lpstr>Parkinson’s Disease Questionnaire-39 (PDQ-39) - Ideal Use Case</vt:lpstr>
      <vt:lpstr>Parkinson’s Disease Questionnaire-8 (PDQ-8) - Description</vt:lpstr>
      <vt:lpstr>Parkinson’s Disease Questionnaire-8 (PDQ-8) - Pros and Cons</vt:lpstr>
      <vt:lpstr>Parkinson’s Disease Questionnaire-8 (PDQ-8) - Ideal Use Case</vt:lpstr>
      <vt:lpstr>Schwab and England Activities of Daily Living (SE-ADL) Scale - Description</vt:lpstr>
      <vt:lpstr>Schwab and England Activities of Daily Living (SE-ADL) Scale - Pros and Cons</vt:lpstr>
      <vt:lpstr>Schwab and England Activities of Daily Living (SE-ADL) Scale - Ideal Use Case</vt:lpstr>
      <vt:lpstr>Parkinson’s Fatigue Scale (PFS) - Description</vt:lpstr>
      <vt:lpstr>Parkinson’s Fatigue Scale (PFS) - Pros and Cons</vt:lpstr>
      <vt:lpstr>Parkinson’s Fatigue Scale (PFS) - Ideal Use Case</vt:lpstr>
      <vt:lpstr>Freezing of Gait Questionnaire (FOG-Q) - Description</vt:lpstr>
      <vt:lpstr>Freezing of Gait Questionnaire (FOG-Q) - Pros and Cons</vt:lpstr>
      <vt:lpstr>Freezing of Gait Questionnaire (FOG-Q) - Ideal Use Case</vt:lpstr>
      <vt:lpstr>Geriatric Depression Scale (GDS) - Description</vt:lpstr>
      <vt:lpstr>Geriatric Depression Scale (GDS) - Pros and Cons</vt:lpstr>
      <vt:lpstr>Geriatric Depression Scale (GDS) - Ideal Use Case</vt:lpstr>
      <vt:lpstr>Case 1</vt:lpstr>
      <vt:lpstr>Response to Case 1</vt:lpstr>
      <vt:lpstr>Case 2</vt:lpstr>
      <vt:lpstr>Response to Case 2</vt:lpstr>
      <vt:lpstr>Case 3</vt:lpstr>
      <vt:lpstr>Response to Case 3</vt:lpstr>
      <vt:lpstr>Case 4</vt:lpstr>
      <vt:lpstr>Response to Case 4</vt:lpstr>
      <vt:lpstr>Case 5</vt:lpstr>
      <vt:lpstr>Response to Case 5</vt:lpstr>
      <vt:lpstr>Case 6</vt:lpstr>
      <vt:lpstr>Response to Case 6</vt:lpstr>
      <vt:lpstr>Case 7</vt:lpstr>
      <vt:lpstr>Response to Case 7</vt:lpstr>
      <vt:lpstr>Case 8</vt:lpstr>
      <vt:lpstr>Response to Case 8: PD with Predominant Autonomic Symptoms</vt:lpstr>
      <vt:lpstr>Case 9: PD with Severe Fatigue</vt:lpstr>
      <vt:lpstr>Response to Case 9: PD with Severe Fatigue</vt:lpstr>
      <vt:lpstr>Case 10: Advanced PD with Psychosis</vt:lpstr>
      <vt:lpstr>Response to Case 10: Advanced PD with Psychosis</vt:lpstr>
      <vt:lpstr>Case 11: Wrong Scale for Non-Motor Symptoms</vt:lpstr>
      <vt:lpstr>Case 12: Overlooking Depression in PD</vt:lpstr>
      <vt:lpstr>Case 13: Misjudging Cognitive Decline</vt:lpstr>
      <vt:lpstr>Case 14: Inappropriate Scale for Gait Freezing</vt:lpstr>
      <vt:lpstr>Case 15: Overemphasis on Motor Symptoms</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Zvezdan Pirtosek</dc:creator>
  <cp:lastModifiedBy>MAKO MANUEL</cp:lastModifiedBy>
  <cp:revision>20</cp:revision>
  <dcterms:created xsi:type="dcterms:W3CDTF">2024-06-01T14:23:09Z</dcterms:created>
  <dcterms:modified xsi:type="dcterms:W3CDTF">2024-12-14T11:37:32Z</dcterms:modified>
</cp:coreProperties>
</file>