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97"/>
  </p:notesMasterIdLst>
  <p:sldIdLst>
    <p:sldId id="256" r:id="rId2"/>
    <p:sldId id="349" r:id="rId3"/>
    <p:sldId id="278" r:id="rId4"/>
    <p:sldId id="257" r:id="rId5"/>
    <p:sldId id="258" r:id="rId6"/>
    <p:sldId id="259" r:id="rId7"/>
    <p:sldId id="260" r:id="rId8"/>
    <p:sldId id="261" r:id="rId9"/>
    <p:sldId id="262" r:id="rId10"/>
    <p:sldId id="263" r:id="rId11"/>
    <p:sldId id="264" r:id="rId12"/>
    <p:sldId id="266" r:id="rId13"/>
    <p:sldId id="267" r:id="rId14"/>
    <p:sldId id="268" r:id="rId15"/>
    <p:sldId id="269" r:id="rId16"/>
    <p:sldId id="270" r:id="rId17"/>
    <p:sldId id="271" r:id="rId18"/>
    <p:sldId id="272" r:id="rId19"/>
    <p:sldId id="273" r:id="rId20"/>
    <p:sldId id="274" r:id="rId21"/>
    <p:sldId id="277" r:id="rId22"/>
    <p:sldId id="275"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 id="300" r:id="rId45"/>
    <p:sldId id="301" r:id="rId46"/>
    <p:sldId id="302" r:id="rId47"/>
    <p:sldId id="303" r:id="rId48"/>
    <p:sldId id="304" r:id="rId49"/>
    <p:sldId id="305" r:id="rId50"/>
    <p:sldId id="306" r:id="rId51"/>
    <p:sldId id="307" r:id="rId52"/>
    <p:sldId id="308" r:id="rId53"/>
    <p:sldId id="309" r:id="rId54"/>
    <p:sldId id="310" r:id="rId55"/>
    <p:sldId id="311" r:id="rId56"/>
    <p:sldId id="312" r:id="rId57"/>
    <p:sldId id="313" r:id="rId58"/>
    <p:sldId id="314" r:id="rId59"/>
    <p:sldId id="315" r:id="rId60"/>
    <p:sldId id="316" r:id="rId61"/>
    <p:sldId id="317" r:id="rId62"/>
    <p:sldId id="318" r:id="rId63"/>
    <p:sldId id="319" r:id="rId64"/>
    <p:sldId id="320" r:id="rId65"/>
    <p:sldId id="321" r:id="rId66"/>
    <p:sldId id="322" r:id="rId67"/>
    <p:sldId id="323" r:id="rId68"/>
    <p:sldId id="324" r:id="rId69"/>
    <p:sldId id="325" r:id="rId70"/>
    <p:sldId id="326" r:id="rId71"/>
    <p:sldId id="327" r:id="rId72"/>
    <p:sldId id="328" r:id="rId73"/>
    <p:sldId id="352" r:id="rId74"/>
    <p:sldId id="329" r:id="rId75"/>
    <p:sldId id="330" r:id="rId76"/>
    <p:sldId id="331" r:id="rId77"/>
    <p:sldId id="332" r:id="rId78"/>
    <p:sldId id="333" r:id="rId79"/>
    <p:sldId id="334" r:id="rId80"/>
    <p:sldId id="335" r:id="rId81"/>
    <p:sldId id="336" r:id="rId82"/>
    <p:sldId id="337" r:id="rId83"/>
    <p:sldId id="338" r:id="rId84"/>
    <p:sldId id="339" r:id="rId85"/>
    <p:sldId id="340" r:id="rId86"/>
    <p:sldId id="341" r:id="rId87"/>
    <p:sldId id="342" r:id="rId88"/>
    <p:sldId id="343" r:id="rId89"/>
    <p:sldId id="344" r:id="rId90"/>
    <p:sldId id="345" r:id="rId91"/>
    <p:sldId id="346" r:id="rId92"/>
    <p:sldId id="347" r:id="rId93"/>
    <p:sldId id="348" r:id="rId94"/>
    <p:sldId id="350" r:id="rId95"/>
    <p:sldId id="351" r:id="rId9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886"/>
    <p:restoredTop sz="70493"/>
  </p:normalViewPr>
  <p:slideViewPr>
    <p:cSldViewPr snapToGrid="0">
      <p:cViewPr varScale="1">
        <p:scale>
          <a:sx n="66" d="100"/>
          <a:sy n="66" d="100"/>
        </p:scale>
        <p:origin x="960"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viewProps" Target="viewProps.xml"/><Relationship Id="rId10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presProps" Target="presProps.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SI"/>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D908BCD-24B0-8348-9C4D-01CCCC80B1EC}" type="datetimeFigureOut">
              <a:rPr lang="en-SI" smtClean="0"/>
              <a:t>12/14/2024</a:t>
            </a:fld>
            <a:endParaRPr lang="en-SI"/>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SI"/>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I"/>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SI"/>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A7ECF8A-19D7-4241-87BB-FC46FDB05326}" type="slidenum">
              <a:rPr lang="en-SI" smtClean="0"/>
              <a:t>‹#›</a:t>
            </a:fld>
            <a:endParaRPr lang="en-SI"/>
          </a:p>
        </p:txBody>
      </p:sp>
    </p:spTree>
    <p:extLst>
      <p:ext uri="{BB962C8B-B14F-4D97-AF65-F5344CB8AC3E}">
        <p14:creationId xmlns:p14="http://schemas.microsoft.com/office/powerpoint/2010/main" val="33766058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I" dirty="0"/>
          </a:p>
        </p:txBody>
      </p:sp>
      <p:sp>
        <p:nvSpPr>
          <p:cNvPr id="4" name="Slide Number Placeholder 3"/>
          <p:cNvSpPr>
            <a:spLocks noGrp="1"/>
          </p:cNvSpPr>
          <p:nvPr>
            <p:ph type="sldNum" sz="quarter" idx="5"/>
          </p:nvPr>
        </p:nvSpPr>
        <p:spPr/>
        <p:txBody>
          <a:bodyPr/>
          <a:lstStyle/>
          <a:p>
            <a:fld id="{FA7ECF8A-19D7-4241-87BB-FC46FDB05326}" type="slidenum">
              <a:rPr lang="en-SI" smtClean="0"/>
              <a:t>3</a:t>
            </a:fld>
            <a:endParaRPr lang="en-SI"/>
          </a:p>
        </p:txBody>
      </p:sp>
    </p:spTree>
    <p:extLst>
      <p:ext uri="{BB962C8B-B14F-4D97-AF65-F5344CB8AC3E}">
        <p14:creationId xmlns:p14="http://schemas.microsoft.com/office/powerpoint/2010/main" val="429040577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I" dirty="0"/>
          </a:p>
        </p:txBody>
      </p:sp>
      <p:sp>
        <p:nvSpPr>
          <p:cNvPr id="4" name="Slide Number Placeholder 3"/>
          <p:cNvSpPr>
            <a:spLocks noGrp="1"/>
          </p:cNvSpPr>
          <p:nvPr>
            <p:ph type="sldNum" sz="quarter" idx="5"/>
          </p:nvPr>
        </p:nvSpPr>
        <p:spPr/>
        <p:txBody>
          <a:bodyPr/>
          <a:lstStyle/>
          <a:p>
            <a:fld id="{FA7ECF8A-19D7-4241-87BB-FC46FDB05326}" type="slidenum">
              <a:rPr lang="en-SI" smtClean="0"/>
              <a:t>12</a:t>
            </a:fld>
            <a:endParaRPr lang="en-SI"/>
          </a:p>
        </p:txBody>
      </p:sp>
    </p:spTree>
    <p:extLst>
      <p:ext uri="{BB962C8B-B14F-4D97-AF65-F5344CB8AC3E}">
        <p14:creationId xmlns:p14="http://schemas.microsoft.com/office/powerpoint/2010/main" val="74945504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I" dirty="0"/>
          </a:p>
        </p:txBody>
      </p:sp>
      <p:sp>
        <p:nvSpPr>
          <p:cNvPr id="4" name="Slide Number Placeholder 3"/>
          <p:cNvSpPr>
            <a:spLocks noGrp="1"/>
          </p:cNvSpPr>
          <p:nvPr>
            <p:ph type="sldNum" sz="quarter" idx="5"/>
          </p:nvPr>
        </p:nvSpPr>
        <p:spPr/>
        <p:txBody>
          <a:bodyPr/>
          <a:lstStyle/>
          <a:p>
            <a:fld id="{FA7ECF8A-19D7-4241-87BB-FC46FDB05326}" type="slidenum">
              <a:rPr lang="en-SI" smtClean="0"/>
              <a:t>13</a:t>
            </a:fld>
            <a:endParaRPr lang="en-SI"/>
          </a:p>
        </p:txBody>
      </p:sp>
    </p:spTree>
    <p:extLst>
      <p:ext uri="{BB962C8B-B14F-4D97-AF65-F5344CB8AC3E}">
        <p14:creationId xmlns:p14="http://schemas.microsoft.com/office/powerpoint/2010/main" val="307211591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I" dirty="0"/>
          </a:p>
        </p:txBody>
      </p:sp>
      <p:sp>
        <p:nvSpPr>
          <p:cNvPr id="4" name="Slide Number Placeholder 3"/>
          <p:cNvSpPr>
            <a:spLocks noGrp="1"/>
          </p:cNvSpPr>
          <p:nvPr>
            <p:ph type="sldNum" sz="quarter" idx="5"/>
          </p:nvPr>
        </p:nvSpPr>
        <p:spPr/>
        <p:txBody>
          <a:bodyPr/>
          <a:lstStyle/>
          <a:p>
            <a:fld id="{FA7ECF8A-19D7-4241-87BB-FC46FDB05326}" type="slidenum">
              <a:rPr lang="en-SI" smtClean="0"/>
              <a:t>14</a:t>
            </a:fld>
            <a:endParaRPr lang="en-SI"/>
          </a:p>
        </p:txBody>
      </p:sp>
    </p:spTree>
    <p:extLst>
      <p:ext uri="{BB962C8B-B14F-4D97-AF65-F5344CB8AC3E}">
        <p14:creationId xmlns:p14="http://schemas.microsoft.com/office/powerpoint/2010/main" val="289469156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I" dirty="0"/>
          </a:p>
        </p:txBody>
      </p:sp>
      <p:sp>
        <p:nvSpPr>
          <p:cNvPr id="4" name="Slide Number Placeholder 3"/>
          <p:cNvSpPr>
            <a:spLocks noGrp="1"/>
          </p:cNvSpPr>
          <p:nvPr>
            <p:ph type="sldNum" sz="quarter" idx="5"/>
          </p:nvPr>
        </p:nvSpPr>
        <p:spPr/>
        <p:txBody>
          <a:bodyPr/>
          <a:lstStyle/>
          <a:p>
            <a:fld id="{FA7ECF8A-19D7-4241-87BB-FC46FDB05326}" type="slidenum">
              <a:rPr lang="en-SI" smtClean="0"/>
              <a:t>15</a:t>
            </a:fld>
            <a:endParaRPr lang="en-SI"/>
          </a:p>
        </p:txBody>
      </p:sp>
    </p:spTree>
    <p:extLst>
      <p:ext uri="{BB962C8B-B14F-4D97-AF65-F5344CB8AC3E}">
        <p14:creationId xmlns:p14="http://schemas.microsoft.com/office/powerpoint/2010/main" val="322317777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I" dirty="0"/>
          </a:p>
        </p:txBody>
      </p:sp>
      <p:sp>
        <p:nvSpPr>
          <p:cNvPr id="4" name="Slide Number Placeholder 3"/>
          <p:cNvSpPr>
            <a:spLocks noGrp="1"/>
          </p:cNvSpPr>
          <p:nvPr>
            <p:ph type="sldNum" sz="quarter" idx="5"/>
          </p:nvPr>
        </p:nvSpPr>
        <p:spPr/>
        <p:txBody>
          <a:bodyPr/>
          <a:lstStyle/>
          <a:p>
            <a:fld id="{FA7ECF8A-19D7-4241-87BB-FC46FDB05326}" type="slidenum">
              <a:rPr lang="en-SI" smtClean="0"/>
              <a:t>16</a:t>
            </a:fld>
            <a:endParaRPr lang="en-SI"/>
          </a:p>
        </p:txBody>
      </p:sp>
    </p:spTree>
    <p:extLst>
      <p:ext uri="{BB962C8B-B14F-4D97-AF65-F5344CB8AC3E}">
        <p14:creationId xmlns:p14="http://schemas.microsoft.com/office/powerpoint/2010/main" val="93557160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I" dirty="0"/>
          </a:p>
        </p:txBody>
      </p:sp>
      <p:sp>
        <p:nvSpPr>
          <p:cNvPr id="4" name="Slide Number Placeholder 3"/>
          <p:cNvSpPr>
            <a:spLocks noGrp="1"/>
          </p:cNvSpPr>
          <p:nvPr>
            <p:ph type="sldNum" sz="quarter" idx="5"/>
          </p:nvPr>
        </p:nvSpPr>
        <p:spPr/>
        <p:txBody>
          <a:bodyPr/>
          <a:lstStyle/>
          <a:p>
            <a:fld id="{FA7ECF8A-19D7-4241-87BB-FC46FDB05326}" type="slidenum">
              <a:rPr lang="en-SI" smtClean="0"/>
              <a:t>17</a:t>
            </a:fld>
            <a:endParaRPr lang="en-SI"/>
          </a:p>
        </p:txBody>
      </p:sp>
    </p:spTree>
    <p:extLst>
      <p:ext uri="{BB962C8B-B14F-4D97-AF65-F5344CB8AC3E}">
        <p14:creationId xmlns:p14="http://schemas.microsoft.com/office/powerpoint/2010/main" val="352408366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I" dirty="0"/>
          </a:p>
        </p:txBody>
      </p:sp>
      <p:sp>
        <p:nvSpPr>
          <p:cNvPr id="4" name="Slide Number Placeholder 3"/>
          <p:cNvSpPr>
            <a:spLocks noGrp="1"/>
          </p:cNvSpPr>
          <p:nvPr>
            <p:ph type="sldNum" sz="quarter" idx="5"/>
          </p:nvPr>
        </p:nvSpPr>
        <p:spPr/>
        <p:txBody>
          <a:bodyPr/>
          <a:lstStyle/>
          <a:p>
            <a:fld id="{FA7ECF8A-19D7-4241-87BB-FC46FDB05326}" type="slidenum">
              <a:rPr lang="en-SI" smtClean="0"/>
              <a:t>18</a:t>
            </a:fld>
            <a:endParaRPr lang="en-SI"/>
          </a:p>
        </p:txBody>
      </p:sp>
    </p:spTree>
    <p:extLst>
      <p:ext uri="{BB962C8B-B14F-4D97-AF65-F5344CB8AC3E}">
        <p14:creationId xmlns:p14="http://schemas.microsoft.com/office/powerpoint/2010/main" val="413398534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I" dirty="0"/>
          </a:p>
        </p:txBody>
      </p:sp>
      <p:sp>
        <p:nvSpPr>
          <p:cNvPr id="4" name="Slide Number Placeholder 3"/>
          <p:cNvSpPr>
            <a:spLocks noGrp="1"/>
          </p:cNvSpPr>
          <p:nvPr>
            <p:ph type="sldNum" sz="quarter" idx="5"/>
          </p:nvPr>
        </p:nvSpPr>
        <p:spPr/>
        <p:txBody>
          <a:bodyPr/>
          <a:lstStyle/>
          <a:p>
            <a:fld id="{FA7ECF8A-19D7-4241-87BB-FC46FDB05326}" type="slidenum">
              <a:rPr lang="en-SI" smtClean="0"/>
              <a:t>19</a:t>
            </a:fld>
            <a:endParaRPr lang="en-SI"/>
          </a:p>
        </p:txBody>
      </p:sp>
    </p:spTree>
    <p:extLst>
      <p:ext uri="{BB962C8B-B14F-4D97-AF65-F5344CB8AC3E}">
        <p14:creationId xmlns:p14="http://schemas.microsoft.com/office/powerpoint/2010/main" val="288673364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I" dirty="0"/>
          </a:p>
        </p:txBody>
      </p:sp>
      <p:sp>
        <p:nvSpPr>
          <p:cNvPr id="4" name="Slide Number Placeholder 3"/>
          <p:cNvSpPr>
            <a:spLocks noGrp="1"/>
          </p:cNvSpPr>
          <p:nvPr>
            <p:ph type="sldNum" sz="quarter" idx="5"/>
          </p:nvPr>
        </p:nvSpPr>
        <p:spPr/>
        <p:txBody>
          <a:bodyPr/>
          <a:lstStyle/>
          <a:p>
            <a:fld id="{FA7ECF8A-19D7-4241-87BB-FC46FDB05326}" type="slidenum">
              <a:rPr lang="en-SI" smtClean="0"/>
              <a:t>20</a:t>
            </a:fld>
            <a:endParaRPr lang="en-SI"/>
          </a:p>
        </p:txBody>
      </p:sp>
    </p:spTree>
    <p:extLst>
      <p:ext uri="{BB962C8B-B14F-4D97-AF65-F5344CB8AC3E}">
        <p14:creationId xmlns:p14="http://schemas.microsoft.com/office/powerpoint/2010/main" val="395147968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I" dirty="0"/>
          </a:p>
        </p:txBody>
      </p:sp>
      <p:sp>
        <p:nvSpPr>
          <p:cNvPr id="4" name="Slide Number Placeholder 3"/>
          <p:cNvSpPr>
            <a:spLocks noGrp="1"/>
          </p:cNvSpPr>
          <p:nvPr>
            <p:ph type="sldNum" sz="quarter" idx="5"/>
          </p:nvPr>
        </p:nvSpPr>
        <p:spPr/>
        <p:txBody>
          <a:bodyPr/>
          <a:lstStyle/>
          <a:p>
            <a:fld id="{FA7ECF8A-19D7-4241-87BB-FC46FDB05326}" type="slidenum">
              <a:rPr lang="en-SI" smtClean="0"/>
              <a:t>21</a:t>
            </a:fld>
            <a:endParaRPr lang="en-SI"/>
          </a:p>
        </p:txBody>
      </p:sp>
    </p:spTree>
    <p:extLst>
      <p:ext uri="{BB962C8B-B14F-4D97-AF65-F5344CB8AC3E}">
        <p14:creationId xmlns:p14="http://schemas.microsoft.com/office/powerpoint/2010/main" val="360685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I" dirty="0"/>
          </a:p>
        </p:txBody>
      </p:sp>
      <p:sp>
        <p:nvSpPr>
          <p:cNvPr id="4" name="Slide Number Placeholder 3"/>
          <p:cNvSpPr>
            <a:spLocks noGrp="1"/>
          </p:cNvSpPr>
          <p:nvPr>
            <p:ph type="sldNum" sz="quarter" idx="5"/>
          </p:nvPr>
        </p:nvSpPr>
        <p:spPr/>
        <p:txBody>
          <a:bodyPr/>
          <a:lstStyle/>
          <a:p>
            <a:fld id="{FA7ECF8A-19D7-4241-87BB-FC46FDB05326}" type="slidenum">
              <a:rPr lang="en-SI" smtClean="0"/>
              <a:t>4</a:t>
            </a:fld>
            <a:endParaRPr lang="en-SI"/>
          </a:p>
        </p:txBody>
      </p:sp>
    </p:spTree>
    <p:extLst>
      <p:ext uri="{BB962C8B-B14F-4D97-AF65-F5344CB8AC3E}">
        <p14:creationId xmlns:p14="http://schemas.microsoft.com/office/powerpoint/2010/main" val="130689825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I" dirty="0"/>
          </a:p>
        </p:txBody>
      </p:sp>
      <p:sp>
        <p:nvSpPr>
          <p:cNvPr id="4" name="Slide Number Placeholder 3"/>
          <p:cNvSpPr>
            <a:spLocks noGrp="1"/>
          </p:cNvSpPr>
          <p:nvPr>
            <p:ph type="sldNum" sz="quarter" idx="5"/>
          </p:nvPr>
        </p:nvSpPr>
        <p:spPr/>
        <p:txBody>
          <a:bodyPr/>
          <a:lstStyle/>
          <a:p>
            <a:fld id="{FA7ECF8A-19D7-4241-87BB-FC46FDB05326}" type="slidenum">
              <a:rPr lang="en-SI" smtClean="0"/>
              <a:t>25</a:t>
            </a:fld>
            <a:endParaRPr lang="en-SI"/>
          </a:p>
        </p:txBody>
      </p:sp>
    </p:spTree>
    <p:extLst>
      <p:ext uri="{BB962C8B-B14F-4D97-AF65-F5344CB8AC3E}">
        <p14:creationId xmlns:p14="http://schemas.microsoft.com/office/powerpoint/2010/main" val="332227888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I" dirty="0"/>
          </a:p>
        </p:txBody>
      </p:sp>
      <p:sp>
        <p:nvSpPr>
          <p:cNvPr id="4" name="Slide Number Placeholder 3"/>
          <p:cNvSpPr>
            <a:spLocks noGrp="1"/>
          </p:cNvSpPr>
          <p:nvPr>
            <p:ph type="sldNum" sz="quarter" idx="5"/>
          </p:nvPr>
        </p:nvSpPr>
        <p:spPr/>
        <p:txBody>
          <a:bodyPr/>
          <a:lstStyle/>
          <a:p>
            <a:fld id="{50F1E464-9F9B-0E44-8103-87BEC3AF9444}" type="slidenum">
              <a:rPr lang="en-SI" smtClean="0"/>
              <a:t>33</a:t>
            </a:fld>
            <a:endParaRPr lang="en-SI"/>
          </a:p>
        </p:txBody>
      </p:sp>
    </p:spTree>
    <p:extLst>
      <p:ext uri="{BB962C8B-B14F-4D97-AF65-F5344CB8AC3E}">
        <p14:creationId xmlns:p14="http://schemas.microsoft.com/office/powerpoint/2010/main" val="372510893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I" dirty="0"/>
          </a:p>
        </p:txBody>
      </p:sp>
      <p:sp>
        <p:nvSpPr>
          <p:cNvPr id="4" name="Slide Number Placeholder 3"/>
          <p:cNvSpPr>
            <a:spLocks noGrp="1"/>
          </p:cNvSpPr>
          <p:nvPr>
            <p:ph type="sldNum" sz="quarter" idx="5"/>
          </p:nvPr>
        </p:nvSpPr>
        <p:spPr/>
        <p:txBody>
          <a:bodyPr/>
          <a:lstStyle/>
          <a:p>
            <a:fld id="{FA7ECF8A-19D7-4241-87BB-FC46FDB05326}" type="slidenum">
              <a:rPr lang="en-SI" smtClean="0"/>
              <a:t>34</a:t>
            </a:fld>
            <a:endParaRPr lang="en-SI"/>
          </a:p>
        </p:txBody>
      </p:sp>
    </p:spTree>
    <p:extLst>
      <p:ext uri="{BB962C8B-B14F-4D97-AF65-F5344CB8AC3E}">
        <p14:creationId xmlns:p14="http://schemas.microsoft.com/office/powerpoint/2010/main" val="136048695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I" dirty="0"/>
          </a:p>
        </p:txBody>
      </p:sp>
      <p:sp>
        <p:nvSpPr>
          <p:cNvPr id="4" name="Slide Number Placeholder 3"/>
          <p:cNvSpPr>
            <a:spLocks noGrp="1"/>
          </p:cNvSpPr>
          <p:nvPr>
            <p:ph type="sldNum" sz="quarter" idx="5"/>
          </p:nvPr>
        </p:nvSpPr>
        <p:spPr/>
        <p:txBody>
          <a:bodyPr/>
          <a:lstStyle/>
          <a:p>
            <a:fld id="{FA7ECF8A-19D7-4241-87BB-FC46FDB05326}" type="slidenum">
              <a:rPr lang="en-SI" smtClean="0"/>
              <a:t>35</a:t>
            </a:fld>
            <a:endParaRPr lang="en-SI"/>
          </a:p>
        </p:txBody>
      </p:sp>
    </p:spTree>
    <p:extLst>
      <p:ext uri="{BB962C8B-B14F-4D97-AF65-F5344CB8AC3E}">
        <p14:creationId xmlns:p14="http://schemas.microsoft.com/office/powerpoint/2010/main" val="424499707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I" dirty="0"/>
          </a:p>
        </p:txBody>
      </p:sp>
      <p:sp>
        <p:nvSpPr>
          <p:cNvPr id="4" name="Slide Number Placeholder 3"/>
          <p:cNvSpPr>
            <a:spLocks noGrp="1"/>
          </p:cNvSpPr>
          <p:nvPr>
            <p:ph type="sldNum" sz="quarter" idx="5"/>
          </p:nvPr>
        </p:nvSpPr>
        <p:spPr/>
        <p:txBody>
          <a:bodyPr/>
          <a:lstStyle/>
          <a:p>
            <a:fld id="{FA7ECF8A-19D7-4241-87BB-FC46FDB05326}" type="slidenum">
              <a:rPr lang="en-SI" smtClean="0"/>
              <a:t>36</a:t>
            </a:fld>
            <a:endParaRPr lang="en-SI"/>
          </a:p>
        </p:txBody>
      </p:sp>
    </p:spTree>
    <p:extLst>
      <p:ext uri="{BB962C8B-B14F-4D97-AF65-F5344CB8AC3E}">
        <p14:creationId xmlns:p14="http://schemas.microsoft.com/office/powerpoint/2010/main" val="52826696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I" dirty="0"/>
          </a:p>
        </p:txBody>
      </p:sp>
      <p:sp>
        <p:nvSpPr>
          <p:cNvPr id="4" name="Slide Number Placeholder 3"/>
          <p:cNvSpPr>
            <a:spLocks noGrp="1"/>
          </p:cNvSpPr>
          <p:nvPr>
            <p:ph type="sldNum" sz="quarter" idx="5"/>
          </p:nvPr>
        </p:nvSpPr>
        <p:spPr/>
        <p:txBody>
          <a:bodyPr/>
          <a:lstStyle/>
          <a:p>
            <a:fld id="{FA7ECF8A-19D7-4241-87BB-FC46FDB05326}" type="slidenum">
              <a:rPr lang="en-SI" smtClean="0"/>
              <a:t>37</a:t>
            </a:fld>
            <a:endParaRPr lang="en-SI"/>
          </a:p>
        </p:txBody>
      </p:sp>
    </p:spTree>
    <p:extLst>
      <p:ext uri="{BB962C8B-B14F-4D97-AF65-F5344CB8AC3E}">
        <p14:creationId xmlns:p14="http://schemas.microsoft.com/office/powerpoint/2010/main" val="155463035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I" dirty="0"/>
          </a:p>
        </p:txBody>
      </p:sp>
      <p:sp>
        <p:nvSpPr>
          <p:cNvPr id="4" name="Slide Number Placeholder 3"/>
          <p:cNvSpPr>
            <a:spLocks noGrp="1"/>
          </p:cNvSpPr>
          <p:nvPr>
            <p:ph type="sldNum" sz="quarter" idx="5"/>
          </p:nvPr>
        </p:nvSpPr>
        <p:spPr/>
        <p:txBody>
          <a:bodyPr/>
          <a:lstStyle/>
          <a:p>
            <a:fld id="{FA7ECF8A-19D7-4241-87BB-FC46FDB05326}" type="slidenum">
              <a:rPr lang="en-SI" smtClean="0"/>
              <a:t>38</a:t>
            </a:fld>
            <a:endParaRPr lang="en-SI"/>
          </a:p>
        </p:txBody>
      </p:sp>
    </p:spTree>
    <p:extLst>
      <p:ext uri="{BB962C8B-B14F-4D97-AF65-F5344CB8AC3E}">
        <p14:creationId xmlns:p14="http://schemas.microsoft.com/office/powerpoint/2010/main" val="219292357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I" dirty="0"/>
          </a:p>
        </p:txBody>
      </p:sp>
      <p:sp>
        <p:nvSpPr>
          <p:cNvPr id="4" name="Slide Number Placeholder 3"/>
          <p:cNvSpPr>
            <a:spLocks noGrp="1"/>
          </p:cNvSpPr>
          <p:nvPr>
            <p:ph type="sldNum" sz="quarter" idx="5"/>
          </p:nvPr>
        </p:nvSpPr>
        <p:spPr/>
        <p:txBody>
          <a:bodyPr/>
          <a:lstStyle/>
          <a:p>
            <a:fld id="{FA7ECF8A-19D7-4241-87BB-FC46FDB05326}" type="slidenum">
              <a:rPr lang="en-SI" smtClean="0"/>
              <a:t>39</a:t>
            </a:fld>
            <a:endParaRPr lang="en-SI"/>
          </a:p>
        </p:txBody>
      </p:sp>
    </p:spTree>
    <p:extLst>
      <p:ext uri="{BB962C8B-B14F-4D97-AF65-F5344CB8AC3E}">
        <p14:creationId xmlns:p14="http://schemas.microsoft.com/office/powerpoint/2010/main" val="375404831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I" dirty="0"/>
          </a:p>
        </p:txBody>
      </p:sp>
      <p:sp>
        <p:nvSpPr>
          <p:cNvPr id="4" name="Slide Number Placeholder 3"/>
          <p:cNvSpPr>
            <a:spLocks noGrp="1"/>
          </p:cNvSpPr>
          <p:nvPr>
            <p:ph type="sldNum" sz="quarter" idx="5"/>
          </p:nvPr>
        </p:nvSpPr>
        <p:spPr/>
        <p:txBody>
          <a:bodyPr/>
          <a:lstStyle/>
          <a:p>
            <a:fld id="{FA7ECF8A-19D7-4241-87BB-FC46FDB05326}" type="slidenum">
              <a:rPr lang="en-SI" smtClean="0"/>
              <a:t>40</a:t>
            </a:fld>
            <a:endParaRPr lang="en-SI"/>
          </a:p>
        </p:txBody>
      </p:sp>
    </p:spTree>
    <p:extLst>
      <p:ext uri="{BB962C8B-B14F-4D97-AF65-F5344CB8AC3E}">
        <p14:creationId xmlns:p14="http://schemas.microsoft.com/office/powerpoint/2010/main" val="262972638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I" dirty="0"/>
          </a:p>
        </p:txBody>
      </p:sp>
      <p:sp>
        <p:nvSpPr>
          <p:cNvPr id="4" name="Slide Number Placeholder 3"/>
          <p:cNvSpPr>
            <a:spLocks noGrp="1"/>
          </p:cNvSpPr>
          <p:nvPr>
            <p:ph type="sldNum" sz="quarter" idx="5"/>
          </p:nvPr>
        </p:nvSpPr>
        <p:spPr/>
        <p:txBody>
          <a:bodyPr/>
          <a:lstStyle/>
          <a:p>
            <a:fld id="{FA7ECF8A-19D7-4241-87BB-FC46FDB05326}" type="slidenum">
              <a:rPr lang="en-SI" smtClean="0"/>
              <a:t>41</a:t>
            </a:fld>
            <a:endParaRPr lang="en-SI"/>
          </a:p>
        </p:txBody>
      </p:sp>
    </p:spTree>
    <p:extLst>
      <p:ext uri="{BB962C8B-B14F-4D97-AF65-F5344CB8AC3E}">
        <p14:creationId xmlns:p14="http://schemas.microsoft.com/office/powerpoint/2010/main" val="39884911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I" dirty="0"/>
          </a:p>
        </p:txBody>
      </p:sp>
      <p:sp>
        <p:nvSpPr>
          <p:cNvPr id="4" name="Slide Number Placeholder 3"/>
          <p:cNvSpPr>
            <a:spLocks noGrp="1"/>
          </p:cNvSpPr>
          <p:nvPr>
            <p:ph type="sldNum" sz="quarter" idx="5"/>
          </p:nvPr>
        </p:nvSpPr>
        <p:spPr/>
        <p:txBody>
          <a:bodyPr/>
          <a:lstStyle/>
          <a:p>
            <a:fld id="{FA7ECF8A-19D7-4241-87BB-FC46FDB05326}" type="slidenum">
              <a:rPr lang="en-SI" smtClean="0"/>
              <a:t>5</a:t>
            </a:fld>
            <a:endParaRPr lang="en-SI"/>
          </a:p>
        </p:txBody>
      </p:sp>
    </p:spTree>
    <p:extLst>
      <p:ext uri="{BB962C8B-B14F-4D97-AF65-F5344CB8AC3E}">
        <p14:creationId xmlns:p14="http://schemas.microsoft.com/office/powerpoint/2010/main" val="319782724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I" dirty="0"/>
          </a:p>
        </p:txBody>
      </p:sp>
      <p:sp>
        <p:nvSpPr>
          <p:cNvPr id="4" name="Slide Number Placeholder 3"/>
          <p:cNvSpPr>
            <a:spLocks noGrp="1"/>
          </p:cNvSpPr>
          <p:nvPr>
            <p:ph type="sldNum" sz="quarter" idx="5"/>
          </p:nvPr>
        </p:nvSpPr>
        <p:spPr/>
        <p:txBody>
          <a:bodyPr/>
          <a:lstStyle/>
          <a:p>
            <a:fld id="{FA7ECF8A-19D7-4241-87BB-FC46FDB05326}" type="slidenum">
              <a:rPr lang="en-SI" smtClean="0"/>
              <a:t>42</a:t>
            </a:fld>
            <a:endParaRPr lang="en-SI"/>
          </a:p>
        </p:txBody>
      </p:sp>
    </p:spTree>
    <p:extLst>
      <p:ext uri="{BB962C8B-B14F-4D97-AF65-F5344CB8AC3E}">
        <p14:creationId xmlns:p14="http://schemas.microsoft.com/office/powerpoint/2010/main" val="117021830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I" dirty="0"/>
          </a:p>
        </p:txBody>
      </p:sp>
      <p:sp>
        <p:nvSpPr>
          <p:cNvPr id="4" name="Slide Number Placeholder 3"/>
          <p:cNvSpPr>
            <a:spLocks noGrp="1"/>
          </p:cNvSpPr>
          <p:nvPr>
            <p:ph type="sldNum" sz="quarter" idx="5"/>
          </p:nvPr>
        </p:nvSpPr>
        <p:spPr/>
        <p:txBody>
          <a:bodyPr/>
          <a:lstStyle/>
          <a:p>
            <a:fld id="{FA7ECF8A-19D7-4241-87BB-FC46FDB05326}" type="slidenum">
              <a:rPr lang="en-SI" smtClean="0"/>
              <a:t>44</a:t>
            </a:fld>
            <a:endParaRPr lang="en-SI"/>
          </a:p>
        </p:txBody>
      </p:sp>
    </p:spTree>
    <p:extLst>
      <p:ext uri="{BB962C8B-B14F-4D97-AF65-F5344CB8AC3E}">
        <p14:creationId xmlns:p14="http://schemas.microsoft.com/office/powerpoint/2010/main" val="905619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I" dirty="0"/>
          </a:p>
        </p:txBody>
      </p:sp>
      <p:sp>
        <p:nvSpPr>
          <p:cNvPr id="4" name="Slide Number Placeholder 3"/>
          <p:cNvSpPr>
            <a:spLocks noGrp="1"/>
          </p:cNvSpPr>
          <p:nvPr>
            <p:ph type="sldNum" sz="quarter" idx="5"/>
          </p:nvPr>
        </p:nvSpPr>
        <p:spPr/>
        <p:txBody>
          <a:bodyPr/>
          <a:lstStyle/>
          <a:p>
            <a:fld id="{FA7ECF8A-19D7-4241-87BB-FC46FDB05326}" type="slidenum">
              <a:rPr lang="en-SI" smtClean="0"/>
              <a:t>53</a:t>
            </a:fld>
            <a:endParaRPr lang="en-SI"/>
          </a:p>
        </p:txBody>
      </p:sp>
    </p:spTree>
    <p:extLst>
      <p:ext uri="{BB962C8B-B14F-4D97-AF65-F5344CB8AC3E}">
        <p14:creationId xmlns:p14="http://schemas.microsoft.com/office/powerpoint/2010/main" val="130695562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I" dirty="0"/>
          </a:p>
        </p:txBody>
      </p:sp>
      <p:sp>
        <p:nvSpPr>
          <p:cNvPr id="4" name="Slide Number Placeholder 3"/>
          <p:cNvSpPr>
            <a:spLocks noGrp="1"/>
          </p:cNvSpPr>
          <p:nvPr>
            <p:ph type="sldNum" sz="quarter" idx="5"/>
          </p:nvPr>
        </p:nvSpPr>
        <p:spPr/>
        <p:txBody>
          <a:bodyPr/>
          <a:lstStyle/>
          <a:p>
            <a:fld id="{FA7ECF8A-19D7-4241-87BB-FC46FDB05326}" type="slidenum">
              <a:rPr lang="en-SI" smtClean="0"/>
              <a:t>54</a:t>
            </a:fld>
            <a:endParaRPr lang="en-SI"/>
          </a:p>
        </p:txBody>
      </p:sp>
    </p:spTree>
    <p:extLst>
      <p:ext uri="{BB962C8B-B14F-4D97-AF65-F5344CB8AC3E}">
        <p14:creationId xmlns:p14="http://schemas.microsoft.com/office/powerpoint/2010/main" val="417871672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I" dirty="0"/>
          </a:p>
        </p:txBody>
      </p:sp>
      <p:sp>
        <p:nvSpPr>
          <p:cNvPr id="4" name="Slide Number Placeholder 3"/>
          <p:cNvSpPr>
            <a:spLocks noGrp="1"/>
          </p:cNvSpPr>
          <p:nvPr>
            <p:ph type="sldNum" sz="quarter" idx="5"/>
          </p:nvPr>
        </p:nvSpPr>
        <p:spPr/>
        <p:txBody>
          <a:bodyPr/>
          <a:lstStyle/>
          <a:p>
            <a:fld id="{FA7ECF8A-19D7-4241-87BB-FC46FDB05326}" type="slidenum">
              <a:rPr lang="en-SI" smtClean="0"/>
              <a:t>55</a:t>
            </a:fld>
            <a:endParaRPr lang="en-SI"/>
          </a:p>
        </p:txBody>
      </p:sp>
    </p:spTree>
    <p:extLst>
      <p:ext uri="{BB962C8B-B14F-4D97-AF65-F5344CB8AC3E}">
        <p14:creationId xmlns:p14="http://schemas.microsoft.com/office/powerpoint/2010/main" val="144189840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I" dirty="0"/>
          </a:p>
        </p:txBody>
      </p:sp>
      <p:sp>
        <p:nvSpPr>
          <p:cNvPr id="4" name="Slide Number Placeholder 3"/>
          <p:cNvSpPr>
            <a:spLocks noGrp="1"/>
          </p:cNvSpPr>
          <p:nvPr>
            <p:ph type="sldNum" sz="quarter" idx="5"/>
          </p:nvPr>
        </p:nvSpPr>
        <p:spPr/>
        <p:txBody>
          <a:bodyPr/>
          <a:lstStyle/>
          <a:p>
            <a:fld id="{FA7ECF8A-19D7-4241-87BB-FC46FDB05326}" type="slidenum">
              <a:rPr lang="en-SI" smtClean="0"/>
              <a:t>56</a:t>
            </a:fld>
            <a:endParaRPr lang="en-SI"/>
          </a:p>
        </p:txBody>
      </p:sp>
    </p:spTree>
    <p:extLst>
      <p:ext uri="{BB962C8B-B14F-4D97-AF65-F5344CB8AC3E}">
        <p14:creationId xmlns:p14="http://schemas.microsoft.com/office/powerpoint/2010/main" val="21943791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A7ECF8A-19D7-4241-87BB-FC46FDB05326}" type="slidenum">
              <a:rPr lang="en-SI" smtClean="0"/>
              <a:t>57</a:t>
            </a:fld>
            <a:endParaRPr lang="en-SI"/>
          </a:p>
        </p:txBody>
      </p:sp>
    </p:spTree>
    <p:extLst>
      <p:ext uri="{BB962C8B-B14F-4D97-AF65-F5344CB8AC3E}">
        <p14:creationId xmlns:p14="http://schemas.microsoft.com/office/powerpoint/2010/main" val="207754679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I" dirty="0"/>
          </a:p>
        </p:txBody>
      </p:sp>
      <p:sp>
        <p:nvSpPr>
          <p:cNvPr id="4" name="Slide Number Placeholder 3"/>
          <p:cNvSpPr>
            <a:spLocks noGrp="1"/>
          </p:cNvSpPr>
          <p:nvPr>
            <p:ph type="sldNum" sz="quarter" idx="5"/>
          </p:nvPr>
        </p:nvSpPr>
        <p:spPr/>
        <p:txBody>
          <a:bodyPr/>
          <a:lstStyle/>
          <a:p>
            <a:fld id="{FA7ECF8A-19D7-4241-87BB-FC46FDB05326}" type="slidenum">
              <a:rPr lang="en-SI" smtClean="0"/>
              <a:t>58</a:t>
            </a:fld>
            <a:endParaRPr lang="en-SI"/>
          </a:p>
        </p:txBody>
      </p:sp>
    </p:spTree>
    <p:extLst>
      <p:ext uri="{BB962C8B-B14F-4D97-AF65-F5344CB8AC3E}">
        <p14:creationId xmlns:p14="http://schemas.microsoft.com/office/powerpoint/2010/main" val="1366817513"/>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I" dirty="0"/>
          </a:p>
        </p:txBody>
      </p:sp>
      <p:sp>
        <p:nvSpPr>
          <p:cNvPr id="4" name="Slide Number Placeholder 3"/>
          <p:cNvSpPr>
            <a:spLocks noGrp="1"/>
          </p:cNvSpPr>
          <p:nvPr>
            <p:ph type="sldNum" sz="quarter" idx="5"/>
          </p:nvPr>
        </p:nvSpPr>
        <p:spPr/>
        <p:txBody>
          <a:bodyPr/>
          <a:lstStyle/>
          <a:p>
            <a:fld id="{FA7ECF8A-19D7-4241-87BB-FC46FDB05326}" type="slidenum">
              <a:rPr lang="en-SI" smtClean="0"/>
              <a:t>59</a:t>
            </a:fld>
            <a:endParaRPr lang="en-SI"/>
          </a:p>
        </p:txBody>
      </p:sp>
    </p:spTree>
    <p:extLst>
      <p:ext uri="{BB962C8B-B14F-4D97-AF65-F5344CB8AC3E}">
        <p14:creationId xmlns:p14="http://schemas.microsoft.com/office/powerpoint/2010/main" val="1678441238"/>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I" dirty="0"/>
          </a:p>
        </p:txBody>
      </p:sp>
      <p:sp>
        <p:nvSpPr>
          <p:cNvPr id="4" name="Slide Number Placeholder 3"/>
          <p:cNvSpPr>
            <a:spLocks noGrp="1"/>
          </p:cNvSpPr>
          <p:nvPr>
            <p:ph type="sldNum" sz="quarter" idx="5"/>
          </p:nvPr>
        </p:nvSpPr>
        <p:spPr/>
        <p:txBody>
          <a:bodyPr/>
          <a:lstStyle/>
          <a:p>
            <a:fld id="{FA7ECF8A-19D7-4241-87BB-FC46FDB05326}" type="slidenum">
              <a:rPr lang="en-SI" smtClean="0"/>
              <a:t>60</a:t>
            </a:fld>
            <a:endParaRPr lang="en-SI"/>
          </a:p>
        </p:txBody>
      </p:sp>
    </p:spTree>
    <p:extLst>
      <p:ext uri="{BB962C8B-B14F-4D97-AF65-F5344CB8AC3E}">
        <p14:creationId xmlns:p14="http://schemas.microsoft.com/office/powerpoint/2010/main" val="7180046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I" dirty="0"/>
          </a:p>
        </p:txBody>
      </p:sp>
      <p:sp>
        <p:nvSpPr>
          <p:cNvPr id="4" name="Slide Number Placeholder 3"/>
          <p:cNvSpPr>
            <a:spLocks noGrp="1"/>
          </p:cNvSpPr>
          <p:nvPr>
            <p:ph type="sldNum" sz="quarter" idx="5"/>
          </p:nvPr>
        </p:nvSpPr>
        <p:spPr/>
        <p:txBody>
          <a:bodyPr/>
          <a:lstStyle/>
          <a:p>
            <a:fld id="{FA7ECF8A-19D7-4241-87BB-FC46FDB05326}" type="slidenum">
              <a:rPr lang="en-SI" smtClean="0"/>
              <a:t>6</a:t>
            </a:fld>
            <a:endParaRPr lang="en-SI"/>
          </a:p>
        </p:txBody>
      </p:sp>
    </p:spTree>
    <p:extLst>
      <p:ext uri="{BB962C8B-B14F-4D97-AF65-F5344CB8AC3E}">
        <p14:creationId xmlns:p14="http://schemas.microsoft.com/office/powerpoint/2010/main" val="100566041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I" dirty="0"/>
          </a:p>
        </p:txBody>
      </p:sp>
      <p:sp>
        <p:nvSpPr>
          <p:cNvPr id="4" name="Slide Number Placeholder 3"/>
          <p:cNvSpPr>
            <a:spLocks noGrp="1"/>
          </p:cNvSpPr>
          <p:nvPr>
            <p:ph type="sldNum" sz="quarter" idx="5"/>
          </p:nvPr>
        </p:nvSpPr>
        <p:spPr/>
        <p:txBody>
          <a:bodyPr/>
          <a:lstStyle/>
          <a:p>
            <a:fld id="{FA7ECF8A-19D7-4241-87BB-FC46FDB05326}" type="slidenum">
              <a:rPr lang="en-SI" smtClean="0"/>
              <a:t>61</a:t>
            </a:fld>
            <a:endParaRPr lang="en-SI"/>
          </a:p>
        </p:txBody>
      </p:sp>
    </p:spTree>
    <p:extLst>
      <p:ext uri="{BB962C8B-B14F-4D97-AF65-F5344CB8AC3E}">
        <p14:creationId xmlns:p14="http://schemas.microsoft.com/office/powerpoint/2010/main" val="100390899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I" dirty="0"/>
          </a:p>
        </p:txBody>
      </p:sp>
      <p:sp>
        <p:nvSpPr>
          <p:cNvPr id="4" name="Slide Number Placeholder 3"/>
          <p:cNvSpPr>
            <a:spLocks noGrp="1"/>
          </p:cNvSpPr>
          <p:nvPr>
            <p:ph type="sldNum" sz="quarter" idx="5"/>
          </p:nvPr>
        </p:nvSpPr>
        <p:spPr/>
        <p:txBody>
          <a:bodyPr/>
          <a:lstStyle/>
          <a:p>
            <a:fld id="{FA7ECF8A-19D7-4241-87BB-FC46FDB05326}" type="slidenum">
              <a:rPr lang="en-SI" smtClean="0"/>
              <a:t>62</a:t>
            </a:fld>
            <a:endParaRPr lang="en-SI"/>
          </a:p>
        </p:txBody>
      </p:sp>
    </p:spTree>
    <p:extLst>
      <p:ext uri="{BB962C8B-B14F-4D97-AF65-F5344CB8AC3E}">
        <p14:creationId xmlns:p14="http://schemas.microsoft.com/office/powerpoint/2010/main" val="40960705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I" dirty="0"/>
          </a:p>
        </p:txBody>
      </p:sp>
      <p:sp>
        <p:nvSpPr>
          <p:cNvPr id="4" name="Slide Number Placeholder 3"/>
          <p:cNvSpPr>
            <a:spLocks noGrp="1"/>
          </p:cNvSpPr>
          <p:nvPr>
            <p:ph type="sldNum" sz="quarter" idx="5"/>
          </p:nvPr>
        </p:nvSpPr>
        <p:spPr/>
        <p:txBody>
          <a:bodyPr/>
          <a:lstStyle/>
          <a:p>
            <a:fld id="{FA7ECF8A-19D7-4241-87BB-FC46FDB05326}" type="slidenum">
              <a:rPr lang="en-SI" smtClean="0"/>
              <a:t>7</a:t>
            </a:fld>
            <a:endParaRPr lang="en-SI"/>
          </a:p>
        </p:txBody>
      </p:sp>
    </p:spTree>
    <p:extLst>
      <p:ext uri="{BB962C8B-B14F-4D97-AF65-F5344CB8AC3E}">
        <p14:creationId xmlns:p14="http://schemas.microsoft.com/office/powerpoint/2010/main" val="37908852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I" dirty="0"/>
          </a:p>
        </p:txBody>
      </p:sp>
      <p:sp>
        <p:nvSpPr>
          <p:cNvPr id="4" name="Slide Number Placeholder 3"/>
          <p:cNvSpPr>
            <a:spLocks noGrp="1"/>
          </p:cNvSpPr>
          <p:nvPr>
            <p:ph type="sldNum" sz="quarter" idx="5"/>
          </p:nvPr>
        </p:nvSpPr>
        <p:spPr/>
        <p:txBody>
          <a:bodyPr/>
          <a:lstStyle/>
          <a:p>
            <a:fld id="{FA7ECF8A-19D7-4241-87BB-FC46FDB05326}" type="slidenum">
              <a:rPr lang="en-SI" smtClean="0"/>
              <a:t>8</a:t>
            </a:fld>
            <a:endParaRPr lang="en-SI"/>
          </a:p>
        </p:txBody>
      </p:sp>
    </p:spTree>
    <p:extLst>
      <p:ext uri="{BB962C8B-B14F-4D97-AF65-F5344CB8AC3E}">
        <p14:creationId xmlns:p14="http://schemas.microsoft.com/office/powerpoint/2010/main" val="24547839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I" dirty="0"/>
          </a:p>
        </p:txBody>
      </p:sp>
      <p:sp>
        <p:nvSpPr>
          <p:cNvPr id="4" name="Slide Number Placeholder 3"/>
          <p:cNvSpPr>
            <a:spLocks noGrp="1"/>
          </p:cNvSpPr>
          <p:nvPr>
            <p:ph type="sldNum" sz="quarter" idx="5"/>
          </p:nvPr>
        </p:nvSpPr>
        <p:spPr/>
        <p:txBody>
          <a:bodyPr/>
          <a:lstStyle/>
          <a:p>
            <a:fld id="{FA7ECF8A-19D7-4241-87BB-FC46FDB05326}" type="slidenum">
              <a:rPr lang="en-SI" smtClean="0"/>
              <a:t>9</a:t>
            </a:fld>
            <a:endParaRPr lang="en-SI"/>
          </a:p>
        </p:txBody>
      </p:sp>
    </p:spTree>
    <p:extLst>
      <p:ext uri="{BB962C8B-B14F-4D97-AF65-F5344CB8AC3E}">
        <p14:creationId xmlns:p14="http://schemas.microsoft.com/office/powerpoint/2010/main" val="40738625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I" dirty="0"/>
          </a:p>
        </p:txBody>
      </p:sp>
      <p:sp>
        <p:nvSpPr>
          <p:cNvPr id="4" name="Slide Number Placeholder 3"/>
          <p:cNvSpPr>
            <a:spLocks noGrp="1"/>
          </p:cNvSpPr>
          <p:nvPr>
            <p:ph type="sldNum" sz="quarter" idx="5"/>
          </p:nvPr>
        </p:nvSpPr>
        <p:spPr/>
        <p:txBody>
          <a:bodyPr/>
          <a:lstStyle/>
          <a:p>
            <a:fld id="{FA7ECF8A-19D7-4241-87BB-FC46FDB05326}" type="slidenum">
              <a:rPr lang="en-SI" smtClean="0"/>
              <a:t>10</a:t>
            </a:fld>
            <a:endParaRPr lang="en-SI"/>
          </a:p>
        </p:txBody>
      </p:sp>
    </p:spTree>
    <p:extLst>
      <p:ext uri="{BB962C8B-B14F-4D97-AF65-F5344CB8AC3E}">
        <p14:creationId xmlns:p14="http://schemas.microsoft.com/office/powerpoint/2010/main" val="37071648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I" dirty="0"/>
          </a:p>
        </p:txBody>
      </p:sp>
      <p:sp>
        <p:nvSpPr>
          <p:cNvPr id="4" name="Slide Number Placeholder 3"/>
          <p:cNvSpPr>
            <a:spLocks noGrp="1"/>
          </p:cNvSpPr>
          <p:nvPr>
            <p:ph type="sldNum" sz="quarter" idx="5"/>
          </p:nvPr>
        </p:nvSpPr>
        <p:spPr/>
        <p:txBody>
          <a:bodyPr/>
          <a:lstStyle/>
          <a:p>
            <a:fld id="{FA7ECF8A-19D7-4241-87BB-FC46FDB05326}" type="slidenum">
              <a:rPr lang="en-SI" smtClean="0"/>
              <a:t>11</a:t>
            </a:fld>
            <a:endParaRPr lang="en-SI"/>
          </a:p>
        </p:txBody>
      </p:sp>
    </p:spTree>
    <p:extLst>
      <p:ext uri="{BB962C8B-B14F-4D97-AF65-F5344CB8AC3E}">
        <p14:creationId xmlns:p14="http://schemas.microsoft.com/office/powerpoint/2010/main" val="28532367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0AEF0B0-656D-7C40-897B-FE56523C4810}" type="datetimeFigureOut">
              <a:rPr lang="en-SI" smtClean="0"/>
              <a:t>12/14/2024</a:t>
            </a:fld>
            <a:endParaRPr lang="en-SI"/>
          </a:p>
        </p:txBody>
      </p:sp>
      <p:sp>
        <p:nvSpPr>
          <p:cNvPr id="5" name="Footer Placeholder 4"/>
          <p:cNvSpPr>
            <a:spLocks noGrp="1"/>
          </p:cNvSpPr>
          <p:nvPr>
            <p:ph type="ftr" sz="quarter" idx="11"/>
          </p:nvPr>
        </p:nvSpPr>
        <p:spPr/>
        <p:txBody>
          <a:bodyPr/>
          <a:lstStyle/>
          <a:p>
            <a:endParaRPr lang="en-SI"/>
          </a:p>
        </p:txBody>
      </p:sp>
      <p:sp>
        <p:nvSpPr>
          <p:cNvPr id="6" name="Slide Number Placeholder 5"/>
          <p:cNvSpPr>
            <a:spLocks noGrp="1"/>
          </p:cNvSpPr>
          <p:nvPr>
            <p:ph type="sldNum" sz="quarter" idx="12"/>
          </p:nvPr>
        </p:nvSpPr>
        <p:spPr/>
        <p:txBody>
          <a:bodyPr/>
          <a:lstStyle/>
          <a:p>
            <a:fld id="{90F6C4E5-58F0-0B41-A01C-F2DF47A7ECD5}" type="slidenum">
              <a:rPr lang="en-SI" smtClean="0"/>
              <a:t>‹#›</a:t>
            </a:fld>
            <a:endParaRPr lang="en-SI"/>
          </a:p>
        </p:txBody>
      </p:sp>
    </p:spTree>
    <p:extLst>
      <p:ext uri="{BB962C8B-B14F-4D97-AF65-F5344CB8AC3E}">
        <p14:creationId xmlns:p14="http://schemas.microsoft.com/office/powerpoint/2010/main" val="30794152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0AEF0B0-656D-7C40-897B-FE56523C4810}" type="datetimeFigureOut">
              <a:rPr lang="en-SI" smtClean="0"/>
              <a:t>12/14/2024</a:t>
            </a:fld>
            <a:endParaRPr lang="en-SI"/>
          </a:p>
        </p:txBody>
      </p:sp>
      <p:sp>
        <p:nvSpPr>
          <p:cNvPr id="5" name="Footer Placeholder 4"/>
          <p:cNvSpPr>
            <a:spLocks noGrp="1"/>
          </p:cNvSpPr>
          <p:nvPr>
            <p:ph type="ftr" sz="quarter" idx="11"/>
          </p:nvPr>
        </p:nvSpPr>
        <p:spPr/>
        <p:txBody>
          <a:bodyPr/>
          <a:lstStyle/>
          <a:p>
            <a:endParaRPr lang="en-SI"/>
          </a:p>
        </p:txBody>
      </p:sp>
      <p:sp>
        <p:nvSpPr>
          <p:cNvPr id="6" name="Slide Number Placeholder 5"/>
          <p:cNvSpPr>
            <a:spLocks noGrp="1"/>
          </p:cNvSpPr>
          <p:nvPr>
            <p:ph type="sldNum" sz="quarter" idx="12"/>
          </p:nvPr>
        </p:nvSpPr>
        <p:spPr/>
        <p:txBody>
          <a:bodyPr/>
          <a:lstStyle/>
          <a:p>
            <a:fld id="{90F6C4E5-58F0-0B41-A01C-F2DF47A7ECD5}" type="slidenum">
              <a:rPr lang="en-SI" smtClean="0"/>
              <a:t>‹#›</a:t>
            </a:fld>
            <a:endParaRPr lang="en-SI"/>
          </a:p>
        </p:txBody>
      </p:sp>
    </p:spTree>
    <p:extLst>
      <p:ext uri="{BB962C8B-B14F-4D97-AF65-F5344CB8AC3E}">
        <p14:creationId xmlns:p14="http://schemas.microsoft.com/office/powerpoint/2010/main" val="36884083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0AEF0B0-656D-7C40-897B-FE56523C4810}" type="datetimeFigureOut">
              <a:rPr lang="en-SI" smtClean="0"/>
              <a:t>12/14/2024</a:t>
            </a:fld>
            <a:endParaRPr lang="en-SI"/>
          </a:p>
        </p:txBody>
      </p:sp>
      <p:sp>
        <p:nvSpPr>
          <p:cNvPr id="5" name="Footer Placeholder 4"/>
          <p:cNvSpPr>
            <a:spLocks noGrp="1"/>
          </p:cNvSpPr>
          <p:nvPr>
            <p:ph type="ftr" sz="quarter" idx="11"/>
          </p:nvPr>
        </p:nvSpPr>
        <p:spPr/>
        <p:txBody>
          <a:bodyPr/>
          <a:lstStyle/>
          <a:p>
            <a:endParaRPr lang="en-SI"/>
          </a:p>
        </p:txBody>
      </p:sp>
      <p:sp>
        <p:nvSpPr>
          <p:cNvPr id="6" name="Slide Number Placeholder 5"/>
          <p:cNvSpPr>
            <a:spLocks noGrp="1"/>
          </p:cNvSpPr>
          <p:nvPr>
            <p:ph type="sldNum" sz="quarter" idx="12"/>
          </p:nvPr>
        </p:nvSpPr>
        <p:spPr/>
        <p:txBody>
          <a:bodyPr/>
          <a:lstStyle/>
          <a:p>
            <a:fld id="{90F6C4E5-58F0-0B41-A01C-F2DF47A7ECD5}" type="slidenum">
              <a:rPr lang="en-SI" smtClean="0"/>
              <a:t>‹#›</a:t>
            </a:fld>
            <a:endParaRPr lang="en-SI"/>
          </a:p>
        </p:txBody>
      </p:sp>
    </p:spTree>
    <p:extLst>
      <p:ext uri="{BB962C8B-B14F-4D97-AF65-F5344CB8AC3E}">
        <p14:creationId xmlns:p14="http://schemas.microsoft.com/office/powerpoint/2010/main" val="41381349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1_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609600" y="273600"/>
            <a:ext cx="10972320" cy="1144800"/>
          </a:xfrm>
          <a:prstGeom prst="rect">
            <a:avLst/>
          </a:prstGeom>
        </p:spPr>
        <p:txBody>
          <a:bodyPr lIns="0" tIns="0" rIns="0" bIns="0" anchor="ctr"/>
          <a:lstStyle/>
          <a:p>
            <a:pPr algn="ctr"/>
            <a:r>
              <a:rPr lang="en-US" sz="4400" b="0" strike="noStrike" spc="-1">
                <a:latin typeface="Arial"/>
              </a:rPr>
              <a:t>Click to edit Master title style</a:t>
            </a:r>
          </a:p>
        </p:txBody>
      </p:sp>
      <p:sp>
        <p:nvSpPr>
          <p:cNvPr id="3" name="PlaceHolder 2"/>
          <p:cNvSpPr>
            <a:spLocks noGrp="1"/>
          </p:cNvSpPr>
          <p:nvPr>
            <p:ph type="subTitle"/>
          </p:nvPr>
        </p:nvSpPr>
        <p:spPr>
          <a:xfrm>
            <a:off x="609600" y="1604520"/>
            <a:ext cx="10972320" cy="3977280"/>
          </a:xfrm>
          <a:prstGeom prst="rect">
            <a:avLst/>
          </a:prstGeom>
        </p:spPr>
        <p:txBody>
          <a:bodyPr lIns="0" tIns="0" rIns="0" bIns="0" anchor="ctr"/>
          <a:lstStyle/>
          <a:p>
            <a:pPr algn="ctr"/>
            <a:r>
              <a:rPr lang="en-US" sz="3200" b="0" strike="noStrike" spc="-1">
                <a:latin typeface="Arial"/>
              </a:rPr>
              <a:t>Click to edit Master subtitle style</a:t>
            </a:r>
          </a:p>
        </p:txBody>
      </p:sp>
    </p:spTree>
    <p:extLst>
      <p:ext uri="{BB962C8B-B14F-4D97-AF65-F5344CB8AC3E}">
        <p14:creationId xmlns:p14="http://schemas.microsoft.com/office/powerpoint/2010/main" val="1251741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080445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67357848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cSld name="3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5037196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cSld name="4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99374896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cSld name="5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698985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cSld name="6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9133475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0AEF0B0-656D-7C40-897B-FE56523C4810}" type="datetimeFigureOut">
              <a:rPr lang="en-SI" smtClean="0"/>
              <a:t>12/14/2024</a:t>
            </a:fld>
            <a:endParaRPr lang="en-SI"/>
          </a:p>
        </p:txBody>
      </p:sp>
      <p:sp>
        <p:nvSpPr>
          <p:cNvPr id="5" name="Footer Placeholder 4"/>
          <p:cNvSpPr>
            <a:spLocks noGrp="1"/>
          </p:cNvSpPr>
          <p:nvPr>
            <p:ph type="ftr" sz="quarter" idx="11"/>
          </p:nvPr>
        </p:nvSpPr>
        <p:spPr/>
        <p:txBody>
          <a:bodyPr/>
          <a:lstStyle/>
          <a:p>
            <a:endParaRPr lang="en-SI"/>
          </a:p>
        </p:txBody>
      </p:sp>
      <p:sp>
        <p:nvSpPr>
          <p:cNvPr id="6" name="Slide Number Placeholder 5"/>
          <p:cNvSpPr>
            <a:spLocks noGrp="1"/>
          </p:cNvSpPr>
          <p:nvPr>
            <p:ph type="sldNum" sz="quarter" idx="12"/>
          </p:nvPr>
        </p:nvSpPr>
        <p:spPr/>
        <p:txBody>
          <a:bodyPr/>
          <a:lstStyle/>
          <a:p>
            <a:fld id="{90F6C4E5-58F0-0B41-A01C-F2DF47A7ECD5}" type="slidenum">
              <a:rPr lang="en-SI" smtClean="0"/>
              <a:t>‹#›</a:t>
            </a:fld>
            <a:endParaRPr lang="en-SI"/>
          </a:p>
        </p:txBody>
      </p:sp>
    </p:spTree>
    <p:extLst>
      <p:ext uri="{BB962C8B-B14F-4D97-AF65-F5344CB8AC3E}">
        <p14:creationId xmlns:p14="http://schemas.microsoft.com/office/powerpoint/2010/main" val="1181706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0AEF0B0-656D-7C40-897B-FE56523C4810}" type="datetimeFigureOut">
              <a:rPr lang="en-SI" smtClean="0"/>
              <a:t>12/14/2024</a:t>
            </a:fld>
            <a:endParaRPr lang="en-SI"/>
          </a:p>
        </p:txBody>
      </p:sp>
      <p:sp>
        <p:nvSpPr>
          <p:cNvPr id="5" name="Footer Placeholder 4"/>
          <p:cNvSpPr>
            <a:spLocks noGrp="1"/>
          </p:cNvSpPr>
          <p:nvPr>
            <p:ph type="ftr" sz="quarter" idx="11"/>
          </p:nvPr>
        </p:nvSpPr>
        <p:spPr/>
        <p:txBody>
          <a:bodyPr/>
          <a:lstStyle/>
          <a:p>
            <a:endParaRPr lang="en-SI"/>
          </a:p>
        </p:txBody>
      </p:sp>
      <p:sp>
        <p:nvSpPr>
          <p:cNvPr id="6" name="Slide Number Placeholder 5"/>
          <p:cNvSpPr>
            <a:spLocks noGrp="1"/>
          </p:cNvSpPr>
          <p:nvPr>
            <p:ph type="sldNum" sz="quarter" idx="12"/>
          </p:nvPr>
        </p:nvSpPr>
        <p:spPr/>
        <p:txBody>
          <a:bodyPr/>
          <a:lstStyle/>
          <a:p>
            <a:fld id="{90F6C4E5-58F0-0B41-A01C-F2DF47A7ECD5}" type="slidenum">
              <a:rPr lang="en-SI" smtClean="0"/>
              <a:t>‹#›</a:t>
            </a:fld>
            <a:endParaRPr lang="en-SI"/>
          </a:p>
        </p:txBody>
      </p:sp>
    </p:spTree>
    <p:extLst>
      <p:ext uri="{BB962C8B-B14F-4D97-AF65-F5344CB8AC3E}">
        <p14:creationId xmlns:p14="http://schemas.microsoft.com/office/powerpoint/2010/main" val="11786507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0AEF0B0-656D-7C40-897B-FE56523C4810}" type="datetimeFigureOut">
              <a:rPr lang="en-SI" smtClean="0"/>
              <a:t>12/14/2024</a:t>
            </a:fld>
            <a:endParaRPr lang="en-SI"/>
          </a:p>
        </p:txBody>
      </p:sp>
      <p:sp>
        <p:nvSpPr>
          <p:cNvPr id="6" name="Footer Placeholder 5"/>
          <p:cNvSpPr>
            <a:spLocks noGrp="1"/>
          </p:cNvSpPr>
          <p:nvPr>
            <p:ph type="ftr" sz="quarter" idx="11"/>
          </p:nvPr>
        </p:nvSpPr>
        <p:spPr/>
        <p:txBody>
          <a:bodyPr/>
          <a:lstStyle/>
          <a:p>
            <a:endParaRPr lang="en-SI"/>
          </a:p>
        </p:txBody>
      </p:sp>
      <p:sp>
        <p:nvSpPr>
          <p:cNvPr id="7" name="Slide Number Placeholder 6"/>
          <p:cNvSpPr>
            <a:spLocks noGrp="1"/>
          </p:cNvSpPr>
          <p:nvPr>
            <p:ph type="sldNum" sz="quarter" idx="12"/>
          </p:nvPr>
        </p:nvSpPr>
        <p:spPr/>
        <p:txBody>
          <a:bodyPr/>
          <a:lstStyle/>
          <a:p>
            <a:fld id="{90F6C4E5-58F0-0B41-A01C-F2DF47A7ECD5}" type="slidenum">
              <a:rPr lang="en-SI" smtClean="0"/>
              <a:t>‹#›</a:t>
            </a:fld>
            <a:endParaRPr lang="en-SI"/>
          </a:p>
        </p:txBody>
      </p:sp>
    </p:spTree>
    <p:extLst>
      <p:ext uri="{BB962C8B-B14F-4D97-AF65-F5344CB8AC3E}">
        <p14:creationId xmlns:p14="http://schemas.microsoft.com/office/powerpoint/2010/main" val="19484757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0AEF0B0-656D-7C40-897B-FE56523C4810}" type="datetimeFigureOut">
              <a:rPr lang="en-SI" smtClean="0"/>
              <a:t>12/14/2024</a:t>
            </a:fld>
            <a:endParaRPr lang="en-SI"/>
          </a:p>
        </p:txBody>
      </p:sp>
      <p:sp>
        <p:nvSpPr>
          <p:cNvPr id="8" name="Footer Placeholder 7"/>
          <p:cNvSpPr>
            <a:spLocks noGrp="1"/>
          </p:cNvSpPr>
          <p:nvPr>
            <p:ph type="ftr" sz="quarter" idx="11"/>
          </p:nvPr>
        </p:nvSpPr>
        <p:spPr/>
        <p:txBody>
          <a:bodyPr/>
          <a:lstStyle/>
          <a:p>
            <a:endParaRPr lang="en-SI"/>
          </a:p>
        </p:txBody>
      </p:sp>
      <p:sp>
        <p:nvSpPr>
          <p:cNvPr id="9" name="Slide Number Placeholder 8"/>
          <p:cNvSpPr>
            <a:spLocks noGrp="1"/>
          </p:cNvSpPr>
          <p:nvPr>
            <p:ph type="sldNum" sz="quarter" idx="12"/>
          </p:nvPr>
        </p:nvSpPr>
        <p:spPr/>
        <p:txBody>
          <a:bodyPr/>
          <a:lstStyle/>
          <a:p>
            <a:fld id="{90F6C4E5-58F0-0B41-A01C-F2DF47A7ECD5}" type="slidenum">
              <a:rPr lang="en-SI" smtClean="0"/>
              <a:t>‹#›</a:t>
            </a:fld>
            <a:endParaRPr lang="en-SI"/>
          </a:p>
        </p:txBody>
      </p:sp>
    </p:spTree>
    <p:extLst>
      <p:ext uri="{BB962C8B-B14F-4D97-AF65-F5344CB8AC3E}">
        <p14:creationId xmlns:p14="http://schemas.microsoft.com/office/powerpoint/2010/main" val="13080904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0AEF0B0-656D-7C40-897B-FE56523C4810}" type="datetimeFigureOut">
              <a:rPr lang="en-SI" smtClean="0"/>
              <a:t>12/14/2024</a:t>
            </a:fld>
            <a:endParaRPr lang="en-SI"/>
          </a:p>
        </p:txBody>
      </p:sp>
      <p:sp>
        <p:nvSpPr>
          <p:cNvPr id="4" name="Footer Placeholder 3"/>
          <p:cNvSpPr>
            <a:spLocks noGrp="1"/>
          </p:cNvSpPr>
          <p:nvPr>
            <p:ph type="ftr" sz="quarter" idx="11"/>
          </p:nvPr>
        </p:nvSpPr>
        <p:spPr/>
        <p:txBody>
          <a:bodyPr/>
          <a:lstStyle/>
          <a:p>
            <a:endParaRPr lang="en-SI"/>
          </a:p>
        </p:txBody>
      </p:sp>
      <p:sp>
        <p:nvSpPr>
          <p:cNvPr id="5" name="Slide Number Placeholder 4"/>
          <p:cNvSpPr>
            <a:spLocks noGrp="1"/>
          </p:cNvSpPr>
          <p:nvPr>
            <p:ph type="sldNum" sz="quarter" idx="12"/>
          </p:nvPr>
        </p:nvSpPr>
        <p:spPr/>
        <p:txBody>
          <a:bodyPr/>
          <a:lstStyle/>
          <a:p>
            <a:fld id="{90F6C4E5-58F0-0B41-A01C-F2DF47A7ECD5}" type="slidenum">
              <a:rPr lang="en-SI" smtClean="0"/>
              <a:t>‹#›</a:t>
            </a:fld>
            <a:endParaRPr lang="en-SI"/>
          </a:p>
        </p:txBody>
      </p:sp>
    </p:spTree>
    <p:extLst>
      <p:ext uri="{BB962C8B-B14F-4D97-AF65-F5344CB8AC3E}">
        <p14:creationId xmlns:p14="http://schemas.microsoft.com/office/powerpoint/2010/main" val="16250460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0AEF0B0-656D-7C40-897B-FE56523C4810}" type="datetimeFigureOut">
              <a:rPr lang="en-SI" smtClean="0"/>
              <a:t>12/14/2024</a:t>
            </a:fld>
            <a:endParaRPr lang="en-SI"/>
          </a:p>
        </p:txBody>
      </p:sp>
      <p:sp>
        <p:nvSpPr>
          <p:cNvPr id="3" name="Footer Placeholder 2"/>
          <p:cNvSpPr>
            <a:spLocks noGrp="1"/>
          </p:cNvSpPr>
          <p:nvPr>
            <p:ph type="ftr" sz="quarter" idx="11"/>
          </p:nvPr>
        </p:nvSpPr>
        <p:spPr/>
        <p:txBody>
          <a:bodyPr/>
          <a:lstStyle/>
          <a:p>
            <a:endParaRPr lang="en-SI"/>
          </a:p>
        </p:txBody>
      </p:sp>
      <p:sp>
        <p:nvSpPr>
          <p:cNvPr id="4" name="Slide Number Placeholder 3"/>
          <p:cNvSpPr>
            <a:spLocks noGrp="1"/>
          </p:cNvSpPr>
          <p:nvPr>
            <p:ph type="sldNum" sz="quarter" idx="12"/>
          </p:nvPr>
        </p:nvSpPr>
        <p:spPr/>
        <p:txBody>
          <a:bodyPr/>
          <a:lstStyle/>
          <a:p>
            <a:fld id="{90F6C4E5-58F0-0B41-A01C-F2DF47A7ECD5}" type="slidenum">
              <a:rPr lang="en-SI" smtClean="0"/>
              <a:t>‹#›</a:t>
            </a:fld>
            <a:endParaRPr lang="en-SI"/>
          </a:p>
        </p:txBody>
      </p:sp>
    </p:spTree>
    <p:extLst>
      <p:ext uri="{BB962C8B-B14F-4D97-AF65-F5344CB8AC3E}">
        <p14:creationId xmlns:p14="http://schemas.microsoft.com/office/powerpoint/2010/main" val="12473681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0AEF0B0-656D-7C40-897B-FE56523C4810}" type="datetimeFigureOut">
              <a:rPr lang="en-SI" smtClean="0"/>
              <a:t>12/14/2024</a:t>
            </a:fld>
            <a:endParaRPr lang="en-SI"/>
          </a:p>
        </p:txBody>
      </p:sp>
      <p:sp>
        <p:nvSpPr>
          <p:cNvPr id="6" name="Footer Placeholder 5"/>
          <p:cNvSpPr>
            <a:spLocks noGrp="1"/>
          </p:cNvSpPr>
          <p:nvPr>
            <p:ph type="ftr" sz="quarter" idx="11"/>
          </p:nvPr>
        </p:nvSpPr>
        <p:spPr/>
        <p:txBody>
          <a:bodyPr/>
          <a:lstStyle/>
          <a:p>
            <a:endParaRPr lang="en-SI"/>
          </a:p>
        </p:txBody>
      </p:sp>
      <p:sp>
        <p:nvSpPr>
          <p:cNvPr id="7" name="Slide Number Placeholder 6"/>
          <p:cNvSpPr>
            <a:spLocks noGrp="1"/>
          </p:cNvSpPr>
          <p:nvPr>
            <p:ph type="sldNum" sz="quarter" idx="12"/>
          </p:nvPr>
        </p:nvSpPr>
        <p:spPr/>
        <p:txBody>
          <a:bodyPr/>
          <a:lstStyle/>
          <a:p>
            <a:fld id="{90F6C4E5-58F0-0B41-A01C-F2DF47A7ECD5}" type="slidenum">
              <a:rPr lang="en-SI" smtClean="0"/>
              <a:t>‹#›</a:t>
            </a:fld>
            <a:endParaRPr lang="en-SI"/>
          </a:p>
        </p:txBody>
      </p:sp>
    </p:spTree>
    <p:extLst>
      <p:ext uri="{BB962C8B-B14F-4D97-AF65-F5344CB8AC3E}">
        <p14:creationId xmlns:p14="http://schemas.microsoft.com/office/powerpoint/2010/main" val="16141740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0AEF0B0-656D-7C40-897B-FE56523C4810}" type="datetimeFigureOut">
              <a:rPr lang="en-SI" smtClean="0"/>
              <a:t>12/14/2024</a:t>
            </a:fld>
            <a:endParaRPr lang="en-SI"/>
          </a:p>
        </p:txBody>
      </p:sp>
      <p:sp>
        <p:nvSpPr>
          <p:cNvPr id="6" name="Footer Placeholder 5"/>
          <p:cNvSpPr>
            <a:spLocks noGrp="1"/>
          </p:cNvSpPr>
          <p:nvPr>
            <p:ph type="ftr" sz="quarter" idx="11"/>
          </p:nvPr>
        </p:nvSpPr>
        <p:spPr/>
        <p:txBody>
          <a:bodyPr/>
          <a:lstStyle/>
          <a:p>
            <a:endParaRPr lang="en-SI"/>
          </a:p>
        </p:txBody>
      </p:sp>
      <p:sp>
        <p:nvSpPr>
          <p:cNvPr id="7" name="Slide Number Placeholder 6"/>
          <p:cNvSpPr>
            <a:spLocks noGrp="1"/>
          </p:cNvSpPr>
          <p:nvPr>
            <p:ph type="sldNum" sz="quarter" idx="12"/>
          </p:nvPr>
        </p:nvSpPr>
        <p:spPr/>
        <p:txBody>
          <a:bodyPr/>
          <a:lstStyle/>
          <a:p>
            <a:fld id="{90F6C4E5-58F0-0B41-A01C-F2DF47A7ECD5}" type="slidenum">
              <a:rPr lang="en-SI" smtClean="0"/>
              <a:t>‹#›</a:t>
            </a:fld>
            <a:endParaRPr lang="en-SI"/>
          </a:p>
        </p:txBody>
      </p:sp>
    </p:spTree>
    <p:extLst>
      <p:ext uri="{BB962C8B-B14F-4D97-AF65-F5344CB8AC3E}">
        <p14:creationId xmlns:p14="http://schemas.microsoft.com/office/powerpoint/2010/main" val="20886279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2.jp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0AEF0B0-656D-7C40-897B-FE56523C4810}" type="datetimeFigureOut">
              <a:rPr lang="en-SI" smtClean="0"/>
              <a:t>12/14/2024</a:t>
            </a:fld>
            <a:endParaRPr lang="en-SI"/>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SI"/>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0F6C4E5-58F0-0B41-A01C-F2DF47A7ECD5}" type="slidenum">
              <a:rPr lang="en-SI" smtClean="0"/>
              <a:t>‹#›</a:t>
            </a:fld>
            <a:endParaRPr lang="en-SI"/>
          </a:p>
        </p:txBody>
      </p:sp>
      <p:grpSp>
        <p:nvGrpSpPr>
          <p:cNvPr id="7" name="Group 6">
            <a:extLst>
              <a:ext uri="{FF2B5EF4-FFF2-40B4-BE49-F238E27FC236}">
                <a16:creationId xmlns:a16="http://schemas.microsoft.com/office/drawing/2014/main" id="{4E1D70B3-02F0-8F31-D820-A0E6A21344A4}"/>
              </a:ext>
            </a:extLst>
          </p:cNvPr>
          <p:cNvGrpSpPr/>
          <p:nvPr/>
        </p:nvGrpSpPr>
        <p:grpSpPr>
          <a:xfrm>
            <a:off x="179523" y="6121210"/>
            <a:ext cx="6520219" cy="633095"/>
            <a:chOff x="519728" y="10058718"/>
            <a:chExt cx="6520219" cy="633095"/>
          </a:xfrm>
        </p:grpSpPr>
        <p:pic>
          <p:nvPicPr>
            <p:cNvPr id="8" name="Picture 7">
              <a:extLst>
                <a:ext uri="{FF2B5EF4-FFF2-40B4-BE49-F238E27FC236}">
                  <a16:creationId xmlns:a16="http://schemas.microsoft.com/office/drawing/2014/main" id="{958659CB-170E-598D-D8F7-587160668F88}"/>
                </a:ext>
              </a:extLst>
            </p:cNvPr>
            <p:cNvPicPr/>
            <p:nvPr userDrawn="1"/>
          </p:nvPicPr>
          <p:blipFill>
            <a:blip r:embed="rId20">
              <a:extLst>
                <a:ext uri="{28A0092B-C50C-407E-A947-70E740481C1C}">
                  <a14:useLocalDpi xmlns:a14="http://schemas.microsoft.com/office/drawing/2010/main" val="0"/>
                </a:ext>
              </a:extLst>
            </a:blip>
            <a:stretch>
              <a:fillRect/>
            </a:stretch>
          </p:blipFill>
          <p:spPr>
            <a:xfrm>
              <a:off x="519728" y="10058718"/>
              <a:ext cx="2218055" cy="633095"/>
            </a:xfrm>
            <a:prstGeom prst="rect">
              <a:avLst/>
            </a:prstGeom>
          </p:spPr>
        </p:pic>
        <p:sp>
          <p:nvSpPr>
            <p:cNvPr id="9" name="TextBox 8">
              <a:extLst>
                <a:ext uri="{FF2B5EF4-FFF2-40B4-BE49-F238E27FC236}">
                  <a16:creationId xmlns:a16="http://schemas.microsoft.com/office/drawing/2014/main" id="{D6C24609-BF50-1F34-D366-2FBD024B2016}"/>
                </a:ext>
              </a:extLst>
            </p:cNvPr>
            <p:cNvSpPr txBox="1"/>
            <p:nvPr userDrawn="1"/>
          </p:nvSpPr>
          <p:spPr>
            <a:xfrm>
              <a:off x="2796720" y="10142137"/>
              <a:ext cx="4243227" cy="461665"/>
            </a:xfrm>
            <a:prstGeom prst="rect">
              <a:avLst/>
            </a:prstGeom>
            <a:noFill/>
          </p:spPr>
          <p:txBody>
            <a:bodyPr wrap="square" rtlCol="0">
              <a:spAutoFit/>
            </a:bodyPr>
            <a:lstStyle/>
            <a:p>
              <a:r>
                <a:rPr lang="en-GB" sz="800" dirty="0"/>
                <a:t>Reference number: 618596-EPP-1-2020-1-SE-EPPKA2-CBHE-JP</a:t>
              </a:r>
              <a:br>
                <a:rPr lang="en-GB" sz="800" dirty="0"/>
              </a:br>
              <a:r>
                <a:rPr lang="en-GB" sz="800" dirty="0"/>
                <a:t>This publication [communication] reflects the views only of the authors, and the Commission cannot be held responsible for any use, which may be made of the information contained therein.</a:t>
              </a:r>
            </a:p>
          </p:txBody>
        </p:sp>
      </p:grpSp>
      <p:pic>
        <p:nvPicPr>
          <p:cNvPr id="10" name="Picture 9">
            <a:extLst>
              <a:ext uri="{FF2B5EF4-FFF2-40B4-BE49-F238E27FC236}">
                <a16:creationId xmlns:a16="http://schemas.microsoft.com/office/drawing/2014/main" id="{FDC89A0C-ED92-1BA7-2F02-CF892D603ED5}"/>
              </a:ext>
            </a:extLst>
          </p:cNvPr>
          <p:cNvPicPr>
            <a:picLocks noChangeAspect="1"/>
          </p:cNvPicPr>
          <p:nvPr/>
        </p:nvPicPr>
        <p:blipFill>
          <a:blip r:embed="rId21"/>
          <a:stretch>
            <a:fillRect/>
          </a:stretch>
        </p:blipFill>
        <p:spPr>
          <a:xfrm>
            <a:off x="11058439" y="5504807"/>
            <a:ext cx="1074143" cy="1309111"/>
          </a:xfrm>
          <a:prstGeom prst="rect">
            <a:avLst/>
          </a:prstGeom>
        </p:spPr>
      </p:pic>
    </p:spTree>
    <p:extLst>
      <p:ext uri="{BB962C8B-B14F-4D97-AF65-F5344CB8AC3E}">
        <p14:creationId xmlns:p14="http://schemas.microsoft.com/office/powerpoint/2010/main" val="397047063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9895D5-BFB4-3115-5CED-4DB92005ECB1}"/>
              </a:ext>
            </a:extLst>
          </p:cNvPr>
          <p:cNvSpPr>
            <a:spLocks noGrp="1"/>
          </p:cNvSpPr>
          <p:nvPr>
            <p:ph type="ctrTitle"/>
          </p:nvPr>
        </p:nvSpPr>
        <p:spPr>
          <a:xfrm>
            <a:off x="1442867" y="82296"/>
            <a:ext cx="9144000" cy="2387600"/>
          </a:xfrm>
        </p:spPr>
        <p:txBody>
          <a:bodyPr>
            <a:normAutofit/>
          </a:bodyPr>
          <a:lstStyle/>
          <a:p>
            <a:r>
              <a:rPr lang="en-GB" sz="3200" dirty="0">
                <a:solidFill>
                  <a:srgbClr val="C00000"/>
                </a:solidFill>
                <a:latin typeface="Calibri" panose="020F0502020204030204" pitchFamily="34" charset="0"/>
                <a:ea typeface="Calibri" panose="020F0502020204030204" pitchFamily="34" charset="0"/>
                <a:cs typeface="Times New Roman" panose="02020603050405020304" pitchFamily="18" charset="0"/>
              </a:rPr>
              <a:t>4.11. </a:t>
            </a:r>
            <a:r>
              <a:rPr lang="en-GB" sz="32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Learning of selected scales in PD  - PART 2 </a:t>
            </a:r>
            <a:endParaRPr lang="en-SI" sz="3200" dirty="0">
              <a:solidFill>
                <a:srgbClr val="C00000"/>
              </a:solidFill>
            </a:endParaRPr>
          </a:p>
        </p:txBody>
      </p:sp>
      <p:grpSp>
        <p:nvGrpSpPr>
          <p:cNvPr id="7" name="Group 6">
            <a:extLst>
              <a:ext uri="{FF2B5EF4-FFF2-40B4-BE49-F238E27FC236}">
                <a16:creationId xmlns:a16="http://schemas.microsoft.com/office/drawing/2014/main" id="{091752E8-562D-0DE5-9B1E-84BC5C7051A6}"/>
              </a:ext>
            </a:extLst>
          </p:cNvPr>
          <p:cNvGrpSpPr/>
          <p:nvPr/>
        </p:nvGrpSpPr>
        <p:grpSpPr>
          <a:xfrm>
            <a:off x="1216720" y="3832052"/>
            <a:ext cx="9283650" cy="2130221"/>
            <a:chOff x="1610475" y="3648076"/>
            <a:chExt cx="9306674" cy="2135504"/>
          </a:xfrm>
        </p:grpSpPr>
        <p:sp>
          <p:nvSpPr>
            <p:cNvPr id="8" name="Subtitle 2">
              <a:extLst>
                <a:ext uri="{FF2B5EF4-FFF2-40B4-BE49-F238E27FC236}">
                  <a16:creationId xmlns:a16="http://schemas.microsoft.com/office/drawing/2014/main" id="{FE89C684-49D9-2946-7756-38470D5F1008}"/>
                </a:ext>
              </a:extLst>
            </p:cNvPr>
            <p:cNvSpPr txBox="1">
              <a:spLocks/>
            </p:cNvSpPr>
            <p:nvPr/>
          </p:nvSpPr>
          <p:spPr>
            <a:xfrm>
              <a:off x="1610475" y="3648076"/>
              <a:ext cx="9144000" cy="633095"/>
            </a:xfrm>
            <a:prstGeom prst="rect">
              <a:avLst/>
            </a:prstGeom>
          </p:spPr>
          <p:txBody>
            <a:bodyPr vert="horz" lIns="91214" tIns="45607" rIns="91214" bIns="45607" rtlCol="0">
              <a:normAutofit fontScale="925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br>
                <a:rPr lang="en-SE" sz="2394" dirty="0"/>
              </a:br>
              <a:r>
                <a:rPr lang="sl-SI" sz="2394" dirty="0"/>
                <a:t>GP</a:t>
              </a:r>
              <a:r>
                <a:rPr lang="en-US" sz="2394" dirty="0"/>
                <a:t>2</a:t>
              </a:r>
              <a:r>
                <a:rPr lang="sl-SI" sz="2394" dirty="0"/>
                <a:t> - </a:t>
              </a:r>
              <a:r>
                <a:rPr lang="en-US" sz="2394" dirty="0"/>
                <a:t>Clinical assessment and outcome measurement</a:t>
              </a:r>
              <a:endParaRPr lang="en-SE" sz="2394" dirty="0"/>
            </a:p>
          </p:txBody>
        </p:sp>
        <p:sp>
          <p:nvSpPr>
            <p:cNvPr id="9" name="Subtitle 2">
              <a:extLst>
                <a:ext uri="{FF2B5EF4-FFF2-40B4-BE49-F238E27FC236}">
                  <a16:creationId xmlns:a16="http://schemas.microsoft.com/office/drawing/2014/main" id="{A2E9B1B2-40C3-D184-22BE-F159934F46A5}"/>
                </a:ext>
              </a:extLst>
            </p:cNvPr>
            <p:cNvSpPr txBox="1">
              <a:spLocks/>
            </p:cNvSpPr>
            <p:nvPr/>
          </p:nvSpPr>
          <p:spPr>
            <a:xfrm>
              <a:off x="1773149" y="4418648"/>
              <a:ext cx="9144000" cy="1364932"/>
            </a:xfrm>
            <a:prstGeom prst="rect">
              <a:avLst/>
            </a:prstGeom>
          </p:spPr>
          <p:txBody>
            <a:bodyPr vert="horz" lIns="91214" tIns="45607" rIns="91214" bIns="45607"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defRPr/>
              </a:pPr>
              <a:r>
                <a:rPr lang="en-GB" sz="2394" dirty="0" err="1">
                  <a:solidFill>
                    <a:prstClr val="black"/>
                  </a:solidFill>
                  <a:latin typeface="Calibri" panose="020F0502020204030204"/>
                </a:rPr>
                <a:t>Zvezdan</a:t>
              </a:r>
              <a:r>
                <a:rPr lang="en-GB" sz="2394" dirty="0">
                  <a:solidFill>
                    <a:prstClr val="black"/>
                  </a:solidFill>
                  <a:latin typeface="Calibri" panose="020F0502020204030204"/>
                </a:rPr>
                <a:t> </a:t>
              </a:r>
              <a:r>
                <a:rPr lang="en-GB" sz="2394" dirty="0" err="1">
                  <a:solidFill>
                    <a:prstClr val="black"/>
                  </a:solidFill>
                  <a:latin typeface="Calibri" panose="020F0502020204030204"/>
                </a:rPr>
                <a:t>Pirto</a:t>
              </a:r>
              <a:r>
                <a:rPr lang="sr-Latn-RS" sz="2394" dirty="0">
                  <a:solidFill>
                    <a:prstClr val="black"/>
                  </a:solidFill>
                  <a:latin typeface="Calibri" panose="020F0502020204030204"/>
                </a:rPr>
                <a:t>š</a:t>
              </a:r>
              <a:r>
                <a:rPr lang="en-GB" sz="2394" dirty="0" err="1">
                  <a:solidFill>
                    <a:prstClr val="black"/>
                  </a:solidFill>
                  <a:latin typeface="Calibri" panose="020F0502020204030204"/>
                </a:rPr>
                <a:t>ek</a:t>
              </a:r>
              <a:br>
                <a:rPr lang="en-GB" sz="2394" dirty="0">
                  <a:solidFill>
                    <a:prstClr val="black"/>
                  </a:solidFill>
                  <a:latin typeface="Calibri" panose="020F0502020204030204"/>
                </a:rPr>
              </a:br>
              <a:r>
                <a:rPr lang="en-GB" sz="2394" dirty="0">
                  <a:solidFill>
                    <a:prstClr val="black"/>
                  </a:solidFill>
                  <a:latin typeface="Calibri" panose="020F0502020204030204"/>
                </a:rPr>
                <a:t>University of Ljubljana</a:t>
              </a:r>
            </a:p>
          </p:txBody>
        </p:sp>
      </p:grpSp>
    </p:spTree>
    <p:extLst>
      <p:ext uri="{BB962C8B-B14F-4D97-AF65-F5344CB8AC3E}">
        <p14:creationId xmlns:p14="http://schemas.microsoft.com/office/powerpoint/2010/main" val="1121957766"/>
      </p:ext>
    </p:extLst>
  </p:cSld>
  <p:clrMapOvr>
    <a:masterClrMapping/>
  </p:clrMapOvr>
  <mc:AlternateContent xmlns:mc="http://schemas.openxmlformats.org/markup-compatibility/2006" xmlns:p14="http://schemas.microsoft.com/office/powerpoint/2010/main">
    <mc:Choice Requires="p14">
      <p:transition spd="slow" p14:dur="2000" advTm="8558"/>
    </mc:Choice>
    <mc:Fallback xmlns="">
      <p:transition spd="slow" advTm="8558"/>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Why These Scales?</a:t>
            </a:r>
          </a:p>
        </p:txBody>
      </p:sp>
      <p:sp>
        <p:nvSpPr>
          <p:cNvPr id="3" name="Content Placeholder 2"/>
          <p:cNvSpPr>
            <a:spLocks noGrp="1"/>
          </p:cNvSpPr>
          <p:nvPr>
            <p:ph idx="1"/>
          </p:nvPr>
        </p:nvSpPr>
        <p:spPr/>
        <p:txBody>
          <a:bodyPr>
            <a:normAutofit lnSpcReduction="10000"/>
          </a:bodyPr>
          <a:lstStyle/>
          <a:p>
            <a:pPr marL="0" indent="0">
              <a:buNone/>
            </a:pPr>
            <a:r>
              <a:rPr dirty="0"/>
              <a:t>These scales were selected for their:</a:t>
            </a:r>
          </a:p>
          <a:p>
            <a:r>
              <a:rPr dirty="0"/>
              <a:t>Clinical relevance.</a:t>
            </a:r>
          </a:p>
          <a:p>
            <a:r>
              <a:rPr dirty="0"/>
              <a:t>Ease of use in different healthcare settings.</a:t>
            </a:r>
          </a:p>
          <a:p>
            <a:r>
              <a:rPr dirty="0"/>
              <a:t>Established reliability and validity.</a:t>
            </a:r>
          </a:p>
          <a:p>
            <a:endParaRPr dirty="0"/>
          </a:p>
          <a:p>
            <a:pPr marL="0" indent="0">
              <a:buNone/>
            </a:pPr>
            <a:r>
              <a:rPr dirty="0"/>
              <a:t>They address key domains of PD:</a:t>
            </a:r>
          </a:p>
          <a:p>
            <a:r>
              <a:rPr dirty="0"/>
              <a:t>Motor progression (H&amp;Y).</a:t>
            </a:r>
          </a:p>
          <a:p>
            <a:r>
              <a:rPr dirty="0"/>
              <a:t>Patient quality of life (PDQ-39).</a:t>
            </a:r>
          </a:p>
          <a:p>
            <a:r>
              <a:rPr dirty="0"/>
              <a:t>Non-motor symptoms (NMSS).</a:t>
            </a:r>
          </a:p>
        </p:txBody>
      </p:sp>
    </p:spTree>
  </p:cSld>
  <p:clrMapOvr>
    <a:masterClrMapping/>
  </p:clrMapOvr>
  <mc:AlternateContent xmlns:mc="http://schemas.openxmlformats.org/markup-compatibility/2006" xmlns:p14="http://schemas.microsoft.com/office/powerpoint/2010/main">
    <mc:Choice Requires="p14">
      <p:transition spd="slow" p14:dur="2000" advTm="56891"/>
    </mc:Choice>
    <mc:Fallback xmlns="">
      <p:transition spd="slow" advTm="56891"/>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Integration into Clinical Practice</a:t>
            </a:r>
          </a:p>
        </p:txBody>
      </p:sp>
      <p:sp>
        <p:nvSpPr>
          <p:cNvPr id="3" name="Content Placeholder 2"/>
          <p:cNvSpPr>
            <a:spLocks noGrp="1"/>
          </p:cNvSpPr>
          <p:nvPr>
            <p:ph idx="1"/>
          </p:nvPr>
        </p:nvSpPr>
        <p:spPr>
          <a:xfrm>
            <a:off x="838200" y="1253331"/>
            <a:ext cx="10515600" cy="4351338"/>
          </a:xfrm>
        </p:spPr>
        <p:txBody>
          <a:bodyPr/>
          <a:lstStyle/>
          <a:p>
            <a:pPr marL="0" indent="0">
              <a:buNone/>
            </a:pPr>
            <a:r>
              <a:rPr dirty="0"/>
              <a:t>How to incorporate these scales into practice:</a:t>
            </a:r>
          </a:p>
          <a:p>
            <a:r>
              <a:rPr dirty="0"/>
              <a:t>- Use the H&amp;Y scale during routine neurological examinations.</a:t>
            </a:r>
          </a:p>
          <a:p>
            <a:r>
              <a:rPr dirty="0"/>
              <a:t>- Administer PDQ-39 to capture patient-reported outcomes.</a:t>
            </a:r>
          </a:p>
          <a:p>
            <a:r>
              <a:rPr dirty="0"/>
              <a:t>- Utilize NMSS for a deeper understanding of non-motor symptom burden.</a:t>
            </a:r>
          </a:p>
          <a:p>
            <a:endParaRPr dirty="0"/>
          </a:p>
          <a:p>
            <a:pPr marL="0" indent="0">
              <a:buNone/>
            </a:pPr>
            <a:r>
              <a:rPr dirty="0"/>
              <a:t>This </a:t>
            </a:r>
            <a:r>
              <a:rPr lang="sl-SI" dirty="0"/>
              <a:t>lecture</a:t>
            </a:r>
            <a:r>
              <a:rPr dirty="0"/>
              <a:t> will guide you through practical applications with case studies.</a:t>
            </a:r>
          </a:p>
        </p:txBody>
      </p:sp>
    </p:spTree>
  </p:cSld>
  <p:clrMapOvr>
    <a:masterClrMapping/>
  </p:clrMapOvr>
  <mc:AlternateContent xmlns:mc="http://schemas.openxmlformats.org/markup-compatibility/2006" xmlns:p14="http://schemas.microsoft.com/office/powerpoint/2010/main">
    <mc:Choice Requires="p14">
      <p:transition spd="slow" p14:dur="2000" advTm="56776"/>
    </mc:Choice>
    <mc:Fallback xmlns="">
      <p:transition spd="slow" advTm="56776"/>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Hoehn and Yahr Scale: Comprehensive Overview</a:t>
            </a:r>
          </a:p>
        </p:txBody>
      </p:sp>
      <p:sp>
        <p:nvSpPr>
          <p:cNvPr id="3" name="Content Placeholder 2"/>
          <p:cNvSpPr>
            <a:spLocks noGrp="1"/>
          </p:cNvSpPr>
          <p:nvPr>
            <p:ph idx="1"/>
          </p:nvPr>
        </p:nvSpPr>
        <p:spPr>
          <a:xfrm>
            <a:off x="842682" y="1547719"/>
            <a:ext cx="10515600" cy="4351338"/>
          </a:xfrm>
        </p:spPr>
        <p:txBody>
          <a:bodyPr>
            <a:normAutofit fontScale="92500" lnSpcReduction="20000"/>
          </a:bodyPr>
          <a:lstStyle/>
          <a:p>
            <a:pPr marL="0" indent="0">
              <a:buNone/>
            </a:pPr>
            <a:r>
              <a:rPr dirty="0"/>
              <a:t>The Hoehn and Yahr (H&amp;Y) Scale is a seminal tool for staging motor symptom progression in Parkinson’s Disease (PD).</a:t>
            </a:r>
          </a:p>
          <a:p>
            <a:endParaRPr dirty="0"/>
          </a:p>
          <a:p>
            <a:pPr marL="0" indent="0">
              <a:buNone/>
            </a:pPr>
            <a:r>
              <a:rPr dirty="0"/>
              <a:t>Key Features:</a:t>
            </a:r>
          </a:p>
          <a:p>
            <a:r>
              <a:rPr dirty="0"/>
              <a:t>- Developed in 1967, widely used in clinical and research settings.</a:t>
            </a:r>
          </a:p>
          <a:p>
            <a:r>
              <a:rPr dirty="0"/>
              <a:t>- Five stages represent increasing severity of motor symptoms and disability.</a:t>
            </a:r>
          </a:p>
          <a:p>
            <a:endParaRPr dirty="0"/>
          </a:p>
          <a:p>
            <a:pPr marL="0" indent="0">
              <a:buNone/>
            </a:pPr>
            <a:r>
              <a:rPr dirty="0"/>
              <a:t>Significance:</a:t>
            </a:r>
          </a:p>
          <a:p>
            <a:r>
              <a:rPr dirty="0"/>
              <a:t>- Offers a quick, global snapshot of disease severity.</a:t>
            </a:r>
          </a:p>
          <a:p>
            <a:r>
              <a:rPr dirty="0"/>
              <a:t>- Guides therapeutic decisions and long-term management planning.</a:t>
            </a:r>
          </a:p>
        </p:txBody>
      </p:sp>
    </p:spTree>
  </p:cSld>
  <p:clrMapOvr>
    <a:masterClrMapping/>
  </p:clrMapOvr>
  <mc:AlternateContent xmlns:mc="http://schemas.openxmlformats.org/markup-compatibility/2006" xmlns:p14="http://schemas.microsoft.com/office/powerpoint/2010/main">
    <mc:Choice Requires="p14">
      <p:transition spd="slow" p14:dur="2000" advTm="113920"/>
    </mc:Choice>
    <mc:Fallback xmlns="">
      <p:transition spd="slow" advTm="113920"/>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lstStyle/>
          <a:p>
            <a:r>
              <a:rPr dirty="0"/>
              <a:t>Historical Context of the H&amp;Y Scale</a:t>
            </a:r>
          </a:p>
        </p:txBody>
      </p:sp>
      <p:sp>
        <p:nvSpPr>
          <p:cNvPr id="3" name="Content Placeholder 2"/>
          <p:cNvSpPr>
            <a:spLocks noGrp="1"/>
          </p:cNvSpPr>
          <p:nvPr>
            <p:ph idx="1"/>
          </p:nvPr>
        </p:nvSpPr>
        <p:spPr>
          <a:xfrm>
            <a:off x="838200" y="1072123"/>
            <a:ext cx="10278035" cy="5085016"/>
          </a:xfrm>
        </p:spPr>
        <p:txBody>
          <a:bodyPr>
            <a:normAutofit fontScale="70000" lnSpcReduction="20000"/>
          </a:bodyPr>
          <a:lstStyle/>
          <a:p>
            <a:pPr marL="0" indent="0">
              <a:buNone/>
            </a:pPr>
            <a:r>
              <a:rPr sz="3400" dirty="0"/>
              <a:t>The H&amp;Y Scale was introduced by Margaret Hoehn and Melvin Yahr in their 1967 paper.</a:t>
            </a:r>
          </a:p>
          <a:p>
            <a:endParaRPr sz="3400" dirty="0"/>
          </a:p>
          <a:p>
            <a:pPr marL="0" indent="0">
              <a:buNone/>
            </a:pPr>
            <a:r>
              <a:rPr sz="3400" dirty="0"/>
              <a:t>Objective:</a:t>
            </a:r>
          </a:p>
          <a:p>
            <a:r>
              <a:rPr sz="3400" dirty="0"/>
              <a:t>- To establish a uniform framework for staging Parkinson’s Disease severity.</a:t>
            </a:r>
          </a:p>
          <a:p>
            <a:endParaRPr sz="3400" dirty="0"/>
          </a:p>
          <a:p>
            <a:pPr marL="0" indent="0">
              <a:buNone/>
            </a:pPr>
            <a:r>
              <a:rPr sz="3400" dirty="0"/>
              <a:t>Key Contributions:</a:t>
            </a:r>
          </a:p>
          <a:p>
            <a:r>
              <a:rPr sz="3400" dirty="0"/>
              <a:t>- First standardized tool for PD staging.</a:t>
            </a:r>
          </a:p>
          <a:p>
            <a:r>
              <a:rPr sz="3400" dirty="0"/>
              <a:t>- Pioneered the concept of progressive motor staging in neurodegenerative diseases.</a:t>
            </a:r>
          </a:p>
          <a:p>
            <a:endParaRPr sz="3400" dirty="0"/>
          </a:p>
          <a:p>
            <a:pPr marL="0" indent="0">
              <a:buNone/>
            </a:pPr>
            <a:r>
              <a:rPr sz="3400" dirty="0"/>
              <a:t>Ongoing Relevance:</a:t>
            </a:r>
          </a:p>
          <a:p>
            <a:r>
              <a:rPr sz="3400" dirty="0"/>
              <a:t>- Despite limitations, it remains a cornerstone of motor assessment in PD</a:t>
            </a:r>
            <a:r>
              <a:rPr dirty="0"/>
              <a:t>.</a:t>
            </a:r>
          </a:p>
        </p:txBody>
      </p:sp>
    </p:spTree>
  </p:cSld>
  <p:clrMapOvr>
    <a:masterClrMapping/>
  </p:clrMapOvr>
  <mc:AlternateContent xmlns:mc="http://schemas.openxmlformats.org/markup-compatibility/2006" xmlns:p14="http://schemas.microsoft.com/office/powerpoint/2010/main">
    <mc:Choice Requires="p14">
      <p:transition spd="slow" p14:dur="2000" advTm="90282"/>
    </mc:Choice>
    <mc:Fallback xmlns="">
      <p:transition spd="slow" advTm="90282"/>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2911" y="0"/>
            <a:ext cx="10515600" cy="1325563"/>
          </a:xfrm>
        </p:spPr>
        <p:txBody>
          <a:bodyPr/>
          <a:lstStyle/>
          <a:p>
            <a:r>
              <a:rPr dirty="0"/>
              <a:t>Detailed Structure of the H&amp;Y Scale</a:t>
            </a:r>
          </a:p>
        </p:txBody>
      </p:sp>
      <p:sp>
        <p:nvSpPr>
          <p:cNvPr id="3" name="Content Placeholder 2"/>
          <p:cNvSpPr>
            <a:spLocks noGrp="1"/>
          </p:cNvSpPr>
          <p:nvPr>
            <p:ph idx="1"/>
          </p:nvPr>
        </p:nvSpPr>
        <p:spPr>
          <a:xfrm>
            <a:off x="843489" y="957496"/>
            <a:ext cx="10515600" cy="4351338"/>
          </a:xfrm>
        </p:spPr>
        <p:txBody>
          <a:bodyPr>
            <a:normAutofit lnSpcReduction="10000"/>
          </a:bodyPr>
          <a:lstStyle/>
          <a:p>
            <a:pPr marL="0" indent="0">
              <a:buNone/>
            </a:pPr>
            <a:r>
              <a:rPr b="1" dirty="0"/>
              <a:t>Stages and Their Clinical Features:</a:t>
            </a:r>
          </a:p>
          <a:p>
            <a:r>
              <a:rPr dirty="0"/>
              <a:t>Stage 1: Unilateral involvement with minimal functional impairment.</a:t>
            </a:r>
          </a:p>
          <a:p>
            <a:r>
              <a:rPr dirty="0"/>
              <a:t>Stage 2: Bilateral symptoms, no impairment of balance.</a:t>
            </a:r>
          </a:p>
          <a:p>
            <a:r>
              <a:rPr dirty="0"/>
              <a:t>Stage 3: Mild to moderate bilateral disease; postural instability but physically independent.</a:t>
            </a:r>
          </a:p>
          <a:p>
            <a:r>
              <a:rPr dirty="0"/>
              <a:t>Stage 4: Severe disability; still able to walk or stand unassisted.</a:t>
            </a:r>
          </a:p>
          <a:p>
            <a:r>
              <a:rPr dirty="0"/>
              <a:t>5. Stage 5: Bedridden or wheelchair-bound unless aided.</a:t>
            </a:r>
          </a:p>
          <a:p>
            <a:endParaRPr dirty="0"/>
          </a:p>
          <a:p>
            <a:pPr marL="0" indent="0">
              <a:buNone/>
            </a:pPr>
            <a:r>
              <a:rPr dirty="0"/>
              <a:t>Each stage reflects a critical threshold in disease progression.</a:t>
            </a:r>
          </a:p>
        </p:txBody>
      </p:sp>
    </p:spTree>
  </p:cSld>
  <p:clrMapOvr>
    <a:masterClrMapping/>
  </p:clrMapOvr>
  <mc:AlternateContent xmlns:mc="http://schemas.openxmlformats.org/markup-compatibility/2006" xmlns:p14="http://schemas.microsoft.com/office/powerpoint/2010/main">
    <mc:Choice Requires="p14">
      <p:transition spd="slow" p14:dur="2000" advTm="85448"/>
    </mc:Choice>
    <mc:Fallback xmlns="">
      <p:transition spd="slow" advTm="85448"/>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Application of the H&amp;Y Scale in Clinical Practice</a:t>
            </a:r>
          </a:p>
        </p:txBody>
      </p:sp>
      <p:sp>
        <p:nvSpPr>
          <p:cNvPr id="3" name="Content Placeholder 2"/>
          <p:cNvSpPr>
            <a:spLocks noGrp="1"/>
          </p:cNvSpPr>
          <p:nvPr>
            <p:ph idx="1"/>
          </p:nvPr>
        </p:nvSpPr>
        <p:spPr/>
        <p:txBody>
          <a:bodyPr>
            <a:normAutofit fontScale="92500"/>
          </a:bodyPr>
          <a:lstStyle/>
          <a:p>
            <a:pPr marL="0" indent="0">
              <a:buNone/>
            </a:pPr>
            <a:r>
              <a:rPr dirty="0"/>
              <a:t>The H&amp;Y Scale is applied during clinical evaluations to:</a:t>
            </a:r>
          </a:p>
          <a:p>
            <a:r>
              <a:rPr dirty="0"/>
              <a:t>- Establish baseline motor function.</a:t>
            </a:r>
          </a:p>
          <a:p>
            <a:r>
              <a:rPr dirty="0"/>
              <a:t>- Track disease progression longitudinally.</a:t>
            </a:r>
          </a:p>
          <a:p>
            <a:r>
              <a:rPr dirty="0"/>
              <a:t>- Determine eligibility for advanced therapies (e.g., deep brain stimulation).</a:t>
            </a:r>
          </a:p>
          <a:p>
            <a:endParaRPr dirty="0"/>
          </a:p>
          <a:p>
            <a:pPr marL="0" indent="0">
              <a:buNone/>
            </a:pPr>
            <a:r>
              <a:rPr dirty="0"/>
              <a:t>Best Practices:</a:t>
            </a:r>
          </a:p>
          <a:p>
            <a:r>
              <a:rPr dirty="0"/>
              <a:t>- Use alongside motor and non-motor symptom assessments for comprehensive evaluation.</a:t>
            </a:r>
          </a:p>
          <a:p>
            <a:r>
              <a:rPr dirty="0"/>
              <a:t>- Regular reassessment to guide therapy modifications.</a:t>
            </a:r>
          </a:p>
        </p:txBody>
      </p:sp>
    </p:spTree>
  </p:cSld>
  <p:clrMapOvr>
    <a:masterClrMapping/>
  </p:clrMapOvr>
  <mc:AlternateContent xmlns:mc="http://schemas.openxmlformats.org/markup-compatibility/2006" xmlns:p14="http://schemas.microsoft.com/office/powerpoint/2010/main">
    <mc:Choice Requires="p14">
      <p:transition spd="slow" p14:dur="2000" advTm="66188"/>
    </mc:Choice>
    <mc:Fallback xmlns="">
      <p:transition spd="slow" advTm="66188"/>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Strengths and Benefits of the H&amp;Y Scale</a:t>
            </a:r>
          </a:p>
        </p:txBody>
      </p:sp>
      <p:sp>
        <p:nvSpPr>
          <p:cNvPr id="3" name="Content Placeholder 2"/>
          <p:cNvSpPr>
            <a:spLocks noGrp="1"/>
          </p:cNvSpPr>
          <p:nvPr>
            <p:ph idx="1"/>
          </p:nvPr>
        </p:nvSpPr>
        <p:spPr/>
        <p:txBody>
          <a:bodyPr>
            <a:normAutofit lnSpcReduction="10000"/>
          </a:bodyPr>
          <a:lstStyle/>
          <a:p>
            <a:pPr marL="0" indent="0">
              <a:buNone/>
            </a:pPr>
            <a:r>
              <a:rPr dirty="0"/>
              <a:t>Advantages:</a:t>
            </a:r>
          </a:p>
          <a:p>
            <a:r>
              <a:rPr dirty="0"/>
              <a:t>- Simple and intuitive, allowing for rapid staging.</a:t>
            </a:r>
          </a:p>
          <a:p>
            <a:r>
              <a:rPr dirty="0"/>
              <a:t>- Highly reproducible in different clinical settings.</a:t>
            </a:r>
          </a:p>
          <a:p>
            <a:r>
              <a:rPr dirty="0"/>
              <a:t>- Enables stratification of patients for research studies.</a:t>
            </a:r>
          </a:p>
          <a:p>
            <a:r>
              <a:rPr dirty="0"/>
              <a:t>- Cost-effective, requiring no specialized equipment.</a:t>
            </a:r>
          </a:p>
          <a:p>
            <a:endParaRPr dirty="0"/>
          </a:p>
          <a:p>
            <a:pPr marL="0" indent="0">
              <a:buNone/>
            </a:pPr>
            <a:r>
              <a:rPr dirty="0"/>
              <a:t>Clinical Utility:</a:t>
            </a:r>
          </a:p>
          <a:p>
            <a:r>
              <a:rPr dirty="0"/>
              <a:t>- Serves as a benchmark for assessing therapeutic outcomes and natural disease progression.</a:t>
            </a:r>
          </a:p>
        </p:txBody>
      </p:sp>
    </p:spTree>
  </p:cSld>
  <p:clrMapOvr>
    <a:masterClrMapping/>
  </p:clrMapOvr>
  <mc:AlternateContent xmlns:mc="http://schemas.openxmlformats.org/markup-compatibility/2006" xmlns:p14="http://schemas.microsoft.com/office/powerpoint/2010/main">
    <mc:Choice Requires="p14">
      <p:transition spd="slow" p14:dur="2000" advTm="69572"/>
    </mc:Choice>
    <mc:Fallback xmlns="">
      <p:transition spd="slow" advTm="69572"/>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Limitations of the H&amp;Y Scale: Expert Insights</a:t>
            </a:r>
          </a:p>
        </p:txBody>
      </p:sp>
      <p:sp>
        <p:nvSpPr>
          <p:cNvPr id="3" name="Content Placeholder 2"/>
          <p:cNvSpPr>
            <a:spLocks noGrp="1"/>
          </p:cNvSpPr>
          <p:nvPr>
            <p:ph idx="1"/>
          </p:nvPr>
        </p:nvSpPr>
        <p:spPr/>
        <p:txBody>
          <a:bodyPr>
            <a:normAutofit fontScale="92500" lnSpcReduction="10000"/>
          </a:bodyPr>
          <a:lstStyle/>
          <a:p>
            <a:pPr marL="0" indent="0">
              <a:buNone/>
            </a:pPr>
            <a:r>
              <a:rPr dirty="0"/>
              <a:t>Challenges and Limitations:</a:t>
            </a:r>
          </a:p>
          <a:p>
            <a:r>
              <a:rPr dirty="0"/>
              <a:t>- Focused solely on motor symptoms, ignoring non-motor and psychosocial factors.</a:t>
            </a:r>
          </a:p>
          <a:p>
            <a:r>
              <a:rPr dirty="0"/>
              <a:t>- Insensitive to early and subtle motor changes.</a:t>
            </a:r>
          </a:p>
          <a:p>
            <a:r>
              <a:rPr dirty="0"/>
              <a:t>- Overlaps between stages may lead to inconsistent staging.</a:t>
            </a:r>
          </a:p>
          <a:p>
            <a:r>
              <a:rPr dirty="0"/>
              <a:t>- Does not quantify specific symptoms, such as rigidity or tremor severity.</a:t>
            </a:r>
          </a:p>
          <a:p>
            <a:endParaRPr dirty="0"/>
          </a:p>
          <a:p>
            <a:pPr marL="0" indent="0">
              <a:buNone/>
            </a:pPr>
            <a:r>
              <a:rPr dirty="0"/>
              <a:t>Strategies to Address Limitations:</a:t>
            </a:r>
          </a:p>
          <a:p>
            <a:r>
              <a:rPr dirty="0"/>
              <a:t>- Combine with complementary tools like UPDRS or NMSS.</a:t>
            </a:r>
          </a:p>
          <a:p>
            <a:r>
              <a:rPr dirty="0"/>
              <a:t>- Use as part of a multidimensional assessment framework.</a:t>
            </a:r>
          </a:p>
        </p:txBody>
      </p:sp>
    </p:spTree>
  </p:cSld>
  <p:clrMapOvr>
    <a:masterClrMapping/>
  </p:clrMapOvr>
  <mc:AlternateContent xmlns:mc="http://schemas.openxmlformats.org/markup-compatibility/2006" xmlns:p14="http://schemas.microsoft.com/office/powerpoint/2010/main">
    <mc:Choice Requires="p14">
      <p:transition spd="slow" p14:dur="2000" advTm="73960"/>
    </mc:Choice>
    <mc:Fallback xmlns="">
      <p:transition spd="slow" advTm="73960"/>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Clinical Case: Stage 1 in Detail</a:t>
            </a:r>
          </a:p>
        </p:txBody>
      </p:sp>
      <p:sp>
        <p:nvSpPr>
          <p:cNvPr id="3" name="Content Placeholder 2"/>
          <p:cNvSpPr>
            <a:spLocks noGrp="1"/>
          </p:cNvSpPr>
          <p:nvPr>
            <p:ph idx="1"/>
          </p:nvPr>
        </p:nvSpPr>
        <p:spPr/>
        <p:txBody>
          <a:bodyPr>
            <a:normAutofit fontScale="92500" lnSpcReduction="20000"/>
          </a:bodyPr>
          <a:lstStyle/>
          <a:p>
            <a:pPr marL="0" indent="0">
              <a:buNone/>
            </a:pPr>
            <a:endParaRPr dirty="0"/>
          </a:p>
          <a:p>
            <a:pPr marL="0" indent="0">
              <a:buNone/>
            </a:pPr>
            <a:r>
              <a:rPr dirty="0"/>
              <a:t> A 62-year-old male presents with unilateral resting tremor and mild rigidity on the right side.</a:t>
            </a:r>
          </a:p>
          <a:p>
            <a:endParaRPr dirty="0"/>
          </a:p>
          <a:p>
            <a:pPr marL="0" indent="0">
              <a:buNone/>
            </a:pPr>
            <a:r>
              <a:rPr dirty="0"/>
              <a:t>H&amp;Y Assessment:</a:t>
            </a:r>
          </a:p>
          <a:p>
            <a:r>
              <a:rPr dirty="0"/>
              <a:t>Stage 1: Unilateral involvement, minimal functional impairment.</a:t>
            </a:r>
          </a:p>
          <a:p>
            <a:endParaRPr dirty="0"/>
          </a:p>
          <a:p>
            <a:pPr marL="0" indent="0">
              <a:buNone/>
            </a:pPr>
            <a:r>
              <a:rPr dirty="0"/>
              <a:t>Clinical Insights:</a:t>
            </a:r>
          </a:p>
          <a:p>
            <a:r>
              <a:rPr dirty="0"/>
              <a:t>- Early-stage PD with significant therapeutic opportunities.</a:t>
            </a:r>
          </a:p>
          <a:p>
            <a:r>
              <a:rPr dirty="0"/>
              <a:t>- Focus on initiating dopaminergic therapy to improve quality of life.</a:t>
            </a:r>
          </a:p>
          <a:p>
            <a:r>
              <a:rPr dirty="0"/>
              <a:t>- Emphasize lifestyle modifications and physical activity.</a:t>
            </a:r>
          </a:p>
        </p:txBody>
      </p:sp>
    </p:spTree>
  </p:cSld>
  <p:clrMapOvr>
    <a:masterClrMapping/>
  </p:clrMapOvr>
  <mc:AlternateContent xmlns:mc="http://schemas.openxmlformats.org/markup-compatibility/2006" xmlns:p14="http://schemas.microsoft.com/office/powerpoint/2010/main">
    <mc:Choice Requires="p14">
      <p:transition spd="slow" p14:dur="2000" advTm="57851"/>
    </mc:Choice>
    <mc:Fallback xmlns="">
      <p:transition spd="slow" advTm="57851"/>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Clinical Case: Stage 3 in Detail</a:t>
            </a:r>
          </a:p>
        </p:txBody>
      </p:sp>
      <p:sp>
        <p:nvSpPr>
          <p:cNvPr id="3" name="Content Placeholder 2"/>
          <p:cNvSpPr>
            <a:spLocks noGrp="1"/>
          </p:cNvSpPr>
          <p:nvPr>
            <p:ph idx="1"/>
          </p:nvPr>
        </p:nvSpPr>
        <p:spPr/>
        <p:txBody>
          <a:bodyPr>
            <a:normAutofit fontScale="92500" lnSpcReduction="20000"/>
          </a:bodyPr>
          <a:lstStyle/>
          <a:p>
            <a:pPr marL="0" indent="0">
              <a:buNone/>
            </a:pPr>
            <a:r>
              <a:rPr dirty="0"/>
              <a:t>A 68-year-old female reports difficulty maintaining balance and experiences occasional falls. Moderate bradykinesia is noted.</a:t>
            </a:r>
          </a:p>
          <a:p>
            <a:endParaRPr dirty="0"/>
          </a:p>
          <a:p>
            <a:pPr marL="0" indent="0">
              <a:buNone/>
            </a:pPr>
            <a:r>
              <a:rPr dirty="0"/>
              <a:t>H&amp;Y Assessment:</a:t>
            </a:r>
          </a:p>
          <a:p>
            <a:r>
              <a:rPr dirty="0"/>
              <a:t>Stage 3: Postural instability, still independent in activities of daily living (ADLs).</a:t>
            </a:r>
          </a:p>
          <a:p>
            <a:endParaRPr dirty="0"/>
          </a:p>
          <a:p>
            <a:pPr marL="0" indent="0">
              <a:buNone/>
            </a:pPr>
            <a:r>
              <a:rPr dirty="0"/>
              <a:t>Management Recommendations:</a:t>
            </a:r>
          </a:p>
          <a:p>
            <a:r>
              <a:rPr dirty="0"/>
              <a:t>- Initiate physical therapy focused on balance and strength.</a:t>
            </a:r>
          </a:p>
          <a:p>
            <a:r>
              <a:rPr dirty="0"/>
              <a:t>- Consider fall prevention strategies and assistive devices.</a:t>
            </a:r>
          </a:p>
          <a:p>
            <a:r>
              <a:rPr dirty="0"/>
              <a:t>- Evaluate for advanced therapies if symptoms worsen.</a:t>
            </a:r>
          </a:p>
        </p:txBody>
      </p:sp>
    </p:spTree>
  </p:cSld>
  <p:clrMapOvr>
    <a:masterClrMapping/>
  </p:clrMapOvr>
  <mc:AlternateContent xmlns:mc="http://schemas.openxmlformats.org/markup-compatibility/2006" xmlns:p14="http://schemas.microsoft.com/office/powerpoint/2010/main">
    <mc:Choice Requires="p14">
      <p:transition spd="slow" p14:dur="2000" advTm="57220"/>
    </mc:Choice>
    <mc:Fallback xmlns="">
      <p:transition spd="slow" advTm="5722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3718" y="0"/>
            <a:ext cx="10515600" cy="1325563"/>
          </a:xfrm>
        </p:spPr>
        <p:txBody>
          <a:bodyPr/>
          <a:lstStyle/>
          <a:p>
            <a:r>
              <a:rPr dirty="0"/>
              <a:t>Workshop Objectives</a:t>
            </a:r>
          </a:p>
        </p:txBody>
      </p:sp>
      <p:sp>
        <p:nvSpPr>
          <p:cNvPr id="3" name="Content Placeholder 2"/>
          <p:cNvSpPr>
            <a:spLocks noGrp="1"/>
          </p:cNvSpPr>
          <p:nvPr>
            <p:ph idx="1"/>
          </p:nvPr>
        </p:nvSpPr>
        <p:spPr>
          <a:xfrm>
            <a:off x="833718" y="974324"/>
            <a:ext cx="10515600" cy="4351338"/>
          </a:xfrm>
        </p:spPr>
        <p:txBody>
          <a:bodyPr>
            <a:normAutofit fontScale="70000" lnSpcReduction="20000"/>
          </a:bodyPr>
          <a:lstStyle/>
          <a:p>
            <a:pPr marL="0" indent="0">
              <a:buNone/>
            </a:pPr>
            <a:r>
              <a:rPr dirty="0"/>
              <a:t>This </a:t>
            </a:r>
            <a:r>
              <a:rPr lang="sl-SI" dirty="0"/>
              <a:t>lecture</a:t>
            </a:r>
            <a:r>
              <a:rPr dirty="0"/>
              <a:t> focuses on enhancing understanding and practical application of three essential scales for assessing Parkinson’s Disease:</a:t>
            </a:r>
          </a:p>
          <a:p>
            <a:endParaRPr dirty="0"/>
          </a:p>
          <a:p>
            <a:r>
              <a:rPr dirty="0"/>
              <a:t>- Hoehn and Yahr Scale (H&amp;Y): Staging motor symptom progression.</a:t>
            </a:r>
          </a:p>
          <a:p>
            <a:r>
              <a:rPr dirty="0"/>
              <a:t>- Parkinson’s Disease Questionnaire-39 (PDQ-39): Evaluating quality of life.</a:t>
            </a:r>
          </a:p>
          <a:p>
            <a:r>
              <a:rPr dirty="0"/>
              <a:t>- Non-Motor Symptoms Scale (NMSS): Assessing the burden of non-motor symptoms.</a:t>
            </a:r>
          </a:p>
          <a:p>
            <a:endParaRPr dirty="0"/>
          </a:p>
          <a:p>
            <a:pPr marL="0" indent="0">
              <a:buNone/>
            </a:pPr>
            <a:r>
              <a:rPr b="1" dirty="0"/>
              <a:t>By the end of this session, participants will:</a:t>
            </a:r>
          </a:p>
          <a:p>
            <a:r>
              <a:rPr b="1" dirty="0"/>
              <a:t>1. Understand the theoretical foundations of these scales.</a:t>
            </a:r>
          </a:p>
          <a:p>
            <a:r>
              <a:rPr b="1" dirty="0"/>
              <a:t>2. Learn how to apply them in clinical settings.</a:t>
            </a:r>
          </a:p>
          <a:p>
            <a:r>
              <a:rPr b="1" dirty="0"/>
              <a:t>3. Analyze and interpret scores for holistic patient management.</a:t>
            </a:r>
          </a:p>
          <a:p>
            <a:r>
              <a:rPr b="1" dirty="0"/>
              <a:t>4. Recognize the complementary roles of these tools in addressing the complexity of Parkinson’s Disease.</a:t>
            </a:r>
          </a:p>
        </p:txBody>
      </p:sp>
    </p:spTree>
  </p:cSld>
  <p:clrMapOvr>
    <a:masterClrMapping/>
  </p:clrMapOvr>
  <mc:AlternateContent xmlns:mc="http://schemas.openxmlformats.org/markup-compatibility/2006" xmlns:p14="http://schemas.microsoft.com/office/powerpoint/2010/main">
    <mc:Choice Requires="p14">
      <p:transition spd="slow" p14:dur="2000" advTm="44488"/>
    </mc:Choice>
    <mc:Fallback xmlns="">
      <p:transition spd="slow" advTm="44488"/>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Research Applications of the H&amp;Y Scale</a:t>
            </a:r>
          </a:p>
        </p:txBody>
      </p:sp>
      <p:sp>
        <p:nvSpPr>
          <p:cNvPr id="3" name="Content Placeholder 2"/>
          <p:cNvSpPr>
            <a:spLocks noGrp="1"/>
          </p:cNvSpPr>
          <p:nvPr>
            <p:ph idx="1"/>
          </p:nvPr>
        </p:nvSpPr>
        <p:spPr>
          <a:xfrm>
            <a:off x="569626" y="1825625"/>
            <a:ext cx="9345339" cy="4351338"/>
          </a:xfrm>
        </p:spPr>
        <p:txBody>
          <a:bodyPr>
            <a:normAutofit fontScale="92500"/>
          </a:bodyPr>
          <a:lstStyle/>
          <a:p>
            <a:r>
              <a:rPr lang="en-GB" dirty="0"/>
              <a:t>The Hoehn and Yahr Scale is frequently used in research to stratify participants by disease severity. This stratification is critical for ensuring the validity of clinical trial outcomes. For instance, patients in Stage 1 may be recruited for trials testing early intervention therapies, while those in Stage 4 may participate in studies evaluating advanced therapies. </a:t>
            </a:r>
          </a:p>
          <a:p>
            <a:endParaRPr lang="en-GB" dirty="0"/>
          </a:p>
          <a:p>
            <a:r>
              <a:rPr lang="en-GB" dirty="0"/>
              <a:t>The scale’s simplicity and reproducibility make it a reliable tool for tracking motor symptom progression in longitudinal studies. Despite newer scales offering more detailed motor assessments, the H&amp;Y scale remains an invaluable tool for research.</a:t>
            </a:r>
          </a:p>
        </p:txBody>
      </p:sp>
    </p:spTree>
  </p:cSld>
  <p:clrMapOvr>
    <a:masterClrMapping/>
  </p:clrMapOvr>
  <mc:AlternateContent xmlns:mc="http://schemas.openxmlformats.org/markup-compatibility/2006" xmlns:p14="http://schemas.microsoft.com/office/powerpoint/2010/main">
    <mc:Choice Requires="p14">
      <p:transition spd="slow" p14:dur="2000" advTm="64618"/>
    </mc:Choice>
    <mc:Fallback xmlns="">
      <p:transition spd="slow" advTm="64618"/>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3A60B4-3220-4698-EDA4-212FF263591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8528A61-5ACC-5BD8-43BF-3A018C73690D}"/>
              </a:ext>
            </a:extLst>
          </p:cNvPr>
          <p:cNvSpPr>
            <a:spLocks noGrp="1"/>
          </p:cNvSpPr>
          <p:nvPr>
            <p:ph type="title"/>
          </p:nvPr>
        </p:nvSpPr>
        <p:spPr/>
        <p:txBody>
          <a:bodyPr/>
          <a:lstStyle/>
          <a:p>
            <a:r>
              <a:t>Research Applications of the H&amp;Y Scale</a:t>
            </a:r>
          </a:p>
        </p:txBody>
      </p:sp>
      <p:sp>
        <p:nvSpPr>
          <p:cNvPr id="3" name="Content Placeholder 2">
            <a:extLst>
              <a:ext uri="{FF2B5EF4-FFF2-40B4-BE49-F238E27FC236}">
                <a16:creationId xmlns:a16="http://schemas.microsoft.com/office/drawing/2014/main" id="{2D203B70-160F-CA33-27C4-E338B06784FC}"/>
              </a:ext>
            </a:extLst>
          </p:cNvPr>
          <p:cNvSpPr>
            <a:spLocks noGrp="1"/>
          </p:cNvSpPr>
          <p:nvPr>
            <p:ph idx="1"/>
          </p:nvPr>
        </p:nvSpPr>
        <p:spPr/>
        <p:txBody>
          <a:bodyPr>
            <a:normAutofit fontScale="85000" lnSpcReduction="20000"/>
          </a:bodyPr>
          <a:lstStyle/>
          <a:p>
            <a:pPr marL="0" indent="0">
              <a:buNone/>
            </a:pPr>
            <a:r>
              <a:rPr dirty="0"/>
              <a:t>Role in Research:</a:t>
            </a:r>
          </a:p>
          <a:p>
            <a:r>
              <a:rPr dirty="0"/>
              <a:t>- Stratification of patients in clinical trials based on disease severity.</a:t>
            </a:r>
          </a:p>
          <a:p>
            <a:r>
              <a:rPr dirty="0"/>
              <a:t>- Assessment of motor symptom progression in longitudinal studies.</a:t>
            </a:r>
          </a:p>
          <a:p>
            <a:endParaRPr dirty="0"/>
          </a:p>
          <a:p>
            <a:r>
              <a:rPr dirty="0"/>
              <a:t>Examples:</a:t>
            </a:r>
          </a:p>
          <a:p>
            <a:r>
              <a:rPr dirty="0"/>
              <a:t>- Studies on the effectiveness of levodopa and other dopaminergic agents.</a:t>
            </a:r>
          </a:p>
          <a:p>
            <a:r>
              <a:rPr dirty="0"/>
              <a:t>- Evaluating the impact of non-pharmacological interventions (e.g., physiotherapy).</a:t>
            </a:r>
          </a:p>
          <a:p>
            <a:endParaRPr dirty="0"/>
          </a:p>
          <a:p>
            <a:r>
              <a:rPr dirty="0"/>
              <a:t>Limitations in Research:</a:t>
            </a:r>
          </a:p>
          <a:p>
            <a:r>
              <a:rPr dirty="0"/>
              <a:t>- Less sensitive than quantitative motor assessment tools like the MDS-UPDRS.</a:t>
            </a:r>
          </a:p>
        </p:txBody>
      </p:sp>
    </p:spTree>
    <p:extLst>
      <p:ext uri="{BB962C8B-B14F-4D97-AF65-F5344CB8AC3E}">
        <p14:creationId xmlns:p14="http://schemas.microsoft.com/office/powerpoint/2010/main" val="2999495232"/>
      </p:ext>
    </p:extLst>
  </p:cSld>
  <p:clrMapOvr>
    <a:masterClrMapping/>
  </p:clrMapOvr>
  <mc:AlternateContent xmlns:mc="http://schemas.openxmlformats.org/markup-compatibility/2006" xmlns:p14="http://schemas.microsoft.com/office/powerpoint/2010/main">
    <mc:Choice Requires="p14">
      <p:transition spd="slow" p14:dur="2000" advTm="62171"/>
    </mc:Choice>
    <mc:Fallback xmlns="">
      <p:transition spd="slow" advTm="62171"/>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Concluding Remarks and Expert Tips</a:t>
            </a:r>
          </a:p>
        </p:txBody>
      </p:sp>
      <p:sp>
        <p:nvSpPr>
          <p:cNvPr id="3" name="Content Placeholder 2"/>
          <p:cNvSpPr>
            <a:spLocks noGrp="1"/>
          </p:cNvSpPr>
          <p:nvPr>
            <p:ph idx="1"/>
          </p:nvPr>
        </p:nvSpPr>
        <p:spPr>
          <a:xfrm>
            <a:off x="838200" y="1253331"/>
            <a:ext cx="9214104" cy="4351338"/>
          </a:xfrm>
        </p:spPr>
        <p:txBody>
          <a:bodyPr>
            <a:normAutofit fontScale="92500" lnSpcReduction="20000"/>
          </a:bodyPr>
          <a:lstStyle/>
          <a:p>
            <a:pPr marL="0" indent="0">
              <a:buNone/>
            </a:pPr>
            <a:r>
              <a:rPr dirty="0"/>
              <a:t>Key Takeaways:</a:t>
            </a:r>
          </a:p>
          <a:p>
            <a:r>
              <a:rPr dirty="0"/>
              <a:t>- The H&amp;Y Scale remains a foundational tool for motor staging in PD.</a:t>
            </a:r>
          </a:p>
          <a:p>
            <a:r>
              <a:rPr dirty="0"/>
              <a:t>- Simple yet effective for evaluating disease severity and progression.</a:t>
            </a:r>
          </a:p>
          <a:p>
            <a:endParaRPr dirty="0"/>
          </a:p>
          <a:p>
            <a:pPr marL="0" indent="0">
              <a:buNone/>
            </a:pPr>
            <a:r>
              <a:rPr dirty="0"/>
              <a:t>Expert Recommendations:</a:t>
            </a:r>
          </a:p>
          <a:p>
            <a:r>
              <a:rPr dirty="0"/>
              <a:t>- Use in conjunction with more comprehensive scales for a holistic view.</a:t>
            </a:r>
          </a:p>
          <a:p>
            <a:r>
              <a:rPr dirty="0"/>
              <a:t>- Recognize its strengths and limitations in both clinical and research contexts.</a:t>
            </a:r>
          </a:p>
          <a:p>
            <a:r>
              <a:rPr dirty="0"/>
              <a:t>- Ensure consistency in staging through rigorous clinical training.</a:t>
            </a:r>
          </a:p>
        </p:txBody>
      </p:sp>
    </p:spTree>
  </p:cSld>
  <p:clrMapOvr>
    <a:masterClrMapping/>
  </p:clrMapOvr>
  <mc:AlternateContent xmlns:mc="http://schemas.openxmlformats.org/markup-compatibility/2006" xmlns:p14="http://schemas.microsoft.com/office/powerpoint/2010/main">
    <mc:Choice Requires="p14">
      <p:transition spd="slow" p14:dur="2000" advTm="43023"/>
    </mc:Choice>
    <mc:Fallback xmlns="">
      <p:transition spd="slow" advTm="43023"/>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Case 1: Early Symptoms in a 58-Year-Old Male</a:t>
            </a:r>
          </a:p>
        </p:txBody>
      </p:sp>
      <p:sp>
        <p:nvSpPr>
          <p:cNvPr id="3" name="Content Placeholder 2"/>
          <p:cNvSpPr>
            <a:spLocks noGrp="1"/>
          </p:cNvSpPr>
          <p:nvPr>
            <p:ph idx="1"/>
          </p:nvPr>
        </p:nvSpPr>
        <p:spPr/>
        <p:txBody>
          <a:bodyPr>
            <a:normAutofit fontScale="92500" lnSpcReduction="10000"/>
          </a:bodyPr>
          <a:lstStyle/>
          <a:p>
            <a:pPr marL="0" indent="0">
              <a:buNone/>
            </a:pPr>
            <a:r>
              <a:rPr dirty="0"/>
              <a:t>A 58-year-old male presents with a mild resting tremor in his left hand. He reports occasional stiffness in his left wrist, causing minor discomfort when typing or writing. His wife has not noticed any changes in his posture or gait, and he denies issues with balance. He remains fully independent in his daily activities, including his job as a teacher, where he has no significant limitations.</a:t>
            </a:r>
          </a:p>
          <a:p>
            <a:endParaRPr dirty="0"/>
          </a:p>
          <a:p>
            <a:pPr marL="0" indent="0">
              <a:buNone/>
            </a:pPr>
            <a:r>
              <a:rPr dirty="0"/>
              <a:t>Additional Observations:</a:t>
            </a:r>
          </a:p>
          <a:p>
            <a:r>
              <a:rPr dirty="0"/>
              <a:t>- No signs of bradykinesia or postural instability.</a:t>
            </a:r>
          </a:p>
          <a:p>
            <a:r>
              <a:rPr dirty="0"/>
              <a:t>- Normal balance on clinical examination.</a:t>
            </a:r>
          </a:p>
          <a:p>
            <a:r>
              <a:rPr dirty="0"/>
              <a:t>- Symptoms are limited to the left side only.</a:t>
            </a:r>
          </a:p>
        </p:txBody>
      </p:sp>
    </p:spTree>
  </p:cSld>
  <p:clrMapOvr>
    <a:masterClrMapping/>
  </p:clrMapOvr>
  <mc:AlternateContent xmlns:mc="http://schemas.openxmlformats.org/markup-compatibility/2006" xmlns:p14="http://schemas.microsoft.com/office/powerpoint/2010/main">
    <mc:Choice Requires="p14">
      <p:transition spd="slow" p14:dur="2000" advTm="82418"/>
    </mc:Choice>
    <mc:Fallback xmlns="">
      <p:transition spd="slow" advTm="82418"/>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Case 1: Correct Response</a:t>
            </a:r>
          </a:p>
        </p:txBody>
      </p:sp>
      <p:sp>
        <p:nvSpPr>
          <p:cNvPr id="3" name="Content Placeholder 2"/>
          <p:cNvSpPr>
            <a:spLocks noGrp="1"/>
          </p:cNvSpPr>
          <p:nvPr>
            <p:ph idx="1"/>
          </p:nvPr>
        </p:nvSpPr>
        <p:spPr>
          <a:xfrm>
            <a:off x="838200" y="1332567"/>
            <a:ext cx="10515600" cy="4351338"/>
          </a:xfrm>
        </p:spPr>
        <p:txBody>
          <a:bodyPr/>
          <a:lstStyle/>
          <a:p>
            <a:pPr marL="0" indent="0">
              <a:buNone/>
            </a:pPr>
            <a:r>
              <a:rPr dirty="0"/>
              <a:t>H&amp;Y Stage: Stage 1</a:t>
            </a:r>
          </a:p>
          <a:p>
            <a:endParaRPr dirty="0"/>
          </a:p>
          <a:p>
            <a:pPr marL="0" indent="0">
              <a:buNone/>
            </a:pPr>
            <a:r>
              <a:rPr dirty="0"/>
              <a:t>Rationale:</a:t>
            </a:r>
          </a:p>
          <a:p>
            <a:r>
              <a:rPr dirty="0"/>
              <a:t>The patient presents with unilateral symptoms (resting tremor and stiffness) affecting only the left hand and wrist. There is no involvement of the opposite side, no postural instability, and no significant functional impairment. These features are consistent with Stage 1, which is characterized by unilateral involvement only, with minimal or no functional disability.</a:t>
            </a:r>
          </a:p>
        </p:txBody>
      </p:sp>
    </p:spTree>
  </p:cSld>
  <p:clrMapOvr>
    <a:masterClrMapping/>
  </p:clrMapOvr>
  <mc:AlternateContent xmlns:mc="http://schemas.openxmlformats.org/markup-compatibility/2006" xmlns:p14="http://schemas.microsoft.com/office/powerpoint/2010/main">
    <mc:Choice Requires="p14">
      <p:transition spd="slow" p14:dur="2000" advTm="36382"/>
    </mc:Choice>
    <mc:Fallback xmlns="">
      <p:transition spd="slow" advTm="36382"/>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Case 2: Bilateral Symptoms in a 63-Year-Old Female</a:t>
            </a:r>
          </a:p>
        </p:txBody>
      </p:sp>
      <p:sp>
        <p:nvSpPr>
          <p:cNvPr id="3" name="Content Placeholder 2"/>
          <p:cNvSpPr>
            <a:spLocks noGrp="1"/>
          </p:cNvSpPr>
          <p:nvPr>
            <p:ph idx="1"/>
          </p:nvPr>
        </p:nvSpPr>
        <p:spPr/>
        <p:txBody>
          <a:bodyPr>
            <a:normAutofit fontScale="92500" lnSpcReduction="10000"/>
          </a:bodyPr>
          <a:lstStyle/>
          <a:p>
            <a:pPr marL="0" indent="0">
              <a:buNone/>
            </a:pPr>
            <a:r>
              <a:rPr dirty="0"/>
              <a:t>A 63-year-old female reports stiffness in both arms, making it difficult to perform overhead tasks. She also describes a subtle tremor in both hands, more pronounced on the right side. She denies falling or feeling unsteady but mentions some general slowness in her movements. Despite these issues, she remains independent in daily activities and walks with a normal gait.</a:t>
            </a:r>
          </a:p>
          <a:p>
            <a:endParaRPr dirty="0"/>
          </a:p>
          <a:p>
            <a:pPr marL="0" indent="0">
              <a:buNone/>
            </a:pPr>
            <a:r>
              <a:rPr dirty="0"/>
              <a:t>Additional Observations:</a:t>
            </a:r>
          </a:p>
          <a:p>
            <a:r>
              <a:rPr dirty="0"/>
              <a:t>- Bilateral motor symptoms without balance impairment.</a:t>
            </a:r>
          </a:p>
          <a:p>
            <a:r>
              <a:rPr dirty="0"/>
              <a:t>- Normal results on pull test for postural stability.</a:t>
            </a:r>
          </a:p>
          <a:p>
            <a:r>
              <a:rPr dirty="0"/>
              <a:t>- Activities of daily living are not significantly affected.</a:t>
            </a:r>
          </a:p>
        </p:txBody>
      </p:sp>
    </p:spTree>
  </p:cSld>
  <p:clrMapOvr>
    <a:masterClrMapping/>
  </p:clrMapOvr>
  <mc:AlternateContent xmlns:mc="http://schemas.openxmlformats.org/markup-compatibility/2006" xmlns:p14="http://schemas.microsoft.com/office/powerpoint/2010/main">
    <mc:Choice Requires="p14">
      <p:transition spd="slow" p14:dur="2000" advTm="69235"/>
    </mc:Choice>
    <mc:Fallback xmlns="">
      <p:transition spd="slow" advTm="69235"/>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Case 2: Correct Response</a:t>
            </a:r>
          </a:p>
        </p:txBody>
      </p:sp>
      <p:sp>
        <p:nvSpPr>
          <p:cNvPr id="3" name="Content Placeholder 2"/>
          <p:cNvSpPr>
            <a:spLocks noGrp="1"/>
          </p:cNvSpPr>
          <p:nvPr>
            <p:ph idx="1"/>
          </p:nvPr>
        </p:nvSpPr>
        <p:spPr/>
        <p:txBody>
          <a:bodyPr/>
          <a:lstStyle/>
          <a:p>
            <a:pPr marL="0" indent="0">
              <a:buNone/>
            </a:pPr>
            <a:r>
              <a:rPr dirty="0"/>
              <a:t>H&amp;Y Stage: Stage 2</a:t>
            </a:r>
          </a:p>
          <a:p>
            <a:endParaRPr dirty="0"/>
          </a:p>
          <a:p>
            <a:pPr marL="0" indent="0">
              <a:buNone/>
            </a:pPr>
            <a:r>
              <a:rPr dirty="0"/>
              <a:t>Rationale:</a:t>
            </a:r>
          </a:p>
          <a:p>
            <a:r>
              <a:rPr dirty="0"/>
              <a:t>The patient demonstrates bilateral motor symptoms, including stiffness and tremor, without impairment of balance. These findings align with Stage 2, which indicates bilateral or midline involvement without postural instability.</a:t>
            </a:r>
          </a:p>
        </p:txBody>
      </p:sp>
    </p:spTree>
  </p:cSld>
  <p:clrMapOvr>
    <a:masterClrMapping/>
  </p:clrMapOvr>
  <mc:AlternateContent xmlns:mc="http://schemas.openxmlformats.org/markup-compatibility/2006" xmlns:p14="http://schemas.microsoft.com/office/powerpoint/2010/main">
    <mc:Choice Requires="p14">
      <p:transition spd="slow" p14:dur="2000" advTm="25973"/>
    </mc:Choice>
    <mc:Fallback xmlns="">
      <p:transition spd="slow" advTm="25973"/>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Case 3: Difficulty with Balance in a 68-Year-Old Male</a:t>
            </a:r>
          </a:p>
        </p:txBody>
      </p:sp>
      <p:sp>
        <p:nvSpPr>
          <p:cNvPr id="3" name="Content Placeholder 2"/>
          <p:cNvSpPr>
            <a:spLocks noGrp="1"/>
          </p:cNvSpPr>
          <p:nvPr>
            <p:ph idx="1"/>
          </p:nvPr>
        </p:nvSpPr>
        <p:spPr/>
        <p:txBody>
          <a:bodyPr>
            <a:normAutofit fontScale="92500" lnSpcReduction="10000"/>
          </a:bodyPr>
          <a:lstStyle/>
          <a:p>
            <a:pPr marL="0" indent="0">
              <a:buNone/>
            </a:pPr>
            <a:r>
              <a:rPr dirty="0"/>
              <a:t>A 68-year-old male presents with complaints of unsteadiness while walking. He has experienced two falls in the past month, both occurring when turning corners quickly. He also reports moderate bradykinesia and stiffness in his legs. Despite these symptoms, he can perform daily activities, such as dressing and cooking, without assistance. He avoids using a cane or walker but admits to being more cautious when walking outdoors.</a:t>
            </a:r>
          </a:p>
          <a:p>
            <a:endParaRPr dirty="0"/>
          </a:p>
          <a:p>
            <a:pPr marL="0" indent="0">
              <a:buNone/>
            </a:pPr>
            <a:r>
              <a:rPr dirty="0"/>
              <a:t>Additional Observations:</a:t>
            </a:r>
          </a:p>
          <a:p>
            <a:r>
              <a:rPr dirty="0"/>
              <a:t>- Positive pull test for postural instability.</a:t>
            </a:r>
          </a:p>
          <a:p>
            <a:r>
              <a:rPr dirty="0"/>
              <a:t>- Able to walk unassisted but has a slower gait.</a:t>
            </a:r>
          </a:p>
          <a:p>
            <a:r>
              <a:rPr dirty="0"/>
              <a:t>- Maintains independence in daily activities.</a:t>
            </a:r>
          </a:p>
        </p:txBody>
      </p:sp>
    </p:spTree>
  </p:cSld>
  <p:clrMapOvr>
    <a:masterClrMapping/>
  </p:clrMapOvr>
  <mc:AlternateContent xmlns:mc="http://schemas.openxmlformats.org/markup-compatibility/2006" xmlns:p14="http://schemas.microsoft.com/office/powerpoint/2010/main">
    <mc:Choice Requires="p14">
      <p:transition spd="slow" p14:dur="2000" advTm="72491"/>
    </mc:Choice>
    <mc:Fallback xmlns="">
      <p:transition spd="slow" advTm="72491"/>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Case 3: Correct Response</a:t>
            </a:r>
          </a:p>
        </p:txBody>
      </p:sp>
      <p:sp>
        <p:nvSpPr>
          <p:cNvPr id="3" name="Content Placeholder 2"/>
          <p:cNvSpPr>
            <a:spLocks noGrp="1"/>
          </p:cNvSpPr>
          <p:nvPr>
            <p:ph idx="1"/>
          </p:nvPr>
        </p:nvSpPr>
        <p:spPr>
          <a:xfrm>
            <a:off x="900953" y="1395666"/>
            <a:ext cx="10515600" cy="4351338"/>
          </a:xfrm>
        </p:spPr>
        <p:txBody>
          <a:bodyPr/>
          <a:lstStyle/>
          <a:p>
            <a:pPr marL="0" indent="0">
              <a:buNone/>
            </a:pPr>
            <a:r>
              <a:rPr dirty="0"/>
              <a:t>H&amp;Y Stage: Stage 3</a:t>
            </a:r>
          </a:p>
          <a:p>
            <a:endParaRPr dirty="0"/>
          </a:p>
          <a:p>
            <a:pPr marL="0" indent="0">
              <a:buNone/>
            </a:pPr>
            <a:r>
              <a:rPr dirty="0"/>
              <a:t>Rationale:</a:t>
            </a:r>
          </a:p>
          <a:p>
            <a:r>
              <a:rPr dirty="0"/>
              <a:t>The patient experiences postural instability, evidenced by falls and a positive pull test. However, he remains physically independent, performing daily activities. These characteristics are indicative of Stage 3, which involves postural instability but physical independence.</a:t>
            </a:r>
          </a:p>
        </p:txBody>
      </p:sp>
    </p:spTree>
  </p:cSld>
  <p:clrMapOvr>
    <a:masterClrMapping/>
  </p:clrMapOvr>
  <mc:AlternateContent xmlns:mc="http://schemas.openxmlformats.org/markup-compatibility/2006" xmlns:p14="http://schemas.microsoft.com/office/powerpoint/2010/main">
    <mc:Choice Requires="p14">
      <p:transition spd="slow" p14:dur="2000" advTm="32566"/>
    </mc:Choice>
    <mc:Fallback xmlns="">
      <p:transition spd="slow" advTm="32566"/>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Case 4: Severe Disability in a 73-Year-Old Female</a:t>
            </a:r>
          </a:p>
        </p:txBody>
      </p:sp>
      <p:sp>
        <p:nvSpPr>
          <p:cNvPr id="3" name="Content Placeholder 2"/>
          <p:cNvSpPr>
            <a:spLocks noGrp="1"/>
          </p:cNvSpPr>
          <p:nvPr>
            <p:ph idx="1"/>
          </p:nvPr>
        </p:nvSpPr>
        <p:spPr/>
        <p:txBody>
          <a:bodyPr>
            <a:normAutofit fontScale="92500" lnSpcReduction="10000"/>
          </a:bodyPr>
          <a:lstStyle/>
          <a:p>
            <a:pPr marL="0" indent="0">
              <a:buNone/>
            </a:pPr>
            <a:r>
              <a:rPr dirty="0"/>
              <a:t>A 73-year-old female has been living with Parkinson’s Disease for 12 years. She reports severe stiffness and slowness, making it difficult to stand from a seated position without assistance. She can walk short distances within her home but uses a walker for support. Her caregiver reports she requires help with dressing, bathing, and meal preparation. She denies frequent falls but states her balance feels significantly impaired.</a:t>
            </a:r>
          </a:p>
          <a:p>
            <a:endParaRPr dirty="0"/>
          </a:p>
          <a:p>
            <a:pPr marL="0" indent="0">
              <a:buNone/>
            </a:pPr>
            <a:r>
              <a:rPr dirty="0"/>
              <a:t>Additional Observations:</a:t>
            </a:r>
          </a:p>
          <a:p>
            <a:r>
              <a:rPr dirty="0"/>
              <a:t>- Severe bradykinesia and rigidity noted on examination.</a:t>
            </a:r>
          </a:p>
          <a:p>
            <a:r>
              <a:rPr dirty="0"/>
              <a:t>- Requires assistance with most daily activities.</a:t>
            </a:r>
          </a:p>
          <a:p>
            <a:r>
              <a:rPr dirty="0"/>
              <a:t>- Capable of standing and walking only with support.</a:t>
            </a:r>
          </a:p>
        </p:txBody>
      </p:sp>
    </p:spTree>
  </p:cSld>
  <p:clrMapOvr>
    <a:masterClrMapping/>
  </p:clrMapOvr>
  <mc:AlternateContent xmlns:mc="http://schemas.openxmlformats.org/markup-compatibility/2006" xmlns:p14="http://schemas.microsoft.com/office/powerpoint/2010/main">
    <mc:Choice Requires="p14">
      <p:transition spd="slow" p14:dur="2000" advTm="69363"/>
    </mc:Choice>
    <mc:Fallback xmlns="">
      <p:transition spd="slow" advTm="69363"/>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8AB0D4-E4CE-CF6E-ECB2-9F11DC629DF1}"/>
              </a:ext>
            </a:extLst>
          </p:cNvPr>
          <p:cNvSpPr>
            <a:spLocks noGrp="1"/>
          </p:cNvSpPr>
          <p:nvPr>
            <p:ph type="title"/>
          </p:nvPr>
        </p:nvSpPr>
        <p:spPr/>
        <p:txBody>
          <a:bodyPr>
            <a:normAutofit fontScale="90000"/>
          </a:bodyPr>
          <a:lstStyle/>
          <a:p>
            <a:r>
              <a:rPr lang="en-GB" b="1" dirty="0"/>
              <a:t> Introduction to Parkinson’s Disease Assessment</a:t>
            </a:r>
            <a:br>
              <a:rPr lang="en-GB" b="1" dirty="0"/>
            </a:br>
            <a:endParaRPr lang="en-SI" dirty="0"/>
          </a:p>
        </p:txBody>
      </p:sp>
      <p:sp>
        <p:nvSpPr>
          <p:cNvPr id="3" name="Content Placeholder 2">
            <a:extLst>
              <a:ext uri="{FF2B5EF4-FFF2-40B4-BE49-F238E27FC236}">
                <a16:creationId xmlns:a16="http://schemas.microsoft.com/office/drawing/2014/main" id="{5BD96D5C-3A69-8F4D-C6BA-6B03B87C0E1B}"/>
              </a:ext>
            </a:extLst>
          </p:cNvPr>
          <p:cNvSpPr>
            <a:spLocks noGrp="1"/>
          </p:cNvSpPr>
          <p:nvPr>
            <p:ph idx="1"/>
          </p:nvPr>
        </p:nvSpPr>
        <p:spPr>
          <a:xfrm>
            <a:off x="936812" y="947084"/>
            <a:ext cx="10515600" cy="4351338"/>
          </a:xfrm>
        </p:spPr>
        <p:txBody>
          <a:bodyPr>
            <a:normAutofit/>
          </a:bodyPr>
          <a:lstStyle/>
          <a:p>
            <a:r>
              <a:rPr lang="en-GB" dirty="0"/>
              <a:t>Parkinson’s Disease (PD) is a complex neurodegenerative disorder </a:t>
            </a:r>
          </a:p>
          <a:p>
            <a:r>
              <a:rPr lang="en-GB" dirty="0"/>
              <a:t>characterized by both motor and non-motor symptoms, </a:t>
            </a:r>
          </a:p>
          <a:p>
            <a:r>
              <a:rPr lang="en-GB" dirty="0"/>
              <a:t> Motor symptoms such as tremor, bradykinesia, rigidity, and postural instability are hallmarks of the disease</a:t>
            </a:r>
          </a:p>
          <a:p>
            <a:r>
              <a:rPr lang="en-GB" dirty="0"/>
              <a:t>However, non-motor symptoms, including cognitive decline, depression, and sleep disturbances, significantly impact patients’ quality of life. </a:t>
            </a:r>
          </a:p>
          <a:p>
            <a:r>
              <a:rPr lang="en-GB" dirty="0"/>
              <a:t>To comprehensively assess PD, multiple scales are often used to address these diverse symptoms. </a:t>
            </a:r>
          </a:p>
          <a:p>
            <a:endParaRPr lang="en-SI" dirty="0"/>
          </a:p>
        </p:txBody>
      </p:sp>
    </p:spTree>
    <p:extLst>
      <p:ext uri="{BB962C8B-B14F-4D97-AF65-F5344CB8AC3E}">
        <p14:creationId xmlns:p14="http://schemas.microsoft.com/office/powerpoint/2010/main" val="2878030978"/>
      </p:ext>
    </p:extLst>
  </p:cSld>
  <p:clrMapOvr>
    <a:masterClrMapping/>
  </p:clrMapOvr>
  <mc:AlternateContent xmlns:mc="http://schemas.openxmlformats.org/markup-compatibility/2006" xmlns:p14="http://schemas.microsoft.com/office/powerpoint/2010/main">
    <mc:Choice Requires="p14">
      <p:transition spd="slow" p14:dur="2000" advTm="87348"/>
    </mc:Choice>
    <mc:Fallback xmlns="">
      <p:transition spd="slow" advTm="87348"/>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Case 4: Correct Response</a:t>
            </a:r>
          </a:p>
        </p:txBody>
      </p:sp>
      <p:sp>
        <p:nvSpPr>
          <p:cNvPr id="3" name="Content Placeholder 2"/>
          <p:cNvSpPr>
            <a:spLocks noGrp="1"/>
          </p:cNvSpPr>
          <p:nvPr>
            <p:ph idx="1"/>
          </p:nvPr>
        </p:nvSpPr>
        <p:spPr>
          <a:xfrm>
            <a:off x="838200" y="1253331"/>
            <a:ext cx="10515600" cy="4351338"/>
          </a:xfrm>
        </p:spPr>
        <p:txBody>
          <a:bodyPr/>
          <a:lstStyle/>
          <a:p>
            <a:pPr marL="0" indent="0">
              <a:buNone/>
            </a:pPr>
            <a:r>
              <a:rPr dirty="0"/>
              <a:t>H&amp;Y Stage: Stage 4</a:t>
            </a:r>
          </a:p>
          <a:p>
            <a:endParaRPr dirty="0"/>
          </a:p>
          <a:p>
            <a:pPr marL="0" indent="0">
              <a:buNone/>
            </a:pPr>
            <a:r>
              <a:rPr dirty="0"/>
              <a:t>Rationale:</a:t>
            </a:r>
          </a:p>
          <a:p>
            <a:r>
              <a:rPr dirty="0"/>
              <a:t>The patient has severe motor symptoms requiring assistance for most daily activities. She can still stand and walk short distances with support, which differentiates her from Stage 5. The correct classification is Stage 4, characterized by severe disability but the ability to walk or stand unassisted.</a:t>
            </a:r>
          </a:p>
        </p:txBody>
      </p:sp>
    </p:spTree>
  </p:cSld>
  <p:clrMapOvr>
    <a:masterClrMapping/>
  </p:clrMapOvr>
  <mc:AlternateContent xmlns:mc="http://schemas.openxmlformats.org/markup-compatibility/2006" xmlns:p14="http://schemas.microsoft.com/office/powerpoint/2010/main">
    <mc:Choice Requires="p14">
      <p:transition spd="slow" p14:dur="2000" advTm="38800"/>
    </mc:Choice>
    <mc:Fallback xmlns="">
      <p:transition spd="slow" advTm="38800"/>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Case 5: Advanced Disease in an 80-Year-Old Male</a:t>
            </a:r>
          </a:p>
        </p:txBody>
      </p:sp>
      <p:sp>
        <p:nvSpPr>
          <p:cNvPr id="3" name="Content Placeholder 2"/>
          <p:cNvSpPr>
            <a:spLocks noGrp="1"/>
          </p:cNvSpPr>
          <p:nvPr>
            <p:ph idx="1"/>
          </p:nvPr>
        </p:nvSpPr>
        <p:spPr/>
        <p:txBody>
          <a:bodyPr>
            <a:normAutofit fontScale="92500" lnSpcReduction="20000"/>
          </a:bodyPr>
          <a:lstStyle/>
          <a:p>
            <a:pPr marL="0" indent="0">
              <a:buNone/>
            </a:pPr>
            <a:r>
              <a:rPr dirty="0"/>
              <a:t>An 80-year-old male with a 15-year history of Parkinson’s Disease presents for evaluation. He is wheelchair-bound and only able to stand with substantial assistance from his caregiver. He requires help with all activities of daily living, including eating, dressing, and toileting. He is unable to walk or transfer without assistance and spends most of his time seated or lying down. Despite this, he is cognitively alert and engages in conversation with family members.</a:t>
            </a:r>
          </a:p>
          <a:p>
            <a:endParaRPr dirty="0"/>
          </a:p>
          <a:p>
            <a:pPr marL="0" indent="0">
              <a:buNone/>
            </a:pPr>
            <a:r>
              <a:rPr dirty="0"/>
              <a:t>Additional Observations:</a:t>
            </a:r>
          </a:p>
          <a:p>
            <a:r>
              <a:rPr dirty="0"/>
              <a:t>- Profound rigidity and bradykinesia.</a:t>
            </a:r>
          </a:p>
          <a:p>
            <a:r>
              <a:rPr dirty="0"/>
              <a:t>- Dependent on caregiver assistance for all mobility and self-care.</a:t>
            </a:r>
          </a:p>
          <a:p>
            <a:r>
              <a:rPr dirty="0"/>
              <a:t>- No reports of independent standing or walking.</a:t>
            </a:r>
          </a:p>
        </p:txBody>
      </p:sp>
    </p:spTree>
  </p:cSld>
  <p:clrMapOvr>
    <a:masterClrMapping/>
  </p:clrMapOvr>
  <mc:AlternateContent xmlns:mc="http://schemas.openxmlformats.org/markup-compatibility/2006" xmlns:p14="http://schemas.microsoft.com/office/powerpoint/2010/main">
    <mc:Choice Requires="p14">
      <p:transition spd="slow" p14:dur="2000" advTm="74891"/>
    </mc:Choice>
    <mc:Fallback xmlns="">
      <p:transition spd="slow" advTm="74891"/>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Case 5: Correct Response</a:t>
            </a:r>
          </a:p>
        </p:txBody>
      </p:sp>
      <p:sp>
        <p:nvSpPr>
          <p:cNvPr id="3" name="Content Placeholder 2"/>
          <p:cNvSpPr>
            <a:spLocks noGrp="1"/>
          </p:cNvSpPr>
          <p:nvPr>
            <p:ph idx="1"/>
          </p:nvPr>
        </p:nvSpPr>
        <p:spPr>
          <a:xfrm>
            <a:off x="838200" y="1253331"/>
            <a:ext cx="10515600" cy="4351338"/>
          </a:xfrm>
        </p:spPr>
        <p:txBody>
          <a:bodyPr/>
          <a:lstStyle/>
          <a:p>
            <a:pPr marL="0" indent="0">
              <a:buNone/>
            </a:pPr>
            <a:r>
              <a:rPr dirty="0"/>
              <a:t>H&amp;Y Stage: Stage 5</a:t>
            </a:r>
          </a:p>
          <a:p>
            <a:endParaRPr dirty="0"/>
          </a:p>
          <a:p>
            <a:pPr marL="0" indent="0">
              <a:buNone/>
            </a:pPr>
            <a:r>
              <a:rPr dirty="0"/>
              <a:t>Rationale:</a:t>
            </a:r>
          </a:p>
          <a:p>
            <a:r>
              <a:rPr dirty="0"/>
              <a:t>The patient is wheelchair-bound, unable to stand or walk without substantial assistance, and fully dependent on a caregiver for all activities of daily living. These findings are consistent with Stage 5, which represents the most advanced stage of Parkinson’s Disease.</a:t>
            </a:r>
          </a:p>
        </p:txBody>
      </p:sp>
    </p:spTree>
  </p:cSld>
  <p:clrMapOvr>
    <a:masterClrMapping/>
  </p:clrMapOvr>
  <mc:AlternateContent xmlns:mc="http://schemas.openxmlformats.org/markup-compatibility/2006" xmlns:p14="http://schemas.microsoft.com/office/powerpoint/2010/main">
    <mc:Choice Requires="p14">
      <p:transition spd="slow" p14:dur="2000" advTm="35240"/>
    </mc:Choice>
    <mc:Fallback xmlns="">
      <p:transition spd="slow" advTm="35240"/>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5009"/>
            <a:ext cx="10515600" cy="1325563"/>
          </a:xfrm>
        </p:spPr>
        <p:txBody>
          <a:bodyPr/>
          <a:lstStyle/>
          <a:p>
            <a:r>
              <a:rPr dirty="0"/>
              <a:t>Introduction to the Parkinson's Disease Questionnaire-39 (PDQ-39)</a:t>
            </a:r>
          </a:p>
        </p:txBody>
      </p:sp>
      <p:sp>
        <p:nvSpPr>
          <p:cNvPr id="3" name="Content Placeholder 2"/>
          <p:cNvSpPr>
            <a:spLocks noGrp="1"/>
          </p:cNvSpPr>
          <p:nvPr>
            <p:ph idx="1"/>
          </p:nvPr>
        </p:nvSpPr>
        <p:spPr>
          <a:xfrm>
            <a:off x="900953" y="1253331"/>
            <a:ext cx="10515600" cy="4351338"/>
          </a:xfrm>
        </p:spPr>
        <p:txBody>
          <a:bodyPr>
            <a:normAutofit fontScale="85000" lnSpcReduction="20000"/>
          </a:bodyPr>
          <a:lstStyle/>
          <a:p>
            <a:pPr marL="0" indent="0">
              <a:buNone/>
            </a:pPr>
            <a:r>
              <a:rPr dirty="0"/>
              <a:t>The PDQ-39 is a patient-reported outcome measure designed to evaluate health-related quality of life (</a:t>
            </a:r>
            <a:r>
              <a:rPr dirty="0" err="1"/>
              <a:t>HRQoL</a:t>
            </a:r>
            <a:r>
              <a:rPr dirty="0"/>
              <a:t>) in individuals with Parkinson’s Disease (PD).</a:t>
            </a:r>
          </a:p>
          <a:p>
            <a:endParaRPr dirty="0"/>
          </a:p>
          <a:p>
            <a:pPr marL="0" indent="0">
              <a:buNone/>
            </a:pPr>
            <a:r>
              <a:rPr dirty="0"/>
              <a:t>Key Features:</a:t>
            </a:r>
          </a:p>
          <a:p>
            <a:r>
              <a:rPr dirty="0"/>
              <a:t>- Developed to capture the multidimensional impact of PD.</a:t>
            </a:r>
          </a:p>
          <a:p>
            <a:r>
              <a:rPr dirty="0"/>
              <a:t>- Consists of 39 items across 8 distinct domains.</a:t>
            </a:r>
          </a:p>
          <a:p>
            <a:r>
              <a:rPr dirty="0"/>
              <a:t>- Provides insight into how PD affects daily living and emotional well-being.</a:t>
            </a:r>
          </a:p>
          <a:p>
            <a:endParaRPr dirty="0"/>
          </a:p>
          <a:p>
            <a:pPr marL="0" indent="0">
              <a:buNone/>
            </a:pPr>
            <a:r>
              <a:rPr dirty="0"/>
              <a:t>Importance:</a:t>
            </a:r>
          </a:p>
          <a:p>
            <a:r>
              <a:rPr dirty="0"/>
              <a:t>- Allows clinicians to understand the patient’s perspective.</a:t>
            </a:r>
          </a:p>
          <a:p>
            <a:r>
              <a:rPr dirty="0"/>
              <a:t>- Guides personalized treatment plans based on quality-of-life challenges.</a:t>
            </a:r>
          </a:p>
        </p:txBody>
      </p:sp>
    </p:spTree>
  </p:cSld>
  <p:clrMapOvr>
    <a:masterClrMapping/>
  </p:clrMapOvr>
  <mc:AlternateContent xmlns:mc="http://schemas.openxmlformats.org/markup-compatibility/2006" xmlns:p14="http://schemas.microsoft.com/office/powerpoint/2010/main">
    <mc:Choice Requires="p14">
      <p:transition spd="slow" p14:dur="2000" advTm="144755"/>
    </mc:Choice>
    <mc:Fallback xmlns="">
      <p:transition spd="slow" advTm="144755"/>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121"/>
            <a:ext cx="10515600" cy="1325563"/>
          </a:xfrm>
        </p:spPr>
        <p:txBody>
          <a:bodyPr/>
          <a:lstStyle/>
          <a:p>
            <a:r>
              <a:rPr dirty="0"/>
              <a:t>Domains of the PDQ-39</a:t>
            </a:r>
          </a:p>
        </p:txBody>
      </p:sp>
      <p:sp>
        <p:nvSpPr>
          <p:cNvPr id="3" name="Content Placeholder 2"/>
          <p:cNvSpPr>
            <a:spLocks noGrp="1"/>
          </p:cNvSpPr>
          <p:nvPr>
            <p:ph idx="1"/>
          </p:nvPr>
        </p:nvSpPr>
        <p:spPr>
          <a:xfrm>
            <a:off x="838200" y="1034209"/>
            <a:ext cx="10515600" cy="4351338"/>
          </a:xfrm>
        </p:spPr>
        <p:txBody>
          <a:bodyPr>
            <a:normAutofit fontScale="92500" lnSpcReduction="20000"/>
          </a:bodyPr>
          <a:lstStyle/>
          <a:p>
            <a:pPr marL="0" indent="0">
              <a:buNone/>
            </a:pPr>
            <a:r>
              <a:rPr b="1" dirty="0"/>
              <a:t>The PDQ-39 is divided into 8 domains, each reflecting a specific aspect of quality of life:</a:t>
            </a:r>
          </a:p>
          <a:p>
            <a:pPr marL="0" indent="0">
              <a:buNone/>
            </a:pPr>
            <a:r>
              <a:rPr lang="sl-SI" dirty="0"/>
              <a:t>1. </a:t>
            </a:r>
            <a:r>
              <a:rPr b="1" dirty="0"/>
              <a:t>Mobility</a:t>
            </a:r>
            <a:r>
              <a:rPr dirty="0"/>
              <a:t>: Challenges with walking and moving.</a:t>
            </a:r>
          </a:p>
          <a:p>
            <a:pPr marL="0" indent="0">
              <a:buNone/>
            </a:pPr>
            <a:r>
              <a:rPr lang="sl-SI" dirty="0"/>
              <a:t>2. </a:t>
            </a:r>
            <a:r>
              <a:rPr b="1" dirty="0"/>
              <a:t>Activities of Daily Living (ADLs): </a:t>
            </a:r>
            <a:r>
              <a:rPr dirty="0"/>
              <a:t>Difficulty with tasks such as eating, dressing, and bathing.</a:t>
            </a:r>
          </a:p>
          <a:p>
            <a:pPr marL="0" indent="0">
              <a:buNone/>
            </a:pPr>
            <a:r>
              <a:rPr lang="sl-SI" dirty="0"/>
              <a:t>3. </a:t>
            </a:r>
            <a:r>
              <a:rPr b="1" dirty="0"/>
              <a:t>Emotional Well-being</a:t>
            </a:r>
            <a:r>
              <a:rPr dirty="0"/>
              <a:t>: Mood-related issues like depression and anxiety.</a:t>
            </a:r>
          </a:p>
          <a:p>
            <a:pPr marL="0" indent="0">
              <a:buNone/>
            </a:pPr>
            <a:r>
              <a:rPr lang="sl-SI" dirty="0"/>
              <a:t>4. </a:t>
            </a:r>
            <a:r>
              <a:rPr b="1" dirty="0"/>
              <a:t>Stigma</a:t>
            </a:r>
            <a:r>
              <a:rPr dirty="0"/>
              <a:t>: Feelings of embarrassment or social rejection.</a:t>
            </a:r>
          </a:p>
          <a:p>
            <a:pPr marL="0" indent="0">
              <a:buNone/>
            </a:pPr>
            <a:r>
              <a:rPr lang="sl-SI" dirty="0"/>
              <a:t>5. </a:t>
            </a:r>
            <a:r>
              <a:rPr b="1" dirty="0"/>
              <a:t>Social Support</a:t>
            </a:r>
            <a:r>
              <a:rPr dirty="0"/>
              <a:t>: Access to help and relationships.</a:t>
            </a:r>
          </a:p>
          <a:p>
            <a:pPr marL="0" indent="0">
              <a:buNone/>
            </a:pPr>
            <a:r>
              <a:rPr lang="sl-SI" dirty="0"/>
              <a:t>6. </a:t>
            </a:r>
            <a:r>
              <a:rPr b="1" dirty="0"/>
              <a:t>Cognition</a:t>
            </a:r>
            <a:r>
              <a:rPr dirty="0"/>
              <a:t>: Problems with memory, attention, and decision-making.</a:t>
            </a:r>
          </a:p>
          <a:p>
            <a:pPr marL="0" indent="0">
              <a:buNone/>
            </a:pPr>
            <a:r>
              <a:rPr lang="sl-SI" dirty="0"/>
              <a:t>7. </a:t>
            </a:r>
            <a:r>
              <a:rPr b="1" dirty="0"/>
              <a:t>Communicati</a:t>
            </a:r>
            <a:r>
              <a:rPr dirty="0"/>
              <a:t>on: Difficulty speaking or being understood.</a:t>
            </a:r>
          </a:p>
          <a:p>
            <a:pPr marL="0" indent="0">
              <a:buNone/>
            </a:pPr>
            <a:r>
              <a:rPr lang="sl-SI" dirty="0"/>
              <a:t>8. </a:t>
            </a:r>
            <a:r>
              <a:rPr b="1" dirty="0"/>
              <a:t>Bodily Discomfort</a:t>
            </a:r>
            <a:r>
              <a:rPr dirty="0"/>
              <a:t>: Physical pain or discomfort associated with PD.</a:t>
            </a:r>
          </a:p>
        </p:txBody>
      </p:sp>
    </p:spTree>
  </p:cSld>
  <p:clrMapOvr>
    <a:masterClrMapping/>
  </p:clrMapOvr>
  <mc:AlternateContent xmlns:mc="http://schemas.openxmlformats.org/markup-compatibility/2006" xmlns:p14="http://schemas.microsoft.com/office/powerpoint/2010/main">
    <mc:Choice Requires="p14">
      <p:transition spd="slow" p14:dur="2000" advTm="107696"/>
    </mc:Choice>
    <mc:Fallback xmlns="">
      <p:transition spd="slow" advTm="107696"/>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Scoring the PDQ-39</a:t>
            </a:r>
          </a:p>
        </p:txBody>
      </p:sp>
      <p:sp>
        <p:nvSpPr>
          <p:cNvPr id="3" name="Content Placeholder 2"/>
          <p:cNvSpPr>
            <a:spLocks noGrp="1"/>
          </p:cNvSpPr>
          <p:nvPr>
            <p:ph idx="1"/>
          </p:nvPr>
        </p:nvSpPr>
        <p:spPr/>
        <p:txBody>
          <a:bodyPr>
            <a:normAutofit fontScale="77500" lnSpcReduction="20000"/>
          </a:bodyPr>
          <a:lstStyle/>
          <a:p>
            <a:pPr marL="0" indent="0">
              <a:buNone/>
            </a:pPr>
            <a:r>
              <a:rPr dirty="0"/>
              <a:t>Each of the 39 items is scored on a 5-point Likert scale:</a:t>
            </a:r>
          </a:p>
          <a:p>
            <a:r>
              <a:rPr dirty="0"/>
              <a:t>- 0 = Never</a:t>
            </a:r>
          </a:p>
          <a:p>
            <a:r>
              <a:rPr dirty="0"/>
              <a:t>- 1 = Occasionally</a:t>
            </a:r>
          </a:p>
          <a:p>
            <a:r>
              <a:rPr dirty="0"/>
              <a:t>- 2 = Sometimes</a:t>
            </a:r>
          </a:p>
          <a:p>
            <a:r>
              <a:rPr dirty="0"/>
              <a:t>- 3 = Often</a:t>
            </a:r>
          </a:p>
          <a:p>
            <a:r>
              <a:rPr dirty="0"/>
              <a:t>- 4 = Always</a:t>
            </a:r>
          </a:p>
          <a:p>
            <a:endParaRPr dirty="0"/>
          </a:p>
          <a:p>
            <a:pPr marL="0" indent="0">
              <a:buNone/>
            </a:pPr>
            <a:r>
              <a:rPr dirty="0"/>
              <a:t>Domain scores are calculated as:</a:t>
            </a:r>
          </a:p>
          <a:p>
            <a:r>
              <a:rPr dirty="0"/>
              <a:t>(Sum of item scores in the domain ÷ Maximum possible score in the domain) × 100.</a:t>
            </a:r>
          </a:p>
          <a:p>
            <a:endParaRPr dirty="0"/>
          </a:p>
          <a:p>
            <a:pPr marL="0" indent="0">
              <a:buNone/>
            </a:pPr>
            <a:r>
              <a:rPr dirty="0"/>
              <a:t>The total score, known as the PDQ-39 Summary Index (SI), is the average of the domain scores, providing an overall </a:t>
            </a:r>
            <a:r>
              <a:rPr dirty="0" err="1"/>
              <a:t>HRQoL</a:t>
            </a:r>
            <a:r>
              <a:rPr dirty="0"/>
              <a:t> assessment.</a:t>
            </a:r>
          </a:p>
        </p:txBody>
      </p:sp>
    </p:spTree>
  </p:cSld>
  <p:clrMapOvr>
    <a:masterClrMapping/>
  </p:clrMapOvr>
  <mc:AlternateContent xmlns:mc="http://schemas.openxmlformats.org/markup-compatibility/2006" xmlns:p14="http://schemas.microsoft.com/office/powerpoint/2010/main">
    <mc:Choice Requires="p14">
      <p:transition spd="slow" p14:dur="2000" advTm="84116"/>
    </mc:Choice>
    <mc:Fallback xmlns="">
      <p:transition spd="slow" advTm="84116"/>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Applications of the PDQ-39</a:t>
            </a:r>
          </a:p>
        </p:txBody>
      </p:sp>
      <p:sp>
        <p:nvSpPr>
          <p:cNvPr id="3" name="Content Placeholder 2"/>
          <p:cNvSpPr>
            <a:spLocks noGrp="1"/>
          </p:cNvSpPr>
          <p:nvPr>
            <p:ph idx="1"/>
          </p:nvPr>
        </p:nvSpPr>
        <p:spPr/>
        <p:txBody>
          <a:bodyPr>
            <a:normAutofit fontScale="92500"/>
          </a:bodyPr>
          <a:lstStyle/>
          <a:p>
            <a:pPr marL="0" indent="0">
              <a:buNone/>
            </a:pPr>
            <a:r>
              <a:rPr dirty="0"/>
              <a:t>Clinical Applications:</a:t>
            </a:r>
          </a:p>
          <a:p>
            <a:r>
              <a:rPr dirty="0"/>
              <a:t>- Identifying areas of significant impact on quality of life.</a:t>
            </a:r>
          </a:p>
          <a:p>
            <a:r>
              <a:rPr dirty="0"/>
              <a:t>- Monitoring changes in </a:t>
            </a:r>
            <a:r>
              <a:rPr dirty="0" err="1"/>
              <a:t>HRQoL</a:t>
            </a:r>
            <a:r>
              <a:rPr dirty="0"/>
              <a:t> over time or in response to treatment.</a:t>
            </a:r>
          </a:p>
          <a:p>
            <a:r>
              <a:rPr dirty="0"/>
              <a:t>- Facilitating patient-clinician communication regarding challenges.</a:t>
            </a:r>
          </a:p>
          <a:p>
            <a:endParaRPr dirty="0"/>
          </a:p>
          <a:p>
            <a:pPr marL="0" indent="0">
              <a:buNone/>
            </a:pPr>
            <a:r>
              <a:rPr dirty="0"/>
              <a:t>Research Applications:</a:t>
            </a:r>
          </a:p>
          <a:p>
            <a:r>
              <a:rPr dirty="0"/>
              <a:t>- Assessing the effectiveness of interventions in clinical trials.</a:t>
            </a:r>
          </a:p>
          <a:p>
            <a:r>
              <a:rPr dirty="0"/>
              <a:t>- Stratifying patients based on quality-of-life metrics.</a:t>
            </a:r>
          </a:p>
          <a:p>
            <a:r>
              <a:rPr dirty="0"/>
              <a:t>- Comparing </a:t>
            </a:r>
            <a:r>
              <a:rPr dirty="0" err="1"/>
              <a:t>HRQoL</a:t>
            </a:r>
            <a:r>
              <a:rPr dirty="0"/>
              <a:t> outcomes across different patient populations.</a:t>
            </a:r>
          </a:p>
        </p:txBody>
      </p:sp>
    </p:spTree>
  </p:cSld>
  <p:clrMapOvr>
    <a:masterClrMapping/>
  </p:clrMapOvr>
  <mc:AlternateContent xmlns:mc="http://schemas.openxmlformats.org/markup-compatibility/2006" xmlns:p14="http://schemas.microsoft.com/office/powerpoint/2010/main">
    <mc:Choice Requires="p14">
      <p:transition spd="slow" p14:dur="2000" advTm="81385"/>
    </mc:Choice>
    <mc:Fallback xmlns="">
      <p:transition spd="slow" advTm="81385"/>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Strengths of the PDQ-39</a:t>
            </a:r>
          </a:p>
        </p:txBody>
      </p:sp>
      <p:sp>
        <p:nvSpPr>
          <p:cNvPr id="3" name="Content Placeholder 2"/>
          <p:cNvSpPr>
            <a:spLocks noGrp="1"/>
          </p:cNvSpPr>
          <p:nvPr>
            <p:ph idx="1"/>
          </p:nvPr>
        </p:nvSpPr>
        <p:spPr/>
        <p:txBody>
          <a:bodyPr>
            <a:normAutofit lnSpcReduction="10000"/>
          </a:bodyPr>
          <a:lstStyle/>
          <a:p>
            <a:pPr marL="0" indent="0">
              <a:buNone/>
            </a:pPr>
            <a:r>
              <a:rPr dirty="0"/>
              <a:t>Advantages:</a:t>
            </a:r>
          </a:p>
          <a:p>
            <a:r>
              <a:rPr dirty="0"/>
              <a:t>- Comprehensive coverage of quality-of-life domains.</a:t>
            </a:r>
          </a:p>
          <a:p>
            <a:r>
              <a:rPr dirty="0"/>
              <a:t>- Patient-centered, capturing subjective experiences.</a:t>
            </a:r>
          </a:p>
          <a:p>
            <a:r>
              <a:rPr dirty="0"/>
              <a:t>- Easy to administer and interpret.</a:t>
            </a:r>
          </a:p>
          <a:p>
            <a:endParaRPr dirty="0"/>
          </a:p>
          <a:p>
            <a:pPr marL="0" indent="0">
              <a:buNone/>
            </a:pPr>
            <a:r>
              <a:rPr dirty="0"/>
              <a:t>Clinical Impact:</a:t>
            </a:r>
          </a:p>
          <a:p>
            <a:r>
              <a:rPr dirty="0"/>
              <a:t>- Provides actionable insights for personalized care.</a:t>
            </a:r>
          </a:p>
          <a:p>
            <a:r>
              <a:rPr dirty="0"/>
              <a:t>- Highlights non-motor aspects of PD that are often overlooked.</a:t>
            </a:r>
          </a:p>
          <a:p>
            <a:r>
              <a:rPr dirty="0"/>
              <a:t>- Enhances shared decision-making between patients and clinicians.</a:t>
            </a:r>
          </a:p>
        </p:txBody>
      </p:sp>
    </p:spTree>
  </p:cSld>
  <p:clrMapOvr>
    <a:masterClrMapping/>
  </p:clrMapOvr>
  <mc:AlternateContent xmlns:mc="http://schemas.openxmlformats.org/markup-compatibility/2006" xmlns:p14="http://schemas.microsoft.com/office/powerpoint/2010/main">
    <mc:Choice Requires="p14">
      <p:transition spd="slow" p14:dur="2000" advTm="77755"/>
    </mc:Choice>
    <mc:Fallback xmlns="">
      <p:transition spd="slow" advTm="77755"/>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2296"/>
            <a:ext cx="10515600" cy="1325563"/>
          </a:xfrm>
        </p:spPr>
        <p:txBody>
          <a:bodyPr/>
          <a:lstStyle/>
          <a:p>
            <a:r>
              <a:rPr dirty="0"/>
              <a:t>Limitations of the PDQ-39</a:t>
            </a:r>
          </a:p>
        </p:txBody>
      </p:sp>
      <p:sp>
        <p:nvSpPr>
          <p:cNvPr id="3" name="Content Placeholder 2"/>
          <p:cNvSpPr>
            <a:spLocks noGrp="1"/>
          </p:cNvSpPr>
          <p:nvPr>
            <p:ph idx="1"/>
          </p:nvPr>
        </p:nvSpPr>
        <p:spPr>
          <a:xfrm>
            <a:off x="838200" y="1029213"/>
            <a:ext cx="10515600" cy="4351338"/>
          </a:xfrm>
        </p:spPr>
        <p:txBody>
          <a:bodyPr>
            <a:normAutofit fontScale="92500" lnSpcReduction="20000"/>
          </a:bodyPr>
          <a:lstStyle/>
          <a:p>
            <a:pPr marL="0" indent="0">
              <a:buNone/>
            </a:pPr>
            <a:r>
              <a:rPr dirty="0"/>
              <a:t>Challenges and Limitations:</a:t>
            </a:r>
          </a:p>
          <a:p>
            <a:r>
              <a:rPr dirty="0"/>
              <a:t>- Reliance on patient self-reporting, which may introduce bias.</a:t>
            </a:r>
          </a:p>
          <a:p>
            <a:r>
              <a:rPr dirty="0"/>
              <a:t>- Limited sensitivity to changes in motor symptoms.</a:t>
            </a:r>
          </a:p>
          <a:p>
            <a:r>
              <a:rPr dirty="0"/>
              <a:t>- Focuses on subjective quality-of-life measures, which may not align with objective clinical assessments.</a:t>
            </a:r>
          </a:p>
          <a:p>
            <a:endParaRPr dirty="0"/>
          </a:p>
          <a:p>
            <a:pPr marL="0" indent="0">
              <a:buNone/>
            </a:pPr>
            <a:r>
              <a:rPr dirty="0"/>
              <a:t>Strategies to Mitigate Limitations:</a:t>
            </a:r>
          </a:p>
          <a:p>
            <a:r>
              <a:rPr dirty="0"/>
              <a:t>- Use alongside objective motor and non-motor symptom scales.</a:t>
            </a:r>
          </a:p>
          <a:p>
            <a:r>
              <a:rPr dirty="0"/>
              <a:t>- Ensure proper patient education to enhance accurate responses.</a:t>
            </a:r>
          </a:p>
          <a:p>
            <a:r>
              <a:rPr dirty="0"/>
              <a:t>- Combine with tools like the Non-Motor Symptoms Scale (NMSS) for a broader perspective.</a:t>
            </a:r>
          </a:p>
        </p:txBody>
      </p:sp>
    </p:spTree>
  </p:cSld>
  <p:clrMapOvr>
    <a:masterClrMapping/>
  </p:clrMapOvr>
  <mc:AlternateContent xmlns:mc="http://schemas.openxmlformats.org/markup-compatibility/2006" xmlns:p14="http://schemas.microsoft.com/office/powerpoint/2010/main">
    <mc:Choice Requires="p14">
      <p:transition spd="slow" p14:dur="2000" advTm="76223"/>
    </mc:Choice>
    <mc:Fallback xmlns="">
      <p:transition spd="slow" advTm="76223"/>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9940" y="185831"/>
            <a:ext cx="11031071" cy="1325563"/>
          </a:xfrm>
        </p:spPr>
        <p:txBody>
          <a:bodyPr/>
          <a:lstStyle/>
          <a:p>
            <a:r>
              <a:rPr dirty="0"/>
              <a:t>Clinical Example: High Impact on Mobility and ADLs</a:t>
            </a:r>
          </a:p>
        </p:txBody>
      </p:sp>
      <p:sp>
        <p:nvSpPr>
          <p:cNvPr id="3" name="Content Placeholder 2"/>
          <p:cNvSpPr>
            <a:spLocks noGrp="1"/>
          </p:cNvSpPr>
          <p:nvPr>
            <p:ph idx="1"/>
          </p:nvPr>
        </p:nvSpPr>
        <p:spPr>
          <a:xfrm>
            <a:off x="712694" y="1395666"/>
            <a:ext cx="10515600" cy="4351338"/>
          </a:xfrm>
        </p:spPr>
        <p:txBody>
          <a:bodyPr>
            <a:normAutofit/>
          </a:bodyPr>
          <a:lstStyle/>
          <a:p>
            <a:pPr marL="0" indent="0">
              <a:buNone/>
            </a:pPr>
            <a:r>
              <a:rPr dirty="0"/>
              <a:t>Case Description:</a:t>
            </a:r>
          </a:p>
          <a:p>
            <a:r>
              <a:rPr dirty="0"/>
              <a:t>- A 65-year-old male reports significant difficulty walking and frequent falls. He also struggles with basic tasks such as dressing and eating.</a:t>
            </a:r>
          </a:p>
          <a:p>
            <a:endParaRPr dirty="0"/>
          </a:p>
          <a:p>
            <a:pPr marL="0" indent="0">
              <a:buNone/>
            </a:pPr>
            <a:r>
              <a:rPr dirty="0"/>
              <a:t>PDQ-39 Insights:</a:t>
            </a:r>
          </a:p>
          <a:p>
            <a:r>
              <a:rPr dirty="0"/>
              <a:t>- Elevated scores in the Mobility and ADL domains indicate severe impairment.</a:t>
            </a:r>
          </a:p>
          <a:p>
            <a:r>
              <a:rPr dirty="0"/>
              <a:t>- Suggests a need for interventions focused on physical therapy, assistive devices, and caregiver support.</a:t>
            </a:r>
          </a:p>
        </p:txBody>
      </p:sp>
    </p:spTree>
  </p:cSld>
  <p:clrMapOvr>
    <a:masterClrMapping/>
  </p:clrMapOvr>
  <mc:AlternateContent xmlns:mc="http://schemas.openxmlformats.org/markup-compatibility/2006" xmlns:p14="http://schemas.microsoft.com/office/powerpoint/2010/main">
    <mc:Choice Requires="p14">
      <p:transition spd="slow" p14:dur="2000" advTm="67366"/>
    </mc:Choice>
    <mc:Fallback xmlns="">
      <p:transition spd="slow" advTm="67366"/>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Overview of PD Assessment Scales</a:t>
            </a:r>
          </a:p>
        </p:txBody>
      </p:sp>
      <p:sp>
        <p:nvSpPr>
          <p:cNvPr id="3" name="Content Placeholder 2"/>
          <p:cNvSpPr>
            <a:spLocks noGrp="1"/>
          </p:cNvSpPr>
          <p:nvPr>
            <p:ph idx="1"/>
          </p:nvPr>
        </p:nvSpPr>
        <p:spPr/>
        <p:txBody>
          <a:bodyPr>
            <a:normAutofit lnSpcReduction="10000"/>
          </a:bodyPr>
          <a:lstStyle/>
          <a:p>
            <a:pPr marL="0" indent="0">
              <a:buNone/>
            </a:pPr>
            <a:r>
              <a:rPr dirty="0"/>
              <a:t>Why use scales in PD assessment?</a:t>
            </a:r>
          </a:p>
          <a:p>
            <a:r>
              <a:rPr dirty="0"/>
              <a:t>- Objective quantification of symptoms.</a:t>
            </a:r>
          </a:p>
          <a:p>
            <a:r>
              <a:rPr dirty="0"/>
              <a:t>- Tracking disease progression.</a:t>
            </a:r>
          </a:p>
          <a:p>
            <a:r>
              <a:rPr dirty="0"/>
              <a:t>- Guiding treatment decisions.</a:t>
            </a:r>
          </a:p>
          <a:p>
            <a:endParaRPr dirty="0"/>
          </a:p>
          <a:p>
            <a:pPr marL="0" indent="0">
              <a:buNone/>
            </a:pPr>
            <a:r>
              <a:rPr dirty="0"/>
              <a:t>Categories of PD scales:</a:t>
            </a:r>
          </a:p>
          <a:p>
            <a:r>
              <a:rPr dirty="0"/>
              <a:t>1. Motor symptom scales (e.g., UPDRS, H&amp;Y).</a:t>
            </a:r>
          </a:p>
          <a:p>
            <a:r>
              <a:rPr dirty="0"/>
              <a:t>2. Non-motor symptom scales (e.g., NMSS).</a:t>
            </a:r>
          </a:p>
          <a:p>
            <a:r>
              <a:rPr dirty="0"/>
              <a:t>3. Quality-of-life scales (e.g., PDQ-39).</a:t>
            </a:r>
          </a:p>
        </p:txBody>
      </p:sp>
    </p:spTree>
  </p:cSld>
  <p:clrMapOvr>
    <a:masterClrMapping/>
  </p:clrMapOvr>
  <mc:AlternateContent xmlns:mc="http://schemas.openxmlformats.org/markup-compatibility/2006" xmlns:p14="http://schemas.microsoft.com/office/powerpoint/2010/main">
    <mc:Choice Requires="p14">
      <p:transition spd="slow" p14:dur="2000" advTm="82161"/>
    </mc:Choice>
    <mc:Fallback xmlns="">
      <p:transition spd="slow" advTm="82161"/>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Clinical Example: Emotional and Social Challenges</a:t>
            </a:r>
          </a:p>
        </p:txBody>
      </p:sp>
      <p:sp>
        <p:nvSpPr>
          <p:cNvPr id="3" name="Content Placeholder 2"/>
          <p:cNvSpPr>
            <a:spLocks noGrp="1"/>
          </p:cNvSpPr>
          <p:nvPr>
            <p:ph idx="1"/>
          </p:nvPr>
        </p:nvSpPr>
        <p:spPr>
          <a:xfrm>
            <a:off x="999565" y="1525948"/>
            <a:ext cx="8700247" cy="4351338"/>
          </a:xfrm>
        </p:spPr>
        <p:txBody>
          <a:bodyPr>
            <a:normAutofit fontScale="92500"/>
          </a:bodyPr>
          <a:lstStyle/>
          <a:p>
            <a:pPr marL="0" indent="0">
              <a:buNone/>
            </a:pPr>
            <a:r>
              <a:rPr dirty="0"/>
              <a:t>Case Description:</a:t>
            </a:r>
          </a:p>
          <a:p>
            <a:r>
              <a:rPr dirty="0"/>
              <a:t>- A 58-year-old female describes feelings of isolation and embarrassment due to her tremor. She also reports depressive symptoms.</a:t>
            </a:r>
          </a:p>
          <a:p>
            <a:endParaRPr dirty="0"/>
          </a:p>
          <a:p>
            <a:pPr marL="0" indent="0">
              <a:buNone/>
            </a:pPr>
            <a:r>
              <a:rPr dirty="0"/>
              <a:t>PDQ-39 Insights:</a:t>
            </a:r>
          </a:p>
          <a:p>
            <a:r>
              <a:rPr dirty="0"/>
              <a:t>- High scores in Emotional Well-being and Stigma domains highlight psychosocial challenges.</a:t>
            </a:r>
          </a:p>
          <a:p>
            <a:r>
              <a:rPr dirty="0"/>
              <a:t>- Indicates a need for counseling, peer support groups, and possibly pharmacological treatment for mood symptoms.</a:t>
            </a:r>
          </a:p>
        </p:txBody>
      </p:sp>
    </p:spTree>
  </p:cSld>
  <p:clrMapOvr>
    <a:masterClrMapping/>
  </p:clrMapOvr>
  <mc:AlternateContent xmlns:mc="http://schemas.openxmlformats.org/markup-compatibility/2006" xmlns:p14="http://schemas.microsoft.com/office/powerpoint/2010/main">
    <mc:Choice Requires="p14">
      <p:transition spd="slow" p14:dur="2000" advTm="70835"/>
    </mc:Choice>
    <mc:Fallback xmlns="">
      <p:transition spd="slow" advTm="70835"/>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Research Use of the PDQ-39</a:t>
            </a:r>
          </a:p>
        </p:txBody>
      </p:sp>
      <p:sp>
        <p:nvSpPr>
          <p:cNvPr id="3" name="Content Placeholder 2"/>
          <p:cNvSpPr>
            <a:spLocks noGrp="1"/>
          </p:cNvSpPr>
          <p:nvPr>
            <p:ph idx="1"/>
          </p:nvPr>
        </p:nvSpPr>
        <p:spPr>
          <a:xfrm>
            <a:off x="838200" y="1825625"/>
            <a:ext cx="9148482" cy="4351338"/>
          </a:xfrm>
        </p:spPr>
        <p:txBody>
          <a:bodyPr>
            <a:normAutofit fontScale="92500" lnSpcReduction="10000"/>
          </a:bodyPr>
          <a:lstStyle/>
          <a:p>
            <a:pPr marL="0" indent="0">
              <a:buNone/>
            </a:pPr>
            <a:r>
              <a:rPr dirty="0"/>
              <a:t>Role in Clinical Trials:</a:t>
            </a:r>
          </a:p>
          <a:p>
            <a:r>
              <a:rPr dirty="0"/>
              <a:t>- The PDQ-39 is frequently used as an outcome measure in studies evaluating new treatments.</a:t>
            </a:r>
          </a:p>
          <a:p>
            <a:r>
              <a:rPr dirty="0"/>
              <a:t>- Helps quantify the impact of interventions on patient quality of life.</a:t>
            </a:r>
          </a:p>
          <a:p>
            <a:endParaRPr dirty="0"/>
          </a:p>
          <a:p>
            <a:pPr marL="0" indent="0">
              <a:buNone/>
            </a:pPr>
            <a:r>
              <a:rPr dirty="0"/>
              <a:t>Examples:</a:t>
            </a:r>
          </a:p>
          <a:p>
            <a:r>
              <a:rPr dirty="0"/>
              <a:t>- Comparing </a:t>
            </a:r>
            <a:r>
              <a:rPr dirty="0" err="1"/>
              <a:t>HRQoL</a:t>
            </a:r>
            <a:r>
              <a:rPr dirty="0"/>
              <a:t> outcomes of patients receiving deep brain stimulation versus standard pharmacological therapy.</a:t>
            </a:r>
          </a:p>
          <a:p>
            <a:r>
              <a:rPr dirty="0"/>
              <a:t>- Longitudinal studies tracking quality-of-life changes over the disease course.</a:t>
            </a:r>
          </a:p>
        </p:txBody>
      </p:sp>
    </p:spTree>
  </p:cSld>
  <p:clrMapOvr>
    <a:masterClrMapping/>
  </p:clrMapOvr>
  <mc:AlternateContent xmlns:mc="http://schemas.openxmlformats.org/markup-compatibility/2006" xmlns:p14="http://schemas.microsoft.com/office/powerpoint/2010/main">
    <mc:Choice Requires="p14">
      <p:transition spd="slow" p14:dur="2000" advTm="61640"/>
    </mc:Choice>
    <mc:Fallback xmlns="">
      <p:transition spd="slow" advTm="61640"/>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Conclusions and Practical Tips</a:t>
            </a:r>
          </a:p>
        </p:txBody>
      </p:sp>
      <p:sp>
        <p:nvSpPr>
          <p:cNvPr id="3" name="Content Placeholder 2"/>
          <p:cNvSpPr>
            <a:spLocks noGrp="1"/>
          </p:cNvSpPr>
          <p:nvPr>
            <p:ph idx="1"/>
          </p:nvPr>
        </p:nvSpPr>
        <p:spPr>
          <a:xfrm>
            <a:off x="838200" y="1253331"/>
            <a:ext cx="9713259" cy="4351338"/>
          </a:xfrm>
        </p:spPr>
        <p:txBody>
          <a:bodyPr>
            <a:normAutofit fontScale="92500" lnSpcReduction="10000"/>
          </a:bodyPr>
          <a:lstStyle/>
          <a:p>
            <a:pPr marL="0" indent="0">
              <a:buNone/>
            </a:pPr>
            <a:r>
              <a:rPr dirty="0"/>
              <a:t>Key Takeaways:</a:t>
            </a:r>
          </a:p>
          <a:p>
            <a:r>
              <a:rPr dirty="0"/>
              <a:t>The PDQ-39 is a cornerstone tool for assessing </a:t>
            </a:r>
            <a:r>
              <a:rPr dirty="0" err="1"/>
              <a:t>HRQoL</a:t>
            </a:r>
            <a:r>
              <a:rPr dirty="0"/>
              <a:t> in Parkinson’s Disease.</a:t>
            </a:r>
          </a:p>
          <a:p>
            <a:r>
              <a:rPr dirty="0"/>
              <a:t>Its multidimensional approach ensures a comprehensive understanding of patient challenges.</a:t>
            </a:r>
          </a:p>
          <a:p>
            <a:endParaRPr dirty="0"/>
          </a:p>
          <a:p>
            <a:pPr marL="0" indent="0">
              <a:buNone/>
            </a:pPr>
            <a:r>
              <a:rPr dirty="0"/>
              <a:t>Practical Tips:</a:t>
            </a:r>
          </a:p>
          <a:p>
            <a:r>
              <a:rPr dirty="0"/>
              <a:t>1. Educate patients on the importance of honest responses.</a:t>
            </a:r>
          </a:p>
          <a:p>
            <a:r>
              <a:rPr dirty="0"/>
              <a:t>2. Reassess regularly to track changes and guide management.</a:t>
            </a:r>
          </a:p>
          <a:p>
            <a:r>
              <a:rPr dirty="0"/>
              <a:t>3. Use in combination with other scales for a holistic evaluation.</a:t>
            </a:r>
          </a:p>
        </p:txBody>
      </p:sp>
    </p:spTree>
  </p:cSld>
  <p:clrMapOvr>
    <a:masterClrMapping/>
  </p:clrMapOvr>
  <mc:AlternateContent xmlns:mc="http://schemas.openxmlformats.org/markup-compatibility/2006" xmlns:p14="http://schemas.microsoft.com/office/powerpoint/2010/main">
    <mc:Choice Requires="p14">
      <p:transition spd="slow" p14:dur="2000" advTm="65414"/>
    </mc:Choice>
    <mc:Fallback xmlns="">
      <p:transition spd="slow" advTm="65414"/>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Clinical Case 1</a:t>
            </a:r>
          </a:p>
        </p:txBody>
      </p:sp>
      <p:sp>
        <p:nvSpPr>
          <p:cNvPr id="3" name="Content Placeholder 2"/>
          <p:cNvSpPr>
            <a:spLocks noGrp="1"/>
          </p:cNvSpPr>
          <p:nvPr>
            <p:ph idx="1"/>
          </p:nvPr>
        </p:nvSpPr>
        <p:spPr/>
        <p:txBody>
          <a:bodyPr/>
          <a:lstStyle/>
          <a:p>
            <a:pPr marL="0" indent="0">
              <a:buNone/>
            </a:pPr>
            <a:r>
              <a:rPr dirty="0"/>
              <a:t>A 65-year-old male with Parkinson’s Disease complains of significant difficulty in walking due to freezing episodes and tremor. He experiences frequent falls, leading to fear of leaving his home. He reports persistent sadness and feelings of worthlessness, as well as a loss of interest in previously enjoyed activities. His family observes noticeable irritability, and he avoids social gatherings due to embarrassment over his tremor. The patient also reports disturbed sleep due to nocturia and pain in his legs.</a:t>
            </a:r>
          </a:p>
        </p:txBody>
      </p:sp>
    </p:spTree>
  </p:cSld>
  <p:clrMapOvr>
    <a:masterClrMapping/>
  </p:clrMapOvr>
  <mc:AlternateContent xmlns:mc="http://schemas.openxmlformats.org/markup-compatibility/2006" xmlns:p14="http://schemas.microsoft.com/office/powerpoint/2010/main">
    <mc:Choice Requires="p14">
      <p:transition spd="slow" p14:dur="2000" advTm="80186"/>
    </mc:Choice>
    <mc:Fallback xmlns="">
      <p:transition spd="slow" advTm="80186"/>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Response for Clinical Case 1</a:t>
            </a:r>
          </a:p>
        </p:txBody>
      </p:sp>
      <p:sp>
        <p:nvSpPr>
          <p:cNvPr id="3" name="Content Placeholder 2"/>
          <p:cNvSpPr>
            <a:spLocks noGrp="1"/>
          </p:cNvSpPr>
          <p:nvPr>
            <p:ph idx="1"/>
          </p:nvPr>
        </p:nvSpPr>
        <p:spPr>
          <a:xfrm>
            <a:off x="838200" y="1260848"/>
            <a:ext cx="10515600" cy="5032375"/>
          </a:xfrm>
        </p:spPr>
        <p:txBody>
          <a:bodyPr>
            <a:normAutofit lnSpcReduction="10000"/>
          </a:bodyPr>
          <a:lstStyle/>
          <a:p>
            <a:pPr marL="0" indent="0">
              <a:buNone/>
            </a:pPr>
            <a:r>
              <a:rPr dirty="0"/>
              <a:t>Based on the PDQ-39 scale, this patient is likely to score high in multiple domains:</a:t>
            </a:r>
          </a:p>
          <a:p>
            <a:r>
              <a:rPr dirty="0"/>
              <a:t>Mobility: Significant impairment due to freezing and falls.</a:t>
            </a:r>
          </a:p>
          <a:p>
            <a:r>
              <a:rPr dirty="0"/>
              <a:t>Emotional well-being: Persistent sadness and feelings of worthlessness.</a:t>
            </a:r>
          </a:p>
          <a:p>
            <a:r>
              <a:rPr dirty="0"/>
              <a:t>Stigma: Avoidance of social gatherings due to embarrassment.</a:t>
            </a:r>
          </a:p>
          <a:p>
            <a:r>
              <a:rPr dirty="0"/>
              <a:t>Bodily discomfort: Pain in the legs.</a:t>
            </a:r>
          </a:p>
          <a:p>
            <a:endParaRPr dirty="0"/>
          </a:p>
          <a:p>
            <a:r>
              <a:rPr dirty="0"/>
              <a:t>These impairments suggest a substantial reduction in quality of life. A tailored multidisciplinary approach, including physiotherapy, psychotherapy, and medication adjustments, is recommended.</a:t>
            </a:r>
          </a:p>
        </p:txBody>
      </p:sp>
    </p:spTree>
  </p:cSld>
  <p:clrMapOvr>
    <a:masterClrMapping/>
  </p:clrMapOvr>
  <mc:AlternateContent xmlns:mc="http://schemas.openxmlformats.org/markup-compatibility/2006" xmlns:p14="http://schemas.microsoft.com/office/powerpoint/2010/main">
    <mc:Choice Requires="p14">
      <p:transition spd="slow" p14:dur="2000" advTm="66937"/>
    </mc:Choice>
    <mc:Fallback xmlns="">
      <p:transition spd="slow" advTm="66937"/>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Clinical Case 2</a:t>
            </a:r>
          </a:p>
        </p:txBody>
      </p:sp>
      <p:sp>
        <p:nvSpPr>
          <p:cNvPr id="3" name="Content Placeholder 2"/>
          <p:cNvSpPr>
            <a:spLocks noGrp="1"/>
          </p:cNvSpPr>
          <p:nvPr>
            <p:ph idx="1"/>
          </p:nvPr>
        </p:nvSpPr>
        <p:spPr/>
        <p:txBody>
          <a:bodyPr/>
          <a:lstStyle/>
          <a:p>
            <a:pPr marL="0" indent="0">
              <a:buNone/>
            </a:pPr>
            <a:r>
              <a:rPr dirty="0"/>
              <a:t>A 70-year-old female with mid-stage Parkinson’s Disease complains of mild difficulties in dressing due to rigidity in her arms. She reports no issues with walking but avoids long distances due to fatigue. She occasionally feels anxious in social settings but remains active in her community. She does not report significant emotional distress or bodily discomfort. Her family mentions minor irritability but no notable changes in her overall behavior.</a:t>
            </a:r>
          </a:p>
        </p:txBody>
      </p:sp>
    </p:spTree>
  </p:cSld>
  <p:clrMapOvr>
    <a:masterClrMapping/>
  </p:clrMapOvr>
  <mc:AlternateContent xmlns:mc="http://schemas.openxmlformats.org/markup-compatibility/2006" xmlns:p14="http://schemas.microsoft.com/office/powerpoint/2010/main">
    <mc:Choice Requires="p14">
      <p:transition spd="slow" p14:dur="2000" advTm="54124"/>
    </mc:Choice>
    <mc:Fallback xmlns="">
      <p:transition spd="slow" advTm="54124"/>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Response for Clinical Case 2</a:t>
            </a:r>
          </a:p>
        </p:txBody>
      </p:sp>
      <p:sp>
        <p:nvSpPr>
          <p:cNvPr id="3" name="Content Placeholder 2"/>
          <p:cNvSpPr>
            <a:spLocks noGrp="1"/>
          </p:cNvSpPr>
          <p:nvPr>
            <p:ph idx="1"/>
          </p:nvPr>
        </p:nvSpPr>
        <p:spPr>
          <a:xfrm>
            <a:off x="838200" y="1347201"/>
            <a:ext cx="10515600" cy="4351338"/>
          </a:xfrm>
        </p:spPr>
        <p:txBody>
          <a:bodyPr>
            <a:normAutofit lnSpcReduction="10000"/>
          </a:bodyPr>
          <a:lstStyle/>
          <a:p>
            <a:pPr marL="0" indent="0">
              <a:buNone/>
            </a:pPr>
            <a:r>
              <a:rPr dirty="0"/>
              <a:t>This patient likely has minimal quality-of-life impairment based on the PDQ-39:</a:t>
            </a:r>
          </a:p>
          <a:p>
            <a:r>
              <a:rPr dirty="0"/>
              <a:t>Mobility: Slight limitation due to fatigue.</a:t>
            </a:r>
          </a:p>
          <a:p>
            <a:r>
              <a:rPr dirty="0"/>
              <a:t>Emotional well-being: Mild anxiety in social settings.</a:t>
            </a:r>
          </a:p>
          <a:p>
            <a:r>
              <a:rPr dirty="0"/>
              <a:t>Activities of daily living: Mild issues with dressing.</a:t>
            </a:r>
          </a:p>
          <a:p>
            <a:endParaRPr dirty="0"/>
          </a:p>
          <a:p>
            <a:pPr marL="0" indent="0">
              <a:buNone/>
            </a:pPr>
            <a:r>
              <a:rPr dirty="0"/>
              <a:t>Overall, her PDQ-39 score would be relatively low, reflecting good quality of life with manageable symptoms. Recommendations include maintaining physical activity and addressing fatigue with energy conservation strategies.</a:t>
            </a:r>
          </a:p>
        </p:txBody>
      </p:sp>
    </p:spTree>
  </p:cSld>
  <p:clrMapOvr>
    <a:masterClrMapping/>
  </p:clrMapOvr>
  <mc:AlternateContent xmlns:mc="http://schemas.openxmlformats.org/markup-compatibility/2006" xmlns:p14="http://schemas.microsoft.com/office/powerpoint/2010/main">
    <mc:Choice Requires="p14">
      <p:transition spd="slow" p14:dur="2000" advTm="49760"/>
    </mc:Choice>
    <mc:Fallback xmlns="">
      <p:transition spd="slow" advTm="49760"/>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Clinical Case 3</a:t>
            </a:r>
          </a:p>
        </p:txBody>
      </p:sp>
      <p:sp>
        <p:nvSpPr>
          <p:cNvPr id="3" name="Content Placeholder 2"/>
          <p:cNvSpPr>
            <a:spLocks noGrp="1"/>
          </p:cNvSpPr>
          <p:nvPr>
            <p:ph idx="1"/>
          </p:nvPr>
        </p:nvSpPr>
        <p:spPr/>
        <p:txBody>
          <a:bodyPr/>
          <a:lstStyle/>
          <a:p>
            <a:pPr marL="0" indent="0">
              <a:buNone/>
            </a:pPr>
            <a:r>
              <a:rPr dirty="0"/>
              <a:t>A 58-year-old male diagnosed with early-stage Parkinson’s Disease reports mild tremor in his right hand, which interferes with typing at work. He feels self-conscious about his tremor but remains socially active. He denies any emotional distress, pain, or cognitive changes. He has no issues with walking or other activities of daily living.</a:t>
            </a:r>
          </a:p>
        </p:txBody>
      </p:sp>
    </p:spTree>
  </p:cSld>
  <p:clrMapOvr>
    <a:masterClrMapping/>
  </p:clrMapOvr>
  <mc:AlternateContent xmlns:mc="http://schemas.openxmlformats.org/markup-compatibility/2006" xmlns:p14="http://schemas.microsoft.com/office/powerpoint/2010/main">
    <mc:Choice Requires="p14">
      <p:transition spd="slow" p14:dur="2000" advTm="45555"/>
    </mc:Choice>
    <mc:Fallback xmlns="">
      <p:transition spd="slow" advTm="45555"/>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0103"/>
            <a:ext cx="10515600" cy="1325563"/>
          </a:xfrm>
        </p:spPr>
        <p:txBody>
          <a:bodyPr/>
          <a:lstStyle/>
          <a:p>
            <a:r>
              <a:rPr dirty="0"/>
              <a:t>Response for Clinical Case 3</a:t>
            </a:r>
          </a:p>
        </p:txBody>
      </p:sp>
      <p:sp>
        <p:nvSpPr>
          <p:cNvPr id="3" name="Content Placeholder 2"/>
          <p:cNvSpPr>
            <a:spLocks noGrp="1"/>
          </p:cNvSpPr>
          <p:nvPr>
            <p:ph idx="1"/>
          </p:nvPr>
        </p:nvSpPr>
        <p:spPr>
          <a:xfrm>
            <a:off x="838200" y="1063972"/>
            <a:ext cx="10515600" cy="4351338"/>
          </a:xfrm>
        </p:spPr>
        <p:txBody>
          <a:bodyPr/>
          <a:lstStyle/>
          <a:p>
            <a:pPr marL="0" indent="0">
              <a:buNone/>
            </a:pPr>
            <a:r>
              <a:rPr lang="sl-SI" dirty="0"/>
              <a:t>T</a:t>
            </a:r>
            <a:r>
              <a:rPr dirty="0"/>
              <a:t>his patient has a low level of quality-of-life impairment based on the PDQ-39:</a:t>
            </a:r>
          </a:p>
          <a:p>
            <a:r>
              <a:rPr dirty="0"/>
              <a:t>Mobility: No limitations.</a:t>
            </a:r>
          </a:p>
          <a:p>
            <a:r>
              <a:rPr dirty="0"/>
              <a:t>Activities of daily living: Mild interference with typing at work.</a:t>
            </a:r>
          </a:p>
          <a:p>
            <a:r>
              <a:rPr dirty="0"/>
              <a:t>Stigma: Slight self-consciousness due to tremor.</a:t>
            </a:r>
          </a:p>
          <a:p>
            <a:endParaRPr dirty="0"/>
          </a:p>
          <a:p>
            <a:pPr marL="0" indent="0">
              <a:buNone/>
            </a:pPr>
            <a:r>
              <a:rPr dirty="0"/>
              <a:t>The PDQ-39 score is likely low, reflecting minimal impairment. Reassurance and ergonomic adjustments at work can help mitigate these challenges.</a:t>
            </a:r>
          </a:p>
        </p:txBody>
      </p:sp>
    </p:spTree>
  </p:cSld>
  <p:clrMapOvr>
    <a:masterClrMapping/>
  </p:clrMapOvr>
  <mc:AlternateContent xmlns:mc="http://schemas.openxmlformats.org/markup-compatibility/2006" xmlns:p14="http://schemas.microsoft.com/office/powerpoint/2010/main">
    <mc:Choice Requires="p14">
      <p:transition spd="slow" p14:dur="2000" advTm="50383"/>
    </mc:Choice>
    <mc:Fallback xmlns="">
      <p:transition spd="slow" advTm="50383"/>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Clinical Case 4</a:t>
            </a:r>
          </a:p>
        </p:txBody>
      </p:sp>
      <p:sp>
        <p:nvSpPr>
          <p:cNvPr id="3" name="Content Placeholder 2"/>
          <p:cNvSpPr>
            <a:spLocks noGrp="1"/>
          </p:cNvSpPr>
          <p:nvPr>
            <p:ph idx="1"/>
          </p:nvPr>
        </p:nvSpPr>
        <p:spPr/>
        <p:txBody>
          <a:bodyPr/>
          <a:lstStyle/>
          <a:p>
            <a:pPr marL="0" indent="0">
              <a:buNone/>
            </a:pPr>
            <a:r>
              <a:rPr dirty="0"/>
              <a:t>A 72-year-old male with advanced Parkinson’s Disease is wheelchair-bound and requires assistance with all activities of daily living. He experiences frequent urinary incontinence, chronic constipation, and severe pain in his lower back. He reports feelings of hopelessness and social isolation, rarely leaving his house. His wife mentions significant cognitive changes, including memory loss and confusion.</a:t>
            </a:r>
          </a:p>
        </p:txBody>
      </p:sp>
    </p:spTree>
  </p:cSld>
  <p:clrMapOvr>
    <a:masterClrMapping/>
  </p:clrMapOvr>
  <mc:AlternateContent xmlns:mc="http://schemas.openxmlformats.org/markup-compatibility/2006" xmlns:p14="http://schemas.microsoft.com/office/powerpoint/2010/main">
    <mc:Choice Requires="p14">
      <p:transition spd="slow" p14:dur="2000" advTm="49622"/>
    </mc:Choice>
    <mc:Fallback xmlns="">
      <p:transition spd="slow" advTm="49622"/>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Key Attributes of Assessment Scales</a:t>
            </a:r>
          </a:p>
        </p:txBody>
      </p:sp>
      <p:sp>
        <p:nvSpPr>
          <p:cNvPr id="3" name="Content Placeholder 2"/>
          <p:cNvSpPr>
            <a:spLocks noGrp="1"/>
          </p:cNvSpPr>
          <p:nvPr>
            <p:ph idx="1"/>
          </p:nvPr>
        </p:nvSpPr>
        <p:spPr>
          <a:xfrm>
            <a:off x="838200" y="1825625"/>
            <a:ext cx="9318812" cy="4351338"/>
          </a:xfrm>
        </p:spPr>
        <p:txBody>
          <a:bodyPr/>
          <a:lstStyle/>
          <a:p>
            <a:pPr marL="0" indent="0">
              <a:buNone/>
            </a:pPr>
            <a:r>
              <a:rPr dirty="0"/>
              <a:t>Ideal PD scales should be:</a:t>
            </a:r>
          </a:p>
          <a:p>
            <a:r>
              <a:rPr dirty="0"/>
              <a:t>- Reliable: Consistent across evaluators and settings.</a:t>
            </a:r>
          </a:p>
          <a:p>
            <a:r>
              <a:rPr dirty="0"/>
              <a:t>- Valid: Accurately measure intended symptoms.</a:t>
            </a:r>
          </a:p>
          <a:p>
            <a:r>
              <a:rPr dirty="0"/>
              <a:t>- Sensitive: Detect subtle changes over time.</a:t>
            </a:r>
          </a:p>
          <a:p>
            <a:r>
              <a:rPr dirty="0"/>
              <a:t>- Comprehensive: Address motor, non-motor, and quality of life aspects.</a:t>
            </a:r>
          </a:p>
          <a:p>
            <a:endParaRPr dirty="0"/>
          </a:p>
          <a:p>
            <a:pPr marL="0" indent="0">
              <a:buNone/>
            </a:pPr>
            <a:r>
              <a:rPr dirty="0"/>
              <a:t>The chosen scales in this workshop meet these criteria and serve complementary roles.</a:t>
            </a:r>
          </a:p>
        </p:txBody>
      </p:sp>
    </p:spTree>
  </p:cSld>
  <p:clrMapOvr>
    <a:masterClrMapping/>
  </p:clrMapOvr>
  <mc:AlternateContent xmlns:mc="http://schemas.openxmlformats.org/markup-compatibility/2006" xmlns:p14="http://schemas.microsoft.com/office/powerpoint/2010/main">
    <mc:Choice Requires="p14">
      <p:transition spd="slow" p14:dur="2000" advTm="68645"/>
    </mc:Choice>
    <mc:Fallback xmlns="">
      <p:transition spd="slow" advTm="68645"/>
    </mc:Fallback>
  </mc:AlternateContent>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5447" y="70103"/>
            <a:ext cx="10515600" cy="1325563"/>
          </a:xfrm>
        </p:spPr>
        <p:txBody>
          <a:bodyPr/>
          <a:lstStyle/>
          <a:p>
            <a:r>
              <a:rPr dirty="0"/>
              <a:t>Response for Clinical Case 4</a:t>
            </a:r>
          </a:p>
        </p:txBody>
      </p:sp>
      <p:sp>
        <p:nvSpPr>
          <p:cNvPr id="3" name="Content Placeholder 2"/>
          <p:cNvSpPr>
            <a:spLocks noGrp="1"/>
          </p:cNvSpPr>
          <p:nvPr>
            <p:ph idx="1"/>
          </p:nvPr>
        </p:nvSpPr>
        <p:spPr>
          <a:xfrm>
            <a:off x="775447" y="1090866"/>
            <a:ext cx="10515600" cy="4351338"/>
          </a:xfrm>
        </p:spPr>
        <p:txBody>
          <a:bodyPr>
            <a:normAutofit fontScale="92500" lnSpcReduction="20000"/>
          </a:bodyPr>
          <a:lstStyle/>
          <a:p>
            <a:pPr marL="0" indent="0">
              <a:buNone/>
            </a:pPr>
            <a:r>
              <a:rPr dirty="0"/>
              <a:t>This patient has significant quality-of-life impairments in multiple PDQ-39 domains:</a:t>
            </a:r>
          </a:p>
          <a:p>
            <a:r>
              <a:rPr dirty="0"/>
              <a:t>Mobility: Completely dependent on a wheelchair.</a:t>
            </a:r>
          </a:p>
          <a:p>
            <a:r>
              <a:rPr dirty="0"/>
              <a:t>Activities of daily living Requires assistance for all tasks.</a:t>
            </a:r>
          </a:p>
          <a:p>
            <a:r>
              <a:rPr dirty="0"/>
              <a:t>Emotional well-being: Feelings of hopelessness and isolation.</a:t>
            </a:r>
          </a:p>
          <a:p>
            <a:r>
              <a:rPr dirty="0"/>
              <a:t>Cognition: Memory loss and confusion.</a:t>
            </a:r>
          </a:p>
          <a:p>
            <a:r>
              <a:rPr dirty="0"/>
              <a:t>Bodily discomfort: Chronic pain.</a:t>
            </a:r>
          </a:p>
          <a:p>
            <a:endParaRPr dirty="0"/>
          </a:p>
          <a:p>
            <a:pPr marL="0" indent="0">
              <a:buNone/>
            </a:pPr>
            <a:r>
              <a:rPr dirty="0"/>
              <a:t>The PDQ-39 score would be very high, indicating severe impairment. Interventions should focus on palliative care, symptom management, and caregiver support.</a:t>
            </a:r>
          </a:p>
        </p:txBody>
      </p:sp>
    </p:spTree>
  </p:cSld>
  <p:clrMapOvr>
    <a:masterClrMapping/>
  </p:clrMapOvr>
  <mc:AlternateContent xmlns:mc="http://schemas.openxmlformats.org/markup-compatibility/2006" xmlns:p14="http://schemas.microsoft.com/office/powerpoint/2010/main">
    <mc:Choice Requires="p14">
      <p:transition spd="slow" p14:dur="2000" advTm="59646"/>
    </mc:Choice>
    <mc:Fallback xmlns="">
      <p:transition spd="slow" advTm="59646"/>
    </mc:Fallback>
  </mc:AlternateContent>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Clinical Case 5</a:t>
            </a:r>
          </a:p>
        </p:txBody>
      </p:sp>
      <p:sp>
        <p:nvSpPr>
          <p:cNvPr id="3" name="Content Placeholder 2"/>
          <p:cNvSpPr>
            <a:spLocks noGrp="1"/>
          </p:cNvSpPr>
          <p:nvPr>
            <p:ph idx="1"/>
          </p:nvPr>
        </p:nvSpPr>
        <p:spPr/>
        <p:txBody>
          <a:bodyPr/>
          <a:lstStyle/>
          <a:p>
            <a:pPr marL="0" indent="0">
              <a:buNone/>
            </a:pPr>
            <a:r>
              <a:rPr dirty="0"/>
              <a:t>A 68-year-old female with mid-stage Parkinson’s Disease complains of difficulty writing due to tremor and stiffness in her fingers. She frequently experiences frustration but remains independent in most daily activities. She reports poor sleep due to nocturnal cramps and occasional anxiety about her symptoms worsening. She remains engaged in family activities but has reduced participation in hobbies due to fatigue.</a:t>
            </a:r>
          </a:p>
        </p:txBody>
      </p:sp>
    </p:spTree>
  </p:cSld>
  <p:clrMapOvr>
    <a:masterClrMapping/>
  </p:clrMapOvr>
  <mc:AlternateContent xmlns:mc="http://schemas.openxmlformats.org/markup-compatibility/2006" xmlns:p14="http://schemas.microsoft.com/office/powerpoint/2010/main">
    <mc:Choice Requires="p14">
      <p:transition spd="slow" p14:dur="2000" advTm="54982"/>
    </mc:Choice>
    <mc:Fallback xmlns="">
      <p:transition spd="slow" advTm="54982"/>
    </mc:Fallback>
  </mc:AlternateContent>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0976" y="82296"/>
            <a:ext cx="10515600" cy="1325563"/>
          </a:xfrm>
        </p:spPr>
        <p:txBody>
          <a:bodyPr/>
          <a:lstStyle/>
          <a:p>
            <a:r>
              <a:rPr dirty="0"/>
              <a:t>Response for Clinical Case 5</a:t>
            </a:r>
          </a:p>
        </p:txBody>
      </p:sp>
      <p:sp>
        <p:nvSpPr>
          <p:cNvPr id="3" name="Content Placeholder 2"/>
          <p:cNvSpPr>
            <a:spLocks noGrp="1"/>
          </p:cNvSpPr>
          <p:nvPr>
            <p:ph idx="1"/>
          </p:nvPr>
        </p:nvSpPr>
        <p:spPr>
          <a:xfrm>
            <a:off x="838200" y="1144654"/>
            <a:ext cx="10515600" cy="4351338"/>
          </a:xfrm>
        </p:spPr>
        <p:txBody>
          <a:bodyPr>
            <a:normAutofit fontScale="92500" lnSpcReduction="10000"/>
          </a:bodyPr>
          <a:lstStyle/>
          <a:p>
            <a:pPr marL="0" indent="0">
              <a:buNone/>
            </a:pPr>
            <a:r>
              <a:rPr dirty="0"/>
              <a:t>This patient likely has moderate quality-of-life impairments based on the PDQ-39:</a:t>
            </a:r>
          </a:p>
          <a:p>
            <a:r>
              <a:rPr dirty="0"/>
              <a:t>Mobility: Minimal limitations.</a:t>
            </a:r>
          </a:p>
          <a:p>
            <a:r>
              <a:rPr dirty="0"/>
              <a:t>Activities of daily living: Interference with writing and hobbies.</a:t>
            </a:r>
          </a:p>
          <a:p>
            <a:r>
              <a:rPr dirty="0"/>
              <a:t>Emotional well-being: Frustration and mild anxiety.</a:t>
            </a:r>
          </a:p>
          <a:p>
            <a:r>
              <a:rPr dirty="0"/>
              <a:t>Bodily discomfort: Nocturnal cramps.</a:t>
            </a:r>
          </a:p>
          <a:p>
            <a:endParaRPr dirty="0"/>
          </a:p>
          <a:p>
            <a:pPr marL="0" indent="0">
              <a:buNone/>
            </a:pPr>
            <a:r>
              <a:rPr dirty="0"/>
              <a:t>Her PDQ-39 score would reflect moderate impairment. Interventions could include occupational therapy for writing, medication for cramps, and counseling to address frustration and anxiety.</a:t>
            </a:r>
          </a:p>
        </p:txBody>
      </p:sp>
    </p:spTree>
  </p:cSld>
  <p:clrMapOvr>
    <a:masterClrMapping/>
  </p:clrMapOvr>
  <mc:AlternateContent xmlns:mc="http://schemas.openxmlformats.org/markup-compatibility/2006" xmlns:p14="http://schemas.microsoft.com/office/powerpoint/2010/main">
    <mc:Choice Requires="p14">
      <p:transition spd="slow" p14:dur="2000" advTm="54511"/>
    </mc:Choice>
    <mc:Fallback xmlns="">
      <p:transition spd="slow" advTm="54511"/>
    </mc:Fallback>
  </mc:AlternateContent>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Introduction to the Non-Motor Symptoms Scale (NMSS)</a:t>
            </a:r>
          </a:p>
        </p:txBody>
      </p:sp>
      <p:sp>
        <p:nvSpPr>
          <p:cNvPr id="3" name="Content Placeholder 2"/>
          <p:cNvSpPr>
            <a:spLocks noGrp="1"/>
          </p:cNvSpPr>
          <p:nvPr>
            <p:ph idx="1"/>
          </p:nvPr>
        </p:nvSpPr>
        <p:spPr/>
        <p:txBody>
          <a:bodyPr>
            <a:normAutofit fontScale="92500" lnSpcReduction="10000"/>
          </a:bodyPr>
          <a:lstStyle/>
          <a:p>
            <a:pPr marL="0" indent="0">
              <a:buNone/>
            </a:pPr>
            <a:r>
              <a:rPr dirty="0"/>
              <a:t>The Non-Motor Symptoms Scale (NMSS) is a comprehensive tool designed to assess the non-motor symptoms (NMS) of Parkinson's Disease. Non-motor symptoms, such as cognitive impairment, mood disorders, and autonomic dysfunction, are often underdiagnosed but significantly impact quality of life.</a:t>
            </a:r>
          </a:p>
          <a:p>
            <a:endParaRPr dirty="0"/>
          </a:p>
          <a:p>
            <a:pPr marL="0" indent="0">
              <a:buNone/>
            </a:pPr>
            <a:r>
              <a:rPr dirty="0"/>
              <a:t>Purpose:</a:t>
            </a:r>
          </a:p>
          <a:p>
            <a:r>
              <a:rPr dirty="0"/>
              <a:t>- Quantify the severity and frequency of NMS.</a:t>
            </a:r>
          </a:p>
          <a:p>
            <a:r>
              <a:rPr dirty="0"/>
              <a:t>- Provide insights into the overall burden of NMS.</a:t>
            </a:r>
          </a:p>
          <a:p>
            <a:endParaRPr dirty="0"/>
          </a:p>
          <a:p>
            <a:pPr marL="0" indent="0">
              <a:buNone/>
            </a:pPr>
            <a:r>
              <a:rPr dirty="0"/>
              <a:t>Domains covered include sleep, mood, gastrointestinal issues, and more. This scale is critical for comprehensive PD management.</a:t>
            </a:r>
          </a:p>
        </p:txBody>
      </p:sp>
    </p:spTree>
  </p:cSld>
  <p:clrMapOvr>
    <a:masterClrMapping/>
  </p:clrMapOvr>
  <mc:AlternateContent xmlns:mc="http://schemas.openxmlformats.org/markup-compatibility/2006" xmlns:p14="http://schemas.microsoft.com/office/powerpoint/2010/main">
    <mc:Choice Requires="p14">
      <p:transition spd="slow" p14:dur="2000" advTm="104378"/>
    </mc:Choice>
    <mc:Fallback xmlns="">
      <p:transition spd="slow" advTm="104378"/>
    </mc:Fallback>
  </mc:AlternateContent>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9200"/>
            <a:ext cx="10515600" cy="1325563"/>
          </a:xfrm>
        </p:spPr>
        <p:txBody>
          <a:bodyPr/>
          <a:lstStyle/>
          <a:p>
            <a:r>
              <a:rPr dirty="0"/>
              <a:t>Structure of the NMSS</a:t>
            </a:r>
          </a:p>
        </p:txBody>
      </p:sp>
      <p:sp>
        <p:nvSpPr>
          <p:cNvPr id="3" name="Content Placeholder 2"/>
          <p:cNvSpPr>
            <a:spLocks noGrp="1"/>
          </p:cNvSpPr>
          <p:nvPr>
            <p:ph idx="1"/>
          </p:nvPr>
        </p:nvSpPr>
        <p:spPr>
          <a:xfrm>
            <a:off x="838200" y="918810"/>
            <a:ext cx="11066929" cy="5411599"/>
          </a:xfrm>
        </p:spPr>
        <p:txBody>
          <a:bodyPr>
            <a:normAutofit fontScale="85000" lnSpcReduction="20000"/>
          </a:bodyPr>
          <a:lstStyle/>
          <a:p>
            <a:pPr marL="0" indent="0">
              <a:buNone/>
            </a:pPr>
            <a:r>
              <a:rPr dirty="0"/>
              <a:t>The NMSS evaluates non-motor symptoms across 9 domains:</a:t>
            </a:r>
            <a:endParaRPr lang="sl-SI" dirty="0"/>
          </a:p>
          <a:p>
            <a:pPr marL="0" indent="0">
              <a:buNone/>
            </a:pPr>
            <a:endParaRPr dirty="0"/>
          </a:p>
          <a:p>
            <a:pPr marL="0" indent="0">
              <a:buNone/>
            </a:pPr>
            <a:r>
              <a:rPr dirty="0"/>
              <a:t>1</a:t>
            </a:r>
            <a:r>
              <a:rPr i="1" dirty="0"/>
              <a:t>. Cardiovascular.</a:t>
            </a:r>
          </a:p>
          <a:p>
            <a:pPr marL="0" indent="0">
              <a:buNone/>
            </a:pPr>
            <a:r>
              <a:rPr i="1" dirty="0"/>
              <a:t>2. Sleep/fatigue.</a:t>
            </a:r>
          </a:p>
          <a:p>
            <a:pPr marL="0" indent="0">
              <a:buNone/>
            </a:pPr>
            <a:r>
              <a:rPr i="1" dirty="0"/>
              <a:t>3. Mood/apathy.</a:t>
            </a:r>
          </a:p>
          <a:p>
            <a:pPr marL="0" indent="0">
              <a:buNone/>
            </a:pPr>
            <a:r>
              <a:rPr i="1" dirty="0"/>
              <a:t>4. Perceptual problems/hallucinations.</a:t>
            </a:r>
          </a:p>
          <a:p>
            <a:pPr marL="0" indent="0">
              <a:buNone/>
            </a:pPr>
            <a:r>
              <a:rPr i="1" dirty="0"/>
              <a:t>5. Attention/memory.</a:t>
            </a:r>
          </a:p>
          <a:p>
            <a:pPr marL="0" indent="0">
              <a:buNone/>
            </a:pPr>
            <a:r>
              <a:rPr i="1" dirty="0"/>
              <a:t>6. Gastrointestinal.</a:t>
            </a:r>
          </a:p>
          <a:p>
            <a:pPr marL="0" indent="0">
              <a:buNone/>
            </a:pPr>
            <a:r>
              <a:rPr i="1" dirty="0"/>
              <a:t>7. Urinary.</a:t>
            </a:r>
          </a:p>
          <a:p>
            <a:pPr marL="0" indent="0">
              <a:buNone/>
            </a:pPr>
            <a:r>
              <a:rPr i="1" dirty="0"/>
              <a:t>8. Sexual function.</a:t>
            </a:r>
          </a:p>
          <a:p>
            <a:pPr marL="0" indent="0">
              <a:buNone/>
            </a:pPr>
            <a:r>
              <a:rPr i="1" dirty="0"/>
              <a:t>9. Miscellaneous.</a:t>
            </a:r>
          </a:p>
          <a:p>
            <a:endParaRPr dirty="0"/>
          </a:p>
          <a:p>
            <a:pPr marL="0" indent="0">
              <a:buNone/>
            </a:pPr>
            <a:r>
              <a:rPr dirty="0"/>
              <a:t>Each symptom is scored based on frequency (1–4) and severity (1–4), resulting in a comprehensive evaluation of NMS.</a:t>
            </a:r>
          </a:p>
        </p:txBody>
      </p:sp>
    </p:spTree>
  </p:cSld>
  <p:clrMapOvr>
    <a:masterClrMapping/>
  </p:clrMapOvr>
  <mc:AlternateContent xmlns:mc="http://schemas.openxmlformats.org/markup-compatibility/2006" xmlns:p14="http://schemas.microsoft.com/office/powerpoint/2010/main">
    <mc:Choice Requires="p14">
      <p:transition spd="slow" p14:dur="2000" advTm="78196"/>
    </mc:Choice>
    <mc:Fallback xmlns="">
      <p:transition spd="slow" advTm="78196"/>
    </mc:Fallback>
  </mc:AlternateContent>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Scoring and Interpretation</a:t>
            </a:r>
          </a:p>
        </p:txBody>
      </p:sp>
      <p:sp>
        <p:nvSpPr>
          <p:cNvPr id="3" name="Content Placeholder 2"/>
          <p:cNvSpPr>
            <a:spLocks noGrp="1"/>
          </p:cNvSpPr>
          <p:nvPr>
            <p:ph idx="1"/>
          </p:nvPr>
        </p:nvSpPr>
        <p:spPr>
          <a:xfrm>
            <a:off x="954741" y="1323602"/>
            <a:ext cx="9525000" cy="4351338"/>
          </a:xfrm>
        </p:spPr>
        <p:txBody>
          <a:bodyPr>
            <a:normAutofit lnSpcReduction="10000"/>
          </a:bodyPr>
          <a:lstStyle/>
          <a:p>
            <a:pPr marL="0" indent="0">
              <a:buNone/>
            </a:pPr>
            <a:r>
              <a:rPr dirty="0"/>
              <a:t>NMSS scoring involves calculating a total score and domain-specific scores:</a:t>
            </a:r>
          </a:p>
          <a:p>
            <a:r>
              <a:rPr dirty="0"/>
              <a:t>- Frequency and severity are multiplied for each item, yielding a symptom score.</a:t>
            </a:r>
          </a:p>
          <a:p>
            <a:r>
              <a:rPr dirty="0"/>
              <a:t>- Scores are summed for each domain and across domains to determine the total burden of NMS.</a:t>
            </a:r>
          </a:p>
          <a:p>
            <a:endParaRPr dirty="0"/>
          </a:p>
          <a:p>
            <a:pPr marL="0" indent="0">
              <a:buNone/>
            </a:pPr>
            <a:r>
              <a:rPr dirty="0"/>
              <a:t>Higher scores indicate greater burden and severity of non-motor symptoms. Clinicians can use these scores to tailor treatment strategies.</a:t>
            </a:r>
          </a:p>
        </p:txBody>
      </p:sp>
    </p:spTree>
  </p:cSld>
  <p:clrMapOvr>
    <a:masterClrMapping/>
  </p:clrMapOvr>
  <mc:AlternateContent xmlns:mc="http://schemas.openxmlformats.org/markup-compatibility/2006" xmlns:p14="http://schemas.microsoft.com/office/powerpoint/2010/main">
    <mc:Choice Requires="p14">
      <p:transition spd="slow" p14:dur="2000" advTm="71095"/>
    </mc:Choice>
    <mc:Fallback xmlns="">
      <p:transition spd="slow" advTm="71095"/>
    </mc:Fallback>
  </mc:AlternateContent>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Importance of NMSS in PD Management</a:t>
            </a:r>
          </a:p>
        </p:txBody>
      </p:sp>
      <p:sp>
        <p:nvSpPr>
          <p:cNvPr id="3" name="Content Placeholder 2"/>
          <p:cNvSpPr>
            <a:spLocks noGrp="1"/>
          </p:cNvSpPr>
          <p:nvPr>
            <p:ph idx="1"/>
          </p:nvPr>
        </p:nvSpPr>
        <p:spPr/>
        <p:txBody>
          <a:bodyPr>
            <a:normAutofit fontScale="92500" lnSpcReduction="10000"/>
          </a:bodyPr>
          <a:lstStyle/>
          <a:p>
            <a:pPr marL="0" indent="0">
              <a:buNone/>
            </a:pPr>
            <a:r>
              <a:rPr dirty="0"/>
              <a:t>Non-motor symptoms often precede motor symptoms and contribute significantly to disability in PD.</a:t>
            </a:r>
          </a:p>
          <a:p>
            <a:endParaRPr dirty="0"/>
          </a:p>
          <a:p>
            <a:pPr marL="0" indent="0">
              <a:buNone/>
            </a:pPr>
            <a:r>
              <a:rPr dirty="0"/>
              <a:t>Key Benefits of NMSS:</a:t>
            </a:r>
          </a:p>
          <a:p>
            <a:r>
              <a:rPr dirty="0"/>
              <a:t>- Identifies overlooked symptoms.</a:t>
            </a:r>
          </a:p>
          <a:p>
            <a:r>
              <a:rPr dirty="0"/>
              <a:t>- Facilitates targeted interventions.</a:t>
            </a:r>
          </a:p>
          <a:p>
            <a:r>
              <a:rPr dirty="0"/>
              <a:t>- Tracks progression and response to treatment.</a:t>
            </a:r>
          </a:p>
          <a:p>
            <a:endParaRPr dirty="0"/>
          </a:p>
          <a:p>
            <a:pPr marL="0" indent="0">
              <a:buNone/>
            </a:pPr>
            <a:r>
              <a:rPr dirty="0"/>
              <a:t>The NMSS complements motor scales like the Hoehn and Yahr by addressing the full spectrum of PD symptoms.</a:t>
            </a:r>
          </a:p>
        </p:txBody>
      </p:sp>
    </p:spTree>
  </p:cSld>
  <p:clrMapOvr>
    <a:masterClrMapping/>
  </p:clrMapOvr>
  <mc:AlternateContent xmlns:mc="http://schemas.openxmlformats.org/markup-compatibility/2006" xmlns:p14="http://schemas.microsoft.com/office/powerpoint/2010/main">
    <mc:Choice Requires="p14">
      <p:transition spd="slow" p14:dur="2000" advTm="64668"/>
    </mc:Choice>
    <mc:Fallback xmlns="">
      <p:transition spd="slow" advTm="64668"/>
    </mc:Fallback>
  </mc:AlternateContent>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Strengths of the NMSS</a:t>
            </a:r>
          </a:p>
        </p:txBody>
      </p:sp>
      <p:sp>
        <p:nvSpPr>
          <p:cNvPr id="3" name="Content Placeholder 2"/>
          <p:cNvSpPr>
            <a:spLocks noGrp="1"/>
          </p:cNvSpPr>
          <p:nvPr>
            <p:ph idx="1"/>
          </p:nvPr>
        </p:nvSpPr>
        <p:spPr/>
        <p:txBody>
          <a:bodyPr/>
          <a:lstStyle/>
          <a:p>
            <a:pPr marL="0" indent="0">
              <a:buNone/>
            </a:pPr>
            <a:r>
              <a:rPr dirty="0"/>
              <a:t>Advantages of the NMSS:</a:t>
            </a:r>
          </a:p>
          <a:p>
            <a:r>
              <a:rPr dirty="0"/>
              <a:t>Comprehensive: Covers diverse non-motor domains.</a:t>
            </a:r>
          </a:p>
          <a:p>
            <a:r>
              <a:rPr dirty="0"/>
              <a:t>Quantitative: Provides objective scores for symptom burden.</a:t>
            </a:r>
          </a:p>
          <a:p>
            <a:r>
              <a:rPr dirty="0"/>
              <a:t>Clinically relevant: Directly impacts treatment decisions.</a:t>
            </a:r>
          </a:p>
          <a:p>
            <a:r>
              <a:rPr dirty="0"/>
              <a:t>Validated: Proven reliability in multiple studies.</a:t>
            </a:r>
          </a:p>
          <a:p>
            <a:endParaRPr dirty="0"/>
          </a:p>
          <a:p>
            <a:pPr marL="0" indent="0">
              <a:buNone/>
            </a:pPr>
            <a:r>
              <a:rPr dirty="0"/>
              <a:t>These features make NMSS a cornerstone of holistic PD care.</a:t>
            </a:r>
          </a:p>
        </p:txBody>
      </p:sp>
    </p:spTree>
  </p:cSld>
  <p:clrMapOvr>
    <a:masterClrMapping/>
  </p:clrMapOvr>
  <mc:AlternateContent xmlns:mc="http://schemas.openxmlformats.org/markup-compatibility/2006" xmlns:p14="http://schemas.microsoft.com/office/powerpoint/2010/main">
    <mc:Choice Requires="p14">
      <p:transition spd="slow" p14:dur="2000" advTm="63670"/>
    </mc:Choice>
    <mc:Fallback xmlns="">
      <p:transition spd="slow" advTm="63670"/>
    </mc:Fallback>
  </mc:AlternateContent>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Limitations of the NMSS</a:t>
            </a:r>
          </a:p>
        </p:txBody>
      </p:sp>
      <p:sp>
        <p:nvSpPr>
          <p:cNvPr id="3" name="Content Placeholder 2"/>
          <p:cNvSpPr>
            <a:spLocks noGrp="1"/>
          </p:cNvSpPr>
          <p:nvPr>
            <p:ph idx="1"/>
          </p:nvPr>
        </p:nvSpPr>
        <p:spPr>
          <a:xfrm>
            <a:off x="838200" y="1395666"/>
            <a:ext cx="9399494" cy="4351338"/>
          </a:xfrm>
        </p:spPr>
        <p:txBody>
          <a:bodyPr/>
          <a:lstStyle/>
          <a:p>
            <a:pPr marL="0" indent="0">
              <a:buNone/>
            </a:pPr>
            <a:r>
              <a:rPr dirty="0"/>
              <a:t>Challenges with the NMSS:</a:t>
            </a:r>
          </a:p>
          <a:p>
            <a:r>
              <a:rPr dirty="0"/>
              <a:t>- Requires trained evaluators to ensure consistency.</a:t>
            </a:r>
          </a:p>
          <a:p>
            <a:r>
              <a:rPr dirty="0"/>
              <a:t>- Subjective: Relies on patient self-reporting, which may introduce bias.</a:t>
            </a:r>
          </a:p>
          <a:p>
            <a:r>
              <a:rPr dirty="0"/>
              <a:t>- Time-intensive: Can take 10–20 minutes to administer.</a:t>
            </a:r>
          </a:p>
          <a:p>
            <a:endParaRPr dirty="0"/>
          </a:p>
          <a:p>
            <a:pPr marL="0" indent="0">
              <a:buNone/>
            </a:pPr>
            <a:r>
              <a:rPr dirty="0"/>
              <a:t>Despite these limitations, its clinical utility outweighs the challenges, especially in advanced PD stages.</a:t>
            </a:r>
          </a:p>
        </p:txBody>
      </p:sp>
    </p:spTree>
  </p:cSld>
  <p:clrMapOvr>
    <a:masterClrMapping/>
  </p:clrMapOvr>
  <mc:AlternateContent xmlns:mc="http://schemas.openxmlformats.org/markup-compatibility/2006" xmlns:p14="http://schemas.microsoft.com/office/powerpoint/2010/main">
    <mc:Choice Requires="p14">
      <p:transition spd="slow" p14:dur="2000" advTm="61338"/>
    </mc:Choice>
    <mc:Fallback xmlns="">
      <p:transition spd="slow" advTm="61338"/>
    </mc:Fallback>
  </mc:AlternateContent>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Clinical Example: Moderate NMS Burden</a:t>
            </a:r>
          </a:p>
        </p:txBody>
      </p:sp>
      <p:sp>
        <p:nvSpPr>
          <p:cNvPr id="3" name="Content Placeholder 2"/>
          <p:cNvSpPr>
            <a:spLocks noGrp="1"/>
          </p:cNvSpPr>
          <p:nvPr>
            <p:ph idx="1"/>
          </p:nvPr>
        </p:nvSpPr>
        <p:spPr/>
        <p:txBody>
          <a:bodyPr>
            <a:normAutofit fontScale="92500" lnSpcReduction="20000"/>
          </a:bodyPr>
          <a:lstStyle/>
          <a:p>
            <a:pPr marL="0" indent="0">
              <a:buNone/>
            </a:pPr>
            <a:r>
              <a:rPr dirty="0"/>
              <a:t>A 67-year-old male with mid-stage PD reports excessive daytime sleepiness, mild depression, and constipation. He denies hallucinations or memory issues but struggles with nocturnal cramps.</a:t>
            </a:r>
          </a:p>
          <a:p>
            <a:endParaRPr dirty="0"/>
          </a:p>
          <a:p>
            <a:pPr marL="0" indent="0">
              <a:buNone/>
            </a:pPr>
            <a:r>
              <a:rPr dirty="0"/>
              <a:t>NMSS Scoring:</a:t>
            </a:r>
          </a:p>
          <a:p>
            <a:r>
              <a:rPr dirty="0"/>
              <a:t>- Sleep/fatigue: Moderate severity, high frequency.</a:t>
            </a:r>
          </a:p>
          <a:p>
            <a:r>
              <a:rPr dirty="0"/>
              <a:t>- Mood/apathy: Mild depression, low frequency.</a:t>
            </a:r>
          </a:p>
          <a:p>
            <a:r>
              <a:rPr dirty="0"/>
              <a:t>- Gastrointestinal: Constipation, moderate frequency.</a:t>
            </a:r>
          </a:p>
          <a:p>
            <a:endParaRPr dirty="0"/>
          </a:p>
          <a:p>
            <a:pPr marL="0" indent="0">
              <a:buNone/>
            </a:pPr>
            <a:r>
              <a:rPr dirty="0"/>
              <a:t>These findings indicate a moderate non-motor burden, requiring interventions like sleep hygiene, dietary modifications, and antidepressants.</a:t>
            </a:r>
          </a:p>
        </p:txBody>
      </p:sp>
    </p:spTree>
  </p:cSld>
  <p:clrMapOvr>
    <a:masterClrMapping/>
  </p:clrMapOvr>
  <mc:AlternateContent xmlns:mc="http://schemas.openxmlformats.org/markup-compatibility/2006" xmlns:p14="http://schemas.microsoft.com/office/powerpoint/2010/main">
    <mc:Choice Requires="p14">
      <p:transition spd="slow" p14:dur="2000" advTm="69898"/>
    </mc:Choice>
    <mc:Fallback xmlns="">
      <p:transition spd="slow" advTm="69898"/>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Scale 1: Hoehn and Yahr Scale (H&amp;Y)</a:t>
            </a:r>
          </a:p>
        </p:txBody>
      </p:sp>
      <p:sp>
        <p:nvSpPr>
          <p:cNvPr id="3" name="Content Placeholder 2"/>
          <p:cNvSpPr>
            <a:spLocks noGrp="1"/>
          </p:cNvSpPr>
          <p:nvPr>
            <p:ph idx="1"/>
          </p:nvPr>
        </p:nvSpPr>
        <p:spPr/>
        <p:txBody>
          <a:bodyPr>
            <a:normAutofit fontScale="77500" lnSpcReduction="20000"/>
          </a:bodyPr>
          <a:lstStyle/>
          <a:p>
            <a:pPr marL="0" indent="0">
              <a:buNone/>
            </a:pPr>
            <a:r>
              <a:rPr dirty="0"/>
              <a:t>Purpose:</a:t>
            </a:r>
          </a:p>
          <a:p>
            <a:r>
              <a:rPr dirty="0"/>
              <a:t>- To stage motor progression of PD.</a:t>
            </a:r>
          </a:p>
          <a:p>
            <a:endParaRPr dirty="0"/>
          </a:p>
          <a:p>
            <a:pPr marL="0" indent="0">
              <a:buNone/>
            </a:pPr>
            <a:r>
              <a:rPr dirty="0"/>
              <a:t>Features:</a:t>
            </a:r>
          </a:p>
          <a:p>
            <a:r>
              <a:rPr dirty="0"/>
              <a:t>- Simple and widely recognized.</a:t>
            </a:r>
          </a:p>
          <a:p>
            <a:r>
              <a:rPr dirty="0"/>
              <a:t>- Five stages (1–5) reflecting motor severity and functional disability.</a:t>
            </a:r>
          </a:p>
          <a:p>
            <a:endParaRPr dirty="0"/>
          </a:p>
          <a:p>
            <a:pPr marL="0" indent="0">
              <a:buNone/>
            </a:pPr>
            <a:r>
              <a:rPr dirty="0"/>
              <a:t>Strengths:</a:t>
            </a:r>
          </a:p>
          <a:p>
            <a:r>
              <a:rPr dirty="0"/>
              <a:t>- Quick to apply and interpret.</a:t>
            </a:r>
          </a:p>
          <a:p>
            <a:endParaRPr dirty="0"/>
          </a:p>
          <a:p>
            <a:pPr marL="0" indent="0">
              <a:buNone/>
            </a:pPr>
            <a:r>
              <a:rPr dirty="0"/>
              <a:t>Limitations:</a:t>
            </a:r>
          </a:p>
          <a:p>
            <a:r>
              <a:rPr dirty="0"/>
              <a:t>- Lacks consideration of non-motor symptoms and quality of life.</a:t>
            </a:r>
          </a:p>
        </p:txBody>
      </p:sp>
    </p:spTree>
  </p:cSld>
  <p:clrMapOvr>
    <a:masterClrMapping/>
  </p:clrMapOvr>
  <mc:AlternateContent xmlns:mc="http://schemas.openxmlformats.org/markup-compatibility/2006" xmlns:p14="http://schemas.microsoft.com/office/powerpoint/2010/main">
    <mc:Choice Requires="p14">
      <p:transition spd="slow" p14:dur="2000" advTm="34033"/>
    </mc:Choice>
    <mc:Fallback xmlns="">
      <p:transition spd="slow" advTm="34033"/>
    </mc:Fallback>
  </mc:AlternateContent>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6836" y="82296"/>
            <a:ext cx="10515600" cy="1325563"/>
          </a:xfrm>
        </p:spPr>
        <p:txBody>
          <a:bodyPr/>
          <a:lstStyle/>
          <a:p>
            <a:r>
              <a:rPr dirty="0"/>
              <a:t>Clinical Example: Severe NMS Burden</a:t>
            </a:r>
          </a:p>
        </p:txBody>
      </p:sp>
      <p:sp>
        <p:nvSpPr>
          <p:cNvPr id="3" name="Content Placeholder 2"/>
          <p:cNvSpPr>
            <a:spLocks noGrp="1"/>
          </p:cNvSpPr>
          <p:nvPr>
            <p:ph idx="1"/>
          </p:nvPr>
        </p:nvSpPr>
        <p:spPr>
          <a:xfrm>
            <a:off x="811306" y="983197"/>
            <a:ext cx="9614647" cy="4351338"/>
          </a:xfrm>
        </p:spPr>
        <p:txBody>
          <a:bodyPr>
            <a:normAutofit fontScale="85000" lnSpcReduction="10000"/>
          </a:bodyPr>
          <a:lstStyle/>
          <a:p>
            <a:r>
              <a:rPr lang="sl-SI" dirty="0"/>
              <a:t>A </a:t>
            </a:r>
            <a:r>
              <a:rPr dirty="0"/>
              <a:t>72-year-old female with advanced PD reports severe urinary incontinence, vivid hallucinations, profound fatigue, and significant memory problems. She also experiences frequent orthostatic dizziness.</a:t>
            </a:r>
          </a:p>
          <a:p>
            <a:endParaRPr dirty="0"/>
          </a:p>
          <a:p>
            <a:pPr marL="0" indent="0">
              <a:buNone/>
            </a:pPr>
            <a:r>
              <a:rPr dirty="0"/>
              <a:t>NMSS Scoring:</a:t>
            </a:r>
          </a:p>
          <a:p>
            <a:r>
              <a:rPr dirty="0"/>
              <a:t>Urinary: Severe, high frequency.</a:t>
            </a:r>
          </a:p>
          <a:p>
            <a:r>
              <a:rPr dirty="0"/>
              <a:t>Perceptual problems: Hallucinations, moderate severity and frequency.</a:t>
            </a:r>
          </a:p>
          <a:p>
            <a:r>
              <a:rPr dirty="0"/>
              <a:t>Attention/memory: High severity and frequency.</a:t>
            </a:r>
          </a:p>
          <a:p>
            <a:endParaRPr dirty="0"/>
          </a:p>
          <a:p>
            <a:pPr marL="0" indent="0">
              <a:buNone/>
            </a:pPr>
            <a:r>
              <a:rPr dirty="0"/>
              <a:t>Her high NMSS score reflects severe non-motor symptom burden, necessitating a multidisciplinary approach and possible palliative care.</a:t>
            </a:r>
          </a:p>
        </p:txBody>
      </p:sp>
    </p:spTree>
  </p:cSld>
  <p:clrMapOvr>
    <a:masterClrMapping/>
  </p:clrMapOvr>
  <mc:AlternateContent xmlns:mc="http://schemas.openxmlformats.org/markup-compatibility/2006" xmlns:p14="http://schemas.microsoft.com/office/powerpoint/2010/main">
    <mc:Choice Requires="p14">
      <p:transition spd="slow" p14:dur="2000" advTm="68000"/>
    </mc:Choice>
    <mc:Fallback xmlns="">
      <p:transition spd="slow" advTm="68000"/>
    </mc:Fallback>
  </mc:AlternateContent>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Research Applications of the NMSS</a:t>
            </a:r>
          </a:p>
        </p:txBody>
      </p:sp>
      <p:sp>
        <p:nvSpPr>
          <p:cNvPr id="3" name="Content Placeholder 2"/>
          <p:cNvSpPr>
            <a:spLocks noGrp="1"/>
          </p:cNvSpPr>
          <p:nvPr>
            <p:ph idx="1"/>
          </p:nvPr>
        </p:nvSpPr>
        <p:spPr/>
        <p:txBody>
          <a:bodyPr/>
          <a:lstStyle/>
          <a:p>
            <a:pPr marL="0" indent="0">
              <a:buNone/>
            </a:pPr>
            <a:r>
              <a:rPr dirty="0"/>
              <a:t>The NMSS is invaluable in research contexts:</a:t>
            </a:r>
          </a:p>
          <a:p>
            <a:r>
              <a:rPr dirty="0"/>
              <a:t>- Quantifies the impact of non-motor symptoms on quality of life.</a:t>
            </a:r>
          </a:p>
          <a:p>
            <a:r>
              <a:rPr dirty="0"/>
              <a:t>- Tracks changes in NMS during clinical trials.</a:t>
            </a:r>
          </a:p>
          <a:p>
            <a:r>
              <a:rPr dirty="0"/>
              <a:t>- Facilitates understanding of NMS progression in PD cohorts.</a:t>
            </a:r>
          </a:p>
          <a:p>
            <a:endParaRPr dirty="0"/>
          </a:p>
          <a:p>
            <a:pPr marL="0" indent="0">
              <a:buNone/>
            </a:pPr>
            <a:r>
              <a:rPr dirty="0"/>
              <a:t>Examples include studies evaluating the efficacy of non-motor symptom-targeted therapies, such as antidepressants or gastrointestinal interventions.</a:t>
            </a:r>
          </a:p>
        </p:txBody>
      </p:sp>
    </p:spTree>
  </p:cSld>
  <p:clrMapOvr>
    <a:masterClrMapping/>
  </p:clrMapOvr>
  <mc:AlternateContent xmlns:mc="http://schemas.openxmlformats.org/markup-compatibility/2006" xmlns:p14="http://schemas.microsoft.com/office/powerpoint/2010/main">
    <mc:Choice Requires="p14">
      <p:transition spd="slow" p14:dur="2000" advTm="50619"/>
    </mc:Choice>
    <mc:Fallback xmlns="">
      <p:transition spd="slow" advTm="50619"/>
    </mc:Fallback>
  </mc:AlternateContent>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Concluding Remarks on NMSS</a:t>
            </a:r>
          </a:p>
        </p:txBody>
      </p:sp>
      <p:sp>
        <p:nvSpPr>
          <p:cNvPr id="3" name="Content Placeholder 2"/>
          <p:cNvSpPr>
            <a:spLocks noGrp="1"/>
          </p:cNvSpPr>
          <p:nvPr>
            <p:ph idx="1"/>
          </p:nvPr>
        </p:nvSpPr>
        <p:spPr>
          <a:xfrm>
            <a:off x="838200" y="1565649"/>
            <a:ext cx="9408459" cy="4351338"/>
          </a:xfrm>
        </p:spPr>
        <p:txBody>
          <a:bodyPr>
            <a:normAutofit fontScale="92500" lnSpcReduction="20000"/>
          </a:bodyPr>
          <a:lstStyle/>
          <a:p>
            <a:pPr marL="0" indent="0">
              <a:buNone/>
            </a:pPr>
            <a:r>
              <a:rPr dirty="0"/>
              <a:t>The NMSS is a vital tool for assessing non-motor symptoms in PD, providing a comprehensive picture of symptom burden.</a:t>
            </a:r>
          </a:p>
          <a:p>
            <a:endParaRPr dirty="0"/>
          </a:p>
          <a:p>
            <a:pPr marL="0" indent="0">
              <a:buNone/>
            </a:pPr>
            <a:r>
              <a:rPr dirty="0"/>
              <a:t>Key Takeaways:</a:t>
            </a:r>
          </a:p>
          <a:p>
            <a:r>
              <a:rPr dirty="0"/>
              <a:t>Non-motor symptoms significantly affect quality of life.</a:t>
            </a:r>
          </a:p>
          <a:p>
            <a:r>
              <a:rPr dirty="0"/>
              <a:t>The NMSS bridges the gap between motor assessments and holistic PD management.</a:t>
            </a:r>
            <a:endParaRPr lang="sl-SI" dirty="0"/>
          </a:p>
          <a:p>
            <a:r>
              <a:rPr dirty="0"/>
              <a:t> Its strengths outweigh its limitations, especially in multidisciplinary care.</a:t>
            </a:r>
          </a:p>
          <a:p>
            <a:endParaRPr dirty="0"/>
          </a:p>
          <a:p>
            <a:pPr marL="0" indent="0">
              <a:buNone/>
            </a:pPr>
            <a:r>
              <a:rPr dirty="0"/>
              <a:t>Clinicians should incorporate NMSS into routine practice to ensure comprehensive care for patients with PD.</a:t>
            </a:r>
          </a:p>
        </p:txBody>
      </p:sp>
    </p:spTree>
  </p:cSld>
  <p:clrMapOvr>
    <a:masterClrMapping/>
  </p:clrMapOvr>
  <mc:AlternateContent xmlns:mc="http://schemas.openxmlformats.org/markup-compatibility/2006" xmlns:p14="http://schemas.microsoft.com/office/powerpoint/2010/main">
    <mc:Choice Requires="p14">
      <p:transition spd="slow" p14:dur="2000" advTm="57782"/>
    </mc:Choice>
    <mc:Fallback xmlns="">
      <p:transition spd="slow" advTm="57782"/>
    </mc:Fallback>
  </mc:AlternateContent>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Case 1: Sleep and Mood Issues</a:t>
            </a:r>
          </a:p>
        </p:txBody>
      </p:sp>
      <p:sp>
        <p:nvSpPr>
          <p:cNvPr id="3" name="Content Placeholder 2"/>
          <p:cNvSpPr>
            <a:spLocks noGrp="1"/>
          </p:cNvSpPr>
          <p:nvPr>
            <p:ph idx="1"/>
          </p:nvPr>
        </p:nvSpPr>
        <p:spPr/>
        <p:txBody>
          <a:bodyPr/>
          <a:lstStyle/>
          <a:p>
            <a:pPr marL="0" indent="0">
              <a:buNone/>
            </a:pPr>
            <a:r>
              <a:rPr dirty="0"/>
              <a:t>A 65-year-old male presents with complaints of chronic fatigue and excessive daytime sleepiness. He reports difficulty falling asleep and waking frequently during the night. His spouse notes loud snoring and possible apnea episodes. Additionally, he has become increasingly irritable and apathetic, avoiding previously enjoyed activities. Gastrointestinal symptoms include occasional constipation. He denies hallucinations or significant cognitive difficulties. Determine the NMSS domain scores.</a:t>
            </a:r>
          </a:p>
        </p:txBody>
      </p:sp>
    </p:spTree>
  </p:cSld>
  <p:clrMapOvr>
    <a:masterClrMapping/>
  </p:clrMapOvr>
  <mc:AlternateContent xmlns:mc="http://schemas.openxmlformats.org/markup-compatibility/2006" xmlns:p14="http://schemas.microsoft.com/office/powerpoint/2010/main">
    <mc:Choice Requires="p14">
      <p:transition spd="slow" p14:dur="2000" advTm="80631"/>
    </mc:Choice>
    <mc:Fallback xmlns="">
      <p:transition spd="slow" advTm="80631"/>
    </mc:Fallback>
  </mc:AlternateContent>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Response to Case 1: Sleep and Mood Issues</a:t>
            </a:r>
          </a:p>
        </p:txBody>
      </p:sp>
      <p:sp>
        <p:nvSpPr>
          <p:cNvPr id="3" name="Content Placeholder 2"/>
          <p:cNvSpPr>
            <a:spLocks noGrp="1"/>
          </p:cNvSpPr>
          <p:nvPr>
            <p:ph idx="1"/>
          </p:nvPr>
        </p:nvSpPr>
        <p:spPr>
          <a:xfrm>
            <a:off x="900953" y="1386355"/>
            <a:ext cx="9076765" cy="4351338"/>
          </a:xfrm>
        </p:spPr>
        <p:txBody>
          <a:bodyPr>
            <a:normAutofit fontScale="92500"/>
          </a:bodyPr>
          <a:lstStyle/>
          <a:p>
            <a:pPr marL="0" indent="0">
              <a:buNone/>
            </a:pPr>
            <a:r>
              <a:rPr dirty="0"/>
              <a:t>Response:</a:t>
            </a:r>
          </a:p>
          <a:p>
            <a:r>
              <a:rPr dirty="0"/>
              <a:t>- Domain 1 (Sleep/Fatigue): Severity 3, Frequency 3 = 9 points.</a:t>
            </a:r>
          </a:p>
          <a:p>
            <a:r>
              <a:rPr dirty="0"/>
              <a:t>- Domain 2 (Mood/Apathy): Severity 2, Frequency 3 = 6 points.</a:t>
            </a:r>
          </a:p>
          <a:p>
            <a:r>
              <a:rPr dirty="0"/>
              <a:t>- Domain 6 (Gastrointestinal): Severity 1, Frequency 2 = 2 points.</a:t>
            </a:r>
          </a:p>
          <a:p>
            <a:endParaRPr dirty="0"/>
          </a:p>
          <a:p>
            <a:pPr marL="0" indent="0">
              <a:buNone/>
            </a:pPr>
            <a:r>
              <a:rPr dirty="0"/>
              <a:t>Total NMSS score: 17 points.</a:t>
            </a:r>
          </a:p>
          <a:p>
            <a:pPr marL="0" indent="0">
              <a:buNone/>
            </a:pPr>
            <a:r>
              <a:rPr dirty="0"/>
              <a:t>Explanation: Sleep/fatigue and mood/apathy are significant contributors to his non-motor burden. Gastrointestinal issues are mild.</a:t>
            </a:r>
          </a:p>
        </p:txBody>
      </p:sp>
    </p:spTree>
  </p:cSld>
  <p:clrMapOvr>
    <a:masterClrMapping/>
  </p:clrMapOvr>
  <mc:AlternateContent xmlns:mc="http://schemas.openxmlformats.org/markup-compatibility/2006" xmlns:p14="http://schemas.microsoft.com/office/powerpoint/2010/main">
    <mc:Choice Requires="p14">
      <p:transition spd="slow" p14:dur="2000" advTm="68301"/>
    </mc:Choice>
    <mc:Fallback xmlns="">
      <p:transition spd="slow" advTm="68301"/>
    </mc:Fallback>
  </mc:AlternateContent>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Case 2: Hallucinations and Cognitive Decline</a:t>
            </a:r>
          </a:p>
        </p:txBody>
      </p:sp>
      <p:sp>
        <p:nvSpPr>
          <p:cNvPr id="3" name="Content Placeholder 2"/>
          <p:cNvSpPr>
            <a:spLocks noGrp="1"/>
          </p:cNvSpPr>
          <p:nvPr>
            <p:ph idx="1"/>
          </p:nvPr>
        </p:nvSpPr>
        <p:spPr/>
        <p:txBody>
          <a:bodyPr/>
          <a:lstStyle/>
          <a:p>
            <a:pPr marL="0" indent="0">
              <a:buNone/>
            </a:pPr>
            <a:r>
              <a:rPr dirty="0"/>
              <a:t>A 72-year-old female with advanced PD reports seeing small animals that are not present, typically in dim lighting. She is aware they are not real but finds them distressing. She has mild memory difficulties and often forgets recent events. She also struggles with initiating tasks. Her sleep is fragmented, with frequent awakenings. Gastrointestinal symptoms include bloating and constipation. Determine the NMSS domain scores.</a:t>
            </a:r>
          </a:p>
        </p:txBody>
      </p:sp>
    </p:spTree>
  </p:cSld>
  <p:clrMapOvr>
    <a:masterClrMapping/>
  </p:clrMapOvr>
  <mc:AlternateContent xmlns:mc="http://schemas.openxmlformats.org/markup-compatibility/2006" xmlns:p14="http://schemas.microsoft.com/office/powerpoint/2010/main">
    <mc:Choice Requires="p14">
      <p:transition spd="slow" p14:dur="2000" advTm="49151"/>
    </mc:Choice>
    <mc:Fallback xmlns="">
      <p:transition spd="slow" advTm="49151"/>
    </mc:Fallback>
  </mc:AlternateContent>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Response to Case 2: Hallucinations and Cognitive Decline</a:t>
            </a:r>
          </a:p>
        </p:txBody>
      </p:sp>
      <p:sp>
        <p:nvSpPr>
          <p:cNvPr id="3" name="Content Placeholder 2"/>
          <p:cNvSpPr>
            <a:spLocks noGrp="1"/>
          </p:cNvSpPr>
          <p:nvPr>
            <p:ph idx="1"/>
          </p:nvPr>
        </p:nvSpPr>
        <p:spPr>
          <a:xfrm>
            <a:off x="838200" y="1610472"/>
            <a:ext cx="9214104" cy="4351338"/>
          </a:xfrm>
        </p:spPr>
        <p:txBody>
          <a:bodyPr>
            <a:normAutofit fontScale="92500" lnSpcReduction="20000"/>
          </a:bodyPr>
          <a:lstStyle/>
          <a:p>
            <a:pPr marL="0" indent="0">
              <a:buNone/>
            </a:pPr>
            <a:r>
              <a:rPr dirty="0"/>
              <a:t>Response:</a:t>
            </a:r>
          </a:p>
          <a:p>
            <a:r>
              <a:rPr dirty="0"/>
              <a:t>- Domain 3 (Hallucinations): Severity 3, Frequency 2 = 6 points.</a:t>
            </a:r>
          </a:p>
          <a:p>
            <a:r>
              <a:rPr dirty="0"/>
              <a:t>- Domain 4 (Cognitive Function): Severity 2, Frequency 3 = 6 points.</a:t>
            </a:r>
          </a:p>
          <a:p>
            <a:r>
              <a:rPr dirty="0"/>
              <a:t>- Domain 1 (Sleep/Fatigue): Severity 2, Frequency 3 = 6 points.</a:t>
            </a:r>
          </a:p>
          <a:p>
            <a:r>
              <a:rPr dirty="0"/>
              <a:t>- Domain 6 (Gastrointestinal): Severity 2, Frequency 2 = 4 points.</a:t>
            </a:r>
          </a:p>
          <a:p>
            <a:endParaRPr dirty="0"/>
          </a:p>
          <a:p>
            <a:pPr marL="0" indent="0">
              <a:buNone/>
            </a:pPr>
            <a:r>
              <a:rPr dirty="0"/>
              <a:t>Total NMSS score: 22 points.</a:t>
            </a:r>
          </a:p>
          <a:p>
            <a:pPr marL="0" indent="0">
              <a:buNone/>
            </a:pPr>
            <a:r>
              <a:rPr dirty="0"/>
              <a:t>Explanation: Hallucinations and cognitive dysfunction are significant contributors, alongside sleep disturbances and gastrointestinal symptoms.</a:t>
            </a:r>
          </a:p>
        </p:txBody>
      </p:sp>
    </p:spTree>
  </p:cSld>
  <p:clrMapOvr>
    <a:masterClrMapping/>
  </p:clrMapOvr>
  <mc:AlternateContent xmlns:mc="http://schemas.openxmlformats.org/markup-compatibility/2006" xmlns:p14="http://schemas.microsoft.com/office/powerpoint/2010/main">
    <mc:Choice Requires="p14">
      <p:transition spd="slow" p14:dur="2000" advTm="65435"/>
    </mc:Choice>
    <mc:Fallback xmlns="">
      <p:transition spd="slow" advTm="65435"/>
    </mc:Fallback>
  </mc:AlternateContent>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Case 3: Orthostatic Hypotension and Pain</a:t>
            </a:r>
          </a:p>
        </p:txBody>
      </p:sp>
      <p:sp>
        <p:nvSpPr>
          <p:cNvPr id="3" name="Content Placeholder 2"/>
          <p:cNvSpPr>
            <a:spLocks noGrp="1"/>
          </p:cNvSpPr>
          <p:nvPr>
            <p:ph idx="1"/>
          </p:nvPr>
        </p:nvSpPr>
        <p:spPr/>
        <p:txBody>
          <a:bodyPr/>
          <a:lstStyle/>
          <a:p>
            <a:pPr marL="0" indent="0">
              <a:buNone/>
            </a:pPr>
            <a:r>
              <a:rPr dirty="0"/>
              <a:t>A 70-year-old male reports frequent dizziness when standing up, often requiring him to sit back down to avoid fainting. His blood pressure readings confirm orthostatic drops. He also complains of generalized musculoskeletal pain, particularly in the shoulders and back. His mood is stable, and he denies hallucinations or significant sleep disturbances. Gastrointestinal symptoms are absent. Determine the NMSS domain scores.</a:t>
            </a:r>
          </a:p>
        </p:txBody>
      </p:sp>
    </p:spTree>
  </p:cSld>
  <p:clrMapOvr>
    <a:masterClrMapping/>
  </p:clrMapOvr>
  <mc:AlternateContent xmlns:mc="http://schemas.openxmlformats.org/markup-compatibility/2006" xmlns:p14="http://schemas.microsoft.com/office/powerpoint/2010/main">
    <mc:Choice Requires="p14">
      <p:transition spd="slow" p14:dur="2000" advTm="44808"/>
    </mc:Choice>
    <mc:Fallback xmlns="">
      <p:transition spd="slow" advTm="44808"/>
    </mc:Fallback>
  </mc:AlternateContent>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Response to Case 3: Orthostatic Hypotension and Pain</a:t>
            </a:r>
          </a:p>
        </p:txBody>
      </p:sp>
      <p:sp>
        <p:nvSpPr>
          <p:cNvPr id="3" name="Content Placeholder 2"/>
          <p:cNvSpPr>
            <a:spLocks noGrp="1"/>
          </p:cNvSpPr>
          <p:nvPr>
            <p:ph idx="1"/>
          </p:nvPr>
        </p:nvSpPr>
        <p:spPr/>
        <p:txBody>
          <a:bodyPr/>
          <a:lstStyle/>
          <a:p>
            <a:pPr marL="0" indent="0">
              <a:buNone/>
            </a:pPr>
            <a:r>
              <a:rPr dirty="0"/>
              <a:t>Response:</a:t>
            </a:r>
          </a:p>
          <a:p>
            <a:r>
              <a:rPr dirty="0"/>
              <a:t>- Domain 5 (Cardiovascular): Severity 3, Frequency 3 = 9 points.</a:t>
            </a:r>
          </a:p>
          <a:p>
            <a:r>
              <a:rPr dirty="0"/>
              <a:t>- Domain 7 (Pain): Severity 3, Frequency 3 = 9 points.</a:t>
            </a:r>
          </a:p>
          <a:p>
            <a:endParaRPr dirty="0"/>
          </a:p>
          <a:p>
            <a:pPr marL="0" indent="0">
              <a:buNone/>
            </a:pPr>
            <a:r>
              <a:rPr dirty="0"/>
              <a:t>Total NMSS score: 18 points.</a:t>
            </a:r>
          </a:p>
          <a:p>
            <a:pPr marL="0" indent="0">
              <a:buNone/>
            </a:pPr>
            <a:r>
              <a:rPr dirty="0"/>
              <a:t>Explanation: Orthostatic hypotension and musculoskeletal pain are the primary contributors to his non-motor burden.</a:t>
            </a:r>
          </a:p>
        </p:txBody>
      </p:sp>
    </p:spTree>
  </p:cSld>
  <p:clrMapOvr>
    <a:masterClrMapping/>
  </p:clrMapOvr>
  <mc:AlternateContent xmlns:mc="http://schemas.openxmlformats.org/markup-compatibility/2006" xmlns:p14="http://schemas.microsoft.com/office/powerpoint/2010/main">
    <mc:Choice Requires="p14">
      <p:transition spd="slow" p14:dur="2000" advTm="44580"/>
    </mc:Choice>
    <mc:Fallback xmlns="">
      <p:transition spd="slow" advTm="44580"/>
    </mc:Fallback>
  </mc:AlternateContent>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Case 4: Depression and Anxiety</a:t>
            </a:r>
          </a:p>
        </p:txBody>
      </p:sp>
      <p:sp>
        <p:nvSpPr>
          <p:cNvPr id="3" name="Content Placeholder 2"/>
          <p:cNvSpPr>
            <a:spLocks noGrp="1"/>
          </p:cNvSpPr>
          <p:nvPr>
            <p:ph idx="1"/>
          </p:nvPr>
        </p:nvSpPr>
        <p:spPr/>
        <p:txBody>
          <a:bodyPr/>
          <a:lstStyle/>
          <a:p>
            <a:pPr marL="0" indent="0">
              <a:buNone/>
            </a:pPr>
            <a:r>
              <a:rPr lang="sl-SI" dirty="0"/>
              <a:t>A </a:t>
            </a:r>
            <a:r>
              <a:rPr dirty="0"/>
              <a:t>68-year-old female with moderate PD complains of persistent low mood, feelings of hopelessness, and anxiety, particularly about her disease progression. She has lost interest in social activities and avoids contact with friends. Sleep is unaffected, and she has no hallucinations or cognitive complaints. Gastrointestinal symptoms include mild constipation. Determine the NMSS domain scores.</a:t>
            </a:r>
          </a:p>
        </p:txBody>
      </p:sp>
    </p:spTree>
  </p:cSld>
  <p:clrMapOvr>
    <a:masterClrMapping/>
  </p:clrMapOvr>
  <mc:AlternateContent xmlns:mc="http://schemas.openxmlformats.org/markup-compatibility/2006" xmlns:p14="http://schemas.microsoft.com/office/powerpoint/2010/main">
    <mc:Choice Requires="p14">
      <p:transition spd="slow" p14:dur="2000" advTm="43290"/>
    </mc:Choice>
    <mc:Fallback xmlns="">
      <p:transition spd="slow" advTm="4329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Scale 2: Parkinson’s Disease Questionnaire-39 (PDQ-39)</a:t>
            </a:r>
          </a:p>
        </p:txBody>
      </p:sp>
      <p:sp>
        <p:nvSpPr>
          <p:cNvPr id="3" name="Content Placeholder 2"/>
          <p:cNvSpPr>
            <a:spLocks noGrp="1"/>
          </p:cNvSpPr>
          <p:nvPr>
            <p:ph idx="1"/>
          </p:nvPr>
        </p:nvSpPr>
        <p:spPr/>
        <p:txBody>
          <a:bodyPr>
            <a:normAutofit fontScale="77500" lnSpcReduction="20000"/>
          </a:bodyPr>
          <a:lstStyle/>
          <a:p>
            <a:pPr marL="0" indent="0">
              <a:buNone/>
            </a:pPr>
            <a:r>
              <a:rPr dirty="0"/>
              <a:t>Purpose:</a:t>
            </a:r>
          </a:p>
          <a:p>
            <a:r>
              <a:rPr dirty="0"/>
              <a:t>- To assess health-related quality of life (</a:t>
            </a:r>
            <a:r>
              <a:rPr dirty="0" err="1"/>
              <a:t>HRQoL</a:t>
            </a:r>
            <a:r>
              <a:rPr dirty="0"/>
              <a:t>) in PD patients.</a:t>
            </a:r>
          </a:p>
          <a:p>
            <a:endParaRPr dirty="0"/>
          </a:p>
          <a:p>
            <a:pPr marL="0" indent="0">
              <a:buNone/>
            </a:pPr>
            <a:r>
              <a:rPr dirty="0"/>
              <a:t>Features:</a:t>
            </a:r>
          </a:p>
          <a:p>
            <a:r>
              <a:rPr dirty="0"/>
              <a:t>- 39 items covering 8 domains (e.g., mobility, emotional well-being).</a:t>
            </a:r>
          </a:p>
          <a:p>
            <a:r>
              <a:rPr dirty="0"/>
              <a:t>- Patient-reported outcomes (subjective perspective).</a:t>
            </a:r>
          </a:p>
          <a:p>
            <a:endParaRPr dirty="0"/>
          </a:p>
          <a:p>
            <a:pPr marL="0" indent="0">
              <a:buNone/>
            </a:pPr>
            <a:r>
              <a:rPr dirty="0"/>
              <a:t>Strengths:</a:t>
            </a:r>
          </a:p>
          <a:p>
            <a:r>
              <a:rPr dirty="0"/>
              <a:t>- Holistic view of disease impact on daily living.</a:t>
            </a:r>
          </a:p>
          <a:p>
            <a:endParaRPr dirty="0"/>
          </a:p>
          <a:p>
            <a:pPr marL="0" indent="0">
              <a:buNone/>
            </a:pPr>
            <a:r>
              <a:rPr dirty="0"/>
              <a:t>Limitations:</a:t>
            </a:r>
          </a:p>
          <a:p>
            <a:r>
              <a:rPr dirty="0"/>
              <a:t>- Relies on patient’s self-awareness and cooperation.</a:t>
            </a:r>
          </a:p>
        </p:txBody>
      </p:sp>
    </p:spTree>
  </p:cSld>
  <p:clrMapOvr>
    <a:masterClrMapping/>
  </p:clrMapOvr>
  <mc:AlternateContent xmlns:mc="http://schemas.openxmlformats.org/markup-compatibility/2006" xmlns:p14="http://schemas.microsoft.com/office/powerpoint/2010/main">
    <mc:Choice Requires="p14">
      <p:transition spd="slow" p14:dur="2000" advTm="42590"/>
    </mc:Choice>
    <mc:Fallback xmlns="">
      <p:transition spd="slow" advTm="42590"/>
    </mc:Fallback>
  </mc:AlternateContent>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Response to Case 4: Depression and Anxiety</a:t>
            </a:r>
          </a:p>
        </p:txBody>
      </p:sp>
      <p:sp>
        <p:nvSpPr>
          <p:cNvPr id="3" name="Content Placeholder 2"/>
          <p:cNvSpPr>
            <a:spLocks noGrp="1"/>
          </p:cNvSpPr>
          <p:nvPr>
            <p:ph idx="1"/>
          </p:nvPr>
        </p:nvSpPr>
        <p:spPr/>
        <p:txBody>
          <a:bodyPr/>
          <a:lstStyle/>
          <a:p>
            <a:pPr marL="0" indent="0">
              <a:buNone/>
            </a:pPr>
            <a:r>
              <a:rPr dirty="0"/>
              <a:t>Response:</a:t>
            </a:r>
          </a:p>
          <a:p>
            <a:r>
              <a:rPr dirty="0"/>
              <a:t>- Domain 2 (Mood/Apathy): Severity 3, Frequency 3 = 9 points.</a:t>
            </a:r>
          </a:p>
          <a:p>
            <a:r>
              <a:rPr dirty="0"/>
              <a:t>- Domain 6 (Gastrointestinal): Severity 1, Frequency 2 = 2 points.</a:t>
            </a:r>
          </a:p>
          <a:p>
            <a:endParaRPr dirty="0"/>
          </a:p>
          <a:p>
            <a:pPr marL="0" indent="0">
              <a:buNone/>
            </a:pPr>
            <a:r>
              <a:rPr dirty="0"/>
              <a:t>Total NMSS score: 11 points.</a:t>
            </a:r>
          </a:p>
          <a:p>
            <a:pPr marL="0" indent="0">
              <a:buNone/>
            </a:pPr>
            <a:r>
              <a:rPr dirty="0"/>
              <a:t>Explanation: Mood and apathy are the dominant non-motor symptoms, with mild gastrointestinal symptoms.</a:t>
            </a:r>
          </a:p>
        </p:txBody>
      </p:sp>
    </p:spTree>
  </p:cSld>
  <p:clrMapOvr>
    <a:masterClrMapping/>
  </p:clrMapOvr>
  <mc:AlternateContent xmlns:mc="http://schemas.openxmlformats.org/markup-compatibility/2006" xmlns:p14="http://schemas.microsoft.com/office/powerpoint/2010/main">
    <mc:Choice Requires="p14">
      <p:transition spd="slow" p14:dur="2000" advTm="35131"/>
    </mc:Choice>
    <mc:Fallback xmlns="">
      <p:transition spd="slow" advTm="35131"/>
    </mc:Fallback>
  </mc:AlternateContent>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Case 5: Urinary Dysfunction and Cognitive Issues</a:t>
            </a:r>
          </a:p>
        </p:txBody>
      </p:sp>
      <p:sp>
        <p:nvSpPr>
          <p:cNvPr id="3" name="Content Placeholder 2"/>
          <p:cNvSpPr>
            <a:spLocks noGrp="1"/>
          </p:cNvSpPr>
          <p:nvPr>
            <p:ph idx="1"/>
          </p:nvPr>
        </p:nvSpPr>
        <p:spPr/>
        <p:txBody>
          <a:bodyPr/>
          <a:lstStyle/>
          <a:p>
            <a:pPr marL="0" indent="0">
              <a:buNone/>
            </a:pPr>
            <a:r>
              <a:rPr dirty="0"/>
              <a:t>A 75-year-old male reports frequent urination, urgency, and occasional incontinence. He also struggles with memory, often forgetting appointments and misplacing objects. Sleep disturbances include waking multiple times at night to urinate. He denies mood issues or pain but reports constipation. Determine the NMSS domain scores.</a:t>
            </a:r>
          </a:p>
        </p:txBody>
      </p:sp>
    </p:spTree>
  </p:cSld>
  <p:clrMapOvr>
    <a:masterClrMapping/>
  </p:clrMapOvr>
  <mc:AlternateContent xmlns:mc="http://schemas.openxmlformats.org/markup-compatibility/2006" xmlns:p14="http://schemas.microsoft.com/office/powerpoint/2010/main">
    <mc:Choice Requires="p14">
      <p:transition spd="slow" p14:dur="2000" advTm="38328"/>
    </mc:Choice>
    <mc:Fallback xmlns="">
      <p:transition spd="slow" advTm="38328"/>
    </mc:Fallback>
  </mc:AlternateContent>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Response to Case 5: Urinary Dysfunction and Cognitive Issues</a:t>
            </a:r>
          </a:p>
        </p:txBody>
      </p:sp>
      <p:sp>
        <p:nvSpPr>
          <p:cNvPr id="3" name="Content Placeholder 2"/>
          <p:cNvSpPr>
            <a:spLocks noGrp="1"/>
          </p:cNvSpPr>
          <p:nvPr>
            <p:ph idx="1"/>
          </p:nvPr>
        </p:nvSpPr>
        <p:spPr>
          <a:xfrm>
            <a:off x="838201" y="1690688"/>
            <a:ext cx="9399494" cy="4351338"/>
          </a:xfrm>
        </p:spPr>
        <p:txBody>
          <a:bodyPr>
            <a:normAutofit fontScale="92500" lnSpcReduction="20000"/>
          </a:bodyPr>
          <a:lstStyle/>
          <a:p>
            <a:pPr marL="0" indent="0">
              <a:buNone/>
            </a:pPr>
            <a:r>
              <a:rPr dirty="0"/>
              <a:t>Response:</a:t>
            </a:r>
          </a:p>
          <a:p>
            <a:r>
              <a:rPr dirty="0"/>
              <a:t>- Domain 8 (Urinary): Severity 3, Frequency 3 = 9 points.</a:t>
            </a:r>
          </a:p>
          <a:p>
            <a:r>
              <a:rPr dirty="0"/>
              <a:t>- Domain 4 (Cognitive Function): Severity 2, Frequency 2 = 4 points.</a:t>
            </a:r>
          </a:p>
          <a:p>
            <a:r>
              <a:rPr dirty="0"/>
              <a:t>- Domain 1 (Sleep/Fatigue): Severity 2, Frequency 3 = 6 points.</a:t>
            </a:r>
          </a:p>
          <a:p>
            <a:r>
              <a:rPr dirty="0"/>
              <a:t>- Domain 6 (Gastrointestinal): Severity 2, Frequency 2 = 4 points.</a:t>
            </a:r>
          </a:p>
          <a:p>
            <a:endParaRPr dirty="0"/>
          </a:p>
          <a:p>
            <a:pPr marL="0" indent="0">
              <a:buNone/>
            </a:pPr>
            <a:r>
              <a:rPr dirty="0"/>
              <a:t>Total NMSS score: 23 points.</a:t>
            </a:r>
          </a:p>
          <a:p>
            <a:pPr marL="0" indent="0">
              <a:buNone/>
            </a:pPr>
            <a:r>
              <a:rPr dirty="0"/>
              <a:t>Explanation: Urinary dysfunction is the most significant issue, followed by cognitive impairment, sleep disturbances, and mild gastrointestinal symptoms.</a:t>
            </a:r>
          </a:p>
        </p:txBody>
      </p:sp>
    </p:spTree>
  </p:cSld>
  <p:clrMapOvr>
    <a:masterClrMapping/>
  </p:clrMapOvr>
  <mc:AlternateContent xmlns:mc="http://schemas.openxmlformats.org/markup-compatibility/2006" xmlns:p14="http://schemas.microsoft.com/office/powerpoint/2010/main">
    <mc:Choice Requires="p14">
      <p:transition spd="slow" p14:dur="2000" advTm="66133"/>
    </mc:Choice>
    <mc:Fallback xmlns="">
      <p:transition spd="slow" advTm="66133"/>
    </mc:Fallback>
  </mc:AlternateContent>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A5000F-9C36-9BFD-A403-69BA15499D2B}"/>
              </a:ext>
            </a:extLst>
          </p:cNvPr>
          <p:cNvSpPr>
            <a:spLocks noGrp="1"/>
          </p:cNvSpPr>
          <p:nvPr>
            <p:ph type="title"/>
          </p:nvPr>
        </p:nvSpPr>
        <p:spPr/>
        <p:txBody>
          <a:bodyPr/>
          <a:lstStyle/>
          <a:p>
            <a:r>
              <a:rPr lang="en-SI" dirty="0"/>
              <a:t>Clinical Cases: Which of the Three  Scales Would You Choose?</a:t>
            </a:r>
          </a:p>
        </p:txBody>
      </p:sp>
      <p:sp>
        <p:nvSpPr>
          <p:cNvPr id="3" name="Content Placeholder 2">
            <a:extLst>
              <a:ext uri="{FF2B5EF4-FFF2-40B4-BE49-F238E27FC236}">
                <a16:creationId xmlns:a16="http://schemas.microsoft.com/office/drawing/2014/main" id="{3749A0C8-FDA8-6800-3B9D-0CE1BA8F8819}"/>
              </a:ext>
            </a:extLst>
          </p:cNvPr>
          <p:cNvSpPr>
            <a:spLocks noGrp="1"/>
          </p:cNvSpPr>
          <p:nvPr>
            <p:ph idx="1"/>
          </p:nvPr>
        </p:nvSpPr>
        <p:spPr/>
        <p:txBody>
          <a:bodyPr/>
          <a:lstStyle/>
          <a:p>
            <a:endParaRPr lang="en-SI"/>
          </a:p>
        </p:txBody>
      </p:sp>
    </p:spTree>
    <p:extLst>
      <p:ext uri="{BB962C8B-B14F-4D97-AF65-F5344CB8AC3E}">
        <p14:creationId xmlns:p14="http://schemas.microsoft.com/office/powerpoint/2010/main" val="1328255495"/>
      </p:ext>
    </p:extLst>
  </p:cSld>
  <p:clrMapOvr>
    <a:masterClrMapping/>
  </p:clrMapOvr>
  <mc:AlternateContent xmlns:mc="http://schemas.openxmlformats.org/markup-compatibility/2006" xmlns:p14="http://schemas.microsoft.com/office/powerpoint/2010/main">
    <mc:Choice Requires="p14">
      <p:transition spd="slow" p14:dur="2000" advTm="23100"/>
    </mc:Choice>
    <mc:Fallback xmlns="">
      <p:transition spd="slow" advTm="23100"/>
    </mc:Fallback>
  </mc:AlternateContent>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Case 1</a:t>
            </a:r>
          </a:p>
        </p:txBody>
      </p:sp>
      <p:sp>
        <p:nvSpPr>
          <p:cNvPr id="3" name="Content Placeholder 2"/>
          <p:cNvSpPr>
            <a:spLocks noGrp="1"/>
          </p:cNvSpPr>
          <p:nvPr>
            <p:ph idx="1"/>
          </p:nvPr>
        </p:nvSpPr>
        <p:spPr/>
        <p:txBody>
          <a:bodyPr/>
          <a:lstStyle/>
          <a:p>
            <a:pPr marL="0" indent="0">
              <a:buNone/>
            </a:pPr>
            <a:r>
              <a:rPr dirty="0"/>
              <a:t>A 62-year-old male presents with mild resting tremor and rigidity in his left hand. He denies balance issues or significant non-motor symptoms. Activities of daily living are unaffected. Determine the most appropriate scale and score.</a:t>
            </a:r>
          </a:p>
        </p:txBody>
      </p:sp>
    </p:spTree>
  </p:cSld>
  <p:clrMapOvr>
    <a:masterClrMapping/>
  </p:clrMapOvr>
  <mc:AlternateContent xmlns:mc="http://schemas.openxmlformats.org/markup-compatibility/2006" xmlns:p14="http://schemas.microsoft.com/office/powerpoint/2010/main">
    <mc:Choice Requires="p14">
      <p:transition spd="slow" p14:dur="2000" advTm="30103"/>
    </mc:Choice>
    <mc:Fallback xmlns="">
      <p:transition spd="slow" advTm="30103"/>
    </mc:Fallback>
  </mc:AlternateContent>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Response to Case 1</a:t>
            </a:r>
          </a:p>
        </p:txBody>
      </p:sp>
      <p:sp>
        <p:nvSpPr>
          <p:cNvPr id="3" name="Content Placeholder 2"/>
          <p:cNvSpPr>
            <a:spLocks noGrp="1"/>
          </p:cNvSpPr>
          <p:nvPr>
            <p:ph idx="1"/>
          </p:nvPr>
        </p:nvSpPr>
        <p:spPr/>
        <p:txBody>
          <a:bodyPr/>
          <a:lstStyle/>
          <a:p>
            <a:r>
              <a:rPr dirty="0"/>
              <a:t>Hoehn and Yahr Scale (H&amp;Y)</a:t>
            </a:r>
          </a:p>
          <a:p>
            <a:r>
              <a:rPr dirty="0"/>
              <a:t>Explanation: This case focuses on motor symptoms with no significant impact on quality of life or non-motor issues. The H&amp;Y scale is appropriate for motor staging.</a:t>
            </a:r>
          </a:p>
          <a:p>
            <a:r>
              <a:rPr dirty="0"/>
              <a:t>Score: Stage 1 (unilateral involvement, no functional impairment).</a:t>
            </a:r>
          </a:p>
        </p:txBody>
      </p:sp>
    </p:spTree>
  </p:cSld>
  <p:clrMapOvr>
    <a:masterClrMapping/>
  </p:clrMapOvr>
  <mc:AlternateContent xmlns:mc="http://schemas.openxmlformats.org/markup-compatibility/2006" xmlns:p14="http://schemas.microsoft.com/office/powerpoint/2010/main">
    <mc:Choice Requires="p14">
      <p:transition spd="slow" p14:dur="2000" advTm="35431"/>
    </mc:Choice>
    <mc:Fallback xmlns="">
      <p:transition spd="slow" advTm="35431"/>
    </mc:Fallback>
  </mc:AlternateContent>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Case 2</a:t>
            </a:r>
          </a:p>
        </p:txBody>
      </p:sp>
      <p:sp>
        <p:nvSpPr>
          <p:cNvPr id="3" name="Content Placeholder 2"/>
          <p:cNvSpPr>
            <a:spLocks noGrp="1"/>
          </p:cNvSpPr>
          <p:nvPr>
            <p:ph idx="1"/>
          </p:nvPr>
        </p:nvSpPr>
        <p:spPr/>
        <p:txBody>
          <a:bodyPr/>
          <a:lstStyle/>
          <a:p>
            <a:pPr marL="0" indent="0">
              <a:buNone/>
            </a:pPr>
            <a:r>
              <a:rPr dirty="0"/>
              <a:t>A 70-year-old female reports chronic fatigue, insomnia, constipation, and frequent urinary urgency. She has no notable motor worsening but feels her symptoms significantly impact daily life. Determine the most appropriate scale and score.</a:t>
            </a:r>
          </a:p>
        </p:txBody>
      </p:sp>
    </p:spTree>
  </p:cSld>
  <p:clrMapOvr>
    <a:masterClrMapping/>
  </p:clrMapOvr>
  <mc:AlternateContent xmlns:mc="http://schemas.openxmlformats.org/markup-compatibility/2006" xmlns:p14="http://schemas.microsoft.com/office/powerpoint/2010/main">
    <mc:Choice Requires="p14">
      <p:transition spd="slow" p14:dur="2000" advTm="25987"/>
    </mc:Choice>
    <mc:Fallback xmlns="">
      <p:transition spd="slow" advTm="25987"/>
    </mc:Fallback>
  </mc:AlternateContent>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Response to Case 2</a:t>
            </a:r>
          </a:p>
        </p:txBody>
      </p:sp>
      <p:sp>
        <p:nvSpPr>
          <p:cNvPr id="3" name="Content Placeholder 2"/>
          <p:cNvSpPr>
            <a:spLocks noGrp="1"/>
          </p:cNvSpPr>
          <p:nvPr>
            <p:ph idx="1"/>
          </p:nvPr>
        </p:nvSpPr>
        <p:spPr/>
        <p:txBody>
          <a:bodyPr/>
          <a:lstStyle/>
          <a:p>
            <a:r>
              <a:rPr dirty="0"/>
              <a:t>Non-Motor Symptoms Scale (NMSS)</a:t>
            </a:r>
          </a:p>
          <a:p>
            <a:r>
              <a:rPr dirty="0"/>
              <a:t>Explanation: Non-motor symptoms dominate this case, making NMSS the most suitable choice.</a:t>
            </a:r>
          </a:p>
          <a:p>
            <a:r>
              <a:rPr dirty="0"/>
              <a:t>Score: Sleep/Fatigue (Severity 3, Frequency 3 = 9 points), Urinary Symptoms (Severity 3, Frequency 3 = 9 points), Gastrointestinal Symptoms (Severity 2, Frequency 3 = 6 points). Total NMSS score: 24 points.</a:t>
            </a:r>
          </a:p>
        </p:txBody>
      </p:sp>
    </p:spTree>
  </p:cSld>
  <p:clrMapOvr>
    <a:masterClrMapping/>
  </p:clrMapOvr>
  <mc:AlternateContent xmlns:mc="http://schemas.openxmlformats.org/markup-compatibility/2006" xmlns:p14="http://schemas.microsoft.com/office/powerpoint/2010/main">
    <mc:Choice Requires="p14">
      <p:transition spd="slow" p14:dur="2000" advTm="39293"/>
    </mc:Choice>
    <mc:Fallback xmlns="">
      <p:transition spd="slow" advTm="39293"/>
    </mc:Fallback>
  </mc:AlternateContent>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Case 3</a:t>
            </a:r>
          </a:p>
        </p:txBody>
      </p:sp>
      <p:sp>
        <p:nvSpPr>
          <p:cNvPr id="3" name="Content Placeholder 2"/>
          <p:cNvSpPr>
            <a:spLocks noGrp="1"/>
          </p:cNvSpPr>
          <p:nvPr>
            <p:ph idx="1"/>
          </p:nvPr>
        </p:nvSpPr>
        <p:spPr/>
        <p:txBody>
          <a:bodyPr/>
          <a:lstStyle/>
          <a:p>
            <a:pPr marL="0" indent="0">
              <a:buNone/>
            </a:pPr>
            <a:r>
              <a:rPr dirty="0"/>
              <a:t>A 68-year-old male reports difficulty with mobility and stigma due to visible tremors. He feels isolated and struggles with emotional well-being. His motor symptoms are stable. Determine the most appropriate scale and score.</a:t>
            </a:r>
          </a:p>
        </p:txBody>
      </p:sp>
    </p:spTree>
  </p:cSld>
  <p:clrMapOvr>
    <a:masterClrMapping/>
  </p:clrMapOvr>
  <mc:AlternateContent xmlns:mc="http://schemas.openxmlformats.org/markup-compatibility/2006" xmlns:p14="http://schemas.microsoft.com/office/powerpoint/2010/main">
    <mc:Choice Requires="p14">
      <p:transition spd="slow" p14:dur="2000" advTm="25341"/>
    </mc:Choice>
    <mc:Fallback xmlns="">
      <p:transition spd="slow" advTm="25341"/>
    </mc:Fallback>
  </mc:AlternateContent>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Response to Case 3</a:t>
            </a:r>
          </a:p>
        </p:txBody>
      </p:sp>
      <p:sp>
        <p:nvSpPr>
          <p:cNvPr id="3" name="Content Placeholder 2"/>
          <p:cNvSpPr>
            <a:spLocks noGrp="1"/>
          </p:cNvSpPr>
          <p:nvPr>
            <p:ph idx="1"/>
          </p:nvPr>
        </p:nvSpPr>
        <p:spPr/>
        <p:txBody>
          <a:bodyPr/>
          <a:lstStyle/>
          <a:p>
            <a:r>
              <a:rPr dirty="0"/>
              <a:t>Parkinson’s Disease Questionnaire-39 (PDQ-39)</a:t>
            </a:r>
          </a:p>
          <a:p>
            <a:r>
              <a:rPr dirty="0"/>
              <a:t>Explanation: The patient emphasizes quality of life and emotional well-being, making PDQ-39 the optimal scale.</a:t>
            </a:r>
          </a:p>
          <a:p>
            <a:r>
              <a:rPr dirty="0"/>
              <a:t>Score: Mobility (12 points), Emotional Well-Being (10 points), Stigma (8 points). Total PDQ-39 score: 30 points.</a:t>
            </a:r>
          </a:p>
        </p:txBody>
      </p:sp>
    </p:spTree>
  </p:cSld>
  <p:clrMapOvr>
    <a:masterClrMapping/>
  </p:clrMapOvr>
  <mc:AlternateContent xmlns:mc="http://schemas.openxmlformats.org/markup-compatibility/2006" xmlns:p14="http://schemas.microsoft.com/office/powerpoint/2010/main">
    <mc:Choice Requires="p14">
      <p:transition spd="slow" p14:dur="2000" advTm="41295"/>
    </mc:Choice>
    <mc:Fallback xmlns="">
      <p:transition spd="slow" advTm="41295"/>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Scale 3: Non-Motor Symptoms Scale (NMSS)</a:t>
            </a:r>
          </a:p>
        </p:txBody>
      </p:sp>
      <p:sp>
        <p:nvSpPr>
          <p:cNvPr id="3" name="Content Placeholder 2"/>
          <p:cNvSpPr>
            <a:spLocks noGrp="1"/>
          </p:cNvSpPr>
          <p:nvPr>
            <p:ph idx="1"/>
          </p:nvPr>
        </p:nvSpPr>
        <p:spPr/>
        <p:txBody>
          <a:bodyPr>
            <a:normAutofit fontScale="77500" lnSpcReduction="20000"/>
          </a:bodyPr>
          <a:lstStyle/>
          <a:p>
            <a:pPr marL="0" indent="0">
              <a:buNone/>
            </a:pPr>
            <a:r>
              <a:rPr dirty="0"/>
              <a:t>Purpose:</a:t>
            </a:r>
          </a:p>
          <a:p>
            <a:r>
              <a:rPr dirty="0"/>
              <a:t>- To evaluate the burden of non-motor symptoms in PD.</a:t>
            </a:r>
          </a:p>
          <a:p>
            <a:endParaRPr dirty="0"/>
          </a:p>
          <a:p>
            <a:pPr marL="0" indent="0">
              <a:buNone/>
            </a:pPr>
            <a:r>
              <a:rPr dirty="0"/>
              <a:t>Features:</a:t>
            </a:r>
          </a:p>
          <a:p>
            <a:r>
              <a:rPr dirty="0"/>
              <a:t>- 30 items across 9 domains (e.g., sleep, mood, gastrointestinal).</a:t>
            </a:r>
          </a:p>
          <a:p>
            <a:r>
              <a:rPr dirty="0"/>
              <a:t>- Quantifies severity and frequency of symptoms.</a:t>
            </a:r>
          </a:p>
          <a:p>
            <a:endParaRPr dirty="0"/>
          </a:p>
          <a:p>
            <a:pPr marL="0" indent="0">
              <a:buNone/>
            </a:pPr>
            <a:r>
              <a:rPr dirty="0"/>
              <a:t>Strengths:</a:t>
            </a:r>
          </a:p>
          <a:p>
            <a:r>
              <a:rPr dirty="0"/>
              <a:t>- Comprehensive coverage of non-motor symptoms.</a:t>
            </a:r>
          </a:p>
          <a:p>
            <a:endParaRPr dirty="0"/>
          </a:p>
          <a:p>
            <a:pPr marL="0" indent="0">
              <a:buNone/>
            </a:pPr>
            <a:r>
              <a:rPr dirty="0"/>
              <a:t>Limitations:</a:t>
            </a:r>
          </a:p>
          <a:p>
            <a:r>
              <a:rPr dirty="0"/>
              <a:t>- Requires trained evaluators for consistency.</a:t>
            </a:r>
          </a:p>
        </p:txBody>
      </p:sp>
    </p:spTree>
  </p:cSld>
  <p:clrMapOvr>
    <a:masterClrMapping/>
  </p:clrMapOvr>
  <mc:AlternateContent xmlns:mc="http://schemas.openxmlformats.org/markup-compatibility/2006" xmlns:p14="http://schemas.microsoft.com/office/powerpoint/2010/main">
    <mc:Choice Requires="p14">
      <p:transition spd="slow" p14:dur="2000" advTm="41325"/>
    </mc:Choice>
    <mc:Fallback xmlns="">
      <p:transition spd="slow" advTm="41325"/>
    </mc:Fallback>
  </mc:AlternateContent>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Case 4</a:t>
            </a:r>
          </a:p>
        </p:txBody>
      </p:sp>
      <p:sp>
        <p:nvSpPr>
          <p:cNvPr id="3" name="Content Placeholder 2"/>
          <p:cNvSpPr>
            <a:spLocks noGrp="1"/>
          </p:cNvSpPr>
          <p:nvPr>
            <p:ph idx="1"/>
          </p:nvPr>
        </p:nvSpPr>
        <p:spPr/>
        <p:txBody>
          <a:bodyPr/>
          <a:lstStyle/>
          <a:p>
            <a:pPr marL="0" indent="0">
              <a:buNone/>
            </a:pPr>
            <a:r>
              <a:rPr dirty="0"/>
              <a:t>A 75-year-old male presents with severe rigidity and bradykinesia, requiring assistance with standing and walking. He reports no hallucinations or significant cognitive decline. Determine the most appropriate scale and score.</a:t>
            </a:r>
          </a:p>
        </p:txBody>
      </p:sp>
    </p:spTree>
  </p:cSld>
  <p:clrMapOvr>
    <a:masterClrMapping/>
  </p:clrMapOvr>
  <mc:AlternateContent xmlns:mc="http://schemas.openxmlformats.org/markup-compatibility/2006" xmlns:p14="http://schemas.microsoft.com/office/powerpoint/2010/main">
    <mc:Choice Requires="p14">
      <p:transition spd="slow" p14:dur="2000" advTm="25017"/>
    </mc:Choice>
    <mc:Fallback xmlns="">
      <p:transition spd="slow" advTm="25017"/>
    </mc:Fallback>
  </mc:AlternateContent>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Response to Case 4</a:t>
            </a:r>
          </a:p>
        </p:txBody>
      </p:sp>
      <p:sp>
        <p:nvSpPr>
          <p:cNvPr id="3" name="Content Placeholder 2"/>
          <p:cNvSpPr>
            <a:spLocks noGrp="1"/>
          </p:cNvSpPr>
          <p:nvPr>
            <p:ph idx="1"/>
          </p:nvPr>
        </p:nvSpPr>
        <p:spPr/>
        <p:txBody>
          <a:bodyPr/>
          <a:lstStyle/>
          <a:p>
            <a:r>
              <a:rPr dirty="0"/>
              <a:t>Hoehn and Yahr Scale (H&amp;Y)</a:t>
            </a:r>
          </a:p>
          <a:p>
            <a:r>
              <a:rPr dirty="0"/>
              <a:t>Explanation: The case highlights advanced motor disability, suitable for staging with the H&amp;Y scale.</a:t>
            </a:r>
          </a:p>
          <a:p>
            <a:r>
              <a:rPr dirty="0"/>
              <a:t>Score: Stage 4 (severe disability, able to walk or stand unassisted).</a:t>
            </a:r>
          </a:p>
        </p:txBody>
      </p:sp>
    </p:spTree>
  </p:cSld>
  <p:clrMapOvr>
    <a:masterClrMapping/>
  </p:clrMapOvr>
  <mc:AlternateContent xmlns:mc="http://schemas.openxmlformats.org/markup-compatibility/2006" xmlns:p14="http://schemas.microsoft.com/office/powerpoint/2010/main">
    <mc:Choice Requires="p14">
      <p:transition spd="slow" p14:dur="2000" advTm="29470"/>
    </mc:Choice>
    <mc:Fallback xmlns="">
      <p:transition spd="slow" advTm="29470"/>
    </mc:Fallback>
  </mc:AlternateContent>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Case 5</a:t>
            </a:r>
          </a:p>
        </p:txBody>
      </p:sp>
      <p:sp>
        <p:nvSpPr>
          <p:cNvPr id="3" name="Content Placeholder 2"/>
          <p:cNvSpPr>
            <a:spLocks noGrp="1"/>
          </p:cNvSpPr>
          <p:nvPr>
            <p:ph idx="1"/>
          </p:nvPr>
        </p:nvSpPr>
        <p:spPr/>
        <p:txBody>
          <a:bodyPr/>
          <a:lstStyle/>
          <a:p>
            <a:pPr marL="0" indent="0">
              <a:buNone/>
            </a:pPr>
            <a:r>
              <a:rPr dirty="0"/>
              <a:t>A 66-year-old female complains of fragmented sleep, daytime fatigue, and increasing apathy. She denies significant motor worsening. Gastrointestinal symptoms include constipation. Determine the most appropriate scale and score.</a:t>
            </a:r>
          </a:p>
        </p:txBody>
      </p:sp>
    </p:spTree>
  </p:cSld>
  <p:clrMapOvr>
    <a:masterClrMapping/>
  </p:clrMapOvr>
  <mc:AlternateContent xmlns:mc="http://schemas.openxmlformats.org/markup-compatibility/2006" xmlns:p14="http://schemas.microsoft.com/office/powerpoint/2010/main">
    <mc:Choice Requires="p14">
      <p:transition spd="slow" p14:dur="2000" advTm="29281"/>
    </mc:Choice>
    <mc:Fallback xmlns="">
      <p:transition spd="slow" advTm="29281"/>
    </mc:Fallback>
  </mc:AlternateContent>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Response to Case 5</a:t>
            </a:r>
          </a:p>
        </p:txBody>
      </p:sp>
      <p:sp>
        <p:nvSpPr>
          <p:cNvPr id="3" name="Content Placeholder 2"/>
          <p:cNvSpPr>
            <a:spLocks noGrp="1"/>
          </p:cNvSpPr>
          <p:nvPr>
            <p:ph idx="1"/>
          </p:nvPr>
        </p:nvSpPr>
        <p:spPr/>
        <p:txBody>
          <a:bodyPr/>
          <a:lstStyle/>
          <a:p>
            <a:r>
              <a:rPr dirty="0"/>
              <a:t>Non-Motor Symptoms Scale (NMSS)</a:t>
            </a:r>
          </a:p>
          <a:p>
            <a:r>
              <a:rPr dirty="0"/>
              <a:t>Explanation: The focus on non-motor symptoms such as sleep and mood disturbances makes NMSS the most suitable choice.</a:t>
            </a:r>
          </a:p>
          <a:p>
            <a:r>
              <a:rPr dirty="0"/>
              <a:t>Score: Sleep/Fatigue (Severity 3, Frequency 3 = 9 points), Mood/Apathy (Severity 2, Frequency 3 = 6 points), Gastrointestinal (Severity 2, Frequency 2 = 4 points). Total NMSS score: 19 points.</a:t>
            </a:r>
          </a:p>
        </p:txBody>
      </p:sp>
    </p:spTree>
  </p:cSld>
  <p:clrMapOvr>
    <a:masterClrMapping/>
  </p:clrMapOvr>
  <mc:AlternateContent xmlns:mc="http://schemas.openxmlformats.org/markup-compatibility/2006" xmlns:p14="http://schemas.microsoft.com/office/powerpoint/2010/main">
    <mc:Choice Requires="p14">
      <p:transition spd="slow" p14:dur="2000" advTm="51261"/>
    </mc:Choice>
    <mc:Fallback xmlns="">
      <p:transition spd="slow" advTm="51261"/>
    </mc:Fallback>
  </mc:AlternateContent>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Case 6</a:t>
            </a:r>
          </a:p>
        </p:txBody>
      </p:sp>
      <p:sp>
        <p:nvSpPr>
          <p:cNvPr id="3" name="Content Placeholder 2"/>
          <p:cNvSpPr>
            <a:spLocks noGrp="1"/>
          </p:cNvSpPr>
          <p:nvPr>
            <p:ph idx="1"/>
          </p:nvPr>
        </p:nvSpPr>
        <p:spPr/>
        <p:txBody>
          <a:bodyPr/>
          <a:lstStyle/>
          <a:p>
            <a:pPr marL="0" indent="0">
              <a:buNone/>
            </a:pPr>
            <a:r>
              <a:rPr dirty="0"/>
              <a:t>A 72-year-old female reports moderate bradykinesia and frequent falls. She remains independent in activities of daily living but needs support for mobility. Determine the most appropriate scale and score.</a:t>
            </a:r>
          </a:p>
        </p:txBody>
      </p:sp>
    </p:spTree>
  </p:cSld>
  <p:clrMapOvr>
    <a:masterClrMapping/>
  </p:clrMapOvr>
  <mc:AlternateContent xmlns:mc="http://schemas.openxmlformats.org/markup-compatibility/2006" xmlns:p14="http://schemas.microsoft.com/office/powerpoint/2010/main">
    <mc:Choice Requires="p14">
      <p:transition spd="slow" p14:dur="2000" advTm="24585"/>
    </mc:Choice>
    <mc:Fallback xmlns="">
      <p:transition spd="slow" advTm="24585"/>
    </mc:Fallback>
  </mc:AlternateContent>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Response to Case 6</a:t>
            </a:r>
          </a:p>
        </p:txBody>
      </p:sp>
      <p:sp>
        <p:nvSpPr>
          <p:cNvPr id="3" name="Content Placeholder 2"/>
          <p:cNvSpPr>
            <a:spLocks noGrp="1"/>
          </p:cNvSpPr>
          <p:nvPr>
            <p:ph idx="1"/>
          </p:nvPr>
        </p:nvSpPr>
        <p:spPr/>
        <p:txBody>
          <a:bodyPr/>
          <a:lstStyle/>
          <a:p>
            <a:r>
              <a:rPr dirty="0"/>
              <a:t>Hoehn and Yahr Scale (H&amp;Y)</a:t>
            </a:r>
          </a:p>
          <a:p>
            <a:r>
              <a:rPr dirty="0"/>
              <a:t>Explanation: The focus on motor symptoms with postural instability aligns with H&amp;Y staging.</a:t>
            </a:r>
          </a:p>
          <a:p>
            <a:r>
              <a:rPr dirty="0"/>
              <a:t>Score: Stage 3 (postural instability, still independent).</a:t>
            </a:r>
          </a:p>
        </p:txBody>
      </p:sp>
    </p:spTree>
  </p:cSld>
  <p:clrMapOvr>
    <a:masterClrMapping/>
  </p:clrMapOvr>
  <mc:AlternateContent xmlns:mc="http://schemas.openxmlformats.org/markup-compatibility/2006" xmlns:p14="http://schemas.microsoft.com/office/powerpoint/2010/main">
    <mc:Choice Requires="p14">
      <p:transition spd="slow" p14:dur="2000" advTm="30945"/>
    </mc:Choice>
    <mc:Fallback xmlns="">
      <p:transition spd="slow" advTm="30945"/>
    </mc:Fallback>
  </mc:AlternateContent>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Case 7</a:t>
            </a:r>
          </a:p>
        </p:txBody>
      </p:sp>
      <p:sp>
        <p:nvSpPr>
          <p:cNvPr id="3" name="Content Placeholder 2"/>
          <p:cNvSpPr>
            <a:spLocks noGrp="1"/>
          </p:cNvSpPr>
          <p:nvPr>
            <p:ph idx="1"/>
          </p:nvPr>
        </p:nvSpPr>
        <p:spPr/>
        <p:txBody>
          <a:bodyPr/>
          <a:lstStyle/>
          <a:p>
            <a:pPr marL="0" indent="0">
              <a:buNone/>
            </a:pPr>
            <a:r>
              <a:rPr dirty="0"/>
              <a:t>A 73-year-old male reports frequent visual hallucinations and memory issues. He remains physically independent but is distressed by his cognitive symptoms. Determine the most appropriate scale and score.</a:t>
            </a:r>
          </a:p>
        </p:txBody>
      </p:sp>
    </p:spTree>
  </p:cSld>
  <p:clrMapOvr>
    <a:masterClrMapping/>
  </p:clrMapOvr>
  <mc:AlternateContent xmlns:mc="http://schemas.openxmlformats.org/markup-compatibility/2006" xmlns:p14="http://schemas.microsoft.com/office/powerpoint/2010/main">
    <mc:Choice Requires="p14">
      <p:transition spd="slow" p14:dur="2000" advTm="25065"/>
    </mc:Choice>
    <mc:Fallback xmlns="">
      <p:transition spd="slow" advTm="25065"/>
    </mc:Fallback>
  </mc:AlternateContent>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Response to Case 7</a:t>
            </a:r>
          </a:p>
        </p:txBody>
      </p:sp>
      <p:sp>
        <p:nvSpPr>
          <p:cNvPr id="3" name="Content Placeholder 2"/>
          <p:cNvSpPr>
            <a:spLocks noGrp="1"/>
          </p:cNvSpPr>
          <p:nvPr>
            <p:ph idx="1"/>
          </p:nvPr>
        </p:nvSpPr>
        <p:spPr/>
        <p:txBody>
          <a:bodyPr/>
          <a:lstStyle/>
          <a:p>
            <a:r>
              <a:rPr dirty="0"/>
              <a:t>Non-Motor Symptoms Scale (NMSS)</a:t>
            </a:r>
          </a:p>
          <a:p>
            <a:r>
              <a:rPr dirty="0"/>
              <a:t>Explanation: The non-motor burden, especially cognitive and hallucination symptoms, is best captured by NMSS.</a:t>
            </a:r>
          </a:p>
          <a:p>
            <a:r>
              <a:rPr dirty="0"/>
              <a:t>Score: Hallucinations (Severity 3, Frequency 2 = 6 points), Cognitive Function (Severity 2, Frequency 3 = 6 points). Total NMSS score: 12 points.</a:t>
            </a:r>
          </a:p>
        </p:txBody>
      </p:sp>
    </p:spTree>
  </p:cSld>
  <p:clrMapOvr>
    <a:masterClrMapping/>
  </p:clrMapOvr>
  <mc:AlternateContent xmlns:mc="http://schemas.openxmlformats.org/markup-compatibility/2006" xmlns:p14="http://schemas.microsoft.com/office/powerpoint/2010/main">
    <mc:Choice Requires="p14">
      <p:transition spd="slow" p14:dur="2000" advTm="48518"/>
    </mc:Choice>
    <mc:Fallback xmlns="">
      <p:transition spd="slow" advTm="48518"/>
    </mc:Fallback>
  </mc:AlternateContent>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Case 8</a:t>
            </a:r>
          </a:p>
        </p:txBody>
      </p:sp>
      <p:sp>
        <p:nvSpPr>
          <p:cNvPr id="3" name="Content Placeholder 2"/>
          <p:cNvSpPr>
            <a:spLocks noGrp="1"/>
          </p:cNvSpPr>
          <p:nvPr>
            <p:ph idx="1"/>
          </p:nvPr>
        </p:nvSpPr>
        <p:spPr/>
        <p:txBody>
          <a:bodyPr/>
          <a:lstStyle/>
          <a:p>
            <a:pPr marL="0" indent="0">
              <a:buNone/>
            </a:pPr>
            <a:r>
              <a:rPr dirty="0"/>
              <a:t>A 69-year-old female reports significant mobility issues, emotional distress, and social isolation. She is hesitant to attend public gatherings due to her symptoms. Determine the most appropriate scale and score.</a:t>
            </a:r>
          </a:p>
        </p:txBody>
      </p:sp>
    </p:spTree>
  </p:cSld>
  <p:clrMapOvr>
    <a:masterClrMapping/>
  </p:clrMapOvr>
  <mc:AlternateContent xmlns:mc="http://schemas.openxmlformats.org/markup-compatibility/2006" xmlns:p14="http://schemas.microsoft.com/office/powerpoint/2010/main">
    <mc:Choice Requires="p14">
      <p:transition spd="slow" p14:dur="2000" advTm="26424"/>
    </mc:Choice>
    <mc:Fallback xmlns="">
      <p:transition spd="slow" advTm="26424"/>
    </mc:Fallback>
  </mc:AlternateContent>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Response to Case 8</a:t>
            </a:r>
          </a:p>
        </p:txBody>
      </p:sp>
      <p:sp>
        <p:nvSpPr>
          <p:cNvPr id="3" name="Content Placeholder 2"/>
          <p:cNvSpPr>
            <a:spLocks noGrp="1"/>
          </p:cNvSpPr>
          <p:nvPr>
            <p:ph idx="1"/>
          </p:nvPr>
        </p:nvSpPr>
        <p:spPr/>
        <p:txBody>
          <a:bodyPr/>
          <a:lstStyle/>
          <a:p>
            <a:r>
              <a:rPr dirty="0"/>
              <a:t>Parkinson’s Disease Questionnaire-39 (PDQ-39)</a:t>
            </a:r>
          </a:p>
          <a:p>
            <a:r>
              <a:rPr dirty="0"/>
              <a:t>Explanation: The focus on mobility, emotional distress, and social impact makes PDQ-39 the most suitable.</a:t>
            </a:r>
          </a:p>
          <a:p>
            <a:r>
              <a:rPr dirty="0"/>
              <a:t>Score: Mobility (10 points), Emotional Well-Being (12 points), Social Support (8 points). Total PDQ-39 score: 30 points.</a:t>
            </a:r>
          </a:p>
        </p:txBody>
      </p:sp>
    </p:spTree>
  </p:cSld>
  <p:clrMapOvr>
    <a:masterClrMapping/>
  </p:clrMapOvr>
  <mc:AlternateContent xmlns:mc="http://schemas.openxmlformats.org/markup-compatibility/2006" xmlns:p14="http://schemas.microsoft.com/office/powerpoint/2010/main">
    <mc:Choice Requires="p14">
      <p:transition spd="slow" p14:dur="2000" advTm="38606"/>
    </mc:Choice>
    <mc:Fallback xmlns="">
      <p:transition spd="slow" advTm="38606"/>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Complementary Roles of the Scales</a:t>
            </a:r>
          </a:p>
        </p:txBody>
      </p:sp>
      <p:sp>
        <p:nvSpPr>
          <p:cNvPr id="3" name="Content Placeholder 2"/>
          <p:cNvSpPr>
            <a:spLocks noGrp="1"/>
          </p:cNvSpPr>
          <p:nvPr>
            <p:ph idx="1"/>
          </p:nvPr>
        </p:nvSpPr>
        <p:spPr/>
        <p:txBody>
          <a:bodyPr/>
          <a:lstStyle/>
          <a:p>
            <a:pPr marL="0" indent="0">
              <a:buNone/>
            </a:pPr>
            <a:r>
              <a:rPr dirty="0"/>
              <a:t>Together, these scales provide a comprehensive assessment of PD:</a:t>
            </a:r>
          </a:p>
          <a:p>
            <a:r>
              <a:rPr dirty="0"/>
              <a:t>H&amp;Y Scale: Motor staging.</a:t>
            </a:r>
          </a:p>
          <a:p>
            <a:r>
              <a:rPr dirty="0"/>
              <a:t>PDQ-39: Patient-centered quality of life evaluation.</a:t>
            </a:r>
          </a:p>
          <a:p>
            <a:r>
              <a:rPr dirty="0"/>
              <a:t>NMSS: Focus on non-motor symptoms.</a:t>
            </a:r>
          </a:p>
          <a:p>
            <a:endParaRPr dirty="0"/>
          </a:p>
          <a:p>
            <a:pPr marL="0" indent="0">
              <a:buNone/>
            </a:pPr>
            <a:r>
              <a:rPr dirty="0"/>
              <a:t>Their combined use ensures a holistic approach to PD management.</a:t>
            </a:r>
          </a:p>
        </p:txBody>
      </p:sp>
    </p:spTree>
  </p:cSld>
  <p:clrMapOvr>
    <a:masterClrMapping/>
  </p:clrMapOvr>
  <mc:AlternateContent xmlns:mc="http://schemas.openxmlformats.org/markup-compatibility/2006" xmlns:p14="http://schemas.microsoft.com/office/powerpoint/2010/main">
    <mc:Choice Requires="p14">
      <p:transition spd="slow" p14:dur="2000" advTm="55425"/>
    </mc:Choice>
    <mc:Fallback xmlns="">
      <p:transition spd="slow" advTm="55425"/>
    </mc:Fallback>
  </mc:AlternateContent>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Case 9</a:t>
            </a:r>
          </a:p>
        </p:txBody>
      </p:sp>
      <p:sp>
        <p:nvSpPr>
          <p:cNvPr id="3" name="Content Placeholder 2"/>
          <p:cNvSpPr>
            <a:spLocks noGrp="1"/>
          </p:cNvSpPr>
          <p:nvPr>
            <p:ph idx="1"/>
          </p:nvPr>
        </p:nvSpPr>
        <p:spPr/>
        <p:txBody>
          <a:bodyPr/>
          <a:lstStyle/>
          <a:p>
            <a:pPr marL="0" indent="0">
              <a:buNone/>
            </a:pPr>
            <a:r>
              <a:rPr dirty="0"/>
              <a:t>A 65-year-old male presents with bilateral rigidity and bradykinesia but no significant cognitive or emotional issues. He occasionally uses a walking aid but remains independent. Determine the most appropriate scale and score.</a:t>
            </a:r>
          </a:p>
        </p:txBody>
      </p:sp>
    </p:spTree>
  </p:cSld>
  <p:clrMapOvr>
    <a:masterClrMapping/>
  </p:clrMapOvr>
  <mc:AlternateContent xmlns:mc="http://schemas.openxmlformats.org/markup-compatibility/2006" xmlns:p14="http://schemas.microsoft.com/office/powerpoint/2010/main">
    <mc:Choice Requires="p14">
      <p:transition spd="slow" p14:dur="2000" advTm="26779"/>
    </mc:Choice>
    <mc:Fallback xmlns="">
      <p:transition spd="slow" advTm="26779"/>
    </mc:Fallback>
  </mc:AlternateContent>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Response to Case 9</a:t>
            </a:r>
          </a:p>
        </p:txBody>
      </p:sp>
      <p:sp>
        <p:nvSpPr>
          <p:cNvPr id="3" name="Content Placeholder 2"/>
          <p:cNvSpPr>
            <a:spLocks noGrp="1"/>
          </p:cNvSpPr>
          <p:nvPr>
            <p:ph idx="1"/>
          </p:nvPr>
        </p:nvSpPr>
        <p:spPr/>
        <p:txBody>
          <a:bodyPr/>
          <a:lstStyle/>
          <a:p>
            <a:r>
              <a:rPr dirty="0"/>
              <a:t>Hoehn and Yahr Scale (H&amp;Y)</a:t>
            </a:r>
          </a:p>
          <a:p>
            <a:r>
              <a:rPr dirty="0"/>
              <a:t>Explanation: The focus on motor symptoms and bilateral involvement aligns with H&amp;Y staging.</a:t>
            </a:r>
          </a:p>
          <a:p>
            <a:r>
              <a:rPr dirty="0"/>
              <a:t>Score: Stage 2 (bilateral symptoms, no balance impairment).</a:t>
            </a:r>
          </a:p>
        </p:txBody>
      </p:sp>
    </p:spTree>
  </p:cSld>
  <p:clrMapOvr>
    <a:masterClrMapping/>
  </p:clrMapOvr>
  <mc:AlternateContent xmlns:mc="http://schemas.openxmlformats.org/markup-compatibility/2006" xmlns:p14="http://schemas.microsoft.com/office/powerpoint/2010/main">
    <mc:Choice Requires="p14">
      <p:transition spd="slow" p14:dur="2000" advTm="29536"/>
    </mc:Choice>
    <mc:Fallback xmlns="">
      <p:transition spd="slow" advTm="29536"/>
    </mc:Fallback>
  </mc:AlternateContent>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Case 10</a:t>
            </a:r>
          </a:p>
        </p:txBody>
      </p:sp>
      <p:sp>
        <p:nvSpPr>
          <p:cNvPr id="3" name="Content Placeholder 2"/>
          <p:cNvSpPr>
            <a:spLocks noGrp="1"/>
          </p:cNvSpPr>
          <p:nvPr>
            <p:ph idx="1"/>
          </p:nvPr>
        </p:nvSpPr>
        <p:spPr/>
        <p:txBody>
          <a:bodyPr/>
          <a:lstStyle/>
          <a:p>
            <a:pPr marL="0" indent="0">
              <a:buNone/>
            </a:pPr>
            <a:r>
              <a:rPr dirty="0"/>
              <a:t>A 74-year-old female with advanced PD reports severe fatigue, urinary incontinence, and mood disturbances. She has no new motor symptoms. Determine the most appropriate scale and score.</a:t>
            </a:r>
          </a:p>
        </p:txBody>
      </p:sp>
    </p:spTree>
  </p:cSld>
  <p:clrMapOvr>
    <a:masterClrMapping/>
  </p:clrMapOvr>
  <mc:AlternateContent xmlns:mc="http://schemas.openxmlformats.org/markup-compatibility/2006" xmlns:p14="http://schemas.microsoft.com/office/powerpoint/2010/main">
    <mc:Choice Requires="p14">
      <p:transition spd="slow" p14:dur="2000" advTm="25480"/>
    </mc:Choice>
    <mc:Fallback xmlns="">
      <p:transition spd="slow" advTm="25480"/>
    </mc:Fallback>
  </mc:AlternateContent>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Response to Case 10</a:t>
            </a:r>
          </a:p>
        </p:txBody>
      </p:sp>
      <p:sp>
        <p:nvSpPr>
          <p:cNvPr id="3" name="Content Placeholder 2"/>
          <p:cNvSpPr>
            <a:spLocks noGrp="1"/>
          </p:cNvSpPr>
          <p:nvPr>
            <p:ph idx="1"/>
          </p:nvPr>
        </p:nvSpPr>
        <p:spPr/>
        <p:txBody>
          <a:bodyPr/>
          <a:lstStyle/>
          <a:p>
            <a:r>
              <a:rPr dirty="0"/>
              <a:t>Non-Motor Symptoms Scale (NMSS)</a:t>
            </a:r>
          </a:p>
          <a:p>
            <a:r>
              <a:rPr dirty="0"/>
              <a:t>Explanation: Non-motor symptoms dominate, particularly fatigue, urinary dysfunction, and mood issues.</a:t>
            </a:r>
          </a:p>
          <a:p>
            <a:r>
              <a:rPr dirty="0"/>
              <a:t>Score: Sleep/Fatigue (Severity 3, Frequency 3 = 9 points), Urinary Symptoms (Severity 3, Frequency 3 = 9 points), Mood/Apathy (Severity 2, Frequency 3 = 6 points). Total NMSS score: 24 points.</a:t>
            </a:r>
          </a:p>
        </p:txBody>
      </p:sp>
    </p:spTree>
  </p:cSld>
  <p:clrMapOvr>
    <a:masterClrMapping/>
  </p:clrMapOvr>
  <mc:AlternateContent xmlns:mc="http://schemas.openxmlformats.org/markup-compatibility/2006" xmlns:p14="http://schemas.microsoft.com/office/powerpoint/2010/main">
    <mc:Choice Requires="p14">
      <p:transition spd="slow" p14:dur="2000" advTm="66818"/>
    </mc:Choice>
    <mc:Fallback xmlns="">
      <p:transition spd="slow" advTm="66818"/>
    </mc:Fallback>
  </mc:AlternateContent>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1659" y="0"/>
            <a:ext cx="10515600" cy="1325563"/>
          </a:xfrm>
        </p:spPr>
        <p:txBody>
          <a:bodyPr/>
          <a:lstStyle/>
          <a:p>
            <a:r>
              <a:rPr dirty="0"/>
              <a:t>Conclusions</a:t>
            </a:r>
          </a:p>
        </p:txBody>
      </p:sp>
      <p:sp>
        <p:nvSpPr>
          <p:cNvPr id="3" name="Content Placeholder 2"/>
          <p:cNvSpPr>
            <a:spLocks noGrp="1"/>
          </p:cNvSpPr>
          <p:nvPr>
            <p:ph idx="1"/>
          </p:nvPr>
        </p:nvSpPr>
        <p:spPr>
          <a:xfrm>
            <a:off x="668498" y="1009837"/>
            <a:ext cx="10515600" cy="4351338"/>
          </a:xfrm>
        </p:spPr>
        <p:txBody>
          <a:bodyPr>
            <a:normAutofit lnSpcReduction="10000"/>
          </a:bodyPr>
          <a:lstStyle/>
          <a:p>
            <a:r>
              <a:rPr dirty="0"/>
              <a:t>The Hoehn and Yahr Scale provides a simple yet effective method to stage motor progression in Parkinson’s Disease.</a:t>
            </a:r>
          </a:p>
          <a:p>
            <a:r>
              <a:rPr dirty="0"/>
              <a:t> The Parkinson’s Disease Questionnaire-39 emphasizes patient-reported quality of life issues.</a:t>
            </a:r>
          </a:p>
          <a:p>
            <a:r>
              <a:rPr dirty="0"/>
              <a:t> The Non-Motor Symptoms Scale highlights critical non-motor symptoms often overlooked in clinical practice.</a:t>
            </a:r>
          </a:p>
          <a:p>
            <a:r>
              <a:rPr dirty="0"/>
              <a:t>Combining these scales offers a multidimensional approach to understanding the complexities of Parkinson’s Disease.</a:t>
            </a:r>
          </a:p>
          <a:p>
            <a:r>
              <a:rPr dirty="0"/>
              <a:t> Research should further validate these scales across diverse populations and settings.</a:t>
            </a:r>
          </a:p>
        </p:txBody>
      </p:sp>
    </p:spTree>
  </p:cSld>
  <p:clrMapOvr>
    <a:masterClrMapping/>
  </p:clrMapOvr>
  <mc:AlternateContent xmlns:mc="http://schemas.openxmlformats.org/markup-compatibility/2006" xmlns:p14="http://schemas.microsoft.com/office/powerpoint/2010/main">
    <mc:Choice Requires="p14">
      <p:transition spd="slow" p14:dur="2000" advTm="61505"/>
    </mc:Choice>
    <mc:Fallback xmlns="">
      <p:transition spd="slow" advTm="61505"/>
    </mc:Fallback>
  </mc:AlternateContent>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References</a:t>
            </a:r>
          </a:p>
        </p:txBody>
      </p:sp>
      <p:sp>
        <p:nvSpPr>
          <p:cNvPr id="3" name="Content Placeholder 2"/>
          <p:cNvSpPr>
            <a:spLocks noGrp="1"/>
          </p:cNvSpPr>
          <p:nvPr>
            <p:ph idx="1"/>
          </p:nvPr>
        </p:nvSpPr>
        <p:spPr/>
        <p:txBody>
          <a:bodyPr>
            <a:normAutofit fontScale="92500"/>
          </a:bodyPr>
          <a:lstStyle/>
          <a:p>
            <a:r>
              <a:rPr dirty="0"/>
              <a:t>Hoehn MM, Yahr MD. Parkinsonism: Onset, progression, and mortality. Neurology. 1967;17(5):427-442.</a:t>
            </a:r>
          </a:p>
          <a:p>
            <a:r>
              <a:rPr dirty="0"/>
              <a:t>Peto V, Jenkinson C, Fitzpatrick R, </a:t>
            </a:r>
            <a:r>
              <a:rPr dirty="0" err="1"/>
              <a:t>Greenhall</a:t>
            </a:r>
            <a:r>
              <a:rPr dirty="0"/>
              <a:t> R. The development and validation of a short measure of functioning and well-being for individuals with Parkinson's Disease: PDQ-39. Qual Life Res. 1995;4(3):241-248.</a:t>
            </a:r>
          </a:p>
          <a:p>
            <a:r>
              <a:rPr dirty="0"/>
              <a:t>Chaudhuri KR, Healy DG, </a:t>
            </a:r>
            <a:r>
              <a:rPr dirty="0" err="1"/>
              <a:t>Schapira</a:t>
            </a:r>
            <a:r>
              <a:rPr dirty="0"/>
              <a:t> AH. Non-motor symptoms of Parkinson’s disease: Diagnosis and management. Lancet Neurol. 2006;5(3):235-245.</a:t>
            </a:r>
          </a:p>
          <a:p>
            <a:r>
              <a:rPr dirty="0"/>
              <a:t>Martinez-Martin P, Rodriguez-</a:t>
            </a:r>
            <a:r>
              <a:rPr dirty="0" err="1"/>
              <a:t>Blazquez</a:t>
            </a:r>
            <a:r>
              <a:rPr dirty="0"/>
              <a:t> C, </a:t>
            </a:r>
            <a:r>
              <a:rPr dirty="0" err="1"/>
              <a:t>Forjaz</a:t>
            </a:r>
            <a:r>
              <a:rPr dirty="0"/>
              <a:t> MJ, et al. The design and validation of the new NMSS (Non-Motor Symptoms Scale) for Parkinson’s Disease. Mov </a:t>
            </a:r>
            <a:r>
              <a:rPr dirty="0" err="1"/>
              <a:t>Disord</a:t>
            </a:r>
            <a:r>
              <a:rPr dirty="0"/>
              <a:t>. 2007;22(13):1901-1911.</a:t>
            </a:r>
          </a:p>
        </p:txBody>
      </p:sp>
    </p:spTree>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emplate.pptx" id="{3710302B-DCBE-4007-996A-54C4924806ED}" vid="{28A7334C-F240-4954-90A0-42970BA99ED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template</Template>
  <TotalTime>502</TotalTime>
  <Words>6718</Words>
  <Application>Microsoft Office PowerPoint</Application>
  <PresentationFormat>Widescreen</PresentationFormat>
  <Paragraphs>658</Paragraphs>
  <Slides>95</Slides>
  <Notes>41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95</vt:i4>
      </vt:variant>
    </vt:vector>
  </HeadingPairs>
  <TitlesOfParts>
    <vt:vector size="100" baseType="lpstr">
      <vt:lpstr>Aptos</vt:lpstr>
      <vt:lpstr>Arial</vt:lpstr>
      <vt:lpstr>Calibri</vt:lpstr>
      <vt:lpstr>Calibri Light</vt:lpstr>
      <vt:lpstr>Office 2013 - 2022 Theme</vt:lpstr>
      <vt:lpstr>4.11. Learning of selected scales in PD  - PART 2 </vt:lpstr>
      <vt:lpstr>Workshop Objectives</vt:lpstr>
      <vt:lpstr> Introduction to Parkinson’s Disease Assessment </vt:lpstr>
      <vt:lpstr>Overview of PD Assessment Scales</vt:lpstr>
      <vt:lpstr>Key Attributes of Assessment Scales</vt:lpstr>
      <vt:lpstr>Scale 1: Hoehn and Yahr Scale (H&amp;Y)</vt:lpstr>
      <vt:lpstr>Scale 2: Parkinson’s Disease Questionnaire-39 (PDQ-39)</vt:lpstr>
      <vt:lpstr>Scale 3: Non-Motor Symptoms Scale (NMSS)</vt:lpstr>
      <vt:lpstr>Complementary Roles of the Scales</vt:lpstr>
      <vt:lpstr>Why These Scales?</vt:lpstr>
      <vt:lpstr>Integration into Clinical Practice</vt:lpstr>
      <vt:lpstr>Hoehn and Yahr Scale: Comprehensive Overview</vt:lpstr>
      <vt:lpstr>Historical Context of the H&amp;Y Scale</vt:lpstr>
      <vt:lpstr>Detailed Structure of the H&amp;Y Scale</vt:lpstr>
      <vt:lpstr>Application of the H&amp;Y Scale in Clinical Practice</vt:lpstr>
      <vt:lpstr>Strengths and Benefits of the H&amp;Y Scale</vt:lpstr>
      <vt:lpstr>Limitations of the H&amp;Y Scale: Expert Insights</vt:lpstr>
      <vt:lpstr>Clinical Case: Stage 1 in Detail</vt:lpstr>
      <vt:lpstr>Clinical Case: Stage 3 in Detail</vt:lpstr>
      <vt:lpstr>Research Applications of the H&amp;Y Scale</vt:lpstr>
      <vt:lpstr>Research Applications of the H&amp;Y Scale</vt:lpstr>
      <vt:lpstr>Concluding Remarks and Expert Tips</vt:lpstr>
      <vt:lpstr>Case 1: Early Symptoms in a 58-Year-Old Male</vt:lpstr>
      <vt:lpstr>Case 1: Correct Response</vt:lpstr>
      <vt:lpstr>Case 2: Bilateral Symptoms in a 63-Year-Old Female</vt:lpstr>
      <vt:lpstr>Case 2: Correct Response</vt:lpstr>
      <vt:lpstr>Case 3: Difficulty with Balance in a 68-Year-Old Male</vt:lpstr>
      <vt:lpstr>Case 3: Correct Response</vt:lpstr>
      <vt:lpstr>Case 4: Severe Disability in a 73-Year-Old Female</vt:lpstr>
      <vt:lpstr>Case 4: Correct Response</vt:lpstr>
      <vt:lpstr>Case 5: Advanced Disease in an 80-Year-Old Male</vt:lpstr>
      <vt:lpstr>Case 5: Correct Response</vt:lpstr>
      <vt:lpstr>Introduction to the Parkinson's Disease Questionnaire-39 (PDQ-39)</vt:lpstr>
      <vt:lpstr>Domains of the PDQ-39</vt:lpstr>
      <vt:lpstr>Scoring the PDQ-39</vt:lpstr>
      <vt:lpstr>Applications of the PDQ-39</vt:lpstr>
      <vt:lpstr>Strengths of the PDQ-39</vt:lpstr>
      <vt:lpstr>Limitations of the PDQ-39</vt:lpstr>
      <vt:lpstr>Clinical Example: High Impact on Mobility and ADLs</vt:lpstr>
      <vt:lpstr>Clinical Example: Emotional and Social Challenges</vt:lpstr>
      <vt:lpstr>Research Use of the PDQ-39</vt:lpstr>
      <vt:lpstr>Conclusions and Practical Tips</vt:lpstr>
      <vt:lpstr>Clinical Case 1</vt:lpstr>
      <vt:lpstr>Response for Clinical Case 1</vt:lpstr>
      <vt:lpstr>Clinical Case 2</vt:lpstr>
      <vt:lpstr>Response for Clinical Case 2</vt:lpstr>
      <vt:lpstr>Clinical Case 3</vt:lpstr>
      <vt:lpstr>Response for Clinical Case 3</vt:lpstr>
      <vt:lpstr>Clinical Case 4</vt:lpstr>
      <vt:lpstr>Response for Clinical Case 4</vt:lpstr>
      <vt:lpstr>Clinical Case 5</vt:lpstr>
      <vt:lpstr>Response for Clinical Case 5</vt:lpstr>
      <vt:lpstr>Introduction to the Non-Motor Symptoms Scale (NMSS)</vt:lpstr>
      <vt:lpstr>Structure of the NMSS</vt:lpstr>
      <vt:lpstr>Scoring and Interpretation</vt:lpstr>
      <vt:lpstr>Importance of NMSS in PD Management</vt:lpstr>
      <vt:lpstr>Strengths of the NMSS</vt:lpstr>
      <vt:lpstr>Limitations of the NMSS</vt:lpstr>
      <vt:lpstr>Clinical Example: Moderate NMS Burden</vt:lpstr>
      <vt:lpstr>Clinical Example: Severe NMS Burden</vt:lpstr>
      <vt:lpstr>Research Applications of the NMSS</vt:lpstr>
      <vt:lpstr>Concluding Remarks on NMSS</vt:lpstr>
      <vt:lpstr>Case 1: Sleep and Mood Issues</vt:lpstr>
      <vt:lpstr>Response to Case 1: Sleep and Mood Issues</vt:lpstr>
      <vt:lpstr>Case 2: Hallucinations and Cognitive Decline</vt:lpstr>
      <vt:lpstr>Response to Case 2: Hallucinations and Cognitive Decline</vt:lpstr>
      <vt:lpstr>Case 3: Orthostatic Hypotension and Pain</vt:lpstr>
      <vt:lpstr>Response to Case 3: Orthostatic Hypotension and Pain</vt:lpstr>
      <vt:lpstr>Case 4: Depression and Anxiety</vt:lpstr>
      <vt:lpstr>Response to Case 4: Depression and Anxiety</vt:lpstr>
      <vt:lpstr>Case 5: Urinary Dysfunction and Cognitive Issues</vt:lpstr>
      <vt:lpstr>Response to Case 5: Urinary Dysfunction and Cognitive Issues</vt:lpstr>
      <vt:lpstr>Clinical Cases: Which of the Three  Scales Would You Choose?</vt:lpstr>
      <vt:lpstr>Case 1</vt:lpstr>
      <vt:lpstr>Response to Case 1</vt:lpstr>
      <vt:lpstr>Case 2</vt:lpstr>
      <vt:lpstr>Response to Case 2</vt:lpstr>
      <vt:lpstr>Case 3</vt:lpstr>
      <vt:lpstr>Response to Case 3</vt:lpstr>
      <vt:lpstr>Case 4</vt:lpstr>
      <vt:lpstr>Response to Case 4</vt:lpstr>
      <vt:lpstr>Case 5</vt:lpstr>
      <vt:lpstr>Response to Case 5</vt:lpstr>
      <vt:lpstr>Case 6</vt:lpstr>
      <vt:lpstr>Response to Case 6</vt:lpstr>
      <vt:lpstr>Case 7</vt:lpstr>
      <vt:lpstr>Response to Case 7</vt:lpstr>
      <vt:lpstr>Case 8</vt:lpstr>
      <vt:lpstr>Response to Case 8</vt:lpstr>
      <vt:lpstr>Case 9</vt:lpstr>
      <vt:lpstr>Response to Case 9</vt:lpstr>
      <vt:lpstr>Case 10</vt:lpstr>
      <vt:lpstr>Response to Case 10</vt:lpstr>
      <vt:lpstr>Conclusions</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Zvezdan Pirtosek</dc:creator>
  <cp:lastModifiedBy>MAKO MANUEL</cp:lastModifiedBy>
  <cp:revision>10</cp:revision>
  <dcterms:created xsi:type="dcterms:W3CDTF">2024-06-01T14:39:31Z</dcterms:created>
  <dcterms:modified xsi:type="dcterms:W3CDTF">2024-12-14T11:36:03Z</dcterms:modified>
</cp:coreProperties>
</file>