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55" r:id="rId3"/>
    <p:sldId id="257" r:id="rId4"/>
    <p:sldId id="258" r:id="rId5"/>
    <p:sldId id="259" r:id="rId6"/>
    <p:sldId id="350" r:id="rId7"/>
    <p:sldId id="4957" r:id="rId8"/>
    <p:sldId id="260" r:id="rId9"/>
    <p:sldId id="262" r:id="rId10"/>
    <p:sldId id="263" r:id="rId11"/>
    <p:sldId id="264" r:id="rId12"/>
    <p:sldId id="277" r:id="rId13"/>
    <p:sldId id="265" r:id="rId14"/>
    <p:sldId id="266" r:id="rId15"/>
    <p:sldId id="267" r:id="rId16"/>
    <p:sldId id="268" r:id="rId17"/>
    <p:sldId id="278" r:id="rId18"/>
    <p:sldId id="269" r:id="rId19"/>
    <p:sldId id="271" r:id="rId20"/>
    <p:sldId id="270" r:id="rId21"/>
    <p:sldId id="272" r:id="rId22"/>
    <p:sldId id="273" r:id="rId23"/>
    <p:sldId id="274" r:id="rId24"/>
    <p:sldId id="275" r:id="rId25"/>
    <p:sldId id="276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4" r:id="rId43"/>
    <p:sldId id="296" r:id="rId44"/>
    <p:sldId id="297" r:id="rId45"/>
    <p:sldId id="298" r:id="rId46"/>
    <p:sldId id="299" r:id="rId47"/>
    <p:sldId id="300" r:id="rId48"/>
    <p:sldId id="301" r:id="rId49"/>
    <p:sldId id="4976" r:id="rId50"/>
    <p:sldId id="4977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4972" r:id="rId59"/>
    <p:sldId id="4959" r:id="rId60"/>
    <p:sldId id="4970" r:id="rId61"/>
    <p:sldId id="4971" r:id="rId62"/>
    <p:sldId id="4973" r:id="rId63"/>
    <p:sldId id="4974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6" r:id="rId75"/>
    <p:sldId id="4975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7" r:id="rId84"/>
    <p:sldId id="338" r:id="rId85"/>
    <p:sldId id="339" r:id="rId86"/>
    <p:sldId id="340" r:id="rId87"/>
    <p:sldId id="341" r:id="rId88"/>
    <p:sldId id="342" r:id="rId89"/>
    <p:sldId id="4958" r:id="rId90"/>
    <p:sldId id="356" r:id="rId9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13"/>
    <p:restoredTop sz="94648"/>
  </p:normalViewPr>
  <p:slideViewPr>
    <p:cSldViewPr snapToGrid="0">
      <p:cViewPr varScale="1">
        <p:scale>
          <a:sx n="69" d="100"/>
          <a:sy n="69" d="100"/>
        </p:scale>
        <p:origin x="106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32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6045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5616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Master title style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200" b="0" strike="noStrike" spc="-1">
                <a:latin typeface="Arial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67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746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917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98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08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48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27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1060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5059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3782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5335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1275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6720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5309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651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F0B0-656D-7C40-897B-FE56523C4810}" type="datetimeFigureOut">
              <a:rPr lang="en-SI" smtClean="0"/>
              <a:t>12/14/2024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C4E5-58F0-0B41-A01C-F2DF47A7ECD5}" type="slidenum">
              <a:rPr lang="en-SI" smtClean="0"/>
              <a:t>‹#›</a:t>
            </a:fld>
            <a:endParaRPr lang="en-S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1D70B3-02F0-8F31-D820-A0E6A21344A4}"/>
              </a:ext>
            </a:extLst>
          </p:cNvPr>
          <p:cNvGrpSpPr/>
          <p:nvPr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8659CB-170E-598D-D8F7-587160668F88}"/>
                </a:ext>
              </a:extLst>
            </p:cNvPr>
            <p:cNvPicPr/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C24609-BF50-1F34-D366-2FBD024B2016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DC89A0C-ED92-1BA7-2F02-CF892D603ED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7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ds.movementdisorders.org/updrs/?_ga=2.49338085.271392383.1698303302-798558895.1651745910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95D5-BFB4-3115-5CED-4DB92005E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066" y="394178"/>
            <a:ext cx="9663953" cy="23876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4.10. Learning of selected scales in PD, part 1 </a:t>
            </a:r>
            <a:endParaRPr lang="en-SI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202E49-99BA-0F9D-DEEF-F324339C0047}"/>
              </a:ext>
            </a:extLst>
          </p:cNvPr>
          <p:cNvGrpSpPr/>
          <p:nvPr/>
        </p:nvGrpSpPr>
        <p:grpSpPr>
          <a:xfrm>
            <a:off x="1303217" y="3708484"/>
            <a:ext cx="9283650" cy="2130221"/>
            <a:chOff x="1610475" y="3648076"/>
            <a:chExt cx="9306674" cy="2135504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F57F0FA5-FE43-E308-A80F-77527F6C914A}"/>
                </a:ext>
              </a:extLst>
            </p:cNvPr>
            <p:cNvSpPr txBox="1">
              <a:spLocks/>
            </p:cNvSpPr>
            <p:nvPr/>
          </p:nvSpPr>
          <p:spPr>
            <a:xfrm>
              <a:off x="1610475" y="3648076"/>
              <a:ext cx="9144000" cy="633095"/>
            </a:xfrm>
            <a:prstGeom prst="rect">
              <a:avLst/>
            </a:prstGeom>
          </p:spPr>
          <p:txBody>
            <a:bodyPr vert="horz" lIns="91214" tIns="45607" rIns="91214" bIns="45607" rtlCol="0">
              <a:normAutofit fontScale="9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br>
                <a:rPr lang="en-SE" sz="2394" dirty="0"/>
              </a:br>
              <a:r>
                <a:rPr lang="sl-SI" sz="2394" dirty="0"/>
                <a:t>GP</a:t>
              </a:r>
              <a:r>
                <a:rPr lang="en-US" sz="2394" dirty="0"/>
                <a:t>2</a:t>
              </a:r>
              <a:r>
                <a:rPr lang="sl-SI" sz="2394" dirty="0"/>
                <a:t> - </a:t>
              </a:r>
              <a:r>
                <a:rPr lang="en-US" sz="2394" dirty="0"/>
                <a:t>Clinical assessment and outcome measurement</a:t>
              </a:r>
              <a:endParaRPr lang="en-SE" sz="2394" dirty="0"/>
            </a:p>
          </p:txBody>
        </p:sp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9A68804F-1703-5614-4C87-D137BF4CA4A2}"/>
                </a:ext>
              </a:extLst>
            </p:cNvPr>
            <p:cNvSpPr txBox="1">
              <a:spLocks/>
            </p:cNvSpPr>
            <p:nvPr/>
          </p:nvSpPr>
          <p:spPr>
            <a:xfrm>
              <a:off x="1773149" y="4418648"/>
              <a:ext cx="9144000" cy="1364932"/>
            </a:xfrm>
            <a:prstGeom prst="rect">
              <a:avLst/>
            </a:prstGeom>
          </p:spPr>
          <p:txBody>
            <a:bodyPr vert="horz" lIns="91214" tIns="45607" rIns="91214" bIns="45607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2394" dirty="0" err="1">
                  <a:solidFill>
                    <a:prstClr val="black"/>
                  </a:solidFill>
                  <a:latin typeface="Calibri" panose="020F0502020204030204"/>
                </a:rPr>
                <a:t>Zvezdan</a:t>
              </a:r>
              <a:r>
                <a:rPr lang="en-GB" sz="2394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GB" sz="2394" dirty="0" err="1">
                  <a:solidFill>
                    <a:prstClr val="black"/>
                  </a:solidFill>
                  <a:latin typeface="Calibri" panose="020F0502020204030204"/>
                </a:rPr>
                <a:t>Pirto</a:t>
              </a:r>
              <a:r>
                <a:rPr lang="sr-Latn-RS" sz="2394" dirty="0">
                  <a:solidFill>
                    <a:prstClr val="black"/>
                  </a:solidFill>
                  <a:latin typeface="Calibri" panose="020F0502020204030204"/>
                </a:rPr>
                <a:t>š</a:t>
              </a:r>
              <a:r>
                <a:rPr lang="en-GB" sz="2394" dirty="0" err="1">
                  <a:solidFill>
                    <a:prstClr val="black"/>
                  </a:solidFill>
                  <a:latin typeface="Calibri" panose="020F0502020204030204"/>
                </a:rPr>
                <a:t>ek</a:t>
              </a:r>
              <a:br>
                <a:rPr lang="en-GB" sz="2394" dirty="0">
                  <a:solidFill>
                    <a:prstClr val="black"/>
                  </a:solidFill>
                  <a:latin typeface="Calibri" panose="020F0502020204030204"/>
                </a:rPr>
              </a:br>
              <a:r>
                <a:rPr lang="en-GB" sz="2394" dirty="0">
                  <a:solidFill>
                    <a:prstClr val="black"/>
                  </a:solidFill>
                  <a:latin typeface="Calibri" panose="020F0502020204030204"/>
                </a:rPr>
                <a:t>University of Ljubljana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95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8"/>
    </mc:Choice>
    <mc:Fallback xmlns="">
      <p:transition spd="slow" advTm="75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Section Iii - Motor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Components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Speech, facial expression, tremor at rest, action/postural tremor, rigidity, finger taps, hand movements, rapid alternating movements of hands, leg agility, arising from chair, posture, gait.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Significance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motor symptoms and physical abilities, which are critical for diagnosing and tracking the progression of PD.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532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48"/>
    </mc:Choice>
    <mc:Fallback xmlns="">
      <p:transition spd="slow" advTm="518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Section IV - Complications of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Components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Dyskinesias, clinical fluctuations, other complications, sleep disturbances.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Significance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side effects and complications related to PD treatments, important for optimizing therapy.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8602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11"/>
    </mc:Choice>
    <mc:Fallback xmlns="">
      <p:transition spd="slow" advTm="3121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FD46-2471-0815-2B16-47B6222F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SECTION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70926-ABF3-FD9A-8FAB-83F4139A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51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3"/>
    </mc:Choice>
    <mc:Fallback xmlns="">
      <p:transition spd="slow" advTm="706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Intellectual Impairment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cognitive decline and its impact on daily life.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None.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Mild, consistent forgetfulness with partial recollection of events; no impairment in work or social function.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 memory loss, more marked for recent events; moderate impairment in work or social function.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 memory loss, only highly learned material retained; severe impairment in work or social function.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Severe memory loss, only fragments remain.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8215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23"/>
    </mc:Choice>
    <mc:Fallback xmlns="">
      <p:transition spd="slow" advTm="8202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Thought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the presence of hallucinations, delusions, and confusion.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None.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Vivid dreams.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Illusions (occasional, usually benign).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Hallucinations (somewhat disturbing).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Persistent hallucinations or delusions causing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behavioral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problems.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800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28"/>
    </mc:Choice>
    <mc:Fallback xmlns="">
      <p:transition spd="slow" advTm="5682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Depression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719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Depression 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the severity of depressive symptoms.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Not present.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Periods of sadness or guilt greater than normal, but less than 50% of the day.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Persistent sadness or guilt greater than 50% of the day.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Persistent sadness or guilt with somatic symptoms.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Persistent sadness or guilt with vegetative symptoms.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8897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40"/>
    </mc:Choice>
    <mc:Fallback xmlns="">
      <p:transition spd="slow" advTm="6024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Motivation/Initiative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the patient's motivation and initiative in daily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Less motivation, but activities are started without prompting.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Motivation decreased; needs to be reminded to initiate activities.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Rarely initiates activities without prompting.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Never initiates activities.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9775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76"/>
    </mc:Choice>
    <mc:Fallback xmlns="">
      <p:transition spd="slow" advTm="5697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217A-E8CC-B6A2-4F1E-2A8C6D4F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SECTION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F8F2-1FA8-7E6D-D4BA-38DF44569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084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5"/>
    </mc:Choice>
    <mc:Fallback xmlns="">
      <p:transition spd="slow" advTm="509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clarity and volume of speech.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Slight loss of expression, diction, and/or volume.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Monotone, slurred but understandable; moderately impaired.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Marked impairment, difficult to understand.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Unintelligible.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645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36"/>
    </mc:Choice>
    <mc:Fallback xmlns="">
      <p:transition spd="slow" advTm="5133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Salivation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drooling and salivation control.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Slight but definite excess of saliva in mouth; may have nighttime drooling.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Moderately excessive saliva; may have minimal drooling.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Marked excess of saliva with some drooling.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Marked drooling, requires constant tissue or handkerchief.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217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16"/>
    </mc:Choice>
    <mc:Fallback xmlns="">
      <p:transition spd="slow" advTm="506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B48F-BDC9-5ACE-EFA4-D61FF0FF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Objectives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36367-3802-6BC7-1A87-691802E90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Understand the role of UPDRS in evaluating Parkinson's Disease (PD)</a:t>
            </a:r>
          </a:p>
          <a:p>
            <a:r>
              <a:rPr lang="en-GB" dirty="0"/>
              <a:t>Learn main components and sections of UPDRS</a:t>
            </a:r>
          </a:p>
          <a:p>
            <a:r>
              <a:rPr lang="en-GB" dirty="0" err="1"/>
              <a:t>Analyze</a:t>
            </a:r>
            <a:r>
              <a:rPr lang="en-GB" dirty="0"/>
              <a:t> theoretical clinical case studies to apply UPDRS </a:t>
            </a:r>
          </a:p>
          <a:p>
            <a:r>
              <a:rPr lang="en-GB" dirty="0"/>
              <a:t>Highlight the importance of standardized scales in clinical practice and research</a:t>
            </a:r>
          </a:p>
          <a:p>
            <a:endParaRPr lang="en-SI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247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58"/>
    </mc:Choice>
    <mc:Fallback xmlns="">
      <p:transition spd="slow" advTm="4185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Swallowing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Swallowing 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difficulty in swallowing.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Rare choking.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Occasional choking.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Requires soft food.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Requires NG tube or gastrostomy feeding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2786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25"/>
    </mc:Choice>
    <mc:Fallback xmlns="">
      <p:transition spd="slow" advTm="4162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Handwriting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changes in handwriting, such as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micrographia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Slightly slow or small.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Moderately slow or small; all words are legible.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Severely affected; not all words are legible.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The majority of words are not legible.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025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75"/>
    </mc:Choice>
    <mc:Fallback xmlns="">
      <p:transition spd="slow" advTm="5807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Cutting Food and Handling Utensils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the ability to use utensils and cut food.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Somewhat slow and clumsy but no help needed.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Can cut most foods, although clumsy and slow; some help needed.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Food must be cut by someone, but can still feed self.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Needs to be fed.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7438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94"/>
    </mc:Choice>
    <mc:Fallback xmlns="">
      <p:transition spd="slow" advTm="5099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the ability to dress independently.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Somewhat slow, but no help needed.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Occasional assistance with buttons, etc.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Considerable help required, but can do some things alone.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Helpless.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7100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37"/>
    </mc:Choice>
    <mc:Fallback xmlns="">
      <p:transition spd="slow" advTm="4773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personal hygiene maintenance.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Somewhat slow, but no help needed.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Needs help to shower or bathe; independently washes face and hands.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Requires assistance for washing, brushing teeth, combing hair, going to the bathroom.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Fully dependent.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6744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49"/>
    </mc:Choice>
    <mc:Fallback xmlns="">
      <p:transition spd="slow" advTm="5444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Turning in Bed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the ease of turning in bed.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Somewhat slow and clumsy, but no help needed.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Can turn alone or adjust sheets, but with great difficulty.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Can initiate, but not turn or adjust sheets alone.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Helpless.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7026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81"/>
    </mc:Choice>
    <mc:Fallback xmlns="">
      <p:transition spd="slow" advTm="5198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Walking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Walking 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walking ability.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 difficulty; may notice slight change in stride length or speed.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 difficulty; often required to slow down and adjust stride.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 difficulty; shuffles, significant festination or freezing.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Cannot walk without assistance.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4811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11"/>
    </mc:Choice>
    <mc:Fallback xmlns="">
      <p:transition spd="slow" advTm="5791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Tremor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tremor that affects daily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Absent.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Slight; not bothersome to patient.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Moderate; interferes with some activities.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Severe; interferes with many activities.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Marked; interferes with most activities.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8352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78"/>
    </mc:Choice>
    <mc:Fallback xmlns="">
      <p:transition spd="slow" advTm="5527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Section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4596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5"/>
    </mc:Choice>
    <mc:Fallback xmlns="">
      <p:transition spd="slow" advTm="912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Speech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Speech 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clarity and volume of speech.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Slight loss of expression, diction, and/or volume.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Monotone, slurred but understandable; moderately impaired.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Marked impairment, difficult to understand.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Unintelligible.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4101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8"/>
    </mc:Choice>
    <mc:Fallback xmlns="">
      <p:transition spd="slow" advTm="435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C89B-1300-9E0E-C7FA-08974D1C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Learning the UPDRS Scale for Parkinson's Disease</a:t>
            </a:r>
            <a:br>
              <a:rPr lang="en-SI" dirty="0"/>
            </a:b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9962-DE70-0C31-3547-9A325188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endParaRPr lang="en-GB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The Unified Parkinson's Disease Rating Scale (UPDRS) is a comprehensive tool used to measure the severity and progression of Parkinson's disease (PD).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Purpose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To evaluate both motor and non-motor symptoms of PD and their impact on daily life.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Importance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Standardized method for assessing PD, used in both clinical practice and research.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27227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07"/>
    </mc:Choice>
    <mc:Fallback xmlns="">
      <p:transition spd="slow" advTm="4030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Facial Expression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facial mobility and expressiveness.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Slightly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hypomimic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, less expressive than usual.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Moderately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hypomimic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; less expression.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Mask-like, but occasional blinking or other expression.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Mask-like, no expression.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7195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79"/>
    </mc:Choice>
    <mc:Fallback xmlns="">
      <p:transition spd="slow" advTm="6987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Tremor at Rest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Measures tremor in different body parts at rest.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Absent.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Slight and infrequently present.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Mild in amplitude and persistent; or moderate in amplitude, but only intermittently present.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Moderate in amplitude and present most of the time.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Marked in amplitude and present most of the time.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203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35"/>
    </mc:Choice>
    <mc:Fallback xmlns="">
      <p:transition spd="slow" advTm="6473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Action or Postural Tremor of Hands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tremor during movement or maintaining posture.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Absent.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Slight; present with action.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 in amplitude, present with action.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Moderate in amplitude, present with posture holding as well as action.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Marked in amplitude, interferes with feeding.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94423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14"/>
    </mc:Choice>
    <mc:Fallback xmlns="">
      <p:transition spd="slow" advTm="6081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Rigidity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Rigidity 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muscle stiffness.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Absent.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Slight or detectable only when activated by mirror or other movements.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Mild to moderate.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Marked, but full range of motion easily achieved.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Severe, range of motion achieved with difficulty.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002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20"/>
    </mc:Choice>
    <mc:Fallback xmlns="">
      <p:transition spd="slow" advTm="5992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Finger Taps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speed and amplitude of finger tapping.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 slowing and/or reduction in amplitude.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Moderately impaired. Definite and early fatiguing. May have occasional arrests in movement.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Severely impaired. Frequent hesitation in initiating movements or arrests in ongoing movements.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Can barely perform the task.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8737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8"/>
    </mc:Choice>
    <mc:Fallback xmlns="">
      <p:transition spd="slow" advTm="8221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Hand Movements</a:t>
            </a:r>
            <a:b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the ability to perform rapid hand movements.</a:t>
            </a:r>
          </a:p>
          <a:p>
            <a:pPr marL="457188" lvl="1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 slowing and/or reduction in amplitude.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Moderately impaired. Definite and early fatiguing. May have occasional arrests in movement.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Severely impaired. Frequent hesitation in initiating movements or arrests in ongoing movements.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Can barely perform the task.</a:t>
            </a:r>
          </a:p>
          <a:p>
            <a:br>
              <a:rPr lang="en-GB" dirty="0"/>
            </a:b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1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70"/>
    </mc:Choice>
    <mc:Fallback xmlns="">
      <p:transition spd="slow" advTm="6857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Rapid Alternating Movements of Hands</a:t>
            </a:r>
            <a:b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569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ability to perform rapid alternating hand movements.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 slowing and/or reduction in amplitude.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Moderately impaired. Definite and early fatiguing. May have occasional arrests in movement.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Severely impaired. Frequent hesitation in initiating movements or arrests in ongoing movements.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Can barely perform the task.</a:t>
            </a:r>
          </a:p>
        </p:txBody>
      </p:sp>
    </p:spTree>
    <p:extLst>
      <p:ext uri="{BB962C8B-B14F-4D97-AF65-F5344CB8AC3E}">
        <p14:creationId xmlns:p14="http://schemas.microsoft.com/office/powerpoint/2010/main" val="2935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79"/>
    </mc:Choice>
    <mc:Fallback xmlns="">
      <p:transition spd="slow" advTm="62579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Leg Agility</a:t>
            </a:r>
            <a:b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speed and amplitude of leg movements.</a:t>
            </a:r>
          </a:p>
          <a:p>
            <a:pPr marL="457188" lvl="1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 slowing and/or reduction in amplitude.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Moderately impaired. Definite and early fatiguing. May have occasional arrests in movement.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Severely impaired. Frequent hesitation in initiating movements or arrests in ongoing movements.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Can barely perform the task.</a:t>
            </a:r>
          </a:p>
          <a:p>
            <a:br>
              <a:rPr lang="en-GB" dirty="0"/>
            </a:b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21867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47"/>
    </mc:Choice>
    <mc:Fallback xmlns="">
      <p:transition spd="slow" advTm="61847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Arising from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ease of standing up from a seated position.</a:t>
            </a:r>
          </a:p>
          <a:p>
            <a:pPr marL="457188" lvl="1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Slow; may need more than one attempt.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Pushes self up from arms of seat.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Tends to fall back and may have to try more than one time, but can get up without help.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Unable to arise without help.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29314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65"/>
    </mc:Choice>
    <mc:Fallback xmlns="">
      <p:transition spd="slow" advTm="55865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Posture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6265"/>
            <a:ext cx="105156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upright posture and posture abnormalities.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 erect.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Not quite erect, slightly stooped (could be normal for older person).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Moderately stooped, definitely abnormal; can be slightly leaning to one side.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Severely stooped with kyphosis; can be moderately leaning to one side.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Markedly forward flexed with extreme abnormality of posture.</a:t>
            </a:r>
          </a:p>
        </p:txBody>
      </p:sp>
    </p:spTree>
    <p:extLst>
      <p:ext uri="{BB962C8B-B14F-4D97-AF65-F5344CB8AC3E}">
        <p14:creationId xmlns:p14="http://schemas.microsoft.com/office/powerpoint/2010/main" val="17069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65"/>
    </mc:Choice>
    <mc:Fallback xmlns="">
      <p:transition spd="slow" advTm="688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F0BC-DA3A-5AB3-EDEA-D235CDA4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History of UPDRS</a:t>
            </a:r>
            <a:b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4A81A-A4B7-CD8B-3FAA-2F5F38787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Development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Introduced in the 1980s by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Dr.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Stanley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Fahn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 and colleagues to provide a standardized method for assessing PD symptoms and signs.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Evolution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Revised over time to improve accuracy and reliability, leading to the current MDS-UPDRS.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Key Contributors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Developed by leading neurologists and researchers in the field of movement disorders.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202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15"/>
    </mc:Choice>
    <mc:Fallback xmlns="">
      <p:transition spd="slow" advTm="4551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Gait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walking ability and abnormalities.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Walks slowly, may shuffle with short steps, but no festination or propulsion.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Walks with difficulty, requires little or no assistance; may have some festination, short steps, or propulsion.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 disturbance of gait, requiring assistance.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Cannot walk at all, even with assistance.</a:t>
            </a:r>
          </a:p>
        </p:txBody>
      </p:sp>
    </p:spTree>
    <p:extLst>
      <p:ext uri="{BB962C8B-B14F-4D97-AF65-F5344CB8AC3E}">
        <p14:creationId xmlns:p14="http://schemas.microsoft.com/office/powerpoint/2010/main" val="35086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00"/>
    </mc:Choice>
    <mc:Fallback xmlns="">
      <p:transition spd="slow" advTm="666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Postural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balance and response to a pull test.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Recovers unaided.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Would fall if not caught.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Falls spontaneously.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Unable to stand without assistance.</a:t>
            </a:r>
          </a:p>
        </p:txBody>
      </p:sp>
    </p:spTree>
    <p:extLst>
      <p:ext uri="{BB962C8B-B14F-4D97-AF65-F5344CB8AC3E}">
        <p14:creationId xmlns:p14="http://schemas.microsoft.com/office/powerpoint/2010/main" val="12524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16"/>
    </mc:Choice>
    <mc:Fallback xmlns="">
      <p:transition spd="slow" advTm="49816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07F-504B-7D31-00D1-2ADF5A31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Body Bradykinesia and Hypokinesia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9DD7E-15D1-DA2F-E060-A2A7C27E5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29" y="1253331"/>
            <a:ext cx="10515600" cy="4351338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general slowness of movement and reduction in amplitude.</a:t>
            </a:r>
          </a:p>
          <a:p>
            <a:pPr marL="457188" lvl="1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None.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Minimal slowness, giving movement a deliberate character; could be normal for some persons. Possibly reduced amplitude.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Mild degree of slowness and poverty of movement which is definitely abnormal. Alternatively, some reduced amplitude.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Moderate slowness, poverty or small amplitude of movement.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Marked slowness, poverty or small amplitude of movement.</a:t>
            </a:r>
            <a:br>
              <a:rPr lang="en-GB" dirty="0"/>
            </a:b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</p:spTree>
    <p:extLst>
      <p:ext uri="{BB962C8B-B14F-4D97-AF65-F5344CB8AC3E}">
        <p14:creationId xmlns:p14="http://schemas.microsoft.com/office/powerpoint/2010/main" val="37058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77"/>
    </mc:Choice>
    <mc:Fallback xmlns="">
      <p:transition spd="slow" advTm="82677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Section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8469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6"/>
    </mc:Choice>
    <mc:Fallback xmlns="">
      <p:transition spd="slow" advTm="682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Dyskinesias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presence and severity of involuntary movements.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None.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Marked.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Severe.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0248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90"/>
    </mc:Choice>
    <mc:Fallback xmlns="">
      <p:transition spd="slow" advTm="4319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Clinical Fluctuations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Clinical Fluctuations 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on-off phenomena and other fluctuations.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None.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Marked.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Severe.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465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3"/>
    </mc:Choice>
    <mc:Fallback xmlns="">
      <p:transition spd="slow" advTm="47053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Other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/>
          <a:lstStyle/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complications such as freezing episodes.</a:t>
            </a:r>
          </a:p>
          <a:p>
            <a:pPr marL="457188" lvl="1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None.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Marked.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Severe.</a:t>
            </a:r>
          </a:p>
          <a:p>
            <a:br>
              <a:rPr lang="en-GB" dirty="0"/>
            </a:b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0473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85"/>
    </mc:Choice>
    <mc:Fallback xmlns="">
      <p:transition spd="slow" advTm="2518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Sleep Disturbances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/>
          <a:lstStyle/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Description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sleep problems related to PD.</a:t>
            </a:r>
          </a:p>
          <a:p>
            <a:pPr marL="457188" lvl="1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None.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Marked.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Severe.</a:t>
            </a:r>
          </a:p>
          <a:p>
            <a:br>
              <a:rPr lang="en-GB" dirty="0"/>
            </a:b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1139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37"/>
    </mc:Choice>
    <mc:Fallback xmlns="">
      <p:transition spd="slow" advTm="29637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Scoring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7568"/>
            <a:ext cx="10866120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Scoring Methodology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How to Score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Each item is scored on a scale of 0 to 4.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0: Normal or no symptoms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1: Mild symptoms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2: Moderate symptoms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3: Severe symptoms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4: Very severe symptoms</a:t>
            </a:r>
          </a:p>
          <a:p>
            <a:pPr marL="457188" lvl="1" indent="0">
              <a:buNone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457188" lvl="1" indent="0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Total Score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Sum of individual item scores. Higher scores indicate greater severity of symptoms.</a:t>
            </a:r>
          </a:p>
          <a:p>
            <a:pPr marL="742931" lvl="1" indent="-285743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8692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27"/>
    </mc:Choice>
    <mc:Fallback xmlns="">
      <p:transition spd="slow" advTm="46227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Interpretation of Scores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04B1E-A595-FA0D-A335-6EE5BCF49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091" y="1061400"/>
            <a:ext cx="5157787" cy="376237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UPDRS Original (1987)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29957D-6F81-4166-03C1-1413FBED9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091" y="1885307"/>
            <a:ext cx="5157787" cy="3987800"/>
          </a:xfrm>
        </p:spPr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en-GB" b="1" dirty="0"/>
              <a:t>Part I: Mentation, </a:t>
            </a:r>
            <a:r>
              <a:rPr lang="en-GB" b="1" dirty="0" err="1"/>
              <a:t>Behavior</a:t>
            </a:r>
            <a:r>
              <a:rPr lang="en-GB" b="1" dirty="0"/>
              <a:t>, and Mood</a:t>
            </a:r>
            <a:endParaRPr lang="en-GB" dirty="0"/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4 items, scored 0–4 each</a:t>
            </a:r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Total: </a:t>
            </a:r>
            <a:r>
              <a:rPr lang="en-GB" b="1" dirty="0"/>
              <a:t>0–16 points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Part II: Activities of Daily Living (ADL)</a:t>
            </a:r>
            <a:endParaRPr lang="en-GB" dirty="0"/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13 items, scored 0–4 each</a:t>
            </a:r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Total: </a:t>
            </a:r>
            <a:r>
              <a:rPr lang="en-GB" b="1" dirty="0"/>
              <a:t>0–52 points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Part III: Motor Examination</a:t>
            </a:r>
            <a:endParaRPr lang="en-GB" dirty="0"/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14 items, some with sub-items, scored 0–4 each</a:t>
            </a:r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Total: </a:t>
            </a:r>
            <a:r>
              <a:rPr lang="en-GB" b="1" dirty="0"/>
              <a:t>0–108 points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Part IV: Complications of Therapy</a:t>
            </a:r>
            <a:endParaRPr lang="en-GB" dirty="0"/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11 items, scored 0–4 each</a:t>
            </a:r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Total: </a:t>
            </a:r>
            <a:r>
              <a:rPr lang="en-GB" b="1" dirty="0"/>
              <a:t>0–44 points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Grand Total for UPDRS (Original): 0–220 points.</a:t>
            </a:r>
            <a:endParaRPr lang="en-GB" dirty="0"/>
          </a:p>
          <a:p>
            <a:endParaRPr lang="en-S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D285C3-BCEA-2645-416B-9BCB52389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5498" y="1061400"/>
            <a:ext cx="5183188" cy="37623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MDS-UPDRS (2008)</a:t>
            </a:r>
            <a:endParaRPr lang="en-S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2F6259-1BB6-32B2-ABFE-7B619AB21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5498" y="1519933"/>
            <a:ext cx="5183188" cy="4353179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The updated </a:t>
            </a:r>
            <a:r>
              <a:rPr lang="en-GB" b="1" dirty="0"/>
              <a:t>Movement Disorder Society (MDS)-UPDRS</a:t>
            </a:r>
            <a:r>
              <a:rPr lang="en-GB" dirty="0"/>
              <a:t> is more comprehensive and split into four parts:</a:t>
            </a:r>
          </a:p>
          <a:p>
            <a:pPr>
              <a:buFont typeface="+mj-lt"/>
              <a:buAutoNum type="arabicPeriod"/>
            </a:pPr>
            <a:r>
              <a:rPr lang="en-GB" b="1" dirty="0"/>
              <a:t>Part I: Non-Motor Experiences of Daily Living</a:t>
            </a:r>
            <a:endParaRPr lang="en-GB" dirty="0"/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13 items (6 clinician-assessed, 7 self-reported), scored 0–4 each</a:t>
            </a:r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Total: </a:t>
            </a:r>
            <a:r>
              <a:rPr lang="en-GB" b="1" dirty="0"/>
              <a:t>0–52 points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Part II: Motor Experiences of Daily Living</a:t>
            </a:r>
            <a:endParaRPr lang="en-GB" dirty="0"/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13 items, scored 0–4 each</a:t>
            </a:r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Total: </a:t>
            </a:r>
            <a:r>
              <a:rPr lang="en-GB" b="1" dirty="0"/>
              <a:t>0–52 points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Part III: Motor Examination</a:t>
            </a:r>
            <a:endParaRPr lang="en-GB" dirty="0"/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33 items, some with sub-items, scored 0–4 each</a:t>
            </a:r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Total: </a:t>
            </a:r>
            <a:r>
              <a:rPr lang="en-GB" b="1" dirty="0"/>
              <a:t>0–132 points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Part IV: Motor Complications</a:t>
            </a:r>
            <a:endParaRPr lang="en-GB" dirty="0"/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6 items, scored 0–4 each</a:t>
            </a:r>
          </a:p>
          <a:p>
            <a:pPr marL="742931" lvl="1" indent="-285743">
              <a:buFont typeface="+mj-lt"/>
              <a:buAutoNum type="arabicPeriod"/>
            </a:pPr>
            <a:r>
              <a:rPr lang="en-GB" dirty="0"/>
              <a:t>Total: </a:t>
            </a:r>
            <a:r>
              <a:rPr lang="en-GB" b="1" dirty="0"/>
              <a:t>0–24 points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Grand Total for MDS-UPDRS: 0–260 points.</a:t>
            </a:r>
            <a:endParaRPr lang="en-GB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317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91"/>
    </mc:Choice>
    <mc:Fallback xmlns="">
      <p:transition spd="slow" advTm="1554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UPDRS structure</a:t>
            </a:r>
            <a:b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6501"/>
            <a:ext cx="10515600" cy="4351338"/>
          </a:xfrm>
        </p:spPr>
        <p:txBody>
          <a:bodyPr/>
          <a:lstStyle/>
          <a:p>
            <a:pPr algn="l"/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Sections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Section I: Mentation, </a:t>
            </a:r>
            <a:r>
              <a:rPr lang="en-GB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Behavior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, and Mood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Section II: Activities of Daily Living (ADL)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Section III: Motor Examination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Section IV: Complications of Therapy</a:t>
            </a:r>
          </a:p>
          <a:p>
            <a:pPr marL="457188" lvl="1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Focus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Each section addresses different aspects of PD, providing a comprehensive assessment.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075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21"/>
    </mc:Choice>
    <mc:Fallback xmlns="">
      <p:transition spd="slow" advTm="4632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Interpretation of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4B059-F2A1-24D4-5D30-B94FC0E95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2800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Lower scores</a:t>
            </a:r>
            <a:r>
              <a:rPr lang="en-GB" dirty="0"/>
              <a:t>: Indicate minimal or no impairment.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Higher scores</a:t>
            </a:r>
            <a:r>
              <a:rPr lang="en-GB" dirty="0"/>
              <a:t>: Indicate greater severity of symptoms or disability.</a:t>
            </a:r>
          </a:p>
          <a:p>
            <a:r>
              <a:rPr lang="en-GB" dirty="0"/>
              <a:t>The </a:t>
            </a:r>
            <a:r>
              <a:rPr lang="en-GB" b="1" dirty="0"/>
              <a:t>MDS-UPDRS</a:t>
            </a:r>
            <a:r>
              <a:rPr lang="en-GB" dirty="0"/>
              <a:t> is now the standard as it is better validated and more sensitive to changes, making it the preferred tool in research and clinical practice.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350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1"/>
    </mc:Choice>
    <mc:Fallback xmlns="">
      <p:transition spd="slow" advTm="2514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Administering the UPDRS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293"/>
            <a:ext cx="108661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Best Practices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Ensure a quiet and comfortable environment.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Conduct assessments at the same time of day for consistency.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Combine clinical observations with patient self-reports.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Example: Conducting assessments in the morning before medication to capture baseline symptoms.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5242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63"/>
    </mc:Choice>
    <mc:Fallback xmlns="">
      <p:transition spd="slow" advTm="36863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latin typeface="ui-sans-serif"/>
              </a:rPr>
              <a:t>Example Patient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866120" cy="4351338"/>
          </a:xfrm>
        </p:spPr>
        <p:txBody>
          <a:bodyPr>
            <a:normAutofit/>
          </a:bodyPr>
          <a:lstStyle/>
          <a:p>
            <a:pPr marL="742931" lvl="1" indent="-285743"/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Patient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65-year-old male, diagnosed with PD 5 years ago.</a:t>
            </a: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Symptoms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Tremor, rigidity, bradykinesia, and mild cognitive decline.</a:t>
            </a: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UPDRS Score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Section I: 6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Section II: 12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Section III: 24</a:t>
            </a:r>
          </a:p>
          <a:p>
            <a:pPr lvl="2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Section IV: 8</a:t>
            </a: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Total Score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50 (Moderate PD)</a:t>
            </a:r>
          </a:p>
          <a:p>
            <a:pPr marL="742931" lvl="1" indent="-285743"/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Summary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Patient exhibits moderate motor and non-motor symptoms, requiring optimized medication and physical therapy.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4956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2"/>
    </mc:Choice>
    <mc:Fallback xmlns="">
      <p:transition spd="slow" advTm="68132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Common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868"/>
            <a:ext cx="10866120" cy="4351338"/>
          </a:xfrm>
        </p:spPr>
        <p:txBody>
          <a:bodyPr>
            <a:normAutofit/>
          </a:bodyPr>
          <a:lstStyle/>
          <a:p>
            <a:pPr marL="742931" lvl="1" indent="-285743"/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0" indent="0">
              <a:buNone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Difficulties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Variability in patient responses.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Differences in clinician scoring.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Subjectivity in assessment.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Example: A patient may have fluctuating symptoms, making consistent scoring challenging.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3857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6"/>
    </mc:Choice>
    <mc:Fallback xmlns="">
      <p:transition spd="slow" advTm="47086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Limitations of UPDRS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86612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Areas of Concern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May not capture all symptoms accurately.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Limited in assessing non-motor symptoms.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Requires regular training and standardization.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Example: Cognitive and mood symptoms may be underrepresented in the total score.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680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4"/>
    </mc:Choice>
    <mc:Fallback xmlns="">
      <p:transition spd="slow" advTm="29314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Updates and Modifications</a:t>
            </a:r>
            <a:b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GB" i="0" dirty="0">
              <a:solidFill>
                <a:srgbClr val="C00000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5949"/>
            <a:ext cx="1086612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Introduction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The Movement Disorder Society-UPDRS (MDS-UPDRS) is an updated version of the UPDRS.</a:t>
            </a:r>
          </a:p>
          <a:p>
            <a:pPr marL="0" indent="0">
              <a:buNone/>
            </a:pPr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Key Differences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Enhanced focus on non-motor symptoms.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Improved scoring consistency.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Increased sensitivity to changes over time.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Example: The MDS-UPDRS includes a detailed section on non-motor experiences of daily living.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8615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22"/>
    </mc:Choice>
    <mc:Fallback xmlns="">
      <p:transition spd="slow" advTm="53522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86612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D0D0D"/>
              </a:solidFill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Potential Updates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Integration of technology for better accuracy (e.g., wearable sensors).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Enhanced patient-reported outcomes.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Ongoing research and refinement.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Example: Developing mobile apps to assist with continuous symptom monitoring.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4791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85"/>
    </mc:Choice>
    <mc:Fallback xmlns="">
      <p:transition spd="slow" advTm="48285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039D-E5B4-169B-E9D5-4FAFB1DF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Training Resources</a:t>
            </a:r>
            <a:b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GB" i="0" dirty="0">
              <a:solidFill>
                <a:srgbClr val="C00000"/>
              </a:solidFill>
              <a:effectLst/>
              <a:highlight>
                <a:srgbClr val="FFFFFF"/>
              </a:highlight>
              <a:latin typeface="ui-sans-serif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666D-7EE1-E372-C080-D11141EA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" y="1027906"/>
            <a:ext cx="1086612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Available Courses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Online training modules (e.g., MDS-UPDRS training on the Movement Disorder Society website).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Certification programs for healthcare professionals.</a:t>
            </a:r>
          </a:p>
          <a:p>
            <a:pPr marL="742931" lvl="1" indent="-285743"/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Workshops and seminars.</a:t>
            </a:r>
          </a:p>
          <a:p>
            <a:pPr marL="742931" lvl="1" indent="-285743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8017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1"/>
    </mc:Choice>
    <mc:Fallback xmlns="">
      <p:transition spd="slow" advTm="3644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6D93-6158-5372-28C7-2B9E87FB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96"/>
            <a:ext cx="10515600" cy="1325563"/>
          </a:xfrm>
        </p:spPr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CLINICAL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DA88-5B1E-B54D-5D4C-A85C6AF2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72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Let us start working on clinical cases.</a:t>
            </a:r>
          </a:p>
          <a:p>
            <a:r>
              <a:rPr lang="en-GB" b="1" dirty="0"/>
              <a:t>Slide 1</a:t>
            </a:r>
            <a:r>
              <a:rPr lang="en-GB" dirty="0"/>
              <a:t>: Clinical description with detailed observations using descriptive terminology only will be given. Please, translate clinical observations into UPDRS scores.</a:t>
            </a:r>
          </a:p>
          <a:p>
            <a:r>
              <a:rPr lang="en-GB" b="1" dirty="0"/>
              <a:t>Slide 2</a:t>
            </a:r>
            <a:r>
              <a:rPr lang="en-GB" dirty="0"/>
              <a:t>: Clinical observations will be shown as  UPDRS scores. Please give total UPDRS score and  suggest the stage of the disease, with concluding comments.</a:t>
            </a:r>
          </a:p>
          <a:p>
            <a:endParaRPr lang="en-GB" dirty="0"/>
          </a:p>
          <a:p>
            <a:r>
              <a:rPr lang="en-GB" b="1" dirty="0"/>
              <a:t>Slide 3</a:t>
            </a:r>
            <a:r>
              <a:rPr lang="en-GB" dirty="0"/>
              <a:t>: Total UPDRS score will be revealed, the stage of the </a:t>
            </a:r>
            <a:r>
              <a:rPr lang="en-GB" dirty="0" err="1"/>
              <a:t>disease,suggested</a:t>
            </a:r>
            <a:r>
              <a:rPr lang="en-GB" dirty="0"/>
              <a:t>  with concluding comments.</a:t>
            </a:r>
          </a:p>
          <a:p>
            <a:endParaRPr lang="en-GB" dirty="0"/>
          </a:p>
          <a:p>
            <a:r>
              <a:rPr lang="en-GB" dirty="0"/>
              <a:t>However, there may be an occasional mistake. Identify it.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259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07"/>
    </mc:Choice>
    <mc:Fallback xmlns="">
      <p:transition spd="slow" advTm="99507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8820-5E92-0B14-95FF-931F1F00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28" y="82296"/>
            <a:ext cx="10515600" cy="800287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Case 1: Clinical Description</a:t>
            </a: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C07E-0F00-F3BD-1269-0555378FD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28" y="779929"/>
            <a:ext cx="9318276" cy="5298141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/>
              <a:t>- 58-year-old male, diagnosed with Parkinson’s Disease 3 years ago</a:t>
            </a:r>
          </a:p>
          <a:p>
            <a:r>
              <a:rPr lang="en-GB" b="1" dirty="0"/>
              <a:t>- Primary complaints: Mild tremor in the right hand, difficulty in handwriting, occasional stiffness in the neck, and slow movements.</a:t>
            </a:r>
          </a:p>
          <a:p>
            <a:r>
              <a:rPr lang="en-GB" b="1" dirty="0"/>
              <a:t>- Reports mild constipation and slight sleep disturbances.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i="1" dirty="0"/>
              <a:t>Clinical Observations:</a:t>
            </a:r>
          </a:p>
          <a:p>
            <a:r>
              <a:rPr lang="en-GB" dirty="0"/>
              <a:t>- Patient appears slightly anxious and has mild difficulty falling asleep.</a:t>
            </a:r>
          </a:p>
          <a:p>
            <a:r>
              <a:rPr lang="en-GB" dirty="0"/>
              <a:t>- Demonstrates noticeable tremor in the right hand at rest.</a:t>
            </a:r>
          </a:p>
          <a:p>
            <a:r>
              <a:rPr lang="en-GB" dirty="0"/>
              <a:t>- Difficulty with rapid alternating movements in the right hand.</a:t>
            </a:r>
          </a:p>
          <a:p>
            <a:r>
              <a:rPr lang="en-GB" dirty="0"/>
              <a:t>- Rigidity noted in the neck and upper right extremity.</a:t>
            </a:r>
          </a:p>
          <a:p>
            <a:r>
              <a:rPr lang="en-GB" dirty="0"/>
              <a:t>- Gait is normal, but bradykinesia is evident during finger tapping.</a:t>
            </a:r>
          </a:p>
          <a:p>
            <a:endParaRPr lang="en-GB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7915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76"/>
    </mc:Choice>
    <mc:Fallback xmlns="">
      <p:transition spd="slow" advTm="898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DB9099-EF56-A33C-B92C-BBBFF7596DC8}"/>
              </a:ext>
            </a:extLst>
          </p:cNvPr>
          <p:cNvSpPr txBox="1"/>
          <p:nvPr/>
        </p:nvSpPr>
        <p:spPr>
          <a:xfrm>
            <a:off x="6695613" y="2707341"/>
            <a:ext cx="24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I" dirty="0"/>
          </a:p>
        </p:txBody>
      </p:sp>
      <p:pic>
        <p:nvPicPr>
          <p:cNvPr id="14338" name="Picture 2" descr="Movement Disorder Society–Unified Parkinson’s Disease Rating Scale (MDS–UPDRS) [2]">
            <a:extLst>
              <a:ext uri="{FF2B5EF4-FFF2-40B4-BE49-F238E27FC236}">
                <a16:creationId xmlns:a16="http://schemas.microsoft.com/office/drawing/2014/main" id="{062DBC29-CB66-FDBD-3257-143E539E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57" y="151490"/>
            <a:ext cx="6120903" cy="58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01"/>
    </mc:Choice>
    <mc:Fallback xmlns="">
      <p:transition spd="slow" advTm="4410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1: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0890"/>
            <a:ext cx="10515600" cy="4351338"/>
          </a:xfrm>
        </p:spPr>
        <p:txBody>
          <a:bodyPr/>
          <a:lstStyle/>
          <a:p>
            <a:r>
              <a:rPr lang="en-GB" dirty="0"/>
              <a:t>UPDRS Scoring (translated from clinical description):</a:t>
            </a:r>
          </a:p>
          <a:p>
            <a:r>
              <a:rPr lang="en-GB" dirty="0"/>
              <a:t>- Part I: Anxiety (1), mild sleep disturbances (1)</a:t>
            </a:r>
          </a:p>
          <a:p>
            <a:r>
              <a:rPr lang="en-GB" dirty="0"/>
              <a:t>- Part II: Difficulty in handwriting (1), reduced fine motor control (1)</a:t>
            </a:r>
          </a:p>
          <a:p>
            <a:r>
              <a:rPr lang="en-GB" dirty="0"/>
              <a:t>- Part III: Resting tremor in right hand (2), rigidity in neck and upper limb (2), bradykinesia during finger tapping (1)</a:t>
            </a:r>
          </a:p>
          <a:p>
            <a:r>
              <a:rPr lang="en-GB" dirty="0"/>
              <a:t>- Part IV: No motor complications reported (0)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41"/>
    </mc:Choice>
    <mc:Fallback xmlns="">
      <p:transition spd="slow" advTm="57641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96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1: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6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Conclusion:</a:t>
            </a:r>
          </a:p>
          <a:p>
            <a:r>
              <a:rPr dirty="0"/>
              <a:t>Total UPDRS Score: </a:t>
            </a:r>
            <a:r>
              <a:rPr lang="sl-SI" dirty="0"/>
              <a:t>9</a:t>
            </a:r>
            <a:endParaRPr dirty="0"/>
          </a:p>
          <a:p>
            <a:r>
              <a:rPr dirty="0"/>
              <a:t>Stage: Early-stage Parkinson's Disease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Comments:</a:t>
            </a:r>
          </a:p>
          <a:p>
            <a:r>
              <a:rPr dirty="0"/>
              <a:t>- Symptoms are predominantly motor with mild non-motor involvement.</a:t>
            </a:r>
          </a:p>
          <a:p>
            <a:r>
              <a:rPr dirty="0"/>
              <a:t>- Early intervention and monitoring are essential for progression control.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3"/>
    </mc:Choice>
    <mc:Fallback xmlns="">
      <p:transition spd="slow" advTm="27453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2: Clinical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921410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b="1" dirty="0"/>
              <a:t>Patient Profile:</a:t>
            </a:r>
          </a:p>
          <a:p>
            <a:r>
              <a:rPr b="1" dirty="0"/>
              <a:t>- 65-year-old female, diagnosed with Parkinson’s Disease 8 years ago</a:t>
            </a:r>
          </a:p>
          <a:p>
            <a:r>
              <a:rPr b="1" dirty="0"/>
              <a:t>- Primary complaints: Worsening balance, frequent falls, difficulty dressing.</a:t>
            </a:r>
          </a:p>
          <a:p>
            <a:r>
              <a:rPr b="1" dirty="0"/>
              <a:t>- Reports significant non-motor symptoms including constipation, vivid dreams, and mood swings.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</a:t>
            </a:r>
            <a:r>
              <a:rPr b="1" dirty="0"/>
              <a:t>linical Observations:</a:t>
            </a:r>
          </a:p>
          <a:p>
            <a:r>
              <a:rPr dirty="0"/>
              <a:t>- Moderate hallucinations and frequent vivid dreams.</a:t>
            </a:r>
          </a:p>
          <a:p>
            <a:r>
              <a:rPr dirty="0"/>
              <a:t>- Significant difficulty rising from a chair and dressing independently.</a:t>
            </a:r>
          </a:p>
          <a:p>
            <a:r>
              <a:rPr dirty="0"/>
              <a:t>- Pronounced rigidity in all limbs, significant bradykinesia, and postural instability leading to falls.</a:t>
            </a:r>
          </a:p>
          <a:p>
            <a:r>
              <a:rPr dirty="0"/>
              <a:t>- Motor fluctuations and dyskinesias observed during peak-dose periods.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01"/>
    </mc:Choice>
    <mc:Fallback xmlns="">
      <p:transition spd="slow" advTm="7350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2: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UPDRS Scoring (translated from clinical description):</a:t>
            </a:r>
          </a:p>
          <a:p>
            <a:r>
              <a:rPr dirty="0"/>
              <a:t>- Part I: Hallucinations (2), vivid dreams (2), mood swings (2)</a:t>
            </a:r>
          </a:p>
          <a:p>
            <a:r>
              <a:rPr dirty="0"/>
              <a:t>- Part II: Difficulty dressing (3), rising from a chair (3), freezing (2)</a:t>
            </a:r>
          </a:p>
          <a:p>
            <a:r>
              <a:rPr dirty="0"/>
              <a:t>- Part III: Rigidity (3), bradykinesia (3), postural instability (4)</a:t>
            </a:r>
          </a:p>
          <a:p>
            <a:r>
              <a:rPr dirty="0"/>
              <a:t>- Part IV: Motor fluctuations (2), dyskinesias (2)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75"/>
    </mc:Choice>
    <mc:Fallback xmlns="">
      <p:transition spd="slow" advTm="58175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2: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542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b="1" dirty="0"/>
              <a:t>Conclusion:</a:t>
            </a:r>
          </a:p>
          <a:p>
            <a:r>
              <a:rPr dirty="0"/>
              <a:t>Total UPDRS Score: </a:t>
            </a:r>
            <a:r>
              <a:rPr lang="sl-SI" dirty="0"/>
              <a:t>28</a:t>
            </a:r>
            <a:endParaRPr dirty="0"/>
          </a:p>
          <a:p>
            <a:r>
              <a:rPr dirty="0"/>
              <a:t>Stage: Advanced-stage Parkinson's Disease</a:t>
            </a:r>
          </a:p>
          <a:p>
            <a:endParaRPr dirty="0"/>
          </a:p>
          <a:p>
            <a:pPr marL="0" indent="0">
              <a:buNone/>
            </a:pPr>
            <a:r>
              <a:rPr b="1" dirty="0"/>
              <a:t>Comments:</a:t>
            </a:r>
          </a:p>
          <a:p>
            <a:r>
              <a:rPr dirty="0"/>
              <a:t>- Severe motor symptoms with significant non-motor impact.</a:t>
            </a:r>
          </a:p>
          <a:p>
            <a:r>
              <a:rPr dirty="0"/>
              <a:t>- Safety interventions are critical to prevent falls and ensure quality of life.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81"/>
    </mc:Choice>
    <mc:Fallback xmlns="">
      <p:transition spd="slow" advTm="2698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3: Clinical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dirty="0"/>
              <a:t>Patient Profile:</a:t>
            </a:r>
          </a:p>
          <a:p>
            <a:r>
              <a:rPr dirty="0"/>
              <a:t>- 72-year-old male, diagnosed with Parkinson’s Disease 12 years ago</a:t>
            </a:r>
          </a:p>
          <a:p>
            <a:r>
              <a:rPr dirty="0"/>
              <a:t>- Primary complaints: Severe motor fluctuations and tremors, requiring assistance for daily activities.</a:t>
            </a:r>
          </a:p>
          <a:p>
            <a:r>
              <a:rPr dirty="0"/>
              <a:t>- Reports mood disturbances and urinary urgency.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Clinical Observations:</a:t>
            </a:r>
          </a:p>
          <a:p>
            <a:r>
              <a:rPr dirty="0"/>
              <a:t>- Severe tremor in all limbs, interfering with daily activities.</a:t>
            </a:r>
          </a:p>
          <a:p>
            <a:r>
              <a:rPr dirty="0"/>
              <a:t>- Moderate rigidity and freezing episodes during ambulation.</a:t>
            </a:r>
          </a:p>
          <a:p>
            <a:r>
              <a:rPr dirty="0"/>
              <a:t>- Motor fluctuations with peak-dose dyskinesias.</a:t>
            </a:r>
          </a:p>
          <a:p>
            <a:r>
              <a:rPr dirty="0"/>
              <a:t>- Frequent urination and mild depressive symptoms.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76"/>
    </mc:Choice>
    <mc:Fallback xmlns="">
      <p:transition spd="slow" advTm="55876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3: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dirty="0"/>
              <a:t>UPDRS Scoring (translated from clinical description):</a:t>
            </a:r>
          </a:p>
          <a:p>
            <a:r>
              <a:rPr dirty="0"/>
              <a:t>- Part I: Mood disturbance (1), urinary urgency (1)</a:t>
            </a:r>
          </a:p>
          <a:p>
            <a:r>
              <a:rPr dirty="0"/>
              <a:t>- Part II: Assistance required for daily activities (3), freezing (2)</a:t>
            </a:r>
          </a:p>
          <a:p>
            <a:r>
              <a:rPr dirty="0"/>
              <a:t>- Part III: Severe tremor (4), rigidity (2), freezing (2)</a:t>
            </a:r>
          </a:p>
          <a:p>
            <a:r>
              <a:rPr dirty="0"/>
              <a:t>- Part IV: Motor fluctuations (2), dyskinesias (2)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55"/>
    </mc:Choice>
    <mc:Fallback xmlns="">
      <p:transition spd="slow" advTm="50155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3: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6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Conclusion:</a:t>
            </a:r>
          </a:p>
          <a:p>
            <a:r>
              <a:rPr dirty="0"/>
              <a:t>Total UPDRS Score: </a:t>
            </a:r>
            <a:r>
              <a:rPr lang="sl-SI" dirty="0"/>
              <a:t>19</a:t>
            </a:r>
            <a:endParaRPr dirty="0"/>
          </a:p>
          <a:p>
            <a:r>
              <a:rPr dirty="0"/>
              <a:t>Stage: Advanced-stage Parkinson's Disease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Comments:</a:t>
            </a:r>
          </a:p>
          <a:p>
            <a:r>
              <a:rPr dirty="0"/>
              <a:t>- Severe impairment in motor function requires caregiver support.</a:t>
            </a:r>
          </a:p>
          <a:p>
            <a:r>
              <a:rPr dirty="0"/>
              <a:t>- Adjustments in treatment are needed to manage motor complications.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62"/>
    </mc:Choice>
    <mc:Fallback xmlns="">
      <p:transition spd="slow" advTm="45262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6573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4: Clinical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666"/>
            <a:ext cx="921410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dirty="0"/>
              <a:t>Patient Profile:</a:t>
            </a:r>
          </a:p>
          <a:p>
            <a:r>
              <a:rPr dirty="0"/>
              <a:t>- 60-year-old male, diagnosed with Parkinson’s Disease 6 years ago</a:t>
            </a:r>
          </a:p>
          <a:p>
            <a:r>
              <a:rPr dirty="0"/>
              <a:t>- Primary complaints: Difficulty walking, frequent freezing, and occasional tremor in the left hand.</a:t>
            </a:r>
          </a:p>
          <a:p>
            <a:r>
              <a:rPr dirty="0"/>
              <a:t>- Reports mild depression and daytime sleepiness.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Clinical Observations:</a:t>
            </a:r>
          </a:p>
          <a:p>
            <a:r>
              <a:rPr dirty="0"/>
              <a:t>- Patient appears mildly depressed and struggles to stay awake during the consultation.</a:t>
            </a:r>
          </a:p>
          <a:p>
            <a:r>
              <a:rPr dirty="0"/>
              <a:t>- Exhibits resting tremor in the left hand, rigidity in the neck and upper limbs.</a:t>
            </a:r>
          </a:p>
          <a:p>
            <a:r>
              <a:rPr dirty="0"/>
              <a:t>- Freezing episodes observed when initiating gait.</a:t>
            </a:r>
          </a:p>
          <a:p>
            <a:r>
              <a:rPr dirty="0"/>
              <a:t>- Postural instability with difficulty performing the pull test.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05"/>
    </mc:Choice>
    <mc:Fallback xmlns="">
      <p:transition spd="slow" advTm="61705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4: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1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UPDRS Scoring (translated from clinical description):</a:t>
            </a:r>
            <a:endParaRPr lang="sl-SI" dirty="0"/>
          </a:p>
          <a:p>
            <a:pPr marL="0" indent="0">
              <a:buNone/>
            </a:pPr>
            <a:endParaRPr dirty="0"/>
          </a:p>
          <a:p>
            <a:r>
              <a:rPr dirty="0"/>
              <a:t>- Part I: Depression (1), daytime sleepiness (1)</a:t>
            </a:r>
          </a:p>
          <a:p>
            <a:r>
              <a:rPr dirty="0"/>
              <a:t>- Part II: Freezing episodes (2), difficulty walking (2)</a:t>
            </a:r>
          </a:p>
          <a:p>
            <a:r>
              <a:rPr dirty="0"/>
              <a:t>- Part III: Tremor in left hand (2), rigidity in neck and upper limbs (2), postural instability (3)</a:t>
            </a:r>
          </a:p>
          <a:p>
            <a:r>
              <a:rPr dirty="0"/>
              <a:t>- Part IV: No motor complications reported (0)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61"/>
    </mc:Choice>
    <mc:Fallback xmlns="">
      <p:transition spd="slow" advTm="472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6169-EA20-54DD-AAE5-FD3CD9EA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MDS-UPDRS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D3BB6-E9FE-73DD-C450-07AC89614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6"/>
            <a:ext cx="10515600" cy="4351338"/>
          </a:xfrm>
        </p:spPr>
        <p:txBody>
          <a:bodyPr/>
          <a:lstStyle/>
          <a:p>
            <a:r>
              <a:rPr lang="en-GB" b="0" i="0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2" tooltip="https://mds.movementdisorders.org/updrs/?_ga=2.49338085.271392383.1698303302-798558895.1651745910"/>
              </a:rPr>
              <a:t>https://mds.movementdisorders.org/updrs/?_ga=2.49338085.271392383.1698303302-798558895.1651745910</a:t>
            </a:r>
            <a:endParaRPr lang="en-GB" b="0" i="0" dirty="0">
              <a:solidFill>
                <a:srgbClr val="0078D7"/>
              </a:solidFill>
              <a:effectLst/>
              <a:latin typeface="Aptos" panose="020B0004020202020204" pitchFamily="34" charset="0"/>
            </a:endParaRPr>
          </a:p>
          <a:p>
            <a:endParaRPr lang="en-SI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828A01A-52EE-82F0-6262-EECE1166B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29" y="2356105"/>
            <a:ext cx="7772400" cy="39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6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31"/>
    </mc:Choice>
    <mc:Fallback xmlns="">
      <p:transition spd="slow" advTm="34731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4: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Conclusion:</a:t>
            </a:r>
          </a:p>
          <a:p>
            <a:r>
              <a:rPr dirty="0"/>
              <a:t>Total UPDRS Score: 1</a:t>
            </a:r>
            <a:r>
              <a:rPr lang="sl-SI" dirty="0"/>
              <a:t>3</a:t>
            </a:r>
            <a:endParaRPr dirty="0"/>
          </a:p>
          <a:p>
            <a:r>
              <a:rPr dirty="0"/>
              <a:t>Stage: Moderate-stage Parkinson's Disease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Comments:</a:t>
            </a:r>
          </a:p>
          <a:p>
            <a:r>
              <a:rPr dirty="0"/>
              <a:t>- Gait and balance issues are predominant.</a:t>
            </a:r>
          </a:p>
          <a:p>
            <a:r>
              <a:rPr dirty="0"/>
              <a:t>- Early intervention with physiotherapy and regular monitoring advised.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6"/>
    </mc:Choice>
    <mc:Fallback xmlns="">
      <p:transition spd="slow" advTm="27506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5: Clinical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68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Patient Profile:</a:t>
            </a:r>
          </a:p>
          <a:p>
            <a:r>
              <a:rPr dirty="0"/>
              <a:t>- 70-year-old female, diagnosed with Parkinson’s Disease 10 years ago</a:t>
            </a:r>
          </a:p>
          <a:p>
            <a:r>
              <a:rPr dirty="0"/>
              <a:t>- Primary complaints: Severe rigidity, slow movements, and impaired speech.</a:t>
            </a:r>
          </a:p>
          <a:p>
            <a:r>
              <a:rPr dirty="0"/>
              <a:t>- Reports hallucinations and significant difficulty performing daily activities.</a:t>
            </a:r>
          </a:p>
          <a:p>
            <a:endParaRPr dirty="0"/>
          </a:p>
          <a:p>
            <a:r>
              <a:rPr dirty="0"/>
              <a:t>Clinical Observations:</a:t>
            </a:r>
          </a:p>
          <a:p>
            <a:r>
              <a:rPr dirty="0"/>
              <a:t>- Severe bradykinesia and rigidity in all limbs.</a:t>
            </a:r>
          </a:p>
          <a:p>
            <a:r>
              <a:rPr dirty="0"/>
              <a:t>- Hypophonia observed during conversation.</a:t>
            </a:r>
          </a:p>
          <a:p>
            <a:r>
              <a:rPr dirty="0"/>
              <a:t>- Frequent hallucinations described as seeing figures in the room.</a:t>
            </a:r>
          </a:p>
          <a:p>
            <a:r>
              <a:rPr dirty="0"/>
              <a:t>- Requires assistance with dressing and eating.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382"/>
    </mc:Choice>
    <mc:Fallback xmlns="">
      <p:transition spd="slow" advTm="55382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5: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UPDRS Scoring (translated from clinical description):</a:t>
            </a:r>
            <a:endParaRPr lang="sl-SI" dirty="0"/>
          </a:p>
          <a:p>
            <a:pPr marL="0" indent="0">
              <a:buNone/>
            </a:pPr>
            <a:endParaRPr dirty="0"/>
          </a:p>
          <a:p>
            <a:r>
              <a:rPr dirty="0"/>
              <a:t>- Part I: Hallucinations (2)</a:t>
            </a:r>
          </a:p>
          <a:p>
            <a:r>
              <a:rPr dirty="0"/>
              <a:t>- Part II: Difficulty dressing and eating (3 each), impaired speech (2)</a:t>
            </a:r>
          </a:p>
          <a:p>
            <a:r>
              <a:rPr dirty="0"/>
              <a:t>- Part III: Severe bradykinesia (3), rigidity in all limbs (3)</a:t>
            </a:r>
          </a:p>
          <a:p>
            <a:r>
              <a:rPr dirty="0"/>
              <a:t>- Part IV: No motor fluctuations or dyskinesias reported (0)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95"/>
    </mc:Choice>
    <mc:Fallback xmlns="">
      <p:transition spd="slow" advTm="48695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481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5: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28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Conclusion:</a:t>
            </a:r>
          </a:p>
          <a:p>
            <a:r>
              <a:rPr dirty="0"/>
              <a:t>Total UPDRS Score: 1</a:t>
            </a:r>
            <a:r>
              <a:rPr lang="sl-SI" dirty="0"/>
              <a:t>6</a:t>
            </a:r>
            <a:endParaRPr dirty="0"/>
          </a:p>
          <a:p>
            <a:r>
              <a:rPr dirty="0"/>
              <a:t>Stage: Moderate to advanced-stage Parkinson's Disease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Comments:</a:t>
            </a:r>
          </a:p>
          <a:p>
            <a:r>
              <a:rPr dirty="0"/>
              <a:t>- Severe motor and non-motor symptoms require a multidisciplinary approach.</a:t>
            </a:r>
          </a:p>
          <a:p>
            <a:r>
              <a:rPr dirty="0"/>
              <a:t>- Regular neurological assessments and caregiver support are essential.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0"/>
    </mc:Choice>
    <mc:Fallback xmlns="">
      <p:transition spd="slow" advTm="2651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6: Clinical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68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Patient Profile:</a:t>
            </a:r>
          </a:p>
          <a:p>
            <a:r>
              <a:rPr dirty="0"/>
              <a:t>- 68-year-old male, diagnosed with Parkinson’s Disease 9 years ago.</a:t>
            </a:r>
          </a:p>
          <a:p>
            <a:r>
              <a:rPr dirty="0"/>
              <a:t>- Primary complaints: Severe tremor in the right arm and slowness in performing daily activities.</a:t>
            </a:r>
          </a:p>
          <a:p>
            <a:r>
              <a:rPr dirty="0"/>
              <a:t>- Reports mild memory issues and difficulty concentrating.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Clinical Observations:</a:t>
            </a:r>
          </a:p>
          <a:p>
            <a:r>
              <a:rPr dirty="0"/>
              <a:t>- Mild cognitive impairment with difficulty in multitasking.</a:t>
            </a:r>
          </a:p>
          <a:p>
            <a:r>
              <a:rPr dirty="0"/>
              <a:t>- Severe tremor in the right arm, moderate bradykinesia, and rigidity in both upper limbs.</a:t>
            </a:r>
          </a:p>
          <a:p>
            <a:r>
              <a:rPr dirty="0"/>
              <a:t>- Difficulty rising from a chair and mild postural instability.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65"/>
    </mc:Choice>
    <mc:Fallback xmlns="">
      <p:transition spd="slow" advTm="57765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6: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UPDRS Scoring (translated from clinical description):</a:t>
            </a:r>
          </a:p>
          <a:p>
            <a:r>
              <a:t>- Part I: Mild cognitive impairment (1)</a:t>
            </a:r>
          </a:p>
          <a:p>
            <a:r>
              <a:t>- Part II: Slowness in daily activities (2), difficulty rising from a chair (2)</a:t>
            </a:r>
          </a:p>
          <a:p>
            <a:r>
              <a:t>- Part III: Severe tremor (3), bradykinesia (2), rigidity in upper limbs (2), postural instability (2)</a:t>
            </a:r>
          </a:p>
          <a:p>
            <a:r>
              <a:t>- Part IV: No motor complications reported (0)</a:t>
            </a:r>
          </a:p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40"/>
    </mc:Choice>
    <mc:Fallback xmlns="">
      <p:transition spd="slow" advTm="6004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424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6: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5276"/>
            <a:ext cx="10515600" cy="4351338"/>
          </a:xfrm>
        </p:spPr>
        <p:txBody>
          <a:bodyPr/>
          <a:lstStyle/>
          <a:p>
            <a:r>
              <a:rPr dirty="0"/>
              <a:t>Conclusion:</a:t>
            </a:r>
          </a:p>
          <a:p>
            <a:r>
              <a:rPr dirty="0"/>
              <a:t>Total UPDRS Score: 14</a:t>
            </a:r>
          </a:p>
          <a:p>
            <a:r>
              <a:rPr dirty="0"/>
              <a:t>Stage: Moderate-stage Parkinson’s Disease</a:t>
            </a:r>
          </a:p>
          <a:p>
            <a:endParaRPr dirty="0"/>
          </a:p>
          <a:p>
            <a:r>
              <a:rPr dirty="0"/>
              <a:t>Comments:</a:t>
            </a:r>
          </a:p>
          <a:p>
            <a:r>
              <a:rPr dirty="0"/>
              <a:t>- Motor symptoms dominate, with mild cognitive involvement.</a:t>
            </a:r>
          </a:p>
          <a:p>
            <a:r>
              <a:rPr dirty="0"/>
              <a:t>- Routine monitoring and support for activities of daily living are recommended.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0"/>
    </mc:Choice>
    <mc:Fallback xmlns="">
      <p:transition spd="slow" advTm="3603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7: Clinical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dirty="0"/>
              <a:t>Patient Profile:</a:t>
            </a:r>
          </a:p>
          <a:p>
            <a:r>
              <a:rPr dirty="0"/>
              <a:t>- 74-year-old female, diagnosed with Parkinson’s Disease 12 years ago.</a:t>
            </a:r>
          </a:p>
          <a:p>
            <a:r>
              <a:rPr dirty="0"/>
              <a:t>- Primary complaints: Frequent falls, severe rigidity, and difficulty speaking.</a:t>
            </a:r>
          </a:p>
          <a:p>
            <a:r>
              <a:rPr dirty="0"/>
              <a:t>- Reports occasional hallucinations and vivid dreams.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Clinical Observations:</a:t>
            </a:r>
          </a:p>
          <a:p>
            <a:r>
              <a:rPr dirty="0"/>
              <a:t>- Severe rigidity in all limbs, hypophonia, and freezing episodes.</a:t>
            </a:r>
          </a:p>
          <a:p>
            <a:r>
              <a:rPr dirty="0"/>
              <a:t>- Postural instability leading to frequent falls.</a:t>
            </a:r>
          </a:p>
          <a:p>
            <a:r>
              <a:rPr dirty="0"/>
              <a:t>- Hallucinations and vivid dreams noted during consultation.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71"/>
    </mc:Choice>
    <mc:Fallback xmlns="">
      <p:transition spd="slow" advTm="62471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7: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UPDRS Scoring (translated from clinical description):</a:t>
            </a:r>
            <a:endParaRPr lang="sl-SI" dirty="0"/>
          </a:p>
          <a:p>
            <a:endParaRPr dirty="0"/>
          </a:p>
          <a:p>
            <a:r>
              <a:rPr dirty="0"/>
              <a:t>- Part I: Hallucinations (2), vivid dreams (1)</a:t>
            </a:r>
          </a:p>
          <a:p>
            <a:r>
              <a:rPr dirty="0"/>
              <a:t>- Part II: Difficulty speaking (2), freezing episodes (2)</a:t>
            </a:r>
          </a:p>
          <a:p>
            <a:r>
              <a:rPr dirty="0"/>
              <a:t>- Part III: Severe rigidity (3), postural instability (4)</a:t>
            </a:r>
          </a:p>
          <a:p>
            <a:r>
              <a:rPr dirty="0"/>
              <a:t>- Part IV: No motor complications reported (0)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3"/>
    </mc:Choice>
    <mc:Fallback xmlns="">
      <p:transition spd="slow" advTm="43123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7: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879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Conclusion:</a:t>
            </a:r>
          </a:p>
          <a:p>
            <a:r>
              <a:rPr dirty="0"/>
              <a:t>Total UPDRS Score: 14</a:t>
            </a:r>
          </a:p>
          <a:p>
            <a:r>
              <a:rPr dirty="0"/>
              <a:t>Stage: Advanced-stage Parkinson’s Disease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Comments:</a:t>
            </a:r>
          </a:p>
          <a:p>
            <a:r>
              <a:rPr dirty="0"/>
              <a:t>- Significant motor and non-motor symptoms impacting quality of life.</a:t>
            </a:r>
          </a:p>
          <a:p>
            <a:r>
              <a:rPr dirty="0"/>
              <a:t>- Fall prevention strategies and multidisciplinary care are essential.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64"/>
    </mc:Choice>
    <mc:Fallback xmlns="">
      <p:transition spd="slow" advTm="377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Section I - Mentation, </a:t>
            </a:r>
            <a:r>
              <a:rPr lang="en-GB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Behavior</a:t>
            </a:r>
            <a:r>
              <a:rPr lang="en-GB" dirty="0">
                <a:solidFill>
                  <a:srgbClr val="C00000"/>
                </a:solidFill>
                <a:highlight>
                  <a:srgbClr val="FFFFFF"/>
                </a:highlight>
                <a:latin typeface="ui-sans-serif"/>
              </a:rPr>
              <a:t> a</a:t>
            </a:r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nd Mood</a:t>
            </a:r>
            <a:b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GB" b="1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Components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Intellectual impairment, thought disorder, depression, motivation/initiative.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Significance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Assesses the cognitive and emotional aspects of PD, crucial for a holistic understanding of the patient's condition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391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61"/>
    </mc:Choice>
    <mc:Fallback xmlns="">
      <p:transition spd="slow" advTm="38661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8: Clinical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/>
              <a:t>Patient Profile:</a:t>
            </a:r>
          </a:p>
          <a:p>
            <a:r>
              <a:rPr dirty="0"/>
              <a:t>- 62-year-old male, diagnosed with Parkinson’s Disease 5 years ago.</a:t>
            </a:r>
          </a:p>
          <a:p>
            <a:r>
              <a:rPr dirty="0"/>
              <a:t>- Primary complaints: Mild tremor in the left hand, occasional stiffness, and mild depression.</a:t>
            </a:r>
          </a:p>
          <a:p>
            <a:r>
              <a:rPr dirty="0"/>
              <a:t>- Reports sleep disturbances and fatigue.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Clinical Observations:</a:t>
            </a:r>
          </a:p>
          <a:p>
            <a:r>
              <a:rPr dirty="0"/>
              <a:t>- Mild resting tremor in the left hand.</a:t>
            </a:r>
          </a:p>
          <a:p>
            <a:r>
              <a:rPr dirty="0"/>
              <a:t>- Slight rigidity in the neck and upper limbs.</a:t>
            </a:r>
          </a:p>
          <a:p>
            <a:r>
              <a:rPr dirty="0"/>
              <a:t>- Mild depression and occasional difficulty staying asleep.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79"/>
    </mc:Choice>
    <mc:Fallback xmlns="">
      <p:transition spd="slow" advTm="58679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8: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UPDRS Scoring (translated from clinical description):</a:t>
            </a:r>
            <a:endParaRPr lang="sl-SI" dirty="0"/>
          </a:p>
          <a:p>
            <a:pPr marL="0" indent="0">
              <a:buNone/>
            </a:pPr>
            <a:endParaRPr dirty="0"/>
          </a:p>
          <a:p>
            <a:r>
              <a:rPr dirty="0"/>
              <a:t>- Part I: Mild depression (1), sleep disturbances (1)</a:t>
            </a:r>
          </a:p>
          <a:p>
            <a:r>
              <a:rPr dirty="0"/>
              <a:t>- Part II: Fatigue affecting daily activities (2)</a:t>
            </a:r>
          </a:p>
          <a:p>
            <a:r>
              <a:rPr dirty="0"/>
              <a:t>- Part III: Mild tremor (2), rigidity in neck and upper limbs (1)</a:t>
            </a:r>
          </a:p>
          <a:p>
            <a:r>
              <a:rPr dirty="0"/>
              <a:t>- Part IV: No motor complications reported (0)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73"/>
    </mc:Choice>
    <mc:Fallback xmlns="">
      <p:transition spd="slow" advTm="60373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0151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8: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Conclusion:</a:t>
            </a:r>
          </a:p>
          <a:p>
            <a:r>
              <a:rPr dirty="0"/>
              <a:t>Total UPDRS Score: 7</a:t>
            </a:r>
          </a:p>
          <a:p>
            <a:r>
              <a:rPr dirty="0"/>
              <a:t>Stage: Early-stage Parkinson’s Disease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Comments:</a:t>
            </a:r>
          </a:p>
          <a:p>
            <a:r>
              <a:rPr dirty="0"/>
              <a:t>- Early-stage symptoms with non-motor involvement.</a:t>
            </a:r>
          </a:p>
          <a:p>
            <a:r>
              <a:rPr dirty="0"/>
              <a:t>- Focus on non-pharmacological interventions and regular monitoring.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3"/>
    </mc:Choice>
    <mc:Fallback xmlns="">
      <p:transition spd="slow" advTm="40483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9: Clinical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1410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dirty="0"/>
              <a:t>Patient Profile:</a:t>
            </a:r>
          </a:p>
          <a:p>
            <a:r>
              <a:rPr dirty="0"/>
              <a:t>- 66-year-old female, diagnosed with Parkinson’s Disease 7 years ago.</a:t>
            </a:r>
          </a:p>
          <a:p>
            <a:r>
              <a:rPr dirty="0"/>
              <a:t>- Primary complaints: Increasing tremor in the left hand, rigidity in both legs, and difficulty turning in bed.</a:t>
            </a:r>
          </a:p>
          <a:p>
            <a:r>
              <a:rPr dirty="0"/>
              <a:t>- Reports mild depression and occasional vivid dreams.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Clinical Observations:</a:t>
            </a:r>
          </a:p>
          <a:p>
            <a:r>
              <a:rPr dirty="0"/>
              <a:t>- Noticeable resting tremor in the left hand, rigidity in the lower limbs.</a:t>
            </a:r>
          </a:p>
          <a:p>
            <a:r>
              <a:rPr dirty="0"/>
              <a:t>- Moderate difficulty with bed mobility.</a:t>
            </a:r>
          </a:p>
          <a:p>
            <a:r>
              <a:rPr dirty="0"/>
              <a:t>- Mild depressive symptoms and vivid dreams reported.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31"/>
    </mc:Choice>
    <mc:Fallback xmlns="">
      <p:transition spd="slow" advTm="68431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679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9: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395666"/>
            <a:ext cx="10868025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UPDRS Scoring (translated from clinical description):</a:t>
            </a:r>
            <a:endParaRPr lang="sl-SI" dirty="0"/>
          </a:p>
          <a:p>
            <a:pPr marL="0" indent="0">
              <a:buNone/>
            </a:pPr>
            <a:endParaRPr dirty="0"/>
          </a:p>
          <a:p>
            <a:r>
              <a:rPr dirty="0"/>
              <a:t>- Part I: Mild depression (1) — Patient shows signs of low mood and mild anhedonia; vivid dreams (1).</a:t>
            </a:r>
          </a:p>
          <a:p>
            <a:r>
              <a:rPr dirty="0"/>
              <a:t>- Part II: Difficulty turning in bed (2) — Patient requires assistance to reposition comfortably.</a:t>
            </a:r>
          </a:p>
          <a:p>
            <a:r>
              <a:rPr dirty="0"/>
              <a:t>- Part III: Resting tremor in left hand (2), rigidity in lower limbs (2).</a:t>
            </a:r>
          </a:p>
          <a:p>
            <a:r>
              <a:rPr dirty="0"/>
              <a:t>- Part IV: No motor complications reported (0).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07"/>
    </mc:Choice>
    <mc:Fallback xmlns="">
      <p:transition spd="slow" advTm="61607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96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9: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Conclusion:</a:t>
            </a:r>
          </a:p>
          <a:p>
            <a:r>
              <a:rPr dirty="0"/>
              <a:t>Total UPDRS Score: 8</a:t>
            </a:r>
          </a:p>
          <a:p>
            <a:r>
              <a:rPr dirty="0"/>
              <a:t>Stage: Moderate-stage Parkinson’s Disease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Comments:</a:t>
            </a:r>
          </a:p>
          <a:p>
            <a:r>
              <a:rPr dirty="0"/>
              <a:t>- Symptoms are balanced between motor and non-motor domains.</a:t>
            </a:r>
          </a:p>
          <a:p>
            <a:r>
              <a:rPr dirty="0"/>
              <a:t>- Emphasis on managing tremor and improving mobility in daily life.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79"/>
    </mc:Choice>
    <mc:Fallback xmlns="">
      <p:transition spd="slow" advTm="36079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296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10: Clinical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6851"/>
            <a:ext cx="9023430" cy="53060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Patient Profile:</a:t>
            </a:r>
          </a:p>
          <a:p>
            <a:r>
              <a:rPr dirty="0"/>
              <a:t>- 75-year-old male, diagnosed with Parkinson’s Disease 15 years ago.</a:t>
            </a:r>
          </a:p>
          <a:p>
            <a:r>
              <a:rPr dirty="0"/>
              <a:t>- Primary complaints: Severe bradykinesia, rigidity, and difficulty speaking clearly.</a:t>
            </a:r>
          </a:p>
          <a:p>
            <a:r>
              <a:rPr dirty="0"/>
              <a:t>- Reports frequent hallucinations and significant freezing episodes.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Clinical Observations:</a:t>
            </a:r>
          </a:p>
          <a:p>
            <a:r>
              <a:rPr dirty="0"/>
              <a:t>- Hypophonia observed during conversation; severe bradykinesia noted in limb movements.</a:t>
            </a:r>
          </a:p>
          <a:p>
            <a:r>
              <a:rPr dirty="0"/>
              <a:t>- Severe rigidity in all limbs with frequent freezing episodes.</a:t>
            </a:r>
          </a:p>
          <a:p>
            <a:r>
              <a:rPr dirty="0"/>
              <a:t>- Frequent hallucinations involving visual imagery of people in the room.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15"/>
    </mc:Choice>
    <mc:Fallback xmlns="">
      <p:transition spd="slow" advTm="68215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10: UPDRS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UPDRS Scoring (translated from clinical description):</a:t>
            </a:r>
            <a:endParaRPr lang="sl-SI" dirty="0"/>
          </a:p>
          <a:p>
            <a:pPr marL="0" indent="0">
              <a:buNone/>
            </a:pPr>
            <a:endParaRPr dirty="0"/>
          </a:p>
          <a:p>
            <a:r>
              <a:rPr dirty="0"/>
              <a:t>- Part I: Frequent hallucinations (2) — Patient experiences visual hallucinations daily.</a:t>
            </a:r>
          </a:p>
          <a:p>
            <a:r>
              <a:rPr dirty="0"/>
              <a:t>- Part II: Difficulty speaking (2) — Patient demonstrates low speech volume; frequent freezing episodes (3).</a:t>
            </a:r>
          </a:p>
          <a:p>
            <a:r>
              <a:rPr dirty="0"/>
              <a:t>- Part III: Severe bradykinesia (3), rigidity in all limbs (3).</a:t>
            </a:r>
          </a:p>
          <a:p>
            <a:r>
              <a:rPr dirty="0"/>
              <a:t>- Part IV: No motor complications reported (0).</a:t>
            </a:r>
          </a:p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33"/>
    </mc:Choice>
    <mc:Fallback xmlns="">
      <p:transition spd="slow" advTm="74833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dirty="0">
                <a:solidFill>
                  <a:srgbClr val="C00000"/>
                </a:solidFill>
              </a:rPr>
              <a:t>Case 10: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Conclusion:</a:t>
            </a:r>
          </a:p>
          <a:p>
            <a:r>
              <a:rPr dirty="0"/>
              <a:t>Total UPDRS Score: 16</a:t>
            </a:r>
          </a:p>
          <a:p>
            <a:r>
              <a:rPr dirty="0"/>
              <a:t>Stage: Advanced-stage Parkinson’s Disease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Comments:</a:t>
            </a:r>
          </a:p>
          <a:p>
            <a:r>
              <a:rPr dirty="0"/>
              <a:t>- Significant motor impairment with notable non-motor symptoms.</a:t>
            </a:r>
          </a:p>
          <a:p>
            <a:r>
              <a:rPr dirty="0"/>
              <a:t>- Interventions should address hallucinations and optimize speech therapy.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47"/>
    </mc:Choice>
    <mc:Fallback xmlns="">
      <p:transition spd="slow" advTm="43047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6297-9933-311D-55E5-D7A997C6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>
                <a:solidFill>
                  <a:srgbClr val="C00000"/>
                </a:solidFill>
              </a:rPr>
              <a:t>Conclusions &amp; Lessons taken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3C0C5-3E31-4D50-56D9-ADA6114C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UPDRS is a comprehensive tool to assess Parkinson’s Disease progression and symptoms.</a:t>
            </a:r>
          </a:p>
          <a:p>
            <a:r>
              <a:rPr lang="en-GB" dirty="0"/>
              <a:t>Standardized application enhances diagnostic accuracy and monitoring.</a:t>
            </a:r>
          </a:p>
          <a:p>
            <a:r>
              <a:rPr lang="en-GB" dirty="0"/>
              <a:t>Incorporating UPDRS in clinical practice aids in tailored treatment approaches.</a:t>
            </a:r>
          </a:p>
          <a:p>
            <a:r>
              <a:rPr lang="en-GB" dirty="0"/>
              <a:t>Continuous education and case discussions ensure optimal use in multidisciplinary teams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244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86"/>
    </mc:Choice>
    <mc:Fallback xmlns="">
      <p:transition spd="slow" advTm="4828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2EC-ED05-3506-4139-6D9664E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Section </a:t>
            </a:r>
            <a:r>
              <a:rPr lang="en-GB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Ii</a:t>
            </a:r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 - Activities of Daily Living (ADL)</a:t>
            </a:r>
            <a:b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</a:br>
            <a:endParaRPr lang="en-SI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26E35-1C34-8BD3-D5E3-39A82ECC2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Components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Speech, salivation, swallowing, handwriting, cutting food, dressing, hygiene, turning in bed, walking, tremor.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Significance</a:t>
            </a:r>
            <a:r>
              <a:rPr lang="en-GB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ui-sans-serif"/>
              </a:rPr>
              <a:t>: Evaluates the impact of PD on daily activities and independence, essential for planning interventions.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947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5"/>
    </mc:Choice>
    <mc:Fallback xmlns="">
      <p:transition spd="slow" advTm="44855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5EE93-AC3F-2471-914A-8D85861E7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27BA-4CE3-6CDD-E5DF-99B756E5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07"/>
            <a:ext cx="10515600" cy="477838"/>
          </a:xfrm>
        </p:spPr>
        <p:txBody>
          <a:bodyPr>
            <a:normAutofit fontScale="90000"/>
          </a:bodyPr>
          <a:lstStyle/>
          <a:p>
            <a:pPr algn="ctr"/>
            <a:r>
              <a:rPr lang="en-GB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ui-sans-serif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B0D9-8ACE-B90A-83F9-169BA6A0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528638"/>
            <a:ext cx="10667034" cy="5800724"/>
          </a:xfrm>
        </p:spPr>
        <p:txBody>
          <a:bodyPr>
            <a:normAutofit fontScale="55000" lnSpcReduction="20000"/>
          </a:bodyPr>
          <a:lstStyle/>
          <a:p>
            <a:pPr lvl="1"/>
            <a:endParaRPr lang="en-GB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>
              <a:spcAft>
                <a:spcPts val="788"/>
              </a:spcAft>
            </a:pPr>
            <a:r>
              <a:rPr lang="en-GB" b="0" i="0" dirty="0" err="1">
                <a:solidFill>
                  <a:srgbClr val="020621"/>
                </a:solidFill>
                <a:effectLst/>
              </a:rPr>
              <a:t>Fahn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S, Marsden CD, Calne DB, Goldstein M. Recent Developments in Parkinson's Disease, Vol 2. Florham Park, NJ. Macmillan Health Care Information 1987, pp 15 3-163, 293-304</a:t>
            </a:r>
          </a:p>
          <a:p>
            <a:pPr>
              <a:spcAft>
                <a:spcPts val="788"/>
              </a:spcAft>
            </a:pPr>
            <a:r>
              <a:rPr lang="en-GB" b="0" i="0" dirty="0">
                <a:solidFill>
                  <a:srgbClr val="020621"/>
                </a:solidFill>
                <a:effectLst/>
              </a:rPr>
              <a:t>Martinez-Martin P, Gil-Nagel A, Gracia LM, et al. Unified Parkinson’s disease Rating Scale characteristics and structure. The Cooperative Multicentric Group. Mov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Disord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1994;9:76 – 83</a:t>
            </a:r>
          </a:p>
          <a:p>
            <a:pPr>
              <a:spcAft>
                <a:spcPts val="788"/>
              </a:spcAft>
            </a:pPr>
            <a:r>
              <a:rPr lang="en-GB" b="0" i="0" dirty="0">
                <a:solidFill>
                  <a:srgbClr val="020621"/>
                </a:solidFill>
                <a:effectLst/>
              </a:rPr>
              <a:t> Louis ED, Lynch T, Marder K, et al. Reliability of patient completion of the historical section of the Unified Parkinson’s disease Rating Scale. Mov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Disord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1996;11:185–192</a:t>
            </a:r>
          </a:p>
          <a:p>
            <a:pPr>
              <a:spcAft>
                <a:spcPts val="788"/>
              </a:spcAft>
            </a:pPr>
            <a:r>
              <a:rPr lang="en-GB" b="0" i="0" dirty="0" err="1">
                <a:solidFill>
                  <a:srgbClr val="020621"/>
                </a:solidFill>
                <a:effectLst/>
              </a:rPr>
              <a:t>Rabey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JM, Bass H,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Bonuccelli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U, Brooks D, et al. Evaluation of the short Parkinson’s evaluation scale: a new friendly scale for the evaluation of Parkinson’s disease in clinical drug trials. Clin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Neuropharm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1997;20:322–337</a:t>
            </a:r>
          </a:p>
          <a:p>
            <a:pPr>
              <a:spcAft>
                <a:spcPts val="788"/>
              </a:spcAft>
            </a:pPr>
            <a:r>
              <a:rPr lang="en-GB" b="0" i="0" dirty="0" err="1">
                <a:solidFill>
                  <a:srgbClr val="020621"/>
                </a:solidFill>
                <a:effectLst/>
              </a:rPr>
              <a:t>Siderowf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A, McDermott M,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Kieburtz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K, et al. Test-retest reliability of the UPDRS in patients with early Parkinson’s disease: results of a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multicenter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clinical trial. Mov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Disord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2002;17:758 –763</a:t>
            </a:r>
          </a:p>
          <a:p>
            <a:pPr>
              <a:spcAft>
                <a:spcPts val="788"/>
              </a:spcAft>
            </a:pPr>
            <a:r>
              <a:rPr lang="en-GB" b="0" i="0" dirty="0">
                <a:solidFill>
                  <a:srgbClr val="020621"/>
                </a:solidFill>
                <a:effectLst/>
              </a:rPr>
              <a:t>Stebbins GT, Goetz CG. Factor structure of the Unified Parkinson’s disease Rating Scale: Motor Examination section. Mov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Disord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1998;13:633– 636</a:t>
            </a:r>
          </a:p>
          <a:p>
            <a:pPr>
              <a:spcAft>
                <a:spcPts val="788"/>
              </a:spcAft>
            </a:pPr>
            <a:r>
              <a:rPr lang="en-GB" b="0" i="0" dirty="0">
                <a:solidFill>
                  <a:srgbClr val="020621"/>
                </a:solidFill>
                <a:effectLst/>
              </a:rPr>
              <a:t>Stebbins GT, Goetz CG, Lang AE, et al. Factor analysis of the motor section of the Unified Parkinson’s disease Rating Scale during the off-state. Mov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Disord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1999;14:585589</a:t>
            </a:r>
          </a:p>
          <a:p>
            <a:pPr>
              <a:spcAft>
                <a:spcPts val="788"/>
              </a:spcAft>
            </a:pPr>
            <a:r>
              <a:rPr lang="en-GB" b="0" i="0" dirty="0" err="1">
                <a:solidFill>
                  <a:srgbClr val="020621"/>
                </a:solidFill>
                <a:effectLst/>
              </a:rPr>
              <a:t>Camicioli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R, Grossmann SJ, Spencer PS, et al. Discriminating mild parkinsonism: methods for epidemiological research. Mov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Disord</a:t>
            </a:r>
            <a:r>
              <a:rPr lang="en-GB" b="0" i="0" dirty="0">
                <a:solidFill>
                  <a:srgbClr val="020621"/>
                </a:solidFill>
                <a:effectLst/>
              </a:rPr>
              <a:t>. 2001;16:33– 40</a:t>
            </a:r>
          </a:p>
          <a:p>
            <a:pPr>
              <a:spcAft>
                <a:spcPts val="788"/>
              </a:spcAft>
            </a:pPr>
            <a:r>
              <a:rPr lang="en-GB" b="0" i="0" dirty="0">
                <a:solidFill>
                  <a:srgbClr val="020621"/>
                </a:solidFill>
                <a:effectLst/>
              </a:rPr>
              <a:t>Goetz C,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Poewe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W,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Rascol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O, Sampaio C,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Stebbin</a:t>
            </a:r>
            <a:r>
              <a:rPr lang="en-GB" b="0" i="0" dirty="0">
                <a:solidFill>
                  <a:srgbClr val="020621"/>
                </a:solidFill>
                <a:effectLst/>
              </a:rPr>
              <a:t> G. State of the Art Review: The Unified Parkinson’s Disease Rating Scale (UPDRS):Status and Recommendations. </a:t>
            </a:r>
            <a:r>
              <a:rPr lang="en-GB" b="0" i="0" dirty="0" err="1">
                <a:solidFill>
                  <a:srgbClr val="020621"/>
                </a:solidFill>
                <a:effectLst/>
              </a:rPr>
              <a:t>Movt</a:t>
            </a:r>
            <a:r>
              <a:rPr lang="en-GB" b="0" i="0" dirty="0">
                <a:solidFill>
                  <a:srgbClr val="020621"/>
                </a:solidFill>
                <a:effectLst/>
              </a:rPr>
              <a:t>. Disorders. 2013;18:7;738:750.</a:t>
            </a:r>
          </a:p>
          <a:p>
            <a:pPr>
              <a:spcAft>
                <a:spcPts val="788"/>
              </a:spcAft>
            </a:pPr>
            <a:r>
              <a:rPr lang="en-GB" b="0" i="0" dirty="0">
                <a:solidFill>
                  <a:srgbClr val="020621"/>
                </a:solidFill>
                <a:effectLst/>
                <a:latin typeface="tisapro-regular"/>
              </a:rPr>
              <a:t>Hauser RA, Lyons KE, </a:t>
            </a:r>
            <a:r>
              <a:rPr lang="en-GB" b="0" i="0" dirty="0" err="1">
                <a:solidFill>
                  <a:srgbClr val="020621"/>
                </a:solidFill>
                <a:effectLst/>
                <a:latin typeface="tisapro-regular"/>
              </a:rPr>
              <a:t>Pahwa</a:t>
            </a:r>
            <a:r>
              <a:rPr lang="en-GB" b="0" i="0" dirty="0">
                <a:solidFill>
                  <a:srgbClr val="020621"/>
                </a:solidFill>
                <a:effectLst/>
                <a:latin typeface="tisapro-regular"/>
              </a:rPr>
              <a:t> R. The UPDRS-8: a brief clinical assessment scale for Parkinson's disease. Int J </a:t>
            </a:r>
            <a:r>
              <a:rPr lang="en-GB" b="0" i="0" dirty="0" err="1">
                <a:solidFill>
                  <a:srgbClr val="020621"/>
                </a:solidFill>
                <a:effectLst/>
                <a:latin typeface="tisapro-regular"/>
              </a:rPr>
              <a:t>Neurosci</a:t>
            </a:r>
            <a:r>
              <a:rPr lang="en-GB" b="0" i="0" dirty="0">
                <a:solidFill>
                  <a:srgbClr val="020621"/>
                </a:solidFill>
                <a:effectLst/>
                <a:latin typeface="tisapro-regular"/>
              </a:rPr>
              <a:t>. 2012 Jul;122(7):333-7. </a:t>
            </a:r>
            <a:r>
              <a:rPr lang="en-GB" b="0" i="0" dirty="0" err="1">
                <a:solidFill>
                  <a:srgbClr val="020621"/>
                </a:solidFill>
                <a:effectLst/>
                <a:latin typeface="tisapro-regular"/>
              </a:rPr>
              <a:t>doi</a:t>
            </a:r>
            <a:r>
              <a:rPr lang="en-GB" b="0" i="0" dirty="0">
                <a:solidFill>
                  <a:srgbClr val="020621"/>
                </a:solidFill>
                <a:effectLst/>
                <a:latin typeface="tisapro-regular"/>
              </a:rPr>
              <a:t>: 10.3109/00207454.2012.657381</a:t>
            </a:r>
          </a:p>
          <a:p>
            <a:pPr marL="742931" lvl="1" indent="-285743"/>
            <a:endParaRPr lang="en-GB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ui-sans-serif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96725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3710302B-DCBE-4007-996A-54C4924806ED}" vid="{28A7334C-F240-4954-90A0-42970BA99E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1617</TotalTime>
  <Words>5525</Words>
  <Application>Microsoft Office PowerPoint</Application>
  <PresentationFormat>Widescreen</PresentationFormat>
  <Paragraphs>714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7" baseType="lpstr">
      <vt:lpstr>Aptos</vt:lpstr>
      <vt:lpstr>Arial</vt:lpstr>
      <vt:lpstr>Calibri</vt:lpstr>
      <vt:lpstr>Calibri Light</vt:lpstr>
      <vt:lpstr>tisapro-regular</vt:lpstr>
      <vt:lpstr>ui-sans-serif</vt:lpstr>
      <vt:lpstr>Office 2013 - 2022 Theme</vt:lpstr>
      <vt:lpstr>4.10. Learning of selected scales in PD, part 1 </vt:lpstr>
      <vt:lpstr>Objectives</vt:lpstr>
      <vt:lpstr>Learning the UPDRS Scale for Parkinson's Disease </vt:lpstr>
      <vt:lpstr>History of UPDRS </vt:lpstr>
      <vt:lpstr>UPDRS structure </vt:lpstr>
      <vt:lpstr>PowerPoint Presentation</vt:lpstr>
      <vt:lpstr>MDS-UPDRS</vt:lpstr>
      <vt:lpstr>Section I - Mentation, Behavior and Mood </vt:lpstr>
      <vt:lpstr>Section Ii - Activities of Daily Living (ADL) </vt:lpstr>
      <vt:lpstr>Section Iii - Motor Examination</vt:lpstr>
      <vt:lpstr>Section IV - Complications of Therapy</vt:lpstr>
      <vt:lpstr>SECTION I</vt:lpstr>
      <vt:lpstr>Intellectual Impairment</vt:lpstr>
      <vt:lpstr>Thought Disorder</vt:lpstr>
      <vt:lpstr>Depression</vt:lpstr>
      <vt:lpstr>Motivation/Initiative</vt:lpstr>
      <vt:lpstr>SECTION II</vt:lpstr>
      <vt:lpstr>Speech</vt:lpstr>
      <vt:lpstr>Salivation</vt:lpstr>
      <vt:lpstr>Swallowing</vt:lpstr>
      <vt:lpstr>Handwriting</vt:lpstr>
      <vt:lpstr>Cutting Food and Handling Utensils</vt:lpstr>
      <vt:lpstr>Dressing</vt:lpstr>
      <vt:lpstr>Hygiene</vt:lpstr>
      <vt:lpstr>Turning in Bed</vt:lpstr>
      <vt:lpstr>Walking</vt:lpstr>
      <vt:lpstr>Tremor</vt:lpstr>
      <vt:lpstr>Section III</vt:lpstr>
      <vt:lpstr>Speech</vt:lpstr>
      <vt:lpstr>Facial Expression</vt:lpstr>
      <vt:lpstr>Tremor at Rest</vt:lpstr>
      <vt:lpstr>Action or Postural Tremor of Hands</vt:lpstr>
      <vt:lpstr>Rigidity</vt:lpstr>
      <vt:lpstr>Finger Taps</vt:lpstr>
      <vt:lpstr>Hand Movements </vt:lpstr>
      <vt:lpstr>Rapid Alternating Movements of Hands </vt:lpstr>
      <vt:lpstr>Leg Agility </vt:lpstr>
      <vt:lpstr>Arising from Chair</vt:lpstr>
      <vt:lpstr>Posture</vt:lpstr>
      <vt:lpstr>Gait</vt:lpstr>
      <vt:lpstr>Postural Stability</vt:lpstr>
      <vt:lpstr>Body Bradykinesia and Hypokinesia</vt:lpstr>
      <vt:lpstr>Section IV</vt:lpstr>
      <vt:lpstr>Dyskinesias</vt:lpstr>
      <vt:lpstr>Clinical Fluctuations</vt:lpstr>
      <vt:lpstr>Other Complications</vt:lpstr>
      <vt:lpstr>Sleep Disturbances</vt:lpstr>
      <vt:lpstr>Scoring Methodology</vt:lpstr>
      <vt:lpstr>Interpretation of Scores</vt:lpstr>
      <vt:lpstr>Interpretation of Scores</vt:lpstr>
      <vt:lpstr>Administering the UPDRS</vt:lpstr>
      <vt:lpstr>Example Patient Assessment</vt:lpstr>
      <vt:lpstr>Common Challenges</vt:lpstr>
      <vt:lpstr>Limitations of UPDRS</vt:lpstr>
      <vt:lpstr>Updates and Modifications </vt:lpstr>
      <vt:lpstr>Future Directions</vt:lpstr>
      <vt:lpstr>Training Resources </vt:lpstr>
      <vt:lpstr>CLINICAL CASES</vt:lpstr>
      <vt:lpstr>Case 1: Clinical Description</vt:lpstr>
      <vt:lpstr>Case 1: UPDRS Scoring</vt:lpstr>
      <vt:lpstr>Case 1: Conclusion</vt:lpstr>
      <vt:lpstr>Case 2: Clinical Description</vt:lpstr>
      <vt:lpstr>Case 2: UPDRS Scoring</vt:lpstr>
      <vt:lpstr>Case 2: Conclusion</vt:lpstr>
      <vt:lpstr>Case 3: Clinical Description</vt:lpstr>
      <vt:lpstr>Case 3: UPDRS Scoring</vt:lpstr>
      <vt:lpstr>Case 3: Conclusion</vt:lpstr>
      <vt:lpstr>Case 4: Clinical Description</vt:lpstr>
      <vt:lpstr>Case 4: UPDRS Scoring</vt:lpstr>
      <vt:lpstr>Case 4: Conclusion</vt:lpstr>
      <vt:lpstr>Case 5: Clinical Description</vt:lpstr>
      <vt:lpstr>Case 5: UPDRS Scoring</vt:lpstr>
      <vt:lpstr>Case 5: Conclusion</vt:lpstr>
      <vt:lpstr>Case 6: Clinical Description</vt:lpstr>
      <vt:lpstr>Case 6: UPDRS Scoring</vt:lpstr>
      <vt:lpstr>Case 6: Conclusion</vt:lpstr>
      <vt:lpstr>Case 7: Clinical Description</vt:lpstr>
      <vt:lpstr>Case 7: UPDRS Scoring</vt:lpstr>
      <vt:lpstr>Case 7: Conclusion</vt:lpstr>
      <vt:lpstr>Case 8: Clinical Description</vt:lpstr>
      <vt:lpstr>Case 8: UPDRS Scoring</vt:lpstr>
      <vt:lpstr>Case 8: Conclusion</vt:lpstr>
      <vt:lpstr>Case 9: Clinical Description</vt:lpstr>
      <vt:lpstr>Case 9: UPDRS Scoring</vt:lpstr>
      <vt:lpstr>Case 9: Conclusion</vt:lpstr>
      <vt:lpstr>Case 10: Clinical Description</vt:lpstr>
      <vt:lpstr>Case 10: UPDRS Scoring</vt:lpstr>
      <vt:lpstr>Case 10: Conclusion</vt:lpstr>
      <vt:lpstr>Conclusions &amp; Lessons taken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Zvezdan Pirtosek</dc:creator>
  <cp:lastModifiedBy>MAKO MANUEL</cp:lastModifiedBy>
  <cp:revision>15</cp:revision>
  <dcterms:created xsi:type="dcterms:W3CDTF">2024-06-01T14:39:31Z</dcterms:created>
  <dcterms:modified xsi:type="dcterms:W3CDTF">2024-12-14T11:33:20Z</dcterms:modified>
</cp:coreProperties>
</file>