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257" r:id="rId3"/>
    <p:sldId id="356" r:id="rId4"/>
    <p:sldId id="358" r:id="rId5"/>
    <p:sldId id="325" r:id="rId6"/>
    <p:sldId id="266" r:id="rId7"/>
    <p:sldId id="268" r:id="rId8"/>
    <p:sldId id="269" r:id="rId9"/>
    <p:sldId id="351" r:id="rId10"/>
    <p:sldId id="314" r:id="rId11"/>
    <p:sldId id="352" r:id="rId12"/>
    <p:sldId id="279" r:id="rId13"/>
    <p:sldId id="281" r:id="rId14"/>
    <p:sldId id="283" r:id="rId15"/>
    <p:sldId id="280" r:id="rId16"/>
    <p:sldId id="359" r:id="rId17"/>
    <p:sldId id="327" r:id="rId18"/>
    <p:sldId id="328" r:id="rId19"/>
    <p:sldId id="353" r:id="rId20"/>
    <p:sldId id="329" r:id="rId21"/>
    <p:sldId id="330" r:id="rId22"/>
    <p:sldId id="331" r:id="rId23"/>
    <p:sldId id="332" r:id="rId24"/>
    <p:sldId id="333" r:id="rId25"/>
    <p:sldId id="339" r:id="rId26"/>
    <p:sldId id="340" r:id="rId27"/>
    <p:sldId id="341" r:id="rId28"/>
    <p:sldId id="336" r:id="rId29"/>
    <p:sldId id="337" r:id="rId30"/>
    <p:sldId id="354" r:id="rId31"/>
    <p:sldId id="338" r:id="rId32"/>
    <p:sldId id="326" r:id="rId33"/>
    <p:sldId id="284" r:id="rId34"/>
    <p:sldId id="277" r:id="rId35"/>
    <p:sldId id="276" r:id="rId36"/>
    <p:sldId id="259" r:id="rId37"/>
    <p:sldId id="294" r:id="rId38"/>
    <p:sldId id="296" r:id="rId39"/>
    <p:sldId id="324" r:id="rId40"/>
    <p:sldId id="264" r:id="rId41"/>
    <p:sldId id="297" r:id="rId42"/>
    <p:sldId id="298" r:id="rId43"/>
    <p:sldId id="299" r:id="rId44"/>
    <p:sldId id="265" r:id="rId45"/>
    <p:sldId id="304" r:id="rId46"/>
    <p:sldId id="305" r:id="rId47"/>
    <p:sldId id="267" r:id="rId48"/>
    <p:sldId id="307" r:id="rId49"/>
    <p:sldId id="308" r:id="rId50"/>
    <p:sldId id="355" r:id="rId51"/>
    <p:sldId id="309" r:id="rId52"/>
    <p:sldId id="310" r:id="rId53"/>
    <p:sldId id="311" r:id="rId54"/>
    <p:sldId id="312" r:id="rId55"/>
    <p:sldId id="342" r:id="rId56"/>
    <p:sldId id="347" r:id="rId57"/>
    <p:sldId id="346" r:id="rId58"/>
    <p:sldId id="315" r:id="rId59"/>
    <p:sldId id="348" r:id="rId60"/>
    <p:sldId id="263" r:id="rId61"/>
    <p:sldId id="288" r:id="rId62"/>
    <p:sldId id="286" r:id="rId63"/>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759B"/>
    <a:srgbClr val="002C74"/>
    <a:srgbClr val="1266BE"/>
    <a:srgbClr val="009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4FD6E-F089-8243-9A2F-72B8EF3E5F7A}" v="59" dt="2024-06-03T17:53:17.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68986"/>
  </p:normalViewPr>
  <p:slideViewPr>
    <p:cSldViewPr snapToGrid="0">
      <p:cViewPr varScale="1">
        <p:scale>
          <a:sx n="80" d="100"/>
          <a:sy n="80" d="100"/>
        </p:scale>
        <p:origin x="816" y="192"/>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y Anastasiades" userId="73977e1c-e180-4055-ae90-b545994b8f7a" providerId="ADAL" clId="{C184FD6E-F089-8243-9A2F-72B8EF3E5F7A}"/>
    <pc:docChg chg="custSel modSld">
      <pc:chgData name="Elly Anastasiades" userId="73977e1c-e180-4055-ae90-b545994b8f7a" providerId="ADAL" clId="{C184FD6E-F089-8243-9A2F-72B8EF3E5F7A}" dt="2024-06-03T17:53:17.518" v="60"/>
      <pc:docMkLst>
        <pc:docMk/>
      </pc:docMkLst>
      <pc:sldChg chg="delSp mod modTransition delAnim">
        <pc:chgData name="Elly Anastasiades" userId="73977e1c-e180-4055-ae90-b545994b8f7a" providerId="ADAL" clId="{C184FD6E-F089-8243-9A2F-72B8EF3E5F7A}" dt="2024-06-03T17:53:17.518" v="60"/>
        <pc:sldMkLst>
          <pc:docMk/>
          <pc:sldMk cId="1161591771" sldId="256"/>
        </pc:sldMkLst>
        <pc:picChg chg="del">
          <ac:chgData name="Elly Anastasiades" userId="73977e1c-e180-4055-ae90-b545994b8f7a" providerId="ADAL" clId="{C184FD6E-F089-8243-9A2F-72B8EF3E5F7A}" dt="2024-06-03T17:50:56.616" v="0" actId="478"/>
          <ac:picMkLst>
            <pc:docMk/>
            <pc:sldMk cId="1161591771" sldId="256"/>
            <ac:picMk id="5" creationId="{F2617317-39C2-8852-798E-5F2721BC5F25}"/>
          </ac:picMkLst>
        </pc:picChg>
      </pc:sldChg>
      <pc:sldChg chg="delSp mod modTransition delAnim">
        <pc:chgData name="Elly Anastasiades" userId="73977e1c-e180-4055-ae90-b545994b8f7a" providerId="ADAL" clId="{C184FD6E-F089-8243-9A2F-72B8EF3E5F7A}" dt="2024-06-03T17:53:15.908" v="59"/>
        <pc:sldMkLst>
          <pc:docMk/>
          <pc:sldMk cId="3095192600" sldId="257"/>
        </pc:sldMkLst>
        <pc:picChg chg="del">
          <ac:chgData name="Elly Anastasiades" userId="73977e1c-e180-4055-ae90-b545994b8f7a" providerId="ADAL" clId="{C184FD6E-F089-8243-9A2F-72B8EF3E5F7A}" dt="2024-06-03T17:50:59.119" v="1" actId="478"/>
          <ac:picMkLst>
            <pc:docMk/>
            <pc:sldMk cId="3095192600" sldId="257"/>
            <ac:picMk id="8" creationId="{514ECD57-1637-3E77-FFE5-C7BB11064059}"/>
          </ac:picMkLst>
        </pc:picChg>
      </pc:sldChg>
      <pc:sldChg chg="delSp modTransition modAnim">
        <pc:chgData name="Elly Anastasiades" userId="73977e1c-e180-4055-ae90-b545994b8f7a" providerId="ADAL" clId="{C184FD6E-F089-8243-9A2F-72B8EF3E5F7A}" dt="2024-06-03T17:52:04.566" v="35"/>
        <pc:sldMkLst>
          <pc:docMk/>
          <pc:sldMk cId="212532661" sldId="259"/>
        </pc:sldMkLst>
        <pc:picChg chg="del">
          <ac:chgData name="Elly Anastasiades" userId="73977e1c-e180-4055-ae90-b545994b8f7a" providerId="ADAL" clId="{C184FD6E-F089-8243-9A2F-72B8EF3E5F7A}" dt="2024-06-03T17:52:04.566" v="35"/>
          <ac:picMkLst>
            <pc:docMk/>
            <pc:sldMk cId="212532661" sldId="259"/>
            <ac:picMk id="4" creationId="{E2414D07-0152-790C-2490-4428FCEF90AA}"/>
          </ac:picMkLst>
        </pc:picChg>
      </pc:sldChg>
      <pc:sldChg chg="delSp modTransition modAnim">
        <pc:chgData name="Elly Anastasiades" userId="73977e1c-e180-4055-ae90-b545994b8f7a" providerId="ADAL" clId="{C184FD6E-F089-8243-9A2F-72B8EF3E5F7A}" dt="2024-06-03T17:52:07.839" v="39"/>
        <pc:sldMkLst>
          <pc:docMk/>
          <pc:sldMk cId="804237770" sldId="264"/>
        </pc:sldMkLst>
        <pc:picChg chg="del">
          <ac:chgData name="Elly Anastasiades" userId="73977e1c-e180-4055-ae90-b545994b8f7a" providerId="ADAL" clId="{C184FD6E-F089-8243-9A2F-72B8EF3E5F7A}" dt="2024-06-03T17:52:07.839" v="39"/>
          <ac:picMkLst>
            <pc:docMk/>
            <pc:sldMk cId="804237770" sldId="264"/>
            <ac:picMk id="5" creationId="{47B1D164-64FD-D175-A697-E14E46BEBBA1}"/>
          </ac:picMkLst>
        </pc:picChg>
      </pc:sldChg>
      <pc:sldChg chg="delSp modTransition modAnim">
        <pc:chgData name="Elly Anastasiades" userId="73977e1c-e180-4055-ae90-b545994b8f7a" providerId="ADAL" clId="{C184FD6E-F089-8243-9A2F-72B8EF3E5F7A}" dt="2024-06-03T17:52:11.106" v="43"/>
        <pc:sldMkLst>
          <pc:docMk/>
          <pc:sldMk cId="1198702433" sldId="265"/>
        </pc:sldMkLst>
        <pc:picChg chg="del">
          <ac:chgData name="Elly Anastasiades" userId="73977e1c-e180-4055-ae90-b545994b8f7a" providerId="ADAL" clId="{C184FD6E-F089-8243-9A2F-72B8EF3E5F7A}" dt="2024-06-03T17:52:11.106" v="43"/>
          <ac:picMkLst>
            <pc:docMk/>
            <pc:sldMk cId="1198702433" sldId="265"/>
            <ac:picMk id="6" creationId="{7AAEA7AA-15E2-5845-5295-A412650145D2}"/>
          </ac:picMkLst>
        </pc:picChg>
      </pc:sldChg>
      <pc:sldChg chg="delSp modTransition modAnim">
        <pc:chgData name="Elly Anastasiades" userId="73977e1c-e180-4055-ae90-b545994b8f7a" providerId="ADAL" clId="{C184FD6E-F089-8243-9A2F-72B8EF3E5F7A}" dt="2024-06-03T17:51:27.859" v="5"/>
        <pc:sldMkLst>
          <pc:docMk/>
          <pc:sldMk cId="3459474984" sldId="266"/>
        </pc:sldMkLst>
        <pc:picChg chg="del">
          <ac:chgData name="Elly Anastasiades" userId="73977e1c-e180-4055-ae90-b545994b8f7a" providerId="ADAL" clId="{C184FD6E-F089-8243-9A2F-72B8EF3E5F7A}" dt="2024-06-03T17:51:27.859" v="5"/>
          <ac:picMkLst>
            <pc:docMk/>
            <pc:sldMk cId="3459474984" sldId="266"/>
            <ac:picMk id="4" creationId="{4D9DB3D5-7D42-68B0-9FDF-E6FDC5C25D9D}"/>
          </ac:picMkLst>
        </pc:picChg>
      </pc:sldChg>
      <pc:sldChg chg="delSp modTransition modAnim">
        <pc:chgData name="Elly Anastasiades" userId="73977e1c-e180-4055-ae90-b545994b8f7a" providerId="ADAL" clId="{C184FD6E-F089-8243-9A2F-72B8EF3E5F7A}" dt="2024-06-03T17:52:24.398" v="46"/>
        <pc:sldMkLst>
          <pc:docMk/>
          <pc:sldMk cId="3272189603" sldId="267"/>
        </pc:sldMkLst>
        <pc:picChg chg="del">
          <ac:chgData name="Elly Anastasiades" userId="73977e1c-e180-4055-ae90-b545994b8f7a" providerId="ADAL" clId="{C184FD6E-F089-8243-9A2F-72B8EF3E5F7A}" dt="2024-06-03T17:52:24.398" v="46"/>
          <ac:picMkLst>
            <pc:docMk/>
            <pc:sldMk cId="3272189603" sldId="267"/>
            <ac:picMk id="6" creationId="{B08B21CF-5A1A-3A18-DA19-6EAF64C0ED98}"/>
          </ac:picMkLst>
        </pc:picChg>
      </pc:sldChg>
      <pc:sldChg chg="delSp modTransition modAnim">
        <pc:chgData name="Elly Anastasiades" userId="73977e1c-e180-4055-ae90-b545994b8f7a" providerId="ADAL" clId="{C184FD6E-F089-8243-9A2F-72B8EF3E5F7A}" dt="2024-06-03T17:51:28.888" v="6"/>
        <pc:sldMkLst>
          <pc:docMk/>
          <pc:sldMk cId="3364164760" sldId="268"/>
        </pc:sldMkLst>
        <pc:picChg chg="del">
          <ac:chgData name="Elly Anastasiades" userId="73977e1c-e180-4055-ae90-b545994b8f7a" providerId="ADAL" clId="{C184FD6E-F089-8243-9A2F-72B8EF3E5F7A}" dt="2024-06-03T17:51:28.888" v="6"/>
          <ac:picMkLst>
            <pc:docMk/>
            <pc:sldMk cId="3364164760" sldId="268"/>
            <ac:picMk id="4" creationId="{A3D2475F-EE6C-18D5-E923-E3F06532502D}"/>
          </ac:picMkLst>
        </pc:picChg>
      </pc:sldChg>
      <pc:sldChg chg="delSp modTransition modAnim">
        <pc:chgData name="Elly Anastasiades" userId="73977e1c-e180-4055-ae90-b545994b8f7a" providerId="ADAL" clId="{C184FD6E-F089-8243-9A2F-72B8EF3E5F7A}" dt="2024-06-03T17:51:29.857" v="7"/>
        <pc:sldMkLst>
          <pc:docMk/>
          <pc:sldMk cId="1162684274" sldId="269"/>
        </pc:sldMkLst>
        <pc:picChg chg="del">
          <ac:chgData name="Elly Anastasiades" userId="73977e1c-e180-4055-ae90-b545994b8f7a" providerId="ADAL" clId="{C184FD6E-F089-8243-9A2F-72B8EF3E5F7A}" dt="2024-06-03T17:51:29.857" v="7"/>
          <ac:picMkLst>
            <pc:docMk/>
            <pc:sldMk cId="1162684274" sldId="269"/>
            <ac:picMk id="6" creationId="{660C370C-1779-5811-51B1-AD11C38209E5}"/>
          </ac:picMkLst>
        </pc:picChg>
      </pc:sldChg>
      <pc:sldChg chg="delSp modTransition modAnim">
        <pc:chgData name="Elly Anastasiades" userId="73977e1c-e180-4055-ae90-b545994b8f7a" providerId="ADAL" clId="{C184FD6E-F089-8243-9A2F-72B8EF3E5F7A}" dt="2024-06-03T17:52:03.716" v="34"/>
        <pc:sldMkLst>
          <pc:docMk/>
          <pc:sldMk cId="2221729524" sldId="276"/>
        </pc:sldMkLst>
        <pc:picChg chg="del">
          <ac:chgData name="Elly Anastasiades" userId="73977e1c-e180-4055-ae90-b545994b8f7a" providerId="ADAL" clId="{C184FD6E-F089-8243-9A2F-72B8EF3E5F7A}" dt="2024-06-03T17:52:03.716" v="34"/>
          <ac:picMkLst>
            <pc:docMk/>
            <pc:sldMk cId="2221729524" sldId="276"/>
            <ac:picMk id="6" creationId="{9A29AE97-2ABF-0BA8-850E-6F8150B9C46C}"/>
          </ac:picMkLst>
        </pc:picChg>
      </pc:sldChg>
      <pc:sldChg chg="delSp modTransition modAnim">
        <pc:chgData name="Elly Anastasiades" userId="73977e1c-e180-4055-ae90-b545994b8f7a" providerId="ADAL" clId="{C184FD6E-F089-8243-9A2F-72B8EF3E5F7A}" dt="2024-06-03T17:52:02.827" v="33"/>
        <pc:sldMkLst>
          <pc:docMk/>
          <pc:sldMk cId="2199160547" sldId="277"/>
        </pc:sldMkLst>
        <pc:picChg chg="del">
          <ac:chgData name="Elly Anastasiades" userId="73977e1c-e180-4055-ae90-b545994b8f7a" providerId="ADAL" clId="{C184FD6E-F089-8243-9A2F-72B8EF3E5F7A}" dt="2024-06-03T17:52:02.827" v="33"/>
          <ac:picMkLst>
            <pc:docMk/>
            <pc:sldMk cId="2199160547" sldId="277"/>
            <ac:picMk id="4" creationId="{688CF7C6-6380-0969-FF91-819302D41F12}"/>
          </ac:picMkLst>
        </pc:picChg>
      </pc:sldChg>
      <pc:sldChg chg="delSp modTransition modAnim">
        <pc:chgData name="Elly Anastasiades" userId="73977e1c-e180-4055-ae90-b545994b8f7a" providerId="ADAL" clId="{C184FD6E-F089-8243-9A2F-72B8EF3E5F7A}" dt="2024-06-03T17:51:33.917" v="11"/>
        <pc:sldMkLst>
          <pc:docMk/>
          <pc:sldMk cId="453379377" sldId="279"/>
        </pc:sldMkLst>
        <pc:picChg chg="del">
          <ac:chgData name="Elly Anastasiades" userId="73977e1c-e180-4055-ae90-b545994b8f7a" providerId="ADAL" clId="{C184FD6E-F089-8243-9A2F-72B8EF3E5F7A}" dt="2024-06-03T17:51:33.917" v="11"/>
          <ac:picMkLst>
            <pc:docMk/>
            <pc:sldMk cId="453379377" sldId="279"/>
            <ac:picMk id="4" creationId="{04F4A527-37DE-9568-E68D-2C94F3600685}"/>
          </ac:picMkLst>
        </pc:picChg>
      </pc:sldChg>
      <pc:sldChg chg="delSp modTransition modAnim">
        <pc:chgData name="Elly Anastasiades" userId="73977e1c-e180-4055-ae90-b545994b8f7a" providerId="ADAL" clId="{C184FD6E-F089-8243-9A2F-72B8EF3E5F7A}" dt="2024-06-03T17:51:37.081" v="14"/>
        <pc:sldMkLst>
          <pc:docMk/>
          <pc:sldMk cId="2593127052" sldId="280"/>
        </pc:sldMkLst>
        <pc:picChg chg="del">
          <ac:chgData name="Elly Anastasiades" userId="73977e1c-e180-4055-ae90-b545994b8f7a" providerId="ADAL" clId="{C184FD6E-F089-8243-9A2F-72B8EF3E5F7A}" dt="2024-06-03T17:51:37.081" v="14"/>
          <ac:picMkLst>
            <pc:docMk/>
            <pc:sldMk cId="2593127052" sldId="280"/>
            <ac:picMk id="10" creationId="{59861CFA-C173-E4B9-EFFD-7DA0B1C9F115}"/>
          </ac:picMkLst>
        </pc:picChg>
      </pc:sldChg>
      <pc:sldChg chg="delSp modTransition modAnim">
        <pc:chgData name="Elly Anastasiades" userId="73977e1c-e180-4055-ae90-b545994b8f7a" providerId="ADAL" clId="{C184FD6E-F089-8243-9A2F-72B8EF3E5F7A}" dt="2024-06-03T17:51:35" v="12"/>
        <pc:sldMkLst>
          <pc:docMk/>
          <pc:sldMk cId="303483293" sldId="281"/>
        </pc:sldMkLst>
        <pc:picChg chg="del">
          <ac:chgData name="Elly Anastasiades" userId="73977e1c-e180-4055-ae90-b545994b8f7a" providerId="ADAL" clId="{C184FD6E-F089-8243-9A2F-72B8EF3E5F7A}" dt="2024-06-03T17:51:35" v="12"/>
          <ac:picMkLst>
            <pc:docMk/>
            <pc:sldMk cId="303483293" sldId="281"/>
            <ac:picMk id="8" creationId="{9FCD03E0-7AF6-9AB1-9360-276D9CE2FA6B}"/>
          </ac:picMkLst>
        </pc:picChg>
      </pc:sldChg>
      <pc:sldChg chg="delSp modTransition modAnim">
        <pc:chgData name="Elly Anastasiades" userId="73977e1c-e180-4055-ae90-b545994b8f7a" providerId="ADAL" clId="{C184FD6E-F089-8243-9A2F-72B8EF3E5F7A}" dt="2024-06-03T17:51:36.042" v="13"/>
        <pc:sldMkLst>
          <pc:docMk/>
          <pc:sldMk cId="1431175441" sldId="283"/>
        </pc:sldMkLst>
        <pc:picChg chg="del">
          <ac:chgData name="Elly Anastasiades" userId="73977e1c-e180-4055-ae90-b545994b8f7a" providerId="ADAL" clId="{C184FD6E-F089-8243-9A2F-72B8EF3E5F7A}" dt="2024-06-03T17:51:36.042" v="13"/>
          <ac:picMkLst>
            <pc:docMk/>
            <pc:sldMk cId="1431175441" sldId="283"/>
            <ac:picMk id="4" creationId="{4AC1FFE3-6A24-BF15-37CA-33D85107724F}"/>
          </ac:picMkLst>
        </pc:picChg>
      </pc:sldChg>
      <pc:sldChg chg="delSp modTransition modAnim">
        <pc:chgData name="Elly Anastasiades" userId="73977e1c-e180-4055-ae90-b545994b8f7a" providerId="ADAL" clId="{C184FD6E-F089-8243-9A2F-72B8EF3E5F7A}" dt="2024-06-03T17:52:01.959" v="32"/>
        <pc:sldMkLst>
          <pc:docMk/>
          <pc:sldMk cId="2880133507" sldId="284"/>
        </pc:sldMkLst>
        <pc:picChg chg="del">
          <ac:chgData name="Elly Anastasiades" userId="73977e1c-e180-4055-ae90-b545994b8f7a" providerId="ADAL" clId="{C184FD6E-F089-8243-9A2F-72B8EF3E5F7A}" dt="2024-06-03T17:52:01.959" v="32"/>
          <ac:picMkLst>
            <pc:docMk/>
            <pc:sldMk cId="2880133507" sldId="284"/>
            <ac:picMk id="6" creationId="{3E7FB30A-752C-AC0C-BAE3-1AA83E3B701F}"/>
          </ac:picMkLst>
        </pc:picChg>
      </pc:sldChg>
      <pc:sldChg chg="delSp modTransition modAnim">
        <pc:chgData name="Elly Anastasiades" userId="73977e1c-e180-4055-ae90-b545994b8f7a" providerId="ADAL" clId="{C184FD6E-F089-8243-9A2F-72B8EF3E5F7A}" dt="2024-06-03T17:52:05.422" v="36"/>
        <pc:sldMkLst>
          <pc:docMk/>
          <pc:sldMk cId="2784940768" sldId="294"/>
        </pc:sldMkLst>
        <pc:picChg chg="del">
          <ac:chgData name="Elly Anastasiades" userId="73977e1c-e180-4055-ae90-b545994b8f7a" providerId="ADAL" clId="{C184FD6E-F089-8243-9A2F-72B8EF3E5F7A}" dt="2024-06-03T17:52:05.422" v="36"/>
          <ac:picMkLst>
            <pc:docMk/>
            <pc:sldMk cId="2784940768" sldId="294"/>
            <ac:picMk id="5" creationId="{4EEE0B40-5BB0-C73C-4E47-94442E8FF715}"/>
          </ac:picMkLst>
        </pc:picChg>
      </pc:sldChg>
      <pc:sldChg chg="delSp modTransition modAnim">
        <pc:chgData name="Elly Anastasiades" userId="73977e1c-e180-4055-ae90-b545994b8f7a" providerId="ADAL" clId="{C184FD6E-F089-8243-9A2F-72B8EF3E5F7A}" dt="2024-06-03T17:52:06.223" v="37"/>
        <pc:sldMkLst>
          <pc:docMk/>
          <pc:sldMk cId="1248310737" sldId="296"/>
        </pc:sldMkLst>
        <pc:picChg chg="del">
          <ac:chgData name="Elly Anastasiades" userId="73977e1c-e180-4055-ae90-b545994b8f7a" providerId="ADAL" clId="{C184FD6E-F089-8243-9A2F-72B8EF3E5F7A}" dt="2024-06-03T17:52:06.223" v="37"/>
          <ac:picMkLst>
            <pc:docMk/>
            <pc:sldMk cId="1248310737" sldId="296"/>
            <ac:picMk id="5" creationId="{84B12C21-18EE-B9EB-3000-9FA2CF548DDF}"/>
          </ac:picMkLst>
        </pc:picChg>
      </pc:sldChg>
      <pc:sldChg chg="delSp modTransition modAnim">
        <pc:chgData name="Elly Anastasiades" userId="73977e1c-e180-4055-ae90-b545994b8f7a" providerId="ADAL" clId="{C184FD6E-F089-8243-9A2F-72B8EF3E5F7A}" dt="2024-06-03T17:52:08.602" v="40"/>
        <pc:sldMkLst>
          <pc:docMk/>
          <pc:sldMk cId="1714298704" sldId="297"/>
        </pc:sldMkLst>
        <pc:picChg chg="del">
          <ac:chgData name="Elly Anastasiades" userId="73977e1c-e180-4055-ae90-b545994b8f7a" providerId="ADAL" clId="{C184FD6E-F089-8243-9A2F-72B8EF3E5F7A}" dt="2024-06-03T17:52:08.602" v="40"/>
          <ac:picMkLst>
            <pc:docMk/>
            <pc:sldMk cId="1714298704" sldId="297"/>
            <ac:picMk id="4" creationId="{9526A4E4-596E-8DB8-D037-15F12D7E5159}"/>
          </ac:picMkLst>
        </pc:picChg>
      </pc:sldChg>
      <pc:sldChg chg="delSp modTransition modAnim">
        <pc:chgData name="Elly Anastasiades" userId="73977e1c-e180-4055-ae90-b545994b8f7a" providerId="ADAL" clId="{C184FD6E-F089-8243-9A2F-72B8EF3E5F7A}" dt="2024-06-03T17:52:09.436" v="41"/>
        <pc:sldMkLst>
          <pc:docMk/>
          <pc:sldMk cId="3644366913" sldId="298"/>
        </pc:sldMkLst>
        <pc:picChg chg="del">
          <ac:chgData name="Elly Anastasiades" userId="73977e1c-e180-4055-ae90-b545994b8f7a" providerId="ADAL" clId="{C184FD6E-F089-8243-9A2F-72B8EF3E5F7A}" dt="2024-06-03T17:52:09.436" v="41"/>
          <ac:picMkLst>
            <pc:docMk/>
            <pc:sldMk cId="3644366913" sldId="298"/>
            <ac:picMk id="4" creationId="{9011652B-2380-799F-CE8B-E6E14456C411}"/>
          </ac:picMkLst>
        </pc:picChg>
      </pc:sldChg>
      <pc:sldChg chg="delSp modTransition modAnim">
        <pc:chgData name="Elly Anastasiades" userId="73977e1c-e180-4055-ae90-b545994b8f7a" providerId="ADAL" clId="{C184FD6E-F089-8243-9A2F-72B8EF3E5F7A}" dt="2024-06-03T17:52:10.316" v="42"/>
        <pc:sldMkLst>
          <pc:docMk/>
          <pc:sldMk cId="115865744" sldId="299"/>
        </pc:sldMkLst>
        <pc:picChg chg="del">
          <ac:chgData name="Elly Anastasiades" userId="73977e1c-e180-4055-ae90-b545994b8f7a" providerId="ADAL" clId="{C184FD6E-F089-8243-9A2F-72B8EF3E5F7A}" dt="2024-06-03T17:52:10.316" v="42"/>
          <ac:picMkLst>
            <pc:docMk/>
            <pc:sldMk cId="115865744" sldId="299"/>
            <ac:picMk id="5" creationId="{7D6CF7A4-E170-1344-2251-DB6DF281EEFA}"/>
          </ac:picMkLst>
        </pc:picChg>
      </pc:sldChg>
      <pc:sldChg chg="delSp modTransition modAnim">
        <pc:chgData name="Elly Anastasiades" userId="73977e1c-e180-4055-ae90-b545994b8f7a" providerId="ADAL" clId="{C184FD6E-F089-8243-9A2F-72B8EF3E5F7A}" dt="2024-06-03T17:52:11.945" v="44"/>
        <pc:sldMkLst>
          <pc:docMk/>
          <pc:sldMk cId="2627331260" sldId="304"/>
        </pc:sldMkLst>
        <pc:picChg chg="del">
          <ac:chgData name="Elly Anastasiades" userId="73977e1c-e180-4055-ae90-b545994b8f7a" providerId="ADAL" clId="{C184FD6E-F089-8243-9A2F-72B8EF3E5F7A}" dt="2024-06-03T17:52:11.945" v="44"/>
          <ac:picMkLst>
            <pc:docMk/>
            <pc:sldMk cId="2627331260" sldId="304"/>
            <ac:picMk id="5" creationId="{9E6B1164-56AE-F7CF-6C01-0A302081DFB0}"/>
          </ac:picMkLst>
        </pc:picChg>
      </pc:sldChg>
      <pc:sldChg chg="delSp modTransition modAnim">
        <pc:chgData name="Elly Anastasiades" userId="73977e1c-e180-4055-ae90-b545994b8f7a" providerId="ADAL" clId="{C184FD6E-F089-8243-9A2F-72B8EF3E5F7A}" dt="2024-06-03T17:52:17.767" v="45"/>
        <pc:sldMkLst>
          <pc:docMk/>
          <pc:sldMk cId="2033396321" sldId="305"/>
        </pc:sldMkLst>
        <pc:picChg chg="del">
          <ac:chgData name="Elly Anastasiades" userId="73977e1c-e180-4055-ae90-b545994b8f7a" providerId="ADAL" clId="{C184FD6E-F089-8243-9A2F-72B8EF3E5F7A}" dt="2024-06-03T17:52:17.767" v="45"/>
          <ac:picMkLst>
            <pc:docMk/>
            <pc:sldMk cId="2033396321" sldId="305"/>
            <ac:picMk id="5" creationId="{71B6A1C4-2432-4710-E742-C4EDE0992808}"/>
          </ac:picMkLst>
        </pc:picChg>
      </pc:sldChg>
      <pc:sldChg chg="delSp modTransition modAnim">
        <pc:chgData name="Elly Anastasiades" userId="73977e1c-e180-4055-ae90-b545994b8f7a" providerId="ADAL" clId="{C184FD6E-F089-8243-9A2F-72B8EF3E5F7A}" dt="2024-06-03T17:52:25.835" v="47"/>
        <pc:sldMkLst>
          <pc:docMk/>
          <pc:sldMk cId="2635975009" sldId="307"/>
        </pc:sldMkLst>
        <pc:picChg chg="del">
          <ac:chgData name="Elly Anastasiades" userId="73977e1c-e180-4055-ae90-b545994b8f7a" providerId="ADAL" clId="{C184FD6E-F089-8243-9A2F-72B8EF3E5F7A}" dt="2024-06-03T17:52:25.835" v="47"/>
          <ac:picMkLst>
            <pc:docMk/>
            <pc:sldMk cId="2635975009" sldId="307"/>
            <ac:picMk id="5" creationId="{B66EC230-0AD6-78B6-ADC4-025677F6A722}"/>
          </ac:picMkLst>
        </pc:picChg>
      </pc:sldChg>
      <pc:sldChg chg="delSp modTransition modAnim">
        <pc:chgData name="Elly Anastasiades" userId="73977e1c-e180-4055-ae90-b545994b8f7a" providerId="ADAL" clId="{C184FD6E-F089-8243-9A2F-72B8EF3E5F7A}" dt="2024-06-03T17:52:26.806" v="48"/>
        <pc:sldMkLst>
          <pc:docMk/>
          <pc:sldMk cId="2479089489" sldId="308"/>
        </pc:sldMkLst>
        <pc:picChg chg="del">
          <ac:chgData name="Elly Anastasiades" userId="73977e1c-e180-4055-ae90-b545994b8f7a" providerId="ADAL" clId="{C184FD6E-F089-8243-9A2F-72B8EF3E5F7A}" dt="2024-06-03T17:52:26.806" v="48"/>
          <ac:picMkLst>
            <pc:docMk/>
            <pc:sldMk cId="2479089489" sldId="308"/>
            <ac:picMk id="3" creationId="{1D7CBC10-39EF-8316-0FE9-74084974E7BE}"/>
          </ac:picMkLst>
        </pc:picChg>
      </pc:sldChg>
      <pc:sldChg chg="delSp modTransition modAnim">
        <pc:chgData name="Elly Anastasiades" userId="73977e1c-e180-4055-ae90-b545994b8f7a" providerId="ADAL" clId="{C184FD6E-F089-8243-9A2F-72B8EF3E5F7A}" dt="2024-06-03T17:52:28.635" v="50"/>
        <pc:sldMkLst>
          <pc:docMk/>
          <pc:sldMk cId="3541972254" sldId="309"/>
        </pc:sldMkLst>
        <pc:picChg chg="del">
          <ac:chgData name="Elly Anastasiades" userId="73977e1c-e180-4055-ae90-b545994b8f7a" providerId="ADAL" clId="{C184FD6E-F089-8243-9A2F-72B8EF3E5F7A}" dt="2024-06-03T17:52:28.635" v="50"/>
          <ac:picMkLst>
            <pc:docMk/>
            <pc:sldMk cId="3541972254" sldId="309"/>
            <ac:picMk id="3" creationId="{F2919CC1-A72D-D28D-CA4B-9D7A24AEAD94}"/>
          </ac:picMkLst>
        </pc:picChg>
      </pc:sldChg>
      <pc:sldChg chg="delSp modTransition modAnim">
        <pc:chgData name="Elly Anastasiades" userId="73977e1c-e180-4055-ae90-b545994b8f7a" providerId="ADAL" clId="{C184FD6E-F089-8243-9A2F-72B8EF3E5F7A}" dt="2024-06-03T17:52:29.605" v="51"/>
        <pc:sldMkLst>
          <pc:docMk/>
          <pc:sldMk cId="2715737134" sldId="310"/>
        </pc:sldMkLst>
        <pc:picChg chg="del">
          <ac:chgData name="Elly Anastasiades" userId="73977e1c-e180-4055-ae90-b545994b8f7a" providerId="ADAL" clId="{C184FD6E-F089-8243-9A2F-72B8EF3E5F7A}" dt="2024-06-03T17:52:29.605" v="51"/>
          <ac:picMkLst>
            <pc:docMk/>
            <pc:sldMk cId="2715737134" sldId="310"/>
            <ac:picMk id="3" creationId="{0EC58112-7637-5A5B-4556-CBBEE5FF737F}"/>
          </ac:picMkLst>
        </pc:picChg>
      </pc:sldChg>
      <pc:sldChg chg="delSp modTransition modAnim">
        <pc:chgData name="Elly Anastasiades" userId="73977e1c-e180-4055-ae90-b545994b8f7a" providerId="ADAL" clId="{C184FD6E-F089-8243-9A2F-72B8EF3E5F7A}" dt="2024-06-03T17:52:30.601" v="52"/>
        <pc:sldMkLst>
          <pc:docMk/>
          <pc:sldMk cId="2454519615" sldId="311"/>
        </pc:sldMkLst>
        <pc:picChg chg="del">
          <ac:chgData name="Elly Anastasiades" userId="73977e1c-e180-4055-ae90-b545994b8f7a" providerId="ADAL" clId="{C184FD6E-F089-8243-9A2F-72B8EF3E5F7A}" dt="2024-06-03T17:52:30.601" v="52"/>
          <ac:picMkLst>
            <pc:docMk/>
            <pc:sldMk cId="2454519615" sldId="311"/>
            <ac:picMk id="3" creationId="{F7C41374-3303-303B-0FD1-3397269C340B}"/>
          </ac:picMkLst>
        </pc:picChg>
      </pc:sldChg>
      <pc:sldChg chg="delSp modTransition modAnim">
        <pc:chgData name="Elly Anastasiades" userId="73977e1c-e180-4055-ae90-b545994b8f7a" providerId="ADAL" clId="{C184FD6E-F089-8243-9A2F-72B8EF3E5F7A}" dt="2024-06-03T17:52:31.668" v="53"/>
        <pc:sldMkLst>
          <pc:docMk/>
          <pc:sldMk cId="130076118" sldId="312"/>
        </pc:sldMkLst>
        <pc:picChg chg="del">
          <ac:chgData name="Elly Anastasiades" userId="73977e1c-e180-4055-ae90-b545994b8f7a" providerId="ADAL" clId="{C184FD6E-F089-8243-9A2F-72B8EF3E5F7A}" dt="2024-06-03T17:52:31.668" v="53"/>
          <ac:picMkLst>
            <pc:docMk/>
            <pc:sldMk cId="130076118" sldId="312"/>
            <ac:picMk id="3" creationId="{21866F04-8AD7-9217-4AB4-6BEF0DAFD10A}"/>
          </ac:picMkLst>
        </pc:picChg>
      </pc:sldChg>
      <pc:sldChg chg="delSp modTransition modAnim">
        <pc:chgData name="Elly Anastasiades" userId="73977e1c-e180-4055-ae90-b545994b8f7a" providerId="ADAL" clId="{C184FD6E-F089-8243-9A2F-72B8EF3E5F7A}" dt="2024-06-03T17:51:31.925" v="9"/>
        <pc:sldMkLst>
          <pc:docMk/>
          <pc:sldMk cId="858889079" sldId="314"/>
        </pc:sldMkLst>
        <pc:picChg chg="del">
          <ac:chgData name="Elly Anastasiades" userId="73977e1c-e180-4055-ae90-b545994b8f7a" providerId="ADAL" clId="{C184FD6E-F089-8243-9A2F-72B8EF3E5F7A}" dt="2024-06-03T17:51:31.925" v="9"/>
          <ac:picMkLst>
            <pc:docMk/>
            <pc:sldMk cId="858889079" sldId="314"/>
            <ac:picMk id="5" creationId="{4E4D3815-EA1D-B9F8-BB8B-5D8FD9CC642A}"/>
          </ac:picMkLst>
        </pc:picChg>
      </pc:sldChg>
      <pc:sldChg chg="delSp modTransition modAnim">
        <pc:chgData name="Elly Anastasiades" userId="73977e1c-e180-4055-ae90-b545994b8f7a" providerId="ADAL" clId="{C184FD6E-F089-8243-9A2F-72B8EF3E5F7A}" dt="2024-06-03T17:52:35.564" v="57"/>
        <pc:sldMkLst>
          <pc:docMk/>
          <pc:sldMk cId="3708282666" sldId="315"/>
        </pc:sldMkLst>
        <pc:picChg chg="del">
          <ac:chgData name="Elly Anastasiades" userId="73977e1c-e180-4055-ae90-b545994b8f7a" providerId="ADAL" clId="{C184FD6E-F089-8243-9A2F-72B8EF3E5F7A}" dt="2024-06-03T17:52:35.564" v="57"/>
          <ac:picMkLst>
            <pc:docMk/>
            <pc:sldMk cId="3708282666" sldId="315"/>
            <ac:picMk id="4" creationId="{A07906B8-B2A6-1E77-E5CE-B730503E91EE}"/>
          </ac:picMkLst>
        </pc:picChg>
      </pc:sldChg>
      <pc:sldChg chg="delSp modTransition modAnim">
        <pc:chgData name="Elly Anastasiades" userId="73977e1c-e180-4055-ae90-b545994b8f7a" providerId="ADAL" clId="{C184FD6E-F089-8243-9A2F-72B8EF3E5F7A}" dt="2024-06-03T17:52:07.018" v="38"/>
        <pc:sldMkLst>
          <pc:docMk/>
          <pc:sldMk cId="2868246716" sldId="324"/>
        </pc:sldMkLst>
        <pc:picChg chg="del">
          <ac:chgData name="Elly Anastasiades" userId="73977e1c-e180-4055-ae90-b545994b8f7a" providerId="ADAL" clId="{C184FD6E-F089-8243-9A2F-72B8EF3E5F7A}" dt="2024-06-03T17:52:07.018" v="38"/>
          <ac:picMkLst>
            <pc:docMk/>
            <pc:sldMk cId="2868246716" sldId="324"/>
            <ac:picMk id="4" creationId="{DAB7DF69-6136-5670-78B7-D6314494F5F2}"/>
          </ac:picMkLst>
        </pc:picChg>
      </pc:sldChg>
      <pc:sldChg chg="delSp modTransition modAnim">
        <pc:chgData name="Elly Anastasiades" userId="73977e1c-e180-4055-ae90-b545994b8f7a" providerId="ADAL" clId="{C184FD6E-F089-8243-9A2F-72B8EF3E5F7A}" dt="2024-06-03T17:51:23.579" v="4"/>
        <pc:sldMkLst>
          <pc:docMk/>
          <pc:sldMk cId="3729745603" sldId="325"/>
        </pc:sldMkLst>
        <pc:picChg chg="del">
          <ac:chgData name="Elly Anastasiades" userId="73977e1c-e180-4055-ae90-b545994b8f7a" providerId="ADAL" clId="{C184FD6E-F089-8243-9A2F-72B8EF3E5F7A}" dt="2024-06-03T17:51:23.579" v="4"/>
          <ac:picMkLst>
            <pc:docMk/>
            <pc:sldMk cId="3729745603" sldId="325"/>
            <ac:picMk id="2" creationId="{58394CDC-794F-F107-5419-3EC5135D8750}"/>
          </ac:picMkLst>
        </pc:picChg>
      </pc:sldChg>
      <pc:sldChg chg="delSp modTransition modAnim">
        <pc:chgData name="Elly Anastasiades" userId="73977e1c-e180-4055-ae90-b545994b8f7a" providerId="ADAL" clId="{C184FD6E-F089-8243-9A2F-72B8EF3E5F7A}" dt="2024-06-03T17:52:00.984" v="31"/>
        <pc:sldMkLst>
          <pc:docMk/>
          <pc:sldMk cId="3176821669" sldId="326"/>
        </pc:sldMkLst>
        <pc:picChg chg="del">
          <ac:chgData name="Elly Anastasiades" userId="73977e1c-e180-4055-ae90-b545994b8f7a" providerId="ADAL" clId="{C184FD6E-F089-8243-9A2F-72B8EF3E5F7A}" dt="2024-06-03T17:52:00.984" v="31"/>
          <ac:picMkLst>
            <pc:docMk/>
            <pc:sldMk cId="3176821669" sldId="326"/>
            <ac:picMk id="2" creationId="{8D72DF06-E9EF-B52C-4243-B2E45D89C50F}"/>
          </ac:picMkLst>
        </pc:picChg>
      </pc:sldChg>
      <pc:sldChg chg="delSp modTransition modAnim">
        <pc:chgData name="Elly Anastasiades" userId="73977e1c-e180-4055-ae90-b545994b8f7a" providerId="ADAL" clId="{C184FD6E-F089-8243-9A2F-72B8EF3E5F7A}" dt="2024-06-03T17:51:39.281" v="16"/>
        <pc:sldMkLst>
          <pc:docMk/>
          <pc:sldMk cId="899055037" sldId="327"/>
        </pc:sldMkLst>
        <pc:picChg chg="del">
          <ac:chgData name="Elly Anastasiades" userId="73977e1c-e180-4055-ae90-b545994b8f7a" providerId="ADAL" clId="{C184FD6E-F089-8243-9A2F-72B8EF3E5F7A}" dt="2024-06-03T17:51:39.281" v="16"/>
          <ac:picMkLst>
            <pc:docMk/>
            <pc:sldMk cId="899055037" sldId="327"/>
            <ac:picMk id="7" creationId="{5DAF84B6-623D-C5EE-911C-035D9F8931B0}"/>
          </ac:picMkLst>
        </pc:picChg>
      </pc:sldChg>
      <pc:sldChg chg="delSp modTransition modAnim">
        <pc:chgData name="Elly Anastasiades" userId="73977e1c-e180-4055-ae90-b545994b8f7a" providerId="ADAL" clId="{C184FD6E-F089-8243-9A2F-72B8EF3E5F7A}" dt="2024-06-03T17:51:40.464" v="17"/>
        <pc:sldMkLst>
          <pc:docMk/>
          <pc:sldMk cId="3119725490" sldId="328"/>
        </pc:sldMkLst>
        <pc:picChg chg="del">
          <ac:chgData name="Elly Anastasiades" userId="73977e1c-e180-4055-ae90-b545994b8f7a" providerId="ADAL" clId="{C184FD6E-F089-8243-9A2F-72B8EF3E5F7A}" dt="2024-06-03T17:51:40.464" v="17"/>
          <ac:picMkLst>
            <pc:docMk/>
            <pc:sldMk cId="3119725490" sldId="328"/>
            <ac:picMk id="5" creationId="{F6785D5B-6366-17F3-3B45-E833B5CAEA72}"/>
          </ac:picMkLst>
        </pc:picChg>
      </pc:sldChg>
      <pc:sldChg chg="delSp modTransition modAnim">
        <pc:chgData name="Elly Anastasiades" userId="73977e1c-e180-4055-ae90-b545994b8f7a" providerId="ADAL" clId="{C184FD6E-F089-8243-9A2F-72B8EF3E5F7A}" dt="2024-06-03T17:51:42.747" v="19"/>
        <pc:sldMkLst>
          <pc:docMk/>
          <pc:sldMk cId="4260865066" sldId="329"/>
        </pc:sldMkLst>
        <pc:picChg chg="del">
          <ac:chgData name="Elly Anastasiades" userId="73977e1c-e180-4055-ae90-b545994b8f7a" providerId="ADAL" clId="{C184FD6E-F089-8243-9A2F-72B8EF3E5F7A}" dt="2024-06-03T17:51:42.747" v="19"/>
          <ac:picMkLst>
            <pc:docMk/>
            <pc:sldMk cId="4260865066" sldId="329"/>
            <ac:picMk id="5" creationId="{02A60554-3A9E-86F4-2B48-98E35B88B085}"/>
          </ac:picMkLst>
        </pc:picChg>
      </pc:sldChg>
      <pc:sldChg chg="delSp modTransition modAnim">
        <pc:chgData name="Elly Anastasiades" userId="73977e1c-e180-4055-ae90-b545994b8f7a" providerId="ADAL" clId="{C184FD6E-F089-8243-9A2F-72B8EF3E5F7A}" dt="2024-06-03T17:51:43.899" v="20"/>
        <pc:sldMkLst>
          <pc:docMk/>
          <pc:sldMk cId="631344002" sldId="330"/>
        </pc:sldMkLst>
        <pc:picChg chg="del">
          <ac:chgData name="Elly Anastasiades" userId="73977e1c-e180-4055-ae90-b545994b8f7a" providerId="ADAL" clId="{C184FD6E-F089-8243-9A2F-72B8EF3E5F7A}" dt="2024-06-03T17:51:43.899" v="20"/>
          <ac:picMkLst>
            <pc:docMk/>
            <pc:sldMk cId="631344002" sldId="330"/>
            <ac:picMk id="7" creationId="{D2DDFD3B-F94E-CC1A-0DBC-72B4BD0DD9B2}"/>
          </ac:picMkLst>
        </pc:picChg>
      </pc:sldChg>
      <pc:sldChg chg="delSp modTransition modAnim">
        <pc:chgData name="Elly Anastasiades" userId="73977e1c-e180-4055-ae90-b545994b8f7a" providerId="ADAL" clId="{C184FD6E-F089-8243-9A2F-72B8EF3E5F7A}" dt="2024-06-03T17:51:50.228" v="21"/>
        <pc:sldMkLst>
          <pc:docMk/>
          <pc:sldMk cId="3552033941" sldId="331"/>
        </pc:sldMkLst>
        <pc:picChg chg="del">
          <ac:chgData name="Elly Anastasiades" userId="73977e1c-e180-4055-ae90-b545994b8f7a" providerId="ADAL" clId="{C184FD6E-F089-8243-9A2F-72B8EF3E5F7A}" dt="2024-06-03T17:51:50.228" v="21"/>
          <ac:picMkLst>
            <pc:docMk/>
            <pc:sldMk cId="3552033941" sldId="331"/>
            <ac:picMk id="5" creationId="{31BA481E-A714-F2D9-26A3-0AABBB292F58}"/>
          </ac:picMkLst>
        </pc:picChg>
      </pc:sldChg>
      <pc:sldChg chg="delSp modTransition modAnim">
        <pc:chgData name="Elly Anastasiades" userId="73977e1c-e180-4055-ae90-b545994b8f7a" providerId="ADAL" clId="{C184FD6E-F089-8243-9A2F-72B8EF3E5F7A}" dt="2024-06-03T17:51:52.201" v="22"/>
        <pc:sldMkLst>
          <pc:docMk/>
          <pc:sldMk cId="2949264310" sldId="332"/>
        </pc:sldMkLst>
        <pc:picChg chg="del">
          <ac:chgData name="Elly Anastasiades" userId="73977e1c-e180-4055-ae90-b545994b8f7a" providerId="ADAL" clId="{C184FD6E-F089-8243-9A2F-72B8EF3E5F7A}" dt="2024-06-03T17:51:52.201" v="22"/>
          <ac:picMkLst>
            <pc:docMk/>
            <pc:sldMk cId="2949264310" sldId="332"/>
            <ac:picMk id="5" creationId="{9A57CF95-5154-9B98-88CC-139829FC451D}"/>
          </ac:picMkLst>
        </pc:picChg>
      </pc:sldChg>
      <pc:sldChg chg="delSp modTransition modAnim">
        <pc:chgData name="Elly Anastasiades" userId="73977e1c-e180-4055-ae90-b545994b8f7a" providerId="ADAL" clId="{C184FD6E-F089-8243-9A2F-72B8EF3E5F7A}" dt="2024-06-03T17:51:53.309" v="23"/>
        <pc:sldMkLst>
          <pc:docMk/>
          <pc:sldMk cId="862958161" sldId="333"/>
        </pc:sldMkLst>
        <pc:picChg chg="del">
          <ac:chgData name="Elly Anastasiades" userId="73977e1c-e180-4055-ae90-b545994b8f7a" providerId="ADAL" clId="{C184FD6E-F089-8243-9A2F-72B8EF3E5F7A}" dt="2024-06-03T17:51:53.309" v="23"/>
          <ac:picMkLst>
            <pc:docMk/>
            <pc:sldMk cId="862958161" sldId="333"/>
            <ac:picMk id="5" creationId="{DBCA3AC9-4FE0-7F77-BAB5-B9DD4925AC5C}"/>
          </ac:picMkLst>
        </pc:picChg>
      </pc:sldChg>
      <pc:sldChg chg="delSp modTransition modAnim">
        <pc:chgData name="Elly Anastasiades" userId="73977e1c-e180-4055-ae90-b545994b8f7a" providerId="ADAL" clId="{C184FD6E-F089-8243-9A2F-72B8EF3E5F7A}" dt="2024-06-03T17:51:57.259" v="27"/>
        <pc:sldMkLst>
          <pc:docMk/>
          <pc:sldMk cId="86040067" sldId="336"/>
        </pc:sldMkLst>
        <pc:picChg chg="del">
          <ac:chgData name="Elly Anastasiades" userId="73977e1c-e180-4055-ae90-b545994b8f7a" providerId="ADAL" clId="{C184FD6E-F089-8243-9A2F-72B8EF3E5F7A}" dt="2024-06-03T17:51:57.259" v="27"/>
          <ac:picMkLst>
            <pc:docMk/>
            <pc:sldMk cId="86040067" sldId="336"/>
            <ac:picMk id="7" creationId="{417D5B48-CCBA-5B33-A3BC-AE34C41717D3}"/>
          </ac:picMkLst>
        </pc:picChg>
      </pc:sldChg>
      <pc:sldChg chg="delSp modTransition modAnim">
        <pc:chgData name="Elly Anastasiades" userId="73977e1c-e180-4055-ae90-b545994b8f7a" providerId="ADAL" clId="{C184FD6E-F089-8243-9A2F-72B8EF3E5F7A}" dt="2024-06-03T17:51:58.226" v="28"/>
        <pc:sldMkLst>
          <pc:docMk/>
          <pc:sldMk cId="1102066502" sldId="337"/>
        </pc:sldMkLst>
        <pc:picChg chg="del">
          <ac:chgData name="Elly Anastasiades" userId="73977e1c-e180-4055-ae90-b545994b8f7a" providerId="ADAL" clId="{C184FD6E-F089-8243-9A2F-72B8EF3E5F7A}" dt="2024-06-03T17:51:58.226" v="28"/>
          <ac:picMkLst>
            <pc:docMk/>
            <pc:sldMk cId="1102066502" sldId="337"/>
            <ac:picMk id="5" creationId="{C05AA683-1C5D-D06F-A421-1C76623A823D}"/>
          </ac:picMkLst>
        </pc:picChg>
      </pc:sldChg>
      <pc:sldChg chg="delSp modTransition modAnim">
        <pc:chgData name="Elly Anastasiades" userId="73977e1c-e180-4055-ae90-b545994b8f7a" providerId="ADAL" clId="{C184FD6E-F089-8243-9A2F-72B8EF3E5F7A}" dt="2024-06-03T17:52:00.071" v="30"/>
        <pc:sldMkLst>
          <pc:docMk/>
          <pc:sldMk cId="4148584890" sldId="338"/>
        </pc:sldMkLst>
        <pc:picChg chg="del">
          <ac:chgData name="Elly Anastasiades" userId="73977e1c-e180-4055-ae90-b545994b8f7a" providerId="ADAL" clId="{C184FD6E-F089-8243-9A2F-72B8EF3E5F7A}" dt="2024-06-03T17:52:00.071" v="30"/>
          <ac:picMkLst>
            <pc:docMk/>
            <pc:sldMk cId="4148584890" sldId="338"/>
            <ac:picMk id="6" creationId="{31BA6B2D-97B2-E16D-75AE-62369D0A55E8}"/>
          </ac:picMkLst>
        </pc:picChg>
      </pc:sldChg>
      <pc:sldChg chg="delSp modTransition modAnim">
        <pc:chgData name="Elly Anastasiades" userId="73977e1c-e180-4055-ae90-b545994b8f7a" providerId="ADAL" clId="{C184FD6E-F089-8243-9A2F-72B8EF3E5F7A}" dt="2024-06-03T17:51:54.326" v="24"/>
        <pc:sldMkLst>
          <pc:docMk/>
          <pc:sldMk cId="1463958340" sldId="339"/>
        </pc:sldMkLst>
        <pc:picChg chg="del">
          <ac:chgData name="Elly Anastasiades" userId="73977e1c-e180-4055-ae90-b545994b8f7a" providerId="ADAL" clId="{C184FD6E-F089-8243-9A2F-72B8EF3E5F7A}" dt="2024-06-03T17:51:54.326" v="24"/>
          <ac:picMkLst>
            <pc:docMk/>
            <pc:sldMk cId="1463958340" sldId="339"/>
            <ac:picMk id="5" creationId="{CCAAC564-D63A-1B4F-452E-83A87B2B365D}"/>
          </ac:picMkLst>
        </pc:picChg>
      </pc:sldChg>
      <pc:sldChg chg="delSp modTransition modAnim">
        <pc:chgData name="Elly Anastasiades" userId="73977e1c-e180-4055-ae90-b545994b8f7a" providerId="ADAL" clId="{C184FD6E-F089-8243-9A2F-72B8EF3E5F7A}" dt="2024-06-03T17:51:55.362" v="25"/>
        <pc:sldMkLst>
          <pc:docMk/>
          <pc:sldMk cId="3691790994" sldId="340"/>
        </pc:sldMkLst>
        <pc:picChg chg="del">
          <ac:chgData name="Elly Anastasiades" userId="73977e1c-e180-4055-ae90-b545994b8f7a" providerId="ADAL" clId="{C184FD6E-F089-8243-9A2F-72B8EF3E5F7A}" dt="2024-06-03T17:51:55.362" v="25"/>
          <ac:picMkLst>
            <pc:docMk/>
            <pc:sldMk cId="3691790994" sldId="340"/>
            <ac:picMk id="5" creationId="{45E8A78C-7B5A-6373-F40C-EA5FE489129B}"/>
          </ac:picMkLst>
        </pc:picChg>
      </pc:sldChg>
      <pc:sldChg chg="delSp modTransition modAnim">
        <pc:chgData name="Elly Anastasiades" userId="73977e1c-e180-4055-ae90-b545994b8f7a" providerId="ADAL" clId="{C184FD6E-F089-8243-9A2F-72B8EF3E5F7A}" dt="2024-06-03T17:51:56.322" v="26"/>
        <pc:sldMkLst>
          <pc:docMk/>
          <pc:sldMk cId="3833963083" sldId="341"/>
        </pc:sldMkLst>
        <pc:picChg chg="del">
          <ac:chgData name="Elly Anastasiades" userId="73977e1c-e180-4055-ae90-b545994b8f7a" providerId="ADAL" clId="{C184FD6E-F089-8243-9A2F-72B8EF3E5F7A}" dt="2024-06-03T17:51:56.322" v="26"/>
          <ac:picMkLst>
            <pc:docMk/>
            <pc:sldMk cId="3833963083" sldId="341"/>
            <ac:picMk id="5" creationId="{76F607FF-22A5-F6DD-68FE-E0C12B6EB8FF}"/>
          </ac:picMkLst>
        </pc:picChg>
      </pc:sldChg>
      <pc:sldChg chg="delSp modTransition modAnim">
        <pc:chgData name="Elly Anastasiades" userId="73977e1c-e180-4055-ae90-b545994b8f7a" providerId="ADAL" clId="{C184FD6E-F089-8243-9A2F-72B8EF3E5F7A}" dt="2024-06-03T17:52:32.615" v="54"/>
        <pc:sldMkLst>
          <pc:docMk/>
          <pc:sldMk cId="1893118949" sldId="342"/>
        </pc:sldMkLst>
        <pc:picChg chg="del">
          <ac:chgData name="Elly Anastasiades" userId="73977e1c-e180-4055-ae90-b545994b8f7a" providerId="ADAL" clId="{C184FD6E-F089-8243-9A2F-72B8EF3E5F7A}" dt="2024-06-03T17:52:32.615" v="54"/>
          <ac:picMkLst>
            <pc:docMk/>
            <pc:sldMk cId="1893118949" sldId="342"/>
            <ac:picMk id="2" creationId="{98EE9A11-8107-0251-8223-EE260B2C3B66}"/>
          </ac:picMkLst>
        </pc:picChg>
      </pc:sldChg>
      <pc:sldChg chg="delSp modTransition modAnim">
        <pc:chgData name="Elly Anastasiades" userId="73977e1c-e180-4055-ae90-b545994b8f7a" providerId="ADAL" clId="{C184FD6E-F089-8243-9A2F-72B8EF3E5F7A}" dt="2024-06-03T17:52:34.657" v="56"/>
        <pc:sldMkLst>
          <pc:docMk/>
          <pc:sldMk cId="1294169438" sldId="346"/>
        </pc:sldMkLst>
        <pc:picChg chg="del">
          <ac:chgData name="Elly Anastasiades" userId="73977e1c-e180-4055-ae90-b545994b8f7a" providerId="ADAL" clId="{C184FD6E-F089-8243-9A2F-72B8EF3E5F7A}" dt="2024-06-03T17:52:34.657" v="56"/>
          <ac:picMkLst>
            <pc:docMk/>
            <pc:sldMk cId="1294169438" sldId="346"/>
            <ac:picMk id="2" creationId="{6110BF6F-E0BF-A302-734E-9571A4FF1B54}"/>
          </ac:picMkLst>
        </pc:picChg>
      </pc:sldChg>
      <pc:sldChg chg="delSp modTransition modAnim">
        <pc:chgData name="Elly Anastasiades" userId="73977e1c-e180-4055-ae90-b545994b8f7a" providerId="ADAL" clId="{C184FD6E-F089-8243-9A2F-72B8EF3E5F7A}" dt="2024-06-03T17:52:33.649" v="55"/>
        <pc:sldMkLst>
          <pc:docMk/>
          <pc:sldMk cId="919695514" sldId="347"/>
        </pc:sldMkLst>
        <pc:picChg chg="del">
          <ac:chgData name="Elly Anastasiades" userId="73977e1c-e180-4055-ae90-b545994b8f7a" providerId="ADAL" clId="{C184FD6E-F089-8243-9A2F-72B8EF3E5F7A}" dt="2024-06-03T17:52:33.649" v="55"/>
          <ac:picMkLst>
            <pc:docMk/>
            <pc:sldMk cId="919695514" sldId="347"/>
            <ac:picMk id="2" creationId="{7645846E-67F8-7EC0-3971-5859B4C6EC96}"/>
          </ac:picMkLst>
        </pc:picChg>
      </pc:sldChg>
      <pc:sldChg chg="delSp modTransition modAnim">
        <pc:chgData name="Elly Anastasiades" userId="73977e1c-e180-4055-ae90-b545994b8f7a" providerId="ADAL" clId="{C184FD6E-F089-8243-9A2F-72B8EF3E5F7A}" dt="2024-06-03T17:52:36.567" v="58"/>
        <pc:sldMkLst>
          <pc:docMk/>
          <pc:sldMk cId="3049428032" sldId="348"/>
        </pc:sldMkLst>
        <pc:picChg chg="del">
          <ac:chgData name="Elly Anastasiades" userId="73977e1c-e180-4055-ae90-b545994b8f7a" providerId="ADAL" clId="{C184FD6E-F089-8243-9A2F-72B8EF3E5F7A}" dt="2024-06-03T17:52:36.567" v="58"/>
          <ac:picMkLst>
            <pc:docMk/>
            <pc:sldMk cId="3049428032" sldId="348"/>
            <ac:picMk id="5" creationId="{9BA3AA64-8DE2-A638-C883-AC14E0ED68ED}"/>
          </ac:picMkLst>
        </pc:picChg>
      </pc:sldChg>
      <pc:sldChg chg="delSp modTransition modAnim">
        <pc:chgData name="Elly Anastasiades" userId="73977e1c-e180-4055-ae90-b545994b8f7a" providerId="ADAL" clId="{C184FD6E-F089-8243-9A2F-72B8EF3E5F7A}" dt="2024-06-03T17:51:30.868" v="8"/>
        <pc:sldMkLst>
          <pc:docMk/>
          <pc:sldMk cId="4112449447" sldId="351"/>
        </pc:sldMkLst>
        <pc:picChg chg="del">
          <ac:chgData name="Elly Anastasiades" userId="73977e1c-e180-4055-ae90-b545994b8f7a" providerId="ADAL" clId="{C184FD6E-F089-8243-9A2F-72B8EF3E5F7A}" dt="2024-06-03T17:51:30.868" v="8"/>
          <ac:picMkLst>
            <pc:docMk/>
            <pc:sldMk cId="4112449447" sldId="351"/>
            <ac:picMk id="6" creationId="{B1CE90E8-9207-598F-BB19-036A6236337C}"/>
          </ac:picMkLst>
        </pc:picChg>
      </pc:sldChg>
      <pc:sldChg chg="delSp modTransition modAnim">
        <pc:chgData name="Elly Anastasiades" userId="73977e1c-e180-4055-ae90-b545994b8f7a" providerId="ADAL" clId="{C184FD6E-F089-8243-9A2F-72B8EF3E5F7A}" dt="2024-06-03T17:51:32.924" v="10"/>
        <pc:sldMkLst>
          <pc:docMk/>
          <pc:sldMk cId="3631468563" sldId="352"/>
        </pc:sldMkLst>
        <pc:picChg chg="del">
          <ac:chgData name="Elly Anastasiades" userId="73977e1c-e180-4055-ae90-b545994b8f7a" providerId="ADAL" clId="{C184FD6E-F089-8243-9A2F-72B8EF3E5F7A}" dt="2024-06-03T17:51:32.924" v="10"/>
          <ac:picMkLst>
            <pc:docMk/>
            <pc:sldMk cId="3631468563" sldId="352"/>
            <ac:picMk id="4" creationId="{89545A8F-8EBA-DED0-D8D8-39CB658795EB}"/>
          </ac:picMkLst>
        </pc:picChg>
      </pc:sldChg>
      <pc:sldChg chg="delSp modTransition modAnim">
        <pc:chgData name="Elly Anastasiades" userId="73977e1c-e180-4055-ae90-b545994b8f7a" providerId="ADAL" clId="{C184FD6E-F089-8243-9A2F-72B8EF3E5F7A}" dt="2024-06-03T17:51:41.617" v="18"/>
        <pc:sldMkLst>
          <pc:docMk/>
          <pc:sldMk cId="3361912886" sldId="353"/>
        </pc:sldMkLst>
        <pc:picChg chg="del">
          <ac:chgData name="Elly Anastasiades" userId="73977e1c-e180-4055-ae90-b545994b8f7a" providerId="ADAL" clId="{C184FD6E-F089-8243-9A2F-72B8EF3E5F7A}" dt="2024-06-03T17:51:41.617" v="18"/>
          <ac:picMkLst>
            <pc:docMk/>
            <pc:sldMk cId="3361912886" sldId="353"/>
            <ac:picMk id="5" creationId="{7417A156-F6CE-CAB2-23FE-12006EF6E316}"/>
          </ac:picMkLst>
        </pc:picChg>
      </pc:sldChg>
      <pc:sldChg chg="delSp modTransition modAnim">
        <pc:chgData name="Elly Anastasiades" userId="73977e1c-e180-4055-ae90-b545994b8f7a" providerId="ADAL" clId="{C184FD6E-F089-8243-9A2F-72B8EF3E5F7A}" dt="2024-06-03T17:51:59.151" v="29"/>
        <pc:sldMkLst>
          <pc:docMk/>
          <pc:sldMk cId="2136076926" sldId="354"/>
        </pc:sldMkLst>
        <pc:picChg chg="del">
          <ac:chgData name="Elly Anastasiades" userId="73977e1c-e180-4055-ae90-b545994b8f7a" providerId="ADAL" clId="{C184FD6E-F089-8243-9A2F-72B8EF3E5F7A}" dt="2024-06-03T17:51:59.151" v="29"/>
          <ac:picMkLst>
            <pc:docMk/>
            <pc:sldMk cId="2136076926" sldId="354"/>
            <ac:picMk id="5" creationId="{718D7919-E23A-1D5F-AC32-5FFFDF353CF8}"/>
          </ac:picMkLst>
        </pc:picChg>
      </pc:sldChg>
      <pc:sldChg chg="delSp modTransition modAnim">
        <pc:chgData name="Elly Anastasiades" userId="73977e1c-e180-4055-ae90-b545994b8f7a" providerId="ADAL" clId="{C184FD6E-F089-8243-9A2F-72B8EF3E5F7A}" dt="2024-06-03T17:52:27.719" v="49"/>
        <pc:sldMkLst>
          <pc:docMk/>
          <pc:sldMk cId="3075805794" sldId="355"/>
        </pc:sldMkLst>
        <pc:picChg chg="del">
          <ac:chgData name="Elly Anastasiades" userId="73977e1c-e180-4055-ae90-b545994b8f7a" providerId="ADAL" clId="{C184FD6E-F089-8243-9A2F-72B8EF3E5F7A}" dt="2024-06-03T17:52:27.719" v="49"/>
          <ac:picMkLst>
            <pc:docMk/>
            <pc:sldMk cId="3075805794" sldId="355"/>
            <ac:picMk id="6" creationId="{C0E53582-63DE-DD89-D843-7BB3BBCFEB44}"/>
          </ac:picMkLst>
        </pc:picChg>
      </pc:sldChg>
      <pc:sldChg chg="delSp modTransition modAnim">
        <pc:chgData name="Elly Anastasiades" userId="73977e1c-e180-4055-ae90-b545994b8f7a" providerId="ADAL" clId="{C184FD6E-F089-8243-9A2F-72B8EF3E5F7A}" dt="2024-06-03T17:51:09.467" v="2"/>
        <pc:sldMkLst>
          <pc:docMk/>
          <pc:sldMk cId="1753883046" sldId="356"/>
        </pc:sldMkLst>
        <pc:picChg chg="del">
          <ac:chgData name="Elly Anastasiades" userId="73977e1c-e180-4055-ae90-b545994b8f7a" providerId="ADAL" clId="{C184FD6E-F089-8243-9A2F-72B8EF3E5F7A}" dt="2024-06-03T17:51:09.467" v="2"/>
          <ac:picMkLst>
            <pc:docMk/>
            <pc:sldMk cId="1753883046" sldId="356"/>
            <ac:picMk id="10" creationId="{5DB7E890-40AE-09C1-4F21-FEF8D3C40966}"/>
          </ac:picMkLst>
        </pc:picChg>
      </pc:sldChg>
      <pc:sldChg chg="delSp modTransition modAnim">
        <pc:chgData name="Elly Anastasiades" userId="73977e1c-e180-4055-ae90-b545994b8f7a" providerId="ADAL" clId="{C184FD6E-F089-8243-9A2F-72B8EF3E5F7A}" dt="2024-06-03T17:51:16.353" v="3"/>
        <pc:sldMkLst>
          <pc:docMk/>
          <pc:sldMk cId="1932955513" sldId="358"/>
        </pc:sldMkLst>
        <pc:picChg chg="del">
          <ac:chgData name="Elly Anastasiades" userId="73977e1c-e180-4055-ae90-b545994b8f7a" providerId="ADAL" clId="{C184FD6E-F089-8243-9A2F-72B8EF3E5F7A}" dt="2024-06-03T17:51:16.353" v="3"/>
          <ac:picMkLst>
            <pc:docMk/>
            <pc:sldMk cId="1932955513" sldId="358"/>
            <ac:picMk id="4" creationId="{35E1915F-DB73-9C5B-5713-3429A8E38AD0}"/>
          </ac:picMkLst>
        </pc:picChg>
      </pc:sldChg>
      <pc:sldChg chg="delSp modTransition modAnim">
        <pc:chgData name="Elly Anastasiades" userId="73977e1c-e180-4055-ae90-b545994b8f7a" providerId="ADAL" clId="{C184FD6E-F089-8243-9A2F-72B8EF3E5F7A}" dt="2024-06-03T17:51:38.121" v="15"/>
        <pc:sldMkLst>
          <pc:docMk/>
          <pc:sldMk cId="3335149920" sldId="359"/>
        </pc:sldMkLst>
        <pc:picChg chg="del">
          <ac:chgData name="Elly Anastasiades" userId="73977e1c-e180-4055-ae90-b545994b8f7a" providerId="ADAL" clId="{C184FD6E-F089-8243-9A2F-72B8EF3E5F7A}" dt="2024-06-03T17:51:38.121" v="15"/>
          <ac:picMkLst>
            <pc:docMk/>
            <pc:sldMk cId="3335149920" sldId="359"/>
            <ac:picMk id="12" creationId="{18129A6D-DEE0-2D7D-9944-3CA6F7D013AB}"/>
          </ac:picMkLst>
        </pc:picChg>
      </pc:sldChg>
    </pc:docChg>
  </pc:docChgLst>
  <pc:docChgLst>
    <pc:chgData name="Elly Anastasiades" userId="73977e1c-e180-4055-ae90-b545994b8f7a" providerId="ADAL" clId="{B2DA0B3B-88B0-384C-A7D6-08FB16BF27D5}"/>
    <pc:docChg chg="custSel modSld">
      <pc:chgData name="Elly Anastasiades" userId="73977e1c-e180-4055-ae90-b545994b8f7a" providerId="ADAL" clId="{B2DA0B3B-88B0-384C-A7D6-08FB16BF27D5}" dt="2023-11-01T20:14:24.657" v="15" actId="20577"/>
      <pc:docMkLst>
        <pc:docMk/>
      </pc:docMkLst>
      <pc:sldChg chg="modSp mod">
        <pc:chgData name="Elly Anastasiades" userId="73977e1c-e180-4055-ae90-b545994b8f7a" providerId="ADAL" clId="{B2DA0B3B-88B0-384C-A7D6-08FB16BF27D5}" dt="2023-11-01T20:14:24.657" v="15" actId="20577"/>
        <pc:sldMkLst>
          <pc:docMk/>
          <pc:sldMk cId="2804829452" sldId="286"/>
        </pc:sldMkLst>
        <pc:spChg chg="mod">
          <ac:chgData name="Elly Anastasiades" userId="73977e1c-e180-4055-ae90-b545994b8f7a" providerId="ADAL" clId="{B2DA0B3B-88B0-384C-A7D6-08FB16BF27D5}" dt="2023-11-01T20:14:24.657" v="15" actId="20577"/>
          <ac:spMkLst>
            <pc:docMk/>
            <pc:sldMk cId="2804829452" sldId="286"/>
            <ac:spMk id="3" creationId="{82AFE114-3FD8-E839-77DC-F5723F1D2F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7FE24-7E48-7A46-90EC-88EA9805F2CA}" type="doc">
      <dgm:prSet loTypeId="urn:microsoft.com/office/officeart/2008/layout/HalfCircleOrganizationChart" loCatId="" qsTypeId="urn:microsoft.com/office/officeart/2005/8/quickstyle/simple1" qsCatId="simple" csTypeId="urn:microsoft.com/office/officeart/2005/8/colors/accent1_1" csCatId="accent1" phldr="1"/>
      <dgm:spPr/>
      <dgm:t>
        <a:bodyPr/>
        <a:lstStyle/>
        <a:p>
          <a:endParaRPr lang="en-GB"/>
        </a:p>
      </dgm:t>
    </dgm:pt>
    <dgm:pt modelId="{2BC19B0E-1BA7-C045-BD0D-C37E1C778473}">
      <dgm:prSet phldrT="[Text]"/>
      <dgm:spPr/>
      <dgm:t>
        <a:bodyPr/>
        <a:lstStyle/>
        <a:p>
          <a:r>
            <a:rPr lang="en-GB" dirty="0"/>
            <a:t>Psychological distress</a:t>
          </a:r>
        </a:p>
      </dgm:t>
    </dgm:pt>
    <dgm:pt modelId="{9882DCBC-C093-D342-AF56-F3F558ADC04C}" type="parTrans" cxnId="{368D3E58-2E62-F44B-BBC4-27E5144E6B46}">
      <dgm:prSet/>
      <dgm:spPr/>
      <dgm:t>
        <a:bodyPr/>
        <a:lstStyle/>
        <a:p>
          <a:endParaRPr lang="en-GB"/>
        </a:p>
      </dgm:t>
    </dgm:pt>
    <dgm:pt modelId="{7561394E-FE71-DE4F-ACCC-B986D18CF3CD}" type="sibTrans" cxnId="{368D3E58-2E62-F44B-BBC4-27E5144E6B46}">
      <dgm:prSet/>
      <dgm:spPr/>
      <dgm:t>
        <a:bodyPr/>
        <a:lstStyle/>
        <a:p>
          <a:endParaRPr lang="en-GB"/>
        </a:p>
      </dgm:t>
    </dgm:pt>
    <dgm:pt modelId="{2AC1D5E7-60A7-0541-8662-7D545ADC136C}">
      <dgm:prSet phldrT="[Text]"/>
      <dgm:spPr/>
      <dgm:t>
        <a:bodyPr/>
        <a:lstStyle/>
        <a:p>
          <a:r>
            <a:rPr lang="en-GB" dirty="0"/>
            <a:t>Emotional &amp; behavioural disturbances</a:t>
          </a:r>
        </a:p>
      </dgm:t>
    </dgm:pt>
    <dgm:pt modelId="{54F6DC79-098A-1A46-8CBC-F4F230A170D1}" type="parTrans" cxnId="{D18B5969-F729-2248-A202-22D09E1987D9}">
      <dgm:prSet/>
      <dgm:spPr/>
      <dgm:t>
        <a:bodyPr/>
        <a:lstStyle/>
        <a:p>
          <a:endParaRPr lang="en-GB"/>
        </a:p>
      </dgm:t>
    </dgm:pt>
    <dgm:pt modelId="{E70A3DE2-034C-924B-96DA-3C4EBAA93BA2}" type="sibTrans" cxnId="{D18B5969-F729-2248-A202-22D09E1987D9}">
      <dgm:prSet/>
      <dgm:spPr/>
      <dgm:t>
        <a:bodyPr/>
        <a:lstStyle/>
        <a:p>
          <a:endParaRPr lang="en-GB"/>
        </a:p>
      </dgm:t>
    </dgm:pt>
    <dgm:pt modelId="{4BBD4597-63C8-374E-A2B9-A496B93412BC}">
      <dgm:prSet phldrT="[Text]"/>
      <dgm:spPr/>
      <dgm:t>
        <a:bodyPr/>
        <a:lstStyle/>
        <a:p>
          <a:r>
            <a:rPr lang="en-GB" dirty="0"/>
            <a:t>Psychiatric disorders</a:t>
          </a:r>
        </a:p>
      </dgm:t>
    </dgm:pt>
    <dgm:pt modelId="{21059731-D766-4F4D-9073-8BA0F30FEAB6}" type="parTrans" cxnId="{9A96A455-57D7-B44B-86FD-F65711C0667A}">
      <dgm:prSet/>
      <dgm:spPr/>
      <dgm:t>
        <a:bodyPr/>
        <a:lstStyle/>
        <a:p>
          <a:endParaRPr lang="en-GB"/>
        </a:p>
      </dgm:t>
    </dgm:pt>
    <dgm:pt modelId="{6F20A95D-1D84-194A-8317-9ECC38C6F847}" type="sibTrans" cxnId="{9A96A455-57D7-B44B-86FD-F65711C0667A}">
      <dgm:prSet/>
      <dgm:spPr/>
      <dgm:t>
        <a:bodyPr/>
        <a:lstStyle/>
        <a:p>
          <a:endParaRPr lang="en-GB"/>
        </a:p>
      </dgm:t>
    </dgm:pt>
    <dgm:pt modelId="{B1697D18-01C3-4745-B69C-ED74326BC6DD}" type="pres">
      <dgm:prSet presAssocID="{4127FE24-7E48-7A46-90EC-88EA9805F2CA}" presName="Name0" presStyleCnt="0">
        <dgm:presLayoutVars>
          <dgm:orgChart val="1"/>
          <dgm:chPref val="1"/>
          <dgm:dir/>
          <dgm:animOne val="branch"/>
          <dgm:animLvl val="lvl"/>
          <dgm:resizeHandles/>
        </dgm:presLayoutVars>
      </dgm:prSet>
      <dgm:spPr/>
    </dgm:pt>
    <dgm:pt modelId="{DBAAFA8B-CCAB-ED40-9514-81E4F9F35FE7}" type="pres">
      <dgm:prSet presAssocID="{2BC19B0E-1BA7-C045-BD0D-C37E1C778473}" presName="hierRoot1" presStyleCnt="0">
        <dgm:presLayoutVars>
          <dgm:hierBranch val="init"/>
        </dgm:presLayoutVars>
      </dgm:prSet>
      <dgm:spPr/>
    </dgm:pt>
    <dgm:pt modelId="{525336D5-B9E4-1D41-BB73-001738D1F383}" type="pres">
      <dgm:prSet presAssocID="{2BC19B0E-1BA7-C045-BD0D-C37E1C778473}" presName="rootComposite1" presStyleCnt="0"/>
      <dgm:spPr/>
    </dgm:pt>
    <dgm:pt modelId="{DB8B8400-A6E4-2243-9AFB-2EBADE586DD5}" type="pres">
      <dgm:prSet presAssocID="{2BC19B0E-1BA7-C045-BD0D-C37E1C778473}" presName="rootText1" presStyleLbl="alignAcc1" presStyleIdx="0" presStyleCnt="0">
        <dgm:presLayoutVars>
          <dgm:chPref val="3"/>
        </dgm:presLayoutVars>
      </dgm:prSet>
      <dgm:spPr/>
    </dgm:pt>
    <dgm:pt modelId="{CA7FFAC4-7ECB-C748-B5E1-D46AC644E6F4}" type="pres">
      <dgm:prSet presAssocID="{2BC19B0E-1BA7-C045-BD0D-C37E1C778473}" presName="topArc1" presStyleLbl="parChTrans1D1" presStyleIdx="0" presStyleCnt="6"/>
      <dgm:spPr/>
    </dgm:pt>
    <dgm:pt modelId="{2E2B7459-7568-C444-96B8-3AF667EAE0F2}" type="pres">
      <dgm:prSet presAssocID="{2BC19B0E-1BA7-C045-BD0D-C37E1C778473}" presName="bottomArc1" presStyleLbl="parChTrans1D1" presStyleIdx="1" presStyleCnt="6"/>
      <dgm:spPr/>
    </dgm:pt>
    <dgm:pt modelId="{93F332A9-4C04-1747-A56E-90E4E7F0B841}" type="pres">
      <dgm:prSet presAssocID="{2BC19B0E-1BA7-C045-BD0D-C37E1C778473}" presName="topConnNode1" presStyleLbl="node1" presStyleIdx="0" presStyleCnt="0"/>
      <dgm:spPr/>
    </dgm:pt>
    <dgm:pt modelId="{52E81ED7-4F96-E547-814F-C4005DBCE7BF}" type="pres">
      <dgm:prSet presAssocID="{2BC19B0E-1BA7-C045-BD0D-C37E1C778473}" presName="hierChild2" presStyleCnt="0"/>
      <dgm:spPr/>
    </dgm:pt>
    <dgm:pt modelId="{36A7440D-B6E9-9A45-B7F3-93C274ABE0D4}" type="pres">
      <dgm:prSet presAssocID="{54F6DC79-098A-1A46-8CBC-F4F230A170D1}" presName="Name28" presStyleLbl="parChTrans1D2" presStyleIdx="0" presStyleCnt="2"/>
      <dgm:spPr/>
    </dgm:pt>
    <dgm:pt modelId="{B80AD555-DFEB-C840-BD33-7F8FC404CB63}" type="pres">
      <dgm:prSet presAssocID="{2AC1D5E7-60A7-0541-8662-7D545ADC136C}" presName="hierRoot2" presStyleCnt="0">
        <dgm:presLayoutVars>
          <dgm:hierBranch val="init"/>
        </dgm:presLayoutVars>
      </dgm:prSet>
      <dgm:spPr/>
    </dgm:pt>
    <dgm:pt modelId="{1CDBE88A-3C18-184A-8AAB-290E7466B1E5}" type="pres">
      <dgm:prSet presAssocID="{2AC1D5E7-60A7-0541-8662-7D545ADC136C}" presName="rootComposite2" presStyleCnt="0"/>
      <dgm:spPr/>
    </dgm:pt>
    <dgm:pt modelId="{042A3E7C-D91F-9D4F-92B1-5508D7CC96C3}" type="pres">
      <dgm:prSet presAssocID="{2AC1D5E7-60A7-0541-8662-7D545ADC136C}" presName="rootText2" presStyleLbl="alignAcc1" presStyleIdx="0" presStyleCnt="0">
        <dgm:presLayoutVars>
          <dgm:chPref val="3"/>
        </dgm:presLayoutVars>
      </dgm:prSet>
      <dgm:spPr/>
    </dgm:pt>
    <dgm:pt modelId="{C2B6B4F0-1BE4-4E48-9B6C-226AF7E256C8}" type="pres">
      <dgm:prSet presAssocID="{2AC1D5E7-60A7-0541-8662-7D545ADC136C}" presName="topArc2" presStyleLbl="parChTrans1D1" presStyleIdx="2" presStyleCnt="6"/>
      <dgm:spPr/>
    </dgm:pt>
    <dgm:pt modelId="{5E5F05CF-8875-304C-B541-FF0062BF57CC}" type="pres">
      <dgm:prSet presAssocID="{2AC1D5E7-60A7-0541-8662-7D545ADC136C}" presName="bottomArc2" presStyleLbl="parChTrans1D1" presStyleIdx="3" presStyleCnt="6"/>
      <dgm:spPr/>
    </dgm:pt>
    <dgm:pt modelId="{FCCAB3EA-FBC7-0147-B547-0FB646199B2D}" type="pres">
      <dgm:prSet presAssocID="{2AC1D5E7-60A7-0541-8662-7D545ADC136C}" presName="topConnNode2" presStyleLbl="node2" presStyleIdx="0" presStyleCnt="0"/>
      <dgm:spPr/>
    </dgm:pt>
    <dgm:pt modelId="{EE56C613-B4BE-7E44-A441-5F9145D08423}" type="pres">
      <dgm:prSet presAssocID="{2AC1D5E7-60A7-0541-8662-7D545ADC136C}" presName="hierChild4" presStyleCnt="0"/>
      <dgm:spPr/>
    </dgm:pt>
    <dgm:pt modelId="{9953A13F-3C0F-3241-8990-331EC9F6F2F1}" type="pres">
      <dgm:prSet presAssocID="{2AC1D5E7-60A7-0541-8662-7D545ADC136C}" presName="hierChild5" presStyleCnt="0"/>
      <dgm:spPr/>
    </dgm:pt>
    <dgm:pt modelId="{10F2D7C1-1C97-5D41-A3FF-B365F68F7591}" type="pres">
      <dgm:prSet presAssocID="{21059731-D766-4F4D-9073-8BA0F30FEAB6}" presName="Name28" presStyleLbl="parChTrans1D2" presStyleIdx="1" presStyleCnt="2"/>
      <dgm:spPr/>
    </dgm:pt>
    <dgm:pt modelId="{5CB12728-E97E-5D4B-8545-5F9AC92FADF7}" type="pres">
      <dgm:prSet presAssocID="{4BBD4597-63C8-374E-A2B9-A496B93412BC}" presName="hierRoot2" presStyleCnt="0">
        <dgm:presLayoutVars>
          <dgm:hierBranch val="init"/>
        </dgm:presLayoutVars>
      </dgm:prSet>
      <dgm:spPr/>
    </dgm:pt>
    <dgm:pt modelId="{8A48574B-D680-8844-9ED0-BB72B288E024}" type="pres">
      <dgm:prSet presAssocID="{4BBD4597-63C8-374E-A2B9-A496B93412BC}" presName="rootComposite2" presStyleCnt="0"/>
      <dgm:spPr/>
    </dgm:pt>
    <dgm:pt modelId="{6B184DDE-0672-DF4F-843D-E159018F9ECC}" type="pres">
      <dgm:prSet presAssocID="{4BBD4597-63C8-374E-A2B9-A496B93412BC}" presName="rootText2" presStyleLbl="alignAcc1" presStyleIdx="0" presStyleCnt="0">
        <dgm:presLayoutVars>
          <dgm:chPref val="3"/>
        </dgm:presLayoutVars>
      </dgm:prSet>
      <dgm:spPr/>
    </dgm:pt>
    <dgm:pt modelId="{88C0013F-759B-B04E-BF46-22A010669B52}" type="pres">
      <dgm:prSet presAssocID="{4BBD4597-63C8-374E-A2B9-A496B93412BC}" presName="topArc2" presStyleLbl="parChTrans1D1" presStyleIdx="4" presStyleCnt="6"/>
      <dgm:spPr/>
    </dgm:pt>
    <dgm:pt modelId="{18921BC2-146F-D740-B896-F51CC2826EFF}" type="pres">
      <dgm:prSet presAssocID="{4BBD4597-63C8-374E-A2B9-A496B93412BC}" presName="bottomArc2" presStyleLbl="parChTrans1D1" presStyleIdx="5" presStyleCnt="6"/>
      <dgm:spPr/>
    </dgm:pt>
    <dgm:pt modelId="{70757CD0-1268-C546-9398-FA166F782A4C}" type="pres">
      <dgm:prSet presAssocID="{4BBD4597-63C8-374E-A2B9-A496B93412BC}" presName="topConnNode2" presStyleLbl="node2" presStyleIdx="0" presStyleCnt="0"/>
      <dgm:spPr/>
    </dgm:pt>
    <dgm:pt modelId="{2B7B5900-3DC9-C042-90DF-B84E71EF1051}" type="pres">
      <dgm:prSet presAssocID="{4BBD4597-63C8-374E-A2B9-A496B93412BC}" presName="hierChild4" presStyleCnt="0"/>
      <dgm:spPr/>
    </dgm:pt>
    <dgm:pt modelId="{85670E3A-AE43-1A47-A76F-AE93A44CB24D}" type="pres">
      <dgm:prSet presAssocID="{4BBD4597-63C8-374E-A2B9-A496B93412BC}" presName="hierChild5" presStyleCnt="0"/>
      <dgm:spPr/>
    </dgm:pt>
    <dgm:pt modelId="{88632F3B-A466-E74F-B871-E488E8DD9200}" type="pres">
      <dgm:prSet presAssocID="{2BC19B0E-1BA7-C045-BD0D-C37E1C778473}" presName="hierChild3" presStyleCnt="0"/>
      <dgm:spPr/>
    </dgm:pt>
  </dgm:ptLst>
  <dgm:cxnLst>
    <dgm:cxn modelId="{39CCBA01-9675-3F41-A947-93C1E93AA626}" type="presOf" srcId="{4BBD4597-63C8-374E-A2B9-A496B93412BC}" destId="{70757CD0-1268-C546-9398-FA166F782A4C}" srcOrd="1" destOrd="0" presId="urn:microsoft.com/office/officeart/2008/layout/HalfCircleOrganizationChart"/>
    <dgm:cxn modelId="{82D3F54D-BBC8-264D-B33E-9D3D59EF4592}" type="presOf" srcId="{4127FE24-7E48-7A46-90EC-88EA9805F2CA}" destId="{B1697D18-01C3-4745-B69C-ED74326BC6DD}" srcOrd="0" destOrd="0" presId="urn:microsoft.com/office/officeart/2008/layout/HalfCircleOrganizationChart"/>
    <dgm:cxn modelId="{9A96A455-57D7-B44B-86FD-F65711C0667A}" srcId="{2BC19B0E-1BA7-C045-BD0D-C37E1C778473}" destId="{4BBD4597-63C8-374E-A2B9-A496B93412BC}" srcOrd="1" destOrd="0" parTransId="{21059731-D766-4F4D-9073-8BA0F30FEAB6}" sibTransId="{6F20A95D-1D84-194A-8317-9ECC38C6F847}"/>
    <dgm:cxn modelId="{368D3E58-2E62-F44B-BBC4-27E5144E6B46}" srcId="{4127FE24-7E48-7A46-90EC-88EA9805F2CA}" destId="{2BC19B0E-1BA7-C045-BD0D-C37E1C778473}" srcOrd="0" destOrd="0" parTransId="{9882DCBC-C093-D342-AF56-F3F558ADC04C}" sibTransId="{7561394E-FE71-DE4F-ACCC-B986D18CF3CD}"/>
    <dgm:cxn modelId="{D18B5969-F729-2248-A202-22D09E1987D9}" srcId="{2BC19B0E-1BA7-C045-BD0D-C37E1C778473}" destId="{2AC1D5E7-60A7-0541-8662-7D545ADC136C}" srcOrd="0" destOrd="0" parTransId="{54F6DC79-098A-1A46-8CBC-F4F230A170D1}" sibTransId="{E70A3DE2-034C-924B-96DA-3C4EBAA93BA2}"/>
    <dgm:cxn modelId="{B88E0E82-B69F-764C-B906-B72E18CDF189}" type="presOf" srcId="{2BC19B0E-1BA7-C045-BD0D-C37E1C778473}" destId="{93F332A9-4C04-1747-A56E-90E4E7F0B841}" srcOrd="1" destOrd="0" presId="urn:microsoft.com/office/officeart/2008/layout/HalfCircleOrganizationChart"/>
    <dgm:cxn modelId="{66F06CA7-9B71-444D-B953-56555ECC16D8}" type="presOf" srcId="{2AC1D5E7-60A7-0541-8662-7D545ADC136C}" destId="{042A3E7C-D91F-9D4F-92B1-5508D7CC96C3}" srcOrd="0" destOrd="0" presId="urn:microsoft.com/office/officeart/2008/layout/HalfCircleOrganizationChart"/>
    <dgm:cxn modelId="{27EEBCCB-D654-C841-BBBF-A6D892B52170}" type="presOf" srcId="{2AC1D5E7-60A7-0541-8662-7D545ADC136C}" destId="{FCCAB3EA-FBC7-0147-B547-0FB646199B2D}" srcOrd="1" destOrd="0" presId="urn:microsoft.com/office/officeart/2008/layout/HalfCircleOrganizationChart"/>
    <dgm:cxn modelId="{9A104ACD-F703-064E-96B7-55CEACAEB417}" type="presOf" srcId="{21059731-D766-4F4D-9073-8BA0F30FEAB6}" destId="{10F2D7C1-1C97-5D41-A3FF-B365F68F7591}" srcOrd="0" destOrd="0" presId="urn:microsoft.com/office/officeart/2008/layout/HalfCircleOrganizationChart"/>
    <dgm:cxn modelId="{91A84CCF-7186-934C-8F8F-4E698DC40FF8}" type="presOf" srcId="{54F6DC79-098A-1A46-8CBC-F4F230A170D1}" destId="{36A7440D-B6E9-9A45-B7F3-93C274ABE0D4}" srcOrd="0" destOrd="0" presId="urn:microsoft.com/office/officeart/2008/layout/HalfCircleOrganizationChart"/>
    <dgm:cxn modelId="{437C2EE9-6B46-9C41-89A6-226F0F330087}" type="presOf" srcId="{2BC19B0E-1BA7-C045-BD0D-C37E1C778473}" destId="{DB8B8400-A6E4-2243-9AFB-2EBADE586DD5}" srcOrd="0" destOrd="0" presId="urn:microsoft.com/office/officeart/2008/layout/HalfCircleOrganizationChart"/>
    <dgm:cxn modelId="{F029D2EB-374F-264C-98DB-D4B2BCE3EB41}" type="presOf" srcId="{4BBD4597-63C8-374E-A2B9-A496B93412BC}" destId="{6B184DDE-0672-DF4F-843D-E159018F9ECC}" srcOrd="0" destOrd="0" presId="urn:microsoft.com/office/officeart/2008/layout/HalfCircleOrganizationChart"/>
    <dgm:cxn modelId="{0D70706F-5D69-8748-9FC1-1F91FD60C5A1}" type="presParOf" srcId="{B1697D18-01C3-4745-B69C-ED74326BC6DD}" destId="{DBAAFA8B-CCAB-ED40-9514-81E4F9F35FE7}" srcOrd="0" destOrd="0" presId="urn:microsoft.com/office/officeart/2008/layout/HalfCircleOrganizationChart"/>
    <dgm:cxn modelId="{561FC235-ED8F-1143-BE02-AB02140DABD1}" type="presParOf" srcId="{DBAAFA8B-CCAB-ED40-9514-81E4F9F35FE7}" destId="{525336D5-B9E4-1D41-BB73-001738D1F383}" srcOrd="0" destOrd="0" presId="urn:microsoft.com/office/officeart/2008/layout/HalfCircleOrganizationChart"/>
    <dgm:cxn modelId="{FAFDAA58-F2EB-914A-B0D3-F11021566315}" type="presParOf" srcId="{525336D5-B9E4-1D41-BB73-001738D1F383}" destId="{DB8B8400-A6E4-2243-9AFB-2EBADE586DD5}" srcOrd="0" destOrd="0" presId="urn:microsoft.com/office/officeart/2008/layout/HalfCircleOrganizationChart"/>
    <dgm:cxn modelId="{D03AA71D-668F-7D42-B72C-E834F7DA942C}" type="presParOf" srcId="{525336D5-B9E4-1D41-BB73-001738D1F383}" destId="{CA7FFAC4-7ECB-C748-B5E1-D46AC644E6F4}" srcOrd="1" destOrd="0" presId="urn:microsoft.com/office/officeart/2008/layout/HalfCircleOrganizationChart"/>
    <dgm:cxn modelId="{2B68DADC-C1C2-044C-B5EE-536E97BB9B0A}" type="presParOf" srcId="{525336D5-B9E4-1D41-BB73-001738D1F383}" destId="{2E2B7459-7568-C444-96B8-3AF667EAE0F2}" srcOrd="2" destOrd="0" presId="urn:microsoft.com/office/officeart/2008/layout/HalfCircleOrganizationChart"/>
    <dgm:cxn modelId="{9C01B62F-C5F3-7A4C-99E4-15A498C15EDF}" type="presParOf" srcId="{525336D5-B9E4-1D41-BB73-001738D1F383}" destId="{93F332A9-4C04-1747-A56E-90E4E7F0B841}" srcOrd="3" destOrd="0" presId="urn:microsoft.com/office/officeart/2008/layout/HalfCircleOrganizationChart"/>
    <dgm:cxn modelId="{EE3BB4D7-0450-DD4C-B56D-B2252965708B}" type="presParOf" srcId="{DBAAFA8B-CCAB-ED40-9514-81E4F9F35FE7}" destId="{52E81ED7-4F96-E547-814F-C4005DBCE7BF}" srcOrd="1" destOrd="0" presId="urn:microsoft.com/office/officeart/2008/layout/HalfCircleOrganizationChart"/>
    <dgm:cxn modelId="{FD2D35E2-B73C-FA4B-96C6-379B7D61A98C}" type="presParOf" srcId="{52E81ED7-4F96-E547-814F-C4005DBCE7BF}" destId="{36A7440D-B6E9-9A45-B7F3-93C274ABE0D4}" srcOrd="0" destOrd="0" presId="urn:microsoft.com/office/officeart/2008/layout/HalfCircleOrganizationChart"/>
    <dgm:cxn modelId="{4A402EBD-6300-434E-B094-75725463B229}" type="presParOf" srcId="{52E81ED7-4F96-E547-814F-C4005DBCE7BF}" destId="{B80AD555-DFEB-C840-BD33-7F8FC404CB63}" srcOrd="1" destOrd="0" presId="urn:microsoft.com/office/officeart/2008/layout/HalfCircleOrganizationChart"/>
    <dgm:cxn modelId="{6B831F17-D964-1843-A7B5-7A5F80279760}" type="presParOf" srcId="{B80AD555-DFEB-C840-BD33-7F8FC404CB63}" destId="{1CDBE88A-3C18-184A-8AAB-290E7466B1E5}" srcOrd="0" destOrd="0" presId="urn:microsoft.com/office/officeart/2008/layout/HalfCircleOrganizationChart"/>
    <dgm:cxn modelId="{F2140542-6A0F-5F4C-975A-4F31664CF594}" type="presParOf" srcId="{1CDBE88A-3C18-184A-8AAB-290E7466B1E5}" destId="{042A3E7C-D91F-9D4F-92B1-5508D7CC96C3}" srcOrd="0" destOrd="0" presId="urn:microsoft.com/office/officeart/2008/layout/HalfCircleOrganizationChart"/>
    <dgm:cxn modelId="{4097E6C0-B061-544E-AEEA-21558FCBAA11}" type="presParOf" srcId="{1CDBE88A-3C18-184A-8AAB-290E7466B1E5}" destId="{C2B6B4F0-1BE4-4E48-9B6C-226AF7E256C8}" srcOrd="1" destOrd="0" presId="urn:microsoft.com/office/officeart/2008/layout/HalfCircleOrganizationChart"/>
    <dgm:cxn modelId="{EE153CF7-CC86-0946-B959-5AFADFA07916}" type="presParOf" srcId="{1CDBE88A-3C18-184A-8AAB-290E7466B1E5}" destId="{5E5F05CF-8875-304C-B541-FF0062BF57CC}" srcOrd="2" destOrd="0" presId="urn:microsoft.com/office/officeart/2008/layout/HalfCircleOrganizationChart"/>
    <dgm:cxn modelId="{71E78F2A-1619-AD4B-8B72-4EA5D0366D36}" type="presParOf" srcId="{1CDBE88A-3C18-184A-8AAB-290E7466B1E5}" destId="{FCCAB3EA-FBC7-0147-B547-0FB646199B2D}" srcOrd="3" destOrd="0" presId="urn:microsoft.com/office/officeart/2008/layout/HalfCircleOrganizationChart"/>
    <dgm:cxn modelId="{9822699B-58BD-DA4B-9521-30C3E29A9262}" type="presParOf" srcId="{B80AD555-DFEB-C840-BD33-7F8FC404CB63}" destId="{EE56C613-B4BE-7E44-A441-5F9145D08423}" srcOrd="1" destOrd="0" presId="urn:microsoft.com/office/officeart/2008/layout/HalfCircleOrganizationChart"/>
    <dgm:cxn modelId="{83F438AF-6889-C34B-B147-1A0E727A2CC5}" type="presParOf" srcId="{B80AD555-DFEB-C840-BD33-7F8FC404CB63}" destId="{9953A13F-3C0F-3241-8990-331EC9F6F2F1}" srcOrd="2" destOrd="0" presId="urn:microsoft.com/office/officeart/2008/layout/HalfCircleOrganizationChart"/>
    <dgm:cxn modelId="{44F2DAF2-B4FB-B04B-8D93-C956C0015C44}" type="presParOf" srcId="{52E81ED7-4F96-E547-814F-C4005DBCE7BF}" destId="{10F2D7C1-1C97-5D41-A3FF-B365F68F7591}" srcOrd="2" destOrd="0" presId="urn:microsoft.com/office/officeart/2008/layout/HalfCircleOrganizationChart"/>
    <dgm:cxn modelId="{4F2E462F-1398-DB4A-A8BF-490BC7A629EB}" type="presParOf" srcId="{52E81ED7-4F96-E547-814F-C4005DBCE7BF}" destId="{5CB12728-E97E-5D4B-8545-5F9AC92FADF7}" srcOrd="3" destOrd="0" presId="urn:microsoft.com/office/officeart/2008/layout/HalfCircleOrganizationChart"/>
    <dgm:cxn modelId="{06D7A517-9887-7940-9898-9CE513670278}" type="presParOf" srcId="{5CB12728-E97E-5D4B-8545-5F9AC92FADF7}" destId="{8A48574B-D680-8844-9ED0-BB72B288E024}" srcOrd="0" destOrd="0" presId="urn:microsoft.com/office/officeart/2008/layout/HalfCircleOrganizationChart"/>
    <dgm:cxn modelId="{D402EC2E-361A-0044-ABF7-6B527DF6F7DD}" type="presParOf" srcId="{8A48574B-D680-8844-9ED0-BB72B288E024}" destId="{6B184DDE-0672-DF4F-843D-E159018F9ECC}" srcOrd="0" destOrd="0" presId="urn:microsoft.com/office/officeart/2008/layout/HalfCircleOrganizationChart"/>
    <dgm:cxn modelId="{392405F1-878E-4E40-B6EF-CE99334B26AC}" type="presParOf" srcId="{8A48574B-D680-8844-9ED0-BB72B288E024}" destId="{88C0013F-759B-B04E-BF46-22A010669B52}" srcOrd="1" destOrd="0" presId="urn:microsoft.com/office/officeart/2008/layout/HalfCircleOrganizationChart"/>
    <dgm:cxn modelId="{590D3DA6-D244-1A4C-B860-98C17704392A}" type="presParOf" srcId="{8A48574B-D680-8844-9ED0-BB72B288E024}" destId="{18921BC2-146F-D740-B896-F51CC2826EFF}" srcOrd="2" destOrd="0" presId="urn:microsoft.com/office/officeart/2008/layout/HalfCircleOrganizationChart"/>
    <dgm:cxn modelId="{1805D3F0-F314-3D49-9E8C-595E2A4CFB9C}" type="presParOf" srcId="{8A48574B-D680-8844-9ED0-BB72B288E024}" destId="{70757CD0-1268-C546-9398-FA166F782A4C}" srcOrd="3" destOrd="0" presId="urn:microsoft.com/office/officeart/2008/layout/HalfCircleOrganizationChart"/>
    <dgm:cxn modelId="{00A0E723-06D1-AA41-A30E-DC560E9A1051}" type="presParOf" srcId="{5CB12728-E97E-5D4B-8545-5F9AC92FADF7}" destId="{2B7B5900-3DC9-C042-90DF-B84E71EF1051}" srcOrd="1" destOrd="0" presId="urn:microsoft.com/office/officeart/2008/layout/HalfCircleOrganizationChart"/>
    <dgm:cxn modelId="{FF1D4C6F-8D09-F741-95B7-C6D7F1618073}" type="presParOf" srcId="{5CB12728-E97E-5D4B-8545-5F9AC92FADF7}" destId="{85670E3A-AE43-1A47-A76F-AE93A44CB24D}" srcOrd="2" destOrd="0" presId="urn:microsoft.com/office/officeart/2008/layout/HalfCircleOrganizationChart"/>
    <dgm:cxn modelId="{DAFE6FD8-983E-2649-83D4-75D046C125BD}" type="presParOf" srcId="{DBAAFA8B-CCAB-ED40-9514-81E4F9F35FE7}" destId="{88632F3B-A466-E74F-B871-E488E8DD920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F4F0B-B909-A646-A749-C80E4CEA8EF4}" type="doc">
      <dgm:prSet loTypeId="urn:microsoft.com/office/officeart/2009/layout/ReverseList" loCatId="" qsTypeId="urn:microsoft.com/office/officeart/2005/8/quickstyle/simple5" qsCatId="simple" csTypeId="urn:microsoft.com/office/officeart/2005/8/colors/accent1_2" csCatId="accent1" phldr="1"/>
      <dgm:spPr/>
      <dgm:t>
        <a:bodyPr/>
        <a:lstStyle/>
        <a:p>
          <a:endParaRPr lang="en-GB"/>
        </a:p>
      </dgm:t>
    </dgm:pt>
    <dgm:pt modelId="{691529EE-9B11-8D4C-92D7-A8E88D00F14D}">
      <dgm:prSet phldrT="[Text]"/>
      <dgm:spPr/>
      <dgm:t>
        <a:bodyPr/>
        <a:lstStyle/>
        <a:p>
          <a:pPr algn="ctr"/>
          <a:endParaRPr lang="en-GB"/>
        </a:p>
        <a:p>
          <a:pPr algn="ctr"/>
          <a:r>
            <a:rPr lang="en-GB"/>
            <a:t>NDD symptoms</a:t>
          </a:r>
        </a:p>
      </dgm:t>
    </dgm:pt>
    <dgm:pt modelId="{10556B7D-8B7B-3B40-A484-FE1AE11A5713}" type="parTrans" cxnId="{D2FEA9D7-6151-7F4A-86C2-4A2FC146EAB4}">
      <dgm:prSet/>
      <dgm:spPr/>
      <dgm:t>
        <a:bodyPr/>
        <a:lstStyle/>
        <a:p>
          <a:pPr algn="ctr"/>
          <a:endParaRPr lang="en-GB"/>
        </a:p>
      </dgm:t>
    </dgm:pt>
    <dgm:pt modelId="{663E6456-A9F6-BB47-9D1A-EAF5AD77EB1D}" type="sibTrans" cxnId="{D2FEA9D7-6151-7F4A-86C2-4A2FC146EAB4}">
      <dgm:prSet/>
      <dgm:spPr/>
      <dgm:t>
        <a:bodyPr/>
        <a:lstStyle/>
        <a:p>
          <a:pPr algn="ctr"/>
          <a:endParaRPr lang="en-GB"/>
        </a:p>
      </dgm:t>
    </dgm:pt>
    <dgm:pt modelId="{4C60C978-70D4-9440-BAD9-782B855DECE9}">
      <dgm:prSet phldrT="[Text]"/>
      <dgm:spPr/>
      <dgm:t>
        <a:bodyPr/>
        <a:lstStyle/>
        <a:p>
          <a:pPr algn="ctr"/>
          <a:endParaRPr lang="en-GB"/>
        </a:p>
        <a:p>
          <a:pPr algn="ctr"/>
          <a:r>
            <a:rPr lang="en-GB"/>
            <a:t>Psychopathology</a:t>
          </a:r>
        </a:p>
      </dgm:t>
    </dgm:pt>
    <dgm:pt modelId="{60DE6B54-215B-B445-AD84-FE5DD2C4929E}" type="parTrans" cxnId="{5C477DF3-661D-814D-B733-931C5B967A94}">
      <dgm:prSet/>
      <dgm:spPr/>
      <dgm:t>
        <a:bodyPr/>
        <a:lstStyle/>
        <a:p>
          <a:pPr algn="ctr"/>
          <a:endParaRPr lang="en-GB"/>
        </a:p>
      </dgm:t>
    </dgm:pt>
    <dgm:pt modelId="{D182ACD5-348C-0545-8CBC-CAD148F2644B}" type="sibTrans" cxnId="{5C477DF3-661D-814D-B733-931C5B967A94}">
      <dgm:prSet/>
      <dgm:spPr/>
      <dgm:t>
        <a:bodyPr/>
        <a:lstStyle/>
        <a:p>
          <a:pPr algn="ctr"/>
          <a:endParaRPr lang="en-GB"/>
        </a:p>
      </dgm:t>
    </dgm:pt>
    <dgm:pt modelId="{CCE772AE-30E9-554F-879D-B52913C9C2C9}" type="pres">
      <dgm:prSet presAssocID="{07CF4F0B-B909-A646-A749-C80E4CEA8EF4}" presName="Name0" presStyleCnt="0">
        <dgm:presLayoutVars>
          <dgm:chMax val="2"/>
          <dgm:chPref val="2"/>
          <dgm:animLvl val="lvl"/>
        </dgm:presLayoutVars>
      </dgm:prSet>
      <dgm:spPr/>
    </dgm:pt>
    <dgm:pt modelId="{0AFE1A82-4122-1F40-825D-A4B92C35F4D5}" type="pres">
      <dgm:prSet presAssocID="{07CF4F0B-B909-A646-A749-C80E4CEA8EF4}" presName="LeftText" presStyleLbl="revTx" presStyleIdx="0" presStyleCnt="0">
        <dgm:presLayoutVars>
          <dgm:bulletEnabled val="1"/>
        </dgm:presLayoutVars>
      </dgm:prSet>
      <dgm:spPr/>
    </dgm:pt>
    <dgm:pt modelId="{23DD8CA0-56F2-614A-89E6-1ACAEB75D9A3}" type="pres">
      <dgm:prSet presAssocID="{07CF4F0B-B909-A646-A749-C80E4CEA8EF4}" presName="LeftNode" presStyleLbl="bgImgPlace1" presStyleIdx="0" presStyleCnt="2" custScaleX="242892" custLinFactNeighborX="-77955" custLinFactNeighborY="691">
        <dgm:presLayoutVars>
          <dgm:chMax val="2"/>
          <dgm:chPref val="2"/>
        </dgm:presLayoutVars>
      </dgm:prSet>
      <dgm:spPr/>
    </dgm:pt>
    <dgm:pt modelId="{BE7452CC-8865-5F4E-AF35-C4A7CB4C0579}" type="pres">
      <dgm:prSet presAssocID="{07CF4F0B-B909-A646-A749-C80E4CEA8EF4}" presName="RightText" presStyleLbl="revTx" presStyleIdx="0" presStyleCnt="0">
        <dgm:presLayoutVars>
          <dgm:bulletEnabled val="1"/>
        </dgm:presLayoutVars>
      </dgm:prSet>
      <dgm:spPr/>
    </dgm:pt>
    <dgm:pt modelId="{012CE282-F3CA-8242-8792-5EBB9DAB4B44}" type="pres">
      <dgm:prSet presAssocID="{07CF4F0B-B909-A646-A749-C80E4CEA8EF4}" presName="RightNode" presStyleLbl="bgImgPlace1" presStyleIdx="1" presStyleCnt="2" custScaleX="227615" custLinFactNeighborX="77955" custLinFactNeighborY="0">
        <dgm:presLayoutVars>
          <dgm:chMax val="0"/>
          <dgm:chPref val="0"/>
        </dgm:presLayoutVars>
      </dgm:prSet>
      <dgm:spPr/>
    </dgm:pt>
    <dgm:pt modelId="{EDD7A321-AA99-C742-95A2-A392ED1F242F}" type="pres">
      <dgm:prSet presAssocID="{07CF4F0B-B909-A646-A749-C80E4CEA8EF4}" presName="TopArrow" presStyleLbl="node1" presStyleIdx="0" presStyleCnt="2"/>
      <dgm:spPr/>
    </dgm:pt>
    <dgm:pt modelId="{96FF8197-22CD-DE44-ACDE-727BA56A5D81}" type="pres">
      <dgm:prSet presAssocID="{07CF4F0B-B909-A646-A749-C80E4CEA8EF4}" presName="BottomArrow" presStyleLbl="node1" presStyleIdx="1" presStyleCnt="2"/>
      <dgm:spPr/>
    </dgm:pt>
  </dgm:ptLst>
  <dgm:cxnLst>
    <dgm:cxn modelId="{E949D31F-5A6F-D14D-81DC-BCFED954A1CF}" type="presOf" srcId="{4C60C978-70D4-9440-BAD9-782B855DECE9}" destId="{012CE282-F3CA-8242-8792-5EBB9DAB4B44}" srcOrd="1" destOrd="0" presId="urn:microsoft.com/office/officeart/2009/layout/ReverseList"/>
    <dgm:cxn modelId="{433A9039-119B-AA4A-82CF-831A75AEE1B6}" type="presOf" srcId="{4C60C978-70D4-9440-BAD9-782B855DECE9}" destId="{BE7452CC-8865-5F4E-AF35-C4A7CB4C0579}" srcOrd="0" destOrd="0" presId="urn:microsoft.com/office/officeart/2009/layout/ReverseList"/>
    <dgm:cxn modelId="{C7FBFD47-FED1-2043-BA0C-130C2FE14664}" type="presOf" srcId="{691529EE-9B11-8D4C-92D7-A8E88D00F14D}" destId="{0AFE1A82-4122-1F40-825D-A4B92C35F4D5}" srcOrd="0" destOrd="0" presId="urn:microsoft.com/office/officeart/2009/layout/ReverseList"/>
    <dgm:cxn modelId="{DCCF53CC-48CC-FC40-9CD1-970034BCE1C9}" type="presOf" srcId="{691529EE-9B11-8D4C-92D7-A8E88D00F14D}" destId="{23DD8CA0-56F2-614A-89E6-1ACAEB75D9A3}" srcOrd="1" destOrd="0" presId="urn:microsoft.com/office/officeart/2009/layout/ReverseList"/>
    <dgm:cxn modelId="{31AF4FD5-9C11-BE43-AAA9-0F1211576616}" type="presOf" srcId="{07CF4F0B-B909-A646-A749-C80E4CEA8EF4}" destId="{CCE772AE-30E9-554F-879D-B52913C9C2C9}" srcOrd="0" destOrd="0" presId="urn:microsoft.com/office/officeart/2009/layout/ReverseList"/>
    <dgm:cxn modelId="{D2FEA9D7-6151-7F4A-86C2-4A2FC146EAB4}" srcId="{07CF4F0B-B909-A646-A749-C80E4CEA8EF4}" destId="{691529EE-9B11-8D4C-92D7-A8E88D00F14D}" srcOrd="0" destOrd="0" parTransId="{10556B7D-8B7B-3B40-A484-FE1AE11A5713}" sibTransId="{663E6456-A9F6-BB47-9D1A-EAF5AD77EB1D}"/>
    <dgm:cxn modelId="{5C477DF3-661D-814D-B733-931C5B967A94}" srcId="{07CF4F0B-B909-A646-A749-C80E4CEA8EF4}" destId="{4C60C978-70D4-9440-BAD9-782B855DECE9}" srcOrd="1" destOrd="0" parTransId="{60DE6B54-215B-B445-AD84-FE5DD2C4929E}" sibTransId="{D182ACD5-348C-0545-8CBC-CAD148F2644B}"/>
    <dgm:cxn modelId="{1F9D509F-D68B-2644-AD21-8711D245490B}" type="presParOf" srcId="{CCE772AE-30E9-554F-879D-B52913C9C2C9}" destId="{0AFE1A82-4122-1F40-825D-A4B92C35F4D5}" srcOrd="0" destOrd="0" presId="urn:microsoft.com/office/officeart/2009/layout/ReverseList"/>
    <dgm:cxn modelId="{51004748-8C5B-104C-95ED-BE54448F658C}" type="presParOf" srcId="{CCE772AE-30E9-554F-879D-B52913C9C2C9}" destId="{23DD8CA0-56F2-614A-89E6-1ACAEB75D9A3}" srcOrd="1" destOrd="0" presId="urn:microsoft.com/office/officeart/2009/layout/ReverseList"/>
    <dgm:cxn modelId="{B479205B-3F73-F34F-A653-224E7E373388}" type="presParOf" srcId="{CCE772AE-30E9-554F-879D-B52913C9C2C9}" destId="{BE7452CC-8865-5F4E-AF35-C4A7CB4C0579}" srcOrd="2" destOrd="0" presId="urn:microsoft.com/office/officeart/2009/layout/ReverseList"/>
    <dgm:cxn modelId="{145A230A-AA08-D749-8BFB-AB02F0675469}" type="presParOf" srcId="{CCE772AE-30E9-554F-879D-B52913C9C2C9}" destId="{012CE282-F3CA-8242-8792-5EBB9DAB4B44}" srcOrd="3" destOrd="0" presId="urn:microsoft.com/office/officeart/2009/layout/ReverseList"/>
    <dgm:cxn modelId="{9E0E915F-69D4-1047-B08A-18F9BBE254F6}" type="presParOf" srcId="{CCE772AE-30E9-554F-879D-B52913C9C2C9}" destId="{EDD7A321-AA99-C742-95A2-A392ED1F242F}" srcOrd="4" destOrd="0" presId="urn:microsoft.com/office/officeart/2009/layout/ReverseList"/>
    <dgm:cxn modelId="{AC16133E-0BFF-C848-AF33-0C4B3540E827}" type="presParOf" srcId="{CCE772AE-30E9-554F-879D-B52913C9C2C9}" destId="{96FF8197-22CD-DE44-ACDE-727BA56A5D8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237BE-575A-CC41-9959-EAB4AAC30171}" type="doc">
      <dgm:prSet loTypeId="urn:microsoft.com/office/officeart/2005/8/layout/radial4" loCatId="" qsTypeId="urn:microsoft.com/office/officeart/2005/8/quickstyle/simple1" qsCatId="simple" csTypeId="urn:microsoft.com/office/officeart/2005/8/colors/accent1_4" csCatId="accent1" phldr="1"/>
      <dgm:spPr/>
      <dgm:t>
        <a:bodyPr/>
        <a:lstStyle/>
        <a:p>
          <a:endParaRPr lang="en-GB"/>
        </a:p>
      </dgm:t>
    </dgm:pt>
    <dgm:pt modelId="{FC3224F3-2A01-9540-B75C-5D27B1349894}">
      <dgm:prSet phldrT="[Text]" custT="1"/>
      <dgm:spPr/>
      <dgm:t>
        <a:bodyPr/>
        <a:lstStyle/>
        <a:p>
          <a:r>
            <a:rPr lang="en-GB" sz="2000"/>
            <a:t>Reduced quality of life</a:t>
          </a:r>
        </a:p>
      </dgm:t>
    </dgm:pt>
    <dgm:pt modelId="{2CB1D3EF-E017-EC45-B04F-5592B6B1B374}" type="parTrans" cxnId="{35D69F9C-C679-E84C-9884-603C8A1B909C}">
      <dgm:prSet/>
      <dgm:spPr/>
      <dgm:t>
        <a:bodyPr/>
        <a:lstStyle/>
        <a:p>
          <a:endParaRPr lang="en-GB"/>
        </a:p>
      </dgm:t>
    </dgm:pt>
    <dgm:pt modelId="{669BBA58-158B-9949-AB5D-3200848887F2}" type="sibTrans" cxnId="{35D69F9C-C679-E84C-9884-603C8A1B909C}">
      <dgm:prSet/>
      <dgm:spPr/>
      <dgm:t>
        <a:bodyPr/>
        <a:lstStyle/>
        <a:p>
          <a:endParaRPr lang="en-GB"/>
        </a:p>
      </dgm:t>
    </dgm:pt>
    <dgm:pt modelId="{153D25F3-60B8-794D-BF4D-B368251A8691}">
      <dgm:prSet phldrT="[Text]" custT="1"/>
      <dgm:spPr/>
      <dgm:t>
        <a:bodyPr/>
        <a:lstStyle/>
        <a:p>
          <a:r>
            <a:rPr lang="en-GB" sz="1500"/>
            <a:t>Emotional distress</a:t>
          </a:r>
        </a:p>
      </dgm:t>
    </dgm:pt>
    <dgm:pt modelId="{88A1EDE6-485E-F344-938B-9249D215A01A}" type="parTrans" cxnId="{3BCF8D6F-23A2-B144-AA0E-7DDFE6CCC05D}">
      <dgm:prSet/>
      <dgm:spPr/>
      <dgm:t>
        <a:bodyPr/>
        <a:lstStyle/>
        <a:p>
          <a:endParaRPr lang="en-GB"/>
        </a:p>
      </dgm:t>
    </dgm:pt>
    <dgm:pt modelId="{792BEE6E-DD94-5344-B14E-FA08DEE2444A}" type="sibTrans" cxnId="{3BCF8D6F-23A2-B144-AA0E-7DDFE6CCC05D}">
      <dgm:prSet/>
      <dgm:spPr/>
      <dgm:t>
        <a:bodyPr/>
        <a:lstStyle/>
        <a:p>
          <a:endParaRPr lang="en-GB"/>
        </a:p>
      </dgm:t>
    </dgm:pt>
    <dgm:pt modelId="{30A7E15F-480B-5A44-B85D-35268775C23B}">
      <dgm:prSet phldrT="[Text]" custT="1"/>
      <dgm:spPr/>
      <dgm:t>
        <a:bodyPr/>
        <a:lstStyle/>
        <a:p>
          <a:r>
            <a:rPr lang="en-GB" sz="1500"/>
            <a:t>Social isolation</a:t>
          </a:r>
        </a:p>
      </dgm:t>
    </dgm:pt>
    <dgm:pt modelId="{2E05C942-D598-6E48-9ACC-888B8FA131E0}" type="parTrans" cxnId="{3F0E52B9-6FD2-CD44-83D9-5BBA028545B2}">
      <dgm:prSet/>
      <dgm:spPr/>
      <dgm:t>
        <a:bodyPr/>
        <a:lstStyle/>
        <a:p>
          <a:endParaRPr lang="en-GB"/>
        </a:p>
      </dgm:t>
    </dgm:pt>
    <dgm:pt modelId="{BCC9B68F-8D6B-A04D-86E6-1E7C1240592E}" type="sibTrans" cxnId="{3F0E52B9-6FD2-CD44-83D9-5BBA028545B2}">
      <dgm:prSet/>
      <dgm:spPr/>
      <dgm:t>
        <a:bodyPr/>
        <a:lstStyle/>
        <a:p>
          <a:endParaRPr lang="en-GB"/>
        </a:p>
      </dgm:t>
    </dgm:pt>
    <dgm:pt modelId="{BD9BE6A0-4AE7-7843-98F0-F9A677233DD3}">
      <dgm:prSet phldrT="[Text]" custT="1"/>
      <dgm:spPr/>
      <dgm:t>
        <a:bodyPr/>
        <a:lstStyle/>
        <a:p>
          <a:r>
            <a:rPr lang="en-GB" sz="1500"/>
            <a:t>Loss of independence</a:t>
          </a:r>
        </a:p>
      </dgm:t>
    </dgm:pt>
    <dgm:pt modelId="{648218BD-9919-C547-931F-631E8FD98E86}" type="parTrans" cxnId="{C549B8F2-5A1A-ED45-8C33-4EDE774CD3EB}">
      <dgm:prSet/>
      <dgm:spPr/>
      <dgm:t>
        <a:bodyPr/>
        <a:lstStyle/>
        <a:p>
          <a:endParaRPr lang="en-GB"/>
        </a:p>
      </dgm:t>
    </dgm:pt>
    <dgm:pt modelId="{CEC6FD85-1A86-B349-8522-086502E3058F}" type="sibTrans" cxnId="{C549B8F2-5A1A-ED45-8C33-4EDE774CD3EB}">
      <dgm:prSet/>
      <dgm:spPr/>
      <dgm:t>
        <a:bodyPr/>
        <a:lstStyle/>
        <a:p>
          <a:endParaRPr lang="en-GB"/>
        </a:p>
      </dgm:t>
    </dgm:pt>
    <dgm:pt modelId="{C8C9C15E-2E6D-9B4E-85FD-AB1599EBD067}">
      <dgm:prSet phldrT="[Text]" custT="1"/>
      <dgm:spPr/>
      <dgm:t>
        <a:bodyPr/>
        <a:lstStyle/>
        <a:p>
          <a:r>
            <a:rPr lang="en-GB" sz="1500"/>
            <a:t>Cognitive impairment</a:t>
          </a:r>
        </a:p>
      </dgm:t>
    </dgm:pt>
    <dgm:pt modelId="{25861C57-4310-D04D-9B97-DE0A69397A61}" type="parTrans" cxnId="{E840DF8D-0F58-5948-8653-B9F826705448}">
      <dgm:prSet/>
      <dgm:spPr/>
      <dgm:t>
        <a:bodyPr/>
        <a:lstStyle/>
        <a:p>
          <a:endParaRPr lang="en-GB"/>
        </a:p>
      </dgm:t>
    </dgm:pt>
    <dgm:pt modelId="{E6206ADD-D2E3-B54C-A7D3-D91E242AC5EB}" type="sibTrans" cxnId="{E840DF8D-0F58-5948-8653-B9F826705448}">
      <dgm:prSet/>
      <dgm:spPr/>
      <dgm:t>
        <a:bodyPr/>
        <a:lstStyle/>
        <a:p>
          <a:endParaRPr lang="en-GB"/>
        </a:p>
      </dgm:t>
    </dgm:pt>
    <dgm:pt modelId="{A01289DA-C78A-E94D-812E-F0B158A4BFF7}">
      <dgm:prSet custT="1"/>
      <dgm:spPr/>
      <dgm:t>
        <a:bodyPr/>
        <a:lstStyle/>
        <a:p>
          <a:r>
            <a:rPr lang="en-GB" sz="1500"/>
            <a:t>Negative impact on carers</a:t>
          </a:r>
        </a:p>
      </dgm:t>
    </dgm:pt>
    <dgm:pt modelId="{5262CEBB-D9DB-1944-8A41-65C5FEBA50B0}" type="parTrans" cxnId="{509B7AC8-1960-164B-842B-1341FDC52476}">
      <dgm:prSet/>
      <dgm:spPr/>
      <dgm:t>
        <a:bodyPr/>
        <a:lstStyle/>
        <a:p>
          <a:endParaRPr lang="en-GB"/>
        </a:p>
      </dgm:t>
    </dgm:pt>
    <dgm:pt modelId="{90EB3A58-9CFE-084D-B299-3C428CF4BA1F}" type="sibTrans" cxnId="{509B7AC8-1960-164B-842B-1341FDC52476}">
      <dgm:prSet/>
      <dgm:spPr/>
      <dgm:t>
        <a:bodyPr/>
        <a:lstStyle/>
        <a:p>
          <a:endParaRPr lang="en-GB"/>
        </a:p>
      </dgm:t>
    </dgm:pt>
    <dgm:pt modelId="{1FE95CC6-A34F-0348-B809-A88559F8DA5A}">
      <dgm:prSet custT="1"/>
      <dgm:spPr/>
      <dgm:t>
        <a:bodyPr/>
        <a:lstStyle/>
        <a:p>
          <a:r>
            <a:rPr lang="en-GB" sz="1500"/>
            <a:t>Less enjoyable activities</a:t>
          </a:r>
        </a:p>
      </dgm:t>
    </dgm:pt>
    <dgm:pt modelId="{8CBA8BE0-6937-BE42-A305-52FF79F6A29E}" type="parTrans" cxnId="{DDCBFB64-DE69-7B48-87F5-39A31FA2D3E8}">
      <dgm:prSet/>
      <dgm:spPr/>
      <dgm:t>
        <a:bodyPr/>
        <a:lstStyle/>
        <a:p>
          <a:endParaRPr lang="en-GB"/>
        </a:p>
      </dgm:t>
    </dgm:pt>
    <dgm:pt modelId="{CE23F9AB-716C-564D-A818-FDF22ECE8367}" type="sibTrans" cxnId="{DDCBFB64-DE69-7B48-87F5-39A31FA2D3E8}">
      <dgm:prSet/>
      <dgm:spPr/>
      <dgm:t>
        <a:bodyPr/>
        <a:lstStyle/>
        <a:p>
          <a:endParaRPr lang="en-GB"/>
        </a:p>
      </dgm:t>
    </dgm:pt>
    <dgm:pt modelId="{B15771B6-CC60-EC4F-8C0D-A1093C94BFDC}">
      <dgm:prSet custT="1"/>
      <dgm:spPr/>
      <dgm:t>
        <a:bodyPr/>
        <a:lstStyle/>
        <a:p>
          <a:r>
            <a:rPr lang="en-GB" sz="1500"/>
            <a:t>Physical health complications</a:t>
          </a:r>
        </a:p>
      </dgm:t>
    </dgm:pt>
    <dgm:pt modelId="{A262FBF2-0A1D-7A4D-BCCB-7053F7B7F1A8}" type="parTrans" cxnId="{7AA3879A-ADAE-A641-A3B9-4530B419F79F}">
      <dgm:prSet/>
      <dgm:spPr/>
      <dgm:t>
        <a:bodyPr/>
        <a:lstStyle/>
        <a:p>
          <a:endParaRPr lang="en-GB"/>
        </a:p>
      </dgm:t>
    </dgm:pt>
    <dgm:pt modelId="{93738FA8-7F5E-FA43-81DE-AC68641FC346}" type="sibTrans" cxnId="{7AA3879A-ADAE-A641-A3B9-4530B419F79F}">
      <dgm:prSet/>
      <dgm:spPr/>
      <dgm:t>
        <a:bodyPr/>
        <a:lstStyle/>
        <a:p>
          <a:endParaRPr lang="en-GB"/>
        </a:p>
      </dgm:t>
    </dgm:pt>
    <dgm:pt modelId="{31D589F7-5D9C-454D-9157-53CAE3E186AD}">
      <dgm:prSet custT="1"/>
      <dgm:spPr/>
      <dgm:t>
        <a:bodyPr/>
        <a:lstStyle/>
        <a:p>
          <a:r>
            <a:rPr lang="en-GB" sz="1500"/>
            <a:t>Higher healthcare costs</a:t>
          </a:r>
        </a:p>
      </dgm:t>
    </dgm:pt>
    <dgm:pt modelId="{8D3C8656-A88B-BA46-A0F5-EE025A7D9499}" type="parTrans" cxnId="{A357D4BD-332B-5348-8678-79BA53821B9F}">
      <dgm:prSet/>
      <dgm:spPr/>
      <dgm:t>
        <a:bodyPr/>
        <a:lstStyle/>
        <a:p>
          <a:endParaRPr lang="en-GB"/>
        </a:p>
      </dgm:t>
    </dgm:pt>
    <dgm:pt modelId="{9EC0FE49-F067-CE4B-ADEE-A6858E5F31E1}" type="sibTrans" cxnId="{A357D4BD-332B-5348-8678-79BA53821B9F}">
      <dgm:prSet/>
      <dgm:spPr/>
      <dgm:t>
        <a:bodyPr/>
        <a:lstStyle/>
        <a:p>
          <a:endParaRPr lang="en-GB"/>
        </a:p>
      </dgm:t>
    </dgm:pt>
    <dgm:pt modelId="{9F23174F-1F23-7E47-A398-347FA3ACE327}">
      <dgm:prSet custT="1"/>
      <dgm:spPr/>
      <dgm:t>
        <a:bodyPr/>
        <a:lstStyle/>
        <a:p>
          <a:r>
            <a:rPr lang="en-GB" sz="1500"/>
            <a:t>Risk of self-harm</a:t>
          </a:r>
        </a:p>
      </dgm:t>
    </dgm:pt>
    <dgm:pt modelId="{E180F9C3-653D-FF41-8E00-C0AB90EC6CF0}" type="parTrans" cxnId="{7256352E-F50C-514D-8C99-C30715A9857A}">
      <dgm:prSet/>
      <dgm:spPr/>
      <dgm:t>
        <a:bodyPr/>
        <a:lstStyle/>
        <a:p>
          <a:endParaRPr lang="en-GB"/>
        </a:p>
      </dgm:t>
    </dgm:pt>
    <dgm:pt modelId="{9AB543C2-8139-5E4B-8BF4-8184332492AD}" type="sibTrans" cxnId="{7256352E-F50C-514D-8C99-C30715A9857A}">
      <dgm:prSet/>
      <dgm:spPr/>
      <dgm:t>
        <a:bodyPr/>
        <a:lstStyle/>
        <a:p>
          <a:endParaRPr lang="en-GB"/>
        </a:p>
      </dgm:t>
    </dgm:pt>
    <dgm:pt modelId="{4F022793-5E61-7C4D-A468-614EAFDEB146}">
      <dgm:prSet custT="1"/>
      <dgm:spPr/>
      <dgm:t>
        <a:bodyPr/>
        <a:lstStyle/>
        <a:p>
          <a:r>
            <a:rPr lang="en-GB" sz="1500"/>
            <a:t>Lower overall wellbeing</a:t>
          </a:r>
        </a:p>
      </dgm:t>
    </dgm:pt>
    <dgm:pt modelId="{353247C1-B477-054F-B410-7887AF51C4B7}" type="parTrans" cxnId="{FEA1617C-BC0C-684D-B483-603156A318B8}">
      <dgm:prSet/>
      <dgm:spPr/>
      <dgm:t>
        <a:bodyPr/>
        <a:lstStyle/>
        <a:p>
          <a:endParaRPr lang="en-GB"/>
        </a:p>
      </dgm:t>
    </dgm:pt>
    <dgm:pt modelId="{B1766EDB-4277-4843-9014-669F5DB3AA9A}" type="sibTrans" cxnId="{FEA1617C-BC0C-684D-B483-603156A318B8}">
      <dgm:prSet/>
      <dgm:spPr/>
      <dgm:t>
        <a:bodyPr/>
        <a:lstStyle/>
        <a:p>
          <a:endParaRPr lang="en-GB"/>
        </a:p>
      </dgm:t>
    </dgm:pt>
    <dgm:pt modelId="{798A0E67-AA1D-4245-A70F-9950FE0D3FA6}" type="pres">
      <dgm:prSet presAssocID="{92B237BE-575A-CC41-9959-EAB4AAC30171}" presName="cycle" presStyleCnt="0">
        <dgm:presLayoutVars>
          <dgm:chMax val="1"/>
          <dgm:dir/>
          <dgm:animLvl val="ctr"/>
          <dgm:resizeHandles val="exact"/>
        </dgm:presLayoutVars>
      </dgm:prSet>
      <dgm:spPr/>
    </dgm:pt>
    <dgm:pt modelId="{842B8D7E-E9C8-954B-8501-75DB3E4C2416}" type="pres">
      <dgm:prSet presAssocID="{FC3224F3-2A01-9540-B75C-5D27B1349894}" presName="centerShape" presStyleLbl="node0" presStyleIdx="0" presStyleCnt="1"/>
      <dgm:spPr/>
    </dgm:pt>
    <dgm:pt modelId="{5C795E61-BD92-C94E-AB5D-1EF693721B79}" type="pres">
      <dgm:prSet presAssocID="{88A1EDE6-485E-F344-938B-9249D215A01A}" presName="parTrans" presStyleLbl="bgSibTrans2D1" presStyleIdx="0" presStyleCnt="10"/>
      <dgm:spPr/>
    </dgm:pt>
    <dgm:pt modelId="{8A5E00C9-82BE-8E43-B7B0-F071A901339F}" type="pres">
      <dgm:prSet presAssocID="{153D25F3-60B8-794D-BF4D-B368251A8691}" presName="node" presStyleLbl="node1" presStyleIdx="0" presStyleCnt="10" custScaleX="113761">
        <dgm:presLayoutVars>
          <dgm:bulletEnabled val="1"/>
        </dgm:presLayoutVars>
      </dgm:prSet>
      <dgm:spPr/>
    </dgm:pt>
    <dgm:pt modelId="{703F2874-AE8B-B344-8303-4943CC6C4AAD}" type="pres">
      <dgm:prSet presAssocID="{2E05C942-D598-6E48-9ACC-888B8FA131E0}" presName="parTrans" presStyleLbl="bgSibTrans2D1" presStyleIdx="1" presStyleCnt="10"/>
      <dgm:spPr/>
    </dgm:pt>
    <dgm:pt modelId="{11A13A40-0216-AD44-A9D8-D87AC71F8B52}" type="pres">
      <dgm:prSet presAssocID="{30A7E15F-480B-5A44-B85D-35268775C23B}" presName="node" presStyleLbl="node1" presStyleIdx="1" presStyleCnt="10" custScaleX="113761">
        <dgm:presLayoutVars>
          <dgm:bulletEnabled val="1"/>
        </dgm:presLayoutVars>
      </dgm:prSet>
      <dgm:spPr/>
    </dgm:pt>
    <dgm:pt modelId="{CCB45948-6D0B-494F-86F5-192237D8082C}" type="pres">
      <dgm:prSet presAssocID="{648218BD-9919-C547-931F-631E8FD98E86}" presName="parTrans" presStyleLbl="bgSibTrans2D1" presStyleIdx="2" presStyleCnt="10"/>
      <dgm:spPr/>
    </dgm:pt>
    <dgm:pt modelId="{E1565CC4-FD39-304C-95FD-0D4E2F4F1C04}" type="pres">
      <dgm:prSet presAssocID="{BD9BE6A0-4AE7-7843-98F0-F9A677233DD3}" presName="node" presStyleLbl="node1" presStyleIdx="2" presStyleCnt="10" custScaleX="113761">
        <dgm:presLayoutVars>
          <dgm:bulletEnabled val="1"/>
        </dgm:presLayoutVars>
      </dgm:prSet>
      <dgm:spPr/>
    </dgm:pt>
    <dgm:pt modelId="{42B26BDB-C578-D945-9C33-0FF9B4FBF15B}" type="pres">
      <dgm:prSet presAssocID="{25861C57-4310-D04D-9B97-DE0A69397A61}" presName="parTrans" presStyleLbl="bgSibTrans2D1" presStyleIdx="3" presStyleCnt="10"/>
      <dgm:spPr/>
    </dgm:pt>
    <dgm:pt modelId="{98207F48-A755-774C-AD02-5D7201780DB3}" type="pres">
      <dgm:prSet presAssocID="{C8C9C15E-2E6D-9B4E-85FD-AB1599EBD067}" presName="node" presStyleLbl="node1" presStyleIdx="3" presStyleCnt="10" custScaleX="113761">
        <dgm:presLayoutVars>
          <dgm:bulletEnabled val="1"/>
        </dgm:presLayoutVars>
      </dgm:prSet>
      <dgm:spPr/>
    </dgm:pt>
    <dgm:pt modelId="{59FA1D5E-8BCB-BC40-BF35-3158D2A87D15}" type="pres">
      <dgm:prSet presAssocID="{5262CEBB-D9DB-1944-8A41-65C5FEBA50B0}" presName="parTrans" presStyleLbl="bgSibTrans2D1" presStyleIdx="4" presStyleCnt="10"/>
      <dgm:spPr/>
    </dgm:pt>
    <dgm:pt modelId="{261DDC45-CAF4-2F42-AA5D-CF1AEFD140E8}" type="pres">
      <dgm:prSet presAssocID="{A01289DA-C78A-E94D-812E-F0B158A4BFF7}" presName="node" presStyleLbl="node1" presStyleIdx="4" presStyleCnt="10" custScaleX="113761">
        <dgm:presLayoutVars>
          <dgm:bulletEnabled val="1"/>
        </dgm:presLayoutVars>
      </dgm:prSet>
      <dgm:spPr/>
    </dgm:pt>
    <dgm:pt modelId="{256D37DA-2F6A-1448-A04C-75023FE908A8}" type="pres">
      <dgm:prSet presAssocID="{8CBA8BE0-6937-BE42-A305-52FF79F6A29E}" presName="parTrans" presStyleLbl="bgSibTrans2D1" presStyleIdx="5" presStyleCnt="10"/>
      <dgm:spPr/>
    </dgm:pt>
    <dgm:pt modelId="{4D4869F2-C04D-B149-BA4F-7AB032AEF97B}" type="pres">
      <dgm:prSet presAssocID="{1FE95CC6-A34F-0348-B809-A88559F8DA5A}" presName="node" presStyleLbl="node1" presStyleIdx="5" presStyleCnt="10" custScaleX="113761">
        <dgm:presLayoutVars>
          <dgm:bulletEnabled val="1"/>
        </dgm:presLayoutVars>
      </dgm:prSet>
      <dgm:spPr/>
    </dgm:pt>
    <dgm:pt modelId="{9B921ED3-FD0F-8C4D-8C62-2CE83754F18A}" type="pres">
      <dgm:prSet presAssocID="{A262FBF2-0A1D-7A4D-BCCB-7053F7B7F1A8}" presName="parTrans" presStyleLbl="bgSibTrans2D1" presStyleIdx="6" presStyleCnt="10"/>
      <dgm:spPr/>
    </dgm:pt>
    <dgm:pt modelId="{9A7EE438-444F-3047-BB30-B847C314DEFB}" type="pres">
      <dgm:prSet presAssocID="{B15771B6-CC60-EC4F-8C0D-A1093C94BFDC}" presName="node" presStyleLbl="node1" presStyleIdx="6" presStyleCnt="10" custScaleX="113761">
        <dgm:presLayoutVars>
          <dgm:bulletEnabled val="1"/>
        </dgm:presLayoutVars>
      </dgm:prSet>
      <dgm:spPr/>
    </dgm:pt>
    <dgm:pt modelId="{F2BD1D6D-5045-7D4D-8586-4562B932310A}" type="pres">
      <dgm:prSet presAssocID="{353247C1-B477-054F-B410-7887AF51C4B7}" presName="parTrans" presStyleLbl="bgSibTrans2D1" presStyleIdx="7" presStyleCnt="10"/>
      <dgm:spPr/>
    </dgm:pt>
    <dgm:pt modelId="{3D145E93-5F43-744F-9E62-0C093AF6CCCE}" type="pres">
      <dgm:prSet presAssocID="{4F022793-5E61-7C4D-A468-614EAFDEB146}" presName="node" presStyleLbl="node1" presStyleIdx="7" presStyleCnt="10" custScaleX="113761">
        <dgm:presLayoutVars>
          <dgm:bulletEnabled val="1"/>
        </dgm:presLayoutVars>
      </dgm:prSet>
      <dgm:spPr/>
    </dgm:pt>
    <dgm:pt modelId="{DF49BE01-420F-8243-9A20-2DFA56ABBE59}" type="pres">
      <dgm:prSet presAssocID="{8D3C8656-A88B-BA46-A0F5-EE025A7D9499}" presName="parTrans" presStyleLbl="bgSibTrans2D1" presStyleIdx="8" presStyleCnt="10"/>
      <dgm:spPr/>
    </dgm:pt>
    <dgm:pt modelId="{80C1EB53-8A15-8F42-924C-A1C0C396415C}" type="pres">
      <dgm:prSet presAssocID="{31D589F7-5D9C-454D-9157-53CAE3E186AD}" presName="node" presStyleLbl="node1" presStyleIdx="8" presStyleCnt="10" custScaleX="113761">
        <dgm:presLayoutVars>
          <dgm:bulletEnabled val="1"/>
        </dgm:presLayoutVars>
      </dgm:prSet>
      <dgm:spPr/>
    </dgm:pt>
    <dgm:pt modelId="{2A5AA939-2F1B-6C45-9379-51B8ABC21E37}" type="pres">
      <dgm:prSet presAssocID="{E180F9C3-653D-FF41-8E00-C0AB90EC6CF0}" presName="parTrans" presStyleLbl="bgSibTrans2D1" presStyleIdx="9" presStyleCnt="10"/>
      <dgm:spPr/>
    </dgm:pt>
    <dgm:pt modelId="{2B75DEAC-A888-6A4E-85B6-46E6182D4360}" type="pres">
      <dgm:prSet presAssocID="{9F23174F-1F23-7E47-A398-347FA3ACE327}" presName="node" presStyleLbl="node1" presStyleIdx="9" presStyleCnt="10" custScaleX="113761">
        <dgm:presLayoutVars>
          <dgm:bulletEnabled val="1"/>
        </dgm:presLayoutVars>
      </dgm:prSet>
      <dgm:spPr/>
    </dgm:pt>
  </dgm:ptLst>
  <dgm:cxnLst>
    <dgm:cxn modelId="{8155140B-84BE-D24B-B0B9-8AC8FBBCFB25}" type="presOf" srcId="{BD9BE6A0-4AE7-7843-98F0-F9A677233DD3}" destId="{E1565CC4-FD39-304C-95FD-0D4E2F4F1C04}" srcOrd="0" destOrd="0" presId="urn:microsoft.com/office/officeart/2005/8/layout/radial4"/>
    <dgm:cxn modelId="{CE43080E-C615-7D4C-9691-02148FF3D2D9}" type="presOf" srcId="{153D25F3-60B8-794D-BF4D-B368251A8691}" destId="{8A5E00C9-82BE-8E43-B7B0-F071A901339F}" srcOrd="0" destOrd="0" presId="urn:microsoft.com/office/officeart/2005/8/layout/radial4"/>
    <dgm:cxn modelId="{3621D01C-2964-0344-9FA9-7F36CBC9E21E}" type="presOf" srcId="{5262CEBB-D9DB-1944-8A41-65C5FEBA50B0}" destId="{59FA1D5E-8BCB-BC40-BF35-3158D2A87D15}" srcOrd="0" destOrd="0" presId="urn:microsoft.com/office/officeart/2005/8/layout/radial4"/>
    <dgm:cxn modelId="{09917029-C355-8D4D-AE43-9216A0394CD4}" type="presOf" srcId="{25861C57-4310-D04D-9B97-DE0A69397A61}" destId="{42B26BDB-C578-D945-9C33-0FF9B4FBF15B}" srcOrd="0" destOrd="0" presId="urn:microsoft.com/office/officeart/2005/8/layout/radial4"/>
    <dgm:cxn modelId="{7256352E-F50C-514D-8C99-C30715A9857A}" srcId="{FC3224F3-2A01-9540-B75C-5D27B1349894}" destId="{9F23174F-1F23-7E47-A398-347FA3ACE327}" srcOrd="9" destOrd="0" parTransId="{E180F9C3-653D-FF41-8E00-C0AB90EC6CF0}" sibTransId="{9AB543C2-8139-5E4B-8BF4-8184332492AD}"/>
    <dgm:cxn modelId="{5B017841-8217-8441-AFC0-5654F867CD68}" type="presOf" srcId="{2E05C942-D598-6E48-9ACC-888B8FA131E0}" destId="{703F2874-AE8B-B344-8303-4943CC6C4AAD}" srcOrd="0" destOrd="0" presId="urn:microsoft.com/office/officeart/2005/8/layout/radial4"/>
    <dgm:cxn modelId="{20B5234B-0A1B-4547-97C5-4C5183460695}" type="presOf" srcId="{353247C1-B477-054F-B410-7887AF51C4B7}" destId="{F2BD1D6D-5045-7D4D-8586-4562B932310A}" srcOrd="0" destOrd="0" presId="urn:microsoft.com/office/officeart/2005/8/layout/radial4"/>
    <dgm:cxn modelId="{B49C115D-C3DC-8843-A9E1-88F3EBFF63FB}" type="presOf" srcId="{30A7E15F-480B-5A44-B85D-35268775C23B}" destId="{11A13A40-0216-AD44-A9D8-D87AC71F8B52}" srcOrd="0" destOrd="0" presId="urn:microsoft.com/office/officeart/2005/8/layout/radial4"/>
    <dgm:cxn modelId="{610E7F60-17B0-644C-8E2F-51FF6051F1F2}" type="presOf" srcId="{A262FBF2-0A1D-7A4D-BCCB-7053F7B7F1A8}" destId="{9B921ED3-FD0F-8C4D-8C62-2CE83754F18A}" srcOrd="0" destOrd="0" presId="urn:microsoft.com/office/officeart/2005/8/layout/radial4"/>
    <dgm:cxn modelId="{DDCBFB64-DE69-7B48-87F5-39A31FA2D3E8}" srcId="{FC3224F3-2A01-9540-B75C-5D27B1349894}" destId="{1FE95CC6-A34F-0348-B809-A88559F8DA5A}" srcOrd="5" destOrd="0" parTransId="{8CBA8BE0-6937-BE42-A305-52FF79F6A29E}" sibTransId="{CE23F9AB-716C-564D-A818-FDF22ECE8367}"/>
    <dgm:cxn modelId="{DEEF9366-2AA7-114F-8CA5-C919F853B7EA}" type="presOf" srcId="{9F23174F-1F23-7E47-A398-347FA3ACE327}" destId="{2B75DEAC-A888-6A4E-85B6-46E6182D4360}" srcOrd="0" destOrd="0" presId="urn:microsoft.com/office/officeart/2005/8/layout/radial4"/>
    <dgm:cxn modelId="{3BCF8D6F-23A2-B144-AA0E-7DDFE6CCC05D}" srcId="{FC3224F3-2A01-9540-B75C-5D27B1349894}" destId="{153D25F3-60B8-794D-BF4D-B368251A8691}" srcOrd="0" destOrd="0" parTransId="{88A1EDE6-485E-F344-938B-9249D215A01A}" sibTransId="{792BEE6E-DD94-5344-B14E-FA08DEE2444A}"/>
    <dgm:cxn modelId="{EBABE678-B504-C14A-AFDF-0A5A78381CFA}" type="presOf" srcId="{B15771B6-CC60-EC4F-8C0D-A1093C94BFDC}" destId="{9A7EE438-444F-3047-BB30-B847C314DEFB}" srcOrd="0" destOrd="0" presId="urn:microsoft.com/office/officeart/2005/8/layout/radial4"/>
    <dgm:cxn modelId="{D782CB79-3751-5F42-9FDB-519C0F110D77}" type="presOf" srcId="{8CBA8BE0-6937-BE42-A305-52FF79F6A29E}" destId="{256D37DA-2F6A-1448-A04C-75023FE908A8}" srcOrd="0" destOrd="0" presId="urn:microsoft.com/office/officeart/2005/8/layout/radial4"/>
    <dgm:cxn modelId="{FEA1617C-BC0C-684D-B483-603156A318B8}" srcId="{FC3224F3-2A01-9540-B75C-5D27B1349894}" destId="{4F022793-5E61-7C4D-A468-614EAFDEB146}" srcOrd="7" destOrd="0" parTransId="{353247C1-B477-054F-B410-7887AF51C4B7}" sibTransId="{B1766EDB-4277-4843-9014-669F5DB3AA9A}"/>
    <dgm:cxn modelId="{E840DF8D-0F58-5948-8653-B9F826705448}" srcId="{FC3224F3-2A01-9540-B75C-5D27B1349894}" destId="{C8C9C15E-2E6D-9B4E-85FD-AB1599EBD067}" srcOrd="3" destOrd="0" parTransId="{25861C57-4310-D04D-9B97-DE0A69397A61}" sibTransId="{E6206ADD-D2E3-B54C-A7D3-D91E242AC5EB}"/>
    <dgm:cxn modelId="{7AA3879A-ADAE-A641-A3B9-4530B419F79F}" srcId="{FC3224F3-2A01-9540-B75C-5D27B1349894}" destId="{B15771B6-CC60-EC4F-8C0D-A1093C94BFDC}" srcOrd="6" destOrd="0" parTransId="{A262FBF2-0A1D-7A4D-BCCB-7053F7B7F1A8}" sibTransId="{93738FA8-7F5E-FA43-81DE-AC68641FC346}"/>
    <dgm:cxn modelId="{35D69F9C-C679-E84C-9884-603C8A1B909C}" srcId="{92B237BE-575A-CC41-9959-EAB4AAC30171}" destId="{FC3224F3-2A01-9540-B75C-5D27B1349894}" srcOrd="0" destOrd="0" parTransId="{2CB1D3EF-E017-EC45-B04F-5592B6B1B374}" sibTransId="{669BBA58-158B-9949-AB5D-3200848887F2}"/>
    <dgm:cxn modelId="{540BD89D-8D19-7647-ACD8-069D2F959879}" type="presOf" srcId="{A01289DA-C78A-E94D-812E-F0B158A4BFF7}" destId="{261DDC45-CAF4-2F42-AA5D-CF1AEFD140E8}" srcOrd="0" destOrd="0" presId="urn:microsoft.com/office/officeart/2005/8/layout/radial4"/>
    <dgm:cxn modelId="{B42F1BB0-D075-FB42-8016-79DE820A066C}" type="presOf" srcId="{1FE95CC6-A34F-0348-B809-A88559F8DA5A}" destId="{4D4869F2-C04D-B149-BA4F-7AB032AEF97B}" srcOrd="0" destOrd="0" presId="urn:microsoft.com/office/officeart/2005/8/layout/radial4"/>
    <dgm:cxn modelId="{5AECC4B0-114B-094F-988E-B0BC403B5A20}" type="presOf" srcId="{88A1EDE6-485E-F344-938B-9249D215A01A}" destId="{5C795E61-BD92-C94E-AB5D-1EF693721B79}" srcOrd="0" destOrd="0" presId="urn:microsoft.com/office/officeart/2005/8/layout/radial4"/>
    <dgm:cxn modelId="{B0317BB6-1C81-4249-8601-E53F3F5ED135}" type="presOf" srcId="{648218BD-9919-C547-931F-631E8FD98E86}" destId="{CCB45948-6D0B-494F-86F5-192237D8082C}" srcOrd="0" destOrd="0" presId="urn:microsoft.com/office/officeart/2005/8/layout/radial4"/>
    <dgm:cxn modelId="{3F0E52B9-6FD2-CD44-83D9-5BBA028545B2}" srcId="{FC3224F3-2A01-9540-B75C-5D27B1349894}" destId="{30A7E15F-480B-5A44-B85D-35268775C23B}" srcOrd="1" destOrd="0" parTransId="{2E05C942-D598-6E48-9ACC-888B8FA131E0}" sibTransId="{BCC9B68F-8D6B-A04D-86E6-1E7C1240592E}"/>
    <dgm:cxn modelId="{A357D4BD-332B-5348-8678-79BA53821B9F}" srcId="{FC3224F3-2A01-9540-B75C-5D27B1349894}" destId="{31D589F7-5D9C-454D-9157-53CAE3E186AD}" srcOrd="8" destOrd="0" parTransId="{8D3C8656-A88B-BA46-A0F5-EE025A7D9499}" sibTransId="{9EC0FE49-F067-CE4B-ADEE-A6858E5F31E1}"/>
    <dgm:cxn modelId="{509B7AC8-1960-164B-842B-1341FDC52476}" srcId="{FC3224F3-2A01-9540-B75C-5D27B1349894}" destId="{A01289DA-C78A-E94D-812E-F0B158A4BFF7}" srcOrd="4" destOrd="0" parTransId="{5262CEBB-D9DB-1944-8A41-65C5FEBA50B0}" sibTransId="{90EB3A58-9CFE-084D-B299-3C428CF4BA1F}"/>
    <dgm:cxn modelId="{4717D1C8-93D0-144E-B116-5308E6ADA1A7}" type="presOf" srcId="{C8C9C15E-2E6D-9B4E-85FD-AB1599EBD067}" destId="{98207F48-A755-774C-AD02-5D7201780DB3}" srcOrd="0" destOrd="0" presId="urn:microsoft.com/office/officeart/2005/8/layout/radial4"/>
    <dgm:cxn modelId="{B8D041D9-32C9-094D-BA8F-C50CE5F3B7E6}" type="presOf" srcId="{31D589F7-5D9C-454D-9157-53CAE3E186AD}" destId="{80C1EB53-8A15-8F42-924C-A1C0C396415C}" srcOrd="0" destOrd="0" presId="urn:microsoft.com/office/officeart/2005/8/layout/radial4"/>
    <dgm:cxn modelId="{725B22DA-21D0-A645-AEC4-7A4C110DE1AC}" type="presOf" srcId="{4F022793-5E61-7C4D-A468-614EAFDEB146}" destId="{3D145E93-5F43-744F-9E62-0C093AF6CCCE}" srcOrd="0" destOrd="0" presId="urn:microsoft.com/office/officeart/2005/8/layout/radial4"/>
    <dgm:cxn modelId="{E7FE07E6-BA2A-A042-8F7E-5A8C1F067088}" type="presOf" srcId="{8D3C8656-A88B-BA46-A0F5-EE025A7D9499}" destId="{DF49BE01-420F-8243-9A20-2DFA56ABBE59}" srcOrd="0" destOrd="0" presId="urn:microsoft.com/office/officeart/2005/8/layout/radial4"/>
    <dgm:cxn modelId="{512352F1-393B-2845-860B-7A662F8162FB}" type="presOf" srcId="{92B237BE-575A-CC41-9959-EAB4AAC30171}" destId="{798A0E67-AA1D-4245-A70F-9950FE0D3FA6}" srcOrd="0" destOrd="0" presId="urn:microsoft.com/office/officeart/2005/8/layout/radial4"/>
    <dgm:cxn modelId="{C549B8F2-5A1A-ED45-8C33-4EDE774CD3EB}" srcId="{FC3224F3-2A01-9540-B75C-5D27B1349894}" destId="{BD9BE6A0-4AE7-7843-98F0-F9A677233DD3}" srcOrd="2" destOrd="0" parTransId="{648218BD-9919-C547-931F-631E8FD98E86}" sibTransId="{CEC6FD85-1A86-B349-8522-086502E3058F}"/>
    <dgm:cxn modelId="{03D38EFB-4F88-374B-BC6A-2DF862137263}" type="presOf" srcId="{E180F9C3-653D-FF41-8E00-C0AB90EC6CF0}" destId="{2A5AA939-2F1B-6C45-9379-51B8ABC21E37}" srcOrd="0" destOrd="0" presId="urn:microsoft.com/office/officeart/2005/8/layout/radial4"/>
    <dgm:cxn modelId="{76F121FD-8914-824B-A86C-22F8E0EAB653}" type="presOf" srcId="{FC3224F3-2A01-9540-B75C-5D27B1349894}" destId="{842B8D7E-E9C8-954B-8501-75DB3E4C2416}" srcOrd="0" destOrd="0" presId="urn:microsoft.com/office/officeart/2005/8/layout/radial4"/>
    <dgm:cxn modelId="{7EA75DEA-EDA6-8E48-BE96-E0D00499C138}" type="presParOf" srcId="{798A0E67-AA1D-4245-A70F-9950FE0D3FA6}" destId="{842B8D7E-E9C8-954B-8501-75DB3E4C2416}" srcOrd="0" destOrd="0" presId="urn:microsoft.com/office/officeart/2005/8/layout/radial4"/>
    <dgm:cxn modelId="{D3058648-300B-0244-924B-63E257B102BE}" type="presParOf" srcId="{798A0E67-AA1D-4245-A70F-9950FE0D3FA6}" destId="{5C795E61-BD92-C94E-AB5D-1EF693721B79}" srcOrd="1" destOrd="0" presId="urn:microsoft.com/office/officeart/2005/8/layout/radial4"/>
    <dgm:cxn modelId="{931C4638-4ED6-3E4A-BE2E-C32F64788C58}" type="presParOf" srcId="{798A0E67-AA1D-4245-A70F-9950FE0D3FA6}" destId="{8A5E00C9-82BE-8E43-B7B0-F071A901339F}" srcOrd="2" destOrd="0" presId="urn:microsoft.com/office/officeart/2005/8/layout/radial4"/>
    <dgm:cxn modelId="{127B476F-DFFE-A642-A343-C56AD21FF92F}" type="presParOf" srcId="{798A0E67-AA1D-4245-A70F-9950FE0D3FA6}" destId="{703F2874-AE8B-B344-8303-4943CC6C4AAD}" srcOrd="3" destOrd="0" presId="urn:microsoft.com/office/officeart/2005/8/layout/radial4"/>
    <dgm:cxn modelId="{320D9268-47D7-F645-AD45-9A9459A0C49F}" type="presParOf" srcId="{798A0E67-AA1D-4245-A70F-9950FE0D3FA6}" destId="{11A13A40-0216-AD44-A9D8-D87AC71F8B52}" srcOrd="4" destOrd="0" presId="urn:microsoft.com/office/officeart/2005/8/layout/radial4"/>
    <dgm:cxn modelId="{944BA257-F1B3-A144-80DF-94CC6906B87A}" type="presParOf" srcId="{798A0E67-AA1D-4245-A70F-9950FE0D3FA6}" destId="{CCB45948-6D0B-494F-86F5-192237D8082C}" srcOrd="5" destOrd="0" presId="urn:microsoft.com/office/officeart/2005/8/layout/radial4"/>
    <dgm:cxn modelId="{55B22559-E401-EF43-B81B-FFAAAC01A4EF}" type="presParOf" srcId="{798A0E67-AA1D-4245-A70F-9950FE0D3FA6}" destId="{E1565CC4-FD39-304C-95FD-0D4E2F4F1C04}" srcOrd="6" destOrd="0" presId="urn:microsoft.com/office/officeart/2005/8/layout/radial4"/>
    <dgm:cxn modelId="{A338380C-7235-644A-8E8B-D06D72835C41}" type="presParOf" srcId="{798A0E67-AA1D-4245-A70F-9950FE0D3FA6}" destId="{42B26BDB-C578-D945-9C33-0FF9B4FBF15B}" srcOrd="7" destOrd="0" presId="urn:microsoft.com/office/officeart/2005/8/layout/radial4"/>
    <dgm:cxn modelId="{9D83C83A-84F2-084C-9D27-783F38FDEFDE}" type="presParOf" srcId="{798A0E67-AA1D-4245-A70F-9950FE0D3FA6}" destId="{98207F48-A755-774C-AD02-5D7201780DB3}" srcOrd="8" destOrd="0" presId="urn:microsoft.com/office/officeart/2005/8/layout/radial4"/>
    <dgm:cxn modelId="{9BF378CF-AC23-6A47-BED1-B904AAE38631}" type="presParOf" srcId="{798A0E67-AA1D-4245-A70F-9950FE0D3FA6}" destId="{59FA1D5E-8BCB-BC40-BF35-3158D2A87D15}" srcOrd="9" destOrd="0" presId="urn:microsoft.com/office/officeart/2005/8/layout/radial4"/>
    <dgm:cxn modelId="{8FC5DE38-4AA1-834A-BD30-3AF5396A6287}" type="presParOf" srcId="{798A0E67-AA1D-4245-A70F-9950FE0D3FA6}" destId="{261DDC45-CAF4-2F42-AA5D-CF1AEFD140E8}" srcOrd="10" destOrd="0" presId="urn:microsoft.com/office/officeart/2005/8/layout/radial4"/>
    <dgm:cxn modelId="{62B221FC-F8B3-6441-B44C-06CD91D1F9F5}" type="presParOf" srcId="{798A0E67-AA1D-4245-A70F-9950FE0D3FA6}" destId="{256D37DA-2F6A-1448-A04C-75023FE908A8}" srcOrd="11" destOrd="0" presId="urn:microsoft.com/office/officeart/2005/8/layout/radial4"/>
    <dgm:cxn modelId="{9F0194D1-EDAD-C742-8F36-52A0AFEC43E5}" type="presParOf" srcId="{798A0E67-AA1D-4245-A70F-9950FE0D3FA6}" destId="{4D4869F2-C04D-B149-BA4F-7AB032AEF97B}" srcOrd="12" destOrd="0" presId="urn:microsoft.com/office/officeart/2005/8/layout/radial4"/>
    <dgm:cxn modelId="{00A7F50E-53A1-ED42-A737-5C30AAC35725}" type="presParOf" srcId="{798A0E67-AA1D-4245-A70F-9950FE0D3FA6}" destId="{9B921ED3-FD0F-8C4D-8C62-2CE83754F18A}" srcOrd="13" destOrd="0" presId="urn:microsoft.com/office/officeart/2005/8/layout/radial4"/>
    <dgm:cxn modelId="{FF27EE0B-041F-B54F-AF95-251B6692226F}" type="presParOf" srcId="{798A0E67-AA1D-4245-A70F-9950FE0D3FA6}" destId="{9A7EE438-444F-3047-BB30-B847C314DEFB}" srcOrd="14" destOrd="0" presId="urn:microsoft.com/office/officeart/2005/8/layout/radial4"/>
    <dgm:cxn modelId="{1E1130A1-7857-0742-A21B-D968BA9F5528}" type="presParOf" srcId="{798A0E67-AA1D-4245-A70F-9950FE0D3FA6}" destId="{F2BD1D6D-5045-7D4D-8586-4562B932310A}" srcOrd="15" destOrd="0" presId="urn:microsoft.com/office/officeart/2005/8/layout/radial4"/>
    <dgm:cxn modelId="{B144FEF9-F1B9-3A43-8CCD-454B70AC7BEF}" type="presParOf" srcId="{798A0E67-AA1D-4245-A70F-9950FE0D3FA6}" destId="{3D145E93-5F43-744F-9E62-0C093AF6CCCE}" srcOrd="16" destOrd="0" presId="urn:microsoft.com/office/officeart/2005/8/layout/radial4"/>
    <dgm:cxn modelId="{9715EB2F-30D0-DD42-9F40-260C796944F8}" type="presParOf" srcId="{798A0E67-AA1D-4245-A70F-9950FE0D3FA6}" destId="{DF49BE01-420F-8243-9A20-2DFA56ABBE59}" srcOrd="17" destOrd="0" presId="urn:microsoft.com/office/officeart/2005/8/layout/radial4"/>
    <dgm:cxn modelId="{ADD2FD65-78E2-054B-9B9D-E1AA05C55A75}" type="presParOf" srcId="{798A0E67-AA1D-4245-A70F-9950FE0D3FA6}" destId="{80C1EB53-8A15-8F42-924C-A1C0C396415C}" srcOrd="18" destOrd="0" presId="urn:microsoft.com/office/officeart/2005/8/layout/radial4"/>
    <dgm:cxn modelId="{11B1C25D-65B2-244E-9D3F-14A6C028F980}" type="presParOf" srcId="{798A0E67-AA1D-4245-A70F-9950FE0D3FA6}" destId="{2A5AA939-2F1B-6C45-9379-51B8ABC21E37}" srcOrd="19" destOrd="0" presId="urn:microsoft.com/office/officeart/2005/8/layout/radial4"/>
    <dgm:cxn modelId="{FF75F41D-AA61-1744-9C81-B3AC1EEE2F57}" type="presParOf" srcId="{798A0E67-AA1D-4245-A70F-9950FE0D3FA6}" destId="{2B75DEAC-A888-6A4E-85B6-46E6182D4360}" srcOrd="2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E34BE1-2291-2C45-97D0-2B8987CCF15A}" type="doc">
      <dgm:prSet loTypeId="urn:microsoft.com/office/officeart/2008/layout/HorizontalMultiLevelHierarchy" loCatId="" qsTypeId="urn:microsoft.com/office/officeart/2005/8/quickstyle/simple5" qsCatId="simple" csTypeId="urn:microsoft.com/office/officeart/2005/8/colors/accent1_5" csCatId="accent1" phldr="1"/>
      <dgm:spPr/>
      <dgm:t>
        <a:bodyPr/>
        <a:lstStyle/>
        <a:p>
          <a:endParaRPr lang="en-GB"/>
        </a:p>
      </dgm:t>
    </dgm:pt>
    <dgm:pt modelId="{04B98636-874E-6940-8453-975C46D8D065}">
      <dgm:prSet phldrT="[Text]"/>
      <dgm:spPr/>
      <dgm:t>
        <a:bodyPr/>
        <a:lstStyle/>
        <a:p>
          <a:r>
            <a:rPr lang="en-GB"/>
            <a:t>Disease progression</a:t>
          </a:r>
        </a:p>
      </dgm:t>
    </dgm:pt>
    <dgm:pt modelId="{712881C5-2A29-7744-8B69-A32E1AD32E4D}" type="parTrans" cxnId="{2F1E08C4-C371-7740-9251-E25E17272531}">
      <dgm:prSet/>
      <dgm:spPr/>
      <dgm:t>
        <a:bodyPr/>
        <a:lstStyle/>
        <a:p>
          <a:endParaRPr lang="en-GB"/>
        </a:p>
      </dgm:t>
    </dgm:pt>
    <dgm:pt modelId="{A942B212-C52C-E646-A40E-5AE9CD636D11}" type="sibTrans" cxnId="{2F1E08C4-C371-7740-9251-E25E17272531}">
      <dgm:prSet/>
      <dgm:spPr/>
      <dgm:t>
        <a:bodyPr/>
        <a:lstStyle/>
        <a:p>
          <a:endParaRPr lang="en-GB"/>
        </a:p>
      </dgm:t>
    </dgm:pt>
    <dgm:pt modelId="{9C7483B9-78FB-F84E-91C2-B3276DEF6CDF}">
      <dgm:prSet phldrT="[Text]" custT="1"/>
      <dgm:spPr/>
      <dgm:t>
        <a:bodyPr/>
        <a:lstStyle/>
        <a:p>
          <a:r>
            <a:rPr lang="en-GB" sz="2000"/>
            <a:t>Stress-related neuroinflammation</a:t>
          </a:r>
        </a:p>
      </dgm:t>
    </dgm:pt>
    <dgm:pt modelId="{CE5F9AD5-6FB2-BB41-969C-9434A7ABEF5A}" type="parTrans" cxnId="{3ECF13AD-6FB2-8441-8F61-BE123E345129}">
      <dgm:prSet/>
      <dgm:spPr/>
      <dgm:t>
        <a:bodyPr/>
        <a:lstStyle/>
        <a:p>
          <a:endParaRPr lang="en-GB"/>
        </a:p>
      </dgm:t>
    </dgm:pt>
    <dgm:pt modelId="{EFEF457E-ADF6-6A4D-88F8-498DEEF5BA89}" type="sibTrans" cxnId="{3ECF13AD-6FB2-8441-8F61-BE123E345129}">
      <dgm:prSet/>
      <dgm:spPr/>
      <dgm:t>
        <a:bodyPr/>
        <a:lstStyle/>
        <a:p>
          <a:endParaRPr lang="en-GB"/>
        </a:p>
      </dgm:t>
    </dgm:pt>
    <dgm:pt modelId="{B039BDD2-D35E-C04E-BF11-CFC195526D51}">
      <dgm:prSet phldrT="[Text]" custT="1"/>
      <dgm:spPr/>
      <dgm:t>
        <a:bodyPr/>
        <a:lstStyle/>
        <a:p>
          <a:r>
            <a:rPr lang="en-GB" sz="2000"/>
            <a:t>Cognitive impairment</a:t>
          </a:r>
        </a:p>
      </dgm:t>
    </dgm:pt>
    <dgm:pt modelId="{0EF77CDF-3034-AE46-9DA1-87649AA195EB}" type="parTrans" cxnId="{A7CB6889-38E7-7143-9FBC-B87EF935FADB}">
      <dgm:prSet/>
      <dgm:spPr/>
      <dgm:t>
        <a:bodyPr/>
        <a:lstStyle/>
        <a:p>
          <a:endParaRPr lang="en-GB"/>
        </a:p>
      </dgm:t>
    </dgm:pt>
    <dgm:pt modelId="{E977691E-06C4-8A4B-8D9F-8B3B0E3020D3}" type="sibTrans" cxnId="{A7CB6889-38E7-7143-9FBC-B87EF935FADB}">
      <dgm:prSet/>
      <dgm:spPr/>
      <dgm:t>
        <a:bodyPr/>
        <a:lstStyle/>
        <a:p>
          <a:endParaRPr lang="en-GB"/>
        </a:p>
      </dgm:t>
    </dgm:pt>
    <dgm:pt modelId="{D68A2316-3EAA-BA41-8889-3584FDECC3FD}">
      <dgm:prSet phldrT="[Text]" custT="1"/>
      <dgm:spPr/>
      <dgm:t>
        <a:bodyPr/>
        <a:lstStyle/>
        <a:p>
          <a:r>
            <a:rPr lang="en-GB" sz="2000"/>
            <a:t>Neurotransmitter imbalances</a:t>
          </a:r>
        </a:p>
      </dgm:t>
    </dgm:pt>
    <dgm:pt modelId="{C9842379-E0FA-E44B-9C2D-A19A0D8878B6}" type="parTrans" cxnId="{257B3453-70BC-9C40-ABF4-BA1F683A1158}">
      <dgm:prSet/>
      <dgm:spPr/>
      <dgm:t>
        <a:bodyPr/>
        <a:lstStyle/>
        <a:p>
          <a:endParaRPr lang="en-GB"/>
        </a:p>
      </dgm:t>
    </dgm:pt>
    <dgm:pt modelId="{BF4FCF74-2C61-A344-8EE8-45C79B3D3E46}" type="sibTrans" cxnId="{257B3453-70BC-9C40-ABF4-BA1F683A1158}">
      <dgm:prSet/>
      <dgm:spPr/>
      <dgm:t>
        <a:bodyPr/>
        <a:lstStyle/>
        <a:p>
          <a:endParaRPr lang="en-GB"/>
        </a:p>
      </dgm:t>
    </dgm:pt>
    <dgm:pt modelId="{150758EC-BA49-A247-B17A-00432181F6B8}">
      <dgm:prSet custT="1"/>
      <dgm:spPr/>
      <dgm:t>
        <a:bodyPr/>
        <a:lstStyle/>
        <a:p>
          <a:r>
            <a:rPr lang="en-GB" sz="2000"/>
            <a:t>Physical health consequences</a:t>
          </a:r>
        </a:p>
      </dgm:t>
    </dgm:pt>
    <dgm:pt modelId="{B6EA9B3A-30D2-0F43-8240-F618EFA10F00}" type="parTrans" cxnId="{86A9ECFB-668C-F740-823B-430A5F5CB53F}">
      <dgm:prSet/>
      <dgm:spPr/>
      <dgm:t>
        <a:bodyPr/>
        <a:lstStyle/>
        <a:p>
          <a:endParaRPr lang="en-GB"/>
        </a:p>
      </dgm:t>
    </dgm:pt>
    <dgm:pt modelId="{71ABB5C6-7D7D-8441-AB12-0FD5CF7407AE}" type="sibTrans" cxnId="{86A9ECFB-668C-F740-823B-430A5F5CB53F}">
      <dgm:prSet/>
      <dgm:spPr/>
      <dgm:t>
        <a:bodyPr/>
        <a:lstStyle/>
        <a:p>
          <a:endParaRPr lang="en-GB"/>
        </a:p>
      </dgm:t>
    </dgm:pt>
    <dgm:pt modelId="{CF17B4AE-D2ED-E240-8E32-E6A11F247498}">
      <dgm:prSet custT="1"/>
      <dgm:spPr/>
      <dgm:t>
        <a:bodyPr/>
        <a:lstStyle/>
        <a:p>
          <a:r>
            <a:rPr lang="en-GB" sz="2000"/>
            <a:t>Hormonal changes</a:t>
          </a:r>
        </a:p>
      </dgm:t>
    </dgm:pt>
    <dgm:pt modelId="{BA884FC9-A1AA-7344-86EE-7C6E5AA86BF0}" type="parTrans" cxnId="{27DC8A05-A23D-A549-B224-79CCCC241B0E}">
      <dgm:prSet/>
      <dgm:spPr/>
      <dgm:t>
        <a:bodyPr/>
        <a:lstStyle/>
        <a:p>
          <a:endParaRPr lang="en-GB"/>
        </a:p>
      </dgm:t>
    </dgm:pt>
    <dgm:pt modelId="{D759628F-B4CB-4A45-9051-5559857E5B2F}" type="sibTrans" cxnId="{27DC8A05-A23D-A549-B224-79CCCC241B0E}">
      <dgm:prSet/>
      <dgm:spPr/>
      <dgm:t>
        <a:bodyPr/>
        <a:lstStyle/>
        <a:p>
          <a:endParaRPr lang="en-GB"/>
        </a:p>
      </dgm:t>
    </dgm:pt>
    <dgm:pt modelId="{D0505BD4-9C6D-B244-81FB-BB236712FDCC}">
      <dgm:prSet custT="1"/>
      <dgm:spPr/>
      <dgm:t>
        <a:bodyPr/>
        <a:lstStyle/>
        <a:p>
          <a:r>
            <a:rPr lang="en-GB" sz="2000"/>
            <a:t>Behavioural changes</a:t>
          </a:r>
        </a:p>
      </dgm:t>
    </dgm:pt>
    <dgm:pt modelId="{FC3078DB-FA26-F945-991D-E1928072D590}" type="parTrans" cxnId="{1F53359B-3A74-C94F-9CB4-5331C7C1DBF8}">
      <dgm:prSet/>
      <dgm:spPr/>
      <dgm:t>
        <a:bodyPr/>
        <a:lstStyle/>
        <a:p>
          <a:endParaRPr lang="en-GB"/>
        </a:p>
      </dgm:t>
    </dgm:pt>
    <dgm:pt modelId="{276DB045-34C5-E946-967B-69867EDF6A42}" type="sibTrans" cxnId="{1F53359B-3A74-C94F-9CB4-5331C7C1DBF8}">
      <dgm:prSet/>
      <dgm:spPr/>
      <dgm:t>
        <a:bodyPr/>
        <a:lstStyle/>
        <a:p>
          <a:endParaRPr lang="en-GB"/>
        </a:p>
      </dgm:t>
    </dgm:pt>
    <dgm:pt modelId="{0A221B4B-D9F4-B841-A7CB-1A8D4C0A82E5}">
      <dgm:prSet custT="1"/>
      <dgm:spPr/>
      <dgm:t>
        <a:bodyPr/>
        <a:lstStyle/>
        <a:p>
          <a:r>
            <a:rPr lang="en-GB" sz="2000"/>
            <a:t>Reduced medication adherence</a:t>
          </a:r>
        </a:p>
      </dgm:t>
    </dgm:pt>
    <dgm:pt modelId="{A331166A-80BD-0043-B214-889A328E2167}" type="parTrans" cxnId="{7729B9CB-0D88-B643-985A-D44F7DD3E7E5}">
      <dgm:prSet/>
      <dgm:spPr/>
      <dgm:t>
        <a:bodyPr/>
        <a:lstStyle/>
        <a:p>
          <a:endParaRPr lang="en-GB"/>
        </a:p>
      </dgm:t>
    </dgm:pt>
    <dgm:pt modelId="{8F60CF97-09A1-4D43-9631-762F0DD27F4E}" type="sibTrans" cxnId="{7729B9CB-0D88-B643-985A-D44F7DD3E7E5}">
      <dgm:prSet/>
      <dgm:spPr/>
      <dgm:t>
        <a:bodyPr/>
        <a:lstStyle/>
        <a:p>
          <a:endParaRPr lang="en-GB"/>
        </a:p>
      </dgm:t>
    </dgm:pt>
    <dgm:pt modelId="{A3EDCBA8-BA72-6948-BEEE-5AE1F26992D7}">
      <dgm:prSet custT="1"/>
      <dgm:spPr/>
      <dgm:t>
        <a:bodyPr/>
        <a:lstStyle/>
        <a:p>
          <a:r>
            <a:rPr lang="en-GB" sz="2000"/>
            <a:t>Impaired coping mechanisms</a:t>
          </a:r>
        </a:p>
      </dgm:t>
    </dgm:pt>
    <dgm:pt modelId="{CC721733-F7AA-9A4F-AC30-95E6460EE255}" type="parTrans" cxnId="{1DD41648-9958-C146-A9C1-08178F06A16D}">
      <dgm:prSet/>
      <dgm:spPr/>
      <dgm:t>
        <a:bodyPr/>
        <a:lstStyle/>
        <a:p>
          <a:endParaRPr lang="en-GB"/>
        </a:p>
      </dgm:t>
    </dgm:pt>
    <dgm:pt modelId="{6DCA185C-28EC-2245-86EB-F625AD95AA06}" type="sibTrans" cxnId="{1DD41648-9958-C146-A9C1-08178F06A16D}">
      <dgm:prSet/>
      <dgm:spPr/>
      <dgm:t>
        <a:bodyPr/>
        <a:lstStyle/>
        <a:p>
          <a:endParaRPr lang="en-GB"/>
        </a:p>
      </dgm:t>
    </dgm:pt>
    <dgm:pt modelId="{B580F38C-4D75-5A41-B7D5-E9C5DADEADF9}">
      <dgm:prSet custT="1"/>
      <dgm:spPr/>
      <dgm:t>
        <a:bodyPr/>
        <a:lstStyle/>
        <a:p>
          <a:r>
            <a:rPr lang="en-GB" sz="2000"/>
            <a:t>Impact on family and caregivers</a:t>
          </a:r>
        </a:p>
      </dgm:t>
    </dgm:pt>
    <dgm:pt modelId="{CCCF6390-2B63-3A47-8EDA-6231B7F85C53}" type="parTrans" cxnId="{EF79BEEF-88BC-0F43-A146-6B7E2556BA75}">
      <dgm:prSet/>
      <dgm:spPr/>
      <dgm:t>
        <a:bodyPr/>
        <a:lstStyle/>
        <a:p>
          <a:endParaRPr lang="en-GB"/>
        </a:p>
      </dgm:t>
    </dgm:pt>
    <dgm:pt modelId="{A225F5FB-CC5D-3C4F-95A5-05BBB47EF826}" type="sibTrans" cxnId="{EF79BEEF-88BC-0F43-A146-6B7E2556BA75}">
      <dgm:prSet/>
      <dgm:spPr/>
      <dgm:t>
        <a:bodyPr/>
        <a:lstStyle/>
        <a:p>
          <a:endParaRPr lang="en-GB"/>
        </a:p>
      </dgm:t>
    </dgm:pt>
    <dgm:pt modelId="{3BD48263-5543-DE41-A327-396DCE2B73A8}" type="pres">
      <dgm:prSet presAssocID="{9DE34BE1-2291-2C45-97D0-2B8987CCF15A}" presName="Name0" presStyleCnt="0">
        <dgm:presLayoutVars>
          <dgm:chPref val="1"/>
          <dgm:dir/>
          <dgm:animOne val="branch"/>
          <dgm:animLvl val="lvl"/>
          <dgm:resizeHandles val="exact"/>
        </dgm:presLayoutVars>
      </dgm:prSet>
      <dgm:spPr/>
    </dgm:pt>
    <dgm:pt modelId="{DC22D9A4-ECC1-C240-B455-CEC3DC7C4CB9}" type="pres">
      <dgm:prSet presAssocID="{04B98636-874E-6940-8453-975C46D8D065}" presName="root1" presStyleCnt="0"/>
      <dgm:spPr/>
    </dgm:pt>
    <dgm:pt modelId="{4D71066E-E5B0-B84B-886D-CCD59E981164}" type="pres">
      <dgm:prSet presAssocID="{04B98636-874E-6940-8453-975C46D8D065}" presName="LevelOneTextNode" presStyleLbl="node0" presStyleIdx="0" presStyleCnt="1" custScaleY="209193" custLinFactX="-1065760" custLinFactNeighborX="-1100000" custLinFactNeighborY="1987">
        <dgm:presLayoutVars>
          <dgm:chPref val="3"/>
        </dgm:presLayoutVars>
      </dgm:prSet>
      <dgm:spPr/>
    </dgm:pt>
    <dgm:pt modelId="{69CA54DD-0786-1141-A199-E726F07B4689}" type="pres">
      <dgm:prSet presAssocID="{04B98636-874E-6940-8453-975C46D8D065}" presName="level2hierChild" presStyleCnt="0"/>
      <dgm:spPr/>
    </dgm:pt>
    <dgm:pt modelId="{E16A4D9F-3AA2-6845-A1AA-6853BA0AB36F}" type="pres">
      <dgm:prSet presAssocID="{CE5F9AD5-6FB2-BB41-969C-9434A7ABEF5A}" presName="conn2-1" presStyleLbl="parChTrans1D2" presStyleIdx="0" presStyleCnt="9"/>
      <dgm:spPr/>
    </dgm:pt>
    <dgm:pt modelId="{AC572904-7DB6-7645-86C4-3C6D6866E1EF}" type="pres">
      <dgm:prSet presAssocID="{CE5F9AD5-6FB2-BB41-969C-9434A7ABEF5A}" presName="connTx" presStyleLbl="parChTrans1D2" presStyleIdx="0" presStyleCnt="9"/>
      <dgm:spPr/>
    </dgm:pt>
    <dgm:pt modelId="{8F680BD7-72EB-DF4B-8FC7-D333962CCDFF}" type="pres">
      <dgm:prSet presAssocID="{9C7483B9-78FB-F84E-91C2-B3276DEF6CDF}" presName="root2" presStyleCnt="0"/>
      <dgm:spPr/>
    </dgm:pt>
    <dgm:pt modelId="{8A66B4A4-3F00-2143-A2C8-4EE86361D9F0}" type="pres">
      <dgm:prSet presAssocID="{9C7483B9-78FB-F84E-91C2-B3276DEF6CDF}" presName="LevelTwoTextNode" presStyleLbl="node2" presStyleIdx="0" presStyleCnt="9" custScaleX="309189">
        <dgm:presLayoutVars>
          <dgm:chPref val="3"/>
        </dgm:presLayoutVars>
      </dgm:prSet>
      <dgm:spPr/>
    </dgm:pt>
    <dgm:pt modelId="{51317CFC-F32E-9446-9548-2962E4EF84F8}" type="pres">
      <dgm:prSet presAssocID="{9C7483B9-78FB-F84E-91C2-B3276DEF6CDF}" presName="level3hierChild" presStyleCnt="0"/>
      <dgm:spPr/>
    </dgm:pt>
    <dgm:pt modelId="{7CF59CF2-903A-5A49-AE08-97567584D95F}" type="pres">
      <dgm:prSet presAssocID="{0EF77CDF-3034-AE46-9DA1-87649AA195EB}" presName="conn2-1" presStyleLbl="parChTrans1D2" presStyleIdx="1" presStyleCnt="9"/>
      <dgm:spPr/>
    </dgm:pt>
    <dgm:pt modelId="{145EBDE7-3415-6647-A05C-7DDA16836EB8}" type="pres">
      <dgm:prSet presAssocID="{0EF77CDF-3034-AE46-9DA1-87649AA195EB}" presName="connTx" presStyleLbl="parChTrans1D2" presStyleIdx="1" presStyleCnt="9"/>
      <dgm:spPr/>
    </dgm:pt>
    <dgm:pt modelId="{54FEE19E-3029-B049-A928-5F7527762099}" type="pres">
      <dgm:prSet presAssocID="{B039BDD2-D35E-C04E-BF11-CFC195526D51}" presName="root2" presStyleCnt="0"/>
      <dgm:spPr/>
    </dgm:pt>
    <dgm:pt modelId="{80EB8654-2ED8-9645-BC6C-117C73CB9158}" type="pres">
      <dgm:prSet presAssocID="{B039BDD2-D35E-C04E-BF11-CFC195526D51}" presName="LevelTwoTextNode" presStyleLbl="node2" presStyleIdx="1" presStyleCnt="9" custScaleX="309189">
        <dgm:presLayoutVars>
          <dgm:chPref val="3"/>
        </dgm:presLayoutVars>
      </dgm:prSet>
      <dgm:spPr/>
    </dgm:pt>
    <dgm:pt modelId="{1C304235-3198-9D49-BED8-80A75F08E2B5}" type="pres">
      <dgm:prSet presAssocID="{B039BDD2-D35E-C04E-BF11-CFC195526D51}" presName="level3hierChild" presStyleCnt="0"/>
      <dgm:spPr/>
    </dgm:pt>
    <dgm:pt modelId="{08F36857-BD06-0041-8279-1E485028549B}" type="pres">
      <dgm:prSet presAssocID="{C9842379-E0FA-E44B-9C2D-A19A0D8878B6}" presName="conn2-1" presStyleLbl="parChTrans1D2" presStyleIdx="2" presStyleCnt="9"/>
      <dgm:spPr/>
    </dgm:pt>
    <dgm:pt modelId="{4B748A13-7D8B-2F41-AC0A-FC94984A3296}" type="pres">
      <dgm:prSet presAssocID="{C9842379-E0FA-E44B-9C2D-A19A0D8878B6}" presName="connTx" presStyleLbl="parChTrans1D2" presStyleIdx="2" presStyleCnt="9"/>
      <dgm:spPr/>
    </dgm:pt>
    <dgm:pt modelId="{C26A225D-BEDB-F34E-8D6C-6A36747C141D}" type="pres">
      <dgm:prSet presAssocID="{D68A2316-3EAA-BA41-8889-3584FDECC3FD}" presName="root2" presStyleCnt="0"/>
      <dgm:spPr/>
    </dgm:pt>
    <dgm:pt modelId="{DCF9760A-649D-D044-97BE-E02595A49862}" type="pres">
      <dgm:prSet presAssocID="{D68A2316-3EAA-BA41-8889-3584FDECC3FD}" presName="LevelTwoTextNode" presStyleLbl="node2" presStyleIdx="2" presStyleCnt="9" custScaleX="309189">
        <dgm:presLayoutVars>
          <dgm:chPref val="3"/>
        </dgm:presLayoutVars>
      </dgm:prSet>
      <dgm:spPr/>
    </dgm:pt>
    <dgm:pt modelId="{E5D2AA6B-75F9-DC4B-B7E2-1535E2FB1D23}" type="pres">
      <dgm:prSet presAssocID="{D68A2316-3EAA-BA41-8889-3584FDECC3FD}" presName="level3hierChild" presStyleCnt="0"/>
      <dgm:spPr/>
    </dgm:pt>
    <dgm:pt modelId="{842B7E34-767B-9C41-8B68-A73821DF13B4}" type="pres">
      <dgm:prSet presAssocID="{B6EA9B3A-30D2-0F43-8240-F618EFA10F00}" presName="conn2-1" presStyleLbl="parChTrans1D2" presStyleIdx="3" presStyleCnt="9"/>
      <dgm:spPr/>
    </dgm:pt>
    <dgm:pt modelId="{911DD7D9-64AE-0641-B113-622C9222521E}" type="pres">
      <dgm:prSet presAssocID="{B6EA9B3A-30D2-0F43-8240-F618EFA10F00}" presName="connTx" presStyleLbl="parChTrans1D2" presStyleIdx="3" presStyleCnt="9"/>
      <dgm:spPr/>
    </dgm:pt>
    <dgm:pt modelId="{B8E4D41F-5DDD-3943-8BB8-B333C37AC386}" type="pres">
      <dgm:prSet presAssocID="{150758EC-BA49-A247-B17A-00432181F6B8}" presName="root2" presStyleCnt="0"/>
      <dgm:spPr/>
    </dgm:pt>
    <dgm:pt modelId="{E9244D68-A0F0-7F48-865C-4266BBD8E9FA}" type="pres">
      <dgm:prSet presAssocID="{150758EC-BA49-A247-B17A-00432181F6B8}" presName="LevelTwoTextNode" presStyleLbl="node2" presStyleIdx="3" presStyleCnt="9" custScaleX="309189">
        <dgm:presLayoutVars>
          <dgm:chPref val="3"/>
        </dgm:presLayoutVars>
      </dgm:prSet>
      <dgm:spPr/>
    </dgm:pt>
    <dgm:pt modelId="{A6BE2967-66E7-C446-9BC3-F933D66AB2EB}" type="pres">
      <dgm:prSet presAssocID="{150758EC-BA49-A247-B17A-00432181F6B8}" presName="level3hierChild" presStyleCnt="0"/>
      <dgm:spPr/>
    </dgm:pt>
    <dgm:pt modelId="{5EE6BCB8-8EF9-6F4F-BB4C-7D5D9CACAE0E}" type="pres">
      <dgm:prSet presAssocID="{BA884FC9-A1AA-7344-86EE-7C6E5AA86BF0}" presName="conn2-1" presStyleLbl="parChTrans1D2" presStyleIdx="4" presStyleCnt="9"/>
      <dgm:spPr/>
    </dgm:pt>
    <dgm:pt modelId="{3300B029-F39E-4A4B-8138-F5ADE8728E16}" type="pres">
      <dgm:prSet presAssocID="{BA884FC9-A1AA-7344-86EE-7C6E5AA86BF0}" presName="connTx" presStyleLbl="parChTrans1D2" presStyleIdx="4" presStyleCnt="9"/>
      <dgm:spPr/>
    </dgm:pt>
    <dgm:pt modelId="{9FF54D9D-39F0-7B48-8A9F-F2699FC1E44A}" type="pres">
      <dgm:prSet presAssocID="{CF17B4AE-D2ED-E240-8E32-E6A11F247498}" presName="root2" presStyleCnt="0"/>
      <dgm:spPr/>
    </dgm:pt>
    <dgm:pt modelId="{C65CAD3B-BFF2-544C-9A18-37F52A13CB94}" type="pres">
      <dgm:prSet presAssocID="{CF17B4AE-D2ED-E240-8E32-E6A11F247498}" presName="LevelTwoTextNode" presStyleLbl="node2" presStyleIdx="4" presStyleCnt="9" custScaleX="309189">
        <dgm:presLayoutVars>
          <dgm:chPref val="3"/>
        </dgm:presLayoutVars>
      </dgm:prSet>
      <dgm:spPr/>
    </dgm:pt>
    <dgm:pt modelId="{5D838DDB-4A99-2E4E-98CA-893704CEC1AF}" type="pres">
      <dgm:prSet presAssocID="{CF17B4AE-D2ED-E240-8E32-E6A11F247498}" presName="level3hierChild" presStyleCnt="0"/>
      <dgm:spPr/>
    </dgm:pt>
    <dgm:pt modelId="{9C2CD3B7-D71F-5B47-99E2-783A1B3DC9C5}" type="pres">
      <dgm:prSet presAssocID="{FC3078DB-FA26-F945-991D-E1928072D590}" presName="conn2-1" presStyleLbl="parChTrans1D2" presStyleIdx="5" presStyleCnt="9"/>
      <dgm:spPr/>
    </dgm:pt>
    <dgm:pt modelId="{26B93011-C93D-6941-9665-146E0D4A01A3}" type="pres">
      <dgm:prSet presAssocID="{FC3078DB-FA26-F945-991D-E1928072D590}" presName="connTx" presStyleLbl="parChTrans1D2" presStyleIdx="5" presStyleCnt="9"/>
      <dgm:spPr/>
    </dgm:pt>
    <dgm:pt modelId="{373BFA05-023D-9F4F-B622-0ACF2CCA0EC8}" type="pres">
      <dgm:prSet presAssocID="{D0505BD4-9C6D-B244-81FB-BB236712FDCC}" presName="root2" presStyleCnt="0"/>
      <dgm:spPr/>
    </dgm:pt>
    <dgm:pt modelId="{87513658-F6DB-E548-883D-B22FE5524B5F}" type="pres">
      <dgm:prSet presAssocID="{D0505BD4-9C6D-B244-81FB-BB236712FDCC}" presName="LevelTwoTextNode" presStyleLbl="node2" presStyleIdx="5" presStyleCnt="9" custScaleX="309189">
        <dgm:presLayoutVars>
          <dgm:chPref val="3"/>
        </dgm:presLayoutVars>
      </dgm:prSet>
      <dgm:spPr/>
    </dgm:pt>
    <dgm:pt modelId="{591039C3-89C6-414E-ADF0-D878FF6931B1}" type="pres">
      <dgm:prSet presAssocID="{D0505BD4-9C6D-B244-81FB-BB236712FDCC}" presName="level3hierChild" presStyleCnt="0"/>
      <dgm:spPr/>
    </dgm:pt>
    <dgm:pt modelId="{73772DB8-D58F-6F43-9D64-ED1EBCA82F29}" type="pres">
      <dgm:prSet presAssocID="{A331166A-80BD-0043-B214-889A328E2167}" presName="conn2-1" presStyleLbl="parChTrans1D2" presStyleIdx="6" presStyleCnt="9"/>
      <dgm:spPr/>
    </dgm:pt>
    <dgm:pt modelId="{D78AAA00-446D-DB40-9D89-C9A5DC7C06CC}" type="pres">
      <dgm:prSet presAssocID="{A331166A-80BD-0043-B214-889A328E2167}" presName="connTx" presStyleLbl="parChTrans1D2" presStyleIdx="6" presStyleCnt="9"/>
      <dgm:spPr/>
    </dgm:pt>
    <dgm:pt modelId="{9DC055B3-3092-4F45-AF50-6820F85EB72F}" type="pres">
      <dgm:prSet presAssocID="{0A221B4B-D9F4-B841-A7CB-1A8D4C0A82E5}" presName="root2" presStyleCnt="0"/>
      <dgm:spPr/>
    </dgm:pt>
    <dgm:pt modelId="{44578E3E-EFFA-F34E-A996-E09979F64A8D}" type="pres">
      <dgm:prSet presAssocID="{0A221B4B-D9F4-B841-A7CB-1A8D4C0A82E5}" presName="LevelTwoTextNode" presStyleLbl="node2" presStyleIdx="6" presStyleCnt="9" custScaleX="309189">
        <dgm:presLayoutVars>
          <dgm:chPref val="3"/>
        </dgm:presLayoutVars>
      </dgm:prSet>
      <dgm:spPr/>
    </dgm:pt>
    <dgm:pt modelId="{27B50999-BA32-7740-AAE7-A7E7AE2045E5}" type="pres">
      <dgm:prSet presAssocID="{0A221B4B-D9F4-B841-A7CB-1A8D4C0A82E5}" presName="level3hierChild" presStyleCnt="0"/>
      <dgm:spPr/>
    </dgm:pt>
    <dgm:pt modelId="{8B0BABFD-89E3-3243-B71D-87F153D6AE82}" type="pres">
      <dgm:prSet presAssocID="{CC721733-F7AA-9A4F-AC30-95E6460EE255}" presName="conn2-1" presStyleLbl="parChTrans1D2" presStyleIdx="7" presStyleCnt="9"/>
      <dgm:spPr/>
    </dgm:pt>
    <dgm:pt modelId="{B4046FC8-7472-3D48-9FC5-DC9021F534D0}" type="pres">
      <dgm:prSet presAssocID="{CC721733-F7AA-9A4F-AC30-95E6460EE255}" presName="connTx" presStyleLbl="parChTrans1D2" presStyleIdx="7" presStyleCnt="9"/>
      <dgm:spPr/>
    </dgm:pt>
    <dgm:pt modelId="{BCD95FFA-8B95-044F-9923-68BBC7B66CBC}" type="pres">
      <dgm:prSet presAssocID="{A3EDCBA8-BA72-6948-BEEE-5AE1F26992D7}" presName="root2" presStyleCnt="0"/>
      <dgm:spPr/>
    </dgm:pt>
    <dgm:pt modelId="{7756A3AB-FB3E-E945-AEFB-DB5EB7F00F86}" type="pres">
      <dgm:prSet presAssocID="{A3EDCBA8-BA72-6948-BEEE-5AE1F26992D7}" presName="LevelTwoTextNode" presStyleLbl="node2" presStyleIdx="7" presStyleCnt="9" custScaleX="309189">
        <dgm:presLayoutVars>
          <dgm:chPref val="3"/>
        </dgm:presLayoutVars>
      </dgm:prSet>
      <dgm:spPr/>
    </dgm:pt>
    <dgm:pt modelId="{4801DE09-98E8-3240-89B8-00BF7A79501A}" type="pres">
      <dgm:prSet presAssocID="{A3EDCBA8-BA72-6948-BEEE-5AE1F26992D7}" presName="level3hierChild" presStyleCnt="0"/>
      <dgm:spPr/>
    </dgm:pt>
    <dgm:pt modelId="{96ED5ABE-2D51-704E-AFC3-6174B89BC9CD}" type="pres">
      <dgm:prSet presAssocID="{CCCF6390-2B63-3A47-8EDA-6231B7F85C53}" presName="conn2-1" presStyleLbl="parChTrans1D2" presStyleIdx="8" presStyleCnt="9"/>
      <dgm:spPr/>
    </dgm:pt>
    <dgm:pt modelId="{3A9B3D12-F03A-8443-BF8C-ABC693E03764}" type="pres">
      <dgm:prSet presAssocID="{CCCF6390-2B63-3A47-8EDA-6231B7F85C53}" presName="connTx" presStyleLbl="parChTrans1D2" presStyleIdx="8" presStyleCnt="9"/>
      <dgm:spPr/>
    </dgm:pt>
    <dgm:pt modelId="{EF88679E-ECBB-3843-A302-286344CBA313}" type="pres">
      <dgm:prSet presAssocID="{B580F38C-4D75-5A41-B7D5-E9C5DADEADF9}" presName="root2" presStyleCnt="0"/>
      <dgm:spPr/>
    </dgm:pt>
    <dgm:pt modelId="{B430370F-3118-F64B-A6BE-037D664BD646}" type="pres">
      <dgm:prSet presAssocID="{B580F38C-4D75-5A41-B7D5-E9C5DADEADF9}" presName="LevelTwoTextNode" presStyleLbl="node2" presStyleIdx="8" presStyleCnt="9" custScaleX="309189">
        <dgm:presLayoutVars>
          <dgm:chPref val="3"/>
        </dgm:presLayoutVars>
      </dgm:prSet>
      <dgm:spPr/>
    </dgm:pt>
    <dgm:pt modelId="{394FBC54-8BEB-DF48-8233-A0392D389B0F}" type="pres">
      <dgm:prSet presAssocID="{B580F38C-4D75-5A41-B7D5-E9C5DADEADF9}" presName="level3hierChild" presStyleCnt="0"/>
      <dgm:spPr/>
    </dgm:pt>
  </dgm:ptLst>
  <dgm:cxnLst>
    <dgm:cxn modelId="{27DC8A05-A23D-A549-B224-79CCCC241B0E}" srcId="{04B98636-874E-6940-8453-975C46D8D065}" destId="{CF17B4AE-D2ED-E240-8E32-E6A11F247498}" srcOrd="4" destOrd="0" parTransId="{BA884FC9-A1AA-7344-86EE-7C6E5AA86BF0}" sibTransId="{D759628F-B4CB-4A45-9051-5559857E5B2F}"/>
    <dgm:cxn modelId="{0C21C508-F725-4642-98E7-D7CD152EE9F6}" type="presOf" srcId="{C9842379-E0FA-E44B-9C2D-A19A0D8878B6}" destId="{4B748A13-7D8B-2F41-AC0A-FC94984A3296}" srcOrd="1" destOrd="0" presId="urn:microsoft.com/office/officeart/2008/layout/HorizontalMultiLevelHierarchy"/>
    <dgm:cxn modelId="{41367E0D-3575-BA4F-9905-72F4200C0D26}" type="presOf" srcId="{FC3078DB-FA26-F945-991D-E1928072D590}" destId="{9C2CD3B7-D71F-5B47-99E2-783A1B3DC9C5}" srcOrd="0" destOrd="0" presId="urn:microsoft.com/office/officeart/2008/layout/HorizontalMultiLevelHierarchy"/>
    <dgm:cxn modelId="{8A13042A-44FA-0045-BFD8-205C2242DB38}" type="presOf" srcId="{0A221B4B-D9F4-B841-A7CB-1A8D4C0A82E5}" destId="{44578E3E-EFFA-F34E-A996-E09979F64A8D}" srcOrd="0" destOrd="0" presId="urn:microsoft.com/office/officeart/2008/layout/HorizontalMultiLevelHierarchy"/>
    <dgm:cxn modelId="{CE25052E-F859-9E48-A838-9C01995BA71A}" type="presOf" srcId="{A331166A-80BD-0043-B214-889A328E2167}" destId="{73772DB8-D58F-6F43-9D64-ED1EBCA82F29}" srcOrd="0" destOrd="0" presId="urn:microsoft.com/office/officeart/2008/layout/HorizontalMultiLevelHierarchy"/>
    <dgm:cxn modelId="{3754462E-7EF1-6F4A-9C6B-C4880BB3E3C4}" type="presOf" srcId="{CC721733-F7AA-9A4F-AC30-95E6460EE255}" destId="{B4046FC8-7472-3D48-9FC5-DC9021F534D0}" srcOrd="1" destOrd="0" presId="urn:microsoft.com/office/officeart/2008/layout/HorizontalMultiLevelHierarchy"/>
    <dgm:cxn modelId="{B94B8237-2A63-7841-B766-EF0AC87417A7}" type="presOf" srcId="{CF17B4AE-D2ED-E240-8E32-E6A11F247498}" destId="{C65CAD3B-BFF2-544C-9A18-37F52A13CB94}" srcOrd="0" destOrd="0" presId="urn:microsoft.com/office/officeart/2008/layout/HorizontalMultiLevelHierarchy"/>
    <dgm:cxn modelId="{906D7B3B-8995-D04F-9A5A-F11BB84A4E69}" type="presOf" srcId="{C9842379-E0FA-E44B-9C2D-A19A0D8878B6}" destId="{08F36857-BD06-0041-8279-1E485028549B}" srcOrd="0" destOrd="0" presId="urn:microsoft.com/office/officeart/2008/layout/HorizontalMultiLevelHierarchy"/>
    <dgm:cxn modelId="{C97EA742-DAFF-6546-97CE-9A51E4A0A941}" type="presOf" srcId="{CE5F9AD5-6FB2-BB41-969C-9434A7ABEF5A}" destId="{AC572904-7DB6-7645-86C4-3C6D6866E1EF}" srcOrd="1" destOrd="0" presId="urn:microsoft.com/office/officeart/2008/layout/HorizontalMultiLevelHierarchy"/>
    <dgm:cxn modelId="{C7A09E45-FA99-DB4F-9347-26D9F5058FAA}" type="presOf" srcId="{CCCF6390-2B63-3A47-8EDA-6231B7F85C53}" destId="{3A9B3D12-F03A-8443-BF8C-ABC693E03764}" srcOrd="1" destOrd="0" presId="urn:microsoft.com/office/officeart/2008/layout/HorizontalMultiLevelHierarchy"/>
    <dgm:cxn modelId="{1DD41648-9958-C146-A9C1-08178F06A16D}" srcId="{04B98636-874E-6940-8453-975C46D8D065}" destId="{A3EDCBA8-BA72-6948-BEEE-5AE1F26992D7}" srcOrd="7" destOrd="0" parTransId="{CC721733-F7AA-9A4F-AC30-95E6460EE255}" sibTransId="{6DCA185C-28EC-2245-86EB-F625AD95AA06}"/>
    <dgm:cxn modelId="{E7A88F4E-5056-B043-91D6-C7AB05DDA26B}" type="presOf" srcId="{B039BDD2-D35E-C04E-BF11-CFC195526D51}" destId="{80EB8654-2ED8-9645-BC6C-117C73CB9158}" srcOrd="0" destOrd="0" presId="urn:microsoft.com/office/officeart/2008/layout/HorizontalMultiLevelHierarchy"/>
    <dgm:cxn modelId="{257B3453-70BC-9C40-ABF4-BA1F683A1158}" srcId="{04B98636-874E-6940-8453-975C46D8D065}" destId="{D68A2316-3EAA-BA41-8889-3584FDECC3FD}" srcOrd="2" destOrd="0" parTransId="{C9842379-E0FA-E44B-9C2D-A19A0D8878B6}" sibTransId="{BF4FCF74-2C61-A344-8EE8-45C79B3D3E46}"/>
    <dgm:cxn modelId="{EA161E5E-F510-A945-A710-DF2066502434}" type="presOf" srcId="{CE5F9AD5-6FB2-BB41-969C-9434A7ABEF5A}" destId="{E16A4D9F-3AA2-6845-A1AA-6853BA0AB36F}" srcOrd="0" destOrd="0" presId="urn:microsoft.com/office/officeart/2008/layout/HorizontalMultiLevelHierarchy"/>
    <dgm:cxn modelId="{3EA47D69-B577-4540-B3F3-AB9994482602}" type="presOf" srcId="{0EF77CDF-3034-AE46-9DA1-87649AA195EB}" destId="{7CF59CF2-903A-5A49-AE08-97567584D95F}" srcOrd="0" destOrd="0" presId="urn:microsoft.com/office/officeart/2008/layout/HorizontalMultiLevelHierarchy"/>
    <dgm:cxn modelId="{8FF93875-2EB6-204F-A62A-12E4A4EC2183}" type="presOf" srcId="{CCCF6390-2B63-3A47-8EDA-6231B7F85C53}" destId="{96ED5ABE-2D51-704E-AFC3-6174B89BC9CD}" srcOrd="0" destOrd="0" presId="urn:microsoft.com/office/officeart/2008/layout/HorizontalMultiLevelHierarchy"/>
    <dgm:cxn modelId="{59AC8184-50DC-3C4A-BA12-0174E76CCED2}" type="presOf" srcId="{B6EA9B3A-30D2-0F43-8240-F618EFA10F00}" destId="{842B7E34-767B-9C41-8B68-A73821DF13B4}" srcOrd="0" destOrd="0" presId="urn:microsoft.com/office/officeart/2008/layout/HorizontalMultiLevelHierarchy"/>
    <dgm:cxn modelId="{A7CB6889-38E7-7143-9FBC-B87EF935FADB}" srcId="{04B98636-874E-6940-8453-975C46D8D065}" destId="{B039BDD2-D35E-C04E-BF11-CFC195526D51}" srcOrd="1" destOrd="0" parTransId="{0EF77CDF-3034-AE46-9DA1-87649AA195EB}" sibTransId="{E977691E-06C4-8A4B-8D9F-8B3B0E3020D3}"/>
    <dgm:cxn modelId="{091A8B91-A748-2944-B03B-20D40515AB72}" type="presOf" srcId="{B580F38C-4D75-5A41-B7D5-E9C5DADEADF9}" destId="{B430370F-3118-F64B-A6BE-037D664BD646}" srcOrd="0" destOrd="0" presId="urn:microsoft.com/office/officeart/2008/layout/HorizontalMultiLevelHierarchy"/>
    <dgm:cxn modelId="{AE896392-6873-334F-AFDC-EFFE261998EC}" type="presOf" srcId="{150758EC-BA49-A247-B17A-00432181F6B8}" destId="{E9244D68-A0F0-7F48-865C-4266BBD8E9FA}" srcOrd="0" destOrd="0" presId="urn:microsoft.com/office/officeart/2008/layout/HorizontalMultiLevelHierarchy"/>
    <dgm:cxn modelId="{1F53359B-3A74-C94F-9CB4-5331C7C1DBF8}" srcId="{04B98636-874E-6940-8453-975C46D8D065}" destId="{D0505BD4-9C6D-B244-81FB-BB236712FDCC}" srcOrd="5" destOrd="0" parTransId="{FC3078DB-FA26-F945-991D-E1928072D590}" sibTransId="{276DB045-34C5-E946-967B-69867EDF6A42}"/>
    <dgm:cxn modelId="{72ABAC9D-9A12-A647-8876-36BA3BDA626F}" type="presOf" srcId="{A3EDCBA8-BA72-6948-BEEE-5AE1F26992D7}" destId="{7756A3AB-FB3E-E945-AEFB-DB5EB7F00F86}" srcOrd="0" destOrd="0" presId="urn:microsoft.com/office/officeart/2008/layout/HorizontalMultiLevelHierarchy"/>
    <dgm:cxn modelId="{2F11DCA1-0252-BB43-A717-253C3AA44A07}" type="presOf" srcId="{04B98636-874E-6940-8453-975C46D8D065}" destId="{4D71066E-E5B0-B84B-886D-CCD59E981164}" srcOrd="0" destOrd="0" presId="urn:microsoft.com/office/officeart/2008/layout/HorizontalMultiLevelHierarchy"/>
    <dgm:cxn modelId="{99A806A9-4950-3D4D-813C-B9553DEB405D}" type="presOf" srcId="{9C7483B9-78FB-F84E-91C2-B3276DEF6CDF}" destId="{8A66B4A4-3F00-2143-A2C8-4EE86361D9F0}" srcOrd="0" destOrd="0" presId="urn:microsoft.com/office/officeart/2008/layout/HorizontalMultiLevelHierarchy"/>
    <dgm:cxn modelId="{3ECF13AD-6FB2-8441-8F61-BE123E345129}" srcId="{04B98636-874E-6940-8453-975C46D8D065}" destId="{9C7483B9-78FB-F84E-91C2-B3276DEF6CDF}" srcOrd="0" destOrd="0" parTransId="{CE5F9AD5-6FB2-BB41-969C-9434A7ABEF5A}" sibTransId="{EFEF457E-ADF6-6A4D-88F8-498DEEF5BA89}"/>
    <dgm:cxn modelId="{5FDB99B3-F481-8448-99C7-587DAE3EC377}" type="presOf" srcId="{A331166A-80BD-0043-B214-889A328E2167}" destId="{D78AAA00-446D-DB40-9D89-C9A5DC7C06CC}" srcOrd="1" destOrd="0" presId="urn:microsoft.com/office/officeart/2008/layout/HorizontalMultiLevelHierarchy"/>
    <dgm:cxn modelId="{9E5A1EBA-FB58-054B-B775-F65EA46FA451}" type="presOf" srcId="{D68A2316-3EAA-BA41-8889-3584FDECC3FD}" destId="{DCF9760A-649D-D044-97BE-E02595A49862}" srcOrd="0" destOrd="0" presId="urn:microsoft.com/office/officeart/2008/layout/HorizontalMultiLevelHierarchy"/>
    <dgm:cxn modelId="{6BC236BA-D50D-4245-A9A9-473058220CDB}" type="presOf" srcId="{0EF77CDF-3034-AE46-9DA1-87649AA195EB}" destId="{145EBDE7-3415-6647-A05C-7DDA16836EB8}" srcOrd="1" destOrd="0" presId="urn:microsoft.com/office/officeart/2008/layout/HorizontalMultiLevelHierarchy"/>
    <dgm:cxn modelId="{2F1E08C4-C371-7740-9251-E25E17272531}" srcId="{9DE34BE1-2291-2C45-97D0-2B8987CCF15A}" destId="{04B98636-874E-6940-8453-975C46D8D065}" srcOrd="0" destOrd="0" parTransId="{712881C5-2A29-7744-8B69-A32E1AD32E4D}" sibTransId="{A942B212-C52C-E646-A40E-5AE9CD636D11}"/>
    <dgm:cxn modelId="{090181C4-2A30-6A45-9650-CF377B6CED46}" type="presOf" srcId="{BA884FC9-A1AA-7344-86EE-7C6E5AA86BF0}" destId="{5EE6BCB8-8EF9-6F4F-BB4C-7D5D9CACAE0E}" srcOrd="0" destOrd="0" presId="urn:microsoft.com/office/officeart/2008/layout/HorizontalMultiLevelHierarchy"/>
    <dgm:cxn modelId="{F4370CC5-D081-254D-8F9D-9403481E152E}" type="presOf" srcId="{D0505BD4-9C6D-B244-81FB-BB236712FDCC}" destId="{87513658-F6DB-E548-883D-B22FE5524B5F}" srcOrd="0" destOrd="0" presId="urn:microsoft.com/office/officeart/2008/layout/HorizontalMultiLevelHierarchy"/>
    <dgm:cxn modelId="{7729B9CB-0D88-B643-985A-D44F7DD3E7E5}" srcId="{04B98636-874E-6940-8453-975C46D8D065}" destId="{0A221B4B-D9F4-B841-A7CB-1A8D4C0A82E5}" srcOrd="6" destOrd="0" parTransId="{A331166A-80BD-0043-B214-889A328E2167}" sibTransId="{8F60CF97-09A1-4D43-9631-762F0DD27F4E}"/>
    <dgm:cxn modelId="{515A63CF-A03F-3947-8CA5-5304D0F6222C}" type="presOf" srcId="{BA884FC9-A1AA-7344-86EE-7C6E5AA86BF0}" destId="{3300B029-F39E-4A4B-8138-F5ADE8728E16}" srcOrd="1" destOrd="0" presId="urn:microsoft.com/office/officeart/2008/layout/HorizontalMultiLevelHierarchy"/>
    <dgm:cxn modelId="{74E8D3DC-FA90-D34B-B653-60B3604DB4A9}" type="presOf" srcId="{CC721733-F7AA-9A4F-AC30-95E6460EE255}" destId="{8B0BABFD-89E3-3243-B71D-87F153D6AE82}" srcOrd="0" destOrd="0" presId="urn:microsoft.com/office/officeart/2008/layout/HorizontalMultiLevelHierarchy"/>
    <dgm:cxn modelId="{EF79BEEF-88BC-0F43-A146-6B7E2556BA75}" srcId="{04B98636-874E-6940-8453-975C46D8D065}" destId="{B580F38C-4D75-5A41-B7D5-E9C5DADEADF9}" srcOrd="8" destOrd="0" parTransId="{CCCF6390-2B63-3A47-8EDA-6231B7F85C53}" sibTransId="{A225F5FB-CC5D-3C4F-95A5-05BBB47EF826}"/>
    <dgm:cxn modelId="{8D9C20F4-08DB-9044-819F-D05495BD0F42}" type="presOf" srcId="{FC3078DB-FA26-F945-991D-E1928072D590}" destId="{26B93011-C93D-6941-9665-146E0D4A01A3}" srcOrd="1" destOrd="0" presId="urn:microsoft.com/office/officeart/2008/layout/HorizontalMultiLevelHierarchy"/>
    <dgm:cxn modelId="{5058B8F5-3979-5D42-ACD0-2FA41F78F56C}" type="presOf" srcId="{B6EA9B3A-30D2-0F43-8240-F618EFA10F00}" destId="{911DD7D9-64AE-0641-B113-622C9222521E}" srcOrd="1" destOrd="0" presId="urn:microsoft.com/office/officeart/2008/layout/HorizontalMultiLevelHierarchy"/>
    <dgm:cxn modelId="{86A9ECFB-668C-F740-823B-430A5F5CB53F}" srcId="{04B98636-874E-6940-8453-975C46D8D065}" destId="{150758EC-BA49-A247-B17A-00432181F6B8}" srcOrd="3" destOrd="0" parTransId="{B6EA9B3A-30D2-0F43-8240-F618EFA10F00}" sibTransId="{71ABB5C6-7D7D-8441-AB12-0FD5CF7407AE}"/>
    <dgm:cxn modelId="{2E95BAFF-F4CC-1D4B-90CD-7725140CD364}" type="presOf" srcId="{9DE34BE1-2291-2C45-97D0-2B8987CCF15A}" destId="{3BD48263-5543-DE41-A327-396DCE2B73A8}" srcOrd="0" destOrd="0" presId="urn:microsoft.com/office/officeart/2008/layout/HorizontalMultiLevelHierarchy"/>
    <dgm:cxn modelId="{C5AF4616-B833-E748-AC07-0BE0A8EC21D5}" type="presParOf" srcId="{3BD48263-5543-DE41-A327-396DCE2B73A8}" destId="{DC22D9A4-ECC1-C240-B455-CEC3DC7C4CB9}" srcOrd="0" destOrd="0" presId="urn:microsoft.com/office/officeart/2008/layout/HorizontalMultiLevelHierarchy"/>
    <dgm:cxn modelId="{6335703E-CF01-7F46-A10E-A749855D48D0}" type="presParOf" srcId="{DC22D9A4-ECC1-C240-B455-CEC3DC7C4CB9}" destId="{4D71066E-E5B0-B84B-886D-CCD59E981164}" srcOrd="0" destOrd="0" presId="urn:microsoft.com/office/officeart/2008/layout/HorizontalMultiLevelHierarchy"/>
    <dgm:cxn modelId="{9BBEB18C-F9E2-4847-83C1-33F3091CBC06}" type="presParOf" srcId="{DC22D9A4-ECC1-C240-B455-CEC3DC7C4CB9}" destId="{69CA54DD-0786-1141-A199-E726F07B4689}" srcOrd="1" destOrd="0" presId="urn:microsoft.com/office/officeart/2008/layout/HorizontalMultiLevelHierarchy"/>
    <dgm:cxn modelId="{49A76DC4-C8F0-594E-9397-01E2AE87A7D7}" type="presParOf" srcId="{69CA54DD-0786-1141-A199-E726F07B4689}" destId="{E16A4D9F-3AA2-6845-A1AA-6853BA0AB36F}" srcOrd="0" destOrd="0" presId="urn:microsoft.com/office/officeart/2008/layout/HorizontalMultiLevelHierarchy"/>
    <dgm:cxn modelId="{7A26509D-D005-FD4F-9656-E24AF6D35F2E}" type="presParOf" srcId="{E16A4D9F-3AA2-6845-A1AA-6853BA0AB36F}" destId="{AC572904-7DB6-7645-86C4-3C6D6866E1EF}" srcOrd="0" destOrd="0" presId="urn:microsoft.com/office/officeart/2008/layout/HorizontalMultiLevelHierarchy"/>
    <dgm:cxn modelId="{65AED022-DE69-BA4D-B526-C16B387BBB57}" type="presParOf" srcId="{69CA54DD-0786-1141-A199-E726F07B4689}" destId="{8F680BD7-72EB-DF4B-8FC7-D333962CCDFF}" srcOrd="1" destOrd="0" presId="urn:microsoft.com/office/officeart/2008/layout/HorizontalMultiLevelHierarchy"/>
    <dgm:cxn modelId="{0C135074-53C1-8A4B-BA85-3E0EEFE760D4}" type="presParOf" srcId="{8F680BD7-72EB-DF4B-8FC7-D333962CCDFF}" destId="{8A66B4A4-3F00-2143-A2C8-4EE86361D9F0}" srcOrd="0" destOrd="0" presId="urn:microsoft.com/office/officeart/2008/layout/HorizontalMultiLevelHierarchy"/>
    <dgm:cxn modelId="{5C5BBFE7-2930-CD43-964F-5CF432AC9B32}" type="presParOf" srcId="{8F680BD7-72EB-DF4B-8FC7-D333962CCDFF}" destId="{51317CFC-F32E-9446-9548-2962E4EF84F8}" srcOrd="1" destOrd="0" presId="urn:microsoft.com/office/officeart/2008/layout/HorizontalMultiLevelHierarchy"/>
    <dgm:cxn modelId="{7F3D5236-22E3-2444-B7A2-015CE4CDE285}" type="presParOf" srcId="{69CA54DD-0786-1141-A199-E726F07B4689}" destId="{7CF59CF2-903A-5A49-AE08-97567584D95F}" srcOrd="2" destOrd="0" presId="urn:microsoft.com/office/officeart/2008/layout/HorizontalMultiLevelHierarchy"/>
    <dgm:cxn modelId="{A8281D68-49B3-FC45-8E0A-AB09D15CA171}" type="presParOf" srcId="{7CF59CF2-903A-5A49-AE08-97567584D95F}" destId="{145EBDE7-3415-6647-A05C-7DDA16836EB8}" srcOrd="0" destOrd="0" presId="urn:microsoft.com/office/officeart/2008/layout/HorizontalMultiLevelHierarchy"/>
    <dgm:cxn modelId="{3E5A10F9-177F-6945-9F85-4435B2647F96}" type="presParOf" srcId="{69CA54DD-0786-1141-A199-E726F07B4689}" destId="{54FEE19E-3029-B049-A928-5F7527762099}" srcOrd="3" destOrd="0" presId="urn:microsoft.com/office/officeart/2008/layout/HorizontalMultiLevelHierarchy"/>
    <dgm:cxn modelId="{A504ADDF-237D-424E-886C-41C4334D7C2A}" type="presParOf" srcId="{54FEE19E-3029-B049-A928-5F7527762099}" destId="{80EB8654-2ED8-9645-BC6C-117C73CB9158}" srcOrd="0" destOrd="0" presId="urn:microsoft.com/office/officeart/2008/layout/HorizontalMultiLevelHierarchy"/>
    <dgm:cxn modelId="{D4C29F3A-1F22-984D-9E2B-1C21009446B6}" type="presParOf" srcId="{54FEE19E-3029-B049-A928-5F7527762099}" destId="{1C304235-3198-9D49-BED8-80A75F08E2B5}" srcOrd="1" destOrd="0" presId="urn:microsoft.com/office/officeart/2008/layout/HorizontalMultiLevelHierarchy"/>
    <dgm:cxn modelId="{54536CA4-6FD8-1949-A312-004BAD2309DD}" type="presParOf" srcId="{69CA54DD-0786-1141-A199-E726F07B4689}" destId="{08F36857-BD06-0041-8279-1E485028549B}" srcOrd="4" destOrd="0" presId="urn:microsoft.com/office/officeart/2008/layout/HorizontalMultiLevelHierarchy"/>
    <dgm:cxn modelId="{0EE37F4E-03B7-8C47-B40B-C297E136C3AE}" type="presParOf" srcId="{08F36857-BD06-0041-8279-1E485028549B}" destId="{4B748A13-7D8B-2F41-AC0A-FC94984A3296}" srcOrd="0" destOrd="0" presId="urn:microsoft.com/office/officeart/2008/layout/HorizontalMultiLevelHierarchy"/>
    <dgm:cxn modelId="{BC1F26F9-67C2-E64A-804F-793DD9663110}" type="presParOf" srcId="{69CA54DD-0786-1141-A199-E726F07B4689}" destId="{C26A225D-BEDB-F34E-8D6C-6A36747C141D}" srcOrd="5" destOrd="0" presId="urn:microsoft.com/office/officeart/2008/layout/HorizontalMultiLevelHierarchy"/>
    <dgm:cxn modelId="{9455767D-5A91-334F-9A5A-10BB0A36D84D}" type="presParOf" srcId="{C26A225D-BEDB-F34E-8D6C-6A36747C141D}" destId="{DCF9760A-649D-D044-97BE-E02595A49862}" srcOrd="0" destOrd="0" presId="urn:microsoft.com/office/officeart/2008/layout/HorizontalMultiLevelHierarchy"/>
    <dgm:cxn modelId="{AF0C2453-716D-2444-9BFD-0EC57AEBEDDD}" type="presParOf" srcId="{C26A225D-BEDB-F34E-8D6C-6A36747C141D}" destId="{E5D2AA6B-75F9-DC4B-B7E2-1535E2FB1D23}" srcOrd="1" destOrd="0" presId="urn:microsoft.com/office/officeart/2008/layout/HorizontalMultiLevelHierarchy"/>
    <dgm:cxn modelId="{F002C5B8-5055-F140-9376-7D1AC4EDD68B}" type="presParOf" srcId="{69CA54DD-0786-1141-A199-E726F07B4689}" destId="{842B7E34-767B-9C41-8B68-A73821DF13B4}" srcOrd="6" destOrd="0" presId="urn:microsoft.com/office/officeart/2008/layout/HorizontalMultiLevelHierarchy"/>
    <dgm:cxn modelId="{FA7E046A-8172-5C49-89DF-D871F6995FE0}" type="presParOf" srcId="{842B7E34-767B-9C41-8B68-A73821DF13B4}" destId="{911DD7D9-64AE-0641-B113-622C9222521E}" srcOrd="0" destOrd="0" presId="urn:microsoft.com/office/officeart/2008/layout/HorizontalMultiLevelHierarchy"/>
    <dgm:cxn modelId="{647450B0-A886-2B43-B516-3D99259D55EB}" type="presParOf" srcId="{69CA54DD-0786-1141-A199-E726F07B4689}" destId="{B8E4D41F-5DDD-3943-8BB8-B333C37AC386}" srcOrd="7" destOrd="0" presId="urn:microsoft.com/office/officeart/2008/layout/HorizontalMultiLevelHierarchy"/>
    <dgm:cxn modelId="{D32879A0-C086-924B-A46D-FDB9F4C32F32}" type="presParOf" srcId="{B8E4D41F-5DDD-3943-8BB8-B333C37AC386}" destId="{E9244D68-A0F0-7F48-865C-4266BBD8E9FA}" srcOrd="0" destOrd="0" presId="urn:microsoft.com/office/officeart/2008/layout/HorizontalMultiLevelHierarchy"/>
    <dgm:cxn modelId="{266433F0-1890-E149-94CF-365641C8EAE4}" type="presParOf" srcId="{B8E4D41F-5DDD-3943-8BB8-B333C37AC386}" destId="{A6BE2967-66E7-C446-9BC3-F933D66AB2EB}" srcOrd="1" destOrd="0" presId="urn:microsoft.com/office/officeart/2008/layout/HorizontalMultiLevelHierarchy"/>
    <dgm:cxn modelId="{7D0DA227-2D67-AB47-9899-0EFB4EC88896}" type="presParOf" srcId="{69CA54DD-0786-1141-A199-E726F07B4689}" destId="{5EE6BCB8-8EF9-6F4F-BB4C-7D5D9CACAE0E}" srcOrd="8" destOrd="0" presId="urn:microsoft.com/office/officeart/2008/layout/HorizontalMultiLevelHierarchy"/>
    <dgm:cxn modelId="{EC3DF30F-3D87-1B4E-8C6B-CA80CFD95196}" type="presParOf" srcId="{5EE6BCB8-8EF9-6F4F-BB4C-7D5D9CACAE0E}" destId="{3300B029-F39E-4A4B-8138-F5ADE8728E16}" srcOrd="0" destOrd="0" presId="urn:microsoft.com/office/officeart/2008/layout/HorizontalMultiLevelHierarchy"/>
    <dgm:cxn modelId="{80C23A82-B38F-FF44-B30D-917D976AA879}" type="presParOf" srcId="{69CA54DD-0786-1141-A199-E726F07B4689}" destId="{9FF54D9D-39F0-7B48-8A9F-F2699FC1E44A}" srcOrd="9" destOrd="0" presId="urn:microsoft.com/office/officeart/2008/layout/HorizontalMultiLevelHierarchy"/>
    <dgm:cxn modelId="{3F1B12B9-F23A-E245-9458-CE2F9DAFEDCB}" type="presParOf" srcId="{9FF54D9D-39F0-7B48-8A9F-F2699FC1E44A}" destId="{C65CAD3B-BFF2-544C-9A18-37F52A13CB94}" srcOrd="0" destOrd="0" presId="urn:microsoft.com/office/officeart/2008/layout/HorizontalMultiLevelHierarchy"/>
    <dgm:cxn modelId="{CAAA9CB2-3064-8B45-8600-DA931D6C5335}" type="presParOf" srcId="{9FF54D9D-39F0-7B48-8A9F-F2699FC1E44A}" destId="{5D838DDB-4A99-2E4E-98CA-893704CEC1AF}" srcOrd="1" destOrd="0" presId="urn:microsoft.com/office/officeart/2008/layout/HorizontalMultiLevelHierarchy"/>
    <dgm:cxn modelId="{2D79354E-6E95-FA48-8A48-E7AB5B2C4046}" type="presParOf" srcId="{69CA54DD-0786-1141-A199-E726F07B4689}" destId="{9C2CD3B7-D71F-5B47-99E2-783A1B3DC9C5}" srcOrd="10" destOrd="0" presId="urn:microsoft.com/office/officeart/2008/layout/HorizontalMultiLevelHierarchy"/>
    <dgm:cxn modelId="{430D3B8A-5AD4-824C-ADA7-161FDAC16BAF}" type="presParOf" srcId="{9C2CD3B7-D71F-5B47-99E2-783A1B3DC9C5}" destId="{26B93011-C93D-6941-9665-146E0D4A01A3}" srcOrd="0" destOrd="0" presId="urn:microsoft.com/office/officeart/2008/layout/HorizontalMultiLevelHierarchy"/>
    <dgm:cxn modelId="{EFF30421-4FE0-C442-93C4-FC6070F4A3C7}" type="presParOf" srcId="{69CA54DD-0786-1141-A199-E726F07B4689}" destId="{373BFA05-023D-9F4F-B622-0ACF2CCA0EC8}" srcOrd="11" destOrd="0" presId="urn:microsoft.com/office/officeart/2008/layout/HorizontalMultiLevelHierarchy"/>
    <dgm:cxn modelId="{2D6EA1F3-91C5-264D-8E40-4019F44154C6}" type="presParOf" srcId="{373BFA05-023D-9F4F-B622-0ACF2CCA0EC8}" destId="{87513658-F6DB-E548-883D-B22FE5524B5F}" srcOrd="0" destOrd="0" presId="urn:microsoft.com/office/officeart/2008/layout/HorizontalMultiLevelHierarchy"/>
    <dgm:cxn modelId="{985CC1DF-4F91-7F49-9E7E-1278BA9AB6A8}" type="presParOf" srcId="{373BFA05-023D-9F4F-B622-0ACF2CCA0EC8}" destId="{591039C3-89C6-414E-ADF0-D878FF6931B1}" srcOrd="1" destOrd="0" presId="urn:microsoft.com/office/officeart/2008/layout/HorizontalMultiLevelHierarchy"/>
    <dgm:cxn modelId="{2813AD48-FA89-1F4F-BDDA-ABB13C1B961D}" type="presParOf" srcId="{69CA54DD-0786-1141-A199-E726F07B4689}" destId="{73772DB8-D58F-6F43-9D64-ED1EBCA82F29}" srcOrd="12" destOrd="0" presId="urn:microsoft.com/office/officeart/2008/layout/HorizontalMultiLevelHierarchy"/>
    <dgm:cxn modelId="{6E8496AE-4F2A-5F4E-9F60-E9A0547C382C}" type="presParOf" srcId="{73772DB8-D58F-6F43-9D64-ED1EBCA82F29}" destId="{D78AAA00-446D-DB40-9D89-C9A5DC7C06CC}" srcOrd="0" destOrd="0" presId="urn:microsoft.com/office/officeart/2008/layout/HorizontalMultiLevelHierarchy"/>
    <dgm:cxn modelId="{1C91835D-375E-D342-8311-38FA933A6295}" type="presParOf" srcId="{69CA54DD-0786-1141-A199-E726F07B4689}" destId="{9DC055B3-3092-4F45-AF50-6820F85EB72F}" srcOrd="13" destOrd="0" presId="urn:microsoft.com/office/officeart/2008/layout/HorizontalMultiLevelHierarchy"/>
    <dgm:cxn modelId="{691A7D5F-B8E7-F94A-9E61-D8CFD2181E5C}" type="presParOf" srcId="{9DC055B3-3092-4F45-AF50-6820F85EB72F}" destId="{44578E3E-EFFA-F34E-A996-E09979F64A8D}" srcOrd="0" destOrd="0" presId="urn:microsoft.com/office/officeart/2008/layout/HorizontalMultiLevelHierarchy"/>
    <dgm:cxn modelId="{AA8DF89F-4A91-F740-AAB9-EC205CA7FEB5}" type="presParOf" srcId="{9DC055B3-3092-4F45-AF50-6820F85EB72F}" destId="{27B50999-BA32-7740-AAE7-A7E7AE2045E5}" srcOrd="1" destOrd="0" presId="urn:microsoft.com/office/officeart/2008/layout/HorizontalMultiLevelHierarchy"/>
    <dgm:cxn modelId="{C2194EE0-A0B6-8144-AE69-12F497059757}" type="presParOf" srcId="{69CA54DD-0786-1141-A199-E726F07B4689}" destId="{8B0BABFD-89E3-3243-B71D-87F153D6AE82}" srcOrd="14" destOrd="0" presId="urn:microsoft.com/office/officeart/2008/layout/HorizontalMultiLevelHierarchy"/>
    <dgm:cxn modelId="{6EFBF34F-497A-2747-AA02-37E21B9ECBB7}" type="presParOf" srcId="{8B0BABFD-89E3-3243-B71D-87F153D6AE82}" destId="{B4046FC8-7472-3D48-9FC5-DC9021F534D0}" srcOrd="0" destOrd="0" presId="urn:microsoft.com/office/officeart/2008/layout/HorizontalMultiLevelHierarchy"/>
    <dgm:cxn modelId="{1D0CAF2A-E400-FA4A-B8E6-0630B5E2CCE5}" type="presParOf" srcId="{69CA54DD-0786-1141-A199-E726F07B4689}" destId="{BCD95FFA-8B95-044F-9923-68BBC7B66CBC}" srcOrd="15" destOrd="0" presId="urn:microsoft.com/office/officeart/2008/layout/HorizontalMultiLevelHierarchy"/>
    <dgm:cxn modelId="{3F779E3C-0309-E24A-AF89-05346D029B86}" type="presParOf" srcId="{BCD95FFA-8B95-044F-9923-68BBC7B66CBC}" destId="{7756A3AB-FB3E-E945-AEFB-DB5EB7F00F86}" srcOrd="0" destOrd="0" presId="urn:microsoft.com/office/officeart/2008/layout/HorizontalMultiLevelHierarchy"/>
    <dgm:cxn modelId="{6E223C22-A31A-0F4F-8B71-9563FE27C075}" type="presParOf" srcId="{BCD95FFA-8B95-044F-9923-68BBC7B66CBC}" destId="{4801DE09-98E8-3240-89B8-00BF7A79501A}" srcOrd="1" destOrd="0" presId="urn:microsoft.com/office/officeart/2008/layout/HorizontalMultiLevelHierarchy"/>
    <dgm:cxn modelId="{789B366B-1EAA-774D-9F32-D9DDC26BA3B8}" type="presParOf" srcId="{69CA54DD-0786-1141-A199-E726F07B4689}" destId="{96ED5ABE-2D51-704E-AFC3-6174B89BC9CD}" srcOrd="16" destOrd="0" presId="urn:microsoft.com/office/officeart/2008/layout/HorizontalMultiLevelHierarchy"/>
    <dgm:cxn modelId="{A4336357-317D-5C48-9FC4-FDA605010863}" type="presParOf" srcId="{96ED5ABE-2D51-704E-AFC3-6174B89BC9CD}" destId="{3A9B3D12-F03A-8443-BF8C-ABC693E03764}" srcOrd="0" destOrd="0" presId="urn:microsoft.com/office/officeart/2008/layout/HorizontalMultiLevelHierarchy"/>
    <dgm:cxn modelId="{A1607B4E-88CB-294B-A534-0C48A221FBAA}" type="presParOf" srcId="{69CA54DD-0786-1141-A199-E726F07B4689}" destId="{EF88679E-ECBB-3843-A302-286344CBA313}" srcOrd="17" destOrd="0" presId="urn:microsoft.com/office/officeart/2008/layout/HorizontalMultiLevelHierarchy"/>
    <dgm:cxn modelId="{7206F56B-A1AA-D441-B5BE-F4FD92C4E8EC}" type="presParOf" srcId="{EF88679E-ECBB-3843-A302-286344CBA313}" destId="{B430370F-3118-F64B-A6BE-037D664BD646}" srcOrd="0" destOrd="0" presId="urn:microsoft.com/office/officeart/2008/layout/HorizontalMultiLevelHierarchy"/>
    <dgm:cxn modelId="{B9776316-82B7-1345-9E4E-69819EA9759A}" type="presParOf" srcId="{EF88679E-ECBB-3843-A302-286344CBA313}" destId="{394FBC54-8BEB-DF48-8233-A0392D389B0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2D7C1-1C97-5D41-A3FF-B365F68F7591}">
      <dsp:nvSpPr>
        <dsp:cNvPr id="0" name=""/>
        <dsp:cNvSpPr/>
      </dsp:nvSpPr>
      <dsp:spPr>
        <a:xfrm>
          <a:off x="3684337" y="1610994"/>
          <a:ext cx="1948219" cy="676241"/>
        </a:xfrm>
        <a:custGeom>
          <a:avLst/>
          <a:gdLst/>
          <a:ahLst/>
          <a:cxnLst/>
          <a:rect l="0" t="0" r="0" b="0"/>
          <a:pathLst>
            <a:path>
              <a:moveTo>
                <a:pt x="0" y="0"/>
              </a:moveTo>
              <a:lnTo>
                <a:pt x="0" y="338120"/>
              </a:lnTo>
              <a:lnTo>
                <a:pt x="1948219" y="338120"/>
              </a:lnTo>
              <a:lnTo>
                <a:pt x="1948219" y="6762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A7440D-B6E9-9A45-B7F3-93C274ABE0D4}">
      <dsp:nvSpPr>
        <dsp:cNvPr id="0" name=""/>
        <dsp:cNvSpPr/>
      </dsp:nvSpPr>
      <dsp:spPr>
        <a:xfrm>
          <a:off x="1736117" y="1610994"/>
          <a:ext cx="1948219" cy="676241"/>
        </a:xfrm>
        <a:custGeom>
          <a:avLst/>
          <a:gdLst/>
          <a:ahLst/>
          <a:cxnLst/>
          <a:rect l="0" t="0" r="0" b="0"/>
          <a:pathLst>
            <a:path>
              <a:moveTo>
                <a:pt x="1948219" y="0"/>
              </a:moveTo>
              <a:lnTo>
                <a:pt x="1948219" y="338120"/>
              </a:lnTo>
              <a:lnTo>
                <a:pt x="0" y="338120"/>
              </a:lnTo>
              <a:lnTo>
                <a:pt x="0" y="6762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FFAC4-7ECB-C748-B5E1-D46AC644E6F4}">
      <dsp:nvSpPr>
        <dsp:cNvPr id="0" name=""/>
        <dsp:cNvSpPr/>
      </dsp:nvSpPr>
      <dsp:spPr>
        <a:xfrm>
          <a:off x="2879287" y="896"/>
          <a:ext cx="1610098" cy="161009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B7459-7568-C444-96B8-3AF667EAE0F2}">
      <dsp:nvSpPr>
        <dsp:cNvPr id="0" name=""/>
        <dsp:cNvSpPr/>
      </dsp:nvSpPr>
      <dsp:spPr>
        <a:xfrm>
          <a:off x="2879287" y="896"/>
          <a:ext cx="1610098" cy="161009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8B8400-A6E4-2243-9AFB-2EBADE586DD5}">
      <dsp:nvSpPr>
        <dsp:cNvPr id="0" name=""/>
        <dsp:cNvSpPr/>
      </dsp:nvSpPr>
      <dsp:spPr>
        <a:xfrm>
          <a:off x="2074238" y="290714"/>
          <a:ext cx="3220196" cy="10304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Psychological distress</a:t>
          </a:r>
        </a:p>
      </dsp:txBody>
      <dsp:txXfrm>
        <a:off x="2074238" y="290714"/>
        <a:ext cx="3220196" cy="1030463"/>
      </dsp:txXfrm>
    </dsp:sp>
    <dsp:sp modelId="{C2B6B4F0-1BE4-4E48-9B6C-226AF7E256C8}">
      <dsp:nvSpPr>
        <dsp:cNvPr id="0" name=""/>
        <dsp:cNvSpPr/>
      </dsp:nvSpPr>
      <dsp:spPr>
        <a:xfrm>
          <a:off x="931068" y="2287236"/>
          <a:ext cx="1610098" cy="161009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5F05CF-8875-304C-B541-FF0062BF57CC}">
      <dsp:nvSpPr>
        <dsp:cNvPr id="0" name=""/>
        <dsp:cNvSpPr/>
      </dsp:nvSpPr>
      <dsp:spPr>
        <a:xfrm>
          <a:off x="931068" y="2287236"/>
          <a:ext cx="1610098" cy="161009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2A3E7C-D91F-9D4F-92B1-5508D7CC96C3}">
      <dsp:nvSpPr>
        <dsp:cNvPr id="0" name=""/>
        <dsp:cNvSpPr/>
      </dsp:nvSpPr>
      <dsp:spPr>
        <a:xfrm>
          <a:off x="126019" y="2577053"/>
          <a:ext cx="3220196" cy="10304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Emotional &amp; behavioural disturbances</a:t>
          </a:r>
        </a:p>
      </dsp:txBody>
      <dsp:txXfrm>
        <a:off x="126019" y="2577053"/>
        <a:ext cx="3220196" cy="1030463"/>
      </dsp:txXfrm>
    </dsp:sp>
    <dsp:sp modelId="{88C0013F-759B-B04E-BF46-22A010669B52}">
      <dsp:nvSpPr>
        <dsp:cNvPr id="0" name=""/>
        <dsp:cNvSpPr/>
      </dsp:nvSpPr>
      <dsp:spPr>
        <a:xfrm>
          <a:off x="4827506" y="2287236"/>
          <a:ext cx="1610098" cy="161009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921BC2-146F-D740-B896-F51CC2826EFF}">
      <dsp:nvSpPr>
        <dsp:cNvPr id="0" name=""/>
        <dsp:cNvSpPr/>
      </dsp:nvSpPr>
      <dsp:spPr>
        <a:xfrm>
          <a:off x="4827506" y="2287236"/>
          <a:ext cx="1610098" cy="161009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84DDE-0672-DF4F-843D-E159018F9ECC}">
      <dsp:nvSpPr>
        <dsp:cNvPr id="0" name=""/>
        <dsp:cNvSpPr/>
      </dsp:nvSpPr>
      <dsp:spPr>
        <a:xfrm>
          <a:off x="4022457" y="2577053"/>
          <a:ext cx="3220196" cy="10304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Psychiatric disorders</a:t>
          </a:r>
        </a:p>
      </dsp:txBody>
      <dsp:txXfrm>
        <a:off x="4022457" y="2577053"/>
        <a:ext cx="3220196" cy="1030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D8CA0-56F2-614A-89E6-1ACAEB75D9A3}">
      <dsp:nvSpPr>
        <dsp:cNvPr id="0" name=""/>
        <dsp:cNvSpPr/>
      </dsp:nvSpPr>
      <dsp:spPr>
        <a:xfrm rot="16200000">
          <a:off x="2335441" y="100631"/>
          <a:ext cx="2365031" cy="3510480"/>
        </a:xfrm>
        <a:prstGeom prst="round2SameRect">
          <a:avLst>
            <a:gd name="adj1" fmla="val 16670"/>
            <a:gd name="adj2" fmla="val 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18110" tIns="196850" rIns="177165" bIns="196850" numCol="1" spcCol="1270" anchor="t" anchorCtr="0">
          <a:noAutofit/>
        </a:bodyPr>
        <a:lstStyle/>
        <a:p>
          <a:pPr marL="0" lvl="0" indent="0" algn="ctr" defTabSz="1377950">
            <a:lnSpc>
              <a:spcPct val="90000"/>
            </a:lnSpc>
            <a:spcBef>
              <a:spcPct val="0"/>
            </a:spcBef>
            <a:spcAft>
              <a:spcPct val="35000"/>
            </a:spcAft>
            <a:buNone/>
          </a:pPr>
          <a:endParaRPr lang="en-GB" sz="3100" kern="1200"/>
        </a:p>
        <a:p>
          <a:pPr marL="0" lvl="0" indent="0" algn="ctr" defTabSz="1377950">
            <a:lnSpc>
              <a:spcPct val="90000"/>
            </a:lnSpc>
            <a:spcBef>
              <a:spcPct val="0"/>
            </a:spcBef>
            <a:spcAft>
              <a:spcPct val="35000"/>
            </a:spcAft>
            <a:buNone/>
          </a:pPr>
          <a:r>
            <a:rPr lang="en-GB" sz="3100" kern="1200"/>
            <a:t>NDD symptoms</a:t>
          </a:r>
        </a:p>
      </dsp:txBody>
      <dsp:txXfrm rot="5400000">
        <a:off x="1878189" y="788827"/>
        <a:ext cx="3395008" cy="2134087"/>
      </dsp:txXfrm>
    </dsp:sp>
    <dsp:sp modelId="{012CE282-F3CA-8242-8792-5EBB9DAB4B44}">
      <dsp:nvSpPr>
        <dsp:cNvPr id="0" name=""/>
        <dsp:cNvSpPr/>
      </dsp:nvSpPr>
      <dsp:spPr>
        <a:xfrm rot="5400000">
          <a:off x="6099696" y="194687"/>
          <a:ext cx="2365031" cy="3289684"/>
        </a:xfrm>
        <a:prstGeom prst="round2SameRect">
          <a:avLst>
            <a:gd name="adj1" fmla="val 16670"/>
            <a:gd name="adj2" fmla="val 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71450" tIns="190500" rIns="114300" bIns="190500" numCol="1" spcCol="1270" anchor="t" anchorCtr="0">
          <a:noAutofit/>
        </a:bodyPr>
        <a:lstStyle/>
        <a:p>
          <a:pPr marL="0" lvl="0" indent="0" algn="ctr" defTabSz="1333500">
            <a:lnSpc>
              <a:spcPct val="90000"/>
            </a:lnSpc>
            <a:spcBef>
              <a:spcPct val="0"/>
            </a:spcBef>
            <a:spcAft>
              <a:spcPct val="35000"/>
            </a:spcAft>
            <a:buNone/>
          </a:pPr>
          <a:endParaRPr lang="en-GB" sz="3000" kern="1200"/>
        </a:p>
        <a:p>
          <a:pPr marL="0" lvl="0" indent="0" algn="ctr" defTabSz="1333500">
            <a:lnSpc>
              <a:spcPct val="90000"/>
            </a:lnSpc>
            <a:spcBef>
              <a:spcPct val="0"/>
            </a:spcBef>
            <a:spcAft>
              <a:spcPct val="35000"/>
            </a:spcAft>
            <a:buNone/>
          </a:pPr>
          <a:r>
            <a:rPr lang="en-GB" sz="3000" kern="1200"/>
            <a:t>Psychopathology</a:t>
          </a:r>
        </a:p>
      </dsp:txBody>
      <dsp:txXfrm rot="-5400000">
        <a:off x="5637370" y="772485"/>
        <a:ext cx="3174212" cy="2134087"/>
      </dsp:txXfrm>
    </dsp:sp>
    <dsp:sp modelId="{EDD7A321-AA99-C742-95A2-A392ED1F242F}">
      <dsp:nvSpPr>
        <dsp:cNvPr id="0" name=""/>
        <dsp:cNvSpPr/>
      </dsp:nvSpPr>
      <dsp:spPr>
        <a:xfrm>
          <a:off x="4644480" y="0"/>
          <a:ext cx="1510912" cy="1510838"/>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FF8197-22CD-DE44-ACDE-727BA56A5D81}">
      <dsp:nvSpPr>
        <dsp:cNvPr id="0" name=""/>
        <dsp:cNvSpPr/>
      </dsp:nvSpPr>
      <dsp:spPr>
        <a:xfrm rot="10800000">
          <a:off x="4644480" y="2167853"/>
          <a:ext cx="1510912" cy="1510838"/>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8D7E-E9C8-954B-8501-75DB3E4C2416}">
      <dsp:nvSpPr>
        <dsp:cNvPr id="0" name=""/>
        <dsp:cNvSpPr/>
      </dsp:nvSpPr>
      <dsp:spPr>
        <a:xfrm>
          <a:off x="4665878" y="4000707"/>
          <a:ext cx="1630156" cy="1630156"/>
        </a:xfrm>
        <a:prstGeom prst="ellipse">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Reduced quality of life</a:t>
          </a:r>
        </a:p>
      </dsp:txBody>
      <dsp:txXfrm>
        <a:off x="4904609" y="4239438"/>
        <a:ext cx="1152694" cy="1152694"/>
      </dsp:txXfrm>
    </dsp:sp>
    <dsp:sp modelId="{5C795E61-BD92-C94E-AB5D-1EF693721B79}">
      <dsp:nvSpPr>
        <dsp:cNvPr id="0" name=""/>
        <dsp:cNvSpPr/>
      </dsp:nvSpPr>
      <dsp:spPr>
        <a:xfrm rot="10800000">
          <a:off x="1055667" y="4583488"/>
          <a:ext cx="3411650" cy="464594"/>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5E00C9-82BE-8E43-B7B0-F071A901339F}">
      <dsp:nvSpPr>
        <dsp:cNvPr id="0" name=""/>
        <dsp:cNvSpPr/>
      </dsp:nvSpPr>
      <dsp:spPr>
        <a:xfrm>
          <a:off x="406598" y="4359342"/>
          <a:ext cx="1298137" cy="912887"/>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Emotional distress</a:t>
          </a:r>
        </a:p>
      </dsp:txBody>
      <dsp:txXfrm>
        <a:off x="433336" y="4386080"/>
        <a:ext cx="1244661" cy="859411"/>
      </dsp:txXfrm>
    </dsp:sp>
    <dsp:sp modelId="{703F2874-AE8B-B344-8303-4943CC6C4AAD}">
      <dsp:nvSpPr>
        <dsp:cNvPr id="0" name=""/>
        <dsp:cNvSpPr/>
      </dsp:nvSpPr>
      <dsp:spPr>
        <a:xfrm rot="12000000">
          <a:off x="1219670" y="3653377"/>
          <a:ext cx="3411650" cy="464594"/>
        </a:xfrm>
        <a:prstGeom prst="leftArrow">
          <a:avLst>
            <a:gd name="adj1" fmla="val 60000"/>
            <a:gd name="adj2" fmla="val 50000"/>
          </a:avLst>
        </a:prstGeom>
        <a:solidFill>
          <a:schemeClr val="accent1">
            <a:shade val="90000"/>
            <a:hueOff val="83085"/>
            <a:satOff val="-1774"/>
            <a:lumOff val="66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A13A40-0216-AD44-A9D8-D87AC71F8B52}">
      <dsp:nvSpPr>
        <dsp:cNvPr id="0" name=""/>
        <dsp:cNvSpPr/>
      </dsp:nvSpPr>
      <dsp:spPr>
        <a:xfrm>
          <a:off x="673475" y="2845804"/>
          <a:ext cx="1298137" cy="912887"/>
        </a:xfrm>
        <a:prstGeom prst="roundRect">
          <a:avLst>
            <a:gd name="adj" fmla="val 10000"/>
          </a:avLst>
        </a:prstGeom>
        <a:solidFill>
          <a:schemeClr val="accent1">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Social isolation</a:t>
          </a:r>
        </a:p>
      </dsp:txBody>
      <dsp:txXfrm>
        <a:off x="700213" y="2872542"/>
        <a:ext cx="1244661" cy="859411"/>
      </dsp:txXfrm>
    </dsp:sp>
    <dsp:sp modelId="{CCB45948-6D0B-494F-86F5-192237D8082C}">
      <dsp:nvSpPr>
        <dsp:cNvPr id="0" name=""/>
        <dsp:cNvSpPr/>
      </dsp:nvSpPr>
      <dsp:spPr>
        <a:xfrm rot="13200000">
          <a:off x="1691901" y="2835450"/>
          <a:ext cx="3411650" cy="464594"/>
        </a:xfrm>
        <a:prstGeom prst="leftArrow">
          <a:avLst>
            <a:gd name="adj1" fmla="val 60000"/>
            <a:gd name="adj2" fmla="val 50000"/>
          </a:avLst>
        </a:prstGeom>
        <a:solidFill>
          <a:schemeClr val="accent1">
            <a:shade val="90000"/>
            <a:hueOff val="166170"/>
            <a:satOff val="-3548"/>
            <a:lumOff val="132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65CC4-FD39-304C-95FD-0D4E2F4F1C04}">
      <dsp:nvSpPr>
        <dsp:cNvPr id="0" name=""/>
        <dsp:cNvSpPr/>
      </dsp:nvSpPr>
      <dsp:spPr>
        <a:xfrm>
          <a:off x="1441919" y="1514820"/>
          <a:ext cx="1298137" cy="912887"/>
        </a:xfrm>
        <a:prstGeom prst="roundRect">
          <a:avLst>
            <a:gd name="adj" fmla="val 10000"/>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Loss of independence</a:t>
          </a:r>
        </a:p>
      </dsp:txBody>
      <dsp:txXfrm>
        <a:off x="1468657" y="1541558"/>
        <a:ext cx="1244661" cy="859411"/>
      </dsp:txXfrm>
    </dsp:sp>
    <dsp:sp modelId="{42B26BDB-C578-D945-9C33-0FF9B4FBF15B}">
      <dsp:nvSpPr>
        <dsp:cNvPr id="0" name=""/>
        <dsp:cNvSpPr/>
      </dsp:nvSpPr>
      <dsp:spPr>
        <a:xfrm rot="14400000">
          <a:off x="2415399" y="2228363"/>
          <a:ext cx="3411650" cy="464594"/>
        </a:xfrm>
        <a:prstGeom prst="leftArrow">
          <a:avLst>
            <a:gd name="adj1" fmla="val 60000"/>
            <a:gd name="adj2" fmla="val 50000"/>
          </a:avLst>
        </a:prstGeom>
        <a:solidFill>
          <a:schemeClr val="accent1">
            <a:shade val="90000"/>
            <a:hueOff val="249256"/>
            <a:satOff val="-5323"/>
            <a:lumOff val="198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207F48-A755-774C-AD02-5D7201780DB3}">
      <dsp:nvSpPr>
        <dsp:cNvPr id="0" name=""/>
        <dsp:cNvSpPr/>
      </dsp:nvSpPr>
      <dsp:spPr>
        <a:xfrm>
          <a:off x="2619243" y="526928"/>
          <a:ext cx="1298137" cy="912887"/>
        </a:xfrm>
        <a:prstGeom prst="roundRect">
          <a:avLst>
            <a:gd name="adj" fmla="val 10000"/>
          </a:avLst>
        </a:prstGeom>
        <a:solidFill>
          <a:schemeClr val="accent1">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Cognitive impairment</a:t>
          </a:r>
        </a:p>
      </dsp:txBody>
      <dsp:txXfrm>
        <a:off x="2645981" y="553666"/>
        <a:ext cx="1244661" cy="859411"/>
      </dsp:txXfrm>
    </dsp:sp>
    <dsp:sp modelId="{59FA1D5E-8BCB-BC40-BF35-3158D2A87D15}">
      <dsp:nvSpPr>
        <dsp:cNvPr id="0" name=""/>
        <dsp:cNvSpPr/>
      </dsp:nvSpPr>
      <dsp:spPr>
        <a:xfrm rot="15600000">
          <a:off x="3302901" y="1905338"/>
          <a:ext cx="3411650" cy="464594"/>
        </a:xfrm>
        <a:prstGeom prst="leftArrow">
          <a:avLst>
            <a:gd name="adj1" fmla="val 60000"/>
            <a:gd name="adj2" fmla="val 50000"/>
          </a:avLst>
        </a:prstGeom>
        <a:solidFill>
          <a:schemeClr val="accent1">
            <a:shade val="90000"/>
            <a:hueOff val="332341"/>
            <a:satOff val="-7097"/>
            <a:lumOff val="26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1DDC45-CAF4-2F42-AA5D-CF1AEFD140E8}">
      <dsp:nvSpPr>
        <dsp:cNvPr id="0" name=""/>
        <dsp:cNvSpPr/>
      </dsp:nvSpPr>
      <dsp:spPr>
        <a:xfrm>
          <a:off x="4063444" y="1282"/>
          <a:ext cx="1298137" cy="912887"/>
        </a:xfrm>
        <a:prstGeom prst="roundRect">
          <a:avLst>
            <a:gd name="adj" fmla="val 10000"/>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Negative impact on carers</a:t>
          </a:r>
        </a:p>
      </dsp:txBody>
      <dsp:txXfrm>
        <a:off x="4090182" y="28020"/>
        <a:ext cx="1244661" cy="859411"/>
      </dsp:txXfrm>
    </dsp:sp>
    <dsp:sp modelId="{256D37DA-2F6A-1448-A04C-75023FE908A8}">
      <dsp:nvSpPr>
        <dsp:cNvPr id="0" name=""/>
        <dsp:cNvSpPr/>
      </dsp:nvSpPr>
      <dsp:spPr>
        <a:xfrm rot="16800000">
          <a:off x="4247362" y="1905338"/>
          <a:ext cx="3411650" cy="464594"/>
        </a:xfrm>
        <a:prstGeom prst="lef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4869F2-C04D-B149-BA4F-7AB032AEF97B}">
      <dsp:nvSpPr>
        <dsp:cNvPr id="0" name=""/>
        <dsp:cNvSpPr/>
      </dsp:nvSpPr>
      <dsp:spPr>
        <a:xfrm>
          <a:off x="5600331" y="1282"/>
          <a:ext cx="1298137" cy="912887"/>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Less enjoyable activities</a:t>
          </a:r>
        </a:p>
      </dsp:txBody>
      <dsp:txXfrm>
        <a:off x="5627069" y="28020"/>
        <a:ext cx="1244661" cy="859411"/>
      </dsp:txXfrm>
    </dsp:sp>
    <dsp:sp modelId="{9B921ED3-FD0F-8C4D-8C62-2CE83754F18A}">
      <dsp:nvSpPr>
        <dsp:cNvPr id="0" name=""/>
        <dsp:cNvSpPr/>
      </dsp:nvSpPr>
      <dsp:spPr>
        <a:xfrm rot="18000000">
          <a:off x="5134864" y="2228363"/>
          <a:ext cx="3411650" cy="464594"/>
        </a:xfrm>
        <a:prstGeom prst="leftArrow">
          <a:avLst>
            <a:gd name="adj1" fmla="val 60000"/>
            <a:gd name="adj2" fmla="val 50000"/>
          </a:avLst>
        </a:prstGeom>
        <a:solidFill>
          <a:schemeClr val="accent1">
            <a:shade val="90000"/>
            <a:hueOff val="332341"/>
            <a:satOff val="-7097"/>
            <a:lumOff val="264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7EE438-444F-3047-BB30-B847C314DEFB}">
      <dsp:nvSpPr>
        <dsp:cNvPr id="0" name=""/>
        <dsp:cNvSpPr/>
      </dsp:nvSpPr>
      <dsp:spPr>
        <a:xfrm>
          <a:off x="7044533" y="526928"/>
          <a:ext cx="1298137" cy="912887"/>
        </a:xfrm>
        <a:prstGeom prst="roundRect">
          <a:avLst>
            <a:gd name="adj" fmla="val 10000"/>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Physical health complications</a:t>
          </a:r>
        </a:p>
      </dsp:txBody>
      <dsp:txXfrm>
        <a:off x="7071271" y="553666"/>
        <a:ext cx="1244661" cy="859411"/>
      </dsp:txXfrm>
    </dsp:sp>
    <dsp:sp modelId="{F2BD1D6D-5045-7D4D-8586-4562B932310A}">
      <dsp:nvSpPr>
        <dsp:cNvPr id="0" name=""/>
        <dsp:cNvSpPr/>
      </dsp:nvSpPr>
      <dsp:spPr>
        <a:xfrm rot="19200000">
          <a:off x="5858362" y="2835450"/>
          <a:ext cx="3411650" cy="464594"/>
        </a:xfrm>
        <a:prstGeom prst="leftArrow">
          <a:avLst>
            <a:gd name="adj1" fmla="val 60000"/>
            <a:gd name="adj2" fmla="val 50000"/>
          </a:avLst>
        </a:prstGeom>
        <a:solidFill>
          <a:schemeClr val="accent1">
            <a:shade val="90000"/>
            <a:hueOff val="249256"/>
            <a:satOff val="-5323"/>
            <a:lumOff val="198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45E93-5F43-744F-9E62-0C093AF6CCCE}">
      <dsp:nvSpPr>
        <dsp:cNvPr id="0" name=""/>
        <dsp:cNvSpPr/>
      </dsp:nvSpPr>
      <dsp:spPr>
        <a:xfrm>
          <a:off x="8221856" y="1514820"/>
          <a:ext cx="1298137" cy="912887"/>
        </a:xfrm>
        <a:prstGeom prst="roundRect">
          <a:avLst>
            <a:gd name="adj" fmla="val 10000"/>
          </a:avLst>
        </a:prstGeom>
        <a:solidFill>
          <a:schemeClr val="accent1">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Lower overall wellbeing</a:t>
          </a:r>
        </a:p>
      </dsp:txBody>
      <dsp:txXfrm>
        <a:off x="8248594" y="1541558"/>
        <a:ext cx="1244661" cy="859411"/>
      </dsp:txXfrm>
    </dsp:sp>
    <dsp:sp modelId="{DF49BE01-420F-8243-9A20-2DFA56ABBE59}">
      <dsp:nvSpPr>
        <dsp:cNvPr id="0" name=""/>
        <dsp:cNvSpPr/>
      </dsp:nvSpPr>
      <dsp:spPr>
        <a:xfrm rot="20400000">
          <a:off x="6330593" y="3653377"/>
          <a:ext cx="3411650" cy="464594"/>
        </a:xfrm>
        <a:prstGeom prst="leftArrow">
          <a:avLst>
            <a:gd name="adj1" fmla="val 60000"/>
            <a:gd name="adj2" fmla="val 50000"/>
          </a:avLst>
        </a:prstGeom>
        <a:solidFill>
          <a:schemeClr val="accent1">
            <a:shade val="90000"/>
            <a:hueOff val="166170"/>
            <a:satOff val="-3548"/>
            <a:lumOff val="132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C1EB53-8A15-8F42-924C-A1C0C396415C}">
      <dsp:nvSpPr>
        <dsp:cNvPr id="0" name=""/>
        <dsp:cNvSpPr/>
      </dsp:nvSpPr>
      <dsp:spPr>
        <a:xfrm>
          <a:off x="8990300" y="2845804"/>
          <a:ext cx="1298137" cy="912887"/>
        </a:xfrm>
        <a:prstGeom prst="roundRect">
          <a:avLst>
            <a:gd name="adj" fmla="val 10000"/>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Higher healthcare costs</a:t>
          </a:r>
        </a:p>
      </dsp:txBody>
      <dsp:txXfrm>
        <a:off x="9017038" y="2872542"/>
        <a:ext cx="1244661" cy="859411"/>
      </dsp:txXfrm>
    </dsp:sp>
    <dsp:sp modelId="{2A5AA939-2F1B-6C45-9379-51B8ABC21E37}">
      <dsp:nvSpPr>
        <dsp:cNvPr id="0" name=""/>
        <dsp:cNvSpPr/>
      </dsp:nvSpPr>
      <dsp:spPr>
        <a:xfrm>
          <a:off x="6494596" y="4583488"/>
          <a:ext cx="3411650" cy="464594"/>
        </a:xfrm>
        <a:prstGeom prst="leftArrow">
          <a:avLst>
            <a:gd name="adj1" fmla="val 60000"/>
            <a:gd name="adj2" fmla="val 50000"/>
          </a:avLst>
        </a:prstGeom>
        <a:solidFill>
          <a:schemeClr val="accent1">
            <a:shade val="90000"/>
            <a:hueOff val="83085"/>
            <a:satOff val="-1774"/>
            <a:lumOff val="66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75DEAC-A888-6A4E-85B6-46E6182D4360}">
      <dsp:nvSpPr>
        <dsp:cNvPr id="0" name=""/>
        <dsp:cNvSpPr/>
      </dsp:nvSpPr>
      <dsp:spPr>
        <a:xfrm>
          <a:off x="9257178" y="4359342"/>
          <a:ext cx="1298137" cy="912887"/>
        </a:xfrm>
        <a:prstGeom prst="roundRect">
          <a:avLst>
            <a:gd name="adj" fmla="val 10000"/>
          </a:avLst>
        </a:prstGeom>
        <a:solidFill>
          <a:schemeClr val="accent1">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a:t>Risk of self-harm</a:t>
          </a:r>
        </a:p>
      </dsp:txBody>
      <dsp:txXfrm>
        <a:off x="9283916" y="4386080"/>
        <a:ext cx="1244661" cy="859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D5ABE-2D51-704E-AFC3-6174B89BC9CD}">
      <dsp:nvSpPr>
        <dsp:cNvPr id="0" name=""/>
        <dsp:cNvSpPr/>
      </dsp:nvSpPr>
      <dsp:spPr>
        <a:xfrm>
          <a:off x="380964" y="2101343"/>
          <a:ext cx="2985348" cy="1902773"/>
        </a:xfrm>
        <a:custGeom>
          <a:avLst/>
          <a:gdLst/>
          <a:ahLst/>
          <a:cxnLst/>
          <a:rect l="0" t="0" r="0" b="0"/>
          <a:pathLst>
            <a:path>
              <a:moveTo>
                <a:pt x="0" y="0"/>
              </a:moveTo>
              <a:lnTo>
                <a:pt x="1492674" y="0"/>
              </a:lnTo>
              <a:lnTo>
                <a:pt x="1492674" y="1902773"/>
              </a:lnTo>
              <a:lnTo>
                <a:pt x="2985348" y="190277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785134" y="2964225"/>
        <a:ext cx="177008" cy="177008"/>
      </dsp:txXfrm>
    </dsp:sp>
    <dsp:sp modelId="{8B0BABFD-89E3-3243-B71D-87F153D6AE82}">
      <dsp:nvSpPr>
        <dsp:cNvPr id="0" name=""/>
        <dsp:cNvSpPr/>
      </dsp:nvSpPr>
      <dsp:spPr>
        <a:xfrm>
          <a:off x="380964" y="2101343"/>
          <a:ext cx="2985348" cy="1426567"/>
        </a:xfrm>
        <a:custGeom>
          <a:avLst/>
          <a:gdLst/>
          <a:ahLst/>
          <a:cxnLst/>
          <a:rect l="0" t="0" r="0" b="0"/>
          <a:pathLst>
            <a:path>
              <a:moveTo>
                <a:pt x="0" y="0"/>
              </a:moveTo>
              <a:lnTo>
                <a:pt x="1492674" y="0"/>
              </a:lnTo>
              <a:lnTo>
                <a:pt x="1492674" y="1426567"/>
              </a:lnTo>
              <a:lnTo>
                <a:pt x="2985348" y="1426567"/>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790922" y="2731909"/>
        <a:ext cx="165434" cy="165434"/>
      </dsp:txXfrm>
    </dsp:sp>
    <dsp:sp modelId="{73772DB8-D58F-6F43-9D64-ED1EBCA82F29}">
      <dsp:nvSpPr>
        <dsp:cNvPr id="0" name=""/>
        <dsp:cNvSpPr/>
      </dsp:nvSpPr>
      <dsp:spPr>
        <a:xfrm>
          <a:off x="380964" y="2101343"/>
          <a:ext cx="2985348" cy="950361"/>
        </a:xfrm>
        <a:custGeom>
          <a:avLst/>
          <a:gdLst/>
          <a:ahLst/>
          <a:cxnLst/>
          <a:rect l="0" t="0" r="0" b="0"/>
          <a:pathLst>
            <a:path>
              <a:moveTo>
                <a:pt x="0" y="0"/>
              </a:moveTo>
              <a:lnTo>
                <a:pt x="1492674" y="0"/>
              </a:lnTo>
              <a:lnTo>
                <a:pt x="1492674" y="950361"/>
              </a:lnTo>
              <a:lnTo>
                <a:pt x="2985348" y="95036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795315" y="2498199"/>
        <a:ext cx="156648" cy="156648"/>
      </dsp:txXfrm>
    </dsp:sp>
    <dsp:sp modelId="{9C2CD3B7-D71F-5B47-99E2-783A1B3DC9C5}">
      <dsp:nvSpPr>
        <dsp:cNvPr id="0" name=""/>
        <dsp:cNvSpPr/>
      </dsp:nvSpPr>
      <dsp:spPr>
        <a:xfrm>
          <a:off x="380964" y="2101343"/>
          <a:ext cx="2985348" cy="474155"/>
        </a:xfrm>
        <a:custGeom>
          <a:avLst/>
          <a:gdLst/>
          <a:ahLst/>
          <a:cxnLst/>
          <a:rect l="0" t="0" r="0" b="0"/>
          <a:pathLst>
            <a:path>
              <a:moveTo>
                <a:pt x="0" y="0"/>
              </a:moveTo>
              <a:lnTo>
                <a:pt x="1492674" y="0"/>
              </a:lnTo>
              <a:lnTo>
                <a:pt x="1492674" y="474155"/>
              </a:lnTo>
              <a:lnTo>
                <a:pt x="2985348" y="47415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798070" y="2262851"/>
        <a:ext cx="151138" cy="151138"/>
      </dsp:txXfrm>
    </dsp:sp>
    <dsp:sp modelId="{5EE6BCB8-8EF9-6F4F-BB4C-7D5D9CACAE0E}">
      <dsp:nvSpPr>
        <dsp:cNvPr id="0" name=""/>
        <dsp:cNvSpPr/>
      </dsp:nvSpPr>
      <dsp:spPr>
        <a:xfrm>
          <a:off x="380964" y="2053572"/>
          <a:ext cx="2985348" cy="91440"/>
        </a:xfrm>
        <a:custGeom>
          <a:avLst/>
          <a:gdLst/>
          <a:ahLst/>
          <a:cxnLst/>
          <a:rect l="0" t="0" r="0" b="0"/>
          <a:pathLst>
            <a:path>
              <a:moveTo>
                <a:pt x="0" y="47770"/>
              </a:moveTo>
              <a:lnTo>
                <a:pt x="1492674" y="47770"/>
              </a:lnTo>
              <a:lnTo>
                <a:pt x="1492674" y="45720"/>
              </a:lnTo>
              <a:lnTo>
                <a:pt x="2985348" y="4572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799005" y="2024658"/>
        <a:ext cx="149267" cy="149267"/>
      </dsp:txXfrm>
    </dsp:sp>
    <dsp:sp modelId="{842B7E34-767B-9C41-8B68-A73821DF13B4}">
      <dsp:nvSpPr>
        <dsp:cNvPr id="0" name=""/>
        <dsp:cNvSpPr/>
      </dsp:nvSpPr>
      <dsp:spPr>
        <a:xfrm>
          <a:off x="380964" y="1623086"/>
          <a:ext cx="2985348" cy="478256"/>
        </a:xfrm>
        <a:custGeom>
          <a:avLst/>
          <a:gdLst/>
          <a:ahLst/>
          <a:cxnLst/>
          <a:rect l="0" t="0" r="0" b="0"/>
          <a:pathLst>
            <a:path>
              <a:moveTo>
                <a:pt x="0" y="478256"/>
              </a:moveTo>
              <a:lnTo>
                <a:pt x="1492674" y="478256"/>
              </a:lnTo>
              <a:lnTo>
                <a:pt x="1492674" y="0"/>
              </a:lnTo>
              <a:lnTo>
                <a:pt x="2985348"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798054" y="1786629"/>
        <a:ext cx="151170" cy="151170"/>
      </dsp:txXfrm>
    </dsp:sp>
    <dsp:sp modelId="{08F36857-BD06-0041-8279-1E485028549B}">
      <dsp:nvSpPr>
        <dsp:cNvPr id="0" name=""/>
        <dsp:cNvSpPr/>
      </dsp:nvSpPr>
      <dsp:spPr>
        <a:xfrm>
          <a:off x="380964" y="1146880"/>
          <a:ext cx="2985348" cy="954462"/>
        </a:xfrm>
        <a:custGeom>
          <a:avLst/>
          <a:gdLst/>
          <a:ahLst/>
          <a:cxnLst/>
          <a:rect l="0" t="0" r="0" b="0"/>
          <a:pathLst>
            <a:path>
              <a:moveTo>
                <a:pt x="0" y="954462"/>
              </a:moveTo>
              <a:lnTo>
                <a:pt x="1492674" y="954462"/>
              </a:lnTo>
              <a:lnTo>
                <a:pt x="1492674" y="0"/>
              </a:lnTo>
              <a:lnTo>
                <a:pt x="2985348"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795283" y="1545756"/>
        <a:ext cx="156710" cy="156710"/>
      </dsp:txXfrm>
    </dsp:sp>
    <dsp:sp modelId="{7CF59CF2-903A-5A49-AE08-97567584D95F}">
      <dsp:nvSpPr>
        <dsp:cNvPr id="0" name=""/>
        <dsp:cNvSpPr/>
      </dsp:nvSpPr>
      <dsp:spPr>
        <a:xfrm>
          <a:off x="380964" y="670674"/>
          <a:ext cx="2985348" cy="1430669"/>
        </a:xfrm>
        <a:custGeom>
          <a:avLst/>
          <a:gdLst/>
          <a:ahLst/>
          <a:cxnLst/>
          <a:rect l="0" t="0" r="0" b="0"/>
          <a:pathLst>
            <a:path>
              <a:moveTo>
                <a:pt x="0" y="1430669"/>
              </a:moveTo>
              <a:lnTo>
                <a:pt x="1492674" y="1430669"/>
              </a:lnTo>
              <a:lnTo>
                <a:pt x="1492674" y="0"/>
              </a:lnTo>
              <a:lnTo>
                <a:pt x="2985348"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790877" y="1303247"/>
        <a:ext cx="165522" cy="165522"/>
      </dsp:txXfrm>
    </dsp:sp>
    <dsp:sp modelId="{E16A4D9F-3AA2-6845-A1AA-6853BA0AB36F}">
      <dsp:nvSpPr>
        <dsp:cNvPr id="0" name=""/>
        <dsp:cNvSpPr/>
      </dsp:nvSpPr>
      <dsp:spPr>
        <a:xfrm>
          <a:off x="380964" y="194467"/>
          <a:ext cx="2985348" cy="1906875"/>
        </a:xfrm>
        <a:custGeom>
          <a:avLst/>
          <a:gdLst/>
          <a:ahLst/>
          <a:cxnLst/>
          <a:rect l="0" t="0" r="0" b="0"/>
          <a:pathLst>
            <a:path>
              <a:moveTo>
                <a:pt x="0" y="1906875"/>
              </a:moveTo>
              <a:lnTo>
                <a:pt x="1492674" y="1906875"/>
              </a:lnTo>
              <a:lnTo>
                <a:pt x="1492674" y="0"/>
              </a:lnTo>
              <a:lnTo>
                <a:pt x="2985348"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785079" y="1059345"/>
        <a:ext cx="177119" cy="177119"/>
      </dsp:txXfrm>
    </dsp:sp>
    <dsp:sp modelId="{4D71066E-E5B0-B84B-886D-CCD59E981164}">
      <dsp:nvSpPr>
        <dsp:cNvPr id="0" name=""/>
        <dsp:cNvSpPr/>
      </dsp:nvSpPr>
      <dsp:spPr>
        <a:xfrm rot="16200000">
          <a:off x="-1906759" y="1910860"/>
          <a:ext cx="4194483" cy="380964"/>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Disease progression</a:t>
          </a:r>
        </a:p>
      </dsp:txBody>
      <dsp:txXfrm>
        <a:off x="-1906759" y="1910860"/>
        <a:ext cx="4194483" cy="380964"/>
      </dsp:txXfrm>
    </dsp:sp>
    <dsp:sp modelId="{8A66B4A4-3F00-2143-A2C8-4EE86361D9F0}">
      <dsp:nvSpPr>
        <dsp:cNvPr id="0" name=""/>
        <dsp:cNvSpPr/>
      </dsp:nvSpPr>
      <dsp:spPr>
        <a:xfrm>
          <a:off x="3366313" y="3985"/>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Stress-related neuroinflammation</a:t>
          </a:r>
        </a:p>
      </dsp:txBody>
      <dsp:txXfrm>
        <a:off x="3366313" y="3985"/>
        <a:ext cx="3863517" cy="380964"/>
      </dsp:txXfrm>
    </dsp:sp>
    <dsp:sp modelId="{80EB8654-2ED8-9645-BC6C-117C73CB9158}">
      <dsp:nvSpPr>
        <dsp:cNvPr id="0" name=""/>
        <dsp:cNvSpPr/>
      </dsp:nvSpPr>
      <dsp:spPr>
        <a:xfrm>
          <a:off x="3366313" y="480191"/>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Cognitive impairment</a:t>
          </a:r>
        </a:p>
      </dsp:txBody>
      <dsp:txXfrm>
        <a:off x="3366313" y="480191"/>
        <a:ext cx="3863517" cy="380964"/>
      </dsp:txXfrm>
    </dsp:sp>
    <dsp:sp modelId="{DCF9760A-649D-D044-97BE-E02595A49862}">
      <dsp:nvSpPr>
        <dsp:cNvPr id="0" name=""/>
        <dsp:cNvSpPr/>
      </dsp:nvSpPr>
      <dsp:spPr>
        <a:xfrm>
          <a:off x="3366313" y="956397"/>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Neurotransmitter imbalances</a:t>
          </a:r>
        </a:p>
      </dsp:txBody>
      <dsp:txXfrm>
        <a:off x="3366313" y="956397"/>
        <a:ext cx="3863517" cy="380964"/>
      </dsp:txXfrm>
    </dsp:sp>
    <dsp:sp modelId="{E9244D68-A0F0-7F48-865C-4266BBD8E9FA}">
      <dsp:nvSpPr>
        <dsp:cNvPr id="0" name=""/>
        <dsp:cNvSpPr/>
      </dsp:nvSpPr>
      <dsp:spPr>
        <a:xfrm>
          <a:off x="3366313" y="1432603"/>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Physical health consequences</a:t>
          </a:r>
        </a:p>
      </dsp:txBody>
      <dsp:txXfrm>
        <a:off x="3366313" y="1432603"/>
        <a:ext cx="3863517" cy="380964"/>
      </dsp:txXfrm>
    </dsp:sp>
    <dsp:sp modelId="{C65CAD3B-BFF2-544C-9A18-37F52A13CB94}">
      <dsp:nvSpPr>
        <dsp:cNvPr id="0" name=""/>
        <dsp:cNvSpPr/>
      </dsp:nvSpPr>
      <dsp:spPr>
        <a:xfrm>
          <a:off x="3366313" y="1908810"/>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Hormonal changes</a:t>
          </a:r>
        </a:p>
      </dsp:txBody>
      <dsp:txXfrm>
        <a:off x="3366313" y="1908810"/>
        <a:ext cx="3863517" cy="380964"/>
      </dsp:txXfrm>
    </dsp:sp>
    <dsp:sp modelId="{87513658-F6DB-E548-883D-B22FE5524B5F}">
      <dsp:nvSpPr>
        <dsp:cNvPr id="0" name=""/>
        <dsp:cNvSpPr/>
      </dsp:nvSpPr>
      <dsp:spPr>
        <a:xfrm>
          <a:off x="3366313" y="2385016"/>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Behavioural changes</a:t>
          </a:r>
        </a:p>
      </dsp:txBody>
      <dsp:txXfrm>
        <a:off x="3366313" y="2385016"/>
        <a:ext cx="3863517" cy="380964"/>
      </dsp:txXfrm>
    </dsp:sp>
    <dsp:sp modelId="{44578E3E-EFFA-F34E-A996-E09979F64A8D}">
      <dsp:nvSpPr>
        <dsp:cNvPr id="0" name=""/>
        <dsp:cNvSpPr/>
      </dsp:nvSpPr>
      <dsp:spPr>
        <a:xfrm>
          <a:off x="3366313" y="2861222"/>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Reduced medication adherence</a:t>
          </a:r>
        </a:p>
      </dsp:txBody>
      <dsp:txXfrm>
        <a:off x="3366313" y="2861222"/>
        <a:ext cx="3863517" cy="380964"/>
      </dsp:txXfrm>
    </dsp:sp>
    <dsp:sp modelId="{7756A3AB-FB3E-E945-AEFB-DB5EB7F00F86}">
      <dsp:nvSpPr>
        <dsp:cNvPr id="0" name=""/>
        <dsp:cNvSpPr/>
      </dsp:nvSpPr>
      <dsp:spPr>
        <a:xfrm>
          <a:off x="3366313" y="3337428"/>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Impaired coping mechanisms</a:t>
          </a:r>
        </a:p>
      </dsp:txBody>
      <dsp:txXfrm>
        <a:off x="3366313" y="3337428"/>
        <a:ext cx="3863517" cy="380964"/>
      </dsp:txXfrm>
    </dsp:sp>
    <dsp:sp modelId="{B430370F-3118-F64B-A6BE-037D664BD646}">
      <dsp:nvSpPr>
        <dsp:cNvPr id="0" name=""/>
        <dsp:cNvSpPr/>
      </dsp:nvSpPr>
      <dsp:spPr>
        <a:xfrm>
          <a:off x="3366313" y="3813634"/>
          <a:ext cx="3863517" cy="380964"/>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Impact on family and caregivers</a:t>
          </a:r>
        </a:p>
      </dsp:txBody>
      <dsp:txXfrm>
        <a:off x="3366313" y="3813634"/>
        <a:ext cx="3863517" cy="38096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AC0BF-D864-9D4F-B363-E9FA34A8B7EF}" type="datetimeFigureOut">
              <a:rPr lang="en-CY" smtClean="0"/>
              <a:t>03/06/2024</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2B4B8-59F0-7547-9B2E-4841F0572E40}" type="slidenum">
              <a:rPr lang="en-CY" smtClean="0"/>
              <a:t>‹#›</a:t>
            </a:fld>
            <a:endParaRPr lang="en-CY"/>
          </a:p>
        </p:txBody>
      </p:sp>
    </p:spTree>
    <p:extLst>
      <p:ext uri="{BB962C8B-B14F-4D97-AF65-F5344CB8AC3E}">
        <p14:creationId xmlns:p14="http://schemas.microsoft.com/office/powerpoint/2010/main" val="414540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erywellmind.com/what-is-a-stress-response-314514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erywellmind.com/tips-for-managing-public-speaking-anxiety-302433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verywellmind.com/acrophobia-fear-of-heights-267167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Y" dirty="0"/>
              <a:t>Welcome to Psychopathology in individuals with neurodegenerative disorders. This is the second lecture in the Psychopathology unit. </a:t>
            </a:r>
            <a:r>
              <a:rPr lang="en-GB" b="0" i="0" u="none" strike="noStrike" dirty="0">
                <a:solidFill>
                  <a:srgbClr val="374151"/>
                </a:solidFill>
                <a:effectLst/>
                <a:latin typeface="Söhne"/>
              </a:rPr>
              <a:t>Understanding psychopathology in individuals with neurodegenerative disorders is important for healthcare providers because it enables the accurate diagnosis, appropriate treatment, and improved quality of life for patients, as neuropsychiatric symptoms significantly impact their well-being and care.</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a:t>
            </a:fld>
            <a:endParaRPr lang="en-CY"/>
          </a:p>
        </p:txBody>
      </p:sp>
    </p:spTree>
    <p:extLst>
      <p:ext uri="{BB962C8B-B14F-4D97-AF65-F5344CB8AC3E}">
        <p14:creationId xmlns:p14="http://schemas.microsoft.com/office/powerpoint/2010/main" val="2127966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solidFill>
                  <a:srgbClr val="64759B"/>
                </a:solidFill>
              </a:rPr>
              <a:t>Anxiety is a natural and common human emotion characterized by feelings of unease, worry, or fear in response to perceived threats or stressors. </a:t>
            </a:r>
          </a:p>
          <a:p>
            <a:pPr marL="0" indent="0">
              <a:buNone/>
            </a:pPr>
            <a:r>
              <a:rPr lang="en-GB" sz="1200" dirty="0"/>
              <a:t>It is a normal part of the human experience and can be adaptive, as it helps individuals stay alert and respond to potentially dangerous situations. </a:t>
            </a:r>
            <a:endParaRPr lang="en-GB" sz="1200" b="1" dirty="0">
              <a:solidFill>
                <a:srgbClr val="64759B"/>
              </a:solidFill>
            </a:endParaRPr>
          </a:p>
          <a:p>
            <a:pPr marL="0" indent="0">
              <a:buNone/>
            </a:pPr>
            <a:r>
              <a:rPr lang="en-GB" sz="1200" dirty="0"/>
              <a:t>However, when anxiety becomes excessive, chronic, or interferes with daily life, it may be classified as an anxiety disorder.</a:t>
            </a:r>
            <a:endParaRPr lang="en-CY" sz="1200" dirty="0"/>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11</a:t>
            </a:fld>
            <a:endParaRPr lang="en-CY"/>
          </a:p>
        </p:txBody>
      </p:sp>
    </p:spTree>
    <p:extLst>
      <p:ext uri="{BB962C8B-B14F-4D97-AF65-F5344CB8AC3E}">
        <p14:creationId xmlns:p14="http://schemas.microsoft.com/office/powerpoint/2010/main" val="277601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1A1A1A"/>
                </a:solidFill>
                <a:effectLst/>
                <a:latin typeface="Sarabun" pitchFamily="2" charset="-34"/>
                <a:cs typeface="Sarabun" pitchFamily="2" charset="-34"/>
              </a:rPr>
              <a:t>The fight or flight response is key to understanding anxiety. It is an an automatic physiological reaction to an event that is perceived as stressful or frightening. The perception of threat activates the sympathetic nervous system and triggers an acute stress response that prepares the body to fight or flee. </a:t>
            </a:r>
          </a:p>
          <a:p>
            <a:endParaRPr lang="en-GB" b="0" i="0" u="none" strike="noStrike" dirty="0">
              <a:solidFill>
                <a:srgbClr val="1A1A1A"/>
              </a:solidFill>
              <a:effectLst/>
              <a:latin typeface="Sarabun" pitchFamily="2" charset="-34"/>
              <a:cs typeface="Sarabun" pitchFamily="2" charset="-34"/>
            </a:endParaRPr>
          </a:p>
          <a:p>
            <a:r>
              <a:rPr lang="en-GB" b="0" i="0" u="none" strike="noStrike" dirty="0">
                <a:solidFill>
                  <a:srgbClr val="212121"/>
                </a:solidFill>
                <a:effectLst/>
                <a:latin typeface="Merriweather" panose="020F0502020204030204" pitchFamily="34" charset="0"/>
              </a:rPr>
              <a:t>The fight-or-flight response, also known as the acute </a:t>
            </a:r>
            <a:r>
              <a:rPr lang="en-GB" b="0" i="0" u="sng" dirty="0">
                <a:solidFill>
                  <a:srgbClr val="642F6F"/>
                </a:solidFill>
                <a:effectLst/>
                <a:latin typeface="Merriweather" pitchFamily="2" charset="77"/>
                <a:hlinkClick r:id="rId3"/>
              </a:rPr>
              <a:t>stress response</a:t>
            </a:r>
            <a:r>
              <a:rPr lang="en-GB" b="0" i="0" u="none" strike="noStrike" dirty="0">
                <a:solidFill>
                  <a:srgbClr val="212121"/>
                </a:solidFill>
                <a:effectLst/>
                <a:latin typeface="Merriweather" pitchFamily="2" charset="77"/>
              </a:rPr>
              <a:t>, refers to the physiological reaction that occurs when in the presence of something mentally or physically terrifying. This response is triggered by the release of hormones that prepare your body to either stay and deal with a threat or to run away to safety.</a:t>
            </a:r>
          </a:p>
          <a:p>
            <a:endParaRPr lang="en-GB" b="0" i="0" u="none" strike="noStrike" dirty="0">
              <a:solidFill>
                <a:srgbClr val="212121"/>
              </a:solidFill>
              <a:effectLst/>
              <a:latin typeface="Merriweather" pitchFamily="2" charset="77"/>
            </a:endParaRPr>
          </a:p>
          <a:p>
            <a:r>
              <a:rPr lang="en-GB" b="0" i="0" u="none" strike="noStrike" dirty="0">
                <a:solidFill>
                  <a:srgbClr val="1A1A1A"/>
                </a:solidFill>
                <a:effectLst/>
                <a:latin typeface="Sarabun" pitchFamily="2" charset="-34"/>
                <a:cs typeface="Sarabun" pitchFamily="2" charset="-34"/>
              </a:rPr>
              <a:t>The physiological responses associated with fight or flight can play a critical role in surviving truly threatening situations. However, many patients suffering from anxiety disorders or other conditions may have threat systems which have become over-active, or which are insufficiently counterbalanced by activity in the parasympathetic nervous system. </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12</a:t>
            </a:fld>
            <a:endParaRPr lang="en-CY"/>
          </a:p>
        </p:txBody>
      </p:sp>
    </p:spTree>
    <p:extLst>
      <p:ext uri="{BB962C8B-B14F-4D97-AF65-F5344CB8AC3E}">
        <p14:creationId xmlns:p14="http://schemas.microsoft.com/office/powerpoint/2010/main" val="139741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dirty="0">
                <a:solidFill>
                  <a:srgbClr val="1A1A1A"/>
                </a:solidFill>
                <a:effectLst/>
                <a:latin typeface="Sarabun" pitchFamily="2" charset="-34"/>
                <a:cs typeface="Sarabun" pitchFamily="2" charset="-34"/>
              </a:rPr>
              <a:t>The fight or flight reaction is associated with activation of the sympathetic nervous system. The chain reaction brought about by the fight or flight response can result in the following physical effects:</a:t>
            </a:r>
          </a:p>
        </p:txBody>
      </p:sp>
      <p:sp>
        <p:nvSpPr>
          <p:cNvPr id="4" name="Slide Number Placeholder 3"/>
          <p:cNvSpPr>
            <a:spLocks noGrp="1"/>
          </p:cNvSpPr>
          <p:nvPr>
            <p:ph type="sldNum" sz="quarter" idx="5"/>
          </p:nvPr>
        </p:nvSpPr>
        <p:spPr/>
        <p:txBody>
          <a:bodyPr/>
          <a:lstStyle/>
          <a:p>
            <a:fld id="{D7E2B4B8-59F0-7547-9B2E-4841F0572E40}" type="slidenum">
              <a:rPr lang="en-CY" smtClean="0"/>
              <a:t>13</a:t>
            </a:fld>
            <a:endParaRPr lang="en-CY"/>
          </a:p>
        </p:txBody>
      </p:sp>
    </p:spTree>
    <p:extLst>
      <p:ext uri="{BB962C8B-B14F-4D97-AF65-F5344CB8AC3E}">
        <p14:creationId xmlns:p14="http://schemas.microsoft.com/office/powerpoint/2010/main" val="501444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3600" b="0" i="0" u="none" strike="noStrike" dirty="0">
                <a:solidFill>
                  <a:srgbClr val="1A1A1A"/>
                </a:solidFill>
                <a:effectLst/>
                <a:latin typeface="Sarabun" pitchFamily="2" charset="-34"/>
                <a:cs typeface="Sarabun" pitchFamily="2" charset="-34"/>
              </a:rPr>
              <a:t>In addition to physiological reactions there is also a psychological component to fight or flight response. Automatic reactions include a quickening of thought and an attentional focus on salient targets such as the source of the threat and potential avenues for escape. Secondary psychological responses can include appraisals about the meaning of the body reactions. For example, patients with panic disorder often misinterpret fight or flight responses as signs of impending catastrophe (</a:t>
            </a:r>
            <a:r>
              <a:rPr lang="en-GB" sz="3600" b="0" i="1" u="none" strike="noStrike" dirty="0">
                <a:solidFill>
                  <a:srgbClr val="1A1A1A"/>
                </a:solidFill>
                <a:effectLst/>
                <a:latin typeface="Sarabun" pitchFamily="2" charset="-34"/>
                <a:cs typeface="Sarabun" pitchFamily="2" charset="-34"/>
              </a:rPr>
              <a:t>“I’m having a heart attack”</a:t>
            </a:r>
            <a:r>
              <a:rPr lang="en-GB" sz="3600" b="0" i="0" u="none" strike="noStrike" dirty="0">
                <a:solidFill>
                  <a:srgbClr val="1A1A1A"/>
                </a:solidFill>
                <a:effectLst/>
                <a:latin typeface="Sarabun" pitchFamily="2" charset="-34"/>
                <a:cs typeface="Sarabun" pitchFamily="2" charset="-34"/>
              </a:rPr>
              <a:t>, </a:t>
            </a:r>
            <a:r>
              <a:rPr lang="en-GB" sz="3600" b="0" i="1" u="none" strike="noStrike" dirty="0">
                <a:solidFill>
                  <a:srgbClr val="1A1A1A"/>
                </a:solidFill>
                <a:effectLst/>
                <a:latin typeface="Sarabun" pitchFamily="2" charset="-34"/>
                <a:cs typeface="Sarabun" pitchFamily="2" charset="-34"/>
              </a:rPr>
              <a:t>“I’m going crazy”</a:t>
            </a:r>
            <a:r>
              <a:rPr lang="en-GB" sz="3600" b="0" i="0" u="none" strike="noStrike" dirty="0">
                <a:solidFill>
                  <a:srgbClr val="1A1A1A"/>
                </a:solidFill>
                <a:effectLst/>
                <a:latin typeface="Sarabun" pitchFamily="2" charset="-34"/>
                <a:cs typeface="Sarabun" pitchFamily="2" charset="-34"/>
              </a:rPr>
              <a:t>).</a:t>
            </a:r>
          </a:p>
          <a:p>
            <a:br>
              <a:rPr lang="en-GB" sz="3600" dirty="0"/>
            </a:br>
            <a:endParaRPr lang="en-CY" sz="2400" dirty="0"/>
          </a:p>
        </p:txBody>
      </p:sp>
      <p:sp>
        <p:nvSpPr>
          <p:cNvPr id="4" name="Slide Number Placeholder 3"/>
          <p:cNvSpPr>
            <a:spLocks noGrp="1"/>
          </p:cNvSpPr>
          <p:nvPr>
            <p:ph type="sldNum" sz="quarter" idx="5"/>
          </p:nvPr>
        </p:nvSpPr>
        <p:spPr/>
        <p:txBody>
          <a:bodyPr/>
          <a:lstStyle/>
          <a:p>
            <a:fld id="{D7E2B4B8-59F0-7547-9B2E-4841F0572E40}" type="slidenum">
              <a:rPr lang="en-CY" smtClean="0"/>
              <a:t>14</a:t>
            </a:fld>
            <a:endParaRPr lang="en-CY"/>
          </a:p>
        </p:txBody>
      </p:sp>
    </p:spTree>
    <p:extLst>
      <p:ext uri="{BB962C8B-B14F-4D97-AF65-F5344CB8AC3E}">
        <p14:creationId xmlns:p14="http://schemas.microsoft.com/office/powerpoint/2010/main" val="118205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None/>
            </a:pPr>
            <a:r>
              <a:rPr lang="en-GB" b="0" i="0" u="none" strike="noStrike" dirty="0">
                <a:solidFill>
                  <a:srgbClr val="212121"/>
                </a:solidFill>
                <a:effectLst/>
                <a:latin typeface="Merriweather" pitchFamily="2" charset="77"/>
              </a:rPr>
              <a:t>The fight-or-flight response can happen in the face of imminent physical danger, such as when encountering a growling dog during a walk in the park. It can also be the result of a psychological threat, such as </a:t>
            </a:r>
            <a:r>
              <a:rPr lang="en-GB" b="0" i="0" u="sng" strike="noStrike" dirty="0">
                <a:solidFill>
                  <a:srgbClr val="642F6F"/>
                </a:solidFill>
                <a:effectLst/>
                <a:latin typeface="Merriweather" pitchFamily="2" charset="77"/>
                <a:hlinkClick r:id="rId3"/>
              </a:rPr>
              <a:t>preparing to give a big presentation</a:t>
            </a:r>
            <a:r>
              <a:rPr lang="en-GB" b="0" i="0" u="none" strike="noStrike" dirty="0">
                <a:solidFill>
                  <a:srgbClr val="212121"/>
                </a:solidFill>
                <a:effectLst/>
                <a:latin typeface="Merriweather" pitchFamily="2" charset="77"/>
              </a:rPr>
              <a:t> at school or work. Another example of the flight-or-fight response is if a person who is </a:t>
            </a:r>
            <a:r>
              <a:rPr lang="en-GB" b="0" i="0" u="sng" strike="noStrike" dirty="0">
                <a:solidFill>
                  <a:srgbClr val="642F6F"/>
                </a:solidFill>
                <a:effectLst/>
                <a:latin typeface="Merriweather" pitchFamily="2" charset="77"/>
                <a:hlinkClick r:id="rId4"/>
              </a:rPr>
              <a:t>terrified of heights</a:t>
            </a:r>
            <a:r>
              <a:rPr lang="en-GB" b="0" i="0" u="none" strike="noStrike" dirty="0">
                <a:solidFill>
                  <a:srgbClr val="212121"/>
                </a:solidFill>
                <a:effectLst/>
                <a:latin typeface="Merriweather" pitchFamily="2" charset="77"/>
              </a:rPr>
              <a:t> has to go to the top floor of a skyscraper to attend a meeting.</a:t>
            </a:r>
          </a:p>
          <a:p>
            <a:pPr algn="l">
              <a:buFont typeface="+mj-lt"/>
              <a:buAutoNum type="arabicPeriod"/>
            </a:pPr>
            <a:endParaRPr lang="en-GB" b="0" i="0" u="none" strike="noStrike" dirty="0">
              <a:solidFill>
                <a:srgbClr val="212121"/>
              </a:solidFill>
              <a:effectLst/>
              <a:latin typeface="Merriweather" pitchFamily="2" charset="77"/>
            </a:endParaRPr>
          </a:p>
          <a:p>
            <a:pPr algn="l">
              <a:buFont typeface="+mj-lt"/>
              <a:buAutoNum type="arabicPeriod"/>
            </a:pPr>
            <a:r>
              <a:rPr lang="en-GB" b="0" i="0" u="none" strike="noStrike" dirty="0">
                <a:solidFill>
                  <a:srgbClr val="374151"/>
                </a:solidFill>
                <a:effectLst/>
                <a:latin typeface="Söhne"/>
              </a:rPr>
              <a:t>We're going to make a list of things that could trigger a strong fight-or-flight response in someone with an NDD. We'll make two lists: one for physical threats and one for psychological threats.</a:t>
            </a:r>
          </a:p>
          <a:p>
            <a:pPr algn="l">
              <a:buFont typeface="+mj-lt"/>
              <a:buAutoNum type="arabicPeriod"/>
            </a:pPr>
            <a:endParaRPr lang="en-GB" b="0" i="0" u="none" strike="noStrike" dirty="0">
              <a:solidFill>
                <a:srgbClr val="374151"/>
              </a:solidFill>
              <a:effectLst/>
              <a:latin typeface="Söhne"/>
            </a:endParaRPr>
          </a:p>
          <a:p>
            <a:pPr algn="l">
              <a:buFont typeface="+mj-lt"/>
              <a:buAutoNum type="arabicPeriod"/>
            </a:pPr>
            <a:r>
              <a:rPr lang="en-GB" b="0" i="0" u="none" strike="noStrike" dirty="0">
                <a:solidFill>
                  <a:srgbClr val="374151"/>
                </a:solidFill>
                <a:effectLst/>
                <a:latin typeface="Söhne"/>
              </a:rPr>
              <a:t>First, think about physical threats. These are situations that can physically scare someone with an NDD. For example:</a:t>
            </a:r>
          </a:p>
          <a:p>
            <a:pPr marL="742950" lvl="1" indent="-285750" algn="l">
              <a:buFont typeface="+mj-lt"/>
              <a:buAutoNum type="arabicPeriod"/>
            </a:pPr>
            <a:r>
              <a:rPr lang="en-GB" b="0" i="0" u="none" strike="noStrike" dirty="0">
                <a:solidFill>
                  <a:srgbClr val="374151"/>
                </a:solidFill>
                <a:effectLst/>
                <a:latin typeface="Söhne"/>
              </a:rPr>
              <a:t>A very noisy and crowded place.</a:t>
            </a:r>
          </a:p>
          <a:p>
            <a:pPr marL="742950" lvl="1" indent="-285750" algn="l">
              <a:buFont typeface="+mj-lt"/>
              <a:buAutoNum type="arabicPeriod"/>
            </a:pPr>
            <a:r>
              <a:rPr lang="en-GB" b="0" i="0" u="none" strike="noStrike" dirty="0">
                <a:solidFill>
                  <a:srgbClr val="374151"/>
                </a:solidFill>
                <a:effectLst/>
                <a:latin typeface="Söhne"/>
              </a:rPr>
              <a:t>Someone acting aggressively or threatening.</a:t>
            </a:r>
          </a:p>
          <a:p>
            <a:pPr marL="742950" lvl="1" indent="-285750" algn="l">
              <a:buFont typeface="+mj-lt"/>
              <a:buAutoNum type="arabicPeriod"/>
            </a:pPr>
            <a:r>
              <a:rPr lang="en-GB" b="0" i="0" u="none" strike="noStrike" dirty="0">
                <a:solidFill>
                  <a:srgbClr val="374151"/>
                </a:solidFill>
                <a:effectLst/>
                <a:latin typeface="Söhne"/>
              </a:rPr>
              <a:t>Going to a place that's completely unfamiliar.</a:t>
            </a:r>
          </a:p>
          <a:p>
            <a:pPr marL="742950" lvl="1" indent="-285750" algn="l">
              <a:buFont typeface="+mj-lt"/>
              <a:buAutoNum type="arabicPeriod"/>
            </a:pPr>
            <a:endParaRPr lang="en-GB" b="0" i="0" u="none" strike="noStrike" dirty="0">
              <a:solidFill>
                <a:srgbClr val="374151"/>
              </a:solidFill>
              <a:effectLst/>
              <a:latin typeface="Söhne"/>
            </a:endParaRPr>
          </a:p>
          <a:p>
            <a:pPr algn="l">
              <a:buFont typeface="+mj-lt"/>
              <a:buAutoNum type="arabicPeriod"/>
            </a:pPr>
            <a:r>
              <a:rPr lang="en-GB" b="0" i="0" u="none" strike="noStrike" dirty="0">
                <a:solidFill>
                  <a:srgbClr val="374151"/>
                </a:solidFill>
                <a:effectLst/>
                <a:latin typeface="Söhne"/>
              </a:rPr>
              <a:t>Now, let's consider psychological threats. These are situations that are mentally or emotionally challenging but not necessarily physically dangerous. Think about what might be really tough for someone with an NDD, like:</a:t>
            </a:r>
          </a:p>
          <a:p>
            <a:pPr algn="l">
              <a:buFont typeface="+mj-lt"/>
              <a:buAutoNum type="arabicPeriod"/>
            </a:pPr>
            <a:endParaRPr lang="en-GB" b="0" i="0" u="none" strike="noStrike" dirty="0">
              <a:solidFill>
                <a:srgbClr val="374151"/>
              </a:solidFill>
              <a:effectLst/>
              <a:latin typeface="Söhne"/>
            </a:endParaRPr>
          </a:p>
          <a:p>
            <a:pPr marL="742950" lvl="1" indent="-285750" algn="l">
              <a:buFont typeface="+mj-lt"/>
              <a:buAutoNum type="arabicPeriod"/>
            </a:pPr>
            <a:r>
              <a:rPr lang="en-GB" b="0" i="0" u="none" strike="noStrike" dirty="0">
                <a:solidFill>
                  <a:srgbClr val="374151"/>
                </a:solidFill>
                <a:effectLst/>
                <a:latin typeface="Söhne"/>
              </a:rPr>
              <a:t>Having to concentrate on a difficult task for a long time.</a:t>
            </a:r>
          </a:p>
          <a:p>
            <a:pPr marL="742950" lvl="1" indent="-285750" algn="l">
              <a:buFont typeface="+mj-lt"/>
              <a:buAutoNum type="arabicPeriod"/>
            </a:pPr>
            <a:r>
              <a:rPr lang="en-GB" b="0" i="0" u="none" strike="noStrike" dirty="0">
                <a:solidFill>
                  <a:srgbClr val="374151"/>
                </a:solidFill>
                <a:effectLst/>
                <a:latin typeface="Söhne"/>
              </a:rPr>
              <a:t>Dealing with lots of distractions and interruptions.</a:t>
            </a:r>
          </a:p>
          <a:p>
            <a:pPr marL="742950" lvl="1" indent="-285750" algn="l">
              <a:buFont typeface="+mj-lt"/>
              <a:buAutoNum type="arabicPeriod"/>
            </a:pPr>
            <a:r>
              <a:rPr lang="en-GB" b="0" i="0" u="none" strike="noStrike" dirty="0">
                <a:solidFill>
                  <a:srgbClr val="374151"/>
                </a:solidFill>
                <a:effectLst/>
                <a:latin typeface="Söhne"/>
              </a:rPr>
              <a:t>Being in a situation that makes them very anxious.</a:t>
            </a:r>
          </a:p>
          <a:p>
            <a:pPr marL="742950" lvl="1" indent="-285750" algn="l">
              <a:buFont typeface="+mj-lt"/>
              <a:buAutoNum type="arabicPeriod"/>
            </a:pPr>
            <a:endParaRPr lang="en-GB" b="0" i="0" u="none" strike="noStrike" dirty="0">
              <a:solidFill>
                <a:srgbClr val="374151"/>
              </a:solidFill>
              <a:effectLst/>
              <a:latin typeface="Söhne"/>
            </a:endParaRPr>
          </a:p>
          <a:p>
            <a:pPr algn="l">
              <a:buFont typeface="+mj-lt"/>
              <a:buAutoNum type="arabicPeriod"/>
            </a:pPr>
            <a:r>
              <a:rPr lang="en-GB" b="0" i="0" u="none" strike="noStrike" dirty="0">
                <a:solidFill>
                  <a:srgbClr val="374151"/>
                </a:solidFill>
                <a:effectLst/>
                <a:latin typeface="Söhne"/>
              </a:rPr>
              <a:t>Your goal is to create a list of three physical threats and three psychological threats that you think might trigger a fight-or-flight response in someone with an NDD.</a:t>
            </a:r>
          </a:p>
          <a:p>
            <a:pPr algn="l" fontAlgn="base"/>
            <a:endParaRPr lang="en-GB" b="0" i="0" u="none" strike="noStrike" dirty="0">
              <a:solidFill>
                <a:srgbClr val="212121"/>
              </a:solidFill>
              <a:effectLst/>
              <a:latin typeface="Merriweather" pitchFamily="2" charset="77"/>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15</a:t>
            </a:fld>
            <a:endParaRPr lang="en-CY"/>
          </a:p>
        </p:txBody>
      </p:sp>
    </p:spTree>
    <p:extLst>
      <p:ext uri="{BB962C8B-B14F-4D97-AF65-F5344CB8AC3E}">
        <p14:creationId xmlns:p14="http://schemas.microsoft.com/office/powerpoint/2010/main" val="123612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GB" b="0" i="0" u="none" strike="noStrike" dirty="0">
              <a:solidFill>
                <a:srgbClr val="374151"/>
              </a:solidFill>
              <a:effectLst/>
              <a:latin typeface="Söhne"/>
            </a:endParaRPr>
          </a:p>
          <a:p>
            <a:pPr algn="l">
              <a:buFont typeface="+mj-lt"/>
              <a:buAutoNum type="arabicPeriod"/>
            </a:pPr>
            <a:r>
              <a:rPr lang="en-GB" b="0" i="0" u="none" strike="noStrike" dirty="0">
                <a:solidFill>
                  <a:srgbClr val="374151"/>
                </a:solidFill>
                <a:effectLst/>
                <a:latin typeface="Söhne"/>
              </a:rPr>
              <a:t>First, think about physical threats. These are situations that can physically scare someone with an NDD. For example:</a:t>
            </a:r>
          </a:p>
          <a:p>
            <a:pPr marL="742950" lvl="1" indent="-285750" algn="l">
              <a:buFont typeface="+mj-lt"/>
              <a:buAutoNum type="arabicPeriod"/>
            </a:pPr>
            <a:r>
              <a:rPr lang="en-GB" b="0" i="0" u="none" strike="noStrike" dirty="0">
                <a:solidFill>
                  <a:srgbClr val="374151"/>
                </a:solidFill>
                <a:effectLst/>
                <a:latin typeface="Söhne"/>
              </a:rPr>
              <a:t>A very noisy and crowded place.</a:t>
            </a:r>
          </a:p>
          <a:p>
            <a:pPr marL="742950" lvl="1" indent="-285750" algn="l">
              <a:buFont typeface="+mj-lt"/>
              <a:buAutoNum type="arabicPeriod"/>
            </a:pPr>
            <a:r>
              <a:rPr lang="en-GB" b="0" i="0" u="none" strike="noStrike" dirty="0">
                <a:solidFill>
                  <a:srgbClr val="374151"/>
                </a:solidFill>
                <a:effectLst/>
                <a:latin typeface="Söhne"/>
              </a:rPr>
              <a:t>Someone acting aggressively or threatening.</a:t>
            </a:r>
          </a:p>
          <a:p>
            <a:pPr marL="742950" lvl="1" indent="-285750" algn="l">
              <a:buFont typeface="+mj-lt"/>
              <a:buAutoNum type="arabicPeriod"/>
            </a:pPr>
            <a:r>
              <a:rPr lang="en-GB" b="0" i="0" u="none" strike="noStrike" dirty="0">
                <a:solidFill>
                  <a:srgbClr val="374151"/>
                </a:solidFill>
                <a:effectLst/>
                <a:latin typeface="Söhne"/>
              </a:rPr>
              <a:t>Going to a place that's completely unfamiliar.</a:t>
            </a:r>
          </a:p>
          <a:p>
            <a:pPr marL="742950" lvl="1" indent="-285750" algn="l">
              <a:buFont typeface="+mj-lt"/>
              <a:buAutoNum type="arabicPeriod"/>
            </a:pPr>
            <a:endParaRPr lang="en-GB" b="0" i="0" u="none" strike="noStrike" dirty="0">
              <a:solidFill>
                <a:srgbClr val="374151"/>
              </a:solidFill>
              <a:effectLst/>
              <a:latin typeface="Söhne"/>
            </a:endParaRPr>
          </a:p>
          <a:p>
            <a:pPr algn="l">
              <a:buFont typeface="+mj-lt"/>
              <a:buAutoNum type="arabicPeriod"/>
            </a:pPr>
            <a:r>
              <a:rPr lang="en-GB" b="0" i="0" u="none" strike="noStrike" dirty="0">
                <a:solidFill>
                  <a:srgbClr val="374151"/>
                </a:solidFill>
                <a:effectLst/>
                <a:latin typeface="Söhne"/>
              </a:rPr>
              <a:t>Now, let's consider psychological threats. These are situations that are mentally or emotionally challenging but not necessarily physically dangerous. Think about what might be really tough for someone with an NDD, like:</a:t>
            </a:r>
          </a:p>
          <a:p>
            <a:pPr algn="l">
              <a:buFont typeface="+mj-lt"/>
              <a:buAutoNum type="arabicPeriod"/>
            </a:pPr>
            <a:endParaRPr lang="en-GB" b="0" i="0" u="none" strike="noStrike" dirty="0">
              <a:solidFill>
                <a:srgbClr val="374151"/>
              </a:solidFill>
              <a:effectLst/>
              <a:latin typeface="Söhne"/>
            </a:endParaRPr>
          </a:p>
          <a:p>
            <a:pPr marL="742950" lvl="1" indent="-285750" algn="l">
              <a:buFont typeface="+mj-lt"/>
              <a:buAutoNum type="arabicPeriod"/>
            </a:pPr>
            <a:r>
              <a:rPr lang="en-GB" b="0" i="0" u="none" strike="noStrike" dirty="0">
                <a:solidFill>
                  <a:srgbClr val="374151"/>
                </a:solidFill>
                <a:effectLst/>
                <a:latin typeface="Söhne"/>
              </a:rPr>
              <a:t>Having to concentrate on a difficult task for a long time.</a:t>
            </a:r>
          </a:p>
          <a:p>
            <a:pPr marL="742950" lvl="1" indent="-285750" algn="l">
              <a:buFont typeface="+mj-lt"/>
              <a:buAutoNum type="arabicPeriod"/>
            </a:pPr>
            <a:r>
              <a:rPr lang="en-GB" b="0" i="0" u="none" strike="noStrike" dirty="0">
                <a:solidFill>
                  <a:srgbClr val="374151"/>
                </a:solidFill>
                <a:effectLst/>
                <a:latin typeface="Söhne"/>
              </a:rPr>
              <a:t>Dealing with lots of distractions and interruptions.</a:t>
            </a:r>
          </a:p>
          <a:p>
            <a:pPr marL="742950" lvl="1" indent="-285750" algn="l">
              <a:buFont typeface="+mj-lt"/>
              <a:buAutoNum type="arabicPeriod"/>
            </a:pPr>
            <a:r>
              <a:rPr lang="en-GB" b="0" i="0" u="none" strike="noStrike" dirty="0">
                <a:solidFill>
                  <a:srgbClr val="374151"/>
                </a:solidFill>
                <a:effectLst/>
                <a:latin typeface="Söhne"/>
              </a:rPr>
              <a:t>Being in a situation that makes them very anxious.</a:t>
            </a:r>
          </a:p>
          <a:p>
            <a:pPr marL="742950" lvl="1" indent="-285750" algn="l">
              <a:buFont typeface="+mj-lt"/>
              <a:buAutoNum type="arabicPeriod"/>
            </a:pPr>
            <a:endParaRPr lang="en-GB" b="0" i="0" u="none" strike="noStrike" dirty="0">
              <a:solidFill>
                <a:srgbClr val="374151"/>
              </a:solidFill>
              <a:effectLst/>
              <a:latin typeface="Söhne"/>
            </a:endParaRPr>
          </a:p>
          <a:p>
            <a:pPr algn="l">
              <a:buFont typeface="+mj-lt"/>
              <a:buAutoNum type="arabicPeriod"/>
            </a:pPr>
            <a:r>
              <a:rPr lang="en-GB" b="0" i="0" u="none" strike="noStrike" dirty="0">
                <a:solidFill>
                  <a:srgbClr val="374151"/>
                </a:solidFill>
                <a:effectLst/>
                <a:latin typeface="Söhne"/>
              </a:rPr>
              <a:t>Your goal is to create a list of three physical threats and three psychological threats that you think might trigger a fight-or-flight response in someone with an NDD.</a:t>
            </a:r>
          </a:p>
          <a:p>
            <a:pPr algn="l" fontAlgn="base"/>
            <a:endParaRPr lang="en-GB" b="0" i="0" u="none" strike="noStrike" dirty="0">
              <a:solidFill>
                <a:srgbClr val="212121"/>
              </a:solidFill>
              <a:effectLst/>
              <a:latin typeface="Merriweather" pitchFamily="2" charset="77"/>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16</a:t>
            </a:fld>
            <a:endParaRPr lang="en-CY"/>
          </a:p>
        </p:txBody>
      </p:sp>
    </p:spTree>
    <p:extLst>
      <p:ext uri="{BB962C8B-B14F-4D97-AF65-F5344CB8AC3E}">
        <p14:creationId xmlns:p14="http://schemas.microsoft.com/office/powerpoint/2010/main" val="2923445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a:solidFill>
                  <a:srgbClr val="374151"/>
                </a:solidFill>
                <a:effectLst/>
                <a:latin typeface="Söhne"/>
              </a:rPr>
              <a:t>Disinhibition, in the context of neurodegenerative disorders, refers to a pattern of </a:t>
            </a:r>
            <a:r>
              <a:rPr lang="en-GB" b="0" i="0" u="none" strike="noStrike" err="1">
                <a:solidFill>
                  <a:srgbClr val="374151"/>
                </a:solidFill>
                <a:effectLst/>
                <a:latin typeface="Söhne"/>
              </a:rPr>
              <a:t>behavior</a:t>
            </a:r>
            <a:r>
              <a:rPr lang="en-GB" b="0" i="0" u="none" strike="noStrike">
                <a:solidFill>
                  <a:srgbClr val="374151"/>
                </a:solidFill>
                <a:effectLst/>
                <a:latin typeface="Söhne"/>
              </a:rPr>
              <a:t> characterized by a loss of restraint or self-control over one's actions, emotions, or impulses. It often manifests as a reduced ability to inhibit socially inappropriate or impulsive </a:t>
            </a:r>
            <a:r>
              <a:rPr lang="en-GB" b="0" i="0" u="none" strike="noStrike" err="1">
                <a:solidFill>
                  <a:srgbClr val="374151"/>
                </a:solidFill>
                <a:effectLst/>
                <a:latin typeface="Söhne"/>
              </a:rPr>
              <a:t>behaviors</a:t>
            </a:r>
            <a:r>
              <a:rPr lang="en-GB" b="0" i="0" u="none" strike="noStrike">
                <a:solidFill>
                  <a:srgbClr val="374151"/>
                </a:solidFill>
                <a:effectLst/>
                <a:latin typeface="Söhne"/>
              </a:rPr>
              <a:t>.</a:t>
            </a:r>
          </a:p>
          <a:p>
            <a:pPr algn="l"/>
            <a:r>
              <a:rPr lang="en-GB" b="0" i="0" u="none" strike="noStrike">
                <a:solidFill>
                  <a:srgbClr val="374151"/>
                </a:solidFill>
                <a:effectLst/>
                <a:latin typeface="Söhne"/>
              </a:rPr>
              <a:t>Neurodegenerative disorders, such as frontotemporal dementia (FTD) or some forms of Alzheimer's disease, can lead to disinhibition as a neuropsychiatric symptom. The brain regions that are affected in these disorders, particularly the frontal lobes, are responsible for executive functions, decision-making, impulse control, and regulating social </a:t>
            </a:r>
            <a:r>
              <a:rPr lang="en-GB" b="0" i="0" u="none" strike="noStrike" err="1">
                <a:solidFill>
                  <a:srgbClr val="374151"/>
                </a:solidFill>
                <a:effectLst/>
                <a:latin typeface="Söhne"/>
              </a:rPr>
              <a:t>behavior</a:t>
            </a:r>
            <a:r>
              <a:rPr lang="en-GB" b="0" i="0" u="none" strike="noStrike">
                <a:solidFill>
                  <a:srgbClr val="374151"/>
                </a:solidFill>
                <a:effectLst/>
                <a:latin typeface="Söhne"/>
              </a:rPr>
              <a:t>.</a:t>
            </a:r>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17</a:t>
            </a:fld>
            <a:endParaRPr lang="en-CY"/>
          </a:p>
        </p:txBody>
      </p:sp>
    </p:spTree>
    <p:extLst>
      <p:ext uri="{BB962C8B-B14F-4D97-AF65-F5344CB8AC3E}">
        <p14:creationId xmlns:p14="http://schemas.microsoft.com/office/powerpoint/2010/main" val="320478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a:solidFill>
                  <a:srgbClr val="374151"/>
                </a:solidFill>
                <a:effectLst/>
                <a:latin typeface="Söhne"/>
              </a:rPr>
              <a:t>Common </a:t>
            </a:r>
            <a:r>
              <a:rPr lang="en-GB" b="0" i="0" u="none" strike="noStrike" err="1">
                <a:solidFill>
                  <a:srgbClr val="374151"/>
                </a:solidFill>
                <a:effectLst/>
                <a:latin typeface="Söhne"/>
              </a:rPr>
              <a:t>behaviors</a:t>
            </a:r>
            <a:r>
              <a:rPr lang="en-GB" b="0" i="0" u="none" strike="noStrike">
                <a:solidFill>
                  <a:srgbClr val="374151"/>
                </a:solidFill>
                <a:effectLst/>
                <a:latin typeface="Söhne"/>
              </a:rPr>
              <a:t> and characteristics associated with disinhibition in the context of neurodegenerative disorders may include:</a:t>
            </a:r>
          </a:p>
          <a:p>
            <a:pPr algn="l">
              <a:buFont typeface="+mj-lt"/>
              <a:buAutoNum type="arabicPeriod"/>
            </a:pPr>
            <a:r>
              <a:rPr lang="en-GB" b="1" i="0" u="none" strike="noStrike">
                <a:solidFill>
                  <a:srgbClr val="374151"/>
                </a:solidFill>
                <a:effectLst/>
                <a:latin typeface="Söhne"/>
              </a:rPr>
              <a:t>Impulsivity:</a:t>
            </a:r>
            <a:r>
              <a:rPr lang="en-GB" b="0" i="0" u="none" strike="noStrike">
                <a:solidFill>
                  <a:srgbClr val="374151"/>
                </a:solidFill>
                <a:effectLst/>
                <a:latin typeface="Söhne"/>
              </a:rPr>
              <a:t> Patients may act on their impulses without considering the consequences, leading to impulsive spending, eating, or other </a:t>
            </a:r>
            <a:r>
              <a:rPr lang="en-GB" b="0" i="0" u="none" strike="noStrike" err="1">
                <a:solidFill>
                  <a:srgbClr val="374151"/>
                </a:solidFill>
                <a:effectLst/>
                <a:latin typeface="Söhne"/>
              </a:rPr>
              <a:t>behaviors</a:t>
            </a:r>
            <a:r>
              <a:rPr lang="en-GB" b="0" i="0" u="none" strike="noStrike">
                <a:solidFill>
                  <a:srgbClr val="374151"/>
                </a:solidFill>
                <a:effectLst/>
                <a:latin typeface="Söhne"/>
              </a:rPr>
              <a:t>.</a:t>
            </a:r>
          </a:p>
          <a:p>
            <a:pPr algn="l">
              <a:buFont typeface="+mj-lt"/>
              <a:buAutoNum type="arabicPeriod"/>
            </a:pPr>
            <a:r>
              <a:rPr lang="en-GB" b="1" i="0" u="none" strike="noStrike">
                <a:solidFill>
                  <a:srgbClr val="374151"/>
                </a:solidFill>
                <a:effectLst/>
                <a:latin typeface="Söhne"/>
              </a:rPr>
              <a:t>Inappropriate social </a:t>
            </a:r>
            <a:r>
              <a:rPr lang="en-GB" b="1" i="0" u="none" strike="noStrike" err="1">
                <a:solidFill>
                  <a:srgbClr val="374151"/>
                </a:solidFill>
                <a:effectLst/>
                <a:latin typeface="Söhne"/>
              </a:rPr>
              <a:t>behavior</a:t>
            </a:r>
            <a:r>
              <a:rPr lang="en-GB" b="1" i="0" u="none" strike="noStrike">
                <a:solidFill>
                  <a:srgbClr val="374151"/>
                </a:solidFill>
                <a:effectLst/>
                <a:latin typeface="Söhne"/>
              </a:rPr>
              <a:t>:</a:t>
            </a:r>
            <a:r>
              <a:rPr lang="en-GB" b="0" i="0" u="none" strike="noStrike">
                <a:solidFill>
                  <a:srgbClr val="374151"/>
                </a:solidFill>
                <a:effectLst/>
                <a:latin typeface="Söhne"/>
              </a:rPr>
              <a:t> Individuals may make socially inappropriate comments, gestures, or engage in socially unacceptable actions without recognizing or understanding the inappropriateness.</a:t>
            </a:r>
          </a:p>
          <a:p>
            <a:pPr algn="l">
              <a:buFont typeface="+mj-lt"/>
              <a:buAutoNum type="arabicPeriod"/>
            </a:pPr>
            <a:r>
              <a:rPr lang="en-GB" b="1" i="0" u="none" strike="noStrike">
                <a:solidFill>
                  <a:srgbClr val="374151"/>
                </a:solidFill>
                <a:effectLst/>
                <a:latin typeface="Söhne"/>
              </a:rPr>
              <a:t>Lack of filter:</a:t>
            </a:r>
            <a:r>
              <a:rPr lang="en-GB" b="0" i="0" u="none" strike="noStrike">
                <a:solidFill>
                  <a:srgbClr val="374151"/>
                </a:solidFill>
                <a:effectLst/>
                <a:latin typeface="Söhne"/>
              </a:rPr>
              <a:t> Disinhibition often involves saying things that are typically filtered or censored in social interactions, which can lead to offensive or hurtful remarks.</a:t>
            </a:r>
          </a:p>
          <a:p>
            <a:pPr algn="l">
              <a:buFont typeface="+mj-lt"/>
              <a:buAutoNum type="arabicPeriod"/>
            </a:pPr>
            <a:r>
              <a:rPr lang="en-GB" b="1" i="0" u="none" strike="noStrike">
                <a:solidFill>
                  <a:srgbClr val="374151"/>
                </a:solidFill>
                <a:effectLst/>
                <a:latin typeface="Söhne"/>
              </a:rPr>
              <a:t>Inappropriate sexual </a:t>
            </a:r>
            <a:r>
              <a:rPr lang="en-GB" b="1" i="0" u="none" strike="noStrike" err="1">
                <a:solidFill>
                  <a:srgbClr val="374151"/>
                </a:solidFill>
                <a:effectLst/>
                <a:latin typeface="Söhne"/>
              </a:rPr>
              <a:t>behavior</a:t>
            </a:r>
            <a:r>
              <a:rPr lang="en-GB" b="1" i="0" u="none" strike="noStrike">
                <a:solidFill>
                  <a:srgbClr val="374151"/>
                </a:solidFill>
                <a:effectLst/>
                <a:latin typeface="Söhne"/>
              </a:rPr>
              <a:t>:</a:t>
            </a:r>
            <a:r>
              <a:rPr lang="en-GB" b="0" i="0" u="none" strike="noStrike">
                <a:solidFill>
                  <a:srgbClr val="374151"/>
                </a:solidFill>
                <a:effectLst/>
                <a:latin typeface="Söhne"/>
              </a:rPr>
              <a:t> Patients may display inappropriate sexual </a:t>
            </a:r>
            <a:r>
              <a:rPr lang="en-GB" b="0" i="0" u="none" strike="noStrike" err="1">
                <a:solidFill>
                  <a:srgbClr val="374151"/>
                </a:solidFill>
                <a:effectLst/>
                <a:latin typeface="Söhne"/>
              </a:rPr>
              <a:t>behaviors</a:t>
            </a:r>
            <a:r>
              <a:rPr lang="en-GB" b="0" i="0" u="none" strike="noStrike">
                <a:solidFill>
                  <a:srgbClr val="374151"/>
                </a:solidFill>
                <a:effectLst/>
                <a:latin typeface="Söhne"/>
              </a:rPr>
              <a:t> or comments, sometimes making others uncomfortable.</a:t>
            </a:r>
          </a:p>
          <a:p>
            <a:pPr algn="l">
              <a:buFont typeface="+mj-lt"/>
              <a:buAutoNum type="arabicPeriod"/>
            </a:pPr>
            <a:r>
              <a:rPr lang="en-GB" b="1" i="0" u="none" strike="noStrike">
                <a:solidFill>
                  <a:srgbClr val="374151"/>
                </a:solidFill>
                <a:effectLst/>
                <a:latin typeface="Söhne"/>
              </a:rPr>
              <a:t>Difficulty adhering to social norms:</a:t>
            </a:r>
            <a:r>
              <a:rPr lang="en-GB" b="0" i="0" u="none" strike="noStrike">
                <a:solidFill>
                  <a:srgbClr val="374151"/>
                </a:solidFill>
                <a:effectLst/>
                <a:latin typeface="Söhne"/>
              </a:rPr>
              <a:t> This can include disruptions in personal boundaries, such as invading personal space or touching others without permission.</a:t>
            </a:r>
          </a:p>
          <a:p>
            <a:pPr algn="l">
              <a:buFont typeface="+mj-lt"/>
              <a:buAutoNum type="arabicPeriod"/>
            </a:pPr>
            <a:r>
              <a:rPr lang="en-GB" b="1" i="0" u="none" strike="noStrike">
                <a:solidFill>
                  <a:srgbClr val="374151"/>
                </a:solidFill>
                <a:effectLst/>
                <a:latin typeface="Söhne"/>
              </a:rPr>
              <a:t>Risk-taking </a:t>
            </a:r>
            <a:r>
              <a:rPr lang="en-GB" b="1" i="0" u="none" strike="noStrike" err="1">
                <a:solidFill>
                  <a:srgbClr val="374151"/>
                </a:solidFill>
                <a:effectLst/>
                <a:latin typeface="Söhne"/>
              </a:rPr>
              <a:t>behaviors</a:t>
            </a:r>
            <a:r>
              <a:rPr lang="en-GB" b="1" i="0" u="none" strike="noStrike">
                <a:solidFill>
                  <a:srgbClr val="374151"/>
                </a:solidFill>
                <a:effectLst/>
                <a:latin typeface="Söhne"/>
              </a:rPr>
              <a:t>:</a:t>
            </a:r>
            <a:r>
              <a:rPr lang="en-GB" b="0" i="0" u="none" strike="noStrike">
                <a:solidFill>
                  <a:srgbClr val="374151"/>
                </a:solidFill>
                <a:effectLst/>
                <a:latin typeface="Söhne"/>
              </a:rPr>
              <a:t> Individuals may engage in risky activities without regard for safety, such as reckless driving.</a:t>
            </a:r>
          </a:p>
          <a:p>
            <a:pPr algn="l">
              <a:buFont typeface="+mj-lt"/>
              <a:buAutoNum type="arabicPeriod"/>
            </a:pPr>
            <a:r>
              <a:rPr lang="en-GB" b="1" i="0" u="none" strike="noStrike">
                <a:solidFill>
                  <a:srgbClr val="374151"/>
                </a:solidFill>
                <a:effectLst/>
                <a:latin typeface="Söhne"/>
              </a:rPr>
              <a:t>Poor judgment:</a:t>
            </a:r>
            <a:r>
              <a:rPr lang="en-GB" b="0" i="0" u="none" strike="noStrike">
                <a:solidFill>
                  <a:srgbClr val="374151"/>
                </a:solidFill>
                <a:effectLst/>
                <a:latin typeface="Söhne"/>
              </a:rPr>
              <a:t> Patients may make poor decisions in various aspects of their lives, including financial, medical, or legal matters.</a:t>
            </a:r>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18</a:t>
            </a:fld>
            <a:endParaRPr lang="en-CY"/>
          </a:p>
        </p:txBody>
      </p:sp>
    </p:spTree>
    <p:extLst>
      <p:ext uri="{BB962C8B-B14F-4D97-AF65-F5344CB8AC3E}">
        <p14:creationId xmlns:p14="http://schemas.microsoft.com/office/powerpoint/2010/main" val="3254428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Disinhibition in the context of healthcare for a Sri Lankan individual with a neurodegenerative disorder can be challenging to manage and may lead to various social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issues. Let's explore this phenomenon through a real-life, everyday example from a healthcare provider's perspective:</a:t>
            </a:r>
          </a:p>
          <a:p>
            <a:pPr algn="l"/>
            <a:r>
              <a:rPr lang="en-GB" b="0" i="0" u="none" strike="noStrike" dirty="0">
                <a:solidFill>
                  <a:srgbClr val="374151"/>
                </a:solidFill>
                <a:effectLst/>
                <a:latin typeface="Söhne"/>
              </a:rPr>
              <a:t>Imagine working with a patient named Raj, who has been diagnosed with Frontotemporal Dementia (FTD), a neurodegenerative disorder known for causing disinhibition. In this scenario, disinhibition might manifest as follows:</a:t>
            </a:r>
          </a:p>
          <a:p>
            <a:pPr algn="l">
              <a:buFont typeface="+mj-lt"/>
              <a:buAutoNum type="arabicPeriod"/>
            </a:pPr>
            <a:r>
              <a:rPr lang="en-GB" b="1" i="0" u="none" strike="noStrike" dirty="0">
                <a:solidFill>
                  <a:srgbClr val="374151"/>
                </a:solidFill>
                <a:effectLst/>
                <a:latin typeface="Söhne"/>
              </a:rPr>
              <a:t>Inappropriate Social </a:t>
            </a:r>
            <a:r>
              <a:rPr lang="en-GB" b="1" i="0" u="none" strike="noStrike" dirty="0" err="1">
                <a:solidFill>
                  <a:srgbClr val="374151"/>
                </a:solidFill>
                <a:effectLst/>
                <a:latin typeface="Söhne"/>
              </a:rPr>
              <a:t>Behavior</a:t>
            </a:r>
            <a:r>
              <a:rPr lang="en-GB" b="1" i="0" u="none" strike="noStrike" dirty="0">
                <a:solidFill>
                  <a:srgbClr val="374151"/>
                </a:solidFill>
                <a:effectLst/>
                <a:latin typeface="Söhne"/>
              </a:rPr>
              <a:t>:</a:t>
            </a:r>
            <a:r>
              <a:rPr lang="en-GB" b="0" i="0" u="none" strike="noStrike" dirty="0">
                <a:solidFill>
                  <a:srgbClr val="374151"/>
                </a:solidFill>
                <a:effectLst/>
                <a:latin typeface="Söhne"/>
              </a:rPr>
              <a:t> Raj, who was once known for his polite and reserved </a:t>
            </a:r>
            <a:r>
              <a:rPr lang="en-GB" b="0" i="0" u="none" strike="noStrike" dirty="0" err="1">
                <a:solidFill>
                  <a:srgbClr val="374151"/>
                </a:solidFill>
                <a:effectLst/>
                <a:latin typeface="Söhne"/>
              </a:rPr>
              <a:t>demeanor</a:t>
            </a:r>
            <a:r>
              <a:rPr lang="en-GB" b="0" i="0" u="none" strike="noStrike" dirty="0">
                <a:solidFill>
                  <a:srgbClr val="374151"/>
                </a:solidFill>
                <a:effectLst/>
                <a:latin typeface="Söhne"/>
              </a:rPr>
              <a:t>, now exhibits a lack of social filters. He may make blunt or tactless comments without considering the impact on others. For example, at a family gathering, he might openly criticize someone's appearance or ask intrusive personal questions.</a:t>
            </a:r>
          </a:p>
          <a:p>
            <a:pPr algn="l">
              <a:buFont typeface="+mj-lt"/>
              <a:buAutoNum type="arabicPeriod"/>
            </a:pPr>
            <a:r>
              <a:rPr lang="en-GB" b="1" i="0" u="none" strike="noStrike" dirty="0">
                <a:solidFill>
                  <a:srgbClr val="374151"/>
                </a:solidFill>
                <a:effectLst/>
                <a:latin typeface="Söhne"/>
              </a:rPr>
              <a:t>Overeating and Impulsivity:</a:t>
            </a:r>
            <a:r>
              <a:rPr lang="en-GB" b="0" i="0" u="none" strike="noStrike" dirty="0">
                <a:solidFill>
                  <a:srgbClr val="374151"/>
                </a:solidFill>
                <a:effectLst/>
                <a:latin typeface="Söhne"/>
              </a:rPr>
              <a:t> Disinhibition can lead to impulsive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 including overeating or consuming unhealthy foods. Raj, who used to maintain a healthy diet, now shows little restraint when it comes to eating sweets and fatty foods. He may impulsively buy excessive amounts of food, leading to concerns about his physical health.</a:t>
            </a:r>
          </a:p>
          <a:p>
            <a:pPr algn="l">
              <a:buFont typeface="+mj-lt"/>
              <a:buAutoNum type="arabicPeriod"/>
            </a:pPr>
            <a:r>
              <a:rPr lang="en-GB" b="1" i="0" u="none" strike="noStrike" dirty="0">
                <a:solidFill>
                  <a:srgbClr val="374151"/>
                </a:solidFill>
                <a:effectLst/>
                <a:latin typeface="Söhne"/>
              </a:rPr>
              <a:t>Hypersexuality:</a:t>
            </a:r>
            <a:r>
              <a:rPr lang="en-GB" b="0" i="0" u="none" strike="noStrike" dirty="0">
                <a:solidFill>
                  <a:srgbClr val="374151"/>
                </a:solidFill>
                <a:effectLst/>
                <a:latin typeface="Söhne"/>
              </a:rPr>
              <a:t> Raj may become excessively flirtatious or exhibit inappropriate sexual </a:t>
            </a:r>
            <a:r>
              <a:rPr lang="en-GB" b="0" i="0" u="none" strike="noStrike" dirty="0" err="1">
                <a:solidFill>
                  <a:srgbClr val="374151"/>
                </a:solidFill>
                <a:effectLst/>
                <a:latin typeface="Söhne"/>
              </a:rPr>
              <a:t>behavior</a:t>
            </a:r>
            <a:r>
              <a:rPr lang="en-GB" b="0" i="0" u="none" strike="noStrike" dirty="0">
                <a:solidFill>
                  <a:srgbClr val="374151"/>
                </a:solidFill>
                <a:effectLst/>
                <a:latin typeface="Söhne"/>
              </a:rPr>
              <a:t>, even in public settings. This can lead to discomfort and social awkwardness for his family and caregivers, as they try to manage these situations.</a:t>
            </a:r>
          </a:p>
          <a:p>
            <a:pPr algn="l">
              <a:buFont typeface="+mj-lt"/>
              <a:buAutoNum type="arabicPeriod"/>
            </a:pPr>
            <a:r>
              <a:rPr lang="en-GB" b="1" i="0" u="none" strike="noStrike" dirty="0">
                <a:solidFill>
                  <a:srgbClr val="374151"/>
                </a:solidFill>
                <a:effectLst/>
                <a:latin typeface="Söhne"/>
              </a:rPr>
              <a:t>Disregard for Safety:</a:t>
            </a:r>
            <a:r>
              <a:rPr lang="en-GB" b="0" i="0" u="none" strike="noStrike" dirty="0">
                <a:solidFill>
                  <a:srgbClr val="374151"/>
                </a:solidFill>
                <a:effectLst/>
                <a:latin typeface="Söhne"/>
              </a:rPr>
              <a:t> Disinhibition can result in a lack of concern for safety precautions. Raj might engage in risky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 such as crossing busy streets without checking for traffic, or attempting activities that are physically dangerous, like climbing ladders without supervision.</a:t>
            </a:r>
          </a:p>
          <a:p>
            <a:pPr algn="l">
              <a:buFont typeface="+mj-lt"/>
              <a:buAutoNum type="arabicPeriod"/>
            </a:pPr>
            <a:r>
              <a:rPr lang="en-GB" b="1" i="0" u="none" strike="noStrike" dirty="0">
                <a:solidFill>
                  <a:srgbClr val="374151"/>
                </a:solidFill>
                <a:effectLst/>
                <a:latin typeface="Söhne"/>
              </a:rPr>
              <a:t>Financial Impulsivity:</a:t>
            </a:r>
            <a:r>
              <a:rPr lang="en-GB" b="0" i="0" u="none" strike="noStrike" dirty="0">
                <a:solidFill>
                  <a:srgbClr val="374151"/>
                </a:solidFill>
                <a:effectLst/>
                <a:latin typeface="Söhne"/>
              </a:rPr>
              <a:t> Raj may demonstrate poor financial judgment, making impulsive and unwise purchases. This could lead to financial strain for his family and caregivers, who must oversee his finances to prevent excessive spending or financial exploitation.</a:t>
            </a:r>
          </a:p>
          <a:p>
            <a:pPr algn="l"/>
            <a:r>
              <a:rPr lang="en-GB" b="0" i="0" u="none" strike="noStrike" dirty="0">
                <a:solidFill>
                  <a:srgbClr val="374151"/>
                </a:solidFill>
                <a:effectLst/>
                <a:latin typeface="Söhne"/>
              </a:rPr>
              <a:t>From a healthcare provider's perspective, addressing disinhibition in patients with neurodegenerative disorders like FTD is crucial. Strategies may include </a:t>
            </a:r>
            <a:r>
              <a:rPr lang="en-GB" b="0" i="0" u="none" strike="noStrike" dirty="0" err="1">
                <a:solidFill>
                  <a:srgbClr val="374151"/>
                </a:solidFill>
                <a:effectLst/>
                <a:latin typeface="Söhne"/>
              </a:rPr>
              <a:t>behavior</a:t>
            </a:r>
            <a:r>
              <a:rPr lang="en-GB" b="0" i="0" u="none" strike="noStrike" dirty="0">
                <a:solidFill>
                  <a:srgbClr val="374151"/>
                </a:solidFill>
                <a:effectLst/>
                <a:latin typeface="Söhne"/>
              </a:rPr>
              <a:t> management techniques, caregiver education, and, in some cases, medication to help regulate disinhibited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 Caregivers often play a vital role in providing a safe and supportive environment for individuals like Raj while also seeking professional guidance to navigate the challenges associated with disinhibition. It's essential to maintain empathy and understanding for both the affected individual and their caregivers during this difficult journey.</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19</a:t>
            </a:fld>
            <a:endParaRPr lang="en-CY"/>
          </a:p>
        </p:txBody>
      </p:sp>
    </p:spTree>
    <p:extLst>
      <p:ext uri="{BB962C8B-B14F-4D97-AF65-F5344CB8AC3E}">
        <p14:creationId xmlns:p14="http://schemas.microsoft.com/office/powerpoint/2010/main" val="22347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120000"/>
              </a:lnSpc>
              <a:buNone/>
            </a:pPr>
            <a:r>
              <a:rPr lang="en-GB" sz="1200" b="1"/>
              <a:t>Impact on Daily Functioning: </a:t>
            </a:r>
            <a:r>
              <a:rPr lang="en-GB" sz="1200"/>
              <a:t>Disinhibition can significantly impact an individual's daily life and relationships. It can strain personal and professional relationships, lead to legal issues, financial problems, and even pose risks to one's safety.</a:t>
            </a:r>
          </a:p>
          <a:p>
            <a:pPr marL="0" indent="0" fontAlgn="base">
              <a:lnSpc>
                <a:spcPct val="120000"/>
              </a:lnSpc>
              <a:buNone/>
            </a:pPr>
            <a:r>
              <a:rPr lang="en-GB" sz="1200" b="1"/>
              <a:t>Challenges for Caregivers: </a:t>
            </a:r>
            <a:r>
              <a:rPr lang="en-GB" sz="1200"/>
              <a:t>Caregivers, whether family members or healthcare professionals, often face considerable challenges in managing and supporting individuals with disinhibition. It can be emotionally and physically draining, requiring a deep understanding of the condition and effective coping strategies.</a:t>
            </a:r>
          </a:p>
          <a:p>
            <a:pPr marL="0" indent="0" fontAlgn="base">
              <a:lnSpc>
                <a:spcPct val="120000"/>
              </a:lnSpc>
              <a:buNone/>
            </a:pPr>
            <a:r>
              <a:rPr lang="en-GB" sz="1200" b="1"/>
              <a:t>Progression: </a:t>
            </a:r>
            <a:r>
              <a:rPr lang="en-GB" sz="1200"/>
              <a:t>It's important to note that disinhibition in NDDs can worsen as the disease progresses. As the brain damage accumulates, the symptoms may become more severe.</a:t>
            </a:r>
            <a:endParaRPr lang="en-GB" sz="2800"/>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20</a:t>
            </a:fld>
            <a:endParaRPr lang="en-CY"/>
          </a:p>
        </p:txBody>
      </p:sp>
    </p:spTree>
    <p:extLst>
      <p:ext uri="{BB962C8B-B14F-4D97-AF65-F5344CB8AC3E}">
        <p14:creationId xmlns:p14="http://schemas.microsoft.com/office/powerpoint/2010/main" val="267019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Y" dirty="0"/>
              <a:t>Upon completion of this lecture, you should be able to: </a:t>
            </a:r>
          </a:p>
          <a:p>
            <a:endParaRPr lang="en-CY" dirty="0"/>
          </a:p>
          <a:p>
            <a:r>
              <a:rPr lang="en-GB" dirty="0"/>
              <a:t>Describe the importance of understanding psychopathology in caring for individuals with NDDs.</a:t>
            </a:r>
          </a:p>
          <a:p>
            <a:r>
              <a:rPr lang="en-GB" dirty="0"/>
              <a:t>Define the key elements in the current conceptualisation of abnormality or psychological disorder. </a:t>
            </a:r>
          </a:p>
          <a:p>
            <a:r>
              <a:rPr lang="en-GB" dirty="0"/>
              <a:t>Explain the relationship between neurodegenerative disorders and the development of psychopathological symptoms. Discuss the potential impact of psychopathology on the overall disease progression and quality of life in individuals with neurodegenerative disorders.</a:t>
            </a:r>
          </a:p>
          <a:p>
            <a:r>
              <a:rPr lang="en-GB" dirty="0"/>
              <a:t>Evaluate the potential factors contributing to the development of psychopathology in individuals with specific neurodegenerative disorders.</a:t>
            </a:r>
            <a:endParaRPr lang="en-SE"/>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2</a:t>
            </a:fld>
            <a:endParaRPr lang="en-CY"/>
          </a:p>
        </p:txBody>
      </p:sp>
    </p:spTree>
    <p:extLst>
      <p:ext uri="{BB962C8B-B14F-4D97-AF65-F5344CB8AC3E}">
        <p14:creationId xmlns:p14="http://schemas.microsoft.com/office/powerpoint/2010/main" val="239685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120000"/>
              </a:lnSpc>
              <a:buNone/>
            </a:pPr>
            <a:r>
              <a:rPr lang="en-GB" b="0" i="0" u="none" strike="noStrike">
                <a:solidFill>
                  <a:srgbClr val="374151"/>
                </a:solidFill>
                <a:effectLst/>
                <a:latin typeface="Söhne"/>
              </a:rPr>
              <a:t>Anosognosia is the medical term for a condition in which an individual with a neurodegenerative disorder is unaware or partially aware of their cognitive or </a:t>
            </a:r>
            <a:r>
              <a:rPr lang="en-GB" b="0" i="0" u="none" strike="noStrike" err="1">
                <a:solidFill>
                  <a:srgbClr val="374151"/>
                </a:solidFill>
                <a:effectLst/>
                <a:latin typeface="Söhne"/>
              </a:rPr>
              <a:t>behavioral</a:t>
            </a:r>
            <a:r>
              <a:rPr lang="en-GB" b="0" i="0" u="none" strike="noStrike">
                <a:solidFill>
                  <a:srgbClr val="374151"/>
                </a:solidFill>
                <a:effectLst/>
                <a:latin typeface="Söhne"/>
              </a:rPr>
              <a:t> deficits. It involves a lack of insight into one's own condition, often resulting in a failure to recognize the severity of their impairments.</a:t>
            </a: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21</a:t>
            </a:fld>
            <a:endParaRPr lang="en-CY"/>
          </a:p>
        </p:txBody>
      </p:sp>
    </p:spTree>
    <p:extLst>
      <p:ext uri="{BB962C8B-B14F-4D97-AF65-F5344CB8AC3E}">
        <p14:creationId xmlns:p14="http://schemas.microsoft.com/office/powerpoint/2010/main" val="63229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u="none" strike="noStrike">
                <a:solidFill>
                  <a:srgbClr val="374151"/>
                </a:solidFill>
                <a:effectLst/>
                <a:latin typeface="Söhne"/>
              </a:rPr>
              <a:t>Prevalence:</a:t>
            </a:r>
            <a:r>
              <a:rPr lang="en-GB" b="0" i="0" u="none" strike="noStrike">
                <a:solidFill>
                  <a:srgbClr val="374151"/>
                </a:solidFill>
                <a:effectLst/>
                <a:latin typeface="Söhne"/>
              </a:rPr>
              <a:t> Anosognosia is relatively common in NDDs, especially in diseases like Alzheimer's disease and some variants of frontotemporal dementia.</a:t>
            </a:r>
          </a:p>
          <a:p>
            <a:pPr algn="l">
              <a:buFont typeface="Arial" panose="020B0604020202020204" pitchFamily="34" charset="0"/>
              <a:buChar char="•"/>
            </a:pPr>
            <a:r>
              <a:rPr lang="en-GB" b="1" i="0" u="none" strike="noStrike">
                <a:solidFill>
                  <a:srgbClr val="374151"/>
                </a:solidFill>
                <a:effectLst/>
                <a:latin typeface="Söhne"/>
              </a:rPr>
              <a:t>Causes:</a:t>
            </a:r>
            <a:r>
              <a:rPr lang="en-GB" b="0" i="0" u="none" strike="noStrike">
                <a:solidFill>
                  <a:srgbClr val="374151"/>
                </a:solidFill>
                <a:effectLst/>
                <a:latin typeface="Söhne"/>
              </a:rPr>
              <a:t> The exact cause of anosognosia is not fully understood, but it is thought to be related to the brain changes that occur in NDDs, particularly in regions responsible for self-awareness and self-monitoring.</a:t>
            </a:r>
          </a:p>
          <a:p>
            <a:pPr algn="l">
              <a:buFont typeface="Arial" panose="020B0604020202020204" pitchFamily="34" charset="0"/>
              <a:buChar char="•"/>
            </a:pPr>
            <a:r>
              <a:rPr lang="en-GB" b="1" i="0" u="none" strike="noStrike">
                <a:solidFill>
                  <a:srgbClr val="374151"/>
                </a:solidFill>
                <a:effectLst/>
                <a:latin typeface="Söhne"/>
              </a:rPr>
              <a:t>Impact:</a:t>
            </a:r>
            <a:r>
              <a:rPr lang="en-GB" b="0" i="0" u="none" strike="noStrike">
                <a:solidFill>
                  <a:srgbClr val="374151"/>
                </a:solidFill>
                <a:effectLst/>
                <a:latin typeface="Söhne"/>
              </a:rPr>
              <a:t> Anosognosia can pose challenges for individuals with NDDs, their caregivers, and healthcare providers. Patients may resist treatment or interventions due to a lack of awareness of their condition, which can hinder their care and safety.</a:t>
            </a:r>
          </a:p>
          <a:p>
            <a:pPr algn="l">
              <a:buFont typeface="Arial" panose="020B0604020202020204" pitchFamily="34" charset="0"/>
              <a:buChar char="•"/>
            </a:pPr>
            <a:r>
              <a:rPr lang="en-GB" b="1" i="0" u="none" strike="noStrike">
                <a:solidFill>
                  <a:srgbClr val="374151"/>
                </a:solidFill>
                <a:effectLst/>
                <a:latin typeface="Söhne"/>
              </a:rPr>
              <a:t>Progression:</a:t>
            </a:r>
            <a:r>
              <a:rPr lang="en-GB" b="0" i="0" u="none" strike="noStrike">
                <a:solidFill>
                  <a:srgbClr val="374151"/>
                </a:solidFill>
                <a:effectLst/>
                <a:latin typeface="Söhne"/>
              </a:rPr>
              <a:t> Anosognosia often worsens as the NDD progresses, making it important to continually assess and address changes in awareness.</a:t>
            </a:r>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22</a:t>
            </a:fld>
            <a:endParaRPr lang="en-CY"/>
          </a:p>
        </p:txBody>
      </p:sp>
    </p:spTree>
    <p:extLst>
      <p:ext uri="{BB962C8B-B14F-4D97-AF65-F5344CB8AC3E}">
        <p14:creationId xmlns:p14="http://schemas.microsoft.com/office/powerpoint/2010/main" val="144008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120000"/>
              </a:lnSpc>
              <a:buNone/>
            </a:pPr>
            <a:r>
              <a:rPr lang="en-GB" sz="1200" b="1"/>
              <a:t>Impact on Daily Functioning: </a:t>
            </a:r>
            <a:r>
              <a:rPr lang="en-GB" sz="1200"/>
              <a:t>Disinhibition can significantly impact an individual's daily life and relationships. It can strain personal and professional relationships, lead to legal issues, financial problems, and even pose risks to one's safety.</a:t>
            </a:r>
          </a:p>
          <a:p>
            <a:pPr marL="0" indent="0" fontAlgn="base">
              <a:lnSpc>
                <a:spcPct val="120000"/>
              </a:lnSpc>
              <a:buNone/>
            </a:pPr>
            <a:r>
              <a:rPr lang="en-GB" sz="1200" b="1"/>
              <a:t>Challenges for Caregivers: </a:t>
            </a:r>
            <a:r>
              <a:rPr lang="en-GB" sz="1200"/>
              <a:t>Caregivers, whether family members or healthcare professionals, often face considerable challenges in managing and supporting individuals with disinhibition. It can be emotionally and physically draining, requiring a deep understanding of the condition and effective coping strategies.</a:t>
            </a:r>
          </a:p>
          <a:p>
            <a:pPr marL="0" indent="0" fontAlgn="base">
              <a:lnSpc>
                <a:spcPct val="120000"/>
              </a:lnSpc>
              <a:buNone/>
            </a:pPr>
            <a:r>
              <a:rPr lang="en-GB" sz="1200" b="1"/>
              <a:t>Progression: </a:t>
            </a:r>
            <a:r>
              <a:rPr lang="en-GB" sz="1200"/>
              <a:t>It's important to note that disinhibition in NDDs can worsen as the disease progresses. As the brain damage accumulates, the symptoms may become more severe.</a:t>
            </a:r>
            <a:endParaRPr lang="en-GB" sz="2800"/>
          </a:p>
          <a:p>
            <a:endParaRPr lang="en-CY"/>
          </a:p>
          <a:p>
            <a:r>
              <a:rPr lang="en-GB" b="0" i="0" u="none" strike="noStrike">
                <a:solidFill>
                  <a:srgbClr val="374151"/>
                </a:solidFill>
                <a:effectLst/>
                <a:latin typeface="Söhne"/>
              </a:rPr>
              <a:t>disinhibition in the context of NDDs is a complex and challenging symptom that arises from the impact of these diseases on the brain's frontal regions. Recognizing and managing disinhibition is essential for providing effective care, improving the individual's quality of life, and offering support to caregivers and loved ones.</a:t>
            </a: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23</a:t>
            </a:fld>
            <a:endParaRPr lang="en-CY"/>
          </a:p>
        </p:txBody>
      </p:sp>
    </p:spTree>
    <p:extLst>
      <p:ext uri="{BB962C8B-B14F-4D97-AF65-F5344CB8AC3E}">
        <p14:creationId xmlns:p14="http://schemas.microsoft.com/office/powerpoint/2010/main" val="3367194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u="none" strike="noStrike">
                <a:solidFill>
                  <a:srgbClr val="374151"/>
                </a:solidFill>
                <a:effectLst/>
                <a:latin typeface="Söhne"/>
              </a:rPr>
              <a:t>Prevalence:</a:t>
            </a:r>
            <a:r>
              <a:rPr lang="en-GB" b="0" i="0" u="none" strike="noStrike">
                <a:solidFill>
                  <a:srgbClr val="374151"/>
                </a:solidFill>
                <a:effectLst/>
                <a:latin typeface="Söhne"/>
              </a:rPr>
              <a:t> Self-referential </a:t>
            </a:r>
            <a:r>
              <a:rPr lang="en-GB" b="0" i="0" u="none" strike="noStrike" err="1">
                <a:solidFill>
                  <a:srgbClr val="374151"/>
                </a:solidFill>
                <a:effectLst/>
                <a:latin typeface="Söhne"/>
              </a:rPr>
              <a:t>behavior</a:t>
            </a:r>
            <a:r>
              <a:rPr lang="en-GB" b="0" i="0" u="none" strike="noStrike">
                <a:solidFill>
                  <a:srgbClr val="374151"/>
                </a:solidFill>
                <a:effectLst/>
                <a:latin typeface="Söhne"/>
              </a:rPr>
              <a:t> can be observed in various NDDs but is especially prominent in frontotemporal dementia. It is linked to changes in the brain regions that control social and emotional </a:t>
            </a:r>
            <a:r>
              <a:rPr lang="en-GB" b="0" i="0" u="none" strike="noStrike" err="1">
                <a:solidFill>
                  <a:srgbClr val="374151"/>
                </a:solidFill>
                <a:effectLst/>
                <a:latin typeface="Söhne"/>
              </a:rPr>
              <a:t>behavior</a:t>
            </a:r>
            <a:r>
              <a:rPr lang="en-GB" b="0" i="0" u="none" strike="noStrike">
                <a:solidFill>
                  <a:srgbClr val="374151"/>
                </a:solidFill>
                <a:effectLst/>
                <a:latin typeface="Söhne"/>
              </a:rPr>
              <a:t>.</a:t>
            </a:r>
          </a:p>
          <a:p>
            <a:pPr algn="l">
              <a:buFont typeface="Arial" panose="020B0604020202020204" pitchFamily="34" charset="0"/>
              <a:buChar char="•"/>
            </a:pPr>
            <a:r>
              <a:rPr lang="en-GB" b="1" i="0" u="none" strike="noStrike" err="1">
                <a:solidFill>
                  <a:srgbClr val="374151"/>
                </a:solidFill>
                <a:effectLst/>
                <a:latin typeface="Söhne"/>
              </a:rPr>
              <a:t>Behaviors</a:t>
            </a:r>
            <a:r>
              <a:rPr lang="en-GB" b="1" i="0" u="none" strike="noStrike">
                <a:solidFill>
                  <a:srgbClr val="374151"/>
                </a:solidFill>
                <a:effectLst/>
                <a:latin typeface="Söhne"/>
              </a:rPr>
              <a:t>:</a:t>
            </a:r>
            <a:r>
              <a:rPr lang="en-GB" b="0" i="0" u="none" strike="noStrike">
                <a:solidFill>
                  <a:srgbClr val="374151"/>
                </a:solidFill>
                <a:effectLst/>
                <a:latin typeface="Söhne"/>
              </a:rPr>
              <a:t> Individuals exhibiting self-referential </a:t>
            </a:r>
            <a:r>
              <a:rPr lang="en-GB" b="0" i="0" u="none" strike="noStrike" err="1">
                <a:solidFill>
                  <a:srgbClr val="374151"/>
                </a:solidFill>
                <a:effectLst/>
                <a:latin typeface="Söhne"/>
              </a:rPr>
              <a:t>behavior</a:t>
            </a:r>
            <a:r>
              <a:rPr lang="en-GB" b="0" i="0" u="none" strike="noStrike">
                <a:solidFill>
                  <a:srgbClr val="374151"/>
                </a:solidFill>
                <a:effectLst/>
                <a:latin typeface="Söhne"/>
              </a:rPr>
              <a:t> may act as if they are the </a:t>
            </a:r>
            <a:r>
              <a:rPr lang="en-GB" b="0" i="0" u="none" strike="noStrike" err="1">
                <a:solidFill>
                  <a:srgbClr val="374151"/>
                </a:solidFill>
                <a:effectLst/>
                <a:latin typeface="Söhne"/>
              </a:rPr>
              <a:t>center</a:t>
            </a:r>
            <a:r>
              <a:rPr lang="en-GB" b="0" i="0" u="none" strike="noStrike">
                <a:solidFill>
                  <a:srgbClr val="374151"/>
                </a:solidFill>
                <a:effectLst/>
                <a:latin typeface="Söhne"/>
              </a:rPr>
              <a:t> of attention, show a lack of empathy for others, and may not consider the feelings or needs of those around them.</a:t>
            </a:r>
          </a:p>
          <a:p>
            <a:pPr algn="l">
              <a:buFont typeface="Arial" panose="020B0604020202020204" pitchFamily="34" charset="0"/>
              <a:buChar char="•"/>
            </a:pPr>
            <a:r>
              <a:rPr lang="en-GB" b="1" i="0" u="none" strike="noStrike">
                <a:solidFill>
                  <a:srgbClr val="374151"/>
                </a:solidFill>
                <a:effectLst/>
                <a:latin typeface="Söhne"/>
              </a:rPr>
              <a:t>Impact:</a:t>
            </a:r>
            <a:r>
              <a:rPr lang="en-GB" b="0" i="0" u="none" strike="noStrike">
                <a:solidFill>
                  <a:srgbClr val="374151"/>
                </a:solidFill>
                <a:effectLst/>
                <a:latin typeface="Söhne"/>
              </a:rPr>
              <a:t> This </a:t>
            </a:r>
            <a:r>
              <a:rPr lang="en-GB" b="0" i="0" u="none" strike="noStrike" err="1">
                <a:solidFill>
                  <a:srgbClr val="374151"/>
                </a:solidFill>
                <a:effectLst/>
                <a:latin typeface="Söhne"/>
              </a:rPr>
              <a:t>behavior</a:t>
            </a:r>
            <a:r>
              <a:rPr lang="en-GB" b="0" i="0" u="none" strike="noStrike">
                <a:solidFill>
                  <a:srgbClr val="374151"/>
                </a:solidFill>
                <a:effectLst/>
                <a:latin typeface="Söhne"/>
              </a:rPr>
              <a:t> can strain relationships with family members, friends, and caregivers, as individuals with NDDs may become less responsive to the needs of others.</a:t>
            </a:r>
          </a:p>
          <a:p>
            <a:endParaRPr lang="en-CY"/>
          </a:p>
          <a:p>
            <a:pPr algn="l"/>
            <a:r>
              <a:rPr lang="en-GB" b="0" i="0" u="none" strike="noStrike">
                <a:solidFill>
                  <a:srgbClr val="000000"/>
                </a:solidFill>
                <a:effectLst/>
                <a:latin typeface="Söhne"/>
              </a:rPr>
              <a:t>In both cases, loss of insight and self-referential </a:t>
            </a:r>
            <a:r>
              <a:rPr lang="en-GB" b="0" i="0" u="none" strike="noStrike" err="1">
                <a:solidFill>
                  <a:srgbClr val="000000"/>
                </a:solidFill>
                <a:effectLst/>
                <a:latin typeface="Söhne"/>
              </a:rPr>
              <a:t>behavior</a:t>
            </a:r>
            <a:r>
              <a:rPr lang="en-GB" b="0" i="0" u="none" strike="noStrike">
                <a:solidFill>
                  <a:srgbClr val="000000"/>
                </a:solidFill>
                <a:effectLst/>
                <a:latin typeface="Söhne"/>
              </a:rPr>
              <a:t> are challenging aspects of NDDs that require a multifaceted approach to care and support. Healthcare providers and caregivers should work to create an environment that promotes understanding, patience, and effective communication while also addressing the specific needs and </a:t>
            </a:r>
            <a:r>
              <a:rPr lang="en-GB" b="0" i="0" u="none" strike="noStrike" err="1">
                <a:solidFill>
                  <a:srgbClr val="000000"/>
                </a:solidFill>
                <a:effectLst/>
                <a:latin typeface="Söhne"/>
              </a:rPr>
              <a:t>behaviors</a:t>
            </a:r>
            <a:r>
              <a:rPr lang="en-GB" b="0" i="0" u="none" strike="noStrike">
                <a:solidFill>
                  <a:srgbClr val="000000"/>
                </a:solidFill>
                <a:effectLst/>
                <a:latin typeface="Söhne"/>
              </a:rPr>
              <a:t> of individuals with NDDs.</a:t>
            </a:r>
          </a:p>
          <a:p>
            <a:br>
              <a:rPr lang="en-GB"/>
            </a:b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24</a:t>
            </a:fld>
            <a:endParaRPr lang="en-CY"/>
          </a:p>
        </p:txBody>
      </p:sp>
    </p:spTree>
    <p:extLst>
      <p:ext uri="{BB962C8B-B14F-4D97-AF65-F5344CB8AC3E}">
        <p14:creationId xmlns:p14="http://schemas.microsoft.com/office/powerpoint/2010/main" val="3231055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120000"/>
              </a:lnSpc>
              <a:buNone/>
            </a:pPr>
            <a:r>
              <a:rPr lang="en-GB" b="0" i="0" u="none" strike="noStrike" dirty="0">
                <a:solidFill>
                  <a:srgbClr val="343541"/>
                </a:solidFill>
                <a:effectLst/>
                <a:latin typeface="Söhne"/>
              </a:rPr>
              <a:t>Irritability in the context of neurodegenerative disorders (NDDs) refers to a heightened state of reactivity and easily triggered frustration or anger. This symptom can manifest in individuals with NDDs, causing emotional distress for both the affected individuals and their caregivers. Irritability is a common neuropsychiatric symptom in various NDDs, including Alzheimer's disease, frontotemporal dementia, and vascular dementia. Its prevalence tends to increase as the NDD progresses and as individuals experience more significant cognitive and </a:t>
            </a:r>
            <a:r>
              <a:rPr lang="en-GB" b="0" i="0" u="none" strike="noStrike" dirty="0" err="1">
                <a:solidFill>
                  <a:srgbClr val="343541"/>
                </a:solidFill>
                <a:effectLst/>
                <a:latin typeface="Söhne"/>
              </a:rPr>
              <a:t>behavioral</a:t>
            </a:r>
            <a:r>
              <a:rPr lang="en-GB" b="0" i="0" u="none" strike="noStrike" dirty="0">
                <a:solidFill>
                  <a:srgbClr val="343541"/>
                </a:solidFill>
                <a:effectLst/>
                <a:latin typeface="Söhne"/>
              </a:rPr>
              <a:t> changes.</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25</a:t>
            </a:fld>
            <a:endParaRPr lang="en-CY"/>
          </a:p>
        </p:txBody>
      </p:sp>
    </p:spTree>
    <p:extLst>
      <p:ext uri="{BB962C8B-B14F-4D97-AF65-F5344CB8AC3E}">
        <p14:creationId xmlns:p14="http://schemas.microsoft.com/office/powerpoint/2010/main" val="29349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a:solidFill>
                  <a:srgbClr val="374151"/>
                </a:solidFill>
                <a:effectLst/>
                <a:latin typeface="Söhne"/>
              </a:rPr>
              <a:t>The causes of irritability and aggression in NDDs are multifaceted and can include a combination of factors, such as:</a:t>
            </a:r>
          </a:p>
          <a:p>
            <a:pPr marL="742950" lvl="1" indent="-285750" algn="l">
              <a:buFont typeface="Arial" panose="020B0604020202020204" pitchFamily="34" charset="0"/>
              <a:buChar char="•"/>
            </a:pPr>
            <a:r>
              <a:rPr lang="en-GB" b="0" i="0" u="none" strike="noStrike">
                <a:solidFill>
                  <a:srgbClr val="374151"/>
                </a:solidFill>
                <a:effectLst/>
                <a:latin typeface="Söhne"/>
              </a:rPr>
              <a:t>Neurological changes: Brain regions responsible for mood regulation and emotional control may be affected by the disease process.</a:t>
            </a:r>
          </a:p>
          <a:p>
            <a:pPr marL="742950" lvl="1" indent="-285750" algn="l">
              <a:buFont typeface="Arial" panose="020B0604020202020204" pitchFamily="34" charset="0"/>
              <a:buChar char="•"/>
            </a:pPr>
            <a:r>
              <a:rPr lang="en-GB" b="0" i="0" u="none" strike="noStrike">
                <a:solidFill>
                  <a:srgbClr val="374151"/>
                </a:solidFill>
                <a:effectLst/>
                <a:latin typeface="Söhne"/>
              </a:rPr>
              <a:t>Communication difficulties: Individuals with NDDs may experience frustration due to their challenges in expressing themselves and understanding others.</a:t>
            </a:r>
          </a:p>
          <a:p>
            <a:pPr marL="742950" lvl="1" indent="-285750" algn="l">
              <a:buFont typeface="Arial" panose="020B0604020202020204" pitchFamily="34" charset="0"/>
              <a:buChar char="•"/>
            </a:pPr>
            <a:r>
              <a:rPr lang="en-GB" b="0" i="0" u="none" strike="noStrike">
                <a:solidFill>
                  <a:srgbClr val="374151"/>
                </a:solidFill>
                <a:effectLst/>
                <a:latin typeface="Söhne"/>
              </a:rPr>
              <a:t>Environmental factors: Changes in the living environment or daily routines can also trigger irritability.</a:t>
            </a:r>
            <a:br>
              <a:rPr lang="en-GB" b="0" i="0" u="none" strike="noStrike">
                <a:solidFill>
                  <a:srgbClr val="374151"/>
                </a:solidFill>
                <a:effectLst/>
                <a:latin typeface="Söhne"/>
              </a:rPr>
            </a:br>
            <a:endParaRPr lang="en-GB" b="0" i="0" u="none" strike="noStrike">
              <a:solidFill>
                <a:srgbClr val="374151"/>
              </a:solidFill>
              <a:effectLst/>
              <a:latin typeface="Söhne"/>
            </a:endParaRPr>
          </a:p>
          <a:p>
            <a:pPr marL="285750" lvl="0" indent="-285750" algn="l">
              <a:buFont typeface="Arial" panose="020B0604020202020204" pitchFamily="34" charset="0"/>
              <a:buChar char="•"/>
            </a:pPr>
            <a:r>
              <a:rPr lang="en-GB" b="0" i="0" u="none" strike="noStrike">
                <a:solidFill>
                  <a:srgbClr val="374151"/>
                </a:solidFill>
                <a:effectLst/>
                <a:latin typeface="Söhne"/>
              </a:rPr>
              <a:t>Irritability and aggression can manifest in various ways, such as:</a:t>
            </a:r>
          </a:p>
          <a:p>
            <a:pPr marL="742950" lvl="1" indent="-285750" algn="l">
              <a:buFont typeface="Arial" panose="020B0604020202020204" pitchFamily="34" charset="0"/>
              <a:buChar char="•"/>
            </a:pPr>
            <a:r>
              <a:rPr lang="en-GB" b="0" i="0" u="none" strike="noStrike">
                <a:solidFill>
                  <a:srgbClr val="374151"/>
                </a:solidFill>
                <a:effectLst/>
                <a:latin typeface="Söhne"/>
              </a:rPr>
              <a:t>Outbursts of anger or frustration.</a:t>
            </a:r>
          </a:p>
          <a:p>
            <a:pPr marL="742950" lvl="1" indent="-285750" algn="l">
              <a:buFont typeface="Arial" panose="020B0604020202020204" pitchFamily="34" charset="0"/>
              <a:buChar char="•"/>
            </a:pPr>
            <a:r>
              <a:rPr lang="en-GB" b="0" i="0" u="none" strike="noStrike">
                <a:solidFill>
                  <a:srgbClr val="374151"/>
                </a:solidFill>
                <a:effectLst/>
                <a:latin typeface="Söhne"/>
              </a:rPr>
              <a:t>Impatience and intolerance for minor inconveniences.</a:t>
            </a:r>
          </a:p>
          <a:p>
            <a:pPr marL="742950" lvl="1" indent="-285750" algn="l">
              <a:buFont typeface="Arial" panose="020B0604020202020204" pitchFamily="34" charset="0"/>
              <a:buChar char="•"/>
            </a:pPr>
            <a:r>
              <a:rPr lang="en-GB" b="0" i="0" u="none" strike="noStrike">
                <a:solidFill>
                  <a:srgbClr val="374151"/>
                </a:solidFill>
                <a:effectLst/>
                <a:latin typeface="Söhne"/>
              </a:rPr>
              <a:t>Heightened sensitivity to sensory stimuli, like noise or touch.</a:t>
            </a:r>
          </a:p>
          <a:p>
            <a:pPr marL="742950" lvl="1" indent="-285750" algn="l">
              <a:buFont typeface="Arial" panose="020B0604020202020204" pitchFamily="34" charset="0"/>
              <a:buChar char="•"/>
            </a:pPr>
            <a:r>
              <a:rPr lang="en-GB" b="0" i="0" u="none" strike="noStrike">
                <a:solidFill>
                  <a:srgbClr val="374151"/>
                </a:solidFill>
                <a:effectLst/>
                <a:latin typeface="Söhne"/>
              </a:rPr>
              <a:t>Agitation and restlessness.</a:t>
            </a:r>
          </a:p>
        </p:txBody>
      </p:sp>
      <p:sp>
        <p:nvSpPr>
          <p:cNvPr id="4" name="Slide Number Placeholder 3"/>
          <p:cNvSpPr>
            <a:spLocks noGrp="1"/>
          </p:cNvSpPr>
          <p:nvPr>
            <p:ph type="sldNum" sz="quarter" idx="5"/>
          </p:nvPr>
        </p:nvSpPr>
        <p:spPr/>
        <p:txBody>
          <a:bodyPr/>
          <a:lstStyle/>
          <a:p>
            <a:fld id="{D7E2B4B8-59F0-7547-9B2E-4841F0572E40}" type="slidenum">
              <a:rPr lang="en-CY" smtClean="0"/>
              <a:t>26</a:t>
            </a:fld>
            <a:endParaRPr lang="en-CY"/>
          </a:p>
        </p:txBody>
      </p:sp>
    </p:spTree>
    <p:extLst>
      <p:ext uri="{BB962C8B-B14F-4D97-AF65-F5344CB8AC3E}">
        <p14:creationId xmlns:p14="http://schemas.microsoft.com/office/powerpoint/2010/main" val="344805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a:solidFill>
                  <a:srgbClr val="374151"/>
                </a:solidFill>
                <a:effectLst/>
                <a:latin typeface="Söhne"/>
              </a:rPr>
              <a:t>Irritability can have several significant consequences:</a:t>
            </a:r>
          </a:p>
          <a:p>
            <a:pPr marL="742950" lvl="1" indent="-285750" algn="l">
              <a:buFont typeface="Arial" panose="020B0604020202020204" pitchFamily="34" charset="0"/>
              <a:buChar char="•"/>
            </a:pPr>
            <a:r>
              <a:rPr lang="en-GB" b="0" i="0" u="none" strike="noStrike">
                <a:solidFill>
                  <a:srgbClr val="374151"/>
                </a:solidFill>
                <a:effectLst/>
                <a:latin typeface="Söhne"/>
              </a:rPr>
              <a:t>Caregiver distress: Caregivers may experience emotional and physical strain when dealing with irritable </a:t>
            </a:r>
            <a:r>
              <a:rPr lang="en-GB" b="0" i="0" u="none" strike="noStrike" err="1">
                <a:solidFill>
                  <a:srgbClr val="374151"/>
                </a:solidFill>
                <a:effectLst/>
                <a:latin typeface="Söhne"/>
              </a:rPr>
              <a:t>behavior</a:t>
            </a:r>
            <a:r>
              <a:rPr lang="en-GB" b="0" i="0" u="none" strike="noStrike">
                <a:solidFill>
                  <a:srgbClr val="374151"/>
                </a:solidFill>
                <a:effectLst/>
                <a:latin typeface="Söhne"/>
              </a:rPr>
              <a:t>.</a:t>
            </a:r>
          </a:p>
          <a:p>
            <a:pPr marL="742950" lvl="1" indent="-285750" algn="l">
              <a:buFont typeface="Arial" panose="020B0604020202020204" pitchFamily="34" charset="0"/>
              <a:buChar char="•"/>
            </a:pPr>
            <a:r>
              <a:rPr lang="en-GB" b="0" i="0" u="none" strike="noStrike">
                <a:solidFill>
                  <a:srgbClr val="374151"/>
                </a:solidFill>
                <a:effectLst/>
                <a:latin typeface="Söhne"/>
              </a:rPr>
              <a:t>Strained relationships: Irritability can lead to conflicts and strained relationships with family members and healthcare providers.</a:t>
            </a:r>
          </a:p>
          <a:p>
            <a:pPr marL="742950" lvl="1" indent="-285750" algn="l">
              <a:buFont typeface="Arial" panose="020B0604020202020204" pitchFamily="34" charset="0"/>
              <a:buChar char="•"/>
            </a:pPr>
            <a:r>
              <a:rPr lang="en-GB" b="0" i="0" u="none" strike="noStrike">
                <a:solidFill>
                  <a:srgbClr val="374151"/>
                </a:solidFill>
                <a:effectLst/>
                <a:latin typeface="Söhne"/>
              </a:rPr>
              <a:t>Reduced quality of life: For individuals with NDDs, irritability can negatively impact their overall well-being and increase emotional distress.</a:t>
            </a:r>
          </a:p>
          <a:p>
            <a:pPr algn="l">
              <a:buFont typeface="Arial" panose="020B0604020202020204" pitchFamily="34" charset="0"/>
              <a:buChar char="•"/>
            </a:pPr>
            <a:endParaRPr lang="en-GB" b="0" i="0" u="none" strike="noStrike">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27</a:t>
            </a:fld>
            <a:endParaRPr lang="en-CY"/>
          </a:p>
        </p:txBody>
      </p:sp>
    </p:spTree>
    <p:extLst>
      <p:ext uri="{BB962C8B-B14F-4D97-AF65-F5344CB8AC3E}">
        <p14:creationId xmlns:p14="http://schemas.microsoft.com/office/powerpoint/2010/main" val="1756196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120000"/>
              </a:lnSpc>
              <a:buNone/>
            </a:pPr>
            <a:r>
              <a:rPr lang="en-GB" b="0" i="0" u="none" strike="noStrike">
                <a:solidFill>
                  <a:srgbClr val="343541"/>
                </a:solidFill>
                <a:effectLst/>
                <a:latin typeface="Söhne"/>
              </a:rPr>
              <a:t>Repetitive </a:t>
            </a:r>
            <a:r>
              <a:rPr lang="en-GB" b="0" i="0" u="none" strike="noStrike" err="1">
                <a:solidFill>
                  <a:srgbClr val="343541"/>
                </a:solidFill>
                <a:effectLst/>
                <a:latin typeface="Söhne"/>
              </a:rPr>
              <a:t>behaviors</a:t>
            </a:r>
            <a:r>
              <a:rPr lang="en-GB" b="0" i="0" u="none" strike="noStrike">
                <a:solidFill>
                  <a:srgbClr val="343541"/>
                </a:solidFill>
                <a:effectLst/>
                <a:latin typeface="Söhne"/>
              </a:rPr>
              <a:t> in the context of neurodegenerative disorders (NDDs) refer to the consistent, recurring actions or activities that individuals with these conditions may engage in. These </a:t>
            </a:r>
            <a:r>
              <a:rPr lang="en-GB" b="0" i="0" u="none" strike="noStrike" err="1">
                <a:solidFill>
                  <a:srgbClr val="343541"/>
                </a:solidFill>
                <a:effectLst/>
                <a:latin typeface="Söhne"/>
              </a:rPr>
              <a:t>behaviors</a:t>
            </a:r>
            <a:r>
              <a:rPr lang="en-GB" b="0" i="0" u="none" strike="noStrike">
                <a:solidFill>
                  <a:srgbClr val="343541"/>
                </a:solidFill>
                <a:effectLst/>
                <a:latin typeface="Söhne"/>
              </a:rPr>
              <a:t> are often a result of cognitive and neurological changes and can have various forms and causes. </a:t>
            </a:r>
          </a:p>
          <a:p>
            <a:pPr marL="0" indent="0" fontAlgn="base">
              <a:lnSpc>
                <a:spcPct val="120000"/>
              </a:lnSpc>
              <a:buNone/>
            </a:pPr>
            <a:endParaRPr lang="en-GB" b="0" i="0" u="none" strike="noStrike">
              <a:solidFill>
                <a:srgbClr val="343541"/>
              </a:solidFill>
              <a:effectLst/>
              <a:latin typeface="Söhne"/>
            </a:endParaRPr>
          </a:p>
          <a:p>
            <a:pPr marL="0" indent="0" fontAlgn="base">
              <a:lnSpc>
                <a:spcPct val="120000"/>
              </a:lnSpc>
              <a:buNone/>
            </a:pPr>
            <a:r>
              <a:rPr lang="en-GB" b="0" i="0" u="none" strike="noStrike">
                <a:solidFill>
                  <a:srgbClr val="343541"/>
                </a:solidFill>
                <a:effectLst/>
                <a:latin typeface="Söhne"/>
              </a:rPr>
              <a:t>Repetitive </a:t>
            </a:r>
            <a:r>
              <a:rPr lang="en-GB" b="0" i="0" u="none" strike="noStrike" err="1">
                <a:solidFill>
                  <a:srgbClr val="343541"/>
                </a:solidFill>
                <a:effectLst/>
                <a:latin typeface="Söhne"/>
              </a:rPr>
              <a:t>behaviors</a:t>
            </a:r>
            <a:r>
              <a:rPr lang="en-GB" b="0" i="0" u="none" strike="noStrike">
                <a:solidFill>
                  <a:srgbClr val="343541"/>
                </a:solidFill>
                <a:effectLst/>
                <a:latin typeface="Söhne"/>
              </a:rPr>
              <a:t> are relatively common in NDDs, including Alzheimer's disease, frontotemporal dementia, and Parkinson's disease. The underlying causes of these </a:t>
            </a:r>
            <a:r>
              <a:rPr lang="en-GB" b="0" i="0" u="none" strike="noStrike" err="1">
                <a:solidFill>
                  <a:srgbClr val="343541"/>
                </a:solidFill>
                <a:effectLst/>
                <a:latin typeface="Söhne"/>
              </a:rPr>
              <a:t>behaviors</a:t>
            </a:r>
            <a:r>
              <a:rPr lang="en-GB" b="0" i="0" u="none" strike="noStrike">
                <a:solidFill>
                  <a:srgbClr val="343541"/>
                </a:solidFill>
                <a:effectLst/>
                <a:latin typeface="Söhne"/>
              </a:rPr>
              <a:t> are often related to specific brain changes associated with these disorders. For example, in Alzheimer's disease, they may result from memory deficits and difficulties in adapting to changing circumstances.</a:t>
            </a: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28</a:t>
            </a:fld>
            <a:endParaRPr lang="en-CY"/>
          </a:p>
        </p:txBody>
      </p:sp>
    </p:spTree>
    <p:extLst>
      <p:ext uri="{BB962C8B-B14F-4D97-AF65-F5344CB8AC3E}">
        <p14:creationId xmlns:p14="http://schemas.microsoft.com/office/powerpoint/2010/main" val="219281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a:solidFill>
                  <a:srgbClr val="374151"/>
                </a:solidFill>
                <a:effectLst/>
                <a:latin typeface="Söhne"/>
              </a:rPr>
              <a:t>Repetitive </a:t>
            </a:r>
            <a:r>
              <a:rPr lang="en-GB" b="0" i="0" u="none" strike="noStrike" err="1">
                <a:solidFill>
                  <a:srgbClr val="374151"/>
                </a:solidFill>
                <a:effectLst/>
                <a:latin typeface="Söhne"/>
              </a:rPr>
              <a:t>behaviors</a:t>
            </a:r>
            <a:r>
              <a:rPr lang="en-GB" b="0" i="0" u="none" strike="noStrike">
                <a:solidFill>
                  <a:srgbClr val="374151"/>
                </a:solidFill>
                <a:effectLst/>
                <a:latin typeface="Söhne"/>
              </a:rPr>
              <a:t> can take various forms, including:</a:t>
            </a:r>
          </a:p>
          <a:p>
            <a:pPr marL="742950" lvl="1" indent="-285750" algn="l">
              <a:buFont typeface="Arial" panose="020B0604020202020204" pitchFamily="34" charset="0"/>
              <a:buChar char="•"/>
            </a:pPr>
            <a:r>
              <a:rPr lang="en-GB" b="0" i="0" u="none" strike="noStrike">
                <a:solidFill>
                  <a:srgbClr val="374151"/>
                </a:solidFill>
                <a:effectLst/>
                <a:latin typeface="Söhne"/>
              </a:rPr>
              <a:t>Motor </a:t>
            </a:r>
            <a:r>
              <a:rPr lang="en-GB" b="0" i="0" u="none" strike="noStrike" err="1">
                <a:solidFill>
                  <a:srgbClr val="374151"/>
                </a:solidFill>
                <a:effectLst/>
                <a:latin typeface="Söhne"/>
              </a:rPr>
              <a:t>behaviors</a:t>
            </a:r>
            <a:r>
              <a:rPr lang="en-GB" b="0" i="0" u="none" strike="noStrike">
                <a:solidFill>
                  <a:srgbClr val="374151"/>
                </a:solidFill>
                <a:effectLst/>
                <a:latin typeface="Söhne"/>
              </a:rPr>
              <a:t>: This includes actions like pacing, tapping, hand-wringing, or constantly rearranging objects.</a:t>
            </a:r>
          </a:p>
          <a:p>
            <a:pPr marL="742950" lvl="1" indent="-285750" algn="l">
              <a:buFont typeface="Arial" panose="020B0604020202020204" pitchFamily="34" charset="0"/>
              <a:buChar char="•"/>
            </a:pPr>
            <a:r>
              <a:rPr lang="en-GB" b="0" i="0" u="none" strike="noStrike">
                <a:solidFill>
                  <a:srgbClr val="374151"/>
                </a:solidFill>
                <a:effectLst/>
                <a:latin typeface="Söhne"/>
              </a:rPr>
              <a:t>Verbal </a:t>
            </a:r>
            <a:r>
              <a:rPr lang="en-GB" b="0" i="0" u="none" strike="noStrike" err="1">
                <a:solidFill>
                  <a:srgbClr val="374151"/>
                </a:solidFill>
                <a:effectLst/>
                <a:latin typeface="Söhne"/>
              </a:rPr>
              <a:t>behaviors</a:t>
            </a:r>
            <a:r>
              <a:rPr lang="en-GB" b="0" i="0" u="none" strike="noStrike">
                <a:solidFill>
                  <a:srgbClr val="374151"/>
                </a:solidFill>
                <a:effectLst/>
                <a:latin typeface="Söhne"/>
              </a:rPr>
              <a:t>: Individuals may repeat words, phrases, or questions, often without a clear purpose.</a:t>
            </a:r>
          </a:p>
          <a:p>
            <a:pPr marL="742950" lvl="1" indent="-285750" algn="l">
              <a:buFont typeface="Arial" panose="020B0604020202020204" pitchFamily="34" charset="0"/>
              <a:buChar char="•"/>
            </a:pPr>
            <a:r>
              <a:rPr lang="en-GB" b="0" i="0" u="none" strike="noStrike">
                <a:solidFill>
                  <a:srgbClr val="374151"/>
                </a:solidFill>
                <a:effectLst/>
                <a:latin typeface="Söhne"/>
              </a:rPr>
              <a:t>Routines and rituals: Establishing rigid daily routines and rituals can be a way to cope with anxiety and uncertainty.</a:t>
            </a:r>
          </a:p>
          <a:p>
            <a:pPr marL="742950" lvl="1" indent="-285750" algn="l">
              <a:buFont typeface="Arial" panose="020B0604020202020204" pitchFamily="34" charset="0"/>
              <a:buChar char="•"/>
            </a:pPr>
            <a:r>
              <a:rPr lang="en-GB" b="0" i="0" u="none" strike="noStrike">
                <a:solidFill>
                  <a:srgbClr val="374151"/>
                </a:solidFill>
                <a:effectLst/>
                <a:latin typeface="Söhne"/>
              </a:rPr>
              <a:t>Obsessions and compulsions: Some individuals may exhibit obsessive thoughts or engage in compulsive </a:t>
            </a:r>
            <a:r>
              <a:rPr lang="en-GB" b="0" i="0" u="none" strike="noStrike" err="1">
                <a:solidFill>
                  <a:srgbClr val="374151"/>
                </a:solidFill>
                <a:effectLst/>
                <a:latin typeface="Söhne"/>
              </a:rPr>
              <a:t>behaviors</a:t>
            </a:r>
            <a:r>
              <a:rPr lang="en-GB" b="0" i="0" u="none" strike="noStrike">
                <a:solidFill>
                  <a:srgbClr val="374151"/>
                </a:solidFill>
                <a:effectLst/>
                <a:latin typeface="Söhne"/>
              </a:rPr>
              <a:t> that they feel compelled to repeat.</a:t>
            </a:r>
          </a:p>
          <a:p>
            <a:pPr algn="l">
              <a:buFont typeface="Arial" panose="020B0604020202020204" pitchFamily="34" charset="0"/>
              <a:buNone/>
            </a:pPr>
            <a:endParaRPr lang="en-CY"/>
          </a:p>
          <a:p>
            <a:pPr algn="l">
              <a:buFont typeface="Arial" panose="020B0604020202020204" pitchFamily="34" charset="0"/>
              <a:buChar char="•"/>
            </a:pPr>
            <a:r>
              <a:rPr lang="en-GB" b="0" i="0" u="none" strike="noStrike">
                <a:solidFill>
                  <a:srgbClr val="374151"/>
                </a:solidFill>
                <a:effectLst/>
                <a:latin typeface="Söhne"/>
              </a:rPr>
              <a:t>Repetitive </a:t>
            </a:r>
            <a:r>
              <a:rPr lang="en-GB" b="0" i="0" u="none" strike="noStrike" err="1">
                <a:solidFill>
                  <a:srgbClr val="374151"/>
                </a:solidFill>
                <a:effectLst/>
                <a:latin typeface="Söhne"/>
              </a:rPr>
              <a:t>behaviors</a:t>
            </a:r>
            <a:r>
              <a:rPr lang="en-GB" b="0" i="0" u="none" strike="noStrike">
                <a:solidFill>
                  <a:srgbClr val="374151"/>
                </a:solidFill>
                <a:effectLst/>
                <a:latin typeface="Söhne"/>
              </a:rPr>
              <a:t> may serve different functions, such as:</a:t>
            </a:r>
          </a:p>
          <a:p>
            <a:pPr marL="742950" lvl="1" indent="-285750" algn="l">
              <a:buFont typeface="Arial" panose="020B0604020202020204" pitchFamily="34" charset="0"/>
              <a:buChar char="•"/>
            </a:pPr>
            <a:r>
              <a:rPr lang="en-GB" b="0" i="0" u="none" strike="noStrike">
                <a:solidFill>
                  <a:srgbClr val="374151"/>
                </a:solidFill>
                <a:effectLst/>
                <a:latin typeface="Söhne"/>
              </a:rPr>
              <a:t>Coping mechanism: These </a:t>
            </a:r>
            <a:r>
              <a:rPr lang="en-GB" b="0" i="0" u="none" strike="noStrike" err="1">
                <a:solidFill>
                  <a:srgbClr val="374151"/>
                </a:solidFill>
                <a:effectLst/>
                <a:latin typeface="Söhne"/>
              </a:rPr>
              <a:t>behaviors</a:t>
            </a:r>
            <a:r>
              <a:rPr lang="en-GB" b="0" i="0" u="none" strike="noStrike">
                <a:solidFill>
                  <a:srgbClr val="374151"/>
                </a:solidFill>
                <a:effectLst/>
                <a:latin typeface="Söhne"/>
              </a:rPr>
              <a:t> can help individuals with NDDs manage anxiety, stress, or cognitive challenges.</a:t>
            </a:r>
          </a:p>
          <a:p>
            <a:pPr marL="742950" lvl="1" indent="-285750" algn="l">
              <a:buFont typeface="Arial" panose="020B0604020202020204" pitchFamily="34" charset="0"/>
              <a:buChar char="•"/>
            </a:pPr>
            <a:r>
              <a:rPr lang="en-GB" b="0" i="0" u="none" strike="noStrike">
                <a:solidFill>
                  <a:srgbClr val="374151"/>
                </a:solidFill>
                <a:effectLst/>
                <a:latin typeface="Söhne"/>
              </a:rPr>
              <a:t>Comfort and familiarity: Repetition can provide a sense of comfort and familiarity in an otherwise confusing or disorienting world.</a:t>
            </a:r>
          </a:p>
          <a:p>
            <a:pPr marL="742950" lvl="1" indent="-285750" algn="l">
              <a:buFont typeface="Arial" panose="020B0604020202020204" pitchFamily="34" charset="0"/>
              <a:buChar char="•"/>
            </a:pPr>
            <a:r>
              <a:rPr lang="en-GB" b="0" i="0" u="none" strike="noStrike">
                <a:solidFill>
                  <a:srgbClr val="374151"/>
                </a:solidFill>
                <a:effectLst/>
                <a:latin typeface="Söhne"/>
              </a:rPr>
              <a:t>Communication: In some cases, these </a:t>
            </a:r>
            <a:r>
              <a:rPr lang="en-GB" b="0" i="0" u="none" strike="noStrike" err="1">
                <a:solidFill>
                  <a:srgbClr val="374151"/>
                </a:solidFill>
                <a:effectLst/>
                <a:latin typeface="Söhne"/>
              </a:rPr>
              <a:t>behaviors</a:t>
            </a:r>
            <a:r>
              <a:rPr lang="en-GB" b="0" i="0" u="none" strike="noStrike">
                <a:solidFill>
                  <a:srgbClr val="374151"/>
                </a:solidFill>
                <a:effectLst/>
                <a:latin typeface="Söhne"/>
              </a:rPr>
              <a:t> may be a way for individuals to express their needs, discomfort, or distress when verbal communication is compromised.</a:t>
            </a:r>
          </a:p>
          <a:p>
            <a:pPr algn="l">
              <a:buFont typeface="Arial" panose="020B0604020202020204" pitchFamily="34" charset="0"/>
              <a:buNone/>
            </a:pP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29</a:t>
            </a:fld>
            <a:endParaRPr lang="en-CY"/>
          </a:p>
        </p:txBody>
      </p:sp>
    </p:spTree>
    <p:extLst>
      <p:ext uri="{BB962C8B-B14F-4D97-AF65-F5344CB8AC3E}">
        <p14:creationId xmlns:p14="http://schemas.microsoft.com/office/powerpoint/2010/main" val="3159151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GB" b="0" i="0" u="none" strike="noStrike" dirty="0">
                <a:solidFill>
                  <a:srgbClr val="374151"/>
                </a:solidFill>
                <a:effectLst/>
                <a:latin typeface="Söhne"/>
              </a:rPr>
            </a:br>
            <a:r>
              <a:rPr lang="en-GB" b="0" i="0" u="none" strike="noStrike" dirty="0">
                <a:solidFill>
                  <a:srgbClr val="374151"/>
                </a:solidFill>
                <a:effectLst/>
                <a:latin typeface="Söhne"/>
              </a:rPr>
              <a:t>Repetitive </a:t>
            </a:r>
            <a:r>
              <a:rPr lang="en-GB" b="0" i="0" u="none" strike="noStrike" dirty="0" err="1">
                <a:solidFill>
                  <a:srgbClr val="374151"/>
                </a:solidFill>
                <a:effectLst/>
                <a:latin typeface="Söhne"/>
              </a:rPr>
              <a:t>behavior</a:t>
            </a:r>
            <a:r>
              <a:rPr lang="en-GB" b="0" i="0" u="none" strike="noStrike" dirty="0">
                <a:solidFill>
                  <a:srgbClr val="374151"/>
                </a:solidFill>
                <a:effectLst/>
                <a:latin typeface="Söhne"/>
              </a:rPr>
              <a:t> in the context of healthcare for a Sri Lankan individual with a neurodegenerative disorder, such as Alzheimer's disease, can manifest as the persistent and recurring performance of specific actions, often without a clear purpose or goal. Let's explore this </a:t>
            </a:r>
            <a:r>
              <a:rPr lang="en-GB" b="0" i="0" u="none" strike="noStrike" dirty="0" err="1">
                <a:solidFill>
                  <a:srgbClr val="374151"/>
                </a:solidFill>
                <a:effectLst/>
                <a:latin typeface="Söhne"/>
              </a:rPr>
              <a:t>behavior</a:t>
            </a:r>
            <a:r>
              <a:rPr lang="en-GB" b="0" i="0" u="none" strike="noStrike" dirty="0">
                <a:solidFill>
                  <a:srgbClr val="374151"/>
                </a:solidFill>
                <a:effectLst/>
                <a:latin typeface="Söhne"/>
              </a:rPr>
              <a:t> through a real-life, everyday example from a healthcare provider's perspective:</a:t>
            </a:r>
          </a:p>
          <a:p>
            <a:pPr algn="l"/>
            <a:r>
              <a:rPr lang="en-GB" b="0" i="0" u="none" strike="noStrike" dirty="0">
                <a:solidFill>
                  <a:srgbClr val="374151"/>
                </a:solidFill>
                <a:effectLst/>
                <a:latin typeface="Söhne"/>
              </a:rPr>
              <a:t>Imagine working with a patient named Kala, who has been diagnosed with Alzheimer's disease. Repetitive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 in Kala might look like the following:</a:t>
            </a:r>
          </a:p>
          <a:p>
            <a:pPr algn="l">
              <a:buFont typeface="+mj-lt"/>
              <a:buAutoNum type="arabicPeriod"/>
            </a:pPr>
            <a:r>
              <a:rPr lang="en-GB" b="1" i="0" u="none" strike="noStrike" dirty="0">
                <a:solidFill>
                  <a:srgbClr val="374151"/>
                </a:solidFill>
                <a:effectLst/>
                <a:latin typeface="Söhne"/>
              </a:rPr>
              <a:t>Constant Pacing:</a:t>
            </a:r>
            <a:r>
              <a:rPr lang="en-GB" b="0" i="0" u="none" strike="noStrike" dirty="0">
                <a:solidFill>
                  <a:srgbClr val="374151"/>
                </a:solidFill>
                <a:effectLst/>
                <a:latin typeface="Söhne"/>
              </a:rPr>
              <a:t> Kala frequently paces back and forth in her living space, hallway, or a specific room, often without any apparent reason. This repetitive walking can continue for extended periods and may interfere with her daily routine.</a:t>
            </a:r>
          </a:p>
          <a:p>
            <a:pPr algn="l">
              <a:buFont typeface="+mj-lt"/>
              <a:buAutoNum type="arabicPeriod"/>
            </a:pPr>
            <a:r>
              <a:rPr lang="en-GB" b="1" i="0" u="none" strike="noStrike" dirty="0">
                <a:solidFill>
                  <a:srgbClr val="374151"/>
                </a:solidFill>
                <a:effectLst/>
                <a:latin typeface="Söhne"/>
              </a:rPr>
              <a:t>Continuous Verbal Repetition:</a:t>
            </a:r>
            <a:r>
              <a:rPr lang="en-GB" b="0" i="0" u="none" strike="noStrike" dirty="0">
                <a:solidFill>
                  <a:srgbClr val="374151"/>
                </a:solidFill>
                <a:effectLst/>
                <a:latin typeface="Söhne"/>
              </a:rPr>
              <a:t> Kala repeatedly asks the same questions or makes the same statements, even after receiving answers. For instance, she might ask, "What time is it?" multiple times within a few minutes, regardless of the response.</a:t>
            </a:r>
          </a:p>
          <a:p>
            <a:pPr algn="l">
              <a:buFont typeface="+mj-lt"/>
              <a:buAutoNum type="arabicPeriod"/>
            </a:pPr>
            <a:r>
              <a:rPr lang="en-GB" b="1" i="0" u="none" strike="noStrike" dirty="0">
                <a:solidFill>
                  <a:srgbClr val="374151"/>
                </a:solidFill>
                <a:effectLst/>
                <a:latin typeface="Söhne"/>
              </a:rPr>
              <a:t>Sorting and Rearranging Objects:</a:t>
            </a:r>
            <a:r>
              <a:rPr lang="en-GB" b="0" i="0" u="none" strike="noStrike" dirty="0">
                <a:solidFill>
                  <a:srgbClr val="374151"/>
                </a:solidFill>
                <a:effectLst/>
                <a:latin typeface="Söhne"/>
              </a:rPr>
              <a:t> Kala may repetitively sort and rearrange objects around her. She could spend hours rearranging the contents of her purse or organizing items on her kitchen table without a clear purpose.</a:t>
            </a:r>
          </a:p>
          <a:p>
            <a:pPr algn="l">
              <a:buFont typeface="+mj-lt"/>
              <a:buAutoNum type="arabicPeriod"/>
            </a:pPr>
            <a:r>
              <a:rPr lang="en-GB" b="1" i="0" u="none" strike="noStrike" dirty="0">
                <a:solidFill>
                  <a:srgbClr val="374151"/>
                </a:solidFill>
                <a:effectLst/>
                <a:latin typeface="Söhne"/>
              </a:rPr>
              <a:t>Compulsive Handwashing:</a:t>
            </a:r>
            <a:r>
              <a:rPr lang="en-GB" b="0" i="0" u="none" strike="noStrike" dirty="0">
                <a:solidFill>
                  <a:srgbClr val="374151"/>
                </a:solidFill>
                <a:effectLst/>
                <a:latin typeface="Söhne"/>
              </a:rPr>
              <a:t> Repetitive handwashing can be a common </a:t>
            </a:r>
            <a:r>
              <a:rPr lang="en-GB" b="0" i="0" u="none" strike="noStrike" dirty="0" err="1">
                <a:solidFill>
                  <a:srgbClr val="374151"/>
                </a:solidFill>
                <a:effectLst/>
                <a:latin typeface="Söhne"/>
              </a:rPr>
              <a:t>behavior</a:t>
            </a:r>
            <a:r>
              <a:rPr lang="en-GB" b="0" i="0" u="none" strike="noStrike" dirty="0">
                <a:solidFill>
                  <a:srgbClr val="374151"/>
                </a:solidFill>
                <a:effectLst/>
                <a:latin typeface="Söhne"/>
              </a:rPr>
              <a:t>. Kala may wash her hands multiple times in a short span, potentially causing skin irritation or discomfort.</a:t>
            </a:r>
          </a:p>
          <a:p>
            <a:pPr algn="l">
              <a:buFont typeface="+mj-lt"/>
              <a:buAutoNum type="arabicPeriod"/>
            </a:pPr>
            <a:r>
              <a:rPr lang="en-GB" b="1" i="0" u="none" strike="noStrike" dirty="0">
                <a:solidFill>
                  <a:srgbClr val="374151"/>
                </a:solidFill>
                <a:effectLst/>
                <a:latin typeface="Söhne"/>
              </a:rPr>
              <a:t>Checking Doors and Locks:</a:t>
            </a:r>
            <a:r>
              <a:rPr lang="en-GB" b="0" i="0" u="none" strike="noStrike" dirty="0">
                <a:solidFill>
                  <a:srgbClr val="374151"/>
                </a:solidFill>
                <a:effectLst/>
                <a:latin typeface="Söhne"/>
              </a:rPr>
              <a:t> She may check doors and locks repeatedly, even immediately after verifying their security. This </a:t>
            </a:r>
            <a:r>
              <a:rPr lang="en-GB" b="0" i="0" u="none" strike="noStrike" dirty="0" err="1">
                <a:solidFill>
                  <a:srgbClr val="374151"/>
                </a:solidFill>
                <a:effectLst/>
                <a:latin typeface="Söhne"/>
              </a:rPr>
              <a:t>behavior</a:t>
            </a:r>
            <a:r>
              <a:rPr lang="en-GB" b="0" i="0" u="none" strike="noStrike" dirty="0">
                <a:solidFill>
                  <a:srgbClr val="374151"/>
                </a:solidFill>
                <a:effectLst/>
                <a:latin typeface="Söhne"/>
              </a:rPr>
              <a:t> can lead to anxiety and frustration, as she believes the doors are constantly unlocked.</a:t>
            </a:r>
          </a:p>
          <a:p>
            <a:pPr algn="l">
              <a:buFont typeface="+mj-lt"/>
              <a:buAutoNum type="arabicPeriod"/>
            </a:pPr>
            <a:r>
              <a:rPr lang="en-GB" b="1" i="0" u="none" strike="noStrike" dirty="0">
                <a:solidFill>
                  <a:srgbClr val="374151"/>
                </a:solidFill>
                <a:effectLst/>
                <a:latin typeface="Söhne"/>
              </a:rPr>
              <a:t>Frequent Request for Confirmation:</a:t>
            </a:r>
            <a:r>
              <a:rPr lang="en-GB" b="0" i="0" u="none" strike="noStrike" dirty="0">
                <a:solidFill>
                  <a:srgbClr val="374151"/>
                </a:solidFill>
                <a:effectLst/>
                <a:latin typeface="Söhne"/>
              </a:rPr>
              <a:t> Kala may seek reassurance or confirmation for routine tasks, like whether she's taken her medication or locked her front door. She may repeatedly call family members or caregivers to verify these actions.</a:t>
            </a:r>
          </a:p>
          <a:p>
            <a:pPr algn="l">
              <a:buFont typeface="+mj-lt"/>
              <a:buAutoNum type="arabicPeriod"/>
            </a:pPr>
            <a:r>
              <a:rPr lang="en-GB" b="1" i="0" u="none" strike="noStrike" dirty="0">
                <a:solidFill>
                  <a:srgbClr val="374151"/>
                </a:solidFill>
                <a:effectLst/>
                <a:latin typeface="Söhne"/>
              </a:rPr>
              <a:t>Endless Folding and Unfolding of Clothing:</a:t>
            </a:r>
            <a:r>
              <a:rPr lang="en-GB" b="0" i="0" u="none" strike="noStrike" dirty="0">
                <a:solidFill>
                  <a:srgbClr val="374151"/>
                </a:solidFill>
                <a:effectLst/>
                <a:latin typeface="Söhne"/>
              </a:rPr>
              <a:t> Repetitive folding and unfolding of clothes, such as a stack of towels or a piece of fabric, can be another manifestation. Kala may engage in this activity for extended periods.</a:t>
            </a:r>
          </a:p>
          <a:p>
            <a:pPr algn="l"/>
            <a:r>
              <a:rPr lang="en-GB" b="0" i="0" u="none" strike="noStrike" dirty="0">
                <a:solidFill>
                  <a:srgbClr val="374151"/>
                </a:solidFill>
                <a:effectLst/>
                <a:latin typeface="Söhne"/>
              </a:rPr>
              <a:t>From a healthcare provider's perspective, addressing repetitive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 in individuals with neurodegenerative disorders is important for their well-being. Strategies may include redirection, engagement in purposeful activities, and creating a structured daily routine to minimize stress and anxiety. Caregivers and family members often play a vital role in helping manage and provide support for individuals like Kala while ensuring their safety and comfort. It's crucial to provide a compassionate and patient-</a:t>
            </a:r>
            <a:r>
              <a:rPr lang="en-GB" b="0" i="0" u="none" strike="noStrike" dirty="0" err="1">
                <a:solidFill>
                  <a:srgbClr val="374151"/>
                </a:solidFill>
                <a:effectLst/>
                <a:latin typeface="Söhne"/>
              </a:rPr>
              <a:t>centered</a:t>
            </a:r>
            <a:r>
              <a:rPr lang="en-GB" b="0" i="0" u="none" strike="noStrike" dirty="0">
                <a:solidFill>
                  <a:srgbClr val="374151"/>
                </a:solidFill>
                <a:effectLst/>
                <a:latin typeface="Söhne"/>
              </a:rPr>
              <a:t> approach to care for individuals exhibiting repetitive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a:t>
            </a:r>
          </a:p>
          <a:p>
            <a:pPr algn="l">
              <a:buFont typeface="Arial" panose="020B0604020202020204" pitchFamily="34" charset="0"/>
              <a:buNone/>
            </a:pP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30</a:t>
            </a:fld>
            <a:endParaRPr lang="en-CY"/>
          </a:p>
        </p:txBody>
      </p:sp>
    </p:spTree>
    <p:extLst>
      <p:ext uri="{BB962C8B-B14F-4D97-AF65-F5344CB8AC3E}">
        <p14:creationId xmlns:p14="http://schemas.microsoft.com/office/powerpoint/2010/main" val="46096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GB" b="0" i="0" u="none" strike="noStrike" dirty="0">
                <a:solidFill>
                  <a:srgbClr val="343541"/>
                </a:solidFill>
                <a:effectLst/>
                <a:latin typeface="Söhne"/>
              </a:rPr>
            </a:br>
            <a:r>
              <a:rPr lang="en-GB" b="0" i="0" u="none" strike="noStrike" dirty="0">
                <a:solidFill>
                  <a:srgbClr val="343541"/>
                </a:solidFill>
                <a:effectLst/>
                <a:latin typeface="Söhne"/>
              </a:rPr>
              <a:t>In this lecture, we will distinguish psychological distress by categorizing it into two interrelated yet distinct components: emotional and </a:t>
            </a:r>
            <a:r>
              <a:rPr lang="en-GB" b="0" i="0" u="none" strike="noStrike" dirty="0" err="1">
                <a:solidFill>
                  <a:srgbClr val="343541"/>
                </a:solidFill>
                <a:effectLst/>
                <a:latin typeface="Söhne"/>
              </a:rPr>
              <a:t>behavioral</a:t>
            </a:r>
            <a:r>
              <a:rPr lang="en-GB" b="0" i="0" u="none" strike="noStrike" dirty="0">
                <a:solidFill>
                  <a:srgbClr val="343541"/>
                </a:solidFill>
                <a:effectLst/>
                <a:latin typeface="Söhne"/>
              </a:rPr>
              <a:t> disturbances, and psychiatric conditions.</a:t>
            </a:r>
            <a:r>
              <a:rPr lang="en-GB" b="0" i="0" u="none" strike="noStrike" dirty="0">
                <a:solidFill>
                  <a:srgbClr val="374151"/>
                </a:solidFill>
                <a:effectLst/>
                <a:latin typeface="Söhne"/>
              </a:rPr>
              <a:t> It is crucial to differentiate between emotional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disturbances and psychiatric conditions in the context of caring for individuals with neurodegenerative disorders because this distinction allows healthcare providers to tailor their assessment, treatment, and support strategies effectively, as the origins, management approaches, and prognoses of these two components can vary significantly. This differentiation enables a more comprehensive and individualized care plan, ultimately improving the overall well-being and quality of life for those affected by neurodegenerative disorders.</a:t>
            </a:r>
            <a:endParaRPr lang="en-GB" b="0" i="0" u="none" strike="noStrike" dirty="0">
              <a:solidFill>
                <a:srgbClr val="343541"/>
              </a:solidFill>
              <a:effectLst/>
              <a:latin typeface="Söhne"/>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3</a:t>
            </a:fld>
            <a:endParaRPr lang="en-CY"/>
          </a:p>
        </p:txBody>
      </p:sp>
    </p:spTree>
    <p:extLst>
      <p:ext uri="{BB962C8B-B14F-4D97-AF65-F5344CB8AC3E}">
        <p14:creationId xmlns:p14="http://schemas.microsoft.com/office/powerpoint/2010/main" val="20371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a:solidFill>
                  <a:srgbClr val="374151"/>
                </a:solidFill>
                <a:effectLst/>
                <a:latin typeface="Söhne"/>
              </a:rPr>
              <a:t>Individuals with NDDs may exhibit a range of changes in eating </a:t>
            </a:r>
            <a:r>
              <a:rPr lang="en-GB" b="0" i="0" u="none" strike="noStrike" err="1">
                <a:solidFill>
                  <a:srgbClr val="374151"/>
                </a:solidFill>
                <a:effectLst/>
                <a:latin typeface="Söhne"/>
              </a:rPr>
              <a:t>behaviors</a:t>
            </a:r>
            <a:r>
              <a:rPr lang="en-GB" b="0" i="0" u="none" strike="noStrike">
                <a:solidFill>
                  <a:srgbClr val="374151"/>
                </a:solidFill>
                <a:effectLst/>
                <a:latin typeface="Söhne"/>
              </a:rPr>
              <a:t>, including:</a:t>
            </a:r>
          </a:p>
          <a:p>
            <a:pPr marL="742950" lvl="1" indent="-285750" algn="l">
              <a:buFont typeface="Arial" panose="020B0604020202020204" pitchFamily="34" charset="0"/>
              <a:buChar char="•"/>
            </a:pPr>
            <a:r>
              <a:rPr lang="en-GB" b="0" i="0" u="none" strike="noStrike">
                <a:solidFill>
                  <a:srgbClr val="374151"/>
                </a:solidFill>
                <a:effectLst/>
                <a:latin typeface="Söhne"/>
              </a:rPr>
              <a:t>Loss of appetite: A reduced desire to eat, leading to unintended weight loss.</a:t>
            </a:r>
          </a:p>
          <a:p>
            <a:pPr marL="742950" lvl="1" indent="-285750" algn="l">
              <a:buFont typeface="Arial" panose="020B0604020202020204" pitchFamily="34" charset="0"/>
              <a:buChar char="•"/>
            </a:pPr>
            <a:r>
              <a:rPr lang="en-GB" b="0" i="0" u="none" strike="noStrike">
                <a:solidFill>
                  <a:srgbClr val="374151"/>
                </a:solidFill>
                <a:effectLst/>
                <a:latin typeface="Söhne"/>
              </a:rPr>
              <a:t>Overeating or binge eating: Some individuals may consume excessive amounts of food, potentially leading to weight gain.</a:t>
            </a:r>
          </a:p>
          <a:p>
            <a:pPr marL="742950" lvl="1" indent="-285750" algn="l">
              <a:buFont typeface="Arial" panose="020B0604020202020204" pitchFamily="34" charset="0"/>
              <a:buChar char="•"/>
            </a:pPr>
            <a:r>
              <a:rPr lang="en-GB" b="0" i="0" u="none" strike="noStrike">
                <a:solidFill>
                  <a:srgbClr val="374151"/>
                </a:solidFill>
                <a:effectLst/>
                <a:latin typeface="Söhne"/>
              </a:rPr>
              <a:t>Changes in food preferences: Altered taste perception or heightened sensitivity to certain </a:t>
            </a:r>
            <a:r>
              <a:rPr lang="en-GB" b="0" i="0" u="none" strike="noStrike" err="1">
                <a:solidFill>
                  <a:srgbClr val="374151"/>
                </a:solidFill>
                <a:effectLst/>
                <a:latin typeface="Söhne"/>
              </a:rPr>
              <a:t>flavors</a:t>
            </a:r>
            <a:r>
              <a:rPr lang="en-GB" b="0" i="0" u="none" strike="noStrike">
                <a:solidFill>
                  <a:srgbClr val="374151"/>
                </a:solidFill>
                <a:effectLst/>
                <a:latin typeface="Söhne"/>
              </a:rPr>
              <a:t>, leading to dietary changes.</a:t>
            </a:r>
          </a:p>
          <a:p>
            <a:pPr marL="742950" lvl="1" indent="-285750" algn="l">
              <a:buFont typeface="Arial" panose="020B0604020202020204" pitchFamily="34" charset="0"/>
              <a:buChar char="•"/>
            </a:pPr>
            <a:r>
              <a:rPr lang="en-GB" b="0" i="0" u="none" strike="noStrike">
                <a:solidFill>
                  <a:srgbClr val="374151"/>
                </a:solidFill>
                <a:effectLst/>
                <a:latin typeface="Söhne"/>
              </a:rPr>
              <a:t>Food rituals: The development of rigid routines or rituals surrounding meals.</a:t>
            </a:r>
          </a:p>
          <a:p>
            <a:pPr marL="0" indent="0" fontAlgn="base">
              <a:lnSpc>
                <a:spcPct val="120000"/>
              </a:lnSpc>
              <a:buNone/>
            </a:pPr>
            <a:endParaRPr lang="en-CY"/>
          </a:p>
          <a:p>
            <a:pPr algn="l">
              <a:buFont typeface="Arial" panose="020B0604020202020204" pitchFamily="34" charset="0"/>
              <a:buChar char="•"/>
            </a:pPr>
            <a:r>
              <a:rPr lang="en-GB" b="0" i="0" u="none" strike="noStrike">
                <a:solidFill>
                  <a:srgbClr val="374151"/>
                </a:solidFill>
                <a:effectLst/>
                <a:latin typeface="Söhne"/>
              </a:rPr>
              <a:t>Changes in eating </a:t>
            </a:r>
            <a:r>
              <a:rPr lang="en-GB" b="0" i="0" u="none" strike="noStrike" err="1">
                <a:solidFill>
                  <a:srgbClr val="374151"/>
                </a:solidFill>
                <a:effectLst/>
                <a:latin typeface="Söhne"/>
              </a:rPr>
              <a:t>behaviors</a:t>
            </a:r>
            <a:r>
              <a:rPr lang="en-GB" b="0" i="0" u="none" strike="noStrike">
                <a:solidFill>
                  <a:srgbClr val="374151"/>
                </a:solidFill>
                <a:effectLst/>
                <a:latin typeface="Söhne"/>
              </a:rPr>
              <a:t> can have significant consequences:</a:t>
            </a:r>
          </a:p>
          <a:p>
            <a:pPr marL="742950" lvl="1" indent="-285750" algn="l">
              <a:buFont typeface="Arial" panose="020B0604020202020204" pitchFamily="34" charset="0"/>
              <a:buChar char="•"/>
            </a:pPr>
            <a:r>
              <a:rPr lang="en-GB" b="0" i="0" u="none" strike="noStrike">
                <a:solidFill>
                  <a:srgbClr val="374151"/>
                </a:solidFill>
                <a:effectLst/>
                <a:latin typeface="Söhne"/>
              </a:rPr>
              <a:t>Nutritional deficiencies: Poor dietary intake can result in nutrient imbalances and deficiencies.</a:t>
            </a:r>
          </a:p>
          <a:p>
            <a:pPr marL="742950" lvl="1" indent="-285750" algn="l">
              <a:buFont typeface="Arial" panose="020B0604020202020204" pitchFamily="34" charset="0"/>
              <a:buChar char="•"/>
            </a:pPr>
            <a:r>
              <a:rPr lang="en-GB" b="0" i="0" u="none" strike="noStrike">
                <a:solidFill>
                  <a:srgbClr val="374151"/>
                </a:solidFill>
                <a:effectLst/>
                <a:latin typeface="Söhne"/>
              </a:rPr>
              <a:t>Weight changes: Unintended weight loss or weight gain can affect overall health.</a:t>
            </a:r>
          </a:p>
          <a:p>
            <a:pPr marL="742950" lvl="1" indent="-285750" algn="l">
              <a:buFont typeface="Arial" panose="020B0604020202020204" pitchFamily="34" charset="0"/>
              <a:buChar char="•"/>
            </a:pPr>
            <a:r>
              <a:rPr lang="en-GB" b="0" i="0" u="none" strike="noStrike">
                <a:solidFill>
                  <a:srgbClr val="374151"/>
                </a:solidFill>
                <a:effectLst/>
                <a:latin typeface="Söhne"/>
              </a:rPr>
              <a:t>Emotional distress: Individuals with NDDs may experience frustration, anxiety, or depression related to their eating </a:t>
            </a:r>
            <a:r>
              <a:rPr lang="en-GB" b="0" i="0" u="none" strike="noStrike" err="1">
                <a:solidFill>
                  <a:srgbClr val="374151"/>
                </a:solidFill>
                <a:effectLst/>
                <a:latin typeface="Söhne"/>
              </a:rPr>
              <a:t>behaviors</a:t>
            </a:r>
            <a:r>
              <a:rPr lang="en-GB" b="0" i="0" u="none" strike="noStrike">
                <a:solidFill>
                  <a:srgbClr val="374151"/>
                </a:solidFill>
                <a:effectLst/>
                <a:latin typeface="Söhne"/>
              </a:rPr>
              <a:t>.</a:t>
            </a:r>
          </a:p>
          <a:p>
            <a:pPr marL="742950" lvl="1" indent="-285750" algn="l">
              <a:buFont typeface="Arial" panose="020B0604020202020204" pitchFamily="34" charset="0"/>
              <a:buChar char="•"/>
            </a:pPr>
            <a:endParaRPr lang="en-GB" b="0" i="0" u="none" strike="noStrike">
              <a:solidFill>
                <a:srgbClr val="374151"/>
              </a:solidFill>
              <a:effectLst/>
              <a:latin typeface="Söhne"/>
            </a:endParaRPr>
          </a:p>
          <a:p>
            <a:pPr marL="285750" lvl="0" indent="-285750" algn="l">
              <a:buFont typeface="Arial" panose="020B0604020202020204" pitchFamily="34" charset="0"/>
              <a:buChar char="•"/>
            </a:pPr>
            <a:endParaRPr lang="en-GB" b="0" i="0" u="none" strike="noStrike">
              <a:solidFill>
                <a:srgbClr val="374151"/>
              </a:solidFill>
              <a:effectLst/>
              <a:latin typeface="Söhne"/>
            </a:endParaRPr>
          </a:p>
          <a:p>
            <a:pPr marL="0" indent="0" fontAlgn="base">
              <a:lnSpc>
                <a:spcPct val="120000"/>
              </a:lnSpc>
              <a:buNone/>
            </a:pPr>
            <a:r>
              <a:rPr lang="en-GB" b="0" i="0" u="none" strike="noStrike">
                <a:solidFill>
                  <a:srgbClr val="374151"/>
                </a:solidFill>
                <a:effectLst/>
                <a:latin typeface="Söhne"/>
              </a:rPr>
              <a:t>It's important to approach these changes in eating </a:t>
            </a:r>
            <a:r>
              <a:rPr lang="en-GB" b="0" i="0" u="none" strike="noStrike" err="1">
                <a:solidFill>
                  <a:srgbClr val="374151"/>
                </a:solidFill>
                <a:effectLst/>
                <a:latin typeface="Söhne"/>
              </a:rPr>
              <a:t>behaviors</a:t>
            </a:r>
            <a:r>
              <a:rPr lang="en-GB" b="0" i="0" u="none" strike="noStrike">
                <a:solidFill>
                  <a:srgbClr val="374151"/>
                </a:solidFill>
                <a:effectLst/>
                <a:latin typeface="Söhne"/>
              </a:rPr>
              <a:t> with sensitivity and flexibility, recognizing that they are often a result of the neurological changes caused by NDDs. </a:t>
            </a: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31</a:t>
            </a:fld>
            <a:endParaRPr lang="en-CY"/>
          </a:p>
        </p:txBody>
      </p:sp>
    </p:spTree>
    <p:extLst>
      <p:ext uri="{BB962C8B-B14F-4D97-AF65-F5344CB8AC3E}">
        <p14:creationId xmlns:p14="http://schemas.microsoft.com/office/powerpoint/2010/main" val="3481500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GB" sz="1200"/>
              <a:t>Treating psychopathological symptoms in individuals with neurodegenerative disorders can enhance their overall functioning, independence, and social engagement.</a:t>
            </a:r>
            <a:r>
              <a:rPr lang="en-GB" sz="1200" b="1"/>
              <a:t> </a:t>
            </a:r>
            <a:r>
              <a:rPr lang="en-GB" sz="1200"/>
              <a:t>By addressing these symptoms, caregivers can contribute to improving the individual's overall quality of life.</a:t>
            </a:r>
          </a:p>
        </p:txBody>
      </p:sp>
      <p:sp>
        <p:nvSpPr>
          <p:cNvPr id="4" name="Slide Number Placeholder 3"/>
          <p:cNvSpPr>
            <a:spLocks noGrp="1"/>
          </p:cNvSpPr>
          <p:nvPr>
            <p:ph type="sldNum" sz="quarter" idx="5"/>
          </p:nvPr>
        </p:nvSpPr>
        <p:spPr/>
        <p:txBody>
          <a:bodyPr/>
          <a:lstStyle/>
          <a:p>
            <a:fld id="{D7E2B4B8-59F0-7547-9B2E-4841F0572E40}" type="slidenum">
              <a:rPr lang="en-CY" smtClean="0"/>
              <a:t>32</a:t>
            </a:fld>
            <a:endParaRPr lang="en-CY"/>
          </a:p>
        </p:txBody>
      </p:sp>
    </p:spTree>
    <p:extLst>
      <p:ext uri="{BB962C8B-B14F-4D97-AF65-F5344CB8AC3E}">
        <p14:creationId xmlns:p14="http://schemas.microsoft.com/office/powerpoint/2010/main" val="1439855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33</a:t>
            </a:fld>
            <a:endParaRPr lang="en-CY"/>
          </a:p>
        </p:txBody>
      </p:sp>
    </p:spTree>
    <p:extLst>
      <p:ext uri="{BB962C8B-B14F-4D97-AF65-F5344CB8AC3E}">
        <p14:creationId xmlns:p14="http://schemas.microsoft.com/office/powerpoint/2010/main" val="1146578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The diathesis-stress model is a psychological framework used to understand the development of psychopathology, which refers to the study of mental disorders. This model suggests that psychopathology results from the interaction of two factors: diathesis and stress.</a:t>
            </a:r>
          </a:p>
          <a:p>
            <a:pPr algn="l">
              <a:buFont typeface="+mj-lt"/>
              <a:buAutoNum type="arabicPeriod"/>
            </a:pPr>
            <a:r>
              <a:rPr lang="en-GB" b="0" i="0" u="none" strike="noStrike" dirty="0">
                <a:solidFill>
                  <a:srgbClr val="374151"/>
                </a:solidFill>
                <a:effectLst/>
                <a:latin typeface="Söhne"/>
              </a:rPr>
              <a:t>Diathesis:</a:t>
            </a:r>
          </a:p>
          <a:p>
            <a:pPr marL="742950" lvl="1" indent="-285750" algn="l">
              <a:buFont typeface="+mj-lt"/>
              <a:buAutoNum type="arabicPeriod"/>
            </a:pPr>
            <a:r>
              <a:rPr lang="en-GB" b="0" i="0" u="none" strike="noStrike" dirty="0">
                <a:solidFill>
                  <a:srgbClr val="374151"/>
                </a:solidFill>
                <a:effectLst/>
                <a:latin typeface="Söhne"/>
              </a:rPr>
              <a:t>Diathesis refers to an individual's predisposition or vulnerability to developing a mental disorder. This vulnerability can be influenced by genetic, biological, psychological, or environmental factors. Some people may have a higher diathesis, which means they are more predisposed to mental health problems due to their genetic makeup or life experiences. Diathesis factors can include things like a family history of mental illness, a specific genetic predisposition, or a personality trait that increases vulnerability.</a:t>
            </a:r>
          </a:p>
          <a:p>
            <a:pPr algn="l">
              <a:buFont typeface="+mj-lt"/>
              <a:buAutoNum type="arabicPeriod"/>
            </a:pPr>
            <a:r>
              <a:rPr lang="en-GB" b="0" i="0" u="none" strike="noStrike" dirty="0">
                <a:solidFill>
                  <a:srgbClr val="374151"/>
                </a:solidFill>
                <a:effectLst/>
                <a:latin typeface="Söhne"/>
              </a:rPr>
              <a:t>Stress:</a:t>
            </a:r>
          </a:p>
          <a:p>
            <a:pPr marL="742950" lvl="1" indent="-285750" algn="l">
              <a:buFont typeface="+mj-lt"/>
              <a:buAutoNum type="arabicPeriod"/>
            </a:pPr>
            <a:r>
              <a:rPr lang="en-GB" b="0" i="0" u="none" strike="noStrike" dirty="0">
                <a:solidFill>
                  <a:srgbClr val="374151"/>
                </a:solidFill>
                <a:effectLst/>
                <a:latin typeface="Söhne"/>
              </a:rPr>
              <a:t>Stress, in the context of the diathesis-stress model, represents life events or environmental factors that put pressure on an individual. These stressors can be acute, chronic, or related to major life changes. Examples of stressors include traumatic experiences, relationship conflicts, financial difficulties, academic or occupational pressures, and more. The impact of stress can vary from person to person.</a:t>
            </a:r>
          </a:p>
          <a:p>
            <a:pPr algn="l"/>
            <a:r>
              <a:rPr lang="en-GB" b="0" i="0" u="none" strike="noStrike" dirty="0">
                <a:solidFill>
                  <a:srgbClr val="374151"/>
                </a:solidFill>
                <a:effectLst/>
                <a:latin typeface="Söhne"/>
              </a:rPr>
              <a:t>According to the diathesis-stress model, the development of a mental disorder occurs when an individual's diathesis (vulnerability) interacts with the level of stress they experience. </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34</a:t>
            </a:fld>
            <a:endParaRPr lang="en-CY"/>
          </a:p>
        </p:txBody>
      </p:sp>
    </p:spTree>
    <p:extLst>
      <p:ext uri="{BB962C8B-B14F-4D97-AF65-F5344CB8AC3E}">
        <p14:creationId xmlns:p14="http://schemas.microsoft.com/office/powerpoint/2010/main" val="2302666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Imagine a seesaw. On one side, there's something about you that makes you sensitive to stress, like sensory sensitivities in autism. This is your "vulnerability."</a:t>
            </a:r>
          </a:p>
          <a:p>
            <a:pPr algn="l"/>
            <a:r>
              <a:rPr lang="en-GB" b="0" i="0" u="none" strike="noStrike" dirty="0">
                <a:solidFill>
                  <a:srgbClr val="374151"/>
                </a:solidFill>
                <a:effectLst/>
                <a:latin typeface="Söhne"/>
              </a:rPr>
              <a:t>On the other side, there are stressors like school problems, loud noises, or social situations. This is your "stress."</a:t>
            </a:r>
          </a:p>
          <a:p>
            <a:pPr algn="l"/>
            <a:r>
              <a:rPr lang="en-GB" b="0" i="0" u="none" strike="noStrike" dirty="0">
                <a:solidFill>
                  <a:srgbClr val="374151"/>
                </a:solidFill>
                <a:effectLst/>
                <a:latin typeface="Söhne"/>
              </a:rPr>
              <a:t>Your baseline stress level is like where the seesaw starts. Some people start high because of their NDD traits; others start lower.</a:t>
            </a:r>
          </a:p>
          <a:p>
            <a:pPr algn="l"/>
            <a:r>
              <a:rPr lang="en-GB" b="0" i="0" u="none" strike="noStrike" dirty="0">
                <a:solidFill>
                  <a:srgbClr val="374151"/>
                </a:solidFill>
                <a:effectLst/>
                <a:latin typeface="Söhne"/>
              </a:rPr>
              <a:t>Your personal limit is how much stress you can handle before feeling overwhelmed. It's different for everyone.</a:t>
            </a:r>
          </a:p>
          <a:p>
            <a:pPr algn="l"/>
            <a:r>
              <a:rPr lang="en-GB" b="0" i="0" u="none" strike="noStrike" dirty="0">
                <a:solidFill>
                  <a:srgbClr val="374151"/>
                </a:solidFill>
                <a:effectLst/>
                <a:latin typeface="Söhne"/>
              </a:rPr>
              <a:t>If your baseline stress level is high, or if you face a lot of stressors, and it goes beyond your personal limit, you might experience mental health difficulties.</a:t>
            </a:r>
          </a:p>
          <a:p>
            <a:pPr algn="l"/>
            <a:r>
              <a:rPr lang="en-GB" b="0" i="0" u="none" strike="noStrike" dirty="0">
                <a:solidFill>
                  <a:srgbClr val="374151"/>
                </a:solidFill>
                <a:effectLst/>
                <a:latin typeface="Söhne"/>
              </a:rPr>
              <a:t>Resources, like therapy, friends, and coping strategies, can help you manage stress and keep it under your personal limit, so you don't have mental health problems.</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35</a:t>
            </a:fld>
            <a:endParaRPr lang="en-CY"/>
          </a:p>
        </p:txBody>
      </p:sp>
    </p:spTree>
    <p:extLst>
      <p:ext uri="{BB962C8B-B14F-4D97-AF65-F5344CB8AC3E}">
        <p14:creationId xmlns:p14="http://schemas.microsoft.com/office/powerpoint/2010/main" val="262879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dirty="0">
                <a:solidFill>
                  <a:srgbClr val="374151"/>
                </a:solidFill>
                <a:effectLst/>
                <a:latin typeface="Söhne"/>
              </a:rPr>
              <a:t>The classification of mental disorders is crucial for organizing, diagnosing, and treating psychological conditions.</a:t>
            </a:r>
          </a:p>
          <a:p>
            <a:pPr algn="l">
              <a:buFont typeface="Arial" panose="020B0604020202020204" pitchFamily="34" charset="0"/>
              <a:buChar char="•"/>
            </a:pPr>
            <a:r>
              <a:rPr lang="en-GB" b="0" i="0" u="none" strike="noStrike" dirty="0">
                <a:solidFill>
                  <a:srgbClr val="374151"/>
                </a:solidFill>
                <a:effectLst/>
                <a:latin typeface="Söhne"/>
              </a:rPr>
              <a:t>The two primary classification systems used worldwide are the Diagnostic and Statistical Manual of Mental Disorders (DSM) and the International Classification of Diseases (ICD).</a:t>
            </a:r>
          </a:p>
          <a:p>
            <a:pPr algn="l">
              <a:buFont typeface="Arial" panose="020B0604020202020204" pitchFamily="34" charset="0"/>
              <a:buChar char="•"/>
            </a:pPr>
            <a:r>
              <a:rPr lang="en-GB" b="0" i="0" u="none" strike="noStrike" dirty="0">
                <a:solidFill>
                  <a:srgbClr val="374151"/>
                </a:solidFill>
                <a:effectLst/>
                <a:latin typeface="Söhne"/>
              </a:rPr>
              <a:t>The DSM, published by the American Psychiatric Association, is widely used in the United States and many other countries.</a:t>
            </a:r>
          </a:p>
          <a:p>
            <a:pPr algn="l">
              <a:buFont typeface="Arial" panose="020B0604020202020204" pitchFamily="34" charset="0"/>
              <a:buChar char="•"/>
            </a:pPr>
            <a:r>
              <a:rPr lang="en-GB" b="0" i="0" u="none" strike="noStrike" dirty="0">
                <a:solidFill>
                  <a:srgbClr val="374151"/>
                </a:solidFill>
                <a:effectLst/>
                <a:latin typeface="Söhne"/>
              </a:rPr>
              <a:t>The ICD, developed by the World Health Organization (WHO), is used globally for clinical diagnoses, epidemiology, and health management purposes.</a:t>
            </a:r>
          </a:p>
          <a:p>
            <a:pPr algn="l">
              <a:buFont typeface="Arial" panose="020B0604020202020204" pitchFamily="34" charset="0"/>
              <a:buChar char="•"/>
            </a:pPr>
            <a:r>
              <a:rPr lang="en-GB" b="0" i="0" u="none" strike="noStrike" dirty="0">
                <a:solidFill>
                  <a:srgbClr val="374151"/>
                </a:solidFill>
                <a:effectLst/>
                <a:latin typeface="Söhne"/>
              </a:rPr>
              <a:t>Both classification systems provide a common language and set of criteria for diagnosing mental disorders, promoting consistency and facilitating communication among clinicians and researchers.</a:t>
            </a:r>
          </a:p>
          <a:p>
            <a:pPr algn="l">
              <a:buFont typeface="Arial" panose="020B0604020202020204" pitchFamily="34" charset="0"/>
              <a:buChar char="•"/>
            </a:pPr>
            <a:r>
              <a:rPr lang="en-GB" b="0" i="0" u="none" strike="noStrike" dirty="0">
                <a:solidFill>
                  <a:srgbClr val="374151"/>
                </a:solidFill>
                <a:effectLst/>
                <a:latin typeface="Söhne"/>
              </a:rPr>
              <a:t>The current editions are DSM-5 and ICD-11, with the DSM-5 being more widely used in clinical practice.</a:t>
            </a:r>
          </a:p>
          <a:p>
            <a:endParaRPr lang="en-CY" dirty="0"/>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36</a:t>
            </a:fld>
            <a:endParaRPr lang="en-CY"/>
          </a:p>
        </p:txBody>
      </p:sp>
    </p:spTree>
    <p:extLst>
      <p:ext uri="{BB962C8B-B14F-4D97-AF65-F5344CB8AC3E}">
        <p14:creationId xmlns:p14="http://schemas.microsoft.com/office/powerpoint/2010/main" val="202358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a:t>Psychiatrists: </a:t>
            </a:r>
            <a:r>
              <a:rPr lang="en-GB"/>
              <a:t>These medical doctors specialize in psychiatry and have the authority to diagnose mental health disorders. They undergo extensive training and are licensed to practice medicine and provide psychiatric care.</a:t>
            </a:r>
          </a:p>
          <a:p>
            <a:pPr algn="l">
              <a:buFont typeface="Arial" panose="020B0604020202020204" pitchFamily="34" charset="0"/>
              <a:buChar char="•"/>
            </a:pPr>
            <a:r>
              <a:rPr lang="en-GB" b="1"/>
              <a:t>Clinical Psychologists: </a:t>
            </a:r>
            <a:r>
              <a:rPr lang="en-GB"/>
              <a:t>Trained in psychological testing and assessment, clinical psychologists can diagnose various mental health conditions. They use standardized measures, interviews, and observations to gather comprehensive information for an accurate diagnosis.</a:t>
            </a:r>
          </a:p>
          <a:p>
            <a:pPr algn="l">
              <a:buFont typeface="Arial" panose="020B0604020202020204" pitchFamily="34" charset="0"/>
              <a:buChar char="•"/>
            </a:pPr>
            <a:r>
              <a:rPr lang="en-GB" b="1"/>
              <a:t>Psychiatric Nurses: </a:t>
            </a:r>
            <a:r>
              <a:rPr lang="en-GB"/>
              <a:t>Psychiatric nurses may be involved in the assessment and diagnosis of mental health disorders, particularly in the context of psychiatric settings. They work under the supervision of psychiatrists and contribute to the diagnostic process.</a:t>
            </a:r>
          </a:p>
          <a:p>
            <a:pPr algn="l">
              <a:buFont typeface="Arial" panose="020B0604020202020204" pitchFamily="34" charset="0"/>
              <a:buChar char="•"/>
            </a:pPr>
            <a:r>
              <a:rPr lang="en-GB" b="1"/>
              <a:t>Mental Health Professionals: </a:t>
            </a:r>
            <a:r>
              <a:rPr lang="en-GB"/>
              <a:t>Other qualified mental health professionals, such as psychiatric social workers and mental health counsellors, may have the competence to provide provisional diagnoses within their scope of practice. They may work collaboratively with psychiatrists and psychologists to ensure accurate diagnoses and appropriate treatment plans.</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37</a:t>
            </a:fld>
            <a:endParaRPr lang="en-CY"/>
          </a:p>
        </p:txBody>
      </p:sp>
    </p:spTree>
    <p:extLst>
      <p:ext uri="{BB962C8B-B14F-4D97-AF65-F5344CB8AC3E}">
        <p14:creationId xmlns:p14="http://schemas.microsoft.com/office/powerpoint/2010/main" val="1731038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38</a:t>
            </a:fld>
            <a:endParaRPr lang="en-CY"/>
          </a:p>
        </p:txBody>
      </p:sp>
    </p:spTree>
    <p:extLst>
      <p:ext uri="{BB962C8B-B14F-4D97-AF65-F5344CB8AC3E}">
        <p14:creationId xmlns:p14="http://schemas.microsoft.com/office/powerpoint/2010/main" val="2146477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39</a:t>
            </a:fld>
            <a:endParaRPr lang="en-CY"/>
          </a:p>
        </p:txBody>
      </p:sp>
    </p:spTree>
    <p:extLst>
      <p:ext uri="{BB962C8B-B14F-4D97-AF65-F5344CB8AC3E}">
        <p14:creationId xmlns:p14="http://schemas.microsoft.com/office/powerpoint/2010/main" val="3292175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Differentiating normal anxiety from an anxiety disorder involves considering the intensity, duration, and impact of the anxiety on an individual's life. Here are some key distinctions to help you differentiate between the two:</a:t>
            </a:r>
          </a:p>
          <a:p>
            <a:pPr algn="l">
              <a:buFont typeface="+mj-lt"/>
              <a:buAutoNum type="arabicPeriod"/>
            </a:pPr>
            <a:r>
              <a:rPr lang="en-GB" b="1" i="0" u="none" strike="noStrike" dirty="0">
                <a:solidFill>
                  <a:srgbClr val="374151"/>
                </a:solidFill>
                <a:effectLst/>
                <a:latin typeface="Söhne"/>
              </a:rPr>
              <a:t>Intensity:</a:t>
            </a:r>
            <a:endParaRPr lang="en-GB" b="0" i="0" u="none" strike="noStrike" dirty="0">
              <a:solidFill>
                <a:srgbClr val="374151"/>
              </a:solidFill>
              <a:effectLst/>
              <a:latin typeface="Söhne"/>
            </a:endParaRPr>
          </a:p>
          <a:p>
            <a:pPr marL="742950" lvl="1" indent="-285750" algn="l">
              <a:buFont typeface="+mj-lt"/>
              <a:buAutoNum type="arabicPeriod"/>
            </a:pPr>
            <a:r>
              <a:rPr lang="en-GB" b="1" i="0" u="none" strike="noStrike" dirty="0">
                <a:solidFill>
                  <a:srgbClr val="374151"/>
                </a:solidFill>
                <a:effectLst/>
                <a:latin typeface="Söhne"/>
              </a:rPr>
              <a:t>Normal Anxiety:</a:t>
            </a:r>
            <a:r>
              <a:rPr lang="en-GB" b="0" i="0" u="none" strike="noStrike" dirty="0">
                <a:solidFill>
                  <a:srgbClr val="374151"/>
                </a:solidFill>
                <a:effectLst/>
                <a:latin typeface="Söhne"/>
              </a:rPr>
              <a:t> Normal anxiety is a natural response to stress or threats and is typically proportional to the situation. It may feel uncomfortable, but it is manageable and does not overwhelm daily functioning.</a:t>
            </a:r>
          </a:p>
          <a:p>
            <a:pPr marL="742950" lvl="1" indent="-285750" algn="l">
              <a:buFont typeface="+mj-lt"/>
              <a:buAutoNum type="arabicPeriod"/>
            </a:pPr>
            <a:r>
              <a:rPr lang="en-GB" b="1" i="0" u="none" strike="noStrike" dirty="0">
                <a:solidFill>
                  <a:srgbClr val="374151"/>
                </a:solidFill>
                <a:effectLst/>
                <a:latin typeface="Söhne"/>
              </a:rPr>
              <a:t>Anxiety Disorder:</a:t>
            </a:r>
            <a:r>
              <a:rPr lang="en-GB" b="0" i="0" u="none" strike="noStrike" dirty="0">
                <a:solidFill>
                  <a:srgbClr val="374151"/>
                </a:solidFill>
                <a:effectLst/>
                <a:latin typeface="Söhne"/>
              </a:rPr>
              <a:t> Anxiety disorders involve excessive and intense anxiety that is often out of proportion to the trigger or is present without any apparent cause. The anxiety in a disorder can be so severe that it interferes with a person's ability to function effectively.</a:t>
            </a:r>
          </a:p>
          <a:p>
            <a:pPr algn="l">
              <a:buFont typeface="+mj-lt"/>
              <a:buAutoNum type="arabicPeriod"/>
            </a:pPr>
            <a:r>
              <a:rPr lang="en-GB" b="1" i="0" u="none" strike="noStrike" dirty="0">
                <a:solidFill>
                  <a:srgbClr val="374151"/>
                </a:solidFill>
                <a:effectLst/>
                <a:latin typeface="Söhne"/>
              </a:rPr>
              <a:t>Duration:</a:t>
            </a:r>
            <a:endParaRPr lang="en-GB" b="0" i="0" u="none" strike="noStrike" dirty="0">
              <a:solidFill>
                <a:srgbClr val="374151"/>
              </a:solidFill>
              <a:effectLst/>
              <a:latin typeface="Söhne"/>
            </a:endParaRPr>
          </a:p>
          <a:p>
            <a:pPr marL="742950" lvl="1" indent="-285750" algn="l">
              <a:buFont typeface="+mj-lt"/>
              <a:buAutoNum type="arabicPeriod"/>
            </a:pPr>
            <a:r>
              <a:rPr lang="en-GB" b="1" i="0" u="none" strike="noStrike" dirty="0">
                <a:solidFill>
                  <a:srgbClr val="374151"/>
                </a:solidFill>
                <a:effectLst/>
                <a:latin typeface="Söhne"/>
              </a:rPr>
              <a:t>Normal Anxiety:</a:t>
            </a:r>
            <a:r>
              <a:rPr lang="en-GB" b="0" i="0" u="none" strike="noStrike" dirty="0">
                <a:solidFill>
                  <a:srgbClr val="374151"/>
                </a:solidFill>
                <a:effectLst/>
                <a:latin typeface="Söhne"/>
              </a:rPr>
              <a:t> Normal anxiety is temporary and usually subsides once the stressor or threat is resolved. It is a fleeting response to specific situations.</a:t>
            </a:r>
          </a:p>
          <a:p>
            <a:pPr marL="742950" lvl="1" indent="-285750" algn="l">
              <a:buFont typeface="+mj-lt"/>
              <a:buAutoNum type="arabicPeriod"/>
            </a:pPr>
            <a:r>
              <a:rPr lang="en-GB" b="1" i="0" u="none" strike="noStrike" dirty="0">
                <a:solidFill>
                  <a:srgbClr val="374151"/>
                </a:solidFill>
                <a:effectLst/>
                <a:latin typeface="Söhne"/>
              </a:rPr>
              <a:t>Anxiety Disorder:</a:t>
            </a:r>
            <a:r>
              <a:rPr lang="en-GB" b="0" i="0" u="none" strike="noStrike" dirty="0">
                <a:solidFill>
                  <a:srgbClr val="374151"/>
                </a:solidFill>
                <a:effectLst/>
                <a:latin typeface="Söhne"/>
              </a:rPr>
              <a:t> Anxiety disorders are characterized by chronic, persistent anxiety that lasts for at least six months or longer. The anxiety often persists, even when there is no immediate threat or stressor.</a:t>
            </a:r>
          </a:p>
          <a:p>
            <a:pPr algn="l">
              <a:buFont typeface="+mj-lt"/>
              <a:buAutoNum type="arabicPeriod"/>
            </a:pPr>
            <a:r>
              <a:rPr lang="en-GB" b="1" i="0" u="none" strike="noStrike" dirty="0">
                <a:solidFill>
                  <a:srgbClr val="374151"/>
                </a:solidFill>
                <a:effectLst/>
                <a:latin typeface="Söhne"/>
              </a:rPr>
              <a:t>Triggers:</a:t>
            </a:r>
            <a:endParaRPr lang="en-GB" b="0" i="0" u="none" strike="noStrike" dirty="0">
              <a:solidFill>
                <a:srgbClr val="374151"/>
              </a:solidFill>
              <a:effectLst/>
              <a:latin typeface="Söhne"/>
            </a:endParaRPr>
          </a:p>
          <a:p>
            <a:pPr marL="742950" lvl="1" indent="-285750" algn="l">
              <a:buFont typeface="+mj-lt"/>
              <a:buAutoNum type="arabicPeriod"/>
            </a:pPr>
            <a:r>
              <a:rPr lang="en-GB" b="1" i="0" u="none" strike="noStrike" dirty="0">
                <a:solidFill>
                  <a:srgbClr val="374151"/>
                </a:solidFill>
                <a:effectLst/>
                <a:latin typeface="Söhne"/>
              </a:rPr>
              <a:t>Normal Anxiety:</a:t>
            </a:r>
            <a:r>
              <a:rPr lang="en-GB" b="0" i="0" u="none" strike="noStrike" dirty="0">
                <a:solidFill>
                  <a:srgbClr val="374151"/>
                </a:solidFill>
                <a:effectLst/>
                <a:latin typeface="Söhne"/>
              </a:rPr>
              <a:t> Normal anxiety is often triggered by identifiable stressors, such as a work deadline, a public speaking event, or a personal relationship issue.</a:t>
            </a:r>
          </a:p>
          <a:p>
            <a:pPr marL="742950" lvl="1" indent="-285750" algn="l">
              <a:buFont typeface="+mj-lt"/>
              <a:buAutoNum type="arabicPeriod"/>
            </a:pPr>
            <a:r>
              <a:rPr lang="en-GB" b="1" i="0" u="none" strike="noStrike" dirty="0">
                <a:solidFill>
                  <a:srgbClr val="374151"/>
                </a:solidFill>
                <a:effectLst/>
                <a:latin typeface="Söhne"/>
              </a:rPr>
              <a:t>Anxiety Disorder:</a:t>
            </a:r>
            <a:r>
              <a:rPr lang="en-GB" b="0" i="0" u="none" strike="noStrike" dirty="0">
                <a:solidFill>
                  <a:srgbClr val="374151"/>
                </a:solidFill>
                <a:effectLst/>
                <a:latin typeface="Söhne"/>
              </a:rPr>
              <a:t> Anxiety disorders may not have specific triggers or can be triggered by minor or non-specific situations, making the anxiety more pervasive and less predictable.</a:t>
            </a:r>
          </a:p>
          <a:p>
            <a:pPr algn="l">
              <a:buFont typeface="+mj-lt"/>
              <a:buAutoNum type="arabicPeriod"/>
            </a:pPr>
            <a:r>
              <a:rPr lang="en-GB" b="1" i="0" u="none" strike="noStrike" dirty="0">
                <a:solidFill>
                  <a:srgbClr val="374151"/>
                </a:solidFill>
                <a:effectLst/>
                <a:latin typeface="Söhne"/>
              </a:rPr>
              <a:t>Impact on Daily Life:</a:t>
            </a:r>
            <a:endParaRPr lang="en-GB" b="0" i="0" u="none" strike="noStrike" dirty="0">
              <a:solidFill>
                <a:srgbClr val="374151"/>
              </a:solidFill>
              <a:effectLst/>
              <a:latin typeface="Söhne"/>
            </a:endParaRPr>
          </a:p>
          <a:p>
            <a:pPr marL="742950" lvl="1" indent="-285750" algn="l">
              <a:buFont typeface="+mj-lt"/>
              <a:buAutoNum type="arabicPeriod"/>
            </a:pPr>
            <a:r>
              <a:rPr lang="en-GB" b="1" i="0" u="none" strike="noStrike" dirty="0">
                <a:solidFill>
                  <a:srgbClr val="374151"/>
                </a:solidFill>
                <a:effectLst/>
                <a:latin typeface="Söhne"/>
              </a:rPr>
              <a:t>Normal Anxiety:</a:t>
            </a:r>
            <a:r>
              <a:rPr lang="en-GB" b="0" i="0" u="none" strike="noStrike" dirty="0">
                <a:solidFill>
                  <a:srgbClr val="374151"/>
                </a:solidFill>
                <a:effectLst/>
                <a:latin typeface="Söhne"/>
              </a:rPr>
              <a:t> Normal anxiety does not significantly interfere with a person's daily life, relationships, or overall functioning. It may even be motivating and help with problem-solving.</a:t>
            </a:r>
          </a:p>
          <a:p>
            <a:pPr marL="742950" lvl="1" indent="-285750" algn="l">
              <a:buFont typeface="+mj-lt"/>
              <a:buAutoNum type="arabicPeriod"/>
            </a:pPr>
            <a:r>
              <a:rPr lang="en-GB" b="1" i="0" u="none" strike="noStrike" dirty="0">
                <a:solidFill>
                  <a:srgbClr val="374151"/>
                </a:solidFill>
                <a:effectLst/>
                <a:latin typeface="Söhne"/>
              </a:rPr>
              <a:t>Anxiety Disorder:</a:t>
            </a:r>
            <a:r>
              <a:rPr lang="en-GB" b="0" i="0" u="none" strike="noStrike" dirty="0">
                <a:solidFill>
                  <a:srgbClr val="374151"/>
                </a:solidFill>
                <a:effectLst/>
                <a:latin typeface="Söhne"/>
              </a:rPr>
              <a:t> Anxiety disorders have a substantial negative impact on a person's ability to carry out daily tasks, maintain relationships, and participate in activities they once enjoyed. These disorders often lead to significant distress and impairment in various areas of life.</a:t>
            </a:r>
          </a:p>
          <a:p>
            <a:pPr algn="l">
              <a:buFont typeface="+mj-lt"/>
              <a:buAutoNum type="arabicPeriod"/>
            </a:pPr>
            <a:r>
              <a:rPr lang="en-GB" b="1" i="0" u="none" strike="noStrike" dirty="0">
                <a:solidFill>
                  <a:srgbClr val="374151"/>
                </a:solidFill>
                <a:effectLst/>
                <a:latin typeface="Söhne"/>
              </a:rPr>
              <a:t>Physical Symptoms:</a:t>
            </a:r>
            <a:endParaRPr lang="en-GB" b="0" i="0" u="none" strike="noStrike" dirty="0">
              <a:solidFill>
                <a:srgbClr val="374151"/>
              </a:solidFill>
              <a:effectLst/>
              <a:latin typeface="Söhne"/>
            </a:endParaRPr>
          </a:p>
          <a:p>
            <a:pPr marL="742950" lvl="1" indent="-285750" algn="l">
              <a:buFont typeface="+mj-lt"/>
              <a:buAutoNum type="arabicPeriod"/>
            </a:pPr>
            <a:r>
              <a:rPr lang="en-GB" b="1" i="0" u="none" strike="noStrike" dirty="0">
                <a:solidFill>
                  <a:srgbClr val="374151"/>
                </a:solidFill>
                <a:effectLst/>
                <a:latin typeface="Söhne"/>
              </a:rPr>
              <a:t>Normal Anxiety:</a:t>
            </a:r>
            <a:r>
              <a:rPr lang="en-GB" b="0" i="0" u="none" strike="noStrike" dirty="0">
                <a:solidFill>
                  <a:srgbClr val="374151"/>
                </a:solidFill>
                <a:effectLst/>
                <a:latin typeface="Söhne"/>
              </a:rPr>
              <a:t> Physical symptoms, such as muscle tension or a mild increase in heart rate, are common in response to normal anxiety but are not severe or persistent.</a:t>
            </a:r>
          </a:p>
          <a:p>
            <a:pPr marL="742950" lvl="1" indent="-285750" algn="l">
              <a:buFont typeface="+mj-lt"/>
              <a:buAutoNum type="arabicPeriod"/>
            </a:pPr>
            <a:r>
              <a:rPr lang="en-GB" b="1" i="0" u="none" strike="noStrike" dirty="0">
                <a:solidFill>
                  <a:srgbClr val="374151"/>
                </a:solidFill>
                <a:effectLst/>
                <a:latin typeface="Söhne"/>
              </a:rPr>
              <a:t>Anxiety Disorder:</a:t>
            </a:r>
            <a:r>
              <a:rPr lang="en-GB" b="0" i="0" u="none" strike="noStrike" dirty="0">
                <a:solidFill>
                  <a:srgbClr val="374151"/>
                </a:solidFill>
                <a:effectLst/>
                <a:latin typeface="Söhne"/>
              </a:rPr>
              <a:t> Anxiety disorders can lead to severe physical symptoms like panic attacks, constant muscle tension, or gastrointestinal problems that are chronic and disruptive.</a:t>
            </a:r>
          </a:p>
          <a:p>
            <a:pPr algn="l">
              <a:buFont typeface="+mj-lt"/>
              <a:buAutoNum type="arabicPeriod"/>
            </a:pPr>
            <a:r>
              <a:rPr lang="en-GB" b="1" i="0" u="none" strike="noStrike" dirty="0">
                <a:solidFill>
                  <a:srgbClr val="374151"/>
                </a:solidFill>
                <a:effectLst/>
                <a:latin typeface="Söhne"/>
              </a:rPr>
              <a:t>Seeking Professional Help:</a:t>
            </a:r>
            <a:endParaRPr lang="en-GB" b="0" i="0" u="none" strike="noStrike" dirty="0">
              <a:solidFill>
                <a:srgbClr val="374151"/>
              </a:solidFill>
              <a:effectLst/>
              <a:latin typeface="Söhne"/>
            </a:endParaRPr>
          </a:p>
          <a:p>
            <a:pPr marL="742950" lvl="1" indent="-285750" algn="l">
              <a:buFont typeface="+mj-lt"/>
              <a:buAutoNum type="arabicPeriod"/>
            </a:pPr>
            <a:r>
              <a:rPr lang="en-GB" b="1" i="0" u="none" strike="noStrike" dirty="0">
                <a:solidFill>
                  <a:srgbClr val="374151"/>
                </a:solidFill>
                <a:effectLst/>
                <a:latin typeface="Söhne"/>
              </a:rPr>
              <a:t>Normal Anxiety:</a:t>
            </a:r>
            <a:r>
              <a:rPr lang="en-GB" b="0" i="0" u="none" strike="noStrike" dirty="0">
                <a:solidFill>
                  <a:srgbClr val="374151"/>
                </a:solidFill>
                <a:effectLst/>
                <a:latin typeface="Söhne"/>
              </a:rPr>
              <a:t> Most people can manage normal anxiety on their own or with support from friends and family.</a:t>
            </a:r>
          </a:p>
          <a:p>
            <a:pPr marL="742950" lvl="1" indent="-285750" algn="l">
              <a:buFont typeface="+mj-lt"/>
              <a:buAutoNum type="arabicPeriod"/>
            </a:pPr>
            <a:r>
              <a:rPr lang="en-GB" b="1" i="0" u="none" strike="noStrike" dirty="0">
                <a:solidFill>
                  <a:srgbClr val="374151"/>
                </a:solidFill>
                <a:effectLst/>
                <a:latin typeface="Söhne"/>
              </a:rPr>
              <a:t>Anxiety Disorder:</a:t>
            </a:r>
            <a:r>
              <a:rPr lang="en-GB" b="0" i="0" u="none" strike="noStrike" dirty="0">
                <a:solidFill>
                  <a:srgbClr val="374151"/>
                </a:solidFill>
                <a:effectLst/>
                <a:latin typeface="Söhne"/>
              </a:rPr>
              <a:t> Individuals with anxiety disorders often require professional help, such as therapy or medication, to manage their symptoms effectively.</a:t>
            </a:r>
          </a:p>
          <a:p>
            <a:pPr algn="l"/>
            <a:r>
              <a:rPr lang="en-GB" b="0" i="0" u="none" strike="noStrike" dirty="0">
                <a:solidFill>
                  <a:srgbClr val="374151"/>
                </a:solidFill>
                <a:effectLst/>
                <a:latin typeface="Söhne"/>
              </a:rPr>
              <a:t>If you or someone you know is experiencing anxiety that is chronic, intense, and significantly affecting daily life, it's important to seek help from a healthcare provider or mental health professional for an accurate diagnosis and appropriate treatment. Anxiety disorders are treatable, and early intervention can lead to improved quality of life.</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43</a:t>
            </a:fld>
            <a:endParaRPr lang="en-CY"/>
          </a:p>
        </p:txBody>
      </p:sp>
    </p:spTree>
    <p:extLst>
      <p:ext uri="{BB962C8B-B14F-4D97-AF65-F5344CB8AC3E}">
        <p14:creationId xmlns:p14="http://schemas.microsoft.com/office/powerpoint/2010/main" val="163790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Emotional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disturbances and psychiatric disorders in the context of neurodegenerative disorders are related but distinct concepts. Here's an overview of the differences between the two:</a:t>
            </a:r>
          </a:p>
          <a:p>
            <a:pPr algn="l">
              <a:buFont typeface="+mj-lt"/>
              <a:buAutoNum type="arabicPeriod"/>
            </a:pPr>
            <a:r>
              <a:rPr lang="en-GB" b="0" i="0" u="none" strike="noStrike" dirty="0">
                <a:solidFill>
                  <a:srgbClr val="374151"/>
                </a:solidFill>
                <a:effectLst/>
                <a:latin typeface="Söhne"/>
              </a:rPr>
              <a:t>Emotional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Disturbances:</a:t>
            </a:r>
          </a:p>
          <a:p>
            <a:pPr marL="742950" lvl="1" indent="-285750" algn="l">
              <a:buFont typeface="+mj-lt"/>
              <a:buAutoNum type="arabicPeriod"/>
            </a:pPr>
            <a:r>
              <a:rPr lang="en-GB" b="0" i="0" u="none" strike="noStrike" dirty="0">
                <a:solidFill>
                  <a:srgbClr val="374151"/>
                </a:solidFill>
                <a:effectLst/>
                <a:latin typeface="Söhne"/>
              </a:rPr>
              <a:t>Emotional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disturbances refer to changes in a person's emotions, moods, and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 that can occur as a result of neurodegenerative disorders.</a:t>
            </a:r>
          </a:p>
          <a:p>
            <a:pPr marL="742950" lvl="1" indent="-285750" algn="l">
              <a:buFont typeface="+mj-lt"/>
              <a:buAutoNum type="arabicPeriod"/>
            </a:pPr>
            <a:r>
              <a:rPr lang="en-GB" b="0" i="0" u="none" strike="noStrike" dirty="0">
                <a:solidFill>
                  <a:srgbClr val="374151"/>
                </a:solidFill>
                <a:effectLst/>
                <a:latin typeface="Söhne"/>
              </a:rPr>
              <a:t>These disturbances are often a direct consequence of the underlying neurodegenerative process affecting the brain. For example, conditions like Alzheimer's disease, frontotemporal dementia, and Parkinson's disease can lead to emotional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changes.</a:t>
            </a:r>
          </a:p>
          <a:p>
            <a:pPr marL="742950" lvl="1" indent="-285750" algn="l">
              <a:buFont typeface="+mj-lt"/>
              <a:buAutoNum type="arabicPeriod"/>
            </a:pPr>
            <a:r>
              <a:rPr lang="en-GB" b="0" i="0" u="none" strike="noStrike" dirty="0">
                <a:solidFill>
                  <a:srgbClr val="374151"/>
                </a:solidFill>
                <a:effectLst/>
                <a:latin typeface="Söhne"/>
              </a:rPr>
              <a:t>Common emotional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disturbances in neurodegenerative disorders can include mood swings, agitation, irritability, apathy, social withdrawal, and impulse control problems.</a:t>
            </a:r>
          </a:p>
          <a:p>
            <a:pPr marL="742950" lvl="1" indent="-285750" algn="l">
              <a:buFont typeface="+mj-lt"/>
              <a:buAutoNum type="arabicPeriod"/>
            </a:pPr>
            <a:r>
              <a:rPr lang="en-GB" b="0" i="0" u="none" strike="noStrike" dirty="0">
                <a:solidFill>
                  <a:srgbClr val="374151"/>
                </a:solidFill>
                <a:effectLst/>
                <a:latin typeface="Söhne"/>
              </a:rPr>
              <a:t>These disturbances are typically considered symptoms of the neurodegenerative disorder and are not classified as standalone mental disorders.</a:t>
            </a:r>
          </a:p>
          <a:p>
            <a:pPr algn="l">
              <a:buFont typeface="+mj-lt"/>
              <a:buAutoNum type="arabicPeriod"/>
            </a:pPr>
            <a:r>
              <a:rPr lang="en-GB" b="0" i="0" u="none" strike="noStrike" dirty="0">
                <a:solidFill>
                  <a:srgbClr val="374151"/>
                </a:solidFill>
                <a:effectLst/>
                <a:latin typeface="Söhne"/>
              </a:rPr>
              <a:t>Psychiatric Disorders:</a:t>
            </a:r>
          </a:p>
          <a:p>
            <a:pPr marL="742950" lvl="1" indent="-285750" algn="l">
              <a:buFont typeface="+mj-lt"/>
              <a:buAutoNum type="arabicPeriod"/>
            </a:pPr>
            <a:r>
              <a:rPr lang="en-GB" b="0" i="0" u="none" strike="noStrike" dirty="0">
                <a:solidFill>
                  <a:srgbClr val="374151"/>
                </a:solidFill>
                <a:effectLst/>
                <a:latin typeface="Söhne"/>
              </a:rPr>
              <a:t>Psychiatric disorders, such as depression, anxiety disorders, and psychosis, are recognized psychiatric conditions that can occur independently of neurodegenerative disorders.</a:t>
            </a:r>
          </a:p>
          <a:p>
            <a:pPr marL="742950" lvl="1" indent="-285750" algn="l">
              <a:buFont typeface="+mj-lt"/>
              <a:buAutoNum type="arabicPeriod"/>
            </a:pPr>
            <a:r>
              <a:rPr lang="en-GB" b="0" i="0" u="none" strike="noStrike" dirty="0">
                <a:solidFill>
                  <a:srgbClr val="374151"/>
                </a:solidFill>
                <a:effectLst/>
                <a:latin typeface="Söhne"/>
              </a:rPr>
              <a:t>In the context of neurodegenerative disorders, individuals may be at an increased risk of developing mental disorders due to the impact of the brain changes associated with their neurodegenerative condition.</a:t>
            </a:r>
          </a:p>
          <a:p>
            <a:pPr marL="742950" lvl="1" indent="-285750" algn="l">
              <a:buFont typeface="+mj-lt"/>
              <a:buAutoNum type="arabicPeriod"/>
            </a:pPr>
            <a:r>
              <a:rPr lang="en-GB" b="0" i="0" u="none" strike="noStrike" dirty="0">
                <a:solidFill>
                  <a:srgbClr val="374151"/>
                </a:solidFill>
                <a:effectLst/>
                <a:latin typeface="Söhne"/>
              </a:rPr>
              <a:t>For example, someone with Alzheimer's disease may also experience depression or anxiety as separate mental disorders, in addition to the emotional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disturbances related to the neurodegenerative process.</a:t>
            </a:r>
          </a:p>
          <a:p>
            <a:pPr marL="742950" lvl="1" indent="-285750" algn="l">
              <a:buFont typeface="+mj-lt"/>
              <a:buAutoNum type="arabicPeriod"/>
            </a:pPr>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In summary, the key difference lies in the origin and classification of symptoms. Emotional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disturbances are symptoms of neurodegenerative disorders and are a direct result of the brain changes caused by these conditions. </a:t>
            </a:r>
            <a:r>
              <a:rPr lang="en-GB" b="0" i="0" u="none" strike="noStrike" dirty="0" err="1">
                <a:solidFill>
                  <a:srgbClr val="374151"/>
                </a:solidFill>
                <a:effectLst/>
                <a:latin typeface="Söhne"/>
              </a:rPr>
              <a:t>Psychiatirc</a:t>
            </a:r>
            <a:r>
              <a:rPr lang="en-GB" b="0" i="0" u="none" strike="noStrike" dirty="0">
                <a:solidFill>
                  <a:srgbClr val="374151"/>
                </a:solidFill>
                <a:effectLst/>
                <a:latin typeface="Söhne"/>
              </a:rPr>
              <a:t> disorders are independent psychiatric conditions that can co-occur with neurodegenerative disorders, but they are separate diagnoses and not directly caused by the neurodegenerative process. It's important for healthcare professionals to differentiate between the two when assessing and treating individuals with neurodegenerative disorders to provide appropriate care and support.</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a:t>
            </a:fld>
            <a:endParaRPr lang="en-CY"/>
          </a:p>
        </p:txBody>
      </p:sp>
    </p:spTree>
    <p:extLst>
      <p:ext uri="{BB962C8B-B14F-4D97-AF65-F5344CB8AC3E}">
        <p14:creationId xmlns:p14="http://schemas.microsoft.com/office/powerpoint/2010/main" val="3317596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44</a:t>
            </a:fld>
            <a:endParaRPr lang="en-CY"/>
          </a:p>
        </p:txBody>
      </p:sp>
    </p:spTree>
    <p:extLst>
      <p:ext uri="{BB962C8B-B14F-4D97-AF65-F5344CB8AC3E}">
        <p14:creationId xmlns:p14="http://schemas.microsoft.com/office/powerpoint/2010/main" val="1218996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45</a:t>
            </a:fld>
            <a:endParaRPr lang="en-CY"/>
          </a:p>
        </p:txBody>
      </p:sp>
    </p:spTree>
    <p:extLst>
      <p:ext uri="{BB962C8B-B14F-4D97-AF65-F5344CB8AC3E}">
        <p14:creationId xmlns:p14="http://schemas.microsoft.com/office/powerpoint/2010/main" val="3636432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46</a:t>
            </a:fld>
            <a:endParaRPr lang="en-CY"/>
          </a:p>
        </p:txBody>
      </p:sp>
    </p:spTree>
    <p:extLst>
      <p:ext uri="{BB962C8B-B14F-4D97-AF65-F5344CB8AC3E}">
        <p14:creationId xmlns:p14="http://schemas.microsoft.com/office/powerpoint/2010/main" val="3125394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48</a:t>
            </a:fld>
            <a:endParaRPr lang="en-CY"/>
          </a:p>
        </p:txBody>
      </p:sp>
    </p:spTree>
    <p:extLst>
      <p:ext uri="{BB962C8B-B14F-4D97-AF65-F5344CB8AC3E}">
        <p14:creationId xmlns:p14="http://schemas.microsoft.com/office/powerpoint/2010/main" val="3095802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49</a:t>
            </a:fld>
            <a:endParaRPr lang="en-CY"/>
          </a:p>
        </p:txBody>
      </p:sp>
    </p:spTree>
    <p:extLst>
      <p:ext uri="{BB962C8B-B14F-4D97-AF65-F5344CB8AC3E}">
        <p14:creationId xmlns:p14="http://schemas.microsoft.com/office/powerpoint/2010/main" val="2235667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let's illustrate what delirium may look like from the perspective of a healthcare provider caring for a Sri-Lankan individual with a neurodegenerative disorder, such as Alzheimer's disease, through a real-life, everyday scenario:</a:t>
            </a:r>
          </a:p>
          <a:p>
            <a:pPr algn="l"/>
            <a:r>
              <a:rPr lang="en-GB" b="1" i="0" u="none" strike="noStrike" dirty="0">
                <a:solidFill>
                  <a:srgbClr val="374151"/>
                </a:solidFill>
                <a:effectLst/>
                <a:latin typeface="Söhne"/>
              </a:rPr>
              <a:t>Scenario: Mrs. De Silva's Episode of Delirium</a:t>
            </a:r>
            <a:endParaRPr lang="en-GB" b="0" i="0" u="none" strike="noStrike" dirty="0">
              <a:solidFill>
                <a:srgbClr val="374151"/>
              </a:solidFill>
              <a:effectLst/>
              <a:latin typeface="Söhne"/>
            </a:endParaRPr>
          </a:p>
          <a:p>
            <a:pPr algn="l"/>
            <a:r>
              <a:rPr lang="en-GB" b="1" i="0" u="none" strike="noStrike" dirty="0">
                <a:solidFill>
                  <a:srgbClr val="374151"/>
                </a:solidFill>
                <a:effectLst/>
                <a:latin typeface="Söhne"/>
              </a:rPr>
              <a:t>Background:</a:t>
            </a:r>
            <a:r>
              <a:rPr lang="en-GB" b="0" i="0" u="none" strike="noStrike" dirty="0">
                <a:solidFill>
                  <a:srgbClr val="374151"/>
                </a:solidFill>
                <a:effectLst/>
                <a:latin typeface="Söhne"/>
              </a:rPr>
              <a:t> Mrs. De Silva is a Sri-Lankan woman in her late 70s who has Alzheimer's disease. She is typically calm and resides in a memory care facility. However, she experiences an episode of delirium due to a urinary tract infection (UTI), which is a common trigger for delirium in older adults.</a:t>
            </a:r>
          </a:p>
          <a:p>
            <a:pPr algn="l"/>
            <a:r>
              <a:rPr lang="en-GB" b="1" i="0" u="none" strike="noStrike" dirty="0">
                <a:solidFill>
                  <a:srgbClr val="374151"/>
                </a:solidFill>
                <a:effectLst/>
                <a:latin typeface="Söhne"/>
              </a:rPr>
              <a:t>1. Profound Confusion:</a:t>
            </a:r>
            <a:r>
              <a:rPr lang="en-GB" b="0" i="0" u="none" strike="noStrike" dirty="0">
                <a:solidFill>
                  <a:srgbClr val="374151"/>
                </a:solidFill>
                <a:effectLst/>
                <a:latin typeface="Söhne"/>
              </a:rPr>
              <a:t> Mrs. De Silva, usually cheerful and coherent, suddenly appears profoundly confused. She doesn't recognize her caregivers or fellow residents. When asked about her family in Sri Lanka, she responds with fragmented and nonsensical sentences, as if lost in a labyrinth of her own thoughts.</a:t>
            </a:r>
          </a:p>
          <a:p>
            <a:pPr algn="l"/>
            <a:r>
              <a:rPr lang="en-GB" b="1" i="0" u="none" strike="noStrike" dirty="0">
                <a:solidFill>
                  <a:srgbClr val="374151"/>
                </a:solidFill>
                <a:effectLst/>
                <a:latin typeface="Söhne"/>
              </a:rPr>
              <a:t>2. Agitation and Restlessness:</a:t>
            </a:r>
            <a:r>
              <a:rPr lang="en-GB" b="0" i="0" u="none" strike="noStrike" dirty="0">
                <a:solidFill>
                  <a:srgbClr val="374151"/>
                </a:solidFill>
                <a:effectLst/>
                <a:latin typeface="Söhne"/>
              </a:rPr>
              <a:t> Mrs. De Silva's calm </a:t>
            </a:r>
            <a:r>
              <a:rPr lang="en-GB" b="0" i="0" u="none" strike="noStrike" dirty="0" err="1">
                <a:solidFill>
                  <a:srgbClr val="374151"/>
                </a:solidFill>
                <a:effectLst/>
                <a:latin typeface="Söhne"/>
              </a:rPr>
              <a:t>demeanor</a:t>
            </a:r>
            <a:r>
              <a:rPr lang="en-GB" b="0" i="0" u="none" strike="noStrike" dirty="0">
                <a:solidFill>
                  <a:srgbClr val="374151"/>
                </a:solidFill>
                <a:effectLst/>
                <a:latin typeface="Söhne"/>
              </a:rPr>
              <a:t> gives way to restlessness and agitation. She attempts to leave her room repeatedly, believing she needs to catch a flight to Sri Lanka. She paces back and forth, wringing her hands in visible distress.</a:t>
            </a:r>
          </a:p>
          <a:p>
            <a:pPr algn="l"/>
            <a:r>
              <a:rPr lang="en-GB" b="1" i="0" u="none" strike="noStrike" dirty="0">
                <a:solidFill>
                  <a:srgbClr val="374151"/>
                </a:solidFill>
                <a:effectLst/>
                <a:latin typeface="Söhne"/>
              </a:rPr>
              <a:t>3. Incoherent Speech:</a:t>
            </a:r>
            <a:r>
              <a:rPr lang="en-GB" b="0" i="0" u="none" strike="noStrike" dirty="0">
                <a:solidFill>
                  <a:srgbClr val="374151"/>
                </a:solidFill>
                <a:effectLst/>
                <a:latin typeface="Söhne"/>
              </a:rPr>
              <a:t> Her speech becomes incoherent and disjointed. She speaks rapidly in her native Sinhala language, often switching between languages and dialects, creating further confusion for caregivers who cannot understand her.</a:t>
            </a:r>
          </a:p>
          <a:p>
            <a:pPr algn="l"/>
            <a:r>
              <a:rPr lang="en-GB" b="1" i="0" u="none" strike="noStrike" dirty="0">
                <a:solidFill>
                  <a:srgbClr val="374151"/>
                </a:solidFill>
                <a:effectLst/>
                <a:latin typeface="Söhne"/>
              </a:rPr>
              <a:t>4. Hallucinations and Fear:</a:t>
            </a:r>
            <a:r>
              <a:rPr lang="en-GB" b="0" i="0" u="none" strike="noStrike" dirty="0">
                <a:solidFill>
                  <a:srgbClr val="374151"/>
                </a:solidFill>
                <a:effectLst/>
                <a:latin typeface="Söhne"/>
              </a:rPr>
              <a:t> Mrs. De Silva experiences vivid hallucinations. She believes she sees her long-deceased husband and relatives in the room, and she expresses fear and distress, often reaching out to touch these apparitions.</a:t>
            </a:r>
          </a:p>
          <a:p>
            <a:pPr algn="l"/>
            <a:r>
              <a:rPr lang="en-GB" b="1" i="0" u="none" strike="noStrike" dirty="0">
                <a:solidFill>
                  <a:srgbClr val="374151"/>
                </a:solidFill>
                <a:effectLst/>
                <a:latin typeface="Söhne"/>
              </a:rPr>
              <a:t>5. Refusal of Food and Medication:</a:t>
            </a:r>
            <a:r>
              <a:rPr lang="en-GB" b="0" i="0" u="none" strike="noStrike" dirty="0">
                <a:solidFill>
                  <a:srgbClr val="374151"/>
                </a:solidFill>
                <a:effectLst/>
                <a:latin typeface="Söhne"/>
              </a:rPr>
              <a:t> She refuses to eat or take her prescribed medication. It's as if she believes that the food and pills offered to her are part of a foreign and unfamiliar world, causing her to push them away.</a:t>
            </a:r>
          </a:p>
          <a:p>
            <a:pPr algn="l"/>
            <a:r>
              <a:rPr lang="en-GB" b="1" i="0" u="none" strike="noStrike" dirty="0">
                <a:solidFill>
                  <a:srgbClr val="374151"/>
                </a:solidFill>
                <a:effectLst/>
                <a:latin typeface="Söhne"/>
              </a:rPr>
              <a:t>6. Increased Aggression:</a:t>
            </a:r>
            <a:r>
              <a:rPr lang="en-GB" b="0" i="0" u="none" strike="noStrike" dirty="0">
                <a:solidFill>
                  <a:srgbClr val="374151"/>
                </a:solidFill>
                <a:effectLst/>
                <a:latin typeface="Söhne"/>
              </a:rPr>
              <a:t> Mrs. De Silva, who is usually gentle, exhibits moments of aggression. She may scratch or push away caregivers, and she vocalizes frustration loudly, making it challenging for the staff to provide care.</a:t>
            </a:r>
          </a:p>
          <a:p>
            <a:pPr algn="l"/>
            <a:r>
              <a:rPr lang="en-GB" b="0" i="0" u="none" strike="noStrike" dirty="0">
                <a:solidFill>
                  <a:srgbClr val="374151"/>
                </a:solidFill>
                <a:effectLst/>
                <a:latin typeface="Söhne"/>
              </a:rPr>
              <a:t>From the healthcare provider's perspective, this episode of delirium in Mrs. De Silva is akin to a sudden, turbulent storm disrupting her otherwise calm and familiar world. The provider's role is to address the underlying cause of the delirium (in this case, the UTI), closely monitor her, and provide a supportive and reassuring environment. Delirium is often reversible when the underlying cause is treated, and Mrs. De Silva's caregivers aim to guide her safely through the cognitive tempest and back to her usual state of well-being.</a:t>
            </a:r>
          </a:p>
          <a:p>
            <a:endParaRPr lang="en-CY" b="1" dirty="0"/>
          </a:p>
        </p:txBody>
      </p:sp>
      <p:sp>
        <p:nvSpPr>
          <p:cNvPr id="4" name="Slide Number Placeholder 3"/>
          <p:cNvSpPr>
            <a:spLocks noGrp="1"/>
          </p:cNvSpPr>
          <p:nvPr>
            <p:ph type="sldNum" sz="quarter" idx="5"/>
          </p:nvPr>
        </p:nvSpPr>
        <p:spPr/>
        <p:txBody>
          <a:bodyPr/>
          <a:lstStyle/>
          <a:p>
            <a:fld id="{D7E2B4B8-59F0-7547-9B2E-4841F0572E40}" type="slidenum">
              <a:rPr lang="en-CY" smtClean="0"/>
              <a:t>50</a:t>
            </a:fld>
            <a:endParaRPr lang="en-CY"/>
          </a:p>
        </p:txBody>
      </p:sp>
    </p:spTree>
    <p:extLst>
      <p:ext uri="{BB962C8B-B14F-4D97-AF65-F5344CB8AC3E}">
        <p14:creationId xmlns:p14="http://schemas.microsoft.com/office/powerpoint/2010/main" val="3627987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51</a:t>
            </a:fld>
            <a:endParaRPr lang="en-CY"/>
          </a:p>
        </p:txBody>
      </p:sp>
    </p:spTree>
    <p:extLst>
      <p:ext uri="{BB962C8B-B14F-4D97-AF65-F5344CB8AC3E}">
        <p14:creationId xmlns:p14="http://schemas.microsoft.com/office/powerpoint/2010/main" val="2596276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52</a:t>
            </a:fld>
            <a:endParaRPr lang="en-CY"/>
          </a:p>
        </p:txBody>
      </p:sp>
    </p:spTree>
    <p:extLst>
      <p:ext uri="{BB962C8B-B14F-4D97-AF65-F5344CB8AC3E}">
        <p14:creationId xmlns:p14="http://schemas.microsoft.com/office/powerpoint/2010/main" val="1192099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53</a:t>
            </a:fld>
            <a:endParaRPr lang="en-CY"/>
          </a:p>
        </p:txBody>
      </p:sp>
    </p:spTree>
    <p:extLst>
      <p:ext uri="{BB962C8B-B14F-4D97-AF65-F5344CB8AC3E}">
        <p14:creationId xmlns:p14="http://schemas.microsoft.com/office/powerpoint/2010/main" val="2391480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54</a:t>
            </a:fld>
            <a:endParaRPr lang="en-CY"/>
          </a:p>
        </p:txBody>
      </p:sp>
    </p:spTree>
    <p:extLst>
      <p:ext uri="{BB962C8B-B14F-4D97-AF65-F5344CB8AC3E}">
        <p14:creationId xmlns:p14="http://schemas.microsoft.com/office/powerpoint/2010/main" val="190488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GB" sz="1200"/>
              <a:t>Treating psychopathological symptoms in individuals with neurodegenerative disorders can enhance their overall functioning, independence, and social engagement.</a:t>
            </a:r>
            <a:r>
              <a:rPr lang="en-GB" sz="1200" b="1"/>
              <a:t> </a:t>
            </a:r>
            <a:r>
              <a:rPr lang="en-GB" sz="1200"/>
              <a:t>By addressing these symptoms, caregivers can contribute to improving the individual's overall quality of life.</a:t>
            </a:r>
          </a:p>
        </p:txBody>
      </p:sp>
      <p:sp>
        <p:nvSpPr>
          <p:cNvPr id="4" name="Slide Number Placeholder 3"/>
          <p:cNvSpPr>
            <a:spLocks noGrp="1"/>
          </p:cNvSpPr>
          <p:nvPr>
            <p:ph type="sldNum" sz="quarter" idx="5"/>
          </p:nvPr>
        </p:nvSpPr>
        <p:spPr/>
        <p:txBody>
          <a:bodyPr/>
          <a:lstStyle/>
          <a:p>
            <a:fld id="{D7E2B4B8-59F0-7547-9B2E-4841F0572E40}" type="slidenum">
              <a:rPr lang="en-CY" smtClean="0"/>
              <a:t>5</a:t>
            </a:fld>
            <a:endParaRPr lang="en-CY"/>
          </a:p>
        </p:txBody>
      </p:sp>
    </p:spTree>
    <p:extLst>
      <p:ext uri="{BB962C8B-B14F-4D97-AF65-F5344CB8AC3E}">
        <p14:creationId xmlns:p14="http://schemas.microsoft.com/office/powerpoint/2010/main" val="543134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GB" sz="1200"/>
              <a:t>Treating psychopathological symptoms in individuals with neurodegenerative disorders can enhance their overall functioning, independence, and social engagement.</a:t>
            </a:r>
            <a:r>
              <a:rPr lang="en-GB" sz="1200" b="1"/>
              <a:t> </a:t>
            </a:r>
            <a:r>
              <a:rPr lang="en-GB" sz="1200"/>
              <a:t>By addressing these symptoms, caregivers can contribute to improving the individual's overall quality of life.</a:t>
            </a:r>
          </a:p>
        </p:txBody>
      </p:sp>
      <p:sp>
        <p:nvSpPr>
          <p:cNvPr id="4" name="Slide Number Placeholder 3"/>
          <p:cNvSpPr>
            <a:spLocks noGrp="1"/>
          </p:cNvSpPr>
          <p:nvPr>
            <p:ph type="sldNum" sz="quarter" idx="5"/>
          </p:nvPr>
        </p:nvSpPr>
        <p:spPr/>
        <p:txBody>
          <a:bodyPr/>
          <a:lstStyle/>
          <a:p>
            <a:fld id="{D7E2B4B8-59F0-7547-9B2E-4841F0572E40}" type="slidenum">
              <a:rPr lang="en-CY" smtClean="0"/>
              <a:t>55</a:t>
            </a:fld>
            <a:endParaRPr lang="en-CY"/>
          </a:p>
        </p:txBody>
      </p:sp>
    </p:spTree>
    <p:extLst>
      <p:ext uri="{BB962C8B-B14F-4D97-AF65-F5344CB8AC3E}">
        <p14:creationId xmlns:p14="http://schemas.microsoft.com/office/powerpoint/2010/main" val="420209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a:solidFill>
                  <a:srgbClr val="000000"/>
                </a:solidFill>
                <a:effectLst/>
                <a:latin typeface="Söhne"/>
              </a:rPr>
              <a:t>The connection between neurodegenerative disorders (NDDs) and psychopathological conditions is intricate and involves a two-way interaction. On one hand, having an NDD increases the likelihood of experiencing psychological issues. Conversely, these psychological issues can make the symptoms of NDDs worse. In simpler terms, NDDs can lead to mental health problems, and mental health problems, in turn, can make NDD symptoms more severe.</a:t>
            </a:r>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56</a:t>
            </a:fld>
            <a:endParaRPr lang="en-CY"/>
          </a:p>
        </p:txBody>
      </p:sp>
    </p:spTree>
    <p:extLst>
      <p:ext uri="{BB962C8B-B14F-4D97-AF65-F5344CB8AC3E}">
        <p14:creationId xmlns:p14="http://schemas.microsoft.com/office/powerpoint/2010/main" val="27048545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a:solidFill>
                  <a:srgbClr val="374151"/>
                </a:solidFill>
                <a:effectLst/>
                <a:latin typeface="Söhne"/>
              </a:rPr>
              <a:t>Psychopathology can significantly reduce the quality of life for individuals with neurodegenerative disorders (NDDs) in several ways:</a:t>
            </a:r>
          </a:p>
          <a:p>
            <a:pPr algn="l">
              <a:buFont typeface="+mj-lt"/>
              <a:buAutoNum type="arabicPeriod"/>
            </a:pPr>
            <a:r>
              <a:rPr lang="en-GB" b="1" i="0" u="none" strike="noStrike">
                <a:solidFill>
                  <a:srgbClr val="374151"/>
                </a:solidFill>
                <a:effectLst/>
                <a:latin typeface="Söhne"/>
              </a:rPr>
              <a:t>Emotional Distress</a:t>
            </a:r>
            <a:r>
              <a:rPr lang="en-GB" b="0" i="0" u="none" strike="noStrike">
                <a:solidFill>
                  <a:srgbClr val="374151"/>
                </a:solidFill>
                <a:effectLst/>
                <a:latin typeface="Söhne"/>
              </a:rPr>
              <a:t>: Psychopathological conditions like depression and anxiety can cause intense emotional distress in NDD patients. The constant feelings of sadness, worry, or fear can make everyday life challenging and less enjoyable, leading to a diminished quality of life.</a:t>
            </a:r>
          </a:p>
          <a:p>
            <a:pPr algn="l">
              <a:buFont typeface="+mj-lt"/>
              <a:buAutoNum type="arabicPeriod"/>
            </a:pPr>
            <a:r>
              <a:rPr lang="en-GB" b="1" i="0" u="none" strike="noStrike">
                <a:solidFill>
                  <a:srgbClr val="374151"/>
                </a:solidFill>
                <a:effectLst/>
                <a:latin typeface="Söhne"/>
              </a:rPr>
              <a:t>Social Isolation</a:t>
            </a:r>
            <a:r>
              <a:rPr lang="en-GB" b="0" i="0" u="none" strike="noStrike">
                <a:solidFill>
                  <a:srgbClr val="374151"/>
                </a:solidFill>
                <a:effectLst/>
                <a:latin typeface="Söhne"/>
              </a:rPr>
              <a:t>: Many individuals with NDDs experience cognitive decline and </a:t>
            </a:r>
            <a:r>
              <a:rPr lang="en-GB" b="0" i="0" u="none" strike="noStrike" err="1">
                <a:solidFill>
                  <a:srgbClr val="374151"/>
                </a:solidFill>
                <a:effectLst/>
                <a:latin typeface="Söhne"/>
              </a:rPr>
              <a:t>behavioral</a:t>
            </a:r>
            <a:r>
              <a:rPr lang="en-GB" b="0" i="0" u="none" strike="noStrike">
                <a:solidFill>
                  <a:srgbClr val="374151"/>
                </a:solidFill>
                <a:effectLst/>
                <a:latin typeface="Söhne"/>
              </a:rPr>
              <a:t> changes, which can make social interactions more difficult. Psychopathological symptoms can exacerbate this, causing patients to withdraw from social activities, leading to isolation and loneliness.</a:t>
            </a:r>
          </a:p>
          <a:p>
            <a:pPr algn="l">
              <a:buFont typeface="+mj-lt"/>
              <a:buAutoNum type="arabicPeriod"/>
            </a:pPr>
            <a:r>
              <a:rPr lang="en-GB" b="1" i="0" u="none" strike="noStrike">
                <a:solidFill>
                  <a:srgbClr val="374151"/>
                </a:solidFill>
                <a:effectLst/>
                <a:latin typeface="Söhne"/>
              </a:rPr>
              <a:t>Loss of Independence</a:t>
            </a:r>
            <a:r>
              <a:rPr lang="en-GB" b="0" i="0" u="none" strike="noStrike">
                <a:solidFill>
                  <a:srgbClr val="374151"/>
                </a:solidFill>
                <a:effectLst/>
                <a:latin typeface="Söhne"/>
              </a:rPr>
              <a:t>: NDD patients often value their independence, but psychopathological symptoms can compromise their ability to perform daily tasks. For example, individuals with Parkinson's disease who experience depression may find it difficult to complete routine activities, like dressing or preparing meals, without assistance.</a:t>
            </a:r>
          </a:p>
          <a:p>
            <a:pPr algn="l">
              <a:buFont typeface="+mj-lt"/>
              <a:buAutoNum type="arabicPeriod"/>
            </a:pPr>
            <a:r>
              <a:rPr lang="en-GB" b="1" i="0" u="none" strike="noStrike">
                <a:solidFill>
                  <a:srgbClr val="374151"/>
                </a:solidFill>
                <a:effectLst/>
                <a:latin typeface="Söhne"/>
              </a:rPr>
              <a:t>Cognitive Impairment</a:t>
            </a:r>
            <a:r>
              <a:rPr lang="en-GB" b="0" i="0" u="none" strike="noStrike">
                <a:solidFill>
                  <a:srgbClr val="374151"/>
                </a:solidFill>
                <a:effectLst/>
                <a:latin typeface="Söhne"/>
              </a:rPr>
              <a:t>: Psychopathological conditions can worsen cognitive deficits in NDDs. For instance, anxiety can lead to difficulty concentrating and memory problems, which can further reduce a person's ability to engage in meaningful activities or conversations.</a:t>
            </a:r>
          </a:p>
          <a:p>
            <a:pPr algn="l">
              <a:buFont typeface="+mj-lt"/>
              <a:buAutoNum type="arabicPeriod"/>
            </a:pPr>
            <a:r>
              <a:rPr lang="en-GB" b="1" i="0" u="none" strike="noStrike">
                <a:solidFill>
                  <a:srgbClr val="374151"/>
                </a:solidFill>
                <a:effectLst/>
                <a:latin typeface="Söhne"/>
              </a:rPr>
              <a:t>Negative Impact on Caregivers</a:t>
            </a:r>
            <a:r>
              <a:rPr lang="en-GB" b="0" i="0" u="none" strike="noStrike">
                <a:solidFill>
                  <a:srgbClr val="374151"/>
                </a:solidFill>
                <a:effectLst/>
                <a:latin typeface="Söhne"/>
              </a:rPr>
              <a:t>: The burden of caring for NDD patients with psychopathological symptoms falls on their caregivers. This can lead to increased stress, exhaustion, and a reduced quality of life for the caregivers themselves.</a:t>
            </a:r>
          </a:p>
          <a:p>
            <a:pPr algn="l">
              <a:buFont typeface="+mj-lt"/>
              <a:buAutoNum type="arabicPeriod"/>
            </a:pPr>
            <a:r>
              <a:rPr lang="en-GB" b="1" i="0" u="none" strike="noStrike">
                <a:solidFill>
                  <a:srgbClr val="374151"/>
                </a:solidFill>
                <a:effectLst/>
                <a:latin typeface="Söhne"/>
              </a:rPr>
              <a:t>Reduced Participation in Enjoyable Activities</a:t>
            </a:r>
            <a:r>
              <a:rPr lang="en-GB" b="0" i="0" u="none" strike="noStrike">
                <a:solidFill>
                  <a:srgbClr val="374151"/>
                </a:solidFill>
                <a:effectLst/>
                <a:latin typeface="Söhne"/>
              </a:rPr>
              <a:t>: Psychopathological conditions can sap motivation and interest in hobbies and activities that once brought joy. This can leave NDD patients feeling unfulfilled and unhappy.</a:t>
            </a:r>
          </a:p>
          <a:p>
            <a:pPr algn="l">
              <a:buFont typeface="+mj-lt"/>
              <a:buAutoNum type="arabicPeriod"/>
            </a:pPr>
            <a:r>
              <a:rPr lang="en-GB" b="1" i="0" u="none" strike="noStrike">
                <a:solidFill>
                  <a:srgbClr val="374151"/>
                </a:solidFill>
                <a:effectLst/>
                <a:latin typeface="Söhne"/>
              </a:rPr>
              <a:t>Physical Health Complications</a:t>
            </a:r>
            <a:r>
              <a:rPr lang="en-GB" b="0" i="0" u="none" strike="noStrike">
                <a:solidFill>
                  <a:srgbClr val="374151"/>
                </a:solidFill>
                <a:effectLst/>
                <a:latin typeface="Söhne"/>
              </a:rPr>
              <a:t>: The stress and anxiety associated with psychopathological symptoms can have physical health implications. Stress, for instance, can exacerbate the physical symptoms of NDDs, making movement or self-care even more challenging.</a:t>
            </a:r>
          </a:p>
          <a:p>
            <a:pPr algn="l">
              <a:buFont typeface="+mj-lt"/>
              <a:buAutoNum type="arabicPeriod"/>
            </a:pPr>
            <a:r>
              <a:rPr lang="en-GB" b="1" i="0" u="none" strike="noStrike">
                <a:solidFill>
                  <a:srgbClr val="374151"/>
                </a:solidFill>
                <a:effectLst/>
                <a:latin typeface="Söhne"/>
              </a:rPr>
              <a:t>Lower Overall Well-Being</a:t>
            </a:r>
            <a:r>
              <a:rPr lang="en-GB" b="0" i="0" u="none" strike="noStrike">
                <a:solidFill>
                  <a:srgbClr val="374151"/>
                </a:solidFill>
                <a:effectLst/>
                <a:latin typeface="Söhne"/>
              </a:rPr>
              <a:t>: The combination of cognitive decline, emotional distress, and social isolation can result in a lower overall sense of well-being. NDD patients may struggle to find meaning and satisfaction in their lives due to the compounding effects of both conditions.</a:t>
            </a:r>
          </a:p>
          <a:p>
            <a:pPr algn="l">
              <a:buFont typeface="+mj-lt"/>
              <a:buAutoNum type="arabicPeriod"/>
            </a:pPr>
            <a:r>
              <a:rPr lang="en-GB" b="1" i="0" u="none" strike="noStrike">
                <a:solidFill>
                  <a:srgbClr val="374151"/>
                </a:solidFill>
                <a:effectLst/>
                <a:latin typeface="Söhne"/>
              </a:rPr>
              <a:t>Higher Healthcare Costs</a:t>
            </a:r>
            <a:r>
              <a:rPr lang="en-GB" b="0" i="0" u="none" strike="noStrike">
                <a:solidFill>
                  <a:srgbClr val="374151"/>
                </a:solidFill>
                <a:effectLst/>
                <a:latin typeface="Söhne"/>
              </a:rPr>
              <a:t>: The presence of psychopathological symptoms may lead to increased healthcare costs due to the need for additional psychiatric care, medications, and hospitalization. This can add financial stress, further reducing the quality of life for NDD patients and their families.</a:t>
            </a:r>
          </a:p>
          <a:p>
            <a:pPr algn="l">
              <a:buFont typeface="+mj-lt"/>
              <a:buAutoNum type="arabicPeriod"/>
            </a:pPr>
            <a:r>
              <a:rPr lang="en-GB" b="1" i="0" u="none" strike="noStrike">
                <a:solidFill>
                  <a:srgbClr val="374151"/>
                </a:solidFill>
                <a:effectLst/>
                <a:latin typeface="Söhne"/>
              </a:rPr>
              <a:t>Risk of Self-Harm</a:t>
            </a:r>
            <a:r>
              <a:rPr lang="en-GB" b="0" i="0" u="none" strike="noStrike">
                <a:solidFill>
                  <a:srgbClr val="374151"/>
                </a:solidFill>
                <a:effectLst/>
                <a:latin typeface="Söhne"/>
              </a:rPr>
              <a:t>: In some cases, psychopathological symptoms may lead to self-harming thoughts or actions. The despair and hopelessness associated with both conditions can increase the risk of self-harm, adding an additional layer of distress and danger.</a:t>
            </a:r>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57</a:t>
            </a:fld>
            <a:endParaRPr lang="en-CY"/>
          </a:p>
        </p:txBody>
      </p:sp>
    </p:spTree>
    <p:extLst>
      <p:ext uri="{BB962C8B-B14F-4D97-AF65-F5344CB8AC3E}">
        <p14:creationId xmlns:p14="http://schemas.microsoft.com/office/powerpoint/2010/main" val="4000153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Psychopathology can exacerbate the disease progression of Neurodegenerative Disorders (NDDs) in several ways. NDDs, such as Alzheimer's disease, Parkinson's disease, and Huntington's disease, are characterized by the progressive degeneration of the nervous system. When individuals with NDDs also experience psychopathological conditions, the interaction between the two can accelerate the decline in cognitive and physical function. Here's how psychopathology can exacerbate NDDs' disease progression:</a:t>
            </a:r>
          </a:p>
          <a:p>
            <a:pPr algn="l"/>
            <a:endParaRPr lang="en-GB" b="0" i="0" u="none" strike="noStrike" dirty="0">
              <a:solidFill>
                <a:srgbClr val="374151"/>
              </a:solidFill>
              <a:effectLst/>
              <a:latin typeface="Söhne"/>
            </a:endParaRPr>
          </a:p>
          <a:p>
            <a:pPr algn="l">
              <a:buFont typeface="+mj-lt"/>
              <a:buAutoNum type="arabicPeriod"/>
            </a:pPr>
            <a:r>
              <a:rPr lang="en-GB" b="1" i="0" u="none" strike="noStrike" dirty="0">
                <a:solidFill>
                  <a:srgbClr val="374151"/>
                </a:solidFill>
                <a:effectLst/>
                <a:latin typeface="Söhne"/>
              </a:rPr>
              <a:t>Stress-Related Neuroinflammation</a:t>
            </a:r>
            <a:r>
              <a:rPr lang="en-GB" b="0" i="0" u="none" strike="noStrike" dirty="0">
                <a:solidFill>
                  <a:srgbClr val="374151"/>
                </a:solidFill>
                <a:effectLst/>
                <a:latin typeface="Söhne"/>
              </a:rPr>
              <a:t>: Psychopathological conditions, particularly chronic stress and anxiety, can trigger a neuroinflammatory response. This neuroinflammation may exacerbate the underlying neuroinflammatory processes associated with many NDDs, such as Alzheimer's disease. The combination of these inflammatory processes can accelerate neuronal damage and cognitive decline.</a:t>
            </a:r>
          </a:p>
          <a:p>
            <a:pPr algn="l">
              <a:buFont typeface="+mj-lt"/>
              <a:buAutoNum type="arabicPeriod"/>
            </a:pPr>
            <a:r>
              <a:rPr lang="en-GB" b="1" i="0" u="none" strike="noStrike" dirty="0">
                <a:solidFill>
                  <a:srgbClr val="374151"/>
                </a:solidFill>
                <a:effectLst/>
                <a:latin typeface="Söhne"/>
              </a:rPr>
              <a:t>Cognitive Impairment</a:t>
            </a:r>
            <a:r>
              <a:rPr lang="en-GB" b="0" i="0" u="none" strike="noStrike" dirty="0">
                <a:solidFill>
                  <a:srgbClr val="374151"/>
                </a:solidFill>
                <a:effectLst/>
                <a:latin typeface="Söhne"/>
              </a:rPr>
              <a:t>: Psychopathological symptoms like depression and anxiety can impair cognitive functioning. In NDDs where cognitive decline is a primary feature, such as Alzheimer's disease, this comorbidity can intensify the cognitive impairment, leading to faster progression of cognitive deficits.</a:t>
            </a:r>
          </a:p>
          <a:p>
            <a:pPr algn="l">
              <a:buFont typeface="+mj-lt"/>
              <a:buAutoNum type="arabicPeriod"/>
            </a:pPr>
            <a:r>
              <a:rPr lang="en-GB" b="1" i="0" u="none" strike="noStrike" dirty="0">
                <a:solidFill>
                  <a:srgbClr val="374151"/>
                </a:solidFill>
                <a:effectLst/>
                <a:latin typeface="Söhne"/>
              </a:rPr>
              <a:t>Neurotransmitter Imbalances</a:t>
            </a:r>
            <a:r>
              <a:rPr lang="en-GB" b="0" i="0" u="none" strike="noStrike" dirty="0">
                <a:solidFill>
                  <a:srgbClr val="374151"/>
                </a:solidFill>
                <a:effectLst/>
                <a:latin typeface="Söhne"/>
              </a:rPr>
              <a:t>: Many psychopathological conditions involve disturbances in neurotransmitter systems, and NDDs also often involve disruptions in these systems. When both sets of conditions are present, there can be additive or synergistic effects on neurotransmitter imbalances, which can further impact cognitive and motor functions. For example, dopamine imbalances in Parkinson's disease can be exacerbated by comorbid depression.</a:t>
            </a:r>
          </a:p>
          <a:p>
            <a:pPr algn="l">
              <a:buFont typeface="+mj-lt"/>
              <a:buAutoNum type="arabicPeriod"/>
            </a:pPr>
            <a:r>
              <a:rPr lang="en-GB" b="1" i="0" u="none" strike="noStrike" dirty="0">
                <a:solidFill>
                  <a:srgbClr val="374151"/>
                </a:solidFill>
                <a:effectLst/>
                <a:latin typeface="Söhne"/>
              </a:rPr>
              <a:t>Physical Health Consequences</a:t>
            </a:r>
            <a:r>
              <a:rPr lang="en-GB" b="0" i="0" u="none" strike="noStrike" dirty="0">
                <a:solidFill>
                  <a:srgbClr val="374151"/>
                </a:solidFill>
                <a:effectLst/>
                <a:latin typeface="Söhne"/>
              </a:rPr>
              <a:t>: Psychopathology can lead to negative health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 and consequences. For instance, individuals with NDDs who experience psychopathological conditions may be less likely to engage in physical exercise, maintain a healthy diet, or adhere to medication regimens. This can worsen physical symptoms and contribute to disease progression in NDDs.</a:t>
            </a:r>
          </a:p>
          <a:p>
            <a:pPr algn="l">
              <a:buFont typeface="+mj-lt"/>
              <a:buAutoNum type="arabicPeriod"/>
            </a:pPr>
            <a:r>
              <a:rPr lang="en-GB" b="1" i="0" u="none" strike="noStrike" dirty="0">
                <a:solidFill>
                  <a:srgbClr val="374151"/>
                </a:solidFill>
                <a:effectLst/>
                <a:latin typeface="Söhne"/>
              </a:rPr>
              <a:t>Hormonal Changes</a:t>
            </a:r>
            <a:r>
              <a:rPr lang="en-GB" b="0" i="0" u="none" strike="noStrike" dirty="0">
                <a:solidFill>
                  <a:srgbClr val="374151"/>
                </a:solidFill>
                <a:effectLst/>
                <a:latin typeface="Söhne"/>
              </a:rPr>
              <a:t>: Stress associated with psychopathology can lead to changes in hormonal systems. In some NDDs, like Alzheimer's, changes in the stress hormone cortisol have been linked to disease progression. Psychopathology-induced hormonal changes can thus exacerbate the neurodegenerative processes.</a:t>
            </a:r>
          </a:p>
          <a:p>
            <a:pPr algn="l">
              <a:buFont typeface="+mj-lt"/>
              <a:buAutoNum type="arabicPeriod"/>
            </a:pPr>
            <a:r>
              <a:rPr lang="en-GB" b="1" i="0" u="none" strike="noStrike" dirty="0" err="1">
                <a:solidFill>
                  <a:srgbClr val="374151"/>
                </a:solidFill>
                <a:effectLst/>
                <a:latin typeface="Söhne"/>
              </a:rPr>
              <a:t>Behavioral</a:t>
            </a:r>
            <a:r>
              <a:rPr lang="en-GB" b="1" i="0" u="none" strike="noStrike" dirty="0">
                <a:solidFill>
                  <a:srgbClr val="374151"/>
                </a:solidFill>
                <a:effectLst/>
                <a:latin typeface="Söhne"/>
              </a:rPr>
              <a:t> Changes</a:t>
            </a:r>
            <a:r>
              <a:rPr lang="en-GB" b="0" i="0" u="none" strike="noStrike" dirty="0">
                <a:solidFill>
                  <a:srgbClr val="374151"/>
                </a:solidFill>
                <a:effectLst/>
                <a:latin typeface="Söhne"/>
              </a:rPr>
              <a:t>: Psychopathological symptoms, such as agitation, aggression, and social withdrawal, can lead to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changes that negatively affect the individual's ability to engage in therapeutic activities and interact with caregivers and support systems. These changes can impact the quality of life and exacerbate the progression of NDDs.</a:t>
            </a:r>
          </a:p>
          <a:p>
            <a:pPr algn="l">
              <a:buFont typeface="+mj-lt"/>
              <a:buAutoNum type="arabicPeriod"/>
            </a:pPr>
            <a:r>
              <a:rPr lang="en-GB" b="1" i="0" u="none" strike="noStrike" dirty="0">
                <a:solidFill>
                  <a:srgbClr val="374151"/>
                </a:solidFill>
                <a:effectLst/>
                <a:latin typeface="Söhne"/>
              </a:rPr>
              <a:t>Medication Adherence</a:t>
            </a:r>
            <a:r>
              <a:rPr lang="en-GB" b="0" i="0" u="none" strike="noStrike" dirty="0">
                <a:solidFill>
                  <a:srgbClr val="374151"/>
                </a:solidFill>
                <a:effectLst/>
                <a:latin typeface="Söhne"/>
              </a:rPr>
              <a:t>: Individuals with both NDDs and psychopathology may struggle with medication adherence due to cognitive deficits or apathy. Non-adherence to NDD medications can result in suboptimal symptom management and disease progression.</a:t>
            </a:r>
          </a:p>
          <a:p>
            <a:pPr algn="l">
              <a:buFont typeface="+mj-lt"/>
              <a:buAutoNum type="arabicPeriod"/>
            </a:pPr>
            <a:r>
              <a:rPr lang="en-GB" b="1" i="0" u="none" strike="noStrike" dirty="0">
                <a:solidFill>
                  <a:srgbClr val="374151"/>
                </a:solidFill>
                <a:effectLst/>
                <a:latin typeface="Söhne"/>
              </a:rPr>
              <a:t>Impaired Coping Mechanisms</a:t>
            </a:r>
            <a:r>
              <a:rPr lang="en-GB" b="0" i="0" u="none" strike="noStrike" dirty="0">
                <a:solidFill>
                  <a:srgbClr val="374151"/>
                </a:solidFill>
                <a:effectLst/>
                <a:latin typeface="Söhne"/>
              </a:rPr>
              <a:t>: Psychopathological conditions can interfere with the individual's ability to cope with the challenges of NDDs. This may result in increased distress, worsening of symptoms, and further progression of the neurodegenerative disorder.</a:t>
            </a:r>
          </a:p>
          <a:p>
            <a:pPr algn="l">
              <a:buFont typeface="+mj-lt"/>
              <a:buAutoNum type="arabicPeriod"/>
            </a:pPr>
            <a:r>
              <a:rPr lang="en-GB" b="1" i="0" u="none" strike="noStrike" dirty="0">
                <a:solidFill>
                  <a:srgbClr val="374151"/>
                </a:solidFill>
                <a:effectLst/>
                <a:latin typeface="Söhne"/>
              </a:rPr>
              <a:t>Impact on Caregivers</a:t>
            </a:r>
            <a:r>
              <a:rPr lang="en-GB" b="0" i="0" u="none" strike="noStrike" dirty="0">
                <a:solidFill>
                  <a:srgbClr val="374151"/>
                </a:solidFill>
                <a:effectLst/>
                <a:latin typeface="Söhne"/>
              </a:rPr>
              <a:t>: The presence of psychopathological symptoms in individuals with NDDs can increase the burden on caregivers. Caregivers may experience high levels of stress, anxiety, and depression themselves, affecting their ability to provide care and support. This can indirectly contribute to the worsening of the individual's condition.</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58</a:t>
            </a:fld>
            <a:endParaRPr lang="en-CY"/>
          </a:p>
        </p:txBody>
      </p:sp>
    </p:spTree>
    <p:extLst>
      <p:ext uri="{BB962C8B-B14F-4D97-AF65-F5344CB8AC3E}">
        <p14:creationId xmlns:p14="http://schemas.microsoft.com/office/powerpoint/2010/main" val="4065707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GB" b="0" i="0" u="none" strike="noStrike">
                <a:solidFill>
                  <a:srgbClr val="374151"/>
                </a:solidFill>
                <a:effectLst/>
                <a:latin typeface="Söhne"/>
              </a:rPr>
              <a:t>Treating psychopathological symptoms in individuals with Neurodegenerative Disorders (NDDs) offers several significant benefits in terms of disease progression and overall well-being:</a:t>
            </a:r>
            <a:endParaRPr lang="en-GB" b="1" i="0" u="none" strike="noStrike">
              <a:solidFill>
                <a:srgbClr val="374151"/>
              </a:solidFill>
              <a:effectLst/>
              <a:latin typeface="Söhne"/>
            </a:endParaRPr>
          </a:p>
          <a:p>
            <a:pPr algn="l">
              <a:buFont typeface="+mj-lt"/>
              <a:buAutoNum type="arabicPeriod"/>
            </a:pPr>
            <a:endParaRPr lang="en-GB" b="1" i="0" u="none" strike="noStrike">
              <a:solidFill>
                <a:srgbClr val="374151"/>
              </a:solidFill>
              <a:effectLst/>
              <a:latin typeface="Söhne"/>
            </a:endParaRPr>
          </a:p>
          <a:p>
            <a:pPr algn="l">
              <a:buFont typeface="+mj-lt"/>
              <a:buAutoNum type="arabicPeriod"/>
            </a:pPr>
            <a:r>
              <a:rPr lang="en-GB" b="1" i="0" u="none" strike="noStrike">
                <a:solidFill>
                  <a:srgbClr val="374151"/>
                </a:solidFill>
                <a:effectLst/>
                <a:latin typeface="Söhne"/>
              </a:rPr>
              <a:t>Slower Disease Progression</a:t>
            </a:r>
            <a:r>
              <a:rPr lang="en-GB" b="0" i="0" u="none" strike="noStrike">
                <a:solidFill>
                  <a:srgbClr val="374151"/>
                </a:solidFill>
                <a:effectLst/>
                <a:latin typeface="Söhne"/>
              </a:rPr>
              <a:t>: Addressing psychopathological symptoms can lead to better disease management. Research suggests that individuals with NDDs who receive treatment for coexisting psychopathology may experience a slower rate of cognitive and physical decline. For example, treating depression in Alzheimer's disease can help preserve cognitive function for a longer duration.</a:t>
            </a:r>
          </a:p>
          <a:p>
            <a:pPr algn="l">
              <a:buFont typeface="+mj-lt"/>
              <a:buAutoNum type="arabicPeriod"/>
            </a:pPr>
            <a:r>
              <a:rPr lang="en-GB" b="1" i="0" u="none" strike="noStrike">
                <a:solidFill>
                  <a:srgbClr val="374151"/>
                </a:solidFill>
                <a:effectLst/>
                <a:latin typeface="Söhne"/>
              </a:rPr>
              <a:t>Enhanced Medication Adherence</a:t>
            </a:r>
            <a:r>
              <a:rPr lang="en-GB" b="0" i="0" u="none" strike="noStrike">
                <a:solidFill>
                  <a:srgbClr val="374151"/>
                </a:solidFill>
                <a:effectLst/>
                <a:latin typeface="Söhne"/>
              </a:rPr>
              <a:t>: Psychopathology, such as apathy or forgetfulness, can lead to non-adherence to medications prescribed for the NDD. Treating psychopathological symptoms can improve medication adherence, ensuring that the individual receives the full therapeutic benefits of NDD-specific treatments.</a:t>
            </a:r>
          </a:p>
          <a:p>
            <a:pPr algn="l">
              <a:buFont typeface="+mj-lt"/>
              <a:buAutoNum type="arabicPeriod"/>
            </a:pPr>
            <a:r>
              <a:rPr lang="en-GB" b="1" i="0" u="none" strike="noStrike">
                <a:solidFill>
                  <a:srgbClr val="374151"/>
                </a:solidFill>
                <a:effectLst/>
                <a:latin typeface="Söhne"/>
              </a:rPr>
              <a:t>Improved Quality of Life</a:t>
            </a:r>
            <a:r>
              <a:rPr lang="en-GB" b="0" i="0" u="none" strike="noStrike">
                <a:solidFill>
                  <a:srgbClr val="374151"/>
                </a:solidFill>
                <a:effectLst/>
                <a:latin typeface="Söhne"/>
              </a:rPr>
              <a:t>: Addressing psychopathological symptoms can significantly enhance the overall quality of life for individuals with NDDs. By reducing mood disturbances, anxiety, and </a:t>
            </a:r>
            <a:r>
              <a:rPr lang="en-GB" b="0" i="0" u="none" strike="noStrike" err="1">
                <a:solidFill>
                  <a:srgbClr val="374151"/>
                </a:solidFill>
                <a:effectLst/>
                <a:latin typeface="Söhne"/>
              </a:rPr>
              <a:t>behavioral</a:t>
            </a:r>
            <a:r>
              <a:rPr lang="en-GB" b="0" i="0" u="none" strike="noStrike">
                <a:solidFill>
                  <a:srgbClr val="374151"/>
                </a:solidFill>
                <a:effectLst/>
                <a:latin typeface="Söhne"/>
              </a:rPr>
              <a:t> challenges, individuals can enjoy a better sense of well-being and engagement in daily activities.</a:t>
            </a:r>
          </a:p>
          <a:p>
            <a:pPr algn="l">
              <a:buFont typeface="+mj-lt"/>
              <a:buAutoNum type="arabicPeriod"/>
            </a:pPr>
            <a:r>
              <a:rPr lang="en-GB" b="1" i="0" u="none" strike="noStrike">
                <a:solidFill>
                  <a:srgbClr val="374151"/>
                </a:solidFill>
                <a:effectLst/>
                <a:latin typeface="Söhne"/>
              </a:rPr>
              <a:t>Reduced Caregiver Burden</a:t>
            </a:r>
            <a:r>
              <a:rPr lang="en-GB" b="0" i="0" u="none" strike="noStrike">
                <a:solidFill>
                  <a:srgbClr val="374151"/>
                </a:solidFill>
                <a:effectLst/>
                <a:latin typeface="Söhne"/>
              </a:rPr>
              <a:t>: Treating psychopathological symptoms helps alleviate the burden on caregivers. This, in turn, enables caregivers to provide better care, reducing stress and burnout. When caregivers are better equipped to support their loved ones, it benefits both the patient and the caregiver's well-being.</a:t>
            </a:r>
          </a:p>
          <a:p>
            <a:pPr algn="l">
              <a:buFont typeface="+mj-lt"/>
              <a:buAutoNum type="arabicPeriod"/>
            </a:pPr>
            <a:r>
              <a:rPr lang="en-GB" b="1" i="0" u="none" strike="noStrike">
                <a:solidFill>
                  <a:srgbClr val="374151"/>
                </a:solidFill>
                <a:effectLst/>
                <a:latin typeface="Söhne"/>
              </a:rPr>
              <a:t>Enhanced Coping Mechanisms</a:t>
            </a:r>
            <a:r>
              <a:rPr lang="en-GB" b="0" i="0" u="none" strike="noStrike">
                <a:solidFill>
                  <a:srgbClr val="374151"/>
                </a:solidFill>
                <a:effectLst/>
                <a:latin typeface="Söhne"/>
              </a:rPr>
              <a:t>: Psychological interventions can equip individuals with NDDs with better coping mechanisms, enabling them to navigate the challenges of their condition more effectively. This can lead to increased resilience and adaptability, which can slow the progression of both NDDs and psychopathology.</a:t>
            </a:r>
          </a:p>
          <a:p>
            <a:pPr algn="l">
              <a:buFont typeface="+mj-lt"/>
              <a:buAutoNum type="arabicPeriod"/>
            </a:pPr>
            <a:r>
              <a:rPr lang="en-GB" b="1" i="0" u="none" strike="noStrike">
                <a:solidFill>
                  <a:srgbClr val="374151"/>
                </a:solidFill>
                <a:effectLst/>
                <a:latin typeface="Söhne"/>
              </a:rPr>
              <a:t>Reduction in </a:t>
            </a:r>
            <a:r>
              <a:rPr lang="en-GB" b="1" i="0" u="none" strike="noStrike" err="1">
                <a:solidFill>
                  <a:srgbClr val="374151"/>
                </a:solidFill>
                <a:effectLst/>
                <a:latin typeface="Söhne"/>
              </a:rPr>
              <a:t>Behavioral</a:t>
            </a:r>
            <a:r>
              <a:rPr lang="en-GB" b="1" i="0" u="none" strike="noStrike">
                <a:solidFill>
                  <a:srgbClr val="374151"/>
                </a:solidFill>
                <a:effectLst/>
                <a:latin typeface="Söhne"/>
              </a:rPr>
              <a:t> Disturbances</a:t>
            </a:r>
            <a:r>
              <a:rPr lang="en-GB" b="0" i="0" u="none" strike="noStrike">
                <a:solidFill>
                  <a:srgbClr val="374151"/>
                </a:solidFill>
                <a:effectLst/>
                <a:latin typeface="Söhne"/>
              </a:rPr>
              <a:t>: Managing psychopathological symptoms often reduces challenging </a:t>
            </a:r>
            <a:r>
              <a:rPr lang="en-GB" b="0" i="0" u="none" strike="noStrike" err="1">
                <a:solidFill>
                  <a:srgbClr val="374151"/>
                </a:solidFill>
                <a:effectLst/>
                <a:latin typeface="Söhne"/>
              </a:rPr>
              <a:t>behaviors</a:t>
            </a:r>
            <a:r>
              <a:rPr lang="en-GB" b="0" i="0" u="none" strike="noStrike">
                <a:solidFill>
                  <a:srgbClr val="374151"/>
                </a:solidFill>
                <a:effectLst/>
                <a:latin typeface="Söhne"/>
              </a:rPr>
              <a:t> that may exacerbate NDD symptoms. For instance, individuals with frontotemporal dementia who receive treatment for mood disturbances are less likely to exhibit aggressive or impulsive </a:t>
            </a:r>
            <a:r>
              <a:rPr lang="en-GB" b="0" i="0" u="none" strike="noStrike" err="1">
                <a:solidFill>
                  <a:srgbClr val="374151"/>
                </a:solidFill>
                <a:effectLst/>
                <a:latin typeface="Söhne"/>
              </a:rPr>
              <a:t>behaviors</a:t>
            </a:r>
            <a:r>
              <a:rPr lang="en-GB" b="0" i="0" u="none" strike="noStrike">
                <a:solidFill>
                  <a:srgbClr val="374151"/>
                </a:solidFill>
                <a:effectLst/>
                <a:latin typeface="Söhne"/>
              </a:rPr>
              <a:t>, creating a more stable environment for themselves and their caregivers.</a:t>
            </a:r>
          </a:p>
          <a:p>
            <a:pPr algn="l">
              <a:buFont typeface="+mj-lt"/>
              <a:buAutoNum type="arabicPeriod"/>
            </a:pPr>
            <a:r>
              <a:rPr lang="en-GB" b="1" i="0" u="none" strike="noStrike">
                <a:solidFill>
                  <a:srgbClr val="374151"/>
                </a:solidFill>
                <a:effectLst/>
                <a:latin typeface="Söhne"/>
              </a:rPr>
              <a:t>Improved Social Functioning</a:t>
            </a:r>
            <a:r>
              <a:rPr lang="en-GB" b="0" i="0" u="none" strike="noStrike">
                <a:solidFill>
                  <a:srgbClr val="374151"/>
                </a:solidFill>
                <a:effectLst/>
                <a:latin typeface="Söhne"/>
              </a:rPr>
              <a:t>: Addressing psychopathological symptoms can lead to improved social interactions. Reducing social withdrawal and enhancing emotional regulation can help individuals with NDDs maintain social relationships, further enhancing their overall well-being.</a:t>
            </a:r>
          </a:p>
          <a:p>
            <a:pPr algn="l">
              <a:buFont typeface="+mj-lt"/>
              <a:buAutoNum type="arabicPeriod"/>
            </a:pPr>
            <a:r>
              <a:rPr lang="en-GB" b="1" i="0" u="none" strike="noStrike">
                <a:solidFill>
                  <a:srgbClr val="374151"/>
                </a:solidFill>
                <a:effectLst/>
                <a:latin typeface="Söhne"/>
              </a:rPr>
              <a:t>Financial Benefits</a:t>
            </a:r>
            <a:r>
              <a:rPr lang="en-GB" b="0" i="0" u="none" strike="noStrike">
                <a:solidFill>
                  <a:srgbClr val="374151"/>
                </a:solidFill>
                <a:effectLst/>
                <a:latin typeface="Söhne"/>
              </a:rPr>
              <a:t>: Effective treatment of psychopathological symptoms may lead to cost savings in terms of healthcare utilization. Reduced hospitalization and medical interventions may lower the financial burden on both individuals and healthcare systems.</a:t>
            </a:r>
          </a:p>
          <a:p>
            <a:pPr algn="l">
              <a:buFont typeface="+mj-lt"/>
              <a:buAutoNum type="arabicPeriod"/>
            </a:pPr>
            <a:endParaRPr lang="en-GB" b="0" i="0" u="none" strike="noStrike">
              <a:solidFill>
                <a:srgbClr val="374151"/>
              </a:solidFill>
              <a:effectLst/>
              <a:latin typeface="Söhne"/>
            </a:endParaRPr>
          </a:p>
          <a:p>
            <a:pPr algn="l"/>
            <a:r>
              <a:rPr lang="en-GB" b="0" i="0" u="none" strike="noStrike">
                <a:solidFill>
                  <a:srgbClr val="374151"/>
                </a:solidFill>
                <a:effectLst/>
                <a:latin typeface="Söhne"/>
              </a:rPr>
              <a:t>In summary, addressing psychopathological symptoms in individuals with NDDs not only enhances their emotional and psychological well-being but also has a direct and positive impact on disease progression. By providing comprehensive care that considers both NDD-specific and psychopathological symptoms, we can improve the overall trajectory of the individuals affected by these challenging conditions.</a:t>
            </a:r>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59</a:t>
            </a:fld>
            <a:endParaRPr lang="en-CY"/>
          </a:p>
        </p:txBody>
      </p:sp>
    </p:spTree>
    <p:extLst>
      <p:ext uri="{BB962C8B-B14F-4D97-AF65-F5344CB8AC3E}">
        <p14:creationId xmlns:p14="http://schemas.microsoft.com/office/powerpoint/2010/main" val="2503644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61</a:t>
            </a:fld>
            <a:endParaRPr lang="en-CY"/>
          </a:p>
        </p:txBody>
      </p:sp>
    </p:spTree>
    <p:extLst>
      <p:ext uri="{BB962C8B-B14F-4D97-AF65-F5344CB8AC3E}">
        <p14:creationId xmlns:p14="http://schemas.microsoft.com/office/powerpoint/2010/main" val="426603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a:solidFill>
                  <a:srgbClr val="000000"/>
                </a:solidFill>
                <a:effectLst/>
                <a:latin typeface="STIXGeneral-Regular" pitchFamily="2" charset="2"/>
              </a:rPr>
              <a:t>However, some patients only present with loss of interest and do not have a depressed mood. This condition should be regarded as apathy. </a:t>
            </a: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6</a:t>
            </a:fld>
            <a:endParaRPr lang="en-CY"/>
          </a:p>
        </p:txBody>
      </p:sp>
    </p:spTree>
    <p:extLst>
      <p:ext uri="{BB962C8B-B14F-4D97-AF65-F5344CB8AC3E}">
        <p14:creationId xmlns:p14="http://schemas.microsoft.com/office/powerpoint/2010/main" val="420552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7</a:t>
            </a:fld>
            <a:endParaRPr lang="en-CY"/>
          </a:p>
        </p:txBody>
      </p:sp>
    </p:spTree>
    <p:extLst>
      <p:ext uri="{BB962C8B-B14F-4D97-AF65-F5344CB8AC3E}">
        <p14:creationId xmlns:p14="http://schemas.microsoft.com/office/powerpoint/2010/main" val="77670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a:solidFill>
                  <a:srgbClr val="000000"/>
                </a:solidFill>
                <a:effectLst/>
                <a:latin typeface="STIXGeneral-Regular" pitchFamily="2" charset="2"/>
              </a:rPr>
              <a:t>However, some patients who are treated for dysthymia only present with loss of interest and do not have a depressed mood. This condition should be regarded as apathy. </a:t>
            </a: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8</a:t>
            </a:fld>
            <a:endParaRPr lang="en-CY"/>
          </a:p>
        </p:txBody>
      </p:sp>
    </p:spTree>
    <p:extLst>
      <p:ext uri="{BB962C8B-B14F-4D97-AF65-F5344CB8AC3E}">
        <p14:creationId xmlns:p14="http://schemas.microsoft.com/office/powerpoint/2010/main" val="176749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GB" b="0" i="0" u="none" strike="noStrike" dirty="0">
                <a:solidFill>
                  <a:srgbClr val="374151"/>
                </a:solidFill>
                <a:effectLst/>
                <a:latin typeface="Söhne"/>
              </a:rPr>
            </a:br>
            <a:r>
              <a:rPr lang="en-GB" b="0" i="0" u="none" strike="noStrike" dirty="0">
                <a:solidFill>
                  <a:srgbClr val="374151"/>
                </a:solidFill>
                <a:effectLst/>
                <a:latin typeface="Söhne"/>
              </a:rPr>
              <a:t>Apathy in the context of healthcare for an individual with a neurodegenerative disorder can be observed in various ways, affecting their motivation, engagement, and overall quality of life. To illustrate this, let's consider a real-life, everyday example:</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Imagine a healthcare provider working with a patient named Sarah, who has been diagnosed with Alzheimer's disease, a common neurodegenerative disorder. Apathy in this case may manifest as follows:</a:t>
            </a:r>
          </a:p>
          <a:p>
            <a:pPr algn="l">
              <a:buFont typeface="+mj-lt"/>
              <a:buAutoNum type="arabicPeriod"/>
            </a:pPr>
            <a:r>
              <a:rPr lang="en-GB" b="1" i="0" u="none" strike="noStrike" dirty="0">
                <a:solidFill>
                  <a:srgbClr val="374151"/>
                </a:solidFill>
                <a:effectLst/>
                <a:latin typeface="Söhne"/>
              </a:rPr>
              <a:t>Lack of Initiative:</a:t>
            </a:r>
            <a:r>
              <a:rPr lang="en-GB" b="0" i="0" u="none" strike="noStrike" dirty="0">
                <a:solidFill>
                  <a:srgbClr val="374151"/>
                </a:solidFill>
                <a:effectLst/>
                <a:latin typeface="Söhne"/>
              </a:rPr>
              <a:t> Sarah, who used to be an avid gardener, no longer shows any interest in tending to her garden. She used to spend hours caring for her plants, but now, she rarely steps outside to check on them. Her garden, once full of vibrant flowers and vegetables, is now overgrown and neglected.</a:t>
            </a:r>
          </a:p>
          <a:p>
            <a:pPr algn="l">
              <a:buFont typeface="+mj-lt"/>
              <a:buAutoNum type="arabicPeriod"/>
            </a:pPr>
            <a:r>
              <a:rPr lang="en-GB" b="1" i="0" u="none" strike="noStrike" dirty="0">
                <a:solidFill>
                  <a:srgbClr val="374151"/>
                </a:solidFill>
                <a:effectLst/>
                <a:latin typeface="Söhne"/>
              </a:rPr>
              <a:t>Social Withdrawal:</a:t>
            </a:r>
            <a:r>
              <a:rPr lang="en-GB" b="0" i="0" u="none" strike="noStrike" dirty="0">
                <a:solidFill>
                  <a:srgbClr val="374151"/>
                </a:solidFill>
                <a:effectLst/>
                <a:latin typeface="Söhne"/>
              </a:rPr>
              <a:t> Sarah used to enjoy weekly gatherings with friends and family, but now she consistently declines invitations and prefers to stay at home. She no longer initiates phone calls or interactions, even with her closest loved ones. This isolation is often due to the emotional numbness associated with apathy.</a:t>
            </a:r>
          </a:p>
          <a:p>
            <a:pPr algn="l">
              <a:buFont typeface="+mj-lt"/>
              <a:buAutoNum type="arabicPeriod"/>
            </a:pPr>
            <a:r>
              <a:rPr lang="en-GB" b="1" i="0" u="none" strike="noStrike" dirty="0">
                <a:solidFill>
                  <a:srgbClr val="374151"/>
                </a:solidFill>
                <a:effectLst/>
                <a:latin typeface="Söhne"/>
              </a:rPr>
              <a:t>Neglect of Personal Care:</a:t>
            </a:r>
            <a:r>
              <a:rPr lang="en-GB" b="0" i="0" u="none" strike="noStrike" dirty="0">
                <a:solidFill>
                  <a:srgbClr val="374151"/>
                </a:solidFill>
                <a:effectLst/>
                <a:latin typeface="Söhne"/>
              </a:rPr>
              <a:t> Sarah used to take pride in her appearance and grooming. However, as apathy sets in, she begins to neglect basic self-care tasks. She might wear the same clothes for several days, forget to shower, or skip meals, which can have adverse effects on her physical health.</a:t>
            </a:r>
          </a:p>
          <a:p>
            <a:pPr algn="l">
              <a:buFont typeface="+mj-lt"/>
              <a:buAutoNum type="arabicPeriod"/>
            </a:pPr>
            <a:r>
              <a:rPr lang="en-GB" b="1" i="0" u="none" strike="noStrike" dirty="0">
                <a:solidFill>
                  <a:srgbClr val="374151"/>
                </a:solidFill>
                <a:effectLst/>
                <a:latin typeface="Söhne"/>
              </a:rPr>
              <a:t>Loss of Interest in Hobbies:</a:t>
            </a:r>
            <a:r>
              <a:rPr lang="en-GB" b="0" i="0" u="none" strike="noStrike" dirty="0">
                <a:solidFill>
                  <a:srgbClr val="374151"/>
                </a:solidFill>
                <a:effectLst/>
                <a:latin typeface="Söhne"/>
              </a:rPr>
              <a:t> Sarah used to be an enthusiastic reader and an active member of a local book club. However, she has stopped reading, and her book club participation has dwindled to nothing. She no longer seeks out new books, and her once extensive collection gathers dust.</a:t>
            </a:r>
          </a:p>
          <a:p>
            <a:pPr algn="l">
              <a:buFont typeface="+mj-lt"/>
              <a:buAutoNum type="arabicPeriod"/>
            </a:pPr>
            <a:r>
              <a:rPr lang="en-GB" b="1" i="0" u="none" strike="noStrike" dirty="0">
                <a:solidFill>
                  <a:srgbClr val="374151"/>
                </a:solidFill>
                <a:effectLst/>
                <a:latin typeface="Söhne"/>
              </a:rPr>
              <a:t>Difficulty Adhering to Medical Regimens:</a:t>
            </a:r>
            <a:r>
              <a:rPr lang="en-GB" b="0" i="0" u="none" strike="noStrike" dirty="0">
                <a:solidFill>
                  <a:srgbClr val="374151"/>
                </a:solidFill>
                <a:effectLst/>
                <a:latin typeface="Söhne"/>
              </a:rPr>
              <a:t> Apathy can affect an individual's willingness to follow prescribed treatments and medications. Sarah may forget to take her medication regularly or resist medical appointments, making it challenging for healthcare providers to manage her condition effectively.</a:t>
            </a:r>
          </a:p>
          <a:p>
            <a:pPr algn="l">
              <a:buFont typeface="+mj-lt"/>
              <a:buAutoNum type="arabicPeriod"/>
            </a:pPr>
            <a:r>
              <a:rPr lang="en-GB" b="1" i="0" u="none" strike="noStrike" dirty="0">
                <a:solidFill>
                  <a:srgbClr val="374151"/>
                </a:solidFill>
                <a:effectLst/>
                <a:latin typeface="Söhne"/>
              </a:rPr>
              <a:t>Emotional Blunting:</a:t>
            </a:r>
            <a:r>
              <a:rPr lang="en-GB" b="0" i="0" u="none" strike="noStrike" dirty="0">
                <a:solidFill>
                  <a:srgbClr val="374151"/>
                </a:solidFill>
                <a:effectLst/>
                <a:latin typeface="Söhne"/>
              </a:rPr>
              <a:t> Sarah no longer expresses joy, sadness, or frustration with the same intensity as before. She may react minimally to emotional stimuli, even in situations that used to elicit strong emotions. This emotional numbing can make it difficult for healthcare providers to gauge her emotional well-being accurately.</a:t>
            </a:r>
          </a:p>
          <a:p>
            <a:pPr algn="l">
              <a:buFont typeface="+mj-lt"/>
              <a:buAutoNum type="arabicPeriod"/>
            </a:pPr>
            <a:r>
              <a:rPr lang="en-GB" b="1" i="0" u="none" strike="noStrike" dirty="0">
                <a:solidFill>
                  <a:srgbClr val="374151"/>
                </a:solidFill>
                <a:effectLst/>
                <a:latin typeface="Söhne"/>
              </a:rPr>
              <a:t>Lack of Engagement in Cognitive Rehabilitation:</a:t>
            </a:r>
            <a:r>
              <a:rPr lang="en-GB" b="0" i="0" u="none" strike="noStrike" dirty="0">
                <a:solidFill>
                  <a:srgbClr val="374151"/>
                </a:solidFill>
                <a:effectLst/>
                <a:latin typeface="Söhne"/>
              </a:rPr>
              <a:t> For individuals with neurodegenerative disorders like Alzheimer's, cognitive rehabilitation and mental stimulation are essential. Apathy can lead to a decreased willingness to engage in memory exercises or cognitive activities, hindering rehabilitation efforts.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From a healthcare provider's perspective, addressing apathy in patients with neurodegenerative disorders is crucial. It can have a profound impact on their overall well-being, and strategies such as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interventions, medication adjustments, and tailored therapies may be employed to mitigate the effects of apathy and enhance the patient's quality of life. </a:t>
            </a:r>
          </a:p>
        </p:txBody>
      </p:sp>
      <p:sp>
        <p:nvSpPr>
          <p:cNvPr id="4" name="Slide Number Placeholder 3"/>
          <p:cNvSpPr>
            <a:spLocks noGrp="1"/>
          </p:cNvSpPr>
          <p:nvPr>
            <p:ph type="sldNum" sz="quarter" idx="5"/>
          </p:nvPr>
        </p:nvSpPr>
        <p:spPr/>
        <p:txBody>
          <a:bodyPr/>
          <a:lstStyle/>
          <a:p>
            <a:fld id="{D7E2B4B8-59F0-7547-9B2E-4841F0572E40}" type="slidenum">
              <a:rPr lang="en-CY" smtClean="0"/>
              <a:t>9</a:t>
            </a:fld>
            <a:endParaRPr lang="en-CY"/>
          </a:p>
        </p:txBody>
      </p:sp>
    </p:spTree>
    <p:extLst>
      <p:ext uri="{BB962C8B-B14F-4D97-AF65-F5344CB8AC3E}">
        <p14:creationId xmlns:p14="http://schemas.microsoft.com/office/powerpoint/2010/main" val="413612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184576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38296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2051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25059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471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23296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6040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12647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70188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429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2545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4760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erywellmind.com/chronic-stress-314510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file:////var/folders/wx/q0mz1jhn20s3kyqkyxjk2v_00000gn/T/com.microsoft.Word/WebArchiveCopyPasteTempFiles/5-Figure1-1.pn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oi.org/10.1002/gps.5556" TargetMode="External"/><Relationship Id="rId2" Type="http://schemas.openxmlformats.org/officeDocument/2006/relationships/hyperlink" Target="https://doi.org/10.1016/S0165-0327(99)00057-9" TargetMode="External"/><Relationship Id="rId1" Type="http://schemas.openxmlformats.org/officeDocument/2006/relationships/slideLayout" Target="../slideLayouts/slideLayout2.xml"/><Relationship Id="rId5" Type="http://schemas.openxmlformats.org/officeDocument/2006/relationships/hyperlink" Target="https://doi.org/10.1016/j.jad.2015.09.069" TargetMode="External"/><Relationship Id="rId4" Type="http://schemas.openxmlformats.org/officeDocument/2006/relationships/hyperlink" Target="https://doi.org/10.1002/da.20653"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neuro.psychiatryonline.org/doi/full/10.1176/jnp.2008.20.2.130" TargetMode="External"/><Relationship Id="rId7" Type="http://schemas.openxmlformats.org/officeDocument/2006/relationships/hyperlink" Target="https://doi.org/10.12779/dnd.2017.16.2.33"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nel.edu/userfiles/articlesnew/NEL230302R02.pdf" TargetMode="External"/><Relationship Id="rId5" Type="http://schemas.openxmlformats.org/officeDocument/2006/relationships/hyperlink" Target="https://doi.org/10.1177/1533317511426867" TargetMode="External"/><Relationship Id="rId4" Type="http://schemas.openxmlformats.org/officeDocument/2006/relationships/hyperlink" Target="https://doi.org/10.1192/apt.bp.110.008458"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understandtogether.ie/training-resources/helpful-resources/publications/reviews-and-evaluations/dementia-post-diagnostic-support-literature-review-2019-.pdf" TargetMode="External"/><Relationship Id="rId2" Type="http://schemas.openxmlformats.org/officeDocument/2006/relationships/hyperlink" Target="https://doi.org/10.1155/2011/89390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p:txBody>
          <a:bodyPr>
            <a:normAutofit fontScale="90000"/>
          </a:bodyPr>
          <a:lstStyle/>
          <a:p>
            <a:r>
              <a:rPr lang="en-US" dirty="0"/>
              <a:t>Psychopathology in individuals with neurodegenerative disorders</a:t>
            </a:r>
            <a:endParaRPr lang="en-SE" dirty="0"/>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602038"/>
            <a:ext cx="9144000" cy="633095"/>
          </a:xfrm>
        </p:spPr>
        <p:txBody>
          <a:bodyPr>
            <a:normAutofit/>
          </a:bodyPr>
          <a:lstStyle/>
          <a:p>
            <a:r>
              <a:rPr lang="en-US" dirty="0"/>
              <a:t>Psychology</a:t>
            </a:r>
            <a:endParaRPr lang="en-SE" dirty="0"/>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633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Neapolis University Pafos, Cyprus</a:t>
            </a:r>
          </a:p>
        </p:txBody>
      </p:sp>
    </p:spTree>
    <p:extLst>
      <p:ext uri="{BB962C8B-B14F-4D97-AF65-F5344CB8AC3E}">
        <p14:creationId xmlns:p14="http://schemas.microsoft.com/office/powerpoint/2010/main" val="116159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CY"/>
              <a:t>Apathy and NDDs</a:t>
            </a:r>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0" y="1484312"/>
            <a:ext cx="10515600" cy="4306887"/>
          </a:xfrm>
        </p:spPr>
        <p:txBody>
          <a:bodyPr>
            <a:noAutofit/>
          </a:bodyPr>
          <a:lstStyle/>
          <a:p>
            <a:pPr fontAlgn="base">
              <a:lnSpc>
                <a:spcPct val="120000"/>
              </a:lnSpc>
            </a:pPr>
            <a:r>
              <a:rPr lang="en-GB" sz="2000" dirty="0"/>
              <a:t>Apathy is highly prevalent in various neurodegenerative disorders, including Alzheimer's disease, Parkinson's disease, Huntington's disease, and frontotemporal dementia. It is considered one of the most frequent neuropsychiatric symptoms in these conditions.</a:t>
            </a:r>
          </a:p>
          <a:p>
            <a:pPr fontAlgn="base">
              <a:lnSpc>
                <a:spcPct val="120000"/>
              </a:lnSpc>
            </a:pPr>
            <a:r>
              <a:rPr lang="en-GB" sz="2000" dirty="0"/>
              <a:t>Apathy can occur at different stages of neurodegenerative disorders. In some cases, it may be present early in the disease process and persist throughout its course. In other instances, apathy may emerge or worsen as the condition progresses.</a:t>
            </a:r>
          </a:p>
          <a:p>
            <a:pPr fontAlgn="base">
              <a:lnSpc>
                <a:spcPct val="120000"/>
              </a:lnSpc>
            </a:pPr>
            <a:r>
              <a:rPr lang="en-GB" sz="2000" dirty="0"/>
              <a:t>The exact neurobiological mechanisms underlying apathy in neurodegenerative disorders are not fully understood. However, structural and functional changes in specific brain regions, neurotransmitter imbalances (e.g., dopamine), and disruption of neural circuits involved in motivation and reward processing have been implicated.</a:t>
            </a:r>
          </a:p>
        </p:txBody>
      </p:sp>
    </p:spTree>
    <p:extLst>
      <p:ext uri="{BB962C8B-B14F-4D97-AF65-F5344CB8AC3E}">
        <p14:creationId xmlns:p14="http://schemas.microsoft.com/office/powerpoint/2010/main" val="85888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D005-03A7-260F-5A6E-8D26804117E4}"/>
              </a:ext>
            </a:extLst>
          </p:cNvPr>
          <p:cNvSpPr>
            <a:spLocks noGrp="1"/>
          </p:cNvSpPr>
          <p:nvPr>
            <p:ph type="title"/>
          </p:nvPr>
        </p:nvSpPr>
        <p:spPr/>
        <p:txBody>
          <a:bodyPr/>
          <a:lstStyle/>
          <a:p>
            <a:r>
              <a:rPr lang="en-CY" dirty="0"/>
              <a:t>Anxiety</a:t>
            </a:r>
          </a:p>
        </p:txBody>
      </p:sp>
      <p:sp>
        <p:nvSpPr>
          <p:cNvPr id="3" name="Content Placeholder 2">
            <a:extLst>
              <a:ext uri="{FF2B5EF4-FFF2-40B4-BE49-F238E27FC236}">
                <a16:creationId xmlns:a16="http://schemas.microsoft.com/office/drawing/2014/main" id="{C7AC23E0-4CB5-2D70-6DA9-4AC2C842BAB1}"/>
              </a:ext>
            </a:extLst>
          </p:cNvPr>
          <p:cNvSpPr>
            <a:spLocks noGrp="1"/>
          </p:cNvSpPr>
          <p:nvPr>
            <p:ph idx="1"/>
          </p:nvPr>
        </p:nvSpPr>
        <p:spPr>
          <a:xfrm>
            <a:off x="5486400" y="1371600"/>
            <a:ext cx="5559516" cy="4805363"/>
          </a:xfrm>
        </p:spPr>
        <p:txBody>
          <a:bodyPr>
            <a:normAutofit/>
          </a:bodyPr>
          <a:lstStyle/>
          <a:p>
            <a:pPr marL="0" indent="0">
              <a:buNone/>
            </a:pPr>
            <a:r>
              <a:rPr lang="en-GB" sz="2100" b="1" dirty="0">
                <a:solidFill>
                  <a:srgbClr val="64759B"/>
                </a:solidFill>
              </a:rPr>
              <a:t>Anxiety is a natural and common human emotion characterized by feelings of unease, worry, or fear in response to perceived threats or stressors. </a:t>
            </a:r>
          </a:p>
          <a:p>
            <a:pPr marL="0" indent="0">
              <a:buNone/>
            </a:pPr>
            <a:endParaRPr lang="en-GB" sz="2100" b="1" dirty="0">
              <a:solidFill>
                <a:srgbClr val="64759B"/>
              </a:solidFill>
            </a:endParaRPr>
          </a:p>
          <a:p>
            <a:pPr marL="0" indent="0">
              <a:buNone/>
            </a:pPr>
            <a:r>
              <a:rPr lang="en-GB" sz="2100" dirty="0"/>
              <a:t>It is a normal part of the human experience and can be adaptive, as it helps individuals stay alert and respond to potentially dangerous situations. </a:t>
            </a:r>
            <a:endParaRPr lang="en-GB" sz="2100" b="1" dirty="0">
              <a:solidFill>
                <a:srgbClr val="64759B"/>
              </a:solidFill>
            </a:endParaRPr>
          </a:p>
          <a:p>
            <a:pPr marL="0" indent="0">
              <a:buNone/>
            </a:pPr>
            <a:r>
              <a:rPr lang="en-GB" sz="2100" dirty="0"/>
              <a:t>However, when anxiety becomes excessive, chronic, or interferes with daily life, it may be classified as an anxiety disorder.</a:t>
            </a:r>
            <a:endParaRPr lang="en-CY" sz="2100" dirty="0"/>
          </a:p>
        </p:txBody>
      </p:sp>
      <p:pic>
        <p:nvPicPr>
          <p:cNvPr id="1026" name="Picture 2" descr="Free vector old man suffering alzheimer">
            <a:extLst>
              <a:ext uri="{FF2B5EF4-FFF2-40B4-BE49-F238E27FC236}">
                <a16:creationId xmlns:a16="http://schemas.microsoft.com/office/drawing/2014/main" id="{C481107C-408F-E2F0-B15A-CF99FB26F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79" y="1371600"/>
            <a:ext cx="3910263" cy="391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6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normAutofit/>
          </a:bodyPr>
          <a:lstStyle/>
          <a:p>
            <a:r>
              <a:rPr lang="en-CY" dirty="0"/>
              <a:t>Fight-or-flight response</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6721642" y="1530111"/>
            <a:ext cx="4852457" cy="4805363"/>
          </a:xfrm>
        </p:spPr>
        <p:txBody>
          <a:bodyPr>
            <a:normAutofit/>
          </a:bodyPr>
          <a:lstStyle/>
          <a:p>
            <a:pPr marL="0" indent="0">
              <a:buNone/>
            </a:pPr>
            <a:r>
              <a:rPr lang="en-CY" sz="2000" dirty="0"/>
              <a:t>The </a:t>
            </a:r>
            <a:r>
              <a:rPr lang="en-CY" sz="2000" b="1" dirty="0"/>
              <a:t>fight-or-flight response</a:t>
            </a:r>
            <a:r>
              <a:rPr lang="en-CY" sz="2000" dirty="0"/>
              <a:t> has three stages:</a:t>
            </a:r>
          </a:p>
          <a:p>
            <a:pPr marL="0" indent="0" fontAlgn="base">
              <a:buNone/>
            </a:pPr>
            <a:r>
              <a:rPr lang="en-GB" sz="2000" dirty="0"/>
              <a:t>1. </a:t>
            </a:r>
            <a:r>
              <a:rPr lang="en-GB" sz="2000" b="1" dirty="0"/>
              <a:t>Alarm</a:t>
            </a:r>
            <a:r>
              <a:rPr lang="en-GB" sz="2000" dirty="0"/>
              <a:t>: During this stage, the central nervous system is ramped up, preparing the body to fight or flee.</a:t>
            </a:r>
          </a:p>
          <a:p>
            <a:pPr marL="0" indent="0" fontAlgn="base">
              <a:buNone/>
            </a:pPr>
            <a:r>
              <a:rPr lang="en-GB" sz="2000" dirty="0"/>
              <a:t>2</a:t>
            </a:r>
            <a:r>
              <a:rPr lang="en-GB" sz="2000" b="1" dirty="0"/>
              <a:t>. Resistance</a:t>
            </a:r>
            <a:r>
              <a:rPr lang="en-GB" sz="2000" dirty="0"/>
              <a:t>: This is the stage in which the body attempts to normalize and recover from the initial elevated fight-or-flight response.</a:t>
            </a:r>
          </a:p>
          <a:p>
            <a:pPr marL="0" indent="0" fontAlgn="base">
              <a:buNone/>
            </a:pPr>
            <a:r>
              <a:rPr lang="en-GB" sz="2000" dirty="0"/>
              <a:t>3. </a:t>
            </a:r>
            <a:r>
              <a:rPr lang="en-GB" sz="2000" b="1" dirty="0"/>
              <a:t>Exhaustion</a:t>
            </a:r>
            <a:r>
              <a:rPr lang="en-GB" sz="2000" dirty="0"/>
              <a:t>: If the first two stages occur repeatedly over time, such as when under chronic</a:t>
            </a:r>
            <a:r>
              <a:rPr lang="en-GB" sz="2000" dirty="0">
                <a:hlinkClick r:id="rId3">
                  <a:extLst>
                    <a:ext uri="{A12FA001-AC4F-418D-AE19-62706E023703}">
                      <ahyp:hlinkClr xmlns:ahyp="http://schemas.microsoft.com/office/drawing/2018/hyperlinkcolor" val="tx"/>
                    </a:ext>
                  </a:extLst>
                </a:hlinkClick>
              </a:rPr>
              <a:t> </a:t>
            </a:r>
            <a:r>
              <a:rPr lang="en-GB" sz="2000" dirty="0"/>
              <a:t>stress, this can cause the body to feel exhausted and begin to break down.</a:t>
            </a:r>
          </a:p>
        </p:txBody>
      </p:sp>
      <p:pic>
        <p:nvPicPr>
          <p:cNvPr id="1026" name="Picture 2" descr="Fight or Flight? — Austin Spine Health">
            <a:extLst>
              <a:ext uri="{FF2B5EF4-FFF2-40B4-BE49-F238E27FC236}">
                <a16:creationId xmlns:a16="http://schemas.microsoft.com/office/drawing/2014/main" id="{97C22346-A97E-D502-84B4-A408AF41C2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68" t="3623"/>
          <a:stretch/>
        </p:blipFill>
        <p:spPr bwMode="auto">
          <a:xfrm>
            <a:off x="1022709" y="1470908"/>
            <a:ext cx="5370352" cy="395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37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normAutofit/>
          </a:bodyPr>
          <a:lstStyle/>
          <a:p>
            <a:r>
              <a:rPr lang="en-CY" dirty="0"/>
              <a:t>Anxiety – Physiological response</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874990" y="1467428"/>
            <a:ext cx="6514224" cy="4555684"/>
          </a:xfrm>
        </p:spPr>
        <p:txBody>
          <a:bodyPr>
            <a:normAutofit lnSpcReduction="10000"/>
          </a:bodyPr>
          <a:lstStyle/>
          <a:p>
            <a:pPr marL="0" indent="0">
              <a:lnSpc>
                <a:spcPct val="120000"/>
              </a:lnSpc>
              <a:buNone/>
            </a:pPr>
            <a:r>
              <a:rPr lang="en-GB" sz="1600" b="1" dirty="0"/>
              <a:t>Heart: </a:t>
            </a:r>
            <a:r>
              <a:rPr lang="en-GB" sz="1600" dirty="0"/>
              <a:t>Increased heart rate; Dilation of coronary blood vessels; Increase in blood flow Increased availability of oxygen and energy to the heart.</a:t>
            </a:r>
          </a:p>
          <a:p>
            <a:pPr marL="0" indent="0">
              <a:lnSpc>
                <a:spcPct val="120000"/>
              </a:lnSpc>
              <a:buNone/>
            </a:pPr>
            <a:r>
              <a:rPr lang="en-GB" sz="1600" b="1" dirty="0"/>
              <a:t>Circulation: </a:t>
            </a:r>
            <a:r>
              <a:rPr lang="en-GB" sz="1600" dirty="0"/>
              <a:t>Dilation of blood vessels serving muscles; Constriction of blood vessels serving digestion; Increased availability of oxygen to skeletal muscles; Blood shunted to skeletal muscles and brain.</a:t>
            </a:r>
          </a:p>
          <a:p>
            <a:pPr marL="0" indent="0">
              <a:lnSpc>
                <a:spcPct val="120000"/>
              </a:lnSpc>
              <a:buNone/>
            </a:pPr>
            <a:r>
              <a:rPr lang="en-GB" sz="1600" b="1" dirty="0"/>
              <a:t>Lungs: </a:t>
            </a:r>
            <a:r>
              <a:rPr lang="en-GB" sz="1600" dirty="0"/>
              <a:t>Dilation of bronchi; Increased respiration rate; Increased availability of oxygen in blood.</a:t>
            </a:r>
          </a:p>
          <a:p>
            <a:pPr marL="0" indent="0" algn="l">
              <a:lnSpc>
                <a:spcPct val="120000"/>
              </a:lnSpc>
              <a:buNone/>
            </a:pPr>
            <a:r>
              <a:rPr lang="en-GB" sz="1600" b="1" dirty="0"/>
              <a:t>Liver: </a:t>
            </a:r>
            <a:r>
              <a:rPr lang="en-GB" sz="1600" dirty="0"/>
              <a:t>Increased conversion of glycogen to glucose; Increased availability of glucose in skeletal muscle and brain cells.</a:t>
            </a:r>
          </a:p>
          <a:p>
            <a:pPr marL="0" indent="0" algn="l">
              <a:lnSpc>
                <a:spcPct val="120000"/>
              </a:lnSpc>
              <a:buNone/>
            </a:pPr>
            <a:r>
              <a:rPr lang="en-GB" sz="1600" b="1" dirty="0"/>
              <a:t>Skin: </a:t>
            </a:r>
            <a:r>
              <a:rPr lang="en-GB" sz="1600" dirty="0"/>
              <a:t>Skin becomes pale or flushed as blood flow is reduced; Increased blood flow to muscles and away from non-essential parts of the body such as the periphery.</a:t>
            </a:r>
          </a:p>
          <a:p>
            <a:pPr marL="0" indent="0" algn="l">
              <a:lnSpc>
                <a:spcPct val="120000"/>
              </a:lnSpc>
              <a:buNone/>
            </a:pPr>
            <a:r>
              <a:rPr lang="en-GB" sz="1600" b="1" dirty="0"/>
              <a:t>Eyes: </a:t>
            </a:r>
            <a:r>
              <a:rPr lang="en-GB" sz="1600" dirty="0"/>
              <a:t>Dilation of the pupils; Allows in more light so that visual acuity is improved to scan nearby surroundings.</a:t>
            </a:r>
          </a:p>
        </p:txBody>
      </p:sp>
      <p:pic>
        <p:nvPicPr>
          <p:cNvPr id="7" name="Picture 6" descr="A diagram of a person's body&#10;&#10;Description automatically generated with medium confidence">
            <a:extLst>
              <a:ext uri="{FF2B5EF4-FFF2-40B4-BE49-F238E27FC236}">
                <a16:creationId xmlns:a16="http://schemas.microsoft.com/office/drawing/2014/main" id="{A4097D53-DCE4-A67A-0396-EFDC84EB57C9}"/>
              </a:ext>
            </a:extLst>
          </p:cNvPr>
          <p:cNvPicPr>
            <a:picLocks noChangeAspect="1"/>
          </p:cNvPicPr>
          <p:nvPr/>
        </p:nvPicPr>
        <p:blipFill>
          <a:blip r:embed="rId3"/>
          <a:stretch>
            <a:fillRect/>
          </a:stretch>
        </p:blipFill>
        <p:spPr>
          <a:xfrm>
            <a:off x="7896506" y="1575076"/>
            <a:ext cx="3737695" cy="3618948"/>
          </a:xfrm>
          <a:prstGeom prst="rect">
            <a:avLst/>
          </a:prstGeom>
        </p:spPr>
      </p:pic>
    </p:spTree>
    <p:extLst>
      <p:ext uri="{BB962C8B-B14F-4D97-AF65-F5344CB8AC3E}">
        <p14:creationId xmlns:p14="http://schemas.microsoft.com/office/powerpoint/2010/main" val="30348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6D1D77-D61B-72FC-2ED9-10694E26AA80}"/>
              </a:ext>
            </a:extLst>
          </p:cNvPr>
          <p:cNvSpPr>
            <a:spLocks noGrp="1"/>
          </p:cNvSpPr>
          <p:nvPr>
            <p:ph idx="1"/>
          </p:nvPr>
        </p:nvSpPr>
        <p:spPr>
          <a:xfrm>
            <a:off x="838200" y="1570384"/>
            <a:ext cx="10515600" cy="4293704"/>
          </a:xfrm>
        </p:spPr>
        <p:txBody>
          <a:bodyPr>
            <a:normAutofit/>
          </a:bodyPr>
          <a:lstStyle/>
          <a:p>
            <a:pPr marL="0" indent="0">
              <a:buNone/>
            </a:pPr>
            <a:r>
              <a:rPr lang="en-GB" b="1" u="none" strike="noStrike" dirty="0">
                <a:solidFill>
                  <a:srgbClr val="1A1A1A"/>
                </a:solidFill>
                <a:effectLst/>
                <a:latin typeface="Calibri" panose="020F0502020204030204" pitchFamily="34" charset="0"/>
                <a:cs typeface="Calibri" panose="020F0502020204030204" pitchFamily="34" charset="0"/>
              </a:rPr>
              <a:t>Automatic reactions:</a:t>
            </a:r>
          </a:p>
          <a:p>
            <a:r>
              <a:rPr lang="en-GB" u="none" strike="noStrike" dirty="0">
                <a:solidFill>
                  <a:srgbClr val="1A1A1A"/>
                </a:solidFill>
                <a:effectLst/>
                <a:latin typeface="Calibri" panose="020F0502020204030204" pitchFamily="34" charset="0"/>
                <a:cs typeface="Calibri" panose="020F0502020204030204" pitchFamily="34" charset="0"/>
              </a:rPr>
              <a:t>Quickening of thought</a:t>
            </a:r>
          </a:p>
          <a:p>
            <a:pPr algn="l"/>
            <a:r>
              <a:rPr lang="en-GB" u="none" strike="noStrike" dirty="0">
                <a:solidFill>
                  <a:srgbClr val="1A1A1A"/>
                </a:solidFill>
                <a:effectLst/>
                <a:latin typeface="Calibri" panose="020F0502020204030204" pitchFamily="34" charset="0"/>
                <a:cs typeface="Calibri" panose="020F0502020204030204" pitchFamily="34" charset="0"/>
              </a:rPr>
              <a:t>Attentional focus on salient targets (e.g., source of threat and potential avenues for escape)</a:t>
            </a:r>
          </a:p>
          <a:p>
            <a:pPr algn="l"/>
            <a:endParaRPr lang="en-GB" u="none" strike="noStrike" dirty="0">
              <a:solidFill>
                <a:srgbClr val="1A1A1A"/>
              </a:solidFill>
              <a:effectLst/>
              <a:latin typeface="Calibri" panose="020F0502020204030204" pitchFamily="34" charset="0"/>
              <a:cs typeface="Calibri" panose="020F0502020204030204" pitchFamily="34" charset="0"/>
            </a:endParaRPr>
          </a:p>
          <a:p>
            <a:pPr marL="0" indent="0" algn="l">
              <a:buNone/>
            </a:pPr>
            <a:r>
              <a:rPr lang="en-GB" b="1" dirty="0">
                <a:solidFill>
                  <a:srgbClr val="1A1A1A"/>
                </a:solidFill>
                <a:latin typeface="Calibri" panose="020F0502020204030204" pitchFamily="34" charset="0"/>
                <a:cs typeface="Calibri" panose="020F0502020204030204" pitchFamily="34" charset="0"/>
              </a:rPr>
              <a:t>Secondary reactions:</a:t>
            </a:r>
          </a:p>
          <a:p>
            <a:r>
              <a:rPr lang="en-GB" u="none" strike="noStrike" dirty="0">
                <a:solidFill>
                  <a:srgbClr val="1A1A1A"/>
                </a:solidFill>
                <a:effectLst/>
                <a:latin typeface="Calibri" panose="020F0502020204030204" pitchFamily="34" charset="0"/>
                <a:cs typeface="Calibri" panose="020F0502020204030204" pitchFamily="34" charset="0"/>
              </a:rPr>
              <a:t>Appraisals about the meaning of physiological reactions e.g., “I’m having a heart attack”, or “I’m going crazy”)</a:t>
            </a:r>
          </a:p>
        </p:txBody>
      </p:sp>
      <p:sp>
        <p:nvSpPr>
          <p:cNvPr id="2" name="Title 1">
            <a:extLst>
              <a:ext uri="{FF2B5EF4-FFF2-40B4-BE49-F238E27FC236}">
                <a16:creationId xmlns:a16="http://schemas.microsoft.com/office/drawing/2014/main" id="{EBC87DF6-3172-8D87-A101-508986B6C1C7}"/>
              </a:ext>
            </a:extLst>
          </p:cNvPr>
          <p:cNvSpPr>
            <a:spLocks noGrp="1"/>
          </p:cNvSpPr>
          <p:nvPr>
            <p:ph type="title"/>
          </p:nvPr>
        </p:nvSpPr>
        <p:spPr/>
        <p:txBody>
          <a:bodyPr/>
          <a:lstStyle/>
          <a:p>
            <a:r>
              <a:rPr lang="en-CY"/>
              <a:t>Anxiety </a:t>
            </a:r>
            <a:r>
              <a:rPr lang="en-CY" dirty="0"/>
              <a:t>– Psychological response</a:t>
            </a:r>
          </a:p>
        </p:txBody>
      </p:sp>
    </p:spTree>
    <p:extLst>
      <p:ext uri="{BB962C8B-B14F-4D97-AF65-F5344CB8AC3E}">
        <p14:creationId xmlns:p14="http://schemas.microsoft.com/office/powerpoint/2010/main" val="143117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BDA527-EC0C-D964-5A05-0A6F1ADE8AEA}"/>
              </a:ext>
            </a:extLst>
          </p:cNvPr>
          <p:cNvSpPr>
            <a:spLocks noGrp="1"/>
          </p:cNvSpPr>
          <p:nvPr>
            <p:ph idx="1"/>
          </p:nvPr>
        </p:nvSpPr>
        <p:spPr>
          <a:xfrm>
            <a:off x="838200" y="1675611"/>
            <a:ext cx="10515600" cy="4805363"/>
          </a:xfrm>
        </p:spPr>
        <p:txBody>
          <a:bodyPr>
            <a:normAutofit/>
          </a:bodyPr>
          <a:lstStyle/>
          <a:p>
            <a:pPr marL="0" indent="0">
              <a:buNone/>
            </a:pPr>
            <a:r>
              <a:rPr lang="en-CY" sz="2400" dirty="0"/>
              <a:t>Consider the following examples of situations that could trigger a fight-or-flight response:</a:t>
            </a:r>
          </a:p>
          <a:p>
            <a:r>
              <a:rPr lang="en-CY" sz="2400" dirty="0"/>
              <a:t>Encountering a growling dog while walking in the park</a:t>
            </a:r>
          </a:p>
          <a:p>
            <a:r>
              <a:rPr lang="en-CY" sz="2400" dirty="0"/>
              <a:t>Preparing to give a big presentation at work</a:t>
            </a:r>
          </a:p>
          <a:p>
            <a:r>
              <a:rPr lang="en-CY" sz="2400" dirty="0"/>
              <a:t>Someone who is terrified of heights going to the top floor of a skyscraper for a meeting</a:t>
            </a:r>
          </a:p>
          <a:p>
            <a:pPr marL="0" indent="0">
              <a:buNone/>
            </a:pPr>
            <a:endParaRPr lang="en-CY" sz="2400" dirty="0"/>
          </a:p>
          <a:p>
            <a:pPr marL="0" indent="0">
              <a:buNone/>
            </a:pPr>
            <a:r>
              <a:rPr lang="en-GB" sz="2400" dirty="0"/>
              <a:t>Make a list of three physical threats and three psychological threats which may trigger a fight-or-flight response for an individual with a NDD.</a:t>
            </a:r>
          </a:p>
          <a:p>
            <a:pPr marL="0" indent="0">
              <a:buNone/>
            </a:pPr>
            <a:endParaRPr lang="en-CY" sz="2400" dirty="0"/>
          </a:p>
          <a:p>
            <a:endParaRPr lang="en-CY" sz="2400" dirty="0"/>
          </a:p>
          <a:p>
            <a:endParaRPr lang="en-CY" sz="2400" dirty="0"/>
          </a:p>
          <a:p>
            <a:endParaRPr lang="en-CY" sz="2400" dirty="0"/>
          </a:p>
        </p:txBody>
      </p:sp>
      <p:sp>
        <p:nvSpPr>
          <p:cNvPr id="6" name="Content Placeholder 2">
            <a:extLst>
              <a:ext uri="{FF2B5EF4-FFF2-40B4-BE49-F238E27FC236}">
                <a16:creationId xmlns:a16="http://schemas.microsoft.com/office/drawing/2014/main" id="{EB2445D1-083B-7300-FEBD-7D7362C93109}"/>
              </a:ext>
            </a:extLst>
          </p:cNvPr>
          <p:cNvSpPr txBox="1">
            <a:spLocks/>
          </p:cNvSpPr>
          <p:nvPr/>
        </p:nvSpPr>
        <p:spPr>
          <a:xfrm>
            <a:off x="838200" y="5346506"/>
            <a:ext cx="9798050" cy="1962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700" dirty="0"/>
          </a:p>
        </p:txBody>
      </p:sp>
      <p:sp>
        <p:nvSpPr>
          <p:cNvPr id="13" name="Title 1">
            <a:extLst>
              <a:ext uri="{FF2B5EF4-FFF2-40B4-BE49-F238E27FC236}">
                <a16:creationId xmlns:a16="http://schemas.microsoft.com/office/drawing/2014/main" id="{3375E319-97FB-F642-1D46-02EC42168029}"/>
              </a:ext>
            </a:extLst>
          </p:cNvPr>
          <p:cNvSpPr>
            <a:spLocks noGrp="1"/>
          </p:cNvSpPr>
          <p:nvPr>
            <p:ph type="title"/>
          </p:nvPr>
        </p:nvSpPr>
        <p:spPr>
          <a:xfrm>
            <a:off x="1676400" y="352578"/>
            <a:ext cx="10515600" cy="874395"/>
          </a:xfrm>
        </p:spPr>
        <p:txBody>
          <a:bodyPr>
            <a:normAutofit/>
          </a:bodyPr>
          <a:lstStyle/>
          <a:p>
            <a:r>
              <a:rPr lang="en-CY" dirty="0"/>
              <a:t>Activity - Anxiety</a:t>
            </a:r>
          </a:p>
        </p:txBody>
      </p:sp>
      <p:pic>
        <p:nvPicPr>
          <p:cNvPr id="14" name="Picture 13">
            <a:extLst>
              <a:ext uri="{FF2B5EF4-FFF2-40B4-BE49-F238E27FC236}">
                <a16:creationId xmlns:a16="http://schemas.microsoft.com/office/drawing/2014/main" id="{E2AA5903-E190-F77E-C847-E188155A8DCD}"/>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377026"/>
            <a:ext cx="850900" cy="825500"/>
          </a:xfrm>
          <a:prstGeom prst="rect">
            <a:avLst/>
          </a:prstGeom>
        </p:spPr>
      </p:pic>
    </p:spTree>
    <p:extLst>
      <p:ext uri="{BB962C8B-B14F-4D97-AF65-F5344CB8AC3E}">
        <p14:creationId xmlns:p14="http://schemas.microsoft.com/office/powerpoint/2010/main" val="259312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a:xfrm>
            <a:off x="1676400" y="352578"/>
            <a:ext cx="10515600" cy="874395"/>
          </a:xfrm>
        </p:spPr>
        <p:txBody>
          <a:bodyPr>
            <a:normAutofit/>
          </a:bodyPr>
          <a:lstStyle/>
          <a:p>
            <a:r>
              <a:rPr lang="en-CY" dirty="0"/>
              <a:t>Activity - Anxiety</a:t>
            </a:r>
          </a:p>
        </p:txBody>
      </p:sp>
      <p:sp>
        <p:nvSpPr>
          <p:cNvPr id="5" name="Content Placeholder 4">
            <a:extLst>
              <a:ext uri="{FF2B5EF4-FFF2-40B4-BE49-F238E27FC236}">
                <a16:creationId xmlns:a16="http://schemas.microsoft.com/office/drawing/2014/main" id="{E7BDA527-EC0C-D964-5A05-0A6F1ADE8AEA}"/>
              </a:ext>
            </a:extLst>
          </p:cNvPr>
          <p:cNvSpPr>
            <a:spLocks noGrp="1"/>
          </p:cNvSpPr>
          <p:nvPr>
            <p:ph idx="1"/>
          </p:nvPr>
        </p:nvSpPr>
        <p:spPr>
          <a:xfrm>
            <a:off x="838200" y="1522153"/>
            <a:ext cx="10515600" cy="4805363"/>
          </a:xfrm>
        </p:spPr>
        <p:txBody>
          <a:bodyPr>
            <a:normAutofit/>
          </a:bodyPr>
          <a:lstStyle/>
          <a:p>
            <a:pPr marL="0" indent="0">
              <a:buNone/>
            </a:pPr>
            <a:r>
              <a:rPr lang="en-GB" sz="2000" b="1" dirty="0">
                <a:solidFill>
                  <a:srgbClr val="64759B"/>
                </a:solidFill>
              </a:rPr>
              <a:t>Physical threats:</a:t>
            </a:r>
          </a:p>
          <a:p>
            <a:pPr marL="0" indent="0">
              <a:buNone/>
            </a:pPr>
            <a:r>
              <a:rPr lang="en-GB" sz="2000" dirty="0"/>
              <a:t>A very noisy and crowded place.</a:t>
            </a:r>
          </a:p>
          <a:p>
            <a:pPr marL="0" indent="0">
              <a:buNone/>
            </a:pPr>
            <a:r>
              <a:rPr lang="en-GB" sz="2000" dirty="0"/>
              <a:t>Someone acting aggressively or threatening.</a:t>
            </a:r>
          </a:p>
          <a:p>
            <a:pPr marL="0" indent="0">
              <a:buNone/>
            </a:pPr>
            <a:r>
              <a:rPr lang="en-GB" sz="2000" dirty="0"/>
              <a:t>Going to a place that's completely unfamiliar.</a:t>
            </a:r>
          </a:p>
          <a:p>
            <a:pPr marL="0" indent="0">
              <a:buNone/>
            </a:pPr>
            <a:endParaRPr lang="en-GB" sz="2000" dirty="0"/>
          </a:p>
          <a:p>
            <a:pPr marL="0" indent="0">
              <a:buNone/>
            </a:pPr>
            <a:r>
              <a:rPr lang="en-GB" sz="2000" b="1" dirty="0">
                <a:solidFill>
                  <a:srgbClr val="64759B"/>
                </a:solidFill>
              </a:rPr>
              <a:t>Psychological threats:</a:t>
            </a:r>
          </a:p>
          <a:p>
            <a:pPr marL="0" indent="0">
              <a:buNone/>
            </a:pPr>
            <a:r>
              <a:rPr lang="en-GB" sz="2000" dirty="0"/>
              <a:t>These are situations that are mentally or emotionally challenging but not necessarily physically dangerous. Think about what might be really tough for someone with an NDD, like:</a:t>
            </a:r>
          </a:p>
          <a:p>
            <a:pPr marL="0" indent="0">
              <a:buNone/>
            </a:pPr>
            <a:r>
              <a:rPr lang="en-GB" sz="2000" dirty="0"/>
              <a:t>Having to concentrate on a difficult task for a long time.</a:t>
            </a:r>
          </a:p>
          <a:p>
            <a:pPr marL="0" indent="0">
              <a:buNone/>
            </a:pPr>
            <a:r>
              <a:rPr lang="en-GB" sz="2000" dirty="0"/>
              <a:t>Dealing with lots of distractions and interruptions.</a:t>
            </a:r>
          </a:p>
          <a:p>
            <a:pPr marL="0" indent="0">
              <a:buNone/>
            </a:pPr>
            <a:r>
              <a:rPr lang="en-GB" sz="2000" dirty="0"/>
              <a:t>Being in a situation that makes them very anxious.</a:t>
            </a:r>
          </a:p>
          <a:p>
            <a:pPr marL="0" indent="0">
              <a:buNone/>
            </a:pPr>
            <a:endParaRPr lang="en-GB" sz="2000" dirty="0"/>
          </a:p>
          <a:p>
            <a:endParaRPr lang="en-CY" sz="2000" dirty="0"/>
          </a:p>
          <a:p>
            <a:endParaRPr lang="en-CY" sz="2000" dirty="0"/>
          </a:p>
        </p:txBody>
      </p:sp>
      <p:sp>
        <p:nvSpPr>
          <p:cNvPr id="6" name="Content Placeholder 2">
            <a:extLst>
              <a:ext uri="{FF2B5EF4-FFF2-40B4-BE49-F238E27FC236}">
                <a16:creationId xmlns:a16="http://schemas.microsoft.com/office/drawing/2014/main" id="{EB2445D1-083B-7300-FEBD-7D7362C93109}"/>
              </a:ext>
            </a:extLst>
          </p:cNvPr>
          <p:cNvSpPr txBox="1">
            <a:spLocks/>
          </p:cNvSpPr>
          <p:nvPr/>
        </p:nvSpPr>
        <p:spPr>
          <a:xfrm>
            <a:off x="838200" y="5346506"/>
            <a:ext cx="9798050" cy="1962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700" dirty="0"/>
          </a:p>
        </p:txBody>
      </p:sp>
      <p:pic>
        <p:nvPicPr>
          <p:cNvPr id="4" name="Picture 3">
            <a:extLst>
              <a:ext uri="{FF2B5EF4-FFF2-40B4-BE49-F238E27FC236}">
                <a16:creationId xmlns:a16="http://schemas.microsoft.com/office/drawing/2014/main" id="{F923915A-B60B-1655-48B2-82176BBE44A0}"/>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377026"/>
            <a:ext cx="850900" cy="825500"/>
          </a:xfrm>
          <a:prstGeom prst="rect">
            <a:avLst/>
          </a:prstGeom>
        </p:spPr>
      </p:pic>
    </p:spTree>
    <p:extLst>
      <p:ext uri="{BB962C8B-B14F-4D97-AF65-F5344CB8AC3E}">
        <p14:creationId xmlns:p14="http://schemas.microsoft.com/office/powerpoint/2010/main" val="333514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CY"/>
              <a:t>Disinhibition</a:t>
            </a:r>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0" y="1484312"/>
            <a:ext cx="10515600" cy="4306887"/>
          </a:xfrm>
        </p:spPr>
        <p:txBody>
          <a:bodyPr>
            <a:noAutofit/>
          </a:bodyPr>
          <a:lstStyle/>
          <a:p>
            <a:pPr marL="0" indent="0" fontAlgn="base">
              <a:lnSpc>
                <a:spcPct val="120000"/>
              </a:lnSpc>
              <a:buNone/>
            </a:pPr>
            <a:r>
              <a:rPr lang="en-GB" sz="2400" b="1" dirty="0">
                <a:solidFill>
                  <a:srgbClr val="64759B"/>
                </a:solidFill>
              </a:rPr>
              <a:t>Loss of self-control over actions, emotions, and impulses that often results in socially inappropriate or impulsive behaviours.</a:t>
            </a:r>
          </a:p>
          <a:p>
            <a:pPr marL="0" indent="0" fontAlgn="base">
              <a:lnSpc>
                <a:spcPct val="120000"/>
              </a:lnSpc>
              <a:buNone/>
            </a:pPr>
            <a:endParaRPr lang="en-GB" sz="2400" dirty="0"/>
          </a:p>
          <a:p>
            <a:pPr marL="0" indent="0" fontAlgn="base">
              <a:lnSpc>
                <a:spcPct val="120000"/>
              </a:lnSpc>
              <a:buNone/>
            </a:pPr>
            <a:r>
              <a:rPr lang="en-GB" sz="2400" dirty="0"/>
              <a:t>Neurodegenerative disorders and disinhibition:</a:t>
            </a:r>
          </a:p>
          <a:p>
            <a:pPr lvl="1" fontAlgn="base">
              <a:lnSpc>
                <a:spcPct val="120000"/>
              </a:lnSpc>
            </a:pPr>
            <a:r>
              <a:rPr lang="en-GB" dirty="0"/>
              <a:t>Conditions like frontotemporal dementia (FTD) and some Alzheimer's forms can cause disinhibition.</a:t>
            </a:r>
          </a:p>
          <a:p>
            <a:pPr lvl="1" fontAlgn="base">
              <a:lnSpc>
                <a:spcPct val="120000"/>
              </a:lnSpc>
            </a:pPr>
            <a:r>
              <a:rPr lang="en-GB" dirty="0"/>
              <a:t>Affected brain regions, especially the frontal lobes, govern executive functions, decision-making, impulse control, and social behaviour.</a:t>
            </a:r>
          </a:p>
        </p:txBody>
      </p:sp>
    </p:spTree>
    <p:extLst>
      <p:ext uri="{BB962C8B-B14F-4D97-AF65-F5344CB8AC3E}">
        <p14:creationId xmlns:p14="http://schemas.microsoft.com/office/powerpoint/2010/main" val="89905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CY"/>
              <a:t>Disinhibition</a:t>
            </a:r>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0" y="1484312"/>
            <a:ext cx="10515600" cy="4306887"/>
          </a:xfrm>
        </p:spPr>
        <p:txBody>
          <a:bodyPr>
            <a:noAutofit/>
          </a:bodyPr>
          <a:lstStyle/>
          <a:p>
            <a:pPr marL="0" indent="0" fontAlgn="base">
              <a:lnSpc>
                <a:spcPct val="120000"/>
              </a:lnSpc>
              <a:buNone/>
            </a:pPr>
            <a:r>
              <a:rPr lang="en-GB" sz="2000"/>
              <a:t>Common behaviours and characteristics associated with disinhibition in the context of neurodegenerative disorders may include:</a:t>
            </a:r>
          </a:p>
          <a:p>
            <a:pPr lvl="1" fontAlgn="base">
              <a:lnSpc>
                <a:spcPct val="120000"/>
              </a:lnSpc>
            </a:pPr>
            <a:r>
              <a:rPr lang="en-GB" sz="2000"/>
              <a:t>Impulsivity</a:t>
            </a:r>
          </a:p>
          <a:p>
            <a:pPr lvl="1" fontAlgn="base">
              <a:lnSpc>
                <a:spcPct val="120000"/>
              </a:lnSpc>
            </a:pPr>
            <a:r>
              <a:rPr lang="en-GB" sz="2000"/>
              <a:t>Inappropriate social behaviour</a:t>
            </a:r>
          </a:p>
          <a:p>
            <a:pPr lvl="1" fontAlgn="base">
              <a:lnSpc>
                <a:spcPct val="120000"/>
              </a:lnSpc>
            </a:pPr>
            <a:r>
              <a:rPr lang="en-GB" sz="2000"/>
              <a:t>Lack of filter</a:t>
            </a:r>
          </a:p>
          <a:p>
            <a:pPr lvl="1" fontAlgn="base">
              <a:lnSpc>
                <a:spcPct val="120000"/>
              </a:lnSpc>
            </a:pPr>
            <a:r>
              <a:rPr lang="en-GB" sz="2000"/>
              <a:t>Inappropriate sexual behaviour</a:t>
            </a:r>
          </a:p>
          <a:p>
            <a:pPr lvl="1" fontAlgn="base">
              <a:lnSpc>
                <a:spcPct val="120000"/>
              </a:lnSpc>
            </a:pPr>
            <a:r>
              <a:rPr lang="en-GB" sz="2000"/>
              <a:t>Difficulty adhering to social norms</a:t>
            </a:r>
          </a:p>
          <a:p>
            <a:pPr lvl="1" fontAlgn="base">
              <a:lnSpc>
                <a:spcPct val="120000"/>
              </a:lnSpc>
            </a:pPr>
            <a:r>
              <a:rPr lang="en-GB" sz="2000"/>
              <a:t>Risk-taking behaviours</a:t>
            </a:r>
          </a:p>
          <a:p>
            <a:pPr lvl="1" fontAlgn="base">
              <a:lnSpc>
                <a:spcPct val="120000"/>
              </a:lnSpc>
            </a:pPr>
            <a:r>
              <a:rPr lang="en-GB" sz="2000"/>
              <a:t>Poor judgment</a:t>
            </a:r>
            <a:endParaRPr lang="en-GB" sz="4400"/>
          </a:p>
        </p:txBody>
      </p:sp>
      <p:pic>
        <p:nvPicPr>
          <p:cNvPr id="2052" name="Picture 4" descr="Screaming grandfather talking on a cell phone with emotions. one hand with the phone the other with a forefinger up gesture.">
            <a:extLst>
              <a:ext uri="{FF2B5EF4-FFF2-40B4-BE49-F238E27FC236}">
                <a16:creationId xmlns:a16="http://schemas.microsoft.com/office/drawing/2014/main" id="{5AE2F101-3B00-F845-A9B0-976BF61FE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91176"/>
            <a:ext cx="3944815" cy="394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2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CY"/>
              <a:t>Disinhibition</a:t>
            </a:r>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0" y="1484312"/>
            <a:ext cx="10515600" cy="4306887"/>
          </a:xfrm>
        </p:spPr>
        <p:txBody>
          <a:bodyPr>
            <a:noAutofit/>
          </a:bodyPr>
          <a:lstStyle/>
          <a:p>
            <a:pPr marL="0" indent="0" fontAlgn="base">
              <a:lnSpc>
                <a:spcPct val="120000"/>
              </a:lnSpc>
              <a:buNone/>
            </a:pPr>
            <a:r>
              <a:rPr lang="en-GB" sz="1400" dirty="0"/>
              <a:t>Imagine working with a patient named Raj, who has been diagnosed with Frontotemporal Dementia (FTD), a neurodegenerative disorder known for causing disinhibition. In this scenario, disinhibition might manifest as follows:</a:t>
            </a:r>
          </a:p>
          <a:p>
            <a:pPr marL="0" indent="0" fontAlgn="base">
              <a:lnSpc>
                <a:spcPct val="120000"/>
              </a:lnSpc>
              <a:buNone/>
            </a:pPr>
            <a:r>
              <a:rPr lang="en-GB" sz="1400" b="1" dirty="0"/>
              <a:t>Inappropriate Social </a:t>
            </a:r>
            <a:r>
              <a:rPr lang="en-GB" sz="1400" b="1" dirty="0" err="1"/>
              <a:t>Behavior</a:t>
            </a:r>
            <a:r>
              <a:rPr lang="en-GB" sz="1400" b="1" dirty="0"/>
              <a:t>: </a:t>
            </a:r>
            <a:r>
              <a:rPr lang="en-GB" sz="1400" dirty="0"/>
              <a:t>Raj, who was once known for his polite and reserved </a:t>
            </a:r>
            <a:r>
              <a:rPr lang="en-GB" sz="1400" dirty="0" err="1"/>
              <a:t>demeanor</a:t>
            </a:r>
            <a:r>
              <a:rPr lang="en-GB" sz="1400" dirty="0"/>
              <a:t>, now exhibits a lack of social filters. He may make blunt or tactless comments without considering the impact on others. For example, at a family gathering, he might openly criticize someone's appearance or ask intrusive personal questions.</a:t>
            </a:r>
          </a:p>
          <a:p>
            <a:pPr marL="0" indent="0" fontAlgn="base">
              <a:lnSpc>
                <a:spcPct val="120000"/>
              </a:lnSpc>
              <a:buNone/>
            </a:pPr>
            <a:r>
              <a:rPr lang="en-GB" sz="1400" b="1" dirty="0"/>
              <a:t>Overeating and Impulsivity: </a:t>
            </a:r>
            <a:r>
              <a:rPr lang="en-GB" sz="1400" dirty="0"/>
              <a:t>Disinhibition can lead to impulsive </a:t>
            </a:r>
            <a:r>
              <a:rPr lang="en-GB" sz="1400" dirty="0" err="1"/>
              <a:t>behaviors</a:t>
            </a:r>
            <a:r>
              <a:rPr lang="en-GB" sz="1400" dirty="0"/>
              <a:t>, including overeating or consuming unhealthy foods. Raj, who used to maintain a healthy diet, now shows little restraint when it comes to eating sweets and fatty foods. He may impulsively buy excessive amounts of food, leading to concerns about his physical health.</a:t>
            </a:r>
          </a:p>
          <a:p>
            <a:pPr marL="0" indent="0" fontAlgn="base">
              <a:lnSpc>
                <a:spcPct val="120000"/>
              </a:lnSpc>
              <a:buNone/>
            </a:pPr>
            <a:r>
              <a:rPr lang="en-GB" sz="1400" b="1" dirty="0"/>
              <a:t>Hypersexuality: </a:t>
            </a:r>
            <a:r>
              <a:rPr lang="en-GB" sz="1400" dirty="0"/>
              <a:t>Raj may become excessively flirtatious or exhibit inappropriate sexual </a:t>
            </a:r>
            <a:r>
              <a:rPr lang="en-GB" sz="1400" dirty="0" err="1"/>
              <a:t>behavior</a:t>
            </a:r>
            <a:r>
              <a:rPr lang="en-GB" sz="1400" dirty="0"/>
              <a:t>, even in public settings. This can lead to discomfort and social awkwardness for his family and caregivers, as they try to manage these situations.</a:t>
            </a:r>
          </a:p>
          <a:p>
            <a:pPr marL="0" indent="0" fontAlgn="base">
              <a:lnSpc>
                <a:spcPct val="120000"/>
              </a:lnSpc>
              <a:buNone/>
            </a:pPr>
            <a:r>
              <a:rPr lang="en-GB" sz="1400" b="1" dirty="0"/>
              <a:t>Disregard for Safety: </a:t>
            </a:r>
            <a:r>
              <a:rPr lang="en-GB" sz="1400" dirty="0"/>
              <a:t>Disinhibition can result in a lack of concern for safety precautions. Raj might engage in risky </a:t>
            </a:r>
            <a:r>
              <a:rPr lang="en-GB" sz="1400" dirty="0" err="1"/>
              <a:t>behaviors</a:t>
            </a:r>
            <a:r>
              <a:rPr lang="en-GB" sz="1400" dirty="0"/>
              <a:t>, such as crossing busy streets without checking for traffic, or attempting activities that are physically dangerous, like climbing ladders without supervision.</a:t>
            </a:r>
          </a:p>
          <a:p>
            <a:pPr marL="0" indent="0" fontAlgn="base">
              <a:lnSpc>
                <a:spcPct val="120000"/>
              </a:lnSpc>
              <a:buNone/>
            </a:pPr>
            <a:r>
              <a:rPr lang="en-GB" sz="1400" b="1" dirty="0"/>
              <a:t>Financial Impulsivity: </a:t>
            </a:r>
            <a:r>
              <a:rPr lang="en-GB" sz="1400" dirty="0"/>
              <a:t>Raj may demonstrate poor financial judgment, making impulsive and unwise purchases. This could lead to financial strain for his family and caregivers, who must oversee his finances to prevent excessive spending or financial exploitation.</a:t>
            </a:r>
            <a:endParaRPr lang="en-GB" sz="3200" dirty="0"/>
          </a:p>
        </p:txBody>
      </p:sp>
    </p:spTree>
    <p:extLst>
      <p:ext uri="{BB962C8B-B14F-4D97-AF65-F5344CB8AC3E}">
        <p14:creationId xmlns:p14="http://schemas.microsoft.com/office/powerpoint/2010/main" val="336191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lstStyle/>
          <a:p>
            <a:r>
              <a:rPr lang="en-SE" dirty="0"/>
              <a:t>Learning Objectives</a:t>
            </a: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p:txBody>
          <a:bodyPr>
            <a:normAutofit/>
          </a:bodyPr>
          <a:lstStyle/>
          <a:p>
            <a:r>
              <a:rPr lang="en-GB" sz="2400" dirty="0"/>
              <a:t>Identify the common neuropsychiatric symptoms and behaviours associated with various neurodegenerative disorders (NDDs).</a:t>
            </a:r>
          </a:p>
          <a:p>
            <a:r>
              <a:rPr lang="en-GB" sz="2400" dirty="0"/>
              <a:t>Explain the difference between emotional and behavioural disturbances and psychiatric disorders.</a:t>
            </a:r>
          </a:p>
          <a:p>
            <a:r>
              <a:rPr lang="en-GB" sz="2400" dirty="0"/>
              <a:t>Evaluate the diagnostic criteria and tools used to assess psychopathology in individuals with NDDs, and differentiate these symptoms from the core cognitive deficits of the disorders.</a:t>
            </a:r>
          </a:p>
          <a:p>
            <a:r>
              <a:rPr lang="en-GB" sz="2400" dirty="0"/>
              <a:t>Define the key elements in the current conceptualisation of abnormality or psychiatric disorder. </a:t>
            </a:r>
          </a:p>
          <a:p>
            <a:pPr algn="l">
              <a:buFont typeface="Arial" panose="020B0604020202020204" pitchFamily="34" charset="0"/>
              <a:buChar char="•"/>
            </a:pPr>
            <a:r>
              <a:rPr lang="en-GB" sz="2400" dirty="0"/>
              <a:t>Discuss the potential impact of psychopathology on the overall disease progression and quality of life in individuals with NDDs.</a:t>
            </a:r>
          </a:p>
          <a:p>
            <a:pPr marL="0" indent="0">
              <a:buNone/>
            </a:pPr>
            <a:endParaRPr lang="en-SE" sz="2400" dirty="0"/>
          </a:p>
        </p:txBody>
      </p:sp>
    </p:spTree>
    <p:extLst>
      <p:ext uri="{BB962C8B-B14F-4D97-AF65-F5344CB8AC3E}">
        <p14:creationId xmlns:p14="http://schemas.microsoft.com/office/powerpoint/2010/main" val="309519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CY"/>
              <a:t>Disinhibition</a:t>
            </a:r>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0" y="1484312"/>
            <a:ext cx="10515600" cy="4306887"/>
          </a:xfrm>
        </p:spPr>
        <p:txBody>
          <a:bodyPr>
            <a:noAutofit/>
          </a:bodyPr>
          <a:lstStyle/>
          <a:p>
            <a:pPr marL="0" indent="0" fontAlgn="base">
              <a:lnSpc>
                <a:spcPct val="120000"/>
              </a:lnSpc>
              <a:buNone/>
            </a:pPr>
            <a:r>
              <a:rPr lang="en-GB" sz="2000" b="1"/>
              <a:t>Impact on Daily Functioning: </a:t>
            </a:r>
            <a:r>
              <a:rPr lang="en-GB" sz="2000"/>
              <a:t>Disinhibition can significantly impact an individual's daily life and relationships. It can strain personal and professional relationships, lead to legal issues, financial problems, and even pose risks to one's safety.</a:t>
            </a:r>
          </a:p>
          <a:p>
            <a:pPr marL="0" indent="0" fontAlgn="base">
              <a:lnSpc>
                <a:spcPct val="120000"/>
              </a:lnSpc>
              <a:buNone/>
            </a:pPr>
            <a:r>
              <a:rPr lang="en-GB" sz="2000" b="1"/>
              <a:t>Challenges for Caregivers: </a:t>
            </a:r>
            <a:r>
              <a:rPr lang="en-GB" sz="2000"/>
              <a:t>Caregivers, whether family members or healthcare professionals, often face considerable challenges in managing and supporting individuals with disinhibition. It can be emotionally and physically draining, requiring a deep understanding of the condition and effective coping strategies.</a:t>
            </a:r>
          </a:p>
          <a:p>
            <a:pPr marL="0" indent="0" fontAlgn="base">
              <a:lnSpc>
                <a:spcPct val="120000"/>
              </a:lnSpc>
              <a:buNone/>
            </a:pPr>
            <a:r>
              <a:rPr lang="en-GB" sz="2000" b="1"/>
              <a:t>Progression: </a:t>
            </a:r>
            <a:r>
              <a:rPr lang="en-GB" sz="2000"/>
              <a:t>It's important to note that disinhibition in NDDs can worsen as the disease progresses. As the brain damage accumulates, the symptoms may become more severe.</a:t>
            </a:r>
            <a:endParaRPr lang="en-GB" sz="4400"/>
          </a:p>
        </p:txBody>
      </p:sp>
    </p:spTree>
    <p:extLst>
      <p:ext uri="{BB962C8B-B14F-4D97-AF65-F5344CB8AC3E}">
        <p14:creationId xmlns:p14="http://schemas.microsoft.com/office/powerpoint/2010/main" val="4260865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Loss of insight (Anosognosia)</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982579" y="2163644"/>
            <a:ext cx="6140116" cy="4306887"/>
          </a:xfrm>
        </p:spPr>
        <p:txBody>
          <a:bodyPr>
            <a:noAutofit/>
          </a:bodyPr>
          <a:lstStyle/>
          <a:p>
            <a:pPr marL="0" indent="0" fontAlgn="base">
              <a:lnSpc>
                <a:spcPct val="100000"/>
              </a:lnSpc>
              <a:buNone/>
            </a:pPr>
            <a:r>
              <a:rPr lang="en-GB" sz="2400" b="1">
                <a:solidFill>
                  <a:srgbClr val="64759B"/>
                </a:solidFill>
              </a:rPr>
              <a:t>Being unaware or partially aware of one’s cognitive or behavioural deficits. </a:t>
            </a:r>
          </a:p>
          <a:p>
            <a:pPr marL="0" indent="0" fontAlgn="base">
              <a:lnSpc>
                <a:spcPct val="100000"/>
              </a:lnSpc>
              <a:buNone/>
            </a:pPr>
            <a:endParaRPr lang="en-GB" sz="2400" b="1">
              <a:solidFill>
                <a:srgbClr val="64759B"/>
              </a:solidFill>
            </a:endParaRPr>
          </a:p>
          <a:p>
            <a:pPr marL="0" indent="0" fontAlgn="base">
              <a:lnSpc>
                <a:spcPct val="100000"/>
              </a:lnSpc>
              <a:buNone/>
            </a:pPr>
            <a:r>
              <a:rPr lang="en-GB" sz="2400" b="1">
                <a:solidFill>
                  <a:srgbClr val="64759B"/>
                </a:solidFill>
              </a:rPr>
              <a:t>Involves a lack of insight into one's own condition, often resulting in a failure to recognize the severity of their impairments.</a:t>
            </a:r>
          </a:p>
          <a:p>
            <a:pPr marL="0" indent="0" fontAlgn="base">
              <a:lnSpc>
                <a:spcPct val="100000"/>
              </a:lnSpc>
              <a:buNone/>
            </a:pPr>
            <a:endParaRPr lang="en-GB" sz="2400" b="1">
              <a:solidFill>
                <a:srgbClr val="64759B"/>
              </a:solidFill>
            </a:endParaRPr>
          </a:p>
          <a:p>
            <a:pPr marL="0" indent="0" fontAlgn="base">
              <a:lnSpc>
                <a:spcPct val="100000"/>
              </a:lnSpc>
              <a:buNone/>
            </a:pPr>
            <a:endParaRPr lang="en-GB" sz="2400" b="1">
              <a:solidFill>
                <a:srgbClr val="64759B"/>
              </a:solidFill>
            </a:endParaRPr>
          </a:p>
        </p:txBody>
      </p:sp>
      <p:pic>
        <p:nvPicPr>
          <p:cNvPr id="6" name="Picture 5">
            <a:extLst>
              <a:ext uri="{FF2B5EF4-FFF2-40B4-BE49-F238E27FC236}">
                <a16:creationId xmlns:a16="http://schemas.microsoft.com/office/drawing/2014/main" id="{CAC52DFD-10F5-382C-5835-7E57B17AE880}"/>
              </a:ext>
            </a:extLst>
          </p:cNvPr>
          <p:cNvPicPr>
            <a:picLocks noChangeAspect="1"/>
          </p:cNvPicPr>
          <p:nvPr/>
        </p:nvPicPr>
        <p:blipFill>
          <a:blip r:embed="rId3"/>
          <a:stretch>
            <a:fillRect/>
          </a:stretch>
        </p:blipFill>
        <p:spPr>
          <a:xfrm>
            <a:off x="7631973" y="1239520"/>
            <a:ext cx="2795395" cy="4968796"/>
          </a:xfrm>
          <a:prstGeom prst="rect">
            <a:avLst/>
          </a:prstGeom>
        </p:spPr>
      </p:pic>
    </p:spTree>
    <p:extLst>
      <p:ext uri="{BB962C8B-B14F-4D97-AF65-F5344CB8AC3E}">
        <p14:creationId xmlns:p14="http://schemas.microsoft.com/office/powerpoint/2010/main" val="631344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Loss of insight (Anosognosia)</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1" y="1437488"/>
            <a:ext cx="10515599" cy="4306887"/>
          </a:xfrm>
        </p:spPr>
        <p:txBody>
          <a:bodyPr>
            <a:noAutofit/>
          </a:bodyPr>
          <a:lstStyle/>
          <a:p>
            <a:pPr marL="0" indent="0" fontAlgn="base">
              <a:lnSpc>
                <a:spcPct val="100000"/>
              </a:lnSpc>
              <a:buNone/>
            </a:pPr>
            <a:r>
              <a:rPr lang="en-GB" sz="2400" b="1"/>
              <a:t>Prevalence: </a:t>
            </a:r>
            <a:r>
              <a:rPr lang="en-GB" sz="2400"/>
              <a:t>Anosognosia is relatively common in NDDs, especially in diseases like Alzheimer's disease and some variants of frontotemporal dementia.</a:t>
            </a:r>
          </a:p>
          <a:p>
            <a:pPr marL="0" indent="0" fontAlgn="base">
              <a:lnSpc>
                <a:spcPct val="100000"/>
              </a:lnSpc>
              <a:buNone/>
            </a:pPr>
            <a:r>
              <a:rPr lang="en-GB" sz="2400" b="1"/>
              <a:t>Causes: </a:t>
            </a:r>
            <a:r>
              <a:rPr lang="en-GB" sz="2400"/>
              <a:t>The exact cause of anosognosia is not fully understood, but it is thought to be related to the brain changes that occur in NDDs, particularly in regions responsible for self-awareness and self-monitoring.</a:t>
            </a:r>
          </a:p>
          <a:p>
            <a:pPr marL="0" indent="0" fontAlgn="base">
              <a:lnSpc>
                <a:spcPct val="100000"/>
              </a:lnSpc>
              <a:buNone/>
            </a:pPr>
            <a:r>
              <a:rPr lang="en-GB" sz="2400" b="1"/>
              <a:t>Impact: </a:t>
            </a:r>
            <a:r>
              <a:rPr lang="en-GB" sz="2400"/>
              <a:t>Anosognosia can pose challenges for individuals with NDDs, their caregivers, and healthcare providers. Patients may resist treatment or interventions due to a lack of awareness of their condition, which can hinder their care and safety.</a:t>
            </a:r>
          </a:p>
          <a:p>
            <a:pPr marL="0" indent="0" fontAlgn="base">
              <a:lnSpc>
                <a:spcPct val="100000"/>
              </a:lnSpc>
              <a:buNone/>
            </a:pPr>
            <a:r>
              <a:rPr lang="en-GB" sz="2400" b="1"/>
              <a:t>Progression: </a:t>
            </a:r>
            <a:r>
              <a:rPr lang="en-GB" sz="2400"/>
              <a:t>Anosognosia often worsens as the NDD progresses, making it important to continually assess and address changes in awareness.</a:t>
            </a:r>
          </a:p>
          <a:p>
            <a:pPr marL="0" indent="0" fontAlgn="base">
              <a:lnSpc>
                <a:spcPct val="100000"/>
              </a:lnSpc>
              <a:buNone/>
            </a:pPr>
            <a:endParaRPr lang="en-GB" sz="2400"/>
          </a:p>
          <a:p>
            <a:pPr marL="0" indent="0" fontAlgn="base">
              <a:lnSpc>
                <a:spcPct val="100000"/>
              </a:lnSpc>
              <a:buNone/>
            </a:pPr>
            <a:endParaRPr lang="en-GB" sz="2400"/>
          </a:p>
        </p:txBody>
      </p:sp>
    </p:spTree>
    <p:extLst>
      <p:ext uri="{BB962C8B-B14F-4D97-AF65-F5344CB8AC3E}">
        <p14:creationId xmlns:p14="http://schemas.microsoft.com/office/powerpoint/2010/main" val="355203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Self-referential behaviour</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0" y="1824310"/>
            <a:ext cx="6236368" cy="4306887"/>
          </a:xfrm>
        </p:spPr>
        <p:txBody>
          <a:bodyPr>
            <a:noAutofit/>
          </a:bodyPr>
          <a:lstStyle/>
          <a:p>
            <a:pPr marL="0" indent="0" fontAlgn="base">
              <a:lnSpc>
                <a:spcPct val="100000"/>
              </a:lnSpc>
              <a:buNone/>
            </a:pPr>
            <a:r>
              <a:rPr lang="en-GB" sz="2400" b="1">
                <a:solidFill>
                  <a:srgbClr val="64759B"/>
                </a:solidFill>
              </a:rPr>
              <a:t>Self-referential behaviour, also known as egocentricity or self-centeredness, is a common symptom in some individuals with NDDs. </a:t>
            </a:r>
          </a:p>
          <a:p>
            <a:pPr marL="0" indent="0" fontAlgn="base">
              <a:lnSpc>
                <a:spcPct val="100000"/>
              </a:lnSpc>
              <a:buNone/>
            </a:pPr>
            <a:endParaRPr lang="en-GB" sz="2400" b="1">
              <a:solidFill>
                <a:srgbClr val="64759B"/>
              </a:solidFill>
            </a:endParaRPr>
          </a:p>
          <a:p>
            <a:pPr marL="0" indent="0" fontAlgn="base">
              <a:lnSpc>
                <a:spcPct val="100000"/>
              </a:lnSpc>
              <a:buNone/>
            </a:pPr>
            <a:r>
              <a:rPr lang="en-GB" sz="2400" b="1">
                <a:solidFill>
                  <a:srgbClr val="64759B"/>
                </a:solidFill>
              </a:rPr>
              <a:t>It involves a heightened focus on one's own needs, desires, and experiences, often at the expense of others' needs.</a:t>
            </a:r>
          </a:p>
          <a:p>
            <a:pPr marL="0" indent="0" fontAlgn="base">
              <a:lnSpc>
                <a:spcPct val="100000"/>
              </a:lnSpc>
              <a:buNone/>
            </a:pPr>
            <a:endParaRPr lang="en-GB" sz="2400" b="1">
              <a:solidFill>
                <a:srgbClr val="64759B"/>
              </a:solidFill>
            </a:endParaRPr>
          </a:p>
        </p:txBody>
      </p:sp>
      <p:pic>
        <p:nvPicPr>
          <p:cNvPr id="1026" name="Picture 2" descr="Boastful, ego, employee, high self esteem, man, personality, worker icon -  Download on Iconfinder">
            <a:extLst>
              <a:ext uri="{FF2B5EF4-FFF2-40B4-BE49-F238E27FC236}">
                <a16:creationId xmlns:a16="http://schemas.microsoft.com/office/drawing/2014/main" id="{C2C685CD-1C50-0E2F-4B53-D5AE63EA5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082" y="1629141"/>
            <a:ext cx="3599718" cy="359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6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Self-referential behaviour</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1" y="1437488"/>
            <a:ext cx="10515599" cy="4306887"/>
          </a:xfrm>
        </p:spPr>
        <p:txBody>
          <a:bodyPr>
            <a:noAutofit/>
          </a:bodyPr>
          <a:lstStyle/>
          <a:p>
            <a:pPr marL="0" indent="0" fontAlgn="base">
              <a:lnSpc>
                <a:spcPct val="100000"/>
              </a:lnSpc>
              <a:buNone/>
            </a:pPr>
            <a:r>
              <a:rPr lang="en-GB" sz="2400" b="1"/>
              <a:t>Prevalence: </a:t>
            </a:r>
            <a:r>
              <a:rPr lang="en-GB" sz="2400"/>
              <a:t>Self-referential behaviour can be observed in various NDDs but is especially prominent in frontotemporal dementia. It is linked to changes in the brain regions that control social and emotional behaviour.</a:t>
            </a:r>
          </a:p>
          <a:p>
            <a:pPr marL="0" indent="0" fontAlgn="base">
              <a:lnSpc>
                <a:spcPct val="100000"/>
              </a:lnSpc>
              <a:buNone/>
            </a:pPr>
            <a:r>
              <a:rPr lang="en-GB" sz="2400" b="1"/>
              <a:t>Behaviours: </a:t>
            </a:r>
            <a:r>
              <a:rPr lang="en-GB" sz="2400"/>
              <a:t>Individuals exhibiting self-referential behaviour may act as if they are the centre of attention, show a lack of empathy for others, and may not consider the feelings or needs of those around them.</a:t>
            </a:r>
          </a:p>
          <a:p>
            <a:pPr marL="0" indent="0" fontAlgn="base">
              <a:lnSpc>
                <a:spcPct val="100000"/>
              </a:lnSpc>
              <a:buNone/>
            </a:pPr>
            <a:r>
              <a:rPr lang="en-GB" sz="2400" b="1"/>
              <a:t>Impact: </a:t>
            </a:r>
            <a:r>
              <a:rPr lang="en-GB" sz="2400"/>
              <a:t>This behaviour can strain relationships with family members, friends, and caregivers, as individuals with NDDs may become less responsive to the needs of others.</a:t>
            </a:r>
          </a:p>
          <a:p>
            <a:pPr marL="0" indent="0" fontAlgn="base">
              <a:lnSpc>
                <a:spcPct val="100000"/>
              </a:lnSpc>
              <a:buNone/>
            </a:pPr>
            <a:endParaRPr lang="en-GB" sz="2400"/>
          </a:p>
        </p:txBody>
      </p:sp>
    </p:spTree>
    <p:extLst>
      <p:ext uri="{BB962C8B-B14F-4D97-AF65-F5344CB8AC3E}">
        <p14:creationId xmlns:p14="http://schemas.microsoft.com/office/powerpoint/2010/main" val="86295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Irritability and aggression</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199" y="1824310"/>
            <a:ext cx="6369426" cy="4306887"/>
          </a:xfrm>
        </p:spPr>
        <p:txBody>
          <a:bodyPr>
            <a:noAutofit/>
          </a:bodyPr>
          <a:lstStyle/>
          <a:p>
            <a:pPr marL="0" indent="0" fontAlgn="base">
              <a:lnSpc>
                <a:spcPct val="100000"/>
              </a:lnSpc>
              <a:buNone/>
            </a:pPr>
            <a:r>
              <a:rPr lang="en-GB" sz="2400" b="1">
                <a:solidFill>
                  <a:srgbClr val="64759B"/>
                </a:solidFill>
              </a:rPr>
              <a:t>Heightened reactivity, easily triggered frustration or anger</a:t>
            </a:r>
          </a:p>
          <a:p>
            <a:pPr marL="0" indent="0" fontAlgn="base">
              <a:lnSpc>
                <a:spcPct val="100000"/>
              </a:lnSpc>
              <a:buNone/>
            </a:pPr>
            <a:endParaRPr lang="en-GB" sz="2400" b="1">
              <a:solidFill>
                <a:srgbClr val="64759B"/>
              </a:solidFill>
            </a:endParaRPr>
          </a:p>
          <a:p>
            <a:pPr marL="0" indent="0" fontAlgn="base">
              <a:lnSpc>
                <a:spcPct val="100000"/>
              </a:lnSpc>
              <a:buNone/>
            </a:pPr>
            <a:r>
              <a:rPr lang="en-GB" sz="2400"/>
              <a:t>Common in various NDDs (e.g., Alzheimer's, frontotemporal dementia, vascular dementia).</a:t>
            </a:r>
          </a:p>
          <a:p>
            <a:pPr marL="0" indent="0" fontAlgn="base">
              <a:lnSpc>
                <a:spcPct val="100000"/>
              </a:lnSpc>
              <a:buNone/>
            </a:pPr>
            <a:r>
              <a:rPr lang="en-GB" sz="2400"/>
              <a:t>Prevalence often rises with disease progression and cognitive changes.</a:t>
            </a:r>
            <a:endParaRPr lang="en-GB"/>
          </a:p>
        </p:txBody>
      </p:sp>
      <p:pic>
        <p:nvPicPr>
          <p:cNvPr id="5126" name="Picture 6" descr="Vector furious angry grandmother in a rage. an angry grandma with an aggressive expression on his face. lightning flies out of anger.">
            <a:extLst>
              <a:ext uri="{FF2B5EF4-FFF2-40B4-BE49-F238E27FC236}">
                <a16:creationId xmlns:a16="http://schemas.microsoft.com/office/drawing/2014/main" id="{7CB56581-8A8E-6939-8381-5C6B3B266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437488"/>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95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Irritability and aggression</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0" y="1635457"/>
            <a:ext cx="10708342" cy="4306887"/>
          </a:xfrm>
        </p:spPr>
        <p:txBody>
          <a:bodyPr>
            <a:noAutofit/>
          </a:bodyPr>
          <a:lstStyle/>
          <a:p>
            <a:pPr marL="0" indent="0" fontAlgn="base">
              <a:lnSpc>
                <a:spcPct val="100000"/>
              </a:lnSpc>
              <a:spcBef>
                <a:spcPts val="0"/>
              </a:spcBef>
              <a:buNone/>
            </a:pPr>
            <a:r>
              <a:rPr lang="en-GB" sz="2400" b="1" dirty="0"/>
              <a:t>Causes:</a:t>
            </a:r>
          </a:p>
          <a:p>
            <a:pPr lvl="1" fontAlgn="base">
              <a:lnSpc>
                <a:spcPct val="100000"/>
              </a:lnSpc>
              <a:spcBef>
                <a:spcPts val="0"/>
              </a:spcBef>
            </a:pPr>
            <a:r>
              <a:rPr lang="en-GB" dirty="0"/>
              <a:t>Neurological changes</a:t>
            </a:r>
          </a:p>
          <a:p>
            <a:pPr lvl="1" fontAlgn="base">
              <a:lnSpc>
                <a:spcPct val="100000"/>
              </a:lnSpc>
              <a:spcBef>
                <a:spcPts val="0"/>
              </a:spcBef>
            </a:pPr>
            <a:r>
              <a:rPr lang="en-GB" dirty="0"/>
              <a:t>Communication difficulties</a:t>
            </a:r>
          </a:p>
          <a:p>
            <a:pPr lvl="1" fontAlgn="base">
              <a:lnSpc>
                <a:spcPct val="100000"/>
              </a:lnSpc>
              <a:spcBef>
                <a:spcPts val="0"/>
              </a:spcBef>
            </a:pPr>
            <a:r>
              <a:rPr lang="en-GB" dirty="0"/>
              <a:t>Environmental factors</a:t>
            </a:r>
          </a:p>
          <a:p>
            <a:pPr marL="0" indent="0" fontAlgn="base">
              <a:lnSpc>
                <a:spcPct val="100000"/>
              </a:lnSpc>
              <a:spcBef>
                <a:spcPts val="0"/>
              </a:spcBef>
              <a:buNone/>
            </a:pPr>
            <a:endParaRPr lang="en-GB" sz="2400" dirty="0"/>
          </a:p>
          <a:p>
            <a:pPr marL="0" indent="0" fontAlgn="base">
              <a:lnSpc>
                <a:spcPct val="100000"/>
              </a:lnSpc>
              <a:spcBef>
                <a:spcPts val="0"/>
              </a:spcBef>
              <a:buNone/>
            </a:pPr>
            <a:r>
              <a:rPr lang="en-GB" sz="2400" b="1" dirty="0"/>
              <a:t>Characteristics:</a:t>
            </a:r>
          </a:p>
          <a:p>
            <a:pPr lvl="1" fontAlgn="base">
              <a:lnSpc>
                <a:spcPct val="100000"/>
              </a:lnSpc>
              <a:spcBef>
                <a:spcPts val="0"/>
              </a:spcBef>
            </a:pPr>
            <a:r>
              <a:rPr lang="en-GB" dirty="0"/>
              <a:t>Outbursts of anger or frustration.</a:t>
            </a:r>
          </a:p>
          <a:p>
            <a:pPr lvl="1" fontAlgn="base">
              <a:lnSpc>
                <a:spcPct val="100000"/>
              </a:lnSpc>
              <a:spcBef>
                <a:spcPts val="0"/>
              </a:spcBef>
            </a:pPr>
            <a:r>
              <a:rPr lang="en-GB" dirty="0"/>
              <a:t>Impatience and intolerance for minor inconveniences.</a:t>
            </a:r>
          </a:p>
          <a:p>
            <a:pPr lvl="1" fontAlgn="base">
              <a:lnSpc>
                <a:spcPct val="100000"/>
              </a:lnSpc>
              <a:spcBef>
                <a:spcPts val="0"/>
              </a:spcBef>
            </a:pPr>
            <a:r>
              <a:rPr lang="en-GB" dirty="0"/>
              <a:t>Heightened sensitivity to sensory stimuli, like noise or touch.</a:t>
            </a:r>
          </a:p>
          <a:p>
            <a:pPr lvl="1" fontAlgn="base">
              <a:lnSpc>
                <a:spcPct val="100000"/>
              </a:lnSpc>
              <a:spcBef>
                <a:spcPts val="0"/>
              </a:spcBef>
            </a:pPr>
            <a:r>
              <a:rPr lang="en-GB" dirty="0"/>
              <a:t>Agitation and restlessness.</a:t>
            </a:r>
          </a:p>
        </p:txBody>
      </p:sp>
    </p:spTree>
    <p:extLst>
      <p:ext uri="{BB962C8B-B14F-4D97-AF65-F5344CB8AC3E}">
        <p14:creationId xmlns:p14="http://schemas.microsoft.com/office/powerpoint/2010/main" val="369179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Irritability and aggression</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200" y="1635457"/>
            <a:ext cx="10708342" cy="4306887"/>
          </a:xfrm>
        </p:spPr>
        <p:txBody>
          <a:bodyPr>
            <a:noAutofit/>
          </a:bodyPr>
          <a:lstStyle/>
          <a:p>
            <a:pPr marL="0" indent="0" fontAlgn="base">
              <a:lnSpc>
                <a:spcPct val="100000"/>
              </a:lnSpc>
              <a:spcBef>
                <a:spcPts val="0"/>
              </a:spcBef>
              <a:buNone/>
            </a:pPr>
            <a:r>
              <a:rPr lang="en-GB" b="1"/>
              <a:t>Consequences:</a:t>
            </a:r>
          </a:p>
          <a:p>
            <a:pPr marL="0" indent="0" fontAlgn="base">
              <a:lnSpc>
                <a:spcPct val="100000"/>
              </a:lnSpc>
              <a:spcBef>
                <a:spcPts val="0"/>
              </a:spcBef>
              <a:buNone/>
            </a:pPr>
            <a:endParaRPr lang="en-GB" sz="2800"/>
          </a:p>
          <a:p>
            <a:pPr lvl="1" fontAlgn="base">
              <a:lnSpc>
                <a:spcPct val="100000"/>
              </a:lnSpc>
              <a:spcBef>
                <a:spcPts val="0"/>
              </a:spcBef>
            </a:pPr>
            <a:r>
              <a:rPr lang="en-GB" sz="2800"/>
              <a:t>Caregiver distress</a:t>
            </a:r>
          </a:p>
          <a:p>
            <a:pPr lvl="1" fontAlgn="base">
              <a:lnSpc>
                <a:spcPct val="100000"/>
              </a:lnSpc>
              <a:spcBef>
                <a:spcPts val="0"/>
              </a:spcBef>
            </a:pPr>
            <a:r>
              <a:rPr lang="en-GB" sz="2800"/>
              <a:t>Strained relationships</a:t>
            </a:r>
          </a:p>
          <a:p>
            <a:pPr lvl="1" fontAlgn="base">
              <a:lnSpc>
                <a:spcPct val="100000"/>
              </a:lnSpc>
              <a:spcBef>
                <a:spcPts val="0"/>
              </a:spcBef>
            </a:pPr>
            <a:r>
              <a:rPr lang="en-GB" sz="2800"/>
              <a:t>Reduced quality of life</a:t>
            </a:r>
          </a:p>
        </p:txBody>
      </p:sp>
      <p:pic>
        <p:nvPicPr>
          <p:cNvPr id="2050" name="Picture 2" descr="Free vector headache concept illustration">
            <a:extLst>
              <a:ext uri="{FF2B5EF4-FFF2-40B4-BE49-F238E27FC236}">
                <a16:creationId xmlns:a16="http://schemas.microsoft.com/office/drawing/2014/main" id="{9FDE5A8D-0674-E4AA-D452-158904A55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915" y="1239520"/>
            <a:ext cx="4969042" cy="496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6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Repetitive behaviours</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198" y="1824310"/>
            <a:ext cx="10515599" cy="4306887"/>
          </a:xfrm>
        </p:spPr>
        <p:txBody>
          <a:bodyPr>
            <a:noAutofit/>
          </a:bodyPr>
          <a:lstStyle/>
          <a:p>
            <a:pPr marL="0" indent="0" fontAlgn="base">
              <a:lnSpc>
                <a:spcPct val="100000"/>
              </a:lnSpc>
              <a:buNone/>
            </a:pPr>
            <a:r>
              <a:rPr lang="en-GB" sz="2400" b="1">
                <a:solidFill>
                  <a:srgbClr val="64759B"/>
                </a:solidFill>
              </a:rPr>
              <a:t>Consistent, recurring actions or activities</a:t>
            </a:r>
          </a:p>
          <a:p>
            <a:pPr marL="0" indent="0" fontAlgn="base">
              <a:lnSpc>
                <a:spcPct val="100000"/>
              </a:lnSpc>
              <a:buNone/>
            </a:pPr>
            <a:r>
              <a:rPr lang="en-GB" sz="2400" b="1">
                <a:solidFill>
                  <a:srgbClr val="64759B"/>
                </a:solidFill>
              </a:rPr>
              <a:t>Result from cognitive and neurological changes</a:t>
            </a:r>
          </a:p>
          <a:p>
            <a:pPr marL="0" indent="0" fontAlgn="base">
              <a:lnSpc>
                <a:spcPct val="100000"/>
              </a:lnSpc>
              <a:buNone/>
            </a:pPr>
            <a:endParaRPr lang="en-GB" sz="2400"/>
          </a:p>
          <a:p>
            <a:pPr marL="0" indent="0" fontAlgn="base">
              <a:lnSpc>
                <a:spcPct val="100000"/>
              </a:lnSpc>
              <a:buNone/>
            </a:pPr>
            <a:r>
              <a:rPr lang="en-GB" sz="2400" b="1"/>
              <a:t>Prevalence and Causes:</a:t>
            </a:r>
          </a:p>
          <a:p>
            <a:pPr fontAlgn="base">
              <a:lnSpc>
                <a:spcPct val="100000"/>
              </a:lnSpc>
            </a:pPr>
            <a:r>
              <a:rPr lang="en-GB" sz="2400"/>
              <a:t>Common in NDDs (e.g., Alzheimer's, frontotemporal dementia, Parkinson’s).</a:t>
            </a:r>
          </a:p>
          <a:p>
            <a:pPr fontAlgn="base">
              <a:lnSpc>
                <a:spcPct val="100000"/>
              </a:lnSpc>
            </a:pPr>
            <a:r>
              <a:rPr lang="en-GB" sz="2400"/>
              <a:t>Linked to specific brain changes and deficits, e.g., memory and adaptability in Alzheimer's.</a:t>
            </a:r>
          </a:p>
        </p:txBody>
      </p:sp>
    </p:spTree>
    <p:extLst>
      <p:ext uri="{BB962C8B-B14F-4D97-AF65-F5344CB8AC3E}">
        <p14:creationId xmlns:p14="http://schemas.microsoft.com/office/powerpoint/2010/main" val="86040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Repetitive behaviours</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966537" y="1437488"/>
            <a:ext cx="10515599" cy="4306887"/>
          </a:xfrm>
        </p:spPr>
        <p:txBody>
          <a:bodyPr>
            <a:noAutofit/>
          </a:bodyPr>
          <a:lstStyle/>
          <a:p>
            <a:pPr marL="0" indent="0" fontAlgn="base">
              <a:lnSpc>
                <a:spcPct val="100000"/>
              </a:lnSpc>
              <a:buNone/>
            </a:pPr>
            <a:r>
              <a:rPr lang="en-GB" sz="2400" b="1" dirty="0"/>
              <a:t>Repetitive behaviours:</a:t>
            </a:r>
          </a:p>
          <a:p>
            <a:pPr lvl="1" fontAlgn="base">
              <a:lnSpc>
                <a:spcPct val="100000"/>
              </a:lnSpc>
            </a:pPr>
            <a:r>
              <a:rPr lang="en-GB" sz="2000" dirty="0"/>
              <a:t>Motor behaviours</a:t>
            </a:r>
          </a:p>
          <a:p>
            <a:pPr lvl="1" fontAlgn="base">
              <a:lnSpc>
                <a:spcPct val="100000"/>
              </a:lnSpc>
            </a:pPr>
            <a:r>
              <a:rPr lang="en-GB" sz="2000" dirty="0"/>
              <a:t>Verbal behaviours</a:t>
            </a:r>
          </a:p>
          <a:p>
            <a:pPr lvl="1" fontAlgn="base">
              <a:lnSpc>
                <a:spcPct val="100000"/>
              </a:lnSpc>
            </a:pPr>
            <a:r>
              <a:rPr lang="en-GB" sz="2000" dirty="0"/>
              <a:t>Routines and rituals</a:t>
            </a:r>
          </a:p>
          <a:p>
            <a:pPr lvl="1" fontAlgn="base">
              <a:lnSpc>
                <a:spcPct val="100000"/>
              </a:lnSpc>
            </a:pPr>
            <a:r>
              <a:rPr lang="en-GB" sz="2000" dirty="0"/>
              <a:t>Obsessions and compulsions</a:t>
            </a:r>
          </a:p>
          <a:p>
            <a:pPr marL="0" indent="0" fontAlgn="base">
              <a:lnSpc>
                <a:spcPct val="100000"/>
              </a:lnSpc>
              <a:buNone/>
            </a:pPr>
            <a:endParaRPr lang="en-GB" sz="2400" dirty="0"/>
          </a:p>
          <a:p>
            <a:pPr marL="0" indent="0" fontAlgn="base">
              <a:lnSpc>
                <a:spcPct val="100000"/>
              </a:lnSpc>
              <a:buNone/>
            </a:pPr>
            <a:r>
              <a:rPr lang="en-GB" sz="2400" b="1" dirty="0"/>
              <a:t>Function and Purpose:</a:t>
            </a:r>
          </a:p>
          <a:p>
            <a:pPr lvl="1" fontAlgn="base">
              <a:lnSpc>
                <a:spcPct val="100000"/>
              </a:lnSpc>
            </a:pPr>
            <a:r>
              <a:rPr lang="en-GB" sz="2000" dirty="0"/>
              <a:t>Coping mechanism</a:t>
            </a:r>
          </a:p>
          <a:p>
            <a:pPr lvl="1" fontAlgn="base">
              <a:lnSpc>
                <a:spcPct val="100000"/>
              </a:lnSpc>
            </a:pPr>
            <a:r>
              <a:rPr lang="en-GB" sz="2000" dirty="0"/>
              <a:t>Comfort and familiarity</a:t>
            </a:r>
          </a:p>
          <a:p>
            <a:pPr lvl="1" fontAlgn="base">
              <a:lnSpc>
                <a:spcPct val="100000"/>
              </a:lnSpc>
            </a:pPr>
            <a:r>
              <a:rPr lang="en-GB" sz="2000" dirty="0"/>
              <a:t>Communication</a:t>
            </a:r>
          </a:p>
        </p:txBody>
      </p:sp>
    </p:spTree>
    <p:extLst>
      <p:ext uri="{BB962C8B-B14F-4D97-AF65-F5344CB8AC3E}">
        <p14:creationId xmlns:p14="http://schemas.microsoft.com/office/powerpoint/2010/main" val="110206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6DEA-6E8A-817A-02C9-4AA8ADBCCBA7}"/>
              </a:ext>
            </a:extLst>
          </p:cNvPr>
          <p:cNvSpPr>
            <a:spLocks noGrp="1"/>
          </p:cNvSpPr>
          <p:nvPr>
            <p:ph type="title"/>
          </p:nvPr>
        </p:nvSpPr>
        <p:spPr>
          <a:xfrm>
            <a:off x="838200" y="481964"/>
            <a:ext cx="10515600" cy="874395"/>
          </a:xfrm>
        </p:spPr>
        <p:txBody>
          <a:bodyPr/>
          <a:lstStyle/>
          <a:p>
            <a:r>
              <a:rPr lang="en-CY" dirty="0"/>
              <a:t>Psychopathology in individuals with NDDs</a:t>
            </a:r>
          </a:p>
        </p:txBody>
      </p:sp>
      <p:graphicFrame>
        <p:nvGraphicFramePr>
          <p:cNvPr id="8" name="Diagram 7">
            <a:extLst>
              <a:ext uri="{FF2B5EF4-FFF2-40B4-BE49-F238E27FC236}">
                <a16:creationId xmlns:a16="http://schemas.microsoft.com/office/drawing/2014/main" id="{B612CCEC-2ACF-5FD0-4183-C3819CEC69DD}"/>
              </a:ext>
            </a:extLst>
          </p:cNvPr>
          <p:cNvGraphicFramePr/>
          <p:nvPr>
            <p:extLst>
              <p:ext uri="{D42A27DB-BD31-4B8C-83A1-F6EECF244321}">
                <p14:modId xmlns:p14="http://schemas.microsoft.com/office/powerpoint/2010/main" val="3244664874"/>
              </p:ext>
            </p:extLst>
          </p:nvPr>
        </p:nvGraphicFramePr>
        <p:xfrm>
          <a:off x="2176380" y="1652337"/>
          <a:ext cx="7368674" cy="389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883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Repetitive behaviours</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966537" y="1437488"/>
            <a:ext cx="10515599" cy="4306887"/>
          </a:xfrm>
        </p:spPr>
        <p:txBody>
          <a:bodyPr>
            <a:noAutofit/>
          </a:bodyPr>
          <a:lstStyle/>
          <a:p>
            <a:pPr marL="0" indent="0" fontAlgn="base">
              <a:lnSpc>
                <a:spcPct val="100000"/>
              </a:lnSpc>
              <a:buNone/>
            </a:pPr>
            <a:r>
              <a:rPr lang="en-GB" sz="1400" dirty="0"/>
              <a:t>Imagine working with a patient named Kala, who has been diagnosed with Alzheimer's disease. Repetitive </a:t>
            </a:r>
            <a:r>
              <a:rPr lang="en-GB" sz="1400" dirty="0" err="1"/>
              <a:t>behaviors</a:t>
            </a:r>
            <a:r>
              <a:rPr lang="en-GB" sz="1400" dirty="0"/>
              <a:t> in Kala might look like the following:</a:t>
            </a:r>
          </a:p>
          <a:p>
            <a:pPr marL="0" indent="0" fontAlgn="base">
              <a:lnSpc>
                <a:spcPct val="100000"/>
              </a:lnSpc>
              <a:buNone/>
            </a:pPr>
            <a:r>
              <a:rPr lang="en-GB" sz="1400" b="1" dirty="0"/>
              <a:t>Constant Pacing: </a:t>
            </a:r>
            <a:r>
              <a:rPr lang="en-GB" sz="1400" dirty="0"/>
              <a:t>Kala frequently paces back and forth in her living space, hallway, or a specific room, often without any apparent reason. This repetitive walking can continue for extended periods and may interfere with her daily routine.</a:t>
            </a:r>
          </a:p>
          <a:p>
            <a:pPr marL="0" indent="0" fontAlgn="base">
              <a:lnSpc>
                <a:spcPct val="100000"/>
              </a:lnSpc>
              <a:buNone/>
            </a:pPr>
            <a:r>
              <a:rPr lang="en-GB" sz="1400" b="1" dirty="0"/>
              <a:t>Continuous Verbal Repetition: </a:t>
            </a:r>
            <a:r>
              <a:rPr lang="en-GB" sz="1400" dirty="0"/>
              <a:t>Kala repeatedly asks the same questions or makes the same statements, even after receiving answers. For instance, she might ask, "What time is it?" multiple times within a few minutes, regardless of the response.</a:t>
            </a:r>
          </a:p>
          <a:p>
            <a:pPr marL="0" indent="0" fontAlgn="base">
              <a:lnSpc>
                <a:spcPct val="100000"/>
              </a:lnSpc>
              <a:buNone/>
            </a:pPr>
            <a:r>
              <a:rPr lang="en-GB" sz="1400" b="1" dirty="0"/>
              <a:t>Sorting and Rearranging Objects: </a:t>
            </a:r>
            <a:r>
              <a:rPr lang="en-GB" sz="1400" dirty="0"/>
              <a:t>Kala may repetitively sort and rearrange objects around her. She could spend hours rearranging the contents of her purse or organizing items on her kitchen table without a clear purpose.</a:t>
            </a:r>
          </a:p>
          <a:p>
            <a:pPr marL="0" indent="0" fontAlgn="base">
              <a:lnSpc>
                <a:spcPct val="100000"/>
              </a:lnSpc>
              <a:buNone/>
            </a:pPr>
            <a:r>
              <a:rPr lang="en-GB" sz="1400" b="1" dirty="0"/>
              <a:t>Compulsive Handwashing: </a:t>
            </a:r>
            <a:r>
              <a:rPr lang="en-GB" sz="1400" dirty="0"/>
              <a:t>Repetitive handwashing can be a common </a:t>
            </a:r>
            <a:r>
              <a:rPr lang="en-GB" sz="1400" dirty="0" err="1"/>
              <a:t>behavior</a:t>
            </a:r>
            <a:r>
              <a:rPr lang="en-GB" sz="1400" dirty="0"/>
              <a:t>. Kala may wash her hands multiple times in a short span, potentially causing skin irritation or discomfort.</a:t>
            </a:r>
          </a:p>
          <a:p>
            <a:pPr marL="0" indent="0" fontAlgn="base">
              <a:lnSpc>
                <a:spcPct val="100000"/>
              </a:lnSpc>
              <a:buNone/>
            </a:pPr>
            <a:r>
              <a:rPr lang="en-GB" sz="1400" b="1" dirty="0"/>
              <a:t>Checking Doors and Locks: </a:t>
            </a:r>
            <a:r>
              <a:rPr lang="en-GB" sz="1400" dirty="0"/>
              <a:t>She may check doors and locks repeatedly, even immediately after verifying their security. This </a:t>
            </a:r>
            <a:r>
              <a:rPr lang="en-GB" sz="1400" dirty="0" err="1"/>
              <a:t>behavior</a:t>
            </a:r>
            <a:r>
              <a:rPr lang="en-GB" sz="1400" dirty="0"/>
              <a:t> can lead to anxiety and frustration, as she believes the doors are constantly unlocked.</a:t>
            </a:r>
          </a:p>
          <a:p>
            <a:pPr marL="0" indent="0" fontAlgn="base">
              <a:lnSpc>
                <a:spcPct val="100000"/>
              </a:lnSpc>
              <a:buNone/>
            </a:pPr>
            <a:r>
              <a:rPr lang="en-GB" sz="1400" b="1" dirty="0"/>
              <a:t>Frequent Request for Confirmation: </a:t>
            </a:r>
            <a:r>
              <a:rPr lang="en-GB" sz="1400" dirty="0"/>
              <a:t>Kala may seek reassurance or confirmation for routine tasks, like whether she's taken her medication or locked her front door. She may repeatedly call family members or caregivers to verify these actions.</a:t>
            </a:r>
          </a:p>
          <a:p>
            <a:pPr marL="0" indent="0" fontAlgn="base">
              <a:lnSpc>
                <a:spcPct val="100000"/>
              </a:lnSpc>
              <a:buNone/>
            </a:pPr>
            <a:r>
              <a:rPr lang="en-GB" sz="1400" b="1" dirty="0"/>
              <a:t>Endless Folding and Unfolding of Clothing: </a:t>
            </a:r>
            <a:r>
              <a:rPr lang="en-GB" sz="1400" dirty="0"/>
              <a:t>Repetitive folding and unfolding of clothes, such as a stack of towels or a piece of fabric, can be another manifestation. Kala may engage in this activity for extended periods.</a:t>
            </a:r>
            <a:endParaRPr lang="en-GB" sz="3200" dirty="0"/>
          </a:p>
        </p:txBody>
      </p:sp>
    </p:spTree>
    <p:extLst>
      <p:ext uri="{BB962C8B-B14F-4D97-AF65-F5344CB8AC3E}">
        <p14:creationId xmlns:p14="http://schemas.microsoft.com/office/powerpoint/2010/main" val="213607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GB"/>
              <a:t>Changes in eating behaviour</a:t>
            </a:r>
            <a:endParaRPr lang="en-CY"/>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sp>
        <p:nvSpPr>
          <p:cNvPr id="3" name="Content Placeholder 2">
            <a:extLst>
              <a:ext uri="{FF2B5EF4-FFF2-40B4-BE49-F238E27FC236}">
                <a16:creationId xmlns:a16="http://schemas.microsoft.com/office/drawing/2014/main" id="{262429B5-0BD4-DCB7-4BBD-B93151E9A8E1}"/>
              </a:ext>
            </a:extLst>
          </p:cNvPr>
          <p:cNvSpPr>
            <a:spLocks noGrp="1"/>
          </p:cNvSpPr>
          <p:nvPr>
            <p:ph idx="1"/>
          </p:nvPr>
        </p:nvSpPr>
        <p:spPr>
          <a:xfrm>
            <a:off x="838198" y="1824310"/>
            <a:ext cx="10515599" cy="4306887"/>
          </a:xfrm>
        </p:spPr>
        <p:txBody>
          <a:bodyPr>
            <a:noAutofit/>
          </a:bodyPr>
          <a:lstStyle/>
          <a:p>
            <a:pPr marL="0" indent="0" fontAlgn="base">
              <a:lnSpc>
                <a:spcPct val="100000"/>
              </a:lnSpc>
              <a:buNone/>
            </a:pPr>
            <a:r>
              <a:rPr lang="en-GB" sz="2400" b="1">
                <a:solidFill>
                  <a:srgbClr val="64759B"/>
                </a:solidFill>
              </a:rPr>
              <a:t>Changes in eating behaviours are relatively common in NDDs, particularly in conditions like Alzheimer's disease, frontotemporal dementia, and Parkinson's disease.</a:t>
            </a:r>
          </a:p>
          <a:p>
            <a:pPr marL="0" indent="0" fontAlgn="base">
              <a:lnSpc>
                <a:spcPct val="100000"/>
              </a:lnSpc>
              <a:buNone/>
            </a:pPr>
            <a:endParaRPr lang="en-GB" sz="2400"/>
          </a:p>
          <a:p>
            <a:pPr marL="0" indent="0" fontAlgn="base">
              <a:lnSpc>
                <a:spcPct val="100000"/>
              </a:lnSpc>
              <a:buNone/>
            </a:pPr>
            <a:r>
              <a:rPr lang="en-GB" sz="2400"/>
              <a:t>Individuals with NDDs may exhibit:</a:t>
            </a:r>
          </a:p>
          <a:p>
            <a:pPr lvl="1" fontAlgn="base">
              <a:lnSpc>
                <a:spcPct val="100000"/>
              </a:lnSpc>
            </a:pPr>
            <a:r>
              <a:rPr lang="en-GB"/>
              <a:t>Loss of appetite</a:t>
            </a:r>
          </a:p>
          <a:p>
            <a:pPr lvl="1" fontAlgn="base">
              <a:lnSpc>
                <a:spcPct val="100000"/>
              </a:lnSpc>
            </a:pPr>
            <a:r>
              <a:rPr lang="en-GB"/>
              <a:t>Overeating or binge eating</a:t>
            </a:r>
          </a:p>
          <a:p>
            <a:pPr lvl="1" fontAlgn="base">
              <a:lnSpc>
                <a:spcPct val="100000"/>
              </a:lnSpc>
            </a:pPr>
            <a:r>
              <a:rPr lang="en-GB"/>
              <a:t>Changes in food preferences</a:t>
            </a:r>
          </a:p>
          <a:p>
            <a:pPr lvl="1" fontAlgn="base">
              <a:lnSpc>
                <a:spcPct val="100000"/>
              </a:lnSpc>
            </a:pPr>
            <a:r>
              <a:rPr lang="en-GB"/>
              <a:t>Food rituals</a:t>
            </a:r>
          </a:p>
        </p:txBody>
      </p:sp>
    </p:spTree>
    <p:extLst>
      <p:ext uri="{BB962C8B-B14F-4D97-AF65-F5344CB8AC3E}">
        <p14:creationId xmlns:p14="http://schemas.microsoft.com/office/powerpoint/2010/main" val="4148584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2408321" y="2554605"/>
            <a:ext cx="7375358"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Y" dirty="0"/>
              <a:t>Psychiatric Disorders</a:t>
            </a:r>
          </a:p>
        </p:txBody>
      </p:sp>
    </p:spTree>
    <p:extLst>
      <p:ext uri="{BB962C8B-B14F-4D97-AF65-F5344CB8AC3E}">
        <p14:creationId xmlns:p14="http://schemas.microsoft.com/office/powerpoint/2010/main" val="317682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26C9-9904-22BA-48BA-89E006F736F4}"/>
              </a:ext>
            </a:extLst>
          </p:cNvPr>
          <p:cNvSpPr>
            <a:spLocks noGrp="1"/>
          </p:cNvSpPr>
          <p:nvPr>
            <p:ph type="title"/>
          </p:nvPr>
        </p:nvSpPr>
        <p:spPr/>
        <p:txBody>
          <a:bodyPr/>
          <a:lstStyle/>
          <a:p>
            <a:r>
              <a:rPr lang="en-CY" dirty="0"/>
              <a:t>Psychiatric disorders</a:t>
            </a:r>
          </a:p>
        </p:txBody>
      </p:sp>
      <p:sp>
        <p:nvSpPr>
          <p:cNvPr id="7" name="Content Placeholder 2">
            <a:extLst>
              <a:ext uri="{FF2B5EF4-FFF2-40B4-BE49-F238E27FC236}">
                <a16:creationId xmlns:a16="http://schemas.microsoft.com/office/drawing/2014/main" id="{BC28E043-7FB6-EBAC-5DC1-01464038ACDB}"/>
              </a:ext>
            </a:extLst>
          </p:cNvPr>
          <p:cNvSpPr txBox="1">
            <a:spLocks/>
          </p:cNvSpPr>
          <p:nvPr/>
        </p:nvSpPr>
        <p:spPr>
          <a:xfrm>
            <a:off x="982579" y="1511049"/>
            <a:ext cx="4283242"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According to the American Psychiatric Association (APA), a </a:t>
            </a:r>
            <a:r>
              <a:rPr lang="en-GB" b="1" dirty="0">
                <a:solidFill>
                  <a:srgbClr val="64759B"/>
                </a:solidFill>
              </a:rPr>
              <a:t>psychiatric disorder</a:t>
            </a:r>
            <a:r>
              <a:rPr lang="en-GB" dirty="0"/>
              <a:t>, or a </a:t>
            </a:r>
            <a:r>
              <a:rPr lang="en-GB" b="1" dirty="0">
                <a:solidFill>
                  <a:srgbClr val="64759B"/>
                </a:solidFill>
              </a:rPr>
              <a:t>mental disorder </a:t>
            </a:r>
            <a:r>
              <a:rPr lang="en-GB" dirty="0"/>
              <a:t>refers to a </a:t>
            </a:r>
            <a:r>
              <a:rPr lang="en-GB" b="1" dirty="0">
                <a:solidFill>
                  <a:srgbClr val="64759B"/>
                </a:solidFill>
              </a:rPr>
              <a:t>noticeable disturbance in a person’s emotions, behaviours, or thinking patterns that impacts their quality of life.</a:t>
            </a:r>
          </a:p>
          <a:p>
            <a:pPr marL="0" indent="0">
              <a:buNone/>
            </a:pPr>
            <a:endParaRPr lang="en-CY" b="1" dirty="0"/>
          </a:p>
        </p:txBody>
      </p:sp>
      <p:pic>
        <p:nvPicPr>
          <p:cNvPr id="2050" name="Picture 2" descr="American Psychological Association (APA)">
            <a:extLst>
              <a:ext uri="{FF2B5EF4-FFF2-40B4-BE49-F238E27FC236}">
                <a16:creationId xmlns:a16="http://schemas.microsoft.com/office/drawing/2014/main" id="{E69408A4-8E56-5536-0F58-0BD579770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936" y="2580060"/>
            <a:ext cx="4439807" cy="16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3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8187B6-81A7-A023-A46A-1C63BF8FEFD0}"/>
              </a:ext>
            </a:extLst>
          </p:cNvPr>
          <p:cNvSpPr txBox="1">
            <a:spLocks/>
          </p:cNvSpPr>
          <p:nvPr/>
        </p:nvSpPr>
        <p:spPr>
          <a:xfrm>
            <a:off x="990600" y="517525"/>
            <a:ext cx="10515600" cy="874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dirty="0"/>
              <a:t>Diathesis-stress model</a:t>
            </a:r>
          </a:p>
        </p:txBody>
      </p:sp>
      <p:pic>
        <p:nvPicPr>
          <p:cNvPr id="11" name="Picture Placeholder 7" descr="A two-part illustration shows biopsychosocial and diathesis-stress models.&#10;&quot;The biopsychosocial model shows a Venn diagram with three overlapping ovals. The first oval is labeled “Biological” with other labels such as Genes, Brain structure, and Hormones inside. The second oval is labeled “Psychological” with other labels such as Learning, Perceptions, and Memory inside. The third oval is labeled “Social” with other labels such as Support, Environment, and Culture inside. Intersection of all three circles is labeled “Psychological disorder.” &#10;&#10;The diathesis-stress model shows a flow diagram with three circles. The first circle is labeled “Diathesis” with other labels such as Brain structure, Hormones, Early learning, Memory bias, and Genes inside. The second circle is labeled “Stress” with other labels such as Abuse, Onset of physical illness, Traumatic event, and Loss inside. The product of “Diathesis” and “Stress” circles leads to the third circle labeled “Psychological disorder.">
            <a:extLst>
              <a:ext uri="{FF2B5EF4-FFF2-40B4-BE49-F238E27FC236}">
                <a16:creationId xmlns:a16="http://schemas.microsoft.com/office/drawing/2014/main" id="{B4F0FDAE-DA72-BEDD-0C3D-47BEDC6D7B1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258" t="54391" r="7304" b="8800"/>
          <a:stretch/>
        </p:blipFill>
        <p:spPr>
          <a:xfrm>
            <a:off x="1093306" y="2014189"/>
            <a:ext cx="10198874" cy="2829622"/>
          </a:xfrm>
        </p:spPr>
      </p:pic>
    </p:spTree>
    <p:extLst>
      <p:ext uri="{BB962C8B-B14F-4D97-AF65-F5344CB8AC3E}">
        <p14:creationId xmlns:p14="http://schemas.microsoft.com/office/powerpoint/2010/main" val="219916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F431-F917-8493-8BDF-DDED5B6FFF8D}"/>
              </a:ext>
            </a:extLst>
          </p:cNvPr>
          <p:cNvSpPr>
            <a:spLocks noGrp="1"/>
          </p:cNvSpPr>
          <p:nvPr>
            <p:ph type="title"/>
          </p:nvPr>
        </p:nvSpPr>
        <p:spPr/>
        <p:txBody>
          <a:bodyPr>
            <a:normAutofit/>
          </a:bodyPr>
          <a:lstStyle/>
          <a:p>
            <a:r>
              <a:rPr lang="en-CY" dirty="0"/>
              <a:t>Diathesis-stress model</a:t>
            </a:r>
          </a:p>
        </p:txBody>
      </p:sp>
      <p:pic>
        <p:nvPicPr>
          <p:cNvPr id="1028" name="Picture 4" descr="Juno | ✨Your Local Wizard✨ on Twitter: &quot;&quot;I'm so tired lately.&quot; &quot;Everything  stresses me out/makes me angry/sad!&quot; I spoke to my therapist about this  issue and she showed me something called the">
            <a:extLst>
              <a:ext uri="{FF2B5EF4-FFF2-40B4-BE49-F238E27FC236}">
                <a16:creationId xmlns:a16="http://schemas.microsoft.com/office/drawing/2014/main" id="{2B7BEBA0-9B26-2352-0810-D6BA60D569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61"/>
          <a:stretch/>
        </p:blipFill>
        <p:spPr bwMode="auto">
          <a:xfrm>
            <a:off x="2175505" y="1239520"/>
            <a:ext cx="7840989" cy="496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29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1BFF-1022-403E-6D70-01661267AB9E}"/>
              </a:ext>
            </a:extLst>
          </p:cNvPr>
          <p:cNvSpPr>
            <a:spLocks noGrp="1"/>
          </p:cNvSpPr>
          <p:nvPr>
            <p:ph type="title"/>
          </p:nvPr>
        </p:nvSpPr>
        <p:spPr/>
        <p:txBody>
          <a:bodyPr/>
          <a:lstStyle/>
          <a:p>
            <a:r>
              <a:rPr lang="en-CY" dirty="0"/>
              <a:t>Classifying disorders</a:t>
            </a:r>
          </a:p>
        </p:txBody>
      </p:sp>
      <p:sp>
        <p:nvSpPr>
          <p:cNvPr id="6" name="Content Placeholder 2">
            <a:extLst>
              <a:ext uri="{FF2B5EF4-FFF2-40B4-BE49-F238E27FC236}">
                <a16:creationId xmlns:a16="http://schemas.microsoft.com/office/drawing/2014/main" id="{57F36D8B-EC6D-1CDC-EBF6-276AC0A05B78}"/>
              </a:ext>
            </a:extLst>
          </p:cNvPr>
          <p:cNvSpPr txBox="1">
            <a:spLocks/>
          </p:cNvSpPr>
          <p:nvPr/>
        </p:nvSpPr>
        <p:spPr>
          <a:xfrm>
            <a:off x="838200" y="1363579"/>
            <a:ext cx="10515600" cy="48053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The classification of psychiatric disorders is crucial for organizing, diagnosing, and treating psychological conditions.</a:t>
            </a:r>
          </a:p>
          <a:p>
            <a:pPr marL="0" indent="0">
              <a:buFont typeface="Arial" panose="020B0604020202020204" pitchFamily="34" charset="0"/>
              <a:buNone/>
            </a:pPr>
            <a:r>
              <a:rPr lang="en-GB" dirty="0"/>
              <a:t>There are two primary classification systems:</a:t>
            </a:r>
          </a:p>
          <a:p>
            <a:pPr marL="514350" indent="-514350">
              <a:buFont typeface="Arial" panose="020B0604020202020204" pitchFamily="34" charset="0"/>
              <a:buAutoNum type="arabicPeriod"/>
            </a:pPr>
            <a:r>
              <a:rPr lang="en-GB" b="1" dirty="0">
                <a:solidFill>
                  <a:srgbClr val="64759B"/>
                </a:solidFill>
              </a:rPr>
              <a:t>The Diagnostic and Statistical Manual of Mental Disorders (DSM)</a:t>
            </a:r>
            <a:r>
              <a:rPr lang="en-GB" dirty="0"/>
              <a:t>, published by the American Psychiatric Association - widely used in the United States and many other countries.</a:t>
            </a:r>
            <a:endParaRPr lang="en-US" dirty="0"/>
          </a:p>
          <a:p>
            <a:pPr marL="514350" indent="-514350">
              <a:buFont typeface="Arial" panose="020B0604020202020204" pitchFamily="34" charset="0"/>
              <a:buAutoNum type="arabicPeriod"/>
            </a:pPr>
            <a:r>
              <a:rPr lang="en-US" b="1" dirty="0">
                <a:solidFill>
                  <a:srgbClr val="64759B"/>
                </a:solidFill>
              </a:rPr>
              <a:t>The International Statistical Classification of Diseases and Related Health Problems (ICD)</a:t>
            </a:r>
            <a:r>
              <a:rPr lang="en-US" b="1" dirty="0"/>
              <a:t> </a:t>
            </a:r>
            <a:r>
              <a:rPr lang="en-US" dirty="0"/>
              <a:t>by the World Health Organization - used </a:t>
            </a:r>
            <a:r>
              <a:rPr lang="en-GB" dirty="0"/>
              <a:t>globally for clinical diagnoses, epidemiology, and health management purposes.</a:t>
            </a:r>
          </a:p>
          <a:p>
            <a:pPr marL="0" indent="0">
              <a:buFont typeface="Arial" panose="020B0604020202020204" pitchFamily="34" charset="0"/>
              <a:buNone/>
            </a:pPr>
            <a:r>
              <a:rPr lang="en-GB" dirty="0"/>
              <a:t>Both classification systems provide a common language and set of criteria for diagnosing mental disorders, promoting consistency and facilitating communication among clinicians and researchers.</a:t>
            </a:r>
          </a:p>
          <a:p>
            <a:pPr marL="0" indent="0">
              <a:buFont typeface="Arial" panose="020B0604020202020204" pitchFamily="34" charset="0"/>
              <a:buNone/>
            </a:pPr>
            <a:r>
              <a:rPr lang="en-GB" dirty="0"/>
              <a:t>The current editions are DSM-5-TR and ICD-11, with the DSM-5-TR being more widely used in clinical practice.</a:t>
            </a:r>
          </a:p>
        </p:txBody>
      </p:sp>
    </p:spTree>
    <p:extLst>
      <p:ext uri="{BB962C8B-B14F-4D97-AF65-F5344CB8AC3E}">
        <p14:creationId xmlns:p14="http://schemas.microsoft.com/office/powerpoint/2010/main" val="212532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76FA-DFB0-03EB-70FB-E09212A6B195}"/>
              </a:ext>
            </a:extLst>
          </p:cNvPr>
          <p:cNvSpPr>
            <a:spLocks noGrp="1"/>
          </p:cNvSpPr>
          <p:nvPr>
            <p:ph type="title"/>
          </p:nvPr>
        </p:nvSpPr>
        <p:spPr/>
        <p:txBody>
          <a:bodyPr/>
          <a:lstStyle/>
          <a:p>
            <a:r>
              <a:rPr lang="en-CY" dirty="0"/>
              <a:t>Who can make a diagnosis?</a:t>
            </a:r>
          </a:p>
        </p:txBody>
      </p:sp>
      <p:sp>
        <p:nvSpPr>
          <p:cNvPr id="3" name="Content Placeholder 2">
            <a:extLst>
              <a:ext uri="{FF2B5EF4-FFF2-40B4-BE49-F238E27FC236}">
                <a16:creationId xmlns:a16="http://schemas.microsoft.com/office/drawing/2014/main" id="{F9622923-FB5B-A437-B9D6-44D4806F978B}"/>
              </a:ext>
            </a:extLst>
          </p:cNvPr>
          <p:cNvSpPr>
            <a:spLocks noGrp="1"/>
          </p:cNvSpPr>
          <p:nvPr>
            <p:ph idx="1"/>
          </p:nvPr>
        </p:nvSpPr>
        <p:spPr>
          <a:xfrm>
            <a:off x="838200" y="1239520"/>
            <a:ext cx="10515600" cy="4805363"/>
          </a:xfrm>
        </p:spPr>
        <p:txBody>
          <a:bodyPr>
            <a:normAutofit fontScale="85000" lnSpcReduction="20000"/>
          </a:bodyPr>
          <a:lstStyle/>
          <a:p>
            <a:pPr algn="l">
              <a:buFont typeface="Arial" panose="020B0604020202020204" pitchFamily="34" charset="0"/>
              <a:buChar char="•"/>
            </a:pPr>
            <a:r>
              <a:rPr lang="en-GB" b="1" dirty="0"/>
              <a:t>Psychiatrists: </a:t>
            </a:r>
            <a:r>
              <a:rPr lang="en-GB" dirty="0"/>
              <a:t>These medical doctors specialize in psychiatry and have the authority to diagnose mental health disorders. They undergo extensive training and are licensed to practice medicine and provide psychiatric care.</a:t>
            </a:r>
          </a:p>
          <a:p>
            <a:pPr algn="l">
              <a:buFont typeface="Arial" panose="020B0604020202020204" pitchFamily="34" charset="0"/>
              <a:buChar char="•"/>
            </a:pPr>
            <a:r>
              <a:rPr lang="en-GB" b="1" dirty="0"/>
              <a:t>Clinical Psychologists: </a:t>
            </a:r>
            <a:r>
              <a:rPr lang="en-GB" dirty="0"/>
              <a:t>Trained in psychological testing and assessment, clinical psychologists can diagnose various mental health conditions. They use standardized measures, interviews, and observations to gather comprehensive information for an accurate diagnosis.</a:t>
            </a:r>
          </a:p>
          <a:p>
            <a:pPr algn="l">
              <a:buFont typeface="Arial" panose="020B0604020202020204" pitchFamily="34" charset="0"/>
              <a:buChar char="•"/>
            </a:pPr>
            <a:r>
              <a:rPr lang="en-GB" b="1" dirty="0"/>
              <a:t>Psychiatric Nurses: </a:t>
            </a:r>
            <a:r>
              <a:rPr lang="en-GB" dirty="0"/>
              <a:t>Psychiatric nurses may be involved in the assessment and diagnosis of mental health disorders, particularly in the context of psychiatric settings. They work under the supervision of psychiatrists and contribute to the diagnostic process.</a:t>
            </a:r>
          </a:p>
          <a:p>
            <a:pPr algn="l">
              <a:buFont typeface="Arial" panose="020B0604020202020204" pitchFamily="34" charset="0"/>
              <a:buChar char="•"/>
            </a:pPr>
            <a:r>
              <a:rPr lang="en-GB" b="1" dirty="0"/>
              <a:t>Mental Health Professionals: </a:t>
            </a:r>
            <a:r>
              <a:rPr lang="en-GB" dirty="0"/>
              <a:t>Other qualified mental health professionals, such as psychiatric social workers and mental health counsellors, may have the competence to provide provisional diagnoses within their scope of practice. They may work collaboratively with psychiatrists and psychologists to ensure accurate diagnoses and appropriate treatment plans.</a:t>
            </a:r>
          </a:p>
          <a:p>
            <a:endParaRPr lang="en-CY" dirty="0"/>
          </a:p>
        </p:txBody>
      </p:sp>
    </p:spTree>
    <p:extLst>
      <p:ext uri="{BB962C8B-B14F-4D97-AF65-F5344CB8AC3E}">
        <p14:creationId xmlns:p14="http://schemas.microsoft.com/office/powerpoint/2010/main" val="2784940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76FA-DFB0-03EB-70FB-E09212A6B195}"/>
              </a:ext>
            </a:extLst>
          </p:cNvPr>
          <p:cNvSpPr>
            <a:spLocks noGrp="1"/>
          </p:cNvSpPr>
          <p:nvPr>
            <p:ph type="title"/>
          </p:nvPr>
        </p:nvSpPr>
        <p:spPr/>
        <p:txBody>
          <a:bodyPr/>
          <a:lstStyle/>
          <a:p>
            <a:r>
              <a:rPr lang="en-CY" dirty="0"/>
              <a:t>Who can make a diagnosis?</a:t>
            </a:r>
          </a:p>
        </p:txBody>
      </p:sp>
      <p:sp>
        <p:nvSpPr>
          <p:cNvPr id="3" name="Content Placeholder 2">
            <a:extLst>
              <a:ext uri="{FF2B5EF4-FFF2-40B4-BE49-F238E27FC236}">
                <a16:creationId xmlns:a16="http://schemas.microsoft.com/office/drawing/2014/main" id="{F9622923-FB5B-A437-B9D6-44D4806F978B}"/>
              </a:ext>
            </a:extLst>
          </p:cNvPr>
          <p:cNvSpPr>
            <a:spLocks noGrp="1"/>
          </p:cNvSpPr>
          <p:nvPr>
            <p:ph idx="1"/>
          </p:nvPr>
        </p:nvSpPr>
        <p:spPr>
          <a:xfrm>
            <a:off x="1094874" y="1913022"/>
            <a:ext cx="5257800" cy="3031956"/>
          </a:xfrm>
        </p:spPr>
        <p:txBody>
          <a:bodyPr>
            <a:normAutofit/>
          </a:bodyPr>
          <a:lstStyle/>
          <a:p>
            <a:pPr marL="0" indent="0">
              <a:lnSpc>
                <a:spcPct val="100000"/>
              </a:lnSpc>
              <a:buNone/>
            </a:pPr>
            <a:r>
              <a:rPr lang="en-GB" sz="2400" dirty="0"/>
              <a:t>It is important to note that the specific regulations and practices regarding psychiatric diagnosis may vary within different regions and healthcare settings across countries. It is advisable to consult local authorities or healthcare institutions for the most accurate and up-to-date information.</a:t>
            </a:r>
            <a:endParaRPr lang="en-CY" sz="2400" dirty="0"/>
          </a:p>
        </p:txBody>
      </p:sp>
      <p:pic>
        <p:nvPicPr>
          <p:cNvPr id="1026" name="Picture 2" descr="Welcome to NIMH - Sri Lanka">
            <a:extLst>
              <a:ext uri="{FF2B5EF4-FFF2-40B4-BE49-F238E27FC236}">
                <a16:creationId xmlns:a16="http://schemas.microsoft.com/office/drawing/2014/main" id="{EE4842E6-3932-2B4E-6E86-3BDAA6B2D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2286000"/>
            <a:ext cx="4445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B0B0CD-2C6D-0F54-0707-17D40969426F}"/>
              </a:ext>
            </a:extLst>
          </p:cNvPr>
          <p:cNvSpPr txBox="1"/>
          <p:nvPr/>
        </p:nvSpPr>
        <p:spPr>
          <a:xfrm>
            <a:off x="7876674" y="3760378"/>
            <a:ext cx="3046731" cy="369332"/>
          </a:xfrm>
          <a:prstGeom prst="rect">
            <a:avLst/>
          </a:prstGeom>
          <a:noFill/>
        </p:spPr>
        <p:txBody>
          <a:bodyPr wrap="none" rtlCol="0">
            <a:spAutoFit/>
          </a:bodyPr>
          <a:lstStyle/>
          <a:p>
            <a:r>
              <a:rPr lang="en-GB" dirty="0"/>
              <a:t>https://</a:t>
            </a:r>
            <a:r>
              <a:rPr lang="en-GB" dirty="0" err="1"/>
              <a:t>nimh.health.gov.lk</a:t>
            </a:r>
            <a:r>
              <a:rPr lang="en-GB" dirty="0"/>
              <a:t>/</a:t>
            </a:r>
            <a:r>
              <a:rPr lang="en-GB" dirty="0" err="1"/>
              <a:t>en</a:t>
            </a:r>
            <a:r>
              <a:rPr lang="en-GB" dirty="0"/>
              <a:t>/</a:t>
            </a:r>
            <a:endParaRPr lang="en-CY" dirty="0"/>
          </a:p>
        </p:txBody>
      </p:sp>
    </p:spTree>
    <p:extLst>
      <p:ext uri="{BB962C8B-B14F-4D97-AF65-F5344CB8AC3E}">
        <p14:creationId xmlns:p14="http://schemas.microsoft.com/office/powerpoint/2010/main" val="124831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7DC6-FA98-10A7-7561-28527F972258}"/>
              </a:ext>
            </a:extLst>
          </p:cNvPr>
          <p:cNvSpPr>
            <a:spLocks noGrp="1"/>
          </p:cNvSpPr>
          <p:nvPr>
            <p:ph type="title"/>
          </p:nvPr>
        </p:nvSpPr>
        <p:spPr/>
        <p:txBody>
          <a:bodyPr/>
          <a:lstStyle/>
          <a:p>
            <a:r>
              <a:rPr lang="en-CY" dirty="0"/>
              <a:t>Psychiatric Disorders</a:t>
            </a:r>
          </a:p>
        </p:txBody>
      </p:sp>
      <p:sp>
        <p:nvSpPr>
          <p:cNvPr id="3" name="Content Placeholder 2">
            <a:extLst>
              <a:ext uri="{FF2B5EF4-FFF2-40B4-BE49-F238E27FC236}">
                <a16:creationId xmlns:a16="http://schemas.microsoft.com/office/drawing/2014/main" id="{21D4D114-C667-2AF7-AC90-23DEC0FA2447}"/>
              </a:ext>
            </a:extLst>
          </p:cNvPr>
          <p:cNvSpPr>
            <a:spLocks noGrp="1"/>
          </p:cNvSpPr>
          <p:nvPr>
            <p:ph idx="1"/>
          </p:nvPr>
        </p:nvSpPr>
        <p:spPr/>
        <p:txBody>
          <a:bodyPr>
            <a:normAutofit/>
          </a:bodyPr>
          <a:lstStyle/>
          <a:p>
            <a:pPr marL="0" indent="0">
              <a:buNone/>
            </a:pPr>
            <a:r>
              <a:rPr lang="en-CY" dirty="0"/>
              <a:t>Here, we will cover some of the most common psychiatric conditions and disorders in individuals with NDDs:</a:t>
            </a:r>
          </a:p>
          <a:p>
            <a:pPr marL="0" indent="0">
              <a:buNone/>
            </a:pPr>
            <a:endParaRPr lang="en-CY" dirty="0"/>
          </a:p>
          <a:p>
            <a:pPr marL="457200" lvl="1" indent="0">
              <a:buNone/>
            </a:pPr>
            <a:r>
              <a:rPr lang="en-CY" sz="4000" dirty="0">
                <a:solidFill>
                  <a:srgbClr val="64759B"/>
                </a:solidFill>
              </a:rPr>
              <a:t>Anxiety Disorders</a:t>
            </a:r>
          </a:p>
          <a:p>
            <a:pPr marL="457200" lvl="1" indent="0">
              <a:buNone/>
            </a:pPr>
            <a:r>
              <a:rPr lang="en-CY" sz="4000" dirty="0">
                <a:solidFill>
                  <a:srgbClr val="64759B"/>
                </a:solidFill>
              </a:rPr>
              <a:t>Mood Disorders</a:t>
            </a:r>
          </a:p>
          <a:p>
            <a:pPr marL="457200" lvl="1" indent="0">
              <a:buNone/>
            </a:pPr>
            <a:r>
              <a:rPr lang="en-CY" sz="4000" dirty="0">
                <a:solidFill>
                  <a:srgbClr val="64759B"/>
                </a:solidFill>
              </a:rPr>
              <a:t>Delirium</a:t>
            </a:r>
          </a:p>
          <a:p>
            <a:pPr marL="457200" lvl="1" indent="0">
              <a:buNone/>
            </a:pPr>
            <a:r>
              <a:rPr lang="en-CY" sz="4000" dirty="0">
                <a:solidFill>
                  <a:srgbClr val="64759B"/>
                </a:solidFill>
              </a:rPr>
              <a:t>Psychosis</a:t>
            </a:r>
          </a:p>
          <a:p>
            <a:pPr marL="457200" lvl="1" indent="0">
              <a:buNone/>
            </a:pPr>
            <a:endParaRPr lang="en-CY" sz="4000" dirty="0">
              <a:solidFill>
                <a:srgbClr val="64759B"/>
              </a:solidFill>
            </a:endParaRPr>
          </a:p>
        </p:txBody>
      </p:sp>
    </p:spTree>
    <p:extLst>
      <p:ext uri="{BB962C8B-B14F-4D97-AF65-F5344CB8AC3E}">
        <p14:creationId xmlns:p14="http://schemas.microsoft.com/office/powerpoint/2010/main" val="286824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6DEA-6E8A-817A-02C9-4AA8ADBCCBA7}"/>
              </a:ext>
            </a:extLst>
          </p:cNvPr>
          <p:cNvSpPr>
            <a:spLocks noGrp="1"/>
          </p:cNvSpPr>
          <p:nvPr>
            <p:ph type="title"/>
          </p:nvPr>
        </p:nvSpPr>
        <p:spPr>
          <a:xfrm>
            <a:off x="838200" y="481964"/>
            <a:ext cx="10515600" cy="874395"/>
          </a:xfrm>
        </p:spPr>
        <p:txBody>
          <a:bodyPr/>
          <a:lstStyle/>
          <a:p>
            <a:r>
              <a:rPr lang="en-CY" dirty="0"/>
              <a:t>Psychopathology in individuals with NDDs</a:t>
            </a:r>
          </a:p>
        </p:txBody>
      </p:sp>
      <p:graphicFrame>
        <p:nvGraphicFramePr>
          <p:cNvPr id="3" name="Table 2">
            <a:extLst>
              <a:ext uri="{FF2B5EF4-FFF2-40B4-BE49-F238E27FC236}">
                <a16:creationId xmlns:a16="http://schemas.microsoft.com/office/drawing/2014/main" id="{986F870E-D923-431D-546C-9564E88A8F3A}"/>
              </a:ext>
            </a:extLst>
          </p:cNvPr>
          <p:cNvGraphicFramePr>
            <a:graphicFrameLocks noGrp="1"/>
          </p:cNvGraphicFramePr>
          <p:nvPr>
            <p:extLst>
              <p:ext uri="{D42A27DB-BD31-4B8C-83A1-F6EECF244321}">
                <p14:modId xmlns:p14="http://schemas.microsoft.com/office/powerpoint/2010/main" val="1460352165"/>
              </p:ext>
            </p:extLst>
          </p:nvPr>
        </p:nvGraphicFramePr>
        <p:xfrm>
          <a:off x="1074822" y="1602012"/>
          <a:ext cx="10278978" cy="3894050"/>
        </p:xfrm>
        <a:graphic>
          <a:graphicData uri="http://schemas.openxmlformats.org/drawingml/2006/table">
            <a:tbl>
              <a:tblPr firstRow="1" firstCol="1" bandRow="1">
                <a:tableStyleId>{7DF18680-E054-41AD-8BC1-D1AEF772440D}</a:tableStyleId>
              </a:tblPr>
              <a:tblGrid>
                <a:gridCol w="1638679">
                  <a:extLst>
                    <a:ext uri="{9D8B030D-6E8A-4147-A177-3AD203B41FA5}">
                      <a16:colId xmlns:a16="http://schemas.microsoft.com/office/drawing/2014/main" val="546103078"/>
                    </a:ext>
                  </a:extLst>
                </a:gridCol>
                <a:gridCol w="4406171">
                  <a:extLst>
                    <a:ext uri="{9D8B030D-6E8A-4147-A177-3AD203B41FA5}">
                      <a16:colId xmlns:a16="http://schemas.microsoft.com/office/drawing/2014/main" val="340484618"/>
                    </a:ext>
                  </a:extLst>
                </a:gridCol>
                <a:gridCol w="4234128">
                  <a:extLst>
                    <a:ext uri="{9D8B030D-6E8A-4147-A177-3AD203B41FA5}">
                      <a16:colId xmlns:a16="http://schemas.microsoft.com/office/drawing/2014/main" val="3661888513"/>
                    </a:ext>
                  </a:extLst>
                </a:gridCol>
              </a:tblGrid>
              <a:tr h="285134">
                <a:tc>
                  <a:txBody>
                    <a:bodyPr/>
                    <a:lstStyle/>
                    <a:p>
                      <a:pPr algn="l"/>
                      <a:endParaRPr lang="en-CY"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Emotional and Behavioral Disturbances</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dirty="0">
                          <a:effectLst/>
                        </a:rPr>
                        <a:t>Psychiatric Disorders</a:t>
                      </a:r>
                      <a:endParaRPr lang="en-CY"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extLst>
                  <a:ext uri="{0D108BD9-81ED-4DB2-BD59-A6C34878D82A}">
                    <a16:rowId xmlns:a16="http://schemas.microsoft.com/office/drawing/2014/main" val="3012678348"/>
                  </a:ext>
                </a:extLst>
              </a:tr>
              <a:tr h="449086">
                <a:tc>
                  <a:txBody>
                    <a:bodyPr/>
                    <a:lstStyle/>
                    <a:p>
                      <a:pPr algn="l"/>
                      <a:r>
                        <a:rPr lang="en-CY" sz="1500">
                          <a:effectLst/>
                        </a:rPr>
                        <a:t>Origin</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Result from the neurodegenerative disorder itself</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Independent psychiatric conditions</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extLst>
                  <a:ext uri="{0D108BD9-81ED-4DB2-BD59-A6C34878D82A}">
                    <a16:rowId xmlns:a16="http://schemas.microsoft.com/office/drawing/2014/main" val="3278188526"/>
                  </a:ext>
                </a:extLst>
              </a:tr>
              <a:tr h="449086">
                <a:tc>
                  <a:txBody>
                    <a:bodyPr/>
                    <a:lstStyle/>
                    <a:p>
                      <a:pPr algn="l"/>
                      <a:r>
                        <a:rPr lang="en-CY" sz="1500">
                          <a:effectLst/>
                        </a:rPr>
                        <a:t>Causative Factors</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Direct consequence of brain changes in neurodegenerative disorders</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dirty="0">
                          <a:effectLst/>
                        </a:rPr>
                        <a:t>Not directly caused by neurodegenerative processes</a:t>
                      </a:r>
                      <a:endParaRPr lang="en-CY"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extLst>
                  <a:ext uri="{0D108BD9-81ED-4DB2-BD59-A6C34878D82A}">
                    <a16:rowId xmlns:a16="http://schemas.microsoft.com/office/drawing/2014/main" val="1235998325"/>
                  </a:ext>
                </a:extLst>
              </a:tr>
              <a:tr h="898172">
                <a:tc>
                  <a:txBody>
                    <a:bodyPr/>
                    <a:lstStyle/>
                    <a:p>
                      <a:pPr algn="l"/>
                      <a:r>
                        <a:rPr lang="en-CY" sz="1500">
                          <a:effectLst/>
                        </a:rPr>
                        <a:t>Examples of Conditions</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Common in Alzheimer's, frontotemporal dementia, Parkinson's disease, etc.</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Depression, anxiety disorders, psychosis, and other recognized psychiatric disorders</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extLst>
                  <a:ext uri="{0D108BD9-81ED-4DB2-BD59-A6C34878D82A}">
                    <a16:rowId xmlns:a16="http://schemas.microsoft.com/office/drawing/2014/main" val="2846602401"/>
                  </a:ext>
                </a:extLst>
              </a:tr>
              <a:tr h="673629">
                <a:tc>
                  <a:txBody>
                    <a:bodyPr/>
                    <a:lstStyle/>
                    <a:p>
                      <a:pPr algn="l"/>
                      <a:r>
                        <a:rPr lang="en-CY" sz="1500">
                          <a:effectLst/>
                        </a:rPr>
                        <a:t>Symptoms</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Mood swings, agitation, irritability, apathy, social withdrawal, impulse control problems, and more</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dirty="0">
                          <a:effectLst/>
                        </a:rPr>
                        <a:t>Symptoms specific to the particular mental disorder (e.g., low mood in depression)</a:t>
                      </a:r>
                      <a:endParaRPr lang="en-CY"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extLst>
                  <a:ext uri="{0D108BD9-81ED-4DB2-BD59-A6C34878D82A}">
                    <a16:rowId xmlns:a16="http://schemas.microsoft.com/office/drawing/2014/main" val="3981842388"/>
                  </a:ext>
                </a:extLst>
              </a:tr>
              <a:tr h="449086">
                <a:tc>
                  <a:txBody>
                    <a:bodyPr/>
                    <a:lstStyle/>
                    <a:p>
                      <a:pPr algn="l"/>
                      <a:r>
                        <a:rPr lang="en-CY" sz="1500">
                          <a:effectLst/>
                        </a:rPr>
                        <a:t>Classification</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Considered as symptoms of the neurodegenerative disorder</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a:effectLst/>
                        </a:rPr>
                        <a:t>Standalone psychiatric diagnoses</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extLst>
                  <a:ext uri="{0D108BD9-81ED-4DB2-BD59-A6C34878D82A}">
                    <a16:rowId xmlns:a16="http://schemas.microsoft.com/office/drawing/2014/main" val="2332371660"/>
                  </a:ext>
                </a:extLst>
              </a:tr>
              <a:tr h="673629">
                <a:tc>
                  <a:txBody>
                    <a:bodyPr/>
                    <a:lstStyle/>
                    <a:p>
                      <a:pPr algn="l"/>
                      <a:r>
                        <a:rPr lang="en-CY" sz="1500">
                          <a:effectLst/>
                        </a:rPr>
                        <a:t>Treatment</a:t>
                      </a:r>
                      <a:endParaRPr lang="en-CY" sz="170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dirty="0">
                          <a:effectLst/>
                        </a:rPr>
                        <a:t>Addressed as part of the overall management of the neurodegenerative disorder</a:t>
                      </a:r>
                      <a:endParaRPr lang="en-CY"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tc>
                  <a:txBody>
                    <a:bodyPr/>
                    <a:lstStyle/>
                    <a:p>
                      <a:pPr algn="l"/>
                      <a:r>
                        <a:rPr lang="en-CY" sz="1500" dirty="0">
                          <a:effectLst/>
                        </a:rPr>
                        <a:t>Treated as separate psychiatric conditions with specific therapeutic approaches</a:t>
                      </a:r>
                      <a:endParaRPr lang="en-CY"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6233" marR="96233" marT="0" marB="0" anchor="ctr"/>
                </a:tc>
                <a:extLst>
                  <a:ext uri="{0D108BD9-81ED-4DB2-BD59-A6C34878D82A}">
                    <a16:rowId xmlns:a16="http://schemas.microsoft.com/office/drawing/2014/main" val="2867591754"/>
                  </a:ext>
                </a:extLst>
              </a:tr>
            </a:tbl>
          </a:graphicData>
        </a:graphic>
      </p:graphicFrame>
    </p:spTree>
    <p:extLst>
      <p:ext uri="{BB962C8B-B14F-4D97-AF65-F5344CB8AC3E}">
        <p14:creationId xmlns:p14="http://schemas.microsoft.com/office/powerpoint/2010/main" val="1932955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dirty="0"/>
              <a:t>Anxiety Disorders</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838200" y="1371600"/>
            <a:ext cx="10515600" cy="3756991"/>
          </a:xfrm>
        </p:spPr>
        <p:txBody>
          <a:bodyPr>
            <a:normAutofit fontScale="85000" lnSpcReduction="10000"/>
          </a:bodyPr>
          <a:lstStyle/>
          <a:p>
            <a:pPr marL="0" indent="0">
              <a:buNone/>
            </a:pPr>
            <a:r>
              <a:rPr lang="en-GB" sz="3200" b="1" dirty="0"/>
              <a:t>Anxiety disorders</a:t>
            </a:r>
            <a:r>
              <a:rPr lang="en-GB" sz="3200" dirty="0"/>
              <a:t> are common mental health conditions characterized by excessive and persistent feelings of worry, fear, and apprehension</a:t>
            </a:r>
          </a:p>
          <a:p>
            <a:pPr marL="0" indent="0">
              <a:buNone/>
            </a:pPr>
            <a:endParaRPr lang="en-GB" sz="3200" dirty="0"/>
          </a:p>
          <a:p>
            <a:pPr marL="0" indent="0">
              <a:buNone/>
            </a:pPr>
            <a:r>
              <a:rPr lang="en-GB" sz="3200" dirty="0"/>
              <a:t>Anxiety disorders can impact individuals of all ages, genders, and backgrounds</a:t>
            </a:r>
          </a:p>
          <a:p>
            <a:pPr marL="0" indent="0">
              <a:buNone/>
            </a:pPr>
            <a:endParaRPr lang="en-GB" sz="3200" dirty="0"/>
          </a:p>
          <a:p>
            <a:pPr marL="0" indent="0">
              <a:buNone/>
            </a:pPr>
            <a:r>
              <a:rPr lang="en-GB" sz="3200" dirty="0"/>
              <a:t>We all feel anxious at times, but with an anxiety disorder, the anxiety tends to be fairly constant and has a very negative and intrusive impact on daily functioning and quality of life</a:t>
            </a:r>
            <a:endParaRPr lang="en-CY" sz="3200" dirty="0"/>
          </a:p>
        </p:txBody>
      </p:sp>
    </p:spTree>
    <p:extLst>
      <p:ext uri="{BB962C8B-B14F-4D97-AF65-F5344CB8AC3E}">
        <p14:creationId xmlns:p14="http://schemas.microsoft.com/office/powerpoint/2010/main" val="804237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dirty="0"/>
              <a:t>Types of Anxiety Disorders</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838200" y="1371600"/>
            <a:ext cx="10515600" cy="4275221"/>
          </a:xfrm>
        </p:spPr>
        <p:txBody>
          <a:bodyPr>
            <a:normAutofit fontScale="77500" lnSpcReduction="20000"/>
          </a:bodyPr>
          <a:lstStyle/>
          <a:p>
            <a:pPr algn="l">
              <a:lnSpc>
                <a:spcPct val="120000"/>
              </a:lnSpc>
              <a:buFont typeface="Arial" panose="020B0604020202020204" pitchFamily="34" charset="0"/>
              <a:buChar char="•"/>
            </a:pPr>
            <a:r>
              <a:rPr lang="en-GB" sz="2700" b="1" dirty="0"/>
              <a:t>Generalized Anxiety Disorder (GAD): </a:t>
            </a:r>
            <a:r>
              <a:rPr lang="en-GB" sz="2700" dirty="0"/>
              <a:t>Chronic and excessive worry about various aspects of life</a:t>
            </a:r>
          </a:p>
          <a:p>
            <a:pPr algn="l">
              <a:lnSpc>
                <a:spcPct val="120000"/>
              </a:lnSpc>
              <a:buFont typeface="Arial" panose="020B0604020202020204" pitchFamily="34" charset="0"/>
              <a:buChar char="•"/>
            </a:pPr>
            <a:r>
              <a:rPr lang="en-GB" sz="2700" b="1" dirty="0"/>
              <a:t>Panic Disorder: </a:t>
            </a:r>
            <a:r>
              <a:rPr lang="en-GB" sz="2700" dirty="0"/>
              <a:t>Recurrent and unexpected panic attacks accompanied by intense physical and psychological symptoms</a:t>
            </a:r>
          </a:p>
          <a:p>
            <a:pPr algn="l">
              <a:lnSpc>
                <a:spcPct val="120000"/>
              </a:lnSpc>
              <a:buFont typeface="Arial" panose="020B0604020202020204" pitchFamily="34" charset="0"/>
              <a:buChar char="•"/>
            </a:pPr>
            <a:r>
              <a:rPr lang="en-GB" sz="2700" b="1" dirty="0"/>
              <a:t>Social Anxiety Disorder: </a:t>
            </a:r>
            <a:r>
              <a:rPr lang="en-GB" sz="2700" dirty="0"/>
              <a:t>Intense fear of social situations and significant distress during social interactions</a:t>
            </a:r>
          </a:p>
          <a:p>
            <a:pPr algn="l">
              <a:lnSpc>
                <a:spcPct val="120000"/>
              </a:lnSpc>
              <a:buFont typeface="Arial" panose="020B0604020202020204" pitchFamily="34" charset="0"/>
              <a:buChar char="•"/>
            </a:pPr>
            <a:r>
              <a:rPr lang="en-GB" sz="2700" b="1" dirty="0"/>
              <a:t>Specific Phobias: </a:t>
            </a:r>
            <a:r>
              <a:rPr lang="en-GB" sz="2700" dirty="0"/>
              <a:t>Excessive fear of specific objects or situations (e.g., spiders, heights, flying)</a:t>
            </a:r>
          </a:p>
          <a:p>
            <a:pPr algn="l">
              <a:lnSpc>
                <a:spcPct val="120000"/>
              </a:lnSpc>
              <a:buFont typeface="Arial" panose="020B0604020202020204" pitchFamily="34" charset="0"/>
              <a:buChar char="•"/>
            </a:pPr>
            <a:r>
              <a:rPr lang="en-GB" sz="2700" b="1" dirty="0"/>
              <a:t>Obsessive-Compulsive Disorder (OCD):</a:t>
            </a:r>
            <a:r>
              <a:rPr lang="en-GB" sz="2700" dirty="0"/>
              <a:t> Intrusive thoughts (obsessions) and repetitive </a:t>
            </a:r>
            <a:r>
              <a:rPr lang="en-GB" sz="2700" dirty="0" err="1"/>
              <a:t>behaviors</a:t>
            </a:r>
            <a:r>
              <a:rPr lang="en-GB" sz="2700" dirty="0"/>
              <a:t> (compulsions)</a:t>
            </a:r>
          </a:p>
          <a:p>
            <a:pPr algn="l">
              <a:lnSpc>
                <a:spcPct val="120000"/>
              </a:lnSpc>
              <a:buFont typeface="Arial" panose="020B0604020202020204" pitchFamily="34" charset="0"/>
              <a:buChar char="•"/>
            </a:pPr>
            <a:r>
              <a:rPr lang="en-GB" sz="2700" b="1" dirty="0"/>
              <a:t>Post-Traumatic Stress Disorder (PTSD): </a:t>
            </a:r>
            <a:r>
              <a:rPr lang="en-GB" sz="2700" dirty="0"/>
              <a:t>Develops after experiencing or witnessing a traumatic event</a:t>
            </a:r>
          </a:p>
        </p:txBody>
      </p:sp>
    </p:spTree>
    <p:extLst>
      <p:ext uri="{BB962C8B-B14F-4D97-AF65-F5344CB8AC3E}">
        <p14:creationId xmlns:p14="http://schemas.microsoft.com/office/powerpoint/2010/main" val="1714298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dirty="0"/>
              <a:t>Symptoms of Anxiety Disorders</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838200" y="1303688"/>
            <a:ext cx="10515600" cy="4423344"/>
          </a:xfrm>
        </p:spPr>
        <p:txBody>
          <a:bodyPr>
            <a:normAutofit/>
          </a:bodyPr>
          <a:lstStyle/>
          <a:p>
            <a:pPr marL="0" indent="0" algn="l">
              <a:buNone/>
            </a:pPr>
            <a:r>
              <a:rPr lang="en-GB" sz="2100" b="1" dirty="0"/>
              <a:t>Psychological symptoms</a:t>
            </a:r>
          </a:p>
          <a:p>
            <a:pPr marL="0" indent="0" algn="l">
              <a:buNone/>
            </a:pPr>
            <a:endParaRPr lang="en-GB" sz="1000" b="1" dirty="0"/>
          </a:p>
          <a:p>
            <a:pPr lvl="1"/>
            <a:r>
              <a:rPr lang="en-GB" sz="2100" b="1" dirty="0"/>
              <a:t>Excessive worrying: </a:t>
            </a:r>
            <a:r>
              <a:rPr lang="en-GB" sz="2100" dirty="0"/>
              <a:t>Persistent and uncontrollable worries that are disproportionate to the situation. These worries may relate to various aspects of life, such as work, relationships, health, or finances.</a:t>
            </a:r>
          </a:p>
          <a:p>
            <a:pPr marL="742950" lvl="1" indent="-285750" algn="l">
              <a:buFont typeface="Arial" panose="020B0604020202020204" pitchFamily="34" charset="0"/>
              <a:buChar char="•"/>
            </a:pPr>
            <a:r>
              <a:rPr lang="en-GB" sz="2100" b="1" dirty="0"/>
              <a:t>Restlessness and irritability: </a:t>
            </a:r>
            <a:r>
              <a:rPr lang="en-GB" sz="2100" dirty="0"/>
              <a:t>Anxiety can lead to a constant feeling of restlessness, making it difficult to relax or stay still. Irritability and a low tolerance for frustration are also common, causing individuals to become easily agitated or annoyed.</a:t>
            </a:r>
          </a:p>
          <a:p>
            <a:pPr marL="742950" lvl="1" indent="-285750" algn="l">
              <a:buFont typeface="Arial" panose="020B0604020202020204" pitchFamily="34" charset="0"/>
              <a:buChar char="•"/>
            </a:pPr>
            <a:r>
              <a:rPr lang="en-GB" sz="2100" b="1" dirty="0"/>
              <a:t>Difficulty concentrating: </a:t>
            </a:r>
            <a:r>
              <a:rPr lang="en-GB" sz="2100" dirty="0"/>
              <a:t>Anxiety can impair concentration and focus. Individuals may find it challenging to pay attention to tasks, follow conversations, or remember information. This can interfere with academic or professional performance.</a:t>
            </a:r>
          </a:p>
          <a:p>
            <a:pPr marL="742950" lvl="1" indent="-285750" algn="l">
              <a:buFont typeface="Arial" panose="020B0604020202020204" pitchFamily="34" charset="0"/>
              <a:buChar char="•"/>
            </a:pPr>
            <a:r>
              <a:rPr lang="en-GB" sz="2100" b="1" dirty="0"/>
              <a:t>Sleep disturbances: </a:t>
            </a:r>
            <a:r>
              <a:rPr lang="en-GB" sz="2100" dirty="0"/>
              <a:t>Anxiety often disrupts sleep patterns. Individuals may have trouble falling asleep, experience frequent awakenings throughout the night, or have restless, unsatisfying sleep. Consequently, they may wake up feeling tired and fatigued.</a:t>
            </a:r>
          </a:p>
        </p:txBody>
      </p:sp>
    </p:spTree>
    <p:extLst>
      <p:ext uri="{BB962C8B-B14F-4D97-AF65-F5344CB8AC3E}">
        <p14:creationId xmlns:p14="http://schemas.microsoft.com/office/powerpoint/2010/main" val="364436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dirty="0"/>
              <a:t>Anxiety vs Anxiety Disorders</a:t>
            </a:r>
          </a:p>
        </p:txBody>
      </p:sp>
      <p:graphicFrame>
        <p:nvGraphicFramePr>
          <p:cNvPr id="4" name="Table 3">
            <a:extLst>
              <a:ext uri="{FF2B5EF4-FFF2-40B4-BE49-F238E27FC236}">
                <a16:creationId xmlns:a16="http://schemas.microsoft.com/office/drawing/2014/main" id="{5AE60965-90A1-1AE2-EB65-6FAE05FB9E52}"/>
              </a:ext>
            </a:extLst>
          </p:cNvPr>
          <p:cNvGraphicFramePr>
            <a:graphicFrameLocks noGrp="1"/>
          </p:cNvGraphicFramePr>
          <p:nvPr>
            <p:extLst>
              <p:ext uri="{D42A27DB-BD31-4B8C-83A1-F6EECF244321}">
                <p14:modId xmlns:p14="http://schemas.microsoft.com/office/powerpoint/2010/main" val="2175030715"/>
              </p:ext>
            </p:extLst>
          </p:nvPr>
        </p:nvGraphicFramePr>
        <p:xfrm>
          <a:off x="838200" y="1369116"/>
          <a:ext cx="10515601" cy="4020567"/>
        </p:xfrm>
        <a:graphic>
          <a:graphicData uri="http://schemas.openxmlformats.org/drawingml/2006/table">
            <a:tbl>
              <a:tblPr firstRow="1" firstCol="1" bandRow="1">
                <a:tableStyleId>{7DF18680-E054-41AD-8BC1-D1AEF772440D}</a:tableStyleId>
              </a:tblPr>
              <a:tblGrid>
                <a:gridCol w="2219391">
                  <a:extLst>
                    <a:ext uri="{9D8B030D-6E8A-4147-A177-3AD203B41FA5}">
                      <a16:colId xmlns:a16="http://schemas.microsoft.com/office/drawing/2014/main" val="2842574063"/>
                    </a:ext>
                  </a:extLst>
                </a:gridCol>
                <a:gridCol w="3836614">
                  <a:extLst>
                    <a:ext uri="{9D8B030D-6E8A-4147-A177-3AD203B41FA5}">
                      <a16:colId xmlns:a16="http://schemas.microsoft.com/office/drawing/2014/main" val="2350429577"/>
                    </a:ext>
                  </a:extLst>
                </a:gridCol>
                <a:gridCol w="4459596">
                  <a:extLst>
                    <a:ext uri="{9D8B030D-6E8A-4147-A177-3AD203B41FA5}">
                      <a16:colId xmlns:a16="http://schemas.microsoft.com/office/drawing/2014/main" val="3419559685"/>
                    </a:ext>
                  </a:extLst>
                </a:gridCol>
              </a:tblGrid>
              <a:tr h="449440">
                <a:tc>
                  <a:txBody>
                    <a:bodyPr/>
                    <a:lstStyle/>
                    <a:p>
                      <a:r>
                        <a:rPr lang="en-CY" sz="1800">
                          <a:effectLst/>
                        </a:rPr>
                        <a:t>Aspect</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Normal Anxiety</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Anxiety Disorder</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9621624"/>
                  </a:ext>
                </a:extLst>
              </a:tr>
              <a:tr h="707869">
                <a:tc>
                  <a:txBody>
                    <a:bodyPr/>
                    <a:lstStyle/>
                    <a:p>
                      <a:r>
                        <a:rPr lang="en-CY" sz="1800">
                          <a:effectLst/>
                        </a:rPr>
                        <a:t>Intensity</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Proportional to situation</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Excessive, overwhelming</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216244"/>
                  </a:ext>
                </a:extLst>
              </a:tr>
              <a:tr h="449440">
                <a:tc>
                  <a:txBody>
                    <a:bodyPr/>
                    <a:lstStyle/>
                    <a:p>
                      <a:r>
                        <a:rPr lang="en-CY" sz="1800">
                          <a:effectLst/>
                        </a:rPr>
                        <a:t>Duration</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Temporary</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Chronic, lasting at least 6 months or longer</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7368880"/>
                  </a:ext>
                </a:extLst>
              </a:tr>
              <a:tr h="449440">
                <a:tc>
                  <a:txBody>
                    <a:bodyPr/>
                    <a:lstStyle/>
                    <a:p>
                      <a:r>
                        <a:rPr lang="en-CY" sz="1800">
                          <a:effectLst/>
                        </a:rPr>
                        <a:t>Triggers</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Specific stressors</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May lack specific triggers or have non-specific triggers</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6453185"/>
                  </a:ext>
                </a:extLst>
              </a:tr>
              <a:tr h="707869">
                <a:tc>
                  <a:txBody>
                    <a:bodyPr/>
                    <a:lstStyle/>
                    <a:p>
                      <a:r>
                        <a:rPr lang="en-CY" sz="1800">
                          <a:effectLst/>
                        </a:rPr>
                        <a:t>Impact on Daily Life</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Does not significantly interfere</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Significant interference with daily tasks, relationships, and overall functioning</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2966692"/>
                  </a:ext>
                </a:extLst>
              </a:tr>
              <a:tr h="449440">
                <a:tc>
                  <a:txBody>
                    <a:bodyPr/>
                    <a:lstStyle/>
                    <a:p>
                      <a:r>
                        <a:rPr lang="en-CY" sz="1800">
                          <a:effectLst/>
                        </a:rPr>
                        <a:t>Physical Symptoms</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Mild and short-lived</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Severe and chronic physical symptoms</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1964101"/>
                  </a:ext>
                </a:extLst>
              </a:tr>
              <a:tr h="707869">
                <a:tc>
                  <a:txBody>
                    <a:bodyPr/>
                    <a:lstStyle/>
                    <a:p>
                      <a:r>
                        <a:rPr lang="en-CY" sz="1800">
                          <a:effectLst/>
                        </a:rPr>
                        <a:t>Seeking Professional Help</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a:effectLst/>
                        </a:rPr>
                        <a:t>Often managed with support</a:t>
                      </a:r>
                      <a:endParaRPr lang="en-CY"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CY" sz="1800" dirty="0">
                          <a:effectLst/>
                        </a:rPr>
                        <a:t>Often requires professional help for effective management</a:t>
                      </a:r>
                      <a:endParaRPr lang="en-C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3951008"/>
                  </a:ext>
                </a:extLst>
              </a:tr>
            </a:tbl>
          </a:graphicData>
        </a:graphic>
      </p:graphicFrame>
    </p:spTree>
    <p:extLst>
      <p:ext uri="{BB962C8B-B14F-4D97-AF65-F5344CB8AC3E}">
        <p14:creationId xmlns:p14="http://schemas.microsoft.com/office/powerpoint/2010/main" val="115865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dirty="0"/>
              <a:t>Mood Disorders</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5310553" y="2389963"/>
            <a:ext cx="6676037" cy="3513276"/>
          </a:xfrm>
        </p:spPr>
        <p:txBody>
          <a:bodyPr>
            <a:normAutofit/>
          </a:bodyPr>
          <a:lstStyle/>
          <a:p>
            <a:endParaRPr lang="en-GB" sz="2400" dirty="0"/>
          </a:p>
          <a:p>
            <a:pPr marL="0" indent="0">
              <a:buNone/>
            </a:pPr>
            <a:r>
              <a:rPr lang="en-GB" sz="2400" dirty="0"/>
              <a:t>They can significantly impact a person's daily functioning, relationships, and overall quality of life.</a:t>
            </a:r>
          </a:p>
          <a:p>
            <a:pPr marL="0" indent="0">
              <a:buNone/>
            </a:pPr>
            <a:endParaRPr lang="en-GB" sz="2400" dirty="0"/>
          </a:p>
          <a:p>
            <a:pPr marL="0" indent="0">
              <a:buNone/>
            </a:pPr>
            <a:r>
              <a:rPr lang="en-GB" sz="2400" dirty="0"/>
              <a:t>Moods may range from extremely low (</a:t>
            </a:r>
            <a:r>
              <a:rPr lang="en-GB" sz="2400" b="1" dirty="0"/>
              <a:t>depressed</a:t>
            </a:r>
            <a:r>
              <a:rPr lang="en-GB" sz="2400" dirty="0"/>
              <a:t>), to extremely high or irritable (</a:t>
            </a:r>
            <a:r>
              <a:rPr lang="en-GB" sz="2400" b="1" dirty="0"/>
              <a:t>manic</a:t>
            </a:r>
            <a:r>
              <a:rPr lang="en-GB" sz="2400" dirty="0"/>
              <a:t>).</a:t>
            </a:r>
            <a:endParaRPr lang="en-CY" sz="2400" dirty="0"/>
          </a:p>
        </p:txBody>
      </p:sp>
      <p:sp>
        <p:nvSpPr>
          <p:cNvPr id="4" name="Content Placeholder 2">
            <a:extLst>
              <a:ext uri="{FF2B5EF4-FFF2-40B4-BE49-F238E27FC236}">
                <a16:creationId xmlns:a16="http://schemas.microsoft.com/office/drawing/2014/main" id="{42CA8C44-9227-82AE-A94E-AF02AFB78593}"/>
              </a:ext>
            </a:extLst>
          </p:cNvPr>
          <p:cNvSpPr txBox="1">
            <a:spLocks/>
          </p:cNvSpPr>
          <p:nvPr/>
        </p:nvSpPr>
        <p:spPr>
          <a:xfrm>
            <a:off x="879260" y="1354483"/>
            <a:ext cx="10515599"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2600" b="1" dirty="0">
                <a:solidFill>
                  <a:srgbClr val="64759B"/>
                </a:solidFill>
              </a:rPr>
              <a:t>Mood disorders are a category of mental health conditions characterized by significant and persistent disturbances in mood, emotions, and overall emotional well-being</a:t>
            </a:r>
            <a:r>
              <a:rPr lang="en-GB" b="1" i="0" u="none" strike="noStrike" dirty="0">
                <a:solidFill>
                  <a:srgbClr val="64759B"/>
                </a:solidFill>
                <a:effectLst/>
                <a:latin typeface="Söhne"/>
              </a:rPr>
              <a:t>.</a:t>
            </a:r>
          </a:p>
        </p:txBody>
      </p:sp>
      <p:pic>
        <p:nvPicPr>
          <p:cNvPr id="4100" name="Picture 4" descr="Free vector contrast of happy and depressed woman. flat illustration">
            <a:extLst>
              <a:ext uri="{FF2B5EF4-FFF2-40B4-BE49-F238E27FC236}">
                <a16:creationId xmlns:a16="http://schemas.microsoft.com/office/drawing/2014/main" id="{92DDA214-8CC0-CC17-3914-1FFCB169D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60" y="2717118"/>
            <a:ext cx="4291876" cy="285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02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dirty="0"/>
              <a:t>Types of Mood Disorders</a:t>
            </a:r>
          </a:p>
        </p:txBody>
      </p:sp>
      <p:sp>
        <p:nvSpPr>
          <p:cNvPr id="4" name="Content Placeholder 2">
            <a:extLst>
              <a:ext uri="{FF2B5EF4-FFF2-40B4-BE49-F238E27FC236}">
                <a16:creationId xmlns:a16="http://schemas.microsoft.com/office/drawing/2014/main" id="{42CA8C44-9227-82AE-A94E-AF02AFB78593}"/>
              </a:ext>
            </a:extLst>
          </p:cNvPr>
          <p:cNvSpPr txBox="1">
            <a:spLocks/>
          </p:cNvSpPr>
          <p:nvPr/>
        </p:nvSpPr>
        <p:spPr>
          <a:xfrm>
            <a:off x="879260" y="1354483"/>
            <a:ext cx="10515599"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2400" dirty="0"/>
              <a:t>Mood disorders encompass a range of conditions, including major depressive disorder, bipolar disorder, and persistent depressive disorder.</a:t>
            </a:r>
          </a:p>
          <a:p>
            <a:pPr algn="l">
              <a:buFont typeface="Arial" panose="020B0604020202020204" pitchFamily="34" charset="0"/>
              <a:buChar char="•"/>
            </a:pPr>
            <a:endParaRPr lang="en-GB" sz="2400" dirty="0"/>
          </a:p>
          <a:p>
            <a:pPr algn="l">
              <a:buFont typeface="Arial" panose="020B0604020202020204" pitchFamily="34" charset="0"/>
              <a:buChar char="•"/>
            </a:pPr>
            <a:r>
              <a:rPr lang="en-GB" sz="2400" b="1" dirty="0"/>
              <a:t>Major Depressive Disorder (MDD):</a:t>
            </a:r>
            <a:r>
              <a:rPr lang="en-GB" sz="2400" dirty="0"/>
              <a:t> Marked by persistent feelings of sadness, loss of interest or pleasure, changes in appetite and sleep, fatigue, difficulty concentrating, and thoughts of death or suicide.</a:t>
            </a:r>
          </a:p>
          <a:p>
            <a:pPr algn="l">
              <a:buFont typeface="Arial" panose="020B0604020202020204" pitchFamily="34" charset="0"/>
              <a:buChar char="•"/>
            </a:pPr>
            <a:r>
              <a:rPr lang="en-GB" sz="2400" b="1" dirty="0"/>
              <a:t>Bipolar Disorder:</a:t>
            </a:r>
            <a:r>
              <a:rPr lang="en-GB" sz="2400" dirty="0"/>
              <a:t> Involves extreme mood swings, including manic episodes of elevated mood, energy, and risky </a:t>
            </a:r>
            <a:r>
              <a:rPr lang="en-GB" sz="2400" dirty="0" err="1"/>
              <a:t>behavior</a:t>
            </a:r>
            <a:r>
              <a:rPr lang="en-GB" sz="2400" dirty="0"/>
              <a:t>, as well as depressive episodes with symptoms similar to major depressive disorder.</a:t>
            </a:r>
          </a:p>
          <a:p>
            <a:pPr algn="l">
              <a:buFont typeface="Arial" panose="020B0604020202020204" pitchFamily="34" charset="0"/>
              <a:buChar char="•"/>
            </a:pPr>
            <a:r>
              <a:rPr lang="en-GB" sz="2400" b="1" dirty="0"/>
              <a:t>Persistent Depressive Disorder (PDD): </a:t>
            </a:r>
            <a:r>
              <a:rPr lang="en-GB" sz="2400" dirty="0"/>
              <a:t>A chronic form of depression lasting for at least two years, characterized by milder symptoms than MDD but lasting longer.</a:t>
            </a:r>
          </a:p>
        </p:txBody>
      </p:sp>
    </p:spTree>
    <p:extLst>
      <p:ext uri="{BB962C8B-B14F-4D97-AF65-F5344CB8AC3E}">
        <p14:creationId xmlns:p14="http://schemas.microsoft.com/office/powerpoint/2010/main" val="2627331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dirty="0"/>
              <a:t>Symptoms of Mood Disorders</a:t>
            </a:r>
          </a:p>
        </p:txBody>
      </p:sp>
      <p:sp>
        <p:nvSpPr>
          <p:cNvPr id="4" name="Content Placeholder 2">
            <a:extLst>
              <a:ext uri="{FF2B5EF4-FFF2-40B4-BE49-F238E27FC236}">
                <a16:creationId xmlns:a16="http://schemas.microsoft.com/office/drawing/2014/main" id="{42CA8C44-9227-82AE-A94E-AF02AFB78593}"/>
              </a:ext>
            </a:extLst>
          </p:cNvPr>
          <p:cNvSpPr txBox="1">
            <a:spLocks/>
          </p:cNvSpPr>
          <p:nvPr/>
        </p:nvSpPr>
        <p:spPr>
          <a:xfrm>
            <a:off x="838201" y="1687512"/>
            <a:ext cx="10515599"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sz="2000" b="1" i="0" u="none" strike="noStrike" dirty="0">
                <a:effectLst/>
              </a:rPr>
              <a:t>Depressive Symptoms: </a:t>
            </a:r>
            <a:r>
              <a:rPr lang="en-GB" sz="2000" b="0" i="0" u="none" strike="noStrike" dirty="0">
                <a:effectLst/>
              </a:rPr>
              <a:t>Persistent sadness, loss of interest, changes in appetite and sleep, fatigue, difficulty concentrating, feelings of worthlessness or guilt, and thoughts of death or suicide.</a:t>
            </a:r>
          </a:p>
          <a:p>
            <a:pPr algn="l">
              <a:buFont typeface="Arial" panose="020B0604020202020204" pitchFamily="34" charset="0"/>
              <a:buChar char="•"/>
            </a:pPr>
            <a:r>
              <a:rPr lang="en-GB" sz="2000" b="1" i="0" u="none" strike="noStrike" dirty="0">
                <a:effectLst/>
              </a:rPr>
              <a:t>Manic Symptoms (Bipolar Disorder): </a:t>
            </a:r>
            <a:r>
              <a:rPr lang="en-GB" sz="2000" b="0" i="0" u="none" strike="noStrike" dirty="0">
                <a:effectLst/>
              </a:rPr>
              <a:t>Elevated mood, extreme energy, decreased need for sleep, increased self-esteem, racing thoughts, impulsivity, and engaging in risky </a:t>
            </a:r>
            <a:r>
              <a:rPr lang="en-GB" sz="2000" b="0" i="0" u="none" strike="noStrike" dirty="0" err="1">
                <a:effectLst/>
              </a:rPr>
              <a:t>behaviors</a:t>
            </a:r>
            <a:r>
              <a:rPr lang="en-GB" sz="2000" b="0" i="0" u="none" strike="noStrike" dirty="0">
                <a:effectLst/>
              </a:rPr>
              <a:t>.</a:t>
            </a:r>
          </a:p>
          <a:p>
            <a:pPr algn="l">
              <a:buFont typeface="Arial" panose="020B0604020202020204" pitchFamily="34" charset="0"/>
              <a:buChar char="•"/>
            </a:pPr>
            <a:r>
              <a:rPr lang="en-GB" sz="2000" b="1" i="0" u="none" strike="noStrike" dirty="0">
                <a:effectLst/>
              </a:rPr>
              <a:t>Chronic Low Mood (PDD): </a:t>
            </a:r>
            <a:r>
              <a:rPr lang="en-GB" sz="2000" b="0" i="0" u="none" strike="noStrike" dirty="0">
                <a:effectLst/>
              </a:rPr>
              <a:t>Persistent feelings of sadness or emptiness, lack of interest in activities, low self-esteem, poor concentration, and a general sense of hopelessness.</a:t>
            </a:r>
          </a:p>
          <a:p>
            <a:pPr algn="l">
              <a:buFont typeface="Arial" panose="020B0604020202020204" pitchFamily="34" charset="0"/>
              <a:buChar char="•"/>
            </a:pPr>
            <a:endParaRPr lang="en-GB" sz="2000" dirty="0"/>
          </a:p>
          <a:p>
            <a:pPr marL="0" indent="0" algn="l">
              <a:buNone/>
            </a:pPr>
            <a:r>
              <a:rPr lang="en-GB" sz="2000" dirty="0"/>
              <a:t>It's important to note that the specific symptoms and their severity may vary among individuals and different types of mood disorders. Diagnosis and appropriate treatment by a healthcare professional are essential for accurate management of mood disorders.</a:t>
            </a:r>
          </a:p>
        </p:txBody>
      </p:sp>
    </p:spTree>
    <p:extLst>
      <p:ext uri="{BB962C8B-B14F-4D97-AF65-F5344CB8AC3E}">
        <p14:creationId xmlns:p14="http://schemas.microsoft.com/office/powerpoint/2010/main" val="2033396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17F-D024-146A-79F6-A4A47042452F}"/>
              </a:ext>
            </a:extLst>
          </p:cNvPr>
          <p:cNvSpPr>
            <a:spLocks noGrp="1"/>
          </p:cNvSpPr>
          <p:nvPr>
            <p:ph type="title"/>
          </p:nvPr>
        </p:nvSpPr>
        <p:spPr/>
        <p:txBody>
          <a:bodyPr/>
          <a:lstStyle/>
          <a:p>
            <a:r>
              <a:rPr lang="en-CY" dirty="0"/>
              <a:t>Apathy vs Depression</a:t>
            </a:r>
          </a:p>
        </p:txBody>
      </p:sp>
      <p:sp>
        <p:nvSpPr>
          <p:cNvPr id="4" name="Rectangle 2">
            <a:extLst>
              <a:ext uri="{FF2B5EF4-FFF2-40B4-BE49-F238E27FC236}">
                <a16:creationId xmlns:a16="http://schemas.microsoft.com/office/drawing/2014/main" id="{F8F36642-76C6-89DF-4154-09E8FF9E1A7A}"/>
              </a:ext>
            </a:extLst>
          </p:cNvPr>
          <p:cNvSpPr>
            <a:spLocks noChangeArrowheads="1"/>
          </p:cNvSpPr>
          <p:nvPr/>
        </p:nvSpPr>
        <p:spPr bwMode="auto">
          <a:xfrm>
            <a:off x="1114310" y="1437488"/>
            <a:ext cx="196392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Y"/>
          </a:p>
        </p:txBody>
      </p:sp>
      <p:pic>
        <p:nvPicPr>
          <p:cNvPr id="1025" name="Picture 1" descr="PDF] Dysthymia and Apathy: Diagnosis and Treatment | Semantic Scholar">
            <a:extLst>
              <a:ext uri="{FF2B5EF4-FFF2-40B4-BE49-F238E27FC236}">
                <a16:creationId xmlns:a16="http://schemas.microsoft.com/office/drawing/2014/main" id="{F390888A-19DC-0634-1EE2-DD0D1798041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b="6007"/>
          <a:stretch>
            <a:fillRect/>
          </a:stretch>
        </p:blipFill>
        <p:spPr bwMode="auto">
          <a:xfrm>
            <a:off x="1063366" y="1503377"/>
            <a:ext cx="9870591" cy="404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89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130D-F8FA-E817-81F4-711DD14AAFB2}"/>
              </a:ext>
            </a:extLst>
          </p:cNvPr>
          <p:cNvSpPr>
            <a:spLocks noGrp="1"/>
          </p:cNvSpPr>
          <p:nvPr>
            <p:ph type="title"/>
          </p:nvPr>
        </p:nvSpPr>
        <p:spPr/>
        <p:txBody>
          <a:bodyPr/>
          <a:lstStyle/>
          <a:p>
            <a:r>
              <a:rPr lang="en-CY" dirty="0"/>
              <a:t>Delirium</a:t>
            </a:r>
          </a:p>
        </p:txBody>
      </p:sp>
      <p:sp>
        <p:nvSpPr>
          <p:cNvPr id="4" name="Content Placeholder 3">
            <a:extLst>
              <a:ext uri="{FF2B5EF4-FFF2-40B4-BE49-F238E27FC236}">
                <a16:creationId xmlns:a16="http://schemas.microsoft.com/office/drawing/2014/main" id="{39112A95-69A0-55F7-F00D-839643BA8497}"/>
              </a:ext>
            </a:extLst>
          </p:cNvPr>
          <p:cNvSpPr>
            <a:spLocks noGrp="1"/>
          </p:cNvSpPr>
          <p:nvPr>
            <p:ph idx="1"/>
          </p:nvPr>
        </p:nvSpPr>
        <p:spPr>
          <a:xfrm>
            <a:off x="838200" y="1239520"/>
            <a:ext cx="10515600" cy="1130701"/>
          </a:xfrm>
        </p:spPr>
        <p:txBody>
          <a:bodyPr/>
          <a:lstStyle/>
          <a:p>
            <a:pPr marL="0" indent="0">
              <a:buNone/>
            </a:pPr>
            <a:r>
              <a:rPr lang="en-GB" b="1" i="0" u="none" strike="noStrike">
                <a:solidFill>
                  <a:srgbClr val="64759B"/>
                </a:solidFill>
                <a:effectLst/>
                <a:cs typeface="Arial" panose="020B0604020202020204" pitchFamily="34" charset="0"/>
              </a:rPr>
              <a:t>Delirium is an acute and fluctuating mental state characterized by disturbances in attention, awareness, and cognitive functioning.</a:t>
            </a:r>
          </a:p>
          <a:p>
            <a:pPr marL="0" indent="0">
              <a:buNone/>
            </a:pPr>
            <a:endParaRPr lang="en-GB" b="0" i="0" u="none" strike="noStrike" dirty="0">
              <a:effectLst/>
              <a:cs typeface="Arial" panose="020B0604020202020204" pitchFamily="34" charset="0"/>
            </a:endParaRPr>
          </a:p>
          <a:p>
            <a:endParaRPr lang="en-CY" dirty="0">
              <a:cs typeface="Arial" panose="020B0604020202020204" pitchFamily="34" charset="0"/>
            </a:endParaRPr>
          </a:p>
        </p:txBody>
      </p:sp>
      <p:pic>
        <p:nvPicPr>
          <p:cNvPr id="3074" name="Picture 2" descr="Delirium in Older Persons: Evaluation and Management - Aurora Home Health">
            <a:extLst>
              <a:ext uri="{FF2B5EF4-FFF2-40B4-BE49-F238E27FC236}">
                <a16:creationId xmlns:a16="http://schemas.microsoft.com/office/drawing/2014/main" id="{A4F1AE6E-888F-2517-B15B-A91671BF8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1" y="2370221"/>
            <a:ext cx="5147469"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E3A3104B-8B07-A856-E5EA-6254B1B0149D}"/>
              </a:ext>
            </a:extLst>
          </p:cNvPr>
          <p:cNvSpPr txBox="1">
            <a:spLocks/>
          </p:cNvSpPr>
          <p:nvPr/>
        </p:nvSpPr>
        <p:spPr>
          <a:xfrm>
            <a:off x="6468980" y="2370222"/>
            <a:ext cx="5147470" cy="4122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cs typeface="Arial" panose="020B0604020202020204" pitchFamily="34" charset="0"/>
              </a:rPr>
              <a:t>It is a temporary state of confusion and cognitive impairment that develops rapidly, typically within hours or days</a:t>
            </a:r>
          </a:p>
          <a:p>
            <a:pPr marL="0" indent="0">
              <a:buFont typeface="Arial" panose="020B0604020202020204" pitchFamily="34" charset="0"/>
              <a:buNone/>
            </a:pPr>
            <a:endParaRPr lang="en-GB" sz="2600" dirty="0">
              <a:cs typeface="Arial" panose="020B0604020202020204" pitchFamily="34" charset="0"/>
            </a:endParaRPr>
          </a:p>
          <a:p>
            <a:pPr marL="0" indent="0">
              <a:buNone/>
            </a:pPr>
            <a:r>
              <a:rPr lang="en-GB" sz="2600" b="0" i="0" u="none" strike="noStrike" dirty="0">
                <a:solidFill>
                  <a:srgbClr val="374151"/>
                </a:solidFill>
                <a:effectLst/>
                <a:latin typeface="Söhne"/>
              </a:rPr>
              <a:t>It is not a primary psychiatric disorder but a secondary condition caused by an underlying medical or physiological problem.</a:t>
            </a:r>
          </a:p>
          <a:p>
            <a:pPr marL="0" indent="0">
              <a:buFont typeface="Arial" panose="020B0604020202020204" pitchFamily="34" charset="0"/>
              <a:buNone/>
            </a:pPr>
            <a:endParaRPr lang="en-GB" dirty="0">
              <a:cs typeface="Arial" panose="020B0604020202020204" pitchFamily="34" charset="0"/>
            </a:endParaRPr>
          </a:p>
          <a:p>
            <a:endParaRPr lang="en-CY" dirty="0">
              <a:cs typeface="Arial" panose="020B0604020202020204" pitchFamily="34" charset="0"/>
            </a:endParaRPr>
          </a:p>
        </p:txBody>
      </p:sp>
    </p:spTree>
    <p:extLst>
      <p:ext uri="{BB962C8B-B14F-4D97-AF65-F5344CB8AC3E}">
        <p14:creationId xmlns:p14="http://schemas.microsoft.com/office/powerpoint/2010/main" val="2635975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130D-F8FA-E817-81F4-711DD14AAFB2}"/>
              </a:ext>
            </a:extLst>
          </p:cNvPr>
          <p:cNvSpPr>
            <a:spLocks noGrp="1"/>
          </p:cNvSpPr>
          <p:nvPr>
            <p:ph type="title"/>
          </p:nvPr>
        </p:nvSpPr>
        <p:spPr/>
        <p:txBody>
          <a:bodyPr/>
          <a:lstStyle/>
          <a:p>
            <a:r>
              <a:rPr lang="en-CY" dirty="0"/>
              <a:t>Symptoms of Delirium</a:t>
            </a:r>
          </a:p>
        </p:txBody>
      </p:sp>
      <p:sp>
        <p:nvSpPr>
          <p:cNvPr id="4" name="Content Placeholder 3">
            <a:extLst>
              <a:ext uri="{FF2B5EF4-FFF2-40B4-BE49-F238E27FC236}">
                <a16:creationId xmlns:a16="http://schemas.microsoft.com/office/drawing/2014/main" id="{39112A95-69A0-55F7-F00D-839643BA8497}"/>
              </a:ext>
            </a:extLst>
          </p:cNvPr>
          <p:cNvSpPr>
            <a:spLocks noGrp="1"/>
          </p:cNvSpPr>
          <p:nvPr>
            <p:ph idx="1"/>
          </p:nvPr>
        </p:nvSpPr>
        <p:spPr/>
        <p:txBody>
          <a:bodyPr>
            <a:normAutofit fontScale="77500" lnSpcReduction="20000"/>
          </a:bodyPr>
          <a:lstStyle/>
          <a:p>
            <a:pPr marL="514350" indent="-514350" algn="l">
              <a:lnSpc>
                <a:spcPct val="120000"/>
              </a:lnSpc>
              <a:buFont typeface="+mj-lt"/>
              <a:buAutoNum type="arabicPeriod"/>
            </a:pPr>
            <a:r>
              <a:rPr lang="en-GB" b="1" i="0" u="none" strike="noStrike" dirty="0">
                <a:effectLst/>
              </a:rPr>
              <a:t>Disturbances in attention:</a:t>
            </a:r>
            <a:r>
              <a:rPr lang="en-GB" b="0" i="0" u="none" strike="noStrike" dirty="0">
                <a:effectLst/>
              </a:rPr>
              <a:t> Individuals with delirium often have difficulty focusing, sustaining, or shifting attention. They may appear easily distracted and have trouble following conversations or completing tasks.</a:t>
            </a:r>
          </a:p>
          <a:p>
            <a:pPr marL="514350" indent="-514350" algn="l">
              <a:lnSpc>
                <a:spcPct val="120000"/>
              </a:lnSpc>
              <a:buFont typeface="+mj-lt"/>
              <a:buAutoNum type="arabicPeriod"/>
            </a:pPr>
            <a:r>
              <a:rPr lang="en-GB" b="1" i="0" u="none" strike="noStrike" dirty="0">
                <a:effectLst/>
              </a:rPr>
              <a:t>Altered level of consciousness: </a:t>
            </a:r>
            <a:r>
              <a:rPr lang="en-GB" b="0" i="0" u="none" strike="noStrike" dirty="0">
                <a:effectLst/>
              </a:rPr>
              <a:t>Delirium can cause fluctuations in a person's level of awareness and consciousness. They may experience periods of </a:t>
            </a:r>
            <a:r>
              <a:rPr lang="en-GB" b="0" i="0" u="none" strike="noStrike" dirty="0" err="1">
                <a:effectLst/>
              </a:rPr>
              <a:t>hyperalertness</a:t>
            </a:r>
            <a:r>
              <a:rPr lang="en-GB" b="0" i="0" u="none" strike="noStrike" dirty="0">
                <a:effectLst/>
              </a:rPr>
              <a:t>, followed by drowsiness or even periods of stupor.</a:t>
            </a:r>
          </a:p>
          <a:p>
            <a:pPr marL="514350" indent="-514350" algn="l">
              <a:lnSpc>
                <a:spcPct val="120000"/>
              </a:lnSpc>
              <a:buFont typeface="+mj-lt"/>
              <a:buAutoNum type="arabicPeriod"/>
            </a:pPr>
            <a:r>
              <a:rPr lang="en-GB" b="1" i="0" u="none" strike="noStrike" dirty="0">
                <a:effectLst/>
              </a:rPr>
              <a:t>Disorganized thinking: </a:t>
            </a:r>
            <a:r>
              <a:rPr lang="en-GB" b="0" i="0" u="none" strike="noStrike" dirty="0">
                <a:effectLst/>
              </a:rPr>
              <a:t>Delirium can lead to disorientation, confusion about time, place, and personal identity. Individuals may have difficulty recalling recent events or recognizing familiar people or surroundings.</a:t>
            </a:r>
          </a:p>
          <a:p>
            <a:pPr marL="514350" indent="-514350" algn="l">
              <a:lnSpc>
                <a:spcPct val="120000"/>
              </a:lnSpc>
              <a:buFont typeface="+mj-lt"/>
              <a:buAutoNum type="arabicPeriod"/>
            </a:pPr>
            <a:r>
              <a:rPr lang="en-GB" b="1" i="0" u="none" strike="noStrike" dirty="0">
                <a:effectLst/>
              </a:rPr>
              <a:t>Fluctuating course: </a:t>
            </a:r>
            <a:r>
              <a:rPr lang="en-GB" b="0" i="0" u="none" strike="noStrike" dirty="0">
                <a:effectLst/>
              </a:rPr>
              <a:t>Delirium symptoms can vary throughout the day, with periods of relative clarity and periods of increased confusion or agitation. These fluctuations are characteristic of delirium and distinguish it from other cognitive disorders.</a:t>
            </a:r>
          </a:p>
        </p:txBody>
      </p:sp>
    </p:spTree>
    <p:extLst>
      <p:ext uri="{BB962C8B-B14F-4D97-AF65-F5344CB8AC3E}">
        <p14:creationId xmlns:p14="http://schemas.microsoft.com/office/powerpoint/2010/main" val="247908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1504478" y="2554605"/>
            <a:ext cx="9183044"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Y"/>
              <a:t>Emotional and Behavioral Disturbances</a:t>
            </a:r>
          </a:p>
        </p:txBody>
      </p:sp>
    </p:spTree>
    <p:extLst>
      <p:ext uri="{BB962C8B-B14F-4D97-AF65-F5344CB8AC3E}">
        <p14:creationId xmlns:p14="http://schemas.microsoft.com/office/powerpoint/2010/main" val="3729745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130D-F8FA-E817-81F4-711DD14AAFB2}"/>
              </a:ext>
            </a:extLst>
          </p:cNvPr>
          <p:cNvSpPr>
            <a:spLocks noGrp="1"/>
          </p:cNvSpPr>
          <p:nvPr>
            <p:ph type="title"/>
          </p:nvPr>
        </p:nvSpPr>
        <p:spPr/>
        <p:txBody>
          <a:bodyPr/>
          <a:lstStyle/>
          <a:p>
            <a:r>
              <a:rPr lang="en-CY" dirty="0"/>
              <a:t>Delirium</a:t>
            </a:r>
          </a:p>
        </p:txBody>
      </p:sp>
      <p:sp>
        <p:nvSpPr>
          <p:cNvPr id="4" name="Content Placeholder 3">
            <a:extLst>
              <a:ext uri="{FF2B5EF4-FFF2-40B4-BE49-F238E27FC236}">
                <a16:creationId xmlns:a16="http://schemas.microsoft.com/office/drawing/2014/main" id="{39112A95-69A0-55F7-F00D-839643BA8497}"/>
              </a:ext>
            </a:extLst>
          </p:cNvPr>
          <p:cNvSpPr>
            <a:spLocks noGrp="1"/>
          </p:cNvSpPr>
          <p:nvPr>
            <p:ph idx="1"/>
          </p:nvPr>
        </p:nvSpPr>
        <p:spPr/>
        <p:txBody>
          <a:bodyPr>
            <a:normAutofit fontScale="92500" lnSpcReduction="20000"/>
          </a:bodyPr>
          <a:lstStyle/>
          <a:p>
            <a:pPr marL="0" indent="0" algn="l">
              <a:lnSpc>
                <a:spcPct val="120000"/>
              </a:lnSpc>
              <a:buNone/>
            </a:pPr>
            <a:r>
              <a:rPr lang="en-GB" sz="1600" b="0" i="0" u="none" strike="noStrike" dirty="0">
                <a:effectLst/>
              </a:rPr>
              <a:t>Mrs. De Silva is a Sri-Lankan woman in her late 70s who has Alzheimer's disease. She is typically calm and resides in a memory care facility. However, she experiences an episode of delirium due to a urinary tract infection (UTI), which is a common trigger for delirium in older adults.</a:t>
            </a:r>
          </a:p>
          <a:p>
            <a:pPr marL="0" indent="0" algn="l">
              <a:lnSpc>
                <a:spcPct val="120000"/>
              </a:lnSpc>
              <a:buNone/>
            </a:pPr>
            <a:r>
              <a:rPr lang="en-GB" sz="1600" b="1" i="0" u="none" strike="noStrike" dirty="0">
                <a:effectLst/>
              </a:rPr>
              <a:t>Profound Confusion: </a:t>
            </a:r>
            <a:r>
              <a:rPr lang="en-GB" sz="1600" b="0" i="0" u="none" strike="noStrike" dirty="0">
                <a:effectLst/>
              </a:rPr>
              <a:t>Mrs. De Silva, usually cheerful and coherent, suddenly appears profoundly confused. She doesn't recognize her caregivers or fellow residents. When asked about her family in Sri Lanka, she responds with fragmented and nonsensical sentences, as if lost in a labyrinth of her own thoughts.</a:t>
            </a:r>
          </a:p>
          <a:p>
            <a:pPr marL="0" indent="0" algn="l">
              <a:lnSpc>
                <a:spcPct val="120000"/>
              </a:lnSpc>
              <a:buNone/>
            </a:pPr>
            <a:r>
              <a:rPr lang="en-GB" sz="1600" b="1" i="0" u="none" strike="noStrike" dirty="0">
                <a:effectLst/>
              </a:rPr>
              <a:t>Agitation and Restlessness: </a:t>
            </a:r>
            <a:r>
              <a:rPr lang="en-GB" sz="1600" b="0" i="0" u="none" strike="noStrike" dirty="0">
                <a:effectLst/>
              </a:rPr>
              <a:t>Mrs. De Silva's calm </a:t>
            </a:r>
            <a:r>
              <a:rPr lang="en-GB" sz="1600" b="0" i="0" u="none" strike="noStrike" dirty="0" err="1">
                <a:effectLst/>
              </a:rPr>
              <a:t>demeanor</a:t>
            </a:r>
            <a:r>
              <a:rPr lang="en-GB" sz="1600" b="0" i="0" u="none" strike="noStrike" dirty="0">
                <a:effectLst/>
              </a:rPr>
              <a:t> gives way to restlessness and agitation. She attempts to leave her room repeatedly, believing she needs to catch a flight to Sri Lanka. She paces back and forth, wringing her hands in visible distress.</a:t>
            </a:r>
          </a:p>
          <a:p>
            <a:pPr marL="0" indent="0" algn="l">
              <a:lnSpc>
                <a:spcPct val="120000"/>
              </a:lnSpc>
              <a:buNone/>
            </a:pPr>
            <a:r>
              <a:rPr lang="en-GB" sz="1600" b="1" i="0" u="none" strike="noStrike" dirty="0">
                <a:effectLst/>
              </a:rPr>
              <a:t>Incoherent Speech: </a:t>
            </a:r>
            <a:r>
              <a:rPr lang="en-GB" sz="1600" b="0" i="0" u="none" strike="noStrike" dirty="0">
                <a:effectLst/>
              </a:rPr>
              <a:t>Her speech becomes incoherent and disjointed. She speaks rapidly in her native Sinhala language, often switching between languages and dialects, creating further confusion for caregivers who cannot understand her.</a:t>
            </a:r>
          </a:p>
          <a:p>
            <a:pPr marL="0" indent="0" algn="l">
              <a:lnSpc>
                <a:spcPct val="120000"/>
              </a:lnSpc>
              <a:buNone/>
            </a:pPr>
            <a:r>
              <a:rPr lang="en-GB" sz="1600" b="1" i="0" u="none" strike="noStrike" dirty="0">
                <a:effectLst/>
              </a:rPr>
              <a:t>Hallucinations and Fear: </a:t>
            </a:r>
            <a:r>
              <a:rPr lang="en-GB" sz="1600" b="0" i="0" u="none" strike="noStrike" dirty="0">
                <a:effectLst/>
              </a:rPr>
              <a:t>Mrs. De Silva experiences vivid hallucinations. She believes she sees her long-deceased husband and relatives in the room, and she expresses fear and distress, often reaching out to touch these apparitions.</a:t>
            </a:r>
          </a:p>
          <a:p>
            <a:pPr marL="0" indent="0" algn="l">
              <a:lnSpc>
                <a:spcPct val="120000"/>
              </a:lnSpc>
              <a:buNone/>
            </a:pPr>
            <a:r>
              <a:rPr lang="en-GB" sz="1600" b="1" i="0" u="none" strike="noStrike" dirty="0">
                <a:effectLst/>
              </a:rPr>
              <a:t>Refusal of Food and Medication: </a:t>
            </a:r>
            <a:r>
              <a:rPr lang="en-GB" sz="1600" b="0" i="0" u="none" strike="noStrike" dirty="0">
                <a:effectLst/>
              </a:rPr>
              <a:t>She refuses to eat or take her prescribed medication. It's as if she believes that the food and pills offered to her are part of a foreign and unfamiliar world, causing her to push them away.</a:t>
            </a:r>
          </a:p>
          <a:p>
            <a:pPr marL="0" indent="0" algn="l">
              <a:lnSpc>
                <a:spcPct val="120000"/>
              </a:lnSpc>
              <a:buNone/>
            </a:pPr>
            <a:r>
              <a:rPr lang="en-GB" sz="1600" b="1" i="0" u="none" strike="noStrike" dirty="0">
                <a:effectLst/>
              </a:rPr>
              <a:t>Increased Aggression: </a:t>
            </a:r>
            <a:r>
              <a:rPr lang="en-GB" sz="1600" b="0" i="0" u="none" strike="noStrike" dirty="0">
                <a:effectLst/>
              </a:rPr>
              <a:t>Mrs. De Silva, who is usually gentle, exhibits moments of aggression. She may scratch or push away caregivers, and she vocalizes frustration loudly, making it challenging for the staff to provide care.</a:t>
            </a:r>
          </a:p>
        </p:txBody>
      </p:sp>
    </p:spTree>
    <p:extLst>
      <p:ext uri="{BB962C8B-B14F-4D97-AF65-F5344CB8AC3E}">
        <p14:creationId xmlns:p14="http://schemas.microsoft.com/office/powerpoint/2010/main" val="3075805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130D-F8FA-E817-81F4-711DD14AAFB2}"/>
              </a:ext>
            </a:extLst>
          </p:cNvPr>
          <p:cNvSpPr>
            <a:spLocks noGrp="1"/>
          </p:cNvSpPr>
          <p:nvPr>
            <p:ph type="title"/>
          </p:nvPr>
        </p:nvSpPr>
        <p:spPr/>
        <p:txBody>
          <a:bodyPr/>
          <a:lstStyle/>
          <a:p>
            <a:r>
              <a:rPr lang="en-CY" dirty="0"/>
              <a:t>Psychosis</a:t>
            </a:r>
          </a:p>
        </p:txBody>
      </p:sp>
      <p:sp>
        <p:nvSpPr>
          <p:cNvPr id="4" name="Content Placeholder 3">
            <a:extLst>
              <a:ext uri="{FF2B5EF4-FFF2-40B4-BE49-F238E27FC236}">
                <a16:creationId xmlns:a16="http://schemas.microsoft.com/office/drawing/2014/main" id="{39112A95-69A0-55F7-F00D-839643BA8497}"/>
              </a:ext>
            </a:extLst>
          </p:cNvPr>
          <p:cNvSpPr>
            <a:spLocks noGrp="1"/>
          </p:cNvSpPr>
          <p:nvPr>
            <p:ph idx="1"/>
          </p:nvPr>
        </p:nvSpPr>
        <p:spPr>
          <a:xfrm>
            <a:off x="838200" y="1371600"/>
            <a:ext cx="6296891" cy="4530436"/>
          </a:xfrm>
        </p:spPr>
        <p:txBody>
          <a:bodyPr>
            <a:normAutofit lnSpcReduction="10000"/>
          </a:bodyPr>
          <a:lstStyle/>
          <a:p>
            <a:pPr marL="0" indent="0">
              <a:lnSpc>
                <a:spcPct val="120000"/>
              </a:lnSpc>
              <a:buNone/>
            </a:pPr>
            <a:r>
              <a:rPr lang="en-GB" sz="2400" dirty="0"/>
              <a:t>Psychosis refers to a mental health condition characterized by </a:t>
            </a:r>
            <a:r>
              <a:rPr lang="en-GB" sz="2400" b="1" dirty="0"/>
              <a:t>a loss of touch with reality, leading to a range of cognitive, emotional, and </a:t>
            </a:r>
            <a:r>
              <a:rPr lang="en-GB" sz="2400" b="1" dirty="0" err="1"/>
              <a:t>behavioral</a:t>
            </a:r>
            <a:r>
              <a:rPr lang="en-GB" sz="2400" b="1" dirty="0"/>
              <a:t> disturbances.</a:t>
            </a:r>
          </a:p>
          <a:p>
            <a:pPr marL="0" indent="0">
              <a:lnSpc>
                <a:spcPct val="120000"/>
              </a:lnSpc>
              <a:buNone/>
            </a:pPr>
            <a:endParaRPr lang="en-GB" sz="2400" dirty="0"/>
          </a:p>
          <a:p>
            <a:pPr marL="0" indent="0">
              <a:lnSpc>
                <a:spcPct val="120000"/>
              </a:lnSpc>
              <a:buNone/>
            </a:pPr>
            <a:r>
              <a:rPr lang="en-GB" sz="2400" dirty="0"/>
              <a:t>It is a symptom rather than a standalone disorder. </a:t>
            </a:r>
          </a:p>
          <a:p>
            <a:pPr marL="0" indent="0">
              <a:lnSpc>
                <a:spcPct val="120000"/>
              </a:lnSpc>
              <a:buNone/>
            </a:pPr>
            <a:r>
              <a:rPr lang="en-GB" sz="2400" dirty="0"/>
              <a:t>People experiencing psychosis may have difficulty distinguishing between what is real and what is not.</a:t>
            </a:r>
          </a:p>
          <a:p>
            <a:pPr marL="0" indent="0" algn="l">
              <a:lnSpc>
                <a:spcPct val="120000"/>
              </a:lnSpc>
              <a:buNone/>
            </a:pPr>
            <a:endParaRPr lang="en-GB" sz="2400" dirty="0"/>
          </a:p>
        </p:txBody>
      </p:sp>
      <p:pic>
        <p:nvPicPr>
          <p:cNvPr id="1026" name="Picture 2" descr="NAMI Blog | NAMI: National Alliance on Mental Illness">
            <a:extLst>
              <a:ext uri="{FF2B5EF4-FFF2-40B4-BE49-F238E27FC236}">
                <a16:creationId xmlns:a16="http://schemas.microsoft.com/office/drawing/2014/main" id="{1032FC92-9B90-EBF4-1375-9E9C75298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764" y="1736725"/>
            <a:ext cx="4506999" cy="300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72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130D-F8FA-E817-81F4-711DD14AAFB2}"/>
              </a:ext>
            </a:extLst>
          </p:cNvPr>
          <p:cNvSpPr>
            <a:spLocks noGrp="1"/>
          </p:cNvSpPr>
          <p:nvPr>
            <p:ph type="title"/>
          </p:nvPr>
        </p:nvSpPr>
        <p:spPr/>
        <p:txBody>
          <a:bodyPr/>
          <a:lstStyle/>
          <a:p>
            <a:r>
              <a:rPr lang="en-CY"/>
              <a:t>Psychosis</a:t>
            </a:r>
            <a:endParaRPr lang="en-CY" dirty="0"/>
          </a:p>
        </p:txBody>
      </p:sp>
      <p:sp>
        <p:nvSpPr>
          <p:cNvPr id="4" name="Content Placeholder 3">
            <a:extLst>
              <a:ext uri="{FF2B5EF4-FFF2-40B4-BE49-F238E27FC236}">
                <a16:creationId xmlns:a16="http://schemas.microsoft.com/office/drawing/2014/main" id="{39112A95-69A0-55F7-F00D-839643BA8497}"/>
              </a:ext>
            </a:extLst>
          </p:cNvPr>
          <p:cNvSpPr>
            <a:spLocks noGrp="1"/>
          </p:cNvSpPr>
          <p:nvPr>
            <p:ph idx="1"/>
          </p:nvPr>
        </p:nvSpPr>
        <p:spPr/>
        <p:txBody>
          <a:bodyPr>
            <a:normAutofit fontScale="25000" lnSpcReduction="20000"/>
          </a:bodyPr>
          <a:lstStyle/>
          <a:p>
            <a:pPr marL="0" indent="0">
              <a:lnSpc>
                <a:spcPct val="120000"/>
              </a:lnSpc>
              <a:buNone/>
            </a:pPr>
            <a:r>
              <a:rPr lang="en-GB" sz="8800" dirty="0"/>
              <a:t>Psychosis can occur as a feature of various psychiatric disorders, most notably schizophrenia, but it can also be associated with other conditions such as bipolar disorder, major depressive disorder with psychotic features, or substance-induced psychosis.</a:t>
            </a:r>
          </a:p>
          <a:p>
            <a:pPr marL="0" indent="0">
              <a:lnSpc>
                <a:spcPct val="120000"/>
              </a:lnSpc>
              <a:buNone/>
            </a:pPr>
            <a:r>
              <a:rPr lang="en-GB" sz="8800" b="1" dirty="0"/>
              <a:t>Schizophrenia: </a:t>
            </a:r>
            <a:r>
              <a:rPr lang="en-GB" sz="8800" dirty="0"/>
              <a:t>A chronic mental disorder characterized by hallucinations, delusions, disorganized thinking, and </a:t>
            </a:r>
            <a:r>
              <a:rPr lang="en-GB" sz="8800"/>
              <a:t>behavioural</a:t>
            </a:r>
            <a:r>
              <a:rPr lang="en-GB" sz="8800" dirty="0"/>
              <a:t> changes.</a:t>
            </a:r>
          </a:p>
          <a:p>
            <a:pPr marL="0" lvl="1" indent="0">
              <a:lnSpc>
                <a:spcPct val="120000"/>
              </a:lnSpc>
              <a:spcBef>
                <a:spcPts val="1000"/>
              </a:spcBef>
              <a:buNone/>
            </a:pPr>
            <a:r>
              <a:rPr lang="en-GB" sz="8800" b="1" dirty="0"/>
              <a:t>Bipolar Disorder: </a:t>
            </a:r>
            <a:r>
              <a:rPr lang="en-GB" sz="8800" dirty="0"/>
              <a:t>A mood disorder involving episodes of mania and depression, with psychotic symptoms sometimes occurring during manic or depressive episodes.</a:t>
            </a:r>
          </a:p>
          <a:p>
            <a:pPr marL="0" indent="0">
              <a:lnSpc>
                <a:spcPct val="120000"/>
              </a:lnSpc>
              <a:buNone/>
            </a:pPr>
            <a:r>
              <a:rPr lang="en-GB" sz="8800" b="1" dirty="0"/>
              <a:t>Drug-Induced Psychosis: </a:t>
            </a:r>
            <a:r>
              <a:rPr lang="en-GB" sz="8800" dirty="0"/>
              <a:t>Psychosis triggered by substance abuse, such as hallucinogens, stimulants, or excessive alcohol consumption.</a:t>
            </a:r>
          </a:p>
          <a:p>
            <a:pPr marL="0" indent="0">
              <a:lnSpc>
                <a:spcPct val="120000"/>
              </a:lnSpc>
              <a:buNone/>
            </a:pPr>
            <a:r>
              <a:rPr lang="en-GB" sz="8800" b="1" dirty="0"/>
              <a:t>Brief Psychotic Disorder: </a:t>
            </a:r>
            <a:r>
              <a:rPr lang="en-GB" sz="8800" dirty="0"/>
              <a:t>A short-term episode of psychosis triggered by severe stress, trauma, or other external factors.</a:t>
            </a:r>
          </a:p>
          <a:p>
            <a:pPr marL="0" indent="0" algn="l">
              <a:lnSpc>
                <a:spcPct val="120000"/>
              </a:lnSpc>
              <a:buNone/>
            </a:pPr>
            <a:endParaRPr lang="en-GB" b="0" i="0" u="none" strike="noStrike" dirty="0">
              <a:effectLst/>
            </a:endParaRPr>
          </a:p>
        </p:txBody>
      </p:sp>
    </p:spTree>
    <p:extLst>
      <p:ext uri="{BB962C8B-B14F-4D97-AF65-F5344CB8AC3E}">
        <p14:creationId xmlns:p14="http://schemas.microsoft.com/office/powerpoint/2010/main" val="2715737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130D-F8FA-E817-81F4-711DD14AAFB2}"/>
              </a:ext>
            </a:extLst>
          </p:cNvPr>
          <p:cNvSpPr>
            <a:spLocks noGrp="1"/>
          </p:cNvSpPr>
          <p:nvPr>
            <p:ph type="title"/>
          </p:nvPr>
        </p:nvSpPr>
        <p:spPr/>
        <p:txBody>
          <a:bodyPr/>
          <a:lstStyle/>
          <a:p>
            <a:r>
              <a:rPr lang="en-CY" dirty="0"/>
              <a:t>Symptoms of Psychosis</a:t>
            </a:r>
          </a:p>
        </p:txBody>
      </p:sp>
      <p:sp>
        <p:nvSpPr>
          <p:cNvPr id="4" name="Content Placeholder 3">
            <a:extLst>
              <a:ext uri="{FF2B5EF4-FFF2-40B4-BE49-F238E27FC236}">
                <a16:creationId xmlns:a16="http://schemas.microsoft.com/office/drawing/2014/main" id="{39112A95-69A0-55F7-F00D-839643BA8497}"/>
              </a:ext>
            </a:extLst>
          </p:cNvPr>
          <p:cNvSpPr>
            <a:spLocks noGrp="1"/>
          </p:cNvSpPr>
          <p:nvPr>
            <p:ph idx="1"/>
          </p:nvPr>
        </p:nvSpPr>
        <p:spPr/>
        <p:txBody>
          <a:bodyPr>
            <a:normAutofit/>
          </a:bodyPr>
          <a:lstStyle/>
          <a:p>
            <a:pPr marL="0" indent="0" algn="l">
              <a:buNone/>
            </a:pPr>
            <a:r>
              <a:rPr lang="en-GB" sz="2400" b="1" dirty="0"/>
              <a:t>Hallucinations: </a:t>
            </a:r>
            <a:r>
              <a:rPr lang="en-GB" sz="2400" dirty="0"/>
              <a:t>Sensory experiences (seeing, hearing, or feeling things) that are not present in reality.</a:t>
            </a:r>
          </a:p>
          <a:p>
            <a:pPr marL="0" indent="0" algn="l">
              <a:buNone/>
            </a:pPr>
            <a:r>
              <a:rPr lang="en-GB" sz="2400" b="1" dirty="0"/>
              <a:t>Delusions: </a:t>
            </a:r>
            <a:r>
              <a:rPr lang="en-GB" sz="2400" dirty="0"/>
              <a:t>Firmly held beliefs or ideas that are not based on evidence or rational thinking.</a:t>
            </a:r>
          </a:p>
          <a:p>
            <a:pPr marL="0" indent="0" algn="l">
              <a:buNone/>
            </a:pPr>
            <a:r>
              <a:rPr lang="en-GB" sz="2400" b="1" dirty="0"/>
              <a:t>Disorganized Thinking: </a:t>
            </a:r>
            <a:r>
              <a:rPr lang="en-GB" sz="2400" dirty="0"/>
              <a:t>Difficulty organizing thoughts, expressing ideas coherently, or maintaining logical connections.</a:t>
            </a:r>
          </a:p>
          <a:p>
            <a:pPr marL="0" indent="0" algn="l">
              <a:buNone/>
            </a:pPr>
            <a:r>
              <a:rPr lang="en-GB" sz="2400" b="1" dirty="0"/>
              <a:t>Disorganized </a:t>
            </a:r>
            <a:r>
              <a:rPr lang="en-GB" sz="2400" b="1" dirty="0" err="1"/>
              <a:t>Behavior</a:t>
            </a:r>
            <a:r>
              <a:rPr lang="en-GB" sz="2400" b="1" dirty="0"/>
              <a:t>: </a:t>
            </a:r>
            <a:r>
              <a:rPr lang="en-GB" sz="2400" dirty="0"/>
              <a:t>Impaired ability to carry out daily activities, erratic movements, or unpredictable </a:t>
            </a:r>
            <a:r>
              <a:rPr lang="en-GB" sz="2400" dirty="0" err="1"/>
              <a:t>behaviors</a:t>
            </a:r>
            <a:r>
              <a:rPr lang="en-GB" sz="2400" dirty="0"/>
              <a:t>.</a:t>
            </a:r>
          </a:p>
          <a:p>
            <a:pPr marL="0" indent="0" algn="l">
              <a:buNone/>
            </a:pPr>
            <a:r>
              <a:rPr lang="en-GB" sz="2400" b="1" dirty="0"/>
              <a:t>Negative Symptoms: </a:t>
            </a:r>
            <a:r>
              <a:rPr lang="en-GB" sz="2400" dirty="0"/>
              <a:t>Reduced motivation, emotional expressiveness, or social engagement.</a:t>
            </a:r>
          </a:p>
        </p:txBody>
      </p:sp>
    </p:spTree>
    <p:extLst>
      <p:ext uri="{BB962C8B-B14F-4D97-AF65-F5344CB8AC3E}">
        <p14:creationId xmlns:p14="http://schemas.microsoft.com/office/powerpoint/2010/main" val="2454519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130D-F8FA-E817-81F4-711DD14AAFB2}"/>
              </a:ext>
            </a:extLst>
          </p:cNvPr>
          <p:cNvSpPr>
            <a:spLocks noGrp="1"/>
          </p:cNvSpPr>
          <p:nvPr>
            <p:ph type="title"/>
          </p:nvPr>
        </p:nvSpPr>
        <p:spPr/>
        <p:txBody>
          <a:bodyPr/>
          <a:lstStyle/>
          <a:p>
            <a:r>
              <a:rPr lang="en-CY" dirty="0"/>
              <a:t>Psychosis and NDDs</a:t>
            </a:r>
          </a:p>
        </p:txBody>
      </p:sp>
      <p:sp>
        <p:nvSpPr>
          <p:cNvPr id="4" name="Content Placeholder 3">
            <a:extLst>
              <a:ext uri="{FF2B5EF4-FFF2-40B4-BE49-F238E27FC236}">
                <a16:creationId xmlns:a16="http://schemas.microsoft.com/office/drawing/2014/main" id="{39112A95-69A0-55F7-F00D-839643BA8497}"/>
              </a:ext>
            </a:extLst>
          </p:cNvPr>
          <p:cNvSpPr>
            <a:spLocks noGrp="1"/>
          </p:cNvSpPr>
          <p:nvPr>
            <p:ph idx="1"/>
          </p:nvPr>
        </p:nvSpPr>
        <p:spPr>
          <a:xfrm>
            <a:off x="838200" y="1371600"/>
            <a:ext cx="10515600" cy="4558145"/>
          </a:xfrm>
        </p:spPr>
        <p:txBody>
          <a:bodyPr>
            <a:noAutofit/>
          </a:bodyPr>
          <a:lstStyle/>
          <a:p>
            <a:pPr>
              <a:lnSpc>
                <a:spcPct val="120000"/>
              </a:lnSpc>
            </a:pPr>
            <a:r>
              <a:rPr lang="en-GB" sz="1800" dirty="0"/>
              <a:t>Psychosis can occur in various neurodegenerative disorders, but the frequency and severity may vary. For example, psychosis is relatively common in Dementia with Lewy Bodies (DLB), occurring in up to 80% of cases, while it is less prevalent in Alzheimer's disease or Parkinson's disease.</a:t>
            </a:r>
          </a:p>
          <a:p>
            <a:pPr>
              <a:lnSpc>
                <a:spcPct val="120000"/>
              </a:lnSpc>
            </a:pPr>
            <a:r>
              <a:rPr lang="en-GB" sz="1800" dirty="0"/>
              <a:t>Psychosis often emerges in the later stages of neurodegenerative disorders, as the underlying brain pathology progresses. However, in some cases, particularly in Dementia with Lewy Bodies, psychosis can be an early and prominent symptom.</a:t>
            </a:r>
          </a:p>
          <a:p>
            <a:pPr>
              <a:lnSpc>
                <a:spcPct val="120000"/>
              </a:lnSpc>
            </a:pPr>
            <a:r>
              <a:rPr lang="en-GB" sz="1800" dirty="0"/>
              <a:t>Psychosis in neurodegenerative disorders can manifest as hallucinations (perceiving things that are not there) or delusions (firmly held false beliefs). Visual hallucinations are particularly common, but auditory and other sensory hallucinations can also occur. Delusions may involve paranoid beliefs or grandiose ideas.</a:t>
            </a:r>
          </a:p>
          <a:p>
            <a:pPr>
              <a:lnSpc>
                <a:spcPct val="120000"/>
              </a:lnSpc>
            </a:pPr>
            <a:r>
              <a:rPr lang="en-GB" sz="1800" dirty="0"/>
              <a:t>Psychosis can significantly impact the well-being and quality of life of individuals with neurodegenerative disorders. It can lead to distress, confusion, and impaired functioning, making it more challenging for patients to perform daily activities and communicate effectively.</a:t>
            </a:r>
          </a:p>
        </p:txBody>
      </p:sp>
    </p:spTree>
    <p:extLst>
      <p:ext uri="{BB962C8B-B14F-4D97-AF65-F5344CB8AC3E}">
        <p14:creationId xmlns:p14="http://schemas.microsoft.com/office/powerpoint/2010/main" val="130076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2408321" y="2554605"/>
            <a:ext cx="7375358"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Y"/>
              <a:t>Psychopathology and Disease Progression</a:t>
            </a:r>
          </a:p>
        </p:txBody>
      </p:sp>
    </p:spTree>
    <p:extLst>
      <p:ext uri="{BB962C8B-B14F-4D97-AF65-F5344CB8AC3E}">
        <p14:creationId xmlns:p14="http://schemas.microsoft.com/office/powerpoint/2010/main" val="1893118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a:t>Psychopathology and disease progression </a:t>
            </a:r>
          </a:p>
        </p:txBody>
      </p:sp>
      <p:graphicFrame>
        <p:nvGraphicFramePr>
          <p:cNvPr id="9" name="Content Placeholder 8">
            <a:extLst>
              <a:ext uri="{FF2B5EF4-FFF2-40B4-BE49-F238E27FC236}">
                <a16:creationId xmlns:a16="http://schemas.microsoft.com/office/drawing/2014/main" id="{F7710150-7073-8BE9-17A0-1FB9EB5095C1}"/>
              </a:ext>
            </a:extLst>
          </p:cNvPr>
          <p:cNvGraphicFramePr>
            <a:graphicFrameLocks noGrp="1"/>
          </p:cNvGraphicFramePr>
          <p:nvPr>
            <p:ph idx="1"/>
            <p:extLst>
              <p:ext uri="{D42A27DB-BD31-4B8C-83A1-F6EECF244321}">
                <p14:modId xmlns:p14="http://schemas.microsoft.com/office/powerpoint/2010/main" val="2109817700"/>
              </p:ext>
            </p:extLst>
          </p:nvPr>
        </p:nvGraphicFramePr>
        <p:xfrm>
          <a:off x="664028" y="1845128"/>
          <a:ext cx="10689771" cy="3678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9695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3FB4BF4-4FBA-C084-37AE-643DDE98D1E0}"/>
              </a:ext>
            </a:extLst>
          </p:cNvPr>
          <p:cNvGraphicFramePr/>
          <p:nvPr>
            <p:extLst>
              <p:ext uri="{D42A27DB-BD31-4B8C-83A1-F6EECF244321}">
                <p14:modId xmlns:p14="http://schemas.microsoft.com/office/powerpoint/2010/main" val="850045546"/>
              </p:ext>
            </p:extLst>
          </p:nvPr>
        </p:nvGraphicFramePr>
        <p:xfrm>
          <a:off x="778328" y="310243"/>
          <a:ext cx="10961914" cy="563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169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007D-0904-8797-B679-2CA41D2321BD}"/>
              </a:ext>
            </a:extLst>
          </p:cNvPr>
          <p:cNvSpPr>
            <a:spLocks noGrp="1"/>
          </p:cNvSpPr>
          <p:nvPr>
            <p:ph type="title"/>
          </p:nvPr>
        </p:nvSpPr>
        <p:spPr>
          <a:xfrm>
            <a:off x="838200" y="497205"/>
            <a:ext cx="10515600" cy="874395"/>
          </a:xfrm>
        </p:spPr>
        <p:txBody>
          <a:bodyPr>
            <a:normAutofit fontScale="90000"/>
          </a:bodyPr>
          <a:lstStyle/>
          <a:p>
            <a:r>
              <a:rPr lang="en-CY" sz="4400"/>
              <a:t>Psychopathology and disease progression </a:t>
            </a:r>
            <a:br>
              <a:rPr lang="en-CY" sz="4400"/>
            </a:br>
            <a:endParaRPr lang="en-CY"/>
          </a:p>
        </p:txBody>
      </p:sp>
      <p:graphicFrame>
        <p:nvGraphicFramePr>
          <p:cNvPr id="6" name="Content Placeholder 5">
            <a:extLst>
              <a:ext uri="{FF2B5EF4-FFF2-40B4-BE49-F238E27FC236}">
                <a16:creationId xmlns:a16="http://schemas.microsoft.com/office/drawing/2014/main" id="{B58F23A9-45BF-41DC-5CA5-7EA4119482BF}"/>
              </a:ext>
            </a:extLst>
          </p:cNvPr>
          <p:cNvGraphicFramePr>
            <a:graphicFrameLocks noGrp="1"/>
          </p:cNvGraphicFramePr>
          <p:nvPr>
            <p:ph idx="1"/>
            <p:extLst>
              <p:ext uri="{D42A27DB-BD31-4B8C-83A1-F6EECF244321}">
                <p14:modId xmlns:p14="http://schemas.microsoft.com/office/powerpoint/2010/main" val="521156455"/>
              </p:ext>
            </p:extLst>
          </p:nvPr>
        </p:nvGraphicFramePr>
        <p:xfrm>
          <a:off x="1267178" y="1329707"/>
          <a:ext cx="9965267" cy="4198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Free vector hand drawn flat design parkinson illustration">
            <a:extLst>
              <a:ext uri="{FF2B5EF4-FFF2-40B4-BE49-F238E27FC236}">
                <a16:creationId xmlns:a16="http://schemas.microsoft.com/office/drawing/2014/main" id="{5AFA6A50-0CCD-3585-225B-0F21F1C711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0" y="171449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82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007D-0904-8797-B679-2CA41D2321BD}"/>
              </a:ext>
            </a:extLst>
          </p:cNvPr>
          <p:cNvSpPr>
            <a:spLocks noGrp="1"/>
          </p:cNvSpPr>
          <p:nvPr>
            <p:ph type="title"/>
          </p:nvPr>
        </p:nvSpPr>
        <p:spPr>
          <a:xfrm>
            <a:off x="838200" y="497205"/>
            <a:ext cx="10515600" cy="874395"/>
          </a:xfrm>
        </p:spPr>
        <p:txBody>
          <a:bodyPr>
            <a:normAutofit fontScale="90000"/>
          </a:bodyPr>
          <a:lstStyle/>
          <a:p>
            <a:r>
              <a:rPr lang="en-CY" sz="4400" dirty="0"/>
              <a:t>Benefits of treating psychopathology</a:t>
            </a:r>
            <a:br>
              <a:rPr lang="en-CY" sz="4400" dirty="0"/>
            </a:br>
            <a:endParaRPr lang="en-CY" dirty="0"/>
          </a:p>
        </p:txBody>
      </p:sp>
      <p:sp>
        <p:nvSpPr>
          <p:cNvPr id="4" name="Content Placeholder 3">
            <a:extLst>
              <a:ext uri="{FF2B5EF4-FFF2-40B4-BE49-F238E27FC236}">
                <a16:creationId xmlns:a16="http://schemas.microsoft.com/office/drawing/2014/main" id="{38416A51-0FDE-3E33-6A34-0F28F2476687}"/>
              </a:ext>
            </a:extLst>
          </p:cNvPr>
          <p:cNvSpPr>
            <a:spLocks noGrp="1"/>
          </p:cNvSpPr>
          <p:nvPr>
            <p:ph idx="1"/>
          </p:nvPr>
        </p:nvSpPr>
        <p:spPr>
          <a:xfrm>
            <a:off x="6350205" y="1863969"/>
            <a:ext cx="5225716" cy="4805363"/>
          </a:xfrm>
        </p:spPr>
        <p:txBody>
          <a:bodyPr>
            <a:normAutofit/>
          </a:bodyPr>
          <a:lstStyle/>
          <a:p>
            <a:r>
              <a:rPr lang="en-CY" sz="2400" dirty="0"/>
              <a:t>Slower disease progression</a:t>
            </a:r>
          </a:p>
          <a:p>
            <a:r>
              <a:rPr lang="en-CY" sz="2400" dirty="0"/>
              <a:t>Enhanced medication adherence</a:t>
            </a:r>
          </a:p>
          <a:p>
            <a:r>
              <a:rPr lang="en-CY" sz="2400" dirty="0"/>
              <a:t>Improved quality of life</a:t>
            </a:r>
          </a:p>
          <a:p>
            <a:r>
              <a:rPr lang="en-CY" sz="2400" dirty="0"/>
              <a:t>Reduced caregiver burden</a:t>
            </a:r>
          </a:p>
          <a:p>
            <a:r>
              <a:rPr lang="en-CY" sz="2400" dirty="0"/>
              <a:t>Enhanced coping mechanisms</a:t>
            </a:r>
          </a:p>
          <a:p>
            <a:r>
              <a:rPr lang="en-CY" sz="2400" dirty="0"/>
              <a:t>Reduction in behavioral disturbances</a:t>
            </a:r>
          </a:p>
          <a:p>
            <a:r>
              <a:rPr lang="en-CY" sz="2400" dirty="0"/>
              <a:t>Improved social functioning</a:t>
            </a:r>
          </a:p>
          <a:p>
            <a:r>
              <a:rPr lang="en-CY" sz="2400" dirty="0"/>
              <a:t>Financial benefits</a:t>
            </a:r>
          </a:p>
          <a:p>
            <a:endParaRPr lang="en-CY" sz="2400" dirty="0"/>
          </a:p>
        </p:txBody>
      </p:sp>
      <p:pic>
        <p:nvPicPr>
          <p:cNvPr id="4098" name="Picture 2" descr="Female doctor consultation for black elderly woman">
            <a:extLst>
              <a:ext uri="{FF2B5EF4-FFF2-40B4-BE49-F238E27FC236}">
                <a16:creationId xmlns:a16="http://schemas.microsoft.com/office/drawing/2014/main" id="{08B3717C-FEA0-3DBE-0205-5ED674FC4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4794030" cy="43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2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a:t>Apathy</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838200" y="1353836"/>
            <a:ext cx="6412831" cy="4805363"/>
          </a:xfrm>
        </p:spPr>
        <p:txBody>
          <a:bodyPr>
            <a:normAutofit/>
          </a:bodyPr>
          <a:lstStyle/>
          <a:p>
            <a:pPr marL="0" indent="0">
              <a:buNone/>
            </a:pPr>
            <a:r>
              <a:rPr lang="en-GB" sz="2400" b="1">
                <a:solidFill>
                  <a:srgbClr val="64759B"/>
                </a:solidFill>
              </a:rPr>
              <a:t>A lack of motivation, interest, or emotional response.</a:t>
            </a:r>
          </a:p>
          <a:p>
            <a:endParaRPr lang="en-GB" sz="2400"/>
          </a:p>
          <a:p>
            <a:r>
              <a:rPr lang="en-GB" sz="2400"/>
              <a:t>The term “apathy” is derived from the Greek “pathos” meaning passion - apathy means “lack of passion”.</a:t>
            </a:r>
            <a:endParaRPr lang="en-CY" sz="2400"/>
          </a:p>
          <a:p>
            <a:pPr algn="l">
              <a:buFont typeface="Arial" panose="020B0604020202020204" pitchFamily="34" charset="0"/>
              <a:buChar char="•"/>
            </a:pPr>
            <a:r>
              <a:rPr lang="en-GB" sz="2400"/>
              <a:t>Apathy is commonly observed in individuals with neurodegenerative disorders</a:t>
            </a:r>
          </a:p>
        </p:txBody>
      </p:sp>
      <p:pic>
        <p:nvPicPr>
          <p:cNvPr id="2050" name="Picture 2" descr="Apathy Used to Be a Virtue. But It's Our Culture's Hidden Vice. |  Christianity Today">
            <a:extLst>
              <a:ext uri="{FF2B5EF4-FFF2-40B4-BE49-F238E27FC236}">
                <a16:creationId xmlns:a16="http://schemas.microsoft.com/office/drawing/2014/main" id="{3A3FA2C2-A31B-207D-C0E4-E3CE2DF8EC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927"/>
          <a:stretch/>
        </p:blipFill>
        <p:spPr bwMode="auto">
          <a:xfrm>
            <a:off x="7395411" y="1229276"/>
            <a:ext cx="4796589" cy="427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474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AE20-1A27-4B08-0C44-16FCB733D575}"/>
              </a:ext>
            </a:extLst>
          </p:cNvPr>
          <p:cNvSpPr>
            <a:spLocks noGrp="1"/>
          </p:cNvSpPr>
          <p:nvPr>
            <p:ph type="title"/>
          </p:nvPr>
        </p:nvSpPr>
        <p:spPr/>
        <p:txBody>
          <a:bodyPr/>
          <a:lstStyle/>
          <a:p>
            <a:r>
              <a:rPr lang="en-CY" dirty="0"/>
              <a:t>References</a:t>
            </a:r>
          </a:p>
        </p:txBody>
      </p:sp>
      <p:sp>
        <p:nvSpPr>
          <p:cNvPr id="3" name="Content Placeholder 2">
            <a:extLst>
              <a:ext uri="{FF2B5EF4-FFF2-40B4-BE49-F238E27FC236}">
                <a16:creationId xmlns:a16="http://schemas.microsoft.com/office/drawing/2014/main" id="{6A4D99DE-193D-AEAF-A352-8677F73763DD}"/>
              </a:ext>
            </a:extLst>
          </p:cNvPr>
          <p:cNvSpPr>
            <a:spLocks noGrp="1"/>
          </p:cNvSpPr>
          <p:nvPr>
            <p:ph idx="1"/>
          </p:nvPr>
        </p:nvSpPr>
        <p:spPr/>
        <p:txBody>
          <a:bodyPr>
            <a:normAutofit/>
          </a:bodyPr>
          <a:lstStyle/>
          <a:p>
            <a:pPr marL="0" indent="0">
              <a:buNone/>
            </a:pPr>
            <a:r>
              <a:rPr lang="en-GB" sz="2000" dirty="0">
                <a:solidFill>
                  <a:srgbClr val="222222"/>
                </a:solidFill>
                <a:latin typeface="Arial" panose="020B0604020202020204" pitchFamily="34" charset="0"/>
              </a:rPr>
              <a:t>Ballard, C., Neill, D., O’Brien, J., </a:t>
            </a:r>
            <a:r>
              <a:rPr lang="en-GB" sz="2000" dirty="0" err="1">
                <a:solidFill>
                  <a:srgbClr val="222222"/>
                </a:solidFill>
                <a:latin typeface="Arial" panose="020B0604020202020204" pitchFamily="34" charset="0"/>
              </a:rPr>
              <a:t>McKeith</a:t>
            </a:r>
            <a:r>
              <a:rPr lang="en-GB" sz="2000" dirty="0">
                <a:solidFill>
                  <a:srgbClr val="222222"/>
                </a:solidFill>
                <a:latin typeface="Arial" panose="020B0604020202020204" pitchFamily="34" charset="0"/>
              </a:rPr>
              <a:t>, I. G., Ince, P., &amp; Perry, R. (2000). Anxiety, depression and psychosis in vascular dementia: Prevalence and associations. Journal of Affective Disorders, 59(2), 97–106. </a:t>
            </a:r>
            <a:r>
              <a:rPr lang="en-GB" sz="2000" dirty="0">
                <a:solidFill>
                  <a:srgbClr val="222222"/>
                </a:solidFill>
                <a:latin typeface="Arial" panose="020B0604020202020204" pitchFamily="34" charset="0"/>
                <a:hlinkClick r:id="rId2">
                  <a:extLst>
                    <a:ext uri="{A12FA001-AC4F-418D-AE19-62706E023703}">
                      <ahyp:hlinkClr xmlns:ahyp="http://schemas.microsoft.com/office/drawing/2018/hyperlinkcolor" val="tx"/>
                    </a:ext>
                  </a:extLst>
                </a:hlinkClick>
              </a:rPr>
              <a:t>https://doi.org/10.1016/S0165-0327(99)00057-9</a:t>
            </a:r>
            <a:endParaRPr lang="en-GB" sz="2000" dirty="0">
              <a:solidFill>
                <a:srgbClr val="222222"/>
              </a:solidFill>
              <a:latin typeface="Arial" panose="020B0604020202020204" pitchFamily="34" charset="0"/>
            </a:endParaRPr>
          </a:p>
          <a:p>
            <a:pPr marL="0" indent="0">
              <a:buNone/>
            </a:pPr>
            <a:r>
              <a:rPr lang="en-GB" sz="2000" dirty="0">
                <a:solidFill>
                  <a:srgbClr val="222222"/>
                </a:solidFill>
                <a:latin typeface="Arial" panose="020B0604020202020204" pitchFamily="34" charset="0"/>
              </a:rPr>
              <a:t>Leung, D. K., Chan, W. C., Spector, A., &amp; Wong, G. H. (2021). Prevalence of depression, anxiety, and apathy symptoms across dementia stages: A systematic review and meta‐analysis. International Journal of Geriatric Psychiatry, 36(9), 1330-1344.  </a:t>
            </a:r>
            <a:r>
              <a:rPr lang="en-GB" sz="2000" dirty="0">
                <a:solidFill>
                  <a:srgbClr val="222222"/>
                </a:solidFill>
                <a:latin typeface="Arial" panose="020B0604020202020204" pitchFamily="34" charset="0"/>
                <a:hlinkClick r:id="rId3">
                  <a:extLst>
                    <a:ext uri="{A12FA001-AC4F-418D-AE19-62706E023703}">
                      <ahyp:hlinkClr xmlns:ahyp="http://schemas.microsoft.com/office/drawing/2018/hyperlinkcolor" val="tx"/>
                    </a:ext>
                  </a:extLst>
                </a:hlinkClick>
              </a:rPr>
              <a:t>https://doi.org/10.1002/gps.5556</a:t>
            </a:r>
            <a:endParaRPr lang="en-GB" sz="2000" dirty="0">
              <a:solidFill>
                <a:srgbClr val="222222"/>
              </a:solidFill>
              <a:latin typeface="Arial" panose="020B0604020202020204" pitchFamily="34" charset="0"/>
            </a:endParaRPr>
          </a:p>
          <a:p>
            <a:pPr marL="0" indent="0">
              <a:buNone/>
            </a:pPr>
            <a:r>
              <a:rPr lang="en-GB" sz="2000" dirty="0" err="1">
                <a:solidFill>
                  <a:srgbClr val="222222"/>
                </a:solidFill>
                <a:latin typeface="Arial" panose="020B0604020202020204" pitchFamily="34" charset="0"/>
              </a:rPr>
              <a:t>Wolitzky</a:t>
            </a:r>
            <a:r>
              <a:rPr lang="en-GB" sz="2000" dirty="0">
                <a:solidFill>
                  <a:srgbClr val="222222"/>
                </a:solidFill>
                <a:latin typeface="Arial" panose="020B0604020202020204" pitchFamily="34" charset="0"/>
              </a:rPr>
              <a:t>-Taylor, K. B., </a:t>
            </a:r>
            <a:r>
              <a:rPr lang="en-GB" sz="2000" dirty="0" err="1">
                <a:solidFill>
                  <a:srgbClr val="222222"/>
                </a:solidFill>
                <a:latin typeface="Arial" panose="020B0604020202020204" pitchFamily="34" charset="0"/>
              </a:rPr>
              <a:t>Castriotta</a:t>
            </a:r>
            <a:r>
              <a:rPr lang="en-GB" sz="2000" dirty="0">
                <a:solidFill>
                  <a:srgbClr val="222222"/>
                </a:solidFill>
                <a:latin typeface="Arial" panose="020B0604020202020204" pitchFamily="34" charset="0"/>
              </a:rPr>
              <a:t>, N., </a:t>
            </a:r>
            <a:r>
              <a:rPr lang="en-GB" sz="2000" dirty="0" err="1">
                <a:solidFill>
                  <a:srgbClr val="222222"/>
                </a:solidFill>
                <a:latin typeface="Arial" panose="020B0604020202020204" pitchFamily="34" charset="0"/>
              </a:rPr>
              <a:t>Lenze</a:t>
            </a:r>
            <a:r>
              <a:rPr lang="en-GB" sz="2000" dirty="0">
                <a:solidFill>
                  <a:srgbClr val="222222"/>
                </a:solidFill>
                <a:latin typeface="Arial" panose="020B0604020202020204" pitchFamily="34" charset="0"/>
              </a:rPr>
              <a:t>, E. J., Stanley, M. A., &amp; </a:t>
            </a:r>
            <a:r>
              <a:rPr lang="en-GB" sz="2000" dirty="0" err="1">
                <a:solidFill>
                  <a:srgbClr val="222222"/>
                </a:solidFill>
                <a:latin typeface="Arial" panose="020B0604020202020204" pitchFamily="34" charset="0"/>
              </a:rPr>
              <a:t>Craske</a:t>
            </a:r>
            <a:r>
              <a:rPr lang="en-GB" sz="2000" dirty="0">
                <a:solidFill>
                  <a:srgbClr val="222222"/>
                </a:solidFill>
                <a:latin typeface="Arial" panose="020B0604020202020204" pitchFamily="34" charset="0"/>
              </a:rPr>
              <a:t>, M. G. (2010). Anxiety disorders in older adults: A comprehensive review. Depression and Anxiety, 27(2), 190–211. </a:t>
            </a:r>
            <a:r>
              <a:rPr lang="en-GB" sz="2000" dirty="0">
                <a:solidFill>
                  <a:srgbClr val="222222"/>
                </a:solidFill>
                <a:latin typeface="Arial" panose="020B0604020202020204" pitchFamily="34" charset="0"/>
                <a:hlinkClick r:id="rId4">
                  <a:extLst>
                    <a:ext uri="{A12FA001-AC4F-418D-AE19-62706E023703}">
                      <ahyp:hlinkClr xmlns:ahyp="http://schemas.microsoft.com/office/drawing/2018/hyperlinkcolor" val="tx"/>
                    </a:ext>
                  </a:extLst>
                </a:hlinkClick>
              </a:rPr>
              <a:t>https://doi.org/10.1002/da.20653</a:t>
            </a:r>
            <a:endParaRPr lang="en-GB" sz="2000" dirty="0">
              <a:solidFill>
                <a:srgbClr val="222222"/>
              </a:solidFill>
              <a:latin typeface="Arial" panose="020B0604020202020204" pitchFamily="34" charset="0"/>
            </a:endParaRPr>
          </a:p>
          <a:p>
            <a:pPr marL="0" indent="0">
              <a:buNone/>
            </a:pPr>
            <a:r>
              <a:rPr lang="en-GB" sz="2000" dirty="0">
                <a:solidFill>
                  <a:srgbClr val="222222"/>
                </a:solidFill>
                <a:latin typeface="Arial" panose="020B0604020202020204" pitchFamily="34" charset="0"/>
              </a:rPr>
              <a:t>Zhao, Q. F., Tan, L., Wang, H. F., Jiang, T., Tan, M. S., Tan, L., ... &amp; Yu, J. T. (2016). The prevalence of neuropsychiatric symptoms in Alzheimer's disease: systematic review and meta-analysis. Journal of affective disorders, 190, 264-271. </a:t>
            </a:r>
            <a:r>
              <a:rPr lang="en-GB" sz="2000" dirty="0">
                <a:solidFill>
                  <a:srgbClr val="222222"/>
                </a:solidFill>
                <a:latin typeface="Arial" panose="020B0604020202020204" pitchFamily="34" charset="0"/>
                <a:hlinkClick r:id="rId5" tooltip="Persistent link using digital object identifier">
                  <a:extLst>
                    <a:ext uri="{A12FA001-AC4F-418D-AE19-62706E023703}">
                      <ahyp:hlinkClr xmlns:ahyp="http://schemas.microsoft.com/office/drawing/2018/hyperlinkcolor" val="tx"/>
                    </a:ext>
                  </a:extLst>
                </a:hlinkClick>
              </a:rPr>
              <a:t>https://doi.org/10.1016/j.jad.2015.09.069</a:t>
            </a:r>
            <a:r>
              <a:rPr lang="en-GB" sz="2000" dirty="0">
                <a:solidFill>
                  <a:srgbClr val="222222"/>
                </a:solidFill>
                <a:latin typeface="Arial" panose="020B0604020202020204" pitchFamily="34" charset="0"/>
              </a:rPr>
              <a:t> </a:t>
            </a:r>
          </a:p>
        </p:txBody>
      </p:sp>
    </p:spTree>
    <p:extLst>
      <p:ext uri="{BB962C8B-B14F-4D97-AF65-F5344CB8AC3E}">
        <p14:creationId xmlns:p14="http://schemas.microsoft.com/office/powerpoint/2010/main" val="1196686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AE20-1A27-4B08-0C44-16FCB733D575}"/>
              </a:ext>
            </a:extLst>
          </p:cNvPr>
          <p:cNvSpPr>
            <a:spLocks noGrp="1"/>
          </p:cNvSpPr>
          <p:nvPr>
            <p:ph type="title"/>
          </p:nvPr>
        </p:nvSpPr>
        <p:spPr/>
        <p:txBody>
          <a:bodyPr/>
          <a:lstStyle/>
          <a:p>
            <a:r>
              <a:rPr lang="en-CY" dirty="0"/>
              <a:t>Self Study</a:t>
            </a:r>
          </a:p>
        </p:txBody>
      </p:sp>
      <p:sp>
        <p:nvSpPr>
          <p:cNvPr id="3" name="Content Placeholder 2">
            <a:extLst>
              <a:ext uri="{FF2B5EF4-FFF2-40B4-BE49-F238E27FC236}">
                <a16:creationId xmlns:a16="http://schemas.microsoft.com/office/drawing/2014/main" id="{6A4D99DE-193D-AEAF-A352-8677F73763DD}"/>
              </a:ext>
            </a:extLst>
          </p:cNvPr>
          <p:cNvSpPr>
            <a:spLocks noGrp="1"/>
          </p:cNvSpPr>
          <p:nvPr>
            <p:ph idx="1"/>
          </p:nvPr>
        </p:nvSpPr>
        <p:spPr/>
        <p:txBody>
          <a:bodyPr>
            <a:normAutofit lnSpcReduction="10000"/>
          </a:bodyPr>
          <a:lstStyle/>
          <a:p>
            <a:pPr marL="0" indent="0">
              <a:buNone/>
            </a:pPr>
            <a:r>
              <a:rPr lang="en-GB" sz="2000" dirty="0">
                <a:solidFill>
                  <a:srgbClr val="222222"/>
                </a:solidFill>
                <a:latin typeface="Arial" panose="020B0604020202020204" pitchFamily="34" charset="0"/>
              </a:rPr>
              <a:t>Mendez, M. F., Lauterbach, E. C., &amp; Sampson, S. M. (2008). An evidence-based review of the psychopathology of frontotemporal dementia: a report of the ANPA Committee on Research. The Journal of neuropsychiatry and clinical neurosciences, 20(2), 130-149. </a:t>
            </a:r>
            <a:r>
              <a:rPr lang="en-GB" sz="2000" dirty="0">
                <a:solidFill>
                  <a:srgbClr val="222222"/>
                </a:solidFill>
                <a:latin typeface="Arial" panose="020B0604020202020204" pitchFamily="34" charset="0"/>
                <a:hlinkClick r:id="rId3">
                  <a:extLst>
                    <a:ext uri="{A12FA001-AC4F-418D-AE19-62706E023703}">
                      <ahyp:hlinkClr xmlns:ahyp="http://schemas.microsoft.com/office/drawing/2018/hyperlinkcolor" val="tx"/>
                    </a:ext>
                  </a:extLst>
                </a:hlinkClick>
              </a:rPr>
              <a:t>https://neuro.psychiatryonline.org/doi/full/10.1176/jnp.2008.20.2.130</a:t>
            </a:r>
            <a:r>
              <a:rPr lang="en-GB" sz="2000" dirty="0">
                <a:solidFill>
                  <a:srgbClr val="222222"/>
                </a:solidFill>
                <a:latin typeface="Arial" panose="020B0604020202020204" pitchFamily="34" charset="0"/>
              </a:rPr>
              <a:t> </a:t>
            </a:r>
          </a:p>
          <a:p>
            <a:pPr marL="0" indent="0">
              <a:buNone/>
            </a:pPr>
            <a:r>
              <a:rPr lang="en-GB" sz="2000" dirty="0" err="1">
                <a:solidFill>
                  <a:srgbClr val="222222"/>
                </a:solidFill>
                <a:latin typeface="Arial" panose="020B0604020202020204" pitchFamily="34" charset="0"/>
              </a:rPr>
              <a:t>Badrakalimuthu</a:t>
            </a:r>
            <a:r>
              <a:rPr lang="en-GB" sz="2000" dirty="0">
                <a:solidFill>
                  <a:srgbClr val="222222"/>
                </a:solidFill>
                <a:latin typeface="Arial" panose="020B0604020202020204" pitchFamily="34" charset="0"/>
              </a:rPr>
              <a:t>, V. R., &amp; Tarbuck, A. F. (2012). Anxiety: A hidden element in dementia. Advances in Psychiatric Treatment, 18(2), 119–128. </a:t>
            </a:r>
            <a:r>
              <a:rPr lang="en-GB" sz="20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https://doi.org/10.1192/apt.bp.110.008458</a:t>
            </a:r>
            <a:endParaRPr lang="en-GB" sz="2000" dirty="0">
              <a:solidFill>
                <a:srgbClr val="0070C0"/>
              </a:solidFill>
              <a:latin typeface="Arial" panose="020B0604020202020204" pitchFamily="34" charset="0"/>
            </a:endParaRPr>
          </a:p>
          <a:p>
            <a:pPr marL="0" indent="0">
              <a:buNone/>
            </a:pPr>
            <a:r>
              <a:rPr lang="en-GB" sz="2000" dirty="0" err="1">
                <a:solidFill>
                  <a:srgbClr val="222222"/>
                </a:solidFill>
                <a:latin typeface="Arial" panose="020B0604020202020204" pitchFamily="34" charset="0"/>
              </a:rPr>
              <a:t>Calleo</a:t>
            </a:r>
            <a:r>
              <a:rPr lang="en-GB" sz="2000" dirty="0">
                <a:solidFill>
                  <a:srgbClr val="222222"/>
                </a:solidFill>
                <a:latin typeface="Arial" panose="020B0604020202020204" pitchFamily="34" charset="0"/>
              </a:rPr>
              <a:t>, J. S., </a:t>
            </a:r>
            <a:r>
              <a:rPr lang="en-GB" sz="2000" dirty="0" err="1">
                <a:solidFill>
                  <a:srgbClr val="222222"/>
                </a:solidFill>
                <a:latin typeface="Arial" panose="020B0604020202020204" pitchFamily="34" charset="0"/>
              </a:rPr>
              <a:t>Kunik</a:t>
            </a:r>
            <a:r>
              <a:rPr lang="en-GB" sz="2000" dirty="0">
                <a:solidFill>
                  <a:srgbClr val="222222"/>
                </a:solidFill>
                <a:latin typeface="Arial" panose="020B0604020202020204" pitchFamily="34" charset="0"/>
              </a:rPr>
              <a:t>, M. E., Reid, D., Kraus-Schuman, C., </a:t>
            </a:r>
            <a:r>
              <a:rPr lang="en-GB" sz="2000" dirty="0" err="1">
                <a:solidFill>
                  <a:srgbClr val="222222"/>
                </a:solidFill>
                <a:latin typeface="Arial" panose="020B0604020202020204" pitchFamily="34" charset="0"/>
              </a:rPr>
              <a:t>Paukert</a:t>
            </a:r>
            <a:r>
              <a:rPr lang="en-GB" sz="2000" dirty="0">
                <a:solidFill>
                  <a:srgbClr val="222222"/>
                </a:solidFill>
                <a:latin typeface="Arial" panose="020B0604020202020204" pitchFamily="34" charset="0"/>
              </a:rPr>
              <a:t>, A., Regev, T., Wilson, N., Petersen, N. J., Snow, A. L., &amp; Stanley, M. (2011). Characteristics of Generalized Anxiety Disorder in Patients With Dementia. American Journal of Alzheimer’s Disease &amp; Other </a:t>
            </a:r>
            <a:r>
              <a:rPr lang="en-GB" sz="2000" dirty="0" err="1">
                <a:solidFill>
                  <a:srgbClr val="222222"/>
                </a:solidFill>
                <a:latin typeface="Arial" panose="020B0604020202020204" pitchFamily="34" charset="0"/>
              </a:rPr>
              <a:t>Dementiasr</a:t>
            </a:r>
            <a:r>
              <a:rPr lang="en-GB" sz="2000" dirty="0">
                <a:solidFill>
                  <a:srgbClr val="222222"/>
                </a:solidFill>
                <a:latin typeface="Arial" panose="020B0604020202020204" pitchFamily="34" charset="0"/>
              </a:rPr>
              <a:t>, 26(6), 492–497. </a:t>
            </a:r>
            <a:r>
              <a:rPr lang="en-GB" sz="2000"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https://doi.org/10.1177/1533317511426867</a:t>
            </a:r>
            <a:endParaRPr lang="en-GB" sz="2000" dirty="0">
              <a:solidFill>
                <a:srgbClr val="0070C0"/>
              </a:solidFill>
              <a:latin typeface="Arial" panose="020B0604020202020204" pitchFamily="34" charset="0"/>
            </a:endParaRPr>
          </a:p>
          <a:p>
            <a:pPr marL="0" indent="0">
              <a:buNone/>
            </a:pPr>
            <a:r>
              <a:rPr lang="en-GB" sz="2000" dirty="0" err="1">
                <a:solidFill>
                  <a:srgbClr val="222222"/>
                </a:solidFill>
                <a:latin typeface="Arial" panose="020B0604020202020204" pitchFamily="34" charset="0"/>
              </a:rPr>
              <a:t>Esch</a:t>
            </a:r>
            <a:r>
              <a:rPr lang="en-GB" sz="2000" dirty="0">
                <a:solidFill>
                  <a:srgbClr val="222222"/>
                </a:solidFill>
                <a:latin typeface="Arial" panose="020B0604020202020204" pitchFamily="34" charset="0"/>
              </a:rPr>
              <a:t>, T., Stefano, G. B., </a:t>
            </a:r>
            <a:r>
              <a:rPr lang="en-GB" sz="2000" dirty="0" err="1">
                <a:solidFill>
                  <a:srgbClr val="222222"/>
                </a:solidFill>
                <a:latin typeface="Arial" panose="020B0604020202020204" pitchFamily="34" charset="0"/>
              </a:rPr>
              <a:t>Fricchione</a:t>
            </a:r>
            <a:r>
              <a:rPr lang="en-GB" sz="2000" dirty="0">
                <a:solidFill>
                  <a:srgbClr val="222222"/>
                </a:solidFill>
                <a:latin typeface="Arial" panose="020B0604020202020204" pitchFamily="34" charset="0"/>
              </a:rPr>
              <a:t>, G. L., &amp; Benson, H. (2002). The role of stress in neurodegenerative diseases and mental disorders. Neuroendocrinology letters, 23(3), 199-208. </a:t>
            </a:r>
            <a:r>
              <a:rPr lang="en-GB" sz="2000" dirty="0">
                <a:solidFill>
                  <a:srgbClr val="0070C0"/>
                </a:solidFill>
                <a:latin typeface="Arial" panose="020B0604020202020204" pitchFamily="34" charset="0"/>
                <a:hlinkClick r:id="rId6">
                  <a:extLst>
                    <a:ext uri="{A12FA001-AC4F-418D-AE19-62706E023703}">
                      <ahyp:hlinkClr xmlns:ahyp="http://schemas.microsoft.com/office/drawing/2018/hyperlinkcolor" val="tx"/>
                    </a:ext>
                  </a:extLst>
                </a:hlinkClick>
              </a:rPr>
              <a:t>https://www.nel.edu/userfiles/articlesnew/NEL230302R02.pdf</a:t>
            </a:r>
            <a:r>
              <a:rPr lang="en-GB" sz="2000" dirty="0">
                <a:solidFill>
                  <a:srgbClr val="0070C0"/>
                </a:solidFill>
                <a:latin typeface="Arial" panose="020B0604020202020204" pitchFamily="34" charset="0"/>
              </a:rPr>
              <a:t>  </a:t>
            </a:r>
          </a:p>
          <a:p>
            <a:pPr marL="0" indent="0">
              <a:buNone/>
            </a:pPr>
            <a:r>
              <a:rPr lang="en-GB" sz="2000" dirty="0">
                <a:solidFill>
                  <a:srgbClr val="222222"/>
                </a:solidFill>
                <a:latin typeface="Arial" panose="020B0604020202020204" pitchFamily="34" charset="0"/>
              </a:rPr>
              <a:t>Kwak, Y. T., Yang, Y., &amp; Koo, M.-S. (2017). Anxiety in Dementia. Dementia and Neurocognitive Disorders, 16(2), 33. </a:t>
            </a:r>
            <a:r>
              <a:rPr lang="en-GB" sz="2000" dirty="0">
                <a:solidFill>
                  <a:srgbClr val="0070C0"/>
                </a:solidFill>
                <a:latin typeface="Arial" panose="020B0604020202020204" pitchFamily="34" charset="0"/>
                <a:hlinkClick r:id="rId7">
                  <a:extLst>
                    <a:ext uri="{A12FA001-AC4F-418D-AE19-62706E023703}">
                      <ahyp:hlinkClr xmlns:ahyp="http://schemas.microsoft.com/office/drawing/2018/hyperlinkcolor" val="tx"/>
                    </a:ext>
                  </a:extLst>
                </a:hlinkClick>
              </a:rPr>
              <a:t>https://doi.org/10.12779/dnd.2017.16.2.33</a:t>
            </a:r>
            <a:endParaRPr lang="en-GB" sz="2000" dirty="0">
              <a:solidFill>
                <a:srgbClr val="0070C0"/>
              </a:solidFill>
              <a:latin typeface="Arial" panose="020B0604020202020204" pitchFamily="34" charset="0"/>
            </a:endParaRPr>
          </a:p>
          <a:p>
            <a:pPr marL="0" indent="0">
              <a:buNone/>
            </a:pPr>
            <a:endParaRPr lang="en-GB" sz="2000" dirty="0">
              <a:solidFill>
                <a:srgbClr val="222222"/>
              </a:solidFill>
              <a:latin typeface="Arial" panose="020B0604020202020204" pitchFamily="34" charset="0"/>
            </a:endParaRPr>
          </a:p>
          <a:p>
            <a:pPr marL="0" indent="0">
              <a:buNone/>
            </a:pPr>
            <a:endParaRPr lang="en-GB"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464660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463F-E074-B7A4-F588-2C4196B0AA33}"/>
              </a:ext>
            </a:extLst>
          </p:cNvPr>
          <p:cNvSpPr>
            <a:spLocks noGrp="1"/>
          </p:cNvSpPr>
          <p:nvPr>
            <p:ph type="title"/>
          </p:nvPr>
        </p:nvSpPr>
        <p:spPr/>
        <p:txBody>
          <a:bodyPr/>
          <a:lstStyle/>
          <a:p>
            <a:r>
              <a:rPr lang="en-CY" dirty="0"/>
              <a:t>Self-Study</a:t>
            </a:r>
          </a:p>
        </p:txBody>
      </p:sp>
      <p:sp>
        <p:nvSpPr>
          <p:cNvPr id="3" name="Content Placeholder 2">
            <a:extLst>
              <a:ext uri="{FF2B5EF4-FFF2-40B4-BE49-F238E27FC236}">
                <a16:creationId xmlns:a16="http://schemas.microsoft.com/office/drawing/2014/main" id="{82AFE114-3FD8-E839-77DC-F5723F1D2F3A}"/>
              </a:ext>
            </a:extLst>
          </p:cNvPr>
          <p:cNvSpPr>
            <a:spLocks noGrp="1"/>
          </p:cNvSpPr>
          <p:nvPr>
            <p:ph idx="1"/>
          </p:nvPr>
        </p:nvSpPr>
        <p:spPr/>
        <p:txBody>
          <a:bodyPr/>
          <a:lstStyle/>
          <a:p>
            <a:pPr marL="0" indent="0">
              <a:buNone/>
            </a:pPr>
            <a:r>
              <a:rPr lang="en-GB" sz="2800" dirty="0" err="1">
                <a:effectLst/>
              </a:rPr>
              <a:t>Ishizaki</a:t>
            </a:r>
            <a:r>
              <a:rPr lang="en-GB" sz="2800" dirty="0">
                <a:effectLst/>
              </a:rPr>
              <a:t>, J., &amp; Mimura, M. (2011). Dysthymia and Apathy: Diagnosis and Treatment. </a:t>
            </a:r>
            <a:r>
              <a:rPr lang="en-GB" sz="2800" i="1" dirty="0">
                <a:effectLst/>
              </a:rPr>
              <a:t>Depression Research and Treatment</a:t>
            </a:r>
            <a:r>
              <a:rPr lang="en-GB" sz="2800" dirty="0">
                <a:effectLst/>
              </a:rPr>
              <a:t>, </a:t>
            </a:r>
            <a:r>
              <a:rPr lang="en-GB" sz="2800" i="1" dirty="0">
                <a:effectLst/>
              </a:rPr>
              <a:t>2011</a:t>
            </a:r>
            <a:r>
              <a:rPr lang="en-GB" sz="2800" dirty="0">
                <a:effectLst/>
              </a:rPr>
              <a:t>, 893905. </a:t>
            </a:r>
            <a:r>
              <a:rPr lang="en-GB" sz="2800" dirty="0">
                <a:effectLst/>
                <a:hlinkClick r:id="rId2"/>
              </a:rPr>
              <a:t>https://doi.org/10.1155/2011/893905</a:t>
            </a:r>
            <a:r>
              <a:rPr lang="en-CY" sz="2800" dirty="0">
                <a:effectLst/>
              </a:rPr>
              <a:t> </a:t>
            </a:r>
          </a:p>
          <a:p>
            <a:pPr marL="0" indent="0">
              <a:buNone/>
            </a:pPr>
            <a:endParaRPr lang="en-CY" dirty="0"/>
          </a:p>
          <a:p>
            <a:pPr marL="0" indent="0">
              <a:buNone/>
            </a:pPr>
            <a:r>
              <a:rPr lang="en-GB" sz="2800" dirty="0">
                <a:effectLst/>
              </a:rPr>
              <a:t>Understanding stress and distress in </a:t>
            </a:r>
            <a:r>
              <a:rPr lang="en-GB" sz="2800">
                <a:effectLst/>
              </a:rPr>
              <a:t>dementia: the </a:t>
            </a:r>
            <a:r>
              <a:rPr lang="en-GB" sz="2800" dirty="0">
                <a:effectLst/>
              </a:rPr>
              <a:t>importance of a person-centred preventative approach</a:t>
            </a:r>
            <a:r>
              <a:rPr lang="en-CY" dirty="0"/>
              <a:t> </a:t>
            </a:r>
            <a:r>
              <a:rPr lang="en-GB" sz="2800" dirty="0">
                <a:solidFill>
                  <a:srgbClr val="0563C1"/>
                </a:solidFill>
                <a:effectLst/>
                <a:hlinkClick r:id="rId3">
                  <a:extLst>
                    <a:ext uri="{A12FA001-AC4F-418D-AE19-62706E023703}">
                      <ahyp:hlinkClr xmlns:ahyp="http://schemas.microsoft.com/office/drawing/2018/hyperlinkcolor" val="tx"/>
                    </a:ext>
                  </a:extLst>
                </a:hlinkClick>
              </a:rPr>
              <a:t>https://www.understandtogether.ie/training-resources/helpful-resources/publications/reviews-and-evaluations/dementia-post-diagnostic-support-literature-review-2019-.pdf</a:t>
            </a:r>
            <a:r>
              <a:rPr lang="en-CY" sz="2800" dirty="0">
                <a:effectLst/>
              </a:rPr>
              <a:t> </a:t>
            </a:r>
            <a:endParaRPr lang="en-GB" sz="2800" dirty="0">
              <a:effectLst/>
            </a:endParaRPr>
          </a:p>
          <a:p>
            <a:endParaRPr lang="en-CY" dirty="0"/>
          </a:p>
        </p:txBody>
      </p:sp>
    </p:spTree>
    <p:extLst>
      <p:ext uri="{BB962C8B-B14F-4D97-AF65-F5344CB8AC3E}">
        <p14:creationId xmlns:p14="http://schemas.microsoft.com/office/powerpoint/2010/main" val="280482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78B6-B938-FB01-0273-1B282BEF982B}"/>
              </a:ext>
            </a:extLst>
          </p:cNvPr>
          <p:cNvSpPr>
            <a:spLocks noGrp="1"/>
          </p:cNvSpPr>
          <p:nvPr>
            <p:ph type="title"/>
          </p:nvPr>
        </p:nvSpPr>
        <p:spPr/>
        <p:txBody>
          <a:bodyPr/>
          <a:lstStyle/>
          <a:p>
            <a:r>
              <a:rPr lang="en-CY"/>
              <a:t>Types of Apathy</a:t>
            </a:r>
          </a:p>
        </p:txBody>
      </p:sp>
      <p:sp>
        <p:nvSpPr>
          <p:cNvPr id="3" name="Content Placeholder 2">
            <a:extLst>
              <a:ext uri="{FF2B5EF4-FFF2-40B4-BE49-F238E27FC236}">
                <a16:creationId xmlns:a16="http://schemas.microsoft.com/office/drawing/2014/main" id="{5BA45AB7-725C-7577-C4CC-59105B36FF55}"/>
              </a:ext>
            </a:extLst>
          </p:cNvPr>
          <p:cNvSpPr>
            <a:spLocks noGrp="1"/>
          </p:cNvSpPr>
          <p:nvPr>
            <p:ph idx="1"/>
          </p:nvPr>
        </p:nvSpPr>
        <p:spPr>
          <a:xfrm>
            <a:off x="838200" y="1687512"/>
            <a:ext cx="10515600" cy="4805363"/>
          </a:xfrm>
        </p:spPr>
        <p:txBody>
          <a:bodyPr>
            <a:normAutofit/>
          </a:bodyPr>
          <a:lstStyle/>
          <a:p>
            <a:pPr marL="0" indent="0" fontAlgn="base">
              <a:lnSpc>
                <a:spcPct val="100000"/>
              </a:lnSpc>
              <a:buNone/>
            </a:pPr>
            <a:r>
              <a:rPr lang="en-GB" b="1"/>
              <a:t>Types of apathy: </a:t>
            </a:r>
          </a:p>
          <a:p>
            <a:pPr fontAlgn="base">
              <a:lnSpc>
                <a:spcPct val="100000"/>
              </a:lnSpc>
              <a:buFont typeface="Arial" panose="020B0604020202020204" pitchFamily="34" charset="0"/>
              <a:buChar char="•"/>
            </a:pPr>
            <a:r>
              <a:rPr lang="en-GB" b="1">
                <a:solidFill>
                  <a:srgbClr val="64759B"/>
                </a:solidFill>
              </a:rPr>
              <a:t>Emotional apathy</a:t>
            </a:r>
            <a:r>
              <a:rPr lang="en-GB"/>
              <a:t>, characterized by a lack of both positive and negative emotions</a:t>
            </a:r>
          </a:p>
          <a:p>
            <a:pPr fontAlgn="base">
              <a:lnSpc>
                <a:spcPct val="100000"/>
              </a:lnSpc>
              <a:buFont typeface="Arial" panose="020B0604020202020204" pitchFamily="34" charset="0"/>
              <a:buChar char="•"/>
            </a:pPr>
            <a:r>
              <a:rPr lang="en-GB" b="1">
                <a:solidFill>
                  <a:srgbClr val="64759B"/>
                </a:solidFill>
              </a:rPr>
              <a:t>Behavioural apathy</a:t>
            </a:r>
            <a:r>
              <a:rPr lang="en-GB"/>
              <a:t>, characterized by a lack of self-initiated </a:t>
            </a:r>
            <a:r>
              <a:rPr lang="en-GB" err="1"/>
              <a:t>behaviors</a:t>
            </a:r>
            <a:endParaRPr lang="en-GB"/>
          </a:p>
          <a:p>
            <a:pPr fontAlgn="base">
              <a:lnSpc>
                <a:spcPct val="100000"/>
              </a:lnSpc>
              <a:buFont typeface="Arial" panose="020B0604020202020204" pitchFamily="34" charset="0"/>
              <a:buChar char="•"/>
            </a:pPr>
            <a:r>
              <a:rPr lang="en-GB" b="1">
                <a:solidFill>
                  <a:srgbClr val="64759B"/>
                </a:solidFill>
              </a:rPr>
              <a:t>General apathy</a:t>
            </a:r>
            <a:r>
              <a:rPr lang="en-GB"/>
              <a:t>, characterized by less motivation, poor emotional responses, and lack of social engagement</a:t>
            </a:r>
            <a:br>
              <a:rPr lang="en-GB"/>
            </a:br>
            <a:endParaRPr lang="en-CY"/>
          </a:p>
        </p:txBody>
      </p:sp>
    </p:spTree>
    <p:extLst>
      <p:ext uri="{BB962C8B-B14F-4D97-AF65-F5344CB8AC3E}">
        <p14:creationId xmlns:p14="http://schemas.microsoft.com/office/powerpoint/2010/main" val="336416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a:t>Symptoms of Apathy</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838200" y="1484312"/>
            <a:ext cx="10515600" cy="4306887"/>
          </a:xfrm>
        </p:spPr>
        <p:txBody>
          <a:bodyPr>
            <a:normAutofit/>
          </a:bodyPr>
          <a:lstStyle/>
          <a:p>
            <a:pPr fontAlgn="base"/>
            <a:r>
              <a:rPr lang="en-GB"/>
              <a:t>Difficulty completing everyday tasks</a:t>
            </a:r>
          </a:p>
          <a:p>
            <a:pPr algn="l" fontAlgn="base">
              <a:buFont typeface="Arial" panose="020B0604020202020204" pitchFamily="34" charset="0"/>
              <a:buChar char="•"/>
            </a:pPr>
            <a:r>
              <a:rPr lang="en-GB"/>
              <a:t>Feelings of indifference</a:t>
            </a:r>
          </a:p>
          <a:p>
            <a:pPr algn="l" fontAlgn="base">
              <a:buFont typeface="Arial" panose="020B0604020202020204" pitchFamily="34" charset="0"/>
              <a:buChar char="•"/>
            </a:pPr>
            <a:r>
              <a:rPr lang="en-GB"/>
              <a:t>Lack of emotion</a:t>
            </a:r>
          </a:p>
          <a:p>
            <a:pPr algn="l" fontAlgn="base">
              <a:buFont typeface="Arial" panose="020B0604020202020204" pitchFamily="34" charset="0"/>
              <a:buChar char="•"/>
            </a:pPr>
            <a:r>
              <a:rPr lang="en-GB"/>
              <a:t>Lack of interest in activities</a:t>
            </a:r>
          </a:p>
          <a:p>
            <a:pPr algn="l" fontAlgn="base">
              <a:buFont typeface="Arial" panose="020B0604020202020204" pitchFamily="34" charset="0"/>
              <a:buChar char="•"/>
            </a:pPr>
            <a:r>
              <a:rPr lang="en-GB"/>
              <a:t>Lack of motivation to accomplish goals</a:t>
            </a:r>
          </a:p>
          <a:p>
            <a:pPr algn="l" fontAlgn="base">
              <a:buFont typeface="Arial" panose="020B0604020202020204" pitchFamily="34" charset="0"/>
              <a:buChar char="•"/>
            </a:pPr>
            <a:r>
              <a:rPr lang="en-GB"/>
              <a:t>Low energy levels</a:t>
            </a:r>
          </a:p>
          <a:p>
            <a:pPr algn="l" fontAlgn="base">
              <a:buFont typeface="Arial" panose="020B0604020202020204" pitchFamily="34" charset="0"/>
              <a:buChar char="•"/>
            </a:pPr>
            <a:r>
              <a:rPr lang="en-GB"/>
              <a:t>Reduced participation in activities</a:t>
            </a:r>
          </a:p>
          <a:p>
            <a:pPr algn="l" fontAlgn="base">
              <a:buFont typeface="Arial" panose="020B0604020202020204" pitchFamily="34" charset="0"/>
              <a:buChar char="•"/>
            </a:pPr>
            <a:r>
              <a:rPr lang="en-GB"/>
              <a:t>Unemotional in response to both positive and negative events</a:t>
            </a:r>
          </a:p>
          <a:p>
            <a:endParaRPr lang="en-GB" sz="2400"/>
          </a:p>
        </p:txBody>
      </p:sp>
    </p:spTree>
    <p:extLst>
      <p:ext uri="{BB962C8B-B14F-4D97-AF65-F5344CB8AC3E}">
        <p14:creationId xmlns:p14="http://schemas.microsoft.com/office/powerpoint/2010/main" val="116268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05A6-3AF2-CE60-6CFA-21E85796F28C}"/>
              </a:ext>
            </a:extLst>
          </p:cNvPr>
          <p:cNvSpPr>
            <a:spLocks noGrp="1"/>
          </p:cNvSpPr>
          <p:nvPr>
            <p:ph type="title"/>
          </p:nvPr>
        </p:nvSpPr>
        <p:spPr/>
        <p:txBody>
          <a:bodyPr/>
          <a:lstStyle/>
          <a:p>
            <a:r>
              <a:rPr lang="en-CY" dirty="0"/>
              <a:t>Symptoms of Apathy</a:t>
            </a:r>
          </a:p>
        </p:txBody>
      </p:sp>
      <p:sp>
        <p:nvSpPr>
          <p:cNvPr id="3" name="Content Placeholder 2">
            <a:extLst>
              <a:ext uri="{FF2B5EF4-FFF2-40B4-BE49-F238E27FC236}">
                <a16:creationId xmlns:a16="http://schemas.microsoft.com/office/drawing/2014/main" id="{E988CA2D-7105-D2DF-AE0A-157880D9B3DE}"/>
              </a:ext>
            </a:extLst>
          </p:cNvPr>
          <p:cNvSpPr>
            <a:spLocks noGrp="1"/>
          </p:cNvSpPr>
          <p:nvPr>
            <p:ph idx="1"/>
          </p:nvPr>
        </p:nvSpPr>
        <p:spPr>
          <a:xfrm>
            <a:off x="838200" y="1239520"/>
            <a:ext cx="10515600" cy="4551679"/>
          </a:xfrm>
        </p:spPr>
        <p:txBody>
          <a:bodyPr>
            <a:normAutofit fontScale="92500" lnSpcReduction="10000"/>
          </a:bodyPr>
          <a:lstStyle/>
          <a:p>
            <a:pPr marL="0" indent="0">
              <a:buNone/>
            </a:pPr>
            <a:r>
              <a:rPr lang="en-GB" sz="1400" dirty="0"/>
              <a:t>Imagine a patient named Sarah, who has been diagnosed with Alzheimer's disease, a common neurodegenerative disorder. Apathy in this case may manifest as follows:</a:t>
            </a:r>
          </a:p>
          <a:p>
            <a:pPr marL="0" indent="0">
              <a:buNone/>
            </a:pPr>
            <a:endParaRPr lang="en-GB" sz="1400" dirty="0"/>
          </a:p>
          <a:p>
            <a:pPr marL="0" indent="0">
              <a:buNone/>
            </a:pPr>
            <a:r>
              <a:rPr lang="en-GB" sz="1400" b="1" dirty="0"/>
              <a:t>Lack of Initiative: </a:t>
            </a:r>
            <a:r>
              <a:rPr lang="en-GB" sz="1400" dirty="0"/>
              <a:t>Sarah, who used to be an avid gardener, no longer shows any interest in tending to her garden. She used to spend hours caring for her plants, but now, she rarely steps outside to check on them. Her garden, once full of vibrant flowers and vegetables, is now overgrown and neglected.</a:t>
            </a:r>
          </a:p>
          <a:p>
            <a:pPr marL="0" indent="0">
              <a:buNone/>
            </a:pPr>
            <a:r>
              <a:rPr lang="en-GB" sz="1400" b="1" dirty="0"/>
              <a:t>Social Withdrawal: </a:t>
            </a:r>
            <a:r>
              <a:rPr lang="en-GB" sz="1400" dirty="0"/>
              <a:t>Sarah used to enjoy weekly gatherings with friends and family, but now she consistently declines invitations and prefers to stay at home. She no longer initiates phone calls or interactions, even with her closest loved ones. This isolation is often due to the emotional numbness associated with apathy.</a:t>
            </a:r>
          </a:p>
          <a:p>
            <a:pPr marL="0" indent="0">
              <a:buNone/>
            </a:pPr>
            <a:r>
              <a:rPr lang="en-GB" sz="1400" b="1" dirty="0"/>
              <a:t>Neglect of Personal Care: </a:t>
            </a:r>
            <a:r>
              <a:rPr lang="en-GB" sz="1400" dirty="0"/>
              <a:t>Sarah used to take pride in her appearance and grooming. However, as apathy sets in, she begins to neglect basic self-care tasks. She might wear the same clothes for several days, forget to shower, or skip meals, which can have adverse effects on her physical health.</a:t>
            </a:r>
          </a:p>
          <a:p>
            <a:pPr marL="0" indent="0">
              <a:buNone/>
            </a:pPr>
            <a:r>
              <a:rPr lang="en-GB" sz="1400" b="1" dirty="0"/>
              <a:t>Loss of Interest in Hobbies: </a:t>
            </a:r>
            <a:r>
              <a:rPr lang="en-GB" sz="1400" dirty="0"/>
              <a:t>Sarah used to be an enthusiastic reader and an active member of a local book club. However, she has stopped reading, and her book club participation has dwindled to nothing. She no longer seeks out new books, and her once extensive collection gathers dust.</a:t>
            </a:r>
          </a:p>
          <a:p>
            <a:pPr marL="0" indent="0">
              <a:buNone/>
            </a:pPr>
            <a:r>
              <a:rPr lang="en-GB" sz="1400" b="1" dirty="0"/>
              <a:t>Difficulty Adhering to Medical Regimens: </a:t>
            </a:r>
            <a:r>
              <a:rPr lang="en-GB" sz="1400" dirty="0"/>
              <a:t>Apathy can affect an individual's willingness to follow prescribed treatments and medications. Sarah may forget to take her medication regularly or resist medical appointments, making it challenging for healthcare providers to manage her condition effectively.</a:t>
            </a:r>
          </a:p>
          <a:p>
            <a:pPr marL="0" indent="0">
              <a:buNone/>
            </a:pPr>
            <a:r>
              <a:rPr lang="en-GB" sz="1400" b="1" dirty="0"/>
              <a:t>Emotional Blunting: </a:t>
            </a:r>
            <a:r>
              <a:rPr lang="en-GB" sz="1400" dirty="0"/>
              <a:t>Sarah no longer expresses joy, sadness, or frustration with the same intensity as before. She may react minimally to emotional stimuli, even in situations that used to elicit strong emotions. This emotional numbing can make it difficult for healthcare providers to gauge her emotional well-being accurately.</a:t>
            </a:r>
          </a:p>
          <a:p>
            <a:pPr marL="0" indent="0">
              <a:buNone/>
            </a:pPr>
            <a:r>
              <a:rPr lang="en-GB" sz="1400" b="1" dirty="0"/>
              <a:t>Lack of Engagement in Cognitive Rehabilitation: </a:t>
            </a:r>
            <a:r>
              <a:rPr lang="en-GB" sz="1400" dirty="0"/>
              <a:t>For individuals with neurodegenerative disorders like Alzheimer's, cognitive rehabilitation and mental stimulation are essential. Apathy can lead to a decreased willingness to engage in memory exercises or cognitive activities, hindering rehabilitation efforts.</a:t>
            </a:r>
          </a:p>
        </p:txBody>
      </p:sp>
    </p:spTree>
    <p:extLst>
      <p:ext uri="{BB962C8B-B14F-4D97-AF65-F5344CB8AC3E}">
        <p14:creationId xmlns:p14="http://schemas.microsoft.com/office/powerpoint/2010/main" val="4112449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25028</TotalTime>
  <Words>13421</Words>
  <Application>Microsoft Macintosh PowerPoint</Application>
  <PresentationFormat>Widescreen</PresentationFormat>
  <Paragraphs>699</Paragraphs>
  <Slides>62</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Merriweather</vt:lpstr>
      <vt:lpstr>Sarabun</vt:lpstr>
      <vt:lpstr>Söhne</vt:lpstr>
      <vt:lpstr>STIXGeneral-Regular</vt:lpstr>
      <vt:lpstr>Office Theme</vt:lpstr>
      <vt:lpstr>Psychopathology in individuals with neurodegenerative disorders</vt:lpstr>
      <vt:lpstr>Learning Objectives</vt:lpstr>
      <vt:lpstr>Psychopathology in individuals with NDDs</vt:lpstr>
      <vt:lpstr>Psychopathology in individuals with NDDs</vt:lpstr>
      <vt:lpstr>PowerPoint Presentation</vt:lpstr>
      <vt:lpstr>Apathy</vt:lpstr>
      <vt:lpstr>Types of Apathy</vt:lpstr>
      <vt:lpstr>Symptoms of Apathy</vt:lpstr>
      <vt:lpstr>Symptoms of Apathy</vt:lpstr>
      <vt:lpstr>Apathy and NDDs</vt:lpstr>
      <vt:lpstr>Anxiety</vt:lpstr>
      <vt:lpstr>Fight-or-flight response</vt:lpstr>
      <vt:lpstr>Anxiety – Physiological response</vt:lpstr>
      <vt:lpstr>Anxiety – Psychological response</vt:lpstr>
      <vt:lpstr>Activity - Anxiety</vt:lpstr>
      <vt:lpstr>Activity - Anxiety</vt:lpstr>
      <vt:lpstr>Disinhibition</vt:lpstr>
      <vt:lpstr>Disinhibition</vt:lpstr>
      <vt:lpstr>Disinhibition</vt:lpstr>
      <vt:lpstr>Disinhibition</vt:lpstr>
      <vt:lpstr>Loss of insight (Anosognosia)</vt:lpstr>
      <vt:lpstr>Loss of insight (Anosognosia)</vt:lpstr>
      <vt:lpstr>Self-referential behaviour</vt:lpstr>
      <vt:lpstr>Self-referential behaviour</vt:lpstr>
      <vt:lpstr>Irritability and aggression</vt:lpstr>
      <vt:lpstr>Irritability and aggression</vt:lpstr>
      <vt:lpstr>Irritability and aggression</vt:lpstr>
      <vt:lpstr>Repetitive behaviours</vt:lpstr>
      <vt:lpstr>Repetitive behaviours</vt:lpstr>
      <vt:lpstr>Repetitive behaviours</vt:lpstr>
      <vt:lpstr>Changes in eating behaviour</vt:lpstr>
      <vt:lpstr>PowerPoint Presentation</vt:lpstr>
      <vt:lpstr>Psychiatric disorders</vt:lpstr>
      <vt:lpstr>PowerPoint Presentation</vt:lpstr>
      <vt:lpstr>Diathesis-stress model</vt:lpstr>
      <vt:lpstr>Classifying disorders</vt:lpstr>
      <vt:lpstr>Who can make a diagnosis?</vt:lpstr>
      <vt:lpstr>Who can make a diagnosis?</vt:lpstr>
      <vt:lpstr>Psychiatric Disorders</vt:lpstr>
      <vt:lpstr>Anxiety Disorders</vt:lpstr>
      <vt:lpstr>Types of Anxiety Disorders</vt:lpstr>
      <vt:lpstr>Symptoms of Anxiety Disorders</vt:lpstr>
      <vt:lpstr>Anxiety vs Anxiety Disorders</vt:lpstr>
      <vt:lpstr>Mood Disorders</vt:lpstr>
      <vt:lpstr>Types of Mood Disorders</vt:lpstr>
      <vt:lpstr>Symptoms of Mood Disorders</vt:lpstr>
      <vt:lpstr>Apathy vs Depression</vt:lpstr>
      <vt:lpstr>Delirium</vt:lpstr>
      <vt:lpstr>Symptoms of Delirium</vt:lpstr>
      <vt:lpstr>Delirium</vt:lpstr>
      <vt:lpstr>Psychosis</vt:lpstr>
      <vt:lpstr>Psychosis</vt:lpstr>
      <vt:lpstr>Symptoms of Psychosis</vt:lpstr>
      <vt:lpstr>Psychosis and NDDs</vt:lpstr>
      <vt:lpstr>PowerPoint Presentation</vt:lpstr>
      <vt:lpstr>PowerPoint Presentation</vt:lpstr>
      <vt:lpstr>PowerPoint Presentation</vt:lpstr>
      <vt:lpstr>Psychopathology and disease progression  </vt:lpstr>
      <vt:lpstr>Benefits of treating psychopathology </vt:lpstr>
      <vt:lpstr>References</vt:lpstr>
      <vt:lpstr>Self Study</vt:lpstr>
      <vt:lpstr>Self-Study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Elly Anastasiades</cp:lastModifiedBy>
  <cp:revision>4</cp:revision>
  <dcterms:created xsi:type="dcterms:W3CDTF">2022-12-12T07:56:35Z</dcterms:created>
  <dcterms:modified xsi:type="dcterms:W3CDTF">2024-06-03T17:53:22Z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