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73" r:id="rId4"/>
    <p:sldId id="267" r:id="rId5"/>
    <p:sldId id="275" r:id="rId6"/>
    <p:sldId id="272" r:id="rId7"/>
    <p:sldId id="269" r:id="rId8"/>
    <p:sldId id="278" r:id="rId9"/>
    <p:sldId id="279" r:id="rId10"/>
    <p:sldId id="280" r:id="rId11"/>
    <p:sldId id="270" r:id="rId12"/>
    <p:sldId id="281" r:id="rId13"/>
    <p:sldId id="265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gnKjG5wktwyMCJPxiZ9DWmznC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838200" y="1361440"/>
            <a:ext cx="5181600" cy="48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2"/>
          </p:nvPr>
        </p:nvSpPr>
        <p:spPr>
          <a:xfrm>
            <a:off x="6172200" y="1361440"/>
            <a:ext cx="5181600" cy="48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2" name="Google Shape;12;p11"/>
          <p:cNvGrpSpPr/>
          <p:nvPr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13" name="Google Shape;13;p1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4;p11"/>
            <p:cNvSpPr txBox="1"/>
            <p:nvPr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Reference number: 618596-EPP-1-2020-1-SE-EPPKA2-CBHE-JP</a:t>
              </a:r>
              <a:br>
                <a:rPr lang="en-GB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publication [communication] reflects the views only of the authors, and the Commission cannot be held responsible for any use, which may be made of the information contained therein.</a:t>
              </a:r>
              <a:endParaRPr/>
            </a:p>
          </p:txBody>
        </p:sp>
      </p:grpSp>
      <p:pic>
        <p:nvPicPr>
          <p:cNvPr id="15" name="Google Shape;15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058439" y="5504807"/>
            <a:ext cx="1074143" cy="130911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ctrTitle"/>
          </p:nvPr>
        </p:nvSpPr>
        <p:spPr>
          <a:xfrm>
            <a:off x="1490070" y="1775790"/>
            <a:ext cx="9144000" cy="1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5400" b="1" dirty="0"/>
              <a:t>Course number 5</a:t>
            </a:r>
            <a:br>
              <a:rPr lang="en-GB" sz="5400" b="1" dirty="0"/>
            </a:br>
            <a:r>
              <a:rPr lang="en-GB" sz="5400" b="1" dirty="0"/>
              <a:t>COMMUNICATION</a:t>
            </a:r>
            <a:endParaRPr sz="5400" dirty="0"/>
          </a:p>
        </p:txBody>
      </p:sp>
      <p:sp>
        <p:nvSpPr>
          <p:cNvPr id="78" name="Google Shape;78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Unit number __ Unit name:___</a:t>
            </a:r>
            <a:br>
              <a:rPr lang="en-GB"/>
            </a:br>
            <a:endParaRPr/>
          </a:p>
        </p:txBody>
      </p:sp>
      <p:sp>
        <p:nvSpPr>
          <p:cNvPr id="79" name="Google Shape;79;p1"/>
          <p:cNvSpPr txBox="1"/>
          <p:nvPr/>
        </p:nvSpPr>
        <p:spPr>
          <a:xfrm>
            <a:off x="1524000" y="4235134"/>
            <a:ext cx="9316949" cy="72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Pramudika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Kariyawasam</a:t>
            </a:r>
            <a:endParaRPr lang="en-GB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Thamudi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Sundarapperuma</a:t>
            </a:r>
            <a:endParaRPr lang="en-GB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Ruhuna</a:t>
            </a:r>
            <a:endParaRPr dirty="0"/>
          </a:p>
        </p:txBody>
      </p:sp>
      <p:sp>
        <p:nvSpPr>
          <p:cNvPr id="80" name="Google Shape;80;p1"/>
          <p:cNvSpPr txBox="1"/>
          <p:nvPr/>
        </p:nvSpPr>
        <p:spPr>
          <a:xfrm>
            <a:off x="516835" y="252076"/>
            <a:ext cx="1015116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nEUROcare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b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European initiative for capacity building to meet the challenges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caring for people with neurodegenerative disorders in Sri Lanka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Slide 1">
            <a:hlinkClick r:id="" action="ppaction://media"/>
            <a:extLst>
              <a:ext uri="{FF2B5EF4-FFF2-40B4-BE49-F238E27FC236}">
                <a16:creationId xmlns:a16="http://schemas.microsoft.com/office/drawing/2014/main" id="{A6C9E284-5CEB-3ADE-6478-D4CE0E760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8D23A-7BB9-E6B9-A786-77A86268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with social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D4182-BD43-AA71-D761-F082D1E87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communication is an extremely important part of social services. 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allows social workers to discover the most important issues and needs of their clients and respond appropriately. 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also helps them discover information about their client that the client may be communicating through non-verbal cues and other methods. 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Good communication also allows social workers to empathize with clients and understand the client’s points of view.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de 12">
            <a:hlinkClick r:id="" action="ppaction://media"/>
            <a:extLst>
              <a:ext uri="{FF2B5EF4-FFF2-40B4-BE49-F238E27FC236}">
                <a16:creationId xmlns:a16="http://schemas.microsoft.com/office/drawing/2014/main" id="{4E047C55-40D3-B853-A73D-8317AA9088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3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8DCD-ADC7-A3EB-5E0B-1CE60387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with social services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FA316-1761-7067-EFDD-AF87AEB18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Limited Social services are available in Sri Lanka for patients and caregivers of NDDs</a:t>
            </a:r>
          </a:p>
          <a:p>
            <a:pPr marL="114300" indent="0">
              <a:buNone/>
            </a:pPr>
            <a:r>
              <a:rPr lang="en-US" dirty="0"/>
              <a:t>There are NGOs as Alzheimer's foundation, Sri Lanka. However, these organizations mainly help the patients, but not caregivers.</a:t>
            </a:r>
          </a:p>
          <a:p>
            <a:r>
              <a:rPr lang="en-US" dirty="0"/>
              <a:t>Enhance therapeutic interactions</a:t>
            </a:r>
          </a:p>
          <a:p>
            <a:r>
              <a:rPr lang="en-US" dirty="0"/>
              <a:t>Communicate effectively and identify the needs of the patients</a:t>
            </a:r>
          </a:p>
          <a:p>
            <a:r>
              <a:rPr lang="en-US" dirty="0"/>
              <a:t>Identify the availability of social services</a:t>
            </a:r>
          </a:p>
          <a:p>
            <a:r>
              <a:rPr lang="en-US" dirty="0"/>
              <a:t>Refer the patients to get support</a:t>
            </a:r>
          </a:p>
          <a:p>
            <a:r>
              <a:rPr lang="en-US" dirty="0"/>
              <a:t>Engage them in appropriate activities </a:t>
            </a:r>
          </a:p>
          <a:p>
            <a:endParaRPr lang="en-US" dirty="0"/>
          </a:p>
        </p:txBody>
      </p:sp>
      <p:pic>
        <p:nvPicPr>
          <p:cNvPr id="4" name="slide 13">
            <a:hlinkClick r:id="" action="ppaction://media"/>
            <a:extLst>
              <a:ext uri="{FF2B5EF4-FFF2-40B4-BE49-F238E27FC236}">
                <a16:creationId xmlns:a16="http://schemas.microsoft.com/office/drawing/2014/main" id="{5414F4F0-BEF3-69FC-D240-4BC6FBF06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5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91C3-4CD9-EE31-D454-E5624422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 methods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D62D0-D5D6-1952-C4F0-47A4F211F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multiple effective methods that social workers can use in their work with clients, including:</a:t>
            </a:r>
          </a:p>
          <a:p>
            <a:endParaRPr lang="en-US" dirty="0"/>
          </a:p>
          <a:p>
            <a:r>
              <a:rPr lang="en-US" dirty="0"/>
              <a:t>Using open-ended questions (questions that have answers that are more than one word and provide subjective information)</a:t>
            </a:r>
          </a:p>
          <a:p>
            <a:r>
              <a:rPr lang="en-US" dirty="0"/>
              <a:t>Paraphrasing client expressions</a:t>
            </a:r>
          </a:p>
          <a:p>
            <a:r>
              <a:rPr lang="en-US" dirty="0"/>
              <a:t>Interpreting the verbal and the nonverbal communication of clients</a:t>
            </a:r>
          </a:p>
          <a:p>
            <a:r>
              <a:rPr lang="en-US" dirty="0"/>
              <a:t>Focusing the conversation on one or two pertinent topics</a:t>
            </a:r>
          </a:p>
          <a:p>
            <a:r>
              <a:rPr lang="en-US" dirty="0"/>
              <a:t>Communicating with concise language</a:t>
            </a:r>
          </a:p>
        </p:txBody>
      </p:sp>
      <p:pic>
        <p:nvPicPr>
          <p:cNvPr id="4" name="slide 14">
            <a:hlinkClick r:id="" action="ppaction://media"/>
            <a:extLst>
              <a:ext uri="{FF2B5EF4-FFF2-40B4-BE49-F238E27FC236}">
                <a16:creationId xmlns:a16="http://schemas.microsoft.com/office/drawing/2014/main" id="{45E53789-69D9-DEA4-F3DE-0DBC1935D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1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title"/>
          </p:nvPr>
        </p:nvSpPr>
        <p:spPr>
          <a:xfrm>
            <a:off x="1919654" y="4756639"/>
            <a:ext cx="8354891" cy="93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Calibri"/>
              <a:buNone/>
            </a:pPr>
            <a:r>
              <a:rPr lang="en-GB" sz="4700">
                <a:solidFill>
                  <a:srgbClr val="FFFFFF"/>
                </a:solidFill>
              </a:rPr>
              <a:t>Developed by</a:t>
            </a:r>
            <a:endParaRPr/>
          </a:p>
        </p:txBody>
      </p:sp>
      <p:pic>
        <p:nvPicPr>
          <p:cNvPr id="135" name="Google Shape;13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4030" y="1638557"/>
            <a:ext cx="2569206" cy="133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3297" y="1698207"/>
            <a:ext cx="2574993" cy="121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1294" y="538065"/>
            <a:ext cx="2567937" cy="358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4F2F0-2003-3253-9085-F61FF0F5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E8CA4-69FB-53E9-EACC-A691F6D6EF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Communicate with family/caregivers effectively.</a:t>
            </a:r>
          </a:p>
          <a:p>
            <a:r>
              <a:rPr lang="en-US" dirty="0"/>
              <a:t>Communicate with healthcare team members effectively.</a:t>
            </a:r>
          </a:p>
          <a:p>
            <a:r>
              <a:rPr lang="en-US" dirty="0"/>
              <a:t>Communicate with social services effectively. </a:t>
            </a:r>
          </a:p>
          <a:p>
            <a:endParaRPr lang="en-US" dirty="0"/>
          </a:p>
        </p:txBody>
      </p:sp>
      <p:pic>
        <p:nvPicPr>
          <p:cNvPr id="4" name="slide 2">
            <a:hlinkClick r:id="" action="ppaction://media"/>
            <a:extLst>
              <a:ext uri="{FF2B5EF4-FFF2-40B4-BE49-F238E27FC236}">
                <a16:creationId xmlns:a16="http://schemas.microsoft.com/office/drawing/2014/main" id="{5B0C38C3-8805-C543-75C5-7A8CF66B54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EB914-A135-2CE3-51B9-3E48C8013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communication with family is important?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65FAB-15CB-7173-C47A-8AD577CC2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Patients with dementia or NDDs generally depend on family members who engage as informal caregivers in Sri Lankan setting.</a:t>
            </a:r>
          </a:p>
          <a:p>
            <a:pPr algn="just"/>
            <a:r>
              <a:rPr lang="en-US" dirty="0"/>
              <a:t>These family members will often accompany the patients to clinical appointments and to hospital visits. </a:t>
            </a:r>
          </a:p>
          <a:p>
            <a:pPr algn="just"/>
            <a:r>
              <a:rPr lang="en-US" dirty="0"/>
              <a:t>Recently, due to social isolation of elders due to migration and other social issues there are informal caregivers to facilitate care.   </a:t>
            </a:r>
          </a:p>
          <a:p>
            <a:pPr algn="just"/>
            <a:r>
              <a:rPr lang="en-US" dirty="0"/>
              <a:t>Moreover, communicating effectively with caregivers is important for patient’s physical and mental well-being. </a:t>
            </a:r>
          </a:p>
          <a:p>
            <a:pPr algn="just"/>
            <a:r>
              <a:rPr lang="en-US" dirty="0"/>
              <a:t>As the communication between patient and healthcare professionals is facilitated by the caregiver improper communication may impact the wellbeing of the patients. </a:t>
            </a:r>
          </a:p>
          <a:p>
            <a:endParaRPr lang="en-US" dirty="0"/>
          </a:p>
        </p:txBody>
      </p:sp>
      <p:pic>
        <p:nvPicPr>
          <p:cNvPr id="4" name="Slide 3">
            <a:hlinkClick r:id="" action="ppaction://media"/>
            <a:extLst>
              <a:ext uri="{FF2B5EF4-FFF2-40B4-BE49-F238E27FC236}">
                <a16:creationId xmlns:a16="http://schemas.microsoft.com/office/drawing/2014/main" id="{0C2F3AA2-7246-9CA7-4755-9C5C4BCD6F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765F-7403-D95F-591A-5D95BAEA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to communicate with family/caregivers effectively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D1374-B2DE-702C-1D3C-AD16EA083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 the background- level of knowledge and understanding of family members/caregivers</a:t>
            </a:r>
          </a:p>
          <a:p>
            <a:r>
              <a:rPr lang="en-US" dirty="0"/>
              <a:t>Build up a good rapport and therapeutic relationship –build up trust </a:t>
            </a:r>
          </a:p>
          <a:p>
            <a:r>
              <a:rPr lang="en-US" dirty="0"/>
              <a:t>Identify the level of knowledge of the family member/caregiver</a:t>
            </a:r>
          </a:p>
          <a:p>
            <a:r>
              <a:rPr lang="en-US" dirty="0"/>
              <a:t>Use simple language/Avoid medical jargon</a:t>
            </a:r>
          </a:p>
          <a:p>
            <a:r>
              <a:rPr lang="en-US" dirty="0"/>
              <a:t>Observe and listen- Allow them to express their ideas freely without interruptions.</a:t>
            </a:r>
          </a:p>
          <a:p>
            <a:r>
              <a:rPr lang="en-US" dirty="0"/>
              <a:t>Train nurses and healthcare team members regarding best practices for communication with family and caregivers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Slide 4">
            <a:hlinkClick r:id="" action="ppaction://media"/>
            <a:extLst>
              <a:ext uri="{FF2B5EF4-FFF2-40B4-BE49-F238E27FC236}">
                <a16:creationId xmlns:a16="http://schemas.microsoft.com/office/drawing/2014/main" id="{7716C8FF-D0D3-0282-F713-B9DF4D4B01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96A9-EA6D-D203-9688-9E96E16F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to communicate with family/caregivers effectively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C3556-3C35-31F1-CE15-A55E8FBB7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Preparation of the environment for communication </a:t>
            </a:r>
          </a:p>
          <a:p>
            <a:r>
              <a:rPr lang="en-US" dirty="0"/>
              <a:t>Listen actively and be empathetic </a:t>
            </a:r>
          </a:p>
          <a:p>
            <a:r>
              <a:rPr lang="en-US" dirty="0"/>
              <a:t>Summarize or rephase, ask questions to clarify the things that they have explained</a:t>
            </a:r>
          </a:p>
          <a:p>
            <a:r>
              <a:rPr lang="en-US" dirty="0"/>
              <a:t>Encourage them to ask questions and clarify what we have explained</a:t>
            </a:r>
          </a:p>
          <a:p>
            <a:r>
              <a:rPr lang="en-US" dirty="0"/>
              <a:t>Encourage them to use new technologies to communicate with healthcare team members</a:t>
            </a:r>
          </a:p>
          <a:p>
            <a:pPr marL="114300" indent="0">
              <a:buNone/>
            </a:pPr>
            <a:r>
              <a:rPr lang="en-US" dirty="0"/>
              <a:t>Ex; Websites, mobile applications</a:t>
            </a:r>
          </a:p>
          <a:p>
            <a:endParaRPr lang="en-US" dirty="0"/>
          </a:p>
        </p:txBody>
      </p:sp>
      <p:pic>
        <p:nvPicPr>
          <p:cNvPr id="4" name="Slide 5">
            <a:hlinkClick r:id="" action="ppaction://media"/>
            <a:extLst>
              <a:ext uri="{FF2B5EF4-FFF2-40B4-BE49-F238E27FC236}">
                <a16:creationId xmlns:a16="http://schemas.microsoft.com/office/drawing/2014/main" id="{C9131F16-8DE8-6BF3-5BB0-251BBD4C81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86D6-7F63-2C2C-D258-CA25AECDA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Importance of therapeutic communication in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DDE4F-533E-6EBC-E7CE-0E52DB135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600" dirty="0">
                <a:latin typeface="+mn-lt"/>
              </a:rPr>
              <a:t>Family caregivers have the most direct contact hours with patients. </a:t>
            </a:r>
          </a:p>
          <a:p>
            <a:pPr algn="just"/>
            <a:r>
              <a:rPr lang="en-US" sz="2600" dirty="0">
                <a:latin typeface="+mn-lt"/>
              </a:rPr>
              <a:t>One of the main ways for healthcare workers to establish trust with patients is through communicating effectively with their family members. </a:t>
            </a:r>
          </a:p>
          <a:p>
            <a:pPr algn="just"/>
            <a:r>
              <a:rPr lang="en-US" sz="2600" dirty="0">
                <a:latin typeface="+mn-lt"/>
              </a:rPr>
              <a:t>Effective communication with family members and caregivers is critical. </a:t>
            </a:r>
          </a:p>
          <a:p>
            <a:pPr algn="just"/>
            <a:r>
              <a:rPr lang="en-US" sz="2600" dirty="0">
                <a:latin typeface="+mn-lt"/>
              </a:rPr>
              <a:t>It helps to provide the quality professional care to the patient effectively.</a:t>
            </a:r>
          </a:p>
          <a:p>
            <a:pPr algn="just"/>
            <a:r>
              <a:rPr lang="en-US" sz="2600" dirty="0">
                <a:latin typeface="+mn-lt"/>
              </a:rPr>
              <a:t>Therapeutic communication techniques with family members and caregivers promote quality care (</a:t>
            </a:r>
            <a:r>
              <a:rPr lang="en-US" sz="2600" b="0" i="0" dirty="0">
                <a:solidFill>
                  <a:srgbClr val="212121"/>
                </a:solidFill>
                <a:effectLst/>
                <a:latin typeface="+mn-lt"/>
              </a:rPr>
              <a:t>Siemens, I., &amp; Hazelton, L. (2011).</a:t>
            </a:r>
            <a:endParaRPr lang="en-US" sz="2600" dirty="0">
              <a:latin typeface="+mn-lt"/>
            </a:endParaRPr>
          </a:p>
        </p:txBody>
      </p:sp>
      <p:pic>
        <p:nvPicPr>
          <p:cNvPr id="4" name="slide 6">
            <a:hlinkClick r:id="" action="ppaction://media"/>
            <a:extLst>
              <a:ext uri="{FF2B5EF4-FFF2-40B4-BE49-F238E27FC236}">
                <a16:creationId xmlns:a16="http://schemas.microsoft.com/office/drawing/2014/main" id="{1CD8F600-2B0A-0D79-10E7-F0E00B5C41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C473-C486-737D-F8CC-819A8CEF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Communicate with healthcare team members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6C25B-E336-64B4-E40E-8DD9337FE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a caregiver/family member of a patient with NDD you should be able to</a:t>
            </a:r>
          </a:p>
          <a:p>
            <a:r>
              <a:rPr lang="en-US" dirty="0"/>
              <a:t>Ask and discuss about the disease condition –Progress of the disease, treatment strategies, etc. of your patients</a:t>
            </a:r>
          </a:p>
          <a:p>
            <a:r>
              <a:rPr lang="en-US" dirty="0"/>
              <a:t>Communicate with healthcare team members in friendly manner</a:t>
            </a:r>
          </a:p>
          <a:p>
            <a:r>
              <a:rPr lang="en-US" dirty="0"/>
              <a:t>Express own feelings and psychological impairments related to you </a:t>
            </a:r>
          </a:p>
          <a:p>
            <a:r>
              <a:rPr lang="en-US" dirty="0"/>
              <a:t>Nurses, physicians, doctors, physiotherapists, occupational therapists, dieticians and nutritionists should be aware about therapeutic  communication strategies</a:t>
            </a:r>
          </a:p>
          <a:p>
            <a:endParaRPr lang="en-US" dirty="0"/>
          </a:p>
        </p:txBody>
      </p:sp>
      <p:pic>
        <p:nvPicPr>
          <p:cNvPr id="5" name="Slide 101">
            <a:hlinkClick r:id="" action="ppaction://media"/>
            <a:extLst>
              <a:ext uri="{FF2B5EF4-FFF2-40B4-BE49-F238E27FC236}">
                <a16:creationId xmlns:a16="http://schemas.microsoft.com/office/drawing/2014/main" id="{4EA8374B-291C-AAA3-4D28-2AFEEFFAED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CBB2-E671-526A-A95B-B89E1AE8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Barriers in Sri Lankan setting for effective communication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C71F2-47A7-DA46-BD2A-F34150EBF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Sri Lankan setting patients and family members hesitate to ask questions from nurses, doctors and other healthcare workers.</a:t>
            </a:r>
          </a:p>
          <a:p>
            <a:r>
              <a:rPr lang="en-US" dirty="0"/>
              <a:t>Due to busy work schedules nurses have limited time to talk with patients, and their family. </a:t>
            </a:r>
          </a:p>
          <a:p>
            <a:r>
              <a:rPr lang="en-US" dirty="0"/>
              <a:t>More often, nurses and doctors do not encourage patients to ask questions and clarify their doubts. </a:t>
            </a:r>
          </a:p>
          <a:p>
            <a:r>
              <a:rPr lang="en-US" dirty="0"/>
              <a:t>Therefore, it is important to acknowledge patients when they ask questions and clarifications regarding their disease condition.</a:t>
            </a:r>
          </a:p>
        </p:txBody>
      </p:sp>
      <p:pic>
        <p:nvPicPr>
          <p:cNvPr id="4" name="Slide 10">
            <a:hlinkClick r:id="" action="ppaction://media"/>
            <a:extLst>
              <a:ext uri="{FF2B5EF4-FFF2-40B4-BE49-F238E27FC236}">
                <a16:creationId xmlns:a16="http://schemas.microsoft.com/office/drawing/2014/main" id="{DA9194B2-0E9A-A407-2A18-4194B60C07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00ED-8E3D-CF4B-8B3A-0229C7AC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overcome barriers for effective communication within Sri Lanka?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747C2-8A44-6B5B-F53D-A1D4EF2CD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Educate nursing officers and the other healthcare team members</a:t>
            </a:r>
          </a:p>
          <a:p>
            <a:r>
              <a:rPr lang="en-US" dirty="0"/>
              <a:t>Educate family members regarding available social services to contact when necessary</a:t>
            </a:r>
          </a:p>
          <a:p>
            <a:r>
              <a:rPr lang="en-US" dirty="0"/>
              <a:t>Provide resources including required space, time and adequate staff to carry out the communication process and to provide health education smoothly.</a:t>
            </a:r>
          </a:p>
          <a:p>
            <a:r>
              <a:rPr lang="en-US" dirty="0"/>
              <a:t>Educate regarding available social services 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slide 11">
            <a:hlinkClick r:id="" action="ppaction://media"/>
            <a:extLst>
              <a:ext uri="{FF2B5EF4-FFF2-40B4-BE49-F238E27FC236}">
                <a16:creationId xmlns:a16="http://schemas.microsoft.com/office/drawing/2014/main" id="{6F178998-585F-1DDF-8A85-1D96C1A8BB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0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795</Words>
  <Application>Microsoft Office PowerPoint</Application>
  <PresentationFormat>Widescreen</PresentationFormat>
  <Paragraphs>79</Paragraphs>
  <Slides>13</Slides>
  <Notes>2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Course number 5 COMMUNICATION</vt:lpstr>
      <vt:lpstr>Learning objectives</vt:lpstr>
      <vt:lpstr>Why communication with family is important?</vt:lpstr>
      <vt:lpstr>Strategies to communicate with family/caregivers effectively</vt:lpstr>
      <vt:lpstr>Strategies to communicate with family/caregivers effectively Cont.</vt:lpstr>
      <vt:lpstr>Importance of therapeutic communication in practice</vt:lpstr>
      <vt:lpstr>Communicate with healthcare team members</vt:lpstr>
      <vt:lpstr>Barriers in Sri Lankan setting for effective communication </vt:lpstr>
      <vt:lpstr>How to overcome barriers for effective communication within Sri Lanka?</vt:lpstr>
      <vt:lpstr>Communicating with social services</vt:lpstr>
      <vt:lpstr>Communicating with social services cont.</vt:lpstr>
      <vt:lpstr>Effective communication methods </vt:lpstr>
      <vt:lpstr>Developed 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number 5 COMMUNICATION</dc:title>
  <dc:creator>Martin Jens Persson</dc:creator>
  <cp:lastModifiedBy>DELL</cp:lastModifiedBy>
  <cp:revision>31</cp:revision>
  <dcterms:created xsi:type="dcterms:W3CDTF">2022-12-12T07:56:35Z</dcterms:created>
  <dcterms:modified xsi:type="dcterms:W3CDTF">2023-09-13T07:37:32Z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2022-12-12T08:01:38Z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a68d1860-4a23-49fb-977d-35382d0eacfc</vt:lpwstr>
  </property>
  <property fmtid="{D5CDD505-2E9C-101B-9397-08002B2CF9AE}" pid="8" name="MSIP_Label_9144ccec-98ca-4847-b090-103d5c6592f4_ContentBits">
    <vt:lpwstr>0</vt:lpwstr>
  </property>
</Properties>
</file>