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117_8ECA227C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48" r:id="rId3"/>
  </p:sldMasterIdLst>
  <p:notesMasterIdLst>
    <p:notesMasterId r:id="rId24"/>
  </p:notesMasterIdLst>
  <p:sldIdLst>
    <p:sldId id="256" r:id="rId4"/>
    <p:sldId id="294" r:id="rId5"/>
    <p:sldId id="271" r:id="rId6"/>
    <p:sldId id="26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95" r:id="rId16"/>
    <p:sldId id="287" r:id="rId17"/>
    <p:sldId id="288" r:id="rId18"/>
    <p:sldId id="289" r:id="rId19"/>
    <p:sldId id="290" r:id="rId20"/>
    <p:sldId id="291" r:id="rId21"/>
    <p:sldId id="292" r:id="rId22"/>
    <p:sldId id="293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21FDEE-9A9B-CC3B-C4B3-003E148FB7FC}" name="Emma Edberg Matei" initials="EEM" userId="S::emma.edberg_matei@hkr.se::e6dbbc8e-b75e-40a7-abec-4f8090b805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7A8DF-A163-CD13-4A6F-CCB2348AA271}" v="54" dt="2023-05-26T09:10:34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17" autoAdjust="0"/>
  </p:normalViewPr>
  <p:slideViewPr>
    <p:cSldViewPr snapToGrid="0">
      <p:cViewPr varScale="1">
        <p:scale>
          <a:sx n="73" d="100"/>
          <a:sy n="73" d="100"/>
        </p:scale>
        <p:origin x="10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117_8ECA227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7318AC-6854-4934-B577-FC898D755463}" authorId="{B221FDEE-9A9B-CC3B-C4B3-003E148FB7FC}" created="2023-04-06T13:21:48.39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95611772" sldId="279"/>
      <ac:spMk id="3" creationId="{0F012D35-DE69-8F2D-6174-13CC91AA97A6}"/>
    </ac:deMkLst>
    <p188:txBody>
      <a:bodyPr/>
      <a:lstStyle/>
      <a:p>
        <a:r>
          <a:rPr lang="sv-SE"/>
          <a:t>You can go over this information brief, but NOT to advanced since this information will also be in other modules 😊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58E6E-274C-45B6-89E1-0C6DB9E02D6B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E55C4-9FA4-46FF-B305-D8F8A8DA94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846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Personcentered</a:t>
            </a:r>
            <a:r>
              <a:rPr lang="sv-SE" dirty="0"/>
              <a:t> </a:t>
            </a:r>
            <a:r>
              <a:rPr lang="sv-SE" dirty="0" err="1"/>
              <a:t>care</a:t>
            </a:r>
            <a:r>
              <a:rPr lang="sv-SE" dirty="0"/>
              <a:t> = </a:t>
            </a:r>
            <a:r>
              <a:rPr lang="sv-SE" dirty="0" err="1"/>
              <a:t>size</a:t>
            </a:r>
            <a:r>
              <a:rPr lang="sv-SE" dirty="0"/>
              <a:t> 36 Fat (</a:t>
            </a:r>
            <a:r>
              <a:rPr lang="sv-SE" dirty="0" err="1"/>
              <a:t>capital</a:t>
            </a:r>
            <a:r>
              <a:rPr lang="sv-SE" dirty="0"/>
              <a:t> letters)</a:t>
            </a:r>
          </a:p>
          <a:p>
            <a:r>
              <a:rPr lang="sv-SE" dirty="0" err="1"/>
              <a:t>What</a:t>
            </a:r>
            <a:r>
              <a:rPr lang="sv-SE" dirty="0"/>
              <a:t> the presentation is </a:t>
            </a:r>
            <a:r>
              <a:rPr lang="sv-SE" dirty="0" err="1"/>
              <a:t>about</a:t>
            </a:r>
            <a:r>
              <a:rPr lang="sv-SE" dirty="0"/>
              <a:t>= </a:t>
            </a:r>
            <a:r>
              <a:rPr lang="sv-SE" dirty="0" err="1"/>
              <a:t>size</a:t>
            </a:r>
            <a:r>
              <a:rPr lang="sv-SE" dirty="0"/>
              <a:t> 28 (</a:t>
            </a:r>
            <a:r>
              <a:rPr lang="sv-SE" dirty="0" err="1"/>
              <a:t>capital</a:t>
            </a:r>
            <a:r>
              <a:rPr lang="sv-SE" dirty="0"/>
              <a:t> letters) for </a:t>
            </a:r>
            <a:r>
              <a:rPr lang="sv-SE" dirty="0" err="1"/>
              <a:t>example</a:t>
            </a:r>
            <a:r>
              <a:rPr lang="sv-SE" dirty="0"/>
              <a:t>= KITWOOD, ETHICAL PRINCIPLES</a:t>
            </a:r>
          </a:p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person </a:t>
            </a:r>
            <a:r>
              <a:rPr lang="sv-SE" dirty="0" err="1"/>
              <a:t>presenting</a:t>
            </a:r>
            <a:r>
              <a:rPr lang="sv-SE" dirty="0"/>
              <a:t> it= </a:t>
            </a:r>
            <a:r>
              <a:rPr lang="sv-SE" dirty="0" err="1"/>
              <a:t>size</a:t>
            </a:r>
            <a:r>
              <a:rPr lang="sv-SE" dirty="0"/>
              <a:t> 18 (</a:t>
            </a:r>
            <a:r>
              <a:rPr lang="sv-SE" dirty="0" err="1"/>
              <a:t>capital</a:t>
            </a:r>
            <a:r>
              <a:rPr lang="sv-SE" dirty="0"/>
              <a:t> letters)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F0D7D-55FE-44A9-BC53-498F976158E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8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636448-03EF-5D5E-B96F-CE6D1BD4D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36A5A4F-FA44-016E-E9B5-5DC521D4C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C42639-2307-5BA5-2F17-39FF576B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79818B-C50D-9C4D-3C37-1E266B78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D1FF82-7888-4174-50D1-D6AB60FF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37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63D417-C380-88AE-9711-D214C985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DCEFBA2-C879-0CD6-534E-8CF26FD20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EEA2DA-8815-C245-AD29-2E2DE39E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8E73DB-003B-6C8B-62D6-AE438C8E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59BB4E-05C0-9095-9496-722B2D15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88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20F073D-DC50-62C6-94F3-CE1BA399B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B226511-5BA1-B2F7-B676-F15652779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9177F0-47A3-9152-BAF5-4C5D2870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D669C5-B447-92B7-6B91-2977B9CE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174D-1D10-0D6C-E87F-55FA9BB6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351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8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6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9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59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53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E8E831-AA26-843F-AA0C-75D33DE7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A65EE9-04C2-6C29-5690-509AB15BA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4303C2-D778-AF71-E2E9-537C8ED2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7F90CC-8E56-B7D5-6B58-0A0F0C19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8D116B-126E-F786-949D-258E12C8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899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0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72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66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019525-88D0-D7A2-C3AE-328D6386D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1C29AF-4D87-B567-2A6E-FD4E146A9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360E05-9FA9-BEE7-0689-C3D1D24B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9BE-D556-4C70-BE54-E79FF9A60BA2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F3DDA1-B764-39C5-0B5F-8A9434DA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058CD4-E459-B210-224A-A764D685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78F-0675-4C15-9F55-781063A198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9573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569934-720F-66EF-CC8B-E90761D3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EE984B-40D7-3E83-104F-FAF7A6BD1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10E2AB-FD07-D9AC-CF02-CF405DFF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9BE-D556-4C70-BE54-E79FF9A60BA2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8E9583-4F99-00BB-5D89-9B9C488B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DD652F-90FB-9E7C-3AC5-9AE8DAB6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78F-0675-4C15-9F55-781063A198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2629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1EB44-F5FB-2384-2F0E-259E4F73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75DC28-AF80-E0AF-4628-91866DAD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3F8AED-1FFE-7984-BC87-E1CEA234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9BE-D556-4C70-BE54-E79FF9A60BA2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F30309-A100-4A01-2A10-D9ADCDEB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C1C0C3-B54B-6180-2A07-481EBD38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78F-0675-4C15-9F55-781063A198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7892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77B055-D844-DD9C-B0FD-8B77910D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CE8F2-2407-811E-34DB-CA81D435A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243D5BA-055D-FCE1-201A-27CE95E30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D6F132-DF05-517B-119A-C269B7F5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9BE-D556-4C70-BE54-E79FF9A60BA2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C92EFE8-295E-1079-5160-F2AD5E58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D4F5E69-6AB0-847A-72CD-46915985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78F-0675-4C15-9F55-781063A198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933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E41C64-F975-F142-E93B-723EE89C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8A430C-5194-70E9-117B-50C6499FF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558A41-28A5-6864-7D2E-41C34FC2A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98B272F-8D57-8A39-3BE5-6A0CF5BF5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D9F5EED-EE0D-F819-D6ED-DB8A11317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1E8B203-39C2-7CAB-305E-EC82CE85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9BE-D556-4C70-BE54-E79FF9A60BA2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42AAA04-5ED1-948F-914F-07B6142F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28252DC-E0AC-BB5A-1570-53398DBD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78F-0675-4C15-9F55-781063A198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0732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566DAC-E0C0-90BD-0099-F2BF5FFE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96FDE91-A6A8-8454-D85D-3EC7F550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9BE-D556-4C70-BE54-E79FF9A60BA2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061E5B0-3EB1-9873-F199-9ADEBB25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401AAC4-DFA0-A7A2-9E5F-DA7253F0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78F-0675-4C15-9F55-781063A198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845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BD13765-F7E3-A8C5-3134-CC2BBEAE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9BE-D556-4C70-BE54-E79FF9A60BA2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D8F9BAC-95AE-CBA8-0E2D-D70FE7FC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76B7B8-F0A7-8A3B-F171-BAF8C337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78F-0675-4C15-9F55-781063A198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651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636C18-6E05-1108-8DE1-879DF6A2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9BA043-9414-3C56-6439-4709CD3BC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5AFF26-6563-D395-7BA3-4E8A45D3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4B74A1-4350-04EE-D385-91EBEF03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370D56-8181-D301-6728-A5B62485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420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575E80-BC58-AF2B-A590-6ABDC39C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F85442-A283-3B64-29E6-1C7521AF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B1A8E5-4583-DEB2-085A-7CD7ED82C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3D0C6B-711C-8E94-77D9-E8A3E4AE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9BE-D556-4C70-BE54-E79FF9A60BA2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21B97A-65E1-1ECC-4DFC-5CAB2235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643E3B-7DCD-365A-6B52-3FB23CFB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78F-0675-4C15-9F55-781063A198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372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098A91-8535-3312-D8BA-C27B6091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EB512C3-DD6D-D172-E7A6-BC4936E38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1AB0CD-846A-2A11-F614-2A4FF6EBE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D6216A-B330-DFB5-8AF4-AB7626A5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9BE-D556-4C70-BE54-E79FF9A60BA2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FC3261E-2E8B-FFC0-C3A4-0C3D4F46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BA3A71-B285-952C-98CF-520DD72E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78F-0675-4C15-9F55-781063A198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777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FC173C-04E4-82C5-46CA-87FBA296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5E7E5D6-E96F-FD04-0203-BDFABC3BE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43D78-994B-61E7-A73F-31299A04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9BE-D556-4C70-BE54-E79FF9A60BA2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412728-0831-9BAD-75E0-1723AE79A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CCD18D-C1D5-5D36-8710-1A340AB7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78F-0675-4C15-9F55-781063A198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410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7BE0F30-8FAA-5E97-EEB6-AFCA0005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6EEC0F3-5AA0-DFCF-515F-832C96A87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66BB4F-591B-89EA-E92C-6969C4E6F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9BE-D556-4C70-BE54-E79FF9A60BA2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E8CD67-46FE-B003-2D53-3F43EF63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2BEACF-833F-106C-5BE9-D6111226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78F-0675-4C15-9F55-781063A198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72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470A8B-4635-9143-5DB0-D4B6958F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7FEF08-EB45-619F-2891-F0F5D67CC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4A6DB10-1E7C-024B-DDDE-019A35A31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26C9943-0DD6-C3C0-3206-D962AFD9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7F930B-1C4C-3E52-02AF-C64E77A0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A6DC33-EEDF-315E-ABF5-FB02D641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29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D7AEE1-6E6A-B7FD-96D7-F6CBB88A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F437F9-AEBF-8726-DBAC-0B3B7190A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4FBFBFF-E691-00BC-7803-4DB319E8C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6F766D7-8B35-A852-35F0-A0D7D471E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140C37F-9640-7A78-9892-452A3766A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0733B85-AE65-8ED2-0898-DCDB301C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C0E8028-D894-0DA5-5AC6-440BA15B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8754D6F-8AB9-C440-DC31-BDFCAE0B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337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3E1E10-2488-1342-E766-8BDE68ED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191483C-0CD6-C3EE-708F-B63C1596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9DF4FEA-7BBF-2A84-F0BE-1E6FA1A9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801B3FD-135D-B048-5D2A-A9931C92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22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3C725D-3137-1579-C28B-6D5B2947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5F95716-1258-C1C9-A75C-F4B925A3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C93BEB-94A3-A310-19AC-DD85354F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37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30107-0DB0-C565-11E4-5DA76B4A6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974CDE-6E01-4E25-9917-B0FAEC7E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FEA89F-255A-F3D7-0BFF-81D3D307C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1FF9DF-8ACF-82B4-6B90-99EC032E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42B9DED-7BAF-95F4-3960-A0B51A95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30EC51E-B770-CF85-ADEC-0ECC7424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38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10E1CB-F2BF-84E3-BAD0-367A163A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E1AB65D-EB93-46F3-276C-B3864822B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46A983-910F-D130-7A1E-C5AE9BAEF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FAF4B6F-AE6F-3A99-7A20-8B61E611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67387CB-17BE-9BAF-69DB-F95D9C3E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2D96476-D1F2-4955-8E22-A0FC5F97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18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41BF5E2-302E-1A98-D967-F28D1DE8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13B191-FDF6-3AB3-BEF0-C8B9EC608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0CCB09-189F-D670-E92D-1EE24E3F6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6BFA78-DB94-8A0C-50FB-11C6F1E88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DAEF45-A8E3-105F-B562-6C45015E0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46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4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C0634CD-2913-629A-0473-FF6914AF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444533-F70D-2291-5567-9AA7E1457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647692-0765-08F4-D894-D5A5BF71A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49BE-D556-4C70-BE54-E79FF9A60BA2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BFC1C8-52CD-531C-2E9E-3AA765288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9B540-52A4-AA2F-708E-5EFE5DE47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E478F-0675-4C15-9F55-781063A198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84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nmfad3dmXS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7_8ECA227C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Zo_JQZo3Y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7" name="Rubrik 36">
            <a:extLst>
              <a:ext uri="{FF2B5EF4-FFF2-40B4-BE49-F238E27FC236}">
                <a16:creationId xmlns:a16="http://schemas.microsoft.com/office/drawing/2014/main" id="{F241EB60-5ED4-4D54-97A6-306A9D1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98" y="884903"/>
            <a:ext cx="3628103" cy="42154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  <a:t>PERSON-CENTERED CARE</a:t>
            </a:r>
            <a:b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b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r>
              <a:rPr lang="en-US" sz="3100" kern="1200" cap="all" spc="300" baseline="0" dirty="0" err="1">
                <a:solidFill>
                  <a:schemeClr val="tx2"/>
                </a:solidFill>
                <a:cs typeface="Calibri Light" panose="020F0302020204030204" pitchFamily="34" charset="0"/>
              </a:rPr>
              <a:t>kitwood</a:t>
            </a:r>
            <a:br>
              <a:rPr lang="en-US" sz="4400" b="1" kern="1200" cap="all" spc="300" baseline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4400" b="1" kern="1200" cap="all" spc="300" baseline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4400" b="1" kern="1200" cap="all" spc="300" baseline="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Bildobjekt 4" descr="En bild som visar person, person">
            <a:extLst>
              <a:ext uri="{FF2B5EF4-FFF2-40B4-BE49-F238E27FC236}">
                <a16:creationId xmlns:a16="http://schemas.microsoft.com/office/drawing/2014/main" id="{FBEB3357-6565-D953-1B52-E4A5DBD3E3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r="12917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D5F38367-1C2C-1A3B-00C6-070476127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431" y="4500725"/>
            <a:ext cx="1175436" cy="1430584"/>
          </a:xfrm>
          <a:prstGeom prst="rect">
            <a:avLst/>
          </a:prstGeom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91BAD645-18A6-A462-FE4C-79B9C76BCF53}"/>
              </a:ext>
            </a:extLst>
          </p:cNvPr>
          <p:cNvGrpSpPr/>
          <p:nvPr/>
        </p:nvGrpSpPr>
        <p:grpSpPr>
          <a:xfrm>
            <a:off x="5410200" y="6210153"/>
            <a:ext cx="6781801" cy="647837"/>
            <a:chOff x="759999" y="10540045"/>
            <a:chExt cx="6809433" cy="633095"/>
          </a:xfrm>
          <a:solidFill>
            <a:schemeClr val="bg2"/>
          </a:solidFill>
        </p:grpSpPr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2CC32F95-47FD-D3CE-9DF5-60ECED42FE09}"/>
                </a:ext>
              </a:extLst>
            </p:cNvPr>
            <p:cNvPicPr/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99" y="10540045"/>
              <a:ext cx="2218055" cy="63309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B0768719-7843-1815-F6C4-2899F131BB1B}"/>
                </a:ext>
              </a:extLst>
            </p:cNvPr>
            <p:cNvSpPr txBox="1"/>
            <p:nvPr userDrawn="1"/>
          </p:nvSpPr>
          <p:spPr>
            <a:xfrm>
              <a:off x="3062864" y="10541517"/>
              <a:ext cx="4506568" cy="631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Reference number: 618596-EPP-1-2020-1-SE-EPPKA2-CBHE-JP</a:t>
              </a:r>
              <a:b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noFill/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937D815F-6382-21D6-4CC1-FE0DFDDBB3F9}"/>
              </a:ext>
            </a:extLst>
          </p:cNvPr>
          <p:cNvSpPr txBox="1"/>
          <p:nvPr/>
        </p:nvSpPr>
        <p:spPr>
          <a:xfrm>
            <a:off x="910098" y="6284267"/>
            <a:ext cx="371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ANAMARIJA KEJ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Ž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AR</a:t>
            </a:r>
          </a:p>
        </p:txBody>
      </p:sp>
    </p:spTree>
    <p:extLst>
      <p:ext uri="{BB962C8B-B14F-4D97-AF65-F5344CB8AC3E}">
        <p14:creationId xmlns:p14="http://schemas.microsoft.com/office/powerpoint/2010/main" val="27331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95"/>
    </mc:Choice>
    <mc:Fallback xmlns="">
      <p:transition spd="slow" advTm="81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52D016-67D5-96C6-F535-B47EFFE7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latin typeface="Goudy Old Style" panose="02020502050305020303" pitchFamily="18" charset="0"/>
              </a:rPr>
              <a:t>MAINTAINING PERSONHOOD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18E1E7-4FCE-6981-D277-C7D973C1D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400" dirty="0">
                <a:latin typeface="+mj-lt"/>
              </a:rPr>
              <a:t>The central task of dementia care is maintaing personhood, when physical needs have been met</a:t>
            </a:r>
            <a:endParaRPr lang="sv-SE" sz="2400" dirty="0">
              <a:latin typeface="+mj-lt"/>
            </a:endParaRPr>
          </a:p>
          <a:p>
            <a:pPr marL="0" indent="0">
              <a:buNone/>
            </a:pPr>
            <a:endParaRPr lang="sl-SI" sz="2400" dirty="0">
              <a:latin typeface="+mj-lt"/>
            </a:endParaRPr>
          </a:p>
          <a:p>
            <a:r>
              <a:rPr lang="sl-SI" sz="2400" dirty="0">
                <a:latin typeface="+mj-lt"/>
              </a:rPr>
              <a:t>It </a:t>
            </a:r>
            <a:r>
              <a:rPr lang="sl-SI" sz="2400" dirty="0" err="1">
                <a:latin typeface="+mj-lt"/>
              </a:rPr>
              <a:t>enables</a:t>
            </a:r>
            <a:r>
              <a:rPr lang="sl-SI" sz="2400" dirty="0">
                <a:latin typeface="+mj-lt"/>
              </a:rPr>
              <a:t>:</a:t>
            </a:r>
          </a:p>
          <a:p>
            <a:pPr lvl="1"/>
            <a:r>
              <a:rPr lang="sl-SI" dirty="0" err="1">
                <a:latin typeface="+mj-lt"/>
              </a:rPr>
              <a:t>Exercise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of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choice</a:t>
            </a:r>
            <a:endParaRPr lang="sl-SI" dirty="0">
              <a:latin typeface="+mj-lt"/>
            </a:endParaRPr>
          </a:p>
          <a:p>
            <a:pPr lvl="1"/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use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of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abilities</a:t>
            </a:r>
            <a:endParaRPr lang="sl-SI" dirty="0">
              <a:latin typeface="+mj-lt"/>
            </a:endParaRPr>
          </a:p>
          <a:p>
            <a:pPr lvl="1"/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expression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of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feelings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and</a:t>
            </a:r>
            <a:endParaRPr lang="sl-SI" dirty="0">
              <a:latin typeface="+mj-lt"/>
            </a:endParaRPr>
          </a:p>
          <a:p>
            <a:pPr lvl="1"/>
            <a:r>
              <a:rPr lang="sl-SI" dirty="0" err="1">
                <a:latin typeface="+mj-lt"/>
              </a:rPr>
              <a:t>Living</a:t>
            </a:r>
            <a:r>
              <a:rPr lang="sl-SI" dirty="0">
                <a:latin typeface="+mj-lt"/>
              </a:rPr>
              <a:t> in </a:t>
            </a:r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context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of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relationship</a:t>
            </a:r>
            <a:endParaRPr lang="sl-SI" dirty="0">
              <a:latin typeface="+mj-lt"/>
            </a:endParaRPr>
          </a:p>
          <a:p>
            <a:pPr lvl="1"/>
            <a:endParaRPr lang="sl-SI" dirty="0">
              <a:latin typeface="+mj-lt"/>
            </a:endParaRPr>
          </a:p>
          <a:p>
            <a:pPr marL="457200" lvl="1" indent="0">
              <a:buNone/>
            </a:pPr>
            <a:endParaRPr lang="sl-SI" dirty="0">
              <a:latin typeface="+mj-lt"/>
            </a:endParaRPr>
          </a:p>
          <a:p>
            <a:pPr marL="457200" lvl="1" indent="0">
              <a:buNone/>
            </a:pPr>
            <a:r>
              <a:rPr lang="sl-SI" dirty="0">
                <a:latin typeface="+mj-lt"/>
              </a:rPr>
              <a:t>…</a:t>
            </a:r>
            <a:r>
              <a:rPr lang="sl-SI" dirty="0" err="1">
                <a:latin typeface="+mj-lt"/>
              </a:rPr>
              <a:t>Developing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congruent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care</a:t>
            </a:r>
            <a:endParaRPr lang="sl-SI" dirty="0">
              <a:latin typeface="+mj-lt"/>
            </a:endParaRPr>
          </a:p>
        </p:txBody>
      </p:sp>
      <p:pic>
        <p:nvPicPr>
          <p:cNvPr id="5" name="Slika 4" descr="Slika, ki vsebuje besede moški, oseba&#10;&#10;Opis je samodejno ustvarjen">
            <a:extLst>
              <a:ext uri="{FF2B5EF4-FFF2-40B4-BE49-F238E27FC236}">
                <a16:creationId xmlns:a16="http://schemas.microsoft.com/office/drawing/2014/main" id="{8ADD38D3-036C-D7A4-52C2-0CF23D9F9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80" y="3271331"/>
            <a:ext cx="5567679" cy="29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358"/>
    </mc:Choice>
    <mc:Fallback xmlns="">
      <p:transition spd="slow" advTm="21235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36ADFD-4BFE-E520-66F3-1DA2F8E6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latin typeface="Goudy Old Style" panose="02020502050305020303" pitchFamily="18" charset="0"/>
              </a:rPr>
              <a:t>THE EXPERIENCE OF DEMENTIA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A09EDD-2783-C480-CBE1-4284F0AFD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err="1">
                <a:latin typeface="+mj-lt"/>
              </a:rPr>
              <a:t>Each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person‘s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experience</a:t>
            </a:r>
            <a:r>
              <a:rPr lang="sl-SI" dirty="0">
                <a:latin typeface="+mj-lt"/>
              </a:rPr>
              <a:t> is </a:t>
            </a:r>
            <a:r>
              <a:rPr lang="sl-SI" dirty="0" err="1">
                <a:latin typeface="+mj-lt"/>
              </a:rPr>
              <a:t>unique</a:t>
            </a:r>
            <a:endParaRPr lang="sl-SI" dirty="0">
              <a:latin typeface="+mj-lt"/>
            </a:endParaRPr>
          </a:p>
          <a:p>
            <a:endParaRPr lang="sl-SI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sl-SI" dirty="0" err="1">
                <a:latin typeface="+mj-lt"/>
              </a:rPr>
              <a:t>Feelings</a:t>
            </a:r>
            <a:endParaRPr lang="sl-SI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sl-SI" dirty="0">
                <a:latin typeface="+mj-lt"/>
              </a:rPr>
              <a:t>Global </a:t>
            </a:r>
            <a:r>
              <a:rPr lang="sl-SI" dirty="0" err="1">
                <a:latin typeface="+mj-lt"/>
              </a:rPr>
              <a:t>states</a:t>
            </a:r>
            <a:endParaRPr lang="sl-SI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sl-SI" dirty="0">
                <a:latin typeface="+mj-lt"/>
              </a:rPr>
              <a:t>„</a:t>
            </a:r>
            <a:r>
              <a:rPr lang="sl-SI" dirty="0" err="1">
                <a:latin typeface="+mj-lt"/>
              </a:rPr>
              <a:t>Burnt</a:t>
            </a:r>
            <a:r>
              <a:rPr lang="sl-SI" dirty="0">
                <a:latin typeface="+mj-lt"/>
              </a:rPr>
              <a:t>-out“ </a:t>
            </a:r>
            <a:r>
              <a:rPr lang="sl-SI" dirty="0" err="1">
                <a:latin typeface="+mj-lt"/>
              </a:rPr>
              <a:t>states</a:t>
            </a:r>
            <a:endParaRPr lang="sl-SI" dirty="0">
              <a:latin typeface="+mj-lt"/>
            </a:endParaRPr>
          </a:p>
          <a:p>
            <a:pPr marL="514350" indent="-514350">
              <a:buAutoNum type="arabicPeriod"/>
            </a:pPr>
            <a:endParaRPr lang="sl-SI" dirty="0"/>
          </a:p>
        </p:txBody>
      </p:sp>
      <p:pic>
        <p:nvPicPr>
          <p:cNvPr id="5" name="Slika 4" descr="Slika, ki vsebuje besede silhueta&#10;&#10;Opis je samodejno ustvarjen">
            <a:extLst>
              <a:ext uri="{FF2B5EF4-FFF2-40B4-BE49-F238E27FC236}">
                <a16:creationId xmlns:a16="http://schemas.microsoft.com/office/drawing/2014/main" id="{09F32B66-970A-44CE-648E-D113E0325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80" y="2523014"/>
            <a:ext cx="4897423" cy="34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93"/>
    </mc:Choice>
    <mc:Fallback xmlns="">
      <p:transition spd="slow" advTm="8339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9A90F86-6EAA-2D27-6F59-4C325F8FA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dirty="0" err="1">
                <a:highlight>
                  <a:srgbClr val="FFFF00"/>
                </a:highlight>
              </a:rPr>
              <a:t>What</a:t>
            </a:r>
            <a:r>
              <a:rPr lang="sl-SI" dirty="0">
                <a:highlight>
                  <a:srgbClr val="FFFF00"/>
                </a:highlight>
              </a:rPr>
              <a:t> do </a:t>
            </a:r>
            <a:r>
              <a:rPr lang="sl-SI" dirty="0" err="1">
                <a:highlight>
                  <a:srgbClr val="FFFF00"/>
                </a:highlight>
              </a:rPr>
              <a:t>people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with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dementia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need</a:t>
            </a:r>
            <a:r>
              <a:rPr lang="sl-SI" dirty="0">
                <a:highlight>
                  <a:srgbClr val="FFFF00"/>
                </a:highlight>
              </a:rPr>
              <a:t>?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 err="1">
                <a:highlight>
                  <a:srgbClr val="FFFF00"/>
                </a:highlight>
              </a:rPr>
              <a:t>What</a:t>
            </a:r>
            <a:r>
              <a:rPr lang="sl-SI" dirty="0">
                <a:highlight>
                  <a:srgbClr val="FFFF00"/>
                </a:highlight>
              </a:rPr>
              <a:t> do </a:t>
            </a:r>
            <a:r>
              <a:rPr lang="sl-SI" dirty="0" err="1">
                <a:highlight>
                  <a:srgbClr val="FFFF00"/>
                </a:highlight>
              </a:rPr>
              <a:t>carers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need</a:t>
            </a:r>
            <a:r>
              <a:rPr lang="sl-SI" dirty="0">
                <a:highlight>
                  <a:srgbClr val="FFFF00"/>
                </a:highlight>
              </a:rPr>
              <a:t>?</a:t>
            </a:r>
          </a:p>
          <a:p>
            <a:endParaRPr lang="sl-SI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1400" dirty="0">
              <a:cs typeface="Calibri" panose="020F0502020204030204"/>
            </a:endParaRPr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r>
              <a:rPr lang="sl-SI" sz="1400" dirty="0" err="1"/>
              <a:t>See</a:t>
            </a:r>
            <a:r>
              <a:rPr lang="sl-SI" sz="1400" dirty="0"/>
              <a:t>: https://www.youtube.com/watch?v=7E49cK17qs0&amp;t=7s</a:t>
            </a:r>
            <a:endParaRPr lang="sl-SI" dirty="0">
              <a:cs typeface="Calibri"/>
            </a:endParaRPr>
          </a:p>
          <a:p>
            <a:endParaRPr lang="sl-SI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518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39"/>
    </mc:Choice>
    <mc:Fallback xmlns="">
      <p:transition spd="slow" advTm="3953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6F64CB1-019C-E488-3427-E8E385A64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345407"/>
            <a:ext cx="5291666" cy="4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FAFFB13-E11B-8350-E3ED-1A8BF9B8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284" y="1345407"/>
            <a:ext cx="5556249" cy="4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20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B7C0FA-6486-D659-F176-9A51675A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latin typeface="Goudy Old Style" panose="02020502050305020303" pitchFamily="18" charset="0"/>
              </a:rPr>
              <a:t>IMPROVING CARE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604C41B-0825-89E9-DD1F-7302FF006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>
                <a:latin typeface="+mj-lt"/>
              </a:rPr>
              <a:t>Caring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organizaton</a:t>
            </a:r>
            <a:r>
              <a:rPr lang="sl-SI" dirty="0">
                <a:latin typeface="+mj-lt"/>
              </a:rPr>
              <a:t>:</a:t>
            </a:r>
          </a:p>
          <a:p>
            <a:pPr lvl="1"/>
            <a:r>
              <a:rPr lang="sl-SI" dirty="0" err="1">
                <a:latin typeface="+mj-lt"/>
              </a:rPr>
              <a:t>Values</a:t>
            </a:r>
            <a:endParaRPr lang="sl-SI" dirty="0">
              <a:latin typeface="+mj-lt"/>
            </a:endParaRPr>
          </a:p>
          <a:p>
            <a:pPr lvl="1"/>
            <a:r>
              <a:rPr lang="sl-SI" dirty="0" err="1">
                <a:latin typeface="+mj-lt"/>
              </a:rPr>
              <a:t>Mission</a:t>
            </a:r>
            <a:endParaRPr lang="sl-SI" dirty="0">
              <a:latin typeface="+mj-lt"/>
            </a:endParaRPr>
          </a:p>
          <a:p>
            <a:pPr lvl="1"/>
            <a:r>
              <a:rPr lang="sl-SI" dirty="0" err="1">
                <a:latin typeface="+mj-lt"/>
              </a:rPr>
              <a:t>Personalisation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of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care</a:t>
            </a:r>
            <a:endParaRPr lang="sl-SI" dirty="0">
              <a:latin typeface="+mj-lt"/>
            </a:endParaRPr>
          </a:p>
          <a:p>
            <a:pPr lvl="1"/>
            <a:r>
              <a:rPr lang="sl-SI" dirty="0" err="1">
                <a:latin typeface="+mj-lt"/>
              </a:rPr>
              <a:t>Education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of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staff</a:t>
            </a:r>
            <a:endParaRPr lang="sl-SI" dirty="0">
              <a:latin typeface="+mj-lt"/>
            </a:endParaRPr>
          </a:p>
          <a:p>
            <a:pPr lvl="1"/>
            <a:r>
              <a:rPr lang="sl-SI" dirty="0" err="1">
                <a:latin typeface="+mj-lt"/>
              </a:rPr>
              <a:t>Stimulating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activities</a:t>
            </a:r>
            <a:endParaRPr lang="sl-SI" dirty="0">
              <a:latin typeface="+mj-lt"/>
            </a:endParaRPr>
          </a:p>
          <a:p>
            <a:pPr lvl="1"/>
            <a:r>
              <a:rPr lang="sl-SI" dirty="0">
                <a:latin typeface="+mj-lt"/>
              </a:rPr>
              <a:t>Personal </a:t>
            </a:r>
            <a:r>
              <a:rPr lang="sl-SI" dirty="0" err="1">
                <a:latin typeface="+mj-lt"/>
              </a:rPr>
              <a:t>planning</a:t>
            </a:r>
            <a:endParaRPr lang="sl-SI" dirty="0">
              <a:latin typeface="+mj-lt"/>
            </a:endParaRPr>
          </a:p>
          <a:p>
            <a:pPr lvl="1"/>
            <a:r>
              <a:rPr lang="sl-SI" dirty="0" err="1">
                <a:latin typeface="+mj-lt"/>
              </a:rPr>
              <a:t>Palliative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care</a:t>
            </a:r>
            <a:endParaRPr lang="sl-SI" dirty="0">
              <a:latin typeface="+mj-lt"/>
            </a:endParaRPr>
          </a:p>
          <a:p>
            <a:pPr lvl="1"/>
            <a:r>
              <a:rPr lang="sl-SI" dirty="0" err="1">
                <a:latin typeface="+mj-lt"/>
              </a:rPr>
              <a:t>Help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for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relatives</a:t>
            </a:r>
            <a:endParaRPr lang="sl-SI" dirty="0">
              <a:latin typeface="+mj-lt"/>
            </a:endParaRPr>
          </a:p>
        </p:txBody>
      </p:sp>
      <p:pic>
        <p:nvPicPr>
          <p:cNvPr id="5" name="Slika 4" descr="Slika, ki vsebuje besede stavba, zunanje, vrata, rdeča&#10;&#10;Opis je samodejno ustvarjen">
            <a:extLst>
              <a:ext uri="{FF2B5EF4-FFF2-40B4-BE49-F238E27FC236}">
                <a16:creationId xmlns:a16="http://schemas.microsoft.com/office/drawing/2014/main" id="{F9A65C66-5BC9-ABD7-1D83-547B9A487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54" y="1690688"/>
            <a:ext cx="5989613" cy="423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718"/>
    </mc:Choice>
    <mc:Fallback xmlns="">
      <p:transition spd="slow" advTm="22771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FC8657-2946-7512-0C7D-53DB1578E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7457"/>
            <a:ext cx="10515600" cy="4269505"/>
          </a:xfrm>
        </p:spPr>
        <p:txBody>
          <a:bodyPr>
            <a:normAutofit lnSpcReduction="10000"/>
          </a:bodyPr>
          <a:lstStyle/>
          <a:p>
            <a:r>
              <a:rPr lang="sl-SI" dirty="0">
                <a:latin typeface="+mj-lt"/>
              </a:rPr>
              <a:t>To </a:t>
            </a:r>
            <a:r>
              <a:rPr lang="sl-SI" dirty="0" err="1">
                <a:latin typeface="+mj-lt"/>
              </a:rPr>
              <a:t>reamin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personhood</a:t>
            </a:r>
            <a:endParaRPr lang="sl-SI" dirty="0">
              <a:latin typeface="+mj-lt"/>
            </a:endParaRPr>
          </a:p>
          <a:p>
            <a:r>
              <a:rPr lang="sl-SI" dirty="0">
                <a:latin typeface="+mj-lt"/>
              </a:rPr>
              <a:t>To </a:t>
            </a:r>
            <a:r>
              <a:rPr lang="sl-SI" dirty="0" err="1">
                <a:latin typeface="+mj-lt"/>
              </a:rPr>
              <a:t>develop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trust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and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relationship</a:t>
            </a:r>
            <a:endParaRPr lang="sl-SI" dirty="0">
              <a:latin typeface="+mj-lt"/>
            </a:endParaRPr>
          </a:p>
          <a:p>
            <a:r>
              <a:rPr lang="sl-SI" dirty="0">
                <a:latin typeface="+mj-lt"/>
              </a:rPr>
              <a:t>To </a:t>
            </a:r>
            <a:r>
              <a:rPr lang="sl-SI" dirty="0" err="1">
                <a:latin typeface="+mj-lt"/>
              </a:rPr>
              <a:t>destigmatize</a:t>
            </a:r>
            <a:endParaRPr lang="sl-SI" dirty="0">
              <a:latin typeface="+mj-lt"/>
            </a:endParaRPr>
          </a:p>
          <a:p>
            <a:r>
              <a:rPr lang="sl-SI" dirty="0">
                <a:latin typeface="+mj-lt"/>
              </a:rPr>
              <a:t>To </a:t>
            </a:r>
            <a:r>
              <a:rPr lang="sl-SI" dirty="0" err="1">
                <a:latin typeface="+mj-lt"/>
              </a:rPr>
              <a:t>prevent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burn</a:t>
            </a:r>
            <a:r>
              <a:rPr lang="sl-SI" dirty="0">
                <a:latin typeface="+mj-lt"/>
              </a:rPr>
              <a:t> out/</a:t>
            </a:r>
            <a:r>
              <a:rPr lang="sl-SI" dirty="0" err="1">
                <a:latin typeface="+mj-lt"/>
              </a:rPr>
              <a:t>depression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From</a:t>
            </a:r>
            <a:r>
              <a:rPr lang="sl-SI" dirty="0">
                <a:latin typeface="+mj-lt"/>
              </a:rPr>
              <a:t> to </a:t>
            </a:r>
            <a:r>
              <a:rPr lang="sl-SI" dirty="0" err="1">
                <a:latin typeface="+mj-lt"/>
              </a:rPr>
              <a:t>cure</a:t>
            </a:r>
            <a:r>
              <a:rPr lang="sl-SI" dirty="0">
                <a:latin typeface="+mj-lt"/>
              </a:rPr>
              <a:t> – to </a:t>
            </a:r>
            <a:r>
              <a:rPr lang="sl-SI" dirty="0" err="1">
                <a:latin typeface="+mj-lt"/>
              </a:rPr>
              <a:t>care</a:t>
            </a:r>
            <a:endParaRPr lang="sl-SI" dirty="0">
              <a:latin typeface="+mj-lt"/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sz="2000" dirty="0" err="1">
                <a:hlinkClick r:id="rId2"/>
              </a:rPr>
              <a:t>See</a:t>
            </a:r>
            <a:r>
              <a:rPr lang="sl-SI" sz="2000" dirty="0">
                <a:hlinkClick r:id="rId2"/>
              </a:rPr>
              <a:t>: https://www.youtube.com/watch?v=nmfad3dmXSE</a:t>
            </a:r>
            <a:endParaRPr lang="sl-SI" sz="2000" dirty="0"/>
          </a:p>
          <a:p>
            <a:endParaRPr lang="sl-SI" dirty="0"/>
          </a:p>
        </p:txBody>
      </p:sp>
      <p:pic>
        <p:nvPicPr>
          <p:cNvPr id="5" name="Slika 4" descr="Slika, ki vsebuje besede oseba, miza&#10;&#10;Opis je samodejno ustvarjen">
            <a:extLst>
              <a:ext uri="{FF2B5EF4-FFF2-40B4-BE49-F238E27FC236}">
                <a16:creationId xmlns:a16="http://schemas.microsoft.com/office/drawing/2014/main" id="{47C270A5-8C7D-B578-B8CB-ECE8A84FC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46" y="1330306"/>
            <a:ext cx="5414595" cy="33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56"/>
    </mc:Choice>
    <mc:Fallback xmlns="">
      <p:transition spd="slow" advTm="4475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671E13-3947-A0B3-A93B-EE08FEB1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latin typeface="Goudy Old Style" panose="02020502050305020303" pitchFamily="18" charset="0"/>
              </a:rPr>
              <a:t>ORGANIZATIONAL STYLE AND STRUCTURE</a:t>
            </a:r>
          </a:p>
        </p:txBody>
      </p:sp>
      <p:pic>
        <p:nvPicPr>
          <p:cNvPr id="5" name="Označba mesta vsebine 4" descr="Slika, ki vsebuje besede besedilo, galerija, soba&#10;&#10;Opis je samodejno ustvarjen">
            <a:extLst>
              <a:ext uri="{FF2B5EF4-FFF2-40B4-BE49-F238E27FC236}">
                <a16:creationId xmlns:a16="http://schemas.microsoft.com/office/drawing/2014/main" id="{18C99160-806D-0E01-FCB2-F172CC543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3560" y="1385731"/>
            <a:ext cx="4817690" cy="4935685"/>
          </a:xfrm>
        </p:spPr>
      </p:pic>
      <p:pic>
        <p:nvPicPr>
          <p:cNvPr id="7" name="Slika 6" descr="Slika, ki vsebuje besede besedilo&#10;&#10;Opis je samodejno ustvarjen">
            <a:extLst>
              <a:ext uri="{FF2B5EF4-FFF2-40B4-BE49-F238E27FC236}">
                <a16:creationId xmlns:a16="http://schemas.microsoft.com/office/drawing/2014/main" id="{E78B3557-D5E8-9DE6-B6AA-E014FC3B4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9108" y="341485"/>
            <a:ext cx="2430044" cy="53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86"/>
    </mc:Choice>
    <mc:Fallback xmlns="">
      <p:transition spd="slow" advTm="3768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DE090-99CB-280D-FB3F-1821BD986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latin typeface="Goudy Old Style" panose="02020502050305020303" pitchFamily="18" charset="0"/>
              </a:rPr>
              <a:t>ROLE OF THE MANAGEMENT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4029FB-92F3-F646-860B-805AFC8FB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dirty="0" err="1">
                <a:latin typeface="+mj-lt"/>
              </a:rPr>
              <a:t>Taking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care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of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staff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Supervision</a:t>
            </a:r>
            <a:endParaRPr lang="sl-SI" dirty="0">
              <a:latin typeface="+mj-lt"/>
            </a:endParaRPr>
          </a:p>
          <a:p>
            <a:r>
              <a:rPr lang="sl-SI" dirty="0">
                <a:latin typeface="+mj-lt"/>
              </a:rPr>
              <a:t>In-</a:t>
            </a:r>
            <a:r>
              <a:rPr lang="sl-SI" dirty="0" err="1">
                <a:latin typeface="+mj-lt"/>
              </a:rPr>
              <a:t>service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training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Individual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staff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development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Effective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quality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assurance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Community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care</a:t>
            </a:r>
            <a:endParaRPr lang="sl-SI" dirty="0">
              <a:latin typeface="+mj-lt"/>
            </a:endParaRPr>
          </a:p>
          <a:p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chemeClr val="accent6"/>
                </a:solidFill>
              </a:rPr>
              <a:t>To communicate. To listen.</a:t>
            </a:r>
            <a:endParaRPr lang="sl-SI" dirty="0">
              <a:solidFill>
                <a:schemeClr val="accent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2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01"/>
    </mc:Choice>
    <mc:Fallback xmlns="">
      <p:transition spd="slow" advTm="8840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DFE5D2-F10C-809E-6743-2600A140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latin typeface="Goudy Old Style" panose="02020502050305020303" pitchFamily="18" charset="0"/>
              </a:rPr>
              <a:t>SELF LEARNING Q</a:t>
            </a:r>
            <a:r>
              <a:rPr lang="sl-SI" sz="3200" dirty="0">
                <a:latin typeface="Goudy Old Style" panose="02020502050305020303" pitchFamily="18" charset="0"/>
              </a:rPr>
              <a:t>UESTIONS FOR STUDENTS: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5B4C81-2076-BB04-123A-B661863DC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err="1">
                <a:latin typeface="+mj-lt"/>
              </a:rPr>
              <a:t>What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defines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Kitwood</a:t>
            </a:r>
            <a:r>
              <a:rPr lang="sl-SI" sz="2400" dirty="0">
                <a:latin typeface="+mj-lt"/>
              </a:rPr>
              <a:t> model </a:t>
            </a:r>
            <a:r>
              <a:rPr lang="sl-SI" sz="2400" dirty="0" err="1">
                <a:latin typeface="+mj-lt"/>
              </a:rPr>
              <a:t>of</a:t>
            </a:r>
            <a:r>
              <a:rPr lang="sl-SI" sz="2400" dirty="0">
                <a:latin typeface="+mj-lt"/>
              </a:rPr>
              <a:t> PCC?</a:t>
            </a:r>
          </a:p>
          <a:p>
            <a:r>
              <a:rPr lang="sl-SI" sz="2400" dirty="0">
                <a:latin typeface="+mj-lt"/>
              </a:rPr>
              <a:t>How to </a:t>
            </a:r>
            <a:r>
              <a:rPr lang="sl-SI" sz="2400" dirty="0" err="1">
                <a:latin typeface="+mj-lt"/>
              </a:rPr>
              <a:t>destigmatize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dementia</a:t>
            </a:r>
            <a:r>
              <a:rPr lang="sl-SI" sz="2400" dirty="0">
                <a:latin typeface="+mj-lt"/>
              </a:rPr>
              <a:t>?</a:t>
            </a:r>
          </a:p>
          <a:p>
            <a:r>
              <a:rPr lang="sl-SI" sz="2400" dirty="0">
                <a:latin typeface="+mj-lt"/>
              </a:rPr>
              <a:t>How to </a:t>
            </a:r>
            <a:r>
              <a:rPr lang="sl-SI" sz="2400" dirty="0" err="1">
                <a:latin typeface="+mj-lt"/>
              </a:rPr>
              <a:t>communicate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with</a:t>
            </a:r>
            <a:r>
              <a:rPr lang="sl-SI" sz="2400" dirty="0">
                <a:latin typeface="+mj-lt"/>
              </a:rPr>
              <a:t> person </a:t>
            </a:r>
            <a:r>
              <a:rPr lang="sl-SI" sz="2400" dirty="0" err="1">
                <a:latin typeface="+mj-lt"/>
              </a:rPr>
              <a:t>with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dementia</a:t>
            </a:r>
            <a:r>
              <a:rPr lang="sl-SI" sz="2400" dirty="0">
                <a:latin typeface="+mj-lt"/>
              </a:rPr>
              <a:t>, how </a:t>
            </a:r>
            <a:r>
              <a:rPr lang="sl-SI" sz="2400" dirty="0" err="1">
                <a:latin typeface="+mj-lt"/>
              </a:rPr>
              <a:t>and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when</a:t>
            </a:r>
            <a:r>
              <a:rPr lang="sl-SI" sz="2400" dirty="0">
                <a:latin typeface="+mj-lt"/>
              </a:rPr>
              <a:t> to </a:t>
            </a:r>
            <a:r>
              <a:rPr lang="sl-SI" sz="2400" dirty="0" err="1">
                <a:latin typeface="+mj-lt"/>
              </a:rPr>
              <a:t>include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relatives</a:t>
            </a:r>
            <a:r>
              <a:rPr lang="sl-SI" sz="2400" dirty="0">
                <a:latin typeface="+mj-lt"/>
              </a:rPr>
              <a:t>?</a:t>
            </a:r>
          </a:p>
          <a:p>
            <a:endParaRPr lang="sl-SI" sz="2400" dirty="0">
              <a:latin typeface="+mj-lt"/>
            </a:endParaRPr>
          </a:p>
          <a:p>
            <a:r>
              <a:rPr lang="sl-SI" sz="2400" dirty="0" err="1">
                <a:latin typeface="+mj-lt"/>
              </a:rPr>
              <a:t>What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kind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of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caring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organization</a:t>
            </a:r>
            <a:r>
              <a:rPr lang="sl-SI" sz="2400" dirty="0">
                <a:latin typeface="+mj-lt"/>
              </a:rPr>
              <a:t> is </a:t>
            </a:r>
            <a:r>
              <a:rPr lang="sl-SI" sz="2400" dirty="0" err="1">
                <a:latin typeface="+mj-lt"/>
              </a:rPr>
              <a:t>neede</a:t>
            </a:r>
            <a:r>
              <a:rPr lang="sl-SI" sz="2400" dirty="0">
                <a:latin typeface="+mj-lt"/>
              </a:rPr>
              <a:t> to </a:t>
            </a:r>
            <a:r>
              <a:rPr lang="sl-SI" sz="2400" dirty="0" err="1">
                <a:latin typeface="+mj-lt"/>
              </a:rPr>
              <a:t>deliver</a:t>
            </a:r>
            <a:r>
              <a:rPr lang="sl-SI" sz="2400" dirty="0">
                <a:latin typeface="+mj-lt"/>
              </a:rPr>
              <a:t> PCC?</a:t>
            </a:r>
          </a:p>
          <a:p>
            <a:r>
              <a:rPr lang="sl-SI" sz="2400" dirty="0" err="1">
                <a:latin typeface="+mj-lt"/>
              </a:rPr>
              <a:t>What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would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have</a:t>
            </a:r>
            <a:r>
              <a:rPr lang="sl-SI" sz="2400" dirty="0">
                <a:latin typeface="+mj-lt"/>
              </a:rPr>
              <a:t> to </a:t>
            </a:r>
            <a:r>
              <a:rPr lang="sl-SI" sz="2400" dirty="0" err="1">
                <a:latin typeface="+mj-lt"/>
              </a:rPr>
              <a:t>change</a:t>
            </a:r>
            <a:r>
              <a:rPr lang="sl-SI" sz="2400" dirty="0">
                <a:latin typeface="+mj-lt"/>
              </a:rPr>
              <a:t> to </a:t>
            </a:r>
            <a:r>
              <a:rPr lang="sl-SI" sz="2400" dirty="0" err="1">
                <a:latin typeface="+mj-lt"/>
              </a:rPr>
              <a:t>have</a:t>
            </a:r>
            <a:r>
              <a:rPr lang="sl-SI" sz="2400" dirty="0">
                <a:latin typeface="+mj-lt"/>
              </a:rPr>
              <a:t> PCC in </a:t>
            </a:r>
            <a:r>
              <a:rPr lang="sl-SI" sz="2400" dirty="0" err="1">
                <a:latin typeface="+mj-lt"/>
              </a:rPr>
              <a:t>care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homes</a:t>
            </a:r>
            <a:r>
              <a:rPr lang="sl-SI" sz="2400" dirty="0">
                <a:latin typeface="+mj-lt"/>
              </a:rPr>
              <a:t>?</a:t>
            </a:r>
          </a:p>
          <a:p>
            <a:r>
              <a:rPr lang="sl-SI" sz="2400" dirty="0">
                <a:latin typeface="+mj-lt"/>
              </a:rPr>
              <a:t>How to </a:t>
            </a:r>
            <a:r>
              <a:rPr lang="sl-SI" sz="2400" dirty="0" err="1">
                <a:latin typeface="+mj-lt"/>
              </a:rPr>
              <a:t>help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relatives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who</a:t>
            </a:r>
            <a:r>
              <a:rPr lang="sl-SI" sz="2400" dirty="0">
                <a:latin typeface="+mj-lt"/>
              </a:rPr>
              <a:t> take </a:t>
            </a:r>
            <a:r>
              <a:rPr lang="sl-SI" sz="2400" dirty="0" err="1">
                <a:latin typeface="+mj-lt"/>
              </a:rPr>
              <a:t>care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for</a:t>
            </a:r>
            <a:r>
              <a:rPr lang="sl-SI" sz="2400" dirty="0">
                <a:latin typeface="+mj-lt"/>
              </a:rPr>
              <a:t> person </a:t>
            </a:r>
            <a:r>
              <a:rPr lang="sl-SI" sz="2400" dirty="0" err="1">
                <a:latin typeface="+mj-lt"/>
              </a:rPr>
              <a:t>with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dementia</a:t>
            </a:r>
            <a:r>
              <a:rPr lang="sl-SI" sz="2400" dirty="0">
                <a:latin typeface="+mj-lt"/>
              </a:rPr>
              <a:t>? – post-</a:t>
            </a:r>
            <a:r>
              <a:rPr lang="sl-SI" sz="2400" dirty="0" err="1">
                <a:latin typeface="+mj-lt"/>
              </a:rPr>
              <a:t>diagnostic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support</a:t>
            </a:r>
            <a:r>
              <a:rPr lang="sl-SI" sz="2400" dirty="0">
                <a:latin typeface="+mj-lt"/>
              </a:rPr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889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39"/>
    </mc:Choice>
    <mc:Fallback xmlns="">
      <p:transition spd="slow" advTm="6743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69C974-9DF3-8CC2-CEE3-F5BE425A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latin typeface="Goudy Old Style" panose="02020502050305020303" pitchFamily="18" charset="0"/>
              </a:rPr>
              <a:t>REFERENCES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9B45CD-73B3-0932-95E5-54F658763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err="1">
                <a:latin typeface="+mj-lt"/>
              </a:rPr>
              <a:t>Kitwood</a:t>
            </a:r>
            <a:r>
              <a:rPr lang="sl-SI" sz="2400" dirty="0">
                <a:latin typeface="+mj-lt"/>
              </a:rPr>
              <a:t>, T. </a:t>
            </a:r>
            <a:r>
              <a:rPr lang="sl-SI" sz="2400" dirty="0" err="1">
                <a:latin typeface="+mj-lt"/>
              </a:rPr>
              <a:t>Dementia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reconsidered</a:t>
            </a:r>
            <a:r>
              <a:rPr lang="sl-SI" sz="2400" dirty="0">
                <a:latin typeface="+mj-lt"/>
              </a:rPr>
              <a:t>; </a:t>
            </a:r>
            <a:r>
              <a:rPr lang="sl-SI" sz="2400" dirty="0" err="1">
                <a:latin typeface="+mj-lt"/>
              </a:rPr>
              <a:t>the</a:t>
            </a:r>
            <a:r>
              <a:rPr lang="sl-SI" sz="2400" dirty="0">
                <a:latin typeface="+mj-lt"/>
              </a:rPr>
              <a:t> person </a:t>
            </a:r>
            <a:r>
              <a:rPr lang="sl-SI" sz="2400" dirty="0" err="1">
                <a:latin typeface="+mj-lt"/>
              </a:rPr>
              <a:t>comes</a:t>
            </a:r>
            <a:r>
              <a:rPr lang="sl-SI" sz="2400" dirty="0">
                <a:latin typeface="+mj-lt"/>
              </a:rPr>
              <a:t> first.1997, Open </a:t>
            </a:r>
            <a:r>
              <a:rPr lang="sl-SI" sz="2400" dirty="0" err="1">
                <a:latin typeface="+mj-lt"/>
              </a:rPr>
              <a:t>University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Press</a:t>
            </a:r>
            <a:endParaRPr lang="sl-SI" sz="2400" dirty="0">
              <a:latin typeface="+mj-lt"/>
            </a:endParaRPr>
          </a:p>
          <a:p>
            <a:endParaRPr lang="sl-SI" sz="2400" dirty="0">
              <a:latin typeface="+mj-lt"/>
            </a:endParaRPr>
          </a:p>
          <a:p>
            <a:r>
              <a:rPr lang="sl-SI" sz="2400" dirty="0">
                <a:latin typeface="+mj-lt"/>
              </a:rPr>
              <a:t>Personalisation in care homes; PIRU report, 2021.</a:t>
            </a:r>
            <a:endParaRPr lang="sv-SE" sz="2400" dirty="0">
              <a:latin typeface="+mj-lt"/>
            </a:endParaRPr>
          </a:p>
          <a:p>
            <a:pPr marL="0" indent="0">
              <a:buNone/>
            </a:pPr>
            <a:endParaRPr lang="sl-SI" sz="2400" dirty="0">
              <a:latin typeface="+mj-lt"/>
            </a:endParaRPr>
          </a:p>
          <a:p>
            <a:r>
              <a:rPr lang="en-US" sz="2400" i="0" dirty="0">
                <a:solidFill>
                  <a:srgbClr val="222222"/>
                </a:solidFill>
                <a:effectLst/>
                <a:latin typeface="+mj-lt"/>
              </a:rPr>
              <a:t>May, H., Edwards, P., &amp; Brooker, D. (2009). </a:t>
            </a:r>
            <a:r>
              <a:rPr lang="en-US" sz="2400" i="1" dirty="0">
                <a:solidFill>
                  <a:srgbClr val="222222"/>
                </a:solidFill>
                <a:effectLst/>
                <a:latin typeface="+mj-lt"/>
              </a:rPr>
              <a:t>Enriched care planning for people with Dementia: A good practice guide to delivering person-</a:t>
            </a:r>
            <a:r>
              <a:rPr lang="en-US" sz="2400" i="1" dirty="0" err="1">
                <a:solidFill>
                  <a:srgbClr val="222222"/>
                </a:solidFill>
                <a:effectLst/>
                <a:latin typeface="+mj-lt"/>
              </a:rPr>
              <a:t>centred</a:t>
            </a:r>
            <a:r>
              <a:rPr lang="en-US" sz="2400" i="1" dirty="0">
                <a:solidFill>
                  <a:srgbClr val="222222"/>
                </a:solidFill>
                <a:effectLst/>
                <a:latin typeface="+mj-lt"/>
              </a:rPr>
              <a:t> care</a:t>
            </a:r>
            <a:r>
              <a:rPr lang="en-US" sz="2400" i="0" dirty="0">
                <a:solidFill>
                  <a:srgbClr val="222222"/>
                </a:solidFill>
                <a:effectLst/>
                <a:latin typeface="+mj-lt"/>
              </a:rPr>
              <a:t>. Jessica Kingsley Publishers.</a:t>
            </a:r>
            <a:endParaRPr lang="sl-SI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029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7"/>
    </mc:Choice>
    <mc:Fallback xmlns="">
      <p:transition spd="slow" advTm="34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25F7855-1B45-20FB-E7F1-DFA93620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553" y="1010097"/>
            <a:ext cx="9660948" cy="1010088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INTENDED LEARNING OUTCOMES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20CD8-1C22-4110-2864-F09B69B2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v-S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dirty="0">
              <a:sym typeface="Wingdings" panose="05000000000000000000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explain the concept of </a:t>
            </a:r>
            <a:r>
              <a:rPr kumimoji="0" lang="sl-S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Kitwood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describe principles and </a:t>
            </a:r>
            <a:r>
              <a:rPr kumimoji="0" lang="sl-S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Kitwood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dirty="0"/>
          </a:p>
        </p:txBody>
      </p:sp>
      <p:pic>
        <p:nvPicPr>
          <p:cNvPr id="4" name="Graphic 6" descr="Lärare">
            <a:extLst>
              <a:ext uri="{FF2B5EF4-FFF2-40B4-BE49-F238E27FC236}">
                <a16:creationId xmlns:a16="http://schemas.microsoft.com/office/drawing/2014/main" id="{89A13B68-353F-5A56-1043-3F9DF9138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17045"/>
            <a:ext cx="3217333" cy="321733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29F6913-5FB7-2921-C9A7-8EED86B8C7C8}"/>
              </a:ext>
            </a:extLst>
          </p:cNvPr>
          <p:cNvSpPr txBox="1"/>
          <p:nvPr/>
        </p:nvSpPr>
        <p:spPr>
          <a:xfrm>
            <a:off x="1197552" y="2355119"/>
            <a:ext cx="6094268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At the completion of this lecture student will be able to: </a:t>
            </a:r>
          </a:p>
        </p:txBody>
      </p:sp>
    </p:spTree>
    <p:extLst>
      <p:ext uri="{BB962C8B-B14F-4D97-AF65-F5344CB8AC3E}">
        <p14:creationId xmlns:p14="http://schemas.microsoft.com/office/powerpoint/2010/main" val="35816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4"/>
    </mc:Choice>
    <mc:Fallback xmlns="">
      <p:transition spd="slow" advTm="1704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5" name="Platshållare för innehåll 4" descr="En bild som visar text, inomhus, bärbar dator&#10;&#10;Automatiskt genererad beskrivning">
            <a:extLst>
              <a:ext uri="{FF2B5EF4-FFF2-40B4-BE49-F238E27FC236}">
                <a16:creationId xmlns:a16="http://schemas.microsoft.com/office/drawing/2014/main" id="{8A854F48-C11E-5E03-99C4-88452F26D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>
          <a:xfrm rot="5400000">
            <a:off x="-1047749" y="1047749"/>
            <a:ext cx="6857999" cy="4762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9A7F7D7-DB57-D079-B918-348AB43D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9" y="1371599"/>
            <a:ext cx="5984801" cy="19612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 for listening!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5DC4E9D1-B161-C7A4-EB49-AA0BD3027A0F}"/>
              </a:ext>
            </a:extLst>
          </p:cNvPr>
          <p:cNvGrpSpPr/>
          <p:nvPr/>
        </p:nvGrpSpPr>
        <p:grpSpPr>
          <a:xfrm>
            <a:off x="5524499" y="5420761"/>
            <a:ext cx="5828546" cy="667573"/>
            <a:chOff x="1230612" y="9750059"/>
            <a:chExt cx="5852294" cy="652382"/>
          </a:xfrm>
          <a:solidFill>
            <a:schemeClr val="bg2"/>
          </a:solidFill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5940CE03-1798-607D-85C0-7EC3161FAA41}"/>
                </a:ext>
              </a:extLst>
            </p:cNvPr>
            <p:cNvPicPr/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612" y="9750059"/>
              <a:ext cx="2218055" cy="63309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7F884C69-D7A3-C56C-5FEC-70F3C55C6569}"/>
                </a:ext>
              </a:extLst>
            </p:cNvPr>
            <p:cNvSpPr txBox="1"/>
            <p:nvPr userDrawn="1"/>
          </p:nvSpPr>
          <p:spPr>
            <a:xfrm>
              <a:off x="3448667" y="9770818"/>
              <a:ext cx="3634239" cy="631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Reference number: 618596-EPP-1-2020-1-SE-EPPKA2-CBHE-JP</a:t>
              </a:r>
              <a:b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noFill/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BA09F313-89EC-2566-433D-D53BE2BC3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032" y="3837591"/>
            <a:ext cx="1175436" cy="14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3"/>
    </mc:Choice>
    <mc:Fallback xmlns="">
      <p:transition spd="slow" advTm="20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4E681A7-15BF-7453-9AD9-F2189E5D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b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CONTENT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79933F1D-F2AE-818C-EB6F-F67164F2B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dementia</a:t>
            </a:r>
            <a:endParaRPr lang="sl-SI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l-SI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Agenda </a:t>
            </a:r>
            <a:r>
              <a:rPr lang="sl-SI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sl-SI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sl-SI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endParaRPr lang="sl-SI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transformation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culture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caring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eduacitng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taking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v-SE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6842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63"/>
    </mc:Choice>
    <mc:Fallback xmlns="">
      <p:transition spd="slow" advTm="9466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D602A5-9E28-EB65-4A82-3C5CEA01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418" y="613458"/>
            <a:ext cx="4607533" cy="5563505"/>
          </a:xfrm>
        </p:spPr>
        <p:txBody>
          <a:bodyPr>
            <a:normAutofit/>
          </a:bodyPr>
          <a:lstStyle/>
          <a:p>
            <a:endParaRPr lang="en-US" sz="17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7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endParaRPr lang="en-US" sz="1700" b="1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v-SE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sz="1700" dirty="0"/>
          </a:p>
        </p:txBody>
      </p:sp>
      <p:pic>
        <p:nvPicPr>
          <p:cNvPr id="6" name="Slika 5" descr="Slika, ki vsebuje besede besedilo&#10;&#10;Opis je samodejno ustvarjen">
            <a:extLst>
              <a:ext uri="{FF2B5EF4-FFF2-40B4-BE49-F238E27FC236}">
                <a16:creationId xmlns:a16="http://schemas.microsoft.com/office/drawing/2014/main" id="{A0B3C33C-AC7D-F11C-1E9D-AB1068FE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01" y="272944"/>
            <a:ext cx="4716634" cy="6244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18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3"/>
    </mc:Choice>
    <mc:Fallback xmlns="">
      <p:transition spd="slow" advTm="206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67EBBB-F453-E5D8-335C-4348571F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latin typeface="Goudy Old Style" panose="02020502050305020303" pitchFamily="18" charset="0"/>
              </a:rPr>
              <a:t>BEING A PERSON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989A66-F21E-D0DB-8111-EAFFE0CE3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>
                <a:latin typeface="+mj-lt"/>
              </a:rPr>
              <a:t>Diagnosing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dementia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Destigmatising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dementia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and</a:t>
            </a:r>
            <a:r>
              <a:rPr lang="sl-SI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sl-SI" dirty="0" err="1">
                <a:latin typeface="+mj-lt"/>
              </a:rPr>
              <a:t>other</a:t>
            </a:r>
            <a:r>
              <a:rPr lang="sl-SI" dirty="0">
                <a:latin typeface="+mj-lt"/>
              </a:rPr>
              <a:t> NDD</a:t>
            </a:r>
          </a:p>
          <a:p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issue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of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inclusion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Personhood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and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relationship</a:t>
            </a:r>
            <a:endParaRPr lang="sl-SI" dirty="0">
              <a:latin typeface="+mj-lt"/>
            </a:endParaRPr>
          </a:p>
          <a:p>
            <a:endParaRPr lang="sl-SI" dirty="0"/>
          </a:p>
        </p:txBody>
      </p:sp>
      <p:pic>
        <p:nvPicPr>
          <p:cNvPr id="5" name="Slika 4" descr="Slika, ki vsebuje besede oseba, notranji&#10;&#10;Opis je samodejno ustvarjen">
            <a:extLst>
              <a:ext uri="{FF2B5EF4-FFF2-40B4-BE49-F238E27FC236}">
                <a16:creationId xmlns:a16="http://schemas.microsoft.com/office/drawing/2014/main" id="{92E9F5ED-03CB-DE57-83D4-12B83F0EB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22" y="1320653"/>
            <a:ext cx="5847693" cy="38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290"/>
    </mc:Choice>
    <mc:Fallback xmlns="">
      <p:transition spd="slow" advTm="65929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051CD7-E744-3FC9-C10B-52BFDE2E0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665922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Treating</a:t>
            </a:r>
            <a:r>
              <a:rPr lang="sl-SI" dirty="0"/>
              <a:t> </a:t>
            </a:r>
            <a:r>
              <a:rPr lang="sl-SI" strike="sngStrike" dirty="0" err="1"/>
              <a:t>dementia</a:t>
            </a:r>
            <a:br>
              <a:rPr lang="sl-SI" dirty="0"/>
            </a:br>
            <a:br>
              <a:rPr lang="sl-SI" dirty="0"/>
            </a:br>
            <a:r>
              <a:rPr lang="sl-SI" dirty="0" err="1"/>
              <a:t>Treating</a:t>
            </a:r>
            <a:r>
              <a:rPr lang="sl-SI" dirty="0"/>
              <a:t> </a:t>
            </a:r>
            <a:r>
              <a:rPr lang="sl-SI" dirty="0">
                <a:solidFill>
                  <a:srgbClr val="FF0000"/>
                </a:solidFill>
              </a:rPr>
              <a:t>person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012D35-DE69-8F2D-6174-13CC91AA9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1919"/>
            <a:ext cx="10515600" cy="3545523"/>
          </a:xfrm>
        </p:spPr>
        <p:txBody>
          <a:bodyPr/>
          <a:lstStyle/>
          <a:p>
            <a:endParaRPr lang="sl-SI" dirty="0"/>
          </a:p>
          <a:p>
            <a:r>
              <a:rPr lang="sl-SI" dirty="0" err="1">
                <a:latin typeface="+mj-lt"/>
              </a:rPr>
              <a:t>Does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personality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change</a:t>
            </a:r>
            <a:r>
              <a:rPr lang="sl-SI" dirty="0">
                <a:latin typeface="+mj-lt"/>
              </a:rPr>
              <a:t>?</a:t>
            </a:r>
          </a:p>
          <a:p>
            <a:r>
              <a:rPr lang="sl-SI" dirty="0" err="1">
                <a:latin typeface="+mj-lt"/>
              </a:rPr>
              <a:t>Psychotic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complications</a:t>
            </a:r>
            <a:endParaRPr lang="sl-SI" dirty="0">
              <a:latin typeface="+mj-lt"/>
            </a:endParaRPr>
          </a:p>
          <a:p>
            <a:r>
              <a:rPr lang="sl-SI" dirty="0">
                <a:latin typeface="+mj-lt"/>
              </a:rPr>
              <a:t>How </a:t>
            </a:r>
            <a:r>
              <a:rPr lang="sl-SI" dirty="0" err="1">
                <a:latin typeface="+mj-lt"/>
              </a:rPr>
              <a:t>personhood</a:t>
            </a:r>
            <a:r>
              <a:rPr lang="sl-SI" dirty="0">
                <a:latin typeface="+mj-lt"/>
              </a:rPr>
              <a:t> is </a:t>
            </a:r>
            <a:r>
              <a:rPr lang="sl-SI" dirty="0" err="1">
                <a:latin typeface="+mj-lt"/>
              </a:rPr>
              <a:t>undermined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through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stages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of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dementia</a:t>
            </a:r>
            <a:r>
              <a:rPr lang="sl-SI" dirty="0">
                <a:latin typeface="+mj-lt"/>
              </a:rPr>
              <a:t>?</a:t>
            </a:r>
          </a:p>
          <a:p>
            <a:r>
              <a:rPr lang="sl-SI" dirty="0">
                <a:latin typeface="+mj-lt"/>
              </a:rPr>
              <a:t>Different types of dementia</a:t>
            </a:r>
            <a:r>
              <a:rPr lang="sv-SE" dirty="0">
                <a:latin typeface="+mj-lt"/>
              </a:rPr>
              <a:t> </a:t>
            </a:r>
            <a:endParaRPr lang="sl-SI" dirty="0">
              <a:latin typeface="+mj-lt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956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76"/>
    </mc:Choice>
    <mc:Fallback xmlns="">
      <p:transition spd="slow" advTm="394376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1D17F1-D1EF-6545-7FF9-CFDEFF25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latin typeface="Goudy Old Style" panose="02020502050305020303" pitchFamily="18" charset="0"/>
              </a:rPr>
              <a:t>MALIGNANT SOCIAL PSYCHOLOGY (BY KITWOOD)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1238B7-6131-2149-8516-ED90B9BA1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err="1">
                <a:latin typeface="+mj-lt"/>
              </a:rPr>
              <a:t>Treachery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Disempowerment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Infantilization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Intimidation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Labelling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Stigmatization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Outpacing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Invalidation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Objectification</a:t>
            </a: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6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952"/>
    </mc:Choice>
    <mc:Fallback xmlns="">
      <p:transition spd="slow" advTm="90695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457A62-1008-2823-2B88-83DB48B7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latin typeface="Goudy Old Style" panose="02020502050305020303" pitchFamily="18" charset="0"/>
              </a:rPr>
              <a:t>LATER KITWOOD </a:t>
            </a:r>
            <a:r>
              <a:rPr lang="sv-SE" sz="3200" dirty="0">
                <a:latin typeface="Goudy Old Style" panose="02020502050305020303" pitchFamily="18" charset="0"/>
              </a:rPr>
              <a:t>ALSO </a:t>
            </a:r>
            <a:r>
              <a:rPr lang="sl-SI" sz="3200" dirty="0">
                <a:latin typeface="Goudy Old Style" panose="02020502050305020303" pitchFamily="18" charset="0"/>
              </a:rPr>
              <a:t>ADDED: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85CAB8A-8E6E-013D-9DE7-8C0874028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err="1">
                <a:latin typeface="+mj-lt"/>
              </a:rPr>
              <a:t>Ignoring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Imposition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Witholding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Accusation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Disruption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Mockery</a:t>
            </a:r>
            <a:endParaRPr lang="sl-SI" dirty="0">
              <a:latin typeface="+mj-lt"/>
            </a:endParaRPr>
          </a:p>
          <a:p>
            <a:r>
              <a:rPr lang="sl-SI" dirty="0" err="1">
                <a:latin typeface="+mj-lt"/>
              </a:rPr>
              <a:t>Disparagement</a:t>
            </a:r>
            <a:endParaRPr lang="sl-SI" dirty="0">
              <a:latin typeface="+mj-lt"/>
            </a:endParaRPr>
          </a:p>
          <a:p>
            <a:endParaRPr lang="sl-SI" dirty="0">
              <a:latin typeface="+mj-lt"/>
            </a:endParaRPr>
          </a:p>
          <a:p>
            <a:pPr marL="0" indent="0">
              <a:buNone/>
            </a:pPr>
            <a:r>
              <a:rPr lang="sl-SI" sz="2000" dirty="0" err="1">
                <a:latin typeface="+mj-lt"/>
                <a:hlinkClick r:id="rId2"/>
              </a:rPr>
              <a:t>See</a:t>
            </a:r>
            <a:r>
              <a:rPr lang="sl-SI" sz="2000" dirty="0">
                <a:latin typeface="+mj-lt"/>
                <a:hlinkClick r:id="rId2"/>
              </a:rPr>
              <a:t>: https://www.youtube.com/watch?v=4Zo_JQZo3Y0</a:t>
            </a:r>
            <a:endParaRPr lang="sl-SI" sz="2000" dirty="0">
              <a:latin typeface="+mj-lt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77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562"/>
    </mc:Choice>
    <mc:Fallback xmlns="">
      <p:transition spd="slow" advTm="30356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CB7232-AC15-8013-D016-B89B001B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latin typeface="Goudy Old Style" panose="02020502050305020303" pitchFamily="18" charset="0"/>
              </a:rPr>
              <a:t>LIVING WITH DEMENTIA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F6CCE06-AF54-DF08-3B4D-215D5D993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9946" y="1108097"/>
            <a:ext cx="4302918" cy="5626331"/>
          </a:xfrm>
        </p:spPr>
      </p:pic>
      <p:pic>
        <p:nvPicPr>
          <p:cNvPr id="7" name="Slika 6" descr="Slika, ki vsebuje besede zunanje, oseba, moški, staro&#10;&#10;Opis je samodejno ustvarjen">
            <a:extLst>
              <a:ext uri="{FF2B5EF4-FFF2-40B4-BE49-F238E27FC236}">
                <a16:creationId xmlns:a16="http://schemas.microsoft.com/office/drawing/2014/main" id="{276574C2-AAD6-812F-088E-42483F557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9805"/>
            <a:ext cx="5879690" cy="4302918"/>
          </a:xfrm>
          <a:prstGeom prst="rect">
            <a:avLst/>
          </a:prstGeom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7E65BBD7-4DA6-9C1B-C1FC-DA279065EF7C}"/>
              </a:ext>
            </a:extLst>
          </p:cNvPr>
          <p:cNvSpPr/>
          <p:nvPr/>
        </p:nvSpPr>
        <p:spPr>
          <a:xfrm>
            <a:off x="2230326" y="3410336"/>
            <a:ext cx="925829" cy="268386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44C7DAB4-900F-79A4-348B-FBA62F93B273}"/>
              </a:ext>
            </a:extLst>
          </p:cNvPr>
          <p:cNvSpPr/>
          <p:nvPr/>
        </p:nvSpPr>
        <p:spPr>
          <a:xfrm>
            <a:off x="2644878" y="3681637"/>
            <a:ext cx="626528" cy="18244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D1ED151A-3480-9765-90D3-E2B713B9D3EF}"/>
              </a:ext>
            </a:extLst>
          </p:cNvPr>
          <p:cNvSpPr/>
          <p:nvPr/>
        </p:nvSpPr>
        <p:spPr>
          <a:xfrm>
            <a:off x="3156155" y="3797166"/>
            <a:ext cx="1014319" cy="3795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69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927"/>
    </mc:Choice>
    <mc:Fallback xmlns="">
      <p:transition spd="slow" advTm="336927"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601</Words>
  <Application>Microsoft Office PowerPoint</Application>
  <PresentationFormat>Bredbild</PresentationFormat>
  <Paragraphs>128</Paragraphs>
  <Slides>20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Gill Sans MT</vt:lpstr>
      <vt:lpstr>Goudy Old Style</vt:lpstr>
      <vt:lpstr>Times New Roman</vt:lpstr>
      <vt:lpstr>Wingdings</vt:lpstr>
      <vt:lpstr>Office-tema</vt:lpstr>
      <vt:lpstr>ClassicFrameVTI</vt:lpstr>
      <vt:lpstr>Office-tema</vt:lpstr>
      <vt:lpstr>PERSON-CENTERED CARE  kitwood  </vt:lpstr>
      <vt:lpstr>INTENDED LEARNING OUTCOMES</vt:lpstr>
      <vt:lpstr>  CONTENT </vt:lpstr>
      <vt:lpstr>PowerPoint-presentation</vt:lpstr>
      <vt:lpstr>BEING A PERSON</vt:lpstr>
      <vt:lpstr>Treating dementia  Treating person</vt:lpstr>
      <vt:lpstr>MALIGNANT SOCIAL PSYCHOLOGY (BY KITWOOD)</vt:lpstr>
      <vt:lpstr>LATER KITWOOD ALSO ADDED:</vt:lpstr>
      <vt:lpstr>LIVING WITH DEMENTIA</vt:lpstr>
      <vt:lpstr>MAINTAINING PERSONHOOD</vt:lpstr>
      <vt:lpstr>THE EXPERIENCE OF DEMENTIA</vt:lpstr>
      <vt:lpstr>PowerPoint-presentation</vt:lpstr>
      <vt:lpstr>PowerPoint-presentation</vt:lpstr>
      <vt:lpstr>IMPROVING CARE</vt:lpstr>
      <vt:lpstr>PowerPoint-presentation</vt:lpstr>
      <vt:lpstr>ORGANIZATIONAL STYLE AND STRUCTURE</vt:lpstr>
      <vt:lpstr>ROLE OF THE MANAGEMENT</vt:lpstr>
      <vt:lpstr>SELF LEARNING QUESTIONS FOR STUDENTS:</vt:lpstr>
      <vt:lpstr>REFERENCES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Emma Edberg Matei</dc:creator>
  <cp:lastModifiedBy>Emma Edberg Matei</cp:lastModifiedBy>
  <cp:revision>66</cp:revision>
  <dcterms:created xsi:type="dcterms:W3CDTF">2022-05-11T16:09:12Z</dcterms:created>
  <dcterms:modified xsi:type="dcterms:W3CDTF">2023-11-07T08:29:24Z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2022-05-11T16:09:12Z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cea69eb7-595e-482d-8bd1-748589b286ad</vt:lpwstr>
  </property>
  <property fmtid="{D5CDD505-2E9C-101B-9397-08002B2CF9AE}" pid="8" name="MSIP_Label_9144ccec-98ca-4847-b090-103d5c6592f4_ContentBits">
    <vt:lpwstr>0</vt:lpwstr>
  </property>
</Properties>
</file>