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23"/>
  </p:notesMasterIdLst>
  <p:sldIdLst>
    <p:sldId id="256" r:id="rId2"/>
    <p:sldId id="460" r:id="rId3"/>
    <p:sldId id="261" r:id="rId4"/>
    <p:sldId id="259" r:id="rId5"/>
    <p:sldId id="428" r:id="rId6"/>
    <p:sldId id="439" r:id="rId7"/>
    <p:sldId id="430" r:id="rId8"/>
    <p:sldId id="458" r:id="rId9"/>
    <p:sldId id="441" r:id="rId10"/>
    <p:sldId id="446" r:id="rId11"/>
    <p:sldId id="448" r:id="rId12"/>
    <p:sldId id="442" r:id="rId13"/>
    <p:sldId id="450" r:id="rId14"/>
    <p:sldId id="438" r:id="rId15"/>
    <p:sldId id="451" r:id="rId16"/>
    <p:sldId id="454" r:id="rId17"/>
    <p:sldId id="443" r:id="rId18"/>
    <p:sldId id="452" r:id="rId19"/>
    <p:sldId id="436" r:id="rId20"/>
    <p:sldId id="444" r:id="rId21"/>
    <p:sldId id="459" r:id="rId2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033" autoAdjust="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089E52-A659-433C-B2F9-066F2245C00A}" type="datetimeFigureOut">
              <a:rPr lang="sv-SE" smtClean="0"/>
              <a:t>2023-11-07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0F0D7D-55FE-44A9-BC53-498F976158E6}" type="slidenum">
              <a:rPr lang="sv-SE" smtClean="0"/>
              <a:t>‹#›</a:t>
            </a:fld>
            <a:endParaRPr lang="sv-SE"/>
          </a:p>
        </p:txBody>
      </p:sp>
    </p:spTree>
    <p:extLst>
      <p:ext uri="{BB962C8B-B14F-4D97-AF65-F5344CB8AC3E}">
        <p14:creationId xmlns:p14="http://schemas.microsoft.com/office/powerpoint/2010/main" val="2161922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Hi and </a:t>
            </a:r>
            <a:r>
              <a:rPr lang="sv-SE" dirty="0" err="1"/>
              <a:t>welcome</a:t>
            </a:r>
            <a:r>
              <a:rPr lang="sv-SE" dirty="0"/>
              <a:t> to </a:t>
            </a:r>
            <a:r>
              <a:rPr lang="sv-SE" dirty="0" err="1"/>
              <a:t>this</a:t>
            </a:r>
            <a:r>
              <a:rPr lang="sv-SE" dirty="0"/>
              <a:t> </a:t>
            </a:r>
            <a:r>
              <a:rPr lang="sv-SE" dirty="0" err="1"/>
              <a:t>lecture</a:t>
            </a:r>
            <a:r>
              <a:rPr lang="sv-SE" dirty="0"/>
              <a:t> </a:t>
            </a:r>
            <a:r>
              <a:rPr lang="sv-SE" dirty="0" err="1"/>
              <a:t>about</a:t>
            </a:r>
            <a:r>
              <a:rPr lang="sv-SE" dirty="0"/>
              <a:t> </a:t>
            </a:r>
            <a:r>
              <a:rPr lang="sv-SE" dirty="0" err="1"/>
              <a:t>Personcentered</a:t>
            </a:r>
            <a:r>
              <a:rPr lang="sv-SE" dirty="0"/>
              <a:t> </a:t>
            </a:r>
            <a:r>
              <a:rPr lang="sv-SE" dirty="0" err="1"/>
              <a:t>care</a:t>
            </a:r>
            <a:r>
              <a:rPr lang="sv-SE" dirty="0"/>
              <a:t>! My </a:t>
            </a:r>
            <a:r>
              <a:rPr lang="sv-SE" dirty="0" err="1"/>
              <a:t>name</a:t>
            </a:r>
            <a:r>
              <a:rPr lang="sv-SE" dirty="0"/>
              <a:t> is Emma Edberg Matei and I </a:t>
            </a:r>
            <a:r>
              <a:rPr lang="sv-SE" dirty="0" err="1"/>
              <a:t>am</a:t>
            </a:r>
            <a:r>
              <a:rPr lang="sv-SE" dirty="0"/>
              <a:t> a </a:t>
            </a:r>
            <a:r>
              <a:rPr lang="sv-SE" dirty="0" err="1"/>
              <a:t>nurse</a:t>
            </a:r>
            <a:r>
              <a:rPr lang="sv-SE" dirty="0"/>
              <a:t> </a:t>
            </a:r>
            <a:r>
              <a:rPr lang="sv-SE" dirty="0" err="1"/>
              <a:t>specialised</a:t>
            </a:r>
            <a:r>
              <a:rPr lang="sv-SE" dirty="0"/>
              <a:t> in </a:t>
            </a:r>
            <a:r>
              <a:rPr lang="sv-SE" dirty="0" err="1"/>
              <a:t>psychiatric</a:t>
            </a:r>
            <a:r>
              <a:rPr lang="sv-SE" dirty="0"/>
              <a:t> </a:t>
            </a:r>
            <a:r>
              <a:rPr lang="sv-SE" dirty="0" err="1"/>
              <a:t>care</a:t>
            </a:r>
            <a:r>
              <a:rPr lang="sv-SE" dirty="0"/>
              <a:t>. </a:t>
            </a:r>
            <a:r>
              <a:rPr lang="sv-SE" dirty="0" err="1"/>
              <a:t>Im</a:t>
            </a:r>
            <a:r>
              <a:rPr lang="sv-SE" dirty="0"/>
              <a:t> a </a:t>
            </a:r>
            <a:r>
              <a:rPr lang="sv-SE" dirty="0" err="1"/>
              <a:t>lecturer</a:t>
            </a:r>
            <a:r>
              <a:rPr lang="sv-SE" dirty="0"/>
              <a:t> in Kristianstad University Sweden . In </a:t>
            </a:r>
            <a:r>
              <a:rPr lang="sv-SE" dirty="0" err="1"/>
              <a:t>this</a:t>
            </a:r>
            <a:r>
              <a:rPr lang="sv-SE" dirty="0"/>
              <a:t> </a:t>
            </a:r>
            <a:r>
              <a:rPr lang="sv-SE" dirty="0" err="1"/>
              <a:t>lecture</a:t>
            </a:r>
            <a:r>
              <a:rPr lang="sv-SE" dirty="0"/>
              <a:t> I </a:t>
            </a:r>
            <a:r>
              <a:rPr lang="sv-SE" dirty="0" err="1"/>
              <a:t>am</a:t>
            </a:r>
            <a:r>
              <a:rPr lang="sv-SE" dirty="0"/>
              <a:t> going to </a:t>
            </a:r>
            <a:r>
              <a:rPr lang="sv-SE" dirty="0" err="1"/>
              <a:t>give</a:t>
            </a:r>
            <a:r>
              <a:rPr lang="sv-SE" dirty="0"/>
              <a:t> a </a:t>
            </a:r>
            <a:r>
              <a:rPr lang="sv-SE" dirty="0" err="1"/>
              <a:t>brief</a:t>
            </a:r>
            <a:r>
              <a:rPr lang="sv-SE" dirty="0"/>
              <a:t> </a:t>
            </a:r>
            <a:r>
              <a:rPr lang="sv-SE" dirty="0" err="1"/>
              <a:t>introduction</a:t>
            </a:r>
            <a:r>
              <a:rPr lang="sv-SE" dirty="0"/>
              <a:t> to the </a:t>
            </a:r>
            <a:r>
              <a:rPr lang="sv-SE" dirty="0" err="1"/>
              <a:t>topic</a:t>
            </a:r>
            <a:r>
              <a:rPr lang="sv-SE" dirty="0"/>
              <a:t> PCC.</a:t>
            </a:r>
          </a:p>
        </p:txBody>
      </p:sp>
      <p:sp>
        <p:nvSpPr>
          <p:cNvPr id="4" name="Platshållare för bildnummer 3"/>
          <p:cNvSpPr>
            <a:spLocks noGrp="1"/>
          </p:cNvSpPr>
          <p:nvPr>
            <p:ph type="sldNum" sz="quarter" idx="5"/>
          </p:nvPr>
        </p:nvSpPr>
        <p:spPr/>
        <p:txBody>
          <a:bodyPr/>
          <a:lstStyle/>
          <a:p>
            <a:fld id="{B50F0D7D-55FE-44A9-BC53-498F976158E6}" type="slidenum">
              <a:rPr lang="sv-SE" smtClean="0"/>
              <a:t>1</a:t>
            </a:fld>
            <a:endParaRPr lang="sv-SE"/>
          </a:p>
        </p:txBody>
      </p:sp>
    </p:spTree>
    <p:extLst>
      <p:ext uri="{BB962C8B-B14F-4D97-AF65-F5344CB8AC3E}">
        <p14:creationId xmlns:p14="http://schemas.microsoft.com/office/powerpoint/2010/main" val="3738480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One manager at a residential care facility for older people expressed the following: </a:t>
            </a:r>
          </a:p>
          <a:p>
            <a:pPr>
              <a:lnSpc>
                <a:spcPct val="107000"/>
              </a:lnSpc>
              <a:spcAft>
                <a:spcPts val="800"/>
              </a:spcAft>
            </a:pPr>
            <a:r>
              <a:rPr lang="en-GB" sz="1800" i="1" dirty="0">
                <a:effectLst/>
                <a:latin typeface="Calibri Light" panose="020F0302020204030204" pitchFamily="34" charset="0"/>
                <a:ea typeface="Calibri" panose="020F0502020204030204" pitchFamily="34" charset="0"/>
                <a:cs typeface="Times New Roman" panose="02020603050405020304" pitchFamily="18" charset="0"/>
              </a:rPr>
              <a:t>“As a leader, I think it is really important to see the person behind the professional and adapt my leadership based on the personnel’s needs. It has to do with creating the best teams, where everyone can contribute based on their individual strengths and complement each other. It also has to do with having knowledge about their family situation and to take that into account when I plan their schedules. It is crucial that the staff are seen and feel acknowledged, and it is important that they feel that they are important and have an important mission. I really try to see them as unique persons and tell them that they are irreplaceable”.  </a:t>
            </a:r>
            <a:r>
              <a:rPr lang="en-GB" sz="1800" dirty="0">
                <a:effectLst/>
                <a:latin typeface="Calibri Light" panose="020F0302020204030204" pitchFamily="34" charset="0"/>
                <a:ea typeface="Calibri" panose="020F0502020204030204" pitchFamily="34" charset="0"/>
                <a:cs typeface="Times New Roman" panose="02020603050405020304" pitchFamily="18" charset="0"/>
              </a:rPr>
              <a:t>Woman, 42 years, manager at a residential care facility for older people.</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B50F0D7D-55FE-44A9-BC53-498F976158E6}" type="slidenum">
              <a:rPr lang="sv-SE" smtClean="0"/>
              <a:t>11</a:t>
            </a:fld>
            <a:endParaRPr lang="sv-SE"/>
          </a:p>
        </p:txBody>
      </p:sp>
    </p:spTree>
    <p:extLst>
      <p:ext uri="{BB962C8B-B14F-4D97-AF65-F5344CB8AC3E}">
        <p14:creationId xmlns:p14="http://schemas.microsoft.com/office/powerpoint/2010/main" val="3822678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en-US" sz="1200" dirty="0">
                <a:solidFill>
                  <a:srgbClr val="538135"/>
                </a:solidFill>
                <a:effectLst/>
                <a:latin typeface="Calibri Light" panose="020F0302020204030204" pitchFamily="34" charset="0"/>
                <a:ea typeface="Calibri" panose="020F0502020204030204" pitchFamily="34" charset="0"/>
                <a:cs typeface="Times New Roman" panose="02020603050405020304" pitchFamily="18" charset="0"/>
              </a:rPr>
              <a:t>The </a:t>
            </a:r>
            <a:r>
              <a:rPr lang="en-US" sz="1200" b="1" dirty="0">
                <a:solidFill>
                  <a:srgbClr val="538135"/>
                </a:solidFill>
                <a:effectLst/>
                <a:latin typeface="Calibri Light" panose="020F0302020204030204" pitchFamily="34" charset="0"/>
                <a:ea typeface="Calibri" panose="020F0502020204030204" pitchFamily="34" charset="0"/>
                <a:cs typeface="Times New Roman" panose="02020603050405020304" pitchFamily="18" charset="0"/>
              </a:rPr>
              <a:t>second</a:t>
            </a:r>
            <a:r>
              <a:rPr lang="en-US" sz="1200" dirty="0">
                <a:solidFill>
                  <a:srgbClr val="538135"/>
                </a:solidFill>
                <a:effectLst/>
                <a:latin typeface="Calibri Light" panose="020F0302020204030204" pitchFamily="34" charset="0"/>
                <a:ea typeface="Calibri" panose="020F0502020204030204" pitchFamily="34" charset="0"/>
                <a:cs typeface="Times New Roman" panose="02020603050405020304" pitchFamily="18" charset="0"/>
              </a:rPr>
              <a:t> aspect is </a:t>
            </a:r>
            <a:r>
              <a:rPr lang="en-GB" sz="1200" dirty="0">
                <a:solidFill>
                  <a:srgbClr val="538135"/>
                </a:solidFill>
                <a:effectLst/>
                <a:latin typeface="Calibri Light" panose="020F0302020204030204" pitchFamily="34" charset="0"/>
                <a:ea typeface="Calibri" panose="020F0502020204030204" pitchFamily="34" charset="0"/>
                <a:cs typeface="Times New Roman" panose="02020603050405020304" pitchFamily="18" charset="0"/>
              </a:rPr>
              <a:t>An </a:t>
            </a:r>
            <a:r>
              <a:rPr lang="en-GB" sz="1200" b="1" dirty="0">
                <a:solidFill>
                  <a:srgbClr val="538135"/>
                </a:solidFill>
                <a:effectLst/>
                <a:latin typeface="Calibri Light" panose="020F0302020204030204" pitchFamily="34" charset="0"/>
                <a:ea typeface="Calibri" panose="020F0502020204030204" pitchFamily="34" charset="0"/>
                <a:cs typeface="Times New Roman" panose="02020603050405020304" pitchFamily="18" charset="0"/>
              </a:rPr>
              <a:t>I</a:t>
            </a:r>
            <a:r>
              <a:rPr lang="en-GB" sz="1200" dirty="0">
                <a:solidFill>
                  <a:srgbClr val="538135"/>
                </a:solidFill>
                <a:effectLst/>
                <a:latin typeface="Calibri Light" panose="020F0302020204030204" pitchFamily="34" charset="0"/>
                <a:ea typeface="Calibri" panose="020F0502020204030204" pitchFamily="34" charset="0"/>
                <a:cs typeface="Times New Roman" panose="02020603050405020304" pitchFamily="18" charset="0"/>
              </a:rPr>
              <a:t>ndividualized approach, recognising uniqueness. </a:t>
            </a:r>
            <a:endParaRPr lang="sv-SE" sz="105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1200" dirty="0">
                <a:solidFill>
                  <a:srgbClr val="000000"/>
                </a:solidFill>
                <a:effectLst/>
                <a:latin typeface="Calibri Light" panose="020F0302020204030204" pitchFamily="34" charset="0"/>
                <a:ea typeface="Times New Roman" panose="02020603050405020304" pitchFamily="18" charset="0"/>
              </a:rPr>
              <a:t>We are all unique! And because we are unique, we have different pre-requisites and different needs. We need to focus on this uniqueness when we as healthcare professionals meet our patients. We need to see the whole person and not just the diagnosis or disease. This means that we should not just focus on the medical or physical needs, but also social, psychological and existential needs. Person-centered care also means to take the person's own resources and wishes into account and adapt the care accordingly.  </a:t>
            </a:r>
          </a:p>
          <a:p>
            <a:endParaRPr lang="en-US" sz="1200" kern="1200" dirty="0">
              <a:solidFill>
                <a:srgbClr val="000000"/>
              </a:solidFill>
              <a:effectLst/>
              <a:latin typeface="Calibri Light" panose="020F0302020204030204" pitchFamily="34" charset="0"/>
              <a:ea typeface="Times New Roman" panose="02020603050405020304" pitchFamily="18" charset="0"/>
            </a:endParaRPr>
          </a:p>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How we deal with illness is a result of who we are. We all </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have a unique history and a unique personality, physical and mental health, social and financial resources. All of this affects us and also our way of dealing with an illness. A prerequisite for being able to have a person-centered approach is thus to have knowledge about the individual. Examples of areas that are important to have knowledge about are: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the individual's physical, psychological, social, cultural, spiritual and existential needs</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personality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own resources and ways of cope with challenges</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diseases and complaints</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medication, effects and side effects</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interests</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what brings joy in everyday life</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the significance of past life events</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As health care professionals, these aspects should be a part of the anamnesis and also something to consider when working person-centered. Person-centered care however challenges our way of working and organizing, the health care hierarchies and structures. The approach needs to permeate the organization and be supported by leaders of health care if it should be affective. One nurse assistant described how they changed their way of working: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rgbClr val="000000"/>
              </a:solidFill>
              <a:effectLst/>
              <a:latin typeface="Calibri Light" panose="020F0302020204030204" pitchFamily="34" charset="0"/>
              <a:ea typeface="Times New Roman" panose="02020603050405020304" pitchFamily="18" charset="0"/>
            </a:endParaRPr>
          </a:p>
          <a:p>
            <a:endParaRPr lang="sv-SE" sz="1100" dirty="0">
              <a:effectLst/>
              <a:latin typeface="Times New Roman" panose="02020603050405020304" pitchFamily="18" charset="0"/>
              <a:ea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F0D7D-55FE-44A9-BC53-498F976158E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416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As health care professionals, these aspects should be a part of the anamnesis and also something to consider when working person-centered. Person-centered care however challenges our way of working and organizing, the health care hierarchies and structures. The approach needs to permeate the organization and be supported by leaders of health care if it should be affective. One nurse assistant described how they changed their way of working: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B50F0D7D-55FE-44A9-BC53-498F976158E6}" type="slidenum">
              <a:rPr lang="sv-SE" smtClean="0"/>
              <a:t>13</a:t>
            </a:fld>
            <a:endParaRPr lang="sv-SE"/>
          </a:p>
        </p:txBody>
      </p:sp>
    </p:spTree>
    <p:extLst>
      <p:ext uri="{BB962C8B-B14F-4D97-AF65-F5344CB8AC3E}">
        <p14:creationId xmlns:p14="http://schemas.microsoft.com/office/powerpoint/2010/main" val="744610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The third aspect is Understanding the world from the Perspective of the service user </a:t>
            </a:r>
          </a:p>
          <a:p>
            <a:r>
              <a:rPr lang="en-US" dirty="0"/>
              <a:t>Personhood is the way we feel about our self. It is influenced by how other see us and how we respond to that. If someone see us as an object or a disease, it will affect the way we look at ourselves and in turn our personhood. </a:t>
            </a:r>
          </a:p>
          <a:p>
            <a:r>
              <a:rPr lang="en-US" dirty="0"/>
              <a:t>In particular, people who have an illness that affects the way they express themselves, for example a dementia disease or </a:t>
            </a:r>
            <a:r>
              <a:rPr lang="en-US" dirty="0" err="1"/>
              <a:t>Parkinsons</a:t>
            </a:r>
            <a:r>
              <a:rPr lang="en-US" dirty="0"/>
              <a:t> disease, are at risk of being objectified, which in turn affect their sense of self. They are often double exposed to discrimination, ageism and being patronized as a result of a reduced cognitive ability. It may be that decisions are made over their heads or that they are not given the information they need to be able to make their own decisions. It can also be a discrimination in the physical and social environment that is not adapted to their needs. They are thus at risk for violation of their human rights. </a:t>
            </a:r>
          </a:p>
          <a:p>
            <a:endParaRPr lang="en-US" dirty="0"/>
          </a:p>
          <a:p>
            <a:r>
              <a:rPr lang="en-US" dirty="0"/>
              <a:t>So, imagine if you are in an environment where you are being very well supported and have meaning and purpose in your life, you will probably feel that you are a part in a community and a group. You will have that social connection, and you can feel that you are being responded to as a human being. But if your situation is the opposite and you are constantly being patronized or if other people highlight all your shortcomings, you will feel socially isolated and stigmatized, that in turn will affect your personhood. </a:t>
            </a:r>
          </a:p>
          <a:p>
            <a:endParaRPr lang="en-US" dirty="0"/>
          </a:p>
          <a:p>
            <a:r>
              <a:rPr lang="en-US" dirty="0"/>
              <a:t>So, for example, when we see people with dementia that withdraw, who are not functioning very well, who may be struggling both emotionally and physically it may not be a result of the disease but rather a result of a malignant environment that are not supporting the actual ability of the person. </a:t>
            </a:r>
          </a:p>
          <a:p>
            <a:endParaRPr lang="en-US" dirty="0"/>
          </a:p>
          <a:p>
            <a:r>
              <a:rPr lang="en-US" dirty="0"/>
              <a:t>Today, there is no cure for dementia but there are several ways to support the ability and function for those affected. If we truly believe in supporting the personhood and if we truly believe that we can create the right environment and approach in a person-centered way, the lived experience of dementia can be very different. This can give people with dementia strength and hope, but also strengthen health care professionals in their mission. </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F0D7D-55FE-44A9-BC53-498F976158E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608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800" kern="1200" dirty="0">
                <a:solidFill>
                  <a:srgbClr val="000000"/>
                </a:solidFill>
                <a:effectLst/>
                <a:latin typeface="Calibri Light" panose="020F0302020204030204" pitchFamily="34" charset="0"/>
                <a:ea typeface="Times New Roman" panose="02020603050405020304" pitchFamily="18" charset="0"/>
              </a:rPr>
              <a:t>Elizabeth, who has </a:t>
            </a:r>
            <a:r>
              <a:rPr lang="en-US" sz="1800" kern="1200" dirty="0" err="1">
                <a:solidFill>
                  <a:srgbClr val="000000"/>
                </a:solidFill>
                <a:effectLst/>
                <a:latin typeface="Calibri Light" panose="020F0302020204030204" pitchFamily="34" charset="0"/>
                <a:ea typeface="Times New Roman" panose="02020603050405020304" pitchFamily="18" charset="0"/>
              </a:rPr>
              <a:t>Alzheimers</a:t>
            </a:r>
            <a:r>
              <a:rPr lang="en-US" sz="1800" kern="1200" dirty="0">
                <a:solidFill>
                  <a:srgbClr val="000000"/>
                </a:solidFill>
                <a:effectLst/>
                <a:latin typeface="Calibri Light" panose="020F0302020204030204" pitchFamily="34" charset="0"/>
                <a:ea typeface="Times New Roman" panose="02020603050405020304" pitchFamily="18" charset="0"/>
              </a:rPr>
              <a:t> disease says:</a:t>
            </a:r>
          </a:p>
          <a:p>
            <a:pPr>
              <a:lnSpc>
                <a:spcPct val="107000"/>
              </a:lnSpc>
              <a:spcAft>
                <a:spcPts val="800"/>
              </a:spcAft>
            </a:pPr>
            <a:r>
              <a:rPr lang="en-GB" sz="1800" i="1" dirty="0">
                <a:effectLst/>
                <a:latin typeface="Calibri Light" panose="020F0302020204030204" pitchFamily="34" charset="0"/>
                <a:ea typeface="Calibri" panose="020F0502020204030204" pitchFamily="34" charset="0"/>
                <a:cs typeface="Times New Roman" panose="02020603050405020304" pitchFamily="18" charset="0"/>
              </a:rPr>
              <a:t>It is a lot of things that takes my energy these days. I often feel clumsy and awkward, walking against furniture, getting caught in doorknobs and walking into doorframes. It may seem like small everyday trifles that happens to most of us, but it happens all the time for me and it is incredibly tiring in the long run. I know that it comes with the disease and that the brain no longer has control over distance judgments and how close things are. But even though I know why, I get frustrated, it messes up my everyday life and takes all my energy. But there is also a lot of things that gives energy. It is about taking care of your resources and enjoying them. For me, music is my lifeline. I used to play in a full orchestra in my days…  It is actually quite strange how the brain works. Even though one moment I can hardly remember how to pick up my purse or read the newspaper, it is completely different as soon as there is music in the picture.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Light" panose="020F0302020204030204" pitchFamily="34" charset="0"/>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B50F0D7D-55FE-44A9-BC53-498F976158E6}" type="slidenum">
              <a:rPr lang="sv-SE" smtClean="0"/>
              <a:t>15</a:t>
            </a:fld>
            <a:endParaRPr lang="sv-SE"/>
          </a:p>
        </p:txBody>
      </p:sp>
    </p:spTree>
    <p:extLst>
      <p:ext uri="{BB962C8B-B14F-4D97-AF65-F5344CB8AC3E}">
        <p14:creationId xmlns:p14="http://schemas.microsoft.com/office/powerpoint/2010/main" val="1231731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i="1" dirty="0">
                <a:effectLst/>
                <a:latin typeface="Calibri Light" panose="020F0302020204030204" pitchFamily="34" charset="0"/>
                <a:ea typeface="Calibri" panose="020F0502020204030204" pitchFamily="34" charset="0"/>
                <a:cs typeface="Times New Roman" panose="02020603050405020304" pitchFamily="18" charset="0"/>
              </a:rPr>
              <a:t>Yesterday I was at my daughter’s house who had one of her music students visiting. It was wonderful to sit in the armchair and listen to his violin practice. And then he says; Elizabeth cant you accompany me on the grand piano? And you know what; Right then, I both wanted and was able to. The fingers ran over the keys as before without me having to look for them or take support from the notes. And at that moment I could forget all the craziness and obstacles in everyday life that the disease brings and just enjoy being a capable human being. </a:t>
            </a:r>
            <a:r>
              <a:rPr lang="en-GB" sz="1800" dirty="0">
                <a:effectLst/>
                <a:latin typeface="Calibri Light" panose="020F0302020204030204" pitchFamily="34" charset="0"/>
                <a:ea typeface="Calibri" panose="020F0502020204030204" pitchFamily="34" charset="0"/>
                <a:cs typeface="Times New Roman" panose="02020603050405020304" pitchFamily="18" charset="0"/>
              </a:rPr>
              <a:t>Elizabeth, 92 years, living with Alzheimer’s disease.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B50F0D7D-55FE-44A9-BC53-498F976158E6}" type="slidenum">
              <a:rPr lang="sv-SE" smtClean="0"/>
              <a:t>16</a:t>
            </a:fld>
            <a:endParaRPr lang="sv-SE"/>
          </a:p>
        </p:txBody>
      </p:sp>
    </p:spTree>
    <p:extLst>
      <p:ext uri="{BB962C8B-B14F-4D97-AF65-F5344CB8AC3E}">
        <p14:creationId xmlns:p14="http://schemas.microsoft.com/office/powerpoint/2010/main" val="4052353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en-GB" sz="1800" dirty="0">
                <a:solidFill>
                  <a:srgbClr val="538135"/>
                </a:solidFill>
                <a:effectLst/>
                <a:latin typeface="Calibri Light" panose="020F0302020204030204" pitchFamily="34" charset="0"/>
                <a:ea typeface="Calibri" panose="020F0502020204030204" pitchFamily="34" charset="0"/>
                <a:cs typeface="Times New Roman" panose="02020603050405020304" pitchFamily="18" charset="0"/>
              </a:rPr>
              <a:t>The </a:t>
            </a:r>
            <a:r>
              <a:rPr lang="en-GB" sz="1800" b="1" dirty="0">
                <a:solidFill>
                  <a:srgbClr val="538135"/>
                </a:solidFill>
                <a:effectLst/>
                <a:latin typeface="Calibri Light" panose="020F0302020204030204" pitchFamily="34" charset="0"/>
                <a:ea typeface="Calibri" panose="020F0502020204030204" pitchFamily="34" charset="0"/>
                <a:cs typeface="Times New Roman" panose="02020603050405020304" pitchFamily="18" charset="0"/>
              </a:rPr>
              <a:t>fourth</a:t>
            </a:r>
            <a:r>
              <a:rPr lang="en-GB" sz="1800" dirty="0">
                <a:solidFill>
                  <a:srgbClr val="538135"/>
                </a:solidFill>
                <a:effectLst/>
                <a:latin typeface="Calibri Light" panose="020F0302020204030204" pitchFamily="34" charset="0"/>
                <a:ea typeface="Calibri" panose="020F0502020204030204" pitchFamily="34" charset="0"/>
                <a:cs typeface="Times New Roman" panose="02020603050405020304" pitchFamily="18" charset="0"/>
              </a:rPr>
              <a:t> and last aspect is Providing a </a:t>
            </a:r>
            <a:r>
              <a:rPr lang="en-GB" sz="1800" b="1" dirty="0">
                <a:solidFill>
                  <a:srgbClr val="538135"/>
                </a:solidFill>
                <a:effectLst/>
                <a:latin typeface="Calibri Light" panose="020F0302020204030204" pitchFamily="34" charset="0"/>
                <a:ea typeface="Calibri" panose="020F0502020204030204" pitchFamily="34" charset="0"/>
                <a:cs typeface="Times New Roman" panose="02020603050405020304" pitchFamily="18" charset="0"/>
              </a:rPr>
              <a:t>S</a:t>
            </a:r>
            <a:r>
              <a:rPr lang="en-GB" sz="1800" dirty="0">
                <a:solidFill>
                  <a:srgbClr val="538135"/>
                </a:solidFill>
                <a:effectLst/>
                <a:latin typeface="Calibri Light" panose="020F0302020204030204" pitchFamily="34" charset="0"/>
                <a:ea typeface="Calibri" panose="020F0502020204030204" pitchFamily="34" charset="0"/>
                <a:cs typeface="Times New Roman" panose="02020603050405020304" pitchFamily="18" charset="0"/>
              </a:rPr>
              <a:t>ocial environment that supports psychological needs</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538135"/>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Creating a social climate that supports psychological needs means recognizing that all human life is based on relationships and that people with dementia need an enriched social environment that both compensates for their loss and provides opportunities for personal maturity and growth. When one's sense of 'self' weakens, it becomes increasingly important to maintain it through relationships. </a:t>
            </a:r>
            <a:r>
              <a:rPr lang="sv-SE" sz="1800" dirty="0" err="1">
                <a:effectLst/>
                <a:latin typeface="Calibri Light" panose="020F0302020204030204" pitchFamily="34" charset="0"/>
                <a:ea typeface="Calibri" panose="020F0502020204030204" pitchFamily="34" charset="0"/>
                <a:cs typeface="Times New Roman" panose="02020603050405020304" pitchFamily="18" charset="0"/>
              </a:rPr>
              <a:t>However</a:t>
            </a:r>
            <a:r>
              <a:rPr lang="sv-SE" sz="1800" dirty="0">
                <a:effectLst/>
                <a:latin typeface="Calibri Light" panose="020F0302020204030204" pitchFamily="34" charset="0"/>
                <a:ea typeface="Calibri" panose="020F0502020204030204" pitchFamily="34" charset="0"/>
                <a:cs typeface="Times New Roman" panose="02020603050405020304" pitchFamily="18" charset="0"/>
              </a:rPr>
              <a:t>, relationships </a:t>
            </a:r>
            <a:r>
              <a:rPr lang="sv-SE" sz="1800" dirty="0" err="1">
                <a:effectLst/>
                <a:latin typeface="Calibri Light" panose="020F0302020204030204" pitchFamily="34" charset="0"/>
                <a:ea typeface="Calibri" panose="020F0502020204030204" pitchFamily="34" charset="0"/>
                <a:cs typeface="Times New Roman" panose="02020603050405020304" pitchFamily="18" charset="0"/>
              </a:rPr>
              <a:t>are</a:t>
            </a:r>
            <a:r>
              <a:rPr lang="sv-SE" sz="1800" dirty="0">
                <a:effectLst/>
                <a:latin typeface="Calibri Light" panose="020F0302020204030204" pitchFamily="34" charset="0"/>
                <a:ea typeface="Calibri" panose="020F0502020204030204" pitchFamily="34" charset="0"/>
                <a:cs typeface="Times New Roman" panose="02020603050405020304" pitchFamily="18" charset="0"/>
              </a:rPr>
              <a:t> not </a:t>
            </a:r>
            <a:r>
              <a:rPr lang="sv-SE" sz="1800" dirty="0" err="1">
                <a:effectLst/>
                <a:latin typeface="Calibri Light" panose="020F0302020204030204" pitchFamily="34" charset="0"/>
                <a:ea typeface="Calibri" panose="020F0502020204030204" pitchFamily="34" charset="0"/>
                <a:cs typeface="Times New Roman" panose="02020603050405020304" pitchFamily="18" charset="0"/>
              </a:rPr>
              <a:t>only</a:t>
            </a:r>
            <a:r>
              <a:rPr lang="sv-SE" sz="1800" dirty="0">
                <a:effectLst/>
                <a:latin typeface="Calibri Light" panose="020F0302020204030204" pitchFamily="34" charset="0"/>
                <a:ea typeface="Calibri" panose="020F0502020204030204" pitchFamily="34" charset="0"/>
                <a:cs typeface="Times New Roman" panose="02020603050405020304" pitchFamily="18" charset="0"/>
              </a:rPr>
              <a:t> </a:t>
            </a:r>
            <a:r>
              <a:rPr lang="sv-SE" sz="1800" dirty="0" err="1">
                <a:effectLst/>
                <a:latin typeface="Calibri Light" panose="020F0302020204030204" pitchFamily="34" charset="0"/>
                <a:ea typeface="Calibri" panose="020F0502020204030204" pitchFamily="34" charset="0"/>
                <a:cs typeface="Times New Roman" panose="02020603050405020304" pitchFamily="18" charset="0"/>
              </a:rPr>
              <a:t>about</a:t>
            </a:r>
            <a:r>
              <a:rPr lang="sv-SE" sz="1800" dirty="0">
                <a:effectLst/>
                <a:latin typeface="Calibri Light" panose="020F0302020204030204" pitchFamily="34" charset="0"/>
                <a:ea typeface="Calibri" panose="020F0502020204030204" pitchFamily="34" charset="0"/>
                <a:cs typeface="Times New Roman" panose="02020603050405020304" pitchFamily="18" charset="0"/>
              </a:rPr>
              <a:t> verbal </a:t>
            </a:r>
            <a:r>
              <a:rPr lang="sv-SE" sz="1800" dirty="0" err="1">
                <a:effectLst/>
                <a:latin typeface="Calibri Light" panose="020F0302020204030204" pitchFamily="34" charset="0"/>
                <a:ea typeface="Calibri" panose="020F0502020204030204" pitchFamily="34" charset="0"/>
                <a:cs typeface="Times New Roman" panose="02020603050405020304" pitchFamily="18" charset="0"/>
              </a:rPr>
              <a:t>ability</a:t>
            </a:r>
            <a:r>
              <a:rPr lang="sv-SE" sz="1800" dirty="0">
                <a:effectLst/>
                <a:latin typeface="Calibri Light" panose="020F0302020204030204" pitchFamily="34" charset="0"/>
                <a:ea typeface="Calibri" panose="020F0502020204030204" pitchFamily="34" charset="0"/>
                <a:cs typeface="Times New Roman" panose="02020603050405020304" pitchFamily="18" charset="0"/>
              </a:rPr>
              <a:t>, </a:t>
            </a:r>
            <a:r>
              <a:rPr lang="sv-SE" sz="1800" dirty="0" err="1">
                <a:effectLst/>
                <a:latin typeface="Calibri Light" panose="020F0302020204030204" pitchFamily="34" charset="0"/>
                <a:ea typeface="Calibri" panose="020F0502020204030204" pitchFamily="34" charset="0"/>
                <a:cs typeface="Times New Roman" panose="02020603050405020304" pitchFamily="18" charset="0"/>
              </a:rPr>
              <a:t>but</a:t>
            </a:r>
            <a:r>
              <a:rPr lang="sv-SE" sz="1800" dirty="0">
                <a:effectLst/>
                <a:latin typeface="Calibri Light" panose="020F0302020204030204" pitchFamily="34" charset="0"/>
                <a:ea typeface="Calibri" panose="020F0502020204030204" pitchFamily="34" charset="0"/>
                <a:cs typeface="Times New Roman" panose="02020603050405020304" pitchFamily="18" charset="0"/>
              </a:rPr>
              <a:t> </a:t>
            </a:r>
            <a:r>
              <a:rPr lang="sv-SE" sz="1800" dirty="0" err="1">
                <a:effectLst/>
                <a:latin typeface="Calibri Light" panose="020F0302020204030204" pitchFamily="34" charset="0"/>
                <a:ea typeface="Calibri" panose="020F0502020204030204" pitchFamily="34" charset="0"/>
                <a:cs typeface="Times New Roman" panose="02020603050405020304" pitchFamily="18" charset="0"/>
              </a:rPr>
              <a:t>also</a:t>
            </a:r>
            <a:r>
              <a:rPr lang="sv-SE" sz="1800" dirty="0">
                <a:effectLst/>
                <a:latin typeface="Calibri Light" panose="020F0302020204030204" pitchFamily="34" charset="0"/>
                <a:ea typeface="Calibri" panose="020F0502020204030204" pitchFamily="34" charset="0"/>
                <a:cs typeface="Times New Roman" panose="02020603050405020304" pitchFamily="18" charset="0"/>
              </a:rPr>
              <a:t> </a:t>
            </a:r>
            <a:r>
              <a:rPr lang="sv-SE" sz="1800" dirty="0" err="1">
                <a:effectLst/>
                <a:latin typeface="Calibri Light" panose="020F0302020204030204" pitchFamily="34" charset="0"/>
                <a:ea typeface="Calibri" panose="020F0502020204030204" pitchFamily="34" charset="0"/>
                <a:cs typeface="Times New Roman" panose="02020603050405020304" pitchFamily="18" charset="0"/>
              </a:rPr>
              <a:t>about</a:t>
            </a:r>
            <a:r>
              <a:rPr lang="sv-SE" sz="1800" dirty="0">
                <a:effectLst/>
                <a:latin typeface="Calibri Light" panose="020F0302020204030204" pitchFamily="34" charset="0"/>
                <a:ea typeface="Calibri" panose="020F0502020204030204" pitchFamily="34" charset="0"/>
                <a:cs typeface="Times New Roman" panose="02020603050405020304" pitchFamily="18" charset="0"/>
              </a:rPr>
              <a:t> </a:t>
            </a:r>
            <a:r>
              <a:rPr lang="sv-SE" sz="1800" dirty="0" err="1">
                <a:effectLst/>
                <a:latin typeface="Calibri Light" panose="020F0302020204030204" pitchFamily="34" charset="0"/>
                <a:ea typeface="Calibri" panose="020F0502020204030204" pitchFamily="34" charset="0"/>
                <a:cs typeface="Times New Roman" panose="02020603050405020304" pitchFamily="18" charset="0"/>
              </a:rPr>
              <a:t>body</a:t>
            </a:r>
            <a:r>
              <a:rPr lang="sv-SE" sz="1800" dirty="0">
                <a:effectLst/>
                <a:latin typeface="Calibri Light" panose="020F0302020204030204" pitchFamily="34" charset="0"/>
                <a:ea typeface="Calibri" panose="020F0502020204030204" pitchFamily="34" charset="0"/>
                <a:cs typeface="Times New Roman" panose="02020603050405020304" pitchFamily="18" charset="0"/>
              </a:rPr>
              <a:t> </a:t>
            </a:r>
            <a:r>
              <a:rPr lang="sv-SE" sz="1800" dirty="0" err="1">
                <a:effectLst/>
                <a:latin typeface="Calibri Light" panose="020F0302020204030204" pitchFamily="34" charset="0"/>
                <a:ea typeface="Calibri" panose="020F0502020204030204" pitchFamily="34" charset="0"/>
                <a:cs typeface="Times New Roman" panose="02020603050405020304" pitchFamily="18" charset="0"/>
              </a:rPr>
              <a:t>language</a:t>
            </a:r>
            <a:r>
              <a:rPr lang="sv-SE" sz="1800" dirty="0">
                <a:effectLst/>
                <a:latin typeface="Calibri Light" panose="020F0302020204030204" pitchFamily="34" charset="0"/>
                <a:ea typeface="Calibri" panose="020F0502020204030204" pitchFamily="34" charset="0"/>
                <a:cs typeface="Times New Roman" panose="02020603050405020304" pitchFamily="18" charset="0"/>
              </a:rPr>
              <a:t> and </a:t>
            </a:r>
            <a:r>
              <a:rPr lang="sv-SE" sz="1800" dirty="0" err="1">
                <a:effectLst/>
                <a:latin typeface="Calibri Light" panose="020F0302020204030204" pitchFamily="34" charset="0"/>
                <a:ea typeface="Calibri" panose="020F0502020204030204" pitchFamily="34" charset="0"/>
                <a:cs typeface="Times New Roman" panose="02020603050405020304" pitchFamily="18" charset="0"/>
              </a:rPr>
              <a:t>eye</a:t>
            </a:r>
            <a:r>
              <a:rPr lang="sv-SE" sz="1800" dirty="0">
                <a:effectLst/>
                <a:latin typeface="Calibri Light" panose="020F0302020204030204" pitchFamily="34" charset="0"/>
                <a:ea typeface="Calibri" panose="020F0502020204030204" pitchFamily="34" charset="0"/>
                <a:cs typeface="Times New Roman" panose="02020603050405020304" pitchFamily="18" charset="0"/>
              </a:rPr>
              <a:t> </a:t>
            </a:r>
            <a:r>
              <a:rPr lang="sv-SE" sz="1800" dirty="0" err="1">
                <a:effectLst/>
                <a:latin typeface="Calibri Light" panose="020F0302020204030204" pitchFamily="34" charset="0"/>
                <a:ea typeface="Calibri" panose="020F0502020204030204" pitchFamily="34" charset="0"/>
                <a:cs typeface="Times New Roman" panose="02020603050405020304" pitchFamily="18" charset="0"/>
              </a:rPr>
              <a:t>contact</a:t>
            </a:r>
            <a:r>
              <a:rPr lang="sv-SE" sz="1800" dirty="0">
                <a:effectLst/>
                <a:latin typeface="Calibri Light" panose="020F0302020204030204" pitchFamily="34" charset="0"/>
                <a:ea typeface="Calibri" panose="020F0502020204030204" pitchFamily="34" charset="0"/>
                <a:cs typeface="Times New Roman" panose="02020603050405020304" pitchFamily="18" charset="0"/>
              </a:rPr>
              <a:t>, at a non-verbal </a:t>
            </a:r>
            <a:r>
              <a:rPr lang="sv-SE" sz="1800" dirty="0" err="1">
                <a:effectLst/>
                <a:latin typeface="Calibri Light" panose="020F0302020204030204" pitchFamily="34" charset="0"/>
                <a:ea typeface="Calibri" panose="020F0502020204030204" pitchFamily="34" charset="0"/>
                <a:cs typeface="Times New Roman" panose="02020603050405020304" pitchFamily="18" charset="0"/>
              </a:rPr>
              <a:t>level</a:t>
            </a:r>
            <a:r>
              <a:rPr lang="sv-SE"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sv-SE" dirty="0"/>
          </a:p>
        </p:txBody>
      </p:sp>
      <p:sp>
        <p:nvSpPr>
          <p:cNvPr id="4" name="Platshållare för bildnummer 3"/>
          <p:cNvSpPr>
            <a:spLocks noGrp="1"/>
          </p:cNvSpPr>
          <p:nvPr>
            <p:ph type="sldNum" sz="quarter" idx="5"/>
          </p:nvPr>
        </p:nvSpPr>
        <p:spPr/>
        <p:txBody>
          <a:bodyPr/>
          <a:lstStyle/>
          <a:p>
            <a:fld id="{B50F0D7D-55FE-44A9-BC53-498F976158E6}" type="slidenum">
              <a:rPr lang="sv-SE" smtClean="0"/>
              <a:t>17</a:t>
            </a:fld>
            <a:endParaRPr lang="sv-SE"/>
          </a:p>
        </p:txBody>
      </p:sp>
    </p:spTree>
    <p:extLst>
      <p:ext uri="{BB962C8B-B14F-4D97-AF65-F5344CB8AC3E}">
        <p14:creationId xmlns:p14="http://schemas.microsoft.com/office/powerpoint/2010/main" val="1441231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200" dirty="0">
                <a:effectLst/>
                <a:latin typeface="Calibri Light" panose="020F0302020204030204" pitchFamily="34" charset="0"/>
                <a:ea typeface="Calibri" panose="020F0502020204030204" pitchFamily="34" charset="0"/>
                <a:cs typeface="Times New Roman" panose="02020603050405020304" pitchFamily="18" charset="0"/>
              </a:rPr>
              <a:t>Christine </a:t>
            </a:r>
            <a:r>
              <a:rPr lang="sv-SE" sz="1200" dirty="0" err="1">
                <a:effectLst/>
                <a:latin typeface="Calibri Light" panose="020F0302020204030204" pitchFamily="34" charset="0"/>
                <a:ea typeface="Calibri" panose="020F0502020204030204" pitchFamily="34" charset="0"/>
                <a:cs typeface="Times New Roman" panose="02020603050405020304" pitchFamily="18" charset="0"/>
              </a:rPr>
              <a:t>Bryden</a:t>
            </a:r>
            <a:r>
              <a:rPr lang="sv-SE" sz="1200" dirty="0">
                <a:effectLst/>
                <a:latin typeface="Calibri Light" panose="020F0302020204030204" pitchFamily="34" charset="0"/>
                <a:ea typeface="Calibri" panose="020F0502020204030204" pitchFamily="34" charset="0"/>
                <a:cs typeface="Times New Roman" panose="02020603050405020304" pitchFamily="18" charset="0"/>
              </a:rPr>
              <a:t> </a:t>
            </a:r>
            <a:r>
              <a:rPr lang="sv-SE" sz="1200" dirty="0" err="1">
                <a:effectLst/>
                <a:latin typeface="Calibri Light" panose="020F0302020204030204" pitchFamily="34" charset="0"/>
                <a:ea typeface="Calibri" panose="020F0502020204030204" pitchFamily="34" charset="0"/>
                <a:cs typeface="Times New Roman" panose="02020603050405020304" pitchFamily="18" charset="0"/>
              </a:rPr>
              <a:t>who</a:t>
            </a:r>
            <a:r>
              <a:rPr lang="sv-SE" sz="1200" dirty="0">
                <a:effectLst/>
                <a:latin typeface="Calibri Light" panose="020F0302020204030204" pitchFamily="34" charset="0"/>
                <a:ea typeface="Calibri" panose="020F0502020204030204" pitchFamily="34" charset="0"/>
                <a:cs typeface="Times New Roman" panose="02020603050405020304" pitchFamily="18" charset="0"/>
              </a:rPr>
              <a:t> got frontal </a:t>
            </a:r>
            <a:r>
              <a:rPr lang="sv-SE" sz="1200" dirty="0" err="1">
                <a:effectLst/>
                <a:latin typeface="Calibri Light" panose="020F0302020204030204" pitchFamily="34" charset="0"/>
                <a:ea typeface="Calibri" panose="020F0502020204030204" pitchFamily="34" charset="0"/>
                <a:cs typeface="Times New Roman" panose="02020603050405020304" pitchFamily="18" charset="0"/>
              </a:rPr>
              <a:t>lobe</a:t>
            </a:r>
            <a:r>
              <a:rPr lang="sv-SE" sz="1200" dirty="0">
                <a:effectLst/>
                <a:latin typeface="Calibri Light" panose="020F0302020204030204" pitchFamily="34" charset="0"/>
                <a:ea typeface="Calibri" panose="020F0502020204030204" pitchFamily="34" charset="0"/>
                <a:cs typeface="Times New Roman" panose="02020603050405020304" pitchFamily="18" charset="0"/>
              </a:rPr>
              <a:t> </a:t>
            </a:r>
            <a:r>
              <a:rPr lang="sv-SE" sz="1200" dirty="0" err="1">
                <a:effectLst/>
                <a:latin typeface="Calibri Light" panose="020F0302020204030204" pitchFamily="34" charset="0"/>
                <a:ea typeface="Calibri" panose="020F0502020204030204" pitchFamily="34" charset="0"/>
                <a:cs typeface="Times New Roman" panose="02020603050405020304" pitchFamily="18" charset="0"/>
              </a:rPr>
              <a:t>dementia</a:t>
            </a:r>
            <a:r>
              <a:rPr lang="sv-SE" sz="1200" dirty="0">
                <a:effectLst/>
                <a:latin typeface="Calibri Light" panose="020F0302020204030204" pitchFamily="34" charset="0"/>
                <a:ea typeface="Calibri" panose="020F0502020204030204" pitchFamily="34" charset="0"/>
                <a:cs typeface="Times New Roman" panose="02020603050405020304" pitchFamily="18" charset="0"/>
              </a:rPr>
              <a:t> in </a:t>
            </a:r>
            <a:r>
              <a:rPr lang="sv-SE" sz="1200" dirty="0" err="1">
                <a:effectLst/>
                <a:latin typeface="Calibri Light" panose="020F0302020204030204" pitchFamily="34" charset="0"/>
                <a:ea typeface="Calibri" panose="020F0502020204030204" pitchFamily="34" charset="0"/>
                <a:cs typeface="Times New Roman" panose="02020603050405020304" pitchFamily="18" charset="0"/>
              </a:rPr>
              <a:t>her</a:t>
            </a:r>
            <a:r>
              <a:rPr lang="sv-SE" sz="1200" dirty="0">
                <a:effectLst/>
                <a:latin typeface="Calibri Light" panose="020F0302020204030204" pitchFamily="34" charset="0"/>
                <a:ea typeface="Calibri" panose="020F0502020204030204" pitchFamily="34" charset="0"/>
                <a:cs typeface="Times New Roman" panose="02020603050405020304" pitchFamily="18" charset="0"/>
              </a:rPr>
              <a:t> 50ies </a:t>
            </a:r>
            <a:r>
              <a:rPr lang="sv-SE" sz="1200" dirty="0" err="1">
                <a:effectLst/>
                <a:latin typeface="Calibri Light" panose="020F0302020204030204" pitchFamily="34" charset="0"/>
                <a:ea typeface="Calibri" panose="020F0502020204030204" pitchFamily="34" charset="0"/>
                <a:cs typeface="Times New Roman" panose="02020603050405020304" pitchFamily="18" charset="0"/>
              </a:rPr>
              <a:t>describes</a:t>
            </a:r>
            <a:r>
              <a:rPr lang="sv-SE" sz="1200" dirty="0">
                <a:effectLst/>
                <a:latin typeface="Calibri Light" panose="020F0302020204030204" pitchFamily="34" charset="0"/>
                <a:ea typeface="Calibri" panose="020F0502020204030204" pitchFamily="34" charset="0"/>
                <a:cs typeface="Times New Roman" panose="02020603050405020304" pitchFamily="18" charset="0"/>
              </a:rPr>
              <a:t> the </a:t>
            </a:r>
            <a:r>
              <a:rPr lang="sv-SE" sz="1200" dirty="0" err="1">
                <a:effectLst/>
                <a:latin typeface="Calibri Light" panose="020F0302020204030204" pitchFamily="34" charset="0"/>
                <a:ea typeface="Calibri" panose="020F0502020204030204" pitchFamily="34" charset="0"/>
                <a:cs typeface="Times New Roman" panose="02020603050405020304" pitchFamily="18" charset="0"/>
              </a:rPr>
              <a:t>following</a:t>
            </a:r>
            <a:r>
              <a:rPr lang="sv-SE"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Pct val="70000"/>
              <a:buFontTx/>
              <a:buNone/>
              <a:tabLst/>
              <a:defRPr/>
            </a:pPr>
            <a:r>
              <a:rPr kumimoji="0" lang="en-US" sz="1200" b="0" i="1" u="none" strike="noStrike" kern="1200" cap="none" spc="0" normalizeH="0" baseline="0" noProof="0" dirty="0">
                <a:ln>
                  <a:noFill/>
                </a:ln>
                <a:solidFill>
                  <a:srgbClr val="293737"/>
                </a:solidFill>
                <a:effectLst/>
                <a:uLnTx/>
                <a:uFillTx/>
                <a:latin typeface="Goudy Old Style"/>
                <a:ea typeface="+mn-ea"/>
                <a:cs typeface="+mn-cs"/>
              </a:rPr>
              <a:t>“You see, it is far more than simply memory loss. We are confused, we have problems with our sight, with our balance, with numbers and with direction. It is a real disease, not a normal part of ageing. We have no sense of time passing, so we live in the present reality, with no past and no future. We put all our energy into now, not then or later. Sometimes this causes a lot of anxiety because we worry about the past or the future because we cannot ‘feel’ that it exists. But this fact that we live in the present, with a depth of spirit and some tangled emotions, rather than cognition, means you can connect with us at a deep level through touch, eye contact and smiles”. </a:t>
            </a:r>
            <a:endParaRPr kumimoji="0" lang="en-US" sz="1200" b="0" i="0" u="none" strike="noStrike" kern="1200" cap="none" spc="0" normalizeH="0" baseline="0" noProof="0" dirty="0">
              <a:ln>
                <a:noFill/>
              </a:ln>
              <a:solidFill>
                <a:srgbClr val="293737"/>
              </a:solidFill>
              <a:effectLst/>
              <a:uLnTx/>
              <a:uFillTx/>
              <a:latin typeface="Goudy Old Style"/>
              <a:ea typeface="+mn-ea"/>
              <a:cs typeface="+mn-cs"/>
            </a:endParaRPr>
          </a:p>
          <a:p>
            <a:pPr marL="0" marR="0" lvl="0" indent="0" algn="l" defTabSz="914400" rtl="0" eaLnBrk="1" fontAlgn="auto" latinLnBrk="0" hangingPunct="1">
              <a:lnSpc>
                <a:spcPct val="100000"/>
              </a:lnSpc>
              <a:spcBef>
                <a:spcPts val="0"/>
              </a:spcBef>
              <a:spcAft>
                <a:spcPts val="800"/>
              </a:spcAft>
              <a:buClrTx/>
              <a:buSzPct val="70000"/>
              <a:buFontTx/>
              <a:buNone/>
              <a:tabLst/>
              <a:defRPr/>
            </a:pPr>
            <a:endParaRPr kumimoji="0" lang="en-US" sz="1050" b="0" i="0" u="none" strike="noStrike" kern="1200" cap="none" spc="0" normalizeH="0" baseline="0" noProof="0" dirty="0">
              <a:ln>
                <a:noFill/>
              </a:ln>
              <a:solidFill>
                <a:srgbClr val="293737"/>
              </a:solidFill>
              <a:effectLst/>
              <a:uLnTx/>
              <a:uFillTx/>
              <a:latin typeface="Goudy Old Style"/>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B50F0D7D-55FE-44A9-BC53-498F976158E6}" type="slidenum">
              <a:rPr lang="sv-SE" smtClean="0"/>
              <a:t>18</a:t>
            </a:fld>
            <a:endParaRPr lang="sv-SE"/>
          </a:p>
        </p:txBody>
      </p:sp>
    </p:spTree>
    <p:extLst>
      <p:ext uri="{BB962C8B-B14F-4D97-AF65-F5344CB8AC3E}">
        <p14:creationId xmlns:p14="http://schemas.microsoft.com/office/powerpoint/2010/main" val="65916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People who have an illness are no less entitled to human rights than others. For example, people who have a dementia disease are both older and have a disease that affects their cognitive ability, which can be doubly discriminatory. It may be that decisions are made over their heads or that they are not given the information they need to be able to make a decision. It can also be about environments that are not adapted to their needs.</a:t>
            </a:r>
          </a:p>
          <a:p>
            <a:endParaRPr lang="en-US" dirty="0"/>
          </a:p>
          <a:p>
            <a:r>
              <a:rPr lang="en-US" dirty="0"/>
              <a:t>There is research that suggests that if the staff group feel valuated, then they in return are more likely to value those they care for.</a:t>
            </a:r>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F0D7D-55FE-44A9-BC53-498F976158E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745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So, in summary</a:t>
            </a:r>
          </a:p>
          <a:p>
            <a:r>
              <a:rPr lang="en-US" dirty="0"/>
              <a:t>Respect for the individual's value is central to person-centered care. It requires that we develop a clear picture of what the person’s values are and in what way we create a context that supports this. It is the person's individual experiences of their situation that should guide the care we provide. It requires that there is an organization and structure that supports the relationship between health care professionals and the person in their care. It also requires knowledge and the opportunity to continuously reflection over the care we provide. I hope that this presentation have provided some insights to person-centered care and how we can change the care provision to support those in our care. </a:t>
            </a:r>
            <a:endParaRPr lang="sv-SE" dirty="0"/>
          </a:p>
          <a:p>
            <a:endParaRPr lang="sv-SE" dirty="0"/>
          </a:p>
        </p:txBody>
      </p:sp>
      <p:sp>
        <p:nvSpPr>
          <p:cNvPr id="4" name="Platshållare för bildnummer 3"/>
          <p:cNvSpPr>
            <a:spLocks noGrp="1"/>
          </p:cNvSpPr>
          <p:nvPr>
            <p:ph type="sldNum" sz="quarter" idx="5"/>
          </p:nvPr>
        </p:nvSpPr>
        <p:spPr/>
        <p:txBody>
          <a:bodyPr/>
          <a:lstStyle/>
          <a:p>
            <a:fld id="{B50F0D7D-55FE-44A9-BC53-498F976158E6}" type="slidenum">
              <a:rPr lang="sv-SE" smtClean="0"/>
              <a:t>20</a:t>
            </a:fld>
            <a:endParaRPr lang="sv-SE"/>
          </a:p>
        </p:txBody>
      </p:sp>
    </p:spTree>
    <p:extLst>
      <p:ext uri="{BB962C8B-B14F-4D97-AF65-F5344CB8AC3E}">
        <p14:creationId xmlns:p14="http://schemas.microsoft.com/office/powerpoint/2010/main" val="3215875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 </a:t>
            </a:r>
            <a:r>
              <a:rPr lang="sv-SE" dirty="0" err="1"/>
              <a:t>first</a:t>
            </a:r>
            <a:r>
              <a:rPr lang="sv-SE" dirty="0"/>
              <a:t> </a:t>
            </a:r>
            <a:r>
              <a:rPr lang="sv-SE" dirty="0" err="1"/>
              <a:t>of</a:t>
            </a:r>
            <a:r>
              <a:rPr lang="sv-SE" dirty="0"/>
              <a:t> all, To </a:t>
            </a:r>
            <a:r>
              <a:rPr lang="sv-SE" dirty="0" err="1"/>
              <a:t>know</a:t>
            </a:r>
            <a:r>
              <a:rPr lang="sv-SE" dirty="0"/>
              <a:t> </a:t>
            </a:r>
            <a:r>
              <a:rPr lang="sv-SE" dirty="0" err="1"/>
              <a:t>what</a:t>
            </a:r>
            <a:r>
              <a:rPr lang="sv-SE" dirty="0"/>
              <a:t> PPC is </a:t>
            </a:r>
            <a:r>
              <a:rPr lang="sv-SE" dirty="0" err="1"/>
              <a:t>you</a:t>
            </a:r>
            <a:r>
              <a:rPr lang="sv-SE" dirty="0"/>
              <a:t> </a:t>
            </a:r>
            <a:r>
              <a:rPr lang="sv-SE" dirty="0" err="1"/>
              <a:t>need</a:t>
            </a:r>
            <a:r>
              <a:rPr lang="sv-SE" dirty="0"/>
              <a:t> to </a:t>
            </a:r>
            <a:r>
              <a:rPr lang="sv-SE" dirty="0" err="1"/>
              <a:t>know</a:t>
            </a:r>
            <a:r>
              <a:rPr lang="sv-SE" dirty="0"/>
              <a:t> </a:t>
            </a:r>
            <a:r>
              <a:rPr lang="sv-SE" dirty="0" err="1"/>
              <a:t>what</a:t>
            </a:r>
            <a:r>
              <a:rPr lang="sv-SE" dirty="0"/>
              <a:t> a person is. </a:t>
            </a:r>
          </a:p>
        </p:txBody>
      </p:sp>
      <p:sp>
        <p:nvSpPr>
          <p:cNvPr id="4" name="Platshållare för bildnummer 3"/>
          <p:cNvSpPr>
            <a:spLocks noGrp="1"/>
          </p:cNvSpPr>
          <p:nvPr>
            <p:ph type="sldNum" sz="quarter" idx="5"/>
          </p:nvPr>
        </p:nvSpPr>
        <p:spPr/>
        <p:txBody>
          <a:bodyPr/>
          <a:lstStyle/>
          <a:p>
            <a:fld id="{B50F0D7D-55FE-44A9-BC53-498F976158E6}" type="slidenum">
              <a:rPr lang="sv-SE" smtClean="0"/>
              <a:t>3</a:t>
            </a:fld>
            <a:endParaRPr lang="sv-SE"/>
          </a:p>
        </p:txBody>
      </p:sp>
    </p:spTree>
    <p:extLst>
      <p:ext uri="{BB962C8B-B14F-4D97-AF65-F5344CB8AC3E}">
        <p14:creationId xmlns:p14="http://schemas.microsoft.com/office/powerpoint/2010/main" val="692565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74151"/>
                </a:solidFill>
                <a:effectLst/>
                <a:latin typeface="Söhne"/>
              </a:rPr>
              <a:t>The concept of what defines a person is complex and multifaceted, and it has been explored by philosophers, psychologists, and thinkers throughout history. The understanding of what defines a person can vary across cultures, philosophies, and disciplines. Ultimately, the definition of a person is a deeply philosophical and existential question, and different perspectives may provide different answers. While different perspectives may exist, a person in a health care context could be explained by defined by our four ethical </a:t>
            </a:r>
            <a:r>
              <a:rPr lang="en-US" b="0" i="0" dirty="0" err="1">
                <a:solidFill>
                  <a:srgbClr val="374151"/>
                </a:solidFill>
                <a:effectLst/>
                <a:latin typeface="Söhne"/>
              </a:rPr>
              <a:t>principes</a:t>
            </a:r>
            <a:r>
              <a:rPr lang="en-US" b="0" i="0" dirty="0">
                <a:solidFill>
                  <a:srgbClr val="374151"/>
                </a:solidFill>
                <a:effectLst/>
                <a:latin typeface="Söhne"/>
              </a:rPr>
              <a:t>. The four ethical principles —autonomy, dignity, integrity, and vulnerability—are fundamental concepts in bioethics and guide ethical decision-making in various contexts. Here's an explanation of each principle:</a:t>
            </a:r>
          </a:p>
          <a:p>
            <a:pPr algn="l"/>
            <a:endParaRPr lang="en-US" b="0" i="0" dirty="0">
              <a:solidFill>
                <a:srgbClr val="374151"/>
              </a:solidFill>
              <a:effectLst/>
              <a:latin typeface="Söhne"/>
            </a:endParaRPr>
          </a:p>
          <a:p>
            <a:pPr algn="l"/>
            <a:r>
              <a:rPr lang="en-US" b="0" i="0" dirty="0">
                <a:solidFill>
                  <a:srgbClr val="374151"/>
                </a:solidFill>
                <a:effectLst/>
                <a:latin typeface="Söhne"/>
              </a:rPr>
              <a:t>Autonomy: Autonomy refers to a person's right to make independent decisions about their own life, free from influence or coercion. It emphasizes individual freedom and self-determination. Respecting autonomy involves acknowledging and respecting a person's right to make choices based on their own values, beliefs, and preferences. In healthcare, this principle highlights the importance of informed consent, respecting patients' decisions regarding their treatment options, and ensuring their participation in decision-making processes.</a:t>
            </a:r>
          </a:p>
          <a:p>
            <a:pPr algn="l"/>
            <a:endParaRPr lang="en-US" b="0" i="0" dirty="0">
              <a:solidFill>
                <a:srgbClr val="374151"/>
              </a:solidFill>
              <a:effectLst/>
              <a:latin typeface="Söhne"/>
            </a:endParaRPr>
          </a:p>
          <a:p>
            <a:pPr algn="l"/>
            <a:r>
              <a:rPr lang="en-US" b="0" i="0" dirty="0">
                <a:solidFill>
                  <a:srgbClr val="374151"/>
                </a:solidFill>
                <a:effectLst/>
                <a:latin typeface="Söhne"/>
              </a:rPr>
              <a:t>Dignity: Dignity recognizes the inherent worth and value of every individual. It encompasses the idea that all individuals should be treated with respect, fairness, and empathy. Respecting dignity means recognizing and upholding the rights of individuals to be free from discrimination, exploitation, and degrading treatment. In healthcare, dignity requires providing compassionate care, maintaining privacy and confidentiality, and preserving a person's sense of self-worth and identity even in challenging circumstances.</a:t>
            </a:r>
          </a:p>
          <a:p>
            <a:pPr algn="l"/>
            <a:endParaRPr lang="en-US" b="0" i="0" dirty="0">
              <a:solidFill>
                <a:srgbClr val="374151"/>
              </a:solidFill>
              <a:effectLst/>
              <a:latin typeface="Söhne"/>
            </a:endParaRPr>
          </a:p>
          <a:p>
            <a:pPr algn="l"/>
            <a:r>
              <a:rPr lang="en-US" b="0" i="0" dirty="0">
                <a:solidFill>
                  <a:srgbClr val="374151"/>
                </a:solidFill>
                <a:effectLst/>
                <a:latin typeface="Söhne"/>
              </a:rPr>
              <a:t>Integrity: Integrity relates to moral and professional honesty, consistency, and adherence to ethical principles. It involves acting in accordance with one's values, being truthful, and demonstrating a high level of ethical conduct. Respecting integrity entails fostering trust, transparency, and accountability in relationships and systems. In healthcare, integrity is vital for maintaining professional standards, ensuring truthful communication, and avoiding conflicts of interest.</a:t>
            </a:r>
          </a:p>
          <a:p>
            <a:pPr algn="l"/>
            <a:endParaRPr lang="en-US" b="0" i="0" dirty="0">
              <a:solidFill>
                <a:srgbClr val="374151"/>
              </a:solidFill>
              <a:effectLst/>
              <a:latin typeface="Söhne"/>
            </a:endParaRPr>
          </a:p>
          <a:p>
            <a:pPr algn="l"/>
            <a:r>
              <a:rPr lang="en-US" b="0" i="0" dirty="0">
                <a:solidFill>
                  <a:srgbClr val="374151"/>
                </a:solidFill>
                <a:effectLst/>
                <a:latin typeface="Söhne"/>
              </a:rPr>
              <a:t>Vulnerability: Vulnerability recognizes that individuals may be in a position of diminished capacity, dependence, or susceptibility to harm. It emphasizes the need for special protection, support, and advocacy for those who are vulnerable. Respecting vulnerability means taking into account the unique needs and challenges faced by certain individuals or groups and promoting their well-being. In healthcare, this principle underscores the importance of providing extra care and attention to vulnerable populations such as children, the elderly, those with disabilities, and those facing socioeconomic disadvantages.</a:t>
            </a:r>
          </a:p>
          <a:p>
            <a:pPr algn="l"/>
            <a:endParaRPr lang="en-US" b="0" i="0" dirty="0">
              <a:solidFill>
                <a:srgbClr val="374151"/>
              </a:solidFill>
              <a:effectLst/>
              <a:latin typeface="Söhne"/>
            </a:endParaRPr>
          </a:p>
          <a:p>
            <a:pPr algn="l"/>
            <a:r>
              <a:rPr lang="en-US" b="0" i="0" dirty="0">
                <a:solidFill>
                  <a:srgbClr val="374151"/>
                </a:solidFill>
                <a:effectLst/>
                <a:latin typeface="Söhne"/>
              </a:rPr>
              <a:t>These four ethical principles provide a framework for ethical decision-making and guide professionals, policymakers, and individuals in ensuring that actions and policies are respectful, just, and promote the well-being of all individuals involved. It is important to consider and balance these principles in various contexts to navigate complex ethical dilemmas effectively.</a:t>
            </a:r>
          </a:p>
          <a:p>
            <a:pPr algn="l"/>
            <a:endParaRPr lang="en-US" b="0" i="0" dirty="0">
              <a:solidFill>
                <a:srgbClr val="374151"/>
              </a:solidFill>
              <a:effectLst/>
              <a:latin typeface="Söhne"/>
            </a:endParaRPr>
          </a:p>
          <a:p>
            <a:pPr algn="l"/>
            <a:endParaRPr lang="en-US" b="0" i="0" dirty="0">
              <a:solidFill>
                <a:srgbClr val="374151"/>
              </a:solidFill>
              <a:effectLst/>
              <a:latin typeface="Söhne"/>
            </a:endParaRPr>
          </a:p>
          <a:p>
            <a:pPr algn="l"/>
            <a:endParaRPr lang="en-US" b="0" i="0" dirty="0">
              <a:solidFill>
                <a:srgbClr val="374151"/>
              </a:solidFill>
              <a:effectLst/>
              <a:latin typeface="Söhne"/>
            </a:endParaRPr>
          </a:p>
          <a:p>
            <a:endParaRPr lang="sv-SE" dirty="0"/>
          </a:p>
        </p:txBody>
      </p:sp>
      <p:sp>
        <p:nvSpPr>
          <p:cNvPr id="4" name="Platshållare för bildnummer 3"/>
          <p:cNvSpPr>
            <a:spLocks noGrp="1"/>
          </p:cNvSpPr>
          <p:nvPr>
            <p:ph type="sldNum" sz="quarter" idx="5"/>
          </p:nvPr>
        </p:nvSpPr>
        <p:spPr/>
        <p:txBody>
          <a:bodyPr/>
          <a:lstStyle/>
          <a:p>
            <a:fld id="{B50F0D7D-55FE-44A9-BC53-498F976158E6}" type="slidenum">
              <a:rPr lang="sv-SE" smtClean="0"/>
              <a:t>4</a:t>
            </a:fld>
            <a:endParaRPr lang="sv-SE"/>
          </a:p>
        </p:txBody>
      </p:sp>
    </p:spTree>
    <p:extLst>
      <p:ext uri="{BB962C8B-B14F-4D97-AF65-F5344CB8AC3E}">
        <p14:creationId xmlns:p14="http://schemas.microsoft.com/office/powerpoint/2010/main" val="676901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 </a:t>
            </a:r>
            <a:r>
              <a:rPr lang="sv-SE" dirty="0" err="1"/>
              <a:t>besides</a:t>
            </a:r>
            <a:r>
              <a:rPr lang="sv-SE" dirty="0"/>
              <a:t> </a:t>
            </a:r>
            <a:r>
              <a:rPr lang="sv-SE" dirty="0" err="1"/>
              <a:t>knowing</a:t>
            </a:r>
            <a:r>
              <a:rPr lang="sv-SE" dirty="0"/>
              <a:t> </a:t>
            </a:r>
            <a:r>
              <a:rPr lang="sv-SE" dirty="0" err="1"/>
              <a:t>what</a:t>
            </a:r>
            <a:r>
              <a:rPr lang="sv-SE" dirty="0"/>
              <a:t> a person is in a </a:t>
            </a:r>
            <a:r>
              <a:rPr lang="sv-SE" dirty="0" err="1"/>
              <a:t>health</a:t>
            </a:r>
            <a:r>
              <a:rPr lang="sv-SE" dirty="0"/>
              <a:t> </a:t>
            </a:r>
            <a:r>
              <a:rPr lang="sv-SE" dirty="0" err="1"/>
              <a:t>care</a:t>
            </a:r>
            <a:r>
              <a:rPr lang="sv-SE" dirty="0"/>
              <a:t> </a:t>
            </a:r>
            <a:r>
              <a:rPr lang="sv-SE" dirty="0" err="1"/>
              <a:t>setting</a:t>
            </a:r>
            <a:r>
              <a:rPr lang="sv-SE" dirty="0"/>
              <a:t> </a:t>
            </a:r>
            <a:r>
              <a:rPr lang="sv-SE" dirty="0" err="1"/>
              <a:t>you</a:t>
            </a:r>
            <a:r>
              <a:rPr lang="sv-SE" dirty="0"/>
              <a:t> </a:t>
            </a:r>
            <a:r>
              <a:rPr lang="sv-SE" dirty="0" err="1"/>
              <a:t>also</a:t>
            </a:r>
            <a:r>
              <a:rPr lang="sv-SE" dirty="0"/>
              <a:t> </a:t>
            </a:r>
            <a:r>
              <a:rPr lang="sv-SE" dirty="0" err="1"/>
              <a:t>need</a:t>
            </a:r>
            <a:r>
              <a:rPr lang="sv-SE" dirty="0"/>
              <a:t> to understand </a:t>
            </a:r>
            <a:r>
              <a:rPr lang="sv-SE" dirty="0" err="1"/>
              <a:t>what</a:t>
            </a:r>
            <a:r>
              <a:rPr lang="sv-SE" dirty="0"/>
              <a:t> </a:t>
            </a:r>
            <a:r>
              <a:rPr lang="sv-SE" dirty="0" err="1"/>
              <a:t>health</a:t>
            </a:r>
            <a:r>
              <a:rPr lang="sv-SE" dirty="0"/>
              <a:t> is to </a:t>
            </a:r>
            <a:r>
              <a:rPr lang="sv-SE" dirty="0" err="1"/>
              <a:t>understans</a:t>
            </a:r>
            <a:r>
              <a:rPr lang="sv-SE" dirty="0"/>
              <a:t> </a:t>
            </a:r>
            <a:r>
              <a:rPr lang="sv-SE" dirty="0" err="1"/>
              <a:t>whay</a:t>
            </a:r>
            <a:r>
              <a:rPr lang="sv-SE" dirty="0"/>
              <a:t> PCC is </a:t>
            </a:r>
            <a:r>
              <a:rPr lang="sv-SE" dirty="0" err="1"/>
              <a:t>important</a:t>
            </a:r>
            <a:r>
              <a:rPr lang="sv-SE" dirty="0"/>
              <a:t>. </a:t>
            </a:r>
          </a:p>
        </p:txBody>
      </p:sp>
      <p:sp>
        <p:nvSpPr>
          <p:cNvPr id="4" name="Platshållare för bildnummer 3"/>
          <p:cNvSpPr>
            <a:spLocks noGrp="1"/>
          </p:cNvSpPr>
          <p:nvPr>
            <p:ph type="sldNum" sz="quarter" idx="5"/>
          </p:nvPr>
        </p:nvSpPr>
        <p:spPr/>
        <p:txBody>
          <a:bodyPr/>
          <a:lstStyle/>
          <a:p>
            <a:fld id="{B50F0D7D-55FE-44A9-BC53-498F976158E6}" type="slidenum">
              <a:rPr lang="sv-SE" smtClean="0"/>
              <a:t>5</a:t>
            </a:fld>
            <a:endParaRPr lang="sv-SE"/>
          </a:p>
        </p:txBody>
      </p:sp>
    </p:spTree>
    <p:extLst>
      <p:ext uri="{BB962C8B-B14F-4D97-AF65-F5344CB8AC3E}">
        <p14:creationId xmlns:p14="http://schemas.microsoft.com/office/powerpoint/2010/main" val="3711308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So </a:t>
            </a:r>
            <a:r>
              <a:rPr lang="sv-SE" dirty="0" err="1"/>
              <a:t>what</a:t>
            </a:r>
            <a:r>
              <a:rPr lang="sv-SE" dirty="0"/>
              <a:t> is </a:t>
            </a:r>
            <a:r>
              <a:rPr lang="sv-SE" dirty="0" err="1"/>
              <a:t>healt</a:t>
            </a:r>
            <a:r>
              <a:rPr lang="sv-SE" dirty="0"/>
              <a:t> and </a:t>
            </a:r>
            <a:r>
              <a:rPr lang="sv-SE" dirty="0" err="1"/>
              <a:t>how</a:t>
            </a:r>
            <a:r>
              <a:rPr lang="sv-SE" dirty="0"/>
              <a:t> do </a:t>
            </a:r>
            <a:r>
              <a:rPr lang="sv-SE" dirty="0" err="1"/>
              <a:t>we</a:t>
            </a:r>
            <a:r>
              <a:rPr lang="sv-SE" dirty="0"/>
              <a:t> </a:t>
            </a:r>
            <a:r>
              <a:rPr lang="sv-SE" dirty="0" err="1"/>
              <a:t>define</a:t>
            </a:r>
            <a:r>
              <a:rPr lang="sv-SE" dirty="0"/>
              <a:t> it? </a:t>
            </a:r>
            <a:r>
              <a:rPr lang="sv-SE" dirty="0" err="1"/>
              <a:t>Well</a:t>
            </a:r>
            <a:r>
              <a:rPr lang="sv-SE" dirty="0"/>
              <a:t>, it is </a:t>
            </a:r>
            <a:r>
              <a:rPr lang="sv-SE" dirty="0" err="1"/>
              <a:t>one</a:t>
            </a:r>
            <a:r>
              <a:rPr lang="sv-SE" dirty="0"/>
              <a:t> </a:t>
            </a:r>
            <a:r>
              <a:rPr lang="sv-SE" dirty="0" err="1"/>
              <a:t>of</a:t>
            </a:r>
            <a:r>
              <a:rPr lang="sv-SE" dirty="0"/>
              <a:t> the fundamental </a:t>
            </a:r>
            <a:r>
              <a:rPr lang="sv-SE" dirty="0" err="1"/>
              <a:t>rights</a:t>
            </a:r>
            <a:r>
              <a:rPr lang="sv-SE" dirty="0"/>
              <a:t> </a:t>
            </a:r>
            <a:r>
              <a:rPr lang="sv-SE" dirty="0" err="1"/>
              <a:t>of</a:t>
            </a:r>
            <a:r>
              <a:rPr lang="sv-SE" dirty="0"/>
              <a:t> </a:t>
            </a:r>
            <a:r>
              <a:rPr lang="sv-SE" dirty="0" err="1"/>
              <a:t>every</a:t>
            </a:r>
            <a:r>
              <a:rPr lang="sv-SE" dirty="0"/>
              <a:t> human </a:t>
            </a:r>
            <a:r>
              <a:rPr lang="sv-SE" dirty="0" err="1"/>
              <a:t>being</a:t>
            </a:r>
            <a:r>
              <a:rPr lang="sv-SE" dirty="0"/>
              <a:t> to </a:t>
            </a:r>
            <a:r>
              <a:rPr lang="sv-SE" dirty="0" err="1"/>
              <a:t>reach</a:t>
            </a:r>
            <a:r>
              <a:rPr lang="sv-SE" dirty="0"/>
              <a:t> the </a:t>
            </a:r>
            <a:r>
              <a:rPr lang="sv-SE" dirty="0" err="1"/>
              <a:t>highest</a:t>
            </a:r>
            <a:r>
              <a:rPr lang="sv-SE" dirty="0"/>
              <a:t> </a:t>
            </a:r>
            <a:r>
              <a:rPr lang="sv-SE" dirty="0" err="1"/>
              <a:t>attainable</a:t>
            </a:r>
            <a:r>
              <a:rPr lang="sv-SE" dirty="0"/>
              <a:t> standard </a:t>
            </a:r>
            <a:r>
              <a:rPr lang="sv-SE" dirty="0" err="1"/>
              <a:t>of</a:t>
            </a:r>
            <a:r>
              <a:rPr lang="sv-SE" dirty="0"/>
              <a:t> </a:t>
            </a:r>
            <a:r>
              <a:rPr lang="sv-SE" dirty="0" err="1"/>
              <a:t>health</a:t>
            </a:r>
            <a:r>
              <a:rPr lang="sv-SE" dirty="0"/>
              <a:t>, </a:t>
            </a:r>
            <a:r>
              <a:rPr lang="sv-SE" dirty="0" err="1"/>
              <a:t>without</a:t>
            </a:r>
            <a:r>
              <a:rPr lang="sv-SE" dirty="0"/>
              <a:t> </a:t>
            </a:r>
            <a:r>
              <a:rPr lang="sv-SE" dirty="0" err="1"/>
              <a:t>distinction</a:t>
            </a:r>
            <a:r>
              <a:rPr lang="sv-SE" dirty="0"/>
              <a:t> </a:t>
            </a:r>
            <a:r>
              <a:rPr lang="sv-SE" dirty="0" err="1"/>
              <a:t>of</a:t>
            </a:r>
            <a:r>
              <a:rPr lang="sv-SE" dirty="0"/>
              <a:t> race, religion, </a:t>
            </a:r>
            <a:r>
              <a:rPr lang="sv-SE" dirty="0" err="1"/>
              <a:t>political</a:t>
            </a:r>
            <a:r>
              <a:rPr lang="sv-SE" dirty="0"/>
              <a:t> </a:t>
            </a:r>
            <a:r>
              <a:rPr lang="sv-SE" dirty="0" err="1"/>
              <a:t>belief</a:t>
            </a:r>
            <a:r>
              <a:rPr lang="sv-SE" dirty="0"/>
              <a:t>, </a:t>
            </a:r>
            <a:r>
              <a:rPr lang="sv-SE" dirty="0" err="1"/>
              <a:t>economic</a:t>
            </a:r>
            <a:r>
              <a:rPr lang="sv-SE" dirty="0"/>
              <a:t> or social </a:t>
            </a:r>
            <a:r>
              <a:rPr lang="sv-SE" dirty="0" err="1"/>
              <a:t>condition</a:t>
            </a:r>
            <a:r>
              <a:rPr lang="sv-S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algn="l"/>
            <a:r>
              <a:rPr lang="en-US" b="0" i="0" dirty="0">
                <a:solidFill>
                  <a:srgbClr val="374151"/>
                </a:solidFill>
                <a:effectLst/>
                <a:latin typeface="Söhne"/>
              </a:rPr>
              <a:t>Health can be understood as a state of overall well-being, encompassing physical, mental, and social dimensions. It goes beyond the absence of disease or infirmity and involves a holistic perspective on an individual's condition.</a:t>
            </a:r>
          </a:p>
          <a:p>
            <a:pPr algn="l"/>
            <a:endParaRPr lang="en-US" b="0" i="0" dirty="0">
              <a:solidFill>
                <a:srgbClr val="374151"/>
              </a:solidFill>
              <a:effectLst/>
              <a:latin typeface="Söhne"/>
            </a:endParaRPr>
          </a:p>
          <a:p>
            <a:pPr algn="l">
              <a:buFont typeface="+mj-lt"/>
              <a:buAutoNum type="arabicPeriod"/>
            </a:pPr>
            <a:r>
              <a:rPr lang="en-US" b="0" i="0" dirty="0">
                <a:solidFill>
                  <a:srgbClr val="374151"/>
                </a:solidFill>
                <a:effectLst/>
                <a:latin typeface="Söhne"/>
              </a:rPr>
              <a:t>Physical Health: Physical health refers to the functioning and well-being of the body. It involves aspects such as body systems, organs, fitness levels, and the absence of illness or disease. Maintaining physical health involves adopting healthy lifestyle choices, including regular exercise, balanced nutrition, adequate sleep, and avoiding harmful habits such as smoking or excessive alcohol consumption.</a:t>
            </a:r>
          </a:p>
          <a:p>
            <a:pPr algn="l">
              <a:buFont typeface="+mj-lt"/>
              <a:buAutoNum type="arabicPeriod"/>
            </a:pPr>
            <a:r>
              <a:rPr lang="en-US" b="0" i="0" dirty="0">
                <a:solidFill>
                  <a:srgbClr val="374151"/>
                </a:solidFill>
                <a:effectLst/>
                <a:latin typeface="Söhne"/>
              </a:rPr>
              <a:t>Mental Health: Mental health relates to a person's emotional, psychological, and cognitive well-being. It involves factors like emotional resilience, coping skills, self-esteem, and the ability to manage stress. Good mental health allows individuals to think clearly, handle life's challenges, and maintain healthy relationships. It also involves seeking support and treatment when experiencing mental health concerns or disorders.</a:t>
            </a:r>
          </a:p>
          <a:p>
            <a:pPr algn="l">
              <a:buFont typeface="+mj-lt"/>
              <a:buAutoNum type="arabicPeriod"/>
            </a:pPr>
            <a:r>
              <a:rPr lang="en-US" b="0" i="0" dirty="0">
                <a:solidFill>
                  <a:srgbClr val="374151"/>
                </a:solidFill>
                <a:effectLst/>
                <a:latin typeface="Söhne"/>
              </a:rPr>
              <a:t>Social Health: Social health focuses on the quality of an individual's interactions and relationships with others. It involves having satisfying and supportive relationships, effective communication skills, and a sense of belonging within a community. Social health recognizes the importance of social connections, social support systems, and the ability to engage in meaningful social activities.</a:t>
            </a:r>
          </a:p>
          <a:p>
            <a:pPr algn="l">
              <a:buFont typeface="+mj-lt"/>
              <a:buAutoNum type="arabicPeriod"/>
            </a:pPr>
            <a:r>
              <a:rPr lang="en-US" b="0" i="0" dirty="0">
                <a:solidFill>
                  <a:srgbClr val="374151"/>
                </a:solidFill>
                <a:effectLst/>
                <a:latin typeface="Söhne"/>
              </a:rPr>
              <a:t>Spiritual Health: Spiritual health refers to an individual's sense of purpose, values, and connection with something greater than themselves. It is not necessarily linked to religious beliefs but encompasses a broader understanding of meaning, values, and existential well-being. Spiritual health can involve practices such as meditation, reflection, self-discovery, and finding a sense of inner peace.</a:t>
            </a:r>
          </a:p>
          <a:p>
            <a:pPr algn="l">
              <a:buFont typeface="+mj-lt"/>
              <a:buAutoNum type="arabicPeriod"/>
            </a:pPr>
            <a:r>
              <a:rPr lang="en-US" b="0" i="0" dirty="0">
                <a:solidFill>
                  <a:srgbClr val="374151"/>
                </a:solidFill>
                <a:effectLst/>
                <a:latin typeface="Söhne"/>
              </a:rPr>
              <a:t>Environmental Health: Environmental health recognizes the impact of the physical environment on an individual's well-being. It involves aspects such as access to clean air, water, and safe living conditions. Environmental health also encompasses sustainable practices, responsible resource management, and minimizing exposure to harmful substances or pollutants.</a:t>
            </a:r>
          </a:p>
          <a:p>
            <a:pPr algn="l"/>
            <a:r>
              <a:rPr lang="en-US" b="0" i="0" dirty="0">
                <a:solidFill>
                  <a:srgbClr val="374151"/>
                </a:solidFill>
                <a:effectLst/>
                <a:latin typeface="Söhne"/>
              </a:rPr>
              <a:t>Achieving and maintaining health involves a balance and integration of these different dimensions. It is an ongoing process that requires active participation, self-care, and seeking appropriate medical care when needed. The definition and understanding of health may vary across cultures and individuals, but the aim is to promote and optimize well-being in all its aspects.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Goudy Old Style" panose="020205020503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oudy Old Style" panose="02020502050305020303" pitchFamily="18" charset="0"/>
                <a:ea typeface="+mn-ea"/>
                <a:cs typeface="+mn-cs"/>
              </a:rPr>
              <a:t>According to the WHO “Health is a state of complete physical, mental and social well-being and not merely the absence of disease or infirmity” </a:t>
            </a:r>
          </a:p>
          <a:p>
            <a:endParaRPr lang="sv-SE" dirty="0"/>
          </a:p>
        </p:txBody>
      </p:sp>
      <p:sp>
        <p:nvSpPr>
          <p:cNvPr id="4" name="Platshållare för bildnummer 3"/>
          <p:cNvSpPr>
            <a:spLocks noGrp="1"/>
          </p:cNvSpPr>
          <p:nvPr>
            <p:ph type="sldNum" sz="quarter" idx="5"/>
          </p:nvPr>
        </p:nvSpPr>
        <p:spPr/>
        <p:txBody>
          <a:bodyPr/>
          <a:lstStyle/>
          <a:p>
            <a:fld id="{B50F0D7D-55FE-44A9-BC53-498F976158E6}" type="slidenum">
              <a:rPr lang="sv-SE" smtClean="0"/>
              <a:t>6</a:t>
            </a:fld>
            <a:endParaRPr lang="sv-SE"/>
          </a:p>
        </p:txBody>
      </p:sp>
    </p:spTree>
    <p:extLst>
      <p:ext uri="{BB962C8B-B14F-4D97-AF65-F5344CB8AC3E}">
        <p14:creationId xmlns:p14="http://schemas.microsoft.com/office/powerpoint/2010/main" val="2938831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Light" panose="020F0302020204030204" pitchFamily="34" charset="0"/>
                <a:ea typeface="Calibri" panose="020F0502020204030204" pitchFamily="34" charset="0"/>
                <a:cs typeface="Times New Roman" panose="02020603050405020304" pitchFamily="18" charset="0"/>
              </a:rPr>
              <a:t>Now we have talked about what a person is and what health is and now we can dig in to the topic PCC. The fundamentals of person-centred care were originally developed by Tom </a:t>
            </a:r>
            <a:r>
              <a:rPr lang="en-GB" sz="1200" dirty="0" err="1">
                <a:effectLst/>
                <a:latin typeface="Calibri Light" panose="020F0302020204030204" pitchFamily="34" charset="0"/>
                <a:ea typeface="Calibri" panose="020F0502020204030204" pitchFamily="34" charset="0"/>
                <a:cs typeface="Times New Roman" panose="02020603050405020304" pitchFamily="18" charset="0"/>
              </a:rPr>
              <a:t>Kitwood</a:t>
            </a:r>
            <a:r>
              <a:rPr lang="en-GB" sz="1200" dirty="0">
                <a:effectLst/>
                <a:latin typeface="Calibri Light" panose="020F0302020204030204" pitchFamily="34" charset="0"/>
                <a:ea typeface="Calibri" panose="020F0502020204030204" pitchFamily="34" charset="0"/>
                <a:cs typeface="Times New Roman" panose="02020603050405020304" pitchFamily="18" charset="0"/>
              </a:rPr>
              <a:t> for persons with dementia during the 1990ies in UK, and has thereafter been expanded to involve all health care contexts. </a:t>
            </a:r>
          </a:p>
          <a:p>
            <a:endParaRPr lang="en-US" dirty="0"/>
          </a:p>
          <a:p>
            <a:r>
              <a:rPr lang="en-US" dirty="0"/>
              <a:t>To focus on the person instead of the diagnosis/disease the person has. The person always comes first, the diagnosis is always secondary. By concentrating on the person instead of the diagnosis, it also becomes clearer to us that the care we give are to support the remaining functions, rather than to see the disease and what it does to us.</a:t>
            </a:r>
            <a:endParaRPr lang="sv-SE" dirty="0"/>
          </a:p>
          <a:p>
            <a:endParaRPr lang="sv-SE" dirty="0"/>
          </a:p>
        </p:txBody>
      </p:sp>
      <p:sp>
        <p:nvSpPr>
          <p:cNvPr id="4" name="Platshållare för bildnummer 3"/>
          <p:cNvSpPr>
            <a:spLocks noGrp="1"/>
          </p:cNvSpPr>
          <p:nvPr>
            <p:ph type="sldNum" sz="quarter" idx="5"/>
          </p:nvPr>
        </p:nvSpPr>
        <p:spPr/>
        <p:txBody>
          <a:bodyPr/>
          <a:lstStyle/>
          <a:p>
            <a:fld id="{B50F0D7D-55FE-44A9-BC53-498F976158E6}" type="slidenum">
              <a:rPr lang="sv-SE" smtClean="0"/>
              <a:t>7</a:t>
            </a:fld>
            <a:endParaRPr lang="sv-SE"/>
          </a:p>
        </p:txBody>
      </p:sp>
    </p:spTree>
    <p:extLst>
      <p:ext uri="{BB962C8B-B14F-4D97-AF65-F5344CB8AC3E}">
        <p14:creationId xmlns:p14="http://schemas.microsoft.com/office/powerpoint/2010/main" val="265276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In recent decades, care provision has developed from being system-oriented towards person-centred. Person-centred care is nowadays mentioned as a basis of care provision in international policies and steering documents, for example from WHO. WHO´s mission for the coming years is:</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“A future in which all people have access to health services that are provided in a way that responds to their life course needs and preferences, are coordinated across the continuum of care and are safe, effective, timely and of acceptable quality.”</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F0D7D-55FE-44A9-BC53-498F976158E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332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As I said before, the fundamentals of person-centred care were originally developed by Tom </a:t>
            </a:r>
            <a:r>
              <a:rPr lang="en-GB" sz="1800" dirty="0" err="1">
                <a:effectLst/>
                <a:latin typeface="Calibri Light" panose="020F0302020204030204" pitchFamily="34" charset="0"/>
                <a:ea typeface="Calibri" panose="020F0502020204030204" pitchFamily="34" charset="0"/>
                <a:cs typeface="Times New Roman" panose="02020603050405020304" pitchFamily="18" charset="0"/>
              </a:rPr>
              <a:t>Kitwood</a:t>
            </a:r>
            <a:r>
              <a:rPr lang="en-GB" sz="1800" dirty="0">
                <a:effectLst/>
                <a:latin typeface="Calibri Light" panose="020F0302020204030204" pitchFamily="34" charset="0"/>
                <a:ea typeface="Calibri" panose="020F0502020204030204" pitchFamily="34" charset="0"/>
                <a:cs typeface="Times New Roman" panose="02020603050405020304" pitchFamily="18" charset="0"/>
              </a:rPr>
              <a:t> for persons with dementia during the 1990ies in UK, and has thereafter been expanded to involve all health care contexts. </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One concept that builds on the thoughts by </a:t>
            </a:r>
            <a:r>
              <a:rPr lang="en-GB" sz="1800" dirty="0" err="1">
                <a:effectLst/>
                <a:latin typeface="Calibri Light" panose="020F0302020204030204" pitchFamily="34" charset="0"/>
                <a:ea typeface="Calibri" panose="020F0502020204030204" pitchFamily="34" charset="0"/>
                <a:cs typeface="Times New Roman" panose="02020603050405020304" pitchFamily="18" charset="0"/>
              </a:rPr>
              <a:t>Kitwood</a:t>
            </a:r>
            <a:r>
              <a:rPr lang="en-GB" sz="1800" dirty="0">
                <a:effectLst/>
                <a:latin typeface="Calibri Light" panose="020F0302020204030204" pitchFamily="34" charset="0"/>
                <a:ea typeface="Calibri" panose="020F0502020204030204" pitchFamily="34" charset="0"/>
                <a:cs typeface="Times New Roman" panose="02020603050405020304" pitchFamily="18" charset="0"/>
              </a:rPr>
              <a:t> is VIPS, defining the core concepts of person centredness. The concept of VIPS is:</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A </a:t>
            </a:r>
            <a:r>
              <a:rPr lang="en-GB" sz="1800" b="1" dirty="0">
                <a:effectLst/>
                <a:latin typeface="Calibri Light" panose="020F0302020204030204" pitchFamily="34" charset="0"/>
                <a:ea typeface="Calibri" panose="020F0502020204030204" pitchFamily="34" charset="0"/>
                <a:cs typeface="Times New Roman" panose="02020603050405020304" pitchFamily="18" charset="0"/>
              </a:rPr>
              <a:t>V</a:t>
            </a:r>
            <a:r>
              <a:rPr lang="en-GB" sz="1800" dirty="0">
                <a:effectLst/>
                <a:latin typeface="Calibri Light" panose="020F0302020204030204" pitchFamily="34" charset="0"/>
                <a:ea typeface="Calibri" panose="020F0502020204030204" pitchFamily="34" charset="0"/>
                <a:cs typeface="Times New Roman" panose="02020603050405020304" pitchFamily="18" charset="0"/>
              </a:rPr>
              <a:t>alue that asserts the absolute value of human lives regardless of age or cognitive ability.</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An </a:t>
            </a:r>
            <a:r>
              <a:rPr lang="en-GB" sz="1800" b="1" dirty="0">
                <a:effectLst/>
                <a:latin typeface="Calibri Light" panose="020F0302020204030204" pitchFamily="34" charset="0"/>
                <a:ea typeface="Calibri" panose="020F0502020204030204" pitchFamily="34" charset="0"/>
                <a:cs typeface="Times New Roman" panose="02020603050405020304" pitchFamily="18" charset="0"/>
              </a:rPr>
              <a:t>I</a:t>
            </a:r>
            <a:r>
              <a:rPr lang="en-GB" sz="1800" dirty="0">
                <a:effectLst/>
                <a:latin typeface="Calibri Light" panose="020F0302020204030204" pitchFamily="34" charset="0"/>
                <a:ea typeface="Calibri" panose="020F0502020204030204" pitchFamily="34" charset="0"/>
                <a:cs typeface="Times New Roman" panose="02020603050405020304" pitchFamily="18" charset="0"/>
              </a:rPr>
              <a:t>ndividualized approach, recognising uniqueness.</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Understanding the world from the </a:t>
            </a:r>
            <a:r>
              <a:rPr lang="en-GB" sz="1800" b="1" dirty="0">
                <a:effectLst/>
                <a:latin typeface="Calibri Light" panose="020F0302020204030204" pitchFamily="34" charset="0"/>
                <a:ea typeface="Calibri" panose="020F0502020204030204" pitchFamily="34" charset="0"/>
                <a:cs typeface="Times New Roman" panose="02020603050405020304" pitchFamily="18" charset="0"/>
              </a:rPr>
              <a:t>P</a:t>
            </a:r>
            <a:r>
              <a:rPr lang="en-GB" sz="1800" dirty="0">
                <a:effectLst/>
                <a:latin typeface="Calibri Light" panose="020F0302020204030204" pitchFamily="34" charset="0"/>
                <a:ea typeface="Calibri" panose="020F0502020204030204" pitchFamily="34" charset="0"/>
                <a:cs typeface="Times New Roman" panose="02020603050405020304" pitchFamily="18" charset="0"/>
              </a:rPr>
              <a:t>erspective of the service user.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Providing a </a:t>
            </a:r>
            <a:r>
              <a:rPr lang="en-GB" sz="1800" b="1" dirty="0">
                <a:effectLst/>
                <a:latin typeface="Calibri Light" panose="020F0302020204030204" pitchFamily="34" charset="0"/>
                <a:ea typeface="Calibri" panose="020F0502020204030204" pitchFamily="34" charset="0"/>
                <a:cs typeface="Times New Roman" panose="02020603050405020304" pitchFamily="18" charset="0"/>
              </a:rPr>
              <a:t>S</a:t>
            </a:r>
            <a:r>
              <a:rPr lang="en-GB" sz="1800" dirty="0">
                <a:effectLst/>
                <a:latin typeface="Calibri Light" panose="020F0302020204030204" pitchFamily="34" charset="0"/>
                <a:ea typeface="Calibri" panose="020F0502020204030204" pitchFamily="34" charset="0"/>
                <a:cs typeface="Times New Roman" panose="02020603050405020304" pitchFamily="18" charset="0"/>
              </a:rPr>
              <a:t>ocial environment that supports psychological needs.</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My presentation will build on the VIPS concept and give practical examples of how care can be developed and provided accordingly.</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F0D7D-55FE-44A9-BC53-498F976158E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921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en-US" sz="1800" dirty="0">
                <a:solidFill>
                  <a:srgbClr val="538135"/>
                </a:solidFill>
                <a:effectLst/>
                <a:latin typeface="Calibri Light" panose="020F0302020204030204" pitchFamily="34" charset="0"/>
                <a:ea typeface="Calibri" panose="020F0502020204030204" pitchFamily="34" charset="0"/>
                <a:cs typeface="Times New Roman" panose="02020603050405020304" pitchFamily="18" charset="0"/>
              </a:rPr>
              <a:t>The </a:t>
            </a:r>
            <a:r>
              <a:rPr lang="en-US" sz="1800" b="1" dirty="0">
                <a:solidFill>
                  <a:srgbClr val="538135"/>
                </a:solidFill>
                <a:effectLst/>
                <a:latin typeface="Calibri Light" panose="020F0302020204030204" pitchFamily="34" charset="0"/>
                <a:ea typeface="Calibri" panose="020F0502020204030204" pitchFamily="34" charset="0"/>
                <a:cs typeface="Times New Roman" panose="02020603050405020304" pitchFamily="18" charset="0"/>
              </a:rPr>
              <a:t>first </a:t>
            </a:r>
            <a:r>
              <a:rPr lang="en-US" sz="1800" dirty="0">
                <a:solidFill>
                  <a:srgbClr val="538135"/>
                </a:solidFill>
                <a:effectLst/>
                <a:latin typeface="Calibri Light" panose="020F0302020204030204" pitchFamily="34" charset="0"/>
                <a:ea typeface="Calibri" panose="020F0502020204030204" pitchFamily="34" charset="0"/>
                <a:cs typeface="Times New Roman" panose="02020603050405020304" pitchFamily="18" charset="0"/>
              </a:rPr>
              <a:t>aspect is A value that asserts the absolute value of human lives regardless of age or cognitive ability.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538135"/>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We all have the same right to live in a society that promotes good health. We also have the right to experience health even though we have a disease. Equal care is often on the agenda, that is the right to the same care for everyone, but it might be the time to highlight equity instead? That is, to </a:t>
            </a:r>
            <a:r>
              <a:rPr lang="en-GB" sz="1800" dirty="0">
                <a:effectLst/>
                <a:latin typeface="Calibri Light" panose="020F0302020204030204" pitchFamily="34" charset="0"/>
                <a:ea typeface="Calibri" panose="020F0502020204030204" pitchFamily="34" charset="0"/>
                <a:cs typeface="Times New Roman" panose="02020603050405020304" pitchFamily="18" charset="0"/>
              </a:rPr>
              <a:t>ensure that everyone gets the care they need as individuals as we all are different. As you can see in the picture the support provided, must be adjusted to the persons individual needs, that is to be person-centred. Same treatment/adjustment, all of them will not se the baseball game, but if we se them as individuals we will adjust our way of helping them.</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A value that asserts the absolute value of human lives regardless of age or cognitive ability also means valuing health care professionals as Dawn Brooker says: If the staff group feel valued, then they in turn are more likely to value those they care for.” It is therefore an important mission as leader for health care facility to strive for a leadership where coworkers work is highly valued. And it is also important to work with a vision that everyone including patients, healthcare professionals and relatives will feel valued and important.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F0D7D-55FE-44A9-BC53-498F976158E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894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11/7/2023</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839108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11/7/2023</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578572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11/7/2023</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87430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11/7/2023</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893882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11/7/2023</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60206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11/7/2023</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263181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11/7/2023</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912974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11/7/2023</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141679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11/7/2023</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044088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11/7/2023</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44943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11/7/2023</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19615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11/7/2023</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257179221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kooperativt.com/2016/05/26/skapa-gruppe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BFB2D26E-FBAE-45B8-B0F6-80E4ABDEC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3442A66-721F-4552-A3AD-3A2215F0C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102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Rectangle 45">
            <a:extLst>
              <a:ext uri="{FF2B5EF4-FFF2-40B4-BE49-F238E27FC236}">
                <a16:creationId xmlns:a16="http://schemas.microsoft.com/office/drawing/2014/main" id="{67EA5288-5BEB-4C44-949A-ED209FE21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0767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ubrik 36">
            <a:extLst>
              <a:ext uri="{FF2B5EF4-FFF2-40B4-BE49-F238E27FC236}">
                <a16:creationId xmlns:a16="http://schemas.microsoft.com/office/drawing/2014/main" id="{F241EB60-5ED4-4D54-97A6-306A9D17AF79}"/>
              </a:ext>
            </a:extLst>
          </p:cNvPr>
          <p:cNvSpPr>
            <a:spLocks noGrp="1"/>
          </p:cNvSpPr>
          <p:nvPr>
            <p:ph type="title"/>
          </p:nvPr>
        </p:nvSpPr>
        <p:spPr>
          <a:xfrm>
            <a:off x="910098" y="884903"/>
            <a:ext cx="3628103" cy="4550697"/>
          </a:xfrm>
        </p:spPr>
        <p:txBody>
          <a:bodyPr vert="horz" lIns="91440" tIns="45720" rIns="91440" bIns="45720" rtlCol="0" anchor="b">
            <a:normAutofit fontScale="90000"/>
          </a:bodyPr>
          <a:lstStyle/>
          <a:p>
            <a:pPr algn="ctr"/>
            <a:r>
              <a:rPr lang="en-US" sz="4000" b="1" kern="1200" cap="all" spc="300" baseline="0" dirty="0">
                <a:solidFill>
                  <a:schemeClr val="tx2"/>
                </a:solidFill>
                <a:cs typeface="Calibri Light" panose="020F0302020204030204" pitchFamily="34" charset="0"/>
              </a:rPr>
              <a:t>PERSON-CENTERED CARE</a:t>
            </a:r>
            <a:br>
              <a:rPr lang="en-US" b="1" kern="1200" cap="all" spc="300" baseline="0" dirty="0">
                <a:solidFill>
                  <a:schemeClr val="tx2"/>
                </a:solidFill>
                <a:cs typeface="Calibri Light" panose="020F0302020204030204" pitchFamily="34" charset="0"/>
              </a:rPr>
            </a:br>
            <a:br>
              <a:rPr lang="en-US" b="1" kern="1200" cap="all" spc="300" baseline="0" dirty="0">
                <a:solidFill>
                  <a:schemeClr val="tx2"/>
                </a:solidFill>
                <a:cs typeface="Calibri Light" panose="020F0302020204030204" pitchFamily="34" charset="0"/>
              </a:rPr>
            </a:br>
            <a:r>
              <a:rPr lang="en-US" sz="3100" kern="1200" cap="all" spc="300" baseline="0" dirty="0">
                <a:solidFill>
                  <a:schemeClr val="tx2"/>
                </a:solidFill>
                <a:cs typeface="Calibri Light" panose="020F0302020204030204" pitchFamily="34" charset="0"/>
              </a:rPr>
              <a:t>INDRODUCTION</a:t>
            </a:r>
            <a:br>
              <a:rPr lang="en-US" sz="2400" kern="1200" cap="all" spc="300" dirty="0">
                <a:solidFill>
                  <a:schemeClr val="tx2"/>
                </a:solidFill>
                <a:cs typeface="Calibri Light" panose="020F0302020204030204" pitchFamily="34" charset="0"/>
              </a:rPr>
            </a:br>
            <a:br>
              <a:rPr lang="en-US" sz="4400" b="1" kern="1200" cap="all" spc="300" baseline="0" dirty="0">
                <a:solidFill>
                  <a:schemeClr val="tx2"/>
                </a:solidFill>
                <a:latin typeface="Calibri Light" panose="020F0302020204030204" pitchFamily="34" charset="0"/>
                <a:cs typeface="Calibri Light" panose="020F0302020204030204" pitchFamily="34" charset="0"/>
              </a:rPr>
            </a:br>
            <a:br>
              <a:rPr lang="en-US" sz="4400" b="1" kern="1200" cap="all" spc="300" baseline="0" dirty="0">
                <a:solidFill>
                  <a:schemeClr val="tx2"/>
                </a:solidFill>
                <a:latin typeface="Calibri Light" panose="020F0302020204030204" pitchFamily="34" charset="0"/>
                <a:cs typeface="Calibri Light" panose="020F0302020204030204" pitchFamily="34" charset="0"/>
              </a:rPr>
            </a:br>
            <a:endParaRPr lang="en-US" sz="4400" b="1" kern="1200" cap="all" spc="300" baseline="0" dirty="0">
              <a:solidFill>
                <a:schemeClr val="tx2"/>
              </a:solidFill>
              <a:latin typeface="Calibri Light" panose="020F0302020204030204" pitchFamily="34" charset="0"/>
              <a:cs typeface="Calibri Light" panose="020F0302020204030204" pitchFamily="34" charset="0"/>
            </a:endParaRPr>
          </a:p>
        </p:txBody>
      </p:sp>
      <p:pic>
        <p:nvPicPr>
          <p:cNvPr id="5" name="Bildobjekt 4" descr="En bild som visar person, person">
            <a:extLst>
              <a:ext uri="{FF2B5EF4-FFF2-40B4-BE49-F238E27FC236}">
                <a16:creationId xmlns:a16="http://schemas.microsoft.com/office/drawing/2014/main" id="{FBEB3357-6565-D953-1B52-E4A5DBD3E394}"/>
              </a:ext>
            </a:extLst>
          </p:cNvPr>
          <p:cNvPicPr>
            <a:picLocks noChangeAspect="1"/>
          </p:cNvPicPr>
          <p:nvPr/>
        </p:nvPicPr>
        <p:blipFill rotWithShape="1">
          <a:blip r:embed="rId3">
            <a:extLst>
              <a:ext uri="{28A0092B-C50C-407E-A947-70E740481C1C}">
                <a14:useLocalDpi xmlns:a14="http://schemas.microsoft.com/office/drawing/2010/main" val="0"/>
              </a:ext>
            </a:extLst>
          </a:blip>
          <a:srcRect l="12917" r="12917"/>
          <a:stretch/>
        </p:blipFill>
        <p:spPr>
          <a:xfrm>
            <a:off x="5410200" y="10"/>
            <a:ext cx="6781800" cy="6857990"/>
          </a:xfrm>
          <a:prstGeom prst="rect">
            <a:avLst/>
          </a:prstGeom>
        </p:spPr>
      </p:pic>
      <p:pic>
        <p:nvPicPr>
          <p:cNvPr id="38" name="Bildobjekt 37">
            <a:extLst>
              <a:ext uri="{FF2B5EF4-FFF2-40B4-BE49-F238E27FC236}">
                <a16:creationId xmlns:a16="http://schemas.microsoft.com/office/drawing/2014/main" id="{D5F38367-1C2C-1A3B-00C6-0704761279F2}"/>
              </a:ext>
            </a:extLst>
          </p:cNvPr>
          <p:cNvPicPr>
            <a:picLocks noChangeAspect="1"/>
          </p:cNvPicPr>
          <p:nvPr/>
        </p:nvPicPr>
        <p:blipFill>
          <a:blip r:embed="rId4"/>
          <a:stretch>
            <a:fillRect/>
          </a:stretch>
        </p:blipFill>
        <p:spPr>
          <a:xfrm>
            <a:off x="1915224" y="4208611"/>
            <a:ext cx="1508467" cy="1835905"/>
          </a:xfrm>
          <a:prstGeom prst="rect">
            <a:avLst/>
          </a:prstGeom>
        </p:spPr>
      </p:pic>
      <p:sp>
        <p:nvSpPr>
          <p:cNvPr id="39" name="textruta 38">
            <a:extLst>
              <a:ext uri="{FF2B5EF4-FFF2-40B4-BE49-F238E27FC236}">
                <a16:creationId xmlns:a16="http://schemas.microsoft.com/office/drawing/2014/main" id="{3D2967ED-39AE-E07E-31F5-F9D7E0791E4B}"/>
              </a:ext>
            </a:extLst>
          </p:cNvPr>
          <p:cNvSpPr txBox="1"/>
          <p:nvPr/>
        </p:nvSpPr>
        <p:spPr>
          <a:xfrm>
            <a:off x="363794" y="6381135"/>
            <a:ext cx="4611329" cy="400110"/>
          </a:xfrm>
          <a:prstGeom prst="rect">
            <a:avLst/>
          </a:prstGeom>
          <a:noFill/>
        </p:spPr>
        <p:txBody>
          <a:bodyPr wrap="square" rtlCol="0">
            <a:spAutoFit/>
          </a:bodyPr>
          <a:lstStyle/>
          <a:p>
            <a:pPr algn="ctr"/>
            <a:r>
              <a:rPr lang="sv-SE" dirty="0">
                <a:solidFill>
                  <a:schemeClr val="bg2"/>
                </a:solidFill>
                <a:latin typeface="+mj-lt"/>
                <a:cs typeface="Calibri Light" panose="020F0302020204030204" pitchFamily="34" charset="0"/>
              </a:rPr>
              <a:t>EMMA </a:t>
            </a:r>
            <a:r>
              <a:rPr lang="sv-SE" sz="2000" dirty="0">
                <a:solidFill>
                  <a:schemeClr val="bg2"/>
                </a:solidFill>
                <a:latin typeface="+mj-lt"/>
                <a:cs typeface="Calibri Light" panose="020F0302020204030204" pitchFamily="34" charset="0"/>
              </a:rPr>
              <a:t>EDBERG</a:t>
            </a:r>
            <a:r>
              <a:rPr lang="sv-SE" dirty="0">
                <a:solidFill>
                  <a:schemeClr val="bg2"/>
                </a:solidFill>
                <a:latin typeface="+mj-lt"/>
                <a:cs typeface="Calibri Light" panose="020F0302020204030204" pitchFamily="34" charset="0"/>
              </a:rPr>
              <a:t> MATEI</a:t>
            </a:r>
          </a:p>
        </p:txBody>
      </p:sp>
      <p:grpSp>
        <p:nvGrpSpPr>
          <p:cNvPr id="2" name="Group 6">
            <a:extLst>
              <a:ext uri="{FF2B5EF4-FFF2-40B4-BE49-F238E27FC236}">
                <a16:creationId xmlns:a16="http://schemas.microsoft.com/office/drawing/2014/main" id="{245ADDEE-D00D-0C24-6A4F-996AACEA12F0}"/>
              </a:ext>
            </a:extLst>
          </p:cNvPr>
          <p:cNvGrpSpPr/>
          <p:nvPr/>
        </p:nvGrpSpPr>
        <p:grpSpPr>
          <a:xfrm>
            <a:off x="5919618" y="5996548"/>
            <a:ext cx="5828546" cy="667573"/>
            <a:chOff x="1230612" y="9750059"/>
            <a:chExt cx="5852294" cy="652382"/>
          </a:xfrm>
          <a:solidFill>
            <a:schemeClr val="bg2"/>
          </a:solidFill>
        </p:grpSpPr>
        <p:pic>
          <p:nvPicPr>
            <p:cNvPr id="3" name="Picture 7">
              <a:extLst>
                <a:ext uri="{FF2B5EF4-FFF2-40B4-BE49-F238E27FC236}">
                  <a16:creationId xmlns:a16="http://schemas.microsoft.com/office/drawing/2014/main" id="{10E551FF-1016-47C4-7011-BDDCDFC7DD5F}"/>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1230612" y="9750059"/>
              <a:ext cx="2218055" cy="633095"/>
            </a:xfrm>
            <a:prstGeom prst="rect">
              <a:avLst/>
            </a:prstGeom>
            <a:grpFill/>
            <a:ln>
              <a:solidFill>
                <a:schemeClr val="bg1"/>
              </a:solidFill>
            </a:ln>
          </p:spPr>
        </p:pic>
        <p:sp>
          <p:nvSpPr>
            <p:cNvPr id="4" name="TextBox 8">
              <a:extLst>
                <a:ext uri="{FF2B5EF4-FFF2-40B4-BE49-F238E27FC236}">
                  <a16:creationId xmlns:a16="http://schemas.microsoft.com/office/drawing/2014/main" id="{9494D176-1E9B-6A4D-AA3B-2F3224CE0CC4}"/>
                </a:ext>
              </a:extLst>
            </p:cNvPr>
            <p:cNvSpPr txBox="1"/>
            <p:nvPr userDrawn="1"/>
          </p:nvSpPr>
          <p:spPr>
            <a:xfrm>
              <a:off x="3448667" y="9770818"/>
              <a:ext cx="3634239" cy="631623"/>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Gill Sans MT"/>
                  <a:ea typeface="+mn-ea"/>
                  <a:cs typeface="+mn-cs"/>
                </a:rPr>
                <a:t>Reference number: 618596-EPP-1-2020-1-SE-EPPKA2-CBHE-JP</a:t>
              </a:r>
              <a:br>
                <a:rPr kumimoji="0" lang="en-GB" sz="900" b="0" i="0" u="none" strike="noStrike" kern="1200" cap="none" spc="0" normalizeH="0" baseline="0" noProof="0" dirty="0">
                  <a:ln>
                    <a:noFill/>
                  </a:ln>
                  <a:noFill/>
                  <a:effectLst/>
                  <a:uLnTx/>
                  <a:uFillTx/>
                  <a:latin typeface="Gill Sans MT"/>
                  <a:ea typeface="+mn-ea"/>
                  <a:cs typeface="+mn-cs"/>
                </a:rPr>
              </a:br>
              <a:r>
                <a:rPr kumimoji="0" lang="en-GB" sz="900" b="0" i="0" u="none" strike="noStrike" kern="1200" cap="none" spc="0" normalizeH="0" baseline="0" noProof="0" dirty="0">
                  <a:ln>
                    <a:noFill/>
                  </a:ln>
                  <a:solidFill>
                    <a:prstClr val="black"/>
                  </a:solidFill>
                  <a:effectLst/>
                  <a:uLnTx/>
                  <a:uFillTx/>
                  <a:latin typeface="Gill Sans MT"/>
                  <a:ea typeface="+mn-ea"/>
                  <a:cs typeface="+mn-cs"/>
                </a:rPr>
                <a:t>This publication [communication] reflects the views only of the authors, and the Commission cannot be held responsible for any use, which may be made of the information contained therein.</a:t>
              </a:r>
            </a:p>
          </p:txBody>
        </p:sp>
      </p:grpSp>
    </p:spTree>
    <p:extLst>
      <p:ext uri="{BB962C8B-B14F-4D97-AF65-F5344CB8AC3E}">
        <p14:creationId xmlns:p14="http://schemas.microsoft.com/office/powerpoint/2010/main" val="2733140665"/>
      </p:ext>
    </p:extLst>
  </p:cSld>
  <p:clrMapOvr>
    <a:masterClrMapping/>
  </p:clrMapOvr>
  <mc:AlternateContent xmlns:mc="http://schemas.openxmlformats.org/markup-compatibility/2006" xmlns:p14="http://schemas.microsoft.com/office/powerpoint/2010/main">
    <mc:Choice Requires="p14">
      <p:transition spd="slow" p14:dur="2000" advTm="22802"/>
    </mc:Choice>
    <mc:Fallback xmlns="">
      <p:transition spd="slow" advTm="22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BFB2D26E-FBAE-45B8-B0F6-80E4ABDEC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4" name="Rectangle 43">
            <a:extLst>
              <a:ext uri="{FF2B5EF4-FFF2-40B4-BE49-F238E27FC236}">
                <a16:creationId xmlns:a16="http://schemas.microsoft.com/office/drawing/2014/main" id="{23442A66-721F-4552-A3AD-3A2215F0C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102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46" name="Rectangle 45">
            <a:extLst>
              <a:ext uri="{FF2B5EF4-FFF2-40B4-BE49-F238E27FC236}">
                <a16:creationId xmlns:a16="http://schemas.microsoft.com/office/drawing/2014/main" id="{67EA5288-5BEB-4C44-949A-ED209FE21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0767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7" name="Rubrik 36">
            <a:extLst>
              <a:ext uri="{FF2B5EF4-FFF2-40B4-BE49-F238E27FC236}">
                <a16:creationId xmlns:a16="http://schemas.microsoft.com/office/drawing/2014/main" id="{F241EB60-5ED4-4D54-97A6-306A9D17AF79}"/>
              </a:ext>
            </a:extLst>
          </p:cNvPr>
          <p:cNvSpPr>
            <a:spLocks noGrp="1"/>
          </p:cNvSpPr>
          <p:nvPr>
            <p:ph type="title"/>
          </p:nvPr>
        </p:nvSpPr>
        <p:spPr>
          <a:xfrm>
            <a:off x="910098" y="1132609"/>
            <a:ext cx="3628103" cy="4540603"/>
          </a:xfrm>
        </p:spPr>
        <p:txBody>
          <a:bodyPr vert="horz" lIns="91440" tIns="45720" rIns="91440" bIns="45720" rtlCol="0" anchor="b">
            <a:normAutofit fontScale="90000"/>
          </a:bodyPr>
          <a:lstStyle/>
          <a:p>
            <a:pPr algn="ctr"/>
            <a:br>
              <a:rPr lang="en-US" dirty="0">
                <a:solidFill>
                  <a:schemeClr val="tx1"/>
                </a:solidFill>
                <a:latin typeface="Calibri Light" panose="020F0302020204030204" pitchFamily="34" charset="0"/>
                <a:ea typeface="Calibri" panose="020F0502020204030204" pitchFamily="34" charset="0"/>
              </a:rPr>
            </a:br>
            <a:br>
              <a:rPr lang="en-US" dirty="0">
                <a:solidFill>
                  <a:schemeClr val="tx1"/>
                </a:solidFill>
                <a:latin typeface="Calibri Light" panose="020F0302020204030204" pitchFamily="34" charset="0"/>
                <a:ea typeface="Calibri" panose="020F0502020204030204" pitchFamily="34" charset="0"/>
              </a:rPr>
            </a:br>
            <a:br>
              <a:rPr lang="en-US" dirty="0">
                <a:solidFill>
                  <a:schemeClr val="tx1"/>
                </a:solidFill>
                <a:latin typeface="Calibri Light" panose="020F0302020204030204" pitchFamily="34" charset="0"/>
                <a:ea typeface="Calibri" panose="020F0502020204030204" pitchFamily="34" charset="0"/>
              </a:rPr>
            </a:br>
            <a:br>
              <a:rPr lang="en-US" dirty="0">
                <a:solidFill>
                  <a:schemeClr val="tx1"/>
                </a:solidFill>
                <a:latin typeface="Calibri Light" panose="020F0302020204030204" pitchFamily="34" charset="0"/>
                <a:ea typeface="Calibri" panose="020F0502020204030204" pitchFamily="34" charset="0"/>
              </a:rPr>
            </a:br>
            <a:br>
              <a:rPr lang="en-US" b="1" kern="1200" cap="all" spc="300" baseline="0" dirty="0">
                <a:solidFill>
                  <a:schemeClr val="tx2"/>
                </a:solidFill>
                <a:cs typeface="Calibri Light" panose="020F0302020204030204" pitchFamily="34" charset="0"/>
              </a:rPr>
            </a:br>
            <a:br>
              <a:rPr lang="en-US" b="1" kern="1200" cap="all" spc="300" baseline="0" dirty="0">
                <a:solidFill>
                  <a:schemeClr val="tx2"/>
                </a:solidFill>
                <a:cs typeface="Calibri Light" panose="020F0302020204030204" pitchFamily="34" charset="0"/>
              </a:rPr>
            </a:br>
            <a:br>
              <a:rPr lang="en-US" b="1" kern="1200" cap="all" spc="300" baseline="0" dirty="0">
                <a:solidFill>
                  <a:schemeClr val="tx2"/>
                </a:solidFill>
                <a:cs typeface="Calibri Light" panose="020F0302020204030204" pitchFamily="34" charset="0"/>
              </a:rPr>
            </a:br>
            <a:br>
              <a:rPr lang="sv-SE" sz="2400" dirty="0">
                <a:solidFill>
                  <a:schemeClr val="bg2"/>
                </a:solidFill>
                <a:cs typeface="Calibri Light" panose="020F0302020204030204" pitchFamily="34" charset="0"/>
              </a:rPr>
            </a:br>
            <a:br>
              <a:rPr lang="en-US" sz="2400" kern="1200" cap="all" spc="300" dirty="0">
                <a:solidFill>
                  <a:schemeClr val="tx2"/>
                </a:solidFill>
                <a:cs typeface="Calibri Light" panose="020F0302020204030204" pitchFamily="34" charset="0"/>
              </a:rPr>
            </a:br>
            <a:br>
              <a:rPr lang="en-US" sz="4400" b="1" kern="1200" cap="all" spc="300" baseline="0" dirty="0">
                <a:solidFill>
                  <a:schemeClr val="tx2"/>
                </a:solidFill>
                <a:latin typeface="Calibri Light" panose="020F0302020204030204" pitchFamily="34" charset="0"/>
                <a:cs typeface="Calibri Light" panose="020F0302020204030204" pitchFamily="34" charset="0"/>
              </a:rPr>
            </a:br>
            <a:br>
              <a:rPr lang="en-US" sz="4400" b="1" kern="1200" cap="all" spc="300" baseline="0" dirty="0">
                <a:solidFill>
                  <a:schemeClr val="tx2"/>
                </a:solidFill>
                <a:latin typeface="Calibri Light" panose="020F0302020204030204" pitchFamily="34" charset="0"/>
                <a:cs typeface="Calibri Light" panose="020F0302020204030204" pitchFamily="34" charset="0"/>
              </a:rPr>
            </a:br>
            <a:endParaRPr lang="en-US" sz="4400" b="1" kern="1200" cap="all" spc="300" baseline="0" dirty="0">
              <a:solidFill>
                <a:schemeClr val="tx2"/>
              </a:solidFill>
              <a:latin typeface="Calibri Light" panose="020F0302020204030204" pitchFamily="34" charset="0"/>
              <a:cs typeface="Calibri Light" panose="020F0302020204030204" pitchFamily="34" charset="0"/>
            </a:endParaRPr>
          </a:p>
        </p:txBody>
      </p:sp>
      <p:pic>
        <p:nvPicPr>
          <p:cNvPr id="2" name="Bildobjekt 1">
            <a:extLst>
              <a:ext uri="{FF2B5EF4-FFF2-40B4-BE49-F238E27FC236}">
                <a16:creationId xmlns:a16="http://schemas.microsoft.com/office/drawing/2014/main" id="{F1BC3D6A-F73C-144C-7FB0-F462548ADD99}"/>
              </a:ext>
            </a:extLst>
          </p:cNvPr>
          <p:cNvPicPr>
            <a:picLocks noChangeAspect="1"/>
          </p:cNvPicPr>
          <p:nvPr/>
        </p:nvPicPr>
        <p:blipFill>
          <a:blip r:embed="rId3"/>
          <a:stretch>
            <a:fillRect/>
          </a:stretch>
        </p:blipFill>
        <p:spPr>
          <a:xfrm>
            <a:off x="5715838" y="1229724"/>
            <a:ext cx="6192982" cy="46447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ruta 6">
            <a:extLst>
              <a:ext uri="{FF2B5EF4-FFF2-40B4-BE49-F238E27FC236}">
                <a16:creationId xmlns:a16="http://schemas.microsoft.com/office/drawing/2014/main" id="{984B85FF-5AF6-7518-809D-4A61D5299962}"/>
              </a:ext>
            </a:extLst>
          </p:cNvPr>
          <p:cNvSpPr txBox="1"/>
          <p:nvPr/>
        </p:nvSpPr>
        <p:spPr>
          <a:xfrm>
            <a:off x="1170708" y="2064082"/>
            <a:ext cx="3106882"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udy Old Style" panose="02020502050305020303" pitchFamily="18" charset="0"/>
                <a:ea typeface="Calibri" panose="020F0502020204030204" pitchFamily="34" charset="0"/>
                <a:cs typeface="+mn-cs"/>
              </a:rPr>
              <a:t>A </a:t>
            </a:r>
            <a:r>
              <a:rPr kumimoji="0" lang="en-US" sz="2400" b="1" i="0" u="none" strike="noStrike" kern="1200" cap="none" spc="0" normalizeH="0" baseline="0" noProof="0" dirty="0">
                <a:ln>
                  <a:noFill/>
                </a:ln>
                <a:solidFill>
                  <a:prstClr val="black"/>
                </a:solidFill>
                <a:effectLst/>
                <a:uLnTx/>
                <a:uFillTx/>
                <a:latin typeface="Goudy Old Style" panose="02020502050305020303" pitchFamily="18" charset="0"/>
                <a:ea typeface="Calibri" panose="020F0502020204030204" pitchFamily="34" charset="0"/>
                <a:cs typeface="+mn-cs"/>
              </a:rPr>
              <a:t>V</a:t>
            </a:r>
            <a:r>
              <a:rPr kumimoji="0" lang="en-US" sz="2400" b="0" i="0" u="none" strike="noStrike" kern="1200" cap="none" spc="0" normalizeH="0" baseline="0" noProof="0" dirty="0">
                <a:ln>
                  <a:noFill/>
                </a:ln>
                <a:solidFill>
                  <a:prstClr val="black"/>
                </a:solidFill>
                <a:effectLst/>
                <a:uLnTx/>
                <a:uFillTx/>
                <a:latin typeface="Goudy Old Style" panose="02020502050305020303" pitchFamily="18" charset="0"/>
                <a:ea typeface="Calibri" panose="020F0502020204030204" pitchFamily="34" charset="0"/>
                <a:cs typeface="+mn-cs"/>
              </a:rPr>
              <a:t>ALUE THAT ASSERTS THE ABSOLUTE VALUE OF HUMAN LIVES REGARDLESS OF AGE OR COGNITIVE ABILITY</a:t>
            </a:r>
            <a:endParaRPr kumimoji="0" lang="sv-SE" sz="2400" b="0" i="0" u="none" strike="noStrike" kern="1200" cap="none" spc="0" normalizeH="0" baseline="0" noProof="0" dirty="0">
              <a:ln>
                <a:noFill/>
              </a:ln>
              <a:solidFill>
                <a:prstClr val="black"/>
              </a:solidFill>
              <a:effectLst/>
              <a:uLnTx/>
              <a:uFillTx/>
              <a:latin typeface="Goudy Old Style" panose="02020502050305020303" pitchFamily="18" charset="0"/>
              <a:ea typeface="+mn-ea"/>
              <a:cs typeface="+mn-cs"/>
            </a:endParaRPr>
          </a:p>
        </p:txBody>
      </p:sp>
    </p:spTree>
    <p:extLst>
      <p:ext uri="{BB962C8B-B14F-4D97-AF65-F5344CB8AC3E}">
        <p14:creationId xmlns:p14="http://schemas.microsoft.com/office/powerpoint/2010/main" val="4194981328"/>
      </p:ext>
    </p:extLst>
  </p:cSld>
  <p:clrMapOvr>
    <a:masterClrMapping/>
  </p:clrMapOvr>
  <mc:AlternateContent xmlns:mc="http://schemas.openxmlformats.org/markup-compatibility/2006" xmlns:p14="http://schemas.microsoft.com/office/powerpoint/2010/main">
    <mc:Choice Requires="p14">
      <p:transition spd="slow" p14:dur="2000" advTm="139274"/>
    </mc:Choice>
    <mc:Fallback xmlns="">
      <p:transition spd="slow" advTm="139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EB11D716-C386-4458-B509-DF66B4C0B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129" name="Rectangle 5128">
            <a:extLst>
              <a:ext uri="{FF2B5EF4-FFF2-40B4-BE49-F238E27FC236}">
                <a16:creationId xmlns:a16="http://schemas.microsoft.com/office/drawing/2014/main" id="{DE1BE3E3-58C1-4A81-90ED-54387D0F1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7818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textruta 4">
            <a:extLst>
              <a:ext uri="{FF2B5EF4-FFF2-40B4-BE49-F238E27FC236}">
                <a16:creationId xmlns:a16="http://schemas.microsoft.com/office/drawing/2014/main" id="{7DEF8DA9-C522-642B-644A-E0C30987BC84}"/>
              </a:ext>
            </a:extLst>
          </p:cNvPr>
          <p:cNvSpPr txBox="1"/>
          <p:nvPr/>
        </p:nvSpPr>
        <p:spPr>
          <a:xfrm>
            <a:off x="412956" y="685800"/>
            <a:ext cx="6017342" cy="5614024"/>
          </a:xfrm>
          <a:prstGeom prst="rect">
            <a:avLst/>
          </a:prstGeom>
        </p:spPr>
        <p:txBody>
          <a:bodyPr vert="horz" lIns="91440" tIns="45720" rIns="91440" bIns="45720" rtlCol="0">
            <a:normAutofit fontScale="92500"/>
          </a:bodyPr>
          <a:lstStyle/>
          <a:p>
            <a:pPr marL="0" marR="0" lvl="0" indent="0" algn="l" defTabSz="914400" rtl="0" eaLnBrk="1" fontAlgn="auto" latinLnBrk="0" hangingPunct="1">
              <a:lnSpc>
                <a:spcPct val="100000"/>
              </a:lnSpc>
              <a:spcBef>
                <a:spcPts val="0"/>
              </a:spcBef>
              <a:spcAft>
                <a:spcPts val="800"/>
              </a:spcAft>
              <a:buClrTx/>
              <a:buSzPct val="70000"/>
              <a:buFontTx/>
              <a:buNone/>
              <a:tabLst/>
              <a:defRPr/>
            </a:pPr>
            <a:r>
              <a:rPr kumimoji="0" lang="en-US" sz="2600" b="0" i="1" u="none" strike="noStrike" kern="1200" cap="none" spc="0" normalizeH="0" baseline="0" noProof="0" dirty="0">
                <a:ln>
                  <a:noFill/>
                </a:ln>
                <a:solidFill>
                  <a:srgbClr val="293737"/>
                </a:solidFill>
                <a:effectLst/>
                <a:uLnTx/>
                <a:uFillTx/>
                <a:latin typeface="Goudy Old Style"/>
                <a:ea typeface="+mn-ea"/>
                <a:cs typeface="+mn-cs"/>
              </a:rPr>
              <a:t>“As a leader, I think it is really important to see the person behind the professional and adapt my leadership based on the personnel’s needs. It has to do with creating the best teams, where everyone can contribute based on their individual strengths and complement each other. It also has to do with having knowledge about their family situation and to take that into account when I plan their schedules. It is crucial that the staff are seen and feel acknowledged, and it is important that they feel that they are important and have an important mission. I really try to see them as unique persons and tell them that they are irreplaceable”.  </a:t>
            </a:r>
          </a:p>
          <a:p>
            <a:pPr marL="0" marR="0" lvl="0" indent="-228600" algn="l" defTabSz="914400" rtl="0" eaLnBrk="1" fontAlgn="auto" latinLnBrk="0" hangingPunct="1">
              <a:lnSpc>
                <a:spcPct val="100000"/>
              </a:lnSpc>
              <a:spcBef>
                <a:spcPts val="0"/>
              </a:spcBef>
              <a:spcAft>
                <a:spcPts val="800"/>
              </a:spcAft>
              <a:buClrTx/>
              <a:buSzPct val="70000"/>
              <a:buFont typeface="Arial" panose="020B0604020202020204" pitchFamily="34" charset="0"/>
              <a:buChar char="•"/>
              <a:tabLst/>
              <a:defRPr/>
            </a:pPr>
            <a:endParaRPr kumimoji="0" lang="en-US" sz="1700" b="0" i="0" u="none" strike="noStrike" kern="1200" cap="none" spc="0" normalizeH="0" baseline="0" noProof="0" dirty="0">
              <a:ln>
                <a:noFill/>
              </a:ln>
              <a:solidFill>
                <a:srgbClr val="293737"/>
              </a:solidFill>
              <a:effectLst/>
              <a:uLnTx/>
              <a:uFillTx/>
              <a:latin typeface="Goudy Old Style"/>
              <a:ea typeface="+mn-ea"/>
              <a:cs typeface="+mn-cs"/>
            </a:endParaRPr>
          </a:p>
          <a:p>
            <a:pPr marL="0" marR="0" lvl="0" indent="0" algn="l" defTabSz="914400" rtl="0" eaLnBrk="1" fontAlgn="auto" latinLnBrk="0" hangingPunct="1">
              <a:lnSpc>
                <a:spcPct val="100000"/>
              </a:lnSpc>
              <a:spcBef>
                <a:spcPts val="0"/>
              </a:spcBef>
              <a:spcAft>
                <a:spcPts val="800"/>
              </a:spcAft>
              <a:buClrTx/>
              <a:buSzPct val="70000"/>
              <a:buFontTx/>
              <a:buNone/>
              <a:tabLst/>
              <a:defRPr/>
            </a:pPr>
            <a:r>
              <a:rPr kumimoji="0" lang="en-US" sz="1700" b="0" i="0" u="none" strike="noStrike" kern="1200" cap="none" spc="0" normalizeH="0" baseline="0" noProof="0" dirty="0">
                <a:ln>
                  <a:noFill/>
                </a:ln>
                <a:solidFill>
                  <a:srgbClr val="293737"/>
                </a:solidFill>
                <a:effectLst/>
                <a:uLnTx/>
                <a:uFillTx/>
                <a:latin typeface="Goudy Old Style"/>
                <a:ea typeface="+mn-ea"/>
                <a:cs typeface="+mn-cs"/>
              </a:rPr>
              <a:t>Woman, 42 years, manager at a residential care facility for older people.</a:t>
            </a:r>
          </a:p>
        </p:txBody>
      </p:sp>
      <p:pic>
        <p:nvPicPr>
          <p:cNvPr id="5122" name="10ABCB90-1ED5-4754-A498-7FA71E2252BE" descr="IMG_7067.jpg">
            <a:extLst>
              <a:ext uri="{FF2B5EF4-FFF2-40B4-BE49-F238E27FC236}">
                <a16:creationId xmlns:a16="http://schemas.microsoft.com/office/drawing/2014/main" id="{859A617E-2C77-FF79-F4B6-1413817040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2"/>
          <a:stretch/>
        </p:blipFill>
        <p:spPr bwMode="auto">
          <a:xfrm>
            <a:off x="7467600" y="695131"/>
            <a:ext cx="4038600" cy="5486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3359037"/>
      </p:ext>
    </p:extLst>
  </p:cSld>
  <p:clrMapOvr>
    <a:masterClrMapping/>
  </p:clrMapOvr>
  <mc:AlternateContent xmlns:mc="http://schemas.openxmlformats.org/markup-compatibility/2006" xmlns:p14="http://schemas.microsoft.com/office/powerpoint/2010/main">
    <mc:Choice Requires="p14">
      <p:transition spd="slow" p14:dur="2000" advTm="65396"/>
    </mc:Choice>
    <mc:Fallback xmlns="">
      <p:transition spd="slow" advTm="6539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A121316-E4D0-41D7-9C79-9FF8F36D4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026" name="29F5AEE8-EC8F-486C-839C-E7BCE1B86606" descr="IMG_7613.jpg">
            <a:extLst>
              <a:ext uri="{FF2B5EF4-FFF2-40B4-BE49-F238E27FC236}">
                <a16:creationId xmlns:a16="http://schemas.microsoft.com/office/drawing/2014/main" id="{2D496D1C-7B53-C4E6-E018-5CE00852507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5" b="15561"/>
          <a:stretch/>
        </p:blipFill>
        <p:spPr bwMode="auto">
          <a:xfrm>
            <a:off x="1" y="10"/>
            <a:ext cx="6096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1032">
            <a:extLst>
              <a:ext uri="{FF2B5EF4-FFF2-40B4-BE49-F238E27FC236}">
                <a16:creationId xmlns:a16="http://schemas.microsoft.com/office/drawing/2014/main" id="{07EE0F9E-42CB-4AE4-971C-7BD191D5D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1035" name="Rectangle 1034">
            <a:extLst>
              <a:ext uri="{FF2B5EF4-FFF2-40B4-BE49-F238E27FC236}">
                <a16:creationId xmlns:a16="http://schemas.microsoft.com/office/drawing/2014/main" id="{1AEB967B-31A3-42E3-8382-73443D2640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371601"/>
            <a:ext cx="3390900" cy="411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E6A20806-B56E-43E5-C9CF-AE70E281C9E1}"/>
              </a:ext>
            </a:extLst>
          </p:cNvPr>
          <p:cNvSpPr>
            <a:spLocks noGrp="1"/>
          </p:cNvSpPr>
          <p:nvPr>
            <p:ph type="title"/>
          </p:nvPr>
        </p:nvSpPr>
        <p:spPr>
          <a:xfrm>
            <a:off x="7467599" y="1674628"/>
            <a:ext cx="3390901" cy="2783071"/>
          </a:xfrm>
        </p:spPr>
        <p:txBody>
          <a:bodyPr vert="horz" lIns="91440" tIns="45720" rIns="91440" bIns="45720" rtlCol="0" anchor="b">
            <a:noAutofit/>
          </a:bodyPr>
          <a:lstStyle/>
          <a:p>
            <a:pPr algn="ctr"/>
            <a:r>
              <a:rPr lang="en-US" sz="2400" kern="1200" cap="all" spc="300" baseline="0" dirty="0">
                <a:solidFill>
                  <a:schemeClr val="tx2"/>
                </a:solidFill>
                <a:latin typeface="+mj-lt"/>
                <a:ea typeface="+mj-ea"/>
                <a:cs typeface="+mj-cs"/>
              </a:rPr>
              <a:t>AN </a:t>
            </a:r>
            <a:r>
              <a:rPr lang="en-US" sz="2400" b="1" kern="1200" cap="all" spc="300" baseline="0" dirty="0">
                <a:solidFill>
                  <a:schemeClr val="tx2"/>
                </a:solidFill>
                <a:latin typeface="+mj-lt"/>
                <a:ea typeface="+mj-ea"/>
                <a:cs typeface="+mj-cs"/>
              </a:rPr>
              <a:t>I</a:t>
            </a:r>
            <a:r>
              <a:rPr lang="en-US" sz="2400" kern="1200" cap="all" spc="300" baseline="0" dirty="0">
                <a:solidFill>
                  <a:schemeClr val="tx2"/>
                </a:solidFill>
                <a:latin typeface="+mj-lt"/>
                <a:ea typeface="+mj-ea"/>
                <a:cs typeface="+mj-cs"/>
              </a:rPr>
              <a:t>NDIVIDUALIZED APPROACH, </a:t>
            </a:r>
            <a:br>
              <a:rPr lang="en-US" sz="2400" kern="1200" cap="all" spc="300" baseline="0" dirty="0">
                <a:solidFill>
                  <a:schemeClr val="tx2"/>
                </a:solidFill>
                <a:latin typeface="+mj-lt"/>
                <a:ea typeface="+mj-ea"/>
                <a:cs typeface="+mj-cs"/>
              </a:rPr>
            </a:br>
            <a:r>
              <a:rPr lang="en-US" sz="2400" kern="1200" cap="all" spc="300" baseline="0" dirty="0">
                <a:solidFill>
                  <a:schemeClr val="tx2"/>
                </a:solidFill>
                <a:latin typeface="+mj-lt"/>
                <a:ea typeface="+mj-ea"/>
                <a:cs typeface="+mj-cs"/>
              </a:rPr>
              <a:t>RECOGNISING UNIQUENESS</a:t>
            </a:r>
            <a:br>
              <a:rPr lang="en-US" sz="2400" kern="1200" cap="all" spc="300" baseline="0" dirty="0">
                <a:solidFill>
                  <a:schemeClr val="tx2"/>
                </a:solidFill>
                <a:latin typeface="+mj-lt"/>
                <a:ea typeface="+mj-ea"/>
                <a:cs typeface="+mj-cs"/>
              </a:rPr>
            </a:br>
            <a:endParaRPr lang="en-US" sz="2400" kern="1200" cap="all" spc="300" baseline="0" dirty="0">
              <a:solidFill>
                <a:schemeClr val="tx2"/>
              </a:solidFill>
              <a:latin typeface="+mj-lt"/>
              <a:ea typeface="+mj-ea"/>
              <a:cs typeface="+mj-cs"/>
            </a:endParaRPr>
          </a:p>
        </p:txBody>
      </p:sp>
    </p:spTree>
    <p:extLst>
      <p:ext uri="{BB962C8B-B14F-4D97-AF65-F5344CB8AC3E}">
        <p14:creationId xmlns:p14="http://schemas.microsoft.com/office/powerpoint/2010/main" val="3229190828"/>
      </p:ext>
    </p:extLst>
  </p:cSld>
  <p:clrMapOvr>
    <a:masterClrMapping/>
  </p:clrMapOvr>
  <mc:AlternateContent xmlns:mc="http://schemas.openxmlformats.org/markup-compatibility/2006" xmlns:p14="http://schemas.microsoft.com/office/powerpoint/2010/main">
    <mc:Choice Requires="p14">
      <p:transition spd="slow" p14:dur="2000" advTm="170691"/>
    </mc:Choice>
    <mc:Fallback xmlns="">
      <p:transition spd="slow" advTm="17069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EB11D716-C386-4458-B509-DF66B4C0B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40" name="Rectangle 1039">
            <a:extLst>
              <a:ext uri="{FF2B5EF4-FFF2-40B4-BE49-F238E27FC236}">
                <a16:creationId xmlns:a16="http://schemas.microsoft.com/office/drawing/2014/main" id="{DE1BE3E3-58C1-4A81-90ED-54387D0F1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7818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textruta 4">
            <a:extLst>
              <a:ext uri="{FF2B5EF4-FFF2-40B4-BE49-F238E27FC236}">
                <a16:creationId xmlns:a16="http://schemas.microsoft.com/office/drawing/2014/main" id="{7DEF8DA9-C522-642B-644A-E0C30987BC84}"/>
              </a:ext>
            </a:extLst>
          </p:cNvPr>
          <p:cNvSpPr txBox="1"/>
          <p:nvPr/>
        </p:nvSpPr>
        <p:spPr>
          <a:xfrm>
            <a:off x="285135" y="685800"/>
            <a:ext cx="6253317" cy="5614024"/>
          </a:xfrm>
          <a:prstGeom prst="rect">
            <a:avLst/>
          </a:prstGeom>
        </p:spPr>
        <p:txBody>
          <a:bodyPr vert="horz" lIns="91440" tIns="45720" rIns="91440" bIns="45720" rtlCol="0">
            <a:normAutofit fontScale="92500" lnSpcReduction="10000"/>
          </a:bodyPr>
          <a:lstStyle/>
          <a:p>
            <a:pPr marL="0" marR="0" lvl="0" indent="0" algn="l" defTabSz="914400" rtl="0" eaLnBrk="1" fontAlgn="auto" latinLnBrk="0" hangingPunct="1">
              <a:lnSpc>
                <a:spcPct val="100000"/>
              </a:lnSpc>
              <a:spcBef>
                <a:spcPts val="0"/>
              </a:spcBef>
              <a:spcAft>
                <a:spcPts val="800"/>
              </a:spcAft>
              <a:buClrTx/>
              <a:buSzPct val="70000"/>
              <a:buFontTx/>
              <a:buNone/>
              <a:tabLst/>
              <a:defRPr/>
            </a:pPr>
            <a:r>
              <a:rPr kumimoji="0" lang="en-US" sz="2600" b="0" i="1" u="none" strike="noStrike" kern="1200" cap="none" spc="0" normalizeH="0" baseline="0" noProof="0" dirty="0">
                <a:ln>
                  <a:noFill/>
                </a:ln>
                <a:solidFill>
                  <a:srgbClr val="293737"/>
                </a:solidFill>
                <a:effectLst/>
                <a:uLnTx/>
                <a:uFillTx/>
                <a:latin typeface="Goudy Old Style"/>
                <a:ea typeface="+mn-ea"/>
                <a:cs typeface="+mn-cs"/>
              </a:rPr>
              <a:t>“When we were told to leave our fixed schedules and structured way to work, I remember that we were all quite resistant. At that time everyone got help with their morning care first thing in the morning to be ready for breakfast at about 8 o´clock. When I look back at that time it was quite stressful for both the residents and for us. Many residents did not want to get out of bed, and it was quite a rush. But when we started to adjust our work to the individuals, someone wanted to sleep longer in the morning and someone else wanted to get up already at 6. Suddenly the pace slowed down. And who says that everyone needs to have breakfast at 8? It was really a change of mindset for us.”</a:t>
            </a:r>
          </a:p>
          <a:p>
            <a:pPr marL="0" marR="0" lvl="0" indent="0" algn="l" defTabSz="914400" rtl="0" eaLnBrk="1" fontAlgn="auto" latinLnBrk="0" hangingPunct="1">
              <a:lnSpc>
                <a:spcPct val="100000"/>
              </a:lnSpc>
              <a:spcBef>
                <a:spcPts val="0"/>
              </a:spcBef>
              <a:spcAft>
                <a:spcPts val="800"/>
              </a:spcAft>
              <a:buClrTx/>
              <a:buSzPct val="70000"/>
              <a:buFontTx/>
              <a:buNone/>
              <a:tabLst/>
              <a:defRPr/>
            </a:pPr>
            <a:endParaRPr kumimoji="0" lang="en-US" sz="1800" b="0" i="1" u="none" strike="noStrike" kern="1200" cap="none" spc="0" normalizeH="0" baseline="0" noProof="0" dirty="0">
              <a:ln>
                <a:noFill/>
              </a:ln>
              <a:solidFill>
                <a:srgbClr val="293737"/>
              </a:solidFill>
              <a:effectLst/>
              <a:uLnTx/>
              <a:uFillTx/>
              <a:latin typeface="Goudy Old Style"/>
              <a:ea typeface="+mn-ea"/>
              <a:cs typeface="+mn-cs"/>
            </a:endParaRPr>
          </a:p>
          <a:p>
            <a:pPr marL="0" marR="0" lvl="0" indent="0" algn="l" defTabSz="914400" rtl="0" eaLnBrk="1" fontAlgn="auto" latinLnBrk="0" hangingPunct="1">
              <a:lnSpc>
                <a:spcPct val="100000"/>
              </a:lnSpc>
              <a:spcBef>
                <a:spcPts val="0"/>
              </a:spcBef>
              <a:spcAft>
                <a:spcPts val="800"/>
              </a:spcAft>
              <a:buClrTx/>
              <a:buSzPct val="70000"/>
              <a:buFontTx/>
              <a:buNone/>
              <a:tabLst/>
              <a:defRPr/>
            </a:pPr>
            <a:r>
              <a:rPr kumimoji="0" lang="en-US" sz="1800" b="0" i="0" u="none" strike="noStrike" kern="1200" cap="none" spc="0" normalizeH="0" baseline="0" noProof="0" dirty="0">
                <a:ln>
                  <a:noFill/>
                </a:ln>
                <a:solidFill>
                  <a:srgbClr val="293737"/>
                </a:solidFill>
                <a:effectLst/>
                <a:uLnTx/>
                <a:uFillTx/>
                <a:latin typeface="Goudy Old Style"/>
                <a:ea typeface="+mn-ea"/>
                <a:cs typeface="+mn-cs"/>
              </a:rPr>
              <a:t>Woman, 62 years, nurse assistant at a residential care facility for people with dementia.</a:t>
            </a:r>
          </a:p>
        </p:txBody>
      </p:sp>
      <p:pic>
        <p:nvPicPr>
          <p:cNvPr id="1026" name="32BEBA06-A835-4D19-B236-1148B2B4D106" descr="IMG_7392.jpg">
            <a:extLst>
              <a:ext uri="{FF2B5EF4-FFF2-40B4-BE49-F238E27FC236}">
                <a16:creationId xmlns:a16="http://schemas.microsoft.com/office/drawing/2014/main" id="{135BE07D-FC2F-073C-7A31-90159FB59C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0" r="172"/>
          <a:stretch/>
        </p:blipFill>
        <p:spPr bwMode="auto">
          <a:xfrm>
            <a:off x="7467600" y="685800"/>
            <a:ext cx="4038600" cy="5486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921233"/>
      </p:ext>
    </p:extLst>
  </p:cSld>
  <p:clrMapOvr>
    <a:masterClrMapping/>
  </p:clrMapOvr>
  <mc:AlternateContent xmlns:mc="http://schemas.openxmlformats.org/markup-compatibility/2006" xmlns:p14="http://schemas.microsoft.com/office/powerpoint/2010/main">
    <mc:Choice Requires="p14">
      <p:transition spd="slow" p14:dur="2000" advTm="57183"/>
    </mc:Choice>
    <mc:Fallback xmlns="">
      <p:transition spd="slow" advTm="5718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4" name="Rectangle 33">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36" name="Rectangle 35">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B55C061C-7BF7-55B4-3502-08703D7E1153}"/>
              </a:ext>
            </a:extLst>
          </p:cNvPr>
          <p:cNvSpPr>
            <a:spLocks noGrp="1"/>
          </p:cNvSpPr>
          <p:nvPr>
            <p:ph type="title"/>
          </p:nvPr>
        </p:nvSpPr>
        <p:spPr>
          <a:xfrm>
            <a:off x="1157027" y="2273300"/>
            <a:ext cx="3702052" cy="3898900"/>
          </a:xfrm>
        </p:spPr>
        <p:txBody>
          <a:bodyPr anchor="ctr">
            <a:normAutofit/>
          </a:bodyPr>
          <a:lstStyle/>
          <a:p>
            <a:pPr marR="0" lvl="0" defTabSz="914400" rtl="0" eaLnBrk="1" fontAlgn="auto" latinLnBrk="0" hangingPunct="1">
              <a:lnSpc>
                <a:spcPct val="90000"/>
              </a:lnSpc>
              <a:spcBef>
                <a:spcPts val="1000"/>
              </a:spcBef>
              <a:spcAft>
                <a:spcPts val="0"/>
              </a:spcAft>
              <a:tabLst/>
              <a:defRPr/>
            </a:pPr>
            <a:br>
              <a:rPr kumimoji="0" lang="sv-SE" sz="2800" b="0" i="0" u="none" strike="noStrike" kern="1200" cap="none" spc="0" normalizeH="0" baseline="0" noProof="0" dirty="0">
                <a:ln>
                  <a:noFill/>
                </a:ln>
                <a:solidFill>
                  <a:prstClr val="black"/>
                </a:solidFill>
                <a:effectLst/>
                <a:uLnTx/>
                <a:uFillTx/>
                <a:latin typeface="Calibri Light" panose="020F0302020204030204"/>
                <a:ea typeface="+mn-ea"/>
                <a:cs typeface="+mn-cs"/>
              </a:rPr>
            </a:br>
            <a:endParaRPr lang="sv-SE" dirty="0"/>
          </a:p>
        </p:txBody>
      </p:sp>
      <p:sp>
        <p:nvSpPr>
          <p:cNvPr id="38" name="Rectangle 37">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textruta 3">
            <a:extLst>
              <a:ext uri="{FF2B5EF4-FFF2-40B4-BE49-F238E27FC236}">
                <a16:creationId xmlns:a16="http://schemas.microsoft.com/office/drawing/2014/main" id="{72CD3896-BD12-15D2-8447-C504FB5B17F2}"/>
              </a:ext>
            </a:extLst>
          </p:cNvPr>
          <p:cNvSpPr txBox="1"/>
          <p:nvPr/>
        </p:nvSpPr>
        <p:spPr>
          <a:xfrm>
            <a:off x="685800" y="2417078"/>
            <a:ext cx="4724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all" spc="300" normalizeH="0" baseline="0" noProof="0" dirty="0">
                <a:ln>
                  <a:noFill/>
                </a:ln>
                <a:solidFill>
                  <a:srgbClr val="293737"/>
                </a:solidFill>
                <a:effectLst/>
                <a:uLnTx/>
                <a:uFillTx/>
                <a:latin typeface="Goudy Old Style"/>
                <a:ea typeface="+mn-ea"/>
                <a:cs typeface="+mn-cs"/>
              </a:rPr>
              <a:t>Understanding the world from the </a:t>
            </a:r>
            <a:r>
              <a:rPr kumimoji="0" lang="en-US" sz="2400" b="1" i="0" u="none" strike="noStrike" kern="1200" cap="all" spc="300" normalizeH="0" baseline="0" noProof="0" dirty="0">
                <a:ln>
                  <a:noFill/>
                </a:ln>
                <a:solidFill>
                  <a:srgbClr val="293737"/>
                </a:solidFill>
                <a:effectLst/>
                <a:uLnTx/>
                <a:uFillTx/>
                <a:latin typeface="Goudy Old Style"/>
                <a:ea typeface="+mn-ea"/>
                <a:cs typeface="+mn-cs"/>
              </a:rPr>
              <a:t>P</a:t>
            </a:r>
            <a:r>
              <a:rPr kumimoji="0" lang="en-US" sz="2400" b="0" i="0" u="none" strike="noStrike" kern="1200" cap="all" spc="300" normalizeH="0" baseline="0" noProof="0" dirty="0">
                <a:ln>
                  <a:noFill/>
                </a:ln>
                <a:solidFill>
                  <a:srgbClr val="293737"/>
                </a:solidFill>
                <a:effectLst/>
                <a:uLnTx/>
                <a:uFillTx/>
                <a:latin typeface="Goudy Old Style"/>
                <a:ea typeface="+mn-ea"/>
                <a:cs typeface="+mn-cs"/>
              </a:rPr>
              <a:t>erspective of the service user</a:t>
            </a:r>
            <a:endParaRPr kumimoji="0" lang="sv-SE" sz="2400" b="0" i="0" u="none" strike="noStrike" kern="1200" cap="none" spc="0" normalizeH="0" baseline="0" noProof="0" dirty="0">
              <a:ln>
                <a:noFill/>
              </a:ln>
              <a:solidFill>
                <a:prstClr val="black"/>
              </a:solidFill>
              <a:effectLst/>
              <a:uLnTx/>
              <a:uFillTx/>
              <a:latin typeface="Goudy Old Style"/>
              <a:ea typeface="+mn-ea"/>
              <a:cs typeface="+mn-cs"/>
            </a:endParaRPr>
          </a:p>
        </p:txBody>
      </p:sp>
      <p:pic>
        <p:nvPicPr>
          <p:cNvPr id="16" name="Platshållare för innehåll 15" descr="En bild som visar text, person, person, sitter&#10;&#10;Automatiskt genererad beskrivning">
            <a:extLst>
              <a:ext uri="{FF2B5EF4-FFF2-40B4-BE49-F238E27FC236}">
                <a16:creationId xmlns:a16="http://schemas.microsoft.com/office/drawing/2014/main" id="{AF81C18C-D90C-5EB2-01D0-7D6EFAB3DD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90546" y="254000"/>
            <a:ext cx="4521195" cy="6311900"/>
          </a:xfrm>
        </p:spPr>
      </p:pic>
    </p:spTree>
    <p:extLst>
      <p:ext uri="{BB962C8B-B14F-4D97-AF65-F5344CB8AC3E}">
        <p14:creationId xmlns:p14="http://schemas.microsoft.com/office/powerpoint/2010/main" val="1466505217"/>
      </p:ext>
    </p:extLst>
  </p:cSld>
  <p:clrMapOvr>
    <a:masterClrMapping/>
  </p:clrMapOvr>
  <mc:AlternateContent xmlns:mc="http://schemas.openxmlformats.org/markup-compatibility/2006" xmlns:p14="http://schemas.microsoft.com/office/powerpoint/2010/main">
    <mc:Choice Requires="p14">
      <p:transition spd="slow" p14:dur="2000" advTm="179902"/>
    </mc:Choice>
    <mc:Fallback xmlns="">
      <p:transition spd="slow" advTm="17990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7" name="Rectangle 2066">
            <a:extLst>
              <a:ext uri="{FF2B5EF4-FFF2-40B4-BE49-F238E27FC236}">
                <a16:creationId xmlns:a16="http://schemas.microsoft.com/office/drawing/2014/main" id="{C6771E30-A604-493B-BC4C-1AA766591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069" name="Rectangle 2068">
            <a:extLst>
              <a:ext uri="{FF2B5EF4-FFF2-40B4-BE49-F238E27FC236}">
                <a16:creationId xmlns:a16="http://schemas.microsoft.com/office/drawing/2014/main" id="{913EDF91-3802-4360-909F-A0509363D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625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2054" name="Picture 6" descr="Conductor of symphony orchestra with performers in background in concert hall">
            <a:extLst>
              <a:ext uri="{FF2B5EF4-FFF2-40B4-BE49-F238E27FC236}">
                <a16:creationId xmlns:a16="http://schemas.microsoft.com/office/drawing/2014/main" id="{F19A09AF-607B-58B5-4E82-F9D905DB95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77" r="35519"/>
          <a:stretch/>
        </p:blipFill>
        <p:spPr bwMode="auto">
          <a:xfrm>
            <a:off x="685800" y="685800"/>
            <a:ext cx="3390900" cy="5486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a:extLst>
              <a:ext uri="{FF2B5EF4-FFF2-40B4-BE49-F238E27FC236}">
                <a16:creationId xmlns:a16="http://schemas.microsoft.com/office/drawing/2014/main" id="{7DEF8DA9-C522-642B-644A-E0C30987BC84}"/>
              </a:ext>
            </a:extLst>
          </p:cNvPr>
          <p:cNvSpPr txBox="1"/>
          <p:nvPr/>
        </p:nvSpPr>
        <p:spPr>
          <a:xfrm>
            <a:off x="4965290" y="685799"/>
            <a:ext cx="6951407" cy="6039465"/>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100000"/>
              </a:lnSpc>
              <a:spcBef>
                <a:spcPts val="0"/>
              </a:spcBef>
              <a:spcAft>
                <a:spcPts val="800"/>
              </a:spcAft>
              <a:buClrTx/>
              <a:buSzPct val="70000"/>
              <a:buFontTx/>
              <a:buNone/>
              <a:tabLst/>
              <a:defRPr/>
            </a:pPr>
            <a:r>
              <a:rPr kumimoji="0" lang="en-US" sz="2400" b="0" i="1" u="none" strike="noStrike" kern="1200" cap="none" spc="0" normalizeH="0" baseline="0" noProof="0" dirty="0">
                <a:ln>
                  <a:noFill/>
                </a:ln>
                <a:solidFill>
                  <a:srgbClr val="293737"/>
                </a:solidFill>
                <a:effectLst/>
                <a:uLnTx/>
                <a:uFillTx/>
                <a:latin typeface="Goudy Old Style"/>
                <a:ea typeface="+mn-ea"/>
                <a:cs typeface="+mn-cs"/>
              </a:rPr>
              <a:t>It is a lot of things that takes my energy these days. I often feel clumsy and awkward, walking against furniture, getting caught in doorknobs and walking into doorframes. It may seem like small everyday trifles that happens to most of us, but it happens all the time for me and it is incredibly tiring in the long run. I know that it comes with the disease and that the brain no longer has control over distance judgments and how close things are. But even though I know why, I get frustrated, it messes up my everyday life and takes all my energy. </a:t>
            </a:r>
          </a:p>
          <a:p>
            <a:pPr marL="0" marR="0" lvl="0" indent="0" algn="l" defTabSz="914400" rtl="0" eaLnBrk="1" fontAlgn="auto" latinLnBrk="0" hangingPunct="1">
              <a:lnSpc>
                <a:spcPct val="100000"/>
              </a:lnSpc>
              <a:spcBef>
                <a:spcPts val="0"/>
              </a:spcBef>
              <a:spcAft>
                <a:spcPts val="800"/>
              </a:spcAft>
              <a:buClrTx/>
              <a:buSzPct val="70000"/>
              <a:buFontTx/>
              <a:buNone/>
              <a:tabLst/>
              <a:defRPr/>
            </a:pPr>
            <a:endParaRPr kumimoji="0" lang="en-US" sz="2400" b="0" i="1" u="none" strike="noStrike" kern="1200" cap="none" spc="0" normalizeH="0" baseline="0" noProof="0" dirty="0">
              <a:ln>
                <a:noFill/>
              </a:ln>
              <a:solidFill>
                <a:srgbClr val="293737"/>
              </a:solidFill>
              <a:effectLst/>
              <a:uLnTx/>
              <a:uFillTx/>
              <a:latin typeface="Goudy Old Style"/>
              <a:ea typeface="+mn-ea"/>
              <a:cs typeface="+mn-cs"/>
            </a:endParaRPr>
          </a:p>
          <a:p>
            <a:pPr marL="0" marR="0" lvl="0" indent="0" algn="l" defTabSz="914400" rtl="0" eaLnBrk="1" fontAlgn="auto" latinLnBrk="0" hangingPunct="1">
              <a:lnSpc>
                <a:spcPct val="100000"/>
              </a:lnSpc>
              <a:spcBef>
                <a:spcPts val="0"/>
              </a:spcBef>
              <a:spcAft>
                <a:spcPts val="800"/>
              </a:spcAft>
              <a:buClrTx/>
              <a:buSzPct val="70000"/>
              <a:buFontTx/>
              <a:buNone/>
              <a:tabLst/>
              <a:defRPr/>
            </a:pPr>
            <a:r>
              <a:rPr kumimoji="0" lang="en-US" sz="2400" b="0" i="1" u="none" strike="noStrike" kern="1200" cap="none" spc="0" normalizeH="0" baseline="0" noProof="0" dirty="0">
                <a:ln>
                  <a:noFill/>
                </a:ln>
                <a:solidFill>
                  <a:srgbClr val="293737"/>
                </a:solidFill>
                <a:effectLst/>
                <a:uLnTx/>
                <a:uFillTx/>
                <a:latin typeface="Goudy Old Style"/>
                <a:ea typeface="+mn-ea"/>
                <a:cs typeface="+mn-cs"/>
              </a:rPr>
              <a:t>But there is also a lot of things that gives energy. It is about taking care of your resources and enjoying them. For me, music is my lifeline. I used to play in a full orchestra in my days…  It is actually quite strange how the brain works. Even though one moment I can hardly remember how to pick up my purse or read the newspaper, it is completely different as soon as there is music in the picture…</a:t>
            </a:r>
          </a:p>
        </p:txBody>
      </p:sp>
    </p:spTree>
    <p:extLst>
      <p:ext uri="{BB962C8B-B14F-4D97-AF65-F5344CB8AC3E}">
        <p14:creationId xmlns:p14="http://schemas.microsoft.com/office/powerpoint/2010/main" val="975906168"/>
      </p:ext>
    </p:extLst>
  </p:cSld>
  <p:clrMapOvr>
    <a:masterClrMapping/>
  </p:clrMapOvr>
  <mc:AlternateContent xmlns:mc="http://schemas.openxmlformats.org/markup-compatibility/2006" xmlns:p14="http://schemas.microsoft.com/office/powerpoint/2010/main">
    <mc:Choice Requires="p14">
      <p:transition spd="slow" p14:dur="2000" advTm="71380"/>
    </mc:Choice>
    <mc:Fallback xmlns="">
      <p:transition spd="slow" advTm="7138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C6771E30-A604-493B-BC4C-1AA766591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081" name="Rectangle 3080">
            <a:extLst>
              <a:ext uri="{FF2B5EF4-FFF2-40B4-BE49-F238E27FC236}">
                <a16:creationId xmlns:a16="http://schemas.microsoft.com/office/drawing/2014/main" id="{913EDF91-3802-4360-909F-A0509363D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625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3074" name="Picture 2" descr="Close up of senior woman playing the piano">
            <a:extLst>
              <a:ext uri="{FF2B5EF4-FFF2-40B4-BE49-F238E27FC236}">
                <a16:creationId xmlns:a16="http://schemas.microsoft.com/office/drawing/2014/main" id="{4AEC6C75-1E98-A849-0A33-275A4075DF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88" r="45008"/>
          <a:stretch/>
        </p:blipFill>
        <p:spPr bwMode="auto">
          <a:xfrm>
            <a:off x="685800" y="685800"/>
            <a:ext cx="3390900" cy="5486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a:extLst>
              <a:ext uri="{FF2B5EF4-FFF2-40B4-BE49-F238E27FC236}">
                <a16:creationId xmlns:a16="http://schemas.microsoft.com/office/drawing/2014/main" id="{7DEF8DA9-C522-642B-644A-E0C30987BC84}"/>
              </a:ext>
            </a:extLst>
          </p:cNvPr>
          <p:cNvSpPr txBox="1"/>
          <p:nvPr/>
        </p:nvSpPr>
        <p:spPr>
          <a:xfrm>
            <a:off x="5364126" y="1347019"/>
            <a:ext cx="6165978" cy="5388078"/>
          </a:xfrm>
          <a:prstGeom prst="rect">
            <a:avLst/>
          </a:prstGeom>
        </p:spPr>
        <p:txBody>
          <a:bodyPr vert="horz" lIns="91440" tIns="45720" rIns="91440" bIns="45720" rtlCol="0">
            <a:normAutofit fontScale="92500"/>
          </a:bodyPr>
          <a:lstStyle/>
          <a:p>
            <a:pPr marL="0" marR="0" lvl="0" indent="0" algn="l" defTabSz="914400" rtl="0" eaLnBrk="1" fontAlgn="auto" latinLnBrk="0" hangingPunct="1">
              <a:lnSpc>
                <a:spcPct val="100000"/>
              </a:lnSpc>
              <a:spcBef>
                <a:spcPts val="0"/>
              </a:spcBef>
              <a:spcAft>
                <a:spcPts val="800"/>
              </a:spcAft>
              <a:buClrTx/>
              <a:buSzPct val="70000"/>
              <a:buFontTx/>
              <a:buNone/>
              <a:tabLst/>
              <a:defRPr/>
            </a:pPr>
            <a:r>
              <a:rPr kumimoji="0" lang="en-US" sz="2600" b="0" i="1" u="none" strike="noStrike" kern="1200" cap="none" spc="0" normalizeH="0" baseline="0" noProof="0" dirty="0">
                <a:ln>
                  <a:noFill/>
                </a:ln>
                <a:solidFill>
                  <a:srgbClr val="293737"/>
                </a:solidFill>
                <a:effectLst/>
                <a:uLnTx/>
                <a:uFillTx/>
                <a:latin typeface="Goudy Old Style"/>
                <a:ea typeface="+mn-ea"/>
                <a:cs typeface="+mn-cs"/>
              </a:rPr>
              <a:t>… Yesterday I was at my daughter’s house who had one of her music students visiting. It was wonderful to sit in the armchair and listen to his violin practice. And then he says; Elizabeth can't you accompany me on the grand piano? And you know what; Right then, I both wanted and was able to. The fingers ran over the keys as before without me having to look for them or take support from the notes. And at that moment I could forget all the craziness and obstacles in everyday life that the disease brings and just enjoy being a capable human being. </a:t>
            </a:r>
          </a:p>
          <a:p>
            <a:pPr marL="0" marR="0" lvl="0" indent="-228600" algn="l" defTabSz="914400" rtl="0" eaLnBrk="1" fontAlgn="auto" latinLnBrk="0" hangingPunct="1">
              <a:lnSpc>
                <a:spcPct val="100000"/>
              </a:lnSpc>
              <a:spcBef>
                <a:spcPts val="0"/>
              </a:spcBef>
              <a:spcAft>
                <a:spcPts val="800"/>
              </a:spcAft>
              <a:buClrTx/>
              <a:buSzPct val="70000"/>
              <a:buFont typeface="Arial" panose="020B0604020202020204" pitchFamily="34" charset="0"/>
              <a:buChar char="•"/>
              <a:tabLst/>
              <a:defRPr/>
            </a:pPr>
            <a:endParaRPr kumimoji="0" lang="en-US" sz="1800" b="0" i="0" u="none" strike="noStrike" kern="1200" cap="none" spc="0" normalizeH="0" baseline="0" noProof="0" dirty="0">
              <a:ln>
                <a:noFill/>
              </a:ln>
              <a:solidFill>
                <a:srgbClr val="293737"/>
              </a:solidFill>
              <a:effectLst/>
              <a:uLnTx/>
              <a:uFillTx/>
              <a:latin typeface="Goudy Old Style"/>
              <a:ea typeface="+mn-ea"/>
              <a:cs typeface="+mn-cs"/>
            </a:endParaRPr>
          </a:p>
          <a:p>
            <a:pPr marL="0" marR="0" lvl="0" indent="-228600" algn="l" defTabSz="914400" rtl="0" eaLnBrk="1" fontAlgn="auto" latinLnBrk="0" hangingPunct="1">
              <a:lnSpc>
                <a:spcPct val="100000"/>
              </a:lnSpc>
              <a:spcBef>
                <a:spcPts val="0"/>
              </a:spcBef>
              <a:spcAft>
                <a:spcPts val="800"/>
              </a:spcAft>
              <a:buClrTx/>
              <a:buSzPct val="70000"/>
              <a:buFont typeface="Arial" panose="020B0604020202020204" pitchFamily="34" charset="0"/>
              <a:buChar char="•"/>
              <a:tabLst/>
              <a:defRPr/>
            </a:pPr>
            <a:endParaRPr kumimoji="0" lang="en-US" sz="1800" b="0" i="0" u="none" strike="noStrike" kern="1200" cap="none" spc="0" normalizeH="0" baseline="0" noProof="0" dirty="0">
              <a:ln>
                <a:noFill/>
              </a:ln>
              <a:solidFill>
                <a:srgbClr val="293737"/>
              </a:solidFill>
              <a:effectLst/>
              <a:uLnTx/>
              <a:uFillTx/>
              <a:latin typeface="Goudy Old Style"/>
              <a:ea typeface="+mn-ea"/>
              <a:cs typeface="+mn-cs"/>
            </a:endParaRPr>
          </a:p>
          <a:p>
            <a:pPr marL="0" marR="0" lvl="0" indent="0" algn="l" defTabSz="914400" rtl="0" eaLnBrk="1" fontAlgn="auto" latinLnBrk="0" hangingPunct="1">
              <a:lnSpc>
                <a:spcPct val="100000"/>
              </a:lnSpc>
              <a:spcBef>
                <a:spcPts val="0"/>
              </a:spcBef>
              <a:spcAft>
                <a:spcPts val="800"/>
              </a:spcAft>
              <a:buClrTx/>
              <a:buSzPct val="70000"/>
              <a:buFontTx/>
              <a:buNone/>
              <a:tabLst/>
              <a:defRPr/>
            </a:pPr>
            <a:r>
              <a:rPr kumimoji="0" lang="en-US" sz="1800" b="0" i="0" u="none" strike="noStrike" kern="1200" cap="none" spc="0" normalizeH="0" baseline="0" noProof="0" dirty="0">
                <a:ln>
                  <a:noFill/>
                </a:ln>
                <a:solidFill>
                  <a:srgbClr val="293737"/>
                </a:solidFill>
                <a:effectLst/>
                <a:uLnTx/>
                <a:uFillTx/>
                <a:latin typeface="Goudy Old Style"/>
                <a:ea typeface="+mn-ea"/>
                <a:cs typeface="+mn-cs"/>
              </a:rPr>
              <a:t>Elizabeth, 92 years, living with Alzheimer’s disease. </a:t>
            </a:r>
          </a:p>
        </p:txBody>
      </p:sp>
    </p:spTree>
    <p:extLst>
      <p:ext uri="{BB962C8B-B14F-4D97-AF65-F5344CB8AC3E}">
        <p14:creationId xmlns:p14="http://schemas.microsoft.com/office/powerpoint/2010/main" val="2047958997"/>
      </p:ext>
    </p:extLst>
  </p:cSld>
  <p:clrMapOvr>
    <a:masterClrMapping/>
  </p:clrMapOvr>
  <mc:AlternateContent xmlns:mc="http://schemas.openxmlformats.org/markup-compatibility/2006" xmlns:p14="http://schemas.microsoft.com/office/powerpoint/2010/main">
    <mc:Choice Requires="p14">
      <p:transition spd="slow" p14:dur="2000" advTm="42199"/>
    </mc:Choice>
    <mc:Fallback xmlns="">
      <p:transition spd="slow" advTm="4219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8" name="Rectangle 1057">
            <a:extLst>
              <a:ext uri="{FF2B5EF4-FFF2-40B4-BE49-F238E27FC236}">
                <a16:creationId xmlns:a16="http://schemas.microsoft.com/office/drawing/2014/main" id="{97C478F1-26B5-44C9-823B-523B85B112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60" name="Rectangle 1059">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625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E6A20806-B56E-43E5-C9CF-AE70E281C9E1}"/>
              </a:ext>
            </a:extLst>
          </p:cNvPr>
          <p:cNvSpPr>
            <a:spLocks noGrp="1"/>
          </p:cNvSpPr>
          <p:nvPr>
            <p:ph type="title"/>
          </p:nvPr>
        </p:nvSpPr>
        <p:spPr>
          <a:xfrm>
            <a:off x="355023" y="914401"/>
            <a:ext cx="4052454" cy="3046228"/>
          </a:xfrm>
        </p:spPr>
        <p:txBody>
          <a:bodyPr vert="horz" lIns="91440" tIns="45720" rIns="91440" bIns="45720" rtlCol="0" anchor="b">
            <a:normAutofit/>
          </a:bodyPr>
          <a:lstStyle/>
          <a:p>
            <a:pPr algn="ctr"/>
            <a:r>
              <a:rPr lang="en-US" sz="2400" kern="1200" cap="all" spc="300" baseline="0" dirty="0">
                <a:solidFill>
                  <a:schemeClr val="bg2"/>
                </a:solidFill>
                <a:latin typeface="Goudy Old Style" panose="02020502050305020303" pitchFamily="18" charset="0"/>
              </a:rPr>
              <a:t>Providing a </a:t>
            </a:r>
            <a:r>
              <a:rPr lang="en-US" sz="2400" b="1" kern="1200" cap="all" spc="300" baseline="0" dirty="0">
                <a:solidFill>
                  <a:schemeClr val="bg2"/>
                </a:solidFill>
                <a:latin typeface="Goudy Old Style" panose="02020502050305020303" pitchFamily="18" charset="0"/>
              </a:rPr>
              <a:t>S</a:t>
            </a:r>
            <a:r>
              <a:rPr lang="en-US" sz="2400" kern="1200" cap="all" spc="300" baseline="0" dirty="0">
                <a:solidFill>
                  <a:schemeClr val="bg2"/>
                </a:solidFill>
                <a:latin typeface="Goudy Old Style" panose="02020502050305020303" pitchFamily="18" charset="0"/>
              </a:rPr>
              <a:t>ocial environment that supports psychological needs</a:t>
            </a:r>
          </a:p>
        </p:txBody>
      </p:sp>
      <p:pic>
        <p:nvPicPr>
          <p:cNvPr id="4" name="Platshållare för innehåll 4" descr="En bild som visar text, inomhus, bärbar dator&#10;&#10;Automatiskt genererad beskrivning">
            <a:extLst>
              <a:ext uri="{FF2B5EF4-FFF2-40B4-BE49-F238E27FC236}">
                <a16:creationId xmlns:a16="http://schemas.microsoft.com/office/drawing/2014/main" id="{2A2484E6-7C87-2A6B-E050-C608594218E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4157"/>
          <a:stretch/>
        </p:blipFill>
        <p:spPr>
          <a:xfrm rot="5400000">
            <a:off x="5715000" y="716290"/>
            <a:ext cx="5486399" cy="5425420"/>
          </a:xfrm>
          <a:prstGeom prst="rect">
            <a:avLst/>
          </a:prstGeom>
        </p:spPr>
      </p:pic>
    </p:spTree>
    <p:extLst>
      <p:ext uri="{BB962C8B-B14F-4D97-AF65-F5344CB8AC3E}">
        <p14:creationId xmlns:p14="http://schemas.microsoft.com/office/powerpoint/2010/main" val="4062106727"/>
      </p:ext>
    </p:extLst>
  </p:cSld>
  <p:clrMapOvr>
    <a:masterClrMapping/>
  </p:clrMapOvr>
  <mc:AlternateContent xmlns:mc="http://schemas.openxmlformats.org/markup-compatibility/2006" xmlns:p14="http://schemas.microsoft.com/office/powerpoint/2010/main">
    <mc:Choice Requires="p14">
      <p:transition spd="slow" p14:dur="2000" advTm="50337"/>
    </mc:Choice>
    <mc:Fallback xmlns="">
      <p:transition spd="slow" advTm="5033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EB11D716-C386-4458-B509-DF66B4C0B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105" name="Rectangle 4104">
            <a:extLst>
              <a:ext uri="{FF2B5EF4-FFF2-40B4-BE49-F238E27FC236}">
                <a16:creationId xmlns:a16="http://schemas.microsoft.com/office/drawing/2014/main" id="{DE1BE3E3-58C1-4A81-90ED-54387D0F1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7818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textruta 4">
            <a:extLst>
              <a:ext uri="{FF2B5EF4-FFF2-40B4-BE49-F238E27FC236}">
                <a16:creationId xmlns:a16="http://schemas.microsoft.com/office/drawing/2014/main" id="{7DEF8DA9-C522-642B-644A-E0C30987BC84}"/>
              </a:ext>
            </a:extLst>
          </p:cNvPr>
          <p:cNvSpPr txBox="1"/>
          <p:nvPr/>
        </p:nvSpPr>
        <p:spPr>
          <a:xfrm>
            <a:off x="314632" y="685800"/>
            <a:ext cx="6164826" cy="5614024"/>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0"/>
              </a:spcBef>
              <a:spcAft>
                <a:spcPts val="800"/>
              </a:spcAft>
              <a:buClrTx/>
              <a:buSzPct val="70000"/>
              <a:buFontTx/>
              <a:buNone/>
              <a:tabLst/>
              <a:defRPr/>
            </a:pPr>
            <a:r>
              <a:rPr kumimoji="0" lang="en-US" sz="2400" b="0" i="1" u="none" strike="noStrike" kern="1200" cap="none" spc="0" normalizeH="0" baseline="0" noProof="0" dirty="0">
                <a:ln>
                  <a:noFill/>
                </a:ln>
                <a:solidFill>
                  <a:srgbClr val="293737"/>
                </a:solidFill>
                <a:effectLst/>
                <a:uLnTx/>
                <a:uFillTx/>
                <a:latin typeface="Goudy Old Style"/>
                <a:ea typeface="+mn-ea"/>
                <a:cs typeface="+mn-cs"/>
              </a:rPr>
              <a:t>“You see, it is far more than simply memory loss. We are confused, we have problems with our sight, with our balance, with numbers and with direction. It is a real disease, not a normal part of ageing. We have no sense of time passing, so we live in the present reality, with no past and no future. We put all our energy into now, not then or later. Sometimes this causes a lot of anxiety because we worry about the past or the future because we cannot ‘feel’ that it exists. But this fact that we live in the present, with a depth of spirit and some tangled emotions, rather than cognition, means you can connect with us at a deep level through touch, eye contact and smiles”. </a:t>
            </a:r>
            <a:endParaRPr kumimoji="0" lang="en-US" sz="2400" b="0" i="0" u="none" strike="noStrike" kern="1200" cap="none" spc="0" normalizeH="0" baseline="0" noProof="0" dirty="0">
              <a:ln>
                <a:noFill/>
              </a:ln>
              <a:solidFill>
                <a:srgbClr val="293737"/>
              </a:solidFill>
              <a:effectLst/>
              <a:uLnTx/>
              <a:uFillTx/>
              <a:latin typeface="Goudy Old Style"/>
              <a:ea typeface="+mn-ea"/>
              <a:cs typeface="+mn-cs"/>
            </a:endParaRPr>
          </a:p>
          <a:p>
            <a:pPr marL="0" marR="0" lvl="0" indent="0" algn="l" defTabSz="914400" rtl="0" eaLnBrk="1" fontAlgn="auto" latinLnBrk="0" hangingPunct="1">
              <a:lnSpc>
                <a:spcPct val="100000"/>
              </a:lnSpc>
              <a:spcBef>
                <a:spcPts val="0"/>
              </a:spcBef>
              <a:spcAft>
                <a:spcPts val="800"/>
              </a:spcAft>
              <a:buClrTx/>
              <a:buSzPct val="70000"/>
              <a:buFontTx/>
              <a:buNone/>
              <a:tabLst/>
              <a:defRPr/>
            </a:pPr>
            <a:endParaRPr kumimoji="0" lang="en-US" sz="1800" b="0" i="0" u="none" strike="noStrike" kern="1200" cap="none" spc="0" normalizeH="0" baseline="0" noProof="0" dirty="0">
              <a:ln>
                <a:noFill/>
              </a:ln>
              <a:solidFill>
                <a:srgbClr val="293737"/>
              </a:solidFill>
              <a:effectLst/>
              <a:uLnTx/>
              <a:uFillTx/>
              <a:latin typeface="Goudy Old Style"/>
              <a:ea typeface="+mn-ea"/>
              <a:cs typeface="+mn-cs"/>
            </a:endParaRPr>
          </a:p>
          <a:p>
            <a:pPr marL="0" marR="0" lvl="0" indent="0" algn="l" defTabSz="914400" rtl="0" eaLnBrk="1" fontAlgn="auto" latinLnBrk="0" hangingPunct="1">
              <a:lnSpc>
                <a:spcPct val="100000"/>
              </a:lnSpc>
              <a:spcBef>
                <a:spcPts val="0"/>
              </a:spcBef>
              <a:spcAft>
                <a:spcPts val="800"/>
              </a:spcAft>
              <a:buClrTx/>
              <a:buSzPct val="70000"/>
              <a:buFontTx/>
              <a:buNone/>
              <a:tabLst/>
              <a:defRPr/>
            </a:pPr>
            <a:r>
              <a:rPr kumimoji="0" lang="en-US" sz="1800" b="0" i="0" u="none" strike="noStrike" kern="1200" cap="none" spc="0" normalizeH="0" baseline="0" noProof="0" dirty="0">
                <a:ln>
                  <a:noFill/>
                </a:ln>
                <a:solidFill>
                  <a:srgbClr val="293737"/>
                </a:solidFill>
                <a:effectLst/>
                <a:uLnTx/>
                <a:uFillTx/>
                <a:latin typeface="Goudy Old Style"/>
                <a:ea typeface="+mn-ea"/>
                <a:cs typeface="+mn-cs"/>
              </a:rPr>
              <a:t>Christine Bryden, age 56, living with frontal lobe dementia.</a:t>
            </a:r>
          </a:p>
        </p:txBody>
      </p:sp>
      <p:pic>
        <p:nvPicPr>
          <p:cNvPr id="4098" name="E1EF5DB2-A784-44F6-A619-981C3EC17A7A" descr="IMG_7261.jpg">
            <a:extLst>
              <a:ext uri="{FF2B5EF4-FFF2-40B4-BE49-F238E27FC236}">
                <a16:creationId xmlns:a16="http://schemas.microsoft.com/office/drawing/2014/main" id="{FC1AD956-C677-45C2-B371-0BC04F08BC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52"/>
          <a:stretch/>
        </p:blipFill>
        <p:spPr bwMode="auto">
          <a:xfrm>
            <a:off x="7467600" y="685800"/>
            <a:ext cx="4038600" cy="5486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745935"/>
      </p:ext>
    </p:extLst>
  </p:cSld>
  <p:clrMapOvr>
    <a:masterClrMapping/>
  </p:clrMapOvr>
  <mc:AlternateContent xmlns:mc="http://schemas.openxmlformats.org/markup-compatibility/2006" xmlns:p14="http://schemas.microsoft.com/office/powerpoint/2010/main">
    <mc:Choice Requires="p14">
      <p:transition spd="slow" p14:dur="2000" advTm="63343"/>
    </mc:Choice>
    <mc:Fallback xmlns="">
      <p:transition spd="slow" advTm="6334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EA96BB7C-FD09-D022-A16F-E8CD88D25B3E}"/>
              </a:ext>
            </a:extLst>
          </p:cNvPr>
          <p:cNvSpPr>
            <a:spLocks noGrp="1"/>
          </p:cNvSpPr>
          <p:nvPr>
            <p:ph type="title"/>
          </p:nvPr>
        </p:nvSpPr>
        <p:spPr>
          <a:xfrm>
            <a:off x="685800" y="1282700"/>
            <a:ext cx="10820399" cy="1943100"/>
          </a:xfrm>
        </p:spPr>
        <p:txBody>
          <a:bodyPr anchor="b">
            <a:normAutofit fontScale="90000"/>
          </a:bodyPr>
          <a:lstStyle/>
          <a:p>
            <a:pPr marL="457200" lvl="0" indent="-457200" algn="ctr">
              <a:spcBef>
                <a:spcPts val="1000"/>
              </a:spcBef>
              <a:buFont typeface="Arial" panose="020B0604020202020204" pitchFamily="34" charset="0"/>
              <a:buChar char="•"/>
            </a:pPr>
            <a:br>
              <a:rPr lang="sv-SE" sz="800" dirty="0">
                <a:latin typeface="Calibri Light" panose="020F0302020204030204" pitchFamily="34" charset="0"/>
                <a:cs typeface="Calibri Light" panose="020F0302020204030204" pitchFamily="34" charset="0"/>
              </a:rPr>
            </a:br>
            <a:br>
              <a:rPr lang="sv-SE" sz="800" dirty="0">
                <a:latin typeface="Calibri Light" panose="020F0302020204030204" pitchFamily="34" charset="0"/>
                <a:cs typeface="Calibri Light" panose="020F0302020204030204" pitchFamily="34" charset="0"/>
              </a:rPr>
            </a:br>
            <a:br>
              <a:rPr lang="sv-SE" sz="2700" dirty="0">
                <a:cs typeface="Calibri Light" panose="020F0302020204030204" pitchFamily="34" charset="0"/>
              </a:rPr>
            </a:br>
            <a:br>
              <a:rPr lang="sv-SE" sz="2700" dirty="0">
                <a:cs typeface="Calibri Light" panose="020F0302020204030204" pitchFamily="34" charset="0"/>
              </a:rPr>
            </a:br>
            <a:br>
              <a:rPr lang="sv-SE" sz="2700" dirty="0">
                <a:cs typeface="Calibri Light" panose="020F0302020204030204" pitchFamily="34" charset="0"/>
              </a:rPr>
            </a:br>
            <a:br>
              <a:rPr lang="sv-SE" sz="3600" dirty="0">
                <a:cs typeface="Calibri Light" panose="020F0302020204030204" pitchFamily="34" charset="0"/>
              </a:rPr>
            </a:br>
            <a:r>
              <a:rPr lang="sv-SE" sz="3600" dirty="0">
                <a:cs typeface="Calibri Light" panose="020F0302020204030204" pitchFamily="34" charset="0"/>
              </a:rPr>
              <a:t>WHY IS PERSON-CENTERED CARE IMPORTANT? </a:t>
            </a:r>
            <a:br>
              <a:rPr lang="sv-SE" sz="2700" dirty="0">
                <a:cs typeface="Calibri Light" panose="020F0302020204030204" pitchFamily="34" charset="0"/>
              </a:rPr>
            </a:br>
            <a:br>
              <a:rPr lang="sv-SE" sz="2700" dirty="0">
                <a:cs typeface="Calibri Light" panose="020F0302020204030204" pitchFamily="34" charset="0"/>
              </a:rPr>
            </a:br>
            <a:r>
              <a:rPr lang="en-US" sz="2700" cap="none" dirty="0">
                <a:cs typeface="Calibri Light" panose="020F0302020204030204" pitchFamily="34" charset="0"/>
              </a:rPr>
              <a:t>Research has found that person-centered care can have a big impact on the quality of care. It can:</a:t>
            </a:r>
            <a:br>
              <a:rPr lang="en-US" sz="800" dirty="0">
                <a:latin typeface="Calibri Light" panose="020F0302020204030204" pitchFamily="34" charset="0"/>
                <a:cs typeface="Calibri Light" panose="020F0302020204030204" pitchFamily="34" charset="0"/>
              </a:rPr>
            </a:br>
            <a:br>
              <a:rPr lang="en-US" sz="800" dirty="0">
                <a:latin typeface="Calibri Light" panose="020F0302020204030204" pitchFamily="34" charset="0"/>
                <a:cs typeface="Calibri Light" panose="020F0302020204030204" pitchFamily="34" charset="0"/>
              </a:rPr>
            </a:br>
            <a:br>
              <a:rPr lang="en-US" sz="800" dirty="0">
                <a:latin typeface="Calibri Light" panose="020F0302020204030204" pitchFamily="34" charset="0"/>
                <a:cs typeface="Calibri Light" panose="020F0302020204030204" pitchFamily="34" charset="0"/>
              </a:rPr>
            </a:br>
            <a:br>
              <a:rPr lang="en-US" sz="800" dirty="0"/>
            </a:br>
            <a:endParaRPr lang="sv-SE" sz="800" dirty="0"/>
          </a:p>
        </p:txBody>
      </p:sp>
      <p:sp>
        <p:nvSpPr>
          <p:cNvPr id="3" name="Platshållare för innehåll 2">
            <a:extLst>
              <a:ext uri="{FF2B5EF4-FFF2-40B4-BE49-F238E27FC236}">
                <a16:creationId xmlns:a16="http://schemas.microsoft.com/office/drawing/2014/main" id="{DFA619A0-C86E-2CE7-9E88-A1BFF5A3CE8C}"/>
              </a:ext>
            </a:extLst>
          </p:cNvPr>
          <p:cNvSpPr>
            <a:spLocks noGrp="1"/>
          </p:cNvSpPr>
          <p:nvPr>
            <p:ph idx="1"/>
          </p:nvPr>
        </p:nvSpPr>
        <p:spPr>
          <a:xfrm>
            <a:off x="1371600" y="3098799"/>
            <a:ext cx="9486901" cy="2648100"/>
          </a:xfrm>
        </p:spPr>
        <p:txBody>
          <a:bodyPr>
            <a:normAutofit fontScale="92500"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Calibri Light" panose="020F0302020204030204" pitchFamily="34" charset="0"/>
              </a:rPr>
              <a:t>Improve the experience and help people feel more satisfied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Calibri Light" panose="020F0302020204030204" pitchFamily="34" charset="0"/>
              </a:rPr>
              <a:t>Encourage people to have a healthier lifestyle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Calibri Light" panose="020F0302020204030204" pitchFamily="34" charset="0"/>
              </a:rPr>
              <a:t>Encourage people to be more involved in decisions about their care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Calibri Light" panose="020F0302020204030204" pitchFamily="34" charset="0"/>
              </a:rPr>
              <a:t>Positive impact of people's health outcomes, such as their blood pressure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Calibri Light" panose="020F0302020204030204" pitchFamily="34" charset="0"/>
              </a:rPr>
              <a:t>Reduce how often people use health services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Calibri Light" panose="020F0302020204030204" pitchFamily="34" charset="0"/>
              </a:rPr>
              <a:t>Improve confident and satisfaction among health care professionals about the care provided</a:t>
            </a:r>
          </a:p>
          <a:p>
            <a:endParaRPr lang="sv-SE" dirty="0"/>
          </a:p>
        </p:txBody>
      </p:sp>
    </p:spTree>
    <p:extLst>
      <p:ext uri="{BB962C8B-B14F-4D97-AF65-F5344CB8AC3E}">
        <p14:creationId xmlns:p14="http://schemas.microsoft.com/office/powerpoint/2010/main" val="3238571963"/>
      </p:ext>
    </p:extLst>
  </p:cSld>
  <p:clrMapOvr>
    <a:masterClrMapping/>
  </p:clrMapOvr>
  <mc:AlternateContent xmlns:mc="http://schemas.openxmlformats.org/markup-compatibility/2006" xmlns:p14="http://schemas.microsoft.com/office/powerpoint/2010/main">
    <mc:Choice Requires="p14">
      <p:transition spd="slow" p14:dur="2000" advTm="112631"/>
    </mc:Choice>
    <mc:Fallback xmlns="">
      <p:transition spd="slow" advTm="11263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197553" y="1010097"/>
            <a:ext cx="9660948" cy="1010088"/>
          </a:xfrm>
        </p:spPr>
        <p:txBody>
          <a:bodyPr anchor="b">
            <a:normAutofit/>
          </a:bodyPr>
          <a:lstStyle/>
          <a:p>
            <a:r>
              <a:rPr lang="en-US" sz="3200" dirty="0">
                <a:ea typeface="Calibri" panose="020F0502020204030204" pitchFamily="34" charset="0"/>
                <a:cs typeface="Times New Roman" panose="02020603050405020304" pitchFamily="18" charset="0"/>
              </a:rPr>
              <a:t>INTENDED LEARNING OUTCOMES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pPr>
              <a:buFont typeface="Wingdings" panose="05000000000000000000" pitchFamily="2" charset="2"/>
              <a:buChar char="§"/>
            </a:pPr>
            <a:endParaRPr lang="sv-SE" dirty="0">
              <a:sym typeface="Wingdings" panose="05000000000000000000" pitchFamily="2" charset="2"/>
            </a:endParaRPr>
          </a:p>
          <a:p>
            <a:pPr>
              <a:buFont typeface="Wingdings" panose="05000000000000000000" pitchFamily="2" charset="2"/>
              <a:buChar char="§"/>
            </a:pPr>
            <a:endParaRPr lang="sv-SE" dirty="0">
              <a:sym typeface="Wingdings" panose="05000000000000000000" pitchFamily="2" charset="2"/>
            </a:endParaRPr>
          </a:p>
          <a:p>
            <a:pPr>
              <a:buFont typeface="Wingdings" panose="05000000000000000000" pitchFamily="2" charset="2"/>
              <a:buChar char="§"/>
            </a:pPr>
            <a:r>
              <a:rPr lang="en-US" sz="2200" dirty="0">
                <a:latin typeface="Calibri Light" panose="020F0302020204030204" pitchFamily="34" charset="0"/>
                <a:cs typeface="Calibri Light" panose="020F0302020204030204" pitchFamily="34" charset="0"/>
                <a:sym typeface="Wingdings" panose="05000000000000000000" pitchFamily="2" charset="2"/>
              </a:rPr>
              <a:t>have knowledge about what person-</a:t>
            </a:r>
            <a:r>
              <a:rPr lang="en-US" sz="2200" dirty="0" err="1">
                <a:latin typeface="Calibri Light" panose="020F0302020204030204" pitchFamily="34" charset="0"/>
                <a:cs typeface="Calibri Light" panose="020F0302020204030204" pitchFamily="34" charset="0"/>
                <a:sym typeface="Wingdings" panose="05000000000000000000" pitchFamily="2" charset="2"/>
              </a:rPr>
              <a:t>centerad</a:t>
            </a:r>
            <a:r>
              <a:rPr lang="en-US" sz="2200" dirty="0">
                <a:latin typeface="Calibri Light" panose="020F0302020204030204" pitchFamily="34" charset="0"/>
                <a:cs typeface="Calibri Light" panose="020F0302020204030204" pitchFamily="34" charset="0"/>
                <a:sym typeface="Wingdings" panose="05000000000000000000" pitchFamily="2" charset="2"/>
              </a:rPr>
              <a:t> care is</a:t>
            </a:r>
          </a:p>
          <a:p>
            <a:pPr>
              <a:buFont typeface="Wingdings" panose="05000000000000000000" pitchFamily="2" charset="2"/>
              <a:buChar char="§"/>
            </a:pPr>
            <a:r>
              <a:rPr lang="en-US" sz="2200" dirty="0">
                <a:latin typeface="Calibri Light" panose="020F0302020204030204" pitchFamily="34" charset="0"/>
                <a:cs typeface="Calibri Light" panose="020F0302020204030204" pitchFamily="34" charset="0"/>
                <a:sym typeface="Wingdings" panose="05000000000000000000" pitchFamily="2" charset="2"/>
              </a:rPr>
              <a:t>explain why it is important to have an person-centered approach when caring</a:t>
            </a:r>
          </a:p>
        </p:txBody>
      </p:sp>
      <p:pic>
        <p:nvPicPr>
          <p:cNvPr id="4" name="Graphic 6" descr="Lärare">
            <a:extLst>
              <a:ext uri="{FF2B5EF4-FFF2-40B4-BE49-F238E27FC236}">
                <a16:creationId xmlns:a16="http://schemas.microsoft.com/office/drawing/2014/main" id="{89A13B68-353F-5A56-1043-3F9DF9138B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6800" y="3676649"/>
            <a:ext cx="2495551" cy="2495551"/>
          </a:xfrm>
          <a:prstGeom prst="rect">
            <a:avLst/>
          </a:prstGeom>
        </p:spPr>
      </p:pic>
      <p:sp>
        <p:nvSpPr>
          <p:cNvPr id="6" name="textruta 5">
            <a:extLst>
              <a:ext uri="{FF2B5EF4-FFF2-40B4-BE49-F238E27FC236}">
                <a16:creationId xmlns:a16="http://schemas.microsoft.com/office/drawing/2014/main" id="{E29F6913-5FB7-2921-C9A7-8EED86B8C7C8}"/>
              </a:ext>
            </a:extLst>
          </p:cNvPr>
          <p:cNvSpPr txBox="1"/>
          <p:nvPr/>
        </p:nvSpPr>
        <p:spPr>
          <a:xfrm>
            <a:off x="1197551" y="2355119"/>
            <a:ext cx="6405883" cy="3970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At the completion of this lecture you will be able to: </a:t>
            </a:r>
          </a:p>
        </p:txBody>
      </p:sp>
    </p:spTree>
    <p:extLst>
      <p:ext uri="{BB962C8B-B14F-4D97-AF65-F5344CB8AC3E}">
        <p14:creationId xmlns:p14="http://schemas.microsoft.com/office/powerpoint/2010/main" val="2739582876"/>
      </p:ext>
    </p:extLst>
  </p:cSld>
  <p:clrMapOvr>
    <a:masterClrMapping/>
  </p:clrMapOvr>
  <mc:AlternateContent xmlns:mc="http://schemas.openxmlformats.org/markup-compatibility/2006" xmlns:p14="http://schemas.microsoft.com/office/powerpoint/2010/main">
    <mc:Choice Requires="p14">
      <p:transition spd="slow" p14:dur="2000" advTm="19655"/>
    </mc:Choice>
    <mc:Fallback xmlns="">
      <p:transition spd="slow" advTm="1965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43985981-2C91-4079-B465-3A4DE828C755" descr="IMG_7346.jpg">
            <a:extLst>
              <a:ext uri="{FF2B5EF4-FFF2-40B4-BE49-F238E27FC236}">
                <a16:creationId xmlns:a16="http://schemas.microsoft.com/office/drawing/2014/main" id="{D1C5548B-378E-441A-CE5F-40B50C9514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000"/>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0482049"/>
      </p:ext>
    </p:extLst>
  </p:cSld>
  <p:clrMapOvr>
    <a:masterClrMapping/>
  </p:clrMapOvr>
  <mc:AlternateContent xmlns:mc="http://schemas.openxmlformats.org/markup-compatibility/2006" xmlns:p14="http://schemas.microsoft.com/office/powerpoint/2010/main">
    <mc:Choice Requires="p14">
      <p:transition spd="slow" p14:dur="2000" advTm="65802"/>
    </mc:Choice>
    <mc:Fallback xmlns="">
      <p:transition spd="slow" advTm="6580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0103171-0BA0-4AF0-AF05-04AFA1A4A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5" name="Platshållare för innehåll 4" descr="En bild som visar text, inomhus, bärbar dator&#10;&#10;Automatiskt genererad beskrivning">
            <a:extLst>
              <a:ext uri="{FF2B5EF4-FFF2-40B4-BE49-F238E27FC236}">
                <a16:creationId xmlns:a16="http://schemas.microsoft.com/office/drawing/2014/main" id="{8A854F48-C11E-5E03-99C4-88452F26DCC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407"/>
          <a:stretch/>
        </p:blipFill>
        <p:spPr>
          <a:xfrm rot="5400000">
            <a:off x="-1047749" y="1047749"/>
            <a:ext cx="6857999" cy="4762500"/>
          </a:xfrm>
          <a:prstGeom prst="rect">
            <a:avLst/>
          </a:prstGeom>
        </p:spPr>
      </p:pic>
      <p:sp>
        <p:nvSpPr>
          <p:cNvPr id="19" name="Rectangle 18">
            <a:extLst>
              <a:ext uri="{FF2B5EF4-FFF2-40B4-BE49-F238E27FC236}">
                <a16:creationId xmlns:a16="http://schemas.microsoft.com/office/drawing/2014/main" id="{E128B901-D4EA-4C4D-A150-23D2A6DEC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9459" y="1"/>
            <a:ext cx="7482541"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21" name="Rectangle 20">
            <a:extLst>
              <a:ext uri="{FF2B5EF4-FFF2-40B4-BE49-F238E27FC236}">
                <a16:creationId xmlns:a16="http://schemas.microsoft.com/office/drawing/2014/main" id="{A760B08A-B322-4C79-AB6D-7E4246352E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685800"/>
            <a:ext cx="6099101" cy="54864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C9A7F7D7-DB57-D079-B918-348AB43D4A6A}"/>
              </a:ext>
            </a:extLst>
          </p:cNvPr>
          <p:cNvSpPr>
            <a:spLocks noGrp="1"/>
          </p:cNvSpPr>
          <p:nvPr>
            <p:ph type="title"/>
          </p:nvPr>
        </p:nvSpPr>
        <p:spPr>
          <a:xfrm>
            <a:off x="5524499" y="1371599"/>
            <a:ext cx="5984801" cy="1961261"/>
          </a:xfrm>
        </p:spPr>
        <p:txBody>
          <a:bodyPr vert="horz" lIns="91440" tIns="45720" rIns="91440" bIns="45720" rtlCol="0" anchor="b">
            <a:normAutofit/>
          </a:bodyPr>
          <a:lstStyle/>
          <a:p>
            <a:pPr algn="ctr"/>
            <a:r>
              <a:rPr lang="en-US" sz="4400" kern="1200" cap="all" spc="300" baseline="0" dirty="0">
                <a:solidFill>
                  <a:schemeClr val="tx2"/>
                </a:solidFill>
                <a:latin typeface="+mj-lt"/>
                <a:ea typeface="+mj-ea"/>
                <a:cs typeface="+mj-cs"/>
              </a:rPr>
              <a:t>Thank you for listening!</a:t>
            </a:r>
          </a:p>
        </p:txBody>
      </p:sp>
      <p:grpSp>
        <p:nvGrpSpPr>
          <p:cNvPr id="3" name="Group 6">
            <a:extLst>
              <a:ext uri="{FF2B5EF4-FFF2-40B4-BE49-F238E27FC236}">
                <a16:creationId xmlns:a16="http://schemas.microsoft.com/office/drawing/2014/main" id="{5DC4E9D1-B161-C7A4-EB49-AA0BD3027A0F}"/>
              </a:ext>
            </a:extLst>
          </p:cNvPr>
          <p:cNvGrpSpPr/>
          <p:nvPr/>
        </p:nvGrpSpPr>
        <p:grpSpPr>
          <a:xfrm>
            <a:off x="5524499" y="5420761"/>
            <a:ext cx="5828546" cy="667573"/>
            <a:chOff x="1230612" y="9750059"/>
            <a:chExt cx="5852294" cy="652382"/>
          </a:xfrm>
          <a:solidFill>
            <a:schemeClr val="bg2"/>
          </a:solidFill>
        </p:grpSpPr>
        <p:pic>
          <p:nvPicPr>
            <p:cNvPr id="4" name="Picture 7">
              <a:extLst>
                <a:ext uri="{FF2B5EF4-FFF2-40B4-BE49-F238E27FC236}">
                  <a16:creationId xmlns:a16="http://schemas.microsoft.com/office/drawing/2014/main" id="{5940CE03-1798-607D-85C0-7EC3161FAA41}"/>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230612" y="9750059"/>
              <a:ext cx="2218055" cy="633095"/>
            </a:xfrm>
            <a:prstGeom prst="rect">
              <a:avLst/>
            </a:prstGeom>
            <a:grpFill/>
            <a:ln>
              <a:solidFill>
                <a:schemeClr val="bg1"/>
              </a:solidFill>
            </a:ln>
          </p:spPr>
        </p:pic>
        <p:sp>
          <p:nvSpPr>
            <p:cNvPr id="6" name="TextBox 8">
              <a:extLst>
                <a:ext uri="{FF2B5EF4-FFF2-40B4-BE49-F238E27FC236}">
                  <a16:creationId xmlns:a16="http://schemas.microsoft.com/office/drawing/2014/main" id="{7F884C69-D7A3-C56C-5FEC-70F3C55C6569}"/>
                </a:ext>
              </a:extLst>
            </p:cNvPr>
            <p:cNvSpPr txBox="1"/>
            <p:nvPr userDrawn="1"/>
          </p:nvSpPr>
          <p:spPr>
            <a:xfrm>
              <a:off x="3448667" y="9770818"/>
              <a:ext cx="3634239" cy="631623"/>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Gill Sans MT"/>
                  <a:ea typeface="+mn-ea"/>
                  <a:cs typeface="+mn-cs"/>
                </a:rPr>
                <a:t>Reference number: 618596-EPP-1-2020-1-SE-EPPKA2-CBHE-JP</a:t>
              </a:r>
              <a:br>
                <a:rPr kumimoji="0" lang="en-GB" sz="900" b="0" i="0" u="none" strike="noStrike" kern="1200" cap="none" spc="0" normalizeH="0" baseline="0" noProof="0" dirty="0">
                  <a:ln>
                    <a:noFill/>
                  </a:ln>
                  <a:noFill/>
                  <a:effectLst/>
                  <a:uLnTx/>
                  <a:uFillTx/>
                  <a:latin typeface="Gill Sans MT"/>
                  <a:ea typeface="+mn-ea"/>
                  <a:cs typeface="+mn-cs"/>
                </a:rPr>
              </a:br>
              <a:r>
                <a:rPr kumimoji="0" lang="en-GB" sz="900" b="0" i="0" u="none" strike="noStrike" kern="1200" cap="none" spc="0" normalizeH="0" baseline="0" noProof="0" dirty="0">
                  <a:ln>
                    <a:noFill/>
                  </a:ln>
                  <a:solidFill>
                    <a:prstClr val="black"/>
                  </a:solidFill>
                  <a:effectLst/>
                  <a:uLnTx/>
                  <a:uFillTx/>
                  <a:latin typeface="Gill Sans MT"/>
                  <a:ea typeface="+mn-ea"/>
                  <a:cs typeface="+mn-cs"/>
                </a:rPr>
                <a:t>This publication [communication] reflects the views only of the authors, and the Commission cannot be held responsible for any use, which may be made of the information contained therein.</a:t>
              </a:r>
            </a:p>
          </p:txBody>
        </p:sp>
      </p:grpSp>
      <p:pic>
        <p:nvPicPr>
          <p:cNvPr id="7" name="Bildobjekt 6">
            <a:extLst>
              <a:ext uri="{FF2B5EF4-FFF2-40B4-BE49-F238E27FC236}">
                <a16:creationId xmlns:a16="http://schemas.microsoft.com/office/drawing/2014/main" id="{BA09F313-89EC-2566-433D-D53BE2BC3174}"/>
              </a:ext>
            </a:extLst>
          </p:cNvPr>
          <p:cNvPicPr>
            <a:picLocks noChangeAspect="1"/>
          </p:cNvPicPr>
          <p:nvPr/>
        </p:nvPicPr>
        <p:blipFill>
          <a:blip r:embed="rId4"/>
          <a:stretch>
            <a:fillRect/>
          </a:stretch>
        </p:blipFill>
        <p:spPr>
          <a:xfrm>
            <a:off x="7872032" y="3837591"/>
            <a:ext cx="1175436" cy="1430584"/>
          </a:xfrm>
          <a:prstGeom prst="rect">
            <a:avLst/>
          </a:prstGeom>
        </p:spPr>
      </p:pic>
    </p:spTree>
    <p:extLst>
      <p:ext uri="{BB962C8B-B14F-4D97-AF65-F5344CB8AC3E}">
        <p14:creationId xmlns:p14="http://schemas.microsoft.com/office/powerpoint/2010/main" val="374071416"/>
      </p:ext>
    </p:extLst>
  </p:cSld>
  <p:clrMapOvr>
    <a:masterClrMapping/>
  </p:clrMapOvr>
  <mc:AlternateContent xmlns:mc="http://schemas.openxmlformats.org/markup-compatibility/2006" xmlns:p14="http://schemas.microsoft.com/office/powerpoint/2010/main">
    <mc:Choice Requires="p14">
      <p:transition spd="slow" p14:dur="2000" advTm="23262"/>
    </mc:Choice>
    <mc:Fallback xmlns="">
      <p:transition spd="slow" advTm="2326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A121316-E4D0-41D7-9C79-9FF8F36D4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29F5AEE8-EC8F-486C-839C-E7BCE1B86606" descr="IMG_7613.jpg">
            <a:extLst>
              <a:ext uri="{FF2B5EF4-FFF2-40B4-BE49-F238E27FC236}">
                <a16:creationId xmlns:a16="http://schemas.microsoft.com/office/drawing/2014/main" id="{2D496D1C-7B53-C4E6-E018-5CE00852507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5" b="15561"/>
          <a:stretch/>
        </p:blipFill>
        <p:spPr bwMode="auto">
          <a:xfrm>
            <a:off x="1" y="10"/>
            <a:ext cx="6096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1032">
            <a:extLst>
              <a:ext uri="{FF2B5EF4-FFF2-40B4-BE49-F238E27FC236}">
                <a16:creationId xmlns:a16="http://schemas.microsoft.com/office/drawing/2014/main" id="{07EE0F9E-42CB-4AE4-971C-7BD191D5D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5" name="Rectangle 1034">
            <a:extLst>
              <a:ext uri="{FF2B5EF4-FFF2-40B4-BE49-F238E27FC236}">
                <a16:creationId xmlns:a16="http://schemas.microsoft.com/office/drawing/2014/main" id="{1AEB967B-31A3-42E3-8382-73443D2640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371601"/>
            <a:ext cx="3390900" cy="411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E6A20806-B56E-43E5-C9CF-AE70E281C9E1}"/>
              </a:ext>
            </a:extLst>
          </p:cNvPr>
          <p:cNvSpPr>
            <a:spLocks noGrp="1"/>
          </p:cNvSpPr>
          <p:nvPr>
            <p:ph type="title"/>
          </p:nvPr>
        </p:nvSpPr>
        <p:spPr>
          <a:xfrm>
            <a:off x="7952936" y="1674629"/>
            <a:ext cx="2550941" cy="2057400"/>
          </a:xfrm>
        </p:spPr>
        <p:txBody>
          <a:bodyPr vert="horz" lIns="91440" tIns="45720" rIns="91440" bIns="45720" rtlCol="0" anchor="b">
            <a:normAutofit/>
          </a:bodyPr>
          <a:lstStyle/>
          <a:p>
            <a:pPr algn="ctr"/>
            <a:r>
              <a:rPr lang="en-US" kern="1200" cap="all" spc="300" baseline="0" dirty="0">
                <a:solidFill>
                  <a:schemeClr val="tx2"/>
                </a:solidFill>
                <a:latin typeface="+mj-lt"/>
                <a:ea typeface="+mj-ea"/>
                <a:cs typeface="+mj-cs"/>
              </a:rPr>
              <a:t>WHAT DEFINES A PERSON?</a:t>
            </a:r>
          </a:p>
        </p:txBody>
      </p:sp>
    </p:spTree>
    <p:extLst>
      <p:ext uri="{BB962C8B-B14F-4D97-AF65-F5344CB8AC3E}">
        <p14:creationId xmlns:p14="http://schemas.microsoft.com/office/powerpoint/2010/main" val="2550096274"/>
      </p:ext>
    </p:extLst>
  </p:cSld>
  <p:clrMapOvr>
    <a:masterClrMapping/>
  </p:clrMapOvr>
  <mc:AlternateContent xmlns:mc="http://schemas.openxmlformats.org/markup-compatibility/2006" xmlns:p14="http://schemas.microsoft.com/office/powerpoint/2010/main">
    <mc:Choice Requires="p14">
      <p:transition spd="slow" p14:dur="2000" advTm="11658"/>
    </mc:Choice>
    <mc:Fallback xmlns="">
      <p:transition spd="slow" advTm="1165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EA96BB7C-FD09-D022-A16F-E8CD88D25B3E}"/>
              </a:ext>
            </a:extLst>
          </p:cNvPr>
          <p:cNvSpPr>
            <a:spLocks noGrp="1"/>
          </p:cNvSpPr>
          <p:nvPr>
            <p:ph type="title"/>
          </p:nvPr>
        </p:nvSpPr>
        <p:spPr>
          <a:xfrm>
            <a:off x="774700" y="1010097"/>
            <a:ext cx="10731499" cy="602803"/>
          </a:xfrm>
        </p:spPr>
        <p:txBody>
          <a:bodyPr anchor="b">
            <a:normAutofit fontScale="90000"/>
          </a:bodyPr>
          <a:lstStyle/>
          <a:p>
            <a:pPr algn="ctr">
              <a:lnSpc>
                <a:spcPct val="100000"/>
              </a:lnSpc>
            </a:pPr>
            <a:r>
              <a:rPr lang="sv-SE" sz="3200" dirty="0">
                <a:latin typeface="Goudy Old Style" panose="02020502050305020303" pitchFamily="18" charset="0"/>
                <a:cs typeface="Calibri Light" panose="020F0302020204030204" pitchFamily="34" charset="0"/>
              </a:rPr>
              <a:t>PERSON-CENTERED CARE &amp; </a:t>
            </a:r>
            <a:r>
              <a:rPr lang="sv-SE" sz="3200" i="1" dirty="0">
                <a:solidFill>
                  <a:schemeClr val="bg2">
                    <a:lumMod val="50000"/>
                  </a:schemeClr>
                </a:solidFill>
                <a:latin typeface="Goudy Old Style" panose="02020502050305020303" pitchFamily="18" charset="0"/>
                <a:cs typeface="Calibri Light" panose="020F0302020204030204" pitchFamily="34" charset="0"/>
              </a:rPr>
              <a:t>WHAT IS A PERSON</a:t>
            </a:r>
            <a:r>
              <a:rPr lang="sv-SE" sz="3200" dirty="0">
                <a:solidFill>
                  <a:schemeClr val="bg2">
                    <a:lumMod val="50000"/>
                  </a:schemeClr>
                </a:solidFill>
                <a:latin typeface="Goudy Old Style" panose="02020502050305020303" pitchFamily="18" charset="0"/>
                <a:cs typeface="Calibri Light" panose="020F0302020204030204" pitchFamily="34" charset="0"/>
              </a:rPr>
              <a:t>?</a:t>
            </a:r>
            <a:endParaRPr lang="sv-SE" dirty="0">
              <a:solidFill>
                <a:schemeClr val="bg2">
                  <a:lumMod val="50000"/>
                </a:schemeClr>
              </a:solidFill>
              <a:latin typeface="Goudy Old Style" panose="02020502050305020303" pitchFamily="18" charset="0"/>
            </a:endParaRPr>
          </a:p>
        </p:txBody>
      </p:sp>
      <p:sp>
        <p:nvSpPr>
          <p:cNvPr id="3" name="Platshållare för innehåll 2">
            <a:extLst>
              <a:ext uri="{FF2B5EF4-FFF2-40B4-BE49-F238E27FC236}">
                <a16:creationId xmlns:a16="http://schemas.microsoft.com/office/drawing/2014/main" id="{FC6AF3BE-8321-DD6E-357D-450371FD1A2A}"/>
              </a:ext>
            </a:extLst>
          </p:cNvPr>
          <p:cNvSpPr>
            <a:spLocks noGrp="1"/>
          </p:cNvSpPr>
          <p:nvPr>
            <p:ph idx="1"/>
          </p:nvPr>
        </p:nvSpPr>
        <p:spPr>
          <a:xfrm>
            <a:off x="1371600" y="1937197"/>
            <a:ext cx="9486901" cy="3809702"/>
          </a:xfrm>
        </p:spPr>
        <p:txBody>
          <a:bodyPr>
            <a:normAutofit/>
          </a:bodyPr>
          <a:lstStyle/>
          <a:p>
            <a:pPr marL="0" indent="0">
              <a:buNone/>
            </a:pPr>
            <a:r>
              <a:rPr lang="en-US" dirty="0"/>
              <a:t>The concept of a person can be defined using </a:t>
            </a:r>
            <a:r>
              <a:rPr lang="en-US" b="1" dirty="0"/>
              <a:t>four</a:t>
            </a:r>
            <a:r>
              <a:rPr lang="en-US" dirty="0"/>
              <a:t> ethical principles:</a:t>
            </a:r>
          </a:p>
          <a:p>
            <a:pPr marL="0" indent="0">
              <a:buNone/>
            </a:pPr>
            <a:endParaRPr lang="en-US" dirty="0"/>
          </a:p>
          <a:p>
            <a:r>
              <a:rPr lang="en-US" dirty="0">
                <a:solidFill>
                  <a:schemeClr val="bg2">
                    <a:lumMod val="50000"/>
                  </a:schemeClr>
                </a:solidFill>
              </a:rPr>
              <a:t>Autonomy</a:t>
            </a:r>
            <a:r>
              <a:rPr lang="en-US" dirty="0"/>
              <a:t> – a person has the right to choose his own path in life</a:t>
            </a:r>
          </a:p>
          <a:p>
            <a:r>
              <a:rPr lang="en-US" dirty="0">
                <a:solidFill>
                  <a:schemeClr val="bg2">
                    <a:lumMod val="50000"/>
                  </a:schemeClr>
                </a:solidFill>
              </a:rPr>
              <a:t>Dignity</a:t>
            </a:r>
            <a:r>
              <a:rPr lang="en-US" dirty="0"/>
              <a:t> – a person has value by virtue of being human</a:t>
            </a:r>
          </a:p>
          <a:p>
            <a:r>
              <a:rPr lang="en-US" dirty="0">
                <a:solidFill>
                  <a:schemeClr val="bg2">
                    <a:lumMod val="50000"/>
                  </a:schemeClr>
                </a:solidFill>
              </a:rPr>
              <a:t>Integrity </a:t>
            </a:r>
            <a:r>
              <a:rPr lang="en-US" dirty="0"/>
              <a:t>– a person is respected as a whole in a life context and with a life history</a:t>
            </a:r>
          </a:p>
          <a:p>
            <a:r>
              <a:rPr lang="en-US" dirty="0">
                <a:solidFill>
                  <a:schemeClr val="bg2">
                    <a:lumMod val="50000"/>
                  </a:schemeClr>
                </a:solidFill>
              </a:rPr>
              <a:t>Vulnerability </a:t>
            </a:r>
            <a:r>
              <a:rPr lang="en-US" dirty="0"/>
              <a:t>– a person is vulnerable, and vulnerability is a human condition of life, something that all people are.</a:t>
            </a:r>
          </a:p>
          <a:p>
            <a:endParaRPr lang="sv-SE" dirty="0"/>
          </a:p>
        </p:txBody>
      </p:sp>
      <p:pic>
        <p:nvPicPr>
          <p:cNvPr id="4" name="Bildobjekt 3">
            <a:extLst>
              <a:ext uri="{FF2B5EF4-FFF2-40B4-BE49-F238E27FC236}">
                <a16:creationId xmlns:a16="http://schemas.microsoft.com/office/drawing/2014/main" id="{E94CECCF-3D24-D3A9-6F23-C2691A312FA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829801" y="5355315"/>
            <a:ext cx="1468966" cy="734484"/>
          </a:xfrm>
          <a:prstGeom prst="rect">
            <a:avLst/>
          </a:prstGeom>
        </p:spPr>
      </p:pic>
    </p:spTree>
    <p:extLst>
      <p:ext uri="{BB962C8B-B14F-4D97-AF65-F5344CB8AC3E}">
        <p14:creationId xmlns:p14="http://schemas.microsoft.com/office/powerpoint/2010/main" val="4257052585"/>
      </p:ext>
    </p:extLst>
  </p:cSld>
  <p:clrMapOvr>
    <a:masterClrMapping/>
  </p:clrMapOvr>
  <mc:AlternateContent xmlns:mc="http://schemas.openxmlformats.org/markup-compatibility/2006" xmlns:p14="http://schemas.microsoft.com/office/powerpoint/2010/main">
    <mc:Choice Requires="p14">
      <p:transition spd="slow" p14:dur="2000" advTm="311942"/>
    </mc:Choice>
    <mc:Fallback xmlns="">
      <p:transition spd="slow" advTm="31194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6A121316-E4D0-41D7-9C79-9FF8F36D4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AEF54B1E-52F5-493F-B300-7CD3717D004F" descr="IMG_7073.jpg">
            <a:extLst>
              <a:ext uri="{FF2B5EF4-FFF2-40B4-BE49-F238E27FC236}">
                <a16:creationId xmlns:a16="http://schemas.microsoft.com/office/drawing/2014/main" id="{4F599D69-3B6D-A1DC-5EEB-23967094DD3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9376" r="3957"/>
          <a:stretch/>
        </p:blipFill>
        <p:spPr bwMode="auto">
          <a:xfrm>
            <a:off x="1" y="10"/>
            <a:ext cx="6096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2056">
            <a:extLst>
              <a:ext uri="{FF2B5EF4-FFF2-40B4-BE49-F238E27FC236}">
                <a16:creationId xmlns:a16="http://schemas.microsoft.com/office/drawing/2014/main" id="{07EE0F9E-42CB-4AE4-971C-7BD191D5D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59" name="Rectangle 2058">
            <a:extLst>
              <a:ext uri="{FF2B5EF4-FFF2-40B4-BE49-F238E27FC236}">
                <a16:creationId xmlns:a16="http://schemas.microsoft.com/office/drawing/2014/main" id="{1AEB967B-31A3-42E3-8382-73443D2640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371601"/>
            <a:ext cx="3390900" cy="411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E6A20806-B56E-43E5-C9CF-AE70E281C9E1}"/>
              </a:ext>
            </a:extLst>
          </p:cNvPr>
          <p:cNvSpPr>
            <a:spLocks noGrp="1"/>
          </p:cNvSpPr>
          <p:nvPr>
            <p:ph type="title"/>
          </p:nvPr>
        </p:nvSpPr>
        <p:spPr>
          <a:xfrm>
            <a:off x="7952936" y="1674629"/>
            <a:ext cx="2550941" cy="2057400"/>
          </a:xfrm>
        </p:spPr>
        <p:txBody>
          <a:bodyPr vert="horz" lIns="91440" tIns="45720" rIns="91440" bIns="45720" rtlCol="0" anchor="b">
            <a:normAutofit/>
          </a:bodyPr>
          <a:lstStyle/>
          <a:p>
            <a:pPr algn="ctr"/>
            <a:r>
              <a:rPr lang="en-US" kern="1200" cap="all" spc="300" baseline="0" dirty="0">
                <a:solidFill>
                  <a:schemeClr val="tx2"/>
                </a:solidFill>
                <a:latin typeface="+mj-lt"/>
                <a:ea typeface="+mj-ea"/>
                <a:cs typeface="+mj-cs"/>
              </a:rPr>
              <a:t>WHAT  is health?</a:t>
            </a:r>
          </a:p>
        </p:txBody>
      </p:sp>
    </p:spTree>
    <p:extLst>
      <p:ext uri="{BB962C8B-B14F-4D97-AF65-F5344CB8AC3E}">
        <p14:creationId xmlns:p14="http://schemas.microsoft.com/office/powerpoint/2010/main" val="740348166"/>
      </p:ext>
    </p:extLst>
  </p:cSld>
  <p:clrMapOvr>
    <a:masterClrMapping/>
  </p:clrMapOvr>
  <mc:AlternateContent xmlns:mc="http://schemas.openxmlformats.org/markup-compatibility/2006" xmlns:p14="http://schemas.microsoft.com/office/powerpoint/2010/main">
    <mc:Choice Requires="p14">
      <p:transition spd="slow" p14:dur="2000" advTm="17755"/>
    </mc:Choice>
    <mc:Fallback xmlns="">
      <p:transition spd="slow" advTm="1775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4" name="Rectangle 33">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36" name="Rectangle 35">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B55C061C-7BF7-55B4-3502-08703D7E1153}"/>
              </a:ext>
            </a:extLst>
          </p:cNvPr>
          <p:cNvSpPr>
            <a:spLocks noGrp="1"/>
          </p:cNvSpPr>
          <p:nvPr>
            <p:ph type="title"/>
          </p:nvPr>
        </p:nvSpPr>
        <p:spPr>
          <a:xfrm>
            <a:off x="1157027" y="1587501"/>
            <a:ext cx="3702052" cy="4584700"/>
          </a:xfrm>
        </p:spPr>
        <p:txBody>
          <a:bodyPr anchor="ctr">
            <a:normAutofit/>
          </a:bodyPr>
          <a:lstStyle/>
          <a:p>
            <a:pPr marR="0" lvl="0" defTabSz="914400" rtl="0" eaLnBrk="1" fontAlgn="auto" latinLnBrk="0" hangingPunct="1">
              <a:lnSpc>
                <a:spcPct val="90000"/>
              </a:lnSpc>
              <a:spcBef>
                <a:spcPts val="1000"/>
              </a:spcBef>
              <a:spcAft>
                <a:spcPts val="0"/>
              </a:spcAft>
              <a:tabLst/>
              <a:defRPr/>
            </a:pPr>
            <a:br>
              <a:rPr kumimoji="0" lang="sv-SE" sz="2800" b="0" i="0" u="none" strike="noStrike" kern="1200" cap="none" spc="0" normalizeH="0" baseline="0" noProof="0" dirty="0">
                <a:ln>
                  <a:noFill/>
                </a:ln>
                <a:solidFill>
                  <a:prstClr val="black"/>
                </a:solidFill>
                <a:effectLst/>
                <a:uLnTx/>
                <a:uFillTx/>
                <a:latin typeface="Calibri Light" panose="020F0302020204030204"/>
                <a:ea typeface="+mn-ea"/>
                <a:cs typeface="+mn-cs"/>
              </a:rPr>
            </a:br>
            <a:endParaRPr lang="sv-SE" dirty="0"/>
          </a:p>
        </p:txBody>
      </p:sp>
      <p:sp>
        <p:nvSpPr>
          <p:cNvPr id="38" name="Rectangle 37">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textruta 3">
            <a:extLst>
              <a:ext uri="{FF2B5EF4-FFF2-40B4-BE49-F238E27FC236}">
                <a16:creationId xmlns:a16="http://schemas.microsoft.com/office/drawing/2014/main" id="{72CD3896-BD12-15D2-8447-C504FB5B17F2}"/>
              </a:ext>
            </a:extLst>
          </p:cNvPr>
          <p:cNvSpPr txBox="1"/>
          <p:nvPr/>
        </p:nvSpPr>
        <p:spPr>
          <a:xfrm>
            <a:off x="685800" y="700961"/>
            <a:ext cx="4724400" cy="1569660"/>
          </a:xfrm>
          <a:prstGeom prst="rect">
            <a:avLst/>
          </a:prstGeom>
          <a:noFill/>
        </p:spPr>
        <p:txBody>
          <a:bodyPr wrap="square">
            <a:spAutoFit/>
          </a:bodyPr>
          <a:lstStyle/>
          <a:p>
            <a:pPr algn="ctr"/>
            <a:r>
              <a:rPr kumimoji="0" lang="en-US" sz="3200" b="0" i="0" u="none" strike="noStrike" kern="1200" cap="none" spc="0" normalizeH="0" baseline="0" noProof="0" dirty="0">
                <a:ln>
                  <a:noFill/>
                </a:ln>
                <a:solidFill>
                  <a:prstClr val="black"/>
                </a:solidFill>
                <a:effectLst/>
                <a:uLnTx/>
                <a:uFillTx/>
                <a:latin typeface="Goudy Old Style" panose="02020502050305020303" pitchFamily="18" charset="0"/>
                <a:ea typeface="+mj-ea"/>
                <a:cs typeface="+mj-cs"/>
              </a:rPr>
              <a:t>WHAT IS </a:t>
            </a:r>
            <a:r>
              <a:rPr kumimoji="0" lang="en-US" sz="3200" b="0" i="1" u="none" strike="noStrike" kern="1200" cap="none" spc="0" normalizeH="0" baseline="0" noProof="0" dirty="0">
                <a:ln>
                  <a:noFill/>
                </a:ln>
                <a:solidFill>
                  <a:srgbClr val="70AD47">
                    <a:lumMod val="75000"/>
                  </a:srgbClr>
                </a:solidFill>
                <a:effectLst/>
                <a:uLnTx/>
                <a:uFillTx/>
                <a:latin typeface="Goudy Old Style" panose="02020502050305020303" pitchFamily="18" charset="0"/>
                <a:ea typeface="+mj-ea"/>
                <a:cs typeface="+mj-cs"/>
              </a:rPr>
              <a:t>HEALTH</a:t>
            </a:r>
            <a:r>
              <a:rPr kumimoji="0" lang="en-US" sz="3200" b="0" i="0" u="none" strike="noStrike" kern="1200" cap="none" spc="0" normalizeH="0" baseline="0" noProof="0" dirty="0">
                <a:ln>
                  <a:noFill/>
                </a:ln>
                <a:solidFill>
                  <a:prstClr val="black"/>
                </a:solidFill>
                <a:effectLst/>
                <a:uLnTx/>
                <a:uFillTx/>
                <a:latin typeface="Goudy Old Style" panose="02020502050305020303" pitchFamily="18" charset="0"/>
                <a:ea typeface="+mj-ea"/>
                <a:cs typeface="+mj-cs"/>
              </a:rPr>
              <a:t> AND HOW DO WE DEFINE IT?</a:t>
            </a:r>
            <a:endParaRPr lang="sv-SE" sz="2800" dirty="0">
              <a:solidFill>
                <a:schemeClr val="tx2">
                  <a:lumMod val="75000"/>
                  <a:lumOff val="25000"/>
                </a:schemeClr>
              </a:solidFill>
            </a:endParaRPr>
          </a:p>
        </p:txBody>
      </p:sp>
      <p:sp>
        <p:nvSpPr>
          <p:cNvPr id="6" name="textruta 5">
            <a:extLst>
              <a:ext uri="{FF2B5EF4-FFF2-40B4-BE49-F238E27FC236}">
                <a16:creationId xmlns:a16="http://schemas.microsoft.com/office/drawing/2014/main" id="{F47CDF4E-2CF3-C83A-3776-9F59846234F5}"/>
              </a:ext>
            </a:extLst>
          </p:cNvPr>
          <p:cNvSpPr txBox="1"/>
          <p:nvPr/>
        </p:nvSpPr>
        <p:spPr>
          <a:xfrm>
            <a:off x="799208" y="2270621"/>
            <a:ext cx="4497584" cy="3797963"/>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1"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1"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Goudy Old Style" panose="02020502050305020303" pitchFamily="18" charset="0"/>
                <a:ea typeface="+mn-ea"/>
                <a:cs typeface="+mn-cs"/>
              </a:rPr>
              <a:t>“Health is a state of complete physical, mental and social well-being and not merely the absence of disease or infirmity” </a:t>
            </a: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1600" dirty="0">
              <a:solidFill>
                <a:prstClr val="black"/>
              </a:solidFill>
              <a:latin typeface="Calibri" panose="020F0502020204030204"/>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(WHO, 1948)</a:t>
            </a:r>
          </a:p>
        </p:txBody>
      </p:sp>
      <p:pic>
        <p:nvPicPr>
          <p:cNvPr id="7" name="Platshållare för innehåll 6">
            <a:extLst>
              <a:ext uri="{FF2B5EF4-FFF2-40B4-BE49-F238E27FC236}">
                <a16:creationId xmlns:a16="http://schemas.microsoft.com/office/drawing/2014/main" id="{7F92E070-ED5E-C484-DDFF-4413AF6509A5}"/>
              </a:ext>
            </a:extLst>
          </p:cNvPr>
          <p:cNvPicPr>
            <a:picLocks noGrp="1" noChangeAspect="1"/>
          </p:cNvPicPr>
          <p:nvPr>
            <p:ph idx="1"/>
          </p:nvPr>
        </p:nvPicPr>
        <p:blipFill>
          <a:blip r:embed="rId3"/>
          <a:stretch>
            <a:fillRect/>
          </a:stretch>
        </p:blipFill>
        <p:spPr>
          <a:xfrm>
            <a:off x="6355532" y="1329802"/>
            <a:ext cx="5597861" cy="4198396"/>
          </a:xfrm>
          <a:prstGeom prst="rect">
            <a:avLst/>
          </a:prstGeom>
        </p:spPr>
      </p:pic>
    </p:spTree>
    <p:extLst>
      <p:ext uri="{BB962C8B-B14F-4D97-AF65-F5344CB8AC3E}">
        <p14:creationId xmlns:p14="http://schemas.microsoft.com/office/powerpoint/2010/main" val="4090859456"/>
      </p:ext>
    </p:extLst>
  </p:cSld>
  <p:clrMapOvr>
    <a:masterClrMapping/>
  </p:clrMapOvr>
  <mc:AlternateContent xmlns:mc="http://schemas.openxmlformats.org/markup-compatibility/2006" xmlns:p14="http://schemas.microsoft.com/office/powerpoint/2010/main">
    <mc:Choice Requires="p14">
      <p:transition spd="slow" p14:dur="2000" advTm="297599"/>
    </mc:Choice>
    <mc:Fallback xmlns="">
      <p:transition spd="slow" advTm="29759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3310152-12D9-435D-2D4A-1CED40C9EC31}"/>
              </a:ext>
            </a:extLst>
          </p:cNvPr>
          <p:cNvSpPr>
            <a:spLocks noGrp="1"/>
          </p:cNvSpPr>
          <p:nvPr>
            <p:ph type="title"/>
          </p:nvPr>
        </p:nvSpPr>
        <p:spPr>
          <a:xfrm>
            <a:off x="1371599" y="1010096"/>
            <a:ext cx="9486901" cy="1358601"/>
          </a:xfrm>
        </p:spPr>
        <p:txBody>
          <a:bodyPr anchor="b">
            <a:normAutofit fontScale="90000"/>
          </a:bodyPr>
          <a:lstStyle/>
          <a:p>
            <a:pPr algn="ctr"/>
            <a:r>
              <a:rPr lang="sv-SE" sz="3200" dirty="0"/>
              <a:t>The </a:t>
            </a:r>
            <a:r>
              <a:rPr lang="sv-SE" sz="3200" dirty="0" err="1"/>
              <a:t>concept</a:t>
            </a:r>
            <a:r>
              <a:rPr lang="sv-SE" sz="3200" dirty="0"/>
              <a:t> </a:t>
            </a:r>
            <a:r>
              <a:rPr lang="sv-SE" sz="3200" dirty="0" err="1"/>
              <a:t>of</a:t>
            </a:r>
            <a:r>
              <a:rPr lang="sv-SE" sz="3200" dirty="0"/>
              <a:t> person-</a:t>
            </a:r>
            <a:r>
              <a:rPr lang="sv-SE" sz="3200" dirty="0" err="1"/>
              <a:t>centered</a:t>
            </a:r>
            <a:r>
              <a:rPr lang="sv-SE" sz="3200" dirty="0"/>
              <a:t> </a:t>
            </a:r>
            <a:r>
              <a:rPr lang="sv-SE" sz="3200" dirty="0" err="1"/>
              <a:t>care</a:t>
            </a:r>
            <a:r>
              <a:rPr lang="sv-SE" sz="3200" dirty="0"/>
              <a:t> </a:t>
            </a:r>
            <a:r>
              <a:rPr lang="sv-SE" sz="3200" dirty="0" err="1"/>
              <a:t>was</a:t>
            </a:r>
            <a:r>
              <a:rPr lang="sv-SE" sz="3200" dirty="0"/>
              <a:t> </a:t>
            </a:r>
            <a:r>
              <a:rPr lang="sv-SE" sz="3200" dirty="0" err="1"/>
              <a:t>developed</a:t>
            </a:r>
            <a:r>
              <a:rPr lang="sv-SE" sz="3200" dirty="0"/>
              <a:t> by professor Tom </a:t>
            </a:r>
            <a:r>
              <a:rPr lang="sv-SE" sz="3200" dirty="0" err="1"/>
              <a:t>Kitwood</a:t>
            </a:r>
            <a:endParaRPr lang="sv-SE" dirty="0"/>
          </a:p>
        </p:txBody>
      </p:sp>
      <p:sp>
        <p:nvSpPr>
          <p:cNvPr id="3" name="Platshållare för innehåll 2">
            <a:extLst>
              <a:ext uri="{FF2B5EF4-FFF2-40B4-BE49-F238E27FC236}">
                <a16:creationId xmlns:a16="http://schemas.microsoft.com/office/drawing/2014/main" id="{97BC9B62-1C9E-91E4-138E-7194A9F8CA88}"/>
              </a:ext>
            </a:extLst>
          </p:cNvPr>
          <p:cNvSpPr>
            <a:spLocks noGrp="1"/>
          </p:cNvSpPr>
          <p:nvPr>
            <p:ph idx="1"/>
          </p:nvPr>
        </p:nvSpPr>
        <p:spPr>
          <a:xfrm>
            <a:off x="1371600" y="2793999"/>
            <a:ext cx="9486901" cy="2952899"/>
          </a:xfrm>
        </p:spPr>
        <p:txBody>
          <a:bodyPr>
            <a:normAutofit/>
          </a:bodyPr>
          <a:lstStyle/>
          <a:p>
            <a:pPr marL="0" indent="0" algn="ctr">
              <a:buNone/>
            </a:pPr>
            <a:r>
              <a:rPr kumimoji="0" lang="sv-SE" sz="3200" b="0" i="1" u="none" strike="noStrike" kern="1200" cap="all" spc="300" normalizeH="0" baseline="0" noProof="0" dirty="0">
                <a:ln>
                  <a:noFill/>
                </a:ln>
                <a:solidFill>
                  <a:prstClr val="black"/>
                </a:solidFill>
                <a:effectLst/>
                <a:uLnTx/>
                <a:uFillTx/>
                <a:latin typeface="Goudy Old Style"/>
                <a:ea typeface="+mj-ea"/>
                <a:cs typeface="+mj-cs"/>
              </a:rPr>
              <a:t>”</a:t>
            </a:r>
            <a:r>
              <a:rPr kumimoji="0" lang="sv-SE" sz="3200" b="0" i="1" u="none" strike="noStrike" kern="1200" cap="all" spc="300" normalizeH="0" baseline="0" noProof="0" dirty="0">
                <a:ln>
                  <a:noFill/>
                </a:ln>
                <a:solidFill>
                  <a:srgbClr val="EEF2F0">
                    <a:lumMod val="50000"/>
                  </a:srgbClr>
                </a:solidFill>
                <a:effectLst/>
                <a:uLnTx/>
                <a:uFillTx/>
                <a:latin typeface="Goudy Old Style"/>
                <a:ea typeface="+mj-ea"/>
                <a:cs typeface="+mj-cs"/>
              </a:rPr>
              <a:t>The person </a:t>
            </a:r>
            <a:r>
              <a:rPr kumimoji="0" lang="sv-SE" sz="3200" b="0" i="1" u="none" strike="noStrike" kern="1200" cap="all" spc="300" normalizeH="0" baseline="0" noProof="0" dirty="0" err="1">
                <a:ln>
                  <a:noFill/>
                </a:ln>
                <a:solidFill>
                  <a:srgbClr val="EEF2F0">
                    <a:lumMod val="50000"/>
                  </a:srgbClr>
                </a:solidFill>
                <a:effectLst/>
                <a:uLnTx/>
                <a:uFillTx/>
                <a:latin typeface="Goudy Old Style"/>
                <a:ea typeface="+mj-ea"/>
                <a:cs typeface="+mj-cs"/>
              </a:rPr>
              <a:t>always</a:t>
            </a:r>
            <a:r>
              <a:rPr kumimoji="0" lang="sv-SE" sz="3200" b="0" i="1" u="none" strike="noStrike" kern="1200" cap="all" spc="300" normalizeH="0" baseline="0" noProof="0" dirty="0">
                <a:ln>
                  <a:noFill/>
                </a:ln>
                <a:solidFill>
                  <a:srgbClr val="EEF2F0">
                    <a:lumMod val="50000"/>
                  </a:srgbClr>
                </a:solidFill>
                <a:effectLst/>
                <a:uLnTx/>
                <a:uFillTx/>
                <a:latin typeface="Goudy Old Style"/>
                <a:ea typeface="+mj-ea"/>
                <a:cs typeface="+mj-cs"/>
              </a:rPr>
              <a:t> </a:t>
            </a:r>
            <a:r>
              <a:rPr kumimoji="0" lang="sv-SE" sz="3200" b="0" i="1" u="none" strike="noStrike" kern="1200" cap="all" spc="300" normalizeH="0" baseline="0" noProof="0" dirty="0" err="1">
                <a:ln>
                  <a:noFill/>
                </a:ln>
                <a:solidFill>
                  <a:srgbClr val="EEF2F0">
                    <a:lumMod val="50000"/>
                  </a:srgbClr>
                </a:solidFill>
                <a:effectLst/>
                <a:uLnTx/>
                <a:uFillTx/>
                <a:latin typeface="Goudy Old Style"/>
                <a:ea typeface="+mj-ea"/>
                <a:cs typeface="+mj-cs"/>
              </a:rPr>
              <a:t>comes</a:t>
            </a:r>
            <a:r>
              <a:rPr kumimoji="0" lang="sv-SE" sz="3200" b="0" i="1" u="none" strike="noStrike" kern="1200" cap="all" spc="300" normalizeH="0" baseline="0" noProof="0" dirty="0">
                <a:ln>
                  <a:noFill/>
                </a:ln>
                <a:solidFill>
                  <a:srgbClr val="EEF2F0">
                    <a:lumMod val="50000"/>
                  </a:srgbClr>
                </a:solidFill>
                <a:effectLst/>
                <a:uLnTx/>
                <a:uFillTx/>
                <a:latin typeface="Goudy Old Style"/>
                <a:ea typeface="+mj-ea"/>
                <a:cs typeface="+mj-cs"/>
              </a:rPr>
              <a:t> </a:t>
            </a:r>
            <a:r>
              <a:rPr kumimoji="0" lang="sv-SE" sz="3200" b="0" i="1" u="none" strike="noStrike" kern="1200" cap="all" spc="300" normalizeH="0" baseline="0" noProof="0" dirty="0" err="1">
                <a:ln>
                  <a:noFill/>
                </a:ln>
                <a:solidFill>
                  <a:srgbClr val="EEF2F0">
                    <a:lumMod val="50000"/>
                  </a:srgbClr>
                </a:solidFill>
                <a:effectLst/>
                <a:uLnTx/>
                <a:uFillTx/>
                <a:latin typeface="Goudy Old Style"/>
                <a:ea typeface="+mj-ea"/>
                <a:cs typeface="+mj-cs"/>
              </a:rPr>
              <a:t>first</a:t>
            </a:r>
            <a:r>
              <a:rPr kumimoji="0" lang="sv-SE" sz="3200" b="0" i="0" u="none" strike="noStrike" kern="1200" cap="all" spc="300" normalizeH="0" baseline="0" noProof="0" dirty="0">
                <a:ln>
                  <a:noFill/>
                </a:ln>
                <a:solidFill>
                  <a:srgbClr val="293737"/>
                </a:solidFill>
                <a:effectLst/>
                <a:uLnTx/>
                <a:uFillTx/>
                <a:latin typeface="Goudy Old Style"/>
                <a:ea typeface="+mj-ea"/>
                <a:cs typeface="+mj-cs"/>
              </a:rPr>
              <a:t>”</a:t>
            </a:r>
          </a:p>
          <a:p>
            <a:pPr marL="0" indent="0" algn="ctr">
              <a:buNone/>
            </a:pPr>
            <a:endParaRPr lang="sv-SE" sz="2400" dirty="0">
              <a:latin typeface="+mj-lt"/>
            </a:endParaRPr>
          </a:p>
          <a:p>
            <a:pPr marL="0" indent="0" algn="ctr">
              <a:buNone/>
            </a:pPr>
            <a:r>
              <a:rPr lang="sv-SE" sz="2400" dirty="0">
                <a:latin typeface="+mj-lt"/>
              </a:rPr>
              <a:t>A person-</a:t>
            </a:r>
            <a:r>
              <a:rPr lang="sv-SE" sz="2400" dirty="0" err="1">
                <a:latin typeface="+mj-lt"/>
              </a:rPr>
              <a:t>centered</a:t>
            </a:r>
            <a:r>
              <a:rPr lang="sv-SE" sz="2400" dirty="0">
                <a:latin typeface="+mj-lt"/>
              </a:rPr>
              <a:t> approach to </a:t>
            </a:r>
            <a:r>
              <a:rPr lang="sv-SE" sz="2400" dirty="0" err="1">
                <a:latin typeface="+mj-lt"/>
              </a:rPr>
              <a:t>care</a:t>
            </a:r>
            <a:r>
              <a:rPr lang="sv-SE" sz="2400" dirty="0">
                <a:latin typeface="+mj-lt"/>
              </a:rPr>
              <a:t> </a:t>
            </a:r>
            <a:r>
              <a:rPr lang="sv-SE" sz="2400" dirty="0" err="1">
                <a:latin typeface="+mj-lt"/>
              </a:rPr>
              <a:t>involves</a:t>
            </a:r>
            <a:r>
              <a:rPr lang="sv-SE" sz="2400" dirty="0">
                <a:latin typeface="+mj-lt"/>
              </a:rPr>
              <a:t> </a:t>
            </a:r>
            <a:r>
              <a:rPr lang="sv-SE" sz="2400" dirty="0" err="1">
                <a:latin typeface="+mj-lt"/>
              </a:rPr>
              <a:t>placing</a:t>
            </a:r>
            <a:r>
              <a:rPr lang="sv-SE" sz="2400" dirty="0">
                <a:latin typeface="+mj-lt"/>
              </a:rPr>
              <a:t> the person </a:t>
            </a:r>
            <a:r>
              <a:rPr lang="sv-SE" sz="2400" dirty="0" err="1">
                <a:latin typeface="+mj-lt"/>
              </a:rPr>
              <a:t>living</a:t>
            </a:r>
            <a:r>
              <a:rPr lang="sv-SE" sz="2400" dirty="0">
                <a:latin typeface="+mj-lt"/>
              </a:rPr>
              <a:t> (</a:t>
            </a:r>
            <a:r>
              <a:rPr lang="sv-SE" sz="2400" dirty="0" err="1">
                <a:latin typeface="+mj-lt"/>
              </a:rPr>
              <a:t>with</a:t>
            </a:r>
            <a:r>
              <a:rPr lang="sv-SE" sz="2400" dirty="0">
                <a:latin typeface="+mj-lt"/>
              </a:rPr>
              <a:t> </a:t>
            </a:r>
            <a:r>
              <a:rPr lang="sv-SE" sz="2400" dirty="0" err="1">
                <a:latin typeface="+mj-lt"/>
              </a:rPr>
              <a:t>dementia</a:t>
            </a:r>
            <a:r>
              <a:rPr lang="sv-SE" sz="2400" dirty="0">
                <a:latin typeface="+mj-lt"/>
              </a:rPr>
              <a:t>) at the </a:t>
            </a:r>
            <a:r>
              <a:rPr lang="sv-SE" sz="2400" dirty="0" err="1">
                <a:latin typeface="+mj-lt"/>
              </a:rPr>
              <a:t>centre</a:t>
            </a:r>
            <a:r>
              <a:rPr lang="sv-SE" sz="2400" dirty="0">
                <a:latin typeface="+mj-lt"/>
              </a:rPr>
              <a:t> </a:t>
            </a:r>
            <a:r>
              <a:rPr lang="sv-SE" sz="2400" dirty="0" err="1">
                <a:latin typeface="+mj-lt"/>
              </a:rPr>
              <a:t>of</a:t>
            </a:r>
            <a:r>
              <a:rPr lang="sv-SE" sz="2400" dirty="0">
                <a:latin typeface="+mj-lt"/>
              </a:rPr>
              <a:t> planning and decision-</a:t>
            </a:r>
            <a:r>
              <a:rPr lang="sv-SE" sz="2400" dirty="0" err="1">
                <a:latin typeface="+mj-lt"/>
              </a:rPr>
              <a:t>making</a:t>
            </a:r>
            <a:r>
              <a:rPr lang="sv-SE" sz="2400" dirty="0">
                <a:latin typeface="+mj-lt"/>
              </a:rPr>
              <a:t>; </a:t>
            </a:r>
            <a:r>
              <a:rPr lang="sv-SE" sz="2400" dirty="0" err="1">
                <a:latin typeface="+mj-lt"/>
              </a:rPr>
              <a:t>being</a:t>
            </a:r>
            <a:r>
              <a:rPr lang="sv-SE" sz="2400" dirty="0">
                <a:latin typeface="+mj-lt"/>
              </a:rPr>
              <a:t> </a:t>
            </a:r>
            <a:r>
              <a:rPr lang="sv-SE" sz="2400" dirty="0" err="1">
                <a:latin typeface="+mj-lt"/>
              </a:rPr>
              <a:t>respectful</a:t>
            </a:r>
            <a:r>
              <a:rPr lang="sv-SE" sz="2400" dirty="0">
                <a:latin typeface="+mj-lt"/>
              </a:rPr>
              <a:t> </a:t>
            </a:r>
            <a:r>
              <a:rPr lang="sv-SE" sz="2400" dirty="0" err="1">
                <a:latin typeface="+mj-lt"/>
              </a:rPr>
              <a:t>of</a:t>
            </a:r>
            <a:r>
              <a:rPr lang="sv-SE" sz="2400" dirty="0">
                <a:latin typeface="+mj-lt"/>
              </a:rPr>
              <a:t> </a:t>
            </a:r>
            <a:r>
              <a:rPr lang="sv-SE" sz="2400" dirty="0" err="1">
                <a:latin typeface="+mj-lt"/>
              </a:rPr>
              <a:t>individual</a:t>
            </a:r>
            <a:r>
              <a:rPr lang="sv-SE" sz="2400" dirty="0">
                <a:latin typeface="+mj-lt"/>
              </a:rPr>
              <a:t> </a:t>
            </a:r>
            <a:r>
              <a:rPr lang="sv-SE" sz="2400" dirty="0" err="1">
                <a:latin typeface="+mj-lt"/>
              </a:rPr>
              <a:t>beliefs</a:t>
            </a:r>
            <a:r>
              <a:rPr lang="sv-SE" sz="2400" dirty="0">
                <a:latin typeface="+mj-lt"/>
              </a:rPr>
              <a:t> and </a:t>
            </a:r>
            <a:r>
              <a:rPr lang="sv-SE" sz="2400" dirty="0" err="1">
                <a:latin typeface="+mj-lt"/>
              </a:rPr>
              <a:t>values</a:t>
            </a:r>
            <a:r>
              <a:rPr lang="sv-SE" sz="2400" dirty="0">
                <a:latin typeface="+mj-lt"/>
              </a:rPr>
              <a:t>; not </a:t>
            </a:r>
            <a:r>
              <a:rPr lang="sv-SE" sz="2400" dirty="0" err="1">
                <a:latin typeface="+mj-lt"/>
              </a:rPr>
              <a:t>making</a:t>
            </a:r>
            <a:r>
              <a:rPr lang="sv-SE" sz="2400" dirty="0">
                <a:latin typeface="+mj-lt"/>
              </a:rPr>
              <a:t> </a:t>
            </a:r>
            <a:r>
              <a:rPr lang="sv-SE" sz="2400" dirty="0" err="1">
                <a:latin typeface="+mj-lt"/>
              </a:rPr>
              <a:t>assumptions</a:t>
            </a:r>
            <a:r>
              <a:rPr lang="sv-SE" sz="2400" dirty="0">
                <a:latin typeface="+mj-lt"/>
              </a:rPr>
              <a:t> </a:t>
            </a:r>
            <a:r>
              <a:rPr lang="sv-SE" sz="2400" dirty="0" err="1">
                <a:latin typeface="+mj-lt"/>
              </a:rPr>
              <a:t>about</a:t>
            </a:r>
            <a:r>
              <a:rPr lang="sv-SE" sz="2400" dirty="0">
                <a:latin typeface="+mj-lt"/>
              </a:rPr>
              <a:t> a person </a:t>
            </a:r>
            <a:r>
              <a:rPr lang="sv-SE" sz="2400" dirty="0" err="1">
                <a:latin typeface="+mj-lt"/>
              </a:rPr>
              <a:t>before</a:t>
            </a:r>
            <a:r>
              <a:rPr lang="sv-SE" sz="2400" dirty="0">
                <a:latin typeface="+mj-lt"/>
              </a:rPr>
              <a:t> </a:t>
            </a:r>
            <a:r>
              <a:rPr lang="sv-SE" sz="2400" dirty="0" err="1">
                <a:latin typeface="+mj-lt"/>
              </a:rPr>
              <a:t>understanding</a:t>
            </a:r>
            <a:r>
              <a:rPr lang="sv-SE" sz="2400" dirty="0">
                <a:latin typeface="+mj-lt"/>
              </a:rPr>
              <a:t> </a:t>
            </a:r>
            <a:r>
              <a:rPr lang="sv-SE" sz="2400" dirty="0" err="1">
                <a:latin typeface="+mj-lt"/>
              </a:rPr>
              <a:t>thier</a:t>
            </a:r>
            <a:r>
              <a:rPr lang="sv-SE" sz="2400" dirty="0">
                <a:latin typeface="+mj-lt"/>
              </a:rPr>
              <a:t> </a:t>
            </a:r>
            <a:r>
              <a:rPr lang="sv-SE" sz="2400" dirty="0" err="1">
                <a:latin typeface="+mj-lt"/>
              </a:rPr>
              <a:t>life</a:t>
            </a:r>
            <a:r>
              <a:rPr lang="sv-SE" sz="2400" dirty="0">
                <a:latin typeface="+mj-lt"/>
              </a:rPr>
              <a:t> </a:t>
            </a:r>
            <a:r>
              <a:rPr lang="sv-SE" sz="2400" dirty="0" err="1">
                <a:latin typeface="+mj-lt"/>
              </a:rPr>
              <a:t>context</a:t>
            </a:r>
            <a:r>
              <a:rPr lang="sv-SE" sz="2400" dirty="0">
                <a:latin typeface="+mj-lt"/>
              </a:rPr>
              <a:t> and </a:t>
            </a:r>
            <a:r>
              <a:rPr lang="sv-SE" sz="2400" dirty="0" err="1">
                <a:latin typeface="+mj-lt"/>
              </a:rPr>
              <a:t>what</a:t>
            </a:r>
            <a:r>
              <a:rPr lang="sv-SE" sz="2400" dirty="0">
                <a:latin typeface="+mj-lt"/>
              </a:rPr>
              <a:t> is </a:t>
            </a:r>
            <a:r>
              <a:rPr lang="sv-SE" sz="2400" dirty="0" err="1">
                <a:latin typeface="+mj-lt"/>
              </a:rPr>
              <a:t>important</a:t>
            </a:r>
            <a:r>
              <a:rPr lang="sv-SE" sz="2400" dirty="0">
                <a:latin typeface="+mj-lt"/>
              </a:rPr>
              <a:t> to </a:t>
            </a:r>
            <a:r>
              <a:rPr lang="sv-SE" sz="2400" dirty="0" err="1">
                <a:latin typeface="+mj-lt"/>
              </a:rPr>
              <a:t>them</a:t>
            </a:r>
            <a:r>
              <a:rPr lang="sv-SE" sz="2400" dirty="0">
                <a:latin typeface="+mj-lt"/>
              </a:rPr>
              <a:t>.  </a:t>
            </a:r>
          </a:p>
          <a:p>
            <a:pPr algn="ctr"/>
            <a:endParaRPr lang="sv-SE" dirty="0"/>
          </a:p>
        </p:txBody>
      </p:sp>
    </p:spTree>
    <p:extLst>
      <p:ext uri="{BB962C8B-B14F-4D97-AF65-F5344CB8AC3E}">
        <p14:creationId xmlns:p14="http://schemas.microsoft.com/office/powerpoint/2010/main" val="3251137532"/>
      </p:ext>
    </p:extLst>
  </p:cSld>
  <p:clrMapOvr>
    <a:masterClrMapping/>
  </p:clrMapOvr>
  <mc:AlternateContent xmlns:mc="http://schemas.openxmlformats.org/markup-compatibility/2006" xmlns:p14="http://schemas.microsoft.com/office/powerpoint/2010/main">
    <mc:Choice Requires="p14">
      <p:transition spd="slow" p14:dur="2000" advTm="97697"/>
    </mc:Choice>
    <mc:Fallback xmlns="">
      <p:transition spd="slow" advTm="9769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4" name="Rectangle 33">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36" name="Rectangle 35">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B55C061C-7BF7-55B4-3502-08703D7E1153}"/>
              </a:ext>
            </a:extLst>
          </p:cNvPr>
          <p:cNvSpPr>
            <a:spLocks noGrp="1"/>
          </p:cNvSpPr>
          <p:nvPr>
            <p:ph type="title"/>
          </p:nvPr>
        </p:nvSpPr>
        <p:spPr>
          <a:xfrm>
            <a:off x="685800" y="2477728"/>
            <a:ext cx="4724400" cy="2172929"/>
          </a:xfrm>
        </p:spPr>
        <p:txBody>
          <a:bodyPr anchor="ctr">
            <a:normAutofit fontScale="90000"/>
          </a:bodyPr>
          <a:lstStyle/>
          <a:p>
            <a:pPr algn="ctr"/>
            <a:r>
              <a:rPr lang="en-US" sz="2400" i="1" cap="none" dirty="0"/>
              <a:t>“A future in which all people have access to health services that are provided in a way that responds to their life course needs and preferences, are coordinated across the continuum of care and are safe, effective, timely and of acceptable quality.”</a:t>
            </a:r>
            <a:br>
              <a:rPr lang="en-US" sz="2400" cap="none" dirty="0"/>
            </a:br>
            <a:br>
              <a:rPr lang="en-US" sz="2400" cap="none" dirty="0"/>
            </a:br>
            <a:br>
              <a:rPr lang="en-US" sz="2400" cap="none" dirty="0"/>
            </a:br>
            <a:br>
              <a:rPr lang="en-US" sz="2400" cap="none" dirty="0"/>
            </a:br>
            <a:r>
              <a:rPr lang="en-US" sz="1800" cap="none" dirty="0"/>
              <a:t>WHO (2015) Global strategy on integrated people-centered health services 2016-2026</a:t>
            </a:r>
            <a:endParaRPr lang="sv-SE" sz="2400" cap="none" dirty="0"/>
          </a:p>
        </p:txBody>
      </p:sp>
      <p:sp>
        <p:nvSpPr>
          <p:cNvPr id="38" name="Rectangle 37">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4" name="Platshållare för innehåll 3" descr="En bild som visar mark, utomhus, betong, cement&#10;&#10;Automatiskt genererad beskrivning">
            <a:extLst>
              <a:ext uri="{FF2B5EF4-FFF2-40B4-BE49-F238E27FC236}">
                <a16:creationId xmlns:a16="http://schemas.microsoft.com/office/drawing/2014/main" id="{A7F36F5F-3A76-6365-104D-A3F4182114F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81800" y="194598"/>
            <a:ext cx="4851599" cy="6468799"/>
          </a:xfrm>
        </p:spPr>
      </p:pic>
    </p:spTree>
    <p:extLst>
      <p:ext uri="{BB962C8B-B14F-4D97-AF65-F5344CB8AC3E}">
        <p14:creationId xmlns:p14="http://schemas.microsoft.com/office/powerpoint/2010/main" val="1157034590"/>
      </p:ext>
    </p:extLst>
  </p:cSld>
  <p:clrMapOvr>
    <a:masterClrMapping/>
  </p:clrMapOvr>
  <mc:AlternateContent xmlns:mc="http://schemas.openxmlformats.org/markup-compatibility/2006" xmlns:p14="http://schemas.microsoft.com/office/powerpoint/2010/main">
    <mc:Choice Requires="p14">
      <p:transition spd="slow" p14:dur="2000" advTm="61155"/>
    </mc:Choice>
    <mc:Fallback xmlns="">
      <p:transition spd="slow" advTm="6115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4" name="Rectangle 33">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36" name="Rectangle 35">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B55C061C-7BF7-55B4-3502-08703D7E1153}"/>
              </a:ext>
            </a:extLst>
          </p:cNvPr>
          <p:cNvSpPr>
            <a:spLocks noGrp="1"/>
          </p:cNvSpPr>
          <p:nvPr>
            <p:ph type="title"/>
          </p:nvPr>
        </p:nvSpPr>
        <p:spPr>
          <a:xfrm>
            <a:off x="1157027" y="1587501"/>
            <a:ext cx="3702052" cy="4584700"/>
          </a:xfrm>
        </p:spPr>
        <p:txBody>
          <a:bodyPr anchor="ctr">
            <a:normAutofit fontScale="90000"/>
          </a:bodyPr>
          <a:lstStyle/>
          <a:p>
            <a:pPr marR="0" lvl="0" defTabSz="914400" rtl="0" eaLnBrk="1" fontAlgn="auto" latinLnBrk="0" hangingPunct="1">
              <a:lnSpc>
                <a:spcPct val="90000"/>
              </a:lnSpc>
              <a:spcBef>
                <a:spcPts val="1000"/>
              </a:spcBef>
              <a:spcAft>
                <a:spcPts val="0"/>
              </a:spcAft>
              <a:tabLst/>
              <a:defRPr/>
            </a:pPr>
            <a:br>
              <a:rPr kumimoji="0" lang="en-US" sz="1600" b="0" i="0" u="none" strike="noStrike" kern="1200" cap="none" spc="0" normalizeH="0" baseline="0" noProof="0" dirty="0">
                <a:ln>
                  <a:noFill/>
                </a:ln>
                <a:solidFill>
                  <a:prstClr val="black"/>
                </a:solidFill>
                <a:effectLst/>
                <a:uLnTx/>
                <a:uFillTx/>
                <a:ea typeface="+mn-ea"/>
                <a:cs typeface="+mn-cs"/>
              </a:rPr>
            </a:br>
            <a:br>
              <a:rPr kumimoji="0" lang="en-US" sz="1600" b="0" i="0" u="none" strike="noStrike" kern="1200" cap="none" spc="0" normalizeH="0" baseline="0" noProof="0" dirty="0">
                <a:ln>
                  <a:noFill/>
                </a:ln>
                <a:solidFill>
                  <a:prstClr val="black"/>
                </a:solidFill>
                <a:effectLst/>
                <a:uLnTx/>
                <a:uFillTx/>
                <a:ea typeface="+mn-ea"/>
                <a:cs typeface="+mn-cs"/>
              </a:rPr>
            </a:br>
            <a:br>
              <a:rPr kumimoji="0" lang="en-US" sz="2200" b="0" i="0" u="none" strike="noStrike" kern="1200" cap="none" spc="0" normalizeH="0" baseline="0" noProof="0" dirty="0">
                <a:ln>
                  <a:noFill/>
                </a:ln>
                <a:solidFill>
                  <a:prstClr val="black"/>
                </a:solidFill>
                <a:effectLst/>
                <a:uLnTx/>
                <a:uFillTx/>
                <a:ea typeface="+mn-ea"/>
                <a:cs typeface="+mn-cs"/>
              </a:rPr>
            </a:br>
            <a:br>
              <a:rPr kumimoji="0" lang="en-US" sz="2200" b="0" i="0" u="none" strike="noStrike" kern="1200" cap="none" spc="0" normalizeH="0" baseline="0" noProof="0" dirty="0">
                <a:ln>
                  <a:noFill/>
                </a:ln>
                <a:solidFill>
                  <a:prstClr val="black"/>
                </a:solidFill>
                <a:effectLst/>
                <a:uLnTx/>
                <a:uFillTx/>
                <a:ea typeface="+mn-ea"/>
                <a:cs typeface="+mn-cs"/>
              </a:rPr>
            </a:br>
            <a:br>
              <a:rPr kumimoji="0" lang="en-US" sz="2200" b="0" i="0" u="none" strike="noStrike" kern="1200" cap="none" spc="0" normalizeH="0" baseline="0" noProof="0" dirty="0">
                <a:ln>
                  <a:noFill/>
                </a:ln>
                <a:solidFill>
                  <a:prstClr val="black"/>
                </a:solidFill>
                <a:effectLst/>
                <a:uLnTx/>
                <a:uFillTx/>
                <a:ea typeface="+mn-ea"/>
                <a:cs typeface="+mn-cs"/>
              </a:rPr>
            </a:br>
            <a:r>
              <a:rPr kumimoji="0" lang="en-US" sz="2200" b="0" i="0" u="none" strike="noStrike" kern="1200" cap="none" spc="0" normalizeH="0" baseline="0" noProof="0" dirty="0">
                <a:ln>
                  <a:noFill/>
                </a:ln>
                <a:solidFill>
                  <a:prstClr val="black"/>
                </a:solidFill>
                <a:effectLst/>
                <a:uLnTx/>
                <a:uFillTx/>
                <a:ea typeface="+mn-ea"/>
                <a:cs typeface="+mn-cs"/>
              </a:rPr>
              <a:t>(1) </a:t>
            </a:r>
            <a:r>
              <a:rPr kumimoji="0" lang="en-US" sz="2200" b="1" i="0" u="none" strike="noStrike" kern="1200" cap="none" spc="0" normalizeH="0" baseline="0" noProof="0" dirty="0">
                <a:ln>
                  <a:noFill/>
                </a:ln>
                <a:solidFill>
                  <a:prstClr val="black"/>
                </a:solidFill>
                <a:effectLst/>
                <a:uLnTx/>
                <a:uFillTx/>
                <a:ea typeface="+mn-ea"/>
                <a:cs typeface="+mn-cs"/>
              </a:rPr>
              <a:t>V</a:t>
            </a:r>
            <a:r>
              <a:rPr kumimoji="0" lang="en-US" sz="2200" b="0" i="0" u="none" strike="noStrike" kern="1200" cap="none" spc="0" normalizeH="0" baseline="0" noProof="0" dirty="0">
                <a:ln>
                  <a:noFill/>
                </a:ln>
                <a:solidFill>
                  <a:prstClr val="black"/>
                </a:solidFill>
                <a:effectLst/>
                <a:uLnTx/>
                <a:uFillTx/>
                <a:ea typeface="+mn-ea"/>
                <a:cs typeface="+mn-cs"/>
              </a:rPr>
              <a:t>alue that asserts the absolute value of human lives regardless of age or cognitive ability.</a:t>
            </a:r>
            <a:br>
              <a:rPr kumimoji="0" lang="en-US" sz="2200" b="0" i="0" u="none" strike="noStrike" kern="1200" cap="none" spc="0" normalizeH="0" baseline="0" noProof="0" dirty="0">
                <a:ln>
                  <a:noFill/>
                </a:ln>
                <a:solidFill>
                  <a:prstClr val="black"/>
                </a:solidFill>
                <a:effectLst/>
                <a:uLnTx/>
                <a:uFillTx/>
                <a:ea typeface="+mn-ea"/>
                <a:cs typeface="+mn-cs"/>
              </a:rPr>
            </a:br>
            <a:br>
              <a:rPr kumimoji="0" lang="en-US" sz="2200" b="0" i="0" u="none" strike="noStrike" kern="1200" cap="none" spc="0" normalizeH="0" baseline="0" noProof="0" dirty="0">
                <a:ln>
                  <a:noFill/>
                </a:ln>
                <a:solidFill>
                  <a:prstClr val="black"/>
                </a:solidFill>
                <a:effectLst/>
                <a:uLnTx/>
                <a:uFillTx/>
                <a:ea typeface="+mn-ea"/>
                <a:cs typeface="+mn-cs"/>
              </a:rPr>
            </a:br>
            <a:r>
              <a:rPr kumimoji="0" lang="en-US" sz="2200" b="0" i="0" u="none" strike="noStrike" kern="1200" cap="none" spc="0" normalizeH="0" baseline="0" noProof="0" dirty="0">
                <a:ln>
                  <a:noFill/>
                </a:ln>
                <a:solidFill>
                  <a:prstClr val="black"/>
                </a:solidFill>
                <a:effectLst/>
                <a:uLnTx/>
                <a:uFillTx/>
                <a:ea typeface="+mn-ea"/>
                <a:cs typeface="+mn-cs"/>
              </a:rPr>
              <a:t>(2) An </a:t>
            </a:r>
            <a:r>
              <a:rPr kumimoji="0" lang="en-US" sz="2200" b="1" i="0" u="none" strike="noStrike" kern="1200" cap="none" spc="0" normalizeH="0" baseline="0" noProof="0" dirty="0">
                <a:ln>
                  <a:noFill/>
                </a:ln>
                <a:solidFill>
                  <a:prstClr val="black"/>
                </a:solidFill>
                <a:effectLst/>
                <a:uLnTx/>
                <a:uFillTx/>
                <a:ea typeface="+mn-ea"/>
                <a:cs typeface="+mn-cs"/>
              </a:rPr>
              <a:t>I</a:t>
            </a:r>
            <a:r>
              <a:rPr kumimoji="0" lang="en-US" sz="2200" b="0" i="0" u="none" strike="noStrike" kern="1200" cap="none" spc="0" normalizeH="0" baseline="0" noProof="0" dirty="0">
                <a:ln>
                  <a:noFill/>
                </a:ln>
                <a:solidFill>
                  <a:prstClr val="black"/>
                </a:solidFill>
                <a:effectLst/>
                <a:uLnTx/>
                <a:uFillTx/>
                <a:ea typeface="+mn-ea"/>
                <a:cs typeface="+mn-cs"/>
              </a:rPr>
              <a:t>ndividualized approach, recognizing uniqueness.</a:t>
            </a:r>
            <a:br>
              <a:rPr kumimoji="0" lang="en-US" sz="2200" b="0" i="0" u="none" strike="noStrike" kern="1200" cap="none" spc="0" normalizeH="0" baseline="0" noProof="0" dirty="0">
                <a:ln>
                  <a:noFill/>
                </a:ln>
                <a:solidFill>
                  <a:prstClr val="black"/>
                </a:solidFill>
                <a:effectLst/>
                <a:uLnTx/>
                <a:uFillTx/>
                <a:ea typeface="+mn-ea"/>
                <a:cs typeface="+mn-cs"/>
              </a:rPr>
            </a:br>
            <a:br>
              <a:rPr kumimoji="0" lang="en-US" sz="2200" b="0" i="0" u="none" strike="noStrike" kern="1200" cap="none" spc="0" normalizeH="0" baseline="0" noProof="0" dirty="0">
                <a:ln>
                  <a:noFill/>
                </a:ln>
                <a:solidFill>
                  <a:prstClr val="black"/>
                </a:solidFill>
                <a:effectLst/>
                <a:uLnTx/>
                <a:uFillTx/>
                <a:ea typeface="+mn-ea"/>
                <a:cs typeface="+mn-cs"/>
              </a:rPr>
            </a:br>
            <a:r>
              <a:rPr kumimoji="0" lang="en-US" sz="2200" b="0" i="0" u="none" strike="noStrike" kern="1200" cap="none" spc="0" normalizeH="0" baseline="0" noProof="0" dirty="0">
                <a:ln>
                  <a:noFill/>
                </a:ln>
                <a:solidFill>
                  <a:prstClr val="black"/>
                </a:solidFill>
                <a:effectLst/>
                <a:uLnTx/>
                <a:uFillTx/>
                <a:ea typeface="+mn-ea"/>
                <a:cs typeface="+mn-cs"/>
              </a:rPr>
              <a:t>(3)</a:t>
            </a:r>
            <a:r>
              <a:rPr lang="en-US" sz="2200" cap="none" spc="0" dirty="0">
                <a:solidFill>
                  <a:prstClr val="black"/>
                </a:solidFill>
                <a:ea typeface="+mn-ea"/>
                <a:cs typeface="+mn-cs"/>
              </a:rPr>
              <a:t> </a:t>
            </a:r>
            <a:r>
              <a:rPr kumimoji="0" lang="en-US" sz="2200" b="0" i="0" u="none" strike="noStrike" kern="1200" cap="none" spc="0" normalizeH="0" baseline="0" noProof="0" dirty="0">
                <a:ln>
                  <a:noFill/>
                </a:ln>
                <a:solidFill>
                  <a:prstClr val="black"/>
                </a:solidFill>
                <a:effectLst/>
                <a:uLnTx/>
                <a:uFillTx/>
                <a:ea typeface="+mn-ea"/>
                <a:cs typeface="+mn-cs"/>
              </a:rPr>
              <a:t>Understanding the world from the </a:t>
            </a:r>
            <a:r>
              <a:rPr kumimoji="0" lang="en-US" sz="2200" b="1" i="0" u="none" strike="noStrike" kern="1200" cap="none" spc="0" normalizeH="0" baseline="0" noProof="0" dirty="0">
                <a:ln>
                  <a:noFill/>
                </a:ln>
                <a:solidFill>
                  <a:prstClr val="black"/>
                </a:solidFill>
                <a:effectLst/>
                <a:uLnTx/>
                <a:uFillTx/>
                <a:ea typeface="+mn-ea"/>
                <a:cs typeface="+mn-cs"/>
              </a:rPr>
              <a:t>P</a:t>
            </a:r>
            <a:r>
              <a:rPr kumimoji="0" lang="en-US" sz="2200" b="0" i="0" u="none" strike="noStrike" kern="1200" cap="none" spc="0" normalizeH="0" baseline="0" noProof="0" dirty="0">
                <a:ln>
                  <a:noFill/>
                </a:ln>
                <a:solidFill>
                  <a:prstClr val="black"/>
                </a:solidFill>
                <a:effectLst/>
                <a:uLnTx/>
                <a:uFillTx/>
                <a:ea typeface="+mn-ea"/>
                <a:cs typeface="+mn-cs"/>
              </a:rPr>
              <a:t>erspective of the service user.</a:t>
            </a:r>
            <a:br>
              <a:rPr kumimoji="0" lang="en-US" sz="2200" b="0" i="0" u="none" strike="noStrike" kern="1200" cap="none" spc="0" normalizeH="0" baseline="0" noProof="0" dirty="0">
                <a:ln>
                  <a:noFill/>
                </a:ln>
                <a:solidFill>
                  <a:prstClr val="black"/>
                </a:solidFill>
                <a:effectLst/>
                <a:uLnTx/>
                <a:uFillTx/>
                <a:ea typeface="+mn-ea"/>
                <a:cs typeface="+mn-cs"/>
              </a:rPr>
            </a:br>
            <a:br>
              <a:rPr lang="en-US" sz="2200" cap="none" spc="0" dirty="0">
                <a:solidFill>
                  <a:prstClr val="black"/>
                </a:solidFill>
                <a:ea typeface="+mn-ea"/>
                <a:cs typeface="+mn-cs"/>
              </a:rPr>
            </a:br>
            <a:r>
              <a:rPr lang="en-US" sz="2200" cap="none" spc="0" dirty="0">
                <a:solidFill>
                  <a:prstClr val="black"/>
                </a:solidFill>
                <a:ea typeface="+mn-ea"/>
                <a:cs typeface="+mn-cs"/>
              </a:rPr>
              <a:t>(4) </a:t>
            </a:r>
            <a:r>
              <a:rPr kumimoji="0" lang="en-US" sz="2200" b="0" i="0" u="none" strike="noStrike" kern="1200" cap="none" spc="0" normalizeH="0" baseline="0" noProof="0" dirty="0">
                <a:ln>
                  <a:noFill/>
                </a:ln>
                <a:solidFill>
                  <a:prstClr val="black"/>
                </a:solidFill>
                <a:effectLst/>
                <a:uLnTx/>
                <a:uFillTx/>
                <a:ea typeface="+mn-ea"/>
                <a:cs typeface="+mn-cs"/>
              </a:rPr>
              <a:t>Providing a </a:t>
            </a:r>
            <a:r>
              <a:rPr kumimoji="0" lang="en-US" sz="2200" b="1" i="0" u="none" strike="noStrike" kern="1200" cap="none" spc="0" normalizeH="0" baseline="0" noProof="0" dirty="0">
                <a:ln>
                  <a:noFill/>
                </a:ln>
                <a:solidFill>
                  <a:prstClr val="black"/>
                </a:solidFill>
                <a:effectLst/>
                <a:uLnTx/>
                <a:uFillTx/>
                <a:ea typeface="+mn-ea"/>
                <a:cs typeface="+mn-cs"/>
              </a:rPr>
              <a:t>S</a:t>
            </a:r>
            <a:r>
              <a:rPr kumimoji="0" lang="en-US" sz="2200" b="0" i="0" u="none" strike="noStrike" kern="1200" cap="none" spc="0" normalizeH="0" baseline="0" noProof="0" dirty="0">
                <a:ln>
                  <a:noFill/>
                </a:ln>
                <a:solidFill>
                  <a:prstClr val="black"/>
                </a:solidFill>
                <a:effectLst/>
                <a:uLnTx/>
                <a:uFillTx/>
                <a:ea typeface="+mn-ea"/>
                <a:cs typeface="+mn-cs"/>
              </a:rPr>
              <a:t>ocial environment that supports psychological needs.</a:t>
            </a:r>
            <a:br>
              <a:rPr kumimoji="0" lang="en-US" sz="2200" b="0" i="0" u="none" strike="noStrike" kern="1200" cap="none" spc="0" normalizeH="0" baseline="0" noProof="0" dirty="0">
                <a:ln>
                  <a:noFill/>
                </a:ln>
                <a:solidFill>
                  <a:prstClr val="black"/>
                </a:solidFill>
                <a:effectLst/>
                <a:uLnTx/>
                <a:uFillTx/>
                <a:ea typeface="+mn-ea"/>
                <a:cs typeface="+mn-cs"/>
              </a:rPr>
            </a:br>
            <a:b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br>
            <a:br>
              <a:rPr kumimoji="0" lang="sv-SE" sz="2800" b="0" i="0" u="none" strike="noStrike" kern="1200" cap="none" spc="0" normalizeH="0" baseline="0" noProof="0" dirty="0">
                <a:ln>
                  <a:noFill/>
                </a:ln>
                <a:solidFill>
                  <a:prstClr val="black"/>
                </a:solidFill>
                <a:effectLst/>
                <a:uLnTx/>
                <a:uFillTx/>
                <a:latin typeface="Calibri Light" panose="020F0302020204030204"/>
                <a:ea typeface="+mn-ea"/>
                <a:cs typeface="+mn-cs"/>
              </a:rPr>
            </a:br>
            <a:endParaRPr lang="sv-SE" dirty="0"/>
          </a:p>
        </p:txBody>
      </p:sp>
      <p:sp>
        <p:nvSpPr>
          <p:cNvPr id="38" name="Rectangle 37">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6" name="Platshållare för innehåll 5" descr="En bild som visar träd, utomhus, mark, grön&#10;&#10;Automatiskt genererad beskrivning">
            <a:extLst>
              <a:ext uri="{FF2B5EF4-FFF2-40B4-BE49-F238E27FC236}">
                <a16:creationId xmlns:a16="http://schemas.microsoft.com/office/drawing/2014/main" id="{34F122A1-1A93-6A30-B095-74A2810D6E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46701" y="520700"/>
            <a:ext cx="4394597" cy="5859463"/>
          </a:xfrm>
        </p:spPr>
      </p:pic>
      <p:sp>
        <p:nvSpPr>
          <p:cNvPr id="4" name="textruta 3">
            <a:extLst>
              <a:ext uri="{FF2B5EF4-FFF2-40B4-BE49-F238E27FC236}">
                <a16:creationId xmlns:a16="http://schemas.microsoft.com/office/drawing/2014/main" id="{72CD3896-BD12-15D2-8447-C504FB5B17F2}"/>
              </a:ext>
            </a:extLst>
          </p:cNvPr>
          <p:cNvSpPr txBox="1"/>
          <p:nvPr/>
        </p:nvSpPr>
        <p:spPr>
          <a:xfrm>
            <a:off x="645853" y="1064281"/>
            <a:ext cx="47244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black"/>
                </a:solidFill>
                <a:effectLst/>
                <a:uLnTx/>
                <a:uFillTx/>
                <a:latin typeface="Goudy Old Style"/>
                <a:ea typeface="ＭＳ Ｐゴシック" charset="-128"/>
                <a:cs typeface="Calibri Light" panose="020F0302020204030204" pitchFamily="34" charset="0"/>
              </a:rPr>
              <a:t>THE CONCEPTS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prstClr val="black"/>
                </a:solidFill>
                <a:effectLst/>
                <a:uLnTx/>
                <a:uFillTx/>
                <a:latin typeface="Goudy Old Style"/>
                <a:ea typeface="ＭＳ Ｐゴシック" charset="-128"/>
                <a:cs typeface="Calibri Light" panose="020F0302020204030204" pitchFamily="34" charset="0"/>
              </a:rPr>
              <a:t>V I P S</a:t>
            </a:r>
          </a:p>
        </p:txBody>
      </p:sp>
    </p:spTree>
    <p:extLst>
      <p:ext uri="{BB962C8B-B14F-4D97-AF65-F5344CB8AC3E}">
        <p14:creationId xmlns:p14="http://schemas.microsoft.com/office/powerpoint/2010/main" val="2073763717"/>
      </p:ext>
    </p:extLst>
  </p:cSld>
  <p:clrMapOvr>
    <a:masterClrMapping/>
  </p:clrMapOvr>
  <mc:AlternateContent xmlns:mc="http://schemas.openxmlformats.org/markup-compatibility/2006" xmlns:p14="http://schemas.microsoft.com/office/powerpoint/2010/main">
    <mc:Choice Requires="p14">
      <p:transition spd="slow" p14:dur="2000" advTm="65231"/>
    </mc:Choice>
    <mc:Fallback xmlns="">
      <p:transition spd="slow" advTm="65231"/>
    </mc:Fallback>
  </mc:AlternateContent>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693</TotalTime>
  <Words>4927</Words>
  <Application>Microsoft Office PowerPoint</Application>
  <PresentationFormat>Bredbild</PresentationFormat>
  <Paragraphs>174</Paragraphs>
  <Slides>21</Slides>
  <Notes>19</Notes>
  <HiddenSlides>0</HiddenSlides>
  <MMClips>0</MMClips>
  <ScaleCrop>false</ScaleCrop>
  <HeadingPairs>
    <vt:vector size="6" baseType="variant">
      <vt:variant>
        <vt:lpstr>Använt teckensnitt</vt:lpstr>
      </vt:variant>
      <vt:variant>
        <vt:i4>9</vt:i4>
      </vt:variant>
      <vt:variant>
        <vt:lpstr>Tema</vt:lpstr>
      </vt:variant>
      <vt:variant>
        <vt:i4>1</vt:i4>
      </vt:variant>
      <vt:variant>
        <vt:lpstr>Bildrubriker</vt:lpstr>
      </vt:variant>
      <vt:variant>
        <vt:i4>21</vt:i4>
      </vt:variant>
    </vt:vector>
  </HeadingPairs>
  <TitlesOfParts>
    <vt:vector size="31" baseType="lpstr">
      <vt:lpstr>Arial</vt:lpstr>
      <vt:lpstr>Calibri</vt:lpstr>
      <vt:lpstr>Calibri Light</vt:lpstr>
      <vt:lpstr>Gill Sans MT</vt:lpstr>
      <vt:lpstr>Goudy Old Style</vt:lpstr>
      <vt:lpstr>Symbol</vt:lpstr>
      <vt:lpstr>Söhne</vt:lpstr>
      <vt:lpstr>Times New Roman</vt:lpstr>
      <vt:lpstr>Wingdings</vt:lpstr>
      <vt:lpstr>ClassicFrameVTI</vt:lpstr>
      <vt:lpstr>PERSON-CENTERED CARE  INDRODUCTION   </vt:lpstr>
      <vt:lpstr>INTENDED LEARNING OUTCOMES</vt:lpstr>
      <vt:lpstr>WHAT DEFINES A PERSON?</vt:lpstr>
      <vt:lpstr>PERSON-CENTERED CARE &amp; WHAT IS A PERSON?</vt:lpstr>
      <vt:lpstr>WHAT  is health?</vt:lpstr>
      <vt:lpstr> </vt:lpstr>
      <vt:lpstr>The concept of person-centered care was developed by professor Tom Kitwood</vt:lpstr>
      <vt:lpstr>“A future in which all people have access to health services that are provided in a way that responds to their life course needs and preferences, are coordinated across the continuum of care and are safe, effective, timely and of acceptable quality.”    WHO (2015) Global strategy on integrated people-centered health services 2016-2026</vt:lpstr>
      <vt:lpstr>     (1) Value that asserts the absolute value of human lives regardless of age or cognitive ability.  (2) An Individualized approach, recognizing uniqueness.  (3) Understanding the world from the Perspective of the service user.  (4) Providing a Social environment that supports psychological needs.   </vt:lpstr>
      <vt:lpstr>           </vt:lpstr>
      <vt:lpstr>PowerPoint-presentation</vt:lpstr>
      <vt:lpstr>AN INDIVIDUALIZED APPROACH,  RECOGNISING UNIQUENESS </vt:lpstr>
      <vt:lpstr>PowerPoint-presentation</vt:lpstr>
      <vt:lpstr> </vt:lpstr>
      <vt:lpstr>PowerPoint-presentation</vt:lpstr>
      <vt:lpstr>PowerPoint-presentation</vt:lpstr>
      <vt:lpstr>Providing a Social environment that supports psychological needs</vt:lpstr>
      <vt:lpstr>PowerPoint-presentation</vt:lpstr>
      <vt:lpstr>      WHY IS PERSON-CENTERED CARE IMPORTANT?   Research has found that person-centered care can have a big impact on the quality of care. It can:    </vt:lpstr>
      <vt:lpstr>PowerPoint-presentation</vt:lpstr>
      <vt:lpstr>Thank you for listening!</vt:lpstr>
    </vt:vector>
  </TitlesOfParts>
  <Company>H?gskolan Kristianstad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PERSON-CENTERED CARE  what the presentation is about</dc:title>
  <dc:creator>Emma Edberg Matei</dc:creator>
  <cp:lastModifiedBy>Emma Edberg Matei</cp:lastModifiedBy>
  <cp:revision>22</cp:revision>
  <dcterms:created xsi:type="dcterms:W3CDTF">2022-12-11T16:13:01Z</dcterms:created>
  <dcterms:modified xsi:type="dcterms:W3CDTF">2023-11-07T08:27:29Z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44ccec-98ca-4847-b090-103d5c6592f4_Enabled">
    <vt:lpwstr>true</vt:lpwstr>
  </property>
  <property fmtid="{D5CDD505-2E9C-101B-9397-08002B2CF9AE}" pid="3" name="MSIP_Label_9144ccec-98ca-4847-b090-103d5c6592f4_SetDate">
    <vt:lpwstr>2022-12-11T16:13:02Z</vt:lpwstr>
  </property>
  <property fmtid="{D5CDD505-2E9C-101B-9397-08002B2CF9AE}" pid="4" name="MSIP_Label_9144ccec-98ca-4847-b090-103d5c6592f4_Method">
    <vt:lpwstr>Standard</vt:lpwstr>
  </property>
  <property fmtid="{D5CDD505-2E9C-101B-9397-08002B2CF9AE}" pid="5" name="MSIP_Label_9144ccec-98ca-4847-b090-103d5c6592f4_Name">
    <vt:lpwstr>Information class 1</vt:lpwstr>
  </property>
  <property fmtid="{D5CDD505-2E9C-101B-9397-08002B2CF9AE}" pid="6" name="MSIP_Label_9144ccec-98ca-4847-b090-103d5c6592f4_SiteId">
    <vt:lpwstr>fb665cd7-b4b7-4578-8a42-29ff69176bdf</vt:lpwstr>
  </property>
  <property fmtid="{D5CDD505-2E9C-101B-9397-08002B2CF9AE}" pid="7" name="MSIP_Label_9144ccec-98ca-4847-b090-103d5c6592f4_ActionId">
    <vt:lpwstr>721c7930-584d-4c14-a89d-e9ba0372e23f</vt:lpwstr>
  </property>
  <property fmtid="{D5CDD505-2E9C-101B-9397-08002B2CF9AE}" pid="8" name="MSIP_Label_9144ccec-98ca-4847-b090-103d5c6592f4_ContentBits">
    <vt:lpwstr>0</vt:lpwstr>
  </property>
</Properties>
</file>