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74" r:id="rId3"/>
    <p:sldId id="267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81" d="100"/>
          <a:sy n="81" d="100"/>
        </p:scale>
        <p:origin x="-48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5DC13-AABE-47F3-85C9-586581CF44FB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60243-216F-46F5-BFDB-EDC835192FC9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37806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0F0D7D-55FE-44A9-BC53-498F976158E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561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7524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1021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2120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8975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84245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1258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66640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4637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31841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68971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75403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5D59-1CB9-4CDA-829A-BCE78BBEE1B1}" type="datetimeFigureOut">
              <a:rPr lang="en-MY" smtClean="0"/>
              <a:t>22/12/2023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07356-BAD7-4E2C-8340-2446B3A05545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321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sZRdhDNK90" TargetMode="External"/><Relationship Id="rId2" Type="http://schemas.openxmlformats.org/officeDocument/2006/relationships/hyperlink" Target="https://www.youtube.com/watch?v=fvMzEjTAow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orage.googleapis.com/jnl-sljo-j-cmj-files/journals/1/articles/3892/submission/proof/3892-1-13824-1-10-20111229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E9_Y-dFdSo" TargetMode="External"/><Relationship Id="rId2" Type="http://schemas.openxmlformats.org/officeDocument/2006/relationships/hyperlink" Target="https://www.youtube.com/watch?v=b0pVs-hLaW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02/gps.54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="" xmlns:a16="http://schemas.microsoft.com/office/drawing/2014/main" id="{BFB2D26E-FBAE-45B8-B0F6-80E4ABDEC31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23442A66-721F-4552-A3AD-3A2215F0C1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54102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 useBgFill="1">
        <p:nvSpPr>
          <p:cNvPr id="46" name="Rectangle 45">
            <a:extLst>
              <a:ext uri="{FF2B5EF4-FFF2-40B4-BE49-F238E27FC236}">
                <a16:creationId xmlns="" xmlns:a16="http://schemas.microsoft.com/office/drawing/2014/main" id="{67EA5288-5BEB-4C44-949A-ED209FE219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85800" y="685800"/>
            <a:ext cx="4076700" cy="54863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7" name="Rubrik 36">
            <a:extLst>
              <a:ext uri="{FF2B5EF4-FFF2-40B4-BE49-F238E27FC236}">
                <a16:creationId xmlns="" xmlns:a16="http://schemas.microsoft.com/office/drawing/2014/main" id="{F241EB60-5ED4-4D54-97A6-306A9D17A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691" y="884903"/>
            <a:ext cx="4365522" cy="574076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000" b="1" cap="all" spc="300" dirty="0" smtClean="0">
                <a:cs typeface="Calibri Light" panose="020F0302020204030204" pitchFamily="34" charset="0"/>
              </a:rPr>
              <a:t/>
            </a:r>
            <a:br>
              <a:rPr lang="en-US" sz="4000" b="1" cap="all" spc="300" dirty="0" smtClean="0">
                <a:cs typeface="Calibri Light" panose="020F0302020204030204" pitchFamily="34" charset="0"/>
              </a:rPr>
            </a:br>
            <a:r>
              <a:rPr lang="en-US" sz="4000" b="1" cap="all" spc="300" dirty="0">
                <a:cs typeface="Calibri Light" panose="020F0302020204030204" pitchFamily="34" charset="0"/>
              </a:rPr>
              <a:t/>
            </a:r>
            <a:br>
              <a:rPr lang="en-US" sz="4000" b="1" cap="all" spc="300" dirty="0">
                <a:cs typeface="Calibri Light" panose="020F0302020204030204" pitchFamily="34" charset="0"/>
              </a:rPr>
            </a:br>
            <a:r>
              <a:rPr lang="en-US" sz="4000" b="1" cap="all" spc="300" dirty="0" smtClean="0">
                <a:cs typeface="Calibri Light" panose="020F0302020204030204" pitchFamily="34" charset="0"/>
              </a:rPr>
              <a:t/>
            </a:r>
            <a:br>
              <a:rPr lang="en-US" sz="4000" b="1" cap="all" spc="300" dirty="0" smtClean="0">
                <a:cs typeface="Calibri Light" panose="020F0302020204030204" pitchFamily="34" charset="0"/>
              </a:rPr>
            </a:br>
            <a:r>
              <a:rPr lang="en-US" sz="4000" b="1" cap="all" spc="300" dirty="0" smtClean="0">
                <a:cs typeface="Calibri Light" panose="020F0302020204030204" pitchFamily="34" charset="0"/>
              </a:rPr>
              <a:t>Clinical </a:t>
            </a:r>
            <a:r>
              <a:rPr lang="en-US" sz="4000" b="1" cap="all" spc="300" dirty="0">
                <a:cs typeface="Calibri Light" panose="020F0302020204030204" pitchFamily="34" charset="0"/>
              </a:rPr>
              <a:t>Assessment and Outcome measurements</a:t>
            </a:r>
            <a:r>
              <a:rPr lang="en-US" b="1" kern="1200" cap="all" spc="300" baseline="0" dirty="0">
                <a:solidFill>
                  <a:schemeClr val="tx2"/>
                </a:solidFill>
                <a:cs typeface="Calibri Light" panose="020F0302020204030204" pitchFamily="34" charset="0"/>
              </a:rPr>
              <a:t/>
            </a:r>
            <a:br>
              <a:rPr lang="en-US" b="1" kern="1200" cap="all" spc="300" baseline="0" dirty="0">
                <a:solidFill>
                  <a:schemeClr val="tx2"/>
                </a:solidFill>
                <a:cs typeface="Calibri Light" panose="020F0302020204030204" pitchFamily="34" charset="0"/>
              </a:rPr>
            </a:br>
            <a:r>
              <a:rPr lang="en-US" b="1" kern="1200" cap="all" spc="300" baseline="0" dirty="0">
                <a:solidFill>
                  <a:schemeClr val="tx2"/>
                </a:solidFill>
                <a:cs typeface="Calibri Light" panose="020F0302020204030204" pitchFamily="34" charset="0"/>
              </a:rPr>
              <a:t/>
            </a:r>
            <a:br>
              <a:rPr lang="en-US" b="1" kern="1200" cap="all" spc="300" baseline="0" dirty="0">
                <a:solidFill>
                  <a:schemeClr val="tx2"/>
                </a:solidFill>
                <a:cs typeface="Calibri Light" panose="020F0302020204030204" pitchFamily="34" charset="0"/>
              </a:rPr>
            </a:br>
            <a:r>
              <a:rPr lang="en-US" sz="2400" kern="1200" cap="all" spc="300" dirty="0">
                <a:solidFill>
                  <a:schemeClr val="tx2"/>
                </a:solidFill>
                <a:cs typeface="Calibri Light" panose="020F0302020204030204" pitchFamily="34" charset="0"/>
              </a:rPr>
              <a:t/>
            </a:r>
            <a:br>
              <a:rPr lang="en-US" sz="2400" kern="1200" cap="all" spc="300" dirty="0">
                <a:solidFill>
                  <a:schemeClr val="tx2"/>
                </a:solidFill>
                <a:cs typeface="Calibri Light" panose="020F0302020204030204" pitchFamily="34" charset="0"/>
              </a:rPr>
            </a:br>
            <a:r>
              <a:rPr lang="en-US" sz="4400" b="1" kern="1200" cap="all" spc="300" baseline="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en-US" sz="4400" b="1" kern="1200" cap="all" spc="300" baseline="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4400" b="1" kern="1200" cap="all" spc="300" baseline="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/>
            </a:r>
            <a:br>
              <a:rPr lang="en-US" sz="4400" b="1" kern="1200" cap="all" spc="300" baseline="0" dirty="0">
                <a:solidFill>
                  <a:schemeClr val="tx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sz="4400" b="1" kern="1200" cap="all" spc="300" baseline="0" dirty="0">
              <a:solidFill>
                <a:schemeClr val="tx2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8" name="Bildobjekt 37">
            <a:extLst>
              <a:ext uri="{FF2B5EF4-FFF2-40B4-BE49-F238E27FC236}">
                <a16:creationId xmlns="" xmlns:a16="http://schemas.microsoft.com/office/drawing/2014/main" id="{D5F38367-1C2C-1A3B-00C6-0704761279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483" y="4594923"/>
            <a:ext cx="1175436" cy="1430584"/>
          </a:xfrm>
          <a:prstGeom prst="rect">
            <a:avLst/>
          </a:prstGeom>
        </p:spPr>
      </p:pic>
      <p:pic>
        <p:nvPicPr>
          <p:cNvPr id="8" name="Picture 3" descr="E:\Neurocare project\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965" y="4593582"/>
            <a:ext cx="1431925" cy="143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683347" y="1420837"/>
            <a:ext cx="617571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5400" dirty="0"/>
              <a:t>Parkinson's </a:t>
            </a:r>
            <a:r>
              <a:rPr lang="en-MY" sz="5400" dirty="0" smtClean="0"/>
              <a:t>disease </a:t>
            </a:r>
            <a:r>
              <a:rPr lang="en-MY" sz="5400" dirty="0"/>
              <a:t>(PD</a:t>
            </a:r>
            <a:r>
              <a:rPr lang="en-MY" sz="5400" dirty="0" smtClean="0"/>
              <a:t>) </a:t>
            </a:r>
          </a:p>
          <a:p>
            <a:pPr algn="ctr"/>
            <a:r>
              <a:rPr lang="en-MY" sz="5400" dirty="0" smtClean="0"/>
              <a:t>Seminar: Part III- </a:t>
            </a:r>
          </a:p>
          <a:p>
            <a:pPr algn="ctr"/>
            <a:r>
              <a:rPr lang="en-US" sz="5400" dirty="0"/>
              <a:t>Overview of the assessment </a:t>
            </a:r>
            <a:r>
              <a:rPr lang="en-US" sz="5400" dirty="0" smtClean="0"/>
              <a:t>tools/scales</a:t>
            </a:r>
            <a:endParaRPr lang="en-MY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8878528" y="5425342"/>
            <a:ext cx="2980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780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995"/>
    </mc:Choice>
    <mc:Fallback xmlns="">
      <p:transition spd="slow" advTm="549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Beck Depression Inventory (BDI):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800" b="1" dirty="0" smtClean="0"/>
              <a:t>Purpose</a:t>
            </a:r>
            <a:r>
              <a:rPr lang="en-US" sz="2800" b="1" dirty="0"/>
              <a:t>:</a:t>
            </a:r>
            <a:r>
              <a:rPr lang="en-US" sz="2800" dirty="0"/>
              <a:t> Measures the severity of depressive </a:t>
            </a:r>
            <a:r>
              <a:rPr lang="en-US" sz="2800" dirty="0" smtClean="0"/>
              <a:t>symptoms.</a:t>
            </a:r>
          </a:p>
          <a:p>
            <a:pPr lvl="1"/>
            <a:r>
              <a:rPr lang="en-US" sz="2800" b="1" dirty="0" smtClean="0"/>
              <a:t>Components</a:t>
            </a:r>
            <a:r>
              <a:rPr lang="en-US" sz="2800" b="1" dirty="0"/>
              <a:t>:</a:t>
            </a:r>
            <a:r>
              <a:rPr lang="en-US" sz="2800" dirty="0"/>
              <a:t> Consists of 21 questions related to mood, pessimism, and other depressive symptoms</a:t>
            </a:r>
          </a:p>
        </p:txBody>
      </p:sp>
    </p:spTree>
    <p:extLst>
      <p:ext uri="{BB962C8B-B14F-4D97-AF65-F5344CB8AC3E}">
        <p14:creationId xmlns:p14="http://schemas.microsoft.com/office/powerpoint/2010/main" val="638375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Geriatric Depression Scale (GDS):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b="1" dirty="0"/>
              <a:t>Purpose:</a:t>
            </a:r>
            <a:r>
              <a:rPr lang="en-US" dirty="0"/>
              <a:t> Screens for depression in older adults.</a:t>
            </a:r>
          </a:p>
          <a:p>
            <a:pPr lvl="1"/>
            <a:r>
              <a:rPr lang="en-US" b="1" dirty="0"/>
              <a:t>Components:</a:t>
            </a:r>
            <a:r>
              <a:rPr lang="en-US" dirty="0"/>
              <a:t> Includes questions related to mood, motivation, and cognitive aspects.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96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Freezing of Gait Questionnaire (FOG-Q):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b="1" dirty="0"/>
              <a:t>Purpose:</a:t>
            </a:r>
            <a:r>
              <a:rPr lang="en-US" dirty="0"/>
              <a:t> Assesses freezing of gait, a common symptom in advanced Parkinson's.</a:t>
            </a:r>
          </a:p>
          <a:p>
            <a:pPr lvl="1"/>
            <a:r>
              <a:rPr lang="en-US" b="1" dirty="0"/>
              <a:t>Components:</a:t>
            </a:r>
            <a:r>
              <a:rPr lang="en-US" dirty="0"/>
              <a:t> Questions about the frequency and severity of freezing episodes.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652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Epworth Sleepiness Scale: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b="1" dirty="0"/>
              <a:t>Purpose:</a:t>
            </a:r>
            <a:r>
              <a:rPr lang="en-US" dirty="0"/>
              <a:t> Measures daytime sleepiness.</a:t>
            </a:r>
          </a:p>
          <a:p>
            <a:pPr lvl="1"/>
            <a:r>
              <a:rPr lang="en-US" b="1" dirty="0"/>
              <a:t>Components:</a:t>
            </a:r>
            <a:r>
              <a:rPr lang="en-US" dirty="0"/>
              <a:t> Asks about the likelihood of falling asleep in different situations.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059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Unified Dyskinesia Rating Scale (</a:t>
            </a:r>
            <a:r>
              <a:rPr lang="en-US" b="1" dirty="0" err="1"/>
              <a:t>UDysRS</a:t>
            </a:r>
            <a:r>
              <a:rPr lang="en-US" b="1" dirty="0"/>
              <a:t>):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b="1" dirty="0"/>
              <a:t>Purpose:</a:t>
            </a:r>
            <a:r>
              <a:rPr lang="en-US" dirty="0"/>
              <a:t> Evaluates levodopa-induced </a:t>
            </a:r>
            <a:r>
              <a:rPr lang="en-US" dirty="0" err="1"/>
              <a:t>dyskinesias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Components:</a:t>
            </a:r>
            <a:r>
              <a:rPr lang="en-US" dirty="0"/>
              <a:t> Assesses both the impact of </a:t>
            </a:r>
            <a:r>
              <a:rPr lang="en-US" dirty="0" err="1"/>
              <a:t>dyskinesias</a:t>
            </a:r>
            <a:r>
              <a:rPr lang="en-US" dirty="0"/>
              <a:t> on daily activities and the patient's discomfort.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98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ank You Pictures For PPT Presentation &amp; Google Slides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045" y="457200"/>
            <a:ext cx="10023232" cy="58263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962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Aims of the </a:t>
            </a:r>
            <a:r>
              <a:rPr lang="en-GB" b="1" dirty="0" smtClean="0"/>
              <a:t>seminar (part III) </a:t>
            </a:r>
            <a:endParaRPr lang="en-US" b="1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96488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overview of commoly used scales in Parkinson Disease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75692" y="1793631"/>
            <a:ext cx="72683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/>
              <a:t>Overview of </a:t>
            </a:r>
            <a:r>
              <a:rPr lang="en-US" sz="2800" i="1" dirty="0" smtClean="0"/>
              <a:t>assessment tools/scales  </a:t>
            </a:r>
            <a:r>
              <a:rPr lang="en-US" sz="2800" i="1" dirty="0"/>
              <a:t>for the patients with </a:t>
            </a:r>
            <a:r>
              <a:rPr lang="en-US" sz="2800" i="1" dirty="0" smtClean="0"/>
              <a:t>Parkinson's </a:t>
            </a:r>
            <a:r>
              <a:rPr lang="en-US" sz="2800" i="1" dirty="0"/>
              <a:t>Disease</a:t>
            </a:r>
          </a:p>
        </p:txBody>
      </p:sp>
    </p:spTree>
    <p:extLst>
      <p:ext uri="{BB962C8B-B14F-4D97-AF65-F5344CB8AC3E}">
        <p14:creationId xmlns:p14="http://schemas.microsoft.com/office/powerpoint/2010/main" val="289985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585" y="-115520"/>
            <a:ext cx="10515600" cy="1065090"/>
          </a:xfrm>
        </p:spPr>
        <p:txBody>
          <a:bodyPr/>
          <a:lstStyle/>
          <a:p>
            <a:r>
              <a:rPr lang="en-MY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Several standardized scales are commonly used for assessing various aspects of Parkinson's disease, including motor symptoms, cognitive function, quality of life, and mood</a:t>
            </a:r>
          </a:p>
        </p:txBody>
      </p:sp>
      <p:pic>
        <p:nvPicPr>
          <p:cNvPr id="5" name="Content Placeholder 3" descr="The 5 Stages of Parkinson's Disease? | Dementech Neurosciences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114" y="3244118"/>
            <a:ext cx="4299701" cy="34028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587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461" y="236171"/>
            <a:ext cx="10515600" cy="1325563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/>
              <a:t>Unified Parkinson's Disease Rating Scale (UPDRS):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246" y="1286364"/>
            <a:ext cx="10515600" cy="4351338"/>
          </a:xfrm>
        </p:spPr>
        <p:txBody>
          <a:bodyPr/>
          <a:lstStyle/>
          <a:p>
            <a:endParaRPr lang="en-US" dirty="0"/>
          </a:p>
          <a:p>
            <a:pPr lvl="1"/>
            <a:r>
              <a:rPr lang="en-US" b="1" dirty="0"/>
              <a:t>Purpose:</a:t>
            </a:r>
            <a:r>
              <a:rPr lang="en-US" dirty="0"/>
              <a:t> Comprehensive tool to assess motor and non-motor symptoms.</a:t>
            </a:r>
          </a:p>
          <a:p>
            <a:pPr lvl="1"/>
            <a:r>
              <a:rPr lang="en-US" b="1" dirty="0"/>
              <a:t>Components:</a:t>
            </a:r>
            <a:r>
              <a:rPr lang="en-US" dirty="0"/>
              <a:t> Divided into four parts, covering non-motor aspects of daily living, motor aspects of daily living, motor examination, and motor complications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/>
              <a:t>https://www.youtube.com/watch?v=FBMT_dYXCjA&amp;t=58s</a:t>
            </a:r>
          </a:p>
          <a:p>
            <a:pPr lvl="1"/>
            <a:r>
              <a:rPr lang="en-US" dirty="0"/>
              <a:t>https://www.youtube.com/watch?v=4uQGCM-TkDA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527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err="1"/>
              <a:t>Hoehn</a:t>
            </a:r>
            <a:r>
              <a:rPr lang="en-US" b="1" dirty="0"/>
              <a:t> and </a:t>
            </a:r>
            <a:r>
              <a:rPr lang="en-US" b="1" dirty="0" err="1"/>
              <a:t>Yahr</a:t>
            </a:r>
            <a:r>
              <a:rPr lang="en-US" b="1" dirty="0"/>
              <a:t> Scale: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="1" dirty="0" smtClean="0"/>
              <a:t>Purpose</a:t>
            </a:r>
            <a:r>
              <a:rPr lang="en-US" sz="2800" b="1" dirty="0"/>
              <a:t>:</a:t>
            </a:r>
            <a:r>
              <a:rPr lang="en-US" sz="2800" dirty="0"/>
              <a:t> Describes the progression of Parkinson's disease.</a:t>
            </a:r>
          </a:p>
          <a:p>
            <a:pPr lvl="1"/>
            <a:r>
              <a:rPr lang="en-US" sz="2800" b="1" dirty="0"/>
              <a:t>Categories:</a:t>
            </a:r>
            <a:r>
              <a:rPr lang="en-US" sz="2800" dirty="0"/>
              <a:t> Stages from 1 to 5, with higher stages indicating more severe symptoms and functional impairment</a:t>
            </a:r>
            <a:r>
              <a:rPr lang="en-US" sz="2800" dirty="0" smtClean="0"/>
              <a:t>.</a:t>
            </a:r>
          </a:p>
          <a:p>
            <a:pPr lvl="1"/>
            <a:endParaRPr lang="en-US" sz="2800" dirty="0"/>
          </a:p>
          <a:p>
            <a:pPr lvl="1"/>
            <a:endParaRPr lang="en-US" sz="2800" dirty="0" smtClean="0"/>
          </a:p>
          <a:p>
            <a:pPr lvl="1"/>
            <a:r>
              <a:rPr lang="en-US" sz="2800" dirty="0"/>
              <a:t>https://www.youtube.com/watch?v=eqOlCQTzd3w</a:t>
            </a:r>
          </a:p>
          <a:p>
            <a:pPr lvl="1"/>
            <a:r>
              <a:rPr lang="en-US" dirty="0" smtClean="0"/>
              <a:t>https</a:t>
            </a:r>
            <a:r>
              <a:rPr lang="en-US" dirty="0"/>
              <a:t>://www.youtube.com/watch?v=Z-J4OL_zFvg</a:t>
            </a:r>
          </a:p>
        </p:txBody>
      </p:sp>
    </p:spTree>
    <p:extLst>
      <p:ext uri="{BB962C8B-B14F-4D97-AF65-F5344CB8AC3E}">
        <p14:creationId xmlns:p14="http://schemas.microsoft.com/office/powerpoint/2010/main" val="3643118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Montreal Cognitive Assessment (</a:t>
            </a:r>
            <a:r>
              <a:rPr lang="en-US" b="1" dirty="0" err="1"/>
              <a:t>MoCA</a:t>
            </a:r>
            <a:r>
              <a:rPr lang="en-US" b="1" dirty="0"/>
              <a:t>):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r>
              <a:rPr lang="en-US" dirty="0"/>
              <a:t>: Screens for cognitive impairment.</a:t>
            </a:r>
          </a:p>
          <a:p>
            <a:r>
              <a:rPr lang="en-US" dirty="0" smtClean="0"/>
              <a:t>Components</a:t>
            </a:r>
            <a:r>
              <a:rPr lang="en-US" dirty="0"/>
              <a:t>: Tests memory, attention, language, and other cognitive functions.</a:t>
            </a:r>
          </a:p>
          <a:p>
            <a:endParaRPr lang="en-US" dirty="0" smtClean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www.youtube.com/watch?v=fvMzEjTAoww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www.youtube.com/watch?v=OsZRdhDNK90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storage.googleapis.com/jnl-sljo-j-cmj-files/journals/1/articles/3892/submission/proof/3892-1-13824-1-10-20111229.pdf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457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Mini-Mental State Examination (MMSE):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b="1" dirty="0"/>
              <a:t>Purpose:</a:t>
            </a:r>
            <a:r>
              <a:rPr lang="en-US" dirty="0"/>
              <a:t> Screens for cognitive impairment and dementia.</a:t>
            </a:r>
          </a:p>
          <a:p>
            <a:pPr lvl="1"/>
            <a:r>
              <a:rPr lang="en-US" b="1" dirty="0"/>
              <a:t>Components:</a:t>
            </a:r>
            <a:r>
              <a:rPr lang="en-US" dirty="0"/>
              <a:t> Tests orientation, memory, attention, language, and visual-spatial skills.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www.youtube.com/watch?v=b0pVs-hLaWw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www.youtube.com/watch?v=3E9_Y-dFdSo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https://doi.org/10.1002/gps.541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20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Parkinson's Disease Questionnaire (PDQ-39):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b="1" dirty="0"/>
              <a:t>Purpose:</a:t>
            </a:r>
            <a:r>
              <a:rPr lang="en-US" dirty="0"/>
              <a:t> Measures health-related quality of life in Parkinson's patients.</a:t>
            </a:r>
          </a:p>
          <a:p>
            <a:pPr lvl="1"/>
            <a:r>
              <a:rPr lang="en-US" b="1" dirty="0"/>
              <a:t>Domains:</a:t>
            </a:r>
            <a:r>
              <a:rPr lang="en-US" dirty="0"/>
              <a:t> Includes mobility, activities of daily living, emotional well-being, and social support.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746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/>
              <a:t>Non-Motor Symptoms Scale (NMSS):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b="1" dirty="0"/>
              <a:t>Purpose:</a:t>
            </a:r>
            <a:r>
              <a:rPr lang="en-US" dirty="0"/>
              <a:t> Assesses non-motor symptoms associated with Parkinson's.</a:t>
            </a:r>
          </a:p>
          <a:p>
            <a:pPr lvl="1"/>
            <a:r>
              <a:rPr lang="en-US" b="1" dirty="0"/>
              <a:t>Domains:</a:t>
            </a:r>
            <a:r>
              <a:rPr lang="en-US" dirty="0"/>
              <a:t> Covers cardiovascular, sleep, mood, perceptual problems, and other non-motor aspects.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80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448</Words>
  <Application>Microsoft Office PowerPoint</Application>
  <PresentationFormat>Custom</PresentationFormat>
  <Paragraphs>67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 Clinical Assessment and Outcome measurements     </vt:lpstr>
      <vt:lpstr>Aims of the seminar (part III) </vt:lpstr>
      <vt:lpstr>Introduction</vt:lpstr>
      <vt:lpstr>Unified Parkinson's Disease Rating Scale (UPDRS): </vt:lpstr>
      <vt:lpstr>Hoehn and Yahr Scale: </vt:lpstr>
      <vt:lpstr>Montreal Cognitive Assessment (MoCA): </vt:lpstr>
      <vt:lpstr>Mini-Mental State Examination (MMSE): </vt:lpstr>
      <vt:lpstr>Parkinson's Disease Questionnaire (PDQ-39): </vt:lpstr>
      <vt:lpstr>Non-Motor Symptoms Scale (NMSS): </vt:lpstr>
      <vt:lpstr>Beck Depression Inventory (BDI): </vt:lpstr>
      <vt:lpstr>Geriatric Depression Scale (GDS): </vt:lpstr>
      <vt:lpstr>Freezing of Gait Questionnaire (FOG-Q): </vt:lpstr>
      <vt:lpstr>Epworth Sleepiness Scale: </vt:lpstr>
      <vt:lpstr>Unified Dyskinesia Rating Scale (UDysRS):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Assessment and Outcome measurements</dc:title>
  <dc:creator>Reviewer</dc:creator>
  <cp:lastModifiedBy>Lenovo</cp:lastModifiedBy>
  <cp:revision>49</cp:revision>
  <dcterms:created xsi:type="dcterms:W3CDTF">2023-11-02T02:32:14Z</dcterms:created>
  <dcterms:modified xsi:type="dcterms:W3CDTF">2023-12-22T04:19:43Z</dcterms:modified>
</cp:coreProperties>
</file>