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4" r:id="rId3"/>
    <p:sldId id="267" r:id="rId4"/>
    <p:sldId id="263" r:id="rId5"/>
    <p:sldId id="287" r:id="rId6"/>
    <p:sldId id="291" r:id="rId7"/>
    <p:sldId id="279" r:id="rId8"/>
    <p:sldId id="280" r:id="rId9"/>
    <p:sldId id="285" r:id="rId10"/>
    <p:sldId id="288" r:id="rId11"/>
    <p:sldId id="289" r:id="rId12"/>
    <p:sldId id="292" r:id="rId13"/>
    <p:sldId id="290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5DC13-AABE-47F3-85C9-586581CF44FB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60243-216F-46F5-BFDB-EDC835192FC9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780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D7D-55FE-44A9-BC53-498F976158E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524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02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120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975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8424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1258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66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4637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3184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897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7540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5D59-1CB9-4CDA-829A-BCE78BBEE1B1}" type="datetimeFigureOut">
              <a:rPr lang="en-MY" smtClean="0"/>
              <a:t>22/12/2023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7356-BAD7-4E2C-8340-2446B3A0554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32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qKvajUC3k&amp;t=15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ww.com/tnpj/toc/2014/100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BFB2D26E-FBAE-45B8-B0F6-80E4ABDEC3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3442A66-721F-4552-A3AD-3A2215F0C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67EA5288-5BEB-4C44-949A-ED209FE21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ubrik 36">
            <a:extLst>
              <a:ext uri="{FF2B5EF4-FFF2-40B4-BE49-F238E27FC236}">
                <a16:creationId xmlns:a16="http://schemas.microsoft.com/office/drawing/2014/main" xmlns="" id="{F241EB60-5ED4-4D54-97A6-306A9D1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1" y="884903"/>
            <a:ext cx="4365522" cy="57407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cap="all" spc="300" dirty="0" smtClean="0">
                <a:cs typeface="Calibri Light" panose="020F0302020204030204" pitchFamily="34" charset="0"/>
              </a:rPr>
              <a:t/>
            </a:r>
            <a:br>
              <a:rPr lang="en-US" sz="4000" b="1" cap="all" spc="300" dirty="0" smtClean="0">
                <a:cs typeface="Calibri Light" panose="020F0302020204030204" pitchFamily="34" charset="0"/>
              </a:rPr>
            </a:br>
            <a:r>
              <a:rPr lang="en-US" sz="4000" b="1" cap="all" spc="300" dirty="0">
                <a:cs typeface="Calibri Light" panose="020F0302020204030204" pitchFamily="34" charset="0"/>
              </a:rPr>
              <a:t/>
            </a:r>
            <a:br>
              <a:rPr lang="en-US" sz="4000" b="1" cap="all" spc="300" dirty="0">
                <a:cs typeface="Calibri Light" panose="020F0302020204030204" pitchFamily="34" charset="0"/>
              </a:rPr>
            </a:br>
            <a:r>
              <a:rPr lang="en-US" sz="4000" b="1" cap="all" spc="300" dirty="0" smtClean="0">
                <a:cs typeface="Calibri Light" panose="020F0302020204030204" pitchFamily="34" charset="0"/>
              </a:rPr>
              <a:t/>
            </a:r>
            <a:br>
              <a:rPr lang="en-US" sz="4000" b="1" cap="all" spc="300" dirty="0" smtClean="0">
                <a:cs typeface="Calibri Light" panose="020F0302020204030204" pitchFamily="34" charset="0"/>
              </a:rPr>
            </a:br>
            <a:r>
              <a:rPr lang="en-US" sz="4000" b="1" cap="all" spc="300" dirty="0" smtClean="0">
                <a:cs typeface="Calibri Light" panose="020F0302020204030204" pitchFamily="34" charset="0"/>
              </a:rPr>
              <a:t>Clinical </a:t>
            </a:r>
            <a:r>
              <a:rPr lang="en-US" sz="4000" b="1" cap="all" spc="300" dirty="0">
                <a:cs typeface="Calibri Light" panose="020F0302020204030204" pitchFamily="34" charset="0"/>
              </a:rPr>
              <a:t>Assessment and Outcome measurements</a:t>
            </a:r>
            <a: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  <a:t/>
            </a: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  <a:t/>
            </a: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sz="2400" kern="1200" cap="all" spc="300" dirty="0">
                <a:solidFill>
                  <a:schemeClr val="tx2"/>
                </a:solidFill>
                <a:cs typeface="Calibri Light" panose="020F0302020204030204" pitchFamily="34" charset="0"/>
              </a:rPr>
              <a:t/>
            </a:r>
            <a:br>
              <a:rPr lang="en-US" sz="2400" kern="1200" cap="all" spc="30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400" b="1" kern="1200" cap="all" spc="300" baseline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xmlns="" id="{D5F38367-1C2C-1A3B-00C6-07047612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83" y="4594923"/>
            <a:ext cx="1175436" cy="1430584"/>
          </a:xfrm>
          <a:prstGeom prst="rect">
            <a:avLst/>
          </a:prstGeom>
        </p:spPr>
      </p:pic>
      <p:pic>
        <p:nvPicPr>
          <p:cNvPr id="8" name="Picture 3" descr="E:\Neurocare project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65" y="4593582"/>
            <a:ext cx="14319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3347" y="1420837"/>
            <a:ext cx="6175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dirty="0"/>
              <a:t>Parkinson's </a:t>
            </a:r>
            <a:r>
              <a:rPr lang="en-MY" sz="5400" dirty="0" smtClean="0"/>
              <a:t>disease </a:t>
            </a:r>
            <a:r>
              <a:rPr lang="en-MY" sz="5400" dirty="0"/>
              <a:t>(</a:t>
            </a:r>
            <a:r>
              <a:rPr lang="en-MY" sz="5400"/>
              <a:t>PD</a:t>
            </a:r>
            <a:r>
              <a:rPr lang="en-MY" sz="5400" smtClean="0"/>
              <a:t>) </a:t>
            </a:r>
          </a:p>
          <a:p>
            <a:pPr algn="ctr"/>
            <a:r>
              <a:rPr lang="en-MY" sz="5400" dirty="0" smtClean="0"/>
              <a:t>Seminar: Part II-Physical Assessment</a:t>
            </a:r>
            <a:endParaRPr lang="en-MY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8878528" y="5425342"/>
            <a:ext cx="298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8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5"/>
    </mc:Choice>
    <mc:Fallback xmlns="">
      <p:transition spd="slow" advTm="54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7508"/>
            <a:ext cx="10515600" cy="53094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4. Parkinson's Disease History: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Ask </a:t>
            </a:r>
            <a:r>
              <a:rPr lang="en-US" dirty="0"/>
              <a:t>about the onset of Parkinson's symptoms and the progression of these symptoms over time.</a:t>
            </a:r>
          </a:p>
          <a:p>
            <a:pPr lvl="1"/>
            <a:r>
              <a:rPr lang="en-US" dirty="0"/>
              <a:t>Explore the patient's experiences with diagnosis and any previous treatments</a:t>
            </a:r>
            <a:r>
              <a:rPr lang="en-US" dirty="0" smtClean="0"/>
              <a:t>.</a:t>
            </a:r>
          </a:p>
          <a:p>
            <a:r>
              <a:rPr lang="en-US" dirty="0"/>
              <a:t>5. Current Symptoms: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Conduct a detailed assessment of motor symptoms:</a:t>
            </a:r>
            <a:endParaRPr lang="en-US" dirty="0"/>
          </a:p>
          <a:p>
            <a:pPr lvl="2"/>
            <a:r>
              <a:rPr lang="en-US" dirty="0"/>
              <a:t>Tremors: Type, frequency, and impact on daily activities.</a:t>
            </a:r>
          </a:p>
          <a:p>
            <a:pPr lvl="2"/>
            <a:r>
              <a:rPr lang="en-US" dirty="0" err="1"/>
              <a:t>Bradykinesia</a:t>
            </a:r>
            <a:r>
              <a:rPr lang="en-US" dirty="0"/>
              <a:t>: Changes in movement speed and dexterity.</a:t>
            </a:r>
          </a:p>
          <a:p>
            <a:pPr lvl="2"/>
            <a:r>
              <a:rPr lang="en-US" dirty="0"/>
              <a:t>Rigidity: Assess stiffness in different muscle groups.</a:t>
            </a:r>
          </a:p>
          <a:p>
            <a:pPr lvl="2"/>
            <a:r>
              <a:rPr lang="en-US" dirty="0"/>
              <a:t>Postural Instability: Inquire about balance issues and falls.</a:t>
            </a:r>
          </a:p>
          <a:p>
            <a:r>
              <a:rPr lang="en-US" dirty="0"/>
              <a:t>6. Non-Motor Symptoms: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Explore </a:t>
            </a:r>
            <a:r>
              <a:rPr lang="en-US" dirty="0"/>
              <a:t>non-motor symptoms and their impact:</a:t>
            </a:r>
          </a:p>
          <a:p>
            <a:pPr lvl="2"/>
            <a:r>
              <a:rPr lang="en-US" dirty="0"/>
              <a:t>Cognitive Function: Memory, attention, and executive function.</a:t>
            </a:r>
          </a:p>
          <a:p>
            <a:pPr lvl="2"/>
            <a:r>
              <a:rPr lang="en-US" dirty="0"/>
              <a:t>Mood and Mental Health: Depression, anxiety, or other emotional concerns.</a:t>
            </a:r>
          </a:p>
          <a:p>
            <a:pPr lvl="2"/>
            <a:r>
              <a:rPr lang="en-US" dirty="0"/>
              <a:t>Autonomic Function: Issues with blood pressure, digestion, and sweating.</a:t>
            </a:r>
          </a:p>
          <a:p>
            <a:pPr lvl="2"/>
            <a:r>
              <a:rPr lang="en-US" dirty="0"/>
              <a:t>Sleep Patterns: Quality of sleep, disturbances, and impact on daily life.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8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539262"/>
            <a:ext cx="10814538" cy="5637701"/>
          </a:xfrm>
        </p:spPr>
        <p:txBody>
          <a:bodyPr>
            <a:normAutofit/>
          </a:bodyPr>
          <a:lstStyle/>
          <a:p>
            <a:r>
              <a:rPr lang="en-US" dirty="0"/>
              <a:t>7. Medication History: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Document </a:t>
            </a:r>
            <a:r>
              <a:rPr lang="en-US" dirty="0"/>
              <a:t>the current medications, dosages, and frequency.</a:t>
            </a:r>
          </a:p>
          <a:p>
            <a:pPr lvl="1"/>
            <a:r>
              <a:rPr lang="en-US" dirty="0"/>
              <a:t>Inquire about any changes in medication or effectiveness</a:t>
            </a:r>
            <a:r>
              <a:rPr lang="en-US" dirty="0" smtClean="0"/>
              <a:t>.</a:t>
            </a:r>
          </a:p>
          <a:p>
            <a:r>
              <a:rPr lang="en-US" dirty="0"/>
              <a:t>8. Activities of Daily Living (ADLs):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the patient's ability to independently perform daily tasks.</a:t>
            </a:r>
          </a:p>
          <a:p>
            <a:pPr lvl="1"/>
            <a:r>
              <a:rPr lang="en-US" dirty="0"/>
              <a:t>Identify any challenges or adaptations made in response to Parkinson's symptoms</a:t>
            </a:r>
            <a:r>
              <a:rPr lang="en-US" dirty="0" smtClean="0"/>
              <a:t>.</a:t>
            </a:r>
          </a:p>
          <a:p>
            <a:r>
              <a:rPr lang="en-US" dirty="0"/>
              <a:t>9. Quality of Life: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the patient's perspective on their overall well-being and quality of life.</a:t>
            </a:r>
          </a:p>
          <a:p>
            <a:pPr lvl="1"/>
            <a:r>
              <a:rPr lang="en-US" dirty="0"/>
              <a:t>Inquire about social interactions, hobbies, and </a:t>
            </a:r>
            <a:r>
              <a:rPr lang="en-US" dirty="0" smtClean="0"/>
              <a:t>recreational activities </a:t>
            </a:r>
          </a:p>
          <a:p>
            <a:r>
              <a:rPr lang="en-US" dirty="0"/>
              <a:t>10. Support System: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Identify </a:t>
            </a:r>
            <a:r>
              <a:rPr lang="en-US" dirty="0"/>
              <a:t>the patient's support network, including family, friends, and caregivers.</a:t>
            </a:r>
          </a:p>
          <a:p>
            <a:pPr lvl="1"/>
            <a:r>
              <a:rPr lang="en-US" dirty="0"/>
              <a:t>Discuss the level of assistance the patient receives with daily activities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5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2" y="844062"/>
            <a:ext cx="10544908" cy="5332901"/>
          </a:xfrm>
        </p:spPr>
        <p:txBody>
          <a:bodyPr/>
          <a:lstStyle/>
          <a:p>
            <a:r>
              <a:rPr lang="en-US" dirty="0" smtClean="0"/>
              <a:t>Video presentations:</a:t>
            </a:r>
          </a:p>
          <a:p>
            <a:r>
              <a:rPr lang="en-US" dirty="0">
                <a:hlinkClick r:id="rId2"/>
              </a:rPr>
              <a:t>https://www.youtube.com/watch?v=cxHpFWKIfGw&amp;t=756s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www.youtube.com/watch?v=sJqKvajUC3k&amp;t=15s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the case </a:t>
            </a:r>
            <a:r>
              <a:rPr lang="en-US" i="1" dirty="0" err="1" smtClean="0"/>
              <a:t>Scinarrio</a:t>
            </a:r>
            <a:r>
              <a:rPr lang="en-US" i="1" dirty="0" smtClean="0"/>
              <a:t> and write physical assessment report for the patient in given </a:t>
            </a:r>
            <a:r>
              <a:rPr lang="en-US" i="1" dirty="0" err="1" smtClean="0"/>
              <a:t>scinarrio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>
                <a:solidFill>
                  <a:srgbClr val="000000"/>
                </a:solidFill>
                <a:latin typeface="Fira Sans"/>
              </a:rPr>
              <a:t>Understanding Parkinson </a:t>
            </a:r>
            <a:r>
              <a:rPr lang="en-US" dirty="0" smtClean="0">
                <a:solidFill>
                  <a:srgbClr val="000000"/>
                </a:solidFill>
                <a:latin typeface="Fira Sans"/>
              </a:rPr>
              <a:t>disease An </a:t>
            </a:r>
            <a:r>
              <a:rPr lang="en-US" dirty="0">
                <a:solidFill>
                  <a:srgbClr val="000000"/>
                </a:solidFill>
                <a:latin typeface="Fira Sans"/>
              </a:rPr>
              <a:t>evolving case </a:t>
            </a:r>
            <a:r>
              <a:rPr lang="en-US" dirty="0" smtClean="0">
                <a:solidFill>
                  <a:srgbClr val="000000"/>
                </a:solidFill>
                <a:latin typeface="Fira Sans"/>
              </a:rPr>
              <a:t>study </a:t>
            </a:r>
            <a:r>
              <a:rPr lang="en-US" dirty="0" smtClean="0">
                <a:solidFill>
                  <a:srgbClr val="333333"/>
                </a:solidFill>
              </a:rPr>
              <a:t>Vernon</a:t>
            </a:r>
            <a:r>
              <a:rPr lang="en-US" dirty="0">
                <a:solidFill>
                  <a:srgbClr val="333333"/>
                </a:solidFill>
              </a:rPr>
              <a:t>, Gwyn M. MSN, CRNP; Carty, Anne E. S. </a:t>
            </a:r>
            <a:r>
              <a:rPr lang="en-US" dirty="0" err="1">
                <a:solidFill>
                  <a:srgbClr val="333333"/>
                </a:solidFill>
              </a:rPr>
              <a:t>DNSc</a:t>
            </a:r>
            <a:r>
              <a:rPr lang="en-US" dirty="0">
                <a:solidFill>
                  <a:srgbClr val="333333"/>
                </a:solidFill>
              </a:rPr>
              <a:t>, RN; </a:t>
            </a:r>
            <a:r>
              <a:rPr lang="en-US" dirty="0" err="1">
                <a:solidFill>
                  <a:srgbClr val="333333"/>
                </a:solidFill>
              </a:rPr>
              <a:t>Salemno</a:t>
            </a:r>
            <a:r>
              <a:rPr lang="en-US" dirty="0">
                <a:solidFill>
                  <a:srgbClr val="333333"/>
                </a:solidFill>
              </a:rPr>
              <a:t>, </a:t>
            </a:r>
            <a:r>
              <a:rPr lang="en-US" dirty="0" err="1">
                <a:solidFill>
                  <a:srgbClr val="333333"/>
                </a:solidFill>
              </a:rPr>
              <a:t>Christin</a:t>
            </a:r>
            <a:r>
              <a:rPr lang="en-US" dirty="0">
                <a:solidFill>
                  <a:srgbClr val="333333"/>
                </a:solidFill>
              </a:rPr>
              <a:t> M. BSN, RN; </a:t>
            </a:r>
            <a:r>
              <a:rPr lang="en-US" dirty="0" err="1">
                <a:solidFill>
                  <a:srgbClr val="333333"/>
                </a:solidFill>
              </a:rPr>
              <a:t>Siskind</a:t>
            </a:r>
            <a:r>
              <a:rPr lang="en-US" dirty="0">
                <a:solidFill>
                  <a:srgbClr val="333333"/>
                </a:solidFill>
              </a:rPr>
              <a:t>, Michele M. MS, RN; Thomas, </a:t>
            </a:r>
            <a:r>
              <a:rPr lang="en-US" dirty="0" err="1">
                <a:solidFill>
                  <a:srgbClr val="333333"/>
                </a:solidFill>
              </a:rPr>
              <a:t>Cathi</a:t>
            </a:r>
            <a:r>
              <a:rPr lang="en-US" dirty="0">
                <a:solidFill>
                  <a:srgbClr val="333333"/>
                </a:solidFill>
              </a:rPr>
              <a:t> A. MS, RN, </a:t>
            </a:r>
            <a:r>
              <a:rPr lang="en-US" dirty="0" smtClean="0">
                <a:solidFill>
                  <a:srgbClr val="333333"/>
                </a:solidFill>
              </a:rPr>
              <a:t>CNRN; </a:t>
            </a:r>
            <a:r>
              <a:rPr lang="en-US" i="1" dirty="0" smtClean="0"/>
              <a:t>Nurse </a:t>
            </a:r>
            <a:r>
              <a:rPr lang="en-US" i="1" dirty="0"/>
              <a:t>Practitioner </a:t>
            </a:r>
            <a:r>
              <a:rPr lang="en-US" dirty="0">
                <a:solidFill>
                  <a:srgbClr val="005B92"/>
                </a:solidFill>
                <a:hlinkClick r:id="rId2"/>
              </a:rPr>
              <a:t>39(10):p 1-10, October 15, 2014.</a:t>
            </a:r>
            <a:r>
              <a:rPr lang="en-US" dirty="0"/>
              <a:t> | </a:t>
            </a:r>
            <a:r>
              <a:rPr lang="en-US" i="1" dirty="0"/>
              <a:t>DOI: </a:t>
            </a:r>
            <a:r>
              <a:rPr lang="en-US" dirty="0"/>
              <a:t>10.1097/01.NPR.0000453646.44157.83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3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 You Pictures For PPT Presentation &amp; Google Slid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5" y="457200"/>
            <a:ext cx="10023232" cy="582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9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Overview: The seminar (part II)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26123" y="1676400"/>
            <a:ext cx="103280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i="1" dirty="0" smtClean="0"/>
              <a:t>Introduction:  Physical </a:t>
            </a:r>
            <a:r>
              <a:rPr lang="en-US" sz="3600" i="1" dirty="0"/>
              <a:t>Assessment </a:t>
            </a:r>
            <a:endParaRPr lang="en-US" sz="3600" i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i="1" dirty="0" smtClean="0"/>
              <a:t>Conducting </a:t>
            </a:r>
            <a:r>
              <a:rPr lang="en-US" sz="3600" i="1" dirty="0"/>
              <a:t>an interview and assessment for a patient with Parkinson's </a:t>
            </a:r>
            <a:r>
              <a:rPr lang="en-US" sz="3600" i="1" dirty="0" smtClean="0"/>
              <a:t>disease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i="1" dirty="0"/>
              <a:t> Understanding Parkinson disease</a:t>
            </a:r>
            <a:r>
              <a:rPr lang="en-US" sz="3600" i="1" dirty="0" smtClean="0"/>
              <a:t>: An </a:t>
            </a:r>
            <a:r>
              <a:rPr lang="en-US" sz="3600" i="1" dirty="0"/>
              <a:t>evolving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5" y="-115520"/>
            <a:ext cx="10515600" cy="1065090"/>
          </a:xfrm>
        </p:spPr>
        <p:txBody>
          <a:bodyPr/>
          <a:lstStyle/>
          <a:p>
            <a:r>
              <a:rPr lang="en-MY" dirty="0" smtClean="0"/>
              <a:t>Physical Assessment: Introduction </a:t>
            </a:r>
            <a:endParaRPr lang="en-MY" dirty="0"/>
          </a:p>
        </p:txBody>
      </p:sp>
      <p:pic>
        <p:nvPicPr>
          <p:cNvPr id="4" name="Content Placeholder 3" descr="https://stanfordmedicine25.stanford.edu/the25/parkinsondisease/_jcr_content/main/panel_builder_0/panel_0/panel_builder_0/panel_0/panel_builder/panel_0/image.img.full.high.png/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15" y="574431"/>
            <a:ext cx="5064370" cy="5732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91661" y="101611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Assessment should be an ongoing process, as Parkinson's disease is progressive, and symptoms may change over time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Regular follow-up visits with healthcare providers are crucial to monitor the patient's </a:t>
            </a:r>
            <a:r>
              <a:rPr lang="en-US" sz="2800" dirty="0" smtClean="0"/>
              <a:t>condition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Introduction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essential for individuals with Parkinson's disease to work closely with healthcare professionals to tailor treatment plans to their specific needs and to engage in a multidisciplinary approach for comprehensive care.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assessment of a Parkinson's patient involves a comprehensive evaluation of both motor and non-motor symptoms to determine the severity of the disease and develop an appropriate treatment plan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117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Areas for Assessing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Clinical History:</a:t>
            </a:r>
            <a:endParaRPr lang="en-US" dirty="0"/>
          </a:p>
          <a:p>
            <a:pPr lvl="1"/>
            <a:r>
              <a:rPr lang="en-US" dirty="0"/>
              <a:t>Gathering information about the patient's medical history, including the onset and progression of symptoms.</a:t>
            </a:r>
          </a:p>
          <a:p>
            <a:pPr lvl="1"/>
            <a:r>
              <a:rPr lang="en-US" dirty="0"/>
              <a:t>Noting any family history of Parkinson's disease or related disorders</a:t>
            </a:r>
          </a:p>
          <a:p>
            <a:pPr lvl="0"/>
            <a:r>
              <a:rPr lang="en-US" b="1" dirty="0"/>
              <a:t>Physical Examination:</a:t>
            </a:r>
            <a:endParaRPr lang="en-US" dirty="0"/>
          </a:p>
          <a:p>
            <a:pPr lvl="1"/>
            <a:r>
              <a:rPr lang="en-US" b="1" dirty="0"/>
              <a:t>Neurological Examination:</a:t>
            </a:r>
            <a:r>
              <a:rPr lang="en-US" dirty="0"/>
              <a:t> Assessing motor symptoms, including tremors, rigidity, </a:t>
            </a:r>
            <a:r>
              <a:rPr lang="en-US" dirty="0" err="1"/>
              <a:t>bradykinesia</a:t>
            </a:r>
            <a:r>
              <a:rPr lang="en-US" dirty="0"/>
              <a:t>, and postural instability.</a:t>
            </a:r>
          </a:p>
          <a:p>
            <a:pPr lvl="1"/>
            <a:r>
              <a:rPr lang="en-US" b="1" dirty="0"/>
              <a:t>Gait and Balance Assessment:</a:t>
            </a:r>
            <a:r>
              <a:rPr lang="en-US" dirty="0"/>
              <a:t> Evaluating the patient's ability to walk and maintain 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8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Areas for Assessing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Diagnostic Tests:</a:t>
            </a:r>
            <a:endParaRPr lang="en-US" dirty="0"/>
          </a:p>
          <a:p>
            <a:pPr lvl="1"/>
            <a:r>
              <a:rPr lang="en-US" b="1" dirty="0"/>
              <a:t>Imaging Studies:</a:t>
            </a:r>
            <a:r>
              <a:rPr lang="en-US" dirty="0"/>
              <a:t> While there is no definitive imaging test for Parkinson's disease, neuroimaging studies such as MRI or </a:t>
            </a:r>
            <a:r>
              <a:rPr lang="en-US" dirty="0" err="1"/>
              <a:t>DaTscan</a:t>
            </a:r>
            <a:r>
              <a:rPr lang="en-US" dirty="0"/>
              <a:t> may be used to rule out other conditions.</a:t>
            </a:r>
          </a:p>
          <a:p>
            <a:pPr lvl="1"/>
            <a:r>
              <a:rPr lang="en-US" b="1" dirty="0"/>
              <a:t>Blood Tests:</a:t>
            </a:r>
            <a:r>
              <a:rPr lang="en-US" dirty="0"/>
              <a:t> To rule out other potential causes of similar symptoms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b="1" dirty="0"/>
              <a:t>Motor Function Assessment:</a:t>
            </a:r>
          </a:p>
          <a:p>
            <a:pPr lvl="1"/>
            <a:r>
              <a:rPr lang="en-US" dirty="0"/>
              <a:t>Utilizing standardized rating scales, such as the Unified Parkinson's Disease Rating Scale (UPDRS), to quantify the severity of motor symptoms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6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1" y="2368062"/>
            <a:ext cx="10720754" cy="3422040"/>
          </a:xfrm>
        </p:spPr>
        <p:txBody>
          <a:bodyPr/>
          <a:lstStyle/>
          <a:p>
            <a:pPr lvl="0"/>
            <a:r>
              <a:rPr lang="en-US" b="1" dirty="0"/>
              <a:t>Non-Motor Symptoms Assessment:</a:t>
            </a:r>
            <a:endParaRPr lang="en-US" dirty="0"/>
          </a:p>
          <a:p>
            <a:pPr lvl="1"/>
            <a:r>
              <a:rPr lang="en-US" b="1" dirty="0"/>
              <a:t>Cognitive Function:</a:t>
            </a:r>
            <a:r>
              <a:rPr lang="en-US" dirty="0"/>
              <a:t> Assessing memory, executive function, and other cognitive abilities.</a:t>
            </a:r>
          </a:p>
          <a:p>
            <a:pPr lvl="1"/>
            <a:r>
              <a:rPr lang="en-US" b="1" dirty="0"/>
              <a:t>Mood and Mental Health:</a:t>
            </a:r>
            <a:r>
              <a:rPr lang="en-US" dirty="0"/>
              <a:t> Evaluating for symptoms of depression, anxiety, or other mood disorders.</a:t>
            </a:r>
          </a:p>
          <a:p>
            <a:pPr lvl="1"/>
            <a:r>
              <a:rPr lang="en-US" b="1" dirty="0"/>
              <a:t>Autonomic Function:</a:t>
            </a:r>
            <a:r>
              <a:rPr lang="en-US" dirty="0"/>
              <a:t> Examining issues related to blood pressure, digestion, and other autonomic functions.</a:t>
            </a:r>
          </a:p>
          <a:p>
            <a:pPr lvl="1"/>
            <a:r>
              <a:rPr lang="en-US" b="1" dirty="0"/>
              <a:t>Sleep Patterns:</a:t>
            </a:r>
            <a:r>
              <a:rPr lang="en-US" dirty="0"/>
              <a:t> Inquiring about sleep disturbances and their impact on daily life.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9105" y="1136303"/>
            <a:ext cx="877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Main Areas for Assessing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663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12276"/>
            <a:ext cx="10568354" cy="52636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Quality of Life Assessment:</a:t>
            </a:r>
            <a:endParaRPr lang="en-US" dirty="0"/>
          </a:p>
          <a:p>
            <a:pPr lvl="1"/>
            <a:r>
              <a:rPr lang="en-US" dirty="0"/>
              <a:t>Evaluating the impact of Parkinson's disease on the patient's daily activities, social interactions, and overall well-being.</a:t>
            </a:r>
          </a:p>
          <a:p>
            <a:pPr lvl="0"/>
            <a:r>
              <a:rPr lang="en-US" b="1" dirty="0"/>
              <a:t>Response to Medications:</a:t>
            </a:r>
            <a:endParaRPr lang="en-US" dirty="0"/>
          </a:p>
          <a:p>
            <a:pPr lvl="1"/>
            <a:r>
              <a:rPr lang="en-US" dirty="0"/>
              <a:t>Monitoring the patient's response to prescribed medications, including adjustments to dosage and assessing for side effects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>
                <a:solidFill>
                  <a:prstClr val="black"/>
                </a:solidFill>
              </a:rPr>
              <a:t>Functional Assessment: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Assessing the patient's ability to perform activities of daily living (ADLs), such as dressing, eating, and personal hygiene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Patient </a:t>
            </a:r>
            <a:r>
              <a:rPr lang="en-US" b="1" dirty="0">
                <a:solidFill>
                  <a:prstClr val="black"/>
                </a:solidFill>
              </a:rPr>
              <a:t>and Caregiver Input: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Incorporating information provided by the patient and their caregivers regarding the impact of symptoms on daily </a:t>
            </a:r>
            <a:r>
              <a:rPr lang="en-US" dirty="0" smtClean="0">
                <a:solidFill>
                  <a:prstClr val="black"/>
                </a:solidFill>
              </a:rPr>
              <a:t>life</a:t>
            </a:r>
          </a:p>
          <a:p>
            <a:pPr lvl="0"/>
            <a:r>
              <a:rPr lang="en-US" b="1" dirty="0"/>
              <a:t>Multidisciplinary Collaboration:</a:t>
            </a:r>
            <a:endParaRPr lang="en-US" dirty="0"/>
          </a:p>
          <a:p>
            <a:pPr lvl="1"/>
            <a:r>
              <a:rPr lang="en-US" dirty="0"/>
              <a:t>Involving various healthcare professionals, including neurologists, physical therapists, occupational therapists, and mental health professionals, to address different aspects of the disease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7721" y="651265"/>
            <a:ext cx="7942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Main Areas for Assessing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187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an interview and assessment for a patient with Parkinson's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Introduction and Establishing Rapport: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 </a:t>
            </a:r>
            <a:r>
              <a:rPr lang="en-US" dirty="0" smtClean="0"/>
              <a:t>Begin </a:t>
            </a:r>
            <a:r>
              <a:rPr lang="en-US" dirty="0"/>
              <a:t>by introducing yourself and explaining the purpose of the interview.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Establish a comfortable and empathetic environment to encourage open communication.</a:t>
            </a:r>
          </a:p>
          <a:p>
            <a:r>
              <a:rPr lang="en-US" dirty="0"/>
              <a:t>2. Patient Information:</a:t>
            </a:r>
          </a:p>
          <a:p>
            <a:pPr lvl="1"/>
            <a:r>
              <a:rPr lang="en-US" dirty="0" smtClean="0"/>
              <a:t>Confirm </a:t>
            </a:r>
            <a:r>
              <a:rPr lang="en-US" dirty="0"/>
              <a:t>patient demographics (name, age, address, etc.).</a:t>
            </a:r>
          </a:p>
          <a:p>
            <a:pPr lvl="1"/>
            <a:r>
              <a:rPr lang="en-US" dirty="0"/>
              <a:t>Verify primary and secondary contact information</a:t>
            </a:r>
          </a:p>
          <a:p>
            <a:r>
              <a:rPr lang="en-US" dirty="0"/>
              <a:t>3. Medical History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Gather information about the patient's overall health history.</a:t>
            </a:r>
          </a:p>
          <a:p>
            <a:pPr lvl="1"/>
            <a:r>
              <a:rPr lang="en-US" dirty="0"/>
              <a:t>Inquire about any pre-existing medical conditions, surgeries, or hospitalizations.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4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600</Words>
  <Application>Microsoft Office PowerPoint</Application>
  <PresentationFormat>Custom</PresentationFormat>
  <Paragraphs>92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Clinical Assessment and Outcome measurements     </vt:lpstr>
      <vt:lpstr>Overview: The seminar (part II) </vt:lpstr>
      <vt:lpstr>Physical Assessment: Introduction </vt:lpstr>
      <vt:lpstr>Introduction</vt:lpstr>
      <vt:lpstr>Main Areas for Assessing </vt:lpstr>
      <vt:lpstr>Main Areas for Assessing </vt:lpstr>
      <vt:lpstr>PowerPoint Presentation</vt:lpstr>
      <vt:lpstr>PowerPoint Presentation</vt:lpstr>
      <vt:lpstr>Conducting an interview and assessment for a patient with Parkinson's disease </vt:lpstr>
      <vt:lpstr>PowerPoint Presentation</vt:lpstr>
      <vt:lpstr>PowerPoint Presentation</vt:lpstr>
      <vt:lpstr>PowerPoint Presentation</vt:lpstr>
      <vt:lpstr>Activity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Assessment and Outcome measurements</dc:title>
  <dc:creator>Reviewer</dc:creator>
  <cp:lastModifiedBy>Lenovo</cp:lastModifiedBy>
  <cp:revision>50</cp:revision>
  <dcterms:created xsi:type="dcterms:W3CDTF">2023-11-02T02:32:14Z</dcterms:created>
  <dcterms:modified xsi:type="dcterms:W3CDTF">2023-12-22T04:23:03Z</dcterms:modified>
</cp:coreProperties>
</file>