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74" r:id="rId3"/>
    <p:sldId id="257" r:id="rId4"/>
    <p:sldId id="273" r:id="rId5"/>
    <p:sldId id="272" r:id="rId6"/>
    <p:sldId id="280" r:id="rId7"/>
    <p:sldId id="281" r:id="rId8"/>
    <p:sldId id="290" r:id="rId9"/>
    <p:sldId id="291" r:id="rId10"/>
    <p:sldId id="282" r:id="rId11"/>
    <p:sldId id="278" r:id="rId12"/>
    <p:sldId id="277" r:id="rId13"/>
    <p:sldId id="275" r:id="rId14"/>
    <p:sldId id="295" r:id="rId15"/>
    <p:sldId id="259" r:id="rId16"/>
    <p:sldId id="283" r:id="rId17"/>
    <p:sldId id="288" r:id="rId18"/>
    <p:sldId id="284" r:id="rId19"/>
    <p:sldId id="285" r:id="rId20"/>
    <p:sldId id="286" r:id="rId21"/>
    <p:sldId id="287" r:id="rId22"/>
    <p:sldId id="263" r:id="rId23"/>
    <p:sldId id="293"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81" d="100"/>
          <a:sy n="81" d="100"/>
        </p:scale>
        <p:origin x="-48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22075-7D25-4E30-B4D1-594014F185C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01D9E1B-093F-4E0B-8B7E-CB4939209654}">
      <dgm:prSet phldrT="[Text]" phldr="1"/>
      <dgm:spPr/>
      <dgm:t>
        <a:bodyPr/>
        <a:lstStyle/>
        <a:p>
          <a:endParaRPr lang="en-US" dirty="0"/>
        </a:p>
      </dgm:t>
    </dgm:pt>
    <dgm:pt modelId="{B67FAB58-C8BE-44FA-94E5-63198CAE7CD3}" type="parTrans" cxnId="{16CD90CC-C392-4807-908B-5C2C3395F9C6}">
      <dgm:prSet/>
      <dgm:spPr/>
      <dgm:t>
        <a:bodyPr/>
        <a:lstStyle/>
        <a:p>
          <a:endParaRPr lang="en-US"/>
        </a:p>
      </dgm:t>
    </dgm:pt>
    <dgm:pt modelId="{D9F4F8A6-DBEC-491C-A452-88FE502345D0}" type="sibTrans" cxnId="{16CD90CC-C392-4807-908B-5C2C3395F9C6}">
      <dgm:prSet/>
      <dgm:spPr/>
      <dgm:t>
        <a:bodyPr/>
        <a:lstStyle/>
        <a:p>
          <a:endParaRPr lang="en-US"/>
        </a:p>
      </dgm:t>
    </dgm:pt>
    <dgm:pt modelId="{D64170C6-20A9-4869-9DD5-1AE6EA6CFFD1}" type="pres">
      <dgm:prSet presAssocID="{B1622075-7D25-4E30-B4D1-594014F185C4}" presName="Name0" presStyleCnt="0">
        <dgm:presLayoutVars>
          <dgm:dir/>
          <dgm:resizeHandles val="exact"/>
        </dgm:presLayoutVars>
      </dgm:prSet>
      <dgm:spPr/>
      <dgm:t>
        <a:bodyPr/>
        <a:lstStyle/>
        <a:p>
          <a:endParaRPr lang="en-US"/>
        </a:p>
      </dgm:t>
    </dgm:pt>
    <dgm:pt modelId="{74C072A2-6572-40F9-840A-9E6F283BB8E8}" type="pres">
      <dgm:prSet presAssocID="{801D9E1B-093F-4E0B-8B7E-CB4939209654}" presName="compNode" presStyleCnt="0"/>
      <dgm:spPr/>
    </dgm:pt>
    <dgm:pt modelId="{3A17E905-78C8-48DA-96C9-430F507BDA22}" type="pres">
      <dgm:prSet presAssocID="{801D9E1B-093F-4E0B-8B7E-CB4939209654}" presName="pictRect" presStyleLbl="node1" presStyleIdx="0" presStyleCnt="1" custScaleY="178276" custLinFactNeighborX="20473" custLinFactNeighborY="28266"/>
      <dgm:spPr>
        <a:blipFill rotWithShape="1">
          <a:blip xmlns:r="http://schemas.openxmlformats.org/officeDocument/2006/relationships" r:embed="rId1"/>
          <a:stretch>
            <a:fillRect/>
          </a:stretch>
        </a:blipFill>
      </dgm:spPr>
      <dgm:t>
        <a:bodyPr/>
        <a:lstStyle/>
        <a:p>
          <a:endParaRPr lang="en-US"/>
        </a:p>
      </dgm:t>
    </dgm:pt>
    <dgm:pt modelId="{F86FBC1C-BF59-4254-9FED-5E24E50DDD42}" type="pres">
      <dgm:prSet presAssocID="{801D9E1B-093F-4E0B-8B7E-CB4939209654}" presName="textRect" presStyleLbl="revTx" presStyleIdx="0" presStyleCnt="1" custFlipHor="1" custScaleX="2180" custScaleY="43671" custLinFactNeighborX="-55752" custLinFactNeighborY="-17031">
        <dgm:presLayoutVars>
          <dgm:bulletEnabled val="1"/>
        </dgm:presLayoutVars>
      </dgm:prSet>
      <dgm:spPr/>
      <dgm:t>
        <a:bodyPr/>
        <a:lstStyle/>
        <a:p>
          <a:endParaRPr lang="en-US"/>
        </a:p>
      </dgm:t>
    </dgm:pt>
  </dgm:ptLst>
  <dgm:cxnLst>
    <dgm:cxn modelId="{38F1DE17-4B12-4FE5-AC71-FDAE83E8FC58}" type="presOf" srcId="{801D9E1B-093F-4E0B-8B7E-CB4939209654}" destId="{F86FBC1C-BF59-4254-9FED-5E24E50DDD42}" srcOrd="0" destOrd="0" presId="urn:microsoft.com/office/officeart/2005/8/layout/pList1"/>
    <dgm:cxn modelId="{16CD90CC-C392-4807-908B-5C2C3395F9C6}" srcId="{B1622075-7D25-4E30-B4D1-594014F185C4}" destId="{801D9E1B-093F-4E0B-8B7E-CB4939209654}" srcOrd="0" destOrd="0" parTransId="{B67FAB58-C8BE-44FA-94E5-63198CAE7CD3}" sibTransId="{D9F4F8A6-DBEC-491C-A452-88FE502345D0}"/>
    <dgm:cxn modelId="{C7FDA6E1-A59A-4B44-90C9-CF996698ACCA}" type="presOf" srcId="{B1622075-7D25-4E30-B4D1-594014F185C4}" destId="{D64170C6-20A9-4869-9DD5-1AE6EA6CFFD1}" srcOrd="0" destOrd="0" presId="urn:microsoft.com/office/officeart/2005/8/layout/pList1"/>
    <dgm:cxn modelId="{2DE96F1C-5977-4CFD-90CC-D9E77088203C}" type="presParOf" srcId="{D64170C6-20A9-4869-9DD5-1AE6EA6CFFD1}" destId="{74C072A2-6572-40F9-840A-9E6F283BB8E8}" srcOrd="0" destOrd="0" presId="urn:microsoft.com/office/officeart/2005/8/layout/pList1"/>
    <dgm:cxn modelId="{75CDDF1E-C0F2-44F9-8DEC-904E4813CC5C}" type="presParOf" srcId="{74C072A2-6572-40F9-840A-9E6F283BB8E8}" destId="{3A17E905-78C8-48DA-96C9-430F507BDA22}" srcOrd="0" destOrd="0" presId="urn:microsoft.com/office/officeart/2005/8/layout/pList1"/>
    <dgm:cxn modelId="{5C73D259-630B-4757-8A9D-2E35D5E7B738}" type="presParOf" srcId="{74C072A2-6572-40F9-840A-9E6F283BB8E8}" destId="{F86FBC1C-BF59-4254-9FED-5E24E50DDD42}"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815CF-D55A-47F0-A15C-59A3F2975F2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10A666-84B8-465D-B0C2-8F2CADD5E5EA}">
      <dgm:prSet/>
      <dgm:spPr/>
      <dgm:t>
        <a:bodyPr/>
        <a:lstStyle/>
        <a:p>
          <a:r>
            <a:rPr lang="en-GB" b="1" dirty="0" smtClean="0">
              <a:solidFill>
                <a:srgbClr val="EFE7F7"/>
              </a:solidFill>
              <a:cs typeface="Arial" charset="0"/>
            </a:rPr>
            <a:t>Neuropsychiatric</a:t>
          </a:r>
          <a:endParaRPr lang="en-US" dirty="0"/>
        </a:p>
      </dgm:t>
    </dgm:pt>
    <dgm:pt modelId="{23568508-798E-4000-BD05-7D68854A97A6}" type="parTrans" cxnId="{C87E063F-AF77-4E0C-9C3C-1E95DE10EE85}">
      <dgm:prSet/>
      <dgm:spPr/>
      <dgm:t>
        <a:bodyPr/>
        <a:lstStyle/>
        <a:p>
          <a:endParaRPr lang="en-US"/>
        </a:p>
      </dgm:t>
    </dgm:pt>
    <dgm:pt modelId="{55CAB0EB-327A-4113-ADDA-A1F5ED85CDEE}" type="sibTrans" cxnId="{C87E063F-AF77-4E0C-9C3C-1E95DE10EE85}">
      <dgm:prSet/>
      <dgm:spPr/>
      <dgm:t>
        <a:bodyPr/>
        <a:lstStyle/>
        <a:p>
          <a:endParaRPr lang="en-US"/>
        </a:p>
      </dgm:t>
    </dgm:pt>
    <dgm:pt modelId="{1A6920C4-BAAF-4759-B2DB-638A4D55E9FF}">
      <dgm:prSet/>
      <dgm:spPr/>
      <dgm:t>
        <a:bodyPr/>
        <a:lstStyle/>
        <a:p>
          <a:r>
            <a:rPr lang="en-GB" b="1" dirty="0" smtClean="0">
              <a:solidFill>
                <a:srgbClr val="EFE7F7"/>
              </a:solidFill>
              <a:cs typeface="Arial" charset="0"/>
            </a:rPr>
            <a:t>Autonomic</a:t>
          </a:r>
          <a:endParaRPr lang="en-US" dirty="0"/>
        </a:p>
      </dgm:t>
    </dgm:pt>
    <dgm:pt modelId="{1BCF49B7-E74E-4F54-9683-EE1BBEAB31E7}" type="parTrans" cxnId="{56A4C4C9-249D-4E58-81C5-C9AE39210D9A}">
      <dgm:prSet/>
      <dgm:spPr/>
      <dgm:t>
        <a:bodyPr/>
        <a:lstStyle/>
        <a:p>
          <a:endParaRPr lang="en-US"/>
        </a:p>
      </dgm:t>
    </dgm:pt>
    <dgm:pt modelId="{83429D52-BDA9-4AAF-AD3C-9F827080F94D}" type="sibTrans" cxnId="{56A4C4C9-249D-4E58-81C5-C9AE39210D9A}">
      <dgm:prSet/>
      <dgm:spPr/>
      <dgm:t>
        <a:bodyPr/>
        <a:lstStyle/>
        <a:p>
          <a:endParaRPr lang="en-US"/>
        </a:p>
      </dgm:t>
    </dgm:pt>
    <dgm:pt modelId="{6565CCC5-0773-4AB6-A2CC-D41ECA21527E}">
      <dgm:prSet/>
      <dgm:spPr/>
      <dgm:t>
        <a:bodyPr/>
        <a:lstStyle/>
        <a:p>
          <a:r>
            <a:rPr lang="en-GB" b="1" dirty="0" smtClean="0">
              <a:solidFill>
                <a:srgbClr val="EFE7F7"/>
              </a:solidFill>
              <a:cs typeface="Arial" charset="0"/>
            </a:rPr>
            <a:t>Sleep disturbance</a:t>
          </a:r>
          <a:endParaRPr lang="en-GB" b="1" dirty="0">
            <a:solidFill>
              <a:srgbClr val="EFE7F7"/>
            </a:solidFill>
            <a:cs typeface="Arial" charset="0"/>
          </a:endParaRPr>
        </a:p>
      </dgm:t>
    </dgm:pt>
    <dgm:pt modelId="{C9914E88-994B-40E4-819A-67C3EBF34E07}" type="parTrans" cxnId="{54A8CE39-8074-4DF6-8A74-9DE6A35357F4}">
      <dgm:prSet/>
      <dgm:spPr/>
      <dgm:t>
        <a:bodyPr/>
        <a:lstStyle/>
        <a:p>
          <a:endParaRPr lang="en-US"/>
        </a:p>
      </dgm:t>
    </dgm:pt>
    <dgm:pt modelId="{545190C8-A86D-41BB-B455-DB517A2F7C8D}" type="sibTrans" cxnId="{54A8CE39-8074-4DF6-8A74-9DE6A35357F4}">
      <dgm:prSet/>
      <dgm:spPr/>
      <dgm:t>
        <a:bodyPr/>
        <a:lstStyle/>
        <a:p>
          <a:endParaRPr lang="en-US"/>
        </a:p>
      </dgm:t>
    </dgm:pt>
    <dgm:pt modelId="{A196D55C-0A46-41EA-B13B-29B7843522FF}">
      <dgm:prSet/>
      <dgm:spPr/>
      <dgm:t>
        <a:bodyPr/>
        <a:lstStyle/>
        <a:p>
          <a:r>
            <a:rPr lang="en-US" dirty="0" smtClean="0"/>
            <a:t>Sensory symptoms</a:t>
          </a:r>
          <a:endParaRPr lang="en-US" dirty="0"/>
        </a:p>
      </dgm:t>
    </dgm:pt>
    <dgm:pt modelId="{5E5E1BEB-3DE5-4A57-BD59-A2B3A4AD37A1}" type="parTrans" cxnId="{557FA457-4464-43B8-98EB-9A898902DDFB}">
      <dgm:prSet/>
      <dgm:spPr/>
      <dgm:t>
        <a:bodyPr/>
        <a:lstStyle/>
        <a:p>
          <a:endParaRPr lang="en-US"/>
        </a:p>
      </dgm:t>
    </dgm:pt>
    <dgm:pt modelId="{24CC529C-9280-4A1E-AF25-FE9DD1307169}" type="sibTrans" cxnId="{557FA457-4464-43B8-98EB-9A898902DDFB}">
      <dgm:prSet/>
      <dgm:spPr/>
      <dgm:t>
        <a:bodyPr/>
        <a:lstStyle/>
        <a:p>
          <a:endParaRPr lang="en-US"/>
        </a:p>
      </dgm:t>
    </dgm:pt>
    <dgm:pt modelId="{0B60A872-C3D5-4827-B960-78C06164E4A0}" type="pres">
      <dgm:prSet presAssocID="{783815CF-D55A-47F0-A15C-59A3F2975F22}" presName="diagram" presStyleCnt="0">
        <dgm:presLayoutVars>
          <dgm:dir/>
          <dgm:resizeHandles val="exact"/>
        </dgm:presLayoutVars>
      </dgm:prSet>
      <dgm:spPr/>
      <dgm:t>
        <a:bodyPr/>
        <a:lstStyle/>
        <a:p>
          <a:endParaRPr lang="en-US"/>
        </a:p>
      </dgm:t>
    </dgm:pt>
    <dgm:pt modelId="{4376C1C4-628D-4DFF-8040-51F5846C9D5D}" type="pres">
      <dgm:prSet presAssocID="{2610A666-84B8-465D-B0C2-8F2CADD5E5EA}" presName="node" presStyleLbl="node1" presStyleIdx="0" presStyleCnt="4" custScaleX="101833" custLinFactNeighborX="-3858" custLinFactNeighborY="11106">
        <dgm:presLayoutVars>
          <dgm:bulletEnabled val="1"/>
        </dgm:presLayoutVars>
      </dgm:prSet>
      <dgm:spPr/>
      <dgm:t>
        <a:bodyPr/>
        <a:lstStyle/>
        <a:p>
          <a:endParaRPr lang="en-US"/>
        </a:p>
      </dgm:t>
    </dgm:pt>
    <dgm:pt modelId="{A9955C65-5D19-423A-A853-A46827562A0E}" type="pres">
      <dgm:prSet presAssocID="{55CAB0EB-327A-4113-ADDA-A1F5ED85CDEE}" presName="sibTrans" presStyleCnt="0"/>
      <dgm:spPr/>
    </dgm:pt>
    <dgm:pt modelId="{C0658FEB-07C6-483C-B6FD-F90F05C72DEC}" type="pres">
      <dgm:prSet presAssocID="{1A6920C4-BAAF-4759-B2DB-638A4D55E9FF}" presName="node" presStyleLbl="node1" presStyleIdx="1" presStyleCnt="4" custLinFactNeighborX="1052" custLinFactNeighborY="12859">
        <dgm:presLayoutVars>
          <dgm:bulletEnabled val="1"/>
        </dgm:presLayoutVars>
      </dgm:prSet>
      <dgm:spPr/>
      <dgm:t>
        <a:bodyPr/>
        <a:lstStyle/>
        <a:p>
          <a:endParaRPr lang="en-US"/>
        </a:p>
      </dgm:t>
    </dgm:pt>
    <dgm:pt modelId="{F56D254C-565E-40C4-8930-F3B0355A32B4}" type="pres">
      <dgm:prSet presAssocID="{83429D52-BDA9-4AAF-AD3C-9F827080F94D}" presName="sibTrans" presStyleCnt="0"/>
      <dgm:spPr/>
    </dgm:pt>
    <dgm:pt modelId="{8F1CBD74-D3C6-47EF-8658-688894912477}" type="pres">
      <dgm:prSet presAssocID="{6565CCC5-0773-4AB6-A2CC-D41ECA21527E}" presName="node" presStyleLbl="node1" presStyleIdx="2" presStyleCnt="4" custScaleX="104639">
        <dgm:presLayoutVars>
          <dgm:bulletEnabled val="1"/>
        </dgm:presLayoutVars>
      </dgm:prSet>
      <dgm:spPr/>
      <dgm:t>
        <a:bodyPr/>
        <a:lstStyle/>
        <a:p>
          <a:endParaRPr lang="en-US"/>
        </a:p>
      </dgm:t>
    </dgm:pt>
    <dgm:pt modelId="{945546F3-DDEE-4620-A217-B5125441B519}" type="pres">
      <dgm:prSet presAssocID="{545190C8-A86D-41BB-B455-DB517A2F7C8D}" presName="sibTrans" presStyleCnt="0"/>
      <dgm:spPr/>
    </dgm:pt>
    <dgm:pt modelId="{9EBB74D9-89EC-4106-9C28-0C758180B25F}" type="pres">
      <dgm:prSet presAssocID="{A196D55C-0A46-41EA-B13B-29B7843522FF}" presName="node" presStyleLbl="node1" presStyleIdx="3" presStyleCnt="4">
        <dgm:presLayoutVars>
          <dgm:bulletEnabled val="1"/>
        </dgm:presLayoutVars>
      </dgm:prSet>
      <dgm:spPr/>
      <dgm:t>
        <a:bodyPr/>
        <a:lstStyle/>
        <a:p>
          <a:endParaRPr lang="en-US"/>
        </a:p>
      </dgm:t>
    </dgm:pt>
  </dgm:ptLst>
  <dgm:cxnLst>
    <dgm:cxn modelId="{AAAB0ABD-AF71-4528-A2B5-817BB19719F9}" type="presOf" srcId="{783815CF-D55A-47F0-A15C-59A3F2975F22}" destId="{0B60A872-C3D5-4827-B960-78C06164E4A0}" srcOrd="0" destOrd="0" presId="urn:microsoft.com/office/officeart/2005/8/layout/default"/>
    <dgm:cxn modelId="{6B757D33-5F8B-48C9-9EED-2EE6C2A098E6}" type="presOf" srcId="{6565CCC5-0773-4AB6-A2CC-D41ECA21527E}" destId="{8F1CBD74-D3C6-47EF-8658-688894912477}" srcOrd="0" destOrd="0" presId="urn:microsoft.com/office/officeart/2005/8/layout/default"/>
    <dgm:cxn modelId="{FFC14482-F474-4732-9089-F9A7B9113F57}" type="presOf" srcId="{2610A666-84B8-465D-B0C2-8F2CADD5E5EA}" destId="{4376C1C4-628D-4DFF-8040-51F5846C9D5D}" srcOrd="0" destOrd="0" presId="urn:microsoft.com/office/officeart/2005/8/layout/default"/>
    <dgm:cxn modelId="{7940274C-63E3-4293-A511-CE7C0E284F1E}" type="presOf" srcId="{A196D55C-0A46-41EA-B13B-29B7843522FF}" destId="{9EBB74D9-89EC-4106-9C28-0C758180B25F}" srcOrd="0" destOrd="0" presId="urn:microsoft.com/office/officeart/2005/8/layout/default"/>
    <dgm:cxn modelId="{557FA457-4464-43B8-98EB-9A898902DDFB}" srcId="{783815CF-D55A-47F0-A15C-59A3F2975F22}" destId="{A196D55C-0A46-41EA-B13B-29B7843522FF}" srcOrd="3" destOrd="0" parTransId="{5E5E1BEB-3DE5-4A57-BD59-A2B3A4AD37A1}" sibTransId="{24CC529C-9280-4A1E-AF25-FE9DD1307169}"/>
    <dgm:cxn modelId="{3E8F4987-3AAD-4BBE-819F-7E401694EBCE}" type="presOf" srcId="{1A6920C4-BAAF-4759-B2DB-638A4D55E9FF}" destId="{C0658FEB-07C6-483C-B6FD-F90F05C72DEC}" srcOrd="0" destOrd="0" presId="urn:microsoft.com/office/officeart/2005/8/layout/default"/>
    <dgm:cxn modelId="{C87E063F-AF77-4E0C-9C3C-1E95DE10EE85}" srcId="{783815CF-D55A-47F0-A15C-59A3F2975F22}" destId="{2610A666-84B8-465D-B0C2-8F2CADD5E5EA}" srcOrd="0" destOrd="0" parTransId="{23568508-798E-4000-BD05-7D68854A97A6}" sibTransId="{55CAB0EB-327A-4113-ADDA-A1F5ED85CDEE}"/>
    <dgm:cxn modelId="{54A8CE39-8074-4DF6-8A74-9DE6A35357F4}" srcId="{783815CF-D55A-47F0-A15C-59A3F2975F22}" destId="{6565CCC5-0773-4AB6-A2CC-D41ECA21527E}" srcOrd="2" destOrd="0" parTransId="{C9914E88-994B-40E4-819A-67C3EBF34E07}" sibTransId="{545190C8-A86D-41BB-B455-DB517A2F7C8D}"/>
    <dgm:cxn modelId="{56A4C4C9-249D-4E58-81C5-C9AE39210D9A}" srcId="{783815CF-D55A-47F0-A15C-59A3F2975F22}" destId="{1A6920C4-BAAF-4759-B2DB-638A4D55E9FF}" srcOrd="1" destOrd="0" parTransId="{1BCF49B7-E74E-4F54-9683-EE1BBEAB31E7}" sibTransId="{83429D52-BDA9-4AAF-AD3C-9F827080F94D}"/>
    <dgm:cxn modelId="{5D9129E9-7AEE-423D-AF6C-E4C85679C201}" type="presParOf" srcId="{0B60A872-C3D5-4827-B960-78C06164E4A0}" destId="{4376C1C4-628D-4DFF-8040-51F5846C9D5D}" srcOrd="0" destOrd="0" presId="urn:microsoft.com/office/officeart/2005/8/layout/default"/>
    <dgm:cxn modelId="{D99DB129-AE80-4ADD-80C2-26FB2B1B5865}" type="presParOf" srcId="{0B60A872-C3D5-4827-B960-78C06164E4A0}" destId="{A9955C65-5D19-423A-A853-A46827562A0E}" srcOrd="1" destOrd="0" presId="urn:microsoft.com/office/officeart/2005/8/layout/default"/>
    <dgm:cxn modelId="{F873B827-6960-464B-BF4E-4C3CD1B876EA}" type="presParOf" srcId="{0B60A872-C3D5-4827-B960-78C06164E4A0}" destId="{C0658FEB-07C6-483C-B6FD-F90F05C72DEC}" srcOrd="2" destOrd="0" presId="urn:microsoft.com/office/officeart/2005/8/layout/default"/>
    <dgm:cxn modelId="{45FFB99B-49EC-454F-AEB5-889EEAE25C73}" type="presParOf" srcId="{0B60A872-C3D5-4827-B960-78C06164E4A0}" destId="{F56D254C-565E-40C4-8930-F3B0355A32B4}" srcOrd="3" destOrd="0" presId="urn:microsoft.com/office/officeart/2005/8/layout/default"/>
    <dgm:cxn modelId="{AB6045F7-46DF-4271-8B66-683B5409CB0D}" type="presParOf" srcId="{0B60A872-C3D5-4827-B960-78C06164E4A0}" destId="{8F1CBD74-D3C6-47EF-8658-688894912477}" srcOrd="4" destOrd="0" presId="urn:microsoft.com/office/officeart/2005/8/layout/default"/>
    <dgm:cxn modelId="{7A001A9E-01E0-44A2-B6BF-1EEF9265D876}" type="presParOf" srcId="{0B60A872-C3D5-4827-B960-78C06164E4A0}" destId="{945546F3-DDEE-4620-A217-B5125441B519}" srcOrd="5" destOrd="0" presId="urn:microsoft.com/office/officeart/2005/8/layout/default"/>
    <dgm:cxn modelId="{756B444B-9A2A-49AB-98A8-5B4A7A373F80}" type="presParOf" srcId="{0B60A872-C3D5-4827-B960-78C06164E4A0}" destId="{9EBB74D9-89EC-4106-9C28-0C758180B25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7E905-78C8-48DA-96C9-430F507BDA22}">
      <dsp:nvSpPr>
        <dsp:cNvPr id="0" name=""/>
        <dsp:cNvSpPr/>
      </dsp:nvSpPr>
      <dsp:spPr>
        <a:xfrm>
          <a:off x="9362" y="669"/>
          <a:ext cx="3937407" cy="4836402"/>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FBC1C-BF59-4254-9FED-5E24E50DDD42}">
      <dsp:nvSpPr>
        <dsp:cNvPr id="0" name=""/>
        <dsp:cNvSpPr/>
      </dsp:nvSpPr>
      <dsp:spPr>
        <a:xfrm flipH="1">
          <a:off x="0" y="3937608"/>
          <a:ext cx="85835" cy="637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endParaRPr lang="en-US" sz="500" kern="1200" dirty="0"/>
        </a:p>
      </dsp:txBody>
      <dsp:txXfrm>
        <a:off x="0" y="3937608"/>
        <a:ext cx="85835" cy="637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5DC13-AABE-47F3-85C9-586581CF44FB}" type="datetimeFigureOut">
              <a:rPr lang="en-MY" smtClean="0"/>
              <a:t>22/12/2023</a:t>
            </a:fld>
            <a:endParaRPr lang="en-MY"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60243-216F-46F5-BFDB-EDC835192FC9}" type="slidenum">
              <a:rPr lang="en-MY" smtClean="0"/>
              <a:t>‹#›</a:t>
            </a:fld>
            <a:endParaRPr lang="en-MY" dirty="0"/>
          </a:p>
        </p:txBody>
      </p:sp>
    </p:spTree>
    <p:extLst>
      <p:ext uri="{BB962C8B-B14F-4D97-AF65-F5344CB8AC3E}">
        <p14:creationId xmlns:p14="http://schemas.microsoft.com/office/powerpoint/2010/main" val="413780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F0D7D-55FE-44A9-BC53-498F976158E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56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14558">
              <a:defRPr sz="2100">
                <a:solidFill>
                  <a:schemeClr val="tx1"/>
                </a:solidFill>
                <a:latin typeface="Arial" charset="0"/>
                <a:ea typeface="ＭＳ Ｐゴシック" pitchFamily="34" charset="-128"/>
              </a:defRPr>
            </a:lvl1pPr>
            <a:lvl2pPr marL="721776" indent="-277606" defTabSz="914558">
              <a:defRPr sz="2100">
                <a:solidFill>
                  <a:schemeClr val="tx1"/>
                </a:solidFill>
                <a:latin typeface="Arial" charset="0"/>
                <a:ea typeface="ＭＳ Ｐゴシック" pitchFamily="34" charset="-128"/>
              </a:defRPr>
            </a:lvl2pPr>
            <a:lvl3pPr marL="1110425" indent="-222085" defTabSz="914558">
              <a:defRPr sz="2100">
                <a:solidFill>
                  <a:schemeClr val="tx1"/>
                </a:solidFill>
                <a:latin typeface="Arial" charset="0"/>
                <a:ea typeface="ＭＳ Ｐゴシック" pitchFamily="34" charset="-128"/>
              </a:defRPr>
            </a:lvl3pPr>
            <a:lvl4pPr marL="1554594" indent="-222085" defTabSz="914558">
              <a:defRPr sz="2100">
                <a:solidFill>
                  <a:schemeClr val="tx1"/>
                </a:solidFill>
                <a:latin typeface="Arial" charset="0"/>
                <a:ea typeface="ＭＳ Ｐゴシック" pitchFamily="34" charset="-128"/>
              </a:defRPr>
            </a:lvl4pPr>
            <a:lvl5pPr marL="1998764" indent="-222085" defTabSz="914558">
              <a:defRPr sz="2100">
                <a:solidFill>
                  <a:schemeClr val="tx1"/>
                </a:solidFill>
                <a:latin typeface="Arial" charset="0"/>
                <a:ea typeface="ＭＳ Ｐゴシック" pitchFamily="34" charset="-128"/>
              </a:defRPr>
            </a:lvl5pPr>
            <a:lvl6pPr marL="2442934" indent="-222085" defTabSz="914558" eaLnBrk="0" fontAlgn="base" hangingPunct="0">
              <a:spcBef>
                <a:spcPct val="0"/>
              </a:spcBef>
              <a:spcAft>
                <a:spcPct val="0"/>
              </a:spcAft>
              <a:defRPr sz="2100">
                <a:solidFill>
                  <a:schemeClr val="tx1"/>
                </a:solidFill>
                <a:latin typeface="Arial" charset="0"/>
                <a:ea typeface="ＭＳ Ｐゴシック" pitchFamily="34" charset="-128"/>
              </a:defRPr>
            </a:lvl6pPr>
            <a:lvl7pPr marL="2887104" indent="-222085" defTabSz="914558" eaLnBrk="0" fontAlgn="base" hangingPunct="0">
              <a:spcBef>
                <a:spcPct val="0"/>
              </a:spcBef>
              <a:spcAft>
                <a:spcPct val="0"/>
              </a:spcAft>
              <a:defRPr sz="2100">
                <a:solidFill>
                  <a:schemeClr val="tx1"/>
                </a:solidFill>
                <a:latin typeface="Arial" charset="0"/>
                <a:ea typeface="ＭＳ Ｐゴシック" pitchFamily="34" charset="-128"/>
              </a:defRPr>
            </a:lvl7pPr>
            <a:lvl8pPr marL="3331274" indent="-222085" defTabSz="914558" eaLnBrk="0" fontAlgn="base" hangingPunct="0">
              <a:spcBef>
                <a:spcPct val="0"/>
              </a:spcBef>
              <a:spcAft>
                <a:spcPct val="0"/>
              </a:spcAft>
              <a:defRPr sz="2100">
                <a:solidFill>
                  <a:schemeClr val="tx1"/>
                </a:solidFill>
                <a:latin typeface="Arial" charset="0"/>
                <a:ea typeface="ＭＳ Ｐゴシック" pitchFamily="34" charset="-128"/>
              </a:defRPr>
            </a:lvl8pPr>
            <a:lvl9pPr marL="3775443" indent="-222085" defTabSz="914558" eaLnBrk="0" fontAlgn="base" hangingPunct="0">
              <a:spcBef>
                <a:spcPct val="0"/>
              </a:spcBef>
              <a:spcAft>
                <a:spcPct val="0"/>
              </a:spcAft>
              <a:defRPr sz="2100">
                <a:solidFill>
                  <a:schemeClr val="tx1"/>
                </a:solidFill>
                <a:latin typeface="Arial" charset="0"/>
                <a:ea typeface="ＭＳ Ｐゴシック" pitchFamily="34" charset="-128"/>
              </a:defRPr>
            </a:lvl9pPr>
          </a:lstStyle>
          <a:p>
            <a:fld id="{1394C350-CEF0-4143-B1B2-B0377C6C660E}" type="slidenum">
              <a:rPr lang="en-US" sz="1200"/>
              <a:pPr/>
              <a:t>13</a:t>
            </a:fld>
            <a:endParaRPr lang="en-US" sz="1200"/>
          </a:p>
        </p:txBody>
      </p:sp>
      <p:sp>
        <p:nvSpPr>
          <p:cNvPr id="121859" name="Rectangle 7"/>
          <p:cNvSpPr txBox="1">
            <a:spLocks noGrp="1" noChangeArrowheads="1"/>
          </p:cNvSpPr>
          <p:nvPr/>
        </p:nvSpPr>
        <p:spPr bwMode="auto">
          <a:xfrm>
            <a:off x="3886992" y="8686800"/>
            <a:ext cx="29710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7" tIns="43733" rIns="87467" bIns="43733" anchor="b"/>
          <a:lstStyle>
            <a:lvl1pPr defTabSz="900113">
              <a:defRPr sz="2200">
                <a:solidFill>
                  <a:schemeClr val="tx1"/>
                </a:solidFill>
                <a:latin typeface="Arial" charset="0"/>
                <a:ea typeface="ＭＳ Ｐゴシック" pitchFamily="34" charset="-128"/>
              </a:defRPr>
            </a:lvl1pPr>
            <a:lvl2pPr marL="742950" indent="-285750" defTabSz="900113">
              <a:defRPr sz="2200">
                <a:solidFill>
                  <a:schemeClr val="tx1"/>
                </a:solidFill>
                <a:latin typeface="Arial" charset="0"/>
                <a:ea typeface="ＭＳ Ｐゴシック" pitchFamily="34" charset="-128"/>
              </a:defRPr>
            </a:lvl2pPr>
            <a:lvl3pPr marL="1143000" indent="-228600" defTabSz="900113">
              <a:defRPr sz="2200">
                <a:solidFill>
                  <a:schemeClr val="tx1"/>
                </a:solidFill>
                <a:latin typeface="Arial" charset="0"/>
                <a:ea typeface="ＭＳ Ｐゴシック" pitchFamily="34" charset="-128"/>
              </a:defRPr>
            </a:lvl3pPr>
            <a:lvl4pPr marL="1600200" indent="-228600" defTabSz="900113">
              <a:defRPr sz="2200">
                <a:solidFill>
                  <a:schemeClr val="tx1"/>
                </a:solidFill>
                <a:latin typeface="Arial" charset="0"/>
                <a:ea typeface="ＭＳ Ｐゴシック" pitchFamily="34" charset="-128"/>
              </a:defRPr>
            </a:lvl4pPr>
            <a:lvl5pPr marL="2057400" indent="-228600" defTabSz="900113">
              <a:defRPr sz="2200">
                <a:solidFill>
                  <a:schemeClr val="tx1"/>
                </a:solidFill>
                <a:latin typeface="Arial" charset="0"/>
                <a:ea typeface="ＭＳ Ｐゴシック" pitchFamily="34" charset="-128"/>
              </a:defRPr>
            </a:lvl5pPr>
            <a:lvl6pPr marL="2514600" indent="-228600" defTabSz="900113"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defTabSz="900113"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defTabSz="900113"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defTabSz="900113" eaLnBrk="0" fontAlgn="base" hangingPunct="0">
              <a:spcBef>
                <a:spcPct val="0"/>
              </a:spcBef>
              <a:spcAft>
                <a:spcPct val="0"/>
              </a:spcAft>
              <a:defRPr sz="2200">
                <a:solidFill>
                  <a:schemeClr val="tx1"/>
                </a:solidFill>
                <a:latin typeface="Arial" charset="0"/>
                <a:ea typeface="ＭＳ Ｐゴシック" pitchFamily="34" charset="-128"/>
              </a:defRPr>
            </a:lvl9pPr>
          </a:lstStyle>
          <a:p>
            <a:pPr algn="r" eaLnBrk="1" hangingPunct="1"/>
            <a:fld id="{0BD5CC4F-1F06-43C4-8844-50D0D0D8F2CC}" type="slidenum">
              <a:rPr lang="en-GB" sz="1100">
                <a:latin typeface="Times New Roman" pitchFamily="18" charset="0"/>
                <a:cs typeface="Arial" charset="0"/>
              </a:rPr>
              <a:pPr algn="r" eaLnBrk="1" hangingPunct="1"/>
              <a:t>13</a:t>
            </a:fld>
            <a:endParaRPr lang="en-GB" sz="1100">
              <a:latin typeface="Times New Roman" pitchFamily="18" charset="0"/>
              <a:cs typeface="Arial"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xfrm>
            <a:off x="688174" y="4344914"/>
            <a:ext cx="5481653" cy="4113287"/>
          </a:xfrm>
          <a:noFill/>
        </p:spPr>
        <p:txBody>
          <a:bodyPr lIns="87467" tIns="43733" rIns="87467" bIns="43733"/>
          <a:lstStyle/>
          <a:p>
            <a:pPr marL="185071" indent="-185071" algn="just">
              <a:lnSpc>
                <a:spcPct val="80000"/>
              </a:lnSpc>
            </a:pPr>
            <a:r>
              <a:rPr lang="en-US" sz="700"/>
              <a:t>The onset of symptoms is usually insidious. The disease usually presents with unilateral symptoms that eventually progress to bilateral involvement, although  the side of symptom onset usually remains more severely affected throughout the course of the disease.</a:t>
            </a:r>
            <a:r>
              <a:rPr lang="en-US" sz="700" baseline="30000"/>
              <a:t>22</a:t>
            </a:r>
          </a:p>
          <a:p>
            <a:pPr marL="185071" indent="-185071" algn="just">
              <a:lnSpc>
                <a:spcPct val="80000"/>
              </a:lnSpc>
            </a:pPr>
            <a:r>
              <a:rPr lang="en-US" sz="700" b="1"/>
              <a:t>Speech: </a:t>
            </a:r>
            <a:r>
              <a:rPr lang="en-US" sz="700"/>
              <a:t>Reduced respiratory support for volume and phonation, harsh whispery voice quality, Limited or reduced ability to signal intonation, resulting in monotonous speech </a:t>
            </a:r>
            <a:r>
              <a:rPr lang="en-US" sz="700" baseline="30000"/>
              <a:t>23</a:t>
            </a:r>
          </a:p>
          <a:p>
            <a:pPr marL="185071" indent="-185071" algn="just">
              <a:lnSpc>
                <a:spcPct val="80000"/>
              </a:lnSpc>
            </a:pPr>
            <a:r>
              <a:rPr lang="en-US" sz="700" b="1"/>
              <a:t>Hypomimia, facial expression: </a:t>
            </a:r>
            <a:r>
              <a:rPr lang="en-US" sz="700"/>
              <a:t>Due to the rigidity of the facial muscles the characteristic</a:t>
            </a:r>
            <a:r>
              <a:rPr lang="en-US" sz="700" b="1"/>
              <a:t> </a:t>
            </a:r>
            <a:r>
              <a:rPr lang="en-US" sz="700"/>
              <a:t>‘mask-like’, expressionless face robs the individual of much of their non verbal communication.</a:t>
            </a:r>
            <a:endParaRPr lang="en-US" sz="700" baseline="30000"/>
          </a:p>
          <a:p>
            <a:pPr marL="185071" indent="-185071" algn="just">
              <a:lnSpc>
                <a:spcPct val="80000"/>
              </a:lnSpc>
            </a:pPr>
            <a:r>
              <a:rPr lang="en-US" sz="700" b="1"/>
              <a:t>Reduced arm swing: </a:t>
            </a:r>
            <a:r>
              <a:rPr lang="en-US" sz="700"/>
              <a:t>Loss of arm swing when walking is a result of basal ganglia disease causing loss of sequencing of a well practiced, automatic movement. Often the first sign of gait disturbance in Parkinson's.</a:t>
            </a:r>
          </a:p>
          <a:p>
            <a:pPr marL="185071" indent="-185071" algn="just">
              <a:lnSpc>
                <a:spcPct val="80000"/>
              </a:lnSpc>
            </a:pPr>
            <a:r>
              <a:rPr lang="en-US" sz="700" b="1"/>
              <a:t>Posture: </a:t>
            </a:r>
            <a:r>
              <a:rPr lang="en-US" sz="700"/>
              <a:t>Postural control, even during quiet standing, is not entirely automatic and requires cognitive input. Fear of mental distractions or talking would be expected to reduce postural control when walking.</a:t>
            </a:r>
          </a:p>
          <a:p>
            <a:pPr marL="185071" indent="-185071" algn="just">
              <a:lnSpc>
                <a:spcPct val="80000"/>
              </a:lnSpc>
            </a:pPr>
            <a:r>
              <a:rPr lang="en-US" sz="700" b="1"/>
              <a:t>Tremor: </a:t>
            </a:r>
            <a:r>
              <a:rPr lang="en-US" sz="700"/>
              <a:t>Cardinal symptom of Parkinson's. It is present in 75% of patients at presentation. Usually begins unilaterally and distally in a limb, most commonly the arm but may commence in the leg or a finger. Characteristic ‘pill rolling’ rest tremor is suggestive of Parkinson's. Such tremor will usually diminish on movemnet and sleep but is enhanced by stress, anxiety and fatigue.</a:t>
            </a:r>
          </a:p>
          <a:p>
            <a:pPr marL="185071" indent="-185071" algn="just">
              <a:lnSpc>
                <a:spcPct val="80000"/>
              </a:lnSpc>
            </a:pPr>
            <a:r>
              <a:rPr lang="en-US" sz="700" b="1"/>
              <a:t>Arising from a chair: </a:t>
            </a:r>
            <a:r>
              <a:rPr lang="en-US" sz="700"/>
              <a:t>Difficulty arising from a chair is associated with disturbed gait due to axial motor impairments. It can be slow and need more than one attempt as Parkinson's progresses there is a tendency to fall backwards and need to take several attempts. Eventually this task can become impossible without help.</a:t>
            </a:r>
          </a:p>
          <a:p>
            <a:pPr marL="185071" indent="-185071" algn="just">
              <a:lnSpc>
                <a:spcPct val="80000"/>
              </a:lnSpc>
            </a:pPr>
            <a:r>
              <a:rPr lang="en-US" sz="700" b="1"/>
              <a:t>Bradykinesia: </a:t>
            </a:r>
            <a:r>
              <a:rPr lang="en-US" sz="700"/>
              <a:t>Slowness or poverty of movement, best detected by observation including features such as decreased blink rate, lack of fidgeting and reduced arm swing when walking.</a:t>
            </a:r>
          </a:p>
          <a:p>
            <a:pPr marL="185071" indent="-185071" algn="just">
              <a:lnSpc>
                <a:spcPct val="80000"/>
              </a:lnSpc>
            </a:pPr>
            <a:r>
              <a:rPr lang="en-US" sz="700" b="1"/>
              <a:t>Rigidity: </a:t>
            </a:r>
            <a:r>
              <a:rPr lang="en-US" sz="700"/>
              <a:t>Rigidity is recognized as an increase in resistance to passive movements around a joint. It is described as ‘lead piping’ when smooth or ‘cog-wheel’ when a ratchety feeling of fluctuating resistance occurs. Increased tone may be found when the contralateral limb is activated (e.g. making a fist or drawing a circle in the air).</a:t>
            </a:r>
          </a:p>
          <a:p>
            <a:pPr marL="185071" indent="-185071" algn="just">
              <a:lnSpc>
                <a:spcPct val="80000"/>
              </a:lnSpc>
            </a:pPr>
            <a:r>
              <a:rPr lang="en-US" sz="700" b="1"/>
              <a:t>Postural instability: </a:t>
            </a:r>
            <a:r>
              <a:rPr lang="en-US" sz="700"/>
              <a:t>Postural instability is usually the last cardinal feature to appear, but may appear prematurely in older patients. Following explanation, the examiner pulls backwards on the patients shoulders  ‘pull test’ . Normal response is resistance or recovery with one or two steps, Parkinson's patient may take several steps to recover or begin to fall.</a:t>
            </a:r>
          </a:p>
          <a:p>
            <a:pPr marL="185071" indent="-185071" algn="just">
              <a:lnSpc>
                <a:spcPct val="80000"/>
              </a:lnSpc>
            </a:pPr>
            <a:r>
              <a:rPr lang="en-US" sz="700" b="1"/>
              <a:t>Micrographia: </a:t>
            </a:r>
            <a:r>
              <a:rPr lang="en-US" sz="700"/>
              <a:t>When writing there can be a disruption in a smooth flow of the pen, letters may progressively shrink in size. Handwriting is small  when compared with previous correspondence.</a:t>
            </a:r>
          </a:p>
          <a:p>
            <a:pPr marL="185071" indent="-185071" algn="just">
              <a:lnSpc>
                <a:spcPct val="80000"/>
              </a:lnSpc>
            </a:pPr>
            <a:r>
              <a:rPr lang="en-US" sz="700" b="1"/>
              <a:t>Turning in bed: </a:t>
            </a:r>
            <a:r>
              <a:rPr lang="en-US" sz="700"/>
              <a:t>Difficulty turning over in bed is due to bradykinesia and disruption of the normal limb and trunk synergies.</a:t>
            </a:r>
          </a:p>
          <a:p>
            <a:pPr marL="185071" indent="-185071" algn="just">
              <a:lnSpc>
                <a:spcPct val="80000"/>
              </a:lnSpc>
            </a:pPr>
            <a:r>
              <a:rPr lang="en-US" sz="700" b="1"/>
              <a:t>Turning: </a:t>
            </a:r>
            <a:r>
              <a:rPr lang="en-US" sz="700"/>
              <a:t>Trunk appears stiff when walking, and when the patient turns the body is seen to turn en bloc instead of the normal smooth sequential movement of pelvis, lumbar and thoracic spine.</a:t>
            </a:r>
          </a:p>
          <a:p>
            <a:pPr marL="185071" indent="-185071" algn="just">
              <a:lnSpc>
                <a:spcPct val="80000"/>
              </a:lnSpc>
            </a:pPr>
            <a:r>
              <a:rPr lang="en-US" sz="700" b="1"/>
              <a:t>Freezing: </a:t>
            </a:r>
            <a:r>
              <a:rPr lang="en-US" sz="700"/>
              <a:t>The patient attempts to start walking, but the feet remain stuck to the ground. Several short incomplete steps nay be made before the patient is able to move forwards. Other typical situations where patients freeze are turning in a confined space or when passing through doorways.</a:t>
            </a:r>
          </a:p>
          <a:p>
            <a:pPr marL="185071" indent="-185071" algn="just">
              <a:lnSpc>
                <a:spcPct val="80000"/>
              </a:lnSpc>
            </a:pPr>
            <a:r>
              <a:rPr lang="en-US" sz="700" b="1"/>
              <a:t>Gait festination: </a:t>
            </a:r>
            <a:r>
              <a:rPr lang="en-US" sz="700"/>
              <a:t>As the condition progresses, impaired postural reflexes and flexed station may result in festination, where acceleration occurs in an attempt to retain balance.</a:t>
            </a:r>
          </a:p>
          <a:p>
            <a:pPr marL="185071" indent="-185071" algn="just">
              <a:lnSpc>
                <a:spcPct val="80000"/>
              </a:lnSpc>
            </a:pPr>
            <a:r>
              <a:rPr lang="en-US" sz="700" b="1"/>
              <a:t>Shuffling gait: </a:t>
            </a:r>
            <a:r>
              <a:rPr lang="en-US" sz="700"/>
              <a:t>Gait analysis shows that Parkinson's patients have increased stride-to-stride variability, and they walk slowly because they are unable automatically to regulate their stride length. If asked to walk faster, they normally increase cadence (steps per minute) but not step length unless trained to do so.</a:t>
            </a:r>
          </a:p>
          <a:p>
            <a:pPr marL="185071" indent="-185071" algn="just">
              <a:lnSpc>
                <a:spcPct val="80000"/>
              </a:lnSpc>
            </a:pPr>
            <a:r>
              <a:rPr lang="en-US" sz="700" b="1"/>
              <a:t>Falls: </a:t>
            </a:r>
            <a:r>
              <a:rPr lang="en-US" sz="700"/>
              <a:t>Falls are not usually a presenting feature of Parkinson's. Up to 90% of patients will eventually become fallers. Falls correlate with increasing Parkinson's duration, the patients age, severity of disease, rigidity, bradykinesia, gait impairment and postural instability. </a:t>
            </a:r>
            <a:r>
              <a:rPr lang="en-US" sz="700" baseline="30000"/>
              <a:t>24</a:t>
            </a:r>
            <a:endParaRPr lang="en-US" sz="700"/>
          </a:p>
          <a:p>
            <a:pPr marL="185071" indent="-185071" algn="just">
              <a:lnSpc>
                <a:spcPct val="80000"/>
              </a:lnSpc>
            </a:pPr>
            <a:r>
              <a:rPr lang="en-US" sz="800"/>
              <a:t> </a:t>
            </a:r>
          </a:p>
          <a:p>
            <a:pPr marL="185071" indent="-185071" algn="just">
              <a:lnSpc>
                <a:spcPct val="80000"/>
              </a:lnSpc>
            </a:pPr>
            <a:endParaRPr lang="en-US"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DFE65D59-1CB9-4CDA-829A-BCE78BBEE1B1}" type="datetimeFigureOut">
              <a:rPr lang="en-MY" smtClean="0"/>
              <a:t>22/12/2023</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D0607356-BAD7-4E2C-8340-2446B3A05545}" type="slidenum">
              <a:rPr lang="en-MY" smtClean="0"/>
              <a:t>‹#›</a:t>
            </a:fld>
            <a:endParaRPr lang="en-MY" dirty="0"/>
          </a:p>
        </p:txBody>
      </p:sp>
    </p:spTree>
    <p:extLst>
      <p:ext uri="{BB962C8B-B14F-4D97-AF65-F5344CB8AC3E}">
        <p14:creationId xmlns:p14="http://schemas.microsoft.com/office/powerpoint/2010/main" val="377524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E65D59-1CB9-4CDA-829A-BCE78BBEE1B1}" type="datetimeFigureOut">
              <a:rPr lang="en-MY" smtClean="0"/>
              <a:t>22/12/2023</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D0607356-BAD7-4E2C-8340-2446B3A05545}" type="slidenum">
              <a:rPr lang="en-MY" smtClean="0"/>
              <a:t>‹#›</a:t>
            </a:fld>
            <a:endParaRPr lang="en-MY" dirty="0"/>
          </a:p>
        </p:txBody>
      </p:sp>
    </p:spTree>
    <p:extLst>
      <p:ext uri="{BB962C8B-B14F-4D97-AF65-F5344CB8AC3E}">
        <p14:creationId xmlns:p14="http://schemas.microsoft.com/office/powerpoint/2010/main" val="321021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E65D59-1CB9-4CDA-829A-BCE78BBEE1B1}" type="datetimeFigureOut">
              <a:rPr lang="en-MY" smtClean="0"/>
              <a:t>22/12/2023</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D0607356-BAD7-4E2C-8340-2446B3A05545}" type="slidenum">
              <a:rPr lang="en-MY" smtClean="0"/>
              <a:t>‹#›</a:t>
            </a:fld>
            <a:endParaRPr lang="en-MY" dirty="0"/>
          </a:p>
        </p:txBody>
      </p:sp>
    </p:spTree>
    <p:extLst>
      <p:ext uri="{BB962C8B-B14F-4D97-AF65-F5344CB8AC3E}">
        <p14:creationId xmlns:p14="http://schemas.microsoft.com/office/powerpoint/2010/main" val="222120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E65D59-1CB9-4CDA-829A-BCE78BBEE1B1}" type="datetimeFigureOut">
              <a:rPr lang="en-MY" smtClean="0"/>
              <a:t>22/12/2023</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D0607356-BAD7-4E2C-8340-2446B3A05545}" type="slidenum">
              <a:rPr lang="en-MY" smtClean="0"/>
              <a:t>‹#›</a:t>
            </a:fld>
            <a:endParaRPr lang="en-MY" dirty="0"/>
          </a:p>
        </p:txBody>
      </p:sp>
    </p:spTree>
    <p:extLst>
      <p:ext uri="{BB962C8B-B14F-4D97-AF65-F5344CB8AC3E}">
        <p14:creationId xmlns:p14="http://schemas.microsoft.com/office/powerpoint/2010/main" val="168975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65D59-1CB9-4CDA-829A-BCE78BBEE1B1}" type="datetimeFigureOut">
              <a:rPr lang="en-MY" smtClean="0"/>
              <a:t>22/12/2023</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D0607356-BAD7-4E2C-8340-2446B3A05545}" type="slidenum">
              <a:rPr lang="en-MY" smtClean="0"/>
              <a:t>‹#›</a:t>
            </a:fld>
            <a:endParaRPr lang="en-MY" dirty="0"/>
          </a:p>
        </p:txBody>
      </p:sp>
    </p:spTree>
    <p:extLst>
      <p:ext uri="{BB962C8B-B14F-4D97-AF65-F5344CB8AC3E}">
        <p14:creationId xmlns:p14="http://schemas.microsoft.com/office/powerpoint/2010/main" val="98424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E65D59-1CB9-4CDA-829A-BCE78BBEE1B1}" type="datetimeFigureOut">
              <a:rPr lang="en-MY" smtClean="0"/>
              <a:t>22/12/2023</a:t>
            </a:fld>
            <a:endParaRPr lang="en-MY" dirty="0"/>
          </a:p>
        </p:txBody>
      </p:sp>
      <p:sp>
        <p:nvSpPr>
          <p:cNvPr id="6" name="Footer Placeholder 5"/>
          <p:cNvSpPr>
            <a:spLocks noGrp="1"/>
          </p:cNvSpPr>
          <p:nvPr>
            <p:ph type="ftr" sz="quarter" idx="11"/>
          </p:nvPr>
        </p:nvSpPr>
        <p:spPr/>
        <p:txBody>
          <a:bodyPr/>
          <a:lstStyle/>
          <a:p>
            <a:endParaRPr lang="en-MY" dirty="0"/>
          </a:p>
        </p:txBody>
      </p:sp>
      <p:sp>
        <p:nvSpPr>
          <p:cNvPr id="7" name="Slide Number Placeholder 6"/>
          <p:cNvSpPr>
            <a:spLocks noGrp="1"/>
          </p:cNvSpPr>
          <p:nvPr>
            <p:ph type="sldNum" sz="quarter" idx="12"/>
          </p:nvPr>
        </p:nvSpPr>
        <p:spPr/>
        <p:txBody>
          <a:bodyPr/>
          <a:lstStyle/>
          <a:p>
            <a:fld id="{D0607356-BAD7-4E2C-8340-2446B3A05545}" type="slidenum">
              <a:rPr lang="en-MY" smtClean="0"/>
              <a:t>‹#›</a:t>
            </a:fld>
            <a:endParaRPr lang="en-MY" dirty="0"/>
          </a:p>
        </p:txBody>
      </p:sp>
    </p:spTree>
    <p:extLst>
      <p:ext uri="{BB962C8B-B14F-4D97-AF65-F5344CB8AC3E}">
        <p14:creationId xmlns:p14="http://schemas.microsoft.com/office/powerpoint/2010/main" val="421258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FE65D59-1CB9-4CDA-829A-BCE78BBEE1B1}" type="datetimeFigureOut">
              <a:rPr lang="en-MY" smtClean="0"/>
              <a:t>22/12/2023</a:t>
            </a:fld>
            <a:endParaRPr lang="en-MY" dirty="0"/>
          </a:p>
        </p:txBody>
      </p:sp>
      <p:sp>
        <p:nvSpPr>
          <p:cNvPr id="8" name="Footer Placeholder 7"/>
          <p:cNvSpPr>
            <a:spLocks noGrp="1"/>
          </p:cNvSpPr>
          <p:nvPr>
            <p:ph type="ftr" sz="quarter" idx="11"/>
          </p:nvPr>
        </p:nvSpPr>
        <p:spPr/>
        <p:txBody>
          <a:bodyPr/>
          <a:lstStyle/>
          <a:p>
            <a:endParaRPr lang="en-MY" dirty="0"/>
          </a:p>
        </p:txBody>
      </p:sp>
      <p:sp>
        <p:nvSpPr>
          <p:cNvPr id="9" name="Slide Number Placeholder 8"/>
          <p:cNvSpPr>
            <a:spLocks noGrp="1"/>
          </p:cNvSpPr>
          <p:nvPr>
            <p:ph type="sldNum" sz="quarter" idx="12"/>
          </p:nvPr>
        </p:nvSpPr>
        <p:spPr/>
        <p:txBody>
          <a:bodyPr/>
          <a:lstStyle/>
          <a:p>
            <a:fld id="{D0607356-BAD7-4E2C-8340-2446B3A05545}" type="slidenum">
              <a:rPr lang="en-MY" smtClean="0"/>
              <a:t>‹#›</a:t>
            </a:fld>
            <a:endParaRPr lang="en-MY" dirty="0"/>
          </a:p>
        </p:txBody>
      </p:sp>
    </p:spTree>
    <p:extLst>
      <p:ext uri="{BB962C8B-B14F-4D97-AF65-F5344CB8AC3E}">
        <p14:creationId xmlns:p14="http://schemas.microsoft.com/office/powerpoint/2010/main" val="46664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FE65D59-1CB9-4CDA-829A-BCE78BBEE1B1}" type="datetimeFigureOut">
              <a:rPr lang="en-MY" smtClean="0"/>
              <a:t>22/12/2023</a:t>
            </a:fld>
            <a:endParaRPr lang="en-MY" dirty="0"/>
          </a:p>
        </p:txBody>
      </p:sp>
      <p:sp>
        <p:nvSpPr>
          <p:cNvPr id="4" name="Footer Placeholder 3"/>
          <p:cNvSpPr>
            <a:spLocks noGrp="1"/>
          </p:cNvSpPr>
          <p:nvPr>
            <p:ph type="ftr" sz="quarter" idx="11"/>
          </p:nvPr>
        </p:nvSpPr>
        <p:spPr/>
        <p:txBody>
          <a:bodyPr/>
          <a:lstStyle/>
          <a:p>
            <a:endParaRPr lang="en-MY" dirty="0"/>
          </a:p>
        </p:txBody>
      </p:sp>
      <p:sp>
        <p:nvSpPr>
          <p:cNvPr id="5" name="Slide Number Placeholder 4"/>
          <p:cNvSpPr>
            <a:spLocks noGrp="1"/>
          </p:cNvSpPr>
          <p:nvPr>
            <p:ph type="sldNum" sz="quarter" idx="12"/>
          </p:nvPr>
        </p:nvSpPr>
        <p:spPr/>
        <p:txBody>
          <a:bodyPr/>
          <a:lstStyle/>
          <a:p>
            <a:fld id="{D0607356-BAD7-4E2C-8340-2446B3A05545}" type="slidenum">
              <a:rPr lang="en-MY" smtClean="0"/>
              <a:t>‹#›</a:t>
            </a:fld>
            <a:endParaRPr lang="en-MY" dirty="0"/>
          </a:p>
        </p:txBody>
      </p:sp>
    </p:spTree>
    <p:extLst>
      <p:ext uri="{BB962C8B-B14F-4D97-AF65-F5344CB8AC3E}">
        <p14:creationId xmlns:p14="http://schemas.microsoft.com/office/powerpoint/2010/main" val="334637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65D59-1CB9-4CDA-829A-BCE78BBEE1B1}" type="datetimeFigureOut">
              <a:rPr lang="en-MY" smtClean="0"/>
              <a:t>22/12/2023</a:t>
            </a:fld>
            <a:endParaRPr lang="en-MY" dirty="0"/>
          </a:p>
        </p:txBody>
      </p:sp>
      <p:sp>
        <p:nvSpPr>
          <p:cNvPr id="3" name="Footer Placeholder 2"/>
          <p:cNvSpPr>
            <a:spLocks noGrp="1"/>
          </p:cNvSpPr>
          <p:nvPr>
            <p:ph type="ftr" sz="quarter" idx="11"/>
          </p:nvPr>
        </p:nvSpPr>
        <p:spPr/>
        <p:txBody>
          <a:bodyPr/>
          <a:lstStyle/>
          <a:p>
            <a:endParaRPr lang="en-MY" dirty="0"/>
          </a:p>
        </p:txBody>
      </p:sp>
      <p:sp>
        <p:nvSpPr>
          <p:cNvPr id="4" name="Slide Number Placeholder 3"/>
          <p:cNvSpPr>
            <a:spLocks noGrp="1"/>
          </p:cNvSpPr>
          <p:nvPr>
            <p:ph type="sldNum" sz="quarter" idx="12"/>
          </p:nvPr>
        </p:nvSpPr>
        <p:spPr/>
        <p:txBody>
          <a:bodyPr/>
          <a:lstStyle/>
          <a:p>
            <a:fld id="{D0607356-BAD7-4E2C-8340-2446B3A05545}" type="slidenum">
              <a:rPr lang="en-MY" smtClean="0"/>
              <a:t>‹#›</a:t>
            </a:fld>
            <a:endParaRPr lang="en-MY" dirty="0"/>
          </a:p>
        </p:txBody>
      </p:sp>
    </p:spTree>
    <p:extLst>
      <p:ext uri="{BB962C8B-B14F-4D97-AF65-F5344CB8AC3E}">
        <p14:creationId xmlns:p14="http://schemas.microsoft.com/office/powerpoint/2010/main" val="293184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65D59-1CB9-4CDA-829A-BCE78BBEE1B1}" type="datetimeFigureOut">
              <a:rPr lang="en-MY" smtClean="0"/>
              <a:t>22/12/2023</a:t>
            </a:fld>
            <a:endParaRPr lang="en-MY" dirty="0"/>
          </a:p>
        </p:txBody>
      </p:sp>
      <p:sp>
        <p:nvSpPr>
          <p:cNvPr id="6" name="Footer Placeholder 5"/>
          <p:cNvSpPr>
            <a:spLocks noGrp="1"/>
          </p:cNvSpPr>
          <p:nvPr>
            <p:ph type="ftr" sz="quarter" idx="11"/>
          </p:nvPr>
        </p:nvSpPr>
        <p:spPr/>
        <p:txBody>
          <a:bodyPr/>
          <a:lstStyle/>
          <a:p>
            <a:endParaRPr lang="en-MY" dirty="0"/>
          </a:p>
        </p:txBody>
      </p:sp>
      <p:sp>
        <p:nvSpPr>
          <p:cNvPr id="7" name="Slide Number Placeholder 6"/>
          <p:cNvSpPr>
            <a:spLocks noGrp="1"/>
          </p:cNvSpPr>
          <p:nvPr>
            <p:ph type="sldNum" sz="quarter" idx="12"/>
          </p:nvPr>
        </p:nvSpPr>
        <p:spPr/>
        <p:txBody>
          <a:bodyPr/>
          <a:lstStyle/>
          <a:p>
            <a:fld id="{D0607356-BAD7-4E2C-8340-2446B3A05545}" type="slidenum">
              <a:rPr lang="en-MY" smtClean="0"/>
              <a:t>‹#›</a:t>
            </a:fld>
            <a:endParaRPr lang="en-MY" dirty="0"/>
          </a:p>
        </p:txBody>
      </p:sp>
    </p:spTree>
    <p:extLst>
      <p:ext uri="{BB962C8B-B14F-4D97-AF65-F5344CB8AC3E}">
        <p14:creationId xmlns:p14="http://schemas.microsoft.com/office/powerpoint/2010/main" val="116897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65D59-1CB9-4CDA-829A-BCE78BBEE1B1}" type="datetimeFigureOut">
              <a:rPr lang="en-MY" smtClean="0"/>
              <a:t>22/12/2023</a:t>
            </a:fld>
            <a:endParaRPr lang="en-MY" dirty="0"/>
          </a:p>
        </p:txBody>
      </p:sp>
      <p:sp>
        <p:nvSpPr>
          <p:cNvPr id="6" name="Footer Placeholder 5"/>
          <p:cNvSpPr>
            <a:spLocks noGrp="1"/>
          </p:cNvSpPr>
          <p:nvPr>
            <p:ph type="ftr" sz="quarter" idx="11"/>
          </p:nvPr>
        </p:nvSpPr>
        <p:spPr/>
        <p:txBody>
          <a:bodyPr/>
          <a:lstStyle/>
          <a:p>
            <a:endParaRPr lang="en-MY" dirty="0"/>
          </a:p>
        </p:txBody>
      </p:sp>
      <p:sp>
        <p:nvSpPr>
          <p:cNvPr id="7" name="Slide Number Placeholder 6"/>
          <p:cNvSpPr>
            <a:spLocks noGrp="1"/>
          </p:cNvSpPr>
          <p:nvPr>
            <p:ph type="sldNum" sz="quarter" idx="12"/>
          </p:nvPr>
        </p:nvSpPr>
        <p:spPr/>
        <p:txBody>
          <a:bodyPr/>
          <a:lstStyle/>
          <a:p>
            <a:fld id="{D0607356-BAD7-4E2C-8340-2446B3A05545}" type="slidenum">
              <a:rPr lang="en-MY" smtClean="0"/>
              <a:t>‹#›</a:t>
            </a:fld>
            <a:endParaRPr lang="en-MY" dirty="0"/>
          </a:p>
        </p:txBody>
      </p:sp>
    </p:spTree>
    <p:extLst>
      <p:ext uri="{BB962C8B-B14F-4D97-AF65-F5344CB8AC3E}">
        <p14:creationId xmlns:p14="http://schemas.microsoft.com/office/powerpoint/2010/main" val="157540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65D59-1CB9-4CDA-829A-BCE78BBEE1B1}" type="datetimeFigureOut">
              <a:rPr lang="en-MY" smtClean="0"/>
              <a:t>22/12/2023</a:t>
            </a:fld>
            <a:endParaRPr lang="en-MY"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07356-BAD7-4E2C-8340-2446B3A05545}" type="slidenum">
              <a:rPr lang="en-MY" smtClean="0"/>
              <a:t>‹#›</a:t>
            </a:fld>
            <a:endParaRPr lang="en-MY" dirty="0"/>
          </a:p>
        </p:txBody>
      </p:sp>
    </p:spTree>
    <p:extLst>
      <p:ext uri="{BB962C8B-B14F-4D97-AF65-F5344CB8AC3E}">
        <p14:creationId xmlns:p14="http://schemas.microsoft.com/office/powerpoint/2010/main" val="18321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5FOPH9t2To" TargetMode="External"/><Relationship Id="rId2" Type="http://schemas.openxmlformats.org/officeDocument/2006/relationships/hyperlink" Target="https://www.healthline.com/health/parkinsons/stag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Temp/Temporary%20Internet%20Files/OLK17D/Speech.wmv" TargetMode="External"/><Relationship Id="rId13" Type="http://schemas.openxmlformats.org/officeDocument/2006/relationships/hyperlink" Target="../../../Temp/Temporary%20Internet%20Files/OLK17D/Shufflinggait.wmv" TargetMode="External"/><Relationship Id="rId3" Type="http://schemas.openxmlformats.org/officeDocument/2006/relationships/hyperlink" Target="../../../Temp/Temporary%20Internet%20Files/OLK17D/Freezing.wmv" TargetMode="External"/><Relationship Id="rId7" Type="http://schemas.openxmlformats.org/officeDocument/2006/relationships/hyperlink" Target="../../../Temp/Temporary%20Internet%20Files/OLK17D/Tremor.wmv" TargetMode="External"/><Relationship Id="rId12" Type="http://schemas.openxmlformats.org/officeDocument/2006/relationships/hyperlink" Target="../../../Temp/Temporary%20Internet%20Files/OLK17D/Hypomimia.wmv" TargetMode="External"/><Relationship Id="rId17" Type="http://schemas.openxmlformats.org/officeDocument/2006/relationships/hyperlink" Target="../../../Temp/Temporary%20Internet%20Files/OLK17D/Micrographia.wmv" TargetMode="External"/><Relationship Id="rId2" Type="http://schemas.openxmlformats.org/officeDocument/2006/relationships/notesSlide" Target="../notesSlides/notesSlide2.xml"/><Relationship Id="rId16" Type="http://schemas.openxmlformats.org/officeDocument/2006/relationships/hyperlink" Target="../../../Temp/Temporary%20Internet%20Files/OLK17D/Turninginbed.wmv" TargetMode="External"/><Relationship Id="rId1" Type="http://schemas.openxmlformats.org/officeDocument/2006/relationships/slideLayout" Target="../slideLayouts/slideLayout7.xml"/><Relationship Id="rId6" Type="http://schemas.openxmlformats.org/officeDocument/2006/relationships/hyperlink" Target="../../../Temp/Temporary%20Internet%20Files/OLK17D/Rigidity.wmv" TargetMode="External"/><Relationship Id="rId11" Type="http://schemas.openxmlformats.org/officeDocument/2006/relationships/hyperlink" Target="../../../Temp/Temporary%20Internet%20Files/OLK17D/ReducedArmSwing.wmv" TargetMode="External"/><Relationship Id="rId5" Type="http://schemas.openxmlformats.org/officeDocument/2006/relationships/hyperlink" Target="../../../Temp/Temporary%20Internet%20Files/OLK17D/Bradykinesia.wmv" TargetMode="External"/><Relationship Id="rId15" Type="http://schemas.openxmlformats.org/officeDocument/2006/relationships/hyperlink" Target="../../../Temp/Temporary%20Internet%20Files/OLK17D/Turning.wmv" TargetMode="External"/><Relationship Id="rId10" Type="http://schemas.openxmlformats.org/officeDocument/2006/relationships/hyperlink" Target="../../../Temp/Temporary%20Internet%20Files/OLK17D/Posture.wmv" TargetMode="External"/><Relationship Id="rId4" Type="http://schemas.openxmlformats.org/officeDocument/2006/relationships/hyperlink" Target="../../../Temp/Temporary%20Internet%20Files/OLK17D/PosturalInstability.wmv" TargetMode="External"/><Relationship Id="rId9" Type="http://schemas.openxmlformats.org/officeDocument/2006/relationships/hyperlink" Target="../../../Temp/Temporary%20Internet%20Files/OLK17D/Arisingfromchair.wmv" TargetMode="External"/><Relationship Id="rId14" Type="http://schemas.openxmlformats.org/officeDocument/2006/relationships/hyperlink" Target="../../../Temp/Temporary%20Internet%20Files/OLK17D/Gaitfestination.wmv"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3wg9ExKwZy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u_tozEV7f4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ZRq15AD4yA&amp;t=2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41">
            <a:extLst>
              <a:ext uri="{FF2B5EF4-FFF2-40B4-BE49-F238E27FC236}">
                <a16:creationId xmlns="" xmlns:a16="http://schemas.microsoft.com/office/drawing/2014/main" id="{BFB2D26E-FBAE-45B8-B0F6-80E4ABDEC3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4" name="Rectangle 43">
            <a:extLst>
              <a:ext uri="{FF2B5EF4-FFF2-40B4-BE49-F238E27FC236}">
                <a16:creationId xmlns="" xmlns:a16="http://schemas.microsoft.com/office/drawing/2014/main" id="{23442A66-721F-4552-A3AD-3A2215F0C1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4102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useBgFill="1">
        <p:nvSpPr>
          <p:cNvPr id="46" name="Rectangle 45">
            <a:extLst>
              <a:ext uri="{FF2B5EF4-FFF2-40B4-BE49-F238E27FC236}">
                <a16:creationId xmlns="" xmlns:a16="http://schemas.microsoft.com/office/drawing/2014/main" id="{67EA5288-5BEB-4C44-949A-ED209FE219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5800" y="685800"/>
            <a:ext cx="40767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37" name="Rubrik 36">
            <a:extLst>
              <a:ext uri="{FF2B5EF4-FFF2-40B4-BE49-F238E27FC236}">
                <a16:creationId xmlns="" xmlns:a16="http://schemas.microsoft.com/office/drawing/2014/main" id="{F241EB60-5ED4-4D54-97A6-306A9D17AF79}"/>
              </a:ext>
            </a:extLst>
          </p:cNvPr>
          <p:cNvSpPr>
            <a:spLocks noGrp="1"/>
          </p:cNvSpPr>
          <p:nvPr>
            <p:ph type="title"/>
          </p:nvPr>
        </p:nvSpPr>
        <p:spPr>
          <a:xfrm>
            <a:off x="545691" y="884903"/>
            <a:ext cx="4365522" cy="5740768"/>
          </a:xfrm>
        </p:spPr>
        <p:txBody>
          <a:bodyPr vert="horz" lIns="91440" tIns="45720" rIns="91440" bIns="45720" rtlCol="0" anchor="b">
            <a:normAutofit fontScale="90000"/>
          </a:bodyPr>
          <a:lstStyle/>
          <a:p>
            <a:pPr algn="ctr"/>
            <a:r>
              <a:rPr lang="en-US" sz="4000" b="1" cap="all" spc="300" dirty="0" smtClean="0">
                <a:cs typeface="Calibri Light" panose="020F0302020204030204" pitchFamily="34" charset="0"/>
              </a:rPr>
              <a:t/>
            </a:r>
            <a:br>
              <a:rPr lang="en-US" sz="4000" b="1" cap="all" spc="300" dirty="0" smtClean="0">
                <a:cs typeface="Calibri Light" panose="020F0302020204030204" pitchFamily="34" charset="0"/>
              </a:rPr>
            </a:br>
            <a:r>
              <a:rPr lang="en-US" sz="4000" b="1" cap="all" spc="300" dirty="0">
                <a:cs typeface="Calibri Light" panose="020F0302020204030204" pitchFamily="34" charset="0"/>
              </a:rPr>
              <a:t/>
            </a:r>
            <a:br>
              <a:rPr lang="en-US" sz="4000" b="1" cap="all" spc="300" dirty="0">
                <a:cs typeface="Calibri Light" panose="020F0302020204030204" pitchFamily="34" charset="0"/>
              </a:rPr>
            </a:br>
            <a:r>
              <a:rPr lang="en-US" sz="4000" b="1" cap="all" spc="300" dirty="0" smtClean="0">
                <a:cs typeface="Calibri Light" panose="020F0302020204030204" pitchFamily="34" charset="0"/>
              </a:rPr>
              <a:t/>
            </a:r>
            <a:br>
              <a:rPr lang="en-US" sz="4000" b="1" cap="all" spc="300" dirty="0" smtClean="0">
                <a:cs typeface="Calibri Light" panose="020F0302020204030204" pitchFamily="34" charset="0"/>
              </a:rPr>
            </a:br>
            <a:r>
              <a:rPr lang="en-US" sz="4000" b="1" cap="all" spc="300" dirty="0" smtClean="0">
                <a:cs typeface="Calibri Light" panose="020F0302020204030204" pitchFamily="34" charset="0"/>
              </a:rPr>
              <a:t>Clinical </a:t>
            </a:r>
            <a:r>
              <a:rPr lang="en-US" sz="4000" b="1" cap="all" spc="300" dirty="0">
                <a:cs typeface="Calibri Light" panose="020F0302020204030204" pitchFamily="34" charset="0"/>
              </a:rPr>
              <a:t>Assessment and Outcome measurements</a:t>
            </a:r>
            <a:r>
              <a:rPr lang="en-US" b="1" kern="1200" cap="all" spc="300" baseline="0" dirty="0">
                <a:solidFill>
                  <a:schemeClr val="tx2"/>
                </a:solidFill>
                <a:cs typeface="Calibri Light" panose="020F0302020204030204" pitchFamily="34" charset="0"/>
              </a:rPr>
              <a:t/>
            </a:r>
            <a:br>
              <a:rPr lang="en-US" b="1" kern="1200" cap="all" spc="300" baseline="0" dirty="0">
                <a:solidFill>
                  <a:schemeClr val="tx2"/>
                </a:solidFill>
                <a:cs typeface="Calibri Light" panose="020F0302020204030204" pitchFamily="34" charset="0"/>
              </a:rPr>
            </a:br>
            <a:r>
              <a:rPr lang="en-US" b="1" kern="1200" cap="all" spc="300" baseline="0" dirty="0">
                <a:solidFill>
                  <a:schemeClr val="tx2"/>
                </a:solidFill>
                <a:cs typeface="Calibri Light" panose="020F0302020204030204" pitchFamily="34" charset="0"/>
              </a:rPr>
              <a:t/>
            </a:r>
            <a:br>
              <a:rPr lang="en-US" b="1" kern="1200" cap="all" spc="300" baseline="0" dirty="0">
                <a:solidFill>
                  <a:schemeClr val="tx2"/>
                </a:solidFill>
                <a:cs typeface="Calibri Light" panose="020F0302020204030204" pitchFamily="34" charset="0"/>
              </a:rPr>
            </a:br>
            <a:r>
              <a:rPr lang="en-US" sz="2400" kern="1200" cap="all" spc="300" dirty="0">
                <a:solidFill>
                  <a:schemeClr val="tx2"/>
                </a:solidFill>
                <a:cs typeface="Calibri Light" panose="020F0302020204030204" pitchFamily="34" charset="0"/>
              </a:rPr>
              <a:t/>
            </a:r>
            <a:br>
              <a:rPr lang="en-US" sz="2400" kern="1200" cap="all" spc="300" dirty="0">
                <a:solidFill>
                  <a:schemeClr val="tx2"/>
                </a:solidFill>
                <a:cs typeface="Calibri Light" panose="020F0302020204030204" pitchFamily="34" charset="0"/>
              </a:rPr>
            </a:br>
            <a:r>
              <a:rPr lang="en-US" sz="4400" b="1" kern="1200" cap="all" spc="300" baseline="0" dirty="0">
                <a:solidFill>
                  <a:schemeClr val="tx2"/>
                </a:solidFill>
                <a:latin typeface="Calibri Light" panose="020F0302020204030204" pitchFamily="34" charset="0"/>
                <a:cs typeface="Calibri Light" panose="020F0302020204030204" pitchFamily="34" charset="0"/>
              </a:rPr>
              <a:t/>
            </a:r>
            <a:br>
              <a:rPr lang="en-US" sz="4400" b="1" kern="1200" cap="all" spc="300" baseline="0" dirty="0">
                <a:solidFill>
                  <a:schemeClr val="tx2"/>
                </a:solidFill>
                <a:latin typeface="Calibri Light" panose="020F0302020204030204" pitchFamily="34" charset="0"/>
                <a:cs typeface="Calibri Light" panose="020F0302020204030204" pitchFamily="34" charset="0"/>
              </a:rPr>
            </a:br>
            <a:r>
              <a:rPr lang="en-US" sz="4400" b="1" kern="1200" cap="all" spc="300" baseline="0" dirty="0">
                <a:solidFill>
                  <a:schemeClr val="tx2"/>
                </a:solidFill>
                <a:latin typeface="Calibri Light" panose="020F0302020204030204" pitchFamily="34" charset="0"/>
                <a:cs typeface="Calibri Light" panose="020F0302020204030204" pitchFamily="34" charset="0"/>
              </a:rPr>
              <a:t/>
            </a:r>
            <a:br>
              <a:rPr lang="en-US" sz="4400" b="1" kern="1200" cap="all" spc="300" baseline="0" dirty="0">
                <a:solidFill>
                  <a:schemeClr val="tx2"/>
                </a:solidFill>
                <a:latin typeface="Calibri Light" panose="020F0302020204030204" pitchFamily="34" charset="0"/>
                <a:cs typeface="Calibri Light" panose="020F0302020204030204" pitchFamily="34" charset="0"/>
              </a:rPr>
            </a:br>
            <a:endParaRPr lang="en-US" sz="4400" b="1" kern="1200" cap="all" spc="300" baseline="0" dirty="0">
              <a:solidFill>
                <a:schemeClr val="tx2"/>
              </a:solidFill>
              <a:latin typeface="Calibri Light" panose="020F0302020204030204" pitchFamily="34" charset="0"/>
              <a:cs typeface="Calibri Light" panose="020F0302020204030204" pitchFamily="34" charset="0"/>
            </a:endParaRPr>
          </a:p>
        </p:txBody>
      </p:sp>
      <p:pic>
        <p:nvPicPr>
          <p:cNvPr id="38" name="Bildobjekt 37">
            <a:extLst>
              <a:ext uri="{FF2B5EF4-FFF2-40B4-BE49-F238E27FC236}">
                <a16:creationId xmlns="" xmlns:a16="http://schemas.microsoft.com/office/drawing/2014/main" id="{D5F38367-1C2C-1A3B-00C6-0704761279F2}"/>
              </a:ext>
            </a:extLst>
          </p:cNvPr>
          <p:cNvPicPr>
            <a:picLocks noChangeAspect="1"/>
          </p:cNvPicPr>
          <p:nvPr/>
        </p:nvPicPr>
        <p:blipFill>
          <a:blip r:embed="rId3"/>
          <a:stretch>
            <a:fillRect/>
          </a:stretch>
        </p:blipFill>
        <p:spPr>
          <a:xfrm>
            <a:off x="773483" y="4594923"/>
            <a:ext cx="1175436" cy="1430584"/>
          </a:xfrm>
          <a:prstGeom prst="rect">
            <a:avLst/>
          </a:prstGeom>
        </p:spPr>
      </p:pic>
      <p:pic>
        <p:nvPicPr>
          <p:cNvPr id="8" name="Picture 3" descr="E:\Neurocare projec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965" y="4593582"/>
            <a:ext cx="1431925" cy="1431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83347" y="1420837"/>
            <a:ext cx="6175717" cy="3416320"/>
          </a:xfrm>
          <a:prstGeom prst="rect">
            <a:avLst/>
          </a:prstGeom>
          <a:noFill/>
        </p:spPr>
        <p:txBody>
          <a:bodyPr wrap="square" rtlCol="0">
            <a:spAutoFit/>
          </a:bodyPr>
          <a:lstStyle/>
          <a:p>
            <a:pPr algn="ctr"/>
            <a:r>
              <a:rPr lang="en-MY" sz="5400" dirty="0"/>
              <a:t>Parkinson's </a:t>
            </a:r>
            <a:r>
              <a:rPr lang="en-MY" sz="5400" dirty="0" smtClean="0"/>
              <a:t>disease </a:t>
            </a:r>
            <a:r>
              <a:rPr lang="en-MY" sz="5400" dirty="0"/>
              <a:t>(PD</a:t>
            </a:r>
            <a:r>
              <a:rPr lang="en-MY" sz="5400" dirty="0" smtClean="0"/>
              <a:t>) </a:t>
            </a:r>
          </a:p>
          <a:p>
            <a:pPr algn="ctr"/>
            <a:r>
              <a:rPr lang="en-MY" sz="5400" dirty="0" smtClean="0"/>
              <a:t>Seminar: Part I: overview </a:t>
            </a:r>
            <a:endParaRPr lang="en-MY" sz="5400" dirty="0"/>
          </a:p>
        </p:txBody>
      </p:sp>
      <p:sp>
        <p:nvSpPr>
          <p:cNvPr id="3" name="TextBox 2"/>
          <p:cNvSpPr txBox="1"/>
          <p:nvPr/>
        </p:nvSpPr>
        <p:spPr>
          <a:xfrm>
            <a:off x="8878528" y="5425342"/>
            <a:ext cx="2980535" cy="461665"/>
          </a:xfrm>
          <a:prstGeom prst="rect">
            <a:avLst/>
          </a:prstGeom>
          <a:noFill/>
        </p:spPr>
        <p:txBody>
          <a:bodyPr wrap="square" rtlCol="0">
            <a:spAutoFit/>
          </a:bodyPr>
          <a:lstStyle/>
          <a:p>
            <a:r>
              <a:rPr lang="en-US" sz="2400" dirty="0" smtClean="0"/>
              <a:t> </a:t>
            </a:r>
            <a:endParaRPr lang="en-US" sz="2400" dirty="0"/>
          </a:p>
        </p:txBody>
      </p:sp>
    </p:spTree>
    <p:extLst>
      <p:ext uri="{BB962C8B-B14F-4D97-AF65-F5344CB8AC3E}">
        <p14:creationId xmlns:p14="http://schemas.microsoft.com/office/powerpoint/2010/main" val="637802974"/>
      </p:ext>
    </p:extLst>
  </p:cSld>
  <p:clrMapOvr>
    <a:masterClrMapping/>
  </p:clrMapOvr>
  <mc:AlternateContent xmlns:mc="http://schemas.openxmlformats.org/markup-compatibility/2006" xmlns:p14="http://schemas.microsoft.com/office/powerpoint/2010/main">
    <mc:Choice Requires="p14">
      <p:transition spd="slow" p14:dur="2000" advTm="54995"/>
    </mc:Choice>
    <mc:Fallback xmlns="">
      <p:transition spd="slow" advTm="54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615" y="586154"/>
            <a:ext cx="10533185" cy="5590809"/>
          </a:xfrm>
        </p:spPr>
        <p:txBody>
          <a:bodyPr>
            <a:normAutofit lnSpcReduction="10000"/>
          </a:bodyPr>
          <a:lstStyle/>
          <a:p>
            <a:r>
              <a:rPr lang="en-US" b="1" dirty="0"/>
              <a:t>Stage 5</a:t>
            </a:r>
          </a:p>
          <a:p>
            <a:r>
              <a:rPr lang="en-US" dirty="0"/>
              <a:t>Stage 5 is the most advanced stage of Parkinson’s disease</a:t>
            </a:r>
            <a:r>
              <a:rPr lang="en-US" dirty="0" smtClean="0"/>
              <a:t>.</a:t>
            </a:r>
          </a:p>
          <a:p>
            <a:r>
              <a:rPr lang="en-US" dirty="0" smtClean="0"/>
              <a:t>Symptoms: Advanced </a:t>
            </a:r>
            <a:r>
              <a:rPr lang="en-US" dirty="0"/>
              <a:t>stiffness in the legs can also cause freezing upon standing, </a:t>
            </a:r>
            <a:r>
              <a:rPr lang="en-US" dirty="0" smtClean="0"/>
              <a:t>impossible </a:t>
            </a:r>
            <a:r>
              <a:rPr lang="en-US" dirty="0"/>
              <a:t>to stand or walk. </a:t>
            </a:r>
            <a:endParaRPr lang="en-US" dirty="0" smtClean="0"/>
          </a:p>
          <a:p>
            <a:r>
              <a:rPr lang="en-US" dirty="0" smtClean="0"/>
              <a:t>People </a:t>
            </a:r>
            <a:r>
              <a:rPr lang="en-US" dirty="0"/>
              <a:t>in this stage require </a:t>
            </a:r>
            <a:r>
              <a:rPr lang="en-US" dirty="0" smtClean="0"/>
              <a:t>wheelchairs; unable </a:t>
            </a:r>
            <a:r>
              <a:rPr lang="en-US" dirty="0"/>
              <a:t>to stand on their own without falling. </a:t>
            </a:r>
            <a:endParaRPr lang="en-US" dirty="0" smtClean="0"/>
          </a:p>
          <a:p>
            <a:r>
              <a:rPr lang="en-US" dirty="0" smtClean="0"/>
              <a:t>stages </a:t>
            </a:r>
            <a:r>
              <a:rPr lang="en-US" dirty="0"/>
              <a:t>4 and 5 </a:t>
            </a:r>
            <a:r>
              <a:rPr lang="en-US" dirty="0" smtClean="0"/>
              <a:t>experience:  </a:t>
            </a:r>
            <a:r>
              <a:rPr lang="en-US" dirty="0"/>
              <a:t>confusion, hallucinations, and </a:t>
            </a:r>
            <a:r>
              <a:rPr lang="en-US" dirty="0" smtClean="0"/>
              <a:t>delusions; Dementia </a:t>
            </a:r>
            <a:r>
              <a:rPr lang="en-US" dirty="0"/>
              <a:t>is also </a:t>
            </a:r>
            <a:r>
              <a:rPr lang="en-US" dirty="0" smtClean="0"/>
              <a:t>common. </a:t>
            </a:r>
          </a:p>
          <a:p>
            <a:endParaRPr lang="en-US" dirty="0" smtClean="0"/>
          </a:p>
          <a:p>
            <a:r>
              <a:rPr lang="en-US" dirty="0" smtClean="0"/>
              <a:t>Video presentation: </a:t>
            </a:r>
          </a:p>
          <a:p>
            <a:r>
              <a:rPr lang="en-US" dirty="0">
                <a:hlinkClick r:id="rId2"/>
              </a:rPr>
              <a:t>https://</a:t>
            </a:r>
            <a:r>
              <a:rPr lang="en-US" dirty="0" smtClean="0">
                <a:hlinkClick r:id="rId2"/>
              </a:rPr>
              <a:t>www.healthline.com/health/parkinsons/stages</a:t>
            </a:r>
            <a:endParaRPr lang="en-US" dirty="0" smtClean="0"/>
          </a:p>
          <a:p>
            <a:r>
              <a:rPr lang="en-US" dirty="0">
                <a:hlinkClick r:id="rId3"/>
              </a:rPr>
              <a:t>https://</a:t>
            </a:r>
            <a:r>
              <a:rPr lang="en-US" dirty="0" smtClean="0">
                <a:hlinkClick r:id="rId3"/>
              </a:rPr>
              <a:t>www.youtube.com/watch?v=B5FOPH9t2To</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4060400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b="1" dirty="0"/>
          </a:p>
        </p:txBody>
      </p:sp>
      <p:sp>
        <p:nvSpPr>
          <p:cNvPr id="3" name="Content Placeholder 2"/>
          <p:cNvSpPr>
            <a:spLocks noGrp="1"/>
          </p:cNvSpPr>
          <p:nvPr>
            <p:ph idx="1"/>
          </p:nvPr>
        </p:nvSpPr>
        <p:spPr/>
        <p:txBody>
          <a:bodyPr/>
          <a:lstStyle/>
          <a:p>
            <a:r>
              <a:rPr lang="en-US" dirty="0"/>
              <a:t>The </a:t>
            </a:r>
            <a:r>
              <a:rPr lang="en-US" dirty="0" smtClean="0"/>
              <a:t>cause</a:t>
            </a:r>
            <a:r>
              <a:rPr lang="en-US" b="1" dirty="0" smtClean="0"/>
              <a:t> </a:t>
            </a:r>
            <a:r>
              <a:rPr lang="en-US" dirty="0"/>
              <a:t> remains largely unknown. Scientists believe a combination of genetic and environmental factors are the cause</a:t>
            </a:r>
            <a:r>
              <a:rPr lang="en-US" dirty="0" smtClean="0"/>
              <a:t>.</a:t>
            </a:r>
          </a:p>
          <a:p>
            <a:r>
              <a:rPr lang="en-US" dirty="0" smtClean="0"/>
              <a:t>Aging </a:t>
            </a:r>
            <a:r>
              <a:rPr lang="en-US" dirty="0"/>
              <a:t>is a significant risk factor, with the majority of cases diagnosed in individuals over 60.</a:t>
            </a:r>
          </a:p>
          <a:p>
            <a:endParaRPr lang="en-US" dirty="0"/>
          </a:p>
        </p:txBody>
      </p:sp>
    </p:spTree>
    <p:extLst>
      <p:ext uri="{BB962C8B-B14F-4D97-AF65-F5344CB8AC3E}">
        <p14:creationId xmlns:p14="http://schemas.microsoft.com/office/powerpoint/2010/main" val="205199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Symptoms</a:t>
            </a:r>
          </a:p>
        </p:txBody>
      </p:sp>
      <p:sp>
        <p:nvSpPr>
          <p:cNvPr id="3" name="Content Placeholder 2"/>
          <p:cNvSpPr>
            <a:spLocks noGrp="1"/>
          </p:cNvSpPr>
          <p:nvPr>
            <p:ph idx="1"/>
          </p:nvPr>
        </p:nvSpPr>
        <p:spPr/>
        <p:txBody>
          <a:bodyPr/>
          <a:lstStyle/>
          <a:p>
            <a:r>
              <a:rPr lang="en-US" dirty="0"/>
              <a:t>Symptoms generally develop slowly over years. The progression of symptoms is often a bit different from one person to another due to the diversity of the disease. People with PD may experience:</a:t>
            </a:r>
          </a:p>
          <a:p>
            <a:r>
              <a:rPr lang="en-US" dirty="0"/>
              <a:t>Tremor, mainly at rest and described as pill rolling tremor in hands; other forms of tremor are possible</a:t>
            </a:r>
          </a:p>
          <a:p>
            <a:r>
              <a:rPr lang="en-US" dirty="0"/>
              <a:t>Slowness and paucity of movement (called </a:t>
            </a:r>
            <a:r>
              <a:rPr lang="en-US" dirty="0" err="1"/>
              <a:t>bradykinesia</a:t>
            </a:r>
            <a:r>
              <a:rPr lang="en-US" dirty="0"/>
              <a:t> and </a:t>
            </a:r>
            <a:r>
              <a:rPr lang="en-US" dirty="0" err="1"/>
              <a:t>hypokinesia</a:t>
            </a:r>
            <a:r>
              <a:rPr lang="en-US" dirty="0"/>
              <a:t>)</a:t>
            </a:r>
          </a:p>
          <a:p>
            <a:r>
              <a:rPr lang="en-US" dirty="0"/>
              <a:t>Limb stiffness (rigidity)</a:t>
            </a:r>
          </a:p>
          <a:p>
            <a:r>
              <a:rPr lang="en-US" dirty="0"/>
              <a:t>Gait and balance problems (postural instability)</a:t>
            </a:r>
          </a:p>
          <a:p>
            <a:endParaRPr lang="en-US" dirty="0"/>
          </a:p>
        </p:txBody>
      </p:sp>
    </p:spTree>
    <p:extLst>
      <p:ext uri="{BB962C8B-B14F-4D97-AF65-F5344CB8AC3E}">
        <p14:creationId xmlns:p14="http://schemas.microsoft.com/office/powerpoint/2010/main" val="144659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4"/>
          <p:cNvSpPr>
            <a:spLocks noGrp="1"/>
          </p:cNvSpPr>
          <p:nvPr>
            <p:ph type="title" idx="4294967295"/>
          </p:nvPr>
        </p:nvSpPr>
        <p:spPr>
          <a:xfrm>
            <a:off x="624418" y="1058864"/>
            <a:ext cx="10938933" cy="560387"/>
          </a:xfrm>
        </p:spPr>
        <p:txBody>
          <a:bodyPr/>
          <a:lstStyle/>
          <a:p>
            <a:pPr eaLnBrk="1" hangingPunct="1"/>
            <a:r>
              <a:rPr lang="en-GB" sz="900" smtClean="0">
                <a:solidFill>
                  <a:srgbClr val="FFFFFF"/>
                </a:solidFill>
              </a:rPr>
              <a:t>Motor symptoms of Parkinson’s</a:t>
            </a:r>
          </a:p>
        </p:txBody>
      </p:sp>
      <p:sp>
        <p:nvSpPr>
          <p:cNvPr id="12291" name="AutoShape 94"/>
          <p:cNvSpPr>
            <a:spLocks noChangeArrowheads="1"/>
          </p:cNvSpPr>
          <p:nvPr/>
        </p:nvSpPr>
        <p:spPr bwMode="auto">
          <a:xfrm>
            <a:off x="6671734" y="4527550"/>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292" name="Text Box 6">
            <a:hlinkClick r:id="rId3" action="ppaction://hlinkfile"/>
          </p:cNvPr>
          <p:cNvSpPr txBox="1">
            <a:spLocks noChangeArrowheads="1"/>
          </p:cNvSpPr>
          <p:nvPr/>
        </p:nvSpPr>
        <p:spPr bwMode="auto">
          <a:xfrm>
            <a:off x="9715500" y="3211513"/>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GB" sz="1800" b="1">
                <a:solidFill>
                  <a:srgbClr val="4F2683"/>
                </a:solidFill>
                <a:cs typeface="Arial" charset="0"/>
              </a:rPr>
              <a:t>Freezing</a:t>
            </a:r>
          </a:p>
        </p:txBody>
      </p:sp>
      <p:sp>
        <p:nvSpPr>
          <p:cNvPr id="12293" name="AutoShape 87"/>
          <p:cNvSpPr>
            <a:spLocks noChangeArrowheads="1"/>
          </p:cNvSpPr>
          <p:nvPr/>
        </p:nvSpPr>
        <p:spPr bwMode="auto">
          <a:xfrm rot="10800000">
            <a:off x="2639485" y="1536700"/>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294" name="AutoShape 88"/>
          <p:cNvSpPr>
            <a:spLocks noChangeArrowheads="1"/>
          </p:cNvSpPr>
          <p:nvPr/>
        </p:nvSpPr>
        <p:spPr bwMode="auto">
          <a:xfrm rot="10800000">
            <a:off x="2544234" y="2041525"/>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295" name="AutoShape 89"/>
          <p:cNvSpPr>
            <a:spLocks noChangeArrowheads="1"/>
          </p:cNvSpPr>
          <p:nvPr/>
        </p:nvSpPr>
        <p:spPr bwMode="auto">
          <a:xfrm rot="10800000">
            <a:off x="2544234" y="2689225"/>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296" name="AutoShape 90"/>
          <p:cNvSpPr>
            <a:spLocks noChangeArrowheads="1"/>
          </p:cNvSpPr>
          <p:nvPr/>
        </p:nvSpPr>
        <p:spPr bwMode="auto">
          <a:xfrm rot="10800000">
            <a:off x="2544234" y="3336925"/>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297" name="AutoShape 91"/>
          <p:cNvSpPr>
            <a:spLocks noChangeArrowheads="1"/>
          </p:cNvSpPr>
          <p:nvPr/>
        </p:nvSpPr>
        <p:spPr bwMode="auto">
          <a:xfrm rot="10800000">
            <a:off x="2544234" y="3984625"/>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298" name="AutoShape 92"/>
          <p:cNvSpPr>
            <a:spLocks noChangeArrowheads="1"/>
          </p:cNvSpPr>
          <p:nvPr/>
        </p:nvSpPr>
        <p:spPr bwMode="auto">
          <a:xfrm rot="10800000">
            <a:off x="2544234" y="4560888"/>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299" name="AutoShape 93"/>
          <p:cNvSpPr>
            <a:spLocks noChangeArrowheads="1"/>
          </p:cNvSpPr>
          <p:nvPr/>
        </p:nvSpPr>
        <p:spPr bwMode="auto">
          <a:xfrm rot="10800000">
            <a:off x="2544234" y="5208588"/>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300" name="AutoShape 83"/>
          <p:cNvSpPr>
            <a:spLocks noChangeArrowheads="1"/>
          </p:cNvSpPr>
          <p:nvPr/>
        </p:nvSpPr>
        <p:spPr bwMode="auto">
          <a:xfrm>
            <a:off x="6671734" y="3284538"/>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301" name="AutoShape 70"/>
          <p:cNvSpPr>
            <a:spLocks noChangeArrowheads="1"/>
          </p:cNvSpPr>
          <p:nvPr/>
        </p:nvSpPr>
        <p:spPr bwMode="auto">
          <a:xfrm>
            <a:off x="6576485" y="5175250"/>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302" name="AutoShape 73"/>
          <p:cNvSpPr>
            <a:spLocks noChangeArrowheads="1"/>
          </p:cNvSpPr>
          <p:nvPr/>
        </p:nvSpPr>
        <p:spPr bwMode="auto">
          <a:xfrm>
            <a:off x="6671734" y="3951288"/>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303" name="AutoShape 64"/>
          <p:cNvSpPr>
            <a:spLocks noChangeArrowheads="1"/>
          </p:cNvSpPr>
          <p:nvPr/>
        </p:nvSpPr>
        <p:spPr bwMode="auto">
          <a:xfrm rot="10800000">
            <a:off x="2639485" y="908050"/>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304" name="AutoShape 65"/>
          <p:cNvSpPr>
            <a:spLocks noChangeArrowheads="1"/>
          </p:cNvSpPr>
          <p:nvPr/>
        </p:nvSpPr>
        <p:spPr bwMode="auto">
          <a:xfrm>
            <a:off x="6671734" y="908050"/>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305" name="Text Box 3">
            <a:hlinkClick r:id="rId4" action="ppaction://hlinkfile"/>
          </p:cNvPr>
          <p:cNvSpPr txBox="1">
            <a:spLocks noChangeArrowheads="1"/>
          </p:cNvSpPr>
          <p:nvPr/>
        </p:nvSpPr>
        <p:spPr bwMode="auto">
          <a:xfrm>
            <a:off x="9715500" y="714375"/>
            <a:ext cx="307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GB" sz="1800" b="1" dirty="0">
                <a:solidFill>
                  <a:srgbClr val="4F2683"/>
                </a:solidFill>
                <a:cs typeface="Arial" charset="0"/>
              </a:rPr>
              <a:t>Postural</a:t>
            </a:r>
          </a:p>
          <a:p>
            <a:pPr eaLnBrk="1" hangingPunct="1"/>
            <a:r>
              <a:rPr lang="en-GB" sz="1800" b="1" dirty="0">
                <a:solidFill>
                  <a:srgbClr val="4F2683"/>
                </a:solidFill>
                <a:cs typeface="Arial" charset="0"/>
              </a:rPr>
              <a:t>instability</a:t>
            </a:r>
            <a:endParaRPr lang="en-US" sz="1800" b="1" dirty="0">
              <a:solidFill>
                <a:srgbClr val="4F2683"/>
              </a:solidFill>
              <a:cs typeface="Arial" charset="0"/>
            </a:endParaRPr>
          </a:p>
        </p:txBody>
      </p:sp>
      <p:sp>
        <p:nvSpPr>
          <p:cNvPr id="12306" name="Text Box 4">
            <a:hlinkClick r:id="rId5" action="ppaction://hlinkfile"/>
          </p:cNvPr>
          <p:cNvSpPr txBox="1">
            <a:spLocks noChangeArrowheads="1"/>
          </p:cNvSpPr>
          <p:nvPr/>
        </p:nvSpPr>
        <p:spPr bwMode="auto">
          <a:xfrm>
            <a:off x="46567" y="4508501"/>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GB" sz="1800" b="1">
                <a:solidFill>
                  <a:srgbClr val="4F2683"/>
                </a:solidFill>
                <a:cs typeface="Arial" charset="0"/>
              </a:rPr>
              <a:t>Bradykinesia</a:t>
            </a:r>
            <a:endParaRPr lang="en-US" sz="1800" b="1">
              <a:solidFill>
                <a:srgbClr val="4F2683"/>
              </a:solidFill>
              <a:cs typeface="Arial" charset="0"/>
            </a:endParaRPr>
          </a:p>
        </p:txBody>
      </p:sp>
      <p:sp>
        <p:nvSpPr>
          <p:cNvPr id="12307" name="Text Box 5">
            <a:hlinkClick r:id="rId6" action="ppaction://hlinkfile"/>
          </p:cNvPr>
          <p:cNvSpPr txBox="1">
            <a:spLocks noChangeArrowheads="1"/>
          </p:cNvSpPr>
          <p:nvPr/>
        </p:nvSpPr>
        <p:spPr bwMode="auto">
          <a:xfrm>
            <a:off x="46567" y="5118101"/>
            <a:ext cx="136313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GB" sz="1800" b="1">
                <a:solidFill>
                  <a:srgbClr val="4F2683"/>
                </a:solidFill>
                <a:cs typeface="Arial" charset="0"/>
              </a:rPr>
              <a:t>Rigidity</a:t>
            </a:r>
            <a:endParaRPr lang="en-US" sz="1800" b="1">
              <a:solidFill>
                <a:srgbClr val="4F2683"/>
              </a:solidFill>
              <a:cs typeface="Arial" charset="0"/>
            </a:endParaRPr>
          </a:p>
        </p:txBody>
      </p:sp>
      <p:sp>
        <p:nvSpPr>
          <p:cNvPr id="12308" name="Text Box 7">
            <a:hlinkClick r:id="rId7" action="ppaction://hlinkfile"/>
          </p:cNvPr>
          <p:cNvSpPr txBox="1">
            <a:spLocks noChangeArrowheads="1"/>
          </p:cNvSpPr>
          <p:nvPr/>
        </p:nvSpPr>
        <p:spPr bwMode="auto">
          <a:xfrm>
            <a:off x="46567" y="3216276"/>
            <a:ext cx="966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GB" sz="1800" b="1">
                <a:solidFill>
                  <a:srgbClr val="4F2683"/>
                </a:solidFill>
                <a:cs typeface="Arial" charset="0"/>
              </a:rPr>
              <a:t>Tremor</a:t>
            </a:r>
            <a:endParaRPr lang="en-US" sz="1800" b="1">
              <a:solidFill>
                <a:srgbClr val="4F2683"/>
              </a:solidFill>
              <a:cs typeface="Arial" charset="0"/>
            </a:endParaRPr>
          </a:p>
        </p:txBody>
      </p:sp>
      <p:sp>
        <p:nvSpPr>
          <p:cNvPr id="12309" name="AutoShape 10"/>
          <p:cNvSpPr>
            <a:spLocks noChangeArrowheads="1"/>
          </p:cNvSpPr>
          <p:nvPr/>
        </p:nvSpPr>
        <p:spPr bwMode="auto">
          <a:xfrm>
            <a:off x="6671734" y="1484313"/>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310" name="AutoShape 12"/>
          <p:cNvSpPr>
            <a:spLocks noChangeArrowheads="1"/>
          </p:cNvSpPr>
          <p:nvPr/>
        </p:nvSpPr>
        <p:spPr bwMode="auto">
          <a:xfrm>
            <a:off x="6671734" y="2060575"/>
            <a:ext cx="2976033" cy="234950"/>
          </a:xfrm>
          <a:prstGeom prst="rightArrow">
            <a:avLst>
              <a:gd name="adj1" fmla="val 50000"/>
              <a:gd name="adj2" fmla="val 237500"/>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311" name="AutoShape 15"/>
          <p:cNvSpPr>
            <a:spLocks noChangeArrowheads="1"/>
          </p:cNvSpPr>
          <p:nvPr/>
        </p:nvSpPr>
        <p:spPr bwMode="auto">
          <a:xfrm>
            <a:off x="6671734" y="2638426"/>
            <a:ext cx="2976033" cy="233363"/>
          </a:xfrm>
          <a:prstGeom prst="rightArrow">
            <a:avLst>
              <a:gd name="adj1" fmla="val 50000"/>
              <a:gd name="adj2" fmla="val 239115"/>
            </a:avLst>
          </a:prstGeom>
          <a:ln/>
        </p:spPr>
        <p:style>
          <a:lnRef idx="1">
            <a:schemeClr val="dk1"/>
          </a:lnRef>
          <a:fillRef idx="3">
            <a:schemeClr val="dk1"/>
          </a:fillRef>
          <a:effectRef idx="2">
            <a:schemeClr val="dk1"/>
          </a:effectRef>
          <a:fontRef idx="minor">
            <a:schemeClr val="lt1"/>
          </a:fontRef>
        </p:style>
        <p:txBody>
          <a:bodyPr wrap="none" anchor="ctr"/>
          <a:lstStyle/>
          <a:p>
            <a:pPr eaLnBrk="1" hangingPunct="1"/>
            <a:endParaRPr lang="en-GB" sz="1800">
              <a:cs typeface="Arial" charset="0"/>
            </a:endParaRPr>
          </a:p>
        </p:txBody>
      </p:sp>
      <p:sp>
        <p:nvSpPr>
          <p:cNvPr id="12312" name="AutoShape 29"/>
          <p:cNvSpPr>
            <a:spLocks noChangeArrowheads="1"/>
          </p:cNvSpPr>
          <p:nvPr/>
        </p:nvSpPr>
        <p:spPr bwMode="auto">
          <a:xfrm>
            <a:off x="4176185" y="260351"/>
            <a:ext cx="4320116" cy="5688013"/>
          </a:xfrm>
          <a:prstGeom prst="roundRect">
            <a:avLst>
              <a:gd name="adj" fmla="val 16667"/>
            </a:avLst>
          </a:prstGeom>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r>
              <a:rPr lang="en-GB" sz="3600" b="1" dirty="0">
                <a:solidFill>
                  <a:schemeClr val="bg1"/>
                </a:solidFill>
                <a:cs typeface="Arial" charset="0"/>
              </a:rPr>
              <a:t>Motor </a:t>
            </a:r>
          </a:p>
          <a:p>
            <a:pPr algn="ctr" eaLnBrk="1" hangingPunct="1"/>
            <a:r>
              <a:rPr lang="en-GB" sz="3600" b="1" dirty="0">
                <a:solidFill>
                  <a:schemeClr val="bg1"/>
                </a:solidFill>
                <a:cs typeface="Arial" charset="0"/>
              </a:rPr>
              <a:t>symptoms </a:t>
            </a:r>
          </a:p>
          <a:p>
            <a:pPr algn="ctr" eaLnBrk="1" hangingPunct="1"/>
            <a:r>
              <a:rPr lang="en-GB" sz="3600" b="1" dirty="0">
                <a:solidFill>
                  <a:schemeClr val="bg1"/>
                </a:solidFill>
                <a:cs typeface="Arial" charset="0"/>
              </a:rPr>
              <a:t>of Parkinson's</a:t>
            </a:r>
          </a:p>
        </p:txBody>
      </p:sp>
      <p:sp>
        <p:nvSpPr>
          <p:cNvPr id="12313" name="Text Box 74">
            <a:hlinkClick r:id="rId8" action="ppaction://hlinkfile"/>
          </p:cNvPr>
          <p:cNvSpPr txBox="1">
            <a:spLocks noChangeArrowheads="1"/>
          </p:cNvSpPr>
          <p:nvPr/>
        </p:nvSpPr>
        <p:spPr bwMode="auto">
          <a:xfrm>
            <a:off x="46567" y="795338"/>
            <a:ext cx="1005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US" sz="1800" b="1" dirty="0">
                <a:solidFill>
                  <a:srgbClr val="4F2683"/>
                </a:solidFill>
                <a:cs typeface="Arial" charset="0"/>
              </a:rPr>
              <a:t>Speech</a:t>
            </a:r>
          </a:p>
        </p:txBody>
      </p:sp>
      <p:sp>
        <p:nvSpPr>
          <p:cNvPr id="12314" name="Text Box 75">
            <a:hlinkClick r:id="rId9" action="ppaction://hlinkfile"/>
          </p:cNvPr>
          <p:cNvSpPr txBox="1">
            <a:spLocks noChangeArrowheads="1"/>
          </p:cNvSpPr>
          <p:nvPr/>
        </p:nvSpPr>
        <p:spPr bwMode="auto">
          <a:xfrm>
            <a:off x="46567" y="3754438"/>
            <a:ext cx="1620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US" sz="1800" b="1" dirty="0">
                <a:solidFill>
                  <a:srgbClr val="4F2683"/>
                </a:solidFill>
                <a:cs typeface="Arial" charset="0"/>
              </a:rPr>
              <a:t>Arising from </a:t>
            </a:r>
          </a:p>
          <a:p>
            <a:pPr eaLnBrk="1" hangingPunct="1"/>
            <a:r>
              <a:rPr lang="en-US" sz="1800" b="1" dirty="0">
                <a:solidFill>
                  <a:srgbClr val="4F2683"/>
                </a:solidFill>
                <a:cs typeface="Arial" charset="0"/>
              </a:rPr>
              <a:t>a chair</a:t>
            </a:r>
          </a:p>
        </p:txBody>
      </p:sp>
      <p:sp>
        <p:nvSpPr>
          <p:cNvPr id="12315" name="Text Box 76">
            <a:hlinkClick r:id="rId10" action="ppaction://hlinkfile"/>
          </p:cNvPr>
          <p:cNvSpPr txBox="1">
            <a:spLocks noChangeArrowheads="1"/>
          </p:cNvSpPr>
          <p:nvPr/>
        </p:nvSpPr>
        <p:spPr bwMode="auto">
          <a:xfrm>
            <a:off x="46567" y="2628901"/>
            <a:ext cx="104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US" sz="1800" b="1">
                <a:solidFill>
                  <a:srgbClr val="4F2683"/>
                </a:solidFill>
                <a:cs typeface="Arial" charset="0"/>
              </a:rPr>
              <a:t>Posture</a:t>
            </a:r>
          </a:p>
        </p:txBody>
      </p:sp>
      <p:sp>
        <p:nvSpPr>
          <p:cNvPr id="12316" name="Text Box 77">
            <a:hlinkClick r:id="rId11" action="ppaction://hlinkfile"/>
          </p:cNvPr>
          <p:cNvSpPr txBox="1">
            <a:spLocks noChangeArrowheads="1"/>
          </p:cNvSpPr>
          <p:nvPr/>
        </p:nvSpPr>
        <p:spPr bwMode="auto">
          <a:xfrm>
            <a:off x="46567" y="1851025"/>
            <a:ext cx="340571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US" sz="1800" b="1" dirty="0">
                <a:solidFill>
                  <a:srgbClr val="4F2683"/>
                </a:solidFill>
                <a:cs typeface="Arial" charset="0"/>
              </a:rPr>
              <a:t>Reduced arm </a:t>
            </a:r>
          </a:p>
          <a:p>
            <a:pPr eaLnBrk="1" hangingPunct="1"/>
            <a:r>
              <a:rPr lang="en-US" sz="1800" b="1" dirty="0">
                <a:solidFill>
                  <a:srgbClr val="4F2683"/>
                </a:solidFill>
                <a:cs typeface="Arial" charset="0"/>
              </a:rPr>
              <a:t>swing</a:t>
            </a:r>
          </a:p>
        </p:txBody>
      </p:sp>
      <p:sp>
        <p:nvSpPr>
          <p:cNvPr id="12317" name="Text Box 78">
            <a:hlinkClick r:id="rId12" action="ppaction://hlinkfile"/>
          </p:cNvPr>
          <p:cNvSpPr txBox="1">
            <a:spLocks noChangeArrowheads="1"/>
          </p:cNvSpPr>
          <p:nvPr/>
        </p:nvSpPr>
        <p:spPr bwMode="auto">
          <a:xfrm>
            <a:off x="46567" y="1404938"/>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US" sz="1800" b="1">
                <a:solidFill>
                  <a:srgbClr val="4F2683"/>
                </a:solidFill>
                <a:cs typeface="Arial" charset="0"/>
              </a:rPr>
              <a:t>Hypomimia</a:t>
            </a:r>
          </a:p>
        </p:txBody>
      </p:sp>
      <p:sp>
        <p:nvSpPr>
          <p:cNvPr id="12318" name="Text Box 79">
            <a:hlinkClick r:id="rId13" action="ppaction://hlinkfile"/>
          </p:cNvPr>
          <p:cNvSpPr txBox="1">
            <a:spLocks noChangeArrowheads="1"/>
          </p:cNvSpPr>
          <p:nvPr/>
        </p:nvSpPr>
        <p:spPr bwMode="auto">
          <a:xfrm>
            <a:off x="9715500" y="4448176"/>
            <a:ext cx="1659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US" sz="1800" b="1">
                <a:solidFill>
                  <a:srgbClr val="4F2683"/>
                </a:solidFill>
                <a:cs typeface="Arial" charset="0"/>
              </a:rPr>
              <a:t>Shuffling gait</a:t>
            </a:r>
          </a:p>
        </p:txBody>
      </p:sp>
      <p:sp>
        <p:nvSpPr>
          <p:cNvPr id="12319" name="Text Box 80">
            <a:hlinkClick r:id="rId14" action="ppaction://hlinkfile"/>
          </p:cNvPr>
          <p:cNvSpPr txBox="1">
            <a:spLocks noChangeArrowheads="1"/>
          </p:cNvSpPr>
          <p:nvPr/>
        </p:nvSpPr>
        <p:spPr bwMode="auto">
          <a:xfrm>
            <a:off x="9715500" y="3852863"/>
            <a:ext cx="1864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US" sz="1800" b="1">
                <a:solidFill>
                  <a:srgbClr val="4F2683"/>
                </a:solidFill>
                <a:cs typeface="Arial" charset="0"/>
              </a:rPr>
              <a:t>Gait festination</a:t>
            </a:r>
          </a:p>
        </p:txBody>
      </p:sp>
      <p:sp>
        <p:nvSpPr>
          <p:cNvPr id="12320" name="Text Box 81">
            <a:hlinkClick r:id="rId15" action="ppaction://hlinkfile"/>
          </p:cNvPr>
          <p:cNvSpPr txBox="1">
            <a:spLocks noChangeArrowheads="1"/>
          </p:cNvSpPr>
          <p:nvPr/>
        </p:nvSpPr>
        <p:spPr bwMode="auto">
          <a:xfrm>
            <a:off x="9715500" y="2557463"/>
            <a:ext cx="1026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US" sz="1800" b="1" dirty="0">
                <a:solidFill>
                  <a:srgbClr val="4F2683"/>
                </a:solidFill>
                <a:cs typeface="Arial" charset="0"/>
              </a:rPr>
              <a:t>Turning</a:t>
            </a:r>
          </a:p>
        </p:txBody>
      </p:sp>
      <p:sp>
        <p:nvSpPr>
          <p:cNvPr id="12321" name="Text Box 82">
            <a:hlinkClick r:id="rId16" action="ppaction://hlinkfile"/>
          </p:cNvPr>
          <p:cNvSpPr txBox="1">
            <a:spLocks noChangeArrowheads="1"/>
          </p:cNvSpPr>
          <p:nvPr/>
        </p:nvSpPr>
        <p:spPr bwMode="auto">
          <a:xfrm>
            <a:off x="9715501" y="1993901"/>
            <a:ext cx="271356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US" sz="1800" b="1" dirty="0">
                <a:solidFill>
                  <a:srgbClr val="4F2683"/>
                </a:solidFill>
                <a:cs typeface="Arial" charset="0"/>
              </a:rPr>
              <a:t>Turning in bed</a:t>
            </a:r>
          </a:p>
        </p:txBody>
      </p:sp>
      <p:sp>
        <p:nvSpPr>
          <p:cNvPr id="12322" name="Text Box 85">
            <a:hlinkClick r:id="rId17" action="ppaction://hlinkfile"/>
          </p:cNvPr>
          <p:cNvSpPr txBox="1">
            <a:spLocks noChangeArrowheads="1"/>
          </p:cNvSpPr>
          <p:nvPr/>
        </p:nvSpPr>
        <p:spPr bwMode="auto">
          <a:xfrm>
            <a:off x="9715500" y="1404938"/>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US" sz="1800" b="1" dirty="0" err="1">
                <a:solidFill>
                  <a:srgbClr val="4F2683"/>
                </a:solidFill>
                <a:cs typeface="Arial" charset="0"/>
              </a:rPr>
              <a:t>Micrographia</a:t>
            </a:r>
            <a:endParaRPr lang="en-US" sz="1800" b="1" dirty="0">
              <a:solidFill>
                <a:srgbClr val="4F2683"/>
              </a:solidFill>
              <a:cs typeface="Arial" charset="0"/>
            </a:endParaRPr>
          </a:p>
        </p:txBody>
      </p:sp>
      <p:sp>
        <p:nvSpPr>
          <p:cNvPr id="12323" name="Text Box 95"/>
          <p:cNvSpPr txBox="1">
            <a:spLocks noChangeArrowheads="1"/>
          </p:cNvSpPr>
          <p:nvPr/>
        </p:nvSpPr>
        <p:spPr bwMode="auto">
          <a:xfrm>
            <a:off x="9715500" y="5092701"/>
            <a:ext cx="314325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pitchFamily="34" charset="-128"/>
              </a:defRPr>
            </a:lvl1pPr>
            <a:lvl2pPr marL="742950" indent="-285750">
              <a:defRPr sz="2200">
                <a:solidFill>
                  <a:schemeClr val="tx1"/>
                </a:solidFill>
                <a:latin typeface="Arial" charset="0"/>
                <a:ea typeface="ＭＳ Ｐゴシック" pitchFamily="34" charset="-128"/>
              </a:defRPr>
            </a:lvl2pPr>
            <a:lvl3pPr marL="1143000" indent="-228600">
              <a:defRPr sz="2200">
                <a:solidFill>
                  <a:schemeClr val="tx1"/>
                </a:solidFill>
                <a:latin typeface="Arial" charset="0"/>
                <a:ea typeface="ＭＳ Ｐゴシック" pitchFamily="34" charset="-128"/>
              </a:defRPr>
            </a:lvl3pPr>
            <a:lvl4pPr marL="1600200" indent="-228600">
              <a:defRPr sz="2200">
                <a:solidFill>
                  <a:schemeClr val="tx1"/>
                </a:solidFill>
                <a:latin typeface="Arial" charset="0"/>
                <a:ea typeface="ＭＳ Ｐゴシック" pitchFamily="34" charset="-128"/>
              </a:defRPr>
            </a:lvl4pPr>
            <a:lvl5pPr marL="2057400" indent="-228600">
              <a:defRPr sz="2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34" charset="-128"/>
              </a:defRPr>
            </a:lvl9pPr>
          </a:lstStyle>
          <a:p>
            <a:pPr eaLnBrk="1" hangingPunct="1"/>
            <a:r>
              <a:rPr lang="en-US" sz="1800" b="1" dirty="0">
                <a:solidFill>
                  <a:srgbClr val="4F2683"/>
                </a:solidFill>
                <a:cs typeface="Arial" charset="0"/>
              </a:rPr>
              <a:t>Falls  </a:t>
            </a:r>
          </a:p>
        </p:txBody>
      </p:sp>
    </p:spTree>
    <p:extLst>
      <p:ext uri="{BB962C8B-B14F-4D97-AF65-F5344CB8AC3E}">
        <p14:creationId xmlns:p14="http://schemas.microsoft.com/office/powerpoint/2010/main" val="2611717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030" y="571256"/>
            <a:ext cx="10515600" cy="4351338"/>
          </a:xfrm>
        </p:spPr>
        <p:txBody>
          <a:bodyPr/>
          <a:lstStyle/>
          <a:p>
            <a:r>
              <a:rPr lang="en-US" dirty="0"/>
              <a:t>Video Presentations: </a:t>
            </a:r>
            <a:r>
              <a:rPr lang="en-US" dirty="0">
                <a:hlinkClick r:id="rId2"/>
              </a:rPr>
              <a:t>https://www.youtube.com/watch?v=3wg9ExKwZy4</a:t>
            </a:r>
            <a:endParaRPr lang="en-US" dirty="0"/>
          </a:p>
          <a:p>
            <a:endParaRPr lang="en-US" dirty="0"/>
          </a:p>
        </p:txBody>
      </p:sp>
    </p:spTree>
    <p:extLst>
      <p:ext uri="{BB962C8B-B14F-4D97-AF65-F5344CB8AC3E}">
        <p14:creationId xmlns:p14="http://schemas.microsoft.com/office/powerpoint/2010/main" val="2701650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Non-motor symptoms of Parkinson's</a:t>
            </a:r>
            <a:endParaRPr lang="en-MY"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07115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085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9942357"/>
              </p:ext>
            </p:extLst>
          </p:nvPr>
        </p:nvGraphicFramePr>
        <p:xfrm>
          <a:off x="738554" y="822960"/>
          <a:ext cx="10609384" cy="4651717"/>
        </p:xfrm>
        <a:graphic>
          <a:graphicData uri="http://schemas.openxmlformats.org/drawingml/2006/table">
            <a:tbl>
              <a:tblPr firstRow="1" bandRow="1">
                <a:tableStyleId>{5C22544A-7EE6-4342-B048-85BDC9FD1C3A}</a:tableStyleId>
              </a:tblPr>
              <a:tblGrid>
                <a:gridCol w="1981200"/>
                <a:gridCol w="3094892"/>
                <a:gridCol w="3458308"/>
                <a:gridCol w="2074984"/>
              </a:tblGrid>
              <a:tr h="1452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smtClean="0">
                          <a:solidFill>
                            <a:srgbClr val="EFE7F7"/>
                          </a:solidFill>
                          <a:cs typeface="Arial" charset="0"/>
                        </a:rPr>
                        <a:t>Neuropsychiatric</a:t>
                      </a:r>
                      <a:endParaRPr lang="en-US" sz="3200" dirty="0" smtClean="0"/>
                    </a:p>
                    <a:p>
                      <a:endParaRPr lang="en-US" sz="3200" dirty="0"/>
                    </a:p>
                  </a:txBody>
                  <a:tcPr/>
                </a:tc>
                <a:tc>
                  <a:txBody>
                    <a:bodyPr/>
                    <a:lstStyle/>
                    <a:p>
                      <a:r>
                        <a:rPr lang="en-US" sz="3200" dirty="0" smtClean="0"/>
                        <a:t>Autonomic</a:t>
                      </a:r>
                    </a:p>
                    <a:p>
                      <a:endParaRPr lang="en-US" sz="3200" dirty="0"/>
                    </a:p>
                  </a:txBody>
                  <a:tcPr/>
                </a:tc>
                <a:tc>
                  <a:txBody>
                    <a:bodyPr/>
                    <a:lstStyle/>
                    <a:p>
                      <a:r>
                        <a:rPr lang="en-US" sz="3200" dirty="0" smtClean="0"/>
                        <a:t>Sleep disturbance</a:t>
                      </a:r>
                    </a:p>
                    <a:p>
                      <a:endParaRPr lang="en-US" sz="3200" dirty="0"/>
                    </a:p>
                  </a:txBody>
                  <a:tcPr/>
                </a:tc>
                <a:tc>
                  <a:txBody>
                    <a:bodyPr/>
                    <a:lstStyle/>
                    <a:p>
                      <a:r>
                        <a:rPr lang="en-US" sz="3200" dirty="0" smtClean="0"/>
                        <a:t>Sensory symptoms</a:t>
                      </a:r>
                    </a:p>
                    <a:p>
                      <a:endParaRPr lang="en-US" sz="3200" dirty="0"/>
                    </a:p>
                  </a:txBody>
                  <a:tcPr/>
                </a:tc>
              </a:tr>
              <a:tr h="3097237">
                <a:tc>
                  <a:txBody>
                    <a:bodyPr/>
                    <a:lstStyle/>
                    <a:p>
                      <a:pPr eaLnBrk="1" hangingPunct="1">
                        <a:lnSpc>
                          <a:spcPct val="130000"/>
                        </a:lnSpc>
                      </a:pPr>
                      <a:r>
                        <a:rPr lang="en-GB" sz="2400" dirty="0" smtClean="0">
                          <a:solidFill>
                            <a:srgbClr val="301D6D"/>
                          </a:solidFill>
                          <a:cs typeface="Arial" charset="0"/>
                        </a:rPr>
                        <a:t>Dementia</a:t>
                      </a:r>
                    </a:p>
                    <a:p>
                      <a:pPr eaLnBrk="1" hangingPunct="1">
                        <a:lnSpc>
                          <a:spcPct val="130000"/>
                        </a:lnSpc>
                      </a:pPr>
                      <a:r>
                        <a:rPr lang="en-GB" sz="2400" dirty="0" smtClean="0">
                          <a:solidFill>
                            <a:srgbClr val="301D6D"/>
                          </a:solidFill>
                          <a:cs typeface="Arial" charset="0"/>
                        </a:rPr>
                        <a:t>Depression</a:t>
                      </a:r>
                    </a:p>
                    <a:p>
                      <a:pPr eaLnBrk="1" hangingPunct="1">
                        <a:lnSpc>
                          <a:spcPct val="130000"/>
                        </a:lnSpc>
                      </a:pPr>
                      <a:r>
                        <a:rPr lang="en-GB" sz="2400" dirty="0" smtClean="0">
                          <a:solidFill>
                            <a:srgbClr val="301D6D"/>
                          </a:solidFill>
                          <a:cs typeface="Arial" charset="0"/>
                        </a:rPr>
                        <a:t>Apathy</a:t>
                      </a:r>
                    </a:p>
                    <a:p>
                      <a:pPr eaLnBrk="1" hangingPunct="1">
                        <a:lnSpc>
                          <a:spcPct val="130000"/>
                        </a:lnSpc>
                      </a:pPr>
                      <a:r>
                        <a:rPr lang="en-GB" sz="2400" dirty="0" smtClean="0">
                          <a:solidFill>
                            <a:srgbClr val="301D6D"/>
                          </a:solidFill>
                          <a:cs typeface="Arial" charset="0"/>
                        </a:rPr>
                        <a:t>Anxiety</a:t>
                      </a:r>
                    </a:p>
                    <a:p>
                      <a:pPr eaLnBrk="1" hangingPunct="1">
                        <a:lnSpc>
                          <a:spcPct val="130000"/>
                        </a:lnSpc>
                      </a:pPr>
                      <a:r>
                        <a:rPr lang="en-GB" sz="2400" dirty="0" smtClean="0">
                          <a:solidFill>
                            <a:srgbClr val="301D6D"/>
                          </a:solidFill>
                          <a:cs typeface="Arial" charset="0"/>
                        </a:rPr>
                        <a:t>Loss of libido</a:t>
                      </a:r>
                    </a:p>
                    <a:p>
                      <a:endParaRPr lang="en-US" sz="2400" dirty="0"/>
                    </a:p>
                  </a:txBody>
                  <a:tcPr/>
                </a:tc>
                <a:tc>
                  <a:txBody>
                    <a:bodyPr/>
                    <a:lstStyle/>
                    <a:p>
                      <a:r>
                        <a:rPr lang="en-US" sz="2400" dirty="0" smtClean="0"/>
                        <a:t>Constipation</a:t>
                      </a:r>
                    </a:p>
                    <a:p>
                      <a:r>
                        <a:rPr lang="en-US" sz="2400" dirty="0" smtClean="0"/>
                        <a:t>Urinary incontinence</a:t>
                      </a:r>
                    </a:p>
                    <a:p>
                      <a:r>
                        <a:rPr lang="en-US" sz="2400" dirty="0" smtClean="0"/>
                        <a:t>Erectile dysfunction</a:t>
                      </a:r>
                    </a:p>
                    <a:p>
                      <a:r>
                        <a:rPr lang="en-US" sz="2400" dirty="0" smtClean="0"/>
                        <a:t>Excessive sweating</a:t>
                      </a:r>
                    </a:p>
                    <a:p>
                      <a:r>
                        <a:rPr lang="en-US" sz="2400" dirty="0" smtClean="0"/>
                        <a:t>Postural hypotension</a:t>
                      </a:r>
                    </a:p>
                    <a:p>
                      <a:r>
                        <a:rPr lang="en-US" sz="2400" dirty="0" smtClean="0"/>
                        <a:t>Excessive salivation</a:t>
                      </a:r>
                    </a:p>
                    <a:p>
                      <a:endParaRPr lang="en-US" sz="2400" dirty="0"/>
                    </a:p>
                  </a:txBody>
                  <a:tcPr/>
                </a:tc>
                <a:tc>
                  <a:txBody>
                    <a:bodyPr/>
                    <a:lstStyle/>
                    <a:p>
                      <a:r>
                        <a:rPr lang="en-US" sz="2400" dirty="0" smtClean="0"/>
                        <a:t>REM sleep disorder</a:t>
                      </a:r>
                    </a:p>
                    <a:p>
                      <a:r>
                        <a:rPr lang="en-US" sz="2400" dirty="0" smtClean="0"/>
                        <a:t>RLS</a:t>
                      </a:r>
                    </a:p>
                    <a:p>
                      <a:r>
                        <a:rPr lang="en-US" sz="2400" dirty="0" smtClean="0"/>
                        <a:t>Vivid dreams</a:t>
                      </a:r>
                    </a:p>
                    <a:p>
                      <a:r>
                        <a:rPr lang="en-US" sz="2400" dirty="0" smtClean="0"/>
                        <a:t>Daytime somnolence</a:t>
                      </a:r>
                    </a:p>
                    <a:p>
                      <a:r>
                        <a:rPr lang="en-US" sz="2400" dirty="0" smtClean="0"/>
                        <a:t>Dystonia</a:t>
                      </a:r>
                    </a:p>
                    <a:p>
                      <a:endParaRPr lang="en-US" sz="2400" dirty="0"/>
                    </a:p>
                  </a:txBody>
                  <a:tcPr/>
                </a:tc>
                <a:tc>
                  <a:txBody>
                    <a:bodyPr/>
                    <a:lstStyle/>
                    <a:p>
                      <a:r>
                        <a:rPr lang="en-US" sz="2400" dirty="0" smtClean="0"/>
                        <a:t> Pain</a:t>
                      </a:r>
                    </a:p>
                    <a:p>
                      <a:r>
                        <a:rPr lang="en-US" sz="2400" dirty="0" err="1" smtClean="0"/>
                        <a:t>Paresthesia</a:t>
                      </a:r>
                      <a:endParaRPr lang="en-US" sz="2400" dirty="0"/>
                    </a:p>
                  </a:txBody>
                  <a:tcPr/>
                </a:tc>
              </a:tr>
            </a:tbl>
          </a:graphicData>
        </a:graphic>
      </p:graphicFrame>
      <p:sp>
        <p:nvSpPr>
          <p:cNvPr id="3" name="Rectangle 2"/>
          <p:cNvSpPr/>
          <p:nvPr/>
        </p:nvSpPr>
        <p:spPr>
          <a:xfrm>
            <a:off x="832339" y="199292"/>
            <a:ext cx="6878733" cy="584775"/>
          </a:xfrm>
          <a:prstGeom prst="rect">
            <a:avLst/>
          </a:prstGeom>
        </p:spPr>
        <p:txBody>
          <a:bodyPr wrap="square">
            <a:spAutoFit/>
          </a:bodyPr>
          <a:lstStyle/>
          <a:p>
            <a:r>
              <a:rPr lang="en-US" sz="3200" b="1" dirty="0"/>
              <a:t>Non-motor symptoms of Parkinson's</a:t>
            </a:r>
          </a:p>
        </p:txBody>
      </p:sp>
    </p:spTree>
    <p:extLst>
      <p:ext uri="{BB962C8B-B14F-4D97-AF65-F5344CB8AC3E}">
        <p14:creationId xmlns:p14="http://schemas.microsoft.com/office/powerpoint/2010/main" val="381688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b="1" dirty="0"/>
              <a:t>The Impact of Parkinson’s </a:t>
            </a:r>
          </a:p>
        </p:txBody>
      </p:sp>
      <p:sp>
        <p:nvSpPr>
          <p:cNvPr id="3" name="Content Placeholder 2"/>
          <p:cNvSpPr>
            <a:spLocks noGrp="1"/>
          </p:cNvSpPr>
          <p:nvPr>
            <p:ph idx="1"/>
          </p:nvPr>
        </p:nvSpPr>
        <p:spPr/>
        <p:txBody>
          <a:bodyPr/>
          <a:lstStyle/>
          <a:p>
            <a:r>
              <a:rPr lang="en-GB" b="1" dirty="0"/>
              <a:t>Slowness of </a:t>
            </a:r>
            <a:r>
              <a:rPr lang="en-GB" b="1" dirty="0" smtClean="0"/>
              <a:t>Movement: </a:t>
            </a:r>
          </a:p>
          <a:p>
            <a:pPr lvl="1"/>
            <a:r>
              <a:rPr lang="en-GB" dirty="0" smtClean="0"/>
              <a:t>Affecting </a:t>
            </a:r>
            <a:r>
              <a:rPr lang="en-GB" dirty="0"/>
              <a:t>a </a:t>
            </a:r>
            <a:r>
              <a:rPr lang="en-GB" dirty="0" smtClean="0"/>
              <a:t>person’s </a:t>
            </a:r>
            <a:r>
              <a:rPr lang="en-GB" i="1" dirty="0" smtClean="0"/>
              <a:t>“</a:t>
            </a:r>
            <a:r>
              <a:rPr lang="en-GB" i="1" dirty="0"/>
              <a:t>Learned Voluntary Actions”</a:t>
            </a:r>
          </a:p>
          <a:p>
            <a:r>
              <a:rPr lang="en-US" b="1" dirty="0"/>
              <a:t>Motor </a:t>
            </a:r>
            <a:r>
              <a:rPr lang="en-US" b="1" dirty="0" smtClean="0"/>
              <a:t>symptoms: </a:t>
            </a:r>
          </a:p>
          <a:p>
            <a:pPr lvl="1"/>
            <a:r>
              <a:rPr lang="en-US" dirty="0" smtClean="0"/>
              <a:t>Slowness </a:t>
            </a:r>
            <a:r>
              <a:rPr lang="en-US" dirty="0"/>
              <a:t>and poverty </a:t>
            </a:r>
            <a:r>
              <a:rPr lang="en-US" dirty="0" smtClean="0"/>
              <a:t> of  movement/rigidity/tremor</a:t>
            </a:r>
          </a:p>
          <a:p>
            <a:r>
              <a:rPr lang="en-MY" b="1" dirty="0"/>
              <a:t>Non-motor </a:t>
            </a:r>
            <a:r>
              <a:rPr lang="en-MY" b="1" dirty="0" smtClean="0"/>
              <a:t>symptoms: </a:t>
            </a:r>
          </a:p>
          <a:p>
            <a:pPr lvl="1"/>
            <a:r>
              <a:rPr lang="en-MY" dirty="0" smtClean="0"/>
              <a:t>Many everyday activities are affected</a:t>
            </a:r>
            <a:endParaRPr lang="en-MY" dirty="0"/>
          </a:p>
          <a:p>
            <a:endParaRPr lang="en-MY" dirty="0"/>
          </a:p>
        </p:txBody>
      </p:sp>
    </p:spTree>
    <p:extLst>
      <p:ext uri="{BB962C8B-B14F-4D97-AF65-F5344CB8AC3E}">
        <p14:creationId xmlns:p14="http://schemas.microsoft.com/office/powerpoint/2010/main" val="257945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Diagnosis: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a:p>
            <a:pPr lvl="1"/>
            <a:r>
              <a:rPr lang="en-US" sz="3600" dirty="0"/>
              <a:t>There is no definitive test for Parkinson's disease. Diagnosis is based on medical history, symptoms, and sometimes imaging studies.</a:t>
            </a:r>
          </a:p>
          <a:p>
            <a:endParaRPr lang="en-US" sz="3600" dirty="0"/>
          </a:p>
        </p:txBody>
      </p:sp>
    </p:spTree>
    <p:extLst>
      <p:ext uri="{BB962C8B-B14F-4D97-AF65-F5344CB8AC3E}">
        <p14:creationId xmlns:p14="http://schemas.microsoft.com/office/powerpoint/2010/main" val="124297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972908" cy="1053367"/>
          </a:xfrm>
        </p:spPr>
        <p:txBody>
          <a:bodyPr/>
          <a:lstStyle/>
          <a:p>
            <a:r>
              <a:rPr lang="en-US" b="1" dirty="0" smtClean="0"/>
              <a:t>Treatment</a:t>
            </a:r>
            <a:r>
              <a:rPr lang="en-US" b="1" dirty="0"/>
              <a:t>:</a:t>
            </a:r>
          </a:p>
        </p:txBody>
      </p:sp>
      <p:sp>
        <p:nvSpPr>
          <p:cNvPr id="3" name="Content Placeholder 2"/>
          <p:cNvSpPr>
            <a:spLocks noGrp="1"/>
          </p:cNvSpPr>
          <p:nvPr>
            <p:ph idx="1"/>
          </p:nvPr>
        </p:nvSpPr>
        <p:spPr>
          <a:xfrm>
            <a:off x="1242646" y="2469661"/>
            <a:ext cx="9583615" cy="4048370"/>
          </a:xfrm>
        </p:spPr>
        <p:txBody>
          <a:bodyPr>
            <a:normAutofit fontScale="85000" lnSpcReduction="20000"/>
          </a:bodyPr>
          <a:lstStyle/>
          <a:p>
            <a:pPr marL="0" indent="0">
              <a:buNone/>
            </a:pPr>
            <a:r>
              <a:rPr lang="en-US" b="1" dirty="0" smtClean="0"/>
              <a:t>• </a:t>
            </a:r>
            <a:r>
              <a:rPr lang="en-US" sz="3200" b="1" dirty="0" smtClean="0"/>
              <a:t>Medication</a:t>
            </a:r>
            <a:r>
              <a:rPr lang="en-US" sz="3200" b="1" dirty="0"/>
              <a:t>: </a:t>
            </a:r>
            <a:r>
              <a:rPr lang="en-US" sz="3200" dirty="0"/>
              <a:t>Levodopa, a precursor to dopamine, is a common drug used to manage symptoms. Other medications aim to mimic or enhance dopamine's effects.</a:t>
            </a:r>
          </a:p>
          <a:p>
            <a:pPr marL="0" indent="0">
              <a:buNone/>
            </a:pPr>
            <a:r>
              <a:rPr lang="en-US" sz="3200" b="1" dirty="0" smtClean="0"/>
              <a:t>• Deep </a:t>
            </a:r>
            <a:r>
              <a:rPr lang="en-US" sz="3200" b="1" dirty="0"/>
              <a:t>Brain Stimulation (DBS): </a:t>
            </a:r>
            <a:r>
              <a:rPr lang="en-US" sz="3200" dirty="0"/>
              <a:t>Surgical implantation of electrodes in the brain can help regulate abnormal impulses and alleviate symptoms</a:t>
            </a:r>
            <a:r>
              <a:rPr lang="en-US" sz="3200" dirty="0" smtClean="0"/>
              <a:t>.</a:t>
            </a:r>
            <a:r>
              <a:rPr lang="en-GB" sz="4000" dirty="0">
                <a:solidFill>
                  <a:schemeClr val="tx2"/>
                </a:solidFill>
              </a:rPr>
              <a:t> </a:t>
            </a:r>
            <a:r>
              <a:rPr lang="en-GB" sz="4000" dirty="0"/>
              <a:t>(</a:t>
            </a:r>
            <a:r>
              <a:rPr lang="en-GB" sz="3200" dirty="0"/>
              <a:t>Deep brain stimulation, </a:t>
            </a:r>
            <a:r>
              <a:rPr lang="en-GB" sz="3200" dirty="0" err="1"/>
              <a:t>Lesioning</a:t>
            </a:r>
            <a:r>
              <a:rPr lang="en-GB" sz="3200" dirty="0"/>
              <a:t> &amp; Stem cell transplants)</a:t>
            </a:r>
            <a:endParaRPr lang="en-US" sz="3200" dirty="0"/>
          </a:p>
          <a:p>
            <a:pPr marL="0" indent="0">
              <a:buNone/>
            </a:pPr>
            <a:r>
              <a:rPr lang="en-US" sz="3200" b="1" dirty="0" smtClean="0"/>
              <a:t>• Physical </a:t>
            </a:r>
            <a:r>
              <a:rPr lang="en-US" sz="3200" b="1" dirty="0"/>
              <a:t>and Occupational Therapy: </a:t>
            </a:r>
            <a:r>
              <a:rPr lang="en-US" sz="3200" dirty="0"/>
              <a:t>These therapies can improve mobility, balance, and daily living activities</a:t>
            </a:r>
            <a:r>
              <a:rPr lang="en-US" sz="3200" dirty="0" smtClean="0"/>
              <a:t>.</a:t>
            </a:r>
          </a:p>
          <a:p>
            <a:pPr marL="0" indent="0">
              <a:buNone/>
            </a:pPr>
            <a:r>
              <a:rPr lang="en-US" sz="3200" dirty="0"/>
              <a:t>•</a:t>
            </a:r>
            <a:r>
              <a:rPr lang="en-US" sz="3200" b="1" dirty="0"/>
              <a:t>Multidisciplinary </a:t>
            </a:r>
            <a:r>
              <a:rPr lang="en-US" sz="3200" b="1" dirty="0" smtClean="0"/>
              <a:t>Team: </a:t>
            </a:r>
            <a:r>
              <a:rPr lang="en-US" sz="3200" dirty="0" smtClean="0"/>
              <a:t>Physiotherapy, Speech </a:t>
            </a:r>
            <a:r>
              <a:rPr lang="en-US" sz="3200" dirty="0"/>
              <a:t>&amp; Language </a:t>
            </a:r>
            <a:r>
              <a:rPr lang="en-US" sz="3200" dirty="0" smtClean="0"/>
              <a:t>Therapy, Occupational Therapy Pharmacist</a:t>
            </a:r>
            <a:r>
              <a:rPr lang="en-US" sz="3200" dirty="0"/>
              <a:t>, Dietitian, Social worker</a:t>
            </a:r>
          </a:p>
          <a:p>
            <a:pPr marL="0" indent="0">
              <a:buNone/>
            </a:pPr>
            <a:endParaRPr lang="en-US" sz="3200" b="1" dirty="0"/>
          </a:p>
          <a:p>
            <a:pPr marL="0" indent="0">
              <a:buNone/>
            </a:pPr>
            <a:endParaRPr lang="en-US" sz="3200" b="1" dirty="0"/>
          </a:p>
          <a:p>
            <a:pPr marL="0" indent="0">
              <a:buNone/>
            </a:pPr>
            <a:endParaRPr lang="en-US" sz="3200" dirty="0" smtClean="0"/>
          </a:p>
          <a:p>
            <a:endParaRPr lang="en-US" dirty="0"/>
          </a:p>
        </p:txBody>
      </p:sp>
      <p:pic>
        <p:nvPicPr>
          <p:cNvPr id="4" name="Picture 4" descr="neurolog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009" y="912570"/>
            <a:ext cx="2063749"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hys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6013" y="336061"/>
            <a:ext cx="2036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16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Seminar (part I) </a:t>
            </a:r>
            <a:endParaRPr lang="en-US" b="1" dirty="0"/>
          </a:p>
        </p:txBody>
      </p:sp>
      <p:sp>
        <p:nvSpPr>
          <p:cNvPr id="3" name="Rectangle 2"/>
          <p:cNvSpPr/>
          <p:nvPr/>
        </p:nvSpPr>
        <p:spPr>
          <a:xfrm>
            <a:off x="926123" y="1676400"/>
            <a:ext cx="6755247" cy="923330"/>
          </a:xfrm>
          <a:prstGeom prst="rect">
            <a:avLst/>
          </a:prstGeom>
        </p:spPr>
        <p:txBody>
          <a:bodyPr wrap="square">
            <a:spAutoFit/>
          </a:bodyPr>
          <a:lstStyle/>
          <a:p>
            <a:r>
              <a:rPr lang="en-US" sz="3600" i="1" dirty="0"/>
              <a:t>Overview of Parkinson’s </a:t>
            </a:r>
            <a:r>
              <a:rPr lang="en-US" sz="3600" i="1" dirty="0" smtClean="0"/>
              <a:t>Disease: </a:t>
            </a:r>
          </a:p>
          <a:p>
            <a:endParaRPr lang="en-US" dirty="0"/>
          </a:p>
        </p:txBody>
      </p:sp>
      <p:sp>
        <p:nvSpPr>
          <p:cNvPr id="4" name="Rectangle 3"/>
          <p:cNvSpPr/>
          <p:nvPr/>
        </p:nvSpPr>
        <p:spPr>
          <a:xfrm>
            <a:off x="2461846" y="2488031"/>
            <a:ext cx="6096000" cy="3539430"/>
          </a:xfrm>
          <a:prstGeom prst="rect">
            <a:avLst/>
          </a:prstGeom>
        </p:spPr>
        <p:txBody>
          <a:bodyPr>
            <a:spAutoFit/>
          </a:bodyPr>
          <a:lstStyle/>
          <a:p>
            <a:pPr marL="457200" indent="-457200">
              <a:buFont typeface="Arial" pitchFamily="34" charset="0"/>
              <a:buChar char="•"/>
            </a:pPr>
            <a:r>
              <a:rPr lang="en-US" sz="2800" i="1" dirty="0" smtClean="0"/>
              <a:t>Introduction</a:t>
            </a:r>
            <a:endParaRPr lang="en-US" sz="2800" dirty="0"/>
          </a:p>
          <a:p>
            <a:pPr marL="457200" indent="-457200">
              <a:buFont typeface="Arial" pitchFamily="34" charset="0"/>
              <a:buChar char="•"/>
            </a:pPr>
            <a:r>
              <a:rPr lang="en-US" sz="2800" i="1" dirty="0"/>
              <a:t>Stages of Parkinson’s Disease</a:t>
            </a:r>
            <a:endParaRPr lang="en-US" sz="2800" dirty="0"/>
          </a:p>
          <a:p>
            <a:pPr marL="457200" indent="-457200">
              <a:buFont typeface="Arial" pitchFamily="34" charset="0"/>
              <a:buChar char="•"/>
            </a:pPr>
            <a:r>
              <a:rPr lang="en-US" sz="2800" i="1" dirty="0"/>
              <a:t>Symptoms</a:t>
            </a:r>
            <a:endParaRPr lang="en-US" sz="2800" dirty="0"/>
          </a:p>
          <a:p>
            <a:pPr marL="457200" indent="-457200">
              <a:buFont typeface="Arial" pitchFamily="34" charset="0"/>
              <a:buChar char="•"/>
            </a:pPr>
            <a:r>
              <a:rPr lang="en-US" sz="2800" i="1" dirty="0"/>
              <a:t>The Impact of Parkinson’s</a:t>
            </a:r>
            <a:endParaRPr lang="en-US" sz="2800" dirty="0"/>
          </a:p>
          <a:p>
            <a:pPr marL="457200" indent="-457200">
              <a:buFont typeface="Arial" pitchFamily="34" charset="0"/>
              <a:buChar char="•"/>
            </a:pPr>
            <a:r>
              <a:rPr lang="en-US" sz="2800" i="1" dirty="0" smtClean="0"/>
              <a:t>Diagnosis</a:t>
            </a:r>
            <a:endParaRPr lang="en-US" sz="2800" dirty="0"/>
          </a:p>
          <a:p>
            <a:pPr marL="457200" indent="-457200">
              <a:buFont typeface="Arial" pitchFamily="34" charset="0"/>
              <a:buChar char="•"/>
            </a:pPr>
            <a:r>
              <a:rPr lang="en-US" sz="2800" i="1" dirty="0" smtClean="0"/>
              <a:t>Treatment</a:t>
            </a:r>
            <a:endParaRPr lang="en-US" sz="2800" dirty="0"/>
          </a:p>
          <a:p>
            <a:pPr marL="457200" indent="-457200">
              <a:buFont typeface="Arial" pitchFamily="34" charset="0"/>
              <a:buChar char="•"/>
            </a:pPr>
            <a:r>
              <a:rPr lang="en-US" sz="2800" i="1" dirty="0"/>
              <a:t>Progression</a:t>
            </a:r>
            <a:endParaRPr lang="en-US" sz="2800" dirty="0"/>
          </a:p>
          <a:p>
            <a:pPr marL="457200" indent="-457200">
              <a:buFont typeface="Arial" pitchFamily="34" charset="0"/>
              <a:buChar char="•"/>
            </a:pPr>
            <a:r>
              <a:rPr lang="en-US" sz="2800" i="1" dirty="0"/>
              <a:t>Quality of </a:t>
            </a:r>
            <a:r>
              <a:rPr lang="en-US" sz="2800" i="1" dirty="0" smtClean="0"/>
              <a:t>Life</a:t>
            </a:r>
            <a:endParaRPr lang="en-US" sz="2800" dirty="0"/>
          </a:p>
        </p:txBody>
      </p:sp>
    </p:spTree>
    <p:extLst>
      <p:ext uri="{BB962C8B-B14F-4D97-AF65-F5344CB8AC3E}">
        <p14:creationId xmlns:p14="http://schemas.microsoft.com/office/powerpoint/2010/main" val="289985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Progression</a:t>
            </a:r>
            <a:r>
              <a:rPr lang="en-US" b="1" dirty="0"/>
              <a:t>:</a:t>
            </a:r>
          </a:p>
        </p:txBody>
      </p:sp>
      <p:sp>
        <p:nvSpPr>
          <p:cNvPr id="3" name="Content Placeholder 2"/>
          <p:cNvSpPr>
            <a:spLocks noGrp="1"/>
          </p:cNvSpPr>
          <p:nvPr>
            <p:ph idx="1"/>
          </p:nvPr>
        </p:nvSpPr>
        <p:spPr/>
        <p:txBody>
          <a:bodyPr/>
          <a:lstStyle/>
          <a:p>
            <a:endParaRPr lang="en-US" dirty="0"/>
          </a:p>
          <a:p>
            <a:pPr lvl="1"/>
            <a:r>
              <a:rPr lang="en-US" sz="3200" dirty="0"/>
              <a:t>Parkinson's disease is progressive, meaning symptoms worsen over time. </a:t>
            </a:r>
            <a:endParaRPr lang="en-US" sz="3200" dirty="0" smtClean="0"/>
          </a:p>
          <a:p>
            <a:pPr lvl="1"/>
            <a:r>
              <a:rPr lang="en-US" sz="3200" dirty="0" smtClean="0"/>
              <a:t>The </a:t>
            </a:r>
            <a:r>
              <a:rPr lang="en-US" sz="3200" dirty="0"/>
              <a:t>rate of progression varies among individuals.</a:t>
            </a:r>
          </a:p>
          <a:p>
            <a:pPr lvl="1"/>
            <a:r>
              <a:rPr lang="en-US" sz="3200" dirty="0"/>
              <a:t>Advanced stages may involve severe motor and cognitive impairment.</a:t>
            </a:r>
          </a:p>
          <a:p>
            <a:endParaRPr lang="en-US" dirty="0"/>
          </a:p>
        </p:txBody>
      </p:sp>
    </p:spTree>
    <p:extLst>
      <p:ext uri="{BB962C8B-B14F-4D97-AF65-F5344CB8AC3E}">
        <p14:creationId xmlns:p14="http://schemas.microsoft.com/office/powerpoint/2010/main" val="94760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Quality of Life:</a:t>
            </a:r>
            <a:r>
              <a:rPr lang="en-US" dirty="0"/>
              <a:t/>
            </a:r>
            <a:br>
              <a:rPr lang="en-US" dirty="0"/>
            </a:br>
            <a:endParaRPr lang="en-US" dirty="0"/>
          </a:p>
        </p:txBody>
      </p:sp>
      <p:sp>
        <p:nvSpPr>
          <p:cNvPr id="3" name="Content Placeholder 2"/>
          <p:cNvSpPr>
            <a:spLocks noGrp="1"/>
          </p:cNvSpPr>
          <p:nvPr>
            <p:ph idx="1"/>
          </p:nvPr>
        </p:nvSpPr>
        <p:spPr>
          <a:xfrm>
            <a:off x="838200" y="1195754"/>
            <a:ext cx="10515600" cy="4981209"/>
          </a:xfrm>
        </p:spPr>
        <p:txBody>
          <a:bodyPr/>
          <a:lstStyle/>
          <a:p>
            <a:endParaRPr lang="en-US" dirty="0"/>
          </a:p>
          <a:p>
            <a:pPr lvl="1"/>
            <a:r>
              <a:rPr lang="en-US" sz="4000" dirty="0"/>
              <a:t>While there is no cure for Parkinson's disease, treatment can help manage symptoms and improve the quality of life for many patients</a:t>
            </a:r>
            <a:r>
              <a:rPr lang="en-US" sz="4000" dirty="0" smtClean="0"/>
              <a:t>.</a:t>
            </a:r>
          </a:p>
          <a:p>
            <a:pPr lvl="1"/>
            <a:endParaRPr lang="en-US" sz="4000" dirty="0"/>
          </a:p>
          <a:p>
            <a:pPr lvl="1"/>
            <a:r>
              <a:rPr lang="en-US" sz="4000" dirty="0"/>
              <a:t>Supportive care, including physical therapy and emotional support, plays a crucial role</a:t>
            </a:r>
            <a:r>
              <a:rPr lang="en-US" dirty="0"/>
              <a:t>.</a:t>
            </a:r>
          </a:p>
          <a:p>
            <a:endParaRPr lang="en-US" dirty="0"/>
          </a:p>
        </p:txBody>
      </p:sp>
    </p:spTree>
    <p:extLst>
      <p:ext uri="{BB962C8B-B14F-4D97-AF65-F5344CB8AC3E}">
        <p14:creationId xmlns:p14="http://schemas.microsoft.com/office/powerpoint/2010/main" val="43435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84738"/>
          </a:xfrm>
        </p:spPr>
        <p:txBody>
          <a:bodyPr/>
          <a:lstStyle/>
          <a:p>
            <a:r>
              <a:rPr lang="en-MY" b="1" dirty="0" smtClean="0"/>
              <a:t>Assisting a Patient with Parkinson's Disease</a:t>
            </a:r>
            <a:endParaRPr lang="en-MY" b="1" dirty="0"/>
          </a:p>
        </p:txBody>
      </p:sp>
      <p:sp>
        <p:nvSpPr>
          <p:cNvPr id="3" name="Content Placeholder 2"/>
          <p:cNvSpPr>
            <a:spLocks noGrp="1"/>
          </p:cNvSpPr>
          <p:nvPr>
            <p:ph idx="1"/>
          </p:nvPr>
        </p:nvSpPr>
        <p:spPr>
          <a:xfrm>
            <a:off x="785446" y="1019908"/>
            <a:ext cx="10568354" cy="5157055"/>
          </a:xfrm>
        </p:spPr>
        <p:txBody>
          <a:bodyPr>
            <a:normAutofit fontScale="92500"/>
          </a:bodyPr>
          <a:lstStyle/>
          <a:p>
            <a:r>
              <a:rPr lang="en-US" dirty="0"/>
              <a:t>Education and support for patient and </a:t>
            </a:r>
            <a:r>
              <a:rPr lang="en-US" dirty="0" smtClean="0"/>
              <a:t>family</a:t>
            </a:r>
          </a:p>
          <a:p>
            <a:r>
              <a:rPr lang="en-GB" dirty="0" smtClean="0"/>
              <a:t>Early </a:t>
            </a:r>
            <a:r>
              <a:rPr lang="en-GB" dirty="0"/>
              <a:t>intervention</a:t>
            </a:r>
            <a:endParaRPr lang="en-GB" sz="2000" dirty="0"/>
          </a:p>
          <a:p>
            <a:r>
              <a:rPr lang="en-GB" dirty="0"/>
              <a:t>Maximise functional ability and minimise secondary </a:t>
            </a:r>
            <a:r>
              <a:rPr lang="en-GB" dirty="0" smtClean="0"/>
              <a:t>complications</a:t>
            </a:r>
            <a:endParaRPr lang="en-GB" baseline="30000" dirty="0"/>
          </a:p>
          <a:p>
            <a:pPr>
              <a:spcBef>
                <a:spcPct val="20000"/>
              </a:spcBef>
            </a:pPr>
            <a:r>
              <a:rPr lang="en-GB" dirty="0"/>
              <a:t>Assessment &amp; treatment programmes for</a:t>
            </a:r>
            <a:r>
              <a:rPr lang="en-GB" dirty="0" smtClean="0"/>
              <a:t>:</a:t>
            </a:r>
            <a:r>
              <a:rPr lang="en-GB" dirty="0"/>
              <a:t>	</a:t>
            </a:r>
            <a:r>
              <a:rPr lang="en-GB" dirty="0" smtClean="0"/>
              <a:t>Gait, 	Balance . Posture</a:t>
            </a:r>
          </a:p>
          <a:p>
            <a:pPr>
              <a:spcBef>
                <a:spcPct val="20000"/>
              </a:spcBef>
            </a:pPr>
            <a:r>
              <a:rPr lang="en-GB" dirty="0"/>
              <a:t>Falls prevention</a:t>
            </a:r>
          </a:p>
          <a:p>
            <a:pPr>
              <a:spcBef>
                <a:spcPct val="20000"/>
              </a:spcBef>
            </a:pPr>
            <a:r>
              <a:rPr lang="en-GB" dirty="0"/>
              <a:t>Pain management: using electrotherapy, massage, exercise </a:t>
            </a:r>
            <a:endParaRPr lang="en-GB" dirty="0" smtClean="0"/>
          </a:p>
          <a:p>
            <a:pPr>
              <a:spcBef>
                <a:spcPct val="20000"/>
              </a:spcBef>
            </a:pPr>
            <a:r>
              <a:rPr lang="en-GB" dirty="0"/>
              <a:t>Ultrasound for </a:t>
            </a:r>
            <a:r>
              <a:rPr lang="en-GB" dirty="0" err="1"/>
              <a:t>Apomorphine</a:t>
            </a:r>
            <a:r>
              <a:rPr lang="en-GB" dirty="0"/>
              <a:t> </a:t>
            </a:r>
            <a:r>
              <a:rPr lang="en-GB" dirty="0" smtClean="0"/>
              <a:t>nodules: </a:t>
            </a:r>
            <a:r>
              <a:rPr lang="en-US" dirty="0" err="1"/>
              <a:t>Apomorphine</a:t>
            </a:r>
            <a:r>
              <a:rPr lang="en-US" dirty="0"/>
              <a:t> nodules can be reduced and/or diminished with the use of therapeutic </a:t>
            </a:r>
            <a:r>
              <a:rPr lang="en-US" dirty="0" smtClean="0"/>
              <a:t>ultrasound</a:t>
            </a:r>
          </a:p>
          <a:p>
            <a:pPr>
              <a:spcBef>
                <a:spcPct val="20000"/>
              </a:spcBef>
            </a:pPr>
            <a:r>
              <a:rPr lang="en-US" dirty="0" smtClean="0"/>
              <a:t>Speech Therapy: Improving </a:t>
            </a:r>
            <a:r>
              <a:rPr lang="en-US" dirty="0"/>
              <a:t>facial expression and body language</a:t>
            </a:r>
            <a:r>
              <a:rPr lang="en-US" dirty="0" smtClean="0"/>
              <a:t>, Posture </a:t>
            </a:r>
            <a:r>
              <a:rPr lang="en-US" dirty="0"/>
              <a:t>and positioning,  best environment for speech and communication</a:t>
            </a:r>
          </a:p>
          <a:p>
            <a:pPr>
              <a:spcBef>
                <a:spcPct val="20000"/>
              </a:spcBef>
            </a:pPr>
            <a:r>
              <a:rPr lang="en-US" dirty="0"/>
              <a:t>Comprehensive and holistic assessment and treatment of functional activities of daily living and non-motor issues</a:t>
            </a:r>
          </a:p>
          <a:p>
            <a:pPr>
              <a:spcBef>
                <a:spcPct val="20000"/>
              </a:spcBef>
            </a:pPr>
            <a:endParaRPr lang="en-US" dirty="0" smtClean="0"/>
          </a:p>
          <a:p>
            <a:pPr>
              <a:spcBef>
                <a:spcPct val="20000"/>
              </a:spcBef>
            </a:pPr>
            <a:endParaRPr lang="en-GB" dirty="0"/>
          </a:p>
          <a:p>
            <a:pPr>
              <a:spcBef>
                <a:spcPct val="20000"/>
              </a:spcBef>
            </a:pPr>
            <a:endParaRPr lang="en-GB" dirty="0"/>
          </a:p>
          <a:p>
            <a:pPr>
              <a:spcBef>
                <a:spcPct val="20000"/>
              </a:spcBef>
            </a:pPr>
            <a:endParaRPr lang="en-GB" dirty="0">
              <a:solidFill>
                <a:schemeClr val="folHlink"/>
              </a:solidFill>
            </a:endParaRPr>
          </a:p>
          <a:p>
            <a:endParaRPr lang="en-MY" dirty="0" smtClean="0"/>
          </a:p>
          <a:p>
            <a:endParaRPr lang="en-MY" dirty="0"/>
          </a:p>
        </p:txBody>
      </p:sp>
    </p:spTree>
    <p:extLst>
      <p:ext uri="{BB962C8B-B14F-4D97-AF65-F5344CB8AC3E}">
        <p14:creationId xmlns:p14="http://schemas.microsoft.com/office/powerpoint/2010/main" val="1321172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754" y="1066800"/>
            <a:ext cx="10515600" cy="5145332"/>
          </a:xfrm>
        </p:spPr>
        <p:txBody>
          <a:bodyPr/>
          <a:lstStyle/>
          <a:p>
            <a:r>
              <a:rPr lang="en-US" dirty="0" smtClean="0"/>
              <a:t>Video Presentations:</a:t>
            </a:r>
          </a:p>
          <a:p>
            <a:r>
              <a:rPr lang="en-US" dirty="0">
                <a:hlinkClick r:id="rId2"/>
              </a:rPr>
              <a:t>https://</a:t>
            </a:r>
            <a:r>
              <a:rPr lang="en-US" dirty="0" smtClean="0">
                <a:hlinkClick r:id="rId2"/>
              </a:rPr>
              <a:t>www.youtube.com/watch?v=u_tozEV7f4k</a:t>
            </a:r>
            <a:endParaRPr lang="en-US" dirty="0" smtClean="0"/>
          </a:p>
          <a:p>
            <a:r>
              <a:rPr lang="en-US" dirty="0"/>
              <a:t>https://www.youtube.com/watch?v=NAfQoviLFR8&amp;t=45s</a:t>
            </a:r>
          </a:p>
          <a:p>
            <a:endParaRPr lang="en-US" dirty="0" smtClean="0"/>
          </a:p>
          <a:p>
            <a:endParaRPr lang="en-US" dirty="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4231424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 You Pictures For PPT Presentation &amp; Google Slid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5045" y="457200"/>
            <a:ext cx="10023232" cy="5826369"/>
          </a:xfrm>
          <a:prstGeom prst="rect">
            <a:avLst/>
          </a:prstGeom>
          <a:noFill/>
          <a:ln>
            <a:noFill/>
          </a:ln>
        </p:spPr>
      </p:pic>
    </p:spTree>
    <p:extLst>
      <p:ext uri="{BB962C8B-B14F-4D97-AF65-F5344CB8AC3E}">
        <p14:creationId xmlns:p14="http://schemas.microsoft.com/office/powerpoint/2010/main" val="3845693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b="1" dirty="0" smtClean="0"/>
              <a:t>Introduction : What is </a:t>
            </a:r>
            <a:r>
              <a:rPr lang="en-US" b="1" dirty="0"/>
              <a:t>Parkinson's disease (PD)</a:t>
            </a:r>
            <a:r>
              <a:rPr lang="en-US" dirty="0"/>
              <a:t/>
            </a:r>
            <a:br>
              <a:rPr lang="en-US" dirty="0"/>
            </a:br>
            <a:endParaRPr lang="en-MY" dirty="0"/>
          </a:p>
        </p:txBody>
      </p:sp>
      <p:sp>
        <p:nvSpPr>
          <p:cNvPr id="3" name="Content Placeholder 2"/>
          <p:cNvSpPr>
            <a:spLocks noGrp="1"/>
          </p:cNvSpPr>
          <p:nvPr>
            <p:ph idx="1"/>
          </p:nvPr>
        </p:nvSpPr>
        <p:spPr>
          <a:xfrm>
            <a:off x="4654062" y="1348154"/>
            <a:ext cx="6699738" cy="5779477"/>
          </a:xfrm>
        </p:spPr>
        <p:txBody>
          <a:bodyPr/>
          <a:lstStyle/>
          <a:p>
            <a:r>
              <a:rPr lang="en-US" dirty="0" smtClean="0"/>
              <a:t>A </a:t>
            </a:r>
            <a:r>
              <a:rPr lang="en-US" dirty="0"/>
              <a:t>neurodegenerative disorder that affects predominately the dopamine-producing (“dopaminergic”) neurons in a specific area of the brain called </a:t>
            </a:r>
            <a:r>
              <a:rPr lang="en-US" dirty="0" err="1"/>
              <a:t>substantia</a:t>
            </a:r>
            <a:r>
              <a:rPr lang="en-US" dirty="0"/>
              <a:t> </a:t>
            </a:r>
            <a:r>
              <a:rPr lang="en-US" dirty="0" err="1"/>
              <a:t>nigra</a:t>
            </a:r>
            <a:r>
              <a:rPr lang="en-US" dirty="0" smtClean="0"/>
              <a:t>.</a:t>
            </a:r>
          </a:p>
          <a:p>
            <a:r>
              <a:rPr lang="en-US" dirty="0" smtClean="0"/>
              <a:t>It causes </a:t>
            </a:r>
            <a:r>
              <a:rPr lang="en-US" dirty="0"/>
              <a:t>problems with movement, mental health, sleep, pain and other health issues</a:t>
            </a:r>
            <a:r>
              <a:rPr lang="en-US" dirty="0" smtClean="0"/>
              <a:t>.</a:t>
            </a:r>
          </a:p>
          <a:p>
            <a:endParaRPr lang="en-MY" dirty="0"/>
          </a:p>
        </p:txBody>
      </p:sp>
      <p:graphicFrame>
        <p:nvGraphicFramePr>
          <p:cNvPr id="5" name="Diagram 4"/>
          <p:cNvGraphicFramePr/>
          <p:nvPr>
            <p:extLst>
              <p:ext uri="{D42A27DB-BD31-4B8C-83A1-F6EECF244321}">
                <p14:modId xmlns:p14="http://schemas.microsoft.com/office/powerpoint/2010/main" val="1655884113"/>
              </p:ext>
            </p:extLst>
          </p:nvPr>
        </p:nvGraphicFramePr>
        <p:xfrm>
          <a:off x="121138" y="1430215"/>
          <a:ext cx="3946770" cy="4837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583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Parkinson's disease (PD)</a:t>
            </a:r>
            <a:r>
              <a:rPr lang="en-US" dirty="0"/>
              <a:t/>
            </a:r>
            <a:br>
              <a:rPr lang="en-US" dirty="0"/>
            </a:br>
            <a:endParaRPr lang="en-US" dirty="0"/>
          </a:p>
        </p:txBody>
      </p:sp>
      <p:sp>
        <p:nvSpPr>
          <p:cNvPr id="3" name="Content Placeholder 2"/>
          <p:cNvSpPr>
            <a:spLocks noGrp="1"/>
          </p:cNvSpPr>
          <p:nvPr>
            <p:ph idx="1"/>
          </p:nvPr>
        </p:nvSpPr>
        <p:spPr>
          <a:xfrm>
            <a:off x="674077" y="1251194"/>
            <a:ext cx="10515600" cy="4645514"/>
          </a:xfrm>
        </p:spPr>
        <p:txBody>
          <a:bodyPr>
            <a:normAutofit lnSpcReduction="10000"/>
          </a:bodyPr>
          <a:lstStyle/>
          <a:p>
            <a:endParaRPr lang="en-US" dirty="0" smtClean="0"/>
          </a:p>
          <a:p>
            <a:r>
              <a:rPr lang="en-US" dirty="0"/>
              <a:t>Parkinson's disease (PD) is a neurodegenerative disorder that primarily affects movement. </a:t>
            </a:r>
            <a:endParaRPr lang="en-US" dirty="0" smtClean="0"/>
          </a:p>
          <a:p>
            <a:r>
              <a:rPr lang="en-US" dirty="0" smtClean="0"/>
              <a:t>it </a:t>
            </a:r>
            <a:r>
              <a:rPr lang="en-US" dirty="0"/>
              <a:t>is a chronic and progressive disorder. The disease results from the loss of dopamine-producing cells in the </a:t>
            </a:r>
            <a:r>
              <a:rPr lang="en-US" dirty="0" err="1"/>
              <a:t>substantia</a:t>
            </a:r>
            <a:r>
              <a:rPr lang="en-US" dirty="0"/>
              <a:t> </a:t>
            </a:r>
            <a:r>
              <a:rPr lang="en-US" dirty="0" err="1"/>
              <a:t>nigra</a:t>
            </a:r>
            <a:r>
              <a:rPr lang="en-US" dirty="0"/>
              <a:t>, a region of the brain that plays a crucial role in movement control</a:t>
            </a:r>
            <a:r>
              <a:rPr lang="en-US" dirty="0" smtClean="0"/>
              <a:t>.</a:t>
            </a:r>
          </a:p>
          <a:p>
            <a:endParaRPr lang="en-US" dirty="0" smtClean="0"/>
          </a:p>
          <a:p>
            <a:r>
              <a:rPr lang="en-US" dirty="0"/>
              <a:t>Video presentation: </a:t>
            </a:r>
            <a:endParaRPr lang="en-US" dirty="0" smtClean="0"/>
          </a:p>
          <a:p>
            <a:r>
              <a:rPr lang="en-US" dirty="0"/>
              <a:t>https://www.youtube.com/watch?v=NAfQoviLFR8&amp;t=45s</a:t>
            </a:r>
            <a:endParaRPr lang="en-US" dirty="0" smtClean="0"/>
          </a:p>
          <a:p>
            <a:r>
              <a:rPr lang="en-US" dirty="0">
                <a:hlinkClick r:id="rId2"/>
              </a:rPr>
              <a:t>https://</a:t>
            </a:r>
            <a:r>
              <a:rPr lang="en-US" dirty="0" smtClean="0">
                <a:hlinkClick r:id="rId2"/>
              </a:rPr>
              <a:t>www.youtube.com/watch?v=AZRq15AD4yA&amp;t=2s</a:t>
            </a:r>
            <a:endParaRPr lang="en-US" dirty="0" smtClean="0"/>
          </a:p>
          <a:p>
            <a:endParaRPr lang="en-US" dirty="0"/>
          </a:p>
        </p:txBody>
      </p:sp>
    </p:spTree>
    <p:extLst>
      <p:ext uri="{BB962C8B-B14F-4D97-AF65-F5344CB8AC3E}">
        <p14:creationId xmlns:p14="http://schemas.microsoft.com/office/powerpoint/2010/main" val="168641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b="1" dirty="0" smtClean="0"/>
              <a:t>Stages of Parkinson Disease </a:t>
            </a:r>
            <a:endParaRPr lang="en-MY" b="1" dirty="0"/>
          </a:p>
        </p:txBody>
      </p:sp>
      <p:sp>
        <p:nvSpPr>
          <p:cNvPr id="3" name="Content Placeholder 2"/>
          <p:cNvSpPr>
            <a:spLocks noGrp="1"/>
          </p:cNvSpPr>
          <p:nvPr>
            <p:ph idx="1"/>
          </p:nvPr>
        </p:nvSpPr>
        <p:spPr>
          <a:xfrm>
            <a:off x="838200" y="1535723"/>
            <a:ext cx="10515600" cy="4641240"/>
          </a:xfrm>
        </p:spPr>
        <p:txBody>
          <a:bodyPr>
            <a:normAutofit/>
          </a:bodyPr>
          <a:lstStyle/>
          <a:p>
            <a:r>
              <a:rPr lang="en-US" b="1" dirty="0"/>
              <a:t>Stage 1</a:t>
            </a:r>
          </a:p>
          <a:p>
            <a:r>
              <a:rPr lang="en-US" dirty="0" smtClean="0"/>
              <a:t>The mildest </a:t>
            </a:r>
            <a:r>
              <a:rPr lang="en-US" dirty="0"/>
              <a:t>form of </a:t>
            </a:r>
            <a:r>
              <a:rPr lang="en-US" dirty="0" smtClean="0"/>
              <a:t>Parkinson’s</a:t>
            </a:r>
          </a:p>
          <a:p>
            <a:r>
              <a:rPr lang="en-US" dirty="0" smtClean="0"/>
              <a:t>Symptoms not </a:t>
            </a:r>
            <a:r>
              <a:rPr lang="en-US" dirty="0"/>
              <a:t>severe enough to interfere with daily tasks and overall </a:t>
            </a:r>
            <a:r>
              <a:rPr lang="en-US" dirty="0" smtClean="0"/>
              <a:t>lifestyle</a:t>
            </a:r>
          </a:p>
          <a:p>
            <a:r>
              <a:rPr lang="en-US" dirty="0" smtClean="0"/>
              <a:t>Can notice changes </a:t>
            </a:r>
            <a:r>
              <a:rPr lang="en-US" dirty="0"/>
              <a:t>in </a:t>
            </a:r>
            <a:r>
              <a:rPr lang="en-US" dirty="0" smtClean="0"/>
              <a:t>posture</a:t>
            </a:r>
            <a:r>
              <a:rPr lang="en-US" dirty="0"/>
              <a:t>, walk, or facial </a:t>
            </a:r>
            <a:r>
              <a:rPr lang="en-US" dirty="0" smtClean="0"/>
              <a:t>expressions (by family and friends)</a:t>
            </a:r>
          </a:p>
          <a:p>
            <a:endParaRPr lang="en-US" dirty="0"/>
          </a:p>
          <a:p>
            <a:pPr marL="0" indent="0">
              <a:buNone/>
            </a:pPr>
            <a:endParaRPr lang="en-US" dirty="0"/>
          </a:p>
          <a:p>
            <a:endParaRPr lang="en-MY" dirty="0"/>
          </a:p>
        </p:txBody>
      </p:sp>
    </p:spTree>
    <p:extLst>
      <p:ext uri="{BB962C8B-B14F-4D97-AF65-F5344CB8AC3E}">
        <p14:creationId xmlns:p14="http://schemas.microsoft.com/office/powerpoint/2010/main" val="1873360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585" y="281354"/>
            <a:ext cx="10955215" cy="6189784"/>
          </a:xfrm>
        </p:spPr>
        <p:txBody>
          <a:bodyPr>
            <a:normAutofit fontScale="70000" lnSpcReduction="20000"/>
          </a:bodyPr>
          <a:lstStyle/>
          <a:p>
            <a:r>
              <a:rPr lang="en-US" sz="5200" b="1" dirty="0"/>
              <a:t>Stage </a:t>
            </a:r>
            <a:r>
              <a:rPr lang="en-US" sz="5200" b="1" dirty="0" smtClean="0"/>
              <a:t>2</a:t>
            </a:r>
            <a:endParaRPr lang="en-US" sz="5200" b="1" dirty="0"/>
          </a:p>
          <a:p>
            <a:endParaRPr lang="en-US" dirty="0" smtClean="0"/>
          </a:p>
          <a:p>
            <a:r>
              <a:rPr lang="en-US" sz="3100" dirty="0" smtClean="0"/>
              <a:t>Moderate </a:t>
            </a:r>
            <a:r>
              <a:rPr lang="en-US" sz="3100" dirty="0"/>
              <a:t>form of </a:t>
            </a:r>
            <a:r>
              <a:rPr lang="en-US" sz="3100" dirty="0" smtClean="0"/>
              <a:t>Parkinson’s</a:t>
            </a:r>
            <a:endParaRPr lang="en-US" sz="3100" dirty="0"/>
          </a:p>
          <a:p>
            <a:endParaRPr lang="en-US" sz="3100" dirty="0" smtClean="0"/>
          </a:p>
          <a:p>
            <a:r>
              <a:rPr lang="en-US" sz="3100" dirty="0" smtClean="0"/>
              <a:t> The </a:t>
            </a:r>
            <a:r>
              <a:rPr lang="en-US" sz="3100" dirty="0"/>
              <a:t>symptoms are much more noticeable than those experienced in stage 1. </a:t>
            </a:r>
            <a:endParaRPr lang="en-US" sz="3100" dirty="0" smtClean="0"/>
          </a:p>
          <a:p>
            <a:endParaRPr lang="en-US" sz="3100" dirty="0" smtClean="0"/>
          </a:p>
          <a:p>
            <a:r>
              <a:rPr lang="en-US" sz="3100" dirty="0" smtClean="0"/>
              <a:t>Symptoms: Stiffness</a:t>
            </a:r>
            <a:r>
              <a:rPr lang="en-US" sz="3100" dirty="0"/>
              <a:t>, </a:t>
            </a:r>
            <a:r>
              <a:rPr lang="en-US" sz="3100" dirty="0" smtClean="0"/>
              <a:t>tremors</a:t>
            </a:r>
            <a:r>
              <a:rPr lang="en-US" sz="3100" dirty="0"/>
              <a:t>, and trembling may be more noticeable, and changes in facial </a:t>
            </a:r>
            <a:r>
              <a:rPr lang="en-US" sz="3100" dirty="0" smtClean="0"/>
              <a:t>expressions</a:t>
            </a:r>
            <a:endParaRPr lang="en-US" sz="3100" dirty="0"/>
          </a:p>
          <a:p>
            <a:endParaRPr lang="en-US" sz="3100" dirty="0"/>
          </a:p>
          <a:p>
            <a:r>
              <a:rPr lang="en-US" sz="3100" dirty="0"/>
              <a:t>While muscle stiffness prolongs task completion, stage 2 does not impair balance. Difficulties walking may develop or increase, and the person’s posture may start to change.</a:t>
            </a:r>
          </a:p>
          <a:p>
            <a:endParaRPr lang="en-US" sz="3100" dirty="0"/>
          </a:p>
          <a:p>
            <a:r>
              <a:rPr lang="en-US" sz="3100" dirty="0" smtClean="0"/>
              <a:t>Feel </a:t>
            </a:r>
            <a:r>
              <a:rPr lang="en-US" sz="3100" dirty="0"/>
              <a:t>symptoms on both sides of the body (though one side may only be minimally affected) and sometimes experience speech difficulties.</a:t>
            </a:r>
          </a:p>
          <a:p>
            <a:endParaRPr lang="en-US" sz="3100" dirty="0"/>
          </a:p>
          <a:p>
            <a:r>
              <a:rPr lang="en-US" sz="3100" dirty="0"/>
              <a:t>The majority of people with stage 2 Parkinson’s can still live alone, though they may find that some tasks take longer to complete. The progression from stage 1 to stage 2 can take months or even years. </a:t>
            </a:r>
          </a:p>
        </p:txBody>
      </p:sp>
    </p:spTree>
    <p:extLst>
      <p:ext uri="{BB962C8B-B14F-4D97-AF65-F5344CB8AC3E}">
        <p14:creationId xmlns:p14="http://schemas.microsoft.com/office/powerpoint/2010/main" val="78980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22031"/>
            <a:ext cx="10744200" cy="5754932"/>
          </a:xfrm>
        </p:spPr>
        <p:txBody>
          <a:bodyPr>
            <a:normAutofit/>
          </a:bodyPr>
          <a:lstStyle/>
          <a:p>
            <a:r>
              <a:rPr lang="en-US" b="1" dirty="0"/>
              <a:t>Stage 3</a:t>
            </a:r>
          </a:p>
          <a:p>
            <a:r>
              <a:rPr lang="en-US" dirty="0"/>
              <a:t>Stage 3 is the middle stage in </a:t>
            </a:r>
            <a:r>
              <a:rPr lang="en-US" dirty="0" smtClean="0"/>
              <a:t>Parkinson’s</a:t>
            </a:r>
          </a:p>
          <a:p>
            <a:r>
              <a:rPr lang="en-US" dirty="0"/>
              <a:t>M</a:t>
            </a:r>
            <a:r>
              <a:rPr lang="en-US" dirty="0" smtClean="0"/>
              <a:t>arks </a:t>
            </a:r>
            <a:r>
              <a:rPr lang="en-US" dirty="0"/>
              <a:t>a major turning point in the progression of the disease. </a:t>
            </a:r>
            <a:endParaRPr lang="en-US" dirty="0" smtClean="0"/>
          </a:p>
          <a:p>
            <a:r>
              <a:rPr lang="en-US" dirty="0" smtClean="0"/>
              <a:t>Symptoms: experience </a:t>
            </a:r>
            <a:r>
              <a:rPr lang="en-US" dirty="0"/>
              <a:t>loss of balance and decreased reflexes. </a:t>
            </a:r>
            <a:r>
              <a:rPr lang="en-US" dirty="0" smtClean="0"/>
              <a:t>movements become slower overall. falls become more common in </a:t>
            </a:r>
            <a:r>
              <a:rPr lang="en-US" dirty="0"/>
              <a:t>stage 3.</a:t>
            </a:r>
          </a:p>
          <a:p>
            <a:r>
              <a:rPr lang="en-US" dirty="0"/>
              <a:t>Parkinson’s significantly affects daily tasks at this stage, but people are still able to complete them</a:t>
            </a:r>
            <a:r>
              <a:rPr lang="en-US" dirty="0" smtClean="0"/>
              <a:t>.</a:t>
            </a:r>
          </a:p>
          <a:p>
            <a:r>
              <a:rPr lang="en-US" dirty="0" smtClean="0"/>
              <a:t> </a:t>
            </a:r>
            <a:r>
              <a:rPr lang="en-US" dirty="0"/>
              <a:t>Medication combined with occupational therapy may help decrease symptoms</a:t>
            </a:r>
            <a:r>
              <a:rPr lang="en-US" dirty="0" smtClean="0"/>
              <a:t>.</a:t>
            </a:r>
            <a:endParaRPr lang="en-US" dirty="0"/>
          </a:p>
        </p:txBody>
      </p:sp>
    </p:spTree>
    <p:extLst>
      <p:ext uri="{BB962C8B-B14F-4D97-AF65-F5344CB8AC3E}">
        <p14:creationId xmlns:p14="http://schemas.microsoft.com/office/powerpoint/2010/main" val="313652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108" y="539262"/>
            <a:ext cx="10638692" cy="5637701"/>
          </a:xfrm>
        </p:spPr>
        <p:txBody>
          <a:bodyPr/>
          <a:lstStyle/>
          <a:p>
            <a:r>
              <a:rPr lang="en-US" b="1" dirty="0"/>
              <a:t>Stage 4</a:t>
            </a:r>
          </a:p>
          <a:p>
            <a:r>
              <a:rPr lang="en-US" dirty="0"/>
              <a:t>Possible to stand without assistance. </a:t>
            </a:r>
          </a:p>
          <a:p>
            <a:r>
              <a:rPr lang="en-US" dirty="0"/>
              <a:t>require a walker or other type of assistive device.</a:t>
            </a:r>
          </a:p>
          <a:p>
            <a:r>
              <a:rPr lang="en-US" dirty="0"/>
              <a:t>Many people are unable to live alone at this stage of Parkinson’s; many daily tasks impossible (significant decreases in movement and reaction times)</a:t>
            </a:r>
          </a:p>
          <a:p>
            <a:endParaRPr lang="en-US" dirty="0"/>
          </a:p>
          <a:p>
            <a:endParaRPr lang="en-US" dirty="0"/>
          </a:p>
        </p:txBody>
      </p:sp>
    </p:spTree>
    <p:extLst>
      <p:ext uri="{BB962C8B-B14F-4D97-AF65-F5344CB8AC3E}">
        <p14:creationId xmlns:p14="http://schemas.microsoft.com/office/powerpoint/2010/main" val="90906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615" y="808892"/>
            <a:ext cx="10533185" cy="5368071"/>
          </a:xfrm>
        </p:spPr>
        <p:txBody>
          <a:bodyPr/>
          <a:lstStyle/>
          <a:p>
            <a:r>
              <a:rPr lang="en-US" b="1" dirty="0"/>
              <a:t>Stage 4</a:t>
            </a:r>
          </a:p>
          <a:p>
            <a:r>
              <a:rPr lang="en-US" dirty="0"/>
              <a:t>Possible to stand without assistance. </a:t>
            </a:r>
          </a:p>
          <a:p>
            <a:r>
              <a:rPr lang="en-US" dirty="0"/>
              <a:t>require a walker or other type of assistive device.</a:t>
            </a:r>
          </a:p>
          <a:p>
            <a:r>
              <a:rPr lang="en-US" dirty="0"/>
              <a:t>Many people are unable to live alone at this stage of Parkinson’s; many daily tasks impossible (significant decreases in movement and reaction times)</a:t>
            </a:r>
          </a:p>
          <a:p>
            <a:endParaRPr lang="en-US" dirty="0"/>
          </a:p>
          <a:p>
            <a:endParaRPr lang="en-US" dirty="0"/>
          </a:p>
        </p:txBody>
      </p:sp>
    </p:spTree>
    <p:extLst>
      <p:ext uri="{BB962C8B-B14F-4D97-AF65-F5344CB8AC3E}">
        <p14:creationId xmlns:p14="http://schemas.microsoft.com/office/powerpoint/2010/main" val="1549695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TotalTime>
  <Words>1746</Words>
  <Application>Microsoft Office PowerPoint</Application>
  <PresentationFormat>Custom</PresentationFormat>
  <Paragraphs>196</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Clinical Assessment and Outcome measurements     </vt:lpstr>
      <vt:lpstr>Seminar (part I) </vt:lpstr>
      <vt:lpstr>Introduction : What is Parkinson's disease (PD) </vt:lpstr>
      <vt:lpstr>What is Parkinson's disease (PD) </vt:lpstr>
      <vt:lpstr>Stages of Parkinson Disease </vt:lpstr>
      <vt:lpstr>PowerPoint Presentation</vt:lpstr>
      <vt:lpstr>PowerPoint Presentation</vt:lpstr>
      <vt:lpstr>PowerPoint Presentation</vt:lpstr>
      <vt:lpstr>PowerPoint Presentation</vt:lpstr>
      <vt:lpstr>PowerPoint Presentation</vt:lpstr>
      <vt:lpstr>Causes:</vt:lpstr>
      <vt:lpstr>Symptoms</vt:lpstr>
      <vt:lpstr>Motor symptoms of Parkinson’s</vt:lpstr>
      <vt:lpstr>PowerPoint Presentation</vt:lpstr>
      <vt:lpstr>Non-motor symptoms of Parkinson's</vt:lpstr>
      <vt:lpstr>PowerPoint Presentation</vt:lpstr>
      <vt:lpstr>The Impact of Parkinson’s </vt:lpstr>
      <vt:lpstr>Diagnosis: </vt:lpstr>
      <vt:lpstr>Treatment:</vt:lpstr>
      <vt:lpstr>Progression:</vt:lpstr>
      <vt:lpstr>Quality of Life: </vt:lpstr>
      <vt:lpstr>Assisting a Patient with Parkinson's Disease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Assessment and Outcome measurements</dc:title>
  <dc:creator>Reviewer</dc:creator>
  <cp:lastModifiedBy>Lenovo</cp:lastModifiedBy>
  <cp:revision>51</cp:revision>
  <dcterms:created xsi:type="dcterms:W3CDTF">2023-11-02T02:32:14Z</dcterms:created>
  <dcterms:modified xsi:type="dcterms:W3CDTF">2023-12-22T04:24:08Z</dcterms:modified>
</cp:coreProperties>
</file>