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778" r:id="rId2"/>
    <p:sldId id="779" r:id="rId3"/>
    <p:sldId id="264" r:id="rId4"/>
    <p:sldId id="748" r:id="rId5"/>
    <p:sldId id="307" r:id="rId6"/>
    <p:sldId id="308" r:id="rId7"/>
    <p:sldId id="791" r:id="rId8"/>
    <p:sldId id="755" r:id="rId9"/>
    <p:sldId id="815" r:id="rId10"/>
    <p:sldId id="816" r:id="rId11"/>
    <p:sldId id="817" r:id="rId12"/>
    <p:sldId id="818" r:id="rId13"/>
    <p:sldId id="819" r:id="rId14"/>
    <p:sldId id="756" r:id="rId15"/>
    <p:sldId id="782" r:id="rId16"/>
    <p:sldId id="786" r:id="rId17"/>
    <p:sldId id="309" r:id="rId18"/>
    <p:sldId id="310" r:id="rId19"/>
    <p:sldId id="311" r:id="rId20"/>
    <p:sldId id="318" r:id="rId21"/>
    <p:sldId id="312" r:id="rId22"/>
    <p:sldId id="313" r:id="rId23"/>
    <p:sldId id="314" r:id="rId24"/>
    <p:sldId id="315" r:id="rId25"/>
    <p:sldId id="316" r:id="rId26"/>
    <p:sldId id="266" r:id="rId27"/>
    <p:sldId id="765" r:id="rId28"/>
    <p:sldId id="792" r:id="rId29"/>
    <p:sldId id="766" r:id="rId30"/>
    <p:sldId id="767" r:id="rId31"/>
    <p:sldId id="334" r:id="rId32"/>
    <p:sldId id="768" r:id="rId33"/>
    <p:sldId id="769" r:id="rId34"/>
    <p:sldId id="770" r:id="rId35"/>
    <p:sldId id="771" r:id="rId36"/>
    <p:sldId id="772" r:id="rId37"/>
    <p:sldId id="773" r:id="rId38"/>
    <p:sldId id="774" r:id="rId39"/>
    <p:sldId id="775" r:id="rId40"/>
    <p:sldId id="326" r:id="rId41"/>
    <p:sldId id="327" r:id="rId42"/>
    <p:sldId id="776" r:id="rId43"/>
    <p:sldId id="331" r:id="rId44"/>
    <p:sldId id="329" r:id="rId45"/>
    <p:sldId id="333" r:id="rId46"/>
    <p:sldId id="332" r:id="rId47"/>
    <p:sldId id="788" r:id="rId48"/>
    <p:sldId id="267" r:id="rId49"/>
    <p:sldId id="323" r:id="rId50"/>
    <p:sldId id="324" r:id="rId51"/>
    <p:sldId id="317" r:id="rId52"/>
    <p:sldId id="319" r:id="rId53"/>
    <p:sldId id="320" r:id="rId54"/>
    <p:sldId id="757" r:id="rId55"/>
    <p:sldId id="793" r:id="rId56"/>
    <p:sldId id="794" r:id="rId57"/>
    <p:sldId id="795" r:id="rId58"/>
    <p:sldId id="796" r:id="rId59"/>
    <p:sldId id="797" r:id="rId60"/>
    <p:sldId id="798" r:id="rId61"/>
    <p:sldId id="799" r:id="rId62"/>
    <p:sldId id="800" r:id="rId63"/>
    <p:sldId id="801" r:id="rId64"/>
    <p:sldId id="802" r:id="rId65"/>
    <p:sldId id="803" r:id="rId66"/>
    <p:sldId id="804" r:id="rId67"/>
    <p:sldId id="805" r:id="rId68"/>
    <p:sldId id="806" r:id="rId69"/>
    <p:sldId id="807" r:id="rId70"/>
    <p:sldId id="808" r:id="rId71"/>
    <p:sldId id="809" r:id="rId72"/>
    <p:sldId id="810" r:id="rId73"/>
    <p:sldId id="761" r:id="rId74"/>
    <p:sldId id="759" r:id="rId75"/>
    <p:sldId id="762" r:id="rId76"/>
    <p:sldId id="784" r:id="rId77"/>
    <p:sldId id="790" r:id="rId78"/>
    <p:sldId id="754" r:id="rId79"/>
    <p:sldId id="752" r:id="rId80"/>
    <p:sldId id="789" r:id="rId81"/>
    <p:sldId id="783" r:id="rId82"/>
    <p:sldId id="753" r:id="rId83"/>
    <p:sldId id="812" r:id="rId84"/>
    <p:sldId id="811" r:id="rId85"/>
    <p:sldId id="813" r:id="rId86"/>
    <p:sldId id="814" r:id="rId87"/>
    <p:sldId id="322" r:id="rId88"/>
    <p:sldId id="270" r:id="rId89"/>
    <p:sldId id="763" r:id="rId90"/>
    <p:sldId id="781" r:id="rId91"/>
    <p:sldId id="780" r:id="rId9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69"/>
    <p:restoredTop sz="94607"/>
  </p:normalViewPr>
  <p:slideViewPr>
    <p:cSldViewPr snapToGrid="0" snapToObjects="1">
      <p:cViewPr varScale="1">
        <p:scale>
          <a:sx n="156" d="100"/>
          <a:sy n="156" d="100"/>
        </p:scale>
        <p:origin x="1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349AB-F413-D149-800B-0EFE18D558A5}" type="doc">
      <dgm:prSet loTypeId="urn:microsoft.com/office/officeart/2005/8/layout/chevron1" loCatId="" qsTypeId="urn:microsoft.com/office/officeart/2005/8/quickstyle/simple2" qsCatId="simple" csTypeId="urn:microsoft.com/office/officeart/2005/8/colors/colorful4" csCatId="colorful" phldr="1"/>
      <dgm:spPr/>
      <dgm:t>
        <a:bodyPr/>
        <a:lstStyle/>
        <a:p>
          <a:endParaRPr lang="en-US"/>
        </a:p>
      </dgm:t>
    </dgm:pt>
    <dgm:pt modelId="{BB4FD148-64F8-8F41-99DE-C66826CF2B2C}">
      <dgm:prSet/>
      <dgm:spPr>
        <a:solidFill>
          <a:schemeClr val="accent2">
            <a:lumMod val="75000"/>
          </a:schemeClr>
        </a:solidFill>
      </dgm:spPr>
      <dgm:t>
        <a:bodyPr/>
        <a:lstStyle/>
        <a:p>
          <a:r>
            <a:rPr lang="en-US" dirty="0"/>
            <a:t>Plan for change</a:t>
          </a:r>
        </a:p>
      </dgm:t>
    </dgm:pt>
    <dgm:pt modelId="{864DB11C-0AC4-7145-A71C-C969F98609CA}" type="parTrans" cxnId="{2200AB43-C392-8146-85A6-B349FA4587DA}">
      <dgm:prSet/>
      <dgm:spPr/>
      <dgm:t>
        <a:bodyPr/>
        <a:lstStyle/>
        <a:p>
          <a:endParaRPr lang="en-US"/>
        </a:p>
      </dgm:t>
    </dgm:pt>
    <dgm:pt modelId="{5402022C-8131-4A43-B45A-1177F2915CE0}" type="sibTrans" cxnId="{2200AB43-C392-8146-85A6-B349FA4587DA}">
      <dgm:prSet/>
      <dgm:spPr/>
      <dgm:t>
        <a:bodyPr/>
        <a:lstStyle/>
        <a:p>
          <a:endParaRPr lang="en-US"/>
        </a:p>
      </dgm:t>
    </dgm:pt>
    <dgm:pt modelId="{4EC07C78-046B-9E4E-A4F8-DB8660083AD5}" type="pres">
      <dgm:prSet presAssocID="{B7C349AB-F413-D149-800B-0EFE18D558A5}" presName="Name0" presStyleCnt="0">
        <dgm:presLayoutVars>
          <dgm:dir/>
          <dgm:animLvl val="lvl"/>
          <dgm:resizeHandles val="exact"/>
        </dgm:presLayoutVars>
      </dgm:prSet>
      <dgm:spPr/>
    </dgm:pt>
    <dgm:pt modelId="{33C7EECD-14EC-2140-990E-5CAC7945FFD0}" type="pres">
      <dgm:prSet presAssocID="{BB4FD148-64F8-8F41-99DE-C66826CF2B2C}" presName="parTxOnly" presStyleLbl="node1" presStyleIdx="0" presStyleCnt="1">
        <dgm:presLayoutVars>
          <dgm:chMax val="0"/>
          <dgm:chPref val="0"/>
          <dgm:bulletEnabled val="1"/>
        </dgm:presLayoutVars>
      </dgm:prSet>
      <dgm:spPr/>
    </dgm:pt>
  </dgm:ptLst>
  <dgm:cxnLst>
    <dgm:cxn modelId="{2BE8F61A-B0ED-0D43-80DB-1142D80FA776}" type="presOf" srcId="{B7C349AB-F413-D149-800B-0EFE18D558A5}" destId="{4EC07C78-046B-9E4E-A4F8-DB8660083AD5}" srcOrd="0" destOrd="0" presId="urn:microsoft.com/office/officeart/2005/8/layout/chevron1"/>
    <dgm:cxn modelId="{E206DD3E-BE36-1A42-B827-E918EC424A76}" type="presOf" srcId="{BB4FD148-64F8-8F41-99DE-C66826CF2B2C}" destId="{33C7EECD-14EC-2140-990E-5CAC7945FFD0}" srcOrd="0" destOrd="0" presId="urn:microsoft.com/office/officeart/2005/8/layout/chevron1"/>
    <dgm:cxn modelId="{2200AB43-C392-8146-85A6-B349FA4587DA}" srcId="{B7C349AB-F413-D149-800B-0EFE18D558A5}" destId="{BB4FD148-64F8-8F41-99DE-C66826CF2B2C}" srcOrd="0" destOrd="0" parTransId="{864DB11C-0AC4-7145-A71C-C969F98609CA}" sibTransId="{5402022C-8131-4A43-B45A-1177F2915CE0}"/>
    <dgm:cxn modelId="{EACACDF3-E5D3-5041-8F9B-E4F00756FC85}" type="presParOf" srcId="{4EC07C78-046B-9E4E-A4F8-DB8660083AD5}" destId="{33C7EECD-14EC-2140-990E-5CAC7945FFD0}"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F04789-F483-4168-80D6-FF11669DB12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EB4A5A9-7C9B-432C-8B89-B07ACEB5BA13}">
      <dgm:prSet/>
      <dgm:spPr/>
      <dgm:t>
        <a:bodyPr/>
        <a:lstStyle/>
        <a:p>
          <a:r>
            <a:rPr lang="en-GB"/>
            <a:t>It is</a:t>
          </a:r>
          <a:r>
            <a:rPr lang="en-GB" b="0" i="0"/>
            <a:t> a method used to evaluate the effectiveness of a program or intervention. </a:t>
          </a:r>
          <a:endParaRPr lang="en-US"/>
        </a:p>
      </dgm:t>
    </dgm:pt>
    <dgm:pt modelId="{EDAE32F6-CB11-46ED-AADD-62F97DF6F03F}" type="parTrans" cxnId="{15DAC0EB-FE5F-4EC0-B64E-35BE6980D293}">
      <dgm:prSet/>
      <dgm:spPr/>
      <dgm:t>
        <a:bodyPr/>
        <a:lstStyle/>
        <a:p>
          <a:endParaRPr lang="en-US"/>
        </a:p>
      </dgm:t>
    </dgm:pt>
    <dgm:pt modelId="{AABCF981-D4E1-4F1D-BC38-2B7A24A955F3}" type="sibTrans" cxnId="{15DAC0EB-FE5F-4EC0-B64E-35BE6980D293}">
      <dgm:prSet/>
      <dgm:spPr/>
      <dgm:t>
        <a:bodyPr/>
        <a:lstStyle/>
        <a:p>
          <a:endParaRPr lang="en-US"/>
        </a:p>
      </dgm:t>
    </dgm:pt>
    <dgm:pt modelId="{9F0817D9-FEAE-4539-B1CE-0CCF8766A5E7}">
      <dgm:prSet/>
      <dgm:spPr/>
      <dgm:t>
        <a:bodyPr/>
        <a:lstStyle/>
        <a:p>
          <a:r>
            <a:rPr lang="en-GB" b="0" i="0"/>
            <a:t>It focuses on the extent to which the program or intervention is being used or adopted by the target population, as well as the impact it is having on the intended outcomes. </a:t>
          </a:r>
          <a:endParaRPr lang="en-US"/>
        </a:p>
      </dgm:t>
    </dgm:pt>
    <dgm:pt modelId="{55521C88-72BA-41ED-AD8B-2168EA279F79}" type="parTrans" cxnId="{E61E17A8-C77A-4D82-94D8-2DCC379C97F7}">
      <dgm:prSet/>
      <dgm:spPr/>
      <dgm:t>
        <a:bodyPr/>
        <a:lstStyle/>
        <a:p>
          <a:endParaRPr lang="en-US"/>
        </a:p>
      </dgm:t>
    </dgm:pt>
    <dgm:pt modelId="{8EE6890A-9C1C-49FC-BE05-45F161E21FE3}" type="sibTrans" cxnId="{E61E17A8-C77A-4D82-94D8-2DCC379C97F7}">
      <dgm:prSet/>
      <dgm:spPr/>
      <dgm:t>
        <a:bodyPr/>
        <a:lstStyle/>
        <a:p>
          <a:endParaRPr lang="en-US"/>
        </a:p>
      </dgm:t>
    </dgm:pt>
    <dgm:pt modelId="{9DD920C3-D446-4019-9042-1117B0C9459B}">
      <dgm:prSet/>
      <dgm:spPr/>
      <dgm:t>
        <a:bodyPr/>
        <a:lstStyle/>
        <a:p>
          <a:r>
            <a:rPr lang="en-GB" b="0" i="0"/>
            <a:t>This approach emphasizes the importance of understanding how and why a program or intervention is being used (or not used) in order to improve its effectiveness. </a:t>
          </a:r>
          <a:endParaRPr lang="en-US"/>
        </a:p>
      </dgm:t>
    </dgm:pt>
    <dgm:pt modelId="{62607FE3-E50F-4558-B4CE-3829FA3FA219}" type="parTrans" cxnId="{8D484DAD-4903-493E-A331-155966E9859B}">
      <dgm:prSet/>
      <dgm:spPr/>
      <dgm:t>
        <a:bodyPr/>
        <a:lstStyle/>
        <a:p>
          <a:endParaRPr lang="en-US"/>
        </a:p>
      </dgm:t>
    </dgm:pt>
    <dgm:pt modelId="{E9E00B2B-9126-41A6-9DCC-098FCC9FF9C7}" type="sibTrans" cxnId="{8D484DAD-4903-493E-A331-155966E9859B}">
      <dgm:prSet/>
      <dgm:spPr/>
      <dgm:t>
        <a:bodyPr/>
        <a:lstStyle/>
        <a:p>
          <a:endParaRPr lang="en-US"/>
        </a:p>
      </dgm:t>
    </dgm:pt>
    <dgm:pt modelId="{93B31551-584F-4D93-8177-84DC965FB199}">
      <dgm:prSet/>
      <dgm:spPr/>
      <dgm:t>
        <a:bodyPr/>
        <a:lstStyle/>
        <a:p>
          <a:r>
            <a:rPr lang="en-GB" b="0" i="0"/>
            <a:t>The framework typically includes several stages, such as implementation, adoption, implementation, penetration, and maintenance, and it also focuses on end-user satisfaction and how the program or intervention is contributing to the achievement of desired outcomes. </a:t>
          </a:r>
          <a:endParaRPr lang="en-US"/>
        </a:p>
      </dgm:t>
    </dgm:pt>
    <dgm:pt modelId="{9828316D-F6E7-4659-8C4E-115152FC3A15}" type="parTrans" cxnId="{37A753AB-BD4C-4193-B9DA-438B020EC15B}">
      <dgm:prSet/>
      <dgm:spPr/>
      <dgm:t>
        <a:bodyPr/>
        <a:lstStyle/>
        <a:p>
          <a:endParaRPr lang="en-US"/>
        </a:p>
      </dgm:t>
    </dgm:pt>
    <dgm:pt modelId="{F1994349-3F17-4099-8369-925643C06ED5}" type="sibTrans" cxnId="{37A753AB-BD4C-4193-B9DA-438B020EC15B}">
      <dgm:prSet/>
      <dgm:spPr/>
      <dgm:t>
        <a:bodyPr/>
        <a:lstStyle/>
        <a:p>
          <a:endParaRPr lang="en-US"/>
        </a:p>
      </dgm:t>
    </dgm:pt>
    <dgm:pt modelId="{E95CA0D5-62CD-44B0-A11C-E1C855EA07ED}">
      <dgm:prSet/>
      <dgm:spPr/>
      <dgm:t>
        <a:bodyPr/>
        <a:lstStyle/>
        <a:p>
          <a:r>
            <a:rPr lang="en-GB" b="0" i="0"/>
            <a:t>It is used to evaluate the effectiveness of various types of programs, including health care, social services, and education.</a:t>
          </a:r>
          <a:endParaRPr lang="en-US"/>
        </a:p>
      </dgm:t>
    </dgm:pt>
    <dgm:pt modelId="{972195B9-4827-45B9-9749-9F28A04FC0D3}" type="parTrans" cxnId="{EA3B506B-46C9-40F0-9C98-15EBE5CC3BFF}">
      <dgm:prSet/>
      <dgm:spPr/>
      <dgm:t>
        <a:bodyPr/>
        <a:lstStyle/>
        <a:p>
          <a:endParaRPr lang="en-US"/>
        </a:p>
      </dgm:t>
    </dgm:pt>
    <dgm:pt modelId="{067B20B3-C53B-4C56-A879-678B1280F8E8}" type="sibTrans" cxnId="{EA3B506B-46C9-40F0-9C98-15EBE5CC3BFF}">
      <dgm:prSet/>
      <dgm:spPr/>
      <dgm:t>
        <a:bodyPr/>
        <a:lstStyle/>
        <a:p>
          <a:endParaRPr lang="en-US"/>
        </a:p>
      </dgm:t>
    </dgm:pt>
    <dgm:pt modelId="{0EBACB24-0ABC-C94B-B027-9DEC3073FF51}" type="pres">
      <dgm:prSet presAssocID="{15F04789-F483-4168-80D6-FF11669DB120}" presName="linear" presStyleCnt="0">
        <dgm:presLayoutVars>
          <dgm:animLvl val="lvl"/>
          <dgm:resizeHandles val="exact"/>
        </dgm:presLayoutVars>
      </dgm:prSet>
      <dgm:spPr/>
    </dgm:pt>
    <dgm:pt modelId="{34C4B8BB-8BB5-9048-8D2C-1BF32B196B77}" type="pres">
      <dgm:prSet presAssocID="{8EB4A5A9-7C9B-432C-8B89-B07ACEB5BA13}" presName="parentText" presStyleLbl="node1" presStyleIdx="0" presStyleCnt="5">
        <dgm:presLayoutVars>
          <dgm:chMax val="0"/>
          <dgm:bulletEnabled val="1"/>
        </dgm:presLayoutVars>
      </dgm:prSet>
      <dgm:spPr/>
    </dgm:pt>
    <dgm:pt modelId="{D958EC92-0D3C-1245-AA7C-969354B756D5}" type="pres">
      <dgm:prSet presAssocID="{AABCF981-D4E1-4F1D-BC38-2B7A24A955F3}" presName="spacer" presStyleCnt="0"/>
      <dgm:spPr/>
    </dgm:pt>
    <dgm:pt modelId="{7FD2BD80-A0E9-5B40-8C54-ED422D029DAB}" type="pres">
      <dgm:prSet presAssocID="{9F0817D9-FEAE-4539-B1CE-0CCF8766A5E7}" presName="parentText" presStyleLbl="node1" presStyleIdx="1" presStyleCnt="5">
        <dgm:presLayoutVars>
          <dgm:chMax val="0"/>
          <dgm:bulletEnabled val="1"/>
        </dgm:presLayoutVars>
      </dgm:prSet>
      <dgm:spPr/>
    </dgm:pt>
    <dgm:pt modelId="{30EFC273-5087-E24C-9CC3-70499D6B85DA}" type="pres">
      <dgm:prSet presAssocID="{8EE6890A-9C1C-49FC-BE05-45F161E21FE3}" presName="spacer" presStyleCnt="0"/>
      <dgm:spPr/>
    </dgm:pt>
    <dgm:pt modelId="{1759469E-13C8-E142-B2A0-A44BF143EE3C}" type="pres">
      <dgm:prSet presAssocID="{9DD920C3-D446-4019-9042-1117B0C9459B}" presName="parentText" presStyleLbl="node1" presStyleIdx="2" presStyleCnt="5">
        <dgm:presLayoutVars>
          <dgm:chMax val="0"/>
          <dgm:bulletEnabled val="1"/>
        </dgm:presLayoutVars>
      </dgm:prSet>
      <dgm:spPr/>
    </dgm:pt>
    <dgm:pt modelId="{A5329C28-9842-8B46-BB91-8044F2EC03C3}" type="pres">
      <dgm:prSet presAssocID="{E9E00B2B-9126-41A6-9DCC-098FCC9FF9C7}" presName="spacer" presStyleCnt="0"/>
      <dgm:spPr/>
    </dgm:pt>
    <dgm:pt modelId="{9EDE59A4-8F35-2847-9F53-488A0E606A96}" type="pres">
      <dgm:prSet presAssocID="{93B31551-584F-4D93-8177-84DC965FB199}" presName="parentText" presStyleLbl="node1" presStyleIdx="3" presStyleCnt="5">
        <dgm:presLayoutVars>
          <dgm:chMax val="0"/>
          <dgm:bulletEnabled val="1"/>
        </dgm:presLayoutVars>
      </dgm:prSet>
      <dgm:spPr/>
    </dgm:pt>
    <dgm:pt modelId="{946023F9-DB11-2B43-B60C-6BB94BDAD537}" type="pres">
      <dgm:prSet presAssocID="{F1994349-3F17-4099-8369-925643C06ED5}" presName="spacer" presStyleCnt="0"/>
      <dgm:spPr/>
    </dgm:pt>
    <dgm:pt modelId="{7D95698B-2B94-C64A-9E94-1116BEDBB39F}" type="pres">
      <dgm:prSet presAssocID="{E95CA0D5-62CD-44B0-A11C-E1C855EA07ED}" presName="parentText" presStyleLbl="node1" presStyleIdx="4" presStyleCnt="5">
        <dgm:presLayoutVars>
          <dgm:chMax val="0"/>
          <dgm:bulletEnabled val="1"/>
        </dgm:presLayoutVars>
      </dgm:prSet>
      <dgm:spPr/>
    </dgm:pt>
  </dgm:ptLst>
  <dgm:cxnLst>
    <dgm:cxn modelId="{F1D00B22-6CE9-2742-8801-3D36D2D83961}" type="presOf" srcId="{93B31551-584F-4D93-8177-84DC965FB199}" destId="{9EDE59A4-8F35-2847-9F53-488A0E606A96}" srcOrd="0" destOrd="0" presId="urn:microsoft.com/office/officeart/2005/8/layout/vList2"/>
    <dgm:cxn modelId="{E63C424F-62FB-D04E-9098-4A4435CB861D}" type="presOf" srcId="{9DD920C3-D446-4019-9042-1117B0C9459B}" destId="{1759469E-13C8-E142-B2A0-A44BF143EE3C}" srcOrd="0" destOrd="0" presId="urn:microsoft.com/office/officeart/2005/8/layout/vList2"/>
    <dgm:cxn modelId="{EA3B506B-46C9-40F0-9C98-15EBE5CC3BFF}" srcId="{15F04789-F483-4168-80D6-FF11669DB120}" destId="{E95CA0D5-62CD-44B0-A11C-E1C855EA07ED}" srcOrd="4" destOrd="0" parTransId="{972195B9-4827-45B9-9749-9F28A04FC0D3}" sibTransId="{067B20B3-C53B-4C56-A879-678B1280F8E8}"/>
    <dgm:cxn modelId="{1DA3A56F-FC18-8B48-A927-4578995BB964}" type="presOf" srcId="{8EB4A5A9-7C9B-432C-8B89-B07ACEB5BA13}" destId="{34C4B8BB-8BB5-9048-8D2C-1BF32B196B77}" srcOrd="0" destOrd="0" presId="urn:microsoft.com/office/officeart/2005/8/layout/vList2"/>
    <dgm:cxn modelId="{F1856A8C-7119-2D47-AE97-7891C389D6C4}" type="presOf" srcId="{9F0817D9-FEAE-4539-B1CE-0CCF8766A5E7}" destId="{7FD2BD80-A0E9-5B40-8C54-ED422D029DAB}" srcOrd="0" destOrd="0" presId="urn:microsoft.com/office/officeart/2005/8/layout/vList2"/>
    <dgm:cxn modelId="{0EA374A4-1D60-684B-BD3D-5B16D9C7BB46}" type="presOf" srcId="{15F04789-F483-4168-80D6-FF11669DB120}" destId="{0EBACB24-0ABC-C94B-B027-9DEC3073FF51}" srcOrd="0" destOrd="0" presId="urn:microsoft.com/office/officeart/2005/8/layout/vList2"/>
    <dgm:cxn modelId="{E61E17A8-C77A-4D82-94D8-2DCC379C97F7}" srcId="{15F04789-F483-4168-80D6-FF11669DB120}" destId="{9F0817D9-FEAE-4539-B1CE-0CCF8766A5E7}" srcOrd="1" destOrd="0" parTransId="{55521C88-72BA-41ED-AD8B-2168EA279F79}" sibTransId="{8EE6890A-9C1C-49FC-BE05-45F161E21FE3}"/>
    <dgm:cxn modelId="{37A753AB-BD4C-4193-B9DA-438B020EC15B}" srcId="{15F04789-F483-4168-80D6-FF11669DB120}" destId="{93B31551-584F-4D93-8177-84DC965FB199}" srcOrd="3" destOrd="0" parTransId="{9828316D-F6E7-4659-8C4E-115152FC3A15}" sibTransId="{F1994349-3F17-4099-8369-925643C06ED5}"/>
    <dgm:cxn modelId="{8D484DAD-4903-493E-A331-155966E9859B}" srcId="{15F04789-F483-4168-80D6-FF11669DB120}" destId="{9DD920C3-D446-4019-9042-1117B0C9459B}" srcOrd="2" destOrd="0" parTransId="{62607FE3-E50F-4558-B4CE-3829FA3FA219}" sibTransId="{E9E00B2B-9126-41A6-9DCC-098FCC9FF9C7}"/>
    <dgm:cxn modelId="{15DAC0EB-FE5F-4EC0-B64E-35BE6980D293}" srcId="{15F04789-F483-4168-80D6-FF11669DB120}" destId="{8EB4A5A9-7C9B-432C-8B89-B07ACEB5BA13}" srcOrd="0" destOrd="0" parTransId="{EDAE32F6-CB11-46ED-AADD-62F97DF6F03F}" sibTransId="{AABCF981-D4E1-4F1D-BC38-2B7A24A955F3}"/>
    <dgm:cxn modelId="{AFE17EF0-18EE-7141-A196-0CA171B9107E}" type="presOf" srcId="{E95CA0D5-62CD-44B0-A11C-E1C855EA07ED}" destId="{7D95698B-2B94-C64A-9E94-1116BEDBB39F}" srcOrd="0" destOrd="0" presId="urn:microsoft.com/office/officeart/2005/8/layout/vList2"/>
    <dgm:cxn modelId="{B39185E5-5381-424A-8115-064A3BF2C928}" type="presParOf" srcId="{0EBACB24-0ABC-C94B-B027-9DEC3073FF51}" destId="{34C4B8BB-8BB5-9048-8D2C-1BF32B196B77}" srcOrd="0" destOrd="0" presId="urn:microsoft.com/office/officeart/2005/8/layout/vList2"/>
    <dgm:cxn modelId="{B978F46E-B079-D245-9044-51E27A40E9EA}" type="presParOf" srcId="{0EBACB24-0ABC-C94B-B027-9DEC3073FF51}" destId="{D958EC92-0D3C-1245-AA7C-969354B756D5}" srcOrd="1" destOrd="0" presId="urn:microsoft.com/office/officeart/2005/8/layout/vList2"/>
    <dgm:cxn modelId="{F27FC9FB-42BF-B64D-8A43-2AA115E76F56}" type="presParOf" srcId="{0EBACB24-0ABC-C94B-B027-9DEC3073FF51}" destId="{7FD2BD80-A0E9-5B40-8C54-ED422D029DAB}" srcOrd="2" destOrd="0" presId="urn:microsoft.com/office/officeart/2005/8/layout/vList2"/>
    <dgm:cxn modelId="{FAF6947C-4A3A-164F-A769-EF896B1098AB}" type="presParOf" srcId="{0EBACB24-0ABC-C94B-B027-9DEC3073FF51}" destId="{30EFC273-5087-E24C-9CC3-70499D6B85DA}" srcOrd="3" destOrd="0" presId="urn:microsoft.com/office/officeart/2005/8/layout/vList2"/>
    <dgm:cxn modelId="{C2F80FCF-D2E6-5A4F-A177-EAC748EFEED1}" type="presParOf" srcId="{0EBACB24-0ABC-C94B-B027-9DEC3073FF51}" destId="{1759469E-13C8-E142-B2A0-A44BF143EE3C}" srcOrd="4" destOrd="0" presId="urn:microsoft.com/office/officeart/2005/8/layout/vList2"/>
    <dgm:cxn modelId="{AFDBC580-C873-2347-974C-0BEBAB79D7C1}" type="presParOf" srcId="{0EBACB24-0ABC-C94B-B027-9DEC3073FF51}" destId="{A5329C28-9842-8B46-BB91-8044F2EC03C3}" srcOrd="5" destOrd="0" presId="urn:microsoft.com/office/officeart/2005/8/layout/vList2"/>
    <dgm:cxn modelId="{18190281-A13C-A54C-8EFB-D55BE088939C}" type="presParOf" srcId="{0EBACB24-0ABC-C94B-B027-9DEC3073FF51}" destId="{9EDE59A4-8F35-2847-9F53-488A0E606A96}" srcOrd="6" destOrd="0" presId="urn:microsoft.com/office/officeart/2005/8/layout/vList2"/>
    <dgm:cxn modelId="{13C9B682-46B0-154E-BE6B-E9221D245BD3}" type="presParOf" srcId="{0EBACB24-0ABC-C94B-B027-9DEC3073FF51}" destId="{946023F9-DB11-2B43-B60C-6BB94BDAD537}" srcOrd="7" destOrd="0" presId="urn:microsoft.com/office/officeart/2005/8/layout/vList2"/>
    <dgm:cxn modelId="{5CCFF4A8-E315-514E-9612-FD04858CB758}" type="presParOf" srcId="{0EBACB24-0ABC-C94B-B027-9DEC3073FF51}" destId="{7D95698B-2B94-C64A-9E94-1116BEDBB39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5E94B9-4238-8A4E-BDC7-7577A7A6B011}" type="doc">
      <dgm:prSet loTypeId="urn:microsoft.com/office/officeart/2005/8/layout/process1" loCatId="" qsTypeId="urn:microsoft.com/office/officeart/2005/8/quickstyle/simple1" qsCatId="simple" csTypeId="urn:microsoft.com/office/officeart/2005/8/colors/accent1_2" csCatId="accent1" phldr="1"/>
      <dgm:spPr/>
    </dgm:pt>
    <dgm:pt modelId="{E8CD0E7F-B62B-FA4B-B6CC-558C9A2F2631}">
      <dgm:prSet phldrT="[Text]"/>
      <dgm:spPr/>
      <dgm:t>
        <a:bodyPr/>
        <a:lstStyle/>
        <a:p>
          <a:r>
            <a:rPr lang="en-US" dirty="0"/>
            <a:t>Resources</a:t>
          </a:r>
        </a:p>
      </dgm:t>
    </dgm:pt>
    <dgm:pt modelId="{068FFE23-D9BC-1944-96C8-1B6CCF6EDD43}" type="parTrans" cxnId="{783C5FC8-9F8B-2F40-B93B-CCBC178A9D1C}">
      <dgm:prSet/>
      <dgm:spPr/>
      <dgm:t>
        <a:bodyPr/>
        <a:lstStyle/>
        <a:p>
          <a:endParaRPr lang="en-US"/>
        </a:p>
      </dgm:t>
    </dgm:pt>
    <dgm:pt modelId="{CCAFAFDB-F235-0340-9149-581B0B5A1E0C}" type="sibTrans" cxnId="{783C5FC8-9F8B-2F40-B93B-CCBC178A9D1C}">
      <dgm:prSet/>
      <dgm:spPr/>
      <dgm:t>
        <a:bodyPr/>
        <a:lstStyle/>
        <a:p>
          <a:endParaRPr lang="en-US"/>
        </a:p>
      </dgm:t>
    </dgm:pt>
    <dgm:pt modelId="{1BC5BCFB-474A-6F4F-BB3C-D5A1864A0C12}">
      <dgm:prSet phldrT="[Text]"/>
      <dgm:spPr/>
      <dgm:t>
        <a:bodyPr/>
        <a:lstStyle/>
        <a:p>
          <a:r>
            <a:rPr lang="en-US" dirty="0"/>
            <a:t>Activities </a:t>
          </a:r>
        </a:p>
      </dgm:t>
    </dgm:pt>
    <dgm:pt modelId="{AC97345D-4408-4947-B6E7-410200FABCAC}" type="parTrans" cxnId="{77EBB21A-2A25-6341-B397-434CCFD51DC9}">
      <dgm:prSet/>
      <dgm:spPr/>
      <dgm:t>
        <a:bodyPr/>
        <a:lstStyle/>
        <a:p>
          <a:endParaRPr lang="en-US"/>
        </a:p>
      </dgm:t>
    </dgm:pt>
    <dgm:pt modelId="{757AEF97-1E4D-5548-8656-DC5EBC34476A}" type="sibTrans" cxnId="{77EBB21A-2A25-6341-B397-434CCFD51DC9}">
      <dgm:prSet/>
      <dgm:spPr/>
      <dgm:t>
        <a:bodyPr/>
        <a:lstStyle/>
        <a:p>
          <a:endParaRPr lang="en-US"/>
        </a:p>
      </dgm:t>
    </dgm:pt>
    <dgm:pt modelId="{ED9101F9-EBD4-9E4D-8DD7-1AEFB7201E62}">
      <dgm:prSet phldrT="[Text]"/>
      <dgm:spPr/>
      <dgm:t>
        <a:bodyPr/>
        <a:lstStyle/>
        <a:p>
          <a:r>
            <a:rPr lang="en-US" dirty="0"/>
            <a:t>Outputs</a:t>
          </a:r>
        </a:p>
      </dgm:t>
    </dgm:pt>
    <dgm:pt modelId="{C680CFC3-1843-4741-A9D1-5D05E68E829B}" type="parTrans" cxnId="{27D14EE0-8D5B-7448-A5C2-110698560F50}">
      <dgm:prSet/>
      <dgm:spPr/>
      <dgm:t>
        <a:bodyPr/>
        <a:lstStyle/>
        <a:p>
          <a:endParaRPr lang="en-US"/>
        </a:p>
      </dgm:t>
    </dgm:pt>
    <dgm:pt modelId="{83683A4C-56EB-BF4B-96AB-90CF9D0A65C6}" type="sibTrans" cxnId="{27D14EE0-8D5B-7448-A5C2-110698560F50}">
      <dgm:prSet/>
      <dgm:spPr/>
      <dgm:t>
        <a:bodyPr/>
        <a:lstStyle/>
        <a:p>
          <a:endParaRPr lang="en-US"/>
        </a:p>
      </dgm:t>
    </dgm:pt>
    <dgm:pt modelId="{0674E6B5-9DE6-064C-A311-55279E5F9A6E}">
      <dgm:prSet phldrT="[Text]"/>
      <dgm:spPr/>
      <dgm:t>
        <a:bodyPr/>
        <a:lstStyle/>
        <a:p>
          <a:r>
            <a:rPr lang="en-US" dirty="0"/>
            <a:t>Outcomes</a:t>
          </a:r>
        </a:p>
      </dgm:t>
    </dgm:pt>
    <dgm:pt modelId="{D3735B41-5BCA-584C-B6A5-78FF037D7290}" type="parTrans" cxnId="{29FEC375-6342-3747-81FF-1E3867D68781}">
      <dgm:prSet/>
      <dgm:spPr/>
      <dgm:t>
        <a:bodyPr/>
        <a:lstStyle/>
        <a:p>
          <a:endParaRPr lang="en-US"/>
        </a:p>
      </dgm:t>
    </dgm:pt>
    <dgm:pt modelId="{D6BA22B8-3C87-B04D-9473-8D6DA2439132}" type="sibTrans" cxnId="{29FEC375-6342-3747-81FF-1E3867D68781}">
      <dgm:prSet/>
      <dgm:spPr/>
      <dgm:t>
        <a:bodyPr/>
        <a:lstStyle/>
        <a:p>
          <a:endParaRPr lang="en-US"/>
        </a:p>
      </dgm:t>
    </dgm:pt>
    <dgm:pt modelId="{FA4976F1-8983-BB4D-99D9-BA3ACE1ECBF5}">
      <dgm:prSet phldrT="[Text]"/>
      <dgm:spPr/>
      <dgm:t>
        <a:bodyPr/>
        <a:lstStyle/>
        <a:p>
          <a:r>
            <a:rPr lang="en-US" dirty="0"/>
            <a:t>Impact</a:t>
          </a:r>
        </a:p>
      </dgm:t>
    </dgm:pt>
    <dgm:pt modelId="{14BD5C0C-8155-BE44-AA07-658C3477382D}" type="parTrans" cxnId="{E3EB1B4B-D7F5-2D4D-95B6-45CDB651A70B}">
      <dgm:prSet/>
      <dgm:spPr/>
      <dgm:t>
        <a:bodyPr/>
        <a:lstStyle/>
        <a:p>
          <a:endParaRPr lang="en-US"/>
        </a:p>
      </dgm:t>
    </dgm:pt>
    <dgm:pt modelId="{A6968673-1E4A-8543-9ADF-0E9C6A20D999}" type="sibTrans" cxnId="{E3EB1B4B-D7F5-2D4D-95B6-45CDB651A70B}">
      <dgm:prSet/>
      <dgm:spPr/>
      <dgm:t>
        <a:bodyPr/>
        <a:lstStyle/>
        <a:p>
          <a:endParaRPr lang="en-US"/>
        </a:p>
      </dgm:t>
    </dgm:pt>
    <dgm:pt modelId="{AC5D020B-5F5D-8140-9D30-4D43455F4AA9}" type="pres">
      <dgm:prSet presAssocID="{2C5E94B9-4238-8A4E-BDC7-7577A7A6B011}" presName="Name0" presStyleCnt="0">
        <dgm:presLayoutVars>
          <dgm:dir/>
          <dgm:resizeHandles val="exact"/>
        </dgm:presLayoutVars>
      </dgm:prSet>
      <dgm:spPr/>
    </dgm:pt>
    <dgm:pt modelId="{465BB910-FA21-094B-BAA2-85B6420E8641}" type="pres">
      <dgm:prSet presAssocID="{E8CD0E7F-B62B-FA4B-B6CC-558C9A2F2631}" presName="node" presStyleLbl="node1" presStyleIdx="0" presStyleCnt="5">
        <dgm:presLayoutVars>
          <dgm:bulletEnabled val="1"/>
        </dgm:presLayoutVars>
      </dgm:prSet>
      <dgm:spPr/>
    </dgm:pt>
    <dgm:pt modelId="{B5F7C183-7A8D-1D43-9F55-3EAF97A47F14}" type="pres">
      <dgm:prSet presAssocID="{CCAFAFDB-F235-0340-9149-581B0B5A1E0C}" presName="sibTrans" presStyleLbl="sibTrans2D1" presStyleIdx="0" presStyleCnt="4"/>
      <dgm:spPr/>
    </dgm:pt>
    <dgm:pt modelId="{66EC6F43-5C40-A44F-B7BF-D9031A29B4E2}" type="pres">
      <dgm:prSet presAssocID="{CCAFAFDB-F235-0340-9149-581B0B5A1E0C}" presName="connectorText" presStyleLbl="sibTrans2D1" presStyleIdx="0" presStyleCnt="4"/>
      <dgm:spPr/>
    </dgm:pt>
    <dgm:pt modelId="{9064D513-8759-584C-892B-0BCFD0BB3651}" type="pres">
      <dgm:prSet presAssocID="{1BC5BCFB-474A-6F4F-BB3C-D5A1864A0C12}" presName="node" presStyleLbl="node1" presStyleIdx="1" presStyleCnt="5">
        <dgm:presLayoutVars>
          <dgm:bulletEnabled val="1"/>
        </dgm:presLayoutVars>
      </dgm:prSet>
      <dgm:spPr/>
    </dgm:pt>
    <dgm:pt modelId="{8913FFCF-25C1-7B42-AA2B-BCA08535847C}" type="pres">
      <dgm:prSet presAssocID="{757AEF97-1E4D-5548-8656-DC5EBC34476A}" presName="sibTrans" presStyleLbl="sibTrans2D1" presStyleIdx="1" presStyleCnt="4"/>
      <dgm:spPr/>
    </dgm:pt>
    <dgm:pt modelId="{3EFDF336-2376-1D41-A6D7-AF34DBCE9921}" type="pres">
      <dgm:prSet presAssocID="{757AEF97-1E4D-5548-8656-DC5EBC34476A}" presName="connectorText" presStyleLbl="sibTrans2D1" presStyleIdx="1" presStyleCnt="4"/>
      <dgm:spPr/>
    </dgm:pt>
    <dgm:pt modelId="{1B54C362-5A39-A543-B43E-D58173A76523}" type="pres">
      <dgm:prSet presAssocID="{ED9101F9-EBD4-9E4D-8DD7-1AEFB7201E62}" presName="node" presStyleLbl="node1" presStyleIdx="2" presStyleCnt="5">
        <dgm:presLayoutVars>
          <dgm:bulletEnabled val="1"/>
        </dgm:presLayoutVars>
      </dgm:prSet>
      <dgm:spPr/>
    </dgm:pt>
    <dgm:pt modelId="{416E4DAF-A355-D948-9D4D-73B9F2106D55}" type="pres">
      <dgm:prSet presAssocID="{83683A4C-56EB-BF4B-96AB-90CF9D0A65C6}" presName="sibTrans" presStyleLbl="sibTrans2D1" presStyleIdx="2" presStyleCnt="4"/>
      <dgm:spPr/>
    </dgm:pt>
    <dgm:pt modelId="{DB41A189-AE4D-0D45-BA7C-428507C89C1D}" type="pres">
      <dgm:prSet presAssocID="{83683A4C-56EB-BF4B-96AB-90CF9D0A65C6}" presName="connectorText" presStyleLbl="sibTrans2D1" presStyleIdx="2" presStyleCnt="4"/>
      <dgm:spPr/>
    </dgm:pt>
    <dgm:pt modelId="{FA33D9F0-E551-2246-B805-5A15D0BC810D}" type="pres">
      <dgm:prSet presAssocID="{0674E6B5-9DE6-064C-A311-55279E5F9A6E}" presName="node" presStyleLbl="node1" presStyleIdx="3" presStyleCnt="5">
        <dgm:presLayoutVars>
          <dgm:bulletEnabled val="1"/>
        </dgm:presLayoutVars>
      </dgm:prSet>
      <dgm:spPr/>
    </dgm:pt>
    <dgm:pt modelId="{15B63BE6-DBFB-1243-9EAA-4BE5A1E4AFED}" type="pres">
      <dgm:prSet presAssocID="{D6BA22B8-3C87-B04D-9473-8D6DA2439132}" presName="sibTrans" presStyleLbl="sibTrans2D1" presStyleIdx="3" presStyleCnt="4"/>
      <dgm:spPr/>
    </dgm:pt>
    <dgm:pt modelId="{F4D821B5-4FC8-A241-94A9-7215AD59834C}" type="pres">
      <dgm:prSet presAssocID="{D6BA22B8-3C87-B04D-9473-8D6DA2439132}" presName="connectorText" presStyleLbl="sibTrans2D1" presStyleIdx="3" presStyleCnt="4"/>
      <dgm:spPr/>
    </dgm:pt>
    <dgm:pt modelId="{61438375-AF38-674E-B3A0-050D211BB799}" type="pres">
      <dgm:prSet presAssocID="{FA4976F1-8983-BB4D-99D9-BA3ACE1ECBF5}" presName="node" presStyleLbl="node1" presStyleIdx="4" presStyleCnt="5">
        <dgm:presLayoutVars>
          <dgm:bulletEnabled val="1"/>
        </dgm:presLayoutVars>
      </dgm:prSet>
      <dgm:spPr/>
    </dgm:pt>
  </dgm:ptLst>
  <dgm:cxnLst>
    <dgm:cxn modelId="{49EFE90E-5127-C343-88C6-0C753CDD6624}" type="presOf" srcId="{CCAFAFDB-F235-0340-9149-581B0B5A1E0C}" destId="{B5F7C183-7A8D-1D43-9F55-3EAF97A47F14}" srcOrd="0" destOrd="0" presId="urn:microsoft.com/office/officeart/2005/8/layout/process1"/>
    <dgm:cxn modelId="{1E779B17-83F3-0B46-A7AB-61E3BA27D263}" type="presOf" srcId="{83683A4C-56EB-BF4B-96AB-90CF9D0A65C6}" destId="{DB41A189-AE4D-0D45-BA7C-428507C89C1D}" srcOrd="1" destOrd="0" presId="urn:microsoft.com/office/officeart/2005/8/layout/process1"/>
    <dgm:cxn modelId="{77EBB21A-2A25-6341-B397-434CCFD51DC9}" srcId="{2C5E94B9-4238-8A4E-BDC7-7577A7A6B011}" destId="{1BC5BCFB-474A-6F4F-BB3C-D5A1864A0C12}" srcOrd="1" destOrd="0" parTransId="{AC97345D-4408-4947-B6E7-410200FABCAC}" sibTransId="{757AEF97-1E4D-5548-8656-DC5EBC34476A}"/>
    <dgm:cxn modelId="{75E84321-C092-0745-9771-AEE675B29344}" type="presOf" srcId="{ED9101F9-EBD4-9E4D-8DD7-1AEFB7201E62}" destId="{1B54C362-5A39-A543-B43E-D58173A76523}" srcOrd="0" destOrd="0" presId="urn:microsoft.com/office/officeart/2005/8/layout/process1"/>
    <dgm:cxn modelId="{E3EB1B4B-D7F5-2D4D-95B6-45CDB651A70B}" srcId="{2C5E94B9-4238-8A4E-BDC7-7577A7A6B011}" destId="{FA4976F1-8983-BB4D-99D9-BA3ACE1ECBF5}" srcOrd="4" destOrd="0" parTransId="{14BD5C0C-8155-BE44-AA07-658C3477382D}" sibTransId="{A6968673-1E4A-8543-9ADF-0E9C6A20D999}"/>
    <dgm:cxn modelId="{BC719F62-D169-564E-A4C4-BE411D99116E}" type="presOf" srcId="{757AEF97-1E4D-5548-8656-DC5EBC34476A}" destId="{3EFDF336-2376-1D41-A6D7-AF34DBCE9921}" srcOrd="1" destOrd="0" presId="urn:microsoft.com/office/officeart/2005/8/layout/process1"/>
    <dgm:cxn modelId="{29FEC375-6342-3747-81FF-1E3867D68781}" srcId="{2C5E94B9-4238-8A4E-BDC7-7577A7A6B011}" destId="{0674E6B5-9DE6-064C-A311-55279E5F9A6E}" srcOrd="3" destOrd="0" parTransId="{D3735B41-5BCA-584C-B6A5-78FF037D7290}" sibTransId="{D6BA22B8-3C87-B04D-9473-8D6DA2439132}"/>
    <dgm:cxn modelId="{B95CD17E-26E9-F14E-8CCC-9521D879F2F7}" type="presOf" srcId="{CCAFAFDB-F235-0340-9149-581B0B5A1E0C}" destId="{66EC6F43-5C40-A44F-B7BF-D9031A29B4E2}" srcOrd="1" destOrd="0" presId="urn:microsoft.com/office/officeart/2005/8/layout/process1"/>
    <dgm:cxn modelId="{2E535480-148A-F141-B537-9D1A41EE4B9F}" type="presOf" srcId="{D6BA22B8-3C87-B04D-9473-8D6DA2439132}" destId="{F4D821B5-4FC8-A241-94A9-7215AD59834C}" srcOrd="1" destOrd="0" presId="urn:microsoft.com/office/officeart/2005/8/layout/process1"/>
    <dgm:cxn modelId="{3B924583-8C4D-9D4E-AAA9-7BF566C528EE}" type="presOf" srcId="{757AEF97-1E4D-5548-8656-DC5EBC34476A}" destId="{8913FFCF-25C1-7B42-AA2B-BCA08535847C}" srcOrd="0" destOrd="0" presId="urn:microsoft.com/office/officeart/2005/8/layout/process1"/>
    <dgm:cxn modelId="{317FA884-7513-034D-A056-B23621AE9984}" type="presOf" srcId="{83683A4C-56EB-BF4B-96AB-90CF9D0A65C6}" destId="{416E4DAF-A355-D948-9D4D-73B9F2106D55}" srcOrd="0" destOrd="0" presId="urn:microsoft.com/office/officeart/2005/8/layout/process1"/>
    <dgm:cxn modelId="{66955597-145E-BD41-BB4D-D14C18D68DE0}" type="presOf" srcId="{0674E6B5-9DE6-064C-A311-55279E5F9A6E}" destId="{FA33D9F0-E551-2246-B805-5A15D0BC810D}" srcOrd="0" destOrd="0" presId="urn:microsoft.com/office/officeart/2005/8/layout/process1"/>
    <dgm:cxn modelId="{0160899D-0FA8-CB42-A703-26AB828749BA}" type="presOf" srcId="{FA4976F1-8983-BB4D-99D9-BA3ACE1ECBF5}" destId="{61438375-AF38-674E-B3A0-050D211BB799}" srcOrd="0" destOrd="0" presId="urn:microsoft.com/office/officeart/2005/8/layout/process1"/>
    <dgm:cxn modelId="{783C5FC8-9F8B-2F40-B93B-CCBC178A9D1C}" srcId="{2C5E94B9-4238-8A4E-BDC7-7577A7A6B011}" destId="{E8CD0E7F-B62B-FA4B-B6CC-558C9A2F2631}" srcOrd="0" destOrd="0" parTransId="{068FFE23-D9BC-1944-96C8-1B6CCF6EDD43}" sibTransId="{CCAFAFDB-F235-0340-9149-581B0B5A1E0C}"/>
    <dgm:cxn modelId="{199891DF-CFD3-EE45-B872-B7A6680BCD7E}" type="presOf" srcId="{1BC5BCFB-474A-6F4F-BB3C-D5A1864A0C12}" destId="{9064D513-8759-584C-892B-0BCFD0BB3651}" srcOrd="0" destOrd="0" presId="urn:microsoft.com/office/officeart/2005/8/layout/process1"/>
    <dgm:cxn modelId="{27D14EE0-8D5B-7448-A5C2-110698560F50}" srcId="{2C5E94B9-4238-8A4E-BDC7-7577A7A6B011}" destId="{ED9101F9-EBD4-9E4D-8DD7-1AEFB7201E62}" srcOrd="2" destOrd="0" parTransId="{C680CFC3-1843-4741-A9D1-5D05E68E829B}" sibTransId="{83683A4C-56EB-BF4B-96AB-90CF9D0A65C6}"/>
    <dgm:cxn modelId="{404EB5E1-0C0A-DC48-A6EC-F3E7D732EEA6}" type="presOf" srcId="{D6BA22B8-3C87-B04D-9473-8D6DA2439132}" destId="{15B63BE6-DBFB-1243-9EAA-4BE5A1E4AFED}" srcOrd="0" destOrd="0" presId="urn:microsoft.com/office/officeart/2005/8/layout/process1"/>
    <dgm:cxn modelId="{629D16E7-E630-F24A-9863-337C50C8C17C}" type="presOf" srcId="{2C5E94B9-4238-8A4E-BDC7-7577A7A6B011}" destId="{AC5D020B-5F5D-8140-9D30-4D43455F4AA9}" srcOrd="0" destOrd="0" presId="urn:microsoft.com/office/officeart/2005/8/layout/process1"/>
    <dgm:cxn modelId="{3CBDE1F1-9F1E-014C-AA3C-186A50979179}" type="presOf" srcId="{E8CD0E7F-B62B-FA4B-B6CC-558C9A2F2631}" destId="{465BB910-FA21-094B-BAA2-85B6420E8641}" srcOrd="0" destOrd="0" presId="urn:microsoft.com/office/officeart/2005/8/layout/process1"/>
    <dgm:cxn modelId="{1CB91B4D-54FC-1641-9A32-9A2427ED3BE1}" type="presParOf" srcId="{AC5D020B-5F5D-8140-9D30-4D43455F4AA9}" destId="{465BB910-FA21-094B-BAA2-85B6420E8641}" srcOrd="0" destOrd="0" presId="urn:microsoft.com/office/officeart/2005/8/layout/process1"/>
    <dgm:cxn modelId="{79CDF845-952A-DA4D-A831-C090F36E44FB}" type="presParOf" srcId="{AC5D020B-5F5D-8140-9D30-4D43455F4AA9}" destId="{B5F7C183-7A8D-1D43-9F55-3EAF97A47F14}" srcOrd="1" destOrd="0" presId="urn:microsoft.com/office/officeart/2005/8/layout/process1"/>
    <dgm:cxn modelId="{B6E1B32A-5E67-AF40-9D80-3EC66343AFF6}" type="presParOf" srcId="{B5F7C183-7A8D-1D43-9F55-3EAF97A47F14}" destId="{66EC6F43-5C40-A44F-B7BF-D9031A29B4E2}" srcOrd="0" destOrd="0" presId="urn:microsoft.com/office/officeart/2005/8/layout/process1"/>
    <dgm:cxn modelId="{41AD986F-F19D-9341-B07D-F149418F21FC}" type="presParOf" srcId="{AC5D020B-5F5D-8140-9D30-4D43455F4AA9}" destId="{9064D513-8759-584C-892B-0BCFD0BB3651}" srcOrd="2" destOrd="0" presId="urn:microsoft.com/office/officeart/2005/8/layout/process1"/>
    <dgm:cxn modelId="{E3347011-7C27-6648-B4ED-920CA4FF0A28}" type="presParOf" srcId="{AC5D020B-5F5D-8140-9D30-4D43455F4AA9}" destId="{8913FFCF-25C1-7B42-AA2B-BCA08535847C}" srcOrd="3" destOrd="0" presId="urn:microsoft.com/office/officeart/2005/8/layout/process1"/>
    <dgm:cxn modelId="{D91496AF-F191-7E4B-BF00-3F861E69C3EA}" type="presParOf" srcId="{8913FFCF-25C1-7B42-AA2B-BCA08535847C}" destId="{3EFDF336-2376-1D41-A6D7-AF34DBCE9921}" srcOrd="0" destOrd="0" presId="urn:microsoft.com/office/officeart/2005/8/layout/process1"/>
    <dgm:cxn modelId="{42BA8028-3774-6B4F-9BB8-129F323E18D6}" type="presParOf" srcId="{AC5D020B-5F5D-8140-9D30-4D43455F4AA9}" destId="{1B54C362-5A39-A543-B43E-D58173A76523}" srcOrd="4" destOrd="0" presId="urn:microsoft.com/office/officeart/2005/8/layout/process1"/>
    <dgm:cxn modelId="{2BF71279-3D2E-AD41-9FBF-D4CC70A1B11A}" type="presParOf" srcId="{AC5D020B-5F5D-8140-9D30-4D43455F4AA9}" destId="{416E4DAF-A355-D948-9D4D-73B9F2106D55}" srcOrd="5" destOrd="0" presId="urn:microsoft.com/office/officeart/2005/8/layout/process1"/>
    <dgm:cxn modelId="{50D51B4D-1F0A-6444-B798-B1A9966B7871}" type="presParOf" srcId="{416E4DAF-A355-D948-9D4D-73B9F2106D55}" destId="{DB41A189-AE4D-0D45-BA7C-428507C89C1D}" srcOrd="0" destOrd="0" presId="urn:microsoft.com/office/officeart/2005/8/layout/process1"/>
    <dgm:cxn modelId="{2BE93EEE-0A5F-A242-ABFA-22AA15D552C9}" type="presParOf" srcId="{AC5D020B-5F5D-8140-9D30-4D43455F4AA9}" destId="{FA33D9F0-E551-2246-B805-5A15D0BC810D}" srcOrd="6" destOrd="0" presId="urn:microsoft.com/office/officeart/2005/8/layout/process1"/>
    <dgm:cxn modelId="{CA8A7091-96A5-5843-BBFC-FF3DE56CC4F1}" type="presParOf" srcId="{AC5D020B-5F5D-8140-9D30-4D43455F4AA9}" destId="{15B63BE6-DBFB-1243-9EAA-4BE5A1E4AFED}" srcOrd="7" destOrd="0" presId="urn:microsoft.com/office/officeart/2005/8/layout/process1"/>
    <dgm:cxn modelId="{B1593AEE-8979-DF46-A3E0-1D6EB2DBF69F}" type="presParOf" srcId="{15B63BE6-DBFB-1243-9EAA-4BE5A1E4AFED}" destId="{F4D821B5-4FC8-A241-94A9-7215AD59834C}" srcOrd="0" destOrd="0" presId="urn:microsoft.com/office/officeart/2005/8/layout/process1"/>
    <dgm:cxn modelId="{0A99EFA2-D050-8F4B-BB0E-4773848172D7}" type="presParOf" srcId="{AC5D020B-5F5D-8140-9D30-4D43455F4AA9}" destId="{61438375-AF38-674E-B3A0-050D211BB79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C349AB-F413-D149-800B-0EFE18D558A5}" type="doc">
      <dgm:prSet loTypeId="urn:microsoft.com/office/officeart/2005/8/layout/chevron1" loCatId="" qsTypeId="urn:microsoft.com/office/officeart/2005/8/quickstyle/simple2" qsCatId="simple" csTypeId="urn:microsoft.com/office/officeart/2005/8/colors/colorful4" csCatId="colorful" phldr="1"/>
      <dgm:spPr/>
      <dgm:t>
        <a:bodyPr/>
        <a:lstStyle/>
        <a:p>
          <a:endParaRPr lang="en-US"/>
        </a:p>
      </dgm:t>
    </dgm:pt>
    <dgm:pt modelId="{68AF7490-6918-B54B-8798-C51CE2268D89}">
      <dgm:prSet phldrT="[Text]"/>
      <dgm:spPr>
        <a:solidFill>
          <a:schemeClr val="tx2">
            <a:lumMod val="60000"/>
            <a:lumOff val="40000"/>
          </a:schemeClr>
        </a:solidFill>
      </dgm:spPr>
      <dgm:t>
        <a:bodyPr/>
        <a:lstStyle/>
        <a:p>
          <a:r>
            <a:rPr lang="en-US" dirty="0"/>
            <a:t>Implementation</a:t>
          </a:r>
        </a:p>
      </dgm:t>
    </dgm:pt>
    <dgm:pt modelId="{A21596E2-B5D9-7643-85A4-099CEFA35C75}" type="parTrans" cxnId="{B2F46645-0226-1A49-80C1-DFBA763155F4}">
      <dgm:prSet/>
      <dgm:spPr/>
      <dgm:t>
        <a:bodyPr/>
        <a:lstStyle/>
        <a:p>
          <a:endParaRPr lang="en-US"/>
        </a:p>
      </dgm:t>
    </dgm:pt>
    <dgm:pt modelId="{23372E94-D3A0-C445-BD24-1236BAA1D4DA}" type="sibTrans" cxnId="{B2F46645-0226-1A49-80C1-DFBA763155F4}">
      <dgm:prSet/>
      <dgm:spPr/>
      <dgm:t>
        <a:bodyPr/>
        <a:lstStyle/>
        <a:p>
          <a:endParaRPr lang="en-US"/>
        </a:p>
      </dgm:t>
    </dgm:pt>
    <dgm:pt modelId="{4EC07C78-046B-9E4E-A4F8-DB8660083AD5}" type="pres">
      <dgm:prSet presAssocID="{B7C349AB-F413-D149-800B-0EFE18D558A5}" presName="Name0" presStyleCnt="0">
        <dgm:presLayoutVars>
          <dgm:dir/>
          <dgm:animLvl val="lvl"/>
          <dgm:resizeHandles val="exact"/>
        </dgm:presLayoutVars>
      </dgm:prSet>
      <dgm:spPr/>
    </dgm:pt>
    <dgm:pt modelId="{7C3BAFEB-2134-3A48-B993-F3F62B89D090}" type="pres">
      <dgm:prSet presAssocID="{68AF7490-6918-B54B-8798-C51CE2268D89}" presName="parTxOnly" presStyleLbl="node1" presStyleIdx="0" presStyleCnt="1">
        <dgm:presLayoutVars>
          <dgm:chMax val="0"/>
          <dgm:chPref val="0"/>
          <dgm:bulletEnabled val="1"/>
        </dgm:presLayoutVars>
      </dgm:prSet>
      <dgm:spPr/>
    </dgm:pt>
  </dgm:ptLst>
  <dgm:cxnLst>
    <dgm:cxn modelId="{B2F46645-0226-1A49-80C1-DFBA763155F4}" srcId="{B7C349AB-F413-D149-800B-0EFE18D558A5}" destId="{68AF7490-6918-B54B-8798-C51CE2268D89}" srcOrd="0" destOrd="0" parTransId="{A21596E2-B5D9-7643-85A4-099CEFA35C75}" sibTransId="{23372E94-D3A0-C445-BD24-1236BAA1D4DA}"/>
    <dgm:cxn modelId="{0A2CF685-2280-7D4D-8BCA-5E44E05C525A}" type="presOf" srcId="{B7C349AB-F413-D149-800B-0EFE18D558A5}" destId="{4EC07C78-046B-9E4E-A4F8-DB8660083AD5}" srcOrd="0" destOrd="0" presId="urn:microsoft.com/office/officeart/2005/8/layout/chevron1"/>
    <dgm:cxn modelId="{E99361C2-B613-F542-B64C-027323BAA2A4}" type="presOf" srcId="{68AF7490-6918-B54B-8798-C51CE2268D89}" destId="{7C3BAFEB-2134-3A48-B993-F3F62B89D090}" srcOrd="0" destOrd="0" presId="urn:microsoft.com/office/officeart/2005/8/layout/chevron1"/>
    <dgm:cxn modelId="{6CAC418F-2006-5E48-89C2-636C124C281E}" type="presParOf" srcId="{4EC07C78-046B-9E4E-A4F8-DB8660083AD5}" destId="{7C3BAFEB-2134-3A48-B993-F3F62B89D090}"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C349AB-F413-D149-800B-0EFE18D558A5}" type="doc">
      <dgm:prSet loTypeId="urn:microsoft.com/office/officeart/2005/8/layout/chevron1" loCatId="" qsTypeId="urn:microsoft.com/office/officeart/2005/8/quickstyle/simple2" qsCatId="simple" csTypeId="urn:microsoft.com/office/officeart/2005/8/colors/colorful4" csCatId="colorful" phldr="1"/>
      <dgm:spPr/>
      <dgm:t>
        <a:bodyPr/>
        <a:lstStyle/>
        <a:p>
          <a:endParaRPr lang="en-US"/>
        </a:p>
      </dgm:t>
    </dgm:pt>
    <dgm:pt modelId="{6FB150E3-65F1-2543-9EAD-936A8AC5137A}">
      <dgm:prSet phldrT="[Text]"/>
      <dgm:spPr>
        <a:solidFill>
          <a:schemeClr val="accent6">
            <a:lumMod val="75000"/>
          </a:schemeClr>
        </a:solidFill>
      </dgm:spPr>
      <dgm:t>
        <a:bodyPr/>
        <a:lstStyle/>
        <a:p>
          <a:r>
            <a:rPr lang="en-US" dirty="0"/>
            <a:t>Evaluation</a:t>
          </a:r>
        </a:p>
      </dgm:t>
    </dgm:pt>
    <dgm:pt modelId="{04CA21AB-7E1F-4741-9CEB-DA08C5315BFF}" type="parTrans" cxnId="{1452E4CB-C145-B349-A43C-8FE3C0039B13}">
      <dgm:prSet/>
      <dgm:spPr/>
      <dgm:t>
        <a:bodyPr/>
        <a:lstStyle/>
        <a:p>
          <a:endParaRPr lang="en-US"/>
        </a:p>
      </dgm:t>
    </dgm:pt>
    <dgm:pt modelId="{7A9C18C9-B5E9-DA41-99FE-852F85D40FE9}" type="sibTrans" cxnId="{1452E4CB-C145-B349-A43C-8FE3C0039B13}">
      <dgm:prSet/>
      <dgm:spPr/>
      <dgm:t>
        <a:bodyPr/>
        <a:lstStyle/>
        <a:p>
          <a:endParaRPr lang="en-US"/>
        </a:p>
      </dgm:t>
    </dgm:pt>
    <dgm:pt modelId="{4EC07C78-046B-9E4E-A4F8-DB8660083AD5}" type="pres">
      <dgm:prSet presAssocID="{B7C349AB-F413-D149-800B-0EFE18D558A5}" presName="Name0" presStyleCnt="0">
        <dgm:presLayoutVars>
          <dgm:dir/>
          <dgm:animLvl val="lvl"/>
          <dgm:resizeHandles val="exact"/>
        </dgm:presLayoutVars>
      </dgm:prSet>
      <dgm:spPr/>
    </dgm:pt>
    <dgm:pt modelId="{42DAF66D-CD17-024B-9B7B-B2F461FB980D}" type="pres">
      <dgm:prSet presAssocID="{6FB150E3-65F1-2543-9EAD-936A8AC5137A}" presName="parTxOnly" presStyleLbl="node1" presStyleIdx="0" presStyleCnt="1">
        <dgm:presLayoutVars>
          <dgm:chMax val="0"/>
          <dgm:chPref val="0"/>
          <dgm:bulletEnabled val="1"/>
        </dgm:presLayoutVars>
      </dgm:prSet>
      <dgm:spPr/>
    </dgm:pt>
  </dgm:ptLst>
  <dgm:cxnLst>
    <dgm:cxn modelId="{73329347-ED81-4543-BBFA-B1AED0F1D41A}" type="presOf" srcId="{6FB150E3-65F1-2543-9EAD-936A8AC5137A}" destId="{42DAF66D-CD17-024B-9B7B-B2F461FB980D}" srcOrd="0" destOrd="0" presId="urn:microsoft.com/office/officeart/2005/8/layout/chevron1"/>
    <dgm:cxn modelId="{1452E4CB-C145-B349-A43C-8FE3C0039B13}" srcId="{B7C349AB-F413-D149-800B-0EFE18D558A5}" destId="{6FB150E3-65F1-2543-9EAD-936A8AC5137A}" srcOrd="0" destOrd="0" parTransId="{04CA21AB-7E1F-4741-9CEB-DA08C5315BFF}" sibTransId="{7A9C18C9-B5E9-DA41-99FE-852F85D40FE9}"/>
    <dgm:cxn modelId="{E0A973CD-7EB7-0F41-8B04-9926E7DECD67}" type="presOf" srcId="{B7C349AB-F413-D149-800B-0EFE18D558A5}" destId="{4EC07C78-046B-9E4E-A4F8-DB8660083AD5}" srcOrd="0" destOrd="0" presId="urn:microsoft.com/office/officeart/2005/8/layout/chevron1"/>
    <dgm:cxn modelId="{C7916056-7B1D-8C4A-AB5D-1BE7F494E25B}" type="presParOf" srcId="{4EC07C78-046B-9E4E-A4F8-DB8660083AD5}" destId="{42DAF66D-CD17-024B-9B7B-B2F461FB980D}"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C349AB-F413-D149-800B-0EFE18D558A5}" type="doc">
      <dgm:prSet loTypeId="urn:microsoft.com/office/officeart/2005/8/layout/chevron1" loCatId="" qsTypeId="urn:microsoft.com/office/officeart/2005/8/quickstyle/simple2" qsCatId="simple" csTypeId="urn:microsoft.com/office/officeart/2005/8/colors/colorful4" csCatId="colorful" phldr="1"/>
      <dgm:spPr/>
      <dgm:t>
        <a:bodyPr/>
        <a:lstStyle/>
        <a:p>
          <a:endParaRPr lang="en-US"/>
        </a:p>
      </dgm:t>
    </dgm:pt>
    <dgm:pt modelId="{6FB150E3-65F1-2543-9EAD-936A8AC5137A}">
      <dgm:prSet phldrT="[Text]"/>
      <dgm:spPr>
        <a:solidFill>
          <a:srgbClr val="30D631"/>
        </a:solidFill>
      </dgm:spPr>
      <dgm:t>
        <a:bodyPr/>
        <a:lstStyle/>
        <a:p>
          <a:r>
            <a:rPr lang="en-US" dirty="0"/>
            <a:t>Sustain change</a:t>
          </a:r>
        </a:p>
      </dgm:t>
    </dgm:pt>
    <dgm:pt modelId="{04CA21AB-7E1F-4741-9CEB-DA08C5315BFF}" type="parTrans" cxnId="{1452E4CB-C145-B349-A43C-8FE3C0039B13}">
      <dgm:prSet/>
      <dgm:spPr/>
      <dgm:t>
        <a:bodyPr/>
        <a:lstStyle/>
        <a:p>
          <a:endParaRPr lang="en-US"/>
        </a:p>
      </dgm:t>
    </dgm:pt>
    <dgm:pt modelId="{7A9C18C9-B5E9-DA41-99FE-852F85D40FE9}" type="sibTrans" cxnId="{1452E4CB-C145-B349-A43C-8FE3C0039B13}">
      <dgm:prSet/>
      <dgm:spPr/>
      <dgm:t>
        <a:bodyPr/>
        <a:lstStyle/>
        <a:p>
          <a:endParaRPr lang="en-US"/>
        </a:p>
      </dgm:t>
    </dgm:pt>
    <dgm:pt modelId="{4EC07C78-046B-9E4E-A4F8-DB8660083AD5}" type="pres">
      <dgm:prSet presAssocID="{B7C349AB-F413-D149-800B-0EFE18D558A5}" presName="Name0" presStyleCnt="0">
        <dgm:presLayoutVars>
          <dgm:dir/>
          <dgm:animLvl val="lvl"/>
          <dgm:resizeHandles val="exact"/>
        </dgm:presLayoutVars>
      </dgm:prSet>
      <dgm:spPr/>
    </dgm:pt>
    <dgm:pt modelId="{42DAF66D-CD17-024B-9B7B-B2F461FB980D}" type="pres">
      <dgm:prSet presAssocID="{6FB150E3-65F1-2543-9EAD-936A8AC5137A}" presName="parTxOnly" presStyleLbl="node1" presStyleIdx="0" presStyleCnt="1">
        <dgm:presLayoutVars>
          <dgm:chMax val="0"/>
          <dgm:chPref val="0"/>
          <dgm:bulletEnabled val="1"/>
        </dgm:presLayoutVars>
      </dgm:prSet>
      <dgm:spPr/>
    </dgm:pt>
  </dgm:ptLst>
  <dgm:cxnLst>
    <dgm:cxn modelId="{FCB8D4B3-6ED3-5749-998A-C820742A9C61}" type="presOf" srcId="{B7C349AB-F413-D149-800B-0EFE18D558A5}" destId="{4EC07C78-046B-9E4E-A4F8-DB8660083AD5}" srcOrd="0" destOrd="0" presId="urn:microsoft.com/office/officeart/2005/8/layout/chevron1"/>
    <dgm:cxn modelId="{1452E4CB-C145-B349-A43C-8FE3C0039B13}" srcId="{B7C349AB-F413-D149-800B-0EFE18D558A5}" destId="{6FB150E3-65F1-2543-9EAD-936A8AC5137A}" srcOrd="0" destOrd="0" parTransId="{04CA21AB-7E1F-4741-9CEB-DA08C5315BFF}" sibTransId="{7A9C18C9-B5E9-DA41-99FE-852F85D40FE9}"/>
    <dgm:cxn modelId="{B8C792E3-5D8A-BC4B-A5F5-D5D133DEA697}" type="presOf" srcId="{6FB150E3-65F1-2543-9EAD-936A8AC5137A}" destId="{42DAF66D-CD17-024B-9B7B-B2F461FB980D}" srcOrd="0" destOrd="0" presId="urn:microsoft.com/office/officeart/2005/8/layout/chevron1"/>
    <dgm:cxn modelId="{983AFCAF-D763-2148-AE5B-CABED60B96F7}" type="presParOf" srcId="{4EC07C78-046B-9E4E-A4F8-DB8660083AD5}" destId="{42DAF66D-CD17-024B-9B7B-B2F461FB980D}"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F0239F-A070-445C-91F1-A90E00278DC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F4DF44C-609E-4F10-9481-CC65F2F84286}">
      <dgm:prSet custT="1"/>
      <dgm:spPr/>
      <dgm:t>
        <a:bodyPr/>
        <a:lstStyle/>
        <a:p>
          <a:pPr>
            <a:lnSpc>
              <a:spcPct val="100000"/>
            </a:lnSpc>
          </a:pPr>
          <a:r>
            <a:rPr lang="en-GB" sz="1600"/>
            <a:t>The first phase involve identifying the need for change of working routine</a:t>
          </a:r>
          <a:endParaRPr lang="en-US" sz="1600"/>
        </a:p>
      </dgm:t>
    </dgm:pt>
    <dgm:pt modelId="{E7FD6044-0542-4037-A8E0-CF804EA479D3}" type="parTrans" cxnId="{2988BB09-F102-47C2-8025-48B747D163DE}">
      <dgm:prSet/>
      <dgm:spPr/>
      <dgm:t>
        <a:bodyPr/>
        <a:lstStyle/>
        <a:p>
          <a:endParaRPr lang="en-US"/>
        </a:p>
      </dgm:t>
    </dgm:pt>
    <dgm:pt modelId="{A133ACBD-377A-4AF0-90A9-8ACB6426F2A2}" type="sibTrans" cxnId="{2988BB09-F102-47C2-8025-48B747D163DE}">
      <dgm:prSet/>
      <dgm:spPr/>
      <dgm:t>
        <a:bodyPr/>
        <a:lstStyle/>
        <a:p>
          <a:endParaRPr lang="en-US"/>
        </a:p>
      </dgm:t>
    </dgm:pt>
    <dgm:pt modelId="{1CD0EFE8-9264-49E3-8F61-E1F8907E16D3}">
      <dgm:prSet custT="1"/>
      <dgm:spPr/>
      <dgm:t>
        <a:bodyPr/>
        <a:lstStyle/>
        <a:p>
          <a:pPr>
            <a:lnSpc>
              <a:spcPct val="100000"/>
            </a:lnSpc>
          </a:pPr>
          <a:r>
            <a:rPr lang="en-GB" sz="1600"/>
            <a:t>The second phase is about implementing the new method. </a:t>
          </a:r>
          <a:endParaRPr lang="en-US" sz="1600"/>
        </a:p>
      </dgm:t>
    </dgm:pt>
    <dgm:pt modelId="{0E802597-A852-4F50-9D2F-319ED7EDBAA8}" type="parTrans" cxnId="{D4F4A90F-760F-4406-8B30-8C4B249613B0}">
      <dgm:prSet/>
      <dgm:spPr/>
      <dgm:t>
        <a:bodyPr/>
        <a:lstStyle/>
        <a:p>
          <a:endParaRPr lang="en-US"/>
        </a:p>
      </dgm:t>
    </dgm:pt>
    <dgm:pt modelId="{1B66059D-3C44-479D-9047-AB3B87D26B14}" type="sibTrans" cxnId="{D4F4A90F-760F-4406-8B30-8C4B249613B0}">
      <dgm:prSet/>
      <dgm:spPr/>
      <dgm:t>
        <a:bodyPr/>
        <a:lstStyle/>
        <a:p>
          <a:endParaRPr lang="en-US"/>
        </a:p>
      </dgm:t>
    </dgm:pt>
    <dgm:pt modelId="{9E0B6922-27CC-46F7-9A24-4A906FDD3B3F}">
      <dgm:prSet custT="1"/>
      <dgm:spPr/>
      <dgm:t>
        <a:bodyPr/>
        <a:lstStyle/>
        <a:p>
          <a:pPr>
            <a:lnSpc>
              <a:spcPct val="100000"/>
            </a:lnSpc>
          </a:pPr>
          <a:r>
            <a:rPr lang="en-GB" sz="1600" dirty="0"/>
            <a:t>In the third phase the new method is applied in clinical practice. </a:t>
          </a:r>
          <a:endParaRPr lang="en-US" sz="1600" dirty="0"/>
        </a:p>
      </dgm:t>
    </dgm:pt>
    <dgm:pt modelId="{16FBDFCC-B188-4008-8D58-DEA700371243}" type="parTrans" cxnId="{C21F0811-F2B2-494A-B919-BE8E8922D632}">
      <dgm:prSet/>
      <dgm:spPr/>
      <dgm:t>
        <a:bodyPr/>
        <a:lstStyle/>
        <a:p>
          <a:endParaRPr lang="en-US"/>
        </a:p>
      </dgm:t>
    </dgm:pt>
    <dgm:pt modelId="{2C09A567-9857-428C-AA77-3E990EE28603}" type="sibTrans" cxnId="{C21F0811-F2B2-494A-B919-BE8E8922D632}">
      <dgm:prSet/>
      <dgm:spPr/>
      <dgm:t>
        <a:bodyPr/>
        <a:lstStyle/>
        <a:p>
          <a:endParaRPr lang="en-US"/>
        </a:p>
      </dgm:t>
    </dgm:pt>
    <dgm:pt modelId="{5BFE62A4-D00A-41E8-BAFB-2BF839FAAE98}">
      <dgm:prSet custT="1"/>
      <dgm:spPr/>
      <dgm:t>
        <a:bodyPr/>
        <a:lstStyle/>
        <a:p>
          <a:pPr>
            <a:lnSpc>
              <a:spcPct val="100000"/>
            </a:lnSpc>
          </a:pPr>
          <a:r>
            <a:rPr lang="en-GB" sz="1600" b="1"/>
            <a:t>In the fourth and last phase is considered implemented if the method is used of more than 50% of the staff and after 1-2 years the new method is the routine</a:t>
          </a:r>
          <a:r>
            <a:rPr lang="en-US" sz="1600" b="1"/>
            <a:t> </a:t>
          </a:r>
          <a:endParaRPr lang="en-US" sz="1600"/>
        </a:p>
      </dgm:t>
    </dgm:pt>
    <dgm:pt modelId="{E66B1D8E-F470-4F79-B1EC-FAFC24E281F8}" type="parTrans" cxnId="{70E470E3-2486-4E52-A273-256CD68A7CE7}">
      <dgm:prSet/>
      <dgm:spPr/>
      <dgm:t>
        <a:bodyPr/>
        <a:lstStyle/>
        <a:p>
          <a:endParaRPr lang="en-US"/>
        </a:p>
      </dgm:t>
    </dgm:pt>
    <dgm:pt modelId="{A1104CFD-0F61-44F0-AE45-D392E2CCD76B}" type="sibTrans" cxnId="{70E470E3-2486-4E52-A273-256CD68A7CE7}">
      <dgm:prSet/>
      <dgm:spPr/>
      <dgm:t>
        <a:bodyPr/>
        <a:lstStyle/>
        <a:p>
          <a:endParaRPr lang="en-US"/>
        </a:p>
      </dgm:t>
    </dgm:pt>
    <dgm:pt modelId="{D030A1BB-55A3-402B-98F3-5B3371811076}" type="pres">
      <dgm:prSet presAssocID="{AFF0239F-A070-445C-91F1-A90E00278DCF}" presName="root" presStyleCnt="0">
        <dgm:presLayoutVars>
          <dgm:dir/>
          <dgm:resizeHandles val="exact"/>
        </dgm:presLayoutVars>
      </dgm:prSet>
      <dgm:spPr/>
    </dgm:pt>
    <dgm:pt modelId="{60FC2C0B-6B38-4B22-8CB6-7D7541DA2F39}" type="pres">
      <dgm:prSet presAssocID="{AF4DF44C-609E-4F10-9481-CC65F2F84286}" presName="compNode" presStyleCnt="0"/>
      <dgm:spPr/>
    </dgm:pt>
    <dgm:pt modelId="{DB1B662F-5C4D-43CD-BCCE-2EFD0533A0F8}" type="pres">
      <dgm:prSet presAssocID="{AF4DF44C-609E-4F10-9481-CC65F2F842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DC9EDD3E-6E2B-441D-AECA-EAAEDEC9D7C0}" type="pres">
      <dgm:prSet presAssocID="{AF4DF44C-609E-4F10-9481-CC65F2F84286}" presName="spaceRect" presStyleCnt="0"/>
      <dgm:spPr/>
    </dgm:pt>
    <dgm:pt modelId="{A194A468-FD28-4C8F-846A-BCEE6433D078}" type="pres">
      <dgm:prSet presAssocID="{AF4DF44C-609E-4F10-9481-CC65F2F84286}" presName="textRect" presStyleLbl="revTx" presStyleIdx="0" presStyleCnt="4">
        <dgm:presLayoutVars>
          <dgm:chMax val="1"/>
          <dgm:chPref val="1"/>
        </dgm:presLayoutVars>
      </dgm:prSet>
      <dgm:spPr/>
    </dgm:pt>
    <dgm:pt modelId="{7DBA31AC-6048-4618-9FD0-12F3B10DDE8C}" type="pres">
      <dgm:prSet presAssocID="{A133ACBD-377A-4AF0-90A9-8ACB6426F2A2}" presName="sibTrans" presStyleCnt="0"/>
      <dgm:spPr/>
    </dgm:pt>
    <dgm:pt modelId="{31525288-54DE-4C87-9033-074702B19E5C}" type="pres">
      <dgm:prSet presAssocID="{1CD0EFE8-9264-49E3-8F61-E1F8907E16D3}" presName="compNode" presStyleCnt="0"/>
      <dgm:spPr/>
    </dgm:pt>
    <dgm:pt modelId="{4D41A1A9-B9A3-4145-9726-A271FA2E7FAB}" type="pres">
      <dgm:prSet presAssocID="{1CD0EFE8-9264-49E3-8F61-E1F8907E16D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orkflow"/>
        </a:ext>
      </dgm:extLst>
    </dgm:pt>
    <dgm:pt modelId="{8C4F9D66-DC00-4D24-851E-10AC4064EEB0}" type="pres">
      <dgm:prSet presAssocID="{1CD0EFE8-9264-49E3-8F61-E1F8907E16D3}" presName="spaceRect" presStyleCnt="0"/>
      <dgm:spPr/>
    </dgm:pt>
    <dgm:pt modelId="{FD3FC6D5-48DD-45BD-859C-787084EAA0DF}" type="pres">
      <dgm:prSet presAssocID="{1CD0EFE8-9264-49E3-8F61-E1F8907E16D3}" presName="textRect" presStyleLbl="revTx" presStyleIdx="1" presStyleCnt="4">
        <dgm:presLayoutVars>
          <dgm:chMax val="1"/>
          <dgm:chPref val="1"/>
        </dgm:presLayoutVars>
      </dgm:prSet>
      <dgm:spPr/>
    </dgm:pt>
    <dgm:pt modelId="{86FF6303-CCC4-40A3-8AF2-14A450C2F091}" type="pres">
      <dgm:prSet presAssocID="{1B66059D-3C44-479D-9047-AB3B87D26B14}" presName="sibTrans" presStyleCnt="0"/>
      <dgm:spPr/>
    </dgm:pt>
    <dgm:pt modelId="{7170B12E-97E0-45B9-87AD-4B4539E8FD2F}" type="pres">
      <dgm:prSet presAssocID="{9E0B6922-27CC-46F7-9A24-4A906FDD3B3F}" presName="compNode" presStyleCnt="0"/>
      <dgm:spPr/>
    </dgm:pt>
    <dgm:pt modelId="{A8E75930-4DB1-4467-A2BD-DB5242C0EA56}" type="pres">
      <dgm:prSet presAssocID="{9E0B6922-27CC-46F7-9A24-4A906FDD3B3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729BB039-09EC-4761-A783-140A235B2853}" type="pres">
      <dgm:prSet presAssocID="{9E0B6922-27CC-46F7-9A24-4A906FDD3B3F}" presName="spaceRect" presStyleCnt="0"/>
      <dgm:spPr/>
    </dgm:pt>
    <dgm:pt modelId="{EBA47EE8-098B-4424-9D3E-00BCD9494161}" type="pres">
      <dgm:prSet presAssocID="{9E0B6922-27CC-46F7-9A24-4A906FDD3B3F}" presName="textRect" presStyleLbl="revTx" presStyleIdx="2" presStyleCnt="4">
        <dgm:presLayoutVars>
          <dgm:chMax val="1"/>
          <dgm:chPref val="1"/>
        </dgm:presLayoutVars>
      </dgm:prSet>
      <dgm:spPr/>
    </dgm:pt>
    <dgm:pt modelId="{CB32F484-88F3-442D-B1BE-D91DBDFDA630}" type="pres">
      <dgm:prSet presAssocID="{2C09A567-9857-428C-AA77-3E990EE28603}" presName="sibTrans" presStyleCnt="0"/>
      <dgm:spPr/>
    </dgm:pt>
    <dgm:pt modelId="{1E1686E7-490E-46CB-8C57-CEC282BAC710}" type="pres">
      <dgm:prSet presAssocID="{5BFE62A4-D00A-41E8-BAFB-2BF839FAAE98}" presName="compNode" presStyleCnt="0"/>
      <dgm:spPr/>
    </dgm:pt>
    <dgm:pt modelId="{7D8EB5E3-4160-4EAC-A440-1B9B2D8A2C84}" type="pres">
      <dgm:prSet presAssocID="{5BFE62A4-D00A-41E8-BAFB-2BF839FAAE9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ick"/>
        </a:ext>
      </dgm:extLst>
    </dgm:pt>
    <dgm:pt modelId="{C1B7A9E0-B85A-4DC2-BC2A-C58701A424A0}" type="pres">
      <dgm:prSet presAssocID="{5BFE62A4-D00A-41E8-BAFB-2BF839FAAE98}" presName="spaceRect" presStyleCnt="0"/>
      <dgm:spPr/>
    </dgm:pt>
    <dgm:pt modelId="{3B4E02D2-D05C-4BC0-9736-3458BF88D96B}" type="pres">
      <dgm:prSet presAssocID="{5BFE62A4-D00A-41E8-BAFB-2BF839FAAE98}" presName="textRect" presStyleLbl="revTx" presStyleIdx="3" presStyleCnt="4">
        <dgm:presLayoutVars>
          <dgm:chMax val="1"/>
          <dgm:chPref val="1"/>
        </dgm:presLayoutVars>
      </dgm:prSet>
      <dgm:spPr/>
    </dgm:pt>
  </dgm:ptLst>
  <dgm:cxnLst>
    <dgm:cxn modelId="{2988BB09-F102-47C2-8025-48B747D163DE}" srcId="{AFF0239F-A070-445C-91F1-A90E00278DCF}" destId="{AF4DF44C-609E-4F10-9481-CC65F2F84286}" srcOrd="0" destOrd="0" parTransId="{E7FD6044-0542-4037-A8E0-CF804EA479D3}" sibTransId="{A133ACBD-377A-4AF0-90A9-8ACB6426F2A2}"/>
    <dgm:cxn modelId="{D4F4A90F-760F-4406-8B30-8C4B249613B0}" srcId="{AFF0239F-A070-445C-91F1-A90E00278DCF}" destId="{1CD0EFE8-9264-49E3-8F61-E1F8907E16D3}" srcOrd="1" destOrd="0" parTransId="{0E802597-A852-4F50-9D2F-319ED7EDBAA8}" sibTransId="{1B66059D-3C44-479D-9047-AB3B87D26B14}"/>
    <dgm:cxn modelId="{C21F0811-F2B2-494A-B919-BE8E8922D632}" srcId="{AFF0239F-A070-445C-91F1-A90E00278DCF}" destId="{9E0B6922-27CC-46F7-9A24-4A906FDD3B3F}" srcOrd="2" destOrd="0" parTransId="{16FBDFCC-B188-4008-8D58-DEA700371243}" sibTransId="{2C09A567-9857-428C-AA77-3E990EE28603}"/>
    <dgm:cxn modelId="{B2DCF427-CE27-4F1E-909F-D20FC06D2710}" type="presOf" srcId="{9E0B6922-27CC-46F7-9A24-4A906FDD3B3F}" destId="{EBA47EE8-098B-4424-9D3E-00BCD9494161}" srcOrd="0" destOrd="0" presId="urn:microsoft.com/office/officeart/2018/2/layout/IconLabelList"/>
    <dgm:cxn modelId="{4640DF70-99B2-4496-9E26-BA57EF6BD847}" type="presOf" srcId="{5BFE62A4-D00A-41E8-BAFB-2BF839FAAE98}" destId="{3B4E02D2-D05C-4BC0-9736-3458BF88D96B}" srcOrd="0" destOrd="0" presId="urn:microsoft.com/office/officeart/2018/2/layout/IconLabelList"/>
    <dgm:cxn modelId="{6A5D3FC8-4739-4CA1-9A3D-77B1E89D9F82}" type="presOf" srcId="{1CD0EFE8-9264-49E3-8F61-E1F8907E16D3}" destId="{FD3FC6D5-48DD-45BD-859C-787084EAA0DF}" srcOrd="0" destOrd="0" presId="urn:microsoft.com/office/officeart/2018/2/layout/IconLabelList"/>
    <dgm:cxn modelId="{5D091BCB-5873-4A5E-BC12-8208F11BDB8F}" type="presOf" srcId="{AF4DF44C-609E-4F10-9481-CC65F2F84286}" destId="{A194A468-FD28-4C8F-846A-BCEE6433D078}" srcOrd="0" destOrd="0" presId="urn:microsoft.com/office/officeart/2018/2/layout/IconLabelList"/>
    <dgm:cxn modelId="{70E470E3-2486-4E52-A273-256CD68A7CE7}" srcId="{AFF0239F-A070-445C-91F1-A90E00278DCF}" destId="{5BFE62A4-D00A-41E8-BAFB-2BF839FAAE98}" srcOrd="3" destOrd="0" parTransId="{E66B1D8E-F470-4F79-B1EC-FAFC24E281F8}" sibTransId="{A1104CFD-0F61-44F0-AE45-D392E2CCD76B}"/>
    <dgm:cxn modelId="{7ADDF9F9-EA5B-4171-A179-CF510D450F21}" type="presOf" srcId="{AFF0239F-A070-445C-91F1-A90E00278DCF}" destId="{D030A1BB-55A3-402B-98F3-5B3371811076}" srcOrd="0" destOrd="0" presId="urn:microsoft.com/office/officeart/2018/2/layout/IconLabelList"/>
    <dgm:cxn modelId="{73FCBD8E-E792-4B4E-B440-024E394485CB}" type="presParOf" srcId="{D030A1BB-55A3-402B-98F3-5B3371811076}" destId="{60FC2C0B-6B38-4B22-8CB6-7D7541DA2F39}" srcOrd="0" destOrd="0" presId="urn:microsoft.com/office/officeart/2018/2/layout/IconLabelList"/>
    <dgm:cxn modelId="{C1C3242B-869F-4489-BCF0-400A20883AB1}" type="presParOf" srcId="{60FC2C0B-6B38-4B22-8CB6-7D7541DA2F39}" destId="{DB1B662F-5C4D-43CD-BCCE-2EFD0533A0F8}" srcOrd="0" destOrd="0" presId="urn:microsoft.com/office/officeart/2018/2/layout/IconLabelList"/>
    <dgm:cxn modelId="{63F68548-664C-4B07-A472-D1EA65980C74}" type="presParOf" srcId="{60FC2C0B-6B38-4B22-8CB6-7D7541DA2F39}" destId="{DC9EDD3E-6E2B-441D-AECA-EAAEDEC9D7C0}" srcOrd="1" destOrd="0" presId="urn:microsoft.com/office/officeart/2018/2/layout/IconLabelList"/>
    <dgm:cxn modelId="{1A81846B-5D83-401A-8A6E-BEE8A05D7290}" type="presParOf" srcId="{60FC2C0B-6B38-4B22-8CB6-7D7541DA2F39}" destId="{A194A468-FD28-4C8F-846A-BCEE6433D078}" srcOrd="2" destOrd="0" presId="urn:microsoft.com/office/officeart/2018/2/layout/IconLabelList"/>
    <dgm:cxn modelId="{38896500-715E-4E4F-BF0B-7DF09BE3E39B}" type="presParOf" srcId="{D030A1BB-55A3-402B-98F3-5B3371811076}" destId="{7DBA31AC-6048-4618-9FD0-12F3B10DDE8C}" srcOrd="1" destOrd="0" presId="urn:microsoft.com/office/officeart/2018/2/layout/IconLabelList"/>
    <dgm:cxn modelId="{D54EBDDD-4B3E-400A-B162-BDEC87918648}" type="presParOf" srcId="{D030A1BB-55A3-402B-98F3-5B3371811076}" destId="{31525288-54DE-4C87-9033-074702B19E5C}" srcOrd="2" destOrd="0" presId="urn:microsoft.com/office/officeart/2018/2/layout/IconLabelList"/>
    <dgm:cxn modelId="{F2A98372-A107-4CE5-A30D-3B0939D2CFF3}" type="presParOf" srcId="{31525288-54DE-4C87-9033-074702B19E5C}" destId="{4D41A1A9-B9A3-4145-9726-A271FA2E7FAB}" srcOrd="0" destOrd="0" presId="urn:microsoft.com/office/officeart/2018/2/layout/IconLabelList"/>
    <dgm:cxn modelId="{B92AE174-585F-4612-A16E-4046A720EA8A}" type="presParOf" srcId="{31525288-54DE-4C87-9033-074702B19E5C}" destId="{8C4F9D66-DC00-4D24-851E-10AC4064EEB0}" srcOrd="1" destOrd="0" presId="urn:microsoft.com/office/officeart/2018/2/layout/IconLabelList"/>
    <dgm:cxn modelId="{C69FE67D-96C3-4CCB-952B-C76F90554B90}" type="presParOf" srcId="{31525288-54DE-4C87-9033-074702B19E5C}" destId="{FD3FC6D5-48DD-45BD-859C-787084EAA0DF}" srcOrd="2" destOrd="0" presId="urn:microsoft.com/office/officeart/2018/2/layout/IconLabelList"/>
    <dgm:cxn modelId="{84D9F157-D580-4ED6-A62E-95086428824F}" type="presParOf" srcId="{D030A1BB-55A3-402B-98F3-5B3371811076}" destId="{86FF6303-CCC4-40A3-8AF2-14A450C2F091}" srcOrd="3" destOrd="0" presId="urn:microsoft.com/office/officeart/2018/2/layout/IconLabelList"/>
    <dgm:cxn modelId="{A5520DF1-5576-4220-B007-6A4A694F6E93}" type="presParOf" srcId="{D030A1BB-55A3-402B-98F3-5B3371811076}" destId="{7170B12E-97E0-45B9-87AD-4B4539E8FD2F}" srcOrd="4" destOrd="0" presId="urn:microsoft.com/office/officeart/2018/2/layout/IconLabelList"/>
    <dgm:cxn modelId="{B66D0073-2304-44AB-BCDB-2EEBDD29CFCC}" type="presParOf" srcId="{7170B12E-97E0-45B9-87AD-4B4539E8FD2F}" destId="{A8E75930-4DB1-4467-A2BD-DB5242C0EA56}" srcOrd="0" destOrd="0" presId="urn:microsoft.com/office/officeart/2018/2/layout/IconLabelList"/>
    <dgm:cxn modelId="{27E4B73C-BDA1-435B-82BA-53EBAB7BEC9B}" type="presParOf" srcId="{7170B12E-97E0-45B9-87AD-4B4539E8FD2F}" destId="{729BB039-09EC-4761-A783-140A235B2853}" srcOrd="1" destOrd="0" presId="urn:microsoft.com/office/officeart/2018/2/layout/IconLabelList"/>
    <dgm:cxn modelId="{391B21FF-5186-4F4D-A0F9-EBF051C44486}" type="presParOf" srcId="{7170B12E-97E0-45B9-87AD-4B4539E8FD2F}" destId="{EBA47EE8-098B-4424-9D3E-00BCD9494161}" srcOrd="2" destOrd="0" presId="urn:microsoft.com/office/officeart/2018/2/layout/IconLabelList"/>
    <dgm:cxn modelId="{57B07B0E-D4B2-41FE-A776-7B5BF7611D28}" type="presParOf" srcId="{D030A1BB-55A3-402B-98F3-5B3371811076}" destId="{CB32F484-88F3-442D-B1BE-D91DBDFDA630}" srcOrd="5" destOrd="0" presId="urn:microsoft.com/office/officeart/2018/2/layout/IconLabelList"/>
    <dgm:cxn modelId="{87972BF6-6512-4BAB-B57F-4CD0DA55D2D3}" type="presParOf" srcId="{D030A1BB-55A3-402B-98F3-5B3371811076}" destId="{1E1686E7-490E-46CB-8C57-CEC282BAC710}" srcOrd="6" destOrd="0" presId="urn:microsoft.com/office/officeart/2018/2/layout/IconLabelList"/>
    <dgm:cxn modelId="{E9D58B38-1044-4951-ACBB-078E3F2CE4C8}" type="presParOf" srcId="{1E1686E7-490E-46CB-8C57-CEC282BAC710}" destId="{7D8EB5E3-4160-4EAC-A440-1B9B2D8A2C84}" srcOrd="0" destOrd="0" presId="urn:microsoft.com/office/officeart/2018/2/layout/IconLabelList"/>
    <dgm:cxn modelId="{C1CA0479-4BA9-45AA-A248-26B1BDA74296}" type="presParOf" srcId="{1E1686E7-490E-46CB-8C57-CEC282BAC710}" destId="{C1B7A9E0-B85A-4DC2-BC2A-C58701A424A0}" srcOrd="1" destOrd="0" presId="urn:microsoft.com/office/officeart/2018/2/layout/IconLabelList"/>
    <dgm:cxn modelId="{27AEC218-7F34-432E-A118-884D6C0D9800}" type="presParOf" srcId="{1E1686E7-490E-46CB-8C57-CEC282BAC710}" destId="{3B4E02D2-D05C-4BC0-9736-3458BF88D96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7EECD-14EC-2140-990E-5CAC7945FFD0}">
      <dsp:nvSpPr>
        <dsp:cNvPr id="0" name=""/>
        <dsp:cNvSpPr/>
      </dsp:nvSpPr>
      <dsp:spPr>
        <a:xfrm>
          <a:off x="0" y="1006901"/>
          <a:ext cx="8990733" cy="3596293"/>
        </a:xfrm>
        <a:prstGeom prst="chevron">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Plan for change</a:t>
          </a:r>
        </a:p>
      </dsp:txBody>
      <dsp:txXfrm>
        <a:off x="1798147" y="1006901"/>
        <a:ext cx="5394440" cy="3596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4B8BB-8BB5-9048-8D2C-1BF32B196B77}">
      <dsp:nvSpPr>
        <dsp:cNvPr id="0" name=""/>
        <dsp:cNvSpPr/>
      </dsp:nvSpPr>
      <dsp:spPr>
        <a:xfrm>
          <a:off x="0" y="133342"/>
          <a:ext cx="7886700" cy="782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It is</a:t>
          </a:r>
          <a:r>
            <a:rPr lang="en-GB" sz="1400" b="0" i="0" kern="1200"/>
            <a:t> a method used to evaluate the effectiveness of a program or intervention. </a:t>
          </a:r>
          <a:endParaRPr lang="en-US" sz="1400" kern="1200"/>
        </a:p>
      </dsp:txBody>
      <dsp:txXfrm>
        <a:off x="38178" y="171520"/>
        <a:ext cx="7810344" cy="705733"/>
      </dsp:txXfrm>
    </dsp:sp>
    <dsp:sp modelId="{7FD2BD80-A0E9-5B40-8C54-ED422D029DAB}">
      <dsp:nvSpPr>
        <dsp:cNvPr id="0" name=""/>
        <dsp:cNvSpPr/>
      </dsp:nvSpPr>
      <dsp:spPr>
        <a:xfrm>
          <a:off x="0" y="955751"/>
          <a:ext cx="7886700" cy="782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a:t>It focuses on the extent to which the program or intervention is being used or adopted by the target population, as well as the impact it is having on the intended outcomes. </a:t>
          </a:r>
          <a:endParaRPr lang="en-US" sz="1400" kern="1200"/>
        </a:p>
      </dsp:txBody>
      <dsp:txXfrm>
        <a:off x="38178" y="993929"/>
        <a:ext cx="7810344" cy="705733"/>
      </dsp:txXfrm>
    </dsp:sp>
    <dsp:sp modelId="{1759469E-13C8-E142-B2A0-A44BF143EE3C}">
      <dsp:nvSpPr>
        <dsp:cNvPr id="0" name=""/>
        <dsp:cNvSpPr/>
      </dsp:nvSpPr>
      <dsp:spPr>
        <a:xfrm>
          <a:off x="0" y="1778160"/>
          <a:ext cx="7886700" cy="782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a:t>This approach emphasizes the importance of understanding how and why a program or intervention is being used (or not used) in order to improve its effectiveness. </a:t>
          </a:r>
          <a:endParaRPr lang="en-US" sz="1400" kern="1200"/>
        </a:p>
      </dsp:txBody>
      <dsp:txXfrm>
        <a:off x="38178" y="1816338"/>
        <a:ext cx="7810344" cy="705733"/>
      </dsp:txXfrm>
    </dsp:sp>
    <dsp:sp modelId="{9EDE59A4-8F35-2847-9F53-488A0E606A96}">
      <dsp:nvSpPr>
        <dsp:cNvPr id="0" name=""/>
        <dsp:cNvSpPr/>
      </dsp:nvSpPr>
      <dsp:spPr>
        <a:xfrm>
          <a:off x="0" y="2600570"/>
          <a:ext cx="7886700" cy="782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a:t>The framework typically includes several stages, such as implementation, adoption, implementation, penetration, and maintenance, and it also focuses on end-user satisfaction and how the program or intervention is contributing to the achievement of desired outcomes. </a:t>
          </a:r>
          <a:endParaRPr lang="en-US" sz="1400" kern="1200"/>
        </a:p>
      </dsp:txBody>
      <dsp:txXfrm>
        <a:off x="38178" y="2638748"/>
        <a:ext cx="7810344" cy="705733"/>
      </dsp:txXfrm>
    </dsp:sp>
    <dsp:sp modelId="{7D95698B-2B94-C64A-9E94-1116BEDBB39F}">
      <dsp:nvSpPr>
        <dsp:cNvPr id="0" name=""/>
        <dsp:cNvSpPr/>
      </dsp:nvSpPr>
      <dsp:spPr>
        <a:xfrm>
          <a:off x="0" y="3422979"/>
          <a:ext cx="7886700" cy="7820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0" i="0" kern="1200"/>
            <a:t>It is used to evaluate the effectiveness of various types of programs, including health care, social services, and education.</a:t>
          </a:r>
          <a:endParaRPr lang="en-US" sz="1400" kern="1200"/>
        </a:p>
      </dsp:txBody>
      <dsp:txXfrm>
        <a:off x="38178" y="3461157"/>
        <a:ext cx="7810344" cy="705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BB910-FA21-094B-BAA2-85B6420E8641}">
      <dsp:nvSpPr>
        <dsp:cNvPr id="0" name=""/>
        <dsp:cNvSpPr/>
      </dsp:nvSpPr>
      <dsp:spPr>
        <a:xfrm>
          <a:off x="4402" y="1998774"/>
          <a:ext cx="1364877" cy="8189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Resources</a:t>
          </a:r>
        </a:p>
      </dsp:txBody>
      <dsp:txXfrm>
        <a:off x="28388" y="2022760"/>
        <a:ext cx="1316905" cy="770954"/>
      </dsp:txXfrm>
    </dsp:sp>
    <dsp:sp modelId="{B5F7C183-7A8D-1D43-9F55-3EAF97A47F14}">
      <dsp:nvSpPr>
        <dsp:cNvPr id="0" name=""/>
        <dsp:cNvSpPr/>
      </dsp:nvSpPr>
      <dsp:spPr>
        <a:xfrm>
          <a:off x="1505768" y="2238993"/>
          <a:ext cx="289354" cy="3384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05768" y="2306691"/>
        <a:ext cx="202548" cy="203093"/>
      </dsp:txXfrm>
    </dsp:sp>
    <dsp:sp modelId="{9064D513-8759-584C-892B-0BCFD0BB3651}">
      <dsp:nvSpPr>
        <dsp:cNvPr id="0" name=""/>
        <dsp:cNvSpPr/>
      </dsp:nvSpPr>
      <dsp:spPr>
        <a:xfrm>
          <a:off x="1915231" y="1998774"/>
          <a:ext cx="1364877" cy="8189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Activities </a:t>
          </a:r>
        </a:p>
      </dsp:txBody>
      <dsp:txXfrm>
        <a:off x="1939217" y="2022760"/>
        <a:ext cx="1316905" cy="770954"/>
      </dsp:txXfrm>
    </dsp:sp>
    <dsp:sp modelId="{8913FFCF-25C1-7B42-AA2B-BCA08535847C}">
      <dsp:nvSpPr>
        <dsp:cNvPr id="0" name=""/>
        <dsp:cNvSpPr/>
      </dsp:nvSpPr>
      <dsp:spPr>
        <a:xfrm>
          <a:off x="3416597" y="2238993"/>
          <a:ext cx="289354" cy="3384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416597" y="2306691"/>
        <a:ext cx="202548" cy="203093"/>
      </dsp:txXfrm>
    </dsp:sp>
    <dsp:sp modelId="{1B54C362-5A39-A543-B43E-D58173A76523}">
      <dsp:nvSpPr>
        <dsp:cNvPr id="0" name=""/>
        <dsp:cNvSpPr/>
      </dsp:nvSpPr>
      <dsp:spPr>
        <a:xfrm>
          <a:off x="3826061" y="1998774"/>
          <a:ext cx="1364877" cy="8189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Outputs</a:t>
          </a:r>
        </a:p>
      </dsp:txBody>
      <dsp:txXfrm>
        <a:off x="3850047" y="2022760"/>
        <a:ext cx="1316905" cy="770954"/>
      </dsp:txXfrm>
    </dsp:sp>
    <dsp:sp modelId="{416E4DAF-A355-D948-9D4D-73B9F2106D55}">
      <dsp:nvSpPr>
        <dsp:cNvPr id="0" name=""/>
        <dsp:cNvSpPr/>
      </dsp:nvSpPr>
      <dsp:spPr>
        <a:xfrm>
          <a:off x="5327426" y="2238993"/>
          <a:ext cx="289354" cy="3384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27426" y="2306691"/>
        <a:ext cx="202548" cy="203093"/>
      </dsp:txXfrm>
    </dsp:sp>
    <dsp:sp modelId="{FA33D9F0-E551-2246-B805-5A15D0BC810D}">
      <dsp:nvSpPr>
        <dsp:cNvPr id="0" name=""/>
        <dsp:cNvSpPr/>
      </dsp:nvSpPr>
      <dsp:spPr>
        <a:xfrm>
          <a:off x="5736890" y="1998774"/>
          <a:ext cx="1364877" cy="8189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Outcomes</a:t>
          </a:r>
        </a:p>
      </dsp:txBody>
      <dsp:txXfrm>
        <a:off x="5760876" y="2022760"/>
        <a:ext cx="1316905" cy="770954"/>
      </dsp:txXfrm>
    </dsp:sp>
    <dsp:sp modelId="{15B63BE6-DBFB-1243-9EAA-4BE5A1E4AFED}">
      <dsp:nvSpPr>
        <dsp:cNvPr id="0" name=""/>
        <dsp:cNvSpPr/>
      </dsp:nvSpPr>
      <dsp:spPr>
        <a:xfrm>
          <a:off x="7238255" y="2238993"/>
          <a:ext cx="289354" cy="3384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238255" y="2306691"/>
        <a:ext cx="202548" cy="203093"/>
      </dsp:txXfrm>
    </dsp:sp>
    <dsp:sp modelId="{61438375-AF38-674E-B3A0-050D211BB799}">
      <dsp:nvSpPr>
        <dsp:cNvPr id="0" name=""/>
        <dsp:cNvSpPr/>
      </dsp:nvSpPr>
      <dsp:spPr>
        <a:xfrm>
          <a:off x="7647719" y="1998774"/>
          <a:ext cx="1364877" cy="8189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Impact</a:t>
          </a:r>
        </a:p>
      </dsp:txBody>
      <dsp:txXfrm>
        <a:off x="7671705" y="2022760"/>
        <a:ext cx="1316905" cy="7709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BAFEB-2134-3A48-B993-F3F62B89D090}">
      <dsp:nvSpPr>
        <dsp:cNvPr id="0" name=""/>
        <dsp:cNvSpPr/>
      </dsp:nvSpPr>
      <dsp:spPr>
        <a:xfrm>
          <a:off x="0" y="1006901"/>
          <a:ext cx="8990733" cy="3596293"/>
        </a:xfrm>
        <a:prstGeom prst="chevron">
          <a:avLst/>
        </a:prstGeom>
        <a:solidFill>
          <a:schemeClr val="tx2">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4031" tIns="81344" rIns="81344" bIns="81344" numCol="1" spcCol="1270" anchor="ctr" anchorCtr="0">
          <a:noAutofit/>
        </a:bodyPr>
        <a:lstStyle/>
        <a:p>
          <a:pPr marL="0" lvl="0" indent="0" algn="ctr" defTabSz="2711450">
            <a:lnSpc>
              <a:spcPct val="90000"/>
            </a:lnSpc>
            <a:spcBef>
              <a:spcPct val="0"/>
            </a:spcBef>
            <a:spcAft>
              <a:spcPct val="35000"/>
            </a:spcAft>
            <a:buNone/>
          </a:pPr>
          <a:r>
            <a:rPr lang="en-US" sz="6100" kern="1200" dirty="0"/>
            <a:t>Implementation</a:t>
          </a:r>
        </a:p>
      </dsp:txBody>
      <dsp:txXfrm>
        <a:off x="1798147" y="1006901"/>
        <a:ext cx="5394440" cy="3596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AF66D-CD17-024B-9B7B-B2F461FB980D}">
      <dsp:nvSpPr>
        <dsp:cNvPr id="0" name=""/>
        <dsp:cNvSpPr/>
      </dsp:nvSpPr>
      <dsp:spPr>
        <a:xfrm>
          <a:off x="0" y="1006901"/>
          <a:ext cx="8990733" cy="3596293"/>
        </a:xfrm>
        <a:prstGeom prst="chevron">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Evaluation</a:t>
          </a:r>
        </a:p>
      </dsp:txBody>
      <dsp:txXfrm>
        <a:off x="1798147" y="1006901"/>
        <a:ext cx="5394440" cy="3596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AF66D-CD17-024B-9B7B-B2F461FB980D}">
      <dsp:nvSpPr>
        <dsp:cNvPr id="0" name=""/>
        <dsp:cNvSpPr/>
      </dsp:nvSpPr>
      <dsp:spPr>
        <a:xfrm>
          <a:off x="0" y="1006901"/>
          <a:ext cx="8990733" cy="3596293"/>
        </a:xfrm>
        <a:prstGeom prst="chevron">
          <a:avLst/>
        </a:prstGeom>
        <a:solidFill>
          <a:srgbClr val="30D63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0033" tIns="86678" rIns="86678" bIns="86678" numCol="1" spcCol="1270" anchor="ctr" anchorCtr="0">
          <a:noAutofit/>
        </a:bodyPr>
        <a:lstStyle/>
        <a:p>
          <a:pPr marL="0" lvl="0" indent="0" algn="ctr" defTabSz="2889250">
            <a:lnSpc>
              <a:spcPct val="90000"/>
            </a:lnSpc>
            <a:spcBef>
              <a:spcPct val="0"/>
            </a:spcBef>
            <a:spcAft>
              <a:spcPct val="35000"/>
            </a:spcAft>
            <a:buNone/>
          </a:pPr>
          <a:r>
            <a:rPr lang="en-US" sz="6500" kern="1200" dirty="0"/>
            <a:t>Sustain change</a:t>
          </a:r>
        </a:p>
      </dsp:txBody>
      <dsp:txXfrm>
        <a:off x="1798147" y="1006901"/>
        <a:ext cx="5394440" cy="35962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B662F-5C4D-43CD-BCCE-2EFD0533A0F8}">
      <dsp:nvSpPr>
        <dsp:cNvPr id="0" name=""/>
        <dsp:cNvSpPr/>
      </dsp:nvSpPr>
      <dsp:spPr>
        <a:xfrm>
          <a:off x="481140" y="417550"/>
          <a:ext cx="783896" cy="783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4A468-FD28-4C8F-846A-BCEE6433D078}">
      <dsp:nvSpPr>
        <dsp:cNvPr id="0" name=""/>
        <dsp:cNvSpPr/>
      </dsp:nvSpPr>
      <dsp:spPr>
        <a:xfrm>
          <a:off x="2092" y="1729078"/>
          <a:ext cx="1741992" cy="220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a:t>The first phase involve identifying the need for change of working routine</a:t>
          </a:r>
          <a:endParaRPr lang="en-US" sz="1600" kern="1200"/>
        </a:p>
      </dsp:txBody>
      <dsp:txXfrm>
        <a:off x="2092" y="1729078"/>
        <a:ext cx="1741992" cy="2204708"/>
      </dsp:txXfrm>
    </dsp:sp>
    <dsp:sp modelId="{4D41A1A9-B9A3-4145-9726-A271FA2E7FAB}">
      <dsp:nvSpPr>
        <dsp:cNvPr id="0" name=""/>
        <dsp:cNvSpPr/>
      </dsp:nvSpPr>
      <dsp:spPr>
        <a:xfrm>
          <a:off x="2527981" y="417550"/>
          <a:ext cx="783896" cy="783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3FC6D5-48DD-45BD-859C-787084EAA0DF}">
      <dsp:nvSpPr>
        <dsp:cNvPr id="0" name=""/>
        <dsp:cNvSpPr/>
      </dsp:nvSpPr>
      <dsp:spPr>
        <a:xfrm>
          <a:off x="2048933" y="1729078"/>
          <a:ext cx="1741992" cy="220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a:t>The second phase is about implementing the new method. </a:t>
          </a:r>
          <a:endParaRPr lang="en-US" sz="1600" kern="1200"/>
        </a:p>
      </dsp:txBody>
      <dsp:txXfrm>
        <a:off x="2048933" y="1729078"/>
        <a:ext cx="1741992" cy="2204708"/>
      </dsp:txXfrm>
    </dsp:sp>
    <dsp:sp modelId="{A8E75930-4DB1-4467-A2BD-DB5242C0EA56}">
      <dsp:nvSpPr>
        <dsp:cNvPr id="0" name=""/>
        <dsp:cNvSpPr/>
      </dsp:nvSpPr>
      <dsp:spPr>
        <a:xfrm>
          <a:off x="4574822" y="417550"/>
          <a:ext cx="783896" cy="783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47EE8-098B-4424-9D3E-00BCD9494161}">
      <dsp:nvSpPr>
        <dsp:cNvPr id="0" name=""/>
        <dsp:cNvSpPr/>
      </dsp:nvSpPr>
      <dsp:spPr>
        <a:xfrm>
          <a:off x="4095774" y="1729078"/>
          <a:ext cx="1741992" cy="220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In the third phase the new method is applied in clinical practice. </a:t>
          </a:r>
          <a:endParaRPr lang="en-US" sz="1600" kern="1200" dirty="0"/>
        </a:p>
      </dsp:txBody>
      <dsp:txXfrm>
        <a:off x="4095774" y="1729078"/>
        <a:ext cx="1741992" cy="2204708"/>
      </dsp:txXfrm>
    </dsp:sp>
    <dsp:sp modelId="{7D8EB5E3-4160-4EAC-A440-1B9B2D8A2C84}">
      <dsp:nvSpPr>
        <dsp:cNvPr id="0" name=""/>
        <dsp:cNvSpPr/>
      </dsp:nvSpPr>
      <dsp:spPr>
        <a:xfrm>
          <a:off x="6621662" y="417550"/>
          <a:ext cx="783896" cy="7838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E02D2-D05C-4BC0-9736-3458BF88D96B}">
      <dsp:nvSpPr>
        <dsp:cNvPr id="0" name=""/>
        <dsp:cNvSpPr/>
      </dsp:nvSpPr>
      <dsp:spPr>
        <a:xfrm>
          <a:off x="6142615" y="1729078"/>
          <a:ext cx="1741992" cy="220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kern="1200"/>
            <a:t>In the fourth and last phase is considered implemented if the method is used of more than 50% of the staff and after 1-2 years the new method is the routine</a:t>
          </a:r>
          <a:r>
            <a:rPr lang="en-US" sz="1600" b="1" kern="1200"/>
            <a:t> </a:t>
          </a:r>
          <a:endParaRPr lang="en-US" sz="1600" kern="1200"/>
        </a:p>
      </dsp:txBody>
      <dsp:txXfrm>
        <a:off x="6142615" y="1729078"/>
        <a:ext cx="1741992" cy="22047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29188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654909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537863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lvl1pPr>
              <a:defRPr>
                <a:latin typeface="Verdana" pitchFamily="34" charset="0"/>
                <a:ea typeface="Verdana" pitchFamily="34" charset="0"/>
                <a:cs typeface="Verdana" pitchFamily="34" charset="0"/>
              </a:defRPr>
            </a:lvl1pPr>
          </a:lstStyle>
          <a:p>
            <a:r>
              <a:rPr lang="en-US" dirty="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atin typeface="Verdana" pitchFamily="34" charset="0"/>
                <a:ea typeface="Verdana" pitchFamily="34" charset="0"/>
                <a:cs typeface="Verdana" pitchFamily="34" charset="0"/>
              </a:defRPr>
            </a:lvl1pPr>
            <a:lvl2pPr>
              <a:buClr>
                <a:srgbClr val="AFC551"/>
              </a:buClr>
              <a:defRPr>
                <a:latin typeface="Verdana" pitchFamily="34" charset="0"/>
                <a:ea typeface="Verdana" pitchFamily="34" charset="0"/>
                <a:cs typeface="Verdana" pitchFamily="34" charset="0"/>
              </a:defRPr>
            </a:lvl2pPr>
            <a:lvl3pPr>
              <a:buFontTx/>
              <a:buChar char="-"/>
              <a:defRPr>
                <a:latin typeface="Verdana" pitchFamily="34" charset="0"/>
                <a:ea typeface="Verdana" pitchFamily="34" charset="0"/>
                <a:cs typeface="Verdana" pitchFamily="34" charset="0"/>
              </a:defRPr>
            </a:lvl3pPr>
          </a:lstStyle>
          <a:p>
            <a:pPr lvl="0"/>
            <a:r>
              <a:rPr lang="en-US" dirty="0"/>
              <a:t>Click to 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181250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F931881-656B-5747-BE33-F486862559F6}" type="slidenum">
              <a:rPr lang="en-US"/>
              <a:pPr/>
              <a:t>‹#›</a:t>
            </a:fld>
            <a:endParaRPr lang="en-US" dirty="0"/>
          </a:p>
        </p:txBody>
      </p:sp>
    </p:spTree>
    <p:extLst>
      <p:ext uri="{BB962C8B-B14F-4D97-AF65-F5344CB8AC3E}">
        <p14:creationId xmlns:p14="http://schemas.microsoft.com/office/powerpoint/2010/main" val="268268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239922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138023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168314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sv-SE"/>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40448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sv-SE"/>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157705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sv-SE"/>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47223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404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8E6E1F7-E2AF-A64C-9F80-AAD98E29B910}" type="datetimeFigureOut">
              <a:rPr lang="sv-SE" smtClean="0"/>
              <a:t>2023-01-20</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F8BF7F2-34D7-024D-A578-91075A687824}" type="slidenum">
              <a:rPr lang="sv-SE" smtClean="0"/>
              <a:t>‹#›</a:t>
            </a:fld>
            <a:endParaRPr lang="sv-SE"/>
          </a:p>
        </p:txBody>
      </p:sp>
    </p:spTree>
    <p:extLst>
      <p:ext uri="{BB962C8B-B14F-4D97-AF65-F5344CB8AC3E}">
        <p14:creationId xmlns:p14="http://schemas.microsoft.com/office/powerpoint/2010/main" val="3384663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E59C9CA4-AFEF-CAAB-6FB2-BF926A6BD6D0}"/>
              </a:ext>
            </a:extLst>
          </p:cNvPr>
          <p:cNvGrpSpPr/>
          <p:nvPr userDrawn="1"/>
        </p:nvGrpSpPr>
        <p:grpSpPr>
          <a:xfrm>
            <a:off x="179523" y="6121210"/>
            <a:ext cx="6520219" cy="633095"/>
            <a:chOff x="519728" y="10058718"/>
            <a:chExt cx="6520219" cy="633095"/>
          </a:xfrm>
        </p:grpSpPr>
        <p:pic>
          <p:nvPicPr>
            <p:cNvPr id="5" name="Picture 4">
              <a:extLst>
                <a:ext uri="{FF2B5EF4-FFF2-40B4-BE49-F238E27FC236}">
                  <a16:creationId xmlns:a16="http://schemas.microsoft.com/office/drawing/2014/main" id="{70C74484-0A9D-AB57-66F9-BA00F4E86CCE}"/>
                </a:ext>
              </a:extLst>
            </p:cNvPr>
            <p:cNvPicPr/>
            <p:nvPr userDrawn="1"/>
          </p:nvPicPr>
          <p:blipFill>
            <a:blip r:embed="rId15">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6" name="TextBox 5">
              <a:extLst>
                <a:ext uri="{FF2B5EF4-FFF2-40B4-BE49-F238E27FC236}">
                  <a16:creationId xmlns:a16="http://schemas.microsoft.com/office/drawing/2014/main" id="{60EEE085-C590-C959-67D6-98B668989223}"/>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7" name="Picture 6">
            <a:extLst>
              <a:ext uri="{FF2B5EF4-FFF2-40B4-BE49-F238E27FC236}">
                <a16:creationId xmlns:a16="http://schemas.microsoft.com/office/drawing/2014/main" id="{8494C4E6-EAAE-F735-A247-4F958C4E8D28}"/>
              </a:ext>
            </a:extLst>
          </p:cNvPr>
          <p:cNvPicPr>
            <a:picLocks noChangeAspect="1"/>
          </p:cNvPicPr>
          <p:nvPr userDrawn="1"/>
        </p:nvPicPr>
        <p:blipFill>
          <a:blip r:embed="rId16"/>
          <a:stretch>
            <a:fillRect/>
          </a:stretch>
        </p:blipFill>
        <p:spPr>
          <a:xfrm>
            <a:off x="8104274" y="5810901"/>
            <a:ext cx="822151" cy="1001996"/>
          </a:xfrm>
          <a:prstGeom prst="rect">
            <a:avLst/>
          </a:prstGeom>
        </p:spPr>
      </p:pic>
    </p:spTree>
    <p:extLst>
      <p:ext uri="{BB962C8B-B14F-4D97-AF65-F5344CB8AC3E}">
        <p14:creationId xmlns:p14="http://schemas.microsoft.com/office/powerpoint/2010/main" val="4067093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hyperlink" Target="https://www.wkkf.org/resource-directory#pp=10&amp;p=1&amp;q=logic%20mode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kkf.org/resource-directory#pp=10&amp;p=1&amp;q=logic%20mode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wkkf.org/resource-directory#pp=10&amp;p=1&amp;q=logic%20mode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wkkf.org/resource-directory#pp=10&amp;p=1&amp;q=logic%20mode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wkkf.org/resource-directory#pp=10&amp;p=1&amp;q=logic%20mode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wkkf.org/resource-directory#pp=10&amp;p=1&amp;q=logic%20mode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wkkf.org/resource-directory#pp=10&amp;p=1&amp;q=logic%20mode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wkkf.org/resource-directory#pp=10&amp;p=1&amp;q=logic%20mode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wkkf.org/resource-directory#pp=10&amp;p=1&amp;q=logic%20mode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E4482-ACE8-D845-98FA-839823CB8FAF}"/>
              </a:ext>
            </a:extLst>
          </p:cNvPr>
          <p:cNvSpPr>
            <a:spLocks noGrp="1"/>
          </p:cNvSpPr>
          <p:nvPr>
            <p:ph type="ctrTitle"/>
          </p:nvPr>
        </p:nvSpPr>
        <p:spPr/>
        <p:txBody>
          <a:bodyPr/>
          <a:lstStyle/>
          <a:p>
            <a:r>
              <a:rPr lang="en-GB" dirty="0"/>
              <a:t>Module 4</a:t>
            </a:r>
          </a:p>
        </p:txBody>
      </p:sp>
      <p:sp>
        <p:nvSpPr>
          <p:cNvPr id="5" name="Subtitle 4">
            <a:extLst>
              <a:ext uri="{FF2B5EF4-FFF2-40B4-BE49-F238E27FC236}">
                <a16:creationId xmlns:a16="http://schemas.microsoft.com/office/drawing/2014/main" id="{AA9635D4-D03C-3E4E-9A5A-F596D7658093}"/>
              </a:ext>
            </a:extLst>
          </p:cNvPr>
          <p:cNvSpPr>
            <a:spLocks noGrp="1"/>
          </p:cNvSpPr>
          <p:nvPr>
            <p:ph type="subTitle" idx="1"/>
          </p:nvPr>
        </p:nvSpPr>
        <p:spPr/>
        <p:txBody>
          <a:bodyPr>
            <a:normAutofit lnSpcReduction="10000"/>
          </a:bodyPr>
          <a:lstStyle/>
          <a:p>
            <a:r>
              <a:rPr lang="en-GB" sz="2400" b="0" i="0" u="none" strike="noStrike" dirty="0">
                <a:solidFill>
                  <a:srgbClr val="000000"/>
                </a:solidFill>
                <a:effectLst/>
                <a:latin typeface="Helvetica" pitchFamily="2" charset="0"/>
              </a:rPr>
              <a:t>Martin Persson, PhD, MPH, MSc</a:t>
            </a:r>
            <a:br>
              <a:rPr lang="en-GB" sz="2400" dirty="0"/>
            </a:br>
            <a:r>
              <a:rPr lang="en-GB" sz="2400" b="0" i="0" u="none" strike="noStrike" dirty="0">
                <a:solidFill>
                  <a:srgbClr val="000000"/>
                </a:solidFill>
                <a:effectLst/>
                <a:latin typeface="Helvetica" pitchFamily="2" charset="0"/>
              </a:rPr>
              <a:t>Professor of Health Science </a:t>
            </a:r>
            <a:br>
              <a:rPr lang="en-GB" sz="2400" dirty="0"/>
            </a:br>
            <a:r>
              <a:rPr lang="en-GB" sz="2400" b="0" i="0" u="none" strike="noStrike" dirty="0">
                <a:solidFill>
                  <a:srgbClr val="000000"/>
                </a:solidFill>
                <a:effectLst/>
                <a:latin typeface="Helvetica" pitchFamily="2" charset="0"/>
              </a:rPr>
              <a:t>Faculty of Health Sciences</a:t>
            </a:r>
            <a:br>
              <a:rPr lang="en-GB" sz="2400" dirty="0"/>
            </a:br>
            <a:r>
              <a:rPr lang="en-GB" sz="2400" b="0" i="0" u="none" strike="noStrike" dirty="0">
                <a:solidFill>
                  <a:srgbClr val="000000"/>
                </a:solidFill>
                <a:effectLst/>
                <a:latin typeface="Helvetica" pitchFamily="2" charset="0"/>
              </a:rPr>
              <a:t>Kristianstad University </a:t>
            </a:r>
            <a:br>
              <a:rPr lang="en-GB" sz="2400" dirty="0"/>
            </a:br>
            <a:r>
              <a:rPr lang="en-GB" sz="2400" b="0" i="0" u="none" strike="noStrike" dirty="0">
                <a:solidFill>
                  <a:srgbClr val="000000"/>
                </a:solidFill>
                <a:effectLst/>
                <a:latin typeface="Helvetica" pitchFamily="2" charset="0"/>
              </a:rPr>
              <a:t>Sweden</a:t>
            </a:r>
            <a:endParaRPr lang="en-GB" sz="2400" dirty="0"/>
          </a:p>
          <a:p>
            <a:endParaRPr lang="en-GB" dirty="0"/>
          </a:p>
        </p:txBody>
      </p:sp>
    </p:spTree>
    <p:extLst>
      <p:ext uri="{BB962C8B-B14F-4D97-AF65-F5344CB8AC3E}">
        <p14:creationId xmlns:p14="http://schemas.microsoft.com/office/powerpoint/2010/main" val="256589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4474-BB62-776F-BC90-597ADEE6ADBD}"/>
              </a:ext>
            </a:extLst>
          </p:cNvPr>
          <p:cNvSpPr>
            <a:spLocks noGrp="1"/>
          </p:cNvSpPr>
          <p:nvPr>
            <p:ph type="title"/>
          </p:nvPr>
        </p:nvSpPr>
        <p:spPr/>
        <p:txBody>
          <a:bodyPr/>
          <a:lstStyle/>
          <a:p>
            <a:pPr algn="ctr"/>
            <a:r>
              <a:rPr lang="en-SE" dirty="0"/>
              <a:t>Generating indicators </a:t>
            </a:r>
          </a:p>
        </p:txBody>
      </p:sp>
      <p:sp>
        <p:nvSpPr>
          <p:cNvPr id="3" name="Content Placeholder 2">
            <a:extLst>
              <a:ext uri="{FF2B5EF4-FFF2-40B4-BE49-F238E27FC236}">
                <a16:creationId xmlns:a16="http://schemas.microsoft.com/office/drawing/2014/main" id="{29147D1C-14B5-C1FF-6C77-CDDCAC1186B9}"/>
              </a:ext>
            </a:extLst>
          </p:cNvPr>
          <p:cNvSpPr>
            <a:spLocks noGrp="1"/>
          </p:cNvSpPr>
          <p:nvPr>
            <p:ph idx="1"/>
          </p:nvPr>
        </p:nvSpPr>
        <p:spPr>
          <a:xfrm>
            <a:off x="628650" y="1466396"/>
            <a:ext cx="7886700" cy="4351338"/>
          </a:xfrm>
        </p:spPr>
        <p:txBody>
          <a:bodyPr>
            <a:normAutofit fontScale="92500"/>
          </a:bodyPr>
          <a:lstStyle/>
          <a:p>
            <a:pPr marL="514350" indent="-514350">
              <a:buFont typeface="+mj-lt"/>
              <a:buAutoNum type="arabicPeriod"/>
            </a:pPr>
            <a:r>
              <a:rPr lang="en-GB" b="0" i="0" u="none" strike="noStrike" dirty="0">
                <a:solidFill>
                  <a:srgbClr val="374151"/>
                </a:solidFill>
                <a:effectLst/>
                <a:latin typeface="Söhne"/>
              </a:rPr>
              <a:t>Identify the program's goals and objectives: Start by clearly defining the program's goals and objectives. This will help ensure that the chosen indicator is directly related to the program's purpose.</a:t>
            </a:r>
          </a:p>
          <a:p>
            <a:pPr marL="514350" indent="-514350">
              <a:buFont typeface="+mj-lt"/>
              <a:buAutoNum type="arabicPeriod"/>
            </a:pPr>
            <a:r>
              <a:rPr lang="en-GB" b="0" i="0" u="none" strike="noStrike" dirty="0">
                <a:solidFill>
                  <a:srgbClr val="374151"/>
                </a:solidFill>
                <a:effectLst/>
                <a:latin typeface="Söhne"/>
              </a:rPr>
              <a:t>Involve stakeholders in the process: Consult with stakeholders such as program participants, program staff, and program funders to gather their input on what they believe are important characteristics or variables of the program. This will help to ensure that the indicator chosen is relevant and useful to those who will be using the evaluation results.</a:t>
            </a:r>
          </a:p>
          <a:p>
            <a:pPr marL="0" indent="0">
              <a:buNone/>
            </a:pPr>
            <a:endParaRPr lang="en-SE" dirty="0"/>
          </a:p>
        </p:txBody>
      </p:sp>
    </p:spTree>
    <p:extLst>
      <p:ext uri="{BB962C8B-B14F-4D97-AF65-F5344CB8AC3E}">
        <p14:creationId xmlns:p14="http://schemas.microsoft.com/office/powerpoint/2010/main" val="238718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4474-BB62-776F-BC90-597ADEE6ADBD}"/>
              </a:ext>
            </a:extLst>
          </p:cNvPr>
          <p:cNvSpPr>
            <a:spLocks noGrp="1"/>
          </p:cNvSpPr>
          <p:nvPr>
            <p:ph type="title"/>
          </p:nvPr>
        </p:nvSpPr>
        <p:spPr/>
        <p:txBody>
          <a:bodyPr/>
          <a:lstStyle/>
          <a:p>
            <a:pPr algn="ctr"/>
            <a:r>
              <a:rPr lang="en-SE" dirty="0"/>
              <a:t>Indicators </a:t>
            </a:r>
          </a:p>
        </p:txBody>
      </p:sp>
      <p:sp>
        <p:nvSpPr>
          <p:cNvPr id="3" name="Content Placeholder 2">
            <a:extLst>
              <a:ext uri="{FF2B5EF4-FFF2-40B4-BE49-F238E27FC236}">
                <a16:creationId xmlns:a16="http://schemas.microsoft.com/office/drawing/2014/main" id="{29147D1C-14B5-C1FF-6C77-CDDCAC1186B9}"/>
              </a:ext>
            </a:extLst>
          </p:cNvPr>
          <p:cNvSpPr>
            <a:spLocks noGrp="1"/>
          </p:cNvSpPr>
          <p:nvPr>
            <p:ph idx="1"/>
          </p:nvPr>
        </p:nvSpPr>
        <p:spPr/>
        <p:txBody>
          <a:bodyPr/>
          <a:lstStyle/>
          <a:p>
            <a:pPr marL="514350" indent="-514350">
              <a:buFont typeface="+mj-lt"/>
              <a:buAutoNum type="arabicPeriod" startAt="3"/>
            </a:pPr>
            <a:r>
              <a:rPr lang="en-GB" b="0" i="0" u="none" strike="noStrike" dirty="0">
                <a:solidFill>
                  <a:srgbClr val="374151"/>
                </a:solidFill>
                <a:effectLst/>
                <a:latin typeface="Söhne"/>
              </a:rPr>
              <a:t>Select a measurable characteristic or variable: Choose a characteristic or variable that can be quantitatively measured. This could be something like program participation rates, changes in participants' knowledge or skills, or improvements in program outcomes such as employment or educational attainment.</a:t>
            </a:r>
          </a:p>
          <a:p>
            <a:pPr marL="514350" indent="-514350">
              <a:buFont typeface="+mj-lt"/>
              <a:buAutoNum type="arabicPeriod" startAt="3"/>
            </a:pPr>
            <a:endParaRPr lang="en-SE" dirty="0"/>
          </a:p>
        </p:txBody>
      </p:sp>
    </p:spTree>
    <p:extLst>
      <p:ext uri="{BB962C8B-B14F-4D97-AF65-F5344CB8AC3E}">
        <p14:creationId xmlns:p14="http://schemas.microsoft.com/office/powerpoint/2010/main" val="179566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4474-BB62-776F-BC90-597ADEE6ADBD}"/>
              </a:ext>
            </a:extLst>
          </p:cNvPr>
          <p:cNvSpPr>
            <a:spLocks noGrp="1"/>
          </p:cNvSpPr>
          <p:nvPr>
            <p:ph type="title"/>
          </p:nvPr>
        </p:nvSpPr>
        <p:spPr/>
        <p:txBody>
          <a:bodyPr/>
          <a:lstStyle/>
          <a:p>
            <a:pPr algn="ctr"/>
            <a:r>
              <a:rPr lang="en-SE" dirty="0"/>
              <a:t>Indicators </a:t>
            </a:r>
          </a:p>
        </p:txBody>
      </p:sp>
      <p:sp>
        <p:nvSpPr>
          <p:cNvPr id="3" name="Content Placeholder 2">
            <a:extLst>
              <a:ext uri="{FF2B5EF4-FFF2-40B4-BE49-F238E27FC236}">
                <a16:creationId xmlns:a16="http://schemas.microsoft.com/office/drawing/2014/main" id="{29147D1C-14B5-C1FF-6C77-CDDCAC1186B9}"/>
              </a:ext>
            </a:extLst>
          </p:cNvPr>
          <p:cNvSpPr>
            <a:spLocks noGrp="1"/>
          </p:cNvSpPr>
          <p:nvPr>
            <p:ph idx="1"/>
          </p:nvPr>
        </p:nvSpPr>
        <p:spPr/>
        <p:txBody>
          <a:bodyPr/>
          <a:lstStyle/>
          <a:p>
            <a:pPr marL="514350" indent="-514350">
              <a:buFont typeface="+mj-lt"/>
              <a:buAutoNum type="arabicPeriod" startAt="4"/>
            </a:pPr>
            <a:r>
              <a:rPr lang="en-GB" b="0" i="0" u="none" strike="noStrike" dirty="0">
                <a:solidFill>
                  <a:srgbClr val="374151"/>
                </a:solidFill>
                <a:effectLst/>
                <a:latin typeface="Söhne"/>
              </a:rPr>
              <a:t>Define the indicator: Clearly define the indicator chosen in terms of what it measures and how it will be measured. For example, the "program participation rate” indicator would be defined as "the percentage of eligible individuals who participated in the program.”</a:t>
            </a:r>
          </a:p>
          <a:p>
            <a:pPr marL="514350" indent="-514350">
              <a:buFont typeface="+mj-lt"/>
              <a:buAutoNum type="arabicPeriod" startAt="4"/>
            </a:pPr>
            <a:r>
              <a:rPr lang="en-GB" b="0" i="0" u="none" strike="noStrike" dirty="0">
                <a:solidFill>
                  <a:srgbClr val="374151"/>
                </a:solidFill>
                <a:effectLst/>
                <a:latin typeface="Söhne"/>
              </a:rPr>
              <a:t>Establish a baseline: Establish a baseline for the indicator chosen. This is the starting point from which progress will be measured.</a:t>
            </a:r>
          </a:p>
          <a:p>
            <a:pPr marL="514350" indent="-514350">
              <a:buFont typeface="+mj-lt"/>
              <a:buAutoNum type="arabicPeriod" startAt="4"/>
            </a:pPr>
            <a:endParaRPr lang="en-GB" b="0" i="0" u="none" strike="noStrike" dirty="0">
              <a:solidFill>
                <a:srgbClr val="374151"/>
              </a:solidFill>
              <a:effectLst/>
              <a:latin typeface="Söhne"/>
            </a:endParaRPr>
          </a:p>
          <a:p>
            <a:pPr marL="0" indent="0">
              <a:buNone/>
            </a:pPr>
            <a:endParaRPr lang="en-SE" dirty="0"/>
          </a:p>
        </p:txBody>
      </p:sp>
    </p:spTree>
    <p:extLst>
      <p:ext uri="{BB962C8B-B14F-4D97-AF65-F5344CB8AC3E}">
        <p14:creationId xmlns:p14="http://schemas.microsoft.com/office/powerpoint/2010/main" val="59327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4474-BB62-776F-BC90-597ADEE6ADBD}"/>
              </a:ext>
            </a:extLst>
          </p:cNvPr>
          <p:cNvSpPr>
            <a:spLocks noGrp="1"/>
          </p:cNvSpPr>
          <p:nvPr>
            <p:ph type="title"/>
          </p:nvPr>
        </p:nvSpPr>
        <p:spPr/>
        <p:txBody>
          <a:bodyPr/>
          <a:lstStyle/>
          <a:p>
            <a:pPr algn="ctr"/>
            <a:r>
              <a:rPr lang="en-SE" dirty="0"/>
              <a:t>Indicators </a:t>
            </a:r>
          </a:p>
        </p:txBody>
      </p:sp>
      <p:sp>
        <p:nvSpPr>
          <p:cNvPr id="3" name="Content Placeholder 2">
            <a:extLst>
              <a:ext uri="{FF2B5EF4-FFF2-40B4-BE49-F238E27FC236}">
                <a16:creationId xmlns:a16="http://schemas.microsoft.com/office/drawing/2014/main" id="{29147D1C-14B5-C1FF-6C77-CDDCAC1186B9}"/>
              </a:ext>
            </a:extLst>
          </p:cNvPr>
          <p:cNvSpPr>
            <a:spLocks noGrp="1"/>
          </p:cNvSpPr>
          <p:nvPr>
            <p:ph idx="1"/>
          </p:nvPr>
        </p:nvSpPr>
        <p:spPr/>
        <p:txBody>
          <a:bodyPr/>
          <a:lstStyle/>
          <a:p>
            <a:pPr marL="514350" indent="-514350">
              <a:buFont typeface="+mj-lt"/>
              <a:buAutoNum type="arabicPeriod" startAt="6"/>
            </a:pPr>
            <a:r>
              <a:rPr lang="en-GB" b="0" i="0" u="none" strike="noStrike" dirty="0">
                <a:solidFill>
                  <a:srgbClr val="374151"/>
                </a:solidFill>
                <a:effectLst/>
                <a:latin typeface="Söhne"/>
              </a:rPr>
              <a:t>Set a target: Establish a target for the indicator. This is the desired level of progress or achievement for the indicator.</a:t>
            </a:r>
          </a:p>
          <a:p>
            <a:pPr marL="514350" indent="-514350">
              <a:buFont typeface="+mj-lt"/>
              <a:buAutoNum type="arabicPeriod" startAt="6"/>
            </a:pPr>
            <a:r>
              <a:rPr lang="en-GB" b="0" i="0" u="none" strike="noStrike" dirty="0">
                <a:solidFill>
                  <a:srgbClr val="374151"/>
                </a:solidFill>
                <a:effectLst/>
                <a:latin typeface="Söhne"/>
              </a:rPr>
              <a:t>Monitor progress: Continuously monitor progress towards the target and make adjustments as needed to ensure the program is achieving its goals.</a:t>
            </a:r>
          </a:p>
          <a:p>
            <a:pPr marL="0" indent="0">
              <a:buNone/>
            </a:pPr>
            <a:endParaRPr lang="en-GB" b="0" i="0" u="none" strike="noStrike" dirty="0">
              <a:solidFill>
                <a:srgbClr val="374151"/>
              </a:solidFill>
              <a:effectLst/>
              <a:latin typeface="Söhne"/>
            </a:endParaRPr>
          </a:p>
          <a:p>
            <a:pPr marL="0" indent="0">
              <a:buNone/>
            </a:pPr>
            <a:endParaRPr lang="en-SE" dirty="0"/>
          </a:p>
        </p:txBody>
      </p:sp>
    </p:spTree>
    <p:extLst>
      <p:ext uri="{BB962C8B-B14F-4D97-AF65-F5344CB8AC3E}">
        <p14:creationId xmlns:p14="http://schemas.microsoft.com/office/powerpoint/2010/main" val="665506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C566-A4FF-2C45-A1FC-EFBEAAF2CA4D}"/>
              </a:ext>
            </a:extLst>
          </p:cNvPr>
          <p:cNvSpPr>
            <a:spLocks noGrp="1"/>
          </p:cNvSpPr>
          <p:nvPr>
            <p:ph type="title"/>
          </p:nvPr>
        </p:nvSpPr>
        <p:spPr/>
        <p:txBody>
          <a:bodyPr/>
          <a:lstStyle/>
          <a:p>
            <a:pPr algn="ctr"/>
            <a:r>
              <a:rPr lang="en-GB" dirty="0"/>
              <a:t>Specifying desired outcomes</a:t>
            </a:r>
          </a:p>
        </p:txBody>
      </p:sp>
      <p:graphicFrame>
        <p:nvGraphicFramePr>
          <p:cNvPr id="4" name="Content Placeholder 3">
            <a:extLst>
              <a:ext uri="{FF2B5EF4-FFF2-40B4-BE49-F238E27FC236}">
                <a16:creationId xmlns:a16="http://schemas.microsoft.com/office/drawing/2014/main" id="{E2A01D23-69B1-044A-A1A1-737358DA2524}"/>
              </a:ext>
            </a:extLst>
          </p:cNvPr>
          <p:cNvGraphicFramePr>
            <a:graphicFrameLocks noGrp="1"/>
          </p:cNvGraphicFramePr>
          <p:nvPr>
            <p:ph idx="1"/>
            <p:extLst>
              <p:ext uri="{D42A27DB-BD31-4B8C-83A1-F6EECF244321}">
                <p14:modId xmlns:p14="http://schemas.microsoft.com/office/powerpoint/2010/main" val="2757040908"/>
              </p:ext>
            </p:extLst>
          </p:nvPr>
        </p:nvGraphicFramePr>
        <p:xfrm>
          <a:off x="628650" y="1406525"/>
          <a:ext cx="7886700" cy="4246880"/>
        </p:xfrm>
        <a:graphic>
          <a:graphicData uri="http://schemas.openxmlformats.org/drawingml/2006/table">
            <a:tbl>
              <a:tblPr firstRow="1" bandRow="1">
                <a:tableStyleId>{7DF18680-E054-41AD-8BC1-D1AEF772440D}</a:tableStyleId>
              </a:tblPr>
              <a:tblGrid>
                <a:gridCol w="2470150">
                  <a:extLst>
                    <a:ext uri="{9D8B030D-6E8A-4147-A177-3AD203B41FA5}">
                      <a16:colId xmlns:a16="http://schemas.microsoft.com/office/drawing/2014/main" val="2270065291"/>
                    </a:ext>
                  </a:extLst>
                </a:gridCol>
                <a:gridCol w="5416550">
                  <a:extLst>
                    <a:ext uri="{9D8B030D-6E8A-4147-A177-3AD203B41FA5}">
                      <a16:colId xmlns:a16="http://schemas.microsoft.com/office/drawing/2014/main" val="3371969215"/>
                    </a:ext>
                  </a:extLst>
                </a:gridCol>
              </a:tblGrid>
              <a:tr h="370840">
                <a:tc>
                  <a:txBody>
                    <a:bodyPr/>
                    <a:lstStyle/>
                    <a:p>
                      <a:r>
                        <a:rPr lang="en-GB" dirty="0"/>
                        <a:t>Type of change</a:t>
                      </a:r>
                    </a:p>
                  </a:txBody>
                  <a:tcPr/>
                </a:tc>
                <a:tc>
                  <a:txBody>
                    <a:bodyPr/>
                    <a:lstStyle/>
                    <a:p>
                      <a:r>
                        <a:rPr lang="en-GB" dirty="0"/>
                        <a:t>Illustration </a:t>
                      </a:r>
                    </a:p>
                  </a:txBody>
                  <a:tcPr/>
                </a:tc>
                <a:extLst>
                  <a:ext uri="{0D108BD9-81ED-4DB2-BD59-A6C34878D82A}">
                    <a16:rowId xmlns:a16="http://schemas.microsoft.com/office/drawing/2014/main" val="1312625775"/>
                  </a:ext>
                </a:extLst>
              </a:tr>
              <a:tr h="370840">
                <a:tc>
                  <a:txBody>
                    <a:bodyPr/>
                    <a:lstStyle/>
                    <a:p>
                      <a:r>
                        <a:rPr lang="en-GB" dirty="0"/>
                        <a:t>Change in circumstances </a:t>
                      </a:r>
                    </a:p>
                  </a:txBody>
                  <a:tcPr/>
                </a:tc>
                <a:tc>
                  <a:txBody>
                    <a:bodyPr/>
                    <a:lstStyle/>
                    <a:p>
                      <a:r>
                        <a:rPr lang="en-GB" dirty="0"/>
                        <a:t>Children safely reunited with their families of origin from foster care </a:t>
                      </a:r>
                    </a:p>
                  </a:txBody>
                  <a:tcPr/>
                </a:tc>
                <a:extLst>
                  <a:ext uri="{0D108BD9-81ED-4DB2-BD59-A6C34878D82A}">
                    <a16:rowId xmlns:a16="http://schemas.microsoft.com/office/drawing/2014/main" val="357703791"/>
                  </a:ext>
                </a:extLst>
              </a:tr>
              <a:tr h="370840">
                <a:tc>
                  <a:txBody>
                    <a:bodyPr/>
                    <a:lstStyle/>
                    <a:p>
                      <a:r>
                        <a:rPr lang="en-GB" dirty="0"/>
                        <a:t>Change in status  </a:t>
                      </a:r>
                    </a:p>
                  </a:txBody>
                  <a:tcPr/>
                </a:tc>
                <a:tc>
                  <a:txBody>
                    <a:bodyPr/>
                    <a:lstStyle/>
                    <a:p>
                      <a:r>
                        <a:rPr lang="en-GB" dirty="0"/>
                        <a:t>Unemployed to employed </a:t>
                      </a:r>
                    </a:p>
                  </a:txBody>
                  <a:tcPr/>
                </a:tc>
                <a:extLst>
                  <a:ext uri="{0D108BD9-81ED-4DB2-BD59-A6C34878D82A}">
                    <a16:rowId xmlns:a16="http://schemas.microsoft.com/office/drawing/2014/main" val="1268540656"/>
                  </a:ext>
                </a:extLst>
              </a:tr>
              <a:tr h="370840">
                <a:tc>
                  <a:txBody>
                    <a:bodyPr/>
                    <a:lstStyle/>
                    <a:p>
                      <a:r>
                        <a:rPr lang="en-GB" dirty="0"/>
                        <a:t>Change in behaviour </a:t>
                      </a:r>
                    </a:p>
                  </a:txBody>
                  <a:tcPr/>
                </a:tc>
                <a:tc>
                  <a:txBody>
                    <a:bodyPr/>
                    <a:lstStyle/>
                    <a:p>
                      <a:r>
                        <a:rPr lang="en-GB" dirty="0"/>
                        <a:t>Truants will regularly attend school</a:t>
                      </a:r>
                    </a:p>
                  </a:txBody>
                  <a:tcPr/>
                </a:tc>
                <a:extLst>
                  <a:ext uri="{0D108BD9-81ED-4DB2-BD59-A6C34878D82A}">
                    <a16:rowId xmlns:a16="http://schemas.microsoft.com/office/drawing/2014/main" val="2959190524"/>
                  </a:ext>
                </a:extLst>
              </a:tr>
              <a:tr h="370840">
                <a:tc>
                  <a:txBody>
                    <a:bodyPr/>
                    <a:lstStyle/>
                    <a:p>
                      <a:r>
                        <a:rPr lang="en-GB" dirty="0"/>
                        <a:t>Change in functioning </a:t>
                      </a:r>
                    </a:p>
                  </a:txBody>
                  <a:tcPr/>
                </a:tc>
                <a:tc>
                  <a:txBody>
                    <a:bodyPr/>
                    <a:lstStyle/>
                    <a:p>
                      <a:r>
                        <a:rPr lang="en-GB" dirty="0"/>
                        <a:t>Increased self-care; getting to work on time </a:t>
                      </a:r>
                    </a:p>
                  </a:txBody>
                  <a:tcPr/>
                </a:tc>
                <a:extLst>
                  <a:ext uri="{0D108BD9-81ED-4DB2-BD59-A6C34878D82A}">
                    <a16:rowId xmlns:a16="http://schemas.microsoft.com/office/drawing/2014/main" val="873789818"/>
                  </a:ext>
                </a:extLst>
              </a:tr>
              <a:tr h="370840">
                <a:tc>
                  <a:txBody>
                    <a:bodyPr/>
                    <a:lstStyle/>
                    <a:p>
                      <a:r>
                        <a:rPr lang="en-GB" dirty="0"/>
                        <a:t>Change in attitude</a:t>
                      </a:r>
                    </a:p>
                  </a:txBody>
                  <a:tcPr/>
                </a:tc>
                <a:tc>
                  <a:txBody>
                    <a:bodyPr/>
                    <a:lstStyle/>
                    <a:p>
                      <a:r>
                        <a:rPr lang="en-GB" dirty="0"/>
                        <a:t>Greater self-respect</a:t>
                      </a:r>
                    </a:p>
                  </a:txBody>
                  <a:tcPr/>
                </a:tc>
                <a:extLst>
                  <a:ext uri="{0D108BD9-81ED-4DB2-BD59-A6C34878D82A}">
                    <a16:rowId xmlns:a16="http://schemas.microsoft.com/office/drawing/2014/main" val="3003456532"/>
                  </a:ext>
                </a:extLst>
              </a:tr>
              <a:tr h="370840">
                <a:tc>
                  <a:txBody>
                    <a:bodyPr/>
                    <a:lstStyle/>
                    <a:p>
                      <a:r>
                        <a:rPr lang="en-GB" dirty="0"/>
                        <a:t>Change in knowledge</a:t>
                      </a:r>
                    </a:p>
                  </a:txBody>
                  <a:tcPr/>
                </a:tc>
                <a:tc>
                  <a:txBody>
                    <a:bodyPr/>
                    <a:lstStyle/>
                    <a:p>
                      <a:r>
                        <a:rPr lang="en-GB" dirty="0"/>
                        <a:t>Understand the needs and capabilities of children at different ages </a:t>
                      </a:r>
                    </a:p>
                  </a:txBody>
                  <a:tcPr/>
                </a:tc>
                <a:extLst>
                  <a:ext uri="{0D108BD9-81ED-4DB2-BD59-A6C34878D82A}">
                    <a16:rowId xmlns:a16="http://schemas.microsoft.com/office/drawing/2014/main" val="3492552605"/>
                  </a:ext>
                </a:extLst>
              </a:tr>
              <a:tr h="370840">
                <a:tc>
                  <a:txBody>
                    <a:bodyPr/>
                    <a:lstStyle/>
                    <a:p>
                      <a:r>
                        <a:rPr lang="en-GB" dirty="0"/>
                        <a:t>Change in skills</a:t>
                      </a:r>
                    </a:p>
                  </a:txBody>
                  <a:tcPr/>
                </a:tc>
                <a:tc>
                  <a:txBody>
                    <a:bodyPr/>
                    <a:lstStyle/>
                    <a:p>
                      <a:r>
                        <a:rPr lang="en-GB" dirty="0"/>
                        <a:t>Increased reading levels; able to parent appropriately </a:t>
                      </a:r>
                    </a:p>
                  </a:txBody>
                  <a:tcPr/>
                </a:tc>
                <a:extLst>
                  <a:ext uri="{0D108BD9-81ED-4DB2-BD59-A6C34878D82A}">
                    <a16:rowId xmlns:a16="http://schemas.microsoft.com/office/drawing/2014/main" val="3425898041"/>
                  </a:ext>
                </a:extLst>
              </a:tr>
              <a:tr h="370840">
                <a:tc>
                  <a:txBody>
                    <a:bodyPr/>
                    <a:lstStyle/>
                    <a:p>
                      <a:r>
                        <a:rPr lang="en-GB" dirty="0"/>
                        <a:t>Maintenance </a:t>
                      </a:r>
                    </a:p>
                  </a:txBody>
                  <a:tcPr/>
                </a:tc>
                <a:tc>
                  <a:txBody>
                    <a:bodyPr/>
                    <a:lstStyle/>
                    <a:p>
                      <a:r>
                        <a:rPr lang="en-GB" dirty="0"/>
                        <a:t>Continue to live safely at home (e.g., the elderly)</a:t>
                      </a:r>
                    </a:p>
                  </a:txBody>
                  <a:tcPr/>
                </a:tc>
                <a:extLst>
                  <a:ext uri="{0D108BD9-81ED-4DB2-BD59-A6C34878D82A}">
                    <a16:rowId xmlns:a16="http://schemas.microsoft.com/office/drawing/2014/main" val="1481142464"/>
                  </a:ext>
                </a:extLst>
              </a:tr>
              <a:tr h="370840">
                <a:tc>
                  <a:txBody>
                    <a:bodyPr/>
                    <a:lstStyle/>
                    <a:p>
                      <a:r>
                        <a:rPr lang="en-GB" dirty="0"/>
                        <a:t>Prevention</a:t>
                      </a:r>
                    </a:p>
                  </a:txBody>
                  <a:tcPr/>
                </a:tc>
                <a:tc>
                  <a:txBody>
                    <a:bodyPr/>
                    <a:lstStyle/>
                    <a:p>
                      <a:r>
                        <a:rPr lang="en-GB" dirty="0"/>
                        <a:t>Teenagers will not use drugs </a:t>
                      </a:r>
                    </a:p>
                  </a:txBody>
                  <a:tcPr/>
                </a:tc>
                <a:extLst>
                  <a:ext uri="{0D108BD9-81ED-4DB2-BD59-A6C34878D82A}">
                    <a16:rowId xmlns:a16="http://schemas.microsoft.com/office/drawing/2014/main" val="2550541552"/>
                  </a:ext>
                </a:extLst>
              </a:tr>
            </a:tbl>
          </a:graphicData>
        </a:graphic>
      </p:graphicFrame>
      <p:sp>
        <p:nvSpPr>
          <p:cNvPr id="5" name="TextBox 4">
            <a:extLst>
              <a:ext uri="{FF2B5EF4-FFF2-40B4-BE49-F238E27FC236}">
                <a16:creationId xmlns:a16="http://schemas.microsoft.com/office/drawing/2014/main" id="{93370B9D-563D-FC41-808D-FBC4B715CF1B}"/>
              </a:ext>
            </a:extLst>
          </p:cNvPr>
          <p:cNvSpPr txBox="1"/>
          <p:nvPr/>
        </p:nvSpPr>
        <p:spPr>
          <a:xfrm>
            <a:off x="1244600" y="5803900"/>
            <a:ext cx="6413500" cy="523220"/>
          </a:xfrm>
          <a:prstGeom prst="rect">
            <a:avLst/>
          </a:prstGeom>
          <a:noFill/>
        </p:spPr>
        <p:txBody>
          <a:bodyPr wrap="square" rtlCol="0">
            <a:spAutoFit/>
          </a:bodyPr>
          <a:lstStyle/>
          <a:p>
            <a:r>
              <a:rPr lang="en-GB" sz="1000" dirty="0"/>
              <a:t>Patton, M. Q. (2008). </a:t>
            </a:r>
            <a:r>
              <a:rPr lang="en-GB" sz="1000" i="1" dirty="0"/>
              <a:t>Utilization-focused evaluation</a:t>
            </a:r>
            <a:r>
              <a:rPr lang="en-GB" sz="1000" dirty="0"/>
              <a:t> (4th ed.). Thousand Oaks: Sage Publications. Page 245</a:t>
            </a:r>
          </a:p>
          <a:p>
            <a:endParaRPr lang="en-GB" dirty="0"/>
          </a:p>
        </p:txBody>
      </p:sp>
    </p:spTree>
    <p:extLst>
      <p:ext uri="{BB962C8B-B14F-4D97-AF65-F5344CB8AC3E}">
        <p14:creationId xmlns:p14="http://schemas.microsoft.com/office/powerpoint/2010/main" val="374958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890C-CBCC-804B-BD03-8BAEF8F9617E}"/>
              </a:ext>
            </a:extLst>
          </p:cNvPr>
          <p:cNvSpPr>
            <a:spLocks noGrp="1"/>
          </p:cNvSpPr>
          <p:nvPr>
            <p:ph type="title"/>
          </p:nvPr>
        </p:nvSpPr>
        <p:spPr/>
        <p:txBody>
          <a:bodyPr/>
          <a:lstStyle/>
          <a:p>
            <a:pPr algn="ctr"/>
            <a:r>
              <a:rPr lang="en-GB" dirty="0"/>
              <a:t>Implementation of </a:t>
            </a:r>
            <a:br>
              <a:rPr lang="en-GB" dirty="0"/>
            </a:br>
            <a:r>
              <a:rPr lang="en-GB" dirty="0"/>
              <a:t>psychosocial care</a:t>
            </a:r>
          </a:p>
        </p:txBody>
      </p:sp>
      <p:sp>
        <p:nvSpPr>
          <p:cNvPr id="3" name="Content Placeholder 2">
            <a:extLst>
              <a:ext uri="{FF2B5EF4-FFF2-40B4-BE49-F238E27FC236}">
                <a16:creationId xmlns:a16="http://schemas.microsoft.com/office/drawing/2014/main" id="{3194D273-2192-804B-AF50-D1337B3711D0}"/>
              </a:ext>
            </a:extLst>
          </p:cNvPr>
          <p:cNvSpPr>
            <a:spLocks noGrp="1"/>
          </p:cNvSpPr>
          <p:nvPr>
            <p:ph idx="1"/>
          </p:nvPr>
        </p:nvSpPr>
        <p:spPr>
          <a:xfrm>
            <a:off x="161841" y="1825625"/>
            <a:ext cx="8828410" cy="3037688"/>
          </a:xfrm>
        </p:spPr>
        <p:txBody>
          <a:bodyPr>
            <a:normAutofit/>
          </a:bodyPr>
          <a:lstStyle/>
          <a:p>
            <a:r>
              <a:rPr lang="en-GB" dirty="0"/>
              <a:t>In pairs answer the following questions - 15 minutes </a:t>
            </a:r>
          </a:p>
          <a:p>
            <a:pPr marL="971550" lvl="1" indent="-514350">
              <a:buFont typeface="+mj-lt"/>
              <a:buAutoNum type="arabicPeriod"/>
            </a:pPr>
            <a:r>
              <a:rPr lang="en-GB" dirty="0"/>
              <a:t>A specific participant or client target group </a:t>
            </a:r>
          </a:p>
          <a:p>
            <a:pPr marL="971550" lvl="1" indent="-514350">
              <a:buFont typeface="+mj-lt"/>
              <a:buAutoNum type="arabicPeriod"/>
            </a:pPr>
            <a:r>
              <a:rPr lang="en-GB" dirty="0"/>
              <a:t>The desired outcome(s) for that target group</a:t>
            </a:r>
          </a:p>
          <a:p>
            <a:pPr marL="971550" lvl="1" indent="-514350">
              <a:buFont typeface="+mj-lt"/>
              <a:buAutoNum type="arabicPeriod"/>
            </a:pPr>
            <a:r>
              <a:rPr lang="en-GB" dirty="0"/>
              <a:t>One or more indicators for each desired outcome </a:t>
            </a:r>
          </a:p>
          <a:p>
            <a:pPr marL="971550" lvl="1" indent="-514350">
              <a:buFont typeface="+mj-lt"/>
              <a:buAutoNum type="arabicPeriod"/>
            </a:pPr>
            <a:r>
              <a:rPr lang="en-GB" dirty="0"/>
              <a:t>Performance targets </a:t>
            </a:r>
          </a:p>
          <a:p>
            <a:pPr marL="971550" lvl="1" indent="-514350">
              <a:buFont typeface="+mj-lt"/>
              <a:buAutoNum type="arabicPeriod"/>
            </a:pPr>
            <a:r>
              <a:rPr lang="en-GB" dirty="0"/>
              <a:t>Details of data collection </a:t>
            </a:r>
          </a:p>
          <a:p>
            <a:pPr marL="971550" lvl="1" indent="-514350">
              <a:buFont typeface="+mj-lt"/>
              <a:buAutoNum type="arabicPeriod"/>
            </a:pPr>
            <a:r>
              <a:rPr lang="en-GB" dirty="0"/>
              <a:t>How will the results be used </a:t>
            </a:r>
          </a:p>
          <a:p>
            <a:pPr marL="0" indent="0">
              <a:buNone/>
            </a:pPr>
            <a:endParaRPr lang="en-GB" dirty="0"/>
          </a:p>
        </p:txBody>
      </p:sp>
      <p:sp>
        <p:nvSpPr>
          <p:cNvPr id="4" name="Rectangle 3">
            <a:extLst>
              <a:ext uri="{FF2B5EF4-FFF2-40B4-BE49-F238E27FC236}">
                <a16:creationId xmlns:a16="http://schemas.microsoft.com/office/drawing/2014/main" id="{5DBD532E-8454-5146-8C46-3B54922618AE}"/>
              </a:ext>
            </a:extLst>
          </p:cNvPr>
          <p:cNvSpPr/>
          <p:nvPr/>
        </p:nvSpPr>
        <p:spPr>
          <a:xfrm>
            <a:off x="628650" y="5710535"/>
            <a:ext cx="8361601" cy="246221"/>
          </a:xfrm>
          <a:prstGeom prst="rect">
            <a:avLst/>
          </a:prstGeom>
        </p:spPr>
        <p:txBody>
          <a:bodyPr wrap="square">
            <a:spAutoFit/>
          </a:bodyPr>
          <a:lstStyle/>
          <a:p>
            <a:r>
              <a:rPr lang="en-GB" sz="1000" dirty="0"/>
              <a:t>Patton, M. Q. (2008). </a:t>
            </a:r>
            <a:r>
              <a:rPr lang="en-GB" sz="1000" i="1" dirty="0"/>
              <a:t>Utilization-focused evaluation</a:t>
            </a:r>
            <a:r>
              <a:rPr lang="en-GB" sz="1000" dirty="0"/>
              <a:t> (4th ed.). Thousand Oaks: Sage Publications. Page 243</a:t>
            </a:r>
          </a:p>
        </p:txBody>
      </p:sp>
    </p:spTree>
    <p:extLst>
      <p:ext uri="{BB962C8B-B14F-4D97-AF65-F5344CB8AC3E}">
        <p14:creationId xmlns:p14="http://schemas.microsoft.com/office/powerpoint/2010/main" val="379268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0F20C4-574D-4AD1-A244-96E69925E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88E029A-F95E-A648-A22E-9895F2FE1140}"/>
              </a:ext>
            </a:extLst>
          </p:cNvPr>
          <p:cNvPicPr>
            <a:picLocks noGrp="1" noChangeAspect="1"/>
          </p:cNvPicPr>
          <p:nvPr>
            <p:ph idx="1"/>
          </p:nvPr>
        </p:nvPicPr>
        <p:blipFill rotWithShape="1">
          <a:blip r:embed="rId2"/>
          <a:srcRect b="3846"/>
          <a:stretch/>
        </p:blipFill>
        <p:spPr>
          <a:xfrm>
            <a:off x="20" y="10"/>
            <a:ext cx="9143980" cy="6857990"/>
          </a:xfrm>
          <a:prstGeom prst="rect">
            <a:avLst/>
          </a:prstGeom>
        </p:spPr>
      </p:pic>
      <p:grpSp>
        <p:nvGrpSpPr>
          <p:cNvPr id="12" name="Group 11">
            <a:extLst>
              <a:ext uri="{FF2B5EF4-FFF2-40B4-BE49-F238E27FC236}">
                <a16:creationId xmlns:a16="http://schemas.microsoft.com/office/drawing/2014/main" id="{9A7CC453-6F47-4427-B67D-37E65A92C5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4015" y="518649"/>
            <a:ext cx="846287" cy="847206"/>
            <a:chOff x="8183879" y="1000124"/>
            <a:chExt cx="1562267" cy="1172973"/>
          </a:xfrm>
        </p:grpSpPr>
        <p:sp>
          <p:nvSpPr>
            <p:cNvPr id="13" name="Freeform 5">
              <a:extLst>
                <a:ext uri="{FF2B5EF4-FFF2-40B4-BE49-F238E27FC236}">
                  <a16:creationId xmlns:a16="http://schemas.microsoft.com/office/drawing/2014/main" id="{1B6AD4D9-2CD8-4BB1-8DA9-B1E2BC9BB6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58E860C5-0E72-4769-BC34-B0F6BEFBC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rgbClr val="FFFFFF"/>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2783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SMARTER GOALS</a:t>
            </a:r>
          </a:p>
        </p:txBody>
      </p:sp>
      <p:sp>
        <p:nvSpPr>
          <p:cNvPr id="3" name="Content Placeholder 2"/>
          <p:cNvSpPr>
            <a:spLocks noGrp="1"/>
          </p:cNvSpPr>
          <p:nvPr>
            <p:ph sz="half" idx="1"/>
          </p:nvPr>
        </p:nvSpPr>
        <p:spPr/>
        <p:txBody>
          <a:bodyPr>
            <a:normAutofit fontScale="85000" lnSpcReduction="20000"/>
          </a:bodyPr>
          <a:lstStyle/>
          <a:p>
            <a:pPr marL="0" indent="0">
              <a:buNone/>
            </a:pPr>
            <a:r>
              <a:rPr lang="en-US" sz="4700" b="1" dirty="0"/>
              <a:t>S</a:t>
            </a:r>
            <a:r>
              <a:rPr lang="en-US" sz="4700" dirty="0"/>
              <a:t>pecific</a:t>
            </a:r>
          </a:p>
          <a:p>
            <a:pPr marL="0" indent="0">
              <a:buNone/>
            </a:pPr>
            <a:r>
              <a:rPr lang="en-US" sz="4700" b="1" dirty="0"/>
              <a:t>M</a:t>
            </a:r>
            <a:r>
              <a:rPr lang="en-US" sz="4700" dirty="0"/>
              <a:t>easurable </a:t>
            </a:r>
          </a:p>
          <a:p>
            <a:pPr marL="0" indent="0">
              <a:buNone/>
            </a:pPr>
            <a:r>
              <a:rPr lang="en-US" sz="4700" b="1" dirty="0"/>
              <a:t>A</a:t>
            </a:r>
            <a:r>
              <a:rPr lang="en-US" sz="4700" dirty="0"/>
              <a:t>chievable</a:t>
            </a:r>
          </a:p>
          <a:p>
            <a:pPr marL="0" indent="0">
              <a:buNone/>
            </a:pPr>
            <a:r>
              <a:rPr lang="en-US" sz="4700" b="1" dirty="0"/>
              <a:t>R</a:t>
            </a:r>
            <a:r>
              <a:rPr lang="en-US" sz="4700" dirty="0"/>
              <a:t>elevant</a:t>
            </a:r>
          </a:p>
          <a:p>
            <a:pPr marL="0" indent="0">
              <a:buNone/>
            </a:pPr>
            <a:r>
              <a:rPr lang="en-US" sz="4700" b="1" dirty="0"/>
              <a:t>T</a:t>
            </a:r>
            <a:r>
              <a:rPr lang="en-US" sz="4700" dirty="0"/>
              <a:t>ime bound </a:t>
            </a:r>
          </a:p>
          <a:p>
            <a:pPr marL="0" indent="0">
              <a:buNone/>
            </a:pPr>
            <a:r>
              <a:rPr lang="en-US" sz="4700" b="1" dirty="0"/>
              <a:t>E</a:t>
            </a:r>
            <a:r>
              <a:rPr lang="en-US" sz="4700" dirty="0"/>
              <a:t>valuate</a:t>
            </a:r>
          </a:p>
          <a:p>
            <a:pPr marL="0" indent="0">
              <a:buNone/>
            </a:pPr>
            <a:r>
              <a:rPr lang="en-US" sz="4700" b="1" dirty="0"/>
              <a:t>R</a:t>
            </a:r>
            <a:r>
              <a:rPr lang="en-US" sz="4700" dirty="0"/>
              <a:t>e –evaluate </a:t>
            </a:r>
          </a:p>
          <a:p>
            <a:pPr marL="0" indent="0">
              <a:buNone/>
            </a:pPr>
            <a:r>
              <a:rPr lang="en-US" dirty="0"/>
              <a:t>  </a:t>
            </a:r>
          </a:p>
        </p:txBody>
      </p:sp>
      <p:pic>
        <p:nvPicPr>
          <p:cNvPr id="6" name="Content Placeholder 5" descr="1767996-how-insight-labs-gets-smart-people-to-brainstorm-solutions-to-the-worlds-problems-rotator.jpg"/>
          <p:cNvPicPr>
            <a:picLocks noGrp="1" noChangeAspect="1"/>
          </p:cNvPicPr>
          <p:nvPr>
            <p:ph sz="half" idx="2"/>
          </p:nvPr>
        </p:nvPicPr>
        <p:blipFill>
          <a:blip r:embed="rId2">
            <a:extLst>
              <a:ext uri="{28A0092B-C50C-407E-A947-70E740481C1C}">
                <a14:useLocalDpi xmlns:a14="http://schemas.microsoft.com/office/drawing/2010/main" val="0"/>
              </a:ext>
            </a:extLst>
          </a:blip>
          <a:srcRect l="26019" r="26019"/>
          <a:stretch>
            <a:fillRect/>
          </a:stretch>
        </p:blipFill>
        <p:spPr>
          <a:xfrm>
            <a:off x="4629150" y="1515228"/>
            <a:ext cx="3886200" cy="4351338"/>
          </a:xfrm>
        </p:spPr>
      </p:pic>
      <p:sp>
        <p:nvSpPr>
          <p:cNvPr id="5" name="Rectangle 4"/>
          <p:cNvSpPr/>
          <p:nvPr/>
        </p:nvSpPr>
        <p:spPr>
          <a:xfrm>
            <a:off x="911659" y="5743456"/>
            <a:ext cx="2568507" cy="246221"/>
          </a:xfrm>
          <a:prstGeom prst="rect">
            <a:avLst/>
          </a:prstGeom>
        </p:spPr>
        <p:txBody>
          <a:bodyPr wrap="none">
            <a:spAutoFit/>
          </a:bodyPr>
          <a:lstStyle/>
          <a:p>
            <a:r>
              <a:rPr lang="en-US" sz="1000" dirty="0"/>
              <a:t>https://</a:t>
            </a:r>
            <a:r>
              <a:rPr lang="en-US" sz="1000" dirty="0" err="1"/>
              <a:t>en.wikipedia.org</a:t>
            </a:r>
            <a:r>
              <a:rPr lang="en-US" sz="1000" dirty="0"/>
              <a:t>/wiki/</a:t>
            </a:r>
            <a:r>
              <a:rPr lang="en-US" sz="1000" dirty="0" err="1"/>
              <a:t>SMART_criteria</a:t>
            </a:r>
            <a:endParaRPr lang="en-US" sz="1000" dirty="0"/>
          </a:p>
        </p:txBody>
      </p:sp>
      <p:sp>
        <p:nvSpPr>
          <p:cNvPr id="8" name="Rectangle 7">
            <a:extLst>
              <a:ext uri="{FF2B5EF4-FFF2-40B4-BE49-F238E27FC236}">
                <a16:creationId xmlns:a16="http://schemas.microsoft.com/office/drawing/2014/main" id="{5597C63A-7A55-8349-B3B3-FE5D8E4CE69A}"/>
              </a:ext>
            </a:extLst>
          </p:cNvPr>
          <p:cNvSpPr/>
          <p:nvPr/>
        </p:nvSpPr>
        <p:spPr>
          <a:xfrm>
            <a:off x="5821884" y="5866566"/>
            <a:ext cx="1500732" cy="184666"/>
          </a:xfrm>
          <a:prstGeom prst="rect">
            <a:avLst/>
          </a:prstGeom>
        </p:spPr>
        <p:txBody>
          <a:bodyPr wrap="none">
            <a:spAutoFit/>
          </a:bodyPr>
          <a:lstStyle/>
          <a:p>
            <a:r>
              <a:rPr lang="en-GB" sz="600" dirty="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389698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Specific</a:t>
            </a:r>
            <a:endParaRPr lang="en-US" dirty="0"/>
          </a:p>
        </p:txBody>
      </p:sp>
      <p:sp>
        <p:nvSpPr>
          <p:cNvPr id="3" name="Content Placeholder 2"/>
          <p:cNvSpPr>
            <a:spLocks noGrp="1"/>
          </p:cNvSpPr>
          <p:nvPr>
            <p:ph idx="1"/>
          </p:nvPr>
        </p:nvSpPr>
        <p:spPr/>
        <p:txBody>
          <a:bodyPr>
            <a:normAutofit/>
          </a:bodyPr>
          <a:lstStyle/>
          <a:p>
            <a:r>
              <a:rPr lang="en-US" dirty="0"/>
              <a:t>The goal is clear, you know what you are aiming to achieve. </a:t>
            </a:r>
          </a:p>
          <a:p>
            <a:r>
              <a:rPr lang="en-US" dirty="0"/>
              <a:t>A specific goal will usually answer the five 'W' questions:</a:t>
            </a:r>
          </a:p>
          <a:p>
            <a:pPr lvl="1"/>
            <a:r>
              <a:rPr lang="en-US" dirty="0"/>
              <a:t>What: What do I want to accomplish?</a:t>
            </a:r>
          </a:p>
          <a:p>
            <a:pPr lvl="1"/>
            <a:r>
              <a:rPr lang="en-US" dirty="0"/>
              <a:t>Why: Specific reasons, purpose or benefits of accomplishing the goal.</a:t>
            </a:r>
          </a:p>
          <a:p>
            <a:pPr lvl="1"/>
            <a:r>
              <a:rPr lang="en-US" dirty="0"/>
              <a:t>Who: Who is involved?</a:t>
            </a:r>
          </a:p>
          <a:p>
            <a:pPr lvl="1"/>
            <a:r>
              <a:rPr lang="en-US" dirty="0"/>
              <a:t>Where: Identify a location.</a:t>
            </a:r>
          </a:p>
          <a:p>
            <a:pPr lvl="1"/>
            <a:r>
              <a:rPr lang="en-US" dirty="0"/>
              <a:t>Which: Identify requirements and constraints.</a:t>
            </a:r>
          </a:p>
        </p:txBody>
      </p:sp>
    </p:spTree>
    <p:extLst>
      <p:ext uri="{BB962C8B-B14F-4D97-AF65-F5344CB8AC3E}">
        <p14:creationId xmlns:p14="http://schemas.microsoft.com/office/powerpoint/2010/main" val="282742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Specific – Psychosocial care</a:t>
            </a:r>
            <a:endParaRPr lang="en-US" dirty="0"/>
          </a:p>
        </p:txBody>
      </p:sp>
      <p:sp>
        <p:nvSpPr>
          <p:cNvPr id="3" name="Content Placeholder 2"/>
          <p:cNvSpPr>
            <a:spLocks noGrp="1"/>
          </p:cNvSpPr>
          <p:nvPr>
            <p:ph idx="1"/>
          </p:nvPr>
        </p:nvSpPr>
        <p:spPr/>
        <p:txBody>
          <a:bodyPr/>
          <a:lstStyle/>
          <a:p>
            <a:r>
              <a:rPr lang="en-US" dirty="0">
                <a:solidFill>
                  <a:srgbClr val="FF0000"/>
                </a:solidFill>
              </a:rPr>
              <a:t>What: </a:t>
            </a:r>
            <a:r>
              <a:rPr lang="en-US" dirty="0"/>
              <a:t>Implement psychosocial care</a:t>
            </a:r>
          </a:p>
          <a:p>
            <a:r>
              <a:rPr lang="en-US" dirty="0">
                <a:solidFill>
                  <a:srgbClr val="FF0000"/>
                </a:solidFill>
              </a:rPr>
              <a:t>Why: </a:t>
            </a:r>
            <a:r>
              <a:rPr lang="en-US" dirty="0"/>
              <a:t>Improve our psychosocial provision of care for our clients/patients</a:t>
            </a:r>
          </a:p>
          <a:p>
            <a:pPr marL="215900" indent="-215900">
              <a:tabLst>
                <a:tab pos="266700" algn="l"/>
              </a:tabLst>
            </a:pPr>
            <a:r>
              <a:rPr lang="en-US" dirty="0">
                <a:solidFill>
                  <a:srgbClr val="FF0000"/>
                </a:solidFill>
              </a:rPr>
              <a:t>Who: </a:t>
            </a:r>
            <a:r>
              <a:rPr lang="en-US" dirty="0"/>
              <a:t>Healthcare professionals at our </a:t>
            </a:r>
            <a:r>
              <a:rPr lang="en-US" dirty="0" err="1"/>
              <a:t>centre</a:t>
            </a:r>
            <a:r>
              <a:rPr lang="en-US" dirty="0"/>
              <a:t>/department/clinic </a:t>
            </a:r>
          </a:p>
          <a:p>
            <a:r>
              <a:rPr lang="en-US" dirty="0">
                <a:solidFill>
                  <a:srgbClr val="FF0000"/>
                </a:solidFill>
              </a:rPr>
              <a:t>Where: </a:t>
            </a:r>
            <a:r>
              <a:rPr lang="en-US" dirty="0"/>
              <a:t>Our </a:t>
            </a:r>
            <a:r>
              <a:rPr lang="en-US" dirty="0" err="1"/>
              <a:t>centre</a:t>
            </a:r>
            <a:r>
              <a:rPr lang="en-US" dirty="0"/>
              <a:t>/department/clinic </a:t>
            </a:r>
          </a:p>
          <a:p>
            <a:r>
              <a:rPr lang="en-US" dirty="0">
                <a:solidFill>
                  <a:srgbClr val="FF0000"/>
                </a:solidFill>
              </a:rPr>
              <a:t>Which: </a:t>
            </a:r>
            <a:r>
              <a:rPr lang="en-US" dirty="0"/>
              <a:t>Acquire a specific skill set and allocate time to use the skill set </a:t>
            </a:r>
          </a:p>
          <a:p>
            <a:endParaRPr lang="en-US" dirty="0"/>
          </a:p>
        </p:txBody>
      </p:sp>
    </p:spTree>
    <p:extLst>
      <p:ext uri="{BB962C8B-B14F-4D97-AF65-F5344CB8AC3E}">
        <p14:creationId xmlns:p14="http://schemas.microsoft.com/office/powerpoint/2010/main" val="370706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E532-D1A3-444A-8839-AD15925EAD56}"/>
              </a:ext>
            </a:extLst>
          </p:cNvPr>
          <p:cNvSpPr>
            <a:spLocks noGrp="1"/>
          </p:cNvSpPr>
          <p:nvPr>
            <p:ph type="title"/>
          </p:nvPr>
        </p:nvSpPr>
        <p:spPr>
          <a:xfrm>
            <a:off x="3724072" y="629268"/>
            <a:ext cx="4939868" cy="1286160"/>
          </a:xfrm>
        </p:spPr>
        <p:txBody>
          <a:bodyPr anchor="b">
            <a:normAutofit/>
          </a:bodyPr>
          <a:lstStyle/>
          <a:p>
            <a:r>
              <a:rPr lang="en-GB" dirty="0"/>
              <a:t>Learning objectives </a:t>
            </a:r>
          </a:p>
        </p:txBody>
      </p:sp>
      <p:sp>
        <p:nvSpPr>
          <p:cNvPr id="3" name="Content Placeholder 2">
            <a:extLst>
              <a:ext uri="{FF2B5EF4-FFF2-40B4-BE49-F238E27FC236}">
                <a16:creationId xmlns:a16="http://schemas.microsoft.com/office/drawing/2014/main" id="{982B4C00-F721-BE42-9456-F70BE31E0D5A}"/>
              </a:ext>
            </a:extLst>
          </p:cNvPr>
          <p:cNvSpPr>
            <a:spLocks noGrp="1"/>
          </p:cNvSpPr>
          <p:nvPr>
            <p:ph idx="1"/>
          </p:nvPr>
        </p:nvSpPr>
        <p:spPr>
          <a:xfrm>
            <a:off x="3724073" y="2438400"/>
            <a:ext cx="4939867" cy="3785419"/>
          </a:xfrm>
        </p:spPr>
        <p:txBody>
          <a:bodyPr>
            <a:normAutofit/>
          </a:bodyPr>
          <a:lstStyle/>
          <a:p>
            <a:r>
              <a:rPr lang="en-GB" sz="1700"/>
              <a:t>What is Utilisation–Focused Outcomes Framework</a:t>
            </a:r>
          </a:p>
          <a:p>
            <a:r>
              <a:rPr lang="en-GB" sz="1700"/>
              <a:t>Explain what “SMARTER” goals are</a:t>
            </a:r>
          </a:p>
          <a:p>
            <a:r>
              <a:rPr lang="en-GB" sz="1700"/>
              <a:t>Explain logic framework model </a:t>
            </a:r>
          </a:p>
          <a:p>
            <a:r>
              <a:rPr lang="en-GB" sz="1700"/>
              <a:t>Explain why evaluation is important </a:t>
            </a:r>
          </a:p>
          <a:p>
            <a:r>
              <a:rPr lang="en-GB" sz="1700"/>
              <a:t>Give examples of different evaluation models</a:t>
            </a:r>
          </a:p>
          <a:p>
            <a:endParaRPr lang="en-GB" sz="1700"/>
          </a:p>
        </p:txBody>
      </p:sp>
      <p:pic>
        <p:nvPicPr>
          <p:cNvPr id="11" name="Picture 4" descr="White puzzle with one red piece">
            <a:extLst>
              <a:ext uri="{FF2B5EF4-FFF2-40B4-BE49-F238E27FC236}">
                <a16:creationId xmlns:a16="http://schemas.microsoft.com/office/drawing/2014/main" id="{497764AA-647F-7F57-FCB1-A48BDE7875A8}"/>
              </a:ext>
            </a:extLst>
          </p:cNvPr>
          <p:cNvPicPr>
            <a:picLocks noChangeAspect="1"/>
          </p:cNvPicPr>
          <p:nvPr/>
        </p:nvPicPr>
        <p:blipFill rotWithShape="1">
          <a:blip r:embed="rId2"/>
          <a:srcRect l="36544" r="34940"/>
          <a:stretch/>
        </p:blipFill>
        <p:spPr>
          <a:xfrm>
            <a:off x="20" y="10"/>
            <a:ext cx="3476673"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922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30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Measurable</a:t>
            </a:r>
            <a:endParaRPr lang="en-US" dirty="0"/>
          </a:p>
        </p:txBody>
      </p:sp>
      <p:sp>
        <p:nvSpPr>
          <p:cNvPr id="3" name="Content Placeholder 2"/>
          <p:cNvSpPr>
            <a:spLocks noGrp="1"/>
          </p:cNvSpPr>
          <p:nvPr>
            <p:ph idx="1"/>
          </p:nvPr>
        </p:nvSpPr>
        <p:spPr/>
        <p:txBody>
          <a:bodyPr>
            <a:normAutofit/>
          </a:bodyPr>
          <a:lstStyle/>
          <a:p>
            <a:r>
              <a:rPr lang="en-GB" dirty="0"/>
              <a:t>Need to be measurable in order to track success.</a:t>
            </a:r>
          </a:p>
          <a:p>
            <a:r>
              <a:rPr lang="en-GB" dirty="0">
                <a:solidFill>
                  <a:srgbClr val="374151"/>
                </a:solidFill>
                <a:latin typeface="Söhne"/>
              </a:rPr>
              <a:t>T</a:t>
            </a:r>
            <a:r>
              <a:rPr lang="en-GB" b="0" i="0" u="none" strike="noStrike" dirty="0">
                <a:solidFill>
                  <a:srgbClr val="374151"/>
                </a:solidFill>
                <a:effectLst/>
                <a:latin typeface="Söhne"/>
              </a:rPr>
              <a:t>he goal should be quantifiable and have a way of measuring progress.</a:t>
            </a:r>
            <a:endParaRPr lang="en-GB" dirty="0"/>
          </a:p>
          <a:p>
            <a:r>
              <a:rPr lang="en-GB" dirty="0"/>
              <a:t>Different levels – </a:t>
            </a:r>
            <a:r>
              <a:rPr lang="en-GB" u="sng" dirty="0">
                <a:solidFill>
                  <a:srgbClr val="FF0000"/>
                </a:solidFill>
              </a:rPr>
              <a:t>different outcomes</a:t>
            </a:r>
            <a:r>
              <a:rPr lang="en-GB" dirty="0"/>
              <a:t> </a:t>
            </a:r>
          </a:p>
          <a:p>
            <a:pPr lvl="1"/>
            <a:r>
              <a:rPr lang="en-GB" dirty="0"/>
              <a:t>Individual </a:t>
            </a:r>
          </a:p>
          <a:p>
            <a:pPr lvl="1"/>
            <a:r>
              <a:rPr lang="en-GB" dirty="0"/>
              <a:t>As a team </a:t>
            </a:r>
          </a:p>
          <a:p>
            <a:pPr lvl="1"/>
            <a:r>
              <a:rPr lang="en-GB" dirty="0"/>
              <a:t>The patients/families perception </a:t>
            </a:r>
          </a:p>
        </p:txBody>
      </p:sp>
    </p:spTree>
    <p:extLst>
      <p:ext uri="{BB962C8B-B14F-4D97-AF65-F5344CB8AC3E}">
        <p14:creationId xmlns:p14="http://schemas.microsoft.com/office/powerpoint/2010/main" val="146311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Measurable</a:t>
            </a:r>
            <a:endParaRPr lang="en-US" dirty="0"/>
          </a:p>
        </p:txBody>
      </p:sp>
      <p:sp>
        <p:nvSpPr>
          <p:cNvPr id="3" name="Content Placeholder 2"/>
          <p:cNvSpPr>
            <a:spLocks noGrp="1"/>
          </p:cNvSpPr>
          <p:nvPr>
            <p:ph idx="1"/>
          </p:nvPr>
        </p:nvSpPr>
        <p:spPr/>
        <p:txBody>
          <a:bodyPr/>
          <a:lstStyle/>
          <a:p>
            <a:r>
              <a:rPr lang="en-US" dirty="0"/>
              <a:t>A measurable goal will usually answer questions such as:</a:t>
            </a:r>
          </a:p>
          <a:p>
            <a:pPr lvl="1"/>
            <a:r>
              <a:rPr lang="en-US" dirty="0"/>
              <a:t>How much?</a:t>
            </a:r>
          </a:p>
          <a:p>
            <a:pPr lvl="1"/>
            <a:r>
              <a:rPr lang="en-US" dirty="0"/>
              <a:t>How many?</a:t>
            </a:r>
          </a:p>
          <a:p>
            <a:pPr lvl="1"/>
            <a:r>
              <a:rPr lang="en-US" dirty="0"/>
              <a:t>How will I know when it is accomplished?</a:t>
            </a:r>
          </a:p>
          <a:p>
            <a:pPr lvl="1"/>
            <a:r>
              <a:rPr lang="en-US" dirty="0"/>
              <a:t>Indicators should be quantifiable</a:t>
            </a:r>
          </a:p>
        </p:txBody>
      </p:sp>
    </p:spTree>
    <p:extLst>
      <p:ext uri="{BB962C8B-B14F-4D97-AF65-F5344CB8AC3E}">
        <p14:creationId xmlns:p14="http://schemas.microsoft.com/office/powerpoint/2010/main" val="3117838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Achievable</a:t>
            </a:r>
            <a:endParaRPr lang="en-US" dirty="0"/>
          </a:p>
        </p:txBody>
      </p:sp>
      <p:sp>
        <p:nvSpPr>
          <p:cNvPr id="3" name="Content Placeholder 2"/>
          <p:cNvSpPr>
            <a:spLocks noGrp="1"/>
          </p:cNvSpPr>
          <p:nvPr>
            <p:ph sz="half" idx="1"/>
          </p:nvPr>
        </p:nvSpPr>
        <p:spPr/>
        <p:txBody>
          <a:bodyPr/>
          <a:lstStyle/>
          <a:p>
            <a:r>
              <a:rPr lang="en-US" sz="3200" dirty="0"/>
              <a:t>The goals should be realistic and also attainable.</a:t>
            </a:r>
          </a:p>
          <a:p>
            <a:pPr lvl="1"/>
            <a:r>
              <a:rPr lang="en-US" sz="3200" dirty="0"/>
              <a:t>This is crucial! </a:t>
            </a:r>
          </a:p>
          <a:p>
            <a:pPr lvl="1"/>
            <a:endParaRPr lang="en-US" dirty="0"/>
          </a:p>
        </p:txBody>
      </p:sp>
      <p:pic>
        <p:nvPicPr>
          <p:cNvPr id="5" name="Content Placeholder 4" descr="set-achievable-goals.jpg"/>
          <p:cNvPicPr>
            <a:picLocks noGrp="1" noChangeAspect="1"/>
          </p:cNvPicPr>
          <p:nvPr>
            <p:ph sz="half" idx="2"/>
          </p:nvPr>
        </p:nvPicPr>
        <p:blipFill>
          <a:blip r:embed="rId2">
            <a:extLst>
              <a:ext uri="{28A0092B-C50C-407E-A947-70E740481C1C}">
                <a14:useLocalDpi xmlns:a14="http://schemas.microsoft.com/office/drawing/2010/main" val="0"/>
              </a:ext>
            </a:extLst>
          </a:blip>
          <a:srcRect t="-44016" b="-44016"/>
          <a:stretch>
            <a:fillRect/>
          </a:stretch>
        </p:blipFill>
        <p:spPr>
          <a:xfrm>
            <a:off x="4701978" y="854580"/>
            <a:ext cx="3886200" cy="4351338"/>
          </a:xfrm>
        </p:spPr>
      </p:pic>
      <p:sp>
        <p:nvSpPr>
          <p:cNvPr id="6" name="Rectangle 5">
            <a:extLst>
              <a:ext uri="{FF2B5EF4-FFF2-40B4-BE49-F238E27FC236}">
                <a16:creationId xmlns:a16="http://schemas.microsoft.com/office/drawing/2014/main" id="{51C11117-B03C-D04C-80AF-E4809E766B38}"/>
              </a:ext>
            </a:extLst>
          </p:cNvPr>
          <p:cNvSpPr/>
          <p:nvPr/>
        </p:nvSpPr>
        <p:spPr>
          <a:xfrm>
            <a:off x="5894712" y="4191102"/>
            <a:ext cx="1500732" cy="184666"/>
          </a:xfrm>
          <a:prstGeom prst="rect">
            <a:avLst/>
          </a:prstGeom>
        </p:spPr>
        <p:txBody>
          <a:bodyPr wrap="none">
            <a:spAutoFit/>
          </a:bodyPr>
          <a:lstStyle/>
          <a:p>
            <a:r>
              <a:rPr lang="en-GB" sz="600" dirty="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341185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Achievable</a:t>
            </a:r>
            <a:endParaRPr lang="en-US" dirty="0"/>
          </a:p>
        </p:txBody>
      </p:sp>
      <p:sp>
        <p:nvSpPr>
          <p:cNvPr id="3" name="Content Placeholder 2"/>
          <p:cNvSpPr>
            <a:spLocks noGrp="1"/>
          </p:cNvSpPr>
          <p:nvPr>
            <p:ph idx="1"/>
          </p:nvPr>
        </p:nvSpPr>
        <p:spPr/>
        <p:txBody>
          <a:bodyPr/>
          <a:lstStyle/>
          <a:p>
            <a:r>
              <a:rPr lang="en-US" dirty="0"/>
              <a:t>How can the goal be accomplished?</a:t>
            </a:r>
          </a:p>
          <a:p>
            <a:pPr lvl="1"/>
            <a:r>
              <a:rPr lang="en-US" dirty="0"/>
              <a:t>Requires planning and good team communication</a:t>
            </a:r>
          </a:p>
          <a:p>
            <a:pPr lvl="1"/>
            <a:r>
              <a:rPr lang="en-US" dirty="0"/>
              <a:t>The solution has to be adapted to your specific circumstances</a:t>
            </a:r>
          </a:p>
          <a:p>
            <a:r>
              <a:rPr lang="en-US" dirty="0"/>
              <a:t>How realistic is the goal in the context of other constraints? </a:t>
            </a:r>
          </a:p>
          <a:p>
            <a:pPr lvl="1"/>
            <a:r>
              <a:rPr lang="en-US" dirty="0"/>
              <a:t>Resources </a:t>
            </a:r>
          </a:p>
          <a:p>
            <a:pPr lvl="1"/>
            <a:r>
              <a:rPr lang="en-US" dirty="0"/>
              <a:t>Other events going on</a:t>
            </a:r>
          </a:p>
        </p:txBody>
      </p:sp>
    </p:spTree>
    <p:extLst>
      <p:ext uri="{BB962C8B-B14F-4D97-AF65-F5344CB8AC3E}">
        <p14:creationId xmlns:p14="http://schemas.microsoft.com/office/powerpoint/2010/main" val="806118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Relevant</a:t>
            </a:r>
            <a:endParaRPr lang="en-US" dirty="0"/>
          </a:p>
        </p:txBody>
      </p:sp>
      <p:sp>
        <p:nvSpPr>
          <p:cNvPr id="3" name="Content Placeholder 2"/>
          <p:cNvSpPr>
            <a:spLocks noGrp="1"/>
          </p:cNvSpPr>
          <p:nvPr>
            <p:ph idx="1"/>
          </p:nvPr>
        </p:nvSpPr>
        <p:spPr/>
        <p:txBody>
          <a:bodyPr>
            <a:normAutofit/>
          </a:bodyPr>
          <a:lstStyle/>
          <a:p>
            <a:r>
              <a:rPr lang="en-US" dirty="0"/>
              <a:t>Is it relevant to implement psychosocial provision of care at our </a:t>
            </a:r>
            <a:r>
              <a:rPr lang="en-US" dirty="0" err="1"/>
              <a:t>centre</a:t>
            </a:r>
            <a:r>
              <a:rPr lang="en-US" dirty="0"/>
              <a:t>/department/clinic.</a:t>
            </a:r>
          </a:p>
          <a:p>
            <a:r>
              <a:rPr lang="en-US" dirty="0"/>
              <a:t>A relevant goal can answer yes to these questions:</a:t>
            </a:r>
          </a:p>
          <a:p>
            <a:pPr lvl="1"/>
            <a:r>
              <a:rPr lang="en-US" sz="2800" dirty="0"/>
              <a:t>Does this seem worthwhile?</a:t>
            </a:r>
          </a:p>
          <a:p>
            <a:pPr lvl="1"/>
            <a:r>
              <a:rPr lang="en-US" sz="2800" dirty="0"/>
              <a:t>Is this the right time?</a:t>
            </a:r>
          </a:p>
          <a:p>
            <a:pPr lvl="1"/>
            <a:r>
              <a:rPr lang="en-US" sz="2800" dirty="0"/>
              <a:t>Does this match our other efforts/needs?</a:t>
            </a:r>
          </a:p>
          <a:p>
            <a:pPr lvl="1"/>
            <a:r>
              <a:rPr lang="en-US" sz="2800" dirty="0"/>
              <a:t>Is it applicable in the current environment?</a:t>
            </a:r>
          </a:p>
        </p:txBody>
      </p:sp>
    </p:spTree>
    <p:extLst>
      <p:ext uri="{BB962C8B-B14F-4D97-AF65-F5344CB8AC3E}">
        <p14:creationId xmlns:p14="http://schemas.microsoft.com/office/powerpoint/2010/main" val="4041287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Time-bound</a:t>
            </a:r>
            <a:endParaRPr lang="en-US" dirty="0"/>
          </a:p>
        </p:txBody>
      </p:sp>
      <p:sp>
        <p:nvSpPr>
          <p:cNvPr id="3" name="Content Placeholder 2"/>
          <p:cNvSpPr>
            <a:spLocks noGrp="1"/>
          </p:cNvSpPr>
          <p:nvPr>
            <p:ph idx="1"/>
          </p:nvPr>
        </p:nvSpPr>
        <p:spPr/>
        <p:txBody>
          <a:bodyPr>
            <a:normAutofit/>
          </a:bodyPr>
          <a:lstStyle/>
          <a:p>
            <a:r>
              <a:rPr lang="en-US" dirty="0"/>
              <a:t>Establish the implementation of psychosocial provision of care within a time-frame.</a:t>
            </a:r>
          </a:p>
          <a:p>
            <a:r>
              <a:rPr lang="en-US" dirty="0"/>
              <a:t>A time-bound goal will usually answer the question</a:t>
            </a:r>
          </a:p>
          <a:p>
            <a:pPr lvl="1"/>
            <a:r>
              <a:rPr lang="en-US" sz="2800" dirty="0"/>
              <a:t>When?</a:t>
            </a:r>
          </a:p>
          <a:p>
            <a:pPr lvl="2"/>
            <a:r>
              <a:rPr lang="en-US" sz="2800" dirty="0"/>
              <a:t>What can I do today?</a:t>
            </a:r>
          </a:p>
          <a:p>
            <a:pPr lvl="2"/>
            <a:r>
              <a:rPr lang="en-US" sz="2800" dirty="0"/>
              <a:t>What can I do six weeks from now?</a:t>
            </a:r>
          </a:p>
          <a:p>
            <a:pPr lvl="2"/>
            <a:r>
              <a:rPr lang="en-US" sz="2800" dirty="0"/>
              <a:t>What can I do six months from now?</a:t>
            </a:r>
          </a:p>
        </p:txBody>
      </p:sp>
    </p:spTree>
    <p:extLst>
      <p:ext uri="{BB962C8B-B14F-4D97-AF65-F5344CB8AC3E}">
        <p14:creationId xmlns:p14="http://schemas.microsoft.com/office/powerpoint/2010/main" val="2129538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Reminder</a:t>
            </a:r>
          </a:p>
        </p:txBody>
      </p:sp>
      <p:sp>
        <p:nvSpPr>
          <p:cNvPr id="3" name="Content Placeholder 2"/>
          <p:cNvSpPr>
            <a:spLocks noGrp="1"/>
          </p:cNvSpPr>
          <p:nvPr>
            <p:ph idx="1"/>
          </p:nvPr>
        </p:nvSpPr>
        <p:spPr>
          <a:xfrm>
            <a:off x="628649" y="1368425"/>
            <a:ext cx="7886700" cy="4351338"/>
          </a:xfrm>
        </p:spPr>
        <p:txBody>
          <a:bodyPr/>
          <a:lstStyle/>
          <a:p>
            <a:r>
              <a:rPr lang="en-US" dirty="0"/>
              <a:t>Plans are based upon people’s needs and are anchored with the right people! </a:t>
            </a:r>
          </a:p>
          <a:p>
            <a:r>
              <a:rPr lang="en-US" dirty="0"/>
              <a:t>Who is in charge (accountable)?  </a:t>
            </a:r>
          </a:p>
        </p:txBody>
      </p:sp>
      <p:pic>
        <p:nvPicPr>
          <p:cNvPr id="5" name="Picture 4" descr="j0149024.jpg"/>
          <p:cNvPicPr>
            <a:picLocks noChangeAspect="1"/>
          </p:cNvPicPr>
          <p:nvPr/>
        </p:nvPicPr>
        <p:blipFill>
          <a:blip r:embed="rId2">
            <a:extLst>
              <a:ext uri="{BEBA8EAE-BF5A-486C-A8C5-ECC9F3942E4B}">
                <a14:imgProps xmlns:a14="http://schemas.microsoft.com/office/drawing/2010/main">
                  <a14:imgLayer r:embed="rId3">
                    <a14:imgEffect>
                      <a14:artisticPastelsSmooth scaling="35"/>
                    </a14:imgEffect>
                  </a14:imgLayer>
                </a14:imgProps>
              </a:ext>
              <a:ext uri="{28A0092B-C50C-407E-A947-70E740481C1C}">
                <a14:useLocalDpi xmlns:a14="http://schemas.microsoft.com/office/drawing/2010/main" val="0"/>
              </a:ext>
            </a:extLst>
          </a:blip>
          <a:stretch>
            <a:fillRect/>
          </a:stretch>
        </p:blipFill>
        <p:spPr>
          <a:xfrm>
            <a:off x="2426114" y="2858584"/>
            <a:ext cx="4291769" cy="28611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6478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81D0AB-E16C-AB44-9E04-5D3D66FA9697}"/>
              </a:ext>
            </a:extLst>
          </p:cNvPr>
          <p:cNvSpPr>
            <a:spLocks noGrp="1"/>
          </p:cNvSpPr>
          <p:nvPr>
            <p:ph type="title"/>
          </p:nvPr>
        </p:nvSpPr>
        <p:spPr/>
        <p:txBody>
          <a:bodyPr/>
          <a:lstStyle/>
          <a:p>
            <a:r>
              <a:rPr lang="en-GB" dirty="0"/>
              <a:t>LOGIC FRAMEWORK MODEL</a:t>
            </a:r>
          </a:p>
        </p:txBody>
      </p:sp>
      <p:sp>
        <p:nvSpPr>
          <p:cNvPr id="6" name="Text Placeholder 5">
            <a:extLst>
              <a:ext uri="{FF2B5EF4-FFF2-40B4-BE49-F238E27FC236}">
                <a16:creationId xmlns:a16="http://schemas.microsoft.com/office/drawing/2014/main" id="{40ADB732-E879-664D-A76D-8F3625E3B9A0}"/>
              </a:ext>
            </a:extLst>
          </p:cNvPr>
          <p:cNvSpPr>
            <a:spLocks noGrp="1"/>
          </p:cNvSpPr>
          <p:nvPr>
            <p:ph type="body" idx="1"/>
          </p:nvPr>
        </p:nvSpPr>
        <p:spPr/>
        <p:txBody>
          <a:bodyPr/>
          <a:lstStyle/>
          <a:p>
            <a:r>
              <a:rPr lang="en-GB" dirty="0"/>
              <a:t>A VERY USEFUL TOOL</a:t>
            </a:r>
          </a:p>
        </p:txBody>
      </p:sp>
    </p:spTree>
    <p:extLst>
      <p:ext uri="{BB962C8B-B14F-4D97-AF65-F5344CB8AC3E}">
        <p14:creationId xmlns:p14="http://schemas.microsoft.com/office/powerpoint/2010/main" val="3919339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EBBAE8-E2F6-DD47-8FEF-226269BE71A3}"/>
              </a:ext>
            </a:extLst>
          </p:cNvPr>
          <p:cNvSpPr>
            <a:spLocks noGrp="1"/>
          </p:cNvSpPr>
          <p:nvPr>
            <p:ph type="title"/>
          </p:nvPr>
        </p:nvSpPr>
        <p:spPr>
          <a:xfrm>
            <a:off x="3724072" y="629268"/>
            <a:ext cx="4939868" cy="1286160"/>
          </a:xfrm>
        </p:spPr>
        <p:txBody>
          <a:bodyPr anchor="b">
            <a:normAutofit/>
          </a:bodyPr>
          <a:lstStyle/>
          <a:p>
            <a:r>
              <a:rPr lang="en-GB" dirty="0"/>
              <a:t>Background </a:t>
            </a:r>
          </a:p>
        </p:txBody>
      </p:sp>
      <p:sp>
        <p:nvSpPr>
          <p:cNvPr id="5" name="Content Placeholder 4">
            <a:extLst>
              <a:ext uri="{FF2B5EF4-FFF2-40B4-BE49-F238E27FC236}">
                <a16:creationId xmlns:a16="http://schemas.microsoft.com/office/drawing/2014/main" id="{542F0D1C-1F93-2244-BBFE-23C14A2BF219}"/>
              </a:ext>
            </a:extLst>
          </p:cNvPr>
          <p:cNvSpPr>
            <a:spLocks noGrp="1"/>
          </p:cNvSpPr>
          <p:nvPr>
            <p:ph idx="1"/>
          </p:nvPr>
        </p:nvSpPr>
        <p:spPr>
          <a:xfrm>
            <a:off x="3724073" y="2227824"/>
            <a:ext cx="4939867" cy="3785419"/>
          </a:xfrm>
        </p:spPr>
        <p:txBody>
          <a:bodyPr>
            <a:noAutofit/>
          </a:bodyPr>
          <a:lstStyle/>
          <a:p>
            <a:r>
              <a:rPr lang="en-GB" sz="1800" b="0" i="0" u="none" strike="noStrike" dirty="0">
                <a:effectLst/>
                <a:latin typeface="Söhne"/>
              </a:rPr>
              <a:t>A logic framework model is a tool used in program planning and evaluation to identify the logical relationships between a program's objectives, activities, outputs, and outcomes. </a:t>
            </a:r>
          </a:p>
          <a:p>
            <a:r>
              <a:rPr lang="en-GB" sz="1800" b="0" i="0" u="none" strike="noStrike" dirty="0">
                <a:effectLst/>
                <a:latin typeface="Söhne"/>
              </a:rPr>
              <a:t>It is typically presented in a visual format, such as a flowchart, and includes a clear statement of the program's overall goal, as well as specific objectives that contribute to that goal. </a:t>
            </a:r>
          </a:p>
          <a:p>
            <a:r>
              <a:rPr lang="en-GB" sz="1800" b="0" i="0" u="none" strike="noStrike" dirty="0">
                <a:effectLst/>
                <a:latin typeface="Söhne"/>
              </a:rPr>
              <a:t>The model also identifies the inputs (e.g., resources, funding) required to carry out the activities and the expected outputs (e.g., products, services) and outcomes (e.g., changes in knowledge, behaviour, or conditions) that will result from those activities. </a:t>
            </a:r>
          </a:p>
          <a:p>
            <a:r>
              <a:rPr lang="en-GB" sz="1800" b="0" i="0" u="none" strike="noStrike" dirty="0">
                <a:effectLst/>
                <a:latin typeface="Söhne"/>
              </a:rPr>
              <a:t>The logic framework model is used to guide program planning, implementation, and monitoring and evaluation.</a:t>
            </a:r>
            <a:endParaRPr lang="en-GB" sz="1800" dirty="0"/>
          </a:p>
        </p:txBody>
      </p:sp>
      <p:pic>
        <p:nvPicPr>
          <p:cNvPr id="8" name="Picture 7" descr="Pins pinned on a white surface and connecting a black thread">
            <a:extLst>
              <a:ext uri="{FF2B5EF4-FFF2-40B4-BE49-F238E27FC236}">
                <a16:creationId xmlns:a16="http://schemas.microsoft.com/office/drawing/2014/main" id="{C3251E8F-EA6B-8FC1-CC1C-E671DD05BEBF}"/>
              </a:ext>
            </a:extLst>
          </p:cNvPr>
          <p:cNvPicPr>
            <a:picLocks noChangeAspect="1"/>
          </p:cNvPicPr>
          <p:nvPr/>
        </p:nvPicPr>
        <p:blipFill rotWithShape="1">
          <a:blip r:embed="rId2"/>
          <a:srcRect l="18122" r="48039" b="-1"/>
          <a:stretch/>
        </p:blipFill>
        <p:spPr>
          <a:xfrm>
            <a:off x="0" y="0"/>
            <a:ext cx="3476673"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7DA6C"/>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D48381E-3BE9-054D-BC1A-C51DB8D20484}"/>
              </a:ext>
            </a:extLst>
          </p:cNvPr>
          <p:cNvSpPr/>
          <p:nvPr/>
        </p:nvSpPr>
        <p:spPr>
          <a:xfrm>
            <a:off x="700946" y="103739"/>
            <a:ext cx="7969137" cy="246221"/>
          </a:xfrm>
          <a:prstGeom prst="rect">
            <a:avLst/>
          </a:prstGeom>
        </p:spPr>
        <p:txBody>
          <a:bodyPr wrap="square">
            <a:spAutoFit/>
          </a:bodyPr>
          <a:lstStyle/>
          <a:p>
            <a:pPr>
              <a:spcAft>
                <a:spcPts val="600"/>
              </a:spcAft>
            </a:pPr>
            <a:r>
              <a:rPr lang="en-GB" sz="1000" dirty="0"/>
              <a:t>WK Kellogg Foundation. Using logic models to bring together planning, evaluation and action: logic model development guide. 2004. </a:t>
            </a:r>
          </a:p>
        </p:txBody>
      </p:sp>
    </p:spTree>
    <p:extLst>
      <p:ext uri="{BB962C8B-B14F-4D97-AF65-F5344CB8AC3E}">
        <p14:creationId xmlns:p14="http://schemas.microsoft.com/office/powerpoint/2010/main" val="1575302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EBBAE8-E2F6-DD47-8FEF-226269BE71A3}"/>
              </a:ext>
            </a:extLst>
          </p:cNvPr>
          <p:cNvSpPr>
            <a:spLocks noGrp="1"/>
          </p:cNvSpPr>
          <p:nvPr>
            <p:ph type="title"/>
          </p:nvPr>
        </p:nvSpPr>
        <p:spPr/>
        <p:txBody>
          <a:bodyPr/>
          <a:lstStyle/>
          <a:p>
            <a:r>
              <a:rPr lang="en-GB" dirty="0"/>
              <a:t>Background </a:t>
            </a:r>
          </a:p>
        </p:txBody>
      </p:sp>
      <p:sp>
        <p:nvSpPr>
          <p:cNvPr id="5" name="Content Placeholder 4">
            <a:extLst>
              <a:ext uri="{FF2B5EF4-FFF2-40B4-BE49-F238E27FC236}">
                <a16:creationId xmlns:a16="http://schemas.microsoft.com/office/drawing/2014/main" id="{542F0D1C-1F93-2244-BBFE-23C14A2BF219}"/>
              </a:ext>
            </a:extLst>
          </p:cNvPr>
          <p:cNvSpPr>
            <a:spLocks noGrp="1"/>
          </p:cNvSpPr>
          <p:nvPr>
            <p:ph idx="1"/>
          </p:nvPr>
        </p:nvSpPr>
        <p:spPr>
          <a:xfrm>
            <a:off x="628650" y="1825625"/>
            <a:ext cx="7886700" cy="2786835"/>
          </a:xfrm>
        </p:spPr>
        <p:txBody>
          <a:bodyPr/>
          <a:lstStyle/>
          <a:p>
            <a:r>
              <a:rPr lang="en-GB" dirty="0"/>
              <a:t>A logic model is defined as a graphical/textual representation of how a program is intended to work and links outcomes with processes and the theoretical assumptions of the program. </a:t>
            </a:r>
          </a:p>
          <a:p>
            <a:endParaRPr lang="en-GB" dirty="0"/>
          </a:p>
        </p:txBody>
      </p:sp>
      <p:sp>
        <p:nvSpPr>
          <p:cNvPr id="6" name="Rectangle 5">
            <a:extLst>
              <a:ext uri="{FF2B5EF4-FFF2-40B4-BE49-F238E27FC236}">
                <a16:creationId xmlns:a16="http://schemas.microsoft.com/office/drawing/2014/main" id="{5D48381E-3BE9-054D-BC1A-C51DB8D20484}"/>
              </a:ext>
            </a:extLst>
          </p:cNvPr>
          <p:cNvSpPr/>
          <p:nvPr/>
        </p:nvSpPr>
        <p:spPr>
          <a:xfrm>
            <a:off x="587431" y="5750995"/>
            <a:ext cx="7969137" cy="246221"/>
          </a:xfrm>
          <a:prstGeom prst="rect">
            <a:avLst/>
          </a:prstGeom>
        </p:spPr>
        <p:txBody>
          <a:bodyPr wrap="square">
            <a:spAutoFit/>
          </a:bodyPr>
          <a:lstStyle/>
          <a:p>
            <a:r>
              <a:rPr lang="en-GB" sz="1000" dirty="0"/>
              <a:t>WK Kellogg Foundation. Using logic models to bring together planning, evaluation and action: logic model development guide. 2004. </a:t>
            </a:r>
          </a:p>
        </p:txBody>
      </p:sp>
    </p:spTree>
    <p:extLst>
      <p:ext uri="{BB962C8B-B14F-4D97-AF65-F5344CB8AC3E}">
        <p14:creationId xmlns:p14="http://schemas.microsoft.com/office/powerpoint/2010/main" val="309439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53267" y="875723"/>
          <a:ext cx="8990733" cy="561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471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DD8D4-163C-D842-A098-97F74E04181C}"/>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9E376FDD-23F4-E54A-8991-B379AE855A59}"/>
              </a:ext>
            </a:extLst>
          </p:cNvPr>
          <p:cNvSpPr>
            <a:spLocks noGrp="1"/>
          </p:cNvSpPr>
          <p:nvPr>
            <p:ph idx="1"/>
          </p:nvPr>
        </p:nvSpPr>
        <p:spPr>
          <a:xfrm>
            <a:off x="628650" y="1445299"/>
            <a:ext cx="7886700" cy="4351338"/>
          </a:xfrm>
        </p:spPr>
        <p:txBody>
          <a:bodyPr>
            <a:normAutofit fontScale="92500"/>
          </a:bodyPr>
          <a:lstStyle/>
          <a:p>
            <a:pPr marL="0" indent="0">
              <a:buNone/>
            </a:pPr>
            <a:r>
              <a:rPr lang="en-GB" i="1" dirty="0"/>
              <a:t>“It is a depiction of a program or project showing what the program or project will do and what it is to accomplish. It is a series of “if then” relationships that, if implemented as intended, lead to the desired outcomes. Stated another way, it is a framework for describing the relationships between resources, activities and results as they related to a specific program or project goal. The logic model also helps to make underlying assumptions about the program or project explicit. It provides a common approach to integrating planning, implementation and evaluation.” </a:t>
            </a:r>
            <a:br>
              <a:rPr lang="en-GB" i="1" dirty="0"/>
            </a:br>
            <a:r>
              <a:rPr lang="en-GB" sz="1100" dirty="0"/>
              <a:t>Hayes H, </a:t>
            </a:r>
            <a:r>
              <a:rPr lang="en-GB" sz="1100" dirty="0" err="1"/>
              <a:t>Parchman</a:t>
            </a:r>
            <a:r>
              <a:rPr lang="en-GB" sz="1100" dirty="0"/>
              <a:t> ML, Howard R. (2011) A logic model framework for evaluation and planning in a primary care practice-based research network (PBRN). Journal of the American Board of Family Medicine 24: 576–82.</a:t>
            </a:r>
            <a:endParaRPr lang="en-GB" sz="1100" i="1" dirty="0"/>
          </a:p>
          <a:p>
            <a:endParaRPr lang="en-GB" dirty="0"/>
          </a:p>
        </p:txBody>
      </p:sp>
    </p:spTree>
    <p:extLst>
      <p:ext uri="{BB962C8B-B14F-4D97-AF65-F5344CB8AC3E}">
        <p14:creationId xmlns:p14="http://schemas.microsoft.com/office/powerpoint/2010/main" val="3216513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00AD-9AB7-8F4D-88CD-99F9D462E000}"/>
              </a:ext>
            </a:extLst>
          </p:cNvPr>
          <p:cNvSpPr>
            <a:spLocks noGrp="1"/>
          </p:cNvSpPr>
          <p:nvPr>
            <p:ph type="title"/>
          </p:nvPr>
        </p:nvSpPr>
        <p:spPr/>
        <p:txBody>
          <a:bodyPr/>
          <a:lstStyle/>
          <a:p>
            <a:r>
              <a:rPr lang="en-GB" dirty="0"/>
              <a:t>If then…</a:t>
            </a:r>
          </a:p>
        </p:txBody>
      </p:sp>
      <p:graphicFrame>
        <p:nvGraphicFramePr>
          <p:cNvPr id="4" name="Content Placeholder 3">
            <a:extLst>
              <a:ext uri="{FF2B5EF4-FFF2-40B4-BE49-F238E27FC236}">
                <a16:creationId xmlns:a16="http://schemas.microsoft.com/office/drawing/2014/main" id="{10A3DCDD-F9BA-BC49-B135-01C1E8186FCB}"/>
              </a:ext>
            </a:extLst>
          </p:cNvPr>
          <p:cNvGraphicFramePr>
            <a:graphicFrameLocks noGrp="1"/>
          </p:cNvGraphicFramePr>
          <p:nvPr>
            <p:ph idx="1"/>
          </p:nvPr>
        </p:nvGraphicFramePr>
        <p:xfrm>
          <a:off x="63500" y="1355724"/>
          <a:ext cx="9017000" cy="4816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DC63605-12FC-3340-9559-23363CFCAF53}"/>
              </a:ext>
            </a:extLst>
          </p:cNvPr>
          <p:cNvSpPr txBox="1"/>
          <p:nvPr/>
        </p:nvSpPr>
        <p:spPr>
          <a:xfrm>
            <a:off x="1388269" y="3302000"/>
            <a:ext cx="774700" cy="369332"/>
          </a:xfrm>
          <a:prstGeom prst="rect">
            <a:avLst/>
          </a:prstGeom>
          <a:noFill/>
        </p:spPr>
        <p:txBody>
          <a:bodyPr wrap="square" rtlCol="0">
            <a:spAutoFit/>
          </a:bodyPr>
          <a:lstStyle/>
          <a:p>
            <a:r>
              <a:rPr lang="en-GB" dirty="0"/>
              <a:t>Then</a:t>
            </a:r>
          </a:p>
        </p:txBody>
      </p:sp>
      <p:sp>
        <p:nvSpPr>
          <p:cNvPr id="6" name="TextBox 5">
            <a:extLst>
              <a:ext uri="{FF2B5EF4-FFF2-40B4-BE49-F238E27FC236}">
                <a16:creationId xmlns:a16="http://schemas.microsoft.com/office/drawing/2014/main" id="{4D627DB4-45BD-1348-B134-D6445288F12B}"/>
              </a:ext>
            </a:extLst>
          </p:cNvPr>
          <p:cNvSpPr txBox="1"/>
          <p:nvPr/>
        </p:nvSpPr>
        <p:spPr>
          <a:xfrm>
            <a:off x="3302198" y="3302000"/>
            <a:ext cx="774700" cy="369332"/>
          </a:xfrm>
          <a:prstGeom prst="rect">
            <a:avLst/>
          </a:prstGeom>
          <a:noFill/>
        </p:spPr>
        <p:txBody>
          <a:bodyPr wrap="square" rtlCol="0">
            <a:spAutoFit/>
          </a:bodyPr>
          <a:lstStyle/>
          <a:p>
            <a:r>
              <a:rPr lang="en-GB" dirty="0"/>
              <a:t>Then</a:t>
            </a:r>
          </a:p>
        </p:txBody>
      </p:sp>
      <p:sp>
        <p:nvSpPr>
          <p:cNvPr id="7" name="TextBox 6">
            <a:extLst>
              <a:ext uri="{FF2B5EF4-FFF2-40B4-BE49-F238E27FC236}">
                <a16:creationId xmlns:a16="http://schemas.microsoft.com/office/drawing/2014/main" id="{F5B109D9-FABB-7E48-8602-C6497F98F523}"/>
              </a:ext>
            </a:extLst>
          </p:cNvPr>
          <p:cNvSpPr txBox="1"/>
          <p:nvPr/>
        </p:nvSpPr>
        <p:spPr>
          <a:xfrm>
            <a:off x="5216128" y="3302000"/>
            <a:ext cx="774700" cy="369332"/>
          </a:xfrm>
          <a:prstGeom prst="rect">
            <a:avLst/>
          </a:prstGeom>
          <a:noFill/>
        </p:spPr>
        <p:txBody>
          <a:bodyPr wrap="square" rtlCol="0">
            <a:spAutoFit/>
          </a:bodyPr>
          <a:lstStyle/>
          <a:p>
            <a:r>
              <a:rPr lang="en-GB" dirty="0"/>
              <a:t>Then</a:t>
            </a:r>
          </a:p>
        </p:txBody>
      </p:sp>
      <p:sp>
        <p:nvSpPr>
          <p:cNvPr id="10" name="TextBox 9">
            <a:extLst>
              <a:ext uri="{FF2B5EF4-FFF2-40B4-BE49-F238E27FC236}">
                <a16:creationId xmlns:a16="http://schemas.microsoft.com/office/drawing/2014/main" id="{8C726762-6985-F445-90CC-0304FB3B0DC0}"/>
              </a:ext>
            </a:extLst>
          </p:cNvPr>
          <p:cNvSpPr txBox="1"/>
          <p:nvPr/>
        </p:nvSpPr>
        <p:spPr>
          <a:xfrm>
            <a:off x="7130058" y="3302000"/>
            <a:ext cx="774700" cy="369332"/>
          </a:xfrm>
          <a:prstGeom prst="rect">
            <a:avLst/>
          </a:prstGeom>
          <a:noFill/>
        </p:spPr>
        <p:txBody>
          <a:bodyPr wrap="square" rtlCol="0">
            <a:spAutoFit/>
          </a:bodyPr>
          <a:lstStyle/>
          <a:p>
            <a:r>
              <a:rPr lang="en-GB" dirty="0"/>
              <a:t>Then</a:t>
            </a:r>
          </a:p>
        </p:txBody>
      </p:sp>
    </p:spTree>
    <p:extLst>
      <p:ext uri="{BB962C8B-B14F-4D97-AF65-F5344CB8AC3E}">
        <p14:creationId xmlns:p14="http://schemas.microsoft.com/office/powerpoint/2010/main" val="1192950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8951-7A89-4A4E-BD3A-B2FB0BD5F7A6}"/>
              </a:ext>
            </a:extLst>
          </p:cNvPr>
          <p:cNvSpPr>
            <a:spLocks noGrp="1"/>
          </p:cNvSpPr>
          <p:nvPr>
            <p:ph type="title"/>
          </p:nvPr>
        </p:nvSpPr>
        <p:spPr/>
        <p:txBody>
          <a:bodyPr/>
          <a:lstStyle/>
          <a:p>
            <a:pPr algn="ctr"/>
            <a:r>
              <a:rPr lang="en-GB" dirty="0"/>
              <a:t>Logic Framework Model</a:t>
            </a:r>
          </a:p>
        </p:txBody>
      </p:sp>
      <p:pic>
        <p:nvPicPr>
          <p:cNvPr id="5" name="Content Placeholder 4">
            <a:extLst>
              <a:ext uri="{FF2B5EF4-FFF2-40B4-BE49-F238E27FC236}">
                <a16:creationId xmlns:a16="http://schemas.microsoft.com/office/drawing/2014/main" id="{DDB5A636-C3F5-D143-9BA8-5698F25B3261}"/>
              </a:ext>
            </a:extLst>
          </p:cNvPr>
          <p:cNvPicPr>
            <a:picLocks noGrp="1" noChangeAspect="1"/>
          </p:cNvPicPr>
          <p:nvPr>
            <p:ph idx="1"/>
          </p:nvPr>
        </p:nvPicPr>
        <p:blipFill>
          <a:blip r:embed="rId2"/>
          <a:stretch>
            <a:fillRect/>
          </a:stretch>
        </p:blipFill>
        <p:spPr>
          <a:xfrm>
            <a:off x="750031" y="1353687"/>
            <a:ext cx="7370414" cy="4351338"/>
          </a:xfrm>
        </p:spPr>
      </p:pic>
      <p:sp>
        <p:nvSpPr>
          <p:cNvPr id="3" name="Rectangle 2">
            <a:extLst>
              <a:ext uri="{FF2B5EF4-FFF2-40B4-BE49-F238E27FC236}">
                <a16:creationId xmlns:a16="http://schemas.microsoft.com/office/drawing/2014/main" id="{A20E67F0-359F-B849-A338-E087BFC4F460}"/>
              </a:ext>
            </a:extLst>
          </p:cNvPr>
          <p:cNvSpPr/>
          <p:nvPr/>
        </p:nvSpPr>
        <p:spPr>
          <a:xfrm>
            <a:off x="750031" y="5606273"/>
            <a:ext cx="7633317" cy="553998"/>
          </a:xfrm>
          <a:prstGeom prst="rect">
            <a:avLst/>
          </a:prstGeom>
        </p:spPr>
        <p:txBody>
          <a:bodyPr wrap="square">
            <a:spAutoFit/>
          </a:bodyPr>
          <a:lstStyle/>
          <a:p>
            <a:r>
              <a:rPr lang="sv-SE" sz="1000" dirty="0"/>
              <a:t>W.K. Kellogg Foundation </a:t>
            </a:r>
            <a:r>
              <a:rPr lang="sv-SE" sz="1000" dirty="0" err="1"/>
              <a:t>Logic</a:t>
            </a:r>
            <a:r>
              <a:rPr lang="sv-SE" sz="1000" dirty="0"/>
              <a:t> </a:t>
            </a:r>
            <a:r>
              <a:rPr lang="sv-SE" sz="1000" dirty="0" err="1"/>
              <a:t>Model</a:t>
            </a:r>
            <a:r>
              <a:rPr lang="sv-SE" sz="1000" dirty="0"/>
              <a:t> </a:t>
            </a:r>
            <a:r>
              <a:rPr lang="sv-SE" sz="1000" dirty="0" err="1"/>
              <a:t>Development</a:t>
            </a:r>
            <a:r>
              <a:rPr lang="sv-SE" sz="1000" dirty="0"/>
              <a:t> Guide</a:t>
            </a:r>
            <a:endParaRPr lang="en-GB" sz="1000" dirty="0"/>
          </a:p>
          <a:p>
            <a:r>
              <a:rPr lang="en-GB" sz="1000" dirty="0">
                <a:hlinkClick r:id="rId3"/>
              </a:rPr>
              <a:t>https://www.wkkf.org/resource-directory#pp=10&amp;p=1&amp;q=logic%20model</a:t>
            </a:r>
            <a:endParaRPr lang="en-GB" sz="1000" dirty="0"/>
          </a:p>
          <a:p>
            <a:endParaRPr lang="en-GB" sz="1000" dirty="0"/>
          </a:p>
        </p:txBody>
      </p:sp>
    </p:spTree>
    <p:extLst>
      <p:ext uri="{BB962C8B-B14F-4D97-AF65-F5344CB8AC3E}">
        <p14:creationId xmlns:p14="http://schemas.microsoft.com/office/powerpoint/2010/main" val="1594040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58F7-EB74-C24E-8EC1-CE6925EFC30C}"/>
              </a:ext>
            </a:extLst>
          </p:cNvPr>
          <p:cNvSpPr>
            <a:spLocks noGrp="1"/>
          </p:cNvSpPr>
          <p:nvPr>
            <p:ph type="title"/>
          </p:nvPr>
        </p:nvSpPr>
        <p:spPr>
          <a:xfrm>
            <a:off x="623339" y="-58593"/>
            <a:ext cx="7886700" cy="1325563"/>
          </a:xfrm>
        </p:spPr>
        <p:txBody>
          <a:bodyPr/>
          <a:lstStyle/>
          <a:p>
            <a:pPr algn="ctr"/>
            <a:r>
              <a:rPr lang="en-GB" dirty="0"/>
              <a:t>Logic Framework Model</a:t>
            </a:r>
          </a:p>
        </p:txBody>
      </p:sp>
      <p:pic>
        <p:nvPicPr>
          <p:cNvPr id="9" name="Content Placeholder 8">
            <a:extLst>
              <a:ext uri="{FF2B5EF4-FFF2-40B4-BE49-F238E27FC236}">
                <a16:creationId xmlns:a16="http://schemas.microsoft.com/office/drawing/2014/main" id="{705037CC-4B6B-F94D-ABE8-2F313C7CC1E3}"/>
              </a:ext>
            </a:extLst>
          </p:cNvPr>
          <p:cNvPicPr>
            <a:picLocks noGrp="1" noChangeAspect="1"/>
          </p:cNvPicPr>
          <p:nvPr>
            <p:ph idx="1"/>
          </p:nvPr>
        </p:nvPicPr>
        <p:blipFill>
          <a:blip r:embed="rId2"/>
          <a:stretch>
            <a:fillRect/>
          </a:stretch>
        </p:blipFill>
        <p:spPr>
          <a:xfrm>
            <a:off x="750031" y="862368"/>
            <a:ext cx="7684992" cy="4893301"/>
          </a:xfrm>
        </p:spPr>
      </p:pic>
      <p:sp>
        <p:nvSpPr>
          <p:cNvPr id="4" name="Rectangle 3">
            <a:extLst>
              <a:ext uri="{FF2B5EF4-FFF2-40B4-BE49-F238E27FC236}">
                <a16:creationId xmlns:a16="http://schemas.microsoft.com/office/drawing/2014/main" id="{074C271D-EEA6-E14D-B8FF-C5B658661069}"/>
              </a:ext>
            </a:extLst>
          </p:cNvPr>
          <p:cNvSpPr/>
          <p:nvPr/>
        </p:nvSpPr>
        <p:spPr>
          <a:xfrm>
            <a:off x="750031" y="5606273"/>
            <a:ext cx="7633317" cy="553998"/>
          </a:xfrm>
          <a:prstGeom prst="rect">
            <a:avLst/>
          </a:prstGeom>
        </p:spPr>
        <p:txBody>
          <a:bodyPr wrap="square">
            <a:spAutoFit/>
          </a:bodyPr>
          <a:lstStyle/>
          <a:p>
            <a:r>
              <a:rPr lang="sv-SE" sz="1000" dirty="0"/>
              <a:t>W.K. Kellogg Foundation </a:t>
            </a:r>
            <a:r>
              <a:rPr lang="sv-SE" sz="1000" dirty="0" err="1"/>
              <a:t>Logic</a:t>
            </a:r>
            <a:r>
              <a:rPr lang="sv-SE" sz="1000" dirty="0"/>
              <a:t> </a:t>
            </a:r>
            <a:r>
              <a:rPr lang="sv-SE" sz="1000" dirty="0" err="1"/>
              <a:t>Model</a:t>
            </a:r>
            <a:r>
              <a:rPr lang="sv-SE" sz="1000" dirty="0"/>
              <a:t> </a:t>
            </a:r>
            <a:r>
              <a:rPr lang="sv-SE" sz="1000" dirty="0" err="1"/>
              <a:t>Development</a:t>
            </a:r>
            <a:r>
              <a:rPr lang="sv-SE" sz="1000" dirty="0"/>
              <a:t> Guide</a:t>
            </a:r>
            <a:endParaRPr lang="en-GB" sz="1000" dirty="0"/>
          </a:p>
          <a:p>
            <a:r>
              <a:rPr lang="en-GB" sz="1000" dirty="0">
                <a:hlinkClick r:id="rId3"/>
              </a:rPr>
              <a:t>https://www.wkkf.org/resource-directory#pp=10&amp;p=1&amp;q=logic%20model</a:t>
            </a:r>
            <a:endParaRPr lang="en-GB" sz="1000" dirty="0"/>
          </a:p>
          <a:p>
            <a:endParaRPr lang="en-GB" sz="1000" dirty="0"/>
          </a:p>
        </p:txBody>
      </p:sp>
    </p:spTree>
    <p:extLst>
      <p:ext uri="{BB962C8B-B14F-4D97-AF65-F5344CB8AC3E}">
        <p14:creationId xmlns:p14="http://schemas.microsoft.com/office/powerpoint/2010/main" val="3893343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A58F7-EB74-C24E-8EC1-CE6925EFC30C}"/>
              </a:ext>
            </a:extLst>
          </p:cNvPr>
          <p:cNvSpPr>
            <a:spLocks noGrp="1"/>
          </p:cNvSpPr>
          <p:nvPr>
            <p:ph type="title"/>
          </p:nvPr>
        </p:nvSpPr>
        <p:spPr>
          <a:xfrm>
            <a:off x="598255" y="0"/>
            <a:ext cx="7886700" cy="1325563"/>
          </a:xfrm>
        </p:spPr>
        <p:txBody>
          <a:bodyPr/>
          <a:lstStyle/>
          <a:p>
            <a:pPr algn="ctr"/>
            <a:r>
              <a:rPr lang="en-GB" dirty="0"/>
              <a:t>Logic Framework Model</a:t>
            </a:r>
          </a:p>
        </p:txBody>
      </p:sp>
      <p:pic>
        <p:nvPicPr>
          <p:cNvPr id="4" name="Content Placeholder 3">
            <a:extLst>
              <a:ext uri="{FF2B5EF4-FFF2-40B4-BE49-F238E27FC236}">
                <a16:creationId xmlns:a16="http://schemas.microsoft.com/office/drawing/2014/main" id="{2A072042-66C9-3943-AF47-5AD8D0FC2027}"/>
              </a:ext>
            </a:extLst>
          </p:cNvPr>
          <p:cNvPicPr>
            <a:picLocks noGrp="1" noChangeAspect="1"/>
          </p:cNvPicPr>
          <p:nvPr>
            <p:ph idx="1"/>
          </p:nvPr>
        </p:nvPicPr>
        <p:blipFill>
          <a:blip r:embed="rId2"/>
          <a:stretch>
            <a:fillRect/>
          </a:stretch>
        </p:blipFill>
        <p:spPr>
          <a:xfrm>
            <a:off x="211354" y="1052075"/>
            <a:ext cx="8660501" cy="4833575"/>
          </a:xfrm>
        </p:spPr>
      </p:pic>
      <p:sp>
        <p:nvSpPr>
          <p:cNvPr id="5" name="Rectangle 4">
            <a:extLst>
              <a:ext uri="{FF2B5EF4-FFF2-40B4-BE49-F238E27FC236}">
                <a16:creationId xmlns:a16="http://schemas.microsoft.com/office/drawing/2014/main" id="{20B9E606-0DAF-BF4E-8B54-AB9A0B624283}"/>
              </a:ext>
            </a:extLst>
          </p:cNvPr>
          <p:cNvSpPr/>
          <p:nvPr/>
        </p:nvSpPr>
        <p:spPr>
          <a:xfrm>
            <a:off x="515362" y="5784298"/>
            <a:ext cx="7633317" cy="553998"/>
          </a:xfrm>
          <a:prstGeom prst="rect">
            <a:avLst/>
          </a:prstGeom>
        </p:spPr>
        <p:txBody>
          <a:bodyPr wrap="square">
            <a:spAutoFit/>
          </a:bodyPr>
          <a:lstStyle/>
          <a:p>
            <a:r>
              <a:rPr lang="en-GB" sz="1000" dirty="0"/>
              <a:t>W.K. Kellogg Foundation Logic Model Development Guide</a:t>
            </a:r>
          </a:p>
          <a:p>
            <a:r>
              <a:rPr lang="en-GB" sz="1000" dirty="0">
                <a:hlinkClick r:id="rId3"/>
              </a:rPr>
              <a:t>https://www.wkkf.org/resource-directory#pp=10&amp;p=1&amp;q=logic%20model</a:t>
            </a:r>
            <a:endParaRPr lang="en-GB" sz="1000" dirty="0"/>
          </a:p>
          <a:p>
            <a:endParaRPr lang="en-GB" sz="1000" dirty="0"/>
          </a:p>
        </p:txBody>
      </p:sp>
    </p:spTree>
    <p:extLst>
      <p:ext uri="{BB962C8B-B14F-4D97-AF65-F5344CB8AC3E}">
        <p14:creationId xmlns:p14="http://schemas.microsoft.com/office/powerpoint/2010/main" val="2064178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11A0C44-8288-2D42-95EA-C4BCD044CE1C}"/>
              </a:ext>
            </a:extLst>
          </p:cNvPr>
          <p:cNvPicPr>
            <a:picLocks noGrp="1" noChangeAspect="1"/>
          </p:cNvPicPr>
          <p:nvPr>
            <p:ph idx="1"/>
          </p:nvPr>
        </p:nvPicPr>
        <p:blipFill>
          <a:blip r:embed="rId2"/>
          <a:stretch>
            <a:fillRect/>
          </a:stretch>
        </p:blipFill>
        <p:spPr>
          <a:xfrm>
            <a:off x="617863" y="89012"/>
            <a:ext cx="7789929" cy="6039769"/>
          </a:xfrm>
        </p:spPr>
      </p:pic>
    </p:spTree>
    <p:extLst>
      <p:ext uri="{BB962C8B-B14F-4D97-AF65-F5344CB8AC3E}">
        <p14:creationId xmlns:p14="http://schemas.microsoft.com/office/powerpoint/2010/main" val="231194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685C2-92E4-FB49-BEB2-773DC13B5B44}"/>
              </a:ext>
            </a:extLst>
          </p:cNvPr>
          <p:cNvSpPr>
            <a:spLocks noGrp="1"/>
          </p:cNvSpPr>
          <p:nvPr>
            <p:ph type="title"/>
          </p:nvPr>
        </p:nvSpPr>
        <p:spPr>
          <a:xfrm>
            <a:off x="198099" y="4596064"/>
            <a:ext cx="3514393" cy="1465973"/>
          </a:xfrm>
        </p:spPr>
        <p:txBody>
          <a:bodyPr anchor="t">
            <a:normAutofit/>
          </a:bodyPr>
          <a:lstStyle/>
          <a:p>
            <a:r>
              <a:rPr lang="en-GB" sz="3500" dirty="0"/>
              <a:t>Step by Step </a:t>
            </a:r>
          </a:p>
        </p:txBody>
      </p:sp>
      <p:pic>
        <p:nvPicPr>
          <p:cNvPr id="5" name="Picture 4" descr="Analysing medical x-ray results">
            <a:extLst>
              <a:ext uri="{FF2B5EF4-FFF2-40B4-BE49-F238E27FC236}">
                <a16:creationId xmlns:a16="http://schemas.microsoft.com/office/drawing/2014/main" id="{71AB6521-0766-13D1-B2A9-36A98077B320}"/>
              </a:ext>
            </a:extLst>
          </p:cNvPr>
          <p:cNvPicPr>
            <a:picLocks noChangeAspect="1"/>
          </p:cNvPicPr>
          <p:nvPr/>
        </p:nvPicPr>
        <p:blipFill rotWithShape="1">
          <a:blip r:embed="rId2"/>
          <a:srcRect t="28938" b="1517"/>
          <a:stretch/>
        </p:blipFill>
        <p:spPr>
          <a:xfrm>
            <a:off x="20" y="432"/>
            <a:ext cx="9143980" cy="4244759"/>
          </a:xfrm>
          <a:prstGeom prst="rect">
            <a:avLst/>
          </a:prstGeom>
        </p:spPr>
      </p:pic>
      <p:sp>
        <p:nvSpPr>
          <p:cNvPr id="3" name="Content Placeholder 2">
            <a:extLst>
              <a:ext uri="{FF2B5EF4-FFF2-40B4-BE49-F238E27FC236}">
                <a16:creationId xmlns:a16="http://schemas.microsoft.com/office/drawing/2014/main" id="{6969A9B7-1187-B245-A664-07A099A58CD8}"/>
              </a:ext>
            </a:extLst>
          </p:cNvPr>
          <p:cNvSpPr>
            <a:spLocks noGrp="1"/>
          </p:cNvSpPr>
          <p:nvPr>
            <p:ph idx="1"/>
          </p:nvPr>
        </p:nvSpPr>
        <p:spPr>
          <a:xfrm>
            <a:off x="3543299" y="4583953"/>
            <a:ext cx="5461907" cy="1465973"/>
          </a:xfrm>
        </p:spPr>
        <p:txBody>
          <a:bodyPr>
            <a:noAutofit/>
          </a:bodyPr>
          <a:lstStyle/>
          <a:p>
            <a:r>
              <a:rPr lang="en-GB" sz="2000" dirty="0"/>
              <a:t>Problem Statement </a:t>
            </a:r>
          </a:p>
          <a:p>
            <a:pPr lvl="1"/>
            <a:r>
              <a:rPr lang="en-GB" sz="2000" dirty="0"/>
              <a:t>What is the problem we want to solve? </a:t>
            </a:r>
          </a:p>
          <a:p>
            <a:pPr lvl="2"/>
            <a:r>
              <a:rPr lang="en-GB" dirty="0"/>
              <a:t>Improve the psychosocial care for our patients </a:t>
            </a:r>
          </a:p>
          <a:p>
            <a:pPr lvl="2"/>
            <a:r>
              <a:rPr lang="en-GB" dirty="0"/>
              <a:t>???? </a:t>
            </a:r>
          </a:p>
        </p:txBody>
      </p:sp>
      <p:sp>
        <p:nvSpPr>
          <p:cNvPr id="20" name="Rectangle 19">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77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85C2-92E4-FB49-BEB2-773DC13B5B44}"/>
              </a:ext>
            </a:extLst>
          </p:cNvPr>
          <p:cNvSpPr>
            <a:spLocks noGrp="1"/>
          </p:cNvSpPr>
          <p:nvPr>
            <p:ph type="title"/>
          </p:nvPr>
        </p:nvSpPr>
        <p:spPr/>
        <p:txBody>
          <a:bodyPr/>
          <a:lstStyle/>
          <a:p>
            <a:r>
              <a:rPr lang="en-GB" dirty="0"/>
              <a:t>Step by Step </a:t>
            </a:r>
          </a:p>
        </p:txBody>
      </p:sp>
      <p:sp>
        <p:nvSpPr>
          <p:cNvPr id="3" name="Content Placeholder 2">
            <a:extLst>
              <a:ext uri="{FF2B5EF4-FFF2-40B4-BE49-F238E27FC236}">
                <a16:creationId xmlns:a16="http://schemas.microsoft.com/office/drawing/2014/main" id="{6969A9B7-1187-B245-A664-07A099A58CD8}"/>
              </a:ext>
            </a:extLst>
          </p:cNvPr>
          <p:cNvSpPr>
            <a:spLocks noGrp="1"/>
          </p:cNvSpPr>
          <p:nvPr>
            <p:ph idx="1"/>
          </p:nvPr>
        </p:nvSpPr>
        <p:spPr>
          <a:xfrm>
            <a:off x="628650" y="1448656"/>
            <a:ext cx="7886700" cy="4728307"/>
          </a:xfrm>
        </p:spPr>
        <p:txBody>
          <a:bodyPr>
            <a:normAutofit lnSpcReduction="10000"/>
          </a:bodyPr>
          <a:lstStyle/>
          <a:p>
            <a:r>
              <a:rPr lang="en-GB" dirty="0">
                <a:solidFill>
                  <a:srgbClr val="FF0000"/>
                </a:solidFill>
              </a:rPr>
              <a:t>Goal/objective  </a:t>
            </a:r>
          </a:p>
          <a:p>
            <a:pPr lvl="1"/>
            <a:r>
              <a:rPr lang="en-GB" sz="2800" dirty="0"/>
              <a:t>What is the goal of the program/training?</a:t>
            </a:r>
          </a:p>
          <a:p>
            <a:pPr lvl="2"/>
            <a:r>
              <a:rPr lang="en-GB" sz="2800" dirty="0"/>
              <a:t>Should include the intended result/s</a:t>
            </a:r>
          </a:p>
          <a:p>
            <a:pPr lvl="2"/>
            <a:r>
              <a:rPr lang="en-GB" sz="2800" dirty="0"/>
              <a:t>The target population  </a:t>
            </a:r>
          </a:p>
          <a:p>
            <a:pPr lvl="1"/>
            <a:r>
              <a:rPr lang="en-GB" sz="2800" dirty="0"/>
              <a:t>Formulate a goal for </a:t>
            </a:r>
          </a:p>
          <a:p>
            <a:pPr lvl="2"/>
            <a:r>
              <a:rPr lang="en-GB" sz="2800" dirty="0"/>
              <a:t>Psychosocial </a:t>
            </a:r>
          </a:p>
          <a:p>
            <a:pPr lvl="2"/>
            <a:r>
              <a:rPr lang="en-GB" sz="2800" dirty="0"/>
              <a:t>????</a:t>
            </a:r>
          </a:p>
          <a:p>
            <a:pPr lvl="1"/>
            <a:r>
              <a:rPr lang="en-GB" sz="2800" dirty="0"/>
              <a:t>Important to remember that all logic model components should be related to your goal </a:t>
            </a:r>
          </a:p>
          <a:p>
            <a:pPr lvl="1"/>
            <a:r>
              <a:rPr lang="en-GB" sz="2800" dirty="0"/>
              <a:t>Phrase the goal in the term of the change you want to achieve  </a:t>
            </a:r>
          </a:p>
        </p:txBody>
      </p:sp>
    </p:spTree>
    <p:extLst>
      <p:ext uri="{BB962C8B-B14F-4D97-AF65-F5344CB8AC3E}">
        <p14:creationId xmlns:p14="http://schemas.microsoft.com/office/powerpoint/2010/main" val="201233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46479-B934-964B-83E1-46EEA2774740}"/>
              </a:ext>
            </a:extLst>
          </p:cNvPr>
          <p:cNvSpPr>
            <a:spLocks noGrp="1"/>
          </p:cNvSpPr>
          <p:nvPr>
            <p:ph type="title"/>
          </p:nvPr>
        </p:nvSpPr>
        <p:spPr/>
        <p:txBody>
          <a:bodyPr/>
          <a:lstStyle/>
          <a:p>
            <a:r>
              <a:rPr lang="en-GB" dirty="0"/>
              <a:t>Step by Step</a:t>
            </a:r>
          </a:p>
        </p:txBody>
      </p:sp>
      <p:sp>
        <p:nvSpPr>
          <p:cNvPr id="3" name="Content Placeholder 2">
            <a:extLst>
              <a:ext uri="{FF2B5EF4-FFF2-40B4-BE49-F238E27FC236}">
                <a16:creationId xmlns:a16="http://schemas.microsoft.com/office/drawing/2014/main" id="{C6399679-55DB-D44F-BA42-9996560997B8}"/>
              </a:ext>
            </a:extLst>
          </p:cNvPr>
          <p:cNvSpPr>
            <a:spLocks noGrp="1"/>
          </p:cNvSpPr>
          <p:nvPr>
            <p:ph idx="1"/>
          </p:nvPr>
        </p:nvSpPr>
        <p:spPr/>
        <p:txBody>
          <a:bodyPr/>
          <a:lstStyle/>
          <a:p>
            <a:r>
              <a:rPr lang="en-GB" dirty="0">
                <a:solidFill>
                  <a:srgbClr val="FF0000"/>
                </a:solidFill>
              </a:rPr>
              <a:t>Assumptions </a:t>
            </a:r>
          </a:p>
          <a:p>
            <a:pPr lvl="1"/>
            <a:r>
              <a:rPr lang="en-GB" sz="2800" dirty="0"/>
              <a:t>The conditions necessary for success </a:t>
            </a:r>
          </a:p>
          <a:p>
            <a:pPr lvl="1"/>
            <a:r>
              <a:rPr lang="en-GB" sz="2800" dirty="0"/>
              <a:t>They already exist</a:t>
            </a:r>
          </a:p>
          <a:p>
            <a:pPr lvl="2"/>
            <a:r>
              <a:rPr lang="en-GB" sz="2800" dirty="0"/>
              <a:t>You have generated awareness and interest about the program you want to implement</a:t>
            </a:r>
          </a:p>
          <a:p>
            <a:pPr lvl="2"/>
            <a:r>
              <a:rPr lang="en-US" sz="2800" dirty="0"/>
              <a:t>Explains the how and why the program will work in your setting or community  </a:t>
            </a:r>
            <a:endParaRPr lang="en-GB" sz="2800" dirty="0"/>
          </a:p>
          <a:p>
            <a:pPr lvl="1"/>
            <a:r>
              <a:rPr lang="en-GB" sz="2800" dirty="0"/>
              <a:t>You believe them are true</a:t>
            </a:r>
          </a:p>
          <a:p>
            <a:pPr lvl="1"/>
            <a:endParaRPr lang="en-GB" dirty="0"/>
          </a:p>
        </p:txBody>
      </p:sp>
    </p:spTree>
    <p:extLst>
      <p:ext uri="{BB962C8B-B14F-4D97-AF65-F5344CB8AC3E}">
        <p14:creationId xmlns:p14="http://schemas.microsoft.com/office/powerpoint/2010/main" val="3311341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DBFD-BA86-284A-B8F7-44F81D829151}"/>
              </a:ext>
            </a:extLst>
          </p:cNvPr>
          <p:cNvSpPr>
            <a:spLocks noGrp="1"/>
          </p:cNvSpPr>
          <p:nvPr>
            <p:ph type="title"/>
          </p:nvPr>
        </p:nvSpPr>
        <p:spPr/>
        <p:txBody>
          <a:bodyPr/>
          <a:lstStyle/>
          <a:p>
            <a:r>
              <a:rPr lang="en-GB" dirty="0"/>
              <a:t>Step by Step</a:t>
            </a:r>
          </a:p>
        </p:txBody>
      </p:sp>
      <p:sp>
        <p:nvSpPr>
          <p:cNvPr id="3" name="Content Placeholder 2">
            <a:extLst>
              <a:ext uri="{FF2B5EF4-FFF2-40B4-BE49-F238E27FC236}">
                <a16:creationId xmlns:a16="http://schemas.microsoft.com/office/drawing/2014/main" id="{A037EC77-896B-FA48-B2A4-ADF4AC28BD55}"/>
              </a:ext>
            </a:extLst>
          </p:cNvPr>
          <p:cNvSpPr>
            <a:spLocks noGrp="1"/>
          </p:cNvSpPr>
          <p:nvPr>
            <p:ph idx="1"/>
          </p:nvPr>
        </p:nvSpPr>
        <p:spPr/>
        <p:txBody>
          <a:bodyPr/>
          <a:lstStyle/>
          <a:p>
            <a:r>
              <a:rPr lang="en-GB" dirty="0">
                <a:solidFill>
                  <a:srgbClr val="FF0000"/>
                </a:solidFill>
              </a:rPr>
              <a:t>Factors are resources or barriers </a:t>
            </a:r>
          </a:p>
          <a:p>
            <a:pPr lvl="1"/>
            <a:r>
              <a:rPr lang="en-GB" sz="2800" b="1" dirty="0"/>
              <a:t>Protective</a:t>
            </a:r>
            <a:r>
              <a:rPr lang="en-GB" sz="2800" dirty="0"/>
              <a:t> factors or resources could include funding, existing organizations, potential collaborating partners, interpersonal networks, staff and volunteers, time, facilities, equipment, and supplies.</a:t>
            </a:r>
          </a:p>
          <a:p>
            <a:pPr lvl="1"/>
            <a:r>
              <a:rPr lang="en-GB" sz="2800" b="1" dirty="0"/>
              <a:t>Risk</a:t>
            </a:r>
            <a:r>
              <a:rPr lang="en-GB" sz="2800" dirty="0"/>
              <a:t> factors or barriers might include such things as attitudes, lack of resources, policies, laws, regulations, and geography.</a:t>
            </a:r>
          </a:p>
          <a:p>
            <a:pPr lvl="1"/>
            <a:endParaRPr lang="sv-SE" dirty="0"/>
          </a:p>
          <a:p>
            <a:pPr lvl="1"/>
            <a:endParaRPr lang="en-GB" dirty="0"/>
          </a:p>
        </p:txBody>
      </p:sp>
      <p:sp>
        <p:nvSpPr>
          <p:cNvPr id="4" name="Rectangle 3">
            <a:extLst>
              <a:ext uri="{FF2B5EF4-FFF2-40B4-BE49-F238E27FC236}">
                <a16:creationId xmlns:a16="http://schemas.microsoft.com/office/drawing/2014/main" id="{5F9A9127-ED9E-E644-BA86-00F821E9526A}"/>
              </a:ext>
            </a:extLst>
          </p:cNvPr>
          <p:cNvSpPr/>
          <p:nvPr/>
        </p:nvSpPr>
        <p:spPr>
          <a:xfrm>
            <a:off x="515362" y="5784298"/>
            <a:ext cx="7633317" cy="553998"/>
          </a:xfrm>
          <a:prstGeom prst="rect">
            <a:avLst/>
          </a:prstGeom>
        </p:spPr>
        <p:txBody>
          <a:bodyPr wrap="square">
            <a:spAutoFit/>
          </a:bodyPr>
          <a:lstStyle/>
          <a:p>
            <a:r>
              <a:rPr lang="en-GB" sz="1000" dirty="0"/>
              <a:t>W.K. Kellogg Foundation Logic Model Development Guide, page 8</a:t>
            </a:r>
          </a:p>
          <a:p>
            <a:r>
              <a:rPr lang="en-GB" sz="1000" dirty="0">
                <a:hlinkClick r:id="rId2"/>
              </a:rPr>
              <a:t>https://www.wkkf.org/resource-directory#pp=10&amp;p=1&amp;q=logic%20model</a:t>
            </a:r>
            <a:endParaRPr lang="en-GB" sz="1000" dirty="0"/>
          </a:p>
          <a:p>
            <a:endParaRPr lang="en-GB" sz="1000" dirty="0"/>
          </a:p>
        </p:txBody>
      </p:sp>
    </p:spTree>
    <p:extLst>
      <p:ext uri="{BB962C8B-B14F-4D97-AF65-F5344CB8AC3E}">
        <p14:creationId xmlns:p14="http://schemas.microsoft.com/office/powerpoint/2010/main" val="372652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7F84-78D9-6B4E-9F67-C1B696F1C07E}"/>
              </a:ext>
            </a:extLst>
          </p:cNvPr>
          <p:cNvSpPr>
            <a:spLocks noGrp="1"/>
          </p:cNvSpPr>
          <p:nvPr>
            <p:ph type="ctrTitle"/>
          </p:nvPr>
        </p:nvSpPr>
        <p:spPr/>
        <p:txBody>
          <a:bodyPr/>
          <a:lstStyle/>
          <a:p>
            <a:r>
              <a:rPr lang="en-GB" dirty="0"/>
              <a:t>Impact </a:t>
            </a:r>
          </a:p>
        </p:txBody>
      </p:sp>
      <p:sp>
        <p:nvSpPr>
          <p:cNvPr id="3" name="Subtitle 2">
            <a:extLst>
              <a:ext uri="{FF2B5EF4-FFF2-40B4-BE49-F238E27FC236}">
                <a16:creationId xmlns:a16="http://schemas.microsoft.com/office/drawing/2014/main" id="{26069E14-8F1A-5C4D-8638-BBE34B21B0E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767959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8664-15EC-5042-82E1-53155E7A0ACC}"/>
              </a:ext>
            </a:extLst>
          </p:cNvPr>
          <p:cNvSpPr>
            <a:spLocks noGrp="1"/>
          </p:cNvSpPr>
          <p:nvPr>
            <p:ph type="title"/>
          </p:nvPr>
        </p:nvSpPr>
        <p:spPr/>
        <p:txBody>
          <a:bodyPr/>
          <a:lstStyle/>
          <a:p>
            <a:r>
              <a:rPr lang="en-GB" dirty="0"/>
              <a:t>Step by Step</a:t>
            </a:r>
          </a:p>
        </p:txBody>
      </p:sp>
      <p:sp>
        <p:nvSpPr>
          <p:cNvPr id="3" name="Content Placeholder 2">
            <a:extLst>
              <a:ext uri="{FF2B5EF4-FFF2-40B4-BE49-F238E27FC236}">
                <a16:creationId xmlns:a16="http://schemas.microsoft.com/office/drawing/2014/main" id="{8BEAA227-5B6C-5547-9668-7719B7BC748A}"/>
              </a:ext>
            </a:extLst>
          </p:cNvPr>
          <p:cNvSpPr>
            <a:spLocks noGrp="1"/>
          </p:cNvSpPr>
          <p:nvPr>
            <p:ph idx="1"/>
          </p:nvPr>
        </p:nvSpPr>
        <p:spPr>
          <a:xfrm>
            <a:off x="628650" y="1500027"/>
            <a:ext cx="7886700" cy="3821273"/>
          </a:xfrm>
        </p:spPr>
        <p:txBody>
          <a:bodyPr>
            <a:normAutofit/>
          </a:bodyPr>
          <a:lstStyle/>
          <a:p>
            <a:r>
              <a:rPr lang="en-GB" dirty="0">
                <a:solidFill>
                  <a:srgbClr val="FF0000"/>
                </a:solidFill>
              </a:rPr>
              <a:t>Activities</a:t>
            </a:r>
            <a:r>
              <a:rPr lang="en-GB" dirty="0"/>
              <a:t> are the processes, techniques, tools, events, technology, and actions of the planned program. </a:t>
            </a:r>
          </a:p>
          <a:p>
            <a:pPr lvl="1"/>
            <a:r>
              <a:rPr lang="en-GB" sz="2800" dirty="0"/>
              <a:t>Products –promotional materials and educational curricula; </a:t>
            </a:r>
          </a:p>
          <a:p>
            <a:pPr lvl="1"/>
            <a:r>
              <a:rPr lang="en-GB" sz="2800" dirty="0"/>
              <a:t>Services – education and training, counselling, or health screening;</a:t>
            </a:r>
          </a:p>
          <a:p>
            <a:pPr lvl="1"/>
            <a:r>
              <a:rPr lang="en-GB" sz="2800" dirty="0"/>
              <a:t>Infrastructure – structure, relationships, and capacity used to bring about the desired results.</a:t>
            </a:r>
          </a:p>
          <a:p>
            <a:endParaRPr lang="en-GB" dirty="0"/>
          </a:p>
        </p:txBody>
      </p:sp>
      <p:sp>
        <p:nvSpPr>
          <p:cNvPr id="4" name="Rectangle 3">
            <a:extLst>
              <a:ext uri="{FF2B5EF4-FFF2-40B4-BE49-F238E27FC236}">
                <a16:creationId xmlns:a16="http://schemas.microsoft.com/office/drawing/2014/main" id="{7E5483DE-690F-D54A-8A86-3EAEF1F7F359}"/>
              </a:ext>
            </a:extLst>
          </p:cNvPr>
          <p:cNvSpPr/>
          <p:nvPr/>
        </p:nvSpPr>
        <p:spPr>
          <a:xfrm>
            <a:off x="502662" y="5568398"/>
            <a:ext cx="7633317" cy="553998"/>
          </a:xfrm>
          <a:prstGeom prst="rect">
            <a:avLst/>
          </a:prstGeom>
        </p:spPr>
        <p:txBody>
          <a:bodyPr wrap="square">
            <a:spAutoFit/>
          </a:bodyPr>
          <a:lstStyle/>
          <a:p>
            <a:r>
              <a:rPr lang="en-GB" sz="1000" dirty="0"/>
              <a:t>W.K. Kellogg Foundation Logic Model Development Guide, page 8</a:t>
            </a:r>
          </a:p>
          <a:p>
            <a:r>
              <a:rPr lang="en-GB" sz="1000" dirty="0">
                <a:hlinkClick r:id="rId2"/>
              </a:rPr>
              <a:t>https://www.wkkf.org/resource-directory#pp=10&amp;p=1&amp;q=logic%20model</a:t>
            </a:r>
            <a:endParaRPr lang="en-GB" sz="1000" dirty="0"/>
          </a:p>
          <a:p>
            <a:endParaRPr lang="en-GB" sz="1000" dirty="0"/>
          </a:p>
        </p:txBody>
      </p:sp>
    </p:spTree>
    <p:extLst>
      <p:ext uri="{BB962C8B-B14F-4D97-AF65-F5344CB8AC3E}">
        <p14:creationId xmlns:p14="http://schemas.microsoft.com/office/powerpoint/2010/main" val="1109242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8664-15EC-5042-82E1-53155E7A0ACC}"/>
              </a:ext>
            </a:extLst>
          </p:cNvPr>
          <p:cNvSpPr>
            <a:spLocks noGrp="1"/>
          </p:cNvSpPr>
          <p:nvPr>
            <p:ph type="title"/>
          </p:nvPr>
        </p:nvSpPr>
        <p:spPr/>
        <p:txBody>
          <a:bodyPr/>
          <a:lstStyle/>
          <a:p>
            <a:r>
              <a:rPr lang="en-GB" dirty="0"/>
              <a:t>Step by Step</a:t>
            </a:r>
          </a:p>
        </p:txBody>
      </p:sp>
      <p:sp>
        <p:nvSpPr>
          <p:cNvPr id="3" name="Content Placeholder 2">
            <a:extLst>
              <a:ext uri="{FF2B5EF4-FFF2-40B4-BE49-F238E27FC236}">
                <a16:creationId xmlns:a16="http://schemas.microsoft.com/office/drawing/2014/main" id="{8BEAA227-5B6C-5547-9668-7719B7BC748A}"/>
              </a:ext>
            </a:extLst>
          </p:cNvPr>
          <p:cNvSpPr>
            <a:spLocks noGrp="1"/>
          </p:cNvSpPr>
          <p:nvPr>
            <p:ph idx="1"/>
          </p:nvPr>
        </p:nvSpPr>
        <p:spPr>
          <a:xfrm>
            <a:off x="628650" y="1376737"/>
            <a:ext cx="7886700" cy="4191661"/>
          </a:xfrm>
        </p:spPr>
        <p:txBody>
          <a:bodyPr>
            <a:normAutofit fontScale="92500" lnSpcReduction="20000"/>
          </a:bodyPr>
          <a:lstStyle/>
          <a:p>
            <a:r>
              <a:rPr lang="en-GB" sz="3000" dirty="0">
                <a:solidFill>
                  <a:srgbClr val="FF0000"/>
                </a:solidFill>
              </a:rPr>
              <a:t>Outputs</a:t>
            </a:r>
            <a:r>
              <a:rPr lang="en-GB" sz="3000" dirty="0"/>
              <a:t> are the direct results of program activities. They are usually described in terms of the size and/or scope of the services and products delivered or produced by the program. They indicate if a program was delivered to the intended audiences at the intended “dose.” </a:t>
            </a:r>
          </a:p>
          <a:p>
            <a:r>
              <a:rPr lang="en-GB" sz="3000" dirty="0"/>
              <a:t>A program output, for example, </a:t>
            </a:r>
          </a:p>
          <a:p>
            <a:pPr lvl="1"/>
            <a:r>
              <a:rPr lang="en-GB" sz="3000" dirty="0"/>
              <a:t>might be the </a:t>
            </a:r>
            <a:r>
              <a:rPr lang="en-GB" sz="3000" u="sng" dirty="0"/>
              <a:t>number </a:t>
            </a:r>
            <a:r>
              <a:rPr lang="en-GB" sz="3000" dirty="0"/>
              <a:t>of classes taught, meetings held, or materials produced and distributed; </a:t>
            </a:r>
          </a:p>
          <a:p>
            <a:pPr lvl="1"/>
            <a:r>
              <a:rPr lang="en-GB" sz="3000" dirty="0"/>
              <a:t>program participation </a:t>
            </a:r>
            <a:r>
              <a:rPr lang="en-GB" sz="3000" u="sng" dirty="0"/>
              <a:t>rates and demography</a:t>
            </a:r>
            <a:r>
              <a:rPr lang="en-GB" sz="3000" dirty="0"/>
              <a:t>; </a:t>
            </a:r>
          </a:p>
          <a:p>
            <a:pPr lvl="1"/>
            <a:r>
              <a:rPr lang="en-GB" sz="3000" dirty="0"/>
              <a:t>or </a:t>
            </a:r>
            <a:r>
              <a:rPr lang="en-GB" sz="3000" u="sng" dirty="0"/>
              <a:t>hours</a:t>
            </a:r>
            <a:r>
              <a:rPr lang="en-GB" sz="3000" dirty="0"/>
              <a:t> of each type of service provided.</a:t>
            </a:r>
          </a:p>
          <a:p>
            <a:pPr marL="457200" lvl="1" indent="0">
              <a:buNone/>
            </a:pPr>
            <a:endParaRPr lang="en-GB" dirty="0"/>
          </a:p>
          <a:p>
            <a:endParaRPr lang="en-GB" dirty="0"/>
          </a:p>
        </p:txBody>
      </p:sp>
      <p:sp>
        <p:nvSpPr>
          <p:cNvPr id="4" name="Rectangle 3">
            <a:extLst>
              <a:ext uri="{FF2B5EF4-FFF2-40B4-BE49-F238E27FC236}">
                <a16:creationId xmlns:a16="http://schemas.microsoft.com/office/drawing/2014/main" id="{7E5483DE-690F-D54A-8A86-3EAEF1F7F359}"/>
              </a:ext>
            </a:extLst>
          </p:cNvPr>
          <p:cNvSpPr/>
          <p:nvPr/>
        </p:nvSpPr>
        <p:spPr>
          <a:xfrm>
            <a:off x="502662" y="5568398"/>
            <a:ext cx="7633317" cy="553998"/>
          </a:xfrm>
          <a:prstGeom prst="rect">
            <a:avLst/>
          </a:prstGeom>
        </p:spPr>
        <p:txBody>
          <a:bodyPr wrap="square">
            <a:spAutoFit/>
          </a:bodyPr>
          <a:lstStyle/>
          <a:p>
            <a:r>
              <a:rPr lang="en-GB" sz="1000" dirty="0"/>
              <a:t>W.K. Kellogg Foundation Logic Model Development Guide, page 8</a:t>
            </a:r>
          </a:p>
          <a:p>
            <a:r>
              <a:rPr lang="en-GB" sz="1000" dirty="0">
                <a:hlinkClick r:id="rId2"/>
              </a:rPr>
              <a:t>https://www.wkkf.org/resource-directory#pp=10&amp;p=1&amp;q=logic%20model</a:t>
            </a:r>
            <a:endParaRPr lang="en-GB" sz="1000" dirty="0"/>
          </a:p>
          <a:p>
            <a:endParaRPr lang="en-GB" sz="1000" dirty="0"/>
          </a:p>
        </p:txBody>
      </p:sp>
    </p:spTree>
    <p:extLst>
      <p:ext uri="{BB962C8B-B14F-4D97-AF65-F5344CB8AC3E}">
        <p14:creationId xmlns:p14="http://schemas.microsoft.com/office/powerpoint/2010/main" val="196382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8664-15EC-5042-82E1-53155E7A0ACC}"/>
              </a:ext>
            </a:extLst>
          </p:cNvPr>
          <p:cNvSpPr>
            <a:spLocks noGrp="1"/>
          </p:cNvSpPr>
          <p:nvPr>
            <p:ph type="title"/>
          </p:nvPr>
        </p:nvSpPr>
        <p:spPr/>
        <p:txBody>
          <a:bodyPr/>
          <a:lstStyle/>
          <a:p>
            <a:r>
              <a:rPr lang="en-GB" dirty="0"/>
              <a:t>Step by Step</a:t>
            </a:r>
          </a:p>
        </p:txBody>
      </p:sp>
      <p:sp>
        <p:nvSpPr>
          <p:cNvPr id="3" name="Content Placeholder 2">
            <a:extLst>
              <a:ext uri="{FF2B5EF4-FFF2-40B4-BE49-F238E27FC236}">
                <a16:creationId xmlns:a16="http://schemas.microsoft.com/office/drawing/2014/main" id="{8BEAA227-5B6C-5547-9668-7719B7BC748A}"/>
              </a:ext>
            </a:extLst>
          </p:cNvPr>
          <p:cNvSpPr>
            <a:spLocks noGrp="1"/>
          </p:cNvSpPr>
          <p:nvPr>
            <p:ph idx="1"/>
          </p:nvPr>
        </p:nvSpPr>
        <p:spPr>
          <a:xfrm>
            <a:off x="628650" y="1825625"/>
            <a:ext cx="7886700" cy="3495675"/>
          </a:xfrm>
        </p:spPr>
        <p:txBody>
          <a:bodyPr>
            <a:normAutofit/>
          </a:bodyPr>
          <a:lstStyle/>
          <a:p>
            <a:r>
              <a:rPr lang="en-GB" dirty="0">
                <a:solidFill>
                  <a:srgbClr val="FF0000"/>
                </a:solidFill>
              </a:rPr>
              <a:t>Outcomes</a:t>
            </a:r>
            <a:r>
              <a:rPr lang="en-GB" dirty="0"/>
              <a:t> are specific changes in attitudes, behaviours, knowledge, skills, status, or level of functioning expected to result from program activities and which are most often expressed at an individual level.</a:t>
            </a:r>
          </a:p>
          <a:p>
            <a:pPr marL="457200" lvl="1" indent="0">
              <a:buNone/>
            </a:pPr>
            <a:endParaRPr lang="en-GB" dirty="0"/>
          </a:p>
          <a:p>
            <a:endParaRPr lang="en-GB" dirty="0"/>
          </a:p>
        </p:txBody>
      </p:sp>
      <p:sp>
        <p:nvSpPr>
          <p:cNvPr id="4" name="Rectangle 3">
            <a:extLst>
              <a:ext uri="{FF2B5EF4-FFF2-40B4-BE49-F238E27FC236}">
                <a16:creationId xmlns:a16="http://schemas.microsoft.com/office/drawing/2014/main" id="{7E5483DE-690F-D54A-8A86-3EAEF1F7F359}"/>
              </a:ext>
            </a:extLst>
          </p:cNvPr>
          <p:cNvSpPr/>
          <p:nvPr/>
        </p:nvSpPr>
        <p:spPr>
          <a:xfrm>
            <a:off x="502662" y="5568398"/>
            <a:ext cx="7633317" cy="553998"/>
          </a:xfrm>
          <a:prstGeom prst="rect">
            <a:avLst/>
          </a:prstGeom>
        </p:spPr>
        <p:txBody>
          <a:bodyPr wrap="square">
            <a:spAutoFit/>
          </a:bodyPr>
          <a:lstStyle/>
          <a:p>
            <a:r>
              <a:rPr lang="en-GB" sz="1000" dirty="0"/>
              <a:t>W.K. Kellogg Foundation Logic Model Development Guide, page 8</a:t>
            </a:r>
          </a:p>
          <a:p>
            <a:r>
              <a:rPr lang="en-GB" sz="1000" dirty="0">
                <a:hlinkClick r:id="rId2"/>
              </a:rPr>
              <a:t>https://www.wkkf.org/resource-directory#pp=10&amp;p=1&amp;q=logic%20model</a:t>
            </a:r>
            <a:endParaRPr lang="en-GB" sz="1000" dirty="0"/>
          </a:p>
          <a:p>
            <a:endParaRPr lang="en-GB" sz="1000" dirty="0"/>
          </a:p>
        </p:txBody>
      </p:sp>
    </p:spTree>
    <p:extLst>
      <p:ext uri="{BB962C8B-B14F-4D97-AF65-F5344CB8AC3E}">
        <p14:creationId xmlns:p14="http://schemas.microsoft.com/office/powerpoint/2010/main" val="3718526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8664-15EC-5042-82E1-53155E7A0ACC}"/>
              </a:ext>
            </a:extLst>
          </p:cNvPr>
          <p:cNvSpPr>
            <a:spLocks noGrp="1"/>
          </p:cNvSpPr>
          <p:nvPr>
            <p:ph type="title"/>
          </p:nvPr>
        </p:nvSpPr>
        <p:spPr/>
        <p:txBody>
          <a:bodyPr/>
          <a:lstStyle/>
          <a:p>
            <a:r>
              <a:rPr lang="en-GB" dirty="0"/>
              <a:t>Step by Step</a:t>
            </a:r>
          </a:p>
        </p:txBody>
      </p:sp>
      <p:sp>
        <p:nvSpPr>
          <p:cNvPr id="3" name="Content Placeholder 2">
            <a:extLst>
              <a:ext uri="{FF2B5EF4-FFF2-40B4-BE49-F238E27FC236}">
                <a16:creationId xmlns:a16="http://schemas.microsoft.com/office/drawing/2014/main" id="{8BEAA227-5B6C-5547-9668-7719B7BC748A}"/>
              </a:ext>
            </a:extLst>
          </p:cNvPr>
          <p:cNvSpPr>
            <a:spLocks noGrp="1"/>
          </p:cNvSpPr>
          <p:nvPr>
            <p:ph idx="1"/>
          </p:nvPr>
        </p:nvSpPr>
        <p:spPr>
          <a:xfrm>
            <a:off x="628650" y="1825625"/>
            <a:ext cx="7886700" cy="3495675"/>
          </a:xfrm>
        </p:spPr>
        <p:txBody>
          <a:bodyPr>
            <a:normAutofit/>
          </a:bodyPr>
          <a:lstStyle/>
          <a:p>
            <a:r>
              <a:rPr lang="en-GB" dirty="0">
                <a:solidFill>
                  <a:srgbClr val="FF0000"/>
                </a:solidFill>
              </a:rPr>
              <a:t>Impacts </a:t>
            </a:r>
            <a:r>
              <a:rPr lang="en-GB" dirty="0"/>
              <a:t>are organizational, community, and/or system level changes expected to result from program activities, which might include improved conditions, increased capacity, and/or changes in the policy arena.</a:t>
            </a:r>
          </a:p>
          <a:p>
            <a:r>
              <a:rPr lang="en-GB" b="1" dirty="0">
                <a:solidFill>
                  <a:schemeClr val="accent6"/>
                </a:solidFill>
              </a:rPr>
              <a:t>Relates back to your goal!</a:t>
            </a:r>
          </a:p>
          <a:p>
            <a:pPr marL="457200" lvl="1" indent="0">
              <a:buNone/>
            </a:pPr>
            <a:endParaRPr lang="en-GB" dirty="0"/>
          </a:p>
          <a:p>
            <a:endParaRPr lang="en-GB" dirty="0"/>
          </a:p>
        </p:txBody>
      </p:sp>
      <p:sp>
        <p:nvSpPr>
          <p:cNvPr id="4" name="Rectangle 3">
            <a:extLst>
              <a:ext uri="{FF2B5EF4-FFF2-40B4-BE49-F238E27FC236}">
                <a16:creationId xmlns:a16="http://schemas.microsoft.com/office/drawing/2014/main" id="{7E5483DE-690F-D54A-8A86-3EAEF1F7F359}"/>
              </a:ext>
            </a:extLst>
          </p:cNvPr>
          <p:cNvSpPr/>
          <p:nvPr/>
        </p:nvSpPr>
        <p:spPr>
          <a:xfrm>
            <a:off x="502662" y="5568398"/>
            <a:ext cx="7633317" cy="553998"/>
          </a:xfrm>
          <a:prstGeom prst="rect">
            <a:avLst/>
          </a:prstGeom>
        </p:spPr>
        <p:txBody>
          <a:bodyPr wrap="square">
            <a:spAutoFit/>
          </a:bodyPr>
          <a:lstStyle/>
          <a:p>
            <a:r>
              <a:rPr lang="en-GB" sz="1000" dirty="0"/>
              <a:t>W.K. Kellogg Foundation Logic Model Development Guide, page 8</a:t>
            </a:r>
          </a:p>
          <a:p>
            <a:r>
              <a:rPr lang="en-GB" sz="1000" dirty="0">
                <a:hlinkClick r:id="rId2"/>
              </a:rPr>
              <a:t>https://www.wkkf.org/resource-directory#pp=10&amp;p=1&amp;q=logic%20model</a:t>
            </a:r>
            <a:endParaRPr lang="en-GB" sz="1000" dirty="0"/>
          </a:p>
          <a:p>
            <a:endParaRPr lang="en-GB" sz="1000" dirty="0"/>
          </a:p>
        </p:txBody>
      </p:sp>
    </p:spTree>
    <p:extLst>
      <p:ext uri="{BB962C8B-B14F-4D97-AF65-F5344CB8AC3E}">
        <p14:creationId xmlns:p14="http://schemas.microsoft.com/office/powerpoint/2010/main" val="1595758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78D4-D89B-A742-A094-11363C17B668}"/>
              </a:ext>
            </a:extLst>
          </p:cNvPr>
          <p:cNvSpPr>
            <a:spLocks noGrp="1"/>
          </p:cNvSpPr>
          <p:nvPr>
            <p:ph type="title"/>
          </p:nvPr>
        </p:nvSpPr>
        <p:spPr/>
        <p:txBody>
          <a:bodyPr/>
          <a:lstStyle/>
          <a:p>
            <a:r>
              <a:rPr lang="en-GB" dirty="0"/>
              <a:t>Logic model</a:t>
            </a:r>
          </a:p>
        </p:txBody>
      </p:sp>
      <p:sp>
        <p:nvSpPr>
          <p:cNvPr id="3" name="Content Placeholder 2">
            <a:extLst>
              <a:ext uri="{FF2B5EF4-FFF2-40B4-BE49-F238E27FC236}">
                <a16:creationId xmlns:a16="http://schemas.microsoft.com/office/drawing/2014/main" id="{B0CD5AE7-BAD1-BC41-B3EC-A11913B404A2}"/>
              </a:ext>
            </a:extLst>
          </p:cNvPr>
          <p:cNvSpPr>
            <a:spLocks noGrp="1"/>
          </p:cNvSpPr>
          <p:nvPr>
            <p:ph idx="1"/>
          </p:nvPr>
        </p:nvSpPr>
        <p:spPr/>
        <p:txBody>
          <a:bodyPr/>
          <a:lstStyle/>
          <a:p>
            <a:pPr marL="514350" indent="-514350">
              <a:buFont typeface="+mj-lt"/>
              <a:buAutoNum type="arabicPeriod"/>
            </a:pPr>
            <a:r>
              <a:rPr lang="en-GB" dirty="0"/>
              <a:t>An inventory of what you have and what you need to operate your program; </a:t>
            </a:r>
          </a:p>
          <a:p>
            <a:pPr marL="514350" indent="-514350">
              <a:buFont typeface="+mj-lt"/>
              <a:buAutoNum type="arabicPeriod"/>
            </a:pPr>
            <a:r>
              <a:rPr lang="en-GB" dirty="0"/>
              <a:t>A strong case for how and why your program will produce your desired results; </a:t>
            </a:r>
          </a:p>
          <a:p>
            <a:pPr marL="514350" indent="-514350">
              <a:buFont typeface="+mj-lt"/>
              <a:buAutoNum type="arabicPeriod"/>
            </a:pPr>
            <a:r>
              <a:rPr lang="en-GB" dirty="0"/>
              <a:t>A method for program management and assessment.</a:t>
            </a:r>
          </a:p>
          <a:p>
            <a:pPr marL="514350" indent="-514350">
              <a:buFont typeface="+mj-lt"/>
              <a:buAutoNum type="arabicPeriod"/>
            </a:pPr>
            <a:endParaRPr lang="en-GB" dirty="0"/>
          </a:p>
        </p:txBody>
      </p:sp>
      <p:sp>
        <p:nvSpPr>
          <p:cNvPr id="4" name="Rectangle 3">
            <a:extLst>
              <a:ext uri="{FF2B5EF4-FFF2-40B4-BE49-F238E27FC236}">
                <a16:creationId xmlns:a16="http://schemas.microsoft.com/office/drawing/2014/main" id="{5554EAC4-F4B3-CA42-8E80-FC107154B3A6}"/>
              </a:ext>
            </a:extLst>
          </p:cNvPr>
          <p:cNvSpPr/>
          <p:nvPr/>
        </p:nvSpPr>
        <p:spPr>
          <a:xfrm>
            <a:off x="502662" y="5568398"/>
            <a:ext cx="7633317" cy="553998"/>
          </a:xfrm>
          <a:prstGeom prst="rect">
            <a:avLst/>
          </a:prstGeom>
        </p:spPr>
        <p:txBody>
          <a:bodyPr wrap="square">
            <a:spAutoFit/>
          </a:bodyPr>
          <a:lstStyle/>
          <a:p>
            <a:r>
              <a:rPr lang="en-GB" sz="1000" dirty="0"/>
              <a:t>W.K. Kellogg Foundation Logic Model Development Guide, page 8</a:t>
            </a:r>
          </a:p>
          <a:p>
            <a:r>
              <a:rPr lang="en-GB" sz="1000" dirty="0">
                <a:hlinkClick r:id="rId2"/>
              </a:rPr>
              <a:t>https://www.wkkf.org/resource-directory#pp=10&amp;p=1&amp;q=logic%20model</a:t>
            </a:r>
            <a:endParaRPr lang="en-GB" sz="1000" dirty="0"/>
          </a:p>
          <a:p>
            <a:endParaRPr lang="en-GB" sz="1000" dirty="0"/>
          </a:p>
        </p:txBody>
      </p:sp>
    </p:spTree>
    <p:extLst>
      <p:ext uri="{BB962C8B-B14F-4D97-AF65-F5344CB8AC3E}">
        <p14:creationId xmlns:p14="http://schemas.microsoft.com/office/powerpoint/2010/main" val="2675825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39F6-FDC1-DC4B-889F-46B9EFD9B287}"/>
              </a:ext>
            </a:extLst>
          </p:cNvPr>
          <p:cNvSpPr>
            <a:spLocks noGrp="1"/>
          </p:cNvSpPr>
          <p:nvPr>
            <p:ph type="title"/>
          </p:nvPr>
        </p:nvSpPr>
        <p:spPr>
          <a:xfrm>
            <a:off x="628650" y="0"/>
            <a:ext cx="7886700" cy="1325563"/>
          </a:xfrm>
        </p:spPr>
        <p:txBody>
          <a:bodyPr/>
          <a:lstStyle/>
          <a:p>
            <a:r>
              <a:rPr lang="en-GB" dirty="0"/>
              <a:t>Exercise – in pairs 15 minutes </a:t>
            </a:r>
          </a:p>
        </p:txBody>
      </p:sp>
      <p:sp>
        <p:nvSpPr>
          <p:cNvPr id="3" name="Content Placeholder 2">
            <a:extLst>
              <a:ext uri="{FF2B5EF4-FFF2-40B4-BE49-F238E27FC236}">
                <a16:creationId xmlns:a16="http://schemas.microsoft.com/office/drawing/2014/main" id="{904A9D8F-4462-524F-B1EA-3EF038CB26E0}"/>
              </a:ext>
            </a:extLst>
          </p:cNvPr>
          <p:cNvSpPr>
            <a:spLocks noGrp="1"/>
          </p:cNvSpPr>
          <p:nvPr>
            <p:ph idx="1"/>
          </p:nvPr>
        </p:nvSpPr>
        <p:spPr>
          <a:xfrm>
            <a:off x="628650" y="1427879"/>
            <a:ext cx="7886700" cy="4351338"/>
          </a:xfrm>
        </p:spPr>
        <p:txBody>
          <a:bodyPr>
            <a:normAutofit lnSpcReduction="10000"/>
          </a:bodyPr>
          <a:lstStyle/>
          <a:p>
            <a:r>
              <a:rPr lang="en-GB" dirty="0"/>
              <a:t>Use the Basic Logic Model Development Template</a:t>
            </a:r>
          </a:p>
          <a:p>
            <a:r>
              <a:rPr lang="en-GB" dirty="0"/>
              <a:t>Develop a model for either, </a:t>
            </a:r>
          </a:p>
          <a:p>
            <a:pPr lvl="1"/>
            <a:r>
              <a:rPr lang="en-GB" dirty="0"/>
              <a:t>Psychosocial concept </a:t>
            </a:r>
          </a:p>
          <a:p>
            <a:pPr lvl="1"/>
            <a:r>
              <a:rPr lang="en-GB" dirty="0"/>
              <a:t>????</a:t>
            </a:r>
          </a:p>
          <a:p>
            <a:r>
              <a:rPr lang="en-GB" dirty="0"/>
              <a:t>Remember that Outcomes and Impacts should be SMART:</a:t>
            </a:r>
          </a:p>
          <a:p>
            <a:pPr lvl="1"/>
            <a:r>
              <a:rPr lang="en-GB" dirty="0"/>
              <a:t>Specific</a:t>
            </a:r>
          </a:p>
          <a:p>
            <a:pPr lvl="1"/>
            <a:r>
              <a:rPr lang="en-GB" dirty="0"/>
              <a:t>Measurable</a:t>
            </a:r>
          </a:p>
          <a:p>
            <a:pPr lvl="1"/>
            <a:r>
              <a:rPr lang="en-GB" dirty="0"/>
              <a:t>Action-oriented</a:t>
            </a:r>
          </a:p>
          <a:p>
            <a:pPr lvl="1"/>
            <a:r>
              <a:rPr lang="en-GB" dirty="0"/>
              <a:t>Realistic</a:t>
            </a:r>
          </a:p>
          <a:p>
            <a:pPr lvl="1"/>
            <a:r>
              <a:rPr lang="en-GB" dirty="0"/>
              <a:t>Time bound</a:t>
            </a:r>
          </a:p>
          <a:p>
            <a:endParaRPr lang="en-GB" dirty="0"/>
          </a:p>
          <a:p>
            <a:endParaRPr lang="en-GB" dirty="0"/>
          </a:p>
        </p:txBody>
      </p:sp>
    </p:spTree>
    <p:extLst>
      <p:ext uri="{BB962C8B-B14F-4D97-AF65-F5344CB8AC3E}">
        <p14:creationId xmlns:p14="http://schemas.microsoft.com/office/powerpoint/2010/main" val="794127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64593CE-9BE9-CC46-B11D-E8C3E8C33558}"/>
              </a:ext>
            </a:extLst>
          </p:cNvPr>
          <p:cNvGraphicFramePr>
            <a:graphicFrameLocks noGrp="1"/>
          </p:cNvGraphicFramePr>
          <p:nvPr>
            <p:ph idx="1"/>
          </p:nvPr>
        </p:nvGraphicFramePr>
        <p:xfrm>
          <a:off x="552450" y="255589"/>
          <a:ext cx="7886699" cy="5800626"/>
        </p:xfrm>
        <a:graphic>
          <a:graphicData uri="http://schemas.openxmlformats.org/drawingml/2006/table">
            <a:tbl>
              <a:tblPr firstRow="1" firstCol="1" lastRow="1" lastCol="1" bandRow="1" bandCol="1"/>
              <a:tblGrid>
                <a:gridCol w="1753807">
                  <a:extLst>
                    <a:ext uri="{9D8B030D-6E8A-4147-A177-3AD203B41FA5}">
                      <a16:colId xmlns:a16="http://schemas.microsoft.com/office/drawing/2014/main" val="3277289020"/>
                    </a:ext>
                  </a:extLst>
                </a:gridCol>
                <a:gridCol w="1753807">
                  <a:extLst>
                    <a:ext uri="{9D8B030D-6E8A-4147-A177-3AD203B41FA5}">
                      <a16:colId xmlns:a16="http://schemas.microsoft.com/office/drawing/2014/main" val="3689620446"/>
                    </a:ext>
                  </a:extLst>
                </a:gridCol>
                <a:gridCol w="1459293">
                  <a:extLst>
                    <a:ext uri="{9D8B030D-6E8A-4147-A177-3AD203B41FA5}">
                      <a16:colId xmlns:a16="http://schemas.microsoft.com/office/drawing/2014/main" val="850178595"/>
                    </a:ext>
                  </a:extLst>
                </a:gridCol>
                <a:gridCol w="1459896">
                  <a:extLst>
                    <a:ext uri="{9D8B030D-6E8A-4147-A177-3AD203B41FA5}">
                      <a16:colId xmlns:a16="http://schemas.microsoft.com/office/drawing/2014/main" val="2087471930"/>
                    </a:ext>
                  </a:extLst>
                </a:gridCol>
                <a:gridCol w="1459896">
                  <a:extLst>
                    <a:ext uri="{9D8B030D-6E8A-4147-A177-3AD203B41FA5}">
                      <a16:colId xmlns:a16="http://schemas.microsoft.com/office/drawing/2014/main" val="3934372458"/>
                    </a:ext>
                  </a:extLst>
                </a:gridCol>
              </a:tblGrid>
              <a:tr h="469533">
                <a:tc gridSpan="2">
                  <a:txBody>
                    <a:bodyPr/>
                    <a:lstStyle/>
                    <a:p>
                      <a:pPr algn="ctr">
                        <a:spcAft>
                          <a:spcPts val="0"/>
                        </a:spcAft>
                        <a:tabLst>
                          <a:tab pos="514350" algn="l"/>
                          <a:tab pos="1406525" algn="r"/>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Your Planned Work</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GB"/>
                    </a:p>
                  </a:txBody>
                  <a:tcPr/>
                </a:tc>
                <a:tc gridSpan="3">
                  <a:txBody>
                    <a:bodyPr/>
                    <a:lstStyle/>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Your Intended Results</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27629084"/>
                  </a:ext>
                </a:extLst>
              </a:tr>
              <a:tr h="469533">
                <a:tc>
                  <a:txBody>
                    <a:bodyPr/>
                    <a:lstStyle/>
                    <a:p>
                      <a:pPr algn="ctr">
                        <a:spcAft>
                          <a:spcPts val="0"/>
                        </a:spcAft>
                        <a:tabLst>
                          <a:tab pos="514350" algn="l"/>
                          <a:tab pos="1406525" algn="r"/>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INPUTS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514350" algn="l"/>
                          <a:tab pos="1406525" algn="r"/>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(Resources, Factors)</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Activities </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 (Measurable) </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Outputs</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Outcomes</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spcAft>
                          <a:spcPts val="0"/>
                        </a:spcAft>
                        <a:tabLst>
                          <a:tab pos="514350" algn="l"/>
                          <a:tab pos="1406525" algn="r"/>
                        </a:tabLst>
                      </a:pPr>
                      <a:r>
                        <a:rPr lang="en-US" sz="1000" b="1">
                          <a:effectLst/>
                          <a:latin typeface="Arial" panose="020B0604020202020204" pitchFamily="34" charset="0"/>
                          <a:ea typeface="Times New Roman" panose="02020603050405020304" pitchFamily="18" charset="0"/>
                          <a:cs typeface="Arial" panose="020B0604020202020204" pitchFamily="34" charset="0"/>
                        </a:rPr>
                        <a:t>Impact</a:t>
                      </a:r>
                      <a:endParaRPr lang="sv-S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260394368"/>
                  </a:ext>
                </a:extLst>
              </a:tr>
              <a:tr h="469533">
                <a:tc>
                  <a:txBody>
                    <a:bodyPr/>
                    <a:lstStyle/>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In order to accomplish</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our set of</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activities we will</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need the following:</a:t>
                      </a: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In order to address</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our problem or</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asset we will conduct</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the following</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activities:</a:t>
                      </a: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We expect that once</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completed or under</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way these activities</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will produce the following</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evidence of</a:t>
                      </a:r>
                    </a:p>
                    <a:p>
                      <a:pPr algn="ctr">
                        <a:spcAft>
                          <a:spcPts val="0"/>
                        </a:spcAft>
                        <a:tabLst>
                          <a:tab pos="514350" algn="l"/>
                          <a:tab pos="1406525" algn="r"/>
                        </a:tabLst>
                      </a:pPr>
                      <a:r>
                        <a:rPr lang="en-GB" sz="1100" noProof="0">
                          <a:effectLst/>
                          <a:latin typeface="Arial" panose="020B0604020202020204" pitchFamily="34" charset="0"/>
                          <a:ea typeface="Times New Roman" panose="02020603050405020304" pitchFamily="18" charset="0"/>
                          <a:cs typeface="Times New Roman" panose="02020603050405020304" pitchFamily="18" charset="0"/>
                        </a:rPr>
                        <a:t>service delivery:</a:t>
                      </a:r>
                    </a:p>
                    <a:p>
                      <a:pPr algn="ctr">
                        <a:spcAft>
                          <a:spcPts val="0"/>
                        </a:spcAft>
                        <a:tabLst>
                          <a:tab pos="514350" algn="l"/>
                          <a:tab pos="1406525" algn="r"/>
                        </a:tabLst>
                      </a:pPr>
                      <a:endParaRPr lang="en-GB" sz="1100" noProof="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We expect that if</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completed or ongoing</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these activities</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will lead to the following</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changes in</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1–2 years:</a:t>
                      </a: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We expect that if</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completed these</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activities will lead</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to the following</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changes in</a:t>
                      </a:r>
                    </a:p>
                    <a:p>
                      <a:pPr algn="ctr">
                        <a:spcAft>
                          <a:spcPts val="0"/>
                        </a:spcAft>
                        <a:tabLst>
                          <a:tab pos="514350" algn="l"/>
                          <a:tab pos="1406525" algn="r"/>
                        </a:tabLst>
                      </a:pPr>
                      <a:r>
                        <a:rPr lang="en-GB" sz="1100" noProof="0" dirty="0">
                          <a:effectLst/>
                          <a:latin typeface="Arial" panose="020B0604020202020204" pitchFamily="34" charset="0"/>
                          <a:ea typeface="Times New Roman" panose="02020603050405020304" pitchFamily="18" charset="0"/>
                          <a:cs typeface="Times New Roman" panose="02020603050405020304" pitchFamily="18" charset="0"/>
                        </a:rPr>
                        <a:t>2 -5 years:</a:t>
                      </a:r>
                    </a:p>
                    <a:p>
                      <a:pPr algn="ctr">
                        <a:spcAft>
                          <a:spcPts val="0"/>
                        </a:spcAft>
                        <a:tabLst>
                          <a:tab pos="514350" algn="l"/>
                          <a:tab pos="1406525" algn="r"/>
                        </a:tabLst>
                      </a:pPr>
                      <a:endParaRPr lang="en-GB" sz="11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227158636"/>
                  </a:ext>
                </a:extLst>
              </a:tr>
              <a:tr h="2027802">
                <a:tc>
                  <a:txBody>
                    <a:bodyPr/>
                    <a:lstStyle/>
                    <a:p>
                      <a:pPr>
                        <a:spcAft>
                          <a:spcPts val="0"/>
                        </a:spcAft>
                        <a:tabLst>
                          <a:tab pos="514350" algn="l"/>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tabLst>
                          <a:tab pos="514350" algn="l"/>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514350" algn="l"/>
                          <a:tab pos="1406525" algn="r"/>
                        </a:tabLst>
                      </a:pP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14350" algn="l"/>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14350" algn="l"/>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514350" algn="l"/>
                          <a:tab pos="1406525" algn="r"/>
                        </a:tabLst>
                      </a:pPr>
                      <a:r>
                        <a:rPr lang="en-US" sz="1000" dirty="0">
                          <a:effectLst/>
                          <a:latin typeface="Arial" panose="020B0604020202020204" pitchFamily="34" charset="0"/>
                          <a:ea typeface="Times New Roman" panose="02020603050405020304" pitchFamily="18" charset="0"/>
                          <a:cs typeface="Arial" panose="020B0604020202020204" pitchFamily="34" charset="0"/>
                        </a:rPr>
                        <a: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5179" marR="65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866533"/>
                  </a:ext>
                </a:extLst>
              </a:tr>
            </a:tbl>
          </a:graphicData>
        </a:graphic>
      </p:graphicFrame>
    </p:spTree>
    <p:extLst>
      <p:ext uri="{BB962C8B-B14F-4D97-AF65-F5344CB8AC3E}">
        <p14:creationId xmlns:p14="http://schemas.microsoft.com/office/powerpoint/2010/main" val="3969180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8E029A-F95E-A648-A22E-9895F2FE1140}"/>
              </a:ext>
            </a:extLst>
          </p:cNvPr>
          <p:cNvPicPr>
            <a:picLocks noGrp="1" noChangeAspect="1"/>
          </p:cNvPicPr>
          <p:nvPr>
            <p:ph idx="1"/>
          </p:nvPr>
        </p:nvPicPr>
        <p:blipFill>
          <a:blip r:embed="rId2"/>
          <a:stretch>
            <a:fillRect/>
          </a:stretch>
        </p:blipFill>
        <p:spPr>
          <a:xfrm>
            <a:off x="1537488" y="343694"/>
            <a:ext cx="5703796" cy="5703796"/>
          </a:xfrm>
        </p:spPr>
      </p:pic>
    </p:spTree>
    <p:extLst>
      <p:ext uri="{BB962C8B-B14F-4D97-AF65-F5344CB8AC3E}">
        <p14:creationId xmlns:p14="http://schemas.microsoft.com/office/powerpoint/2010/main" val="1432699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3267" y="875723"/>
          <a:ext cx="8990733" cy="561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46455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ettingGoals.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57200" y="884518"/>
            <a:ext cx="8229600" cy="4525963"/>
          </a:xfrm>
        </p:spPr>
      </p:pic>
      <p:sp>
        <p:nvSpPr>
          <p:cNvPr id="3" name="Rectangle 2">
            <a:extLst>
              <a:ext uri="{FF2B5EF4-FFF2-40B4-BE49-F238E27FC236}">
                <a16:creationId xmlns:a16="http://schemas.microsoft.com/office/drawing/2014/main" id="{ABAA3CE2-4C1F-E449-AE16-415BC553E0CC}"/>
              </a:ext>
            </a:extLst>
          </p:cNvPr>
          <p:cNvSpPr/>
          <p:nvPr/>
        </p:nvSpPr>
        <p:spPr>
          <a:xfrm>
            <a:off x="3821634" y="5410481"/>
            <a:ext cx="1500732" cy="184666"/>
          </a:xfrm>
          <a:prstGeom prst="rect">
            <a:avLst/>
          </a:prstGeom>
        </p:spPr>
        <p:txBody>
          <a:bodyPr wrap="none">
            <a:spAutoFit/>
          </a:bodyPr>
          <a:lstStyle/>
          <a:p>
            <a:r>
              <a:rPr lang="en-GB" sz="600" dirty="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260356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measurement.jpg"/>
          <p:cNvPicPr>
            <a:picLocks noGrp="1" noChangeAspect="1"/>
          </p:cNvPicPr>
          <p:nvPr>
            <p:ph idx="1"/>
          </p:nvPr>
        </p:nvPicPr>
        <p:blipFill rotWithShape="1">
          <a:blip r:embed="rId2">
            <a:alphaModFix amt="50000"/>
            <a:extLst>
              <a:ext uri="{28A0092B-C50C-407E-A947-70E740481C1C}">
                <a14:useLocalDpi xmlns:a14="http://schemas.microsoft.com/office/drawing/2010/main" val="0"/>
              </a:ext>
            </a:extLst>
          </a:blip>
          <a:srcRect l="4164" r="6857" b="-1"/>
          <a:stretch/>
        </p:blipFill>
        <p:spPr>
          <a:xfrm>
            <a:off x="20" y="10"/>
            <a:ext cx="9143980" cy="6857989"/>
          </a:xfrm>
          <a:prstGeom prst="rect">
            <a:avLst/>
          </a:prstGeom>
        </p:spPr>
      </p:pic>
      <p:sp>
        <p:nvSpPr>
          <p:cNvPr id="2" name="Title 1"/>
          <p:cNvSpPr>
            <a:spLocks noGrp="1"/>
          </p:cNvSpPr>
          <p:nvPr>
            <p:ph type="title"/>
          </p:nvPr>
        </p:nvSpPr>
        <p:spPr>
          <a:xfrm>
            <a:off x="1143000" y="1122363"/>
            <a:ext cx="6858000" cy="3063240"/>
          </a:xfrm>
        </p:spPr>
        <p:txBody>
          <a:bodyPr vert="horz" lIns="91440" tIns="45720" rIns="91440" bIns="45720" rtlCol="0" anchor="b">
            <a:normAutofit/>
          </a:bodyPr>
          <a:lstStyle/>
          <a:p>
            <a:pPr algn="ctr"/>
            <a:r>
              <a:rPr lang="en-US" sz="5700" b="1">
                <a:solidFill>
                  <a:srgbClr val="FFFFFF"/>
                </a:solidFill>
              </a:rPr>
              <a:t>Measuring change </a:t>
            </a:r>
          </a:p>
        </p:txBody>
      </p:sp>
      <p:sp>
        <p:nvSpPr>
          <p:cNvPr id="2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4368623"/>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762442"/>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3267" y="875723"/>
          <a:ext cx="8990733" cy="561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760650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US" b="1" dirty="0"/>
              <a:t>Evaluate</a:t>
            </a:r>
          </a:p>
        </p:txBody>
      </p:sp>
      <p:sp>
        <p:nvSpPr>
          <p:cNvPr id="3" name="Content Placeholder 2"/>
          <p:cNvSpPr>
            <a:spLocks noGrp="1"/>
          </p:cNvSpPr>
          <p:nvPr>
            <p:ph idx="1"/>
          </p:nvPr>
        </p:nvSpPr>
        <p:spPr>
          <a:xfrm>
            <a:off x="3724073" y="2438400"/>
            <a:ext cx="4939867" cy="3785419"/>
          </a:xfrm>
        </p:spPr>
        <p:txBody>
          <a:bodyPr>
            <a:normAutofit/>
          </a:bodyPr>
          <a:lstStyle/>
          <a:p>
            <a:r>
              <a:rPr lang="en-GB" sz="1700"/>
              <a:t>It is crucial to evaluate the implementation in order to know if it is successful or what needs to be changed in order to make it successful. </a:t>
            </a:r>
          </a:p>
          <a:p>
            <a:pPr marL="457200" lvl="1" indent="0">
              <a:buNone/>
            </a:pPr>
            <a:endParaRPr lang="en-US" sz="1700"/>
          </a:p>
        </p:txBody>
      </p:sp>
      <p:pic>
        <p:nvPicPr>
          <p:cNvPr id="5" name="Picture 4" descr="Sunlit desk">
            <a:extLst>
              <a:ext uri="{FF2B5EF4-FFF2-40B4-BE49-F238E27FC236}">
                <a16:creationId xmlns:a16="http://schemas.microsoft.com/office/drawing/2014/main" id="{CF5E01D6-9AA5-48E3-AC78-1BE0228AB6B3}"/>
              </a:ext>
            </a:extLst>
          </p:cNvPr>
          <p:cNvPicPr>
            <a:picLocks noChangeAspect="1"/>
          </p:cNvPicPr>
          <p:nvPr/>
        </p:nvPicPr>
        <p:blipFill rotWithShape="1">
          <a:blip r:embed="rId2"/>
          <a:srcRect l="28958" r="37202" b="-1"/>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BD9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3018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Evaluate</a:t>
            </a:r>
            <a:endParaRPr lang="en-US" dirty="0"/>
          </a:p>
        </p:txBody>
      </p:sp>
      <p:sp>
        <p:nvSpPr>
          <p:cNvPr id="3" name="Content Placeholder 2"/>
          <p:cNvSpPr>
            <a:spLocks noGrp="1"/>
          </p:cNvSpPr>
          <p:nvPr>
            <p:ph sz="half" idx="1"/>
          </p:nvPr>
        </p:nvSpPr>
        <p:spPr/>
        <p:txBody>
          <a:bodyPr>
            <a:normAutofit fontScale="92500" lnSpcReduction="10000"/>
          </a:bodyPr>
          <a:lstStyle/>
          <a:p>
            <a:r>
              <a:rPr lang="en-US" sz="3200" dirty="0"/>
              <a:t>Feedback to the team </a:t>
            </a:r>
          </a:p>
          <a:p>
            <a:pPr lvl="1"/>
            <a:r>
              <a:rPr lang="en-US" sz="3200" dirty="0"/>
              <a:t>What is good </a:t>
            </a:r>
          </a:p>
          <a:p>
            <a:pPr lvl="1"/>
            <a:r>
              <a:rPr lang="en-US" sz="3200" dirty="0"/>
              <a:t>What could be changed (if needed)</a:t>
            </a:r>
          </a:p>
          <a:p>
            <a:pPr lvl="2"/>
            <a:r>
              <a:rPr lang="en-US" sz="3200" dirty="0"/>
              <a:t>This means you might have to review your </a:t>
            </a:r>
            <a:r>
              <a:rPr lang="en-US" sz="3200" b="1" dirty="0"/>
              <a:t>SMARTER </a:t>
            </a:r>
            <a:r>
              <a:rPr lang="en-US" sz="3200" dirty="0"/>
              <a:t>process.</a:t>
            </a:r>
          </a:p>
          <a:p>
            <a:pPr marL="457200" lvl="1" indent="0">
              <a:buNone/>
            </a:pPr>
            <a:endParaRPr lang="en-US" dirty="0"/>
          </a:p>
        </p:txBody>
      </p:sp>
      <p:pic>
        <p:nvPicPr>
          <p:cNvPr id="5" name="Content Placeholder 4" descr="feedback-500x221.jpg"/>
          <p:cNvPicPr>
            <a:picLocks noGrp="1" noChangeAspect="1"/>
          </p:cNvPicPr>
          <p:nvPr>
            <p:ph sz="half" idx="2"/>
          </p:nvPr>
        </p:nvPicPr>
        <p:blipFill>
          <a:blip r:embed="rId2">
            <a:extLst>
              <a:ext uri="{28A0092B-C50C-407E-A947-70E740481C1C}">
                <a14:useLocalDpi xmlns:a14="http://schemas.microsoft.com/office/drawing/2010/main" val="0"/>
              </a:ext>
            </a:extLst>
          </a:blip>
          <a:srcRect t="-76773" b="-76773"/>
          <a:stretch>
            <a:fillRect/>
          </a:stretch>
        </p:blipFill>
        <p:spPr/>
      </p:pic>
    </p:spTree>
    <p:extLst>
      <p:ext uri="{BB962C8B-B14F-4D97-AF65-F5344CB8AC3E}">
        <p14:creationId xmlns:p14="http://schemas.microsoft.com/office/powerpoint/2010/main" val="3380989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Re-evaluate</a:t>
            </a:r>
          </a:p>
        </p:txBody>
      </p:sp>
      <p:sp>
        <p:nvSpPr>
          <p:cNvPr id="3" name="Content Placeholder 2"/>
          <p:cNvSpPr>
            <a:spLocks noGrp="1"/>
          </p:cNvSpPr>
          <p:nvPr>
            <p:ph idx="1"/>
          </p:nvPr>
        </p:nvSpPr>
        <p:spPr/>
        <p:txBody>
          <a:bodyPr/>
          <a:lstStyle/>
          <a:p>
            <a:r>
              <a:rPr lang="en-US" dirty="0"/>
              <a:t>Evaluation has to be a continuous process.</a:t>
            </a:r>
          </a:p>
          <a:p>
            <a:r>
              <a:rPr lang="en-US" dirty="0"/>
              <a:t>In order to:</a:t>
            </a:r>
          </a:p>
          <a:p>
            <a:pPr lvl="1"/>
            <a:r>
              <a:rPr lang="en-US" sz="2800" dirty="0"/>
              <a:t>Feedback </a:t>
            </a:r>
          </a:p>
          <a:p>
            <a:pPr lvl="1"/>
            <a:r>
              <a:rPr lang="en-US" sz="2800" dirty="0"/>
              <a:t>Ensure everything goes according to plan </a:t>
            </a:r>
          </a:p>
          <a:p>
            <a:pPr lvl="1"/>
            <a:r>
              <a:rPr lang="en-US" sz="2800" dirty="0"/>
              <a:t>Change is the only constant aspect; hence the evaluation ensures that the delivery of psychosocial provision of care is consistent over time.     </a:t>
            </a:r>
          </a:p>
        </p:txBody>
      </p:sp>
    </p:spTree>
    <p:extLst>
      <p:ext uri="{BB962C8B-B14F-4D97-AF65-F5344CB8AC3E}">
        <p14:creationId xmlns:p14="http://schemas.microsoft.com/office/powerpoint/2010/main" val="3855701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2E8EA7-168F-F44A-92CE-7A19D9B45A3D}"/>
              </a:ext>
            </a:extLst>
          </p:cNvPr>
          <p:cNvSpPr>
            <a:spLocks noGrp="1"/>
          </p:cNvSpPr>
          <p:nvPr>
            <p:ph type="title"/>
          </p:nvPr>
        </p:nvSpPr>
        <p:spPr/>
        <p:txBody>
          <a:bodyPr/>
          <a:lstStyle/>
          <a:p>
            <a:r>
              <a:rPr lang="en-GB" dirty="0"/>
              <a:t>So what kind of evaluation should be done?</a:t>
            </a:r>
          </a:p>
        </p:txBody>
      </p:sp>
      <p:sp>
        <p:nvSpPr>
          <p:cNvPr id="5" name="Text Placeholder 4">
            <a:extLst>
              <a:ext uri="{FF2B5EF4-FFF2-40B4-BE49-F238E27FC236}">
                <a16:creationId xmlns:a16="http://schemas.microsoft.com/office/drawing/2014/main" id="{6BE7FD41-598E-F04B-B806-7F19B52D1238}"/>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84478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46FBB3-CFF1-5D60-AACA-71BF73F32CCE}"/>
              </a:ext>
            </a:extLst>
          </p:cNvPr>
          <p:cNvSpPr>
            <a:spLocks noGrp="1"/>
          </p:cNvSpPr>
          <p:nvPr>
            <p:ph type="title"/>
          </p:nvPr>
        </p:nvSpPr>
        <p:spPr/>
        <p:txBody>
          <a:bodyPr/>
          <a:lstStyle/>
          <a:p>
            <a:pPr algn="ctr"/>
            <a:r>
              <a:rPr lang="en-SE" dirty="0"/>
              <a:t>Formative Evaluation </a:t>
            </a:r>
          </a:p>
        </p:txBody>
      </p:sp>
      <p:sp>
        <p:nvSpPr>
          <p:cNvPr id="5" name="Content Placeholder 4">
            <a:extLst>
              <a:ext uri="{FF2B5EF4-FFF2-40B4-BE49-F238E27FC236}">
                <a16:creationId xmlns:a16="http://schemas.microsoft.com/office/drawing/2014/main" id="{20A8CBD9-73EB-F9E7-0FE5-2D65E90172D1}"/>
              </a:ext>
            </a:extLst>
          </p:cNvPr>
          <p:cNvSpPr>
            <a:spLocks noGrp="1"/>
          </p:cNvSpPr>
          <p:nvPr>
            <p:ph idx="1"/>
          </p:nvPr>
        </p:nvSpPr>
        <p:spPr/>
        <p:txBody>
          <a:bodyPr/>
          <a:lstStyle/>
          <a:p>
            <a:r>
              <a:rPr lang="en-GB" dirty="0">
                <a:effectLst/>
                <a:latin typeface="Helvetica Neue" panose="02000503000000020004" pitchFamily="2" charset="0"/>
              </a:rPr>
              <a:t>Formative evaluation is a method of evaluating a project or program while it is still in progress. The goal of formative evaluation is to identify areas where improvement is needed, and to make adjustments to the project or program as it is being implemented. </a:t>
            </a:r>
          </a:p>
          <a:p>
            <a:r>
              <a:rPr lang="en-GB" dirty="0">
                <a:effectLst/>
                <a:latin typeface="Helvetica Neue" panose="02000503000000020004" pitchFamily="2" charset="0"/>
              </a:rPr>
              <a:t>This type of evaluation is used to inform and improve the learning process.</a:t>
            </a:r>
          </a:p>
          <a:p>
            <a:endParaRPr lang="en-SE" dirty="0"/>
          </a:p>
        </p:txBody>
      </p:sp>
    </p:spTree>
    <p:extLst>
      <p:ext uri="{BB962C8B-B14F-4D97-AF65-F5344CB8AC3E}">
        <p14:creationId xmlns:p14="http://schemas.microsoft.com/office/powerpoint/2010/main" val="997772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9C56-2D8C-6CBC-0C18-2A00895CECFA}"/>
              </a:ext>
            </a:extLst>
          </p:cNvPr>
          <p:cNvSpPr>
            <a:spLocks noGrp="1"/>
          </p:cNvSpPr>
          <p:nvPr>
            <p:ph type="title"/>
          </p:nvPr>
        </p:nvSpPr>
        <p:spPr/>
        <p:txBody>
          <a:bodyPr/>
          <a:lstStyle/>
          <a:p>
            <a:pPr algn="ctr"/>
            <a:r>
              <a:rPr lang="en-SE" dirty="0"/>
              <a:t>Formative Evaluation </a:t>
            </a:r>
          </a:p>
        </p:txBody>
      </p:sp>
      <p:sp>
        <p:nvSpPr>
          <p:cNvPr id="3" name="Content Placeholder 2">
            <a:extLst>
              <a:ext uri="{FF2B5EF4-FFF2-40B4-BE49-F238E27FC236}">
                <a16:creationId xmlns:a16="http://schemas.microsoft.com/office/drawing/2014/main" id="{45F8E451-A705-E96B-DC50-BC58704ABB04}"/>
              </a:ext>
            </a:extLst>
          </p:cNvPr>
          <p:cNvSpPr>
            <a:spLocks noGrp="1"/>
          </p:cNvSpPr>
          <p:nvPr>
            <p:ph idx="1"/>
          </p:nvPr>
        </p:nvSpPr>
        <p:spPr/>
        <p:txBody>
          <a:bodyPr/>
          <a:lstStyle/>
          <a:p>
            <a:r>
              <a:rPr lang="en-GB" dirty="0">
                <a:effectLst/>
                <a:latin typeface="Helvetica Neue" panose="02000503000000020004" pitchFamily="2" charset="0"/>
              </a:rPr>
              <a:t>Formative evaluation typically involves collecting data from a variety of sources, such as surveys, interviews, observations, and focus groups. This data is then analysed and used to identify strengths and weaknesses in the project or program, as well as areas where improvement is needed.</a:t>
            </a:r>
          </a:p>
          <a:p>
            <a:r>
              <a:rPr lang="en-GB" dirty="0">
                <a:effectLst/>
                <a:latin typeface="Helvetica Neue" panose="02000503000000020004" pitchFamily="2" charset="0"/>
              </a:rPr>
              <a:t>Different stakeholders, such as the project team, participants and external evaluators can do the evaluation process.</a:t>
            </a:r>
          </a:p>
          <a:p>
            <a:pPr marL="0" indent="0">
              <a:buNone/>
            </a:pPr>
            <a:endParaRPr lang="en-SE" dirty="0"/>
          </a:p>
        </p:txBody>
      </p:sp>
    </p:spTree>
    <p:extLst>
      <p:ext uri="{BB962C8B-B14F-4D97-AF65-F5344CB8AC3E}">
        <p14:creationId xmlns:p14="http://schemas.microsoft.com/office/powerpoint/2010/main" val="899830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9C56-2D8C-6CBC-0C18-2A00895CECFA}"/>
              </a:ext>
            </a:extLst>
          </p:cNvPr>
          <p:cNvSpPr>
            <a:spLocks noGrp="1"/>
          </p:cNvSpPr>
          <p:nvPr>
            <p:ph type="title"/>
          </p:nvPr>
        </p:nvSpPr>
        <p:spPr/>
        <p:txBody>
          <a:bodyPr/>
          <a:lstStyle/>
          <a:p>
            <a:pPr algn="ctr"/>
            <a:r>
              <a:rPr lang="en-SE" dirty="0"/>
              <a:t>Formative Evaluation </a:t>
            </a:r>
          </a:p>
        </p:txBody>
      </p:sp>
      <p:sp>
        <p:nvSpPr>
          <p:cNvPr id="3" name="Content Placeholder 2">
            <a:extLst>
              <a:ext uri="{FF2B5EF4-FFF2-40B4-BE49-F238E27FC236}">
                <a16:creationId xmlns:a16="http://schemas.microsoft.com/office/drawing/2014/main" id="{45F8E451-A705-E96B-DC50-BC58704ABB04}"/>
              </a:ext>
            </a:extLst>
          </p:cNvPr>
          <p:cNvSpPr>
            <a:spLocks noGrp="1"/>
          </p:cNvSpPr>
          <p:nvPr>
            <p:ph idx="1"/>
          </p:nvPr>
        </p:nvSpPr>
        <p:spPr/>
        <p:txBody>
          <a:bodyPr/>
          <a:lstStyle/>
          <a:p>
            <a:r>
              <a:rPr lang="en-GB" dirty="0">
                <a:effectLst/>
                <a:latin typeface="Helvetica Neue" panose="02000503000000020004" pitchFamily="2" charset="0"/>
              </a:rPr>
              <a:t>Based on the findings, recommendations for improvement can be made and implemented. This allows for ongoing adjustments and improvements to be made to the project or program, with the ultimate goal of increasing its effectiveness and achieving its intended outcomes.</a:t>
            </a:r>
          </a:p>
          <a:p>
            <a:pPr marL="0" indent="0">
              <a:buNone/>
            </a:pPr>
            <a:endParaRPr lang="en-SE" dirty="0"/>
          </a:p>
        </p:txBody>
      </p:sp>
    </p:spTree>
    <p:extLst>
      <p:ext uri="{BB962C8B-B14F-4D97-AF65-F5344CB8AC3E}">
        <p14:creationId xmlns:p14="http://schemas.microsoft.com/office/powerpoint/2010/main" val="41276874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61DA-3913-7011-19B0-82061E1F5554}"/>
              </a:ext>
            </a:extLst>
          </p:cNvPr>
          <p:cNvSpPr>
            <a:spLocks noGrp="1"/>
          </p:cNvSpPr>
          <p:nvPr>
            <p:ph type="title"/>
          </p:nvPr>
        </p:nvSpPr>
        <p:spPr/>
        <p:txBody>
          <a:bodyPr/>
          <a:lstStyle/>
          <a:p>
            <a:pPr algn="ctr"/>
            <a:r>
              <a:rPr lang="en-SE" dirty="0"/>
              <a:t>Formative Evaluation</a:t>
            </a:r>
          </a:p>
        </p:txBody>
      </p:sp>
      <p:sp>
        <p:nvSpPr>
          <p:cNvPr id="3" name="Content Placeholder 2">
            <a:extLst>
              <a:ext uri="{FF2B5EF4-FFF2-40B4-BE49-F238E27FC236}">
                <a16:creationId xmlns:a16="http://schemas.microsoft.com/office/drawing/2014/main" id="{BA90995D-39D3-D678-0E3C-67179FD98502}"/>
              </a:ext>
            </a:extLst>
          </p:cNvPr>
          <p:cNvSpPr>
            <a:spLocks noGrp="1"/>
          </p:cNvSpPr>
          <p:nvPr>
            <p:ph idx="1"/>
          </p:nvPr>
        </p:nvSpPr>
        <p:spPr/>
        <p:txBody>
          <a:bodyPr/>
          <a:lstStyle/>
          <a:p>
            <a:r>
              <a:rPr lang="en-GB" dirty="0">
                <a:effectLst/>
                <a:latin typeface="Helvetica Neue" panose="02000503000000020004" pitchFamily="2" charset="0"/>
              </a:rPr>
              <a:t>In summary, Formative evaluation is a process of continuous improvement and learning that aims to identify areas where adjustments are necessary and make them while the project is still in progress. The data collection, analysis and adjustment to the project is done by different stakeholders, with the ultimate goal of increasing the effectiveness of the project and achieving the intended outcomes.</a:t>
            </a:r>
          </a:p>
          <a:p>
            <a:pPr marL="0" indent="0">
              <a:buNone/>
            </a:pPr>
            <a:endParaRPr lang="en-SE" dirty="0"/>
          </a:p>
        </p:txBody>
      </p:sp>
    </p:spTree>
    <p:extLst>
      <p:ext uri="{BB962C8B-B14F-4D97-AF65-F5344CB8AC3E}">
        <p14:creationId xmlns:p14="http://schemas.microsoft.com/office/powerpoint/2010/main" val="2318842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EFBA-0B6B-7366-01B7-51A81A892E93}"/>
              </a:ext>
            </a:extLst>
          </p:cNvPr>
          <p:cNvSpPr>
            <a:spLocks noGrp="1"/>
          </p:cNvSpPr>
          <p:nvPr>
            <p:ph type="title"/>
          </p:nvPr>
        </p:nvSpPr>
        <p:spPr/>
        <p:txBody>
          <a:bodyPr/>
          <a:lstStyle/>
          <a:p>
            <a:r>
              <a:rPr lang="en-SE" dirty="0"/>
              <a:t>Two types of formative evalaution</a:t>
            </a:r>
          </a:p>
        </p:txBody>
      </p:sp>
      <p:sp>
        <p:nvSpPr>
          <p:cNvPr id="3" name="Content Placeholder 2">
            <a:extLst>
              <a:ext uri="{FF2B5EF4-FFF2-40B4-BE49-F238E27FC236}">
                <a16:creationId xmlns:a16="http://schemas.microsoft.com/office/drawing/2014/main" id="{33854DAC-F381-F98E-0DDB-7F0A7A932A92}"/>
              </a:ext>
            </a:extLst>
          </p:cNvPr>
          <p:cNvSpPr>
            <a:spLocks noGrp="1"/>
          </p:cNvSpPr>
          <p:nvPr>
            <p:ph idx="1"/>
          </p:nvPr>
        </p:nvSpPr>
        <p:spPr/>
        <p:txBody>
          <a:bodyPr/>
          <a:lstStyle/>
          <a:p>
            <a:r>
              <a:rPr lang="en-GB" dirty="0">
                <a:effectLst/>
                <a:latin typeface="Helvetica Neue" panose="02000503000000020004" pitchFamily="2" charset="0"/>
              </a:rPr>
              <a:t>Developmental evaluation </a:t>
            </a:r>
          </a:p>
          <a:p>
            <a:r>
              <a:rPr lang="en-GB" dirty="0">
                <a:effectLst/>
                <a:latin typeface="Helvetica Neue" panose="02000503000000020004" pitchFamily="2" charset="0"/>
              </a:rPr>
              <a:t>Monitoring evaluation</a:t>
            </a:r>
          </a:p>
          <a:p>
            <a:pPr marL="0" indent="0">
              <a:buNone/>
            </a:pPr>
            <a:endParaRPr lang="en-SE" dirty="0"/>
          </a:p>
        </p:txBody>
      </p:sp>
    </p:spTree>
    <p:extLst>
      <p:ext uri="{BB962C8B-B14F-4D97-AF65-F5344CB8AC3E}">
        <p14:creationId xmlns:p14="http://schemas.microsoft.com/office/powerpoint/2010/main" val="349995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1640"/>
            <a:ext cx="8229600" cy="4525963"/>
          </a:xfrm>
          <a:solidFill>
            <a:schemeClr val="tx1"/>
          </a:solidFill>
        </p:spPr>
        <p:txBody>
          <a:bodyPr/>
          <a:lstStyle/>
          <a:p>
            <a:pPr marL="0" indent="0">
              <a:buNone/>
            </a:pPr>
            <a:endParaRPr lang="en-US">
              <a:latin typeface="Bodoni 72 Book Italic"/>
              <a:cs typeface="Bodoni 72 Book Italic"/>
            </a:endParaRPr>
          </a:p>
          <a:p>
            <a:pPr marL="0" indent="0" algn="ctr">
              <a:buNone/>
            </a:pPr>
            <a:r>
              <a:rPr lang="en-US" b="1">
                <a:solidFill>
                  <a:schemeClr val="bg1"/>
                </a:solidFill>
                <a:latin typeface="Engravers MT"/>
                <a:cs typeface="Engravers MT"/>
              </a:rPr>
              <a:t>YOU CANNOT MANAGE SOMETHING YOU CANNOT CONTROL. </a:t>
            </a:r>
          </a:p>
          <a:p>
            <a:pPr marL="0" indent="0" algn="ctr">
              <a:buNone/>
            </a:pPr>
            <a:r>
              <a:rPr lang="en-US" b="1">
                <a:solidFill>
                  <a:schemeClr val="bg1"/>
                </a:solidFill>
                <a:latin typeface="Engravers MT"/>
                <a:cs typeface="Engravers MT"/>
              </a:rPr>
              <a:t>YOU CANNOT CONTROL SOMETHING YOU CANNOT MEASURE. </a:t>
            </a:r>
            <a:endParaRPr lang="en-US" b="1" dirty="0">
              <a:solidFill>
                <a:schemeClr val="bg1"/>
              </a:solidFill>
              <a:latin typeface="Engravers MT"/>
              <a:cs typeface="Engravers MT"/>
            </a:endParaRPr>
          </a:p>
        </p:txBody>
      </p:sp>
    </p:spTree>
    <p:extLst>
      <p:ext uri="{BB962C8B-B14F-4D97-AF65-F5344CB8AC3E}">
        <p14:creationId xmlns:p14="http://schemas.microsoft.com/office/powerpoint/2010/main" val="912755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95AF7-4768-5DF9-7889-6F247694CE3F}"/>
              </a:ext>
            </a:extLst>
          </p:cNvPr>
          <p:cNvSpPr>
            <a:spLocks noGrp="1"/>
          </p:cNvSpPr>
          <p:nvPr>
            <p:ph type="title"/>
          </p:nvPr>
        </p:nvSpPr>
        <p:spPr/>
        <p:txBody>
          <a:bodyPr/>
          <a:lstStyle/>
          <a:p>
            <a:pPr algn="ctr"/>
            <a:r>
              <a:rPr lang="en-GB" dirty="0">
                <a:effectLst/>
                <a:latin typeface="Helvetica Neue" panose="02000503000000020004" pitchFamily="2" charset="0"/>
              </a:rPr>
              <a:t>Developmental evaluation </a:t>
            </a:r>
            <a:endParaRPr lang="en-SE" dirty="0"/>
          </a:p>
        </p:txBody>
      </p:sp>
      <p:sp>
        <p:nvSpPr>
          <p:cNvPr id="3" name="Content Placeholder 2">
            <a:extLst>
              <a:ext uri="{FF2B5EF4-FFF2-40B4-BE49-F238E27FC236}">
                <a16:creationId xmlns:a16="http://schemas.microsoft.com/office/drawing/2014/main" id="{2189956C-153A-E8AB-04CD-019451BBD78A}"/>
              </a:ext>
            </a:extLst>
          </p:cNvPr>
          <p:cNvSpPr>
            <a:spLocks noGrp="1"/>
          </p:cNvSpPr>
          <p:nvPr>
            <p:ph idx="1"/>
          </p:nvPr>
        </p:nvSpPr>
        <p:spPr/>
        <p:txBody>
          <a:bodyPr/>
          <a:lstStyle/>
          <a:p>
            <a:r>
              <a:rPr lang="en-GB" dirty="0">
                <a:effectLst/>
                <a:latin typeface="Helvetica Neue" panose="02000503000000020004" pitchFamily="2" charset="0"/>
              </a:rPr>
              <a:t>Developmental evaluation is a type of formative evaluation that is used to assess the progress and effectiveness of a program or initiative as it is being implemented. It is a flexible and iterative process involving ongoing data collection and analysis and is used to make adjustments and improvements to the program as it is implemented.</a:t>
            </a:r>
          </a:p>
          <a:p>
            <a:pPr marL="0" indent="0">
              <a:buNone/>
            </a:pPr>
            <a:endParaRPr lang="en-SE" dirty="0"/>
          </a:p>
        </p:txBody>
      </p:sp>
    </p:spTree>
    <p:extLst>
      <p:ext uri="{BB962C8B-B14F-4D97-AF65-F5344CB8AC3E}">
        <p14:creationId xmlns:p14="http://schemas.microsoft.com/office/powerpoint/2010/main" val="440892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8541-526E-83E2-12B4-38748496895C}"/>
              </a:ext>
            </a:extLst>
          </p:cNvPr>
          <p:cNvSpPr>
            <a:spLocks noGrp="1"/>
          </p:cNvSpPr>
          <p:nvPr>
            <p:ph type="title"/>
          </p:nvPr>
        </p:nvSpPr>
        <p:spPr/>
        <p:txBody>
          <a:bodyPr/>
          <a:lstStyle/>
          <a:p>
            <a:pPr algn="ctr"/>
            <a:r>
              <a:rPr lang="en-GB" dirty="0">
                <a:effectLst/>
                <a:latin typeface="Helvetica Neue" panose="02000503000000020004" pitchFamily="2" charset="0"/>
              </a:rPr>
              <a:t>Developmental evaluation </a:t>
            </a:r>
            <a:endParaRPr lang="en-SE" dirty="0"/>
          </a:p>
        </p:txBody>
      </p:sp>
      <p:sp>
        <p:nvSpPr>
          <p:cNvPr id="3" name="Content Placeholder 2">
            <a:extLst>
              <a:ext uri="{FF2B5EF4-FFF2-40B4-BE49-F238E27FC236}">
                <a16:creationId xmlns:a16="http://schemas.microsoft.com/office/drawing/2014/main" id="{4AC8C1BF-88FD-6562-616F-ABB79F33640A}"/>
              </a:ext>
            </a:extLst>
          </p:cNvPr>
          <p:cNvSpPr>
            <a:spLocks noGrp="1"/>
          </p:cNvSpPr>
          <p:nvPr>
            <p:ph idx="1"/>
          </p:nvPr>
        </p:nvSpPr>
        <p:spPr/>
        <p:txBody>
          <a:bodyPr/>
          <a:lstStyle/>
          <a:p>
            <a:r>
              <a:rPr lang="en-GB" dirty="0">
                <a:effectLst/>
                <a:latin typeface="Helvetica Neue" panose="02000503000000020004" pitchFamily="2" charset="0"/>
              </a:rPr>
              <a:t>The main objective of developmental evaluation is to help program designers, implementers, and funders to understand the program, its implementation and its outcomes, in order to make adjustments and adaptations as needed. The focus of developmental evaluation is on the program's design, implementation, and early results, rather than on long-term outcomes or final results.</a:t>
            </a:r>
          </a:p>
          <a:p>
            <a:pPr marL="0" indent="0">
              <a:buNone/>
            </a:pPr>
            <a:endParaRPr lang="en-SE" dirty="0"/>
          </a:p>
        </p:txBody>
      </p:sp>
    </p:spTree>
    <p:extLst>
      <p:ext uri="{BB962C8B-B14F-4D97-AF65-F5344CB8AC3E}">
        <p14:creationId xmlns:p14="http://schemas.microsoft.com/office/powerpoint/2010/main" val="2795709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8541-526E-83E2-12B4-38748496895C}"/>
              </a:ext>
            </a:extLst>
          </p:cNvPr>
          <p:cNvSpPr>
            <a:spLocks noGrp="1"/>
          </p:cNvSpPr>
          <p:nvPr>
            <p:ph type="title"/>
          </p:nvPr>
        </p:nvSpPr>
        <p:spPr/>
        <p:txBody>
          <a:bodyPr/>
          <a:lstStyle/>
          <a:p>
            <a:pPr algn="ctr"/>
            <a:r>
              <a:rPr lang="en-GB" dirty="0">
                <a:effectLst/>
                <a:latin typeface="Helvetica Neue" panose="02000503000000020004" pitchFamily="2" charset="0"/>
              </a:rPr>
              <a:t>Developmental evaluation </a:t>
            </a:r>
            <a:endParaRPr lang="en-SE" dirty="0"/>
          </a:p>
        </p:txBody>
      </p:sp>
      <p:sp>
        <p:nvSpPr>
          <p:cNvPr id="3" name="Content Placeholder 2">
            <a:extLst>
              <a:ext uri="{FF2B5EF4-FFF2-40B4-BE49-F238E27FC236}">
                <a16:creationId xmlns:a16="http://schemas.microsoft.com/office/drawing/2014/main" id="{4AC8C1BF-88FD-6562-616F-ABB79F33640A}"/>
              </a:ext>
            </a:extLst>
          </p:cNvPr>
          <p:cNvSpPr>
            <a:spLocks noGrp="1"/>
          </p:cNvSpPr>
          <p:nvPr>
            <p:ph idx="1"/>
          </p:nvPr>
        </p:nvSpPr>
        <p:spPr/>
        <p:txBody>
          <a:bodyPr/>
          <a:lstStyle/>
          <a:p>
            <a:r>
              <a:rPr lang="en-GB" dirty="0">
                <a:effectLst/>
                <a:latin typeface="Helvetica Neue" panose="02000503000000020004" pitchFamily="2" charset="0"/>
              </a:rPr>
              <a:t>Developmental evaluation involves a close collaboration between the evaluator, the program staff, and the stakeholders; it focuses on understanding the program's design and process, identifying and addressing potential problems, as well as opportunities for improvement. </a:t>
            </a:r>
          </a:p>
          <a:p>
            <a:r>
              <a:rPr lang="en-GB" dirty="0">
                <a:effectLst/>
                <a:latin typeface="Helvetica Neue" panose="02000503000000020004" pitchFamily="2" charset="0"/>
              </a:rPr>
              <a:t>This type of evaluation is particularly useful for complex and adaptive programs, where goals and objectives are often uncertain or evolving.</a:t>
            </a:r>
          </a:p>
          <a:p>
            <a:endParaRPr lang="en-SE" dirty="0"/>
          </a:p>
        </p:txBody>
      </p:sp>
    </p:spTree>
    <p:extLst>
      <p:ext uri="{BB962C8B-B14F-4D97-AF65-F5344CB8AC3E}">
        <p14:creationId xmlns:p14="http://schemas.microsoft.com/office/powerpoint/2010/main" val="1444676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8541-526E-83E2-12B4-38748496895C}"/>
              </a:ext>
            </a:extLst>
          </p:cNvPr>
          <p:cNvSpPr>
            <a:spLocks noGrp="1"/>
          </p:cNvSpPr>
          <p:nvPr>
            <p:ph type="title"/>
          </p:nvPr>
        </p:nvSpPr>
        <p:spPr/>
        <p:txBody>
          <a:bodyPr/>
          <a:lstStyle/>
          <a:p>
            <a:pPr algn="ctr"/>
            <a:r>
              <a:rPr lang="en-GB" dirty="0">
                <a:effectLst/>
                <a:latin typeface="Helvetica Neue" panose="02000503000000020004" pitchFamily="2" charset="0"/>
              </a:rPr>
              <a:t>Developmental evaluation </a:t>
            </a:r>
            <a:endParaRPr lang="en-SE" dirty="0"/>
          </a:p>
        </p:txBody>
      </p:sp>
      <p:sp>
        <p:nvSpPr>
          <p:cNvPr id="3" name="Content Placeholder 2">
            <a:extLst>
              <a:ext uri="{FF2B5EF4-FFF2-40B4-BE49-F238E27FC236}">
                <a16:creationId xmlns:a16="http://schemas.microsoft.com/office/drawing/2014/main" id="{4AC8C1BF-88FD-6562-616F-ABB79F33640A}"/>
              </a:ext>
            </a:extLst>
          </p:cNvPr>
          <p:cNvSpPr>
            <a:spLocks noGrp="1"/>
          </p:cNvSpPr>
          <p:nvPr>
            <p:ph idx="1"/>
          </p:nvPr>
        </p:nvSpPr>
        <p:spPr/>
        <p:txBody>
          <a:bodyPr/>
          <a:lstStyle/>
          <a:p>
            <a:r>
              <a:rPr lang="en-GB" dirty="0">
                <a:effectLst/>
                <a:latin typeface="Helvetica Neue" panose="02000503000000020004" pitchFamily="2" charset="0"/>
              </a:rPr>
              <a:t>It can be done by conducting focus groups, interviews, observation, and other data collection methods to gain insights into how the program is being implemented, what is working well and what is not, and what adjustments are needed to improve the program.</a:t>
            </a:r>
          </a:p>
          <a:p>
            <a:pPr marL="0" indent="0">
              <a:buNone/>
            </a:pPr>
            <a:endParaRPr lang="en-SE" dirty="0"/>
          </a:p>
        </p:txBody>
      </p:sp>
    </p:spTree>
    <p:extLst>
      <p:ext uri="{BB962C8B-B14F-4D97-AF65-F5344CB8AC3E}">
        <p14:creationId xmlns:p14="http://schemas.microsoft.com/office/powerpoint/2010/main" val="782626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BFEF-75CF-D790-E89D-6485533690AE}"/>
              </a:ext>
            </a:extLst>
          </p:cNvPr>
          <p:cNvSpPr>
            <a:spLocks noGrp="1"/>
          </p:cNvSpPr>
          <p:nvPr>
            <p:ph type="title"/>
          </p:nvPr>
        </p:nvSpPr>
        <p:spPr/>
        <p:txBody>
          <a:bodyPr/>
          <a:lstStyle/>
          <a:p>
            <a:pPr algn="ctr"/>
            <a:r>
              <a:rPr lang="en-GB" dirty="0">
                <a:effectLst/>
                <a:latin typeface="Helvetica Neue" panose="02000503000000020004" pitchFamily="2" charset="0"/>
              </a:rPr>
              <a:t>Monitoring evaluation</a:t>
            </a:r>
            <a:endParaRPr lang="en-SE" dirty="0"/>
          </a:p>
        </p:txBody>
      </p:sp>
      <p:sp>
        <p:nvSpPr>
          <p:cNvPr id="3" name="Content Placeholder 2">
            <a:extLst>
              <a:ext uri="{FF2B5EF4-FFF2-40B4-BE49-F238E27FC236}">
                <a16:creationId xmlns:a16="http://schemas.microsoft.com/office/drawing/2014/main" id="{9363DC91-C8D8-81EB-270B-666B782E0D69}"/>
              </a:ext>
            </a:extLst>
          </p:cNvPr>
          <p:cNvSpPr>
            <a:spLocks noGrp="1"/>
          </p:cNvSpPr>
          <p:nvPr>
            <p:ph idx="1"/>
          </p:nvPr>
        </p:nvSpPr>
        <p:spPr/>
        <p:txBody>
          <a:bodyPr>
            <a:normAutofit lnSpcReduction="10000"/>
          </a:bodyPr>
          <a:lstStyle/>
          <a:p>
            <a:r>
              <a:rPr lang="en-GB" dirty="0">
                <a:effectLst/>
                <a:latin typeface="Helvetica Neue" panose="02000503000000020004" pitchFamily="2" charset="0"/>
              </a:rPr>
              <a:t>Monitoring evaluation is a type of formative evaluation that is used to track the progress and performance of a program over time. It is a continuous process that involves the regular collection and analysis of data on program inputs, activities, outputs, and outcomes. </a:t>
            </a:r>
          </a:p>
          <a:p>
            <a:r>
              <a:rPr lang="en-GB" dirty="0">
                <a:effectLst/>
                <a:latin typeface="Helvetica Neue" panose="02000503000000020004" pitchFamily="2" charset="0"/>
              </a:rPr>
              <a:t>The main objective of monitoring evaluation is to provide program staff and stakeholders with information on program performance so that they can make adjustments and improvements as needed.</a:t>
            </a:r>
          </a:p>
          <a:p>
            <a:endParaRPr lang="en-SE" dirty="0"/>
          </a:p>
        </p:txBody>
      </p:sp>
    </p:spTree>
    <p:extLst>
      <p:ext uri="{BB962C8B-B14F-4D97-AF65-F5344CB8AC3E}">
        <p14:creationId xmlns:p14="http://schemas.microsoft.com/office/powerpoint/2010/main" val="13412330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BFEF-75CF-D790-E89D-6485533690AE}"/>
              </a:ext>
            </a:extLst>
          </p:cNvPr>
          <p:cNvSpPr>
            <a:spLocks noGrp="1"/>
          </p:cNvSpPr>
          <p:nvPr>
            <p:ph type="title"/>
          </p:nvPr>
        </p:nvSpPr>
        <p:spPr/>
        <p:txBody>
          <a:bodyPr/>
          <a:lstStyle/>
          <a:p>
            <a:pPr algn="ctr"/>
            <a:r>
              <a:rPr lang="en-GB" dirty="0">
                <a:effectLst/>
                <a:latin typeface="Helvetica Neue" panose="02000503000000020004" pitchFamily="2" charset="0"/>
              </a:rPr>
              <a:t>Monitoring evaluation</a:t>
            </a:r>
            <a:endParaRPr lang="en-SE" dirty="0"/>
          </a:p>
        </p:txBody>
      </p:sp>
      <p:sp>
        <p:nvSpPr>
          <p:cNvPr id="3" name="Content Placeholder 2">
            <a:extLst>
              <a:ext uri="{FF2B5EF4-FFF2-40B4-BE49-F238E27FC236}">
                <a16:creationId xmlns:a16="http://schemas.microsoft.com/office/drawing/2014/main" id="{9363DC91-C8D8-81EB-270B-666B782E0D69}"/>
              </a:ext>
            </a:extLst>
          </p:cNvPr>
          <p:cNvSpPr>
            <a:spLocks noGrp="1"/>
          </p:cNvSpPr>
          <p:nvPr>
            <p:ph idx="1"/>
          </p:nvPr>
        </p:nvSpPr>
        <p:spPr/>
        <p:txBody>
          <a:bodyPr/>
          <a:lstStyle/>
          <a:p>
            <a:r>
              <a:rPr lang="en-GB" dirty="0">
                <a:effectLst/>
                <a:latin typeface="Helvetica Neue" panose="02000503000000020004" pitchFamily="2" charset="0"/>
              </a:rPr>
              <a:t>Monitoring evaluation is different from summative evaluation, which assesses the overall effectiveness of a program at the end of a specific period of time, and from developmental evaluation, which assesses the progress and effectiveness of a program as it is being implemented.</a:t>
            </a:r>
          </a:p>
          <a:p>
            <a:endParaRPr lang="en-SE" dirty="0"/>
          </a:p>
        </p:txBody>
      </p:sp>
    </p:spTree>
    <p:extLst>
      <p:ext uri="{BB962C8B-B14F-4D97-AF65-F5344CB8AC3E}">
        <p14:creationId xmlns:p14="http://schemas.microsoft.com/office/powerpoint/2010/main" val="11249484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BFEF-75CF-D790-E89D-6485533690AE}"/>
              </a:ext>
            </a:extLst>
          </p:cNvPr>
          <p:cNvSpPr>
            <a:spLocks noGrp="1"/>
          </p:cNvSpPr>
          <p:nvPr>
            <p:ph type="title"/>
          </p:nvPr>
        </p:nvSpPr>
        <p:spPr/>
        <p:txBody>
          <a:bodyPr/>
          <a:lstStyle/>
          <a:p>
            <a:pPr algn="ctr"/>
            <a:r>
              <a:rPr lang="en-GB" dirty="0">
                <a:effectLst/>
                <a:latin typeface="Helvetica Neue" panose="02000503000000020004" pitchFamily="2" charset="0"/>
              </a:rPr>
              <a:t>Monitoring evaluation</a:t>
            </a:r>
            <a:endParaRPr lang="en-SE" dirty="0"/>
          </a:p>
        </p:txBody>
      </p:sp>
      <p:sp>
        <p:nvSpPr>
          <p:cNvPr id="3" name="Content Placeholder 2">
            <a:extLst>
              <a:ext uri="{FF2B5EF4-FFF2-40B4-BE49-F238E27FC236}">
                <a16:creationId xmlns:a16="http://schemas.microsoft.com/office/drawing/2014/main" id="{9363DC91-C8D8-81EB-270B-666B782E0D69}"/>
              </a:ext>
            </a:extLst>
          </p:cNvPr>
          <p:cNvSpPr>
            <a:spLocks noGrp="1"/>
          </p:cNvSpPr>
          <p:nvPr>
            <p:ph idx="1"/>
          </p:nvPr>
        </p:nvSpPr>
        <p:spPr/>
        <p:txBody>
          <a:bodyPr>
            <a:normAutofit fontScale="92500" lnSpcReduction="10000"/>
          </a:bodyPr>
          <a:lstStyle/>
          <a:p>
            <a:r>
              <a:rPr lang="en-GB" dirty="0">
                <a:effectLst/>
                <a:latin typeface="Helvetica Neue" panose="02000503000000020004" pitchFamily="2" charset="0"/>
              </a:rPr>
              <a:t>In monitoring evaluation, data is collected on a regular basis, typically on a monthly or quarterly basis, and is used to track progress and performance against established goals and objectives. </a:t>
            </a:r>
          </a:p>
          <a:p>
            <a:r>
              <a:rPr lang="en-GB" dirty="0">
                <a:effectLst/>
                <a:latin typeface="Helvetica Neue" panose="02000503000000020004" pitchFamily="2" charset="0"/>
              </a:rPr>
              <a:t>The data collected can include information on program inputs, such as budget and staff resources; program activities, such as the number of participants served or services provided, program outputs, such as the number of brochures printed or training sessions conducted, and program outcomes, such as changes in participant knowledge or behaviour.</a:t>
            </a:r>
          </a:p>
          <a:p>
            <a:pPr marL="0" indent="0">
              <a:buNone/>
            </a:pPr>
            <a:endParaRPr lang="en-SE" dirty="0"/>
          </a:p>
        </p:txBody>
      </p:sp>
    </p:spTree>
    <p:extLst>
      <p:ext uri="{BB962C8B-B14F-4D97-AF65-F5344CB8AC3E}">
        <p14:creationId xmlns:p14="http://schemas.microsoft.com/office/powerpoint/2010/main" val="2612759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BFEF-75CF-D790-E89D-6485533690AE}"/>
              </a:ext>
            </a:extLst>
          </p:cNvPr>
          <p:cNvSpPr>
            <a:spLocks noGrp="1"/>
          </p:cNvSpPr>
          <p:nvPr>
            <p:ph type="title"/>
          </p:nvPr>
        </p:nvSpPr>
        <p:spPr/>
        <p:txBody>
          <a:bodyPr/>
          <a:lstStyle/>
          <a:p>
            <a:pPr algn="ctr"/>
            <a:r>
              <a:rPr lang="en-GB" dirty="0">
                <a:effectLst/>
                <a:latin typeface="Helvetica Neue" panose="02000503000000020004" pitchFamily="2" charset="0"/>
              </a:rPr>
              <a:t>Monitoring evaluation</a:t>
            </a:r>
            <a:endParaRPr lang="en-SE" dirty="0"/>
          </a:p>
        </p:txBody>
      </p:sp>
      <p:sp>
        <p:nvSpPr>
          <p:cNvPr id="3" name="Content Placeholder 2">
            <a:extLst>
              <a:ext uri="{FF2B5EF4-FFF2-40B4-BE49-F238E27FC236}">
                <a16:creationId xmlns:a16="http://schemas.microsoft.com/office/drawing/2014/main" id="{9363DC91-C8D8-81EB-270B-666B782E0D69}"/>
              </a:ext>
            </a:extLst>
          </p:cNvPr>
          <p:cNvSpPr>
            <a:spLocks noGrp="1"/>
          </p:cNvSpPr>
          <p:nvPr>
            <p:ph idx="1"/>
          </p:nvPr>
        </p:nvSpPr>
        <p:spPr/>
        <p:txBody>
          <a:bodyPr/>
          <a:lstStyle/>
          <a:p>
            <a:r>
              <a:rPr lang="en-GB" dirty="0">
                <a:effectLst/>
                <a:latin typeface="Helvetica Neue" panose="02000503000000020004" pitchFamily="2" charset="0"/>
              </a:rPr>
              <a:t>Monitoring evaluation can be done by using quantitative data, such as program output and outcome measures, as well as qualitative data, such as participant satisfaction surveys or interviews with program staff. </a:t>
            </a:r>
          </a:p>
          <a:p>
            <a:r>
              <a:rPr lang="en-GB" dirty="0">
                <a:effectLst/>
                <a:latin typeface="Helvetica Neue" panose="02000503000000020004" pitchFamily="2" charset="0"/>
              </a:rPr>
              <a:t>The data collected is analysed and used to make judgments about the program's performance, identify areas for improvement, and make adjustments to the program as needed. </a:t>
            </a:r>
          </a:p>
          <a:p>
            <a:endParaRPr lang="en-SE" dirty="0"/>
          </a:p>
        </p:txBody>
      </p:sp>
    </p:spTree>
    <p:extLst>
      <p:ext uri="{BB962C8B-B14F-4D97-AF65-F5344CB8AC3E}">
        <p14:creationId xmlns:p14="http://schemas.microsoft.com/office/powerpoint/2010/main" val="3424155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1DEE-9970-FA1C-35F3-ED17168BD148}"/>
              </a:ext>
            </a:extLst>
          </p:cNvPr>
          <p:cNvSpPr>
            <a:spLocks noGrp="1"/>
          </p:cNvSpPr>
          <p:nvPr>
            <p:ph type="title"/>
          </p:nvPr>
        </p:nvSpPr>
        <p:spPr/>
        <p:txBody>
          <a:bodyPr/>
          <a:lstStyle/>
          <a:p>
            <a:pPr algn="ctr"/>
            <a:r>
              <a:rPr lang="en-GB" dirty="0">
                <a:effectLst/>
                <a:latin typeface="Helvetica Neue" panose="02000503000000020004" pitchFamily="2" charset="0"/>
              </a:rPr>
              <a:t>Summative evaluation</a:t>
            </a:r>
            <a:endParaRPr lang="en-SE" dirty="0"/>
          </a:p>
        </p:txBody>
      </p:sp>
      <p:sp>
        <p:nvSpPr>
          <p:cNvPr id="3" name="Content Placeholder 2">
            <a:extLst>
              <a:ext uri="{FF2B5EF4-FFF2-40B4-BE49-F238E27FC236}">
                <a16:creationId xmlns:a16="http://schemas.microsoft.com/office/drawing/2014/main" id="{F8BB7171-A13A-6ED8-4EFC-798F478E992D}"/>
              </a:ext>
            </a:extLst>
          </p:cNvPr>
          <p:cNvSpPr>
            <a:spLocks noGrp="1"/>
          </p:cNvSpPr>
          <p:nvPr>
            <p:ph idx="1"/>
          </p:nvPr>
        </p:nvSpPr>
        <p:spPr/>
        <p:txBody>
          <a:bodyPr>
            <a:normAutofit fontScale="92500" lnSpcReduction="20000"/>
          </a:bodyPr>
          <a:lstStyle/>
          <a:p>
            <a:r>
              <a:rPr lang="en-GB" dirty="0">
                <a:effectLst/>
                <a:latin typeface="Helvetica Neue" panose="02000503000000020004" pitchFamily="2" charset="0"/>
              </a:rPr>
              <a:t>Summative evaluation is a method of assessing the overall effectiveness of a program or system at the end of a specific period of time. It typically involves collecting data and using it to make judgments about the program, such as its effectiveness, efficiency, and impact. </a:t>
            </a:r>
          </a:p>
          <a:p>
            <a:r>
              <a:rPr lang="en-GB" dirty="0">
                <a:effectLst/>
                <a:latin typeface="Helvetica Neue" panose="02000503000000020004" pitchFamily="2" charset="0"/>
              </a:rPr>
              <a:t>Summative evaluations are often used to make decisions about the continuation or modification of a program. </a:t>
            </a:r>
          </a:p>
          <a:p>
            <a:r>
              <a:rPr lang="en-GB" dirty="0">
                <a:effectLst/>
                <a:latin typeface="Helvetica Neue" panose="02000503000000020004" pitchFamily="2" charset="0"/>
              </a:rPr>
              <a:t>This approach is different from formative evaluation, which assesses the progress of a program during its implementation and is used to make adjustments and improvements as the program is ongoing.</a:t>
            </a:r>
          </a:p>
          <a:p>
            <a:endParaRPr lang="en-SE" dirty="0"/>
          </a:p>
        </p:txBody>
      </p:sp>
    </p:spTree>
    <p:extLst>
      <p:ext uri="{BB962C8B-B14F-4D97-AF65-F5344CB8AC3E}">
        <p14:creationId xmlns:p14="http://schemas.microsoft.com/office/powerpoint/2010/main" val="19024918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C950-EDE5-98BB-219B-22A19658C117}"/>
              </a:ext>
            </a:extLst>
          </p:cNvPr>
          <p:cNvSpPr>
            <a:spLocks noGrp="1"/>
          </p:cNvSpPr>
          <p:nvPr>
            <p:ph type="title"/>
          </p:nvPr>
        </p:nvSpPr>
        <p:spPr/>
        <p:txBody>
          <a:bodyPr/>
          <a:lstStyle/>
          <a:p>
            <a:pPr algn="ctr"/>
            <a:r>
              <a:rPr lang="en-GB" dirty="0">
                <a:effectLst/>
                <a:latin typeface="Helvetica Neue" panose="02000503000000020004" pitchFamily="2" charset="0"/>
              </a:rPr>
              <a:t>Accountability evaluation</a:t>
            </a:r>
            <a:endParaRPr lang="en-SE" dirty="0"/>
          </a:p>
        </p:txBody>
      </p:sp>
      <p:sp>
        <p:nvSpPr>
          <p:cNvPr id="3" name="Content Placeholder 2">
            <a:extLst>
              <a:ext uri="{FF2B5EF4-FFF2-40B4-BE49-F238E27FC236}">
                <a16:creationId xmlns:a16="http://schemas.microsoft.com/office/drawing/2014/main" id="{87169CC8-B8DB-C333-76D3-01D149E3B95F}"/>
              </a:ext>
            </a:extLst>
          </p:cNvPr>
          <p:cNvSpPr>
            <a:spLocks noGrp="1"/>
          </p:cNvSpPr>
          <p:nvPr>
            <p:ph idx="1"/>
          </p:nvPr>
        </p:nvSpPr>
        <p:spPr/>
        <p:txBody>
          <a:bodyPr>
            <a:normAutofit lnSpcReduction="10000"/>
          </a:bodyPr>
          <a:lstStyle/>
          <a:p>
            <a:r>
              <a:rPr lang="en-GB" dirty="0">
                <a:effectLst/>
                <a:latin typeface="Helvetica Neue" panose="02000503000000020004" pitchFamily="2" charset="0"/>
              </a:rPr>
              <a:t>Accountability evaluation is a type of summative evaluation that is used to determine whether a program or organization is meeting its goals and fulfilling its responsibilities to stakeholders. </a:t>
            </a:r>
          </a:p>
          <a:p>
            <a:r>
              <a:rPr lang="en-GB" dirty="0">
                <a:effectLst/>
                <a:latin typeface="Helvetica Neue" panose="02000503000000020004" pitchFamily="2" charset="0"/>
              </a:rPr>
              <a:t>This type of evaluation is typically conducted by external entities, such as government agencies or independent evaluators, and is used to provide information about program performance to funders, policymakers, and other stakeholders. </a:t>
            </a:r>
          </a:p>
          <a:p>
            <a:endParaRPr lang="en-SE" dirty="0"/>
          </a:p>
        </p:txBody>
      </p:sp>
    </p:spTree>
    <p:extLst>
      <p:ext uri="{BB962C8B-B14F-4D97-AF65-F5344CB8AC3E}">
        <p14:creationId xmlns:p14="http://schemas.microsoft.com/office/powerpoint/2010/main" val="420492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CB55-5BEC-2347-AC02-E77C8E9213EF}"/>
              </a:ext>
            </a:extLst>
          </p:cNvPr>
          <p:cNvSpPr>
            <a:spLocks noGrp="1"/>
          </p:cNvSpPr>
          <p:nvPr>
            <p:ph type="title"/>
          </p:nvPr>
        </p:nvSpPr>
        <p:spPr/>
        <p:txBody>
          <a:bodyPr/>
          <a:lstStyle/>
          <a:p>
            <a:pPr algn="ctr"/>
            <a:r>
              <a:rPr lang="en-GB" dirty="0"/>
              <a:t>Utilisation–Focused </a:t>
            </a:r>
            <a:br>
              <a:rPr lang="en-GB" dirty="0"/>
            </a:br>
            <a:r>
              <a:rPr lang="en-GB" dirty="0"/>
              <a:t>Outcomes Framework</a:t>
            </a:r>
          </a:p>
        </p:txBody>
      </p:sp>
      <p:graphicFrame>
        <p:nvGraphicFramePr>
          <p:cNvPr id="6" name="Content Placeholder 2">
            <a:extLst>
              <a:ext uri="{FF2B5EF4-FFF2-40B4-BE49-F238E27FC236}">
                <a16:creationId xmlns:a16="http://schemas.microsoft.com/office/drawing/2014/main" id="{C24B12C9-7E97-121D-5E69-EB5C172FA40B}"/>
              </a:ext>
            </a:extLst>
          </p:cNvPr>
          <p:cNvGraphicFramePr>
            <a:graphicFrameLocks noGrp="1"/>
          </p:cNvGraphicFramePr>
          <p:nvPr>
            <p:ph idx="1"/>
          </p:nvPr>
        </p:nvGraphicFramePr>
        <p:xfrm>
          <a:off x="628650" y="1825625"/>
          <a:ext cx="7886700" cy="4338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A7B7617-43B4-6545-AB65-E29BA340DF3A}"/>
              </a:ext>
            </a:extLst>
          </p:cNvPr>
          <p:cNvSpPr txBox="1"/>
          <p:nvPr/>
        </p:nvSpPr>
        <p:spPr>
          <a:xfrm>
            <a:off x="1608364" y="6492874"/>
            <a:ext cx="6413500" cy="523220"/>
          </a:xfrm>
          <a:prstGeom prst="rect">
            <a:avLst/>
          </a:prstGeom>
          <a:noFill/>
        </p:spPr>
        <p:txBody>
          <a:bodyPr wrap="square" rtlCol="0">
            <a:spAutoFit/>
          </a:bodyPr>
          <a:lstStyle/>
          <a:p>
            <a:r>
              <a:rPr lang="en-GB" sz="1000" dirty="0"/>
              <a:t>Patton, M. Q. (2008). </a:t>
            </a:r>
            <a:r>
              <a:rPr lang="en-GB" sz="1000" i="1" dirty="0"/>
              <a:t>Utilization-focused evaluation</a:t>
            </a:r>
            <a:r>
              <a:rPr lang="en-GB" sz="1000" dirty="0"/>
              <a:t> (4th ed.). Thousand Oaks: Sage Publications. </a:t>
            </a:r>
          </a:p>
          <a:p>
            <a:endParaRPr lang="en-GB" dirty="0"/>
          </a:p>
        </p:txBody>
      </p:sp>
    </p:spTree>
    <p:extLst>
      <p:ext uri="{BB962C8B-B14F-4D97-AF65-F5344CB8AC3E}">
        <p14:creationId xmlns:p14="http://schemas.microsoft.com/office/powerpoint/2010/main" val="1996601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C950-EDE5-98BB-219B-22A19658C117}"/>
              </a:ext>
            </a:extLst>
          </p:cNvPr>
          <p:cNvSpPr>
            <a:spLocks noGrp="1"/>
          </p:cNvSpPr>
          <p:nvPr>
            <p:ph type="title"/>
          </p:nvPr>
        </p:nvSpPr>
        <p:spPr/>
        <p:txBody>
          <a:bodyPr/>
          <a:lstStyle/>
          <a:p>
            <a:pPr algn="ctr"/>
            <a:r>
              <a:rPr lang="en-GB" dirty="0">
                <a:effectLst/>
                <a:latin typeface="Helvetica Neue" panose="02000503000000020004" pitchFamily="2" charset="0"/>
              </a:rPr>
              <a:t>Accountability evaluation</a:t>
            </a:r>
            <a:endParaRPr lang="en-SE" dirty="0"/>
          </a:p>
        </p:txBody>
      </p:sp>
      <p:sp>
        <p:nvSpPr>
          <p:cNvPr id="3" name="Content Placeholder 2">
            <a:extLst>
              <a:ext uri="{FF2B5EF4-FFF2-40B4-BE49-F238E27FC236}">
                <a16:creationId xmlns:a16="http://schemas.microsoft.com/office/drawing/2014/main" id="{87169CC8-B8DB-C333-76D3-01D149E3B95F}"/>
              </a:ext>
            </a:extLst>
          </p:cNvPr>
          <p:cNvSpPr>
            <a:spLocks noGrp="1"/>
          </p:cNvSpPr>
          <p:nvPr>
            <p:ph idx="1"/>
          </p:nvPr>
        </p:nvSpPr>
        <p:spPr/>
        <p:txBody>
          <a:bodyPr>
            <a:normAutofit/>
          </a:bodyPr>
          <a:lstStyle/>
          <a:p>
            <a:r>
              <a:rPr lang="en-GB" dirty="0">
                <a:effectLst/>
                <a:latin typeface="Helvetica Neue" panose="02000503000000020004" pitchFamily="2" charset="0"/>
              </a:rPr>
              <a:t>The purpose of accountability evaluation is to ensure that programs are using resources effectively, achieving desired outcomes, and being accountable to the public.</a:t>
            </a:r>
          </a:p>
          <a:p>
            <a:r>
              <a:rPr lang="en-GB" dirty="0">
                <a:effectLst/>
                <a:latin typeface="Helvetica Neue" panose="02000503000000020004" pitchFamily="2" charset="0"/>
              </a:rPr>
              <a:t>Accountability evaluations often involve the collection of quantitative data, such as program output and outcome measures, as well as qualitative data, such as participant satisfaction surveys or interviews with program staff. </a:t>
            </a:r>
          </a:p>
          <a:p>
            <a:endParaRPr lang="en-SE" dirty="0"/>
          </a:p>
        </p:txBody>
      </p:sp>
    </p:spTree>
    <p:extLst>
      <p:ext uri="{BB962C8B-B14F-4D97-AF65-F5344CB8AC3E}">
        <p14:creationId xmlns:p14="http://schemas.microsoft.com/office/powerpoint/2010/main" val="25311588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C950-EDE5-98BB-219B-22A19658C117}"/>
              </a:ext>
            </a:extLst>
          </p:cNvPr>
          <p:cNvSpPr>
            <a:spLocks noGrp="1"/>
          </p:cNvSpPr>
          <p:nvPr>
            <p:ph type="title"/>
          </p:nvPr>
        </p:nvSpPr>
        <p:spPr/>
        <p:txBody>
          <a:bodyPr/>
          <a:lstStyle/>
          <a:p>
            <a:pPr algn="ctr"/>
            <a:r>
              <a:rPr lang="en-GB" dirty="0">
                <a:effectLst/>
                <a:latin typeface="Helvetica Neue" panose="02000503000000020004" pitchFamily="2" charset="0"/>
              </a:rPr>
              <a:t>Accountability evaluation</a:t>
            </a:r>
            <a:endParaRPr lang="en-SE" dirty="0"/>
          </a:p>
        </p:txBody>
      </p:sp>
      <p:sp>
        <p:nvSpPr>
          <p:cNvPr id="3" name="Content Placeholder 2">
            <a:extLst>
              <a:ext uri="{FF2B5EF4-FFF2-40B4-BE49-F238E27FC236}">
                <a16:creationId xmlns:a16="http://schemas.microsoft.com/office/drawing/2014/main" id="{87169CC8-B8DB-C333-76D3-01D149E3B95F}"/>
              </a:ext>
            </a:extLst>
          </p:cNvPr>
          <p:cNvSpPr>
            <a:spLocks noGrp="1"/>
          </p:cNvSpPr>
          <p:nvPr>
            <p:ph idx="1"/>
          </p:nvPr>
        </p:nvSpPr>
        <p:spPr/>
        <p:txBody>
          <a:bodyPr/>
          <a:lstStyle/>
          <a:p>
            <a:r>
              <a:rPr lang="en-GB" dirty="0">
                <a:effectLst/>
                <a:latin typeface="Helvetica Neue" panose="02000503000000020004" pitchFamily="2" charset="0"/>
              </a:rPr>
              <a:t>This information is used to make judgments about the program's effectiveness and identify improvement areas.</a:t>
            </a:r>
          </a:p>
          <a:p>
            <a:r>
              <a:rPr lang="en-GB" dirty="0">
                <a:effectLst/>
                <a:latin typeface="Helvetica Neue" panose="02000503000000020004" pitchFamily="2" charset="0"/>
              </a:rPr>
              <a:t>It is important to note that accountability evaluations differ from compliance evaluations, which assess whether an organisation is adhering to regulations and policies rather than its effectiveness in achieving its goals.</a:t>
            </a:r>
          </a:p>
        </p:txBody>
      </p:sp>
    </p:spTree>
    <p:extLst>
      <p:ext uri="{BB962C8B-B14F-4D97-AF65-F5344CB8AC3E}">
        <p14:creationId xmlns:p14="http://schemas.microsoft.com/office/powerpoint/2010/main" val="35157644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2C6E-ADA4-3AF1-BA93-8B46CA5C6A0B}"/>
              </a:ext>
            </a:extLst>
          </p:cNvPr>
          <p:cNvSpPr>
            <a:spLocks noGrp="1"/>
          </p:cNvSpPr>
          <p:nvPr>
            <p:ph type="title"/>
          </p:nvPr>
        </p:nvSpPr>
        <p:spPr/>
        <p:txBody>
          <a:bodyPr/>
          <a:lstStyle/>
          <a:p>
            <a:pPr algn="ctr"/>
            <a:r>
              <a:rPr lang="en-GB" b="0" i="0" u="none" strike="noStrike" dirty="0">
                <a:solidFill>
                  <a:srgbClr val="374151"/>
                </a:solidFill>
                <a:effectLst/>
                <a:latin typeface="Söhne"/>
              </a:rPr>
              <a:t>Compliance evaluations</a:t>
            </a:r>
            <a:endParaRPr lang="en-SE" dirty="0"/>
          </a:p>
        </p:txBody>
      </p:sp>
      <p:sp>
        <p:nvSpPr>
          <p:cNvPr id="3" name="Content Placeholder 2">
            <a:extLst>
              <a:ext uri="{FF2B5EF4-FFF2-40B4-BE49-F238E27FC236}">
                <a16:creationId xmlns:a16="http://schemas.microsoft.com/office/drawing/2014/main" id="{A4F8A77E-BA25-E19E-AB12-087769330979}"/>
              </a:ext>
            </a:extLst>
          </p:cNvPr>
          <p:cNvSpPr>
            <a:spLocks noGrp="1"/>
          </p:cNvSpPr>
          <p:nvPr>
            <p:ph idx="1"/>
          </p:nvPr>
        </p:nvSpPr>
        <p:spPr/>
        <p:txBody>
          <a:bodyPr>
            <a:normAutofit fontScale="85000" lnSpcReduction="10000"/>
          </a:bodyPr>
          <a:lstStyle/>
          <a:p>
            <a:r>
              <a:rPr lang="en-GB" b="0" i="0" u="none" strike="noStrike" dirty="0">
                <a:solidFill>
                  <a:srgbClr val="374151"/>
                </a:solidFill>
                <a:effectLst/>
                <a:latin typeface="Söhne"/>
              </a:rPr>
              <a:t>Compliance evaluations are assessments of an organization's adherence to laws, regulations, standards, and policies. Internal or external auditors, government agencies, or industry groups can conduct these evaluations. </a:t>
            </a:r>
          </a:p>
          <a:p>
            <a:r>
              <a:rPr lang="en-GB" b="0" i="0" u="none" strike="noStrike" dirty="0">
                <a:solidFill>
                  <a:srgbClr val="374151"/>
                </a:solidFill>
                <a:effectLst/>
                <a:latin typeface="Söhne"/>
              </a:rPr>
              <a:t>The goal of a compliance evaluation is to identify any non-compliance issues and to recommend corrective actions to bring the organization into compliance. Compliance evaluations typically include a review of policies, procedures, and documentation, as well as on-site inspections and interviews with staff. </a:t>
            </a:r>
          </a:p>
          <a:p>
            <a:r>
              <a:rPr lang="en-GB" b="0" i="0" u="none" strike="noStrike" dirty="0">
                <a:solidFill>
                  <a:srgbClr val="374151"/>
                </a:solidFill>
                <a:effectLst/>
                <a:latin typeface="Söhne"/>
              </a:rPr>
              <a:t>Depending on the industry and regulations, compliance evaluations may be required on a regular basis, such as annually, or specific events or incidents may trigger them.</a:t>
            </a:r>
            <a:endParaRPr lang="en-SE" dirty="0"/>
          </a:p>
        </p:txBody>
      </p:sp>
    </p:spTree>
    <p:extLst>
      <p:ext uri="{BB962C8B-B14F-4D97-AF65-F5344CB8AC3E}">
        <p14:creationId xmlns:p14="http://schemas.microsoft.com/office/powerpoint/2010/main" val="27925888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B43432-2466-0D4C-B832-BF5E059B46CB}"/>
              </a:ext>
            </a:extLst>
          </p:cNvPr>
          <p:cNvPicPr>
            <a:picLocks noGrp="1" noChangeAspect="1"/>
          </p:cNvPicPr>
          <p:nvPr>
            <p:ph idx="1"/>
          </p:nvPr>
        </p:nvPicPr>
        <p:blipFill>
          <a:blip r:embed="rId2"/>
          <a:stretch>
            <a:fillRect/>
          </a:stretch>
        </p:blipFill>
        <p:spPr>
          <a:xfrm>
            <a:off x="0" y="1117600"/>
            <a:ext cx="9087072" cy="466416"/>
          </a:xfrm>
        </p:spPr>
      </p:pic>
      <p:pic>
        <p:nvPicPr>
          <p:cNvPr id="7" name="Picture 6">
            <a:extLst>
              <a:ext uri="{FF2B5EF4-FFF2-40B4-BE49-F238E27FC236}">
                <a16:creationId xmlns:a16="http://schemas.microsoft.com/office/drawing/2014/main" id="{57E98204-8CBA-7548-BD39-65832B42E29F}"/>
              </a:ext>
            </a:extLst>
          </p:cNvPr>
          <p:cNvPicPr>
            <a:picLocks noChangeAspect="1"/>
          </p:cNvPicPr>
          <p:nvPr/>
        </p:nvPicPr>
        <p:blipFill>
          <a:blip r:embed="rId3"/>
          <a:stretch>
            <a:fillRect/>
          </a:stretch>
        </p:blipFill>
        <p:spPr>
          <a:xfrm>
            <a:off x="0" y="1584016"/>
            <a:ext cx="9144000" cy="3689968"/>
          </a:xfrm>
          <a:prstGeom prst="rect">
            <a:avLst/>
          </a:prstGeom>
        </p:spPr>
      </p:pic>
      <p:sp>
        <p:nvSpPr>
          <p:cNvPr id="8" name="Rectangle 7">
            <a:extLst>
              <a:ext uri="{FF2B5EF4-FFF2-40B4-BE49-F238E27FC236}">
                <a16:creationId xmlns:a16="http://schemas.microsoft.com/office/drawing/2014/main" id="{A792342D-A257-7848-A405-ABE3C2839D47}"/>
              </a:ext>
            </a:extLst>
          </p:cNvPr>
          <p:cNvSpPr/>
          <p:nvPr/>
        </p:nvSpPr>
        <p:spPr>
          <a:xfrm>
            <a:off x="2703937" y="5574109"/>
            <a:ext cx="4272595" cy="400110"/>
          </a:xfrm>
          <a:prstGeom prst="rect">
            <a:avLst/>
          </a:prstGeom>
        </p:spPr>
        <p:txBody>
          <a:bodyPr wrap="square">
            <a:spAutoFit/>
          </a:bodyPr>
          <a:lstStyle/>
          <a:p>
            <a:pPr marL="7938" indent="-7938">
              <a:spcAft>
                <a:spcPts val="0"/>
              </a:spcAft>
            </a:pPr>
            <a:r>
              <a:rPr lang="en-US" sz="1000" dirty="0">
                <a:latin typeface="Calibri" panose="020F0502020204030204" pitchFamily="34" charset="0"/>
                <a:ea typeface="Calibri" panose="020F0502020204030204" pitchFamily="34" charset="0"/>
              </a:rPr>
              <a:t>W K KELLOGG FOUNDATION 2017. The Step-by-Step Guide to Evaluation: How to Become Savvy Evaluation Consumers. Page 27</a:t>
            </a:r>
            <a:endParaRPr lang="sv-SE" sz="1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434171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DA9D7F-A523-F743-85C4-BF1A225292F0}"/>
              </a:ext>
            </a:extLst>
          </p:cNvPr>
          <p:cNvPicPr>
            <a:picLocks noGrp="1" noChangeAspect="1"/>
          </p:cNvPicPr>
          <p:nvPr>
            <p:ph idx="1"/>
          </p:nvPr>
        </p:nvPicPr>
        <p:blipFill>
          <a:blip r:embed="rId2"/>
          <a:stretch>
            <a:fillRect/>
          </a:stretch>
        </p:blipFill>
        <p:spPr>
          <a:xfrm>
            <a:off x="0" y="1127587"/>
            <a:ext cx="9139086" cy="4182703"/>
          </a:xfrm>
        </p:spPr>
      </p:pic>
      <p:sp>
        <p:nvSpPr>
          <p:cNvPr id="6" name="Rectangle 5">
            <a:extLst>
              <a:ext uri="{FF2B5EF4-FFF2-40B4-BE49-F238E27FC236}">
                <a16:creationId xmlns:a16="http://schemas.microsoft.com/office/drawing/2014/main" id="{4410E575-6754-6448-81D1-90D32A7CC4B3}"/>
              </a:ext>
            </a:extLst>
          </p:cNvPr>
          <p:cNvSpPr/>
          <p:nvPr/>
        </p:nvSpPr>
        <p:spPr>
          <a:xfrm>
            <a:off x="2703937" y="5574109"/>
            <a:ext cx="4272595" cy="400110"/>
          </a:xfrm>
          <a:prstGeom prst="rect">
            <a:avLst/>
          </a:prstGeom>
        </p:spPr>
        <p:txBody>
          <a:bodyPr wrap="square">
            <a:spAutoFit/>
          </a:bodyPr>
          <a:lstStyle/>
          <a:p>
            <a:pPr marL="7938" indent="-7938">
              <a:spcAft>
                <a:spcPts val="0"/>
              </a:spcAft>
            </a:pPr>
            <a:r>
              <a:rPr lang="en-US" sz="1000" dirty="0">
                <a:latin typeface="Calibri" panose="020F0502020204030204" pitchFamily="34" charset="0"/>
                <a:ea typeface="Calibri" panose="020F0502020204030204" pitchFamily="34" charset="0"/>
              </a:rPr>
              <a:t>W K KELLOGG FOUNDATION 2017. The Step-by-Step Guide to Evaluation: How to Become Savvy Evaluation Consumers. Page 27</a:t>
            </a:r>
            <a:endParaRPr lang="sv-SE" sz="1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233359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B43432-2466-0D4C-B832-BF5E059B46CB}"/>
              </a:ext>
            </a:extLst>
          </p:cNvPr>
          <p:cNvPicPr>
            <a:picLocks noGrp="1" noChangeAspect="1"/>
          </p:cNvPicPr>
          <p:nvPr>
            <p:ph idx="1"/>
          </p:nvPr>
        </p:nvPicPr>
        <p:blipFill>
          <a:blip r:embed="rId2"/>
          <a:stretch>
            <a:fillRect/>
          </a:stretch>
        </p:blipFill>
        <p:spPr>
          <a:xfrm>
            <a:off x="0" y="1117600"/>
            <a:ext cx="9144000" cy="466416"/>
          </a:xfrm>
        </p:spPr>
      </p:pic>
      <p:pic>
        <p:nvPicPr>
          <p:cNvPr id="3" name="Picture 2">
            <a:extLst>
              <a:ext uri="{FF2B5EF4-FFF2-40B4-BE49-F238E27FC236}">
                <a16:creationId xmlns:a16="http://schemas.microsoft.com/office/drawing/2014/main" id="{F2161B94-3243-CB4F-925C-3B5F8600A4C9}"/>
              </a:ext>
            </a:extLst>
          </p:cNvPr>
          <p:cNvPicPr>
            <a:picLocks noChangeAspect="1"/>
          </p:cNvPicPr>
          <p:nvPr/>
        </p:nvPicPr>
        <p:blipFill>
          <a:blip r:embed="rId3"/>
          <a:stretch>
            <a:fillRect/>
          </a:stretch>
        </p:blipFill>
        <p:spPr>
          <a:xfrm>
            <a:off x="0" y="1586984"/>
            <a:ext cx="9144000" cy="3196354"/>
          </a:xfrm>
          <a:prstGeom prst="rect">
            <a:avLst/>
          </a:prstGeom>
        </p:spPr>
      </p:pic>
      <p:sp>
        <p:nvSpPr>
          <p:cNvPr id="6" name="Rectangle 5">
            <a:extLst>
              <a:ext uri="{FF2B5EF4-FFF2-40B4-BE49-F238E27FC236}">
                <a16:creationId xmlns:a16="http://schemas.microsoft.com/office/drawing/2014/main" id="{0C11CC1C-3E79-624E-A4F6-468ED33A3BD6}"/>
              </a:ext>
            </a:extLst>
          </p:cNvPr>
          <p:cNvSpPr/>
          <p:nvPr/>
        </p:nvSpPr>
        <p:spPr>
          <a:xfrm>
            <a:off x="2703937" y="5574109"/>
            <a:ext cx="4272595" cy="400110"/>
          </a:xfrm>
          <a:prstGeom prst="rect">
            <a:avLst/>
          </a:prstGeom>
        </p:spPr>
        <p:txBody>
          <a:bodyPr wrap="square">
            <a:spAutoFit/>
          </a:bodyPr>
          <a:lstStyle/>
          <a:p>
            <a:pPr marL="7938" indent="-7938">
              <a:spcAft>
                <a:spcPts val="0"/>
              </a:spcAft>
            </a:pPr>
            <a:r>
              <a:rPr lang="en-US" sz="1000" dirty="0">
                <a:latin typeface="Calibri" panose="020F0502020204030204" pitchFamily="34" charset="0"/>
                <a:ea typeface="Calibri" panose="020F0502020204030204" pitchFamily="34" charset="0"/>
              </a:rPr>
              <a:t>W K KELLOGG FOUNDATION 2017. The Step-by-Step Guide to Evaluation: How to Become Savvy Evaluation Consumers. Page 27</a:t>
            </a:r>
            <a:endParaRPr lang="sv-SE" sz="1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017248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36FE-2A50-E244-82CC-D0B6591C6EDF}"/>
              </a:ext>
            </a:extLst>
          </p:cNvPr>
          <p:cNvSpPr>
            <a:spLocks noGrp="1"/>
          </p:cNvSpPr>
          <p:nvPr>
            <p:ph type="title"/>
          </p:nvPr>
        </p:nvSpPr>
        <p:spPr/>
        <p:txBody>
          <a:bodyPr/>
          <a:lstStyle/>
          <a:p>
            <a:r>
              <a:rPr lang="en-GB" dirty="0"/>
              <a:t>Exercise </a:t>
            </a:r>
          </a:p>
        </p:txBody>
      </p:sp>
      <p:sp>
        <p:nvSpPr>
          <p:cNvPr id="3" name="Content Placeholder 2">
            <a:extLst>
              <a:ext uri="{FF2B5EF4-FFF2-40B4-BE49-F238E27FC236}">
                <a16:creationId xmlns:a16="http://schemas.microsoft.com/office/drawing/2014/main" id="{B0452133-4641-1048-BF71-50C187C3959F}"/>
              </a:ext>
            </a:extLst>
          </p:cNvPr>
          <p:cNvSpPr>
            <a:spLocks noGrp="1"/>
          </p:cNvSpPr>
          <p:nvPr>
            <p:ph idx="1"/>
          </p:nvPr>
        </p:nvSpPr>
        <p:spPr/>
        <p:txBody>
          <a:bodyPr/>
          <a:lstStyle/>
          <a:p>
            <a:r>
              <a:rPr lang="en-GB" dirty="0"/>
              <a:t>In pairs look at the handout with the time line and the handout with different evaluation methods.</a:t>
            </a:r>
          </a:p>
          <a:p>
            <a:r>
              <a:rPr lang="en-GB" dirty="0"/>
              <a:t>What types of evaluations would you conduct to assess the implementation of the psychosocial care and at which timepoints.</a:t>
            </a:r>
          </a:p>
          <a:p>
            <a:r>
              <a:rPr lang="en-GB" dirty="0"/>
              <a:t>You need to explain your answers to the group</a:t>
            </a:r>
          </a:p>
          <a:p>
            <a:r>
              <a:rPr lang="en-GB" dirty="0"/>
              <a:t>15 minutes for this exercise.  </a:t>
            </a:r>
          </a:p>
          <a:p>
            <a:endParaRPr lang="en-GB" dirty="0"/>
          </a:p>
        </p:txBody>
      </p:sp>
    </p:spTree>
    <p:extLst>
      <p:ext uri="{BB962C8B-B14F-4D97-AF65-F5344CB8AC3E}">
        <p14:creationId xmlns:p14="http://schemas.microsoft.com/office/powerpoint/2010/main" val="9407326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8E029A-F95E-A648-A22E-9895F2FE1140}"/>
              </a:ext>
            </a:extLst>
          </p:cNvPr>
          <p:cNvPicPr>
            <a:picLocks noGrp="1" noChangeAspect="1"/>
          </p:cNvPicPr>
          <p:nvPr>
            <p:ph idx="1"/>
          </p:nvPr>
        </p:nvPicPr>
        <p:blipFill>
          <a:blip r:embed="rId2"/>
          <a:stretch>
            <a:fillRect/>
          </a:stretch>
        </p:blipFill>
        <p:spPr>
          <a:xfrm>
            <a:off x="1537488" y="343694"/>
            <a:ext cx="5703796" cy="5703796"/>
          </a:xfrm>
        </p:spPr>
      </p:pic>
    </p:spTree>
    <p:extLst>
      <p:ext uri="{BB962C8B-B14F-4D97-AF65-F5344CB8AC3E}">
        <p14:creationId xmlns:p14="http://schemas.microsoft.com/office/powerpoint/2010/main" val="26896391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2EE455-BEA3-DD42-8533-9FED653C4E8F}"/>
              </a:ext>
            </a:extLst>
          </p:cNvPr>
          <p:cNvPicPr>
            <a:picLocks noGrp="1" noChangeAspect="1"/>
          </p:cNvPicPr>
          <p:nvPr>
            <p:ph idx="1"/>
          </p:nvPr>
        </p:nvPicPr>
        <p:blipFill rotWithShape="1">
          <a:blip r:embed="rId2"/>
          <a:srcRect t="22542" b="38735"/>
          <a:stretch/>
        </p:blipFill>
        <p:spPr>
          <a:xfrm>
            <a:off x="0" y="1521303"/>
            <a:ext cx="9179053" cy="1804524"/>
          </a:xfrm>
        </p:spPr>
      </p:pic>
      <p:sp>
        <p:nvSpPr>
          <p:cNvPr id="2" name="Rectangle 1">
            <a:extLst>
              <a:ext uri="{FF2B5EF4-FFF2-40B4-BE49-F238E27FC236}">
                <a16:creationId xmlns:a16="http://schemas.microsoft.com/office/drawing/2014/main" id="{08DF1A53-4680-0046-8155-C6E4CC4150EC}"/>
              </a:ext>
            </a:extLst>
          </p:cNvPr>
          <p:cNvSpPr/>
          <p:nvPr/>
        </p:nvSpPr>
        <p:spPr>
          <a:xfrm>
            <a:off x="837525" y="5403973"/>
            <a:ext cx="8031345" cy="246221"/>
          </a:xfrm>
          <a:prstGeom prst="rect">
            <a:avLst/>
          </a:prstGeom>
        </p:spPr>
        <p:txBody>
          <a:bodyPr wrap="square">
            <a:spAutoFit/>
          </a:bodyPr>
          <a:lstStyle/>
          <a:p>
            <a:r>
              <a:rPr lang="en-GB" sz="1000" dirty="0">
                <a:effectLst/>
                <a:latin typeface="Times" pitchFamily="2" charset="0"/>
              </a:rPr>
              <a:t>W.K. Kellogg Foundation Logic Model Development Guide (2004), page 36 </a:t>
            </a:r>
          </a:p>
        </p:txBody>
      </p:sp>
      <p:sp>
        <p:nvSpPr>
          <p:cNvPr id="3" name="Rectangle 2">
            <a:extLst>
              <a:ext uri="{FF2B5EF4-FFF2-40B4-BE49-F238E27FC236}">
                <a16:creationId xmlns:a16="http://schemas.microsoft.com/office/drawing/2014/main" id="{BE405CE7-80EB-714F-A044-3321AFFA6AD8}"/>
              </a:ext>
            </a:extLst>
          </p:cNvPr>
          <p:cNvSpPr/>
          <p:nvPr/>
        </p:nvSpPr>
        <p:spPr>
          <a:xfrm>
            <a:off x="5186995" y="3123526"/>
            <a:ext cx="946768" cy="396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64776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8AE4526-A7BC-AE4B-B9D1-39D32BA55B71}"/>
              </a:ext>
            </a:extLst>
          </p:cNvPr>
          <p:cNvGraphicFramePr>
            <a:graphicFrameLocks noGrp="1"/>
          </p:cNvGraphicFramePr>
          <p:nvPr>
            <p:ph idx="1"/>
          </p:nvPr>
        </p:nvGraphicFramePr>
        <p:xfrm>
          <a:off x="0" y="1"/>
          <a:ext cx="9144000" cy="6528181"/>
        </p:xfrm>
        <a:graphic>
          <a:graphicData uri="http://schemas.openxmlformats.org/drawingml/2006/table">
            <a:tbl>
              <a:tblPr firstRow="1" bandRow="1">
                <a:tableStyleId>{5C22544A-7EE6-4342-B048-85BDC9FD1C3A}</a:tableStyleId>
              </a:tblPr>
              <a:tblGrid>
                <a:gridCol w="2199892">
                  <a:extLst>
                    <a:ext uri="{9D8B030D-6E8A-4147-A177-3AD203B41FA5}">
                      <a16:colId xmlns:a16="http://schemas.microsoft.com/office/drawing/2014/main" val="2635262161"/>
                    </a:ext>
                  </a:extLst>
                </a:gridCol>
                <a:gridCol w="1855466">
                  <a:extLst>
                    <a:ext uri="{9D8B030D-6E8A-4147-A177-3AD203B41FA5}">
                      <a16:colId xmlns:a16="http://schemas.microsoft.com/office/drawing/2014/main" val="2558773073"/>
                    </a:ext>
                  </a:extLst>
                </a:gridCol>
                <a:gridCol w="2544320">
                  <a:extLst>
                    <a:ext uri="{9D8B030D-6E8A-4147-A177-3AD203B41FA5}">
                      <a16:colId xmlns:a16="http://schemas.microsoft.com/office/drawing/2014/main" val="350240702"/>
                    </a:ext>
                  </a:extLst>
                </a:gridCol>
                <a:gridCol w="2544322">
                  <a:extLst>
                    <a:ext uri="{9D8B030D-6E8A-4147-A177-3AD203B41FA5}">
                      <a16:colId xmlns:a16="http://schemas.microsoft.com/office/drawing/2014/main" val="3226495460"/>
                    </a:ext>
                  </a:extLst>
                </a:gridCol>
              </a:tblGrid>
              <a:tr h="299386">
                <a:tc>
                  <a:txBody>
                    <a:bodyPr/>
                    <a:lstStyle/>
                    <a:p>
                      <a:pPr algn="ctr"/>
                      <a:r>
                        <a:rPr lang="en-GB" sz="1600" noProof="0" dirty="0">
                          <a:effectLst/>
                          <a:latin typeface="Helvetica" pitchFamily="2" charset="0"/>
                        </a:rPr>
                        <a:t>Evaluation purpose</a:t>
                      </a:r>
                    </a:p>
                  </a:txBody>
                  <a:tcPr anchor="ctr"/>
                </a:tc>
                <a:tc>
                  <a:txBody>
                    <a:bodyPr/>
                    <a:lstStyle/>
                    <a:p>
                      <a:pPr algn="ctr"/>
                      <a:r>
                        <a:rPr lang="en-GB" sz="1600" noProof="0" dirty="0">
                          <a:effectLst/>
                          <a:latin typeface="Helvetica" pitchFamily="2" charset="0"/>
                        </a:rPr>
                        <a:t>Key values</a:t>
                      </a:r>
                    </a:p>
                  </a:txBody>
                  <a:tcPr anchor="ctr"/>
                </a:tc>
                <a:tc>
                  <a:txBody>
                    <a:bodyPr/>
                    <a:lstStyle/>
                    <a:p>
                      <a:pPr algn="ctr"/>
                      <a:r>
                        <a:rPr lang="en-GB" sz="1600" noProof="0" dirty="0">
                          <a:effectLst/>
                          <a:latin typeface="Helvetica" pitchFamily="2" charset="0"/>
                        </a:rPr>
                        <a:t>Guiding principles</a:t>
                      </a:r>
                    </a:p>
                  </a:txBody>
                  <a:tcPr anchor="ctr"/>
                </a:tc>
                <a:tc>
                  <a:txBody>
                    <a:bodyPr/>
                    <a:lstStyle/>
                    <a:p>
                      <a:pPr algn="ctr"/>
                      <a:r>
                        <a:rPr lang="en-GB" sz="1600" noProof="0" dirty="0">
                          <a:effectLst/>
                          <a:latin typeface="Helvetica" pitchFamily="2" charset="0"/>
                        </a:rPr>
                        <a:t>Political Implications</a:t>
                      </a:r>
                    </a:p>
                  </a:txBody>
                  <a:tcPr anchor="ctr"/>
                </a:tc>
                <a:extLst>
                  <a:ext uri="{0D108BD9-81ED-4DB2-BD59-A6C34878D82A}">
                    <a16:rowId xmlns:a16="http://schemas.microsoft.com/office/drawing/2014/main" val="2691006251"/>
                  </a:ext>
                </a:extLst>
              </a:tr>
              <a:tr h="912788">
                <a:tc>
                  <a:txBody>
                    <a:bodyPr/>
                    <a:lstStyle/>
                    <a:p>
                      <a:pPr marL="215900" marR="101600" indent="-146050">
                        <a:spcBef>
                          <a:spcPts val="890"/>
                        </a:spcBef>
                        <a:spcAft>
                          <a:spcPts val="0"/>
                        </a:spcAft>
                        <a:tabLst/>
                      </a:pPr>
                      <a:r>
                        <a:rPr lang="en-GB" sz="1400" b="1" noProof="0" dirty="0">
                          <a:effectLst/>
                          <a:latin typeface="+mn-lt"/>
                          <a:ea typeface="Times New Roman" panose="02020603050405020304" pitchFamily="18" charset="0"/>
                          <a:cs typeface="Times New Roman" panose="02020603050405020304" pitchFamily="18" charset="0"/>
                        </a:rPr>
                        <a:t>1) Overall Summative Judgement</a:t>
                      </a:r>
                    </a:p>
                  </a:txBody>
                  <a:tcPr marL="0" marR="0" marT="0" marB="0" anchor="ctr"/>
                </a:tc>
                <a:tc>
                  <a:txBody>
                    <a:bodyPr/>
                    <a:lstStyle/>
                    <a:p>
                      <a:pPr marL="69850" marR="554355">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Future of the program;</a:t>
                      </a:r>
                    </a:p>
                  </a:txBody>
                  <a:tcPr marL="0" marR="0" marT="0" marB="0" anchor="ctr"/>
                </a:tc>
                <a:tc>
                  <a:txBody>
                    <a:bodyPr/>
                    <a:lstStyle/>
                    <a:p>
                      <a:pPr marL="66675">
                        <a:spcBef>
                          <a:spcPts val="890"/>
                        </a:spcBef>
                        <a:spcAft>
                          <a:spcPts val="0"/>
                        </a:spcAft>
                      </a:pPr>
                      <a:r>
                        <a:rPr lang="en-GB" sz="1400" noProof="0">
                          <a:effectLst/>
                          <a:latin typeface="+mn-lt"/>
                          <a:ea typeface="Times New Roman" panose="02020603050405020304" pitchFamily="18" charset="0"/>
                          <a:cs typeface="Times New Roman" panose="02020603050405020304" pitchFamily="18" charset="0"/>
                        </a:rPr>
                        <a:t>Independence and credibility</a:t>
                      </a:r>
                    </a:p>
                    <a:p>
                      <a:pPr marL="66675">
                        <a:lnSpc>
                          <a:spcPts val="1180"/>
                        </a:lnSpc>
                        <a:spcBef>
                          <a:spcPts val="925"/>
                        </a:spcBef>
                        <a:spcAft>
                          <a:spcPts val="0"/>
                        </a:spcAft>
                      </a:pPr>
                      <a:r>
                        <a:rPr lang="en-GB" sz="1400" noProof="0">
                          <a:effectLst/>
                          <a:latin typeface="+mn-lt"/>
                          <a:ea typeface="Times New Roman" panose="02020603050405020304" pitchFamily="18" charset="0"/>
                          <a:cs typeface="Times New Roman" panose="02020603050405020304" pitchFamily="18" charset="0"/>
                        </a:rPr>
                        <a:t>Rigor of design</a:t>
                      </a:r>
                    </a:p>
                    <a:p>
                      <a:pPr marL="66675">
                        <a:lnSpc>
                          <a:spcPts val="1180"/>
                        </a:lnSpc>
                        <a:spcBef>
                          <a:spcPts val="925"/>
                        </a:spcBef>
                        <a:spcAft>
                          <a:spcPts val="0"/>
                        </a:spcAft>
                      </a:pPr>
                      <a:r>
                        <a:rPr lang="en-GB" sz="1400" noProof="0">
                          <a:effectLst/>
                          <a:latin typeface="+mn-lt"/>
                          <a:ea typeface="Times New Roman" panose="02020603050405020304" pitchFamily="18" charset="0"/>
                          <a:cs typeface="Times New Roman" panose="02020603050405020304" pitchFamily="18" charset="0"/>
                        </a:rPr>
                        <a:t>Significance</a:t>
                      </a:r>
                    </a:p>
                    <a:p>
                      <a:pPr marL="66675">
                        <a:lnSpc>
                          <a:spcPts val="1180"/>
                        </a:lnSpc>
                        <a:spcBef>
                          <a:spcPts val="925"/>
                        </a:spcBef>
                        <a:spcAft>
                          <a:spcPts val="0"/>
                        </a:spcAft>
                      </a:pPr>
                      <a:r>
                        <a:rPr lang="en-GB" sz="1400" noProof="0">
                          <a:effectLst/>
                          <a:latin typeface="+mn-lt"/>
                          <a:ea typeface="Times New Roman" panose="02020603050405020304" pitchFamily="18" charset="0"/>
                          <a:cs typeface="Times New Roman" panose="02020603050405020304" pitchFamily="18" charset="0"/>
                        </a:rPr>
                        <a:t>Time-bound</a:t>
                      </a:r>
                    </a:p>
                  </a:txBody>
                  <a:tcPr marL="0" marR="0" marT="0" marB="0" anchor="ctr"/>
                </a:tc>
                <a:tc>
                  <a:txBody>
                    <a:bodyPr/>
                    <a:lstStyle/>
                    <a:p>
                      <a:pPr marL="67310" marR="267335">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funders, decision-makers, policymakers;</a:t>
                      </a:r>
                    </a:p>
                    <a:p>
                      <a:pPr marL="67310" marR="267335">
                        <a:spcBef>
                          <a:spcPts val="890"/>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Very high stakes</a:t>
                      </a:r>
                    </a:p>
                  </a:txBody>
                  <a:tcPr marL="0" marR="0" marT="0" marB="0" anchor="ctr"/>
                </a:tc>
                <a:extLst>
                  <a:ext uri="{0D108BD9-81ED-4DB2-BD59-A6C34878D82A}">
                    <a16:rowId xmlns:a16="http://schemas.microsoft.com/office/drawing/2014/main" val="79759846"/>
                  </a:ext>
                </a:extLst>
              </a:tr>
              <a:tr h="864137">
                <a:tc>
                  <a:txBody>
                    <a:bodyPr/>
                    <a:lstStyle/>
                    <a:p>
                      <a:pPr marL="69850" marR="354330">
                        <a:spcBef>
                          <a:spcPts val="890"/>
                        </a:spcBef>
                        <a:spcAft>
                          <a:spcPts val="0"/>
                        </a:spcAft>
                      </a:pPr>
                      <a:r>
                        <a:rPr lang="en-GB" sz="1400" b="1" noProof="0" dirty="0">
                          <a:effectLst/>
                          <a:latin typeface="+mn-lt"/>
                          <a:ea typeface="Times New Roman" panose="02020603050405020304" pitchFamily="18" charset="0"/>
                          <a:cs typeface="Times New Roman" panose="02020603050405020304" pitchFamily="18" charset="0"/>
                        </a:rPr>
                        <a:t>2) Formative Improvement and Learning</a:t>
                      </a:r>
                    </a:p>
                  </a:txBody>
                  <a:tcPr marL="0" marR="0" marT="0" marB="0" anchor="ctr"/>
                </a:tc>
                <a:tc>
                  <a:txBody>
                    <a:bodyPr/>
                    <a:lstStyle/>
                    <a:p>
                      <a:pPr marL="69850" marR="50165">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Focus on improving the program/intervention/</a:t>
                      </a:r>
                    </a:p>
                    <a:p>
                      <a:pPr marL="69850">
                        <a:lnSpc>
                          <a:spcPts val="1190"/>
                        </a:lnSpc>
                        <a:spcBef>
                          <a:spcPts val="910"/>
                        </a:spcBef>
                        <a:spcAft>
                          <a:spcPts val="0"/>
                        </a:spcAft>
                      </a:pPr>
                      <a:r>
                        <a:rPr lang="en-GB" sz="1400" noProof="0" dirty="0">
                          <a:effectLst/>
                          <a:latin typeface="+mn-lt"/>
                          <a:ea typeface="Times New Roman" panose="02020603050405020304" pitchFamily="18" charset="0"/>
                          <a:cs typeface="Times New Roman" panose="02020603050405020304" pitchFamily="18" charset="0"/>
                        </a:rPr>
                        <a:t>model</a:t>
                      </a:r>
                    </a:p>
                  </a:txBody>
                  <a:tcPr marL="0" marR="0" marT="0" marB="0" anchor="ctr"/>
                </a:tc>
                <a:tc>
                  <a:txBody>
                    <a:bodyPr/>
                    <a:lstStyle/>
                    <a:p>
                      <a:pPr marL="66675">
                        <a:spcBef>
                          <a:spcPts val="915"/>
                        </a:spcBef>
                        <a:spcAft>
                          <a:spcPts val="0"/>
                        </a:spcAft>
                      </a:pPr>
                      <a:r>
                        <a:rPr lang="en-GB" sz="1400" noProof="0" dirty="0">
                          <a:effectLst/>
                          <a:latin typeface="+mn-lt"/>
                          <a:ea typeface="Times New Roman" panose="02020603050405020304" pitchFamily="18" charset="0"/>
                          <a:cs typeface="Times New Roman" panose="02020603050405020304" pitchFamily="18" charset="0"/>
                        </a:rPr>
                        <a:t>Trust</a:t>
                      </a:r>
                    </a:p>
                    <a:p>
                      <a:pPr marL="66675" marR="104140">
                        <a:lnSpc>
                          <a:spcPts val="2150"/>
                        </a:lnSpc>
                        <a:spcBef>
                          <a:spcPts val="10"/>
                        </a:spcBef>
                        <a:spcAft>
                          <a:spcPts val="0"/>
                        </a:spcAft>
                      </a:pPr>
                      <a:r>
                        <a:rPr lang="en-GB" sz="1400" noProof="0" dirty="0">
                          <a:effectLst/>
                          <a:latin typeface="+mn-lt"/>
                          <a:ea typeface="Times New Roman" panose="02020603050405020304" pitchFamily="18" charset="0"/>
                          <a:cs typeface="Times New Roman" panose="02020603050405020304" pitchFamily="18" charset="0"/>
                        </a:rPr>
                        <a:t>Learning environment</a:t>
                      </a:r>
                    </a:p>
                    <a:p>
                      <a:pPr marL="66675" marR="104140">
                        <a:lnSpc>
                          <a:spcPts val="2150"/>
                        </a:lnSpc>
                        <a:spcBef>
                          <a:spcPts val="10"/>
                        </a:spcBef>
                        <a:spcAft>
                          <a:spcPts val="0"/>
                        </a:spcAft>
                      </a:pPr>
                      <a:r>
                        <a:rPr lang="en-GB" sz="1400" noProof="0" dirty="0">
                          <a:effectLst/>
                          <a:latin typeface="+mn-lt"/>
                          <a:ea typeface="Times New Roman" panose="02020603050405020304" pitchFamily="18" charset="0"/>
                          <a:cs typeface="Times New Roman" panose="02020603050405020304" pitchFamily="18" charset="0"/>
                        </a:rPr>
                        <a:t>Relevance</a:t>
                      </a:r>
                    </a:p>
                  </a:txBody>
                  <a:tcPr marL="0" marR="0" marT="0" marB="0" anchor="ctr"/>
                </a:tc>
                <a:tc>
                  <a:txBody>
                    <a:bodyPr/>
                    <a:lstStyle/>
                    <a:p>
                      <a:pPr marL="67310" marR="84455">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those involved in the program (staff, admin, participants);</a:t>
                      </a:r>
                    </a:p>
                    <a:p>
                      <a:pPr marL="67310" marR="84455">
                        <a:spcBef>
                          <a:spcPts val="890"/>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Moderate Stakes</a:t>
                      </a:r>
                    </a:p>
                  </a:txBody>
                  <a:tcPr marL="0" marR="0" marT="0" marB="0" anchor="ctr"/>
                </a:tc>
                <a:extLst>
                  <a:ext uri="{0D108BD9-81ED-4DB2-BD59-A6C34878D82A}">
                    <a16:rowId xmlns:a16="http://schemas.microsoft.com/office/drawing/2014/main" val="1103996921"/>
                  </a:ext>
                </a:extLst>
              </a:tr>
              <a:tr h="1351094">
                <a:tc>
                  <a:txBody>
                    <a:bodyPr/>
                    <a:lstStyle/>
                    <a:p>
                      <a:pPr marL="69850">
                        <a:spcBef>
                          <a:spcPts val="915"/>
                        </a:spcBef>
                        <a:spcAft>
                          <a:spcPts val="0"/>
                        </a:spcAft>
                      </a:pPr>
                      <a:r>
                        <a:rPr lang="en-GB" sz="1400" b="1" noProof="0" dirty="0">
                          <a:effectLst/>
                          <a:latin typeface="+mn-lt"/>
                          <a:ea typeface="Times New Roman" panose="02020603050405020304" pitchFamily="18" charset="0"/>
                          <a:cs typeface="Times New Roman" panose="02020603050405020304" pitchFamily="18" charset="0"/>
                        </a:rPr>
                        <a:t>3) Accountability</a:t>
                      </a:r>
                    </a:p>
                  </a:txBody>
                  <a:tcPr marL="0" marR="0" marT="0" marB="0" anchor="ctr"/>
                </a:tc>
                <a:tc>
                  <a:txBody>
                    <a:bodyPr/>
                    <a:lstStyle/>
                    <a:p>
                      <a:pPr marL="69850" marR="178435">
                        <a:lnSpc>
                          <a:spcPct val="101000"/>
                        </a:lnSpc>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Efficiency in use of resources</a:t>
                      </a:r>
                    </a:p>
                    <a:p>
                      <a:pPr marL="69850" marR="562610">
                        <a:spcBef>
                          <a:spcPts val="875"/>
                        </a:spcBef>
                        <a:spcAft>
                          <a:spcPts val="0"/>
                        </a:spcAft>
                      </a:pPr>
                      <a:r>
                        <a:rPr lang="en-GB" sz="1400" noProof="0" dirty="0">
                          <a:effectLst/>
                          <a:latin typeface="+mn-lt"/>
                          <a:ea typeface="Times New Roman" panose="02020603050405020304" pitchFamily="18" charset="0"/>
                          <a:cs typeface="Times New Roman" panose="02020603050405020304" pitchFamily="18" charset="0"/>
                        </a:rPr>
                        <a:t>Program management</a:t>
                      </a:r>
                    </a:p>
                    <a:p>
                      <a:pPr marL="69850" marR="562610">
                        <a:spcBef>
                          <a:spcPts val="875"/>
                        </a:spcBef>
                        <a:spcAft>
                          <a:spcPts val="0"/>
                        </a:spcAft>
                      </a:pPr>
                      <a:r>
                        <a:rPr lang="en-GB" sz="1400" kern="1200" noProof="0" dirty="0">
                          <a:solidFill>
                            <a:schemeClr val="dk1"/>
                          </a:solidFill>
                          <a:effectLst/>
                          <a:latin typeface="+mn-lt"/>
                          <a:ea typeface="+mn-ea"/>
                          <a:cs typeface="+mn-cs"/>
                        </a:rPr>
                        <a:t>Outcome and Results</a:t>
                      </a:r>
                      <a:r>
                        <a:rPr lang="en-GB" sz="1400" noProof="0" dirty="0">
                          <a:effectLst/>
                          <a:latin typeface="+mn-lt"/>
                        </a:rPr>
                        <a:t> </a:t>
                      </a:r>
                      <a:endParaRPr lang="en-GB" sz="1400" noProof="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66675" marR="336550">
                        <a:lnSpc>
                          <a:spcPct val="170000"/>
                        </a:lnSpc>
                        <a:spcBef>
                          <a:spcPts val="915"/>
                        </a:spcBef>
                        <a:spcAft>
                          <a:spcPts val="0"/>
                        </a:spcAft>
                      </a:pPr>
                      <a:r>
                        <a:rPr lang="en-GB" sz="1400" noProof="0" dirty="0">
                          <a:effectLst/>
                          <a:latin typeface="+mn-lt"/>
                          <a:ea typeface="Times New Roman" panose="02020603050405020304" pitchFamily="18" charset="0"/>
                          <a:cs typeface="Times New Roman" panose="02020603050405020304" pitchFamily="18" charset="0"/>
                        </a:rPr>
                        <a:t>Transparency Validity</a:t>
                      </a:r>
                    </a:p>
                    <a:p>
                      <a:pPr marL="66675">
                        <a:lnSpc>
                          <a:spcPts val="1260"/>
                        </a:lnSpc>
                        <a:spcAft>
                          <a:spcPts val="0"/>
                        </a:spcAft>
                      </a:pPr>
                      <a:r>
                        <a:rPr lang="en-GB" sz="1400" noProof="0" dirty="0">
                          <a:effectLst/>
                          <a:latin typeface="+mn-lt"/>
                          <a:ea typeface="Times New Roman" panose="02020603050405020304" pitchFamily="18" charset="0"/>
                          <a:cs typeface="Times New Roman" panose="02020603050405020304" pitchFamily="18" charset="0"/>
                        </a:rPr>
                        <a:t>Integrity &amp; credibility</a:t>
                      </a:r>
                    </a:p>
                    <a:p>
                      <a:pPr marL="66675">
                        <a:lnSpc>
                          <a:spcPts val="1260"/>
                        </a:lnSpc>
                        <a:spcAft>
                          <a:spcPts val="0"/>
                        </a:spcAft>
                      </a:pPr>
                      <a:r>
                        <a:rPr lang="en-GB" sz="1400" kern="1200" noProof="0" dirty="0">
                          <a:solidFill>
                            <a:schemeClr val="dk1"/>
                          </a:solidFill>
                          <a:effectLst/>
                          <a:latin typeface="+mn-lt"/>
                          <a:ea typeface="+mn-ea"/>
                          <a:cs typeface="+mn-cs"/>
                        </a:rPr>
                        <a:t>Consistency</a:t>
                      </a:r>
                    </a:p>
                    <a:p>
                      <a:pPr marL="66675">
                        <a:lnSpc>
                          <a:spcPts val="1260"/>
                        </a:lnSpc>
                        <a:spcAft>
                          <a:spcPts val="0"/>
                        </a:spcAft>
                      </a:pPr>
                      <a:r>
                        <a:rPr lang="en-GB" sz="1400" noProof="0" dirty="0">
                          <a:effectLst/>
                          <a:latin typeface="+mn-lt"/>
                        </a:rPr>
                        <a:t> </a:t>
                      </a:r>
                    </a:p>
                    <a:p>
                      <a:pPr marL="66675">
                        <a:lnSpc>
                          <a:spcPts val="1260"/>
                        </a:lnSpc>
                        <a:spcAft>
                          <a:spcPts val="0"/>
                        </a:spcAft>
                      </a:pPr>
                      <a:r>
                        <a:rPr lang="en-GB" sz="1400" noProof="0" dirty="0">
                          <a:effectLst/>
                          <a:latin typeface="+mn-lt"/>
                          <a:ea typeface="Times New Roman" panose="02020603050405020304" pitchFamily="18" charset="0"/>
                          <a:cs typeface="Times New Roman" panose="02020603050405020304" pitchFamily="18" charset="0"/>
                        </a:rPr>
                        <a:t>Fairness </a:t>
                      </a:r>
                    </a:p>
                  </a:txBody>
                  <a:tcPr marL="0" marR="0" marT="0" marB="0" anchor="ctr"/>
                </a:tc>
                <a:tc>
                  <a:txBody>
                    <a:bodyPr/>
                    <a:lstStyle/>
                    <a:p>
                      <a:pPr marL="67310" marR="88265">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those involved in the funding, running and management of the program;</a:t>
                      </a:r>
                    </a:p>
                    <a:p>
                      <a:pPr marL="67310" marR="88265">
                        <a:spcBef>
                          <a:spcPts val="890"/>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High stakes</a:t>
                      </a:r>
                    </a:p>
                  </a:txBody>
                  <a:tcPr marL="0" marR="0" marT="0" marB="0" anchor="ctr"/>
                </a:tc>
                <a:extLst>
                  <a:ext uri="{0D108BD9-81ED-4DB2-BD59-A6C34878D82A}">
                    <a16:rowId xmlns:a16="http://schemas.microsoft.com/office/drawing/2014/main" val="1254143208"/>
                  </a:ext>
                </a:extLst>
              </a:tr>
              <a:tr h="864137">
                <a:tc>
                  <a:txBody>
                    <a:bodyPr/>
                    <a:lstStyle/>
                    <a:p>
                      <a:pPr marL="69850">
                        <a:spcBef>
                          <a:spcPts val="915"/>
                        </a:spcBef>
                        <a:spcAft>
                          <a:spcPts val="0"/>
                        </a:spcAft>
                      </a:pPr>
                      <a:r>
                        <a:rPr lang="en-GB" sz="1400" b="1" noProof="0" dirty="0">
                          <a:effectLst/>
                          <a:latin typeface="+mn-lt"/>
                          <a:ea typeface="Times New Roman" panose="02020603050405020304" pitchFamily="18" charset="0"/>
                          <a:cs typeface="Times New Roman" panose="02020603050405020304" pitchFamily="18" charset="0"/>
                        </a:rPr>
                        <a:t>4) Monitoring</a:t>
                      </a:r>
                    </a:p>
                  </a:txBody>
                  <a:tcPr marL="0" marR="0" marT="0" marB="0" anchor="ctr"/>
                </a:tc>
                <a:tc>
                  <a:txBody>
                    <a:bodyPr/>
                    <a:lstStyle/>
                    <a:p>
                      <a:pPr marL="69850" marR="562610">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Program management</a:t>
                      </a:r>
                    </a:p>
                  </a:txBody>
                  <a:tcPr marL="0" marR="0" marT="0" marB="0" anchor="ctr"/>
                </a:tc>
                <a:tc>
                  <a:txBody>
                    <a:bodyPr/>
                    <a:lstStyle/>
                    <a:p>
                      <a:pPr marL="66675" marR="88265">
                        <a:spcBef>
                          <a:spcPts val="890"/>
                        </a:spcBef>
                        <a:spcAft>
                          <a:spcPts val="0"/>
                        </a:spcAft>
                      </a:pPr>
                      <a:r>
                        <a:rPr lang="en-GB" sz="1400" noProof="0">
                          <a:effectLst/>
                          <a:latin typeface="+mn-lt"/>
                          <a:ea typeface="Times New Roman" panose="02020603050405020304" pitchFamily="18" charset="0"/>
                          <a:cs typeface="Times New Roman" panose="02020603050405020304" pitchFamily="18" charset="0"/>
                        </a:rPr>
                        <a:t>Timeliness, regularity, relevance and consistency in reporting</a:t>
                      </a:r>
                    </a:p>
                  </a:txBody>
                  <a:tcPr marL="0" marR="0" marT="0" marB="0" anchor="ctr"/>
                </a:tc>
                <a:tc>
                  <a:txBody>
                    <a:bodyPr/>
                    <a:lstStyle/>
                    <a:p>
                      <a:pPr marL="67310" marR="236220">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program managers;</a:t>
                      </a:r>
                    </a:p>
                    <a:p>
                      <a:pPr marL="67310" marR="92710">
                        <a:spcBef>
                          <a:spcPts val="905"/>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Low stakes (high stakes when external accountability)</a:t>
                      </a:r>
                    </a:p>
                  </a:txBody>
                  <a:tcPr marL="0" marR="0" marT="0" marB="0" anchor="ctr"/>
                </a:tc>
                <a:extLst>
                  <a:ext uri="{0D108BD9-81ED-4DB2-BD59-A6C34878D82A}">
                    <a16:rowId xmlns:a16="http://schemas.microsoft.com/office/drawing/2014/main" val="2877265997"/>
                  </a:ext>
                </a:extLst>
              </a:tr>
              <a:tr h="673619">
                <a:tc>
                  <a:txBody>
                    <a:bodyPr/>
                    <a:lstStyle/>
                    <a:p>
                      <a:pPr marL="69850">
                        <a:spcBef>
                          <a:spcPts val="915"/>
                        </a:spcBef>
                        <a:spcAft>
                          <a:spcPts val="0"/>
                        </a:spcAft>
                      </a:pPr>
                      <a:r>
                        <a:rPr lang="en-GB" sz="1400" b="1" noProof="0" dirty="0">
                          <a:effectLst/>
                          <a:latin typeface="+mn-lt"/>
                          <a:ea typeface="Times New Roman" panose="02020603050405020304" pitchFamily="18" charset="0"/>
                          <a:cs typeface="Times New Roman" panose="02020603050405020304" pitchFamily="18" charset="0"/>
                        </a:rPr>
                        <a:t>5) Developmental</a:t>
                      </a:r>
                    </a:p>
                  </a:txBody>
                  <a:tcPr marL="0" marR="0" marT="0" marB="0" anchor="ctr"/>
                </a:tc>
                <a:tc>
                  <a:txBody>
                    <a:bodyPr/>
                    <a:lstStyle/>
                    <a:p>
                      <a:pPr marL="69850" marR="131445">
                        <a:spcBef>
                          <a:spcPts val="890"/>
                        </a:spcBef>
                        <a:spcAft>
                          <a:spcPts val="0"/>
                        </a:spcAft>
                      </a:pPr>
                      <a:r>
                        <a:rPr lang="en-GB" sz="1400" noProof="0">
                          <a:effectLst/>
                          <a:latin typeface="+mn-lt"/>
                          <a:ea typeface="Times New Roman" panose="02020603050405020304" pitchFamily="18" charset="0"/>
                          <a:cs typeface="Times New Roman" panose="02020603050405020304" pitchFamily="18" charset="0"/>
                        </a:rPr>
                        <a:t>Adaptation and change based on emerging conditions</a:t>
                      </a:r>
                    </a:p>
                  </a:txBody>
                  <a:tcPr marL="0" marR="0" marT="0" marB="0" anchor="ctr"/>
                </a:tc>
                <a:tc>
                  <a:txBody>
                    <a:bodyPr/>
                    <a:lstStyle/>
                    <a:p>
                      <a:pPr marL="66675" marR="336550">
                        <a:lnSpc>
                          <a:spcPct val="100000"/>
                        </a:lnSpc>
                        <a:spcBef>
                          <a:spcPts val="915"/>
                        </a:spcBef>
                        <a:spcAft>
                          <a:spcPts val="0"/>
                        </a:spcAft>
                      </a:pPr>
                      <a:r>
                        <a:rPr lang="en-GB" sz="1400" noProof="0" dirty="0">
                          <a:effectLst/>
                          <a:latin typeface="+mn-lt"/>
                          <a:ea typeface="Times New Roman" panose="02020603050405020304" pitchFamily="18" charset="0"/>
                          <a:cs typeface="Times New Roman" panose="02020603050405020304" pitchFamily="18" charset="0"/>
                        </a:rPr>
                        <a:t>Openness</a:t>
                      </a:r>
                      <a:br>
                        <a:rPr lang="en-GB" sz="1400" noProof="0" dirty="0">
                          <a:effectLst/>
                          <a:latin typeface="+mn-lt"/>
                          <a:ea typeface="Times New Roman" panose="02020603050405020304" pitchFamily="18" charset="0"/>
                          <a:cs typeface="Times New Roman" panose="02020603050405020304" pitchFamily="18" charset="0"/>
                        </a:rPr>
                      </a:br>
                      <a:r>
                        <a:rPr lang="en-GB" sz="1400" noProof="0" dirty="0">
                          <a:effectLst/>
                          <a:latin typeface="+mn-lt"/>
                          <a:ea typeface="Times New Roman" panose="02020603050405020304" pitchFamily="18" charset="0"/>
                          <a:cs typeface="Times New Roman" panose="02020603050405020304" pitchFamily="18" charset="0"/>
                        </a:rPr>
                        <a:t>Adaptive capacity </a:t>
                      </a:r>
                      <a:br>
                        <a:rPr lang="en-GB" sz="1400" noProof="0" dirty="0">
                          <a:effectLst/>
                          <a:latin typeface="+mn-lt"/>
                          <a:ea typeface="Times New Roman" panose="02020603050405020304" pitchFamily="18" charset="0"/>
                          <a:cs typeface="Times New Roman" panose="02020603050405020304" pitchFamily="18" charset="0"/>
                        </a:rPr>
                      </a:br>
                      <a:r>
                        <a:rPr lang="en-GB" sz="1400" noProof="0" dirty="0">
                          <a:effectLst/>
                          <a:latin typeface="+mn-lt"/>
                          <a:ea typeface="Times New Roman" panose="02020603050405020304" pitchFamily="18" charset="0"/>
                          <a:cs typeface="Times New Roman" panose="02020603050405020304" pitchFamily="18" charset="0"/>
                        </a:rPr>
                        <a:t>Critical</a:t>
                      </a:r>
                    </a:p>
                  </a:txBody>
                  <a:tcPr marL="0" marR="0" marT="0" marB="0" anchor="ctr"/>
                </a:tc>
                <a:tc>
                  <a:txBody>
                    <a:bodyPr/>
                    <a:lstStyle/>
                    <a:p>
                      <a:pPr marL="67310">
                        <a:spcBef>
                          <a:spcPts val="89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Social innovators;</a:t>
                      </a:r>
                    </a:p>
                    <a:p>
                      <a:pPr marL="67310" marR="127000">
                        <a:spcBef>
                          <a:spcPts val="905"/>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Low stakes on short term but high stakes on long term</a:t>
                      </a:r>
                    </a:p>
                  </a:txBody>
                  <a:tcPr marL="0" marR="0" marT="0" marB="0" anchor="ctr"/>
                </a:tc>
                <a:extLst>
                  <a:ext uri="{0D108BD9-81ED-4DB2-BD59-A6C34878D82A}">
                    <a16:rowId xmlns:a16="http://schemas.microsoft.com/office/drawing/2014/main" val="3268409633"/>
                  </a:ext>
                </a:extLst>
              </a:tr>
              <a:tr h="864137">
                <a:tc>
                  <a:txBody>
                    <a:bodyPr/>
                    <a:lstStyle/>
                    <a:p>
                      <a:pPr marL="69850" marR="548005">
                        <a:spcBef>
                          <a:spcPts val="870"/>
                        </a:spcBef>
                        <a:spcAft>
                          <a:spcPts val="0"/>
                        </a:spcAft>
                      </a:pPr>
                      <a:r>
                        <a:rPr lang="en-GB" sz="1400" b="1" noProof="0" dirty="0">
                          <a:effectLst/>
                          <a:latin typeface="+mn-lt"/>
                          <a:ea typeface="Times New Roman" panose="02020603050405020304" pitchFamily="18" charset="0"/>
                          <a:cs typeface="Times New Roman" panose="02020603050405020304" pitchFamily="18" charset="0"/>
                        </a:rPr>
                        <a:t>6) Knowledge generating</a:t>
                      </a:r>
                    </a:p>
                  </a:txBody>
                  <a:tcPr marL="0" marR="0" marT="0" marB="0" anchor="ctr"/>
                </a:tc>
                <a:tc>
                  <a:txBody>
                    <a:bodyPr/>
                    <a:lstStyle/>
                    <a:p>
                      <a:pPr marL="69850" marR="484505">
                        <a:spcBef>
                          <a:spcPts val="870"/>
                        </a:spcBef>
                        <a:spcAft>
                          <a:spcPts val="0"/>
                        </a:spcAft>
                      </a:pPr>
                      <a:r>
                        <a:rPr lang="en-GB" sz="1400" noProof="0">
                          <a:effectLst/>
                          <a:latin typeface="+mn-lt"/>
                          <a:ea typeface="Times New Roman" panose="02020603050405020304" pitchFamily="18" charset="0"/>
                          <a:cs typeface="Times New Roman" panose="02020603050405020304" pitchFamily="18" charset="0"/>
                        </a:rPr>
                        <a:t>Enhance understanding</a:t>
                      </a:r>
                    </a:p>
                    <a:p>
                      <a:pPr marL="69850">
                        <a:spcBef>
                          <a:spcPts val="925"/>
                        </a:spcBef>
                        <a:spcAft>
                          <a:spcPts val="0"/>
                        </a:spcAft>
                      </a:pPr>
                      <a:r>
                        <a:rPr lang="en-GB" sz="1400" noProof="0">
                          <a:effectLst/>
                          <a:latin typeface="+mn-lt"/>
                          <a:ea typeface="Times New Roman" panose="02020603050405020304" pitchFamily="18" charset="0"/>
                          <a:cs typeface="Times New Roman" panose="02020603050405020304" pitchFamily="18" charset="0"/>
                        </a:rPr>
                        <a:t>Improve practice</a:t>
                      </a:r>
                    </a:p>
                  </a:txBody>
                  <a:tcPr marL="0" marR="0" marT="0" marB="0" anchor="ctr"/>
                </a:tc>
                <a:tc>
                  <a:txBody>
                    <a:bodyPr/>
                    <a:lstStyle/>
                    <a:p>
                      <a:pPr marL="66675" marR="581660">
                        <a:spcBef>
                          <a:spcPts val="870"/>
                        </a:spcBef>
                        <a:spcAft>
                          <a:spcPts val="0"/>
                        </a:spcAft>
                      </a:pPr>
                      <a:r>
                        <a:rPr lang="en-GB" sz="1400" kern="1200" noProof="0" dirty="0">
                          <a:solidFill>
                            <a:schemeClr val="dk1"/>
                          </a:solidFill>
                          <a:effectLst/>
                          <a:latin typeface="+mn-lt"/>
                          <a:ea typeface="Times New Roman" panose="02020603050405020304" pitchFamily="18" charset="0"/>
                          <a:cs typeface="Times New Roman" panose="02020603050405020304" pitchFamily="18" charset="0"/>
                        </a:rPr>
                        <a:t>Quality and comparability</a:t>
                      </a:r>
                    </a:p>
                    <a:p>
                      <a:pPr marL="66675">
                        <a:spcBef>
                          <a:spcPts val="925"/>
                        </a:spcBef>
                        <a:spcAft>
                          <a:spcPts val="0"/>
                        </a:spcAft>
                      </a:pPr>
                      <a:r>
                        <a:rPr lang="en-GB" sz="1400" kern="1200" noProof="0" dirty="0">
                          <a:solidFill>
                            <a:schemeClr val="dk1"/>
                          </a:solidFill>
                          <a:effectLst/>
                          <a:latin typeface="+mn-lt"/>
                          <a:ea typeface="Times New Roman" panose="02020603050405020304" pitchFamily="18" charset="0"/>
                          <a:cs typeface="Times New Roman" panose="02020603050405020304" pitchFamily="18" charset="0"/>
                        </a:rPr>
                        <a:t>Triangulation</a:t>
                      </a:r>
                    </a:p>
                  </a:txBody>
                  <a:tcPr marL="0" marR="0" marT="0" marB="0" anchor="ctr"/>
                </a:tc>
                <a:tc>
                  <a:txBody>
                    <a:bodyPr/>
                    <a:lstStyle/>
                    <a:p>
                      <a:pPr marL="67310" marR="212090" algn="l">
                        <a:spcBef>
                          <a:spcPts val="870"/>
                        </a:spcBef>
                        <a:spcAft>
                          <a:spcPts val="0"/>
                        </a:spcAft>
                      </a:pPr>
                      <a:r>
                        <a:rPr lang="en-GB" sz="1400" noProof="0" dirty="0">
                          <a:effectLst/>
                          <a:latin typeface="+mn-lt"/>
                          <a:ea typeface="Times New Roman" panose="02020603050405020304" pitchFamily="18" charset="0"/>
                          <a:cs typeface="Times New Roman" panose="02020603050405020304" pitchFamily="18" charset="0"/>
                        </a:rPr>
                        <a:t>Intended for planners, theorists, researchers, policymakers;</a:t>
                      </a:r>
                    </a:p>
                    <a:p>
                      <a:pPr marL="67310" algn="l">
                        <a:spcBef>
                          <a:spcPts val="910"/>
                        </a:spcBef>
                        <a:spcAft>
                          <a:spcPts val="0"/>
                        </a:spcAft>
                      </a:pPr>
                      <a:r>
                        <a:rPr lang="en-GB" sz="1400" noProof="0" dirty="0">
                          <a:solidFill>
                            <a:srgbClr val="FF0000"/>
                          </a:solidFill>
                          <a:effectLst/>
                          <a:latin typeface="+mn-lt"/>
                          <a:ea typeface="Times New Roman" panose="02020603050405020304" pitchFamily="18" charset="0"/>
                          <a:cs typeface="Times New Roman" panose="02020603050405020304" pitchFamily="18" charset="0"/>
                        </a:rPr>
                        <a:t>Moderate to low stakes</a:t>
                      </a:r>
                    </a:p>
                  </a:txBody>
                  <a:tcPr marL="0" marR="0" marT="0" marB="0" anchor="ctr"/>
                </a:tc>
                <a:extLst>
                  <a:ext uri="{0D108BD9-81ED-4DB2-BD59-A6C34878D82A}">
                    <a16:rowId xmlns:a16="http://schemas.microsoft.com/office/drawing/2014/main" val="3100796124"/>
                  </a:ext>
                </a:extLst>
              </a:tr>
            </a:tbl>
          </a:graphicData>
        </a:graphic>
      </p:graphicFrame>
      <p:sp>
        <p:nvSpPr>
          <p:cNvPr id="3" name="TextBox 2">
            <a:extLst>
              <a:ext uri="{FF2B5EF4-FFF2-40B4-BE49-F238E27FC236}">
                <a16:creationId xmlns:a16="http://schemas.microsoft.com/office/drawing/2014/main" id="{91628522-4FF5-1A4A-AF49-B40BD855C2AE}"/>
              </a:ext>
            </a:extLst>
          </p:cNvPr>
          <p:cNvSpPr txBox="1"/>
          <p:nvPr/>
        </p:nvSpPr>
        <p:spPr>
          <a:xfrm>
            <a:off x="1257300" y="6528182"/>
            <a:ext cx="6413500" cy="523220"/>
          </a:xfrm>
          <a:prstGeom prst="rect">
            <a:avLst/>
          </a:prstGeom>
          <a:noFill/>
        </p:spPr>
        <p:txBody>
          <a:bodyPr wrap="square" rtlCol="0">
            <a:spAutoFit/>
          </a:bodyPr>
          <a:lstStyle/>
          <a:p>
            <a:r>
              <a:rPr lang="en-GB" sz="1000" dirty="0"/>
              <a:t>Patton, M. Q. (2008). </a:t>
            </a:r>
            <a:r>
              <a:rPr lang="en-GB" sz="1000" i="1" dirty="0"/>
              <a:t>Utilization-focused evaluation</a:t>
            </a:r>
            <a:r>
              <a:rPr lang="en-GB" sz="1000" dirty="0"/>
              <a:t> (4th ed.). Thousand Oaks: Sage Publications. Page 139</a:t>
            </a:r>
          </a:p>
          <a:p>
            <a:endParaRPr lang="en-GB" dirty="0"/>
          </a:p>
        </p:txBody>
      </p:sp>
    </p:spTree>
    <p:extLst>
      <p:ext uri="{BB962C8B-B14F-4D97-AF65-F5344CB8AC3E}">
        <p14:creationId xmlns:p14="http://schemas.microsoft.com/office/powerpoint/2010/main" val="180775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CB55-5BEC-2347-AC02-E77C8E9213EF}"/>
              </a:ext>
            </a:extLst>
          </p:cNvPr>
          <p:cNvSpPr>
            <a:spLocks noGrp="1"/>
          </p:cNvSpPr>
          <p:nvPr>
            <p:ph type="title"/>
          </p:nvPr>
        </p:nvSpPr>
        <p:spPr/>
        <p:txBody>
          <a:bodyPr/>
          <a:lstStyle/>
          <a:p>
            <a:pPr algn="ctr"/>
            <a:r>
              <a:rPr lang="en-GB" dirty="0"/>
              <a:t>Utilisation–Focused </a:t>
            </a:r>
            <a:br>
              <a:rPr lang="en-GB" dirty="0"/>
            </a:br>
            <a:r>
              <a:rPr lang="en-GB" dirty="0"/>
              <a:t>Outcomes Framework</a:t>
            </a:r>
          </a:p>
        </p:txBody>
      </p:sp>
      <p:sp>
        <p:nvSpPr>
          <p:cNvPr id="3" name="Content Placeholder 2">
            <a:extLst>
              <a:ext uri="{FF2B5EF4-FFF2-40B4-BE49-F238E27FC236}">
                <a16:creationId xmlns:a16="http://schemas.microsoft.com/office/drawing/2014/main" id="{6DBDEA00-1C58-4A46-BB49-1ECB4AC612AB}"/>
              </a:ext>
            </a:extLst>
          </p:cNvPr>
          <p:cNvSpPr>
            <a:spLocks noGrp="1"/>
          </p:cNvSpPr>
          <p:nvPr>
            <p:ph idx="1"/>
          </p:nvPr>
        </p:nvSpPr>
        <p:spPr>
          <a:xfrm>
            <a:off x="628650" y="1825625"/>
            <a:ext cx="7886700" cy="3089275"/>
          </a:xfrm>
        </p:spPr>
        <p:txBody>
          <a:bodyPr/>
          <a:lstStyle/>
          <a:p>
            <a:pPr marL="514350" indent="-514350">
              <a:buFont typeface="+mj-lt"/>
              <a:buAutoNum type="arabicPeriod"/>
            </a:pPr>
            <a:r>
              <a:rPr lang="en-GB" dirty="0"/>
              <a:t>A specific participant or client target group </a:t>
            </a:r>
          </a:p>
          <a:p>
            <a:pPr marL="514350" indent="-514350">
              <a:buFont typeface="+mj-lt"/>
              <a:buAutoNum type="arabicPeriod"/>
            </a:pPr>
            <a:r>
              <a:rPr lang="en-GB" dirty="0"/>
              <a:t>The desired outcome(s) for that target group</a:t>
            </a:r>
          </a:p>
          <a:p>
            <a:pPr marL="514350" indent="-514350">
              <a:buFont typeface="+mj-lt"/>
              <a:buAutoNum type="arabicPeriod"/>
            </a:pPr>
            <a:r>
              <a:rPr lang="en-GB" dirty="0"/>
              <a:t>One or more indicators for each desired outcome </a:t>
            </a:r>
          </a:p>
          <a:p>
            <a:pPr marL="514350" indent="-514350">
              <a:buFont typeface="+mj-lt"/>
              <a:buAutoNum type="arabicPeriod"/>
            </a:pPr>
            <a:r>
              <a:rPr lang="en-GB" dirty="0"/>
              <a:t>Performance targets </a:t>
            </a:r>
          </a:p>
          <a:p>
            <a:pPr marL="514350" indent="-514350">
              <a:buFont typeface="+mj-lt"/>
              <a:buAutoNum type="arabicPeriod"/>
            </a:pPr>
            <a:r>
              <a:rPr lang="en-GB" dirty="0"/>
              <a:t>Details of data collection </a:t>
            </a:r>
          </a:p>
          <a:p>
            <a:pPr marL="514350" indent="-514350">
              <a:buFont typeface="+mj-lt"/>
              <a:buAutoNum type="arabicPeriod"/>
            </a:pPr>
            <a:r>
              <a:rPr lang="en-GB" dirty="0"/>
              <a:t>How will the results be used </a:t>
            </a:r>
          </a:p>
        </p:txBody>
      </p:sp>
      <p:sp>
        <p:nvSpPr>
          <p:cNvPr id="4" name="TextBox 3">
            <a:extLst>
              <a:ext uri="{FF2B5EF4-FFF2-40B4-BE49-F238E27FC236}">
                <a16:creationId xmlns:a16="http://schemas.microsoft.com/office/drawing/2014/main" id="{9A7B7617-43B4-6545-AB65-E29BA340DF3A}"/>
              </a:ext>
            </a:extLst>
          </p:cNvPr>
          <p:cNvSpPr txBox="1"/>
          <p:nvPr/>
        </p:nvSpPr>
        <p:spPr>
          <a:xfrm>
            <a:off x="1690007" y="5674179"/>
            <a:ext cx="6413500" cy="523220"/>
          </a:xfrm>
          <a:prstGeom prst="rect">
            <a:avLst/>
          </a:prstGeom>
          <a:noFill/>
        </p:spPr>
        <p:txBody>
          <a:bodyPr wrap="square" rtlCol="0">
            <a:spAutoFit/>
          </a:bodyPr>
          <a:lstStyle/>
          <a:p>
            <a:r>
              <a:rPr lang="en-GB" sz="1000" dirty="0"/>
              <a:t>Patton, M. Q. (2008). </a:t>
            </a:r>
            <a:r>
              <a:rPr lang="en-GB" sz="1000" i="1" dirty="0"/>
              <a:t>Utilization-focused evaluation</a:t>
            </a:r>
            <a:r>
              <a:rPr lang="en-GB" sz="1000" dirty="0"/>
              <a:t> (4th ed.). Thousand Oaks: Sage Publications. Page 243</a:t>
            </a:r>
          </a:p>
          <a:p>
            <a:endParaRPr lang="en-GB" dirty="0"/>
          </a:p>
        </p:txBody>
      </p:sp>
    </p:spTree>
    <p:extLst>
      <p:ext uri="{BB962C8B-B14F-4D97-AF65-F5344CB8AC3E}">
        <p14:creationId xmlns:p14="http://schemas.microsoft.com/office/powerpoint/2010/main" val="20349851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2EE455-BEA3-DD42-8533-9FED653C4E8F}"/>
              </a:ext>
            </a:extLst>
          </p:cNvPr>
          <p:cNvPicPr>
            <a:picLocks noGrp="1" noChangeAspect="1"/>
          </p:cNvPicPr>
          <p:nvPr>
            <p:ph idx="1"/>
          </p:nvPr>
        </p:nvPicPr>
        <p:blipFill rotWithShape="1">
          <a:blip r:embed="rId2"/>
          <a:srcRect t="22542" b="38735"/>
          <a:stretch/>
        </p:blipFill>
        <p:spPr>
          <a:xfrm>
            <a:off x="0" y="1521303"/>
            <a:ext cx="9179053" cy="1804524"/>
          </a:xfrm>
        </p:spPr>
      </p:pic>
      <p:sp>
        <p:nvSpPr>
          <p:cNvPr id="2" name="Rectangle 1">
            <a:extLst>
              <a:ext uri="{FF2B5EF4-FFF2-40B4-BE49-F238E27FC236}">
                <a16:creationId xmlns:a16="http://schemas.microsoft.com/office/drawing/2014/main" id="{08DF1A53-4680-0046-8155-C6E4CC4150EC}"/>
              </a:ext>
            </a:extLst>
          </p:cNvPr>
          <p:cNvSpPr/>
          <p:nvPr/>
        </p:nvSpPr>
        <p:spPr>
          <a:xfrm>
            <a:off x="837525" y="5403973"/>
            <a:ext cx="8031345" cy="246221"/>
          </a:xfrm>
          <a:prstGeom prst="rect">
            <a:avLst/>
          </a:prstGeom>
        </p:spPr>
        <p:txBody>
          <a:bodyPr wrap="square">
            <a:spAutoFit/>
          </a:bodyPr>
          <a:lstStyle/>
          <a:p>
            <a:r>
              <a:rPr lang="en-GB" sz="1000" dirty="0">
                <a:effectLst/>
                <a:latin typeface="Times" pitchFamily="2" charset="0"/>
              </a:rPr>
              <a:t>W.K. Kellogg Foundation Logic Model Development Guide (2004), page 36 </a:t>
            </a:r>
          </a:p>
        </p:txBody>
      </p:sp>
      <p:sp>
        <p:nvSpPr>
          <p:cNvPr id="3" name="Rectangle 2">
            <a:extLst>
              <a:ext uri="{FF2B5EF4-FFF2-40B4-BE49-F238E27FC236}">
                <a16:creationId xmlns:a16="http://schemas.microsoft.com/office/drawing/2014/main" id="{BE405CE7-80EB-714F-A044-3321AFFA6AD8}"/>
              </a:ext>
            </a:extLst>
          </p:cNvPr>
          <p:cNvSpPr/>
          <p:nvPr/>
        </p:nvSpPr>
        <p:spPr>
          <a:xfrm>
            <a:off x="5186995" y="3123526"/>
            <a:ext cx="946768" cy="396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4698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2EE455-BEA3-DD42-8533-9FED653C4E8F}"/>
              </a:ext>
            </a:extLst>
          </p:cNvPr>
          <p:cNvPicPr>
            <a:picLocks noGrp="1" noChangeAspect="1"/>
          </p:cNvPicPr>
          <p:nvPr>
            <p:ph idx="1"/>
          </p:nvPr>
        </p:nvPicPr>
        <p:blipFill>
          <a:blip r:embed="rId2"/>
          <a:stretch>
            <a:fillRect/>
          </a:stretch>
        </p:blipFill>
        <p:spPr>
          <a:xfrm>
            <a:off x="0" y="470801"/>
            <a:ext cx="9179053" cy="4660135"/>
          </a:xfrm>
        </p:spPr>
      </p:pic>
      <p:sp>
        <p:nvSpPr>
          <p:cNvPr id="2" name="Rectangle 1">
            <a:extLst>
              <a:ext uri="{FF2B5EF4-FFF2-40B4-BE49-F238E27FC236}">
                <a16:creationId xmlns:a16="http://schemas.microsoft.com/office/drawing/2014/main" id="{08DF1A53-4680-0046-8155-C6E4CC4150EC}"/>
              </a:ext>
            </a:extLst>
          </p:cNvPr>
          <p:cNvSpPr/>
          <p:nvPr/>
        </p:nvSpPr>
        <p:spPr>
          <a:xfrm>
            <a:off x="837525" y="5403973"/>
            <a:ext cx="8031345" cy="246221"/>
          </a:xfrm>
          <a:prstGeom prst="rect">
            <a:avLst/>
          </a:prstGeom>
        </p:spPr>
        <p:txBody>
          <a:bodyPr wrap="square">
            <a:spAutoFit/>
          </a:bodyPr>
          <a:lstStyle/>
          <a:p>
            <a:r>
              <a:rPr lang="en-GB" sz="1000" dirty="0">
                <a:effectLst/>
                <a:latin typeface="Times" pitchFamily="2" charset="0"/>
              </a:rPr>
              <a:t>W.K. Kellogg Foundation Logic Model Development Guide (2004), page 36 </a:t>
            </a:r>
          </a:p>
        </p:txBody>
      </p:sp>
    </p:spTree>
    <p:extLst>
      <p:ext uri="{BB962C8B-B14F-4D97-AF65-F5344CB8AC3E}">
        <p14:creationId xmlns:p14="http://schemas.microsoft.com/office/powerpoint/2010/main" val="16570883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F1AA-5C2B-EA45-AE6F-2BE1E35F78AE}"/>
              </a:ext>
            </a:extLst>
          </p:cNvPr>
          <p:cNvSpPr>
            <a:spLocks noGrp="1"/>
          </p:cNvSpPr>
          <p:nvPr>
            <p:ph type="title"/>
          </p:nvPr>
        </p:nvSpPr>
        <p:spPr/>
        <p:txBody>
          <a:bodyPr/>
          <a:lstStyle/>
          <a:p>
            <a:pPr algn="ctr"/>
            <a:r>
              <a:rPr lang="en-GB" dirty="0"/>
              <a:t>Participatory </a:t>
            </a:r>
          </a:p>
        </p:txBody>
      </p:sp>
      <p:pic>
        <p:nvPicPr>
          <p:cNvPr id="9" name="Content Placeholder 8">
            <a:extLst>
              <a:ext uri="{FF2B5EF4-FFF2-40B4-BE49-F238E27FC236}">
                <a16:creationId xmlns:a16="http://schemas.microsoft.com/office/drawing/2014/main" id="{4DAD9054-A39E-F244-8D1A-469B95245010}"/>
              </a:ext>
            </a:extLst>
          </p:cNvPr>
          <p:cNvPicPr>
            <a:picLocks noGrp="1" noChangeAspect="1"/>
          </p:cNvPicPr>
          <p:nvPr>
            <p:ph idx="1"/>
          </p:nvPr>
        </p:nvPicPr>
        <p:blipFill>
          <a:blip r:embed="rId2"/>
          <a:stretch>
            <a:fillRect/>
          </a:stretch>
        </p:blipFill>
        <p:spPr>
          <a:xfrm>
            <a:off x="1401176" y="2231571"/>
            <a:ext cx="6341648" cy="2706801"/>
          </a:xfrm>
        </p:spPr>
      </p:pic>
      <p:sp>
        <p:nvSpPr>
          <p:cNvPr id="4" name="Rectangle 3">
            <a:extLst>
              <a:ext uri="{FF2B5EF4-FFF2-40B4-BE49-F238E27FC236}">
                <a16:creationId xmlns:a16="http://schemas.microsoft.com/office/drawing/2014/main" id="{7AD053E0-D51F-5248-8130-107B487059F3}"/>
              </a:ext>
            </a:extLst>
          </p:cNvPr>
          <p:cNvSpPr/>
          <p:nvPr/>
        </p:nvSpPr>
        <p:spPr>
          <a:xfrm>
            <a:off x="3821634" y="4938372"/>
            <a:ext cx="1500732" cy="184666"/>
          </a:xfrm>
          <a:prstGeom prst="rect">
            <a:avLst/>
          </a:prstGeom>
        </p:spPr>
        <p:txBody>
          <a:bodyPr wrap="none">
            <a:spAutoFit/>
          </a:bodyPr>
          <a:lstStyle/>
          <a:p>
            <a:r>
              <a:rPr lang="en-GB" sz="600" dirty="0">
                <a:solidFill>
                  <a:srgbClr val="3C4043"/>
                </a:solidFill>
                <a:latin typeface="Roboto"/>
              </a:rPr>
              <a:t>“no copyright infringement is intended”</a:t>
            </a:r>
            <a:endParaRPr lang="en-GB" sz="600" dirty="0"/>
          </a:p>
        </p:txBody>
      </p:sp>
    </p:spTree>
    <p:extLst>
      <p:ext uri="{BB962C8B-B14F-4D97-AF65-F5344CB8AC3E}">
        <p14:creationId xmlns:p14="http://schemas.microsoft.com/office/powerpoint/2010/main" val="12204647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A72D-6B73-2D85-9C42-DAB19D46CD67}"/>
              </a:ext>
            </a:extLst>
          </p:cNvPr>
          <p:cNvSpPr>
            <a:spLocks noGrp="1"/>
          </p:cNvSpPr>
          <p:nvPr>
            <p:ph type="title"/>
          </p:nvPr>
        </p:nvSpPr>
        <p:spPr/>
        <p:txBody>
          <a:bodyPr/>
          <a:lstStyle/>
          <a:p>
            <a:pPr algn="ctr"/>
            <a:r>
              <a:rPr lang="en-GB" dirty="0">
                <a:effectLst/>
                <a:latin typeface="Helvetica Neue" panose="02000503000000020004" pitchFamily="2" charset="0"/>
              </a:rPr>
              <a:t>Participatory evaluation</a:t>
            </a:r>
            <a:endParaRPr lang="en-SE" dirty="0"/>
          </a:p>
        </p:txBody>
      </p:sp>
      <p:sp>
        <p:nvSpPr>
          <p:cNvPr id="3" name="Content Placeholder 2">
            <a:extLst>
              <a:ext uri="{FF2B5EF4-FFF2-40B4-BE49-F238E27FC236}">
                <a16:creationId xmlns:a16="http://schemas.microsoft.com/office/drawing/2014/main" id="{EE310E05-B853-F79D-36B5-08D3BC5D38D5}"/>
              </a:ext>
            </a:extLst>
          </p:cNvPr>
          <p:cNvSpPr>
            <a:spLocks noGrp="1"/>
          </p:cNvSpPr>
          <p:nvPr>
            <p:ph idx="1"/>
          </p:nvPr>
        </p:nvSpPr>
        <p:spPr/>
        <p:txBody>
          <a:bodyPr/>
          <a:lstStyle/>
          <a:p>
            <a:r>
              <a:rPr lang="en-GB" dirty="0">
                <a:effectLst/>
                <a:latin typeface="Helvetica Neue" panose="02000503000000020004" pitchFamily="2" charset="0"/>
              </a:rPr>
              <a:t>Participatory evaluation is a type of evaluation that involves active participation from the stakeholders of a program or project. The goal of participatory evaluation is to involve those who are affected by the program in the evaluation process in order to ensure that their perspectives and needs are taken into account.</a:t>
            </a:r>
          </a:p>
          <a:p>
            <a:endParaRPr lang="en-SE" dirty="0"/>
          </a:p>
        </p:txBody>
      </p:sp>
    </p:spTree>
    <p:extLst>
      <p:ext uri="{BB962C8B-B14F-4D97-AF65-F5344CB8AC3E}">
        <p14:creationId xmlns:p14="http://schemas.microsoft.com/office/powerpoint/2010/main" val="33785977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C7A8-FB70-AAAE-6973-19484D072803}"/>
              </a:ext>
            </a:extLst>
          </p:cNvPr>
          <p:cNvSpPr>
            <a:spLocks noGrp="1"/>
          </p:cNvSpPr>
          <p:nvPr>
            <p:ph type="title"/>
          </p:nvPr>
        </p:nvSpPr>
        <p:spPr/>
        <p:txBody>
          <a:bodyPr/>
          <a:lstStyle/>
          <a:p>
            <a:pPr algn="ctr"/>
            <a:r>
              <a:rPr lang="en-GB" dirty="0">
                <a:effectLst/>
                <a:latin typeface="Helvetica Neue" panose="02000503000000020004" pitchFamily="2" charset="0"/>
              </a:rPr>
              <a:t>Participatory evaluation</a:t>
            </a:r>
            <a:endParaRPr lang="en-SE" dirty="0"/>
          </a:p>
        </p:txBody>
      </p:sp>
      <p:sp>
        <p:nvSpPr>
          <p:cNvPr id="3" name="Content Placeholder 2">
            <a:extLst>
              <a:ext uri="{FF2B5EF4-FFF2-40B4-BE49-F238E27FC236}">
                <a16:creationId xmlns:a16="http://schemas.microsoft.com/office/drawing/2014/main" id="{3A18705B-F6F5-4861-009E-B4697A6C8DA8}"/>
              </a:ext>
            </a:extLst>
          </p:cNvPr>
          <p:cNvSpPr>
            <a:spLocks noGrp="1"/>
          </p:cNvSpPr>
          <p:nvPr>
            <p:ph idx="1"/>
          </p:nvPr>
        </p:nvSpPr>
        <p:spPr/>
        <p:txBody>
          <a:bodyPr/>
          <a:lstStyle/>
          <a:p>
            <a:r>
              <a:rPr lang="en-GB" dirty="0">
                <a:effectLst/>
                <a:latin typeface="Helvetica Neue" panose="02000503000000020004" pitchFamily="2" charset="0"/>
              </a:rPr>
              <a:t>Participatory evaluation typically involves a collaborative process where stakeholders are actively involved in the design, implementation, and interpretation of the evaluation. This can include things like involving stakeholders in setting evaluation goals and objectives, selecting evaluation methods and indicators, collecting and </a:t>
            </a:r>
            <a:r>
              <a:rPr lang="en-GB" dirty="0" err="1">
                <a:effectLst/>
                <a:latin typeface="Helvetica Neue" panose="02000503000000020004" pitchFamily="2" charset="0"/>
              </a:rPr>
              <a:t>analyzing</a:t>
            </a:r>
            <a:r>
              <a:rPr lang="en-GB" dirty="0">
                <a:effectLst/>
                <a:latin typeface="Helvetica Neue" panose="02000503000000020004" pitchFamily="2" charset="0"/>
              </a:rPr>
              <a:t> data, and using evaluation results to inform decision-making.</a:t>
            </a:r>
          </a:p>
          <a:p>
            <a:endParaRPr lang="en-SE" dirty="0"/>
          </a:p>
        </p:txBody>
      </p:sp>
    </p:spTree>
    <p:extLst>
      <p:ext uri="{BB962C8B-B14F-4D97-AF65-F5344CB8AC3E}">
        <p14:creationId xmlns:p14="http://schemas.microsoft.com/office/powerpoint/2010/main" val="752108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2963-5958-0DCB-C5FB-E5D43AFC05C2}"/>
              </a:ext>
            </a:extLst>
          </p:cNvPr>
          <p:cNvSpPr>
            <a:spLocks noGrp="1"/>
          </p:cNvSpPr>
          <p:nvPr>
            <p:ph type="title"/>
          </p:nvPr>
        </p:nvSpPr>
        <p:spPr/>
        <p:txBody>
          <a:bodyPr/>
          <a:lstStyle/>
          <a:p>
            <a:pPr algn="ctr"/>
            <a:r>
              <a:rPr lang="en-GB" dirty="0">
                <a:effectLst/>
                <a:latin typeface="Helvetica Neue" panose="02000503000000020004" pitchFamily="2" charset="0"/>
              </a:rPr>
              <a:t>Participatory evaluation</a:t>
            </a:r>
            <a:endParaRPr lang="en-SE" dirty="0"/>
          </a:p>
        </p:txBody>
      </p:sp>
      <p:sp>
        <p:nvSpPr>
          <p:cNvPr id="3" name="Content Placeholder 2">
            <a:extLst>
              <a:ext uri="{FF2B5EF4-FFF2-40B4-BE49-F238E27FC236}">
                <a16:creationId xmlns:a16="http://schemas.microsoft.com/office/drawing/2014/main" id="{96AD2E9F-D2BF-4ED4-1F95-5D7D9FA63C7E}"/>
              </a:ext>
            </a:extLst>
          </p:cNvPr>
          <p:cNvSpPr>
            <a:spLocks noGrp="1"/>
          </p:cNvSpPr>
          <p:nvPr>
            <p:ph idx="1"/>
          </p:nvPr>
        </p:nvSpPr>
        <p:spPr/>
        <p:txBody>
          <a:bodyPr/>
          <a:lstStyle/>
          <a:p>
            <a:r>
              <a:rPr lang="en-GB" dirty="0">
                <a:effectLst/>
                <a:latin typeface="Helvetica Neue" panose="02000503000000020004" pitchFamily="2" charset="0"/>
              </a:rPr>
              <a:t>Participatory evaluations are often used in community development, education, health and social programs, as it allows to identify the potential problems, the needs of the people, and the impact of the program on the community. This approach can also increase the stakeholders' ownership, accountability and commitment to the program, resulting in more effective and sustainable outcomes.</a:t>
            </a:r>
          </a:p>
          <a:p>
            <a:endParaRPr lang="en-SE" dirty="0"/>
          </a:p>
        </p:txBody>
      </p:sp>
    </p:spTree>
    <p:extLst>
      <p:ext uri="{BB962C8B-B14F-4D97-AF65-F5344CB8AC3E}">
        <p14:creationId xmlns:p14="http://schemas.microsoft.com/office/powerpoint/2010/main" val="17104078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AFD7-7918-ACD7-B8E1-35A0AD6FFE6E}"/>
              </a:ext>
            </a:extLst>
          </p:cNvPr>
          <p:cNvSpPr>
            <a:spLocks noGrp="1"/>
          </p:cNvSpPr>
          <p:nvPr>
            <p:ph type="title"/>
          </p:nvPr>
        </p:nvSpPr>
        <p:spPr/>
        <p:txBody>
          <a:bodyPr/>
          <a:lstStyle/>
          <a:p>
            <a:pPr algn="ctr"/>
            <a:r>
              <a:rPr lang="en-GB" dirty="0">
                <a:effectLst/>
                <a:latin typeface="Helvetica Neue" panose="02000503000000020004" pitchFamily="2" charset="0"/>
              </a:rPr>
              <a:t>Participatory evaluation</a:t>
            </a:r>
            <a:endParaRPr lang="en-SE" dirty="0"/>
          </a:p>
        </p:txBody>
      </p:sp>
      <p:sp>
        <p:nvSpPr>
          <p:cNvPr id="3" name="Content Placeholder 2">
            <a:extLst>
              <a:ext uri="{FF2B5EF4-FFF2-40B4-BE49-F238E27FC236}">
                <a16:creationId xmlns:a16="http://schemas.microsoft.com/office/drawing/2014/main" id="{5BE9B879-5573-041D-FAFC-8F3FAEEB4FC2}"/>
              </a:ext>
            </a:extLst>
          </p:cNvPr>
          <p:cNvSpPr>
            <a:spLocks noGrp="1"/>
          </p:cNvSpPr>
          <p:nvPr>
            <p:ph idx="1"/>
          </p:nvPr>
        </p:nvSpPr>
        <p:spPr>
          <a:xfrm>
            <a:off x="628650" y="1825625"/>
            <a:ext cx="7886700" cy="1431925"/>
          </a:xfrm>
        </p:spPr>
        <p:txBody>
          <a:bodyPr/>
          <a:lstStyle/>
          <a:p>
            <a:r>
              <a:rPr lang="en-SE" dirty="0"/>
              <a:t>How would you implement the participatory approach in a formative and summative evaluation?   </a:t>
            </a:r>
          </a:p>
        </p:txBody>
      </p:sp>
      <p:pic>
        <p:nvPicPr>
          <p:cNvPr id="5" name="Picture 4" descr="Stick figure families holding hands">
            <a:extLst>
              <a:ext uri="{FF2B5EF4-FFF2-40B4-BE49-F238E27FC236}">
                <a16:creationId xmlns:a16="http://schemas.microsoft.com/office/drawing/2014/main" id="{27FC91A5-0312-EE1A-F0BE-B71D5B6F0C93}"/>
              </a:ext>
            </a:extLst>
          </p:cNvPr>
          <p:cNvPicPr>
            <a:picLocks noChangeAspect="1"/>
          </p:cNvPicPr>
          <p:nvPr/>
        </p:nvPicPr>
        <p:blipFill>
          <a:blip r:embed="rId2"/>
          <a:stretch>
            <a:fillRect/>
          </a:stretch>
        </p:blipFill>
        <p:spPr>
          <a:xfrm>
            <a:off x="1918607" y="3094263"/>
            <a:ext cx="5306786" cy="3537857"/>
          </a:xfrm>
          <a:prstGeom prst="rect">
            <a:avLst/>
          </a:prstGeom>
        </p:spPr>
      </p:pic>
    </p:spTree>
    <p:extLst>
      <p:ext uri="{BB962C8B-B14F-4D97-AF65-F5344CB8AC3E}">
        <p14:creationId xmlns:p14="http://schemas.microsoft.com/office/powerpoint/2010/main" val="10340198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1640"/>
            <a:ext cx="8229600" cy="4525963"/>
          </a:xfrm>
          <a:solidFill>
            <a:schemeClr val="tx1"/>
          </a:solidFill>
        </p:spPr>
        <p:txBody>
          <a:bodyPr/>
          <a:lstStyle/>
          <a:p>
            <a:pPr marL="0" indent="0">
              <a:buNone/>
            </a:pPr>
            <a:endParaRPr lang="en-US" dirty="0">
              <a:latin typeface="Bodoni 72 Book Italic"/>
              <a:cs typeface="Bodoni 72 Book Italic"/>
            </a:endParaRPr>
          </a:p>
          <a:p>
            <a:pPr marL="0" indent="0" algn="ctr">
              <a:buNone/>
            </a:pPr>
            <a:endParaRPr lang="en-US" b="1" dirty="0">
              <a:solidFill>
                <a:schemeClr val="bg1"/>
              </a:solidFill>
              <a:latin typeface="Engravers MT"/>
              <a:cs typeface="Engravers MT"/>
            </a:endParaRPr>
          </a:p>
          <a:p>
            <a:pPr marL="0" indent="0" algn="ctr">
              <a:buNone/>
            </a:pPr>
            <a:r>
              <a:rPr lang="en-US" b="1" dirty="0">
                <a:solidFill>
                  <a:schemeClr val="bg1"/>
                </a:solidFill>
                <a:latin typeface="Engravers MT"/>
                <a:cs typeface="Engravers MT"/>
              </a:rPr>
              <a:t>WE ARE WHAT WE REPEATEDLY DO, EXCELLENCE THEN, IS NOT AN ACT, BUT A HABIT.</a:t>
            </a:r>
          </a:p>
        </p:txBody>
      </p:sp>
    </p:spTree>
    <p:extLst>
      <p:ext uri="{BB962C8B-B14F-4D97-AF65-F5344CB8AC3E}">
        <p14:creationId xmlns:p14="http://schemas.microsoft.com/office/powerpoint/2010/main" val="864646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3267" y="875723"/>
          <a:ext cx="8990733" cy="5610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768439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A0B8-C8EA-A44A-B21A-12E9F49FE866}"/>
              </a:ext>
            </a:extLst>
          </p:cNvPr>
          <p:cNvSpPr>
            <a:spLocks noGrp="1"/>
          </p:cNvSpPr>
          <p:nvPr>
            <p:ph type="title"/>
          </p:nvPr>
        </p:nvSpPr>
        <p:spPr/>
        <p:txBody>
          <a:bodyPr/>
          <a:lstStyle/>
          <a:p>
            <a:pPr algn="ctr"/>
            <a:r>
              <a:rPr lang="en-GB" dirty="0"/>
              <a:t>4 phases of implementation </a:t>
            </a:r>
          </a:p>
        </p:txBody>
      </p:sp>
      <p:graphicFrame>
        <p:nvGraphicFramePr>
          <p:cNvPr id="7" name="Content Placeholder 2">
            <a:extLst>
              <a:ext uri="{FF2B5EF4-FFF2-40B4-BE49-F238E27FC236}">
                <a16:creationId xmlns:a16="http://schemas.microsoft.com/office/drawing/2014/main" id="{79443001-9157-937A-5F2D-5107EFC153F7}"/>
              </a:ext>
            </a:extLst>
          </p:cNvPr>
          <p:cNvGraphicFramePr>
            <a:graphicFrameLocks noGrp="1"/>
          </p:cNvGraphicFramePr>
          <p:nvPr>
            <p:ph idx="1"/>
            <p:extLst>
              <p:ext uri="{D42A27DB-BD31-4B8C-83A1-F6EECF244321}">
                <p14:modId xmlns:p14="http://schemas.microsoft.com/office/powerpoint/2010/main" val="2062262296"/>
              </p:ext>
            </p:extLst>
          </p:nvPr>
        </p:nvGraphicFramePr>
        <p:xfrm>
          <a:off x="628650" y="141812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780CE2D2-20F7-B741-B9F0-1AD19CA5EFC1}"/>
              </a:ext>
            </a:extLst>
          </p:cNvPr>
          <p:cNvSpPr/>
          <p:nvPr/>
        </p:nvSpPr>
        <p:spPr>
          <a:xfrm>
            <a:off x="243509" y="5643556"/>
            <a:ext cx="8656982" cy="400110"/>
          </a:xfrm>
          <a:prstGeom prst="rect">
            <a:avLst/>
          </a:prstGeom>
        </p:spPr>
        <p:txBody>
          <a:bodyPr wrap="square">
            <a:spAutoFit/>
          </a:bodyPr>
          <a:lstStyle/>
          <a:p>
            <a:r>
              <a:rPr lang="sv-SE" sz="1000" dirty="0" err="1"/>
              <a:t>Damschroder</a:t>
            </a:r>
            <a:r>
              <a:rPr lang="sv-SE" sz="1000" dirty="0"/>
              <a:t>, L. J., Aron, D. C., Keith, R. E., </a:t>
            </a:r>
            <a:r>
              <a:rPr lang="sv-SE" sz="1000" dirty="0" err="1"/>
              <a:t>Kirsh</a:t>
            </a:r>
            <a:r>
              <a:rPr lang="sv-SE" sz="1000" dirty="0"/>
              <a:t>, S. R., Alexander, J. A., &amp; </a:t>
            </a:r>
            <a:r>
              <a:rPr lang="sv-SE" sz="1000" dirty="0" err="1"/>
              <a:t>Lowery</a:t>
            </a:r>
            <a:r>
              <a:rPr lang="sv-SE" sz="1000" dirty="0"/>
              <a:t>, J. C. (2009). </a:t>
            </a:r>
            <a:r>
              <a:rPr lang="sv-SE" sz="1000" dirty="0" err="1"/>
              <a:t>Fostering</a:t>
            </a:r>
            <a:r>
              <a:rPr lang="sv-SE" sz="1000" dirty="0"/>
              <a:t> implementation </a:t>
            </a:r>
            <a:r>
              <a:rPr lang="sv-SE" sz="1000" dirty="0" err="1"/>
              <a:t>of</a:t>
            </a:r>
            <a:r>
              <a:rPr lang="sv-SE" sz="1000" dirty="0"/>
              <a:t> </a:t>
            </a:r>
            <a:r>
              <a:rPr lang="sv-SE" sz="1000" dirty="0" err="1"/>
              <a:t>health</a:t>
            </a:r>
            <a:r>
              <a:rPr lang="sv-SE" sz="1000" dirty="0"/>
              <a:t> services research </a:t>
            </a:r>
            <a:r>
              <a:rPr lang="sv-SE" sz="1000" dirty="0" err="1"/>
              <a:t>findings</a:t>
            </a:r>
            <a:r>
              <a:rPr lang="sv-SE" sz="1000" dirty="0"/>
              <a:t> </a:t>
            </a:r>
            <a:r>
              <a:rPr lang="sv-SE" sz="1000" dirty="0" err="1"/>
              <a:t>into</a:t>
            </a:r>
            <a:r>
              <a:rPr lang="sv-SE" sz="1000" dirty="0"/>
              <a:t> </a:t>
            </a:r>
            <a:r>
              <a:rPr lang="sv-SE" sz="1000" dirty="0" err="1"/>
              <a:t>practice</a:t>
            </a:r>
            <a:r>
              <a:rPr lang="sv-SE" sz="1000" dirty="0"/>
              <a:t>: a </a:t>
            </a:r>
            <a:r>
              <a:rPr lang="sv-SE" sz="1000" dirty="0" err="1"/>
              <a:t>consolidated</a:t>
            </a:r>
            <a:r>
              <a:rPr lang="sv-SE" sz="1000" dirty="0"/>
              <a:t> </a:t>
            </a:r>
            <a:r>
              <a:rPr lang="sv-SE" sz="1000" dirty="0" err="1"/>
              <a:t>framework</a:t>
            </a:r>
            <a:r>
              <a:rPr lang="sv-SE" sz="1000" dirty="0"/>
              <a:t> for </a:t>
            </a:r>
            <a:r>
              <a:rPr lang="sv-SE" sz="1000" dirty="0" err="1"/>
              <a:t>advancing</a:t>
            </a:r>
            <a:r>
              <a:rPr lang="sv-SE" sz="1000" dirty="0"/>
              <a:t> implementation science. </a:t>
            </a:r>
            <a:r>
              <a:rPr lang="sv-SE" sz="1000" i="1" dirty="0"/>
              <a:t>Implementation science</a:t>
            </a:r>
            <a:r>
              <a:rPr lang="sv-SE" sz="1000" dirty="0"/>
              <a:t>, 4, doi:10.1186/1748-5908-4-50. </a:t>
            </a:r>
          </a:p>
        </p:txBody>
      </p:sp>
    </p:spTree>
    <p:extLst>
      <p:ext uri="{BB962C8B-B14F-4D97-AF65-F5344CB8AC3E}">
        <p14:creationId xmlns:p14="http://schemas.microsoft.com/office/powerpoint/2010/main" val="210684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4474-BB62-776F-BC90-597ADEE6ADBD}"/>
              </a:ext>
            </a:extLst>
          </p:cNvPr>
          <p:cNvSpPr>
            <a:spLocks noGrp="1"/>
          </p:cNvSpPr>
          <p:nvPr>
            <p:ph type="title"/>
          </p:nvPr>
        </p:nvSpPr>
        <p:spPr>
          <a:xfrm>
            <a:off x="628650" y="0"/>
            <a:ext cx="7886700" cy="1325563"/>
          </a:xfrm>
        </p:spPr>
        <p:txBody>
          <a:bodyPr/>
          <a:lstStyle/>
          <a:p>
            <a:pPr algn="ctr"/>
            <a:r>
              <a:rPr lang="en-SE" dirty="0"/>
              <a:t>Indicators </a:t>
            </a:r>
          </a:p>
        </p:txBody>
      </p:sp>
      <p:sp>
        <p:nvSpPr>
          <p:cNvPr id="3" name="Content Placeholder 2">
            <a:extLst>
              <a:ext uri="{FF2B5EF4-FFF2-40B4-BE49-F238E27FC236}">
                <a16:creationId xmlns:a16="http://schemas.microsoft.com/office/drawing/2014/main" id="{29147D1C-14B5-C1FF-6C77-CDDCAC1186B9}"/>
              </a:ext>
            </a:extLst>
          </p:cNvPr>
          <p:cNvSpPr>
            <a:spLocks noGrp="1"/>
          </p:cNvSpPr>
          <p:nvPr>
            <p:ph idx="1"/>
          </p:nvPr>
        </p:nvSpPr>
        <p:spPr>
          <a:xfrm>
            <a:off x="628650" y="922564"/>
            <a:ext cx="7886700" cy="4740049"/>
          </a:xfrm>
        </p:spPr>
        <p:txBody>
          <a:bodyPr>
            <a:noAutofit/>
          </a:bodyPr>
          <a:lstStyle/>
          <a:p>
            <a:r>
              <a:rPr lang="en-GB" sz="2400" b="0" i="0" u="none" strike="noStrike" dirty="0">
                <a:solidFill>
                  <a:srgbClr val="374151"/>
                </a:solidFill>
                <a:effectLst/>
              </a:rPr>
              <a:t>Indicators are specific, measurable characteristics or variables that provide information about the program or initiative being evaluated. </a:t>
            </a:r>
          </a:p>
          <a:p>
            <a:r>
              <a:rPr lang="en-GB" sz="2400" b="0" i="0" u="none" strike="noStrike" dirty="0">
                <a:solidFill>
                  <a:srgbClr val="374151"/>
                </a:solidFill>
                <a:effectLst/>
              </a:rPr>
              <a:t>Indicators are used to assess the program's progress and effectiveness and to determine whether it is achieving its goals. </a:t>
            </a:r>
          </a:p>
          <a:p>
            <a:pPr lvl="1"/>
            <a:r>
              <a:rPr lang="en-GB" b="0" i="0" u="none" strike="noStrike" dirty="0">
                <a:solidFill>
                  <a:srgbClr val="374151"/>
                </a:solidFill>
                <a:effectLst/>
              </a:rPr>
              <a:t>Examples of indicators include program participation rates, changes in participants' knowledge or skills, and improvements in program outcomes such as employment or educational attainment. </a:t>
            </a:r>
          </a:p>
          <a:p>
            <a:r>
              <a:rPr lang="en-GB" sz="2400" b="0" i="0" u="none" strike="noStrike" dirty="0">
                <a:solidFill>
                  <a:srgbClr val="374151"/>
                </a:solidFill>
                <a:effectLst/>
              </a:rPr>
              <a:t>Indicators are selected based on the program's goals, objectives, and target population, and are chosen with input from stakeholders to ensure that they are relevant and useful.</a:t>
            </a:r>
            <a:endParaRPr lang="en-SE" sz="2400" dirty="0"/>
          </a:p>
        </p:txBody>
      </p:sp>
    </p:spTree>
    <p:extLst>
      <p:ext uri="{BB962C8B-B14F-4D97-AF65-F5344CB8AC3E}">
        <p14:creationId xmlns:p14="http://schemas.microsoft.com/office/powerpoint/2010/main" val="38933975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39A0E0-B851-7F4F-9D4A-91015D8C4BA2}"/>
              </a:ext>
            </a:extLst>
          </p:cNvPr>
          <p:cNvSpPr>
            <a:spLocks noGrp="1"/>
          </p:cNvSpPr>
          <p:nvPr>
            <p:ph type="title"/>
          </p:nvPr>
        </p:nvSpPr>
        <p:spPr/>
        <p:txBody>
          <a:bodyPr/>
          <a:lstStyle/>
          <a:p>
            <a:r>
              <a:rPr lang="en-GB" dirty="0"/>
              <a:t>SUMMARY</a:t>
            </a:r>
          </a:p>
        </p:txBody>
      </p:sp>
      <p:sp>
        <p:nvSpPr>
          <p:cNvPr id="5" name="Text Placeholder 4">
            <a:extLst>
              <a:ext uri="{FF2B5EF4-FFF2-40B4-BE49-F238E27FC236}">
                <a16:creationId xmlns:a16="http://schemas.microsoft.com/office/drawing/2014/main" id="{F1A2CD05-4F53-8A47-ABAF-3CC1F30D4EE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004267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E532-D1A3-444A-8839-AD15925EAD56}"/>
              </a:ext>
            </a:extLst>
          </p:cNvPr>
          <p:cNvSpPr>
            <a:spLocks noGrp="1"/>
          </p:cNvSpPr>
          <p:nvPr>
            <p:ph type="title"/>
          </p:nvPr>
        </p:nvSpPr>
        <p:spPr>
          <a:xfrm>
            <a:off x="3724072" y="629268"/>
            <a:ext cx="4939868" cy="1286160"/>
          </a:xfrm>
        </p:spPr>
        <p:txBody>
          <a:bodyPr anchor="b">
            <a:normAutofit/>
          </a:bodyPr>
          <a:lstStyle/>
          <a:p>
            <a:r>
              <a:rPr lang="en-GB" dirty="0"/>
              <a:t>Learning objectives </a:t>
            </a:r>
          </a:p>
        </p:txBody>
      </p:sp>
      <p:sp>
        <p:nvSpPr>
          <p:cNvPr id="3" name="Content Placeholder 2">
            <a:extLst>
              <a:ext uri="{FF2B5EF4-FFF2-40B4-BE49-F238E27FC236}">
                <a16:creationId xmlns:a16="http://schemas.microsoft.com/office/drawing/2014/main" id="{982B4C00-F721-BE42-9456-F70BE31E0D5A}"/>
              </a:ext>
            </a:extLst>
          </p:cNvPr>
          <p:cNvSpPr>
            <a:spLocks noGrp="1"/>
          </p:cNvSpPr>
          <p:nvPr>
            <p:ph idx="1"/>
          </p:nvPr>
        </p:nvSpPr>
        <p:spPr>
          <a:xfrm>
            <a:off x="3724073" y="2438400"/>
            <a:ext cx="4939867" cy="3785419"/>
          </a:xfrm>
        </p:spPr>
        <p:txBody>
          <a:bodyPr>
            <a:normAutofit/>
          </a:bodyPr>
          <a:lstStyle/>
          <a:p>
            <a:r>
              <a:rPr lang="en-GB" sz="2400" dirty="0"/>
              <a:t>What is Utilisation–Focused Outcomes Framework</a:t>
            </a:r>
          </a:p>
          <a:p>
            <a:r>
              <a:rPr lang="en-GB" sz="2400" dirty="0"/>
              <a:t>Explain what “SMARTER” goals are</a:t>
            </a:r>
          </a:p>
          <a:p>
            <a:r>
              <a:rPr lang="en-GB" sz="2400" dirty="0"/>
              <a:t>Explain the logic framework model </a:t>
            </a:r>
          </a:p>
          <a:p>
            <a:r>
              <a:rPr lang="en-GB" sz="2400" dirty="0"/>
              <a:t>Explain why evaluation is important </a:t>
            </a:r>
          </a:p>
          <a:p>
            <a:r>
              <a:rPr lang="en-GB" sz="2400" dirty="0"/>
              <a:t>Give examples of different evaluation models</a:t>
            </a:r>
          </a:p>
          <a:p>
            <a:endParaRPr lang="en-GB" sz="1700" dirty="0"/>
          </a:p>
        </p:txBody>
      </p:sp>
      <p:pic>
        <p:nvPicPr>
          <p:cNvPr id="5" name="Picture 4" descr="White puzzle with one red piece">
            <a:extLst>
              <a:ext uri="{FF2B5EF4-FFF2-40B4-BE49-F238E27FC236}">
                <a16:creationId xmlns:a16="http://schemas.microsoft.com/office/drawing/2014/main" id="{F6C10F67-B231-4524-84D7-01A490ECB524}"/>
              </a:ext>
            </a:extLst>
          </p:cNvPr>
          <p:cNvPicPr>
            <a:picLocks noChangeAspect="1"/>
          </p:cNvPicPr>
          <p:nvPr/>
        </p:nvPicPr>
        <p:blipFill rotWithShape="1">
          <a:blip r:embed="rId2"/>
          <a:srcRect l="36544" r="34940"/>
          <a:stretch/>
        </p:blipFill>
        <p:spPr>
          <a:xfrm>
            <a:off x="20" y="1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922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07459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12096</TotalTime>
  <Words>4690</Words>
  <Application>Microsoft Macintosh PowerPoint</Application>
  <PresentationFormat>On-screen Show (4:3)</PresentationFormat>
  <Paragraphs>458</Paragraphs>
  <Slides>91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91</vt:i4>
      </vt:variant>
    </vt:vector>
  </HeadingPairs>
  <TitlesOfParts>
    <vt:vector size="103" baseType="lpstr">
      <vt:lpstr>Arial</vt:lpstr>
      <vt:lpstr>Bodoni 72 Book Italic</vt:lpstr>
      <vt:lpstr>Calibri</vt:lpstr>
      <vt:lpstr>Calibri Light</vt:lpstr>
      <vt:lpstr>Engravers MT</vt:lpstr>
      <vt:lpstr>Helvetica</vt:lpstr>
      <vt:lpstr>Helvetica Neue</vt:lpstr>
      <vt:lpstr>Roboto</vt:lpstr>
      <vt:lpstr>Söhne</vt:lpstr>
      <vt:lpstr>Times</vt:lpstr>
      <vt:lpstr>Verdana</vt:lpstr>
      <vt:lpstr>1_Office Theme</vt:lpstr>
      <vt:lpstr>Module 4</vt:lpstr>
      <vt:lpstr>Learning objectives </vt:lpstr>
      <vt:lpstr>PowerPoint Presentation</vt:lpstr>
      <vt:lpstr>Impact </vt:lpstr>
      <vt:lpstr>Measuring change </vt:lpstr>
      <vt:lpstr>PowerPoint Presentation</vt:lpstr>
      <vt:lpstr>Utilisation–Focused  Outcomes Framework</vt:lpstr>
      <vt:lpstr>Utilisation–Focused  Outcomes Framework</vt:lpstr>
      <vt:lpstr>Indicators </vt:lpstr>
      <vt:lpstr>Generating indicators </vt:lpstr>
      <vt:lpstr>Indicators </vt:lpstr>
      <vt:lpstr>Indicators </vt:lpstr>
      <vt:lpstr>Indicators </vt:lpstr>
      <vt:lpstr>Specifying desired outcomes</vt:lpstr>
      <vt:lpstr>Implementation of  psychosocial care</vt:lpstr>
      <vt:lpstr>PowerPoint Presentation</vt:lpstr>
      <vt:lpstr>SMARTER GOALS</vt:lpstr>
      <vt:lpstr>Specific</vt:lpstr>
      <vt:lpstr>Specific – Psychosocial care</vt:lpstr>
      <vt:lpstr>Measurable</vt:lpstr>
      <vt:lpstr>Measurable</vt:lpstr>
      <vt:lpstr>Achievable</vt:lpstr>
      <vt:lpstr>Achievable</vt:lpstr>
      <vt:lpstr>Relevant</vt:lpstr>
      <vt:lpstr>Time-bound</vt:lpstr>
      <vt:lpstr>Reminder</vt:lpstr>
      <vt:lpstr>LOGIC FRAMEWORK MODEL</vt:lpstr>
      <vt:lpstr>Background </vt:lpstr>
      <vt:lpstr>Background </vt:lpstr>
      <vt:lpstr>Background</vt:lpstr>
      <vt:lpstr>If then…</vt:lpstr>
      <vt:lpstr>Logic Framework Model</vt:lpstr>
      <vt:lpstr>Logic Framework Model</vt:lpstr>
      <vt:lpstr>Logic Framework Model</vt:lpstr>
      <vt:lpstr>PowerPoint Presentation</vt:lpstr>
      <vt:lpstr>Step by Step </vt:lpstr>
      <vt:lpstr>Step by Step </vt:lpstr>
      <vt:lpstr>Step by Step</vt:lpstr>
      <vt:lpstr>Step by Step</vt:lpstr>
      <vt:lpstr>Step by Step</vt:lpstr>
      <vt:lpstr>Step by Step</vt:lpstr>
      <vt:lpstr>Step by Step</vt:lpstr>
      <vt:lpstr>Step by Step</vt:lpstr>
      <vt:lpstr>Logic model</vt:lpstr>
      <vt:lpstr>Exercise – in pairs 15 minutes </vt:lpstr>
      <vt:lpstr>PowerPoint Presentation</vt:lpstr>
      <vt:lpstr>PowerPoint Presentation</vt:lpstr>
      <vt:lpstr>PowerPoint Presentation</vt:lpstr>
      <vt:lpstr>PowerPoint Presentation</vt:lpstr>
      <vt:lpstr>PowerPoint Presentation</vt:lpstr>
      <vt:lpstr>Evaluate</vt:lpstr>
      <vt:lpstr>Evaluate</vt:lpstr>
      <vt:lpstr>Re-evaluate</vt:lpstr>
      <vt:lpstr>So what kind of evaluation should be done?</vt:lpstr>
      <vt:lpstr>Formative Evaluation </vt:lpstr>
      <vt:lpstr>Formative Evaluation </vt:lpstr>
      <vt:lpstr>Formative Evaluation </vt:lpstr>
      <vt:lpstr>Formative Evaluation</vt:lpstr>
      <vt:lpstr>Two types of formative evalaution</vt:lpstr>
      <vt:lpstr>Developmental evaluation </vt:lpstr>
      <vt:lpstr>Developmental evaluation </vt:lpstr>
      <vt:lpstr>Developmental evaluation </vt:lpstr>
      <vt:lpstr>Developmental evaluation </vt:lpstr>
      <vt:lpstr>Monitoring evaluation</vt:lpstr>
      <vt:lpstr>Monitoring evaluation</vt:lpstr>
      <vt:lpstr>Monitoring evaluation</vt:lpstr>
      <vt:lpstr>Monitoring evaluation</vt:lpstr>
      <vt:lpstr>Summative evaluation</vt:lpstr>
      <vt:lpstr>Accountability evaluation</vt:lpstr>
      <vt:lpstr>Accountability evaluation</vt:lpstr>
      <vt:lpstr>Accountability evaluation</vt:lpstr>
      <vt:lpstr>Compliance evaluations</vt:lpstr>
      <vt:lpstr>PowerPoint Presentation</vt:lpstr>
      <vt:lpstr>PowerPoint Presentation</vt:lpstr>
      <vt:lpstr>PowerPoint Presentation</vt:lpstr>
      <vt:lpstr>Exercise </vt:lpstr>
      <vt:lpstr>PowerPoint Presentation</vt:lpstr>
      <vt:lpstr>PowerPoint Presentation</vt:lpstr>
      <vt:lpstr>PowerPoint Presentation</vt:lpstr>
      <vt:lpstr>PowerPoint Presentation</vt:lpstr>
      <vt:lpstr>PowerPoint Presentation</vt:lpstr>
      <vt:lpstr>Participatory </vt:lpstr>
      <vt:lpstr>Participatory evaluation</vt:lpstr>
      <vt:lpstr>Participatory evaluation</vt:lpstr>
      <vt:lpstr>Participatory evaluation</vt:lpstr>
      <vt:lpstr>Participatory evaluation</vt:lpstr>
      <vt:lpstr>PowerPoint Presentation</vt:lpstr>
      <vt:lpstr>PowerPoint Presentation</vt:lpstr>
      <vt:lpstr>4 phases of implementation </vt:lpstr>
      <vt:lpstr>SUMMARY</vt:lpstr>
      <vt:lpstr>Learning objectives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dc:title>
  <dc:creator>Martin Jens Persson</dc:creator>
  <cp:lastModifiedBy>Martin Jens Persson</cp:lastModifiedBy>
  <cp:revision>27</cp:revision>
  <dcterms:created xsi:type="dcterms:W3CDTF">2019-08-27T09:09:52Z</dcterms:created>
  <dcterms:modified xsi:type="dcterms:W3CDTF">2023-01-22T11:08:08Z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2022-07-28T06:00:14Z</vt:lpwstr>
  </property>
  <property fmtid="{D5CDD505-2E9C-101B-9397-08002B2CF9AE}" pid="4" name="MSIP_Label_9144ccec-98ca-4847-b090-103d5c6592f4_Method">
    <vt:lpwstr>Privileged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3d71686c-b055-4b13-9792-3bc650137913</vt:lpwstr>
  </property>
  <property fmtid="{D5CDD505-2E9C-101B-9397-08002B2CF9AE}" pid="8" name="MSIP_Label_9144ccec-98ca-4847-b090-103d5c6592f4_ContentBits">
    <vt:lpwstr>0</vt:lpwstr>
  </property>
</Properties>
</file>