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778" r:id="rId2"/>
    <p:sldId id="788" r:id="rId3"/>
    <p:sldId id="730" r:id="rId4"/>
    <p:sldId id="792" r:id="rId5"/>
    <p:sldId id="731" r:id="rId6"/>
    <p:sldId id="732" r:id="rId7"/>
    <p:sldId id="288" r:id="rId8"/>
    <p:sldId id="289" r:id="rId9"/>
    <p:sldId id="295" r:id="rId10"/>
    <p:sldId id="733" r:id="rId11"/>
    <p:sldId id="791" r:id="rId12"/>
    <p:sldId id="291" r:id="rId13"/>
    <p:sldId id="303" r:id="rId14"/>
    <p:sldId id="292" r:id="rId15"/>
    <p:sldId id="293" r:id="rId16"/>
    <p:sldId id="793" r:id="rId17"/>
    <p:sldId id="294" r:id="rId18"/>
    <p:sldId id="301" r:id="rId19"/>
    <p:sldId id="794" r:id="rId20"/>
    <p:sldId id="740" r:id="rId21"/>
    <p:sldId id="786" r:id="rId22"/>
    <p:sldId id="787" r:id="rId23"/>
    <p:sldId id="795" r:id="rId24"/>
    <p:sldId id="260" r:id="rId25"/>
    <p:sldId id="261" r:id="rId26"/>
    <p:sldId id="323" r:id="rId27"/>
    <p:sldId id="304" r:id="rId28"/>
    <p:sldId id="305" r:id="rId29"/>
    <p:sldId id="739" r:id="rId30"/>
    <p:sldId id="306" r:id="rId31"/>
    <p:sldId id="789" r:id="rId32"/>
    <p:sldId id="790" r:id="rId3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87"/>
    <p:restoredTop sz="86383"/>
  </p:normalViewPr>
  <p:slideViewPr>
    <p:cSldViewPr snapToGrid="0" snapToObjects="1">
      <p:cViewPr varScale="1">
        <p:scale>
          <a:sx n="105" d="100"/>
          <a:sy n="105" d="100"/>
        </p:scale>
        <p:origin x="1904"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2081D-600C-4404-8FB1-E7485F2711D2}" type="doc">
      <dgm:prSet loTypeId="urn:microsoft.com/office/officeart/2018/5/layout/IconLeaf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0C2B61A9-417B-4BEE-B479-9CDFB3B61624}">
      <dgm:prSet/>
      <dgm:spPr/>
      <dgm:t>
        <a:bodyPr/>
        <a:lstStyle/>
        <a:p>
          <a:pPr>
            <a:defRPr cap="all"/>
          </a:pPr>
          <a:r>
            <a:rPr lang="en-US"/>
            <a:t>Everyone in the team needs to know the answers to these 2 questions</a:t>
          </a:r>
        </a:p>
      </dgm:t>
    </dgm:pt>
    <dgm:pt modelId="{94802F7A-9917-4AD7-A2E9-10711994FD78}" type="parTrans" cxnId="{61CDD8CD-4AEE-48F6-BBD2-BE128B290345}">
      <dgm:prSet/>
      <dgm:spPr/>
      <dgm:t>
        <a:bodyPr/>
        <a:lstStyle/>
        <a:p>
          <a:endParaRPr lang="en-US"/>
        </a:p>
      </dgm:t>
    </dgm:pt>
    <dgm:pt modelId="{DA708FFF-0547-4F4E-8443-763A2452F3AC}" type="sibTrans" cxnId="{61CDD8CD-4AEE-48F6-BBD2-BE128B290345}">
      <dgm:prSet/>
      <dgm:spPr/>
      <dgm:t>
        <a:bodyPr/>
        <a:lstStyle/>
        <a:p>
          <a:endParaRPr lang="en-US"/>
        </a:p>
      </dgm:t>
    </dgm:pt>
    <dgm:pt modelId="{0EED7890-C631-460F-9B4B-C8572AC4B37E}">
      <dgm:prSet/>
      <dgm:spPr/>
      <dgm:t>
        <a:bodyPr/>
        <a:lstStyle/>
        <a:p>
          <a:pPr>
            <a:defRPr cap="all"/>
          </a:pPr>
          <a:r>
            <a:rPr lang="en-US"/>
            <a:t>If not, implementation of the new concept is less likely to work. </a:t>
          </a:r>
        </a:p>
      </dgm:t>
    </dgm:pt>
    <dgm:pt modelId="{B62051C0-ED71-4C7D-B2F3-5F8DBDF0C8D8}" type="parTrans" cxnId="{6C2A4557-6586-4AA0-9BE5-E9C6D4E4DA36}">
      <dgm:prSet/>
      <dgm:spPr/>
      <dgm:t>
        <a:bodyPr/>
        <a:lstStyle/>
        <a:p>
          <a:endParaRPr lang="en-US"/>
        </a:p>
      </dgm:t>
    </dgm:pt>
    <dgm:pt modelId="{539D89CD-E701-4EA9-91D5-0FBBB132FF9F}" type="sibTrans" cxnId="{6C2A4557-6586-4AA0-9BE5-E9C6D4E4DA36}">
      <dgm:prSet/>
      <dgm:spPr/>
      <dgm:t>
        <a:bodyPr/>
        <a:lstStyle/>
        <a:p>
          <a:endParaRPr lang="en-US"/>
        </a:p>
      </dgm:t>
    </dgm:pt>
    <dgm:pt modelId="{99E5072A-27D4-4547-A76E-1679E4B79D82}" type="pres">
      <dgm:prSet presAssocID="{DF62081D-600C-4404-8FB1-E7485F2711D2}" presName="root" presStyleCnt="0">
        <dgm:presLayoutVars>
          <dgm:dir/>
          <dgm:resizeHandles val="exact"/>
        </dgm:presLayoutVars>
      </dgm:prSet>
      <dgm:spPr/>
    </dgm:pt>
    <dgm:pt modelId="{FB2F9DFC-AE1C-4422-9E1C-535DA5845651}" type="pres">
      <dgm:prSet presAssocID="{0C2B61A9-417B-4BEE-B479-9CDFB3B61624}" presName="compNode" presStyleCnt="0"/>
      <dgm:spPr/>
    </dgm:pt>
    <dgm:pt modelId="{5D78B441-D76A-4657-96F7-B9100A4667C6}" type="pres">
      <dgm:prSet presAssocID="{0C2B61A9-417B-4BEE-B479-9CDFB3B61624}" presName="iconBgRect" presStyleLbl="bgShp" presStyleIdx="0" presStyleCnt="2"/>
      <dgm:spPr>
        <a:prstGeom prst="round2DiagRect">
          <a:avLst>
            <a:gd name="adj1" fmla="val 29727"/>
            <a:gd name="adj2" fmla="val 0"/>
          </a:avLst>
        </a:prstGeom>
      </dgm:spPr>
    </dgm:pt>
    <dgm:pt modelId="{01E51504-48B4-43DD-997B-8FB0BA0A9919}" type="pres">
      <dgm:prSet presAssocID="{0C2B61A9-417B-4BEE-B479-9CDFB3B616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0CC7D968-5A77-419B-87CE-FEDD55E9B577}" type="pres">
      <dgm:prSet presAssocID="{0C2B61A9-417B-4BEE-B479-9CDFB3B61624}" presName="spaceRect" presStyleCnt="0"/>
      <dgm:spPr/>
    </dgm:pt>
    <dgm:pt modelId="{C04C38A6-2DC1-425E-91E3-077281CC57D5}" type="pres">
      <dgm:prSet presAssocID="{0C2B61A9-417B-4BEE-B479-9CDFB3B61624}" presName="textRect" presStyleLbl="revTx" presStyleIdx="0" presStyleCnt="2">
        <dgm:presLayoutVars>
          <dgm:chMax val="1"/>
          <dgm:chPref val="1"/>
        </dgm:presLayoutVars>
      </dgm:prSet>
      <dgm:spPr/>
    </dgm:pt>
    <dgm:pt modelId="{83AD7E0B-CC26-4D3E-890D-AEE126DC8C68}" type="pres">
      <dgm:prSet presAssocID="{DA708FFF-0547-4F4E-8443-763A2452F3AC}" presName="sibTrans" presStyleCnt="0"/>
      <dgm:spPr/>
    </dgm:pt>
    <dgm:pt modelId="{0C81DB6C-2FDC-46C0-AA46-1187F73E9DDF}" type="pres">
      <dgm:prSet presAssocID="{0EED7890-C631-460F-9B4B-C8572AC4B37E}" presName="compNode" presStyleCnt="0"/>
      <dgm:spPr/>
    </dgm:pt>
    <dgm:pt modelId="{838192AE-B678-4366-BED8-DB02FA16C0CA}" type="pres">
      <dgm:prSet presAssocID="{0EED7890-C631-460F-9B4B-C8572AC4B37E}" presName="iconBgRect" presStyleLbl="bgShp" presStyleIdx="1" presStyleCnt="2"/>
      <dgm:spPr>
        <a:prstGeom prst="round2DiagRect">
          <a:avLst>
            <a:gd name="adj1" fmla="val 29727"/>
            <a:gd name="adj2" fmla="val 0"/>
          </a:avLst>
        </a:prstGeom>
      </dgm:spPr>
    </dgm:pt>
    <dgm:pt modelId="{45BF66DE-6738-4545-A89C-47CF7B68D030}" type="pres">
      <dgm:prSet presAssocID="{0EED7890-C631-460F-9B4B-C8572AC4B3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1BBF85BD-BD17-4858-84E8-45B85ABAB4FC}" type="pres">
      <dgm:prSet presAssocID="{0EED7890-C631-460F-9B4B-C8572AC4B37E}" presName="spaceRect" presStyleCnt="0"/>
      <dgm:spPr/>
    </dgm:pt>
    <dgm:pt modelId="{EAF8447A-2524-4854-AAEA-38F2CDD0AE51}" type="pres">
      <dgm:prSet presAssocID="{0EED7890-C631-460F-9B4B-C8572AC4B37E}" presName="textRect" presStyleLbl="revTx" presStyleIdx="1" presStyleCnt="2">
        <dgm:presLayoutVars>
          <dgm:chMax val="1"/>
          <dgm:chPref val="1"/>
        </dgm:presLayoutVars>
      </dgm:prSet>
      <dgm:spPr/>
    </dgm:pt>
  </dgm:ptLst>
  <dgm:cxnLst>
    <dgm:cxn modelId="{B34EC253-F693-43B4-BFDF-E4E16A9DEEAA}" type="presOf" srcId="{DF62081D-600C-4404-8FB1-E7485F2711D2}" destId="{99E5072A-27D4-4547-A76E-1679E4B79D82}" srcOrd="0" destOrd="0" presId="urn:microsoft.com/office/officeart/2018/5/layout/IconLeafLabelList"/>
    <dgm:cxn modelId="{6C2A4557-6586-4AA0-9BE5-E9C6D4E4DA36}" srcId="{DF62081D-600C-4404-8FB1-E7485F2711D2}" destId="{0EED7890-C631-460F-9B4B-C8572AC4B37E}" srcOrd="1" destOrd="0" parTransId="{B62051C0-ED71-4C7D-B2F3-5F8DBDF0C8D8}" sibTransId="{539D89CD-E701-4EA9-91D5-0FBBB132FF9F}"/>
    <dgm:cxn modelId="{F9918D5E-73EE-48F8-87C9-1992D2F6B6B7}" type="presOf" srcId="{0EED7890-C631-460F-9B4B-C8572AC4B37E}" destId="{EAF8447A-2524-4854-AAEA-38F2CDD0AE51}" srcOrd="0" destOrd="0" presId="urn:microsoft.com/office/officeart/2018/5/layout/IconLeafLabelList"/>
    <dgm:cxn modelId="{B8C7D0A5-148D-4EF1-83EE-A012F6AECE56}" type="presOf" srcId="{0C2B61A9-417B-4BEE-B479-9CDFB3B61624}" destId="{C04C38A6-2DC1-425E-91E3-077281CC57D5}" srcOrd="0" destOrd="0" presId="urn:microsoft.com/office/officeart/2018/5/layout/IconLeafLabelList"/>
    <dgm:cxn modelId="{61CDD8CD-4AEE-48F6-BBD2-BE128B290345}" srcId="{DF62081D-600C-4404-8FB1-E7485F2711D2}" destId="{0C2B61A9-417B-4BEE-B479-9CDFB3B61624}" srcOrd="0" destOrd="0" parTransId="{94802F7A-9917-4AD7-A2E9-10711994FD78}" sibTransId="{DA708FFF-0547-4F4E-8443-763A2452F3AC}"/>
    <dgm:cxn modelId="{41DB6BB5-FAA4-4765-90FC-F5EF55C29B20}" type="presParOf" srcId="{99E5072A-27D4-4547-A76E-1679E4B79D82}" destId="{FB2F9DFC-AE1C-4422-9E1C-535DA5845651}" srcOrd="0" destOrd="0" presId="urn:microsoft.com/office/officeart/2018/5/layout/IconLeafLabelList"/>
    <dgm:cxn modelId="{A8D52D1C-7B5D-405F-B81E-21837233CE0A}" type="presParOf" srcId="{FB2F9DFC-AE1C-4422-9E1C-535DA5845651}" destId="{5D78B441-D76A-4657-96F7-B9100A4667C6}" srcOrd="0" destOrd="0" presId="urn:microsoft.com/office/officeart/2018/5/layout/IconLeafLabelList"/>
    <dgm:cxn modelId="{307A94F5-8C94-4147-8177-982F09D0E249}" type="presParOf" srcId="{FB2F9DFC-AE1C-4422-9E1C-535DA5845651}" destId="{01E51504-48B4-43DD-997B-8FB0BA0A9919}" srcOrd="1" destOrd="0" presId="urn:microsoft.com/office/officeart/2018/5/layout/IconLeafLabelList"/>
    <dgm:cxn modelId="{623731D4-4D5E-4A9A-86B9-DB57D7F9F4B9}" type="presParOf" srcId="{FB2F9DFC-AE1C-4422-9E1C-535DA5845651}" destId="{0CC7D968-5A77-419B-87CE-FEDD55E9B577}" srcOrd="2" destOrd="0" presId="urn:microsoft.com/office/officeart/2018/5/layout/IconLeafLabelList"/>
    <dgm:cxn modelId="{3CC04BFC-0306-4CB4-B675-FDBE8DF1F07E}" type="presParOf" srcId="{FB2F9DFC-AE1C-4422-9E1C-535DA5845651}" destId="{C04C38A6-2DC1-425E-91E3-077281CC57D5}" srcOrd="3" destOrd="0" presId="urn:microsoft.com/office/officeart/2018/5/layout/IconLeafLabelList"/>
    <dgm:cxn modelId="{D3C77572-9CD9-42E5-8EAE-059F1576875D}" type="presParOf" srcId="{99E5072A-27D4-4547-A76E-1679E4B79D82}" destId="{83AD7E0B-CC26-4D3E-890D-AEE126DC8C68}" srcOrd="1" destOrd="0" presId="urn:microsoft.com/office/officeart/2018/5/layout/IconLeafLabelList"/>
    <dgm:cxn modelId="{C7730C47-8BC4-47D2-AF2D-156F6F3BC594}" type="presParOf" srcId="{99E5072A-27D4-4547-A76E-1679E4B79D82}" destId="{0C81DB6C-2FDC-46C0-AA46-1187F73E9DDF}" srcOrd="2" destOrd="0" presId="urn:microsoft.com/office/officeart/2018/5/layout/IconLeafLabelList"/>
    <dgm:cxn modelId="{FA570C5A-5D41-4338-9DF7-802B811B9C3A}" type="presParOf" srcId="{0C81DB6C-2FDC-46C0-AA46-1187F73E9DDF}" destId="{838192AE-B678-4366-BED8-DB02FA16C0CA}" srcOrd="0" destOrd="0" presId="urn:microsoft.com/office/officeart/2018/5/layout/IconLeafLabelList"/>
    <dgm:cxn modelId="{53D6F0AE-D499-4B5E-A3C4-98644E0CD3E1}" type="presParOf" srcId="{0C81DB6C-2FDC-46C0-AA46-1187F73E9DDF}" destId="{45BF66DE-6738-4545-A89C-47CF7B68D030}" srcOrd="1" destOrd="0" presId="urn:microsoft.com/office/officeart/2018/5/layout/IconLeafLabelList"/>
    <dgm:cxn modelId="{CAAD8F8C-9C15-4493-A0D3-B5B8133F7C61}" type="presParOf" srcId="{0C81DB6C-2FDC-46C0-AA46-1187F73E9DDF}" destId="{1BBF85BD-BD17-4858-84E8-45B85ABAB4FC}" srcOrd="2" destOrd="0" presId="urn:microsoft.com/office/officeart/2018/5/layout/IconLeafLabelList"/>
    <dgm:cxn modelId="{B7686B78-3895-46C2-8C8A-AC8C008FA0B5}" type="presParOf" srcId="{0C81DB6C-2FDC-46C0-AA46-1187F73E9DDF}" destId="{EAF8447A-2524-4854-AAEA-38F2CDD0AE5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38F51-6C3A-4632-924D-002AD7742AA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6DB6553-9F0A-4E07-B4D4-C1FF436A68E1}">
      <dgm:prSet custT="1"/>
      <dgm:spPr/>
      <dgm:t>
        <a:bodyPr/>
        <a:lstStyle/>
        <a:p>
          <a:r>
            <a:rPr lang="en-GB" sz="2400" dirty="0"/>
            <a:t>What are the barriers/obstacles you have encountered based on your experience?</a:t>
          </a:r>
          <a:endParaRPr lang="en-US" sz="1800" dirty="0"/>
        </a:p>
      </dgm:t>
    </dgm:pt>
    <dgm:pt modelId="{4D79C251-367F-4098-8F85-13142EE4421F}" type="parTrans" cxnId="{24E21C00-B1B1-4E64-907C-F57655CA1993}">
      <dgm:prSet/>
      <dgm:spPr/>
      <dgm:t>
        <a:bodyPr/>
        <a:lstStyle/>
        <a:p>
          <a:endParaRPr lang="en-US"/>
        </a:p>
      </dgm:t>
    </dgm:pt>
    <dgm:pt modelId="{BC16DA07-1245-4880-9D06-5051F5B11A00}" type="sibTrans" cxnId="{24E21C00-B1B1-4E64-907C-F57655CA1993}">
      <dgm:prSet/>
      <dgm:spPr/>
      <dgm:t>
        <a:bodyPr/>
        <a:lstStyle/>
        <a:p>
          <a:endParaRPr lang="en-US"/>
        </a:p>
      </dgm:t>
    </dgm:pt>
    <dgm:pt modelId="{44DB26FA-17FD-4BA9-A09C-EA8BDD6836E2}">
      <dgm:prSet/>
      <dgm:spPr/>
      <dgm:t>
        <a:bodyPr/>
        <a:lstStyle/>
        <a:p>
          <a:r>
            <a:rPr lang="en-GB" dirty="0"/>
            <a:t>What barriers do you think are the most challenging?</a:t>
          </a:r>
          <a:endParaRPr lang="en-US" dirty="0"/>
        </a:p>
      </dgm:t>
    </dgm:pt>
    <dgm:pt modelId="{6DE6FB3E-D8A2-4B80-A879-B6FE7A32C9C4}" type="parTrans" cxnId="{6D19FF67-D6E6-4F84-BDAB-06614CD9FE4C}">
      <dgm:prSet/>
      <dgm:spPr/>
      <dgm:t>
        <a:bodyPr/>
        <a:lstStyle/>
        <a:p>
          <a:endParaRPr lang="en-US"/>
        </a:p>
      </dgm:t>
    </dgm:pt>
    <dgm:pt modelId="{D06B33AB-8E0B-46C5-BEF0-33F85AEE09FD}" type="sibTrans" cxnId="{6D19FF67-D6E6-4F84-BDAB-06614CD9FE4C}">
      <dgm:prSet/>
      <dgm:spPr/>
      <dgm:t>
        <a:bodyPr/>
        <a:lstStyle/>
        <a:p>
          <a:endParaRPr lang="en-US"/>
        </a:p>
      </dgm:t>
    </dgm:pt>
    <dgm:pt modelId="{4DB04EFE-5BE2-418A-B680-E0F6026B6A20}" type="pres">
      <dgm:prSet presAssocID="{77D38F51-6C3A-4632-924D-002AD7742AA8}" presName="root" presStyleCnt="0">
        <dgm:presLayoutVars>
          <dgm:dir/>
          <dgm:resizeHandles val="exact"/>
        </dgm:presLayoutVars>
      </dgm:prSet>
      <dgm:spPr/>
    </dgm:pt>
    <dgm:pt modelId="{D73FDA60-E077-427E-9CA5-B53363F58674}" type="pres">
      <dgm:prSet presAssocID="{F6DB6553-9F0A-4E07-B4D4-C1FF436A68E1}" presName="compNode" presStyleCnt="0"/>
      <dgm:spPr/>
    </dgm:pt>
    <dgm:pt modelId="{0D5AC517-016F-456F-8C80-16175AADC51C}" type="pres">
      <dgm:prSet presAssocID="{F6DB6553-9F0A-4E07-B4D4-C1FF436A68E1}" presName="bgRect" presStyleLbl="bgShp" presStyleIdx="0" presStyleCnt="2"/>
      <dgm:spPr/>
    </dgm:pt>
    <dgm:pt modelId="{165308F5-37DC-4500-88DD-1E8DE1BD61E0}" type="pres">
      <dgm:prSet presAssocID="{F6DB6553-9F0A-4E07-B4D4-C1FF436A68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AD768231-3C14-4543-BF04-67CC0F5F3517}" type="pres">
      <dgm:prSet presAssocID="{F6DB6553-9F0A-4E07-B4D4-C1FF436A68E1}" presName="spaceRect" presStyleCnt="0"/>
      <dgm:spPr/>
    </dgm:pt>
    <dgm:pt modelId="{2B8AD58E-7488-4222-BE33-9E6054CCCD22}" type="pres">
      <dgm:prSet presAssocID="{F6DB6553-9F0A-4E07-B4D4-C1FF436A68E1}" presName="parTx" presStyleLbl="revTx" presStyleIdx="0" presStyleCnt="2">
        <dgm:presLayoutVars>
          <dgm:chMax val="0"/>
          <dgm:chPref val="0"/>
        </dgm:presLayoutVars>
      </dgm:prSet>
      <dgm:spPr/>
    </dgm:pt>
    <dgm:pt modelId="{677869C8-6D2F-4DCC-94A2-5F2700D70F0A}" type="pres">
      <dgm:prSet presAssocID="{BC16DA07-1245-4880-9D06-5051F5B11A00}" presName="sibTrans" presStyleCnt="0"/>
      <dgm:spPr/>
    </dgm:pt>
    <dgm:pt modelId="{4C173B43-7564-4936-96AF-0060A3D66896}" type="pres">
      <dgm:prSet presAssocID="{44DB26FA-17FD-4BA9-A09C-EA8BDD6836E2}" presName="compNode" presStyleCnt="0"/>
      <dgm:spPr/>
    </dgm:pt>
    <dgm:pt modelId="{49D612F5-1CDB-49B6-9EDB-94D173F6DA0D}" type="pres">
      <dgm:prSet presAssocID="{44DB26FA-17FD-4BA9-A09C-EA8BDD6836E2}" presName="bgRect" presStyleLbl="bgShp" presStyleIdx="1" presStyleCnt="2"/>
      <dgm:spPr/>
    </dgm:pt>
    <dgm:pt modelId="{5E01C33D-35F7-4EA5-801E-AF93547F096B}" type="pres">
      <dgm:prSet presAssocID="{44DB26FA-17FD-4BA9-A09C-EA8BDD6836E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0F238008-0D2E-413A-8904-D474EB0A37B8}" type="pres">
      <dgm:prSet presAssocID="{44DB26FA-17FD-4BA9-A09C-EA8BDD6836E2}" presName="spaceRect" presStyleCnt="0"/>
      <dgm:spPr/>
    </dgm:pt>
    <dgm:pt modelId="{068378CB-EC13-4674-89B2-036B50773AFF}" type="pres">
      <dgm:prSet presAssocID="{44DB26FA-17FD-4BA9-A09C-EA8BDD6836E2}" presName="parTx" presStyleLbl="revTx" presStyleIdx="1" presStyleCnt="2">
        <dgm:presLayoutVars>
          <dgm:chMax val="0"/>
          <dgm:chPref val="0"/>
        </dgm:presLayoutVars>
      </dgm:prSet>
      <dgm:spPr/>
    </dgm:pt>
  </dgm:ptLst>
  <dgm:cxnLst>
    <dgm:cxn modelId="{24E21C00-B1B1-4E64-907C-F57655CA1993}" srcId="{77D38F51-6C3A-4632-924D-002AD7742AA8}" destId="{F6DB6553-9F0A-4E07-B4D4-C1FF436A68E1}" srcOrd="0" destOrd="0" parTransId="{4D79C251-367F-4098-8F85-13142EE4421F}" sibTransId="{BC16DA07-1245-4880-9D06-5051F5B11A00}"/>
    <dgm:cxn modelId="{6D19FF67-D6E6-4F84-BDAB-06614CD9FE4C}" srcId="{77D38F51-6C3A-4632-924D-002AD7742AA8}" destId="{44DB26FA-17FD-4BA9-A09C-EA8BDD6836E2}" srcOrd="1" destOrd="0" parTransId="{6DE6FB3E-D8A2-4B80-A879-B6FE7A32C9C4}" sibTransId="{D06B33AB-8E0B-46C5-BEF0-33F85AEE09FD}"/>
    <dgm:cxn modelId="{0F048AAD-AA8B-4734-81CD-D054F8604A14}" type="presOf" srcId="{F6DB6553-9F0A-4E07-B4D4-C1FF436A68E1}" destId="{2B8AD58E-7488-4222-BE33-9E6054CCCD22}" srcOrd="0" destOrd="0" presId="urn:microsoft.com/office/officeart/2018/2/layout/IconVerticalSolidList"/>
    <dgm:cxn modelId="{983CF9DC-96A3-4526-B2C8-32522C59CF34}" type="presOf" srcId="{44DB26FA-17FD-4BA9-A09C-EA8BDD6836E2}" destId="{068378CB-EC13-4674-89B2-036B50773AFF}" srcOrd="0" destOrd="0" presId="urn:microsoft.com/office/officeart/2018/2/layout/IconVerticalSolidList"/>
    <dgm:cxn modelId="{937190EE-9FCB-41FF-B67E-939037F0407C}" type="presOf" srcId="{77D38F51-6C3A-4632-924D-002AD7742AA8}" destId="{4DB04EFE-5BE2-418A-B680-E0F6026B6A20}" srcOrd="0" destOrd="0" presId="urn:microsoft.com/office/officeart/2018/2/layout/IconVerticalSolidList"/>
    <dgm:cxn modelId="{9D1AC4AA-FCD8-42F4-9474-94B794471E8C}" type="presParOf" srcId="{4DB04EFE-5BE2-418A-B680-E0F6026B6A20}" destId="{D73FDA60-E077-427E-9CA5-B53363F58674}" srcOrd="0" destOrd="0" presId="urn:microsoft.com/office/officeart/2018/2/layout/IconVerticalSolidList"/>
    <dgm:cxn modelId="{D8D97E85-854A-43C5-B264-F5371C08833A}" type="presParOf" srcId="{D73FDA60-E077-427E-9CA5-B53363F58674}" destId="{0D5AC517-016F-456F-8C80-16175AADC51C}" srcOrd="0" destOrd="0" presId="urn:microsoft.com/office/officeart/2018/2/layout/IconVerticalSolidList"/>
    <dgm:cxn modelId="{43FD5710-B133-4669-82DC-82E3F70883EC}" type="presParOf" srcId="{D73FDA60-E077-427E-9CA5-B53363F58674}" destId="{165308F5-37DC-4500-88DD-1E8DE1BD61E0}" srcOrd="1" destOrd="0" presId="urn:microsoft.com/office/officeart/2018/2/layout/IconVerticalSolidList"/>
    <dgm:cxn modelId="{12D00C26-9EDE-4092-893B-511943EFB26E}" type="presParOf" srcId="{D73FDA60-E077-427E-9CA5-B53363F58674}" destId="{AD768231-3C14-4543-BF04-67CC0F5F3517}" srcOrd="2" destOrd="0" presId="urn:microsoft.com/office/officeart/2018/2/layout/IconVerticalSolidList"/>
    <dgm:cxn modelId="{4C718742-FA86-409B-BCE5-13E9F5983880}" type="presParOf" srcId="{D73FDA60-E077-427E-9CA5-B53363F58674}" destId="{2B8AD58E-7488-4222-BE33-9E6054CCCD22}" srcOrd="3" destOrd="0" presId="urn:microsoft.com/office/officeart/2018/2/layout/IconVerticalSolidList"/>
    <dgm:cxn modelId="{0DF63B1B-DB88-42C0-8FA5-1FA8E831FCAF}" type="presParOf" srcId="{4DB04EFE-5BE2-418A-B680-E0F6026B6A20}" destId="{677869C8-6D2F-4DCC-94A2-5F2700D70F0A}" srcOrd="1" destOrd="0" presId="urn:microsoft.com/office/officeart/2018/2/layout/IconVerticalSolidList"/>
    <dgm:cxn modelId="{A426A944-7F10-408B-B2D8-60E17E5183DB}" type="presParOf" srcId="{4DB04EFE-5BE2-418A-B680-E0F6026B6A20}" destId="{4C173B43-7564-4936-96AF-0060A3D66896}" srcOrd="2" destOrd="0" presId="urn:microsoft.com/office/officeart/2018/2/layout/IconVerticalSolidList"/>
    <dgm:cxn modelId="{530362D5-96FF-426B-84C0-294B37566639}" type="presParOf" srcId="{4C173B43-7564-4936-96AF-0060A3D66896}" destId="{49D612F5-1CDB-49B6-9EDB-94D173F6DA0D}" srcOrd="0" destOrd="0" presId="urn:microsoft.com/office/officeart/2018/2/layout/IconVerticalSolidList"/>
    <dgm:cxn modelId="{058C26B2-A21B-45C5-9535-EDEEF1883750}" type="presParOf" srcId="{4C173B43-7564-4936-96AF-0060A3D66896}" destId="{5E01C33D-35F7-4EA5-801E-AF93547F096B}" srcOrd="1" destOrd="0" presId="urn:microsoft.com/office/officeart/2018/2/layout/IconVerticalSolidList"/>
    <dgm:cxn modelId="{60BA933E-9167-41DD-9D33-04DC4A2EBB23}" type="presParOf" srcId="{4C173B43-7564-4936-96AF-0060A3D66896}" destId="{0F238008-0D2E-413A-8904-D474EB0A37B8}" srcOrd="2" destOrd="0" presId="urn:microsoft.com/office/officeart/2018/2/layout/IconVerticalSolidList"/>
    <dgm:cxn modelId="{18F3DE2A-5558-469C-ACF8-1EA8BB2E647D}" type="presParOf" srcId="{4C173B43-7564-4936-96AF-0060A3D66896}" destId="{068378CB-EC13-4674-89B2-036B50773A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13AE26-BB48-467B-B418-B14E41A77FB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52EE14A-9FA1-4D2E-94F7-8AD0B937AFC2}">
      <dgm:prSet/>
      <dgm:spPr/>
      <dgm:t>
        <a:bodyPr/>
        <a:lstStyle/>
        <a:p>
          <a:r>
            <a:rPr lang="en-US"/>
            <a:t>It is important to think about how you can address these aspects in your setting. </a:t>
          </a:r>
        </a:p>
      </dgm:t>
    </dgm:pt>
    <dgm:pt modelId="{38678B2A-19D7-4D1A-9B8B-6903B3D6FDC4}" type="parTrans" cxnId="{07423582-9905-4900-9278-0758A4658011}">
      <dgm:prSet/>
      <dgm:spPr/>
      <dgm:t>
        <a:bodyPr/>
        <a:lstStyle/>
        <a:p>
          <a:endParaRPr lang="en-US"/>
        </a:p>
      </dgm:t>
    </dgm:pt>
    <dgm:pt modelId="{DC159943-1BB1-4C37-9027-9CB4C2415AFD}" type="sibTrans" cxnId="{07423582-9905-4900-9278-0758A4658011}">
      <dgm:prSet/>
      <dgm:spPr/>
      <dgm:t>
        <a:bodyPr/>
        <a:lstStyle/>
        <a:p>
          <a:endParaRPr lang="en-US"/>
        </a:p>
      </dgm:t>
    </dgm:pt>
    <dgm:pt modelId="{3FB31CD0-33CD-4CF6-A6F6-E7575DBFB76C}">
      <dgm:prSet/>
      <dgm:spPr/>
      <dgm:t>
        <a:bodyPr/>
        <a:lstStyle/>
        <a:p>
          <a:r>
            <a:rPr lang="en-US"/>
            <a:t>By having a viable plan in place about how to address the potential external risks factors, staff feel more comfortable allocating their resources and effort for implement the necessary changes.   </a:t>
          </a:r>
        </a:p>
      </dgm:t>
    </dgm:pt>
    <dgm:pt modelId="{FE9E66B0-A3B3-4DB1-B15D-4D8DC2CD39AA}" type="parTrans" cxnId="{966DBDBD-2E47-4199-8BC9-7C930B5C61CD}">
      <dgm:prSet/>
      <dgm:spPr/>
      <dgm:t>
        <a:bodyPr/>
        <a:lstStyle/>
        <a:p>
          <a:endParaRPr lang="en-US"/>
        </a:p>
      </dgm:t>
    </dgm:pt>
    <dgm:pt modelId="{79756692-B443-4107-98A3-4ACBC39DC0AA}" type="sibTrans" cxnId="{966DBDBD-2E47-4199-8BC9-7C930B5C61CD}">
      <dgm:prSet/>
      <dgm:spPr/>
      <dgm:t>
        <a:bodyPr/>
        <a:lstStyle/>
        <a:p>
          <a:endParaRPr lang="en-US"/>
        </a:p>
      </dgm:t>
    </dgm:pt>
    <dgm:pt modelId="{B9043A32-C414-4E4C-8451-433C7A6C652C}" type="pres">
      <dgm:prSet presAssocID="{BE13AE26-BB48-467B-B418-B14E41A77FBA}" presName="linear" presStyleCnt="0">
        <dgm:presLayoutVars>
          <dgm:animLvl val="lvl"/>
          <dgm:resizeHandles val="exact"/>
        </dgm:presLayoutVars>
      </dgm:prSet>
      <dgm:spPr/>
    </dgm:pt>
    <dgm:pt modelId="{07BC0EB9-B863-1D42-B8F0-BFB7D4B37945}" type="pres">
      <dgm:prSet presAssocID="{E52EE14A-9FA1-4D2E-94F7-8AD0B937AFC2}" presName="parentText" presStyleLbl="node1" presStyleIdx="0" presStyleCnt="2">
        <dgm:presLayoutVars>
          <dgm:chMax val="0"/>
          <dgm:bulletEnabled val="1"/>
        </dgm:presLayoutVars>
      </dgm:prSet>
      <dgm:spPr/>
    </dgm:pt>
    <dgm:pt modelId="{12A0B706-D333-314C-9269-3350DF016E7F}" type="pres">
      <dgm:prSet presAssocID="{DC159943-1BB1-4C37-9027-9CB4C2415AFD}" presName="spacer" presStyleCnt="0"/>
      <dgm:spPr/>
    </dgm:pt>
    <dgm:pt modelId="{4CEFA1C4-69D8-1240-9291-88216A623E60}" type="pres">
      <dgm:prSet presAssocID="{3FB31CD0-33CD-4CF6-A6F6-E7575DBFB76C}" presName="parentText" presStyleLbl="node1" presStyleIdx="1" presStyleCnt="2">
        <dgm:presLayoutVars>
          <dgm:chMax val="0"/>
          <dgm:bulletEnabled val="1"/>
        </dgm:presLayoutVars>
      </dgm:prSet>
      <dgm:spPr/>
    </dgm:pt>
  </dgm:ptLst>
  <dgm:cxnLst>
    <dgm:cxn modelId="{B0B45622-DDA4-794C-96A3-5820E2335762}" type="presOf" srcId="{E52EE14A-9FA1-4D2E-94F7-8AD0B937AFC2}" destId="{07BC0EB9-B863-1D42-B8F0-BFB7D4B37945}" srcOrd="0" destOrd="0" presId="urn:microsoft.com/office/officeart/2005/8/layout/vList2"/>
    <dgm:cxn modelId="{EB46FE52-8500-2E4B-A253-7C84CDBFFC0A}" type="presOf" srcId="{3FB31CD0-33CD-4CF6-A6F6-E7575DBFB76C}" destId="{4CEFA1C4-69D8-1240-9291-88216A623E60}" srcOrd="0" destOrd="0" presId="urn:microsoft.com/office/officeart/2005/8/layout/vList2"/>
    <dgm:cxn modelId="{44E1685B-72BC-D547-BF02-D1273163DC79}" type="presOf" srcId="{BE13AE26-BB48-467B-B418-B14E41A77FBA}" destId="{B9043A32-C414-4E4C-8451-433C7A6C652C}" srcOrd="0" destOrd="0" presId="urn:microsoft.com/office/officeart/2005/8/layout/vList2"/>
    <dgm:cxn modelId="{07423582-9905-4900-9278-0758A4658011}" srcId="{BE13AE26-BB48-467B-B418-B14E41A77FBA}" destId="{E52EE14A-9FA1-4D2E-94F7-8AD0B937AFC2}" srcOrd="0" destOrd="0" parTransId="{38678B2A-19D7-4D1A-9B8B-6903B3D6FDC4}" sibTransId="{DC159943-1BB1-4C37-9027-9CB4C2415AFD}"/>
    <dgm:cxn modelId="{966DBDBD-2E47-4199-8BC9-7C930B5C61CD}" srcId="{BE13AE26-BB48-467B-B418-B14E41A77FBA}" destId="{3FB31CD0-33CD-4CF6-A6F6-E7575DBFB76C}" srcOrd="1" destOrd="0" parTransId="{FE9E66B0-A3B3-4DB1-B15D-4D8DC2CD39AA}" sibTransId="{79756692-B443-4107-98A3-4ACBC39DC0AA}"/>
    <dgm:cxn modelId="{DE565D9B-C8FB-634D-A4AB-E831F97AD397}" type="presParOf" srcId="{B9043A32-C414-4E4C-8451-433C7A6C652C}" destId="{07BC0EB9-B863-1D42-B8F0-BFB7D4B37945}" srcOrd="0" destOrd="0" presId="urn:microsoft.com/office/officeart/2005/8/layout/vList2"/>
    <dgm:cxn modelId="{A283560A-99F6-F042-B482-B0640F59835F}" type="presParOf" srcId="{B9043A32-C414-4E4C-8451-433C7A6C652C}" destId="{12A0B706-D333-314C-9269-3350DF016E7F}" srcOrd="1" destOrd="0" presId="urn:microsoft.com/office/officeart/2005/8/layout/vList2"/>
    <dgm:cxn modelId="{6C31C1C1-6FC2-7747-B17A-4C4810500DCB}" type="presParOf" srcId="{B9043A32-C414-4E4C-8451-433C7A6C652C}" destId="{4CEFA1C4-69D8-1240-9291-88216A623E6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8B441-D76A-4657-96F7-B9100A4667C6}">
      <dsp:nvSpPr>
        <dsp:cNvPr id="0" name=""/>
        <dsp:cNvSpPr/>
      </dsp:nvSpPr>
      <dsp:spPr>
        <a:xfrm>
          <a:off x="730349" y="375668"/>
          <a:ext cx="2196000" cy="2196000"/>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51504-48B4-43DD-997B-8FB0BA0A9919}">
      <dsp:nvSpPr>
        <dsp:cNvPr id="0" name=""/>
        <dsp:cNvSpPr/>
      </dsp:nvSpPr>
      <dsp:spPr>
        <a:xfrm>
          <a:off x="1198349"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4C38A6-2DC1-425E-91E3-077281CC57D5}">
      <dsp:nvSpPr>
        <dsp:cNvPr id="0" name=""/>
        <dsp:cNvSpPr/>
      </dsp:nvSpPr>
      <dsp:spPr>
        <a:xfrm>
          <a:off x="28349"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Everyone in the team needs to know the answers to these 2 questions</a:t>
          </a:r>
        </a:p>
      </dsp:txBody>
      <dsp:txXfrm>
        <a:off x="28349" y="3255669"/>
        <a:ext cx="3600000" cy="720000"/>
      </dsp:txXfrm>
    </dsp:sp>
    <dsp:sp modelId="{838192AE-B678-4366-BED8-DB02FA16C0CA}">
      <dsp:nvSpPr>
        <dsp:cNvPr id="0" name=""/>
        <dsp:cNvSpPr/>
      </dsp:nvSpPr>
      <dsp:spPr>
        <a:xfrm>
          <a:off x="4960350" y="375668"/>
          <a:ext cx="2196000" cy="2196000"/>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F66DE-6738-4545-A89C-47CF7B68D030}">
      <dsp:nvSpPr>
        <dsp:cNvPr id="0" name=""/>
        <dsp:cNvSpPr/>
      </dsp:nvSpPr>
      <dsp:spPr>
        <a:xfrm>
          <a:off x="542835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8447A-2524-4854-AAEA-38F2CDD0AE51}">
      <dsp:nvSpPr>
        <dsp:cNvPr id="0" name=""/>
        <dsp:cNvSpPr/>
      </dsp:nvSpPr>
      <dsp:spPr>
        <a:xfrm>
          <a:off x="425835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If not, implementation of the new concept is less likely to work. </a:t>
          </a:r>
        </a:p>
      </dsp:txBody>
      <dsp:txXfrm>
        <a:off x="4258350" y="3255669"/>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AC517-016F-456F-8C80-16175AADC51C}">
      <dsp:nvSpPr>
        <dsp:cNvPr id="0" name=""/>
        <dsp:cNvSpPr/>
      </dsp:nvSpPr>
      <dsp:spPr>
        <a:xfrm>
          <a:off x="0" y="707092"/>
          <a:ext cx="78867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308F5-37DC-4500-88DD-1E8DE1BD61E0}">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8AD58E-7488-4222-BE33-9E6054CCCD22}">
      <dsp:nvSpPr>
        <dsp:cNvPr id="0" name=""/>
        <dsp:cNvSpPr/>
      </dsp:nvSpPr>
      <dsp:spPr>
        <a:xfrm>
          <a:off x="1507738" y="707092"/>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GB" sz="2400" kern="1200" dirty="0"/>
            <a:t>What are the barriers/obstacles you have encountered based on your experience?</a:t>
          </a:r>
          <a:endParaRPr lang="en-US" sz="1800" kern="1200" dirty="0"/>
        </a:p>
      </dsp:txBody>
      <dsp:txXfrm>
        <a:off x="1507738" y="707092"/>
        <a:ext cx="6378961" cy="1305401"/>
      </dsp:txXfrm>
    </dsp:sp>
    <dsp:sp modelId="{49D612F5-1CDB-49B6-9EDB-94D173F6DA0D}">
      <dsp:nvSpPr>
        <dsp:cNvPr id="0" name=""/>
        <dsp:cNvSpPr/>
      </dsp:nvSpPr>
      <dsp:spPr>
        <a:xfrm>
          <a:off x="0" y="2338844"/>
          <a:ext cx="78867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01C33D-35F7-4EA5-801E-AF93547F096B}">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8378CB-EC13-4674-89B2-036B50773AFF}">
      <dsp:nvSpPr>
        <dsp:cNvPr id="0" name=""/>
        <dsp:cNvSpPr/>
      </dsp:nvSpPr>
      <dsp:spPr>
        <a:xfrm>
          <a:off x="1507738" y="2338844"/>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GB" sz="2500" kern="1200" dirty="0"/>
            <a:t>What barriers do you think are the most challenging?</a:t>
          </a:r>
          <a:endParaRPr lang="en-US" sz="2500" kern="1200" dirty="0"/>
        </a:p>
      </dsp:txBody>
      <dsp:txXfrm>
        <a:off x="1507738" y="2338844"/>
        <a:ext cx="63789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C0EB9-B863-1D42-B8F0-BFB7D4B37945}">
      <dsp:nvSpPr>
        <dsp:cNvPr id="0" name=""/>
        <dsp:cNvSpPr/>
      </dsp:nvSpPr>
      <dsp:spPr>
        <a:xfrm>
          <a:off x="0" y="263469"/>
          <a:ext cx="5669628" cy="28388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It is important to think about how you can address these aspects in your setting. </a:t>
          </a:r>
        </a:p>
      </dsp:txBody>
      <dsp:txXfrm>
        <a:off x="138582" y="402051"/>
        <a:ext cx="5392464" cy="2561694"/>
      </dsp:txXfrm>
    </dsp:sp>
    <dsp:sp modelId="{4CEFA1C4-69D8-1240-9291-88216A623E60}">
      <dsp:nvSpPr>
        <dsp:cNvPr id="0" name=""/>
        <dsp:cNvSpPr/>
      </dsp:nvSpPr>
      <dsp:spPr>
        <a:xfrm>
          <a:off x="0" y="3182968"/>
          <a:ext cx="5669628" cy="283885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By having a viable plan in place about how to address the potential external risks factors, staff feel more comfortable allocating their resources and effort for implement the necessary changes.   </a:t>
          </a:r>
        </a:p>
      </dsp:txBody>
      <dsp:txXfrm>
        <a:off x="138582" y="3321550"/>
        <a:ext cx="5392464" cy="256169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15927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52183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263569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88999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F931881-656B-5747-BE33-F486862559F6}" type="slidenum">
              <a:rPr lang="en-US"/>
              <a:pPr/>
              <a:t>‹#›</a:t>
            </a:fld>
            <a:endParaRPr lang="en-US" dirty="0"/>
          </a:p>
        </p:txBody>
      </p:sp>
    </p:spTree>
    <p:extLst>
      <p:ext uri="{BB962C8B-B14F-4D97-AF65-F5344CB8AC3E}">
        <p14:creationId xmlns:p14="http://schemas.microsoft.com/office/powerpoint/2010/main" val="366905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20658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48929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98155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sv-SE"/>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61395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sv-SE"/>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17057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sv-SE"/>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7675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991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408942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998D2465-F33F-8285-107A-D279695C54C1}"/>
              </a:ext>
            </a:extLst>
          </p:cNvPr>
          <p:cNvGrpSpPr/>
          <p:nvPr userDrawn="1"/>
        </p:nvGrpSpPr>
        <p:grpSpPr>
          <a:xfrm>
            <a:off x="179523" y="6121210"/>
            <a:ext cx="6520219" cy="633095"/>
            <a:chOff x="519728" y="10058718"/>
            <a:chExt cx="6520219" cy="633095"/>
          </a:xfrm>
        </p:grpSpPr>
        <p:pic>
          <p:nvPicPr>
            <p:cNvPr id="5" name="Picture 4">
              <a:extLst>
                <a:ext uri="{FF2B5EF4-FFF2-40B4-BE49-F238E27FC236}">
                  <a16:creationId xmlns:a16="http://schemas.microsoft.com/office/drawing/2014/main" id="{E4486E77-B6D7-D32E-B569-F89ADC2508B4}"/>
                </a:ext>
              </a:extLst>
            </p:cNvPr>
            <p:cNvPicPr/>
            <p:nvPr userDrawn="1"/>
          </p:nvPicPr>
          <p:blipFill>
            <a:blip r:embed="rId15">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6" name="TextBox 5">
              <a:extLst>
                <a:ext uri="{FF2B5EF4-FFF2-40B4-BE49-F238E27FC236}">
                  <a16:creationId xmlns:a16="http://schemas.microsoft.com/office/drawing/2014/main" id="{48BF58D8-C97E-FF5F-45D5-84D34818DE68}"/>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7" name="Picture 6">
            <a:extLst>
              <a:ext uri="{FF2B5EF4-FFF2-40B4-BE49-F238E27FC236}">
                <a16:creationId xmlns:a16="http://schemas.microsoft.com/office/drawing/2014/main" id="{0AA8D988-C2D5-6913-5499-C1E0B25C8E58}"/>
              </a:ext>
            </a:extLst>
          </p:cNvPr>
          <p:cNvPicPr>
            <a:picLocks noChangeAspect="1"/>
          </p:cNvPicPr>
          <p:nvPr userDrawn="1"/>
        </p:nvPicPr>
        <p:blipFill>
          <a:blip r:embed="rId16"/>
          <a:stretch>
            <a:fillRect/>
          </a:stretch>
        </p:blipFill>
        <p:spPr>
          <a:xfrm>
            <a:off x="8104274" y="5810901"/>
            <a:ext cx="822151" cy="1001996"/>
          </a:xfrm>
          <a:prstGeom prst="rect">
            <a:avLst/>
          </a:prstGeom>
        </p:spPr>
      </p:pic>
    </p:spTree>
    <p:extLst>
      <p:ext uri="{BB962C8B-B14F-4D97-AF65-F5344CB8AC3E}">
        <p14:creationId xmlns:p14="http://schemas.microsoft.com/office/powerpoint/2010/main" val="3910819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bbest.com/2016/11/06/paying-100-of-an-employees-benefits-does-not-count-towards-the-flsa-exempt-salary-threshold-in-business-and-at-work/"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bluediamondgallery.com/wooden-tile/d/diabetes.html"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Flickr_-_The_U.S._Army_-_Camp_Taji_obstacle_course.jpg"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E4482-ACE8-D845-98FA-839823CB8FAF}"/>
              </a:ext>
            </a:extLst>
          </p:cNvPr>
          <p:cNvSpPr>
            <a:spLocks noGrp="1"/>
          </p:cNvSpPr>
          <p:nvPr>
            <p:ph type="ctrTitle"/>
          </p:nvPr>
        </p:nvSpPr>
        <p:spPr/>
        <p:txBody>
          <a:bodyPr/>
          <a:lstStyle/>
          <a:p>
            <a:r>
              <a:rPr lang="en-GB" dirty="0"/>
              <a:t>Module 3</a:t>
            </a:r>
          </a:p>
        </p:txBody>
      </p:sp>
      <p:sp>
        <p:nvSpPr>
          <p:cNvPr id="5" name="Subtitle 4">
            <a:extLst>
              <a:ext uri="{FF2B5EF4-FFF2-40B4-BE49-F238E27FC236}">
                <a16:creationId xmlns:a16="http://schemas.microsoft.com/office/drawing/2014/main" id="{AA9635D4-D03C-3E4E-9A5A-F596D7658093}"/>
              </a:ext>
            </a:extLst>
          </p:cNvPr>
          <p:cNvSpPr>
            <a:spLocks noGrp="1"/>
          </p:cNvSpPr>
          <p:nvPr>
            <p:ph type="subTitle" idx="1"/>
          </p:nvPr>
        </p:nvSpPr>
        <p:spPr/>
        <p:txBody>
          <a:bodyPr>
            <a:normAutofit/>
          </a:bodyPr>
          <a:lstStyle/>
          <a:p>
            <a:r>
              <a:rPr lang="en-GB" sz="1800" b="0" i="0" u="none" strike="noStrike" dirty="0">
                <a:solidFill>
                  <a:srgbClr val="000000"/>
                </a:solidFill>
                <a:effectLst/>
                <a:latin typeface="Helvetica" pitchFamily="2" charset="0"/>
              </a:rPr>
              <a:t>Martin Persson, PhD, MPH, MSc</a:t>
            </a:r>
            <a:br>
              <a:rPr lang="en-GB" sz="1800" dirty="0"/>
            </a:br>
            <a:r>
              <a:rPr lang="en-GB" sz="1800" b="0" i="0" u="none" strike="noStrike" dirty="0">
                <a:solidFill>
                  <a:srgbClr val="000000"/>
                </a:solidFill>
                <a:effectLst/>
                <a:latin typeface="Helvetica" pitchFamily="2" charset="0"/>
              </a:rPr>
              <a:t>Professor of Health Science </a:t>
            </a:r>
            <a:br>
              <a:rPr lang="en-GB" sz="1800" dirty="0"/>
            </a:br>
            <a:r>
              <a:rPr lang="en-GB" sz="1800" b="0" i="0" u="none" strike="noStrike" dirty="0">
                <a:solidFill>
                  <a:srgbClr val="000000"/>
                </a:solidFill>
                <a:effectLst/>
                <a:latin typeface="Helvetica" pitchFamily="2" charset="0"/>
              </a:rPr>
              <a:t>Faculty of Health Sciences</a:t>
            </a:r>
            <a:br>
              <a:rPr lang="en-GB" sz="1800" dirty="0"/>
            </a:br>
            <a:r>
              <a:rPr lang="en-GB" sz="1800" b="0" i="0" u="none" strike="noStrike" dirty="0">
                <a:solidFill>
                  <a:srgbClr val="000000"/>
                </a:solidFill>
                <a:effectLst/>
                <a:latin typeface="Helvetica" pitchFamily="2" charset="0"/>
              </a:rPr>
              <a:t>Kristianstad University </a:t>
            </a:r>
            <a:br>
              <a:rPr lang="en-GB" sz="1800" dirty="0"/>
            </a:br>
            <a:r>
              <a:rPr lang="en-GB" sz="1800" b="0" i="0" u="none" strike="noStrike" dirty="0">
                <a:solidFill>
                  <a:srgbClr val="000000"/>
                </a:solidFill>
                <a:effectLst/>
                <a:latin typeface="Helvetica" pitchFamily="2" charset="0"/>
              </a:rPr>
              <a:t>Sweden</a:t>
            </a:r>
            <a:endParaRPr lang="en-GB" sz="1800" dirty="0"/>
          </a:p>
          <a:p>
            <a:endParaRPr lang="en-GB" sz="1800" dirty="0"/>
          </a:p>
        </p:txBody>
      </p:sp>
    </p:spTree>
    <p:extLst>
      <p:ext uri="{BB962C8B-B14F-4D97-AF65-F5344CB8AC3E}">
        <p14:creationId xmlns:p14="http://schemas.microsoft.com/office/powerpoint/2010/main" val="28690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9C75C-31A0-5B45-9B25-C6F216D11C10}"/>
              </a:ext>
            </a:extLst>
          </p:cNvPr>
          <p:cNvSpPr>
            <a:spLocks noGrp="1"/>
          </p:cNvSpPr>
          <p:nvPr>
            <p:ph type="title"/>
          </p:nvPr>
        </p:nvSpPr>
        <p:spPr>
          <a:xfrm>
            <a:off x="628650" y="459863"/>
            <a:ext cx="7886700" cy="1004594"/>
          </a:xfrm>
        </p:spPr>
        <p:txBody>
          <a:bodyPr>
            <a:normAutofit/>
          </a:bodyPr>
          <a:lstStyle/>
          <a:p>
            <a:pPr algn="ctr"/>
            <a:r>
              <a:rPr lang="en-GB" sz="4100">
                <a:solidFill>
                  <a:srgbClr val="FFFFFF"/>
                </a:solidFill>
              </a:rPr>
              <a:t>Barriers – talk in pairs (10 minutes)   </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0CB0750-CEB8-92B2-E1D5-AF9814780880}"/>
              </a:ext>
            </a:extLst>
          </p:cNvPr>
          <p:cNvGraphicFramePr>
            <a:graphicFrameLocks noGrp="1"/>
          </p:cNvGraphicFramePr>
          <p:nvPr>
            <p:ph idx="1"/>
            <p:extLst>
              <p:ext uri="{D42A27DB-BD31-4B8C-83A1-F6EECF244321}">
                <p14:modId xmlns:p14="http://schemas.microsoft.com/office/powerpoint/2010/main" val="2757198220"/>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56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01225AB-3E51-D34D-BE28-2B47B1D850E5}"/>
              </a:ext>
            </a:extLst>
          </p:cNvPr>
          <p:cNvPicPr>
            <a:picLocks noChangeAspect="1"/>
          </p:cNvPicPr>
          <p:nvPr/>
        </p:nvPicPr>
        <p:blipFill rotWithShape="1">
          <a:blip r:embed="rId2">
            <a:alphaModFix amt="50000"/>
          </a:blip>
          <a:srcRect b="3846"/>
          <a:stretch/>
        </p:blipFill>
        <p:spPr>
          <a:xfrm>
            <a:off x="20" y="1"/>
            <a:ext cx="9143980" cy="6857999"/>
          </a:xfrm>
          <a:prstGeom prst="rect">
            <a:avLst/>
          </a:prstGeom>
        </p:spPr>
      </p:pic>
      <p:sp>
        <p:nvSpPr>
          <p:cNvPr id="2" name="Title 1">
            <a:extLst>
              <a:ext uri="{FF2B5EF4-FFF2-40B4-BE49-F238E27FC236}">
                <a16:creationId xmlns:a16="http://schemas.microsoft.com/office/drawing/2014/main" id="{8216617B-FFE2-6F42-B82E-326B4455577B}"/>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r>
              <a:rPr lang="en-US" sz="6000" dirty="0">
                <a:solidFill>
                  <a:srgbClr val="FFFFFF"/>
                </a:solidFill>
              </a:rPr>
              <a:t>Barriers/obstacles </a:t>
            </a:r>
          </a:p>
        </p:txBody>
      </p:sp>
      <p:sp>
        <p:nvSpPr>
          <p:cNvPr id="4" name="Content Placeholder 3">
            <a:extLst>
              <a:ext uri="{FF2B5EF4-FFF2-40B4-BE49-F238E27FC236}">
                <a16:creationId xmlns:a16="http://schemas.microsoft.com/office/drawing/2014/main" id="{D55A7F74-327B-5842-9092-3EFD4F7CDDD9}"/>
              </a:ext>
            </a:extLst>
          </p:cNvPr>
          <p:cNvSpPr>
            <a:spLocks noGrp="1"/>
          </p:cNvSpPr>
          <p:nvPr>
            <p:ph idx="1"/>
          </p:nvPr>
        </p:nvSpPr>
        <p:spPr>
          <a:xfrm>
            <a:off x="1143000" y="4159404"/>
            <a:ext cx="6858000" cy="1098395"/>
          </a:xfrm>
        </p:spPr>
        <p:txBody>
          <a:bodyPr vert="horz" lIns="91440" tIns="45720" rIns="91440" bIns="45720" rtlCol="0">
            <a:normAutofit/>
          </a:bodyPr>
          <a:lstStyle/>
          <a:p>
            <a:pPr marL="0" indent="0" algn="ctr">
              <a:buNone/>
            </a:pPr>
            <a:r>
              <a:rPr lang="en-US" sz="2400">
                <a:solidFill>
                  <a:srgbClr val="FFFFFF"/>
                </a:solidFill>
              </a:rPr>
              <a:t>Group discussion 10 minutes</a:t>
            </a:r>
          </a:p>
        </p:txBody>
      </p:sp>
    </p:spTree>
    <p:extLst>
      <p:ext uri="{BB962C8B-B14F-4D97-AF65-F5344CB8AC3E}">
        <p14:creationId xmlns:p14="http://schemas.microsoft.com/office/powerpoint/2010/main" val="18067755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r>
              <a:rPr lang="en-US" sz="4300" b="1"/>
              <a:t>The Benefit versus Cost ratio</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872899"/>
            <a:ext cx="3182691" cy="3320668"/>
          </a:xfrm>
        </p:spPr>
        <p:txBody>
          <a:bodyPr>
            <a:normAutofit/>
          </a:bodyPr>
          <a:lstStyle/>
          <a:p>
            <a:r>
              <a:rPr lang="en-US" sz="2400" dirty="0"/>
              <a:t>Influences how an individual will behave in relation to implementing the change.</a:t>
            </a:r>
          </a:p>
          <a:p>
            <a:r>
              <a:rPr lang="en-US" sz="2400" dirty="0"/>
              <a:t>The perception that implementing is more beneficial than the cost (effort) is crucial.</a:t>
            </a:r>
          </a:p>
          <a:p>
            <a:pPr marL="0" indent="0">
              <a:buNone/>
            </a:pPr>
            <a:endParaRPr lang="en-US" sz="1900" dirty="0"/>
          </a:p>
        </p:txBody>
      </p:sp>
      <p:pic>
        <p:nvPicPr>
          <p:cNvPr id="5" name="Picture 4" descr="A close-up of a sign&#10;&#10;Description automatically generated with medium confidence">
            <a:extLst>
              <a:ext uri="{FF2B5EF4-FFF2-40B4-BE49-F238E27FC236}">
                <a16:creationId xmlns:a16="http://schemas.microsoft.com/office/drawing/2014/main" id="{65E9CD4F-655E-7E6C-E643-52DC57D7CDB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368" r="15404"/>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371B3798-B778-1096-7B86-3EE4470B3EB1}"/>
              </a:ext>
            </a:extLst>
          </p:cNvPr>
          <p:cNvSpPr txBox="1"/>
          <p:nvPr/>
        </p:nvSpPr>
        <p:spPr>
          <a:xfrm>
            <a:off x="6824134" y="6657945"/>
            <a:ext cx="2319866" cy="200055"/>
          </a:xfrm>
          <a:prstGeom prst="rect">
            <a:avLst/>
          </a:prstGeom>
          <a:solidFill>
            <a:srgbClr val="000000"/>
          </a:solidFill>
        </p:spPr>
        <p:txBody>
          <a:bodyPr wrap="none" rtlCol="0">
            <a:spAutoFit/>
          </a:bodyPr>
          <a:lstStyle/>
          <a:p>
            <a:pPr algn="r">
              <a:spcAft>
                <a:spcPts val="600"/>
              </a:spcAft>
            </a:pPr>
            <a:r>
              <a:rPr lang="en-SE" sz="700">
                <a:solidFill>
                  <a:srgbClr val="FFFFFF"/>
                </a:solidFill>
                <a:hlinkClick r:id="rId3" tooltip="https://www.debbest.com/2016/11/06/paying-100-of-an-employees-benefits-does-not-count-towards-the-flsa-exempt-salary-threshold-in-business-and-at-work/">
                  <a:extLst>
                    <a:ext uri="{A12FA001-AC4F-418D-AE19-62706E023703}">
                      <ahyp:hlinkClr xmlns:ahyp="http://schemas.microsoft.com/office/drawing/2018/hyperlinkcolor" val="tx"/>
                    </a:ext>
                  </a:extLst>
                </a:hlinkClick>
              </a:rPr>
              <a:t>This Photo</a:t>
            </a:r>
            <a:r>
              <a:rPr lang="en-SE" sz="700">
                <a:solidFill>
                  <a:srgbClr val="FFFFFF"/>
                </a:solidFill>
              </a:rPr>
              <a:t> by Unknown Author is licensed under </a:t>
            </a:r>
            <a:r>
              <a:rPr lang="en-SE"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SE" sz="700">
              <a:solidFill>
                <a:srgbClr val="FFFFFF"/>
              </a:solidFill>
            </a:endParaRPr>
          </a:p>
        </p:txBody>
      </p:sp>
    </p:spTree>
    <p:extLst>
      <p:ext uri="{BB962C8B-B14F-4D97-AF65-F5344CB8AC3E}">
        <p14:creationId xmlns:p14="http://schemas.microsoft.com/office/powerpoint/2010/main" val="428560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 versus Cost ratio</a:t>
            </a:r>
          </a:p>
        </p:txBody>
      </p:sp>
      <p:sp>
        <p:nvSpPr>
          <p:cNvPr id="3" name="Content Placeholder 2"/>
          <p:cNvSpPr>
            <a:spLocks noGrp="1"/>
          </p:cNvSpPr>
          <p:nvPr>
            <p:ph sz="half" idx="1"/>
          </p:nvPr>
        </p:nvSpPr>
        <p:spPr/>
        <p:txBody>
          <a:bodyPr/>
          <a:lstStyle/>
          <a:p>
            <a:r>
              <a:rPr lang="en-US" dirty="0"/>
              <a:t>In relation to the implementation of psychosocial care, what are the:</a:t>
            </a:r>
          </a:p>
          <a:p>
            <a:pPr lvl="1"/>
            <a:r>
              <a:rPr lang="en-US" sz="2800" dirty="0"/>
              <a:t>Benefits  </a:t>
            </a:r>
          </a:p>
          <a:p>
            <a:pPr lvl="1"/>
            <a:r>
              <a:rPr lang="en-US" sz="2800" dirty="0"/>
              <a:t>Costs</a:t>
            </a:r>
          </a:p>
        </p:txBody>
      </p:sp>
      <p:pic>
        <p:nvPicPr>
          <p:cNvPr id="5" name="Content Placeholder 4" descr="dollarphotoclub_65928944-r.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2705246"/>
            <a:ext cx="3886200" cy="2592095"/>
          </a:xfrm>
        </p:spPr>
      </p:pic>
      <p:sp>
        <p:nvSpPr>
          <p:cNvPr id="7" name="Rectangle 6">
            <a:extLst>
              <a:ext uri="{FF2B5EF4-FFF2-40B4-BE49-F238E27FC236}">
                <a16:creationId xmlns:a16="http://schemas.microsoft.com/office/drawing/2014/main" id="{CDD9251A-10AE-D04C-AB1E-509AF9D7EB58}"/>
              </a:ext>
            </a:extLst>
          </p:cNvPr>
          <p:cNvSpPr/>
          <p:nvPr/>
        </p:nvSpPr>
        <p:spPr>
          <a:xfrm>
            <a:off x="5821884" y="5368469"/>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63384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b="1"/>
              <a:t>Skills</a:t>
            </a:r>
          </a:p>
        </p:txBody>
      </p:sp>
      <p:sp>
        <p:nvSpPr>
          <p:cNvPr id="3" name="Content Placeholder 2"/>
          <p:cNvSpPr>
            <a:spLocks noGrp="1"/>
          </p:cNvSpPr>
          <p:nvPr>
            <p:ph idx="1"/>
          </p:nvPr>
        </p:nvSpPr>
        <p:spPr>
          <a:xfrm>
            <a:off x="852321" y="2227943"/>
            <a:ext cx="5033221" cy="3788227"/>
          </a:xfrm>
        </p:spPr>
        <p:txBody>
          <a:bodyPr anchor="ctr">
            <a:normAutofit/>
          </a:bodyPr>
          <a:lstStyle/>
          <a:p>
            <a:r>
              <a:rPr lang="en-US" sz="2100" dirty="0"/>
              <a:t>To implement change, people need to feel that they are skilled enough</a:t>
            </a:r>
          </a:p>
          <a:p>
            <a:r>
              <a:rPr lang="en-US" sz="2100" dirty="0"/>
              <a:t>So when implementing a new concept (such as psychosocial care), it is crucial that everyone that works in the clinic/department has received some training/information.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Doctor">
            <a:extLst>
              <a:ext uri="{FF2B5EF4-FFF2-40B4-BE49-F238E27FC236}">
                <a16:creationId xmlns:a16="http://schemas.microsoft.com/office/drawing/2014/main" id="{58CEDFC5-A0AA-650A-94CC-00F42D0D9A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6004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474"/>
            <a:ext cx="7886700" cy="1325563"/>
          </a:xfrm>
        </p:spPr>
        <p:txBody>
          <a:bodyPr/>
          <a:lstStyle/>
          <a:p>
            <a:r>
              <a:rPr lang="en-US" b="1" dirty="0"/>
              <a:t>Practicalities</a:t>
            </a:r>
          </a:p>
        </p:txBody>
      </p:sp>
      <p:sp>
        <p:nvSpPr>
          <p:cNvPr id="3" name="Content Placeholder 2"/>
          <p:cNvSpPr>
            <a:spLocks noGrp="1"/>
          </p:cNvSpPr>
          <p:nvPr>
            <p:ph idx="1"/>
          </p:nvPr>
        </p:nvSpPr>
        <p:spPr>
          <a:xfrm>
            <a:off x="628650" y="800100"/>
            <a:ext cx="7886700" cy="5376863"/>
          </a:xfrm>
        </p:spPr>
        <p:txBody>
          <a:bodyPr>
            <a:normAutofit/>
          </a:bodyPr>
          <a:lstStyle/>
          <a:p>
            <a:r>
              <a:rPr lang="en-US" dirty="0"/>
              <a:t>Resources </a:t>
            </a:r>
          </a:p>
          <a:p>
            <a:pPr lvl="1"/>
            <a:r>
              <a:rPr lang="en-US" sz="2800" u="sng" dirty="0"/>
              <a:t>Physical </a:t>
            </a:r>
          </a:p>
          <a:p>
            <a:pPr lvl="2"/>
            <a:r>
              <a:rPr lang="en-US" sz="2800" dirty="0"/>
              <a:t>A suitable environment (e.g. secluded room) to talk about psychosocial aspects </a:t>
            </a:r>
          </a:p>
          <a:p>
            <a:pPr lvl="1"/>
            <a:r>
              <a:rPr lang="en-US" sz="2800" u="sng" dirty="0"/>
              <a:t>Staff</a:t>
            </a:r>
          </a:p>
          <a:p>
            <a:pPr lvl="2"/>
            <a:r>
              <a:rPr lang="en-US" sz="2800" dirty="0"/>
              <a:t>Have all staff been trained/gained the necessary skill set?</a:t>
            </a:r>
          </a:p>
          <a:p>
            <a:pPr lvl="1"/>
            <a:r>
              <a:rPr lang="en-US" sz="2800" u="sng" dirty="0"/>
              <a:t>Time </a:t>
            </a:r>
          </a:p>
          <a:p>
            <a:pPr lvl="2"/>
            <a:r>
              <a:rPr lang="en-US" sz="2800" dirty="0"/>
              <a:t>Allocation of time to conduct the additional task</a:t>
            </a:r>
          </a:p>
          <a:p>
            <a:pPr lvl="3"/>
            <a:r>
              <a:rPr lang="en-US" sz="2600" dirty="0"/>
              <a:t>Time for the patient</a:t>
            </a:r>
          </a:p>
          <a:p>
            <a:pPr lvl="3"/>
            <a:r>
              <a:rPr lang="en-US" sz="2600" dirty="0"/>
              <a:t>Tine to record/administration  </a:t>
            </a:r>
          </a:p>
          <a:p>
            <a:pPr lvl="3"/>
            <a:endParaRPr lang="en-US" sz="2600" dirty="0"/>
          </a:p>
        </p:txBody>
      </p:sp>
    </p:spTree>
    <p:extLst>
      <p:ext uri="{BB962C8B-B14F-4D97-AF65-F5344CB8AC3E}">
        <p14:creationId xmlns:p14="http://schemas.microsoft.com/office/powerpoint/2010/main" val="376036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eckmate in a chess game">
            <a:extLst>
              <a:ext uri="{FF2B5EF4-FFF2-40B4-BE49-F238E27FC236}">
                <a16:creationId xmlns:a16="http://schemas.microsoft.com/office/drawing/2014/main" id="{B4DBE33C-C3B1-E423-DD71-0D073CF86E45}"/>
              </a:ext>
            </a:extLst>
          </p:cNvPr>
          <p:cNvPicPr>
            <a:picLocks noChangeAspect="1"/>
          </p:cNvPicPr>
          <p:nvPr/>
        </p:nvPicPr>
        <p:blipFill rotWithShape="1">
          <a:blip r:embed="rId2"/>
          <a:srcRect t="990"/>
          <a:stretch/>
        </p:blipFill>
        <p:spPr>
          <a:xfrm>
            <a:off x="20" y="1"/>
            <a:ext cx="9143980" cy="6857999"/>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b="1">
                <a:solidFill>
                  <a:srgbClr val="FFFFFF"/>
                </a:solidFill>
              </a:rPr>
              <a:t>Barriers outside your control </a:t>
            </a:r>
          </a:p>
        </p:txBody>
      </p:sp>
    </p:spTree>
    <p:extLst>
      <p:ext uri="{BB962C8B-B14F-4D97-AF65-F5344CB8AC3E}">
        <p14:creationId xmlns:p14="http://schemas.microsoft.com/office/powerpoint/2010/main" val="3224022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Barriers outside your control </a:t>
            </a:r>
          </a:p>
        </p:txBody>
      </p:sp>
      <p:sp>
        <p:nvSpPr>
          <p:cNvPr id="3" name="Content Placeholder 2"/>
          <p:cNvSpPr>
            <a:spLocks noGrp="1"/>
          </p:cNvSpPr>
          <p:nvPr>
            <p:ph idx="1"/>
          </p:nvPr>
        </p:nvSpPr>
        <p:spPr/>
        <p:txBody>
          <a:bodyPr/>
          <a:lstStyle/>
          <a:p>
            <a:r>
              <a:rPr lang="en-US" dirty="0"/>
              <a:t>This may include external factors that can influence the implementation/provision of psychosocial care, for example:</a:t>
            </a:r>
          </a:p>
          <a:p>
            <a:pPr lvl="1"/>
            <a:r>
              <a:rPr lang="en-US" sz="2800" dirty="0"/>
              <a:t>Staff leaving </a:t>
            </a:r>
          </a:p>
          <a:p>
            <a:pPr lvl="1"/>
            <a:r>
              <a:rPr lang="en-US" sz="2800" dirty="0"/>
              <a:t>Financial aspects </a:t>
            </a:r>
          </a:p>
          <a:p>
            <a:pPr lvl="1"/>
            <a:r>
              <a:rPr lang="en-US" sz="2800" dirty="0"/>
              <a:t>Physical environment </a:t>
            </a:r>
          </a:p>
          <a:p>
            <a:pPr lvl="1"/>
            <a:r>
              <a:rPr lang="en-US" sz="2800" dirty="0"/>
              <a:t>Financial crisis </a:t>
            </a:r>
          </a:p>
        </p:txBody>
      </p:sp>
    </p:spTree>
    <p:extLst>
      <p:ext uri="{BB962C8B-B14F-4D97-AF65-F5344CB8AC3E}">
        <p14:creationId xmlns:p14="http://schemas.microsoft.com/office/powerpoint/2010/main" val="388398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rot="16200000">
            <a:off x="-994410" y="1947672"/>
            <a:ext cx="4471416" cy="2788920"/>
          </a:xfrm>
        </p:spPr>
        <p:txBody>
          <a:bodyPr anchor="ctr">
            <a:normAutofit/>
          </a:bodyPr>
          <a:lstStyle/>
          <a:p>
            <a:r>
              <a:rPr lang="en-US" sz="4200" b="1">
                <a:solidFill>
                  <a:schemeClr val="bg1"/>
                </a:solidFill>
              </a:rPr>
              <a:t>Barriers outside your control </a:t>
            </a:r>
          </a:p>
        </p:txBody>
      </p:sp>
      <p:graphicFrame>
        <p:nvGraphicFramePr>
          <p:cNvPr id="5" name="Content Placeholder 2">
            <a:extLst>
              <a:ext uri="{FF2B5EF4-FFF2-40B4-BE49-F238E27FC236}">
                <a16:creationId xmlns:a16="http://schemas.microsoft.com/office/drawing/2014/main" id="{620F82F4-2721-45BB-7A79-DF0100DD82FA}"/>
              </a:ext>
            </a:extLst>
          </p:cNvPr>
          <p:cNvGraphicFramePr>
            <a:graphicFrameLocks noGrp="1"/>
          </p:cNvGraphicFramePr>
          <p:nvPr>
            <p:ph idx="1"/>
            <p:extLst>
              <p:ext uri="{D42A27DB-BD31-4B8C-83A1-F6EECF244321}">
                <p14:modId xmlns:p14="http://schemas.microsoft.com/office/powerpoint/2010/main" val="3382904963"/>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73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game board&#10;&#10;Description automatically generated with low confidence">
            <a:extLst>
              <a:ext uri="{FF2B5EF4-FFF2-40B4-BE49-F238E27FC236}">
                <a16:creationId xmlns:a16="http://schemas.microsoft.com/office/drawing/2014/main" id="{1D479831-E465-CC63-4D9D-6A86B20DC7C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308495" y="1338943"/>
            <a:ext cx="6527007" cy="4351338"/>
          </a:xfrm>
        </p:spPr>
      </p:pic>
      <p:sp>
        <p:nvSpPr>
          <p:cNvPr id="6" name="TextBox 5">
            <a:extLst>
              <a:ext uri="{FF2B5EF4-FFF2-40B4-BE49-F238E27FC236}">
                <a16:creationId xmlns:a16="http://schemas.microsoft.com/office/drawing/2014/main" id="{C886FB96-67D6-2772-B840-1411F1189AB3}"/>
              </a:ext>
            </a:extLst>
          </p:cNvPr>
          <p:cNvSpPr txBox="1"/>
          <p:nvPr/>
        </p:nvSpPr>
        <p:spPr>
          <a:xfrm>
            <a:off x="2794396" y="5690281"/>
            <a:ext cx="6527007" cy="230832"/>
          </a:xfrm>
          <a:prstGeom prst="rect">
            <a:avLst/>
          </a:prstGeom>
          <a:noFill/>
        </p:spPr>
        <p:txBody>
          <a:bodyPr wrap="square" rtlCol="0">
            <a:spAutoFit/>
          </a:bodyPr>
          <a:lstStyle/>
          <a:p>
            <a:r>
              <a:rPr lang="en-SE" sz="900">
                <a:hlinkClick r:id="rId3" tooltip="https://www.thebluediamondgallery.com/wooden-tile/d/diabetes.html"/>
              </a:rPr>
              <a:t>This Photo</a:t>
            </a:r>
            <a:r>
              <a:rPr lang="en-SE" sz="900"/>
              <a:t> by Unknown Author is licensed under </a:t>
            </a:r>
            <a:r>
              <a:rPr lang="en-SE" sz="900">
                <a:hlinkClick r:id="rId4" tooltip="https://creativecommons.org/licenses/by-sa/3.0/"/>
              </a:rPr>
              <a:t>CC BY-SA</a:t>
            </a:r>
            <a:endParaRPr lang="en-SE" sz="900"/>
          </a:p>
        </p:txBody>
      </p:sp>
      <p:sp>
        <p:nvSpPr>
          <p:cNvPr id="8" name="Title 7">
            <a:extLst>
              <a:ext uri="{FF2B5EF4-FFF2-40B4-BE49-F238E27FC236}">
                <a16:creationId xmlns:a16="http://schemas.microsoft.com/office/drawing/2014/main" id="{4E5B137C-46A6-379D-3EBD-77AD0AC30564}"/>
              </a:ext>
            </a:extLst>
          </p:cNvPr>
          <p:cNvSpPr>
            <a:spLocks noGrp="1"/>
          </p:cNvSpPr>
          <p:nvPr>
            <p:ph type="title"/>
          </p:nvPr>
        </p:nvSpPr>
        <p:spPr>
          <a:xfrm>
            <a:off x="628650" y="365126"/>
            <a:ext cx="7886700" cy="973817"/>
          </a:xfrm>
        </p:spPr>
        <p:txBody>
          <a:bodyPr>
            <a:normAutofit/>
          </a:bodyPr>
          <a:lstStyle/>
          <a:p>
            <a:r>
              <a:rPr lang="en-GB" sz="1600" dirty="0" err="1">
                <a:solidFill>
                  <a:srgbClr val="000000"/>
                </a:solidFill>
                <a:latin typeface="Helvetica" pitchFamily="2" charset="0"/>
              </a:rPr>
              <a:t>Grol</a:t>
            </a:r>
            <a:r>
              <a:rPr lang="en-GB" sz="1600" dirty="0">
                <a:solidFill>
                  <a:srgbClr val="000000"/>
                </a:solidFill>
                <a:latin typeface="Helvetica" pitchFamily="2" charset="0"/>
              </a:rPr>
              <a:t>, R., &amp; </a:t>
            </a:r>
            <a:r>
              <a:rPr lang="en-GB" sz="1600" dirty="0" err="1">
                <a:solidFill>
                  <a:srgbClr val="000000"/>
                </a:solidFill>
                <a:latin typeface="Helvetica" pitchFamily="2" charset="0"/>
              </a:rPr>
              <a:t>Wensing</a:t>
            </a:r>
            <a:r>
              <a:rPr lang="en-GB" sz="1600" dirty="0">
                <a:solidFill>
                  <a:srgbClr val="000000"/>
                </a:solidFill>
                <a:latin typeface="Helvetica" pitchFamily="2" charset="0"/>
              </a:rPr>
              <a:t>, M. (2004). What drives change? Barriers to and incentives for achieving evidence-based practice. Med J </a:t>
            </a:r>
            <a:r>
              <a:rPr lang="en-GB" sz="1600" dirty="0" err="1">
                <a:solidFill>
                  <a:srgbClr val="000000"/>
                </a:solidFill>
                <a:latin typeface="Helvetica" pitchFamily="2" charset="0"/>
              </a:rPr>
              <a:t>Aust</a:t>
            </a:r>
            <a:r>
              <a:rPr lang="en-GB" sz="1600" dirty="0">
                <a:solidFill>
                  <a:srgbClr val="000000"/>
                </a:solidFill>
                <a:latin typeface="Helvetica" pitchFamily="2" charset="0"/>
              </a:rPr>
              <a:t>, 180(6 </a:t>
            </a:r>
            <a:r>
              <a:rPr lang="en-GB" sz="1600" dirty="0" err="1">
                <a:solidFill>
                  <a:srgbClr val="000000"/>
                </a:solidFill>
                <a:latin typeface="Helvetica" pitchFamily="2" charset="0"/>
              </a:rPr>
              <a:t>Suppl</a:t>
            </a:r>
            <a:r>
              <a:rPr lang="en-GB" sz="1600" dirty="0">
                <a:solidFill>
                  <a:srgbClr val="000000"/>
                </a:solidFill>
                <a:latin typeface="Helvetica" pitchFamily="2" charset="0"/>
              </a:rPr>
              <a:t>), S57-60. </a:t>
            </a:r>
            <a:br>
              <a:rPr lang="en-GB" sz="1600" dirty="0"/>
            </a:br>
            <a:br>
              <a:rPr lang="en-GB" sz="1600" b="1" u="sng" dirty="0"/>
            </a:br>
            <a:endParaRPr lang="en-SE" sz="1600" dirty="0"/>
          </a:p>
        </p:txBody>
      </p:sp>
    </p:spTree>
    <p:extLst>
      <p:ext uri="{BB962C8B-B14F-4D97-AF65-F5344CB8AC3E}">
        <p14:creationId xmlns:p14="http://schemas.microsoft.com/office/powerpoint/2010/main" val="340170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CF0C901A-261F-2392-C737-CF5957D8E557}"/>
              </a:ext>
            </a:extLst>
          </p:cNvPr>
          <p:cNvPicPr>
            <a:picLocks noChangeAspect="1"/>
          </p:cNvPicPr>
          <p:nvPr/>
        </p:nvPicPr>
        <p:blipFill rotWithShape="1">
          <a:blip r:embed="rId2"/>
          <a:srcRect r="29412" b="-1"/>
          <a:stretch/>
        </p:blipFill>
        <p:spPr>
          <a:xfrm>
            <a:off x="1891767" y="10"/>
            <a:ext cx="7252231"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91DC34-9DF6-3444-8841-C1210E414FBA}"/>
              </a:ext>
            </a:extLst>
          </p:cNvPr>
          <p:cNvSpPr>
            <a:spLocks noGrp="1"/>
          </p:cNvSpPr>
          <p:nvPr>
            <p:ph type="title"/>
          </p:nvPr>
        </p:nvSpPr>
        <p:spPr>
          <a:xfrm>
            <a:off x="628650" y="365125"/>
            <a:ext cx="2866641" cy="1899912"/>
          </a:xfrm>
        </p:spPr>
        <p:txBody>
          <a:bodyPr>
            <a:normAutofit/>
          </a:bodyPr>
          <a:lstStyle/>
          <a:p>
            <a:r>
              <a:rPr lang="en-GB" sz="3500" dirty="0"/>
              <a:t>Learning objectives </a:t>
            </a:r>
          </a:p>
        </p:txBody>
      </p:sp>
      <p:sp>
        <p:nvSpPr>
          <p:cNvPr id="3" name="Content Placeholder 2">
            <a:extLst>
              <a:ext uri="{FF2B5EF4-FFF2-40B4-BE49-F238E27FC236}">
                <a16:creationId xmlns:a16="http://schemas.microsoft.com/office/drawing/2014/main" id="{44BA9785-B70E-6D41-9507-E6ACBF46203D}"/>
              </a:ext>
            </a:extLst>
          </p:cNvPr>
          <p:cNvSpPr>
            <a:spLocks noGrp="1"/>
          </p:cNvSpPr>
          <p:nvPr>
            <p:ph idx="1"/>
          </p:nvPr>
        </p:nvSpPr>
        <p:spPr>
          <a:xfrm>
            <a:off x="458444" y="2442365"/>
            <a:ext cx="2866641" cy="3742762"/>
          </a:xfrm>
        </p:spPr>
        <p:txBody>
          <a:bodyPr>
            <a:normAutofit lnSpcReduction="10000"/>
          </a:bodyPr>
          <a:lstStyle/>
          <a:p>
            <a:r>
              <a:rPr lang="en-GB" sz="2400" dirty="0"/>
              <a:t>Understand how barriers influence implementation</a:t>
            </a:r>
          </a:p>
          <a:p>
            <a:r>
              <a:rPr lang="en-GB" sz="2400" dirty="0"/>
              <a:t>How to identify barriers </a:t>
            </a:r>
          </a:p>
          <a:p>
            <a:r>
              <a:rPr lang="en-GB" sz="2400" dirty="0"/>
              <a:t>Give example on “factors to consider”</a:t>
            </a:r>
          </a:p>
          <a:p>
            <a:r>
              <a:rPr lang="en-GB" sz="2400" dirty="0"/>
              <a:t>Give example of leadership skills</a:t>
            </a:r>
          </a:p>
          <a:p>
            <a:endParaRPr lang="en-GB" sz="1700" dirty="0"/>
          </a:p>
        </p:txBody>
      </p:sp>
    </p:spTree>
    <p:extLst>
      <p:ext uri="{BB962C8B-B14F-4D97-AF65-F5344CB8AC3E}">
        <p14:creationId xmlns:p14="http://schemas.microsoft.com/office/powerpoint/2010/main" val="2498187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DB259A-8F6A-F946-9DA2-11E78DCF506A}"/>
              </a:ext>
            </a:extLst>
          </p:cNvPr>
          <p:cNvPicPr>
            <a:picLocks noGrp="1" noChangeAspect="1"/>
          </p:cNvPicPr>
          <p:nvPr>
            <p:ph idx="1"/>
          </p:nvPr>
        </p:nvPicPr>
        <p:blipFill rotWithShape="1">
          <a:blip r:embed="rId2"/>
          <a:srcRect l="654" t="9991" r="1190" b="60623"/>
          <a:stretch/>
        </p:blipFill>
        <p:spPr>
          <a:xfrm>
            <a:off x="102741" y="1440736"/>
            <a:ext cx="8996262" cy="1887680"/>
          </a:xfrm>
        </p:spPr>
      </p:pic>
      <p:sp>
        <p:nvSpPr>
          <p:cNvPr id="4" name="Rectangle 3">
            <a:extLst>
              <a:ext uri="{FF2B5EF4-FFF2-40B4-BE49-F238E27FC236}">
                <a16:creationId xmlns:a16="http://schemas.microsoft.com/office/drawing/2014/main" id="{B53F5DBE-9107-0A41-B372-0AC5C9E6C236}"/>
              </a:ext>
            </a:extLst>
          </p:cNvPr>
          <p:cNvSpPr/>
          <p:nvPr/>
        </p:nvSpPr>
        <p:spPr>
          <a:xfrm>
            <a:off x="1684962" y="5485544"/>
            <a:ext cx="5959011" cy="523220"/>
          </a:xfrm>
          <a:prstGeom prst="rect">
            <a:avLst/>
          </a:prstGeom>
        </p:spPr>
        <p:txBody>
          <a:bodyPr wrap="square">
            <a:spAutoFit/>
          </a:bodyPr>
          <a:lstStyle/>
          <a:p>
            <a:r>
              <a:rPr lang="en-GB" sz="1000" dirty="0" err="1">
                <a:solidFill>
                  <a:srgbClr val="000000"/>
                </a:solidFill>
                <a:latin typeface="Helvetica" pitchFamily="2" charset="0"/>
              </a:rPr>
              <a:t>Grol</a:t>
            </a:r>
            <a:r>
              <a:rPr lang="en-GB" sz="1000" dirty="0">
                <a:solidFill>
                  <a:srgbClr val="000000"/>
                </a:solidFill>
                <a:latin typeface="Helvetica" pitchFamily="2" charset="0"/>
              </a:rPr>
              <a:t>, R., &amp; </a:t>
            </a:r>
            <a:r>
              <a:rPr lang="en-GB" sz="1000" dirty="0" err="1">
                <a:solidFill>
                  <a:srgbClr val="000000"/>
                </a:solidFill>
                <a:latin typeface="Helvetica" pitchFamily="2" charset="0"/>
              </a:rPr>
              <a:t>Wensing</a:t>
            </a:r>
            <a:r>
              <a:rPr lang="en-GB" sz="1000" dirty="0">
                <a:solidFill>
                  <a:srgbClr val="000000"/>
                </a:solidFill>
                <a:latin typeface="Helvetica" pitchFamily="2" charset="0"/>
              </a:rPr>
              <a:t>, M. (2004). What drives change? Barriers to and incentives for achieving evidence-based practice. Med J </a:t>
            </a:r>
            <a:r>
              <a:rPr lang="en-GB" sz="1000" dirty="0" err="1">
                <a:solidFill>
                  <a:srgbClr val="000000"/>
                </a:solidFill>
                <a:latin typeface="Helvetica" pitchFamily="2" charset="0"/>
              </a:rPr>
              <a:t>Aust</a:t>
            </a:r>
            <a:r>
              <a:rPr lang="en-GB" sz="1000" dirty="0">
                <a:solidFill>
                  <a:srgbClr val="000000"/>
                </a:solidFill>
                <a:latin typeface="Helvetica" pitchFamily="2" charset="0"/>
              </a:rPr>
              <a:t>, 180(6 </a:t>
            </a:r>
            <a:r>
              <a:rPr lang="en-GB" sz="1000" dirty="0" err="1">
                <a:solidFill>
                  <a:srgbClr val="000000"/>
                </a:solidFill>
                <a:latin typeface="Helvetica" pitchFamily="2" charset="0"/>
              </a:rPr>
              <a:t>Suppl</a:t>
            </a:r>
            <a:r>
              <a:rPr lang="en-GB" sz="1000" dirty="0">
                <a:solidFill>
                  <a:srgbClr val="000000"/>
                </a:solidFill>
                <a:latin typeface="Helvetica" pitchFamily="2" charset="0"/>
              </a:rPr>
              <a:t>), S57-60.</a:t>
            </a:r>
            <a:r>
              <a:rPr lang="en-GB" dirty="0">
                <a:solidFill>
                  <a:srgbClr val="000000"/>
                </a:solidFill>
                <a:latin typeface="Helvetica" pitchFamily="2" charset="0"/>
              </a:rPr>
              <a:t> </a:t>
            </a:r>
            <a:endParaRPr lang="en-GB" dirty="0"/>
          </a:p>
        </p:txBody>
      </p:sp>
      <p:sp>
        <p:nvSpPr>
          <p:cNvPr id="3" name="TextBox 2">
            <a:extLst>
              <a:ext uri="{FF2B5EF4-FFF2-40B4-BE49-F238E27FC236}">
                <a16:creationId xmlns:a16="http://schemas.microsoft.com/office/drawing/2014/main" id="{9FB8F038-6936-6546-9627-78B323221224}"/>
              </a:ext>
            </a:extLst>
          </p:cNvPr>
          <p:cNvSpPr txBox="1"/>
          <p:nvPr/>
        </p:nvSpPr>
        <p:spPr>
          <a:xfrm>
            <a:off x="2611044" y="417384"/>
            <a:ext cx="3503488" cy="584775"/>
          </a:xfrm>
          <a:prstGeom prst="rect">
            <a:avLst/>
          </a:prstGeom>
          <a:noFill/>
        </p:spPr>
        <p:txBody>
          <a:bodyPr wrap="square" rtlCol="0">
            <a:spAutoFit/>
          </a:bodyPr>
          <a:lstStyle/>
          <a:p>
            <a:r>
              <a:rPr lang="en-GB" sz="3200" b="1" u="sng" dirty="0"/>
              <a:t>Factors to consider </a:t>
            </a:r>
          </a:p>
        </p:txBody>
      </p:sp>
    </p:spTree>
    <p:extLst>
      <p:ext uri="{BB962C8B-B14F-4D97-AF65-F5344CB8AC3E}">
        <p14:creationId xmlns:p14="http://schemas.microsoft.com/office/powerpoint/2010/main" val="315718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DB259A-8F6A-F946-9DA2-11E78DCF506A}"/>
              </a:ext>
            </a:extLst>
          </p:cNvPr>
          <p:cNvPicPr>
            <a:picLocks noGrp="1" noChangeAspect="1"/>
          </p:cNvPicPr>
          <p:nvPr>
            <p:ph idx="1"/>
          </p:nvPr>
        </p:nvPicPr>
        <p:blipFill rotWithShape="1">
          <a:blip r:embed="rId2"/>
          <a:srcRect l="-1" t="38345" r="867" b="33808"/>
          <a:stretch/>
        </p:blipFill>
        <p:spPr>
          <a:xfrm>
            <a:off x="0" y="1601911"/>
            <a:ext cx="8955144" cy="1763081"/>
          </a:xfrm>
        </p:spPr>
      </p:pic>
      <p:sp>
        <p:nvSpPr>
          <p:cNvPr id="2" name="Rectangle 1">
            <a:extLst>
              <a:ext uri="{FF2B5EF4-FFF2-40B4-BE49-F238E27FC236}">
                <a16:creationId xmlns:a16="http://schemas.microsoft.com/office/drawing/2014/main" id="{D4A1E1BE-A55B-1946-B4DA-F309D282B4DF}"/>
              </a:ext>
            </a:extLst>
          </p:cNvPr>
          <p:cNvSpPr/>
          <p:nvPr/>
        </p:nvSpPr>
        <p:spPr>
          <a:xfrm>
            <a:off x="1684962" y="5485544"/>
            <a:ext cx="5959011" cy="523220"/>
          </a:xfrm>
          <a:prstGeom prst="rect">
            <a:avLst/>
          </a:prstGeom>
        </p:spPr>
        <p:txBody>
          <a:bodyPr wrap="square">
            <a:spAutoFit/>
          </a:bodyPr>
          <a:lstStyle/>
          <a:p>
            <a:r>
              <a:rPr lang="en-GB" sz="1000" dirty="0" err="1">
                <a:solidFill>
                  <a:srgbClr val="000000"/>
                </a:solidFill>
                <a:latin typeface="Helvetica" pitchFamily="2" charset="0"/>
              </a:rPr>
              <a:t>Grol</a:t>
            </a:r>
            <a:r>
              <a:rPr lang="en-GB" sz="1000" dirty="0">
                <a:solidFill>
                  <a:srgbClr val="000000"/>
                </a:solidFill>
                <a:latin typeface="Helvetica" pitchFamily="2" charset="0"/>
              </a:rPr>
              <a:t>, R., &amp; </a:t>
            </a:r>
            <a:r>
              <a:rPr lang="en-GB" sz="1000" dirty="0" err="1">
                <a:solidFill>
                  <a:srgbClr val="000000"/>
                </a:solidFill>
                <a:latin typeface="Helvetica" pitchFamily="2" charset="0"/>
              </a:rPr>
              <a:t>Wensing</a:t>
            </a:r>
            <a:r>
              <a:rPr lang="en-GB" sz="1000" dirty="0">
                <a:solidFill>
                  <a:srgbClr val="000000"/>
                </a:solidFill>
                <a:latin typeface="Helvetica" pitchFamily="2" charset="0"/>
              </a:rPr>
              <a:t>, M. (2004). What drives change? Barriers to and incentives for achieving evidence-based practice. Med J </a:t>
            </a:r>
            <a:r>
              <a:rPr lang="en-GB" sz="1000" dirty="0" err="1">
                <a:solidFill>
                  <a:srgbClr val="000000"/>
                </a:solidFill>
                <a:latin typeface="Helvetica" pitchFamily="2" charset="0"/>
              </a:rPr>
              <a:t>Aust</a:t>
            </a:r>
            <a:r>
              <a:rPr lang="en-GB" sz="1000" dirty="0">
                <a:solidFill>
                  <a:srgbClr val="000000"/>
                </a:solidFill>
                <a:latin typeface="Helvetica" pitchFamily="2" charset="0"/>
              </a:rPr>
              <a:t>, 180(6 </a:t>
            </a:r>
            <a:r>
              <a:rPr lang="en-GB" sz="1000" dirty="0" err="1">
                <a:solidFill>
                  <a:srgbClr val="000000"/>
                </a:solidFill>
                <a:latin typeface="Helvetica" pitchFamily="2" charset="0"/>
              </a:rPr>
              <a:t>Suppl</a:t>
            </a:r>
            <a:r>
              <a:rPr lang="en-GB" sz="1000" dirty="0">
                <a:solidFill>
                  <a:srgbClr val="000000"/>
                </a:solidFill>
                <a:latin typeface="Helvetica" pitchFamily="2" charset="0"/>
              </a:rPr>
              <a:t>), S57-60.</a:t>
            </a:r>
            <a:r>
              <a:rPr lang="en-GB" dirty="0">
                <a:solidFill>
                  <a:srgbClr val="000000"/>
                </a:solidFill>
                <a:latin typeface="Helvetica" pitchFamily="2" charset="0"/>
              </a:rPr>
              <a:t> </a:t>
            </a:r>
            <a:endParaRPr lang="en-GB" dirty="0"/>
          </a:p>
        </p:txBody>
      </p:sp>
      <p:sp>
        <p:nvSpPr>
          <p:cNvPr id="4" name="TextBox 3">
            <a:extLst>
              <a:ext uri="{FF2B5EF4-FFF2-40B4-BE49-F238E27FC236}">
                <a16:creationId xmlns:a16="http://schemas.microsoft.com/office/drawing/2014/main" id="{7CCF6AA6-A16B-5143-AC65-F808792C2CA8}"/>
              </a:ext>
            </a:extLst>
          </p:cNvPr>
          <p:cNvSpPr txBox="1"/>
          <p:nvPr/>
        </p:nvSpPr>
        <p:spPr>
          <a:xfrm>
            <a:off x="2611044" y="417384"/>
            <a:ext cx="3503488" cy="584775"/>
          </a:xfrm>
          <a:prstGeom prst="rect">
            <a:avLst/>
          </a:prstGeom>
          <a:noFill/>
        </p:spPr>
        <p:txBody>
          <a:bodyPr wrap="square" rtlCol="0">
            <a:spAutoFit/>
          </a:bodyPr>
          <a:lstStyle/>
          <a:p>
            <a:r>
              <a:rPr lang="en-GB" sz="3200" b="1" u="sng" dirty="0"/>
              <a:t>Factors to consider </a:t>
            </a:r>
          </a:p>
        </p:txBody>
      </p:sp>
    </p:spTree>
    <p:extLst>
      <p:ext uri="{BB962C8B-B14F-4D97-AF65-F5344CB8AC3E}">
        <p14:creationId xmlns:p14="http://schemas.microsoft.com/office/powerpoint/2010/main" val="790363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DB259A-8F6A-F946-9DA2-11E78DCF506A}"/>
              </a:ext>
            </a:extLst>
          </p:cNvPr>
          <p:cNvPicPr>
            <a:picLocks noGrp="1" noChangeAspect="1"/>
          </p:cNvPicPr>
          <p:nvPr>
            <p:ph idx="1"/>
          </p:nvPr>
        </p:nvPicPr>
        <p:blipFill rotWithShape="1">
          <a:blip r:embed="rId2"/>
          <a:srcRect l="-1" t="65731" r="423" b="1499"/>
          <a:stretch/>
        </p:blipFill>
        <p:spPr>
          <a:xfrm>
            <a:off x="-46613" y="1447193"/>
            <a:ext cx="9186804" cy="2118967"/>
          </a:xfrm>
        </p:spPr>
      </p:pic>
      <p:sp>
        <p:nvSpPr>
          <p:cNvPr id="4" name="Rectangle 3">
            <a:extLst>
              <a:ext uri="{FF2B5EF4-FFF2-40B4-BE49-F238E27FC236}">
                <a16:creationId xmlns:a16="http://schemas.microsoft.com/office/drawing/2014/main" id="{57B5BB40-05CF-8F4B-8A73-23B8F7800B4A}"/>
              </a:ext>
            </a:extLst>
          </p:cNvPr>
          <p:cNvSpPr/>
          <p:nvPr/>
        </p:nvSpPr>
        <p:spPr>
          <a:xfrm>
            <a:off x="1684962" y="5485544"/>
            <a:ext cx="5959011" cy="523220"/>
          </a:xfrm>
          <a:prstGeom prst="rect">
            <a:avLst/>
          </a:prstGeom>
        </p:spPr>
        <p:txBody>
          <a:bodyPr wrap="square">
            <a:spAutoFit/>
          </a:bodyPr>
          <a:lstStyle/>
          <a:p>
            <a:r>
              <a:rPr lang="en-GB" sz="1000" dirty="0" err="1">
                <a:solidFill>
                  <a:srgbClr val="000000"/>
                </a:solidFill>
                <a:latin typeface="Helvetica" pitchFamily="2" charset="0"/>
              </a:rPr>
              <a:t>Grol</a:t>
            </a:r>
            <a:r>
              <a:rPr lang="en-GB" sz="1000" dirty="0">
                <a:solidFill>
                  <a:srgbClr val="000000"/>
                </a:solidFill>
                <a:latin typeface="Helvetica" pitchFamily="2" charset="0"/>
              </a:rPr>
              <a:t>, R., &amp; </a:t>
            </a:r>
            <a:r>
              <a:rPr lang="en-GB" sz="1000" dirty="0" err="1">
                <a:solidFill>
                  <a:srgbClr val="000000"/>
                </a:solidFill>
                <a:latin typeface="Helvetica" pitchFamily="2" charset="0"/>
              </a:rPr>
              <a:t>Wensing</a:t>
            </a:r>
            <a:r>
              <a:rPr lang="en-GB" sz="1000" dirty="0">
                <a:solidFill>
                  <a:srgbClr val="000000"/>
                </a:solidFill>
                <a:latin typeface="Helvetica" pitchFamily="2" charset="0"/>
              </a:rPr>
              <a:t>, M. (2004). What drives change? Barriers to and incentives for achieving evidence-based practice. Med J </a:t>
            </a:r>
            <a:r>
              <a:rPr lang="en-GB" sz="1000" dirty="0" err="1">
                <a:solidFill>
                  <a:srgbClr val="000000"/>
                </a:solidFill>
                <a:latin typeface="Helvetica" pitchFamily="2" charset="0"/>
              </a:rPr>
              <a:t>Aust</a:t>
            </a:r>
            <a:r>
              <a:rPr lang="en-GB" sz="1000" dirty="0">
                <a:solidFill>
                  <a:srgbClr val="000000"/>
                </a:solidFill>
                <a:latin typeface="Helvetica" pitchFamily="2" charset="0"/>
              </a:rPr>
              <a:t>, 180(6 </a:t>
            </a:r>
            <a:r>
              <a:rPr lang="en-GB" sz="1000" dirty="0" err="1">
                <a:solidFill>
                  <a:srgbClr val="000000"/>
                </a:solidFill>
                <a:latin typeface="Helvetica" pitchFamily="2" charset="0"/>
              </a:rPr>
              <a:t>Suppl</a:t>
            </a:r>
            <a:r>
              <a:rPr lang="en-GB" sz="1000" dirty="0">
                <a:solidFill>
                  <a:srgbClr val="000000"/>
                </a:solidFill>
                <a:latin typeface="Helvetica" pitchFamily="2" charset="0"/>
              </a:rPr>
              <a:t>), S57-60.</a:t>
            </a:r>
            <a:r>
              <a:rPr lang="en-GB" dirty="0">
                <a:solidFill>
                  <a:srgbClr val="000000"/>
                </a:solidFill>
                <a:latin typeface="Helvetica" pitchFamily="2" charset="0"/>
              </a:rPr>
              <a:t> </a:t>
            </a:r>
            <a:endParaRPr lang="en-GB" dirty="0"/>
          </a:p>
        </p:txBody>
      </p:sp>
      <p:sp>
        <p:nvSpPr>
          <p:cNvPr id="6" name="TextBox 5">
            <a:extLst>
              <a:ext uri="{FF2B5EF4-FFF2-40B4-BE49-F238E27FC236}">
                <a16:creationId xmlns:a16="http://schemas.microsoft.com/office/drawing/2014/main" id="{D28D21FC-F7F7-5D46-846F-66F52CD80B65}"/>
              </a:ext>
            </a:extLst>
          </p:cNvPr>
          <p:cNvSpPr txBox="1"/>
          <p:nvPr/>
        </p:nvSpPr>
        <p:spPr>
          <a:xfrm>
            <a:off x="2611044" y="417384"/>
            <a:ext cx="3503488" cy="584775"/>
          </a:xfrm>
          <a:prstGeom prst="rect">
            <a:avLst/>
          </a:prstGeom>
          <a:noFill/>
        </p:spPr>
        <p:txBody>
          <a:bodyPr wrap="square" rtlCol="0">
            <a:spAutoFit/>
          </a:bodyPr>
          <a:lstStyle/>
          <a:p>
            <a:r>
              <a:rPr lang="en-GB" sz="3200" b="1" u="sng" dirty="0"/>
              <a:t>Factors to consider </a:t>
            </a:r>
          </a:p>
        </p:txBody>
      </p:sp>
    </p:spTree>
    <p:extLst>
      <p:ext uri="{BB962C8B-B14F-4D97-AF65-F5344CB8AC3E}">
        <p14:creationId xmlns:p14="http://schemas.microsoft.com/office/powerpoint/2010/main" val="189153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3DC6-A420-697B-27AD-2B1D7461FFD6}"/>
              </a:ext>
            </a:extLst>
          </p:cNvPr>
          <p:cNvSpPr>
            <a:spLocks noGrp="1"/>
          </p:cNvSpPr>
          <p:nvPr>
            <p:ph type="title"/>
          </p:nvPr>
        </p:nvSpPr>
        <p:spPr>
          <a:xfrm>
            <a:off x="718457" y="18369"/>
            <a:ext cx="7886700" cy="1325563"/>
          </a:xfrm>
        </p:spPr>
        <p:txBody>
          <a:bodyPr/>
          <a:lstStyle/>
          <a:p>
            <a:r>
              <a:rPr lang="en-SE" dirty="0"/>
              <a:t>Summary </a:t>
            </a:r>
          </a:p>
        </p:txBody>
      </p:sp>
      <p:sp>
        <p:nvSpPr>
          <p:cNvPr id="3" name="Content Placeholder 2">
            <a:extLst>
              <a:ext uri="{FF2B5EF4-FFF2-40B4-BE49-F238E27FC236}">
                <a16:creationId xmlns:a16="http://schemas.microsoft.com/office/drawing/2014/main" id="{15F9BFFB-1CC3-4E85-0FB5-46D75AAA7103}"/>
              </a:ext>
            </a:extLst>
          </p:cNvPr>
          <p:cNvSpPr>
            <a:spLocks noGrp="1"/>
          </p:cNvSpPr>
          <p:nvPr>
            <p:ph idx="1"/>
          </p:nvPr>
        </p:nvSpPr>
        <p:spPr>
          <a:xfrm>
            <a:off x="628650" y="1214891"/>
            <a:ext cx="7886700" cy="4351338"/>
          </a:xfrm>
        </p:spPr>
        <p:txBody>
          <a:bodyPr>
            <a:normAutofit lnSpcReduction="10000"/>
          </a:bodyPr>
          <a:lstStyle/>
          <a:p>
            <a:r>
              <a:rPr lang="en-GB" b="0" i="0" u="none" strike="noStrike" dirty="0">
                <a:solidFill>
                  <a:srgbClr val="374151"/>
                </a:solidFill>
                <a:effectLst/>
                <a:latin typeface="Söhne"/>
              </a:rPr>
              <a:t>The authors argue that a variety of barriers, such as </a:t>
            </a:r>
            <a:r>
              <a:rPr lang="en-GB" b="0" i="0" u="none" strike="noStrike" dirty="0">
                <a:solidFill>
                  <a:srgbClr val="FF0000"/>
                </a:solidFill>
                <a:effectLst/>
                <a:latin typeface="Söhne"/>
              </a:rPr>
              <a:t>lack of knowledge, lack of resources, and resistance to change</a:t>
            </a:r>
            <a:r>
              <a:rPr lang="en-GB" b="0" i="0" u="none" strike="noStrike" dirty="0">
                <a:solidFill>
                  <a:srgbClr val="374151"/>
                </a:solidFill>
                <a:effectLst/>
                <a:latin typeface="Söhne"/>
              </a:rPr>
              <a:t>, can prevent healthcare professionals from adopting evidence-based practices. On the other hand, incentives such as </a:t>
            </a:r>
            <a:r>
              <a:rPr lang="en-GB" b="0" i="0" u="none" strike="noStrike" dirty="0">
                <a:solidFill>
                  <a:srgbClr val="92D050"/>
                </a:solidFill>
                <a:effectLst/>
                <a:latin typeface="Söhne"/>
              </a:rPr>
              <a:t>improved patient outcomes, professional recognition, and financial rewards </a:t>
            </a:r>
            <a:r>
              <a:rPr lang="en-GB" b="0" i="0" u="none" strike="noStrike" dirty="0">
                <a:solidFill>
                  <a:srgbClr val="374151"/>
                </a:solidFill>
                <a:effectLst/>
                <a:latin typeface="Söhne"/>
              </a:rPr>
              <a:t>can encourage the adoption of evidence-based practices. </a:t>
            </a:r>
          </a:p>
          <a:p>
            <a:r>
              <a:rPr lang="en-GB" dirty="0">
                <a:solidFill>
                  <a:srgbClr val="374151"/>
                </a:solidFill>
                <a:latin typeface="Söhne"/>
              </a:rPr>
              <a:t>A</a:t>
            </a:r>
            <a:r>
              <a:rPr lang="en-GB" b="0" i="0" u="none" strike="noStrike" dirty="0">
                <a:solidFill>
                  <a:srgbClr val="374151"/>
                </a:solidFill>
                <a:effectLst/>
                <a:latin typeface="Söhne"/>
              </a:rPr>
              <a:t> multifaceted approach is needed to overcome barriers and provide incentives for the implementation of evidence-based practice in healthcare.</a:t>
            </a:r>
            <a:endParaRPr lang="en-SE" dirty="0"/>
          </a:p>
        </p:txBody>
      </p:sp>
      <p:sp>
        <p:nvSpPr>
          <p:cNvPr id="4" name="Rectangle 3">
            <a:extLst>
              <a:ext uri="{FF2B5EF4-FFF2-40B4-BE49-F238E27FC236}">
                <a16:creationId xmlns:a16="http://schemas.microsoft.com/office/drawing/2014/main" id="{6A4D6B29-5A63-87F0-3B21-2686623BBD12}"/>
              </a:ext>
            </a:extLst>
          </p:cNvPr>
          <p:cNvSpPr/>
          <p:nvPr/>
        </p:nvSpPr>
        <p:spPr>
          <a:xfrm>
            <a:off x="906237" y="5566229"/>
            <a:ext cx="7053942" cy="523220"/>
          </a:xfrm>
          <a:prstGeom prst="rect">
            <a:avLst/>
          </a:prstGeom>
        </p:spPr>
        <p:txBody>
          <a:bodyPr wrap="square">
            <a:spAutoFit/>
          </a:bodyPr>
          <a:lstStyle/>
          <a:p>
            <a:r>
              <a:rPr lang="en-GB" sz="1000" dirty="0" err="1">
                <a:solidFill>
                  <a:srgbClr val="000000"/>
                </a:solidFill>
                <a:latin typeface="Helvetica" pitchFamily="2" charset="0"/>
              </a:rPr>
              <a:t>Grol</a:t>
            </a:r>
            <a:r>
              <a:rPr lang="en-GB" sz="1000" dirty="0">
                <a:solidFill>
                  <a:srgbClr val="000000"/>
                </a:solidFill>
                <a:latin typeface="Helvetica" pitchFamily="2" charset="0"/>
              </a:rPr>
              <a:t>, R., &amp; </a:t>
            </a:r>
            <a:r>
              <a:rPr lang="en-GB" sz="1000" dirty="0" err="1">
                <a:solidFill>
                  <a:srgbClr val="000000"/>
                </a:solidFill>
                <a:latin typeface="Helvetica" pitchFamily="2" charset="0"/>
              </a:rPr>
              <a:t>Wensing</a:t>
            </a:r>
            <a:r>
              <a:rPr lang="en-GB" sz="1000" dirty="0">
                <a:solidFill>
                  <a:srgbClr val="000000"/>
                </a:solidFill>
                <a:latin typeface="Helvetica" pitchFamily="2" charset="0"/>
              </a:rPr>
              <a:t>, M. (2004). What drives change? Barriers to and incentives for achieving evidence-based practice. Med J </a:t>
            </a:r>
            <a:r>
              <a:rPr lang="en-GB" sz="1000" dirty="0" err="1">
                <a:solidFill>
                  <a:srgbClr val="000000"/>
                </a:solidFill>
                <a:latin typeface="Helvetica" pitchFamily="2" charset="0"/>
              </a:rPr>
              <a:t>Aust</a:t>
            </a:r>
            <a:r>
              <a:rPr lang="en-GB" sz="1000" dirty="0">
                <a:solidFill>
                  <a:srgbClr val="000000"/>
                </a:solidFill>
                <a:latin typeface="Helvetica" pitchFamily="2" charset="0"/>
              </a:rPr>
              <a:t>, 180(6 </a:t>
            </a:r>
            <a:r>
              <a:rPr lang="en-GB" sz="1000" dirty="0" err="1">
                <a:solidFill>
                  <a:srgbClr val="000000"/>
                </a:solidFill>
                <a:latin typeface="Helvetica" pitchFamily="2" charset="0"/>
              </a:rPr>
              <a:t>Suppl</a:t>
            </a:r>
            <a:r>
              <a:rPr lang="en-GB" sz="1000" dirty="0">
                <a:solidFill>
                  <a:srgbClr val="000000"/>
                </a:solidFill>
                <a:latin typeface="Helvetica" pitchFamily="2" charset="0"/>
              </a:rPr>
              <a:t>), S57-60.</a:t>
            </a:r>
            <a:r>
              <a:rPr lang="en-GB" dirty="0">
                <a:solidFill>
                  <a:srgbClr val="000000"/>
                </a:solidFill>
                <a:latin typeface="Helvetica" pitchFamily="2" charset="0"/>
              </a:rPr>
              <a:t> </a:t>
            </a:r>
            <a:endParaRPr lang="en-GB" dirty="0"/>
          </a:p>
        </p:txBody>
      </p:sp>
    </p:spTree>
    <p:extLst>
      <p:ext uri="{BB962C8B-B14F-4D97-AF65-F5344CB8AC3E}">
        <p14:creationId xmlns:p14="http://schemas.microsoft.com/office/powerpoint/2010/main" val="211604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to answer</a:t>
            </a:r>
          </a:p>
        </p:txBody>
      </p:sp>
      <p:sp>
        <p:nvSpPr>
          <p:cNvPr id="3" name="Content Placeholder 2"/>
          <p:cNvSpPr>
            <a:spLocks noGrp="1"/>
          </p:cNvSpPr>
          <p:nvPr>
            <p:ph idx="1"/>
          </p:nvPr>
        </p:nvSpPr>
        <p:spPr/>
        <p:txBody>
          <a:bodyPr/>
          <a:lstStyle/>
          <a:p>
            <a:r>
              <a:rPr lang="en-US" dirty="0"/>
              <a:t>Do I have a clear view of how this change will affect me? </a:t>
            </a:r>
          </a:p>
          <a:p>
            <a:pPr lvl="1"/>
            <a:r>
              <a:rPr lang="en-US" sz="2800" dirty="0"/>
              <a:t>Write down how you think the </a:t>
            </a:r>
            <a:r>
              <a:rPr lang="en-US" sz="2800" b="1" i="1" dirty="0"/>
              <a:t>implementation/change</a:t>
            </a:r>
            <a:r>
              <a:rPr lang="en-US" sz="2800" dirty="0"/>
              <a:t> will affect your work</a:t>
            </a:r>
          </a:p>
          <a:p>
            <a:pPr lvl="2"/>
            <a:r>
              <a:rPr lang="en-US" sz="2800" dirty="0"/>
              <a:t>Positive aspects </a:t>
            </a:r>
          </a:p>
          <a:p>
            <a:pPr lvl="2"/>
            <a:r>
              <a:rPr lang="en-US" sz="2800" dirty="0"/>
              <a:t>Negative aspects </a:t>
            </a:r>
          </a:p>
          <a:p>
            <a:pPr lvl="2"/>
            <a:r>
              <a:rPr lang="en-US" sz="2800" dirty="0"/>
              <a:t>Work burden    </a:t>
            </a:r>
          </a:p>
          <a:p>
            <a:endParaRPr lang="en-US" dirty="0"/>
          </a:p>
        </p:txBody>
      </p:sp>
    </p:spTree>
    <p:extLst>
      <p:ext uri="{BB962C8B-B14F-4D97-AF65-F5344CB8AC3E}">
        <p14:creationId xmlns:p14="http://schemas.microsoft.com/office/powerpoint/2010/main" val="1016525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to answer</a:t>
            </a:r>
          </a:p>
        </p:txBody>
      </p:sp>
      <p:sp>
        <p:nvSpPr>
          <p:cNvPr id="3" name="Content Placeholder 2"/>
          <p:cNvSpPr>
            <a:spLocks noGrp="1"/>
          </p:cNvSpPr>
          <p:nvPr>
            <p:ph idx="1"/>
          </p:nvPr>
        </p:nvSpPr>
        <p:spPr/>
        <p:txBody>
          <a:bodyPr/>
          <a:lstStyle/>
          <a:p>
            <a:r>
              <a:rPr lang="en-US" dirty="0"/>
              <a:t>How will this change affect my co-workers? </a:t>
            </a:r>
          </a:p>
          <a:p>
            <a:pPr lvl="1"/>
            <a:r>
              <a:rPr lang="en-US" sz="2800" dirty="0"/>
              <a:t>Write down how you think the </a:t>
            </a:r>
            <a:r>
              <a:rPr lang="en-US" sz="2800" b="1" dirty="0"/>
              <a:t>implementation/change</a:t>
            </a:r>
            <a:r>
              <a:rPr lang="en-US" sz="2800" dirty="0"/>
              <a:t> will affect their work</a:t>
            </a:r>
          </a:p>
          <a:p>
            <a:pPr lvl="2"/>
            <a:r>
              <a:rPr lang="en-US" sz="2800" dirty="0"/>
              <a:t>Positive aspects </a:t>
            </a:r>
          </a:p>
          <a:p>
            <a:pPr lvl="2"/>
            <a:r>
              <a:rPr lang="en-US" sz="2800" dirty="0"/>
              <a:t>Negative aspects </a:t>
            </a:r>
          </a:p>
          <a:p>
            <a:pPr lvl="2"/>
            <a:r>
              <a:rPr lang="en-US" sz="2800" dirty="0"/>
              <a:t>Work burden  </a:t>
            </a:r>
          </a:p>
          <a:p>
            <a:pPr lvl="1"/>
            <a:r>
              <a:rPr lang="en-US" sz="3200" dirty="0"/>
              <a:t>Think of the personas you generated earlier!  </a:t>
            </a:r>
          </a:p>
          <a:p>
            <a:endParaRPr lang="en-US" dirty="0"/>
          </a:p>
        </p:txBody>
      </p:sp>
    </p:spTree>
    <p:extLst>
      <p:ext uri="{BB962C8B-B14F-4D97-AF65-F5344CB8AC3E}">
        <p14:creationId xmlns:p14="http://schemas.microsoft.com/office/powerpoint/2010/main" val="364219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23826"/>
            <a:ext cx="7886700" cy="1325563"/>
          </a:xfrm>
        </p:spPr>
        <p:txBody>
          <a:bodyPr/>
          <a:lstStyle/>
          <a:p>
            <a:r>
              <a:rPr lang="en-GB" dirty="0"/>
              <a:t>Confirm value of change</a:t>
            </a:r>
          </a:p>
        </p:txBody>
      </p:sp>
      <p:sp>
        <p:nvSpPr>
          <p:cNvPr id="3" name="Platshållare för innehåll 2"/>
          <p:cNvSpPr>
            <a:spLocks noGrp="1"/>
          </p:cNvSpPr>
          <p:nvPr>
            <p:ph idx="1"/>
          </p:nvPr>
        </p:nvSpPr>
        <p:spPr>
          <a:xfrm>
            <a:off x="628650" y="1449389"/>
            <a:ext cx="7886700" cy="4351338"/>
          </a:xfrm>
        </p:spPr>
        <p:txBody>
          <a:bodyPr/>
          <a:lstStyle/>
          <a:p>
            <a:r>
              <a:rPr lang="en-GB" dirty="0"/>
              <a:t>Together with the co-workers identify the positive effect of the change</a:t>
            </a:r>
          </a:p>
          <a:p>
            <a:endParaRPr lang="en-GB" dirty="0"/>
          </a:p>
          <a:p>
            <a:r>
              <a:rPr lang="en-GB" dirty="0"/>
              <a:t>Cooperation and reactions of patients and significant others</a:t>
            </a:r>
          </a:p>
          <a:p>
            <a:endParaRPr lang="en-GB" dirty="0"/>
          </a:p>
          <a:p>
            <a:r>
              <a:rPr lang="en-GB" dirty="0"/>
              <a:t>Was there any the side-effects?</a:t>
            </a:r>
          </a:p>
          <a:p>
            <a:endParaRPr lang="en-GB" dirty="0"/>
          </a:p>
          <a:p>
            <a:r>
              <a:rPr lang="en-GB" dirty="0"/>
              <a:t>If so, what kind?</a:t>
            </a:r>
          </a:p>
          <a:p>
            <a:endParaRPr lang="en-GB" dirty="0"/>
          </a:p>
        </p:txBody>
      </p:sp>
    </p:spTree>
    <p:extLst>
      <p:ext uri="{BB962C8B-B14F-4D97-AF65-F5344CB8AC3E}">
        <p14:creationId xmlns:p14="http://schemas.microsoft.com/office/powerpoint/2010/main" val="1617062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US" b="1" dirty="0"/>
              <a:t>Prepare for change </a:t>
            </a:r>
          </a:p>
        </p:txBody>
      </p:sp>
      <p:sp>
        <p:nvSpPr>
          <p:cNvPr id="3" name="Content Placeholder 2"/>
          <p:cNvSpPr>
            <a:spLocks noGrp="1"/>
          </p:cNvSpPr>
          <p:nvPr>
            <p:ph idx="1"/>
          </p:nvPr>
        </p:nvSpPr>
        <p:spPr>
          <a:xfrm>
            <a:off x="3724073" y="2438400"/>
            <a:ext cx="4939867" cy="3785419"/>
          </a:xfrm>
        </p:spPr>
        <p:txBody>
          <a:bodyPr>
            <a:normAutofit/>
          </a:bodyPr>
          <a:lstStyle/>
          <a:p>
            <a:r>
              <a:rPr lang="en-US" sz="2400" dirty="0"/>
              <a:t>We have now identified how to address the potential barriers that can prevent a successful implementation.  </a:t>
            </a:r>
          </a:p>
        </p:txBody>
      </p:sp>
      <p:pic>
        <p:nvPicPr>
          <p:cNvPr id="5" name="Picture 4" descr="Plant growing in a concrete crack">
            <a:extLst>
              <a:ext uri="{FF2B5EF4-FFF2-40B4-BE49-F238E27FC236}">
                <a16:creationId xmlns:a16="http://schemas.microsoft.com/office/drawing/2014/main" id="{AA13BB01-1D6F-5FB4-EADE-50086C06F989}"/>
              </a:ext>
            </a:extLst>
          </p:cNvPr>
          <p:cNvPicPr>
            <a:picLocks noChangeAspect="1"/>
          </p:cNvPicPr>
          <p:nvPr/>
        </p:nvPicPr>
        <p:blipFill rotWithShape="1">
          <a:blip r:embed="rId2"/>
          <a:srcRect l="23763" r="42397"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8BE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359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Leadership</a:t>
            </a:r>
          </a:p>
        </p:txBody>
      </p:sp>
      <p:sp>
        <p:nvSpPr>
          <p:cNvPr id="3" name="Content Placeholder 2"/>
          <p:cNvSpPr>
            <a:spLocks noGrp="1"/>
          </p:cNvSpPr>
          <p:nvPr>
            <p:ph sz="half" idx="1"/>
          </p:nvPr>
        </p:nvSpPr>
        <p:spPr/>
        <p:txBody>
          <a:bodyPr/>
          <a:lstStyle/>
          <a:p>
            <a:r>
              <a:rPr lang="en-US" dirty="0"/>
              <a:t>Who will lead the implementation process?</a:t>
            </a:r>
          </a:p>
          <a:p>
            <a:pPr lvl="1"/>
            <a:r>
              <a:rPr lang="en-US" dirty="0"/>
              <a:t>Specific person/persons </a:t>
            </a:r>
          </a:p>
          <a:p>
            <a:pPr marL="457200" lvl="1" indent="0">
              <a:buNone/>
            </a:pPr>
            <a:r>
              <a:rPr lang="en-US" dirty="0"/>
              <a:t> </a:t>
            </a:r>
          </a:p>
        </p:txBody>
      </p:sp>
      <p:pic>
        <p:nvPicPr>
          <p:cNvPr id="5" name="Content Placeholder 4" descr="global_leadership.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82850" y="3584114"/>
            <a:ext cx="3886200" cy="2078959"/>
          </a:xfrm>
        </p:spPr>
      </p:pic>
      <p:sp>
        <p:nvSpPr>
          <p:cNvPr id="6" name="Content Placeholder 2">
            <a:extLst>
              <a:ext uri="{FF2B5EF4-FFF2-40B4-BE49-F238E27FC236}">
                <a16:creationId xmlns:a16="http://schemas.microsoft.com/office/drawing/2014/main" id="{28DB854D-1122-C04A-8684-F99DF5F06A3A}"/>
              </a:ext>
            </a:extLst>
          </p:cNvPr>
          <p:cNvSpPr txBox="1">
            <a:spLocks/>
          </p:cNvSpPr>
          <p:nvPr/>
        </p:nvSpPr>
        <p:spPr>
          <a:xfrm>
            <a:off x="4629150"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Someone must be in charge of the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Accountability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3026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ingle king chess piece on board">
            <a:extLst>
              <a:ext uri="{FF2B5EF4-FFF2-40B4-BE49-F238E27FC236}">
                <a16:creationId xmlns:a16="http://schemas.microsoft.com/office/drawing/2014/main" id="{6D7D571A-CFAE-8633-7617-502F621F46DE}"/>
              </a:ext>
            </a:extLst>
          </p:cNvPr>
          <p:cNvPicPr>
            <a:picLocks noChangeAspect="1"/>
          </p:cNvPicPr>
          <p:nvPr/>
        </p:nvPicPr>
        <p:blipFill rotWithShape="1">
          <a:blip r:embed="rId2"/>
          <a:srcRect r="16667"/>
          <a:stretch/>
        </p:blipFill>
        <p:spPr>
          <a:xfrm>
            <a:off x="-2285" y="10"/>
            <a:ext cx="9143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AAC9549-5501-6E43-8330-B2D06F324525}"/>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a:solidFill>
                  <a:srgbClr val="FFFFFF"/>
                </a:solidFill>
              </a:rPr>
              <a:t>What makes a bad leader?</a:t>
            </a:r>
          </a:p>
        </p:txBody>
      </p:sp>
    </p:spTree>
    <p:extLst>
      <p:ext uri="{BB962C8B-B14F-4D97-AF65-F5344CB8AC3E}">
        <p14:creationId xmlns:p14="http://schemas.microsoft.com/office/powerpoint/2010/main" val="393417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eat Wall of China">
            <a:extLst>
              <a:ext uri="{FF2B5EF4-FFF2-40B4-BE49-F238E27FC236}">
                <a16:creationId xmlns:a16="http://schemas.microsoft.com/office/drawing/2014/main" id="{200F3DE4-7805-5E86-CA18-E4F809BB0B29}"/>
              </a:ext>
            </a:extLst>
          </p:cNvPr>
          <p:cNvPicPr>
            <a:picLocks noChangeAspect="1"/>
          </p:cNvPicPr>
          <p:nvPr/>
        </p:nvPicPr>
        <p:blipFill rotWithShape="1">
          <a:blip r:embed="rId2"/>
          <a:srcRect l="5889" r="5110" b="-1"/>
          <a:stretch/>
        </p:blipFill>
        <p:spPr>
          <a:xfrm>
            <a:off x="-2285" y="10"/>
            <a:ext cx="9143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4226B4-7BA3-6C49-AD7C-38DEA338F90C}"/>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a:solidFill>
                  <a:srgbClr val="FFFFFF"/>
                </a:solidFill>
              </a:rPr>
              <a:t>Barriers </a:t>
            </a:r>
          </a:p>
        </p:txBody>
      </p:sp>
    </p:spTree>
    <p:extLst>
      <p:ext uri="{BB962C8B-B14F-4D97-AF65-F5344CB8AC3E}">
        <p14:creationId xmlns:p14="http://schemas.microsoft.com/office/powerpoint/2010/main" val="3727644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7" y="548640"/>
            <a:ext cx="7157553" cy="1188720"/>
          </a:xfrm>
        </p:spPr>
        <p:txBody>
          <a:bodyPr>
            <a:normAutofit/>
          </a:bodyPr>
          <a:lstStyle/>
          <a:p>
            <a:r>
              <a:rPr lang="en-US" b="1">
                <a:solidFill>
                  <a:schemeClr val="tx1">
                    <a:lumMod val="85000"/>
                    <a:lumOff val="15000"/>
                  </a:schemeClr>
                </a:solidFill>
              </a:rPr>
              <a:t>Leadership</a:t>
            </a:r>
          </a:p>
        </p:txBody>
      </p:sp>
      <p:sp>
        <p:nvSpPr>
          <p:cNvPr id="3" name="Content Placeholder 2"/>
          <p:cNvSpPr>
            <a:spLocks noGrp="1"/>
          </p:cNvSpPr>
          <p:nvPr>
            <p:ph idx="1"/>
          </p:nvPr>
        </p:nvSpPr>
        <p:spPr>
          <a:xfrm>
            <a:off x="122464" y="2431765"/>
            <a:ext cx="8727622" cy="3320031"/>
          </a:xfrm>
        </p:spPr>
        <p:txBody>
          <a:bodyPr anchor="ctr">
            <a:normAutofit/>
          </a:bodyPr>
          <a:lstStyle/>
          <a:p>
            <a:r>
              <a:rPr lang="en-US" sz="2400" dirty="0">
                <a:solidFill>
                  <a:schemeClr val="tx1">
                    <a:lumMod val="85000"/>
                    <a:lumOff val="15000"/>
                  </a:schemeClr>
                </a:solidFill>
              </a:rPr>
              <a:t>Skills </a:t>
            </a:r>
          </a:p>
          <a:p>
            <a:pPr lvl="1"/>
            <a:r>
              <a:rPr lang="en-US" dirty="0">
                <a:solidFill>
                  <a:schemeClr val="tx1">
                    <a:lumMod val="85000"/>
                    <a:lumOff val="15000"/>
                  </a:schemeClr>
                </a:solidFill>
              </a:rPr>
              <a:t>Be committed to the change </a:t>
            </a:r>
          </a:p>
          <a:p>
            <a:pPr lvl="1"/>
            <a:r>
              <a:rPr lang="en-US" dirty="0">
                <a:solidFill>
                  <a:schemeClr val="tx1">
                    <a:lumMod val="85000"/>
                    <a:lumOff val="15000"/>
                  </a:schemeClr>
                </a:solidFill>
              </a:rPr>
              <a:t>Have time to support the rest of the staff</a:t>
            </a:r>
          </a:p>
          <a:p>
            <a:pPr lvl="1"/>
            <a:r>
              <a:rPr lang="en-US" dirty="0">
                <a:solidFill>
                  <a:schemeClr val="tx1">
                    <a:lumMod val="85000"/>
                    <a:lumOff val="15000"/>
                  </a:schemeClr>
                </a:solidFill>
              </a:rPr>
              <a:t>Have a good knowledge of the clinic/work/business setting</a:t>
            </a:r>
          </a:p>
          <a:p>
            <a:pPr lvl="1"/>
            <a:r>
              <a:rPr lang="en-US" dirty="0">
                <a:solidFill>
                  <a:schemeClr val="tx1">
                    <a:lumMod val="85000"/>
                    <a:lumOff val="15000"/>
                  </a:schemeClr>
                </a:solidFill>
              </a:rPr>
              <a:t>Be a team player </a:t>
            </a:r>
          </a:p>
          <a:p>
            <a:pPr lvl="1"/>
            <a:r>
              <a:rPr lang="en-US" dirty="0">
                <a:solidFill>
                  <a:schemeClr val="tx1">
                    <a:lumMod val="85000"/>
                    <a:lumOff val="15000"/>
                  </a:schemeClr>
                </a:solidFill>
              </a:rPr>
              <a:t>Some change management experience would be an asset</a:t>
            </a:r>
          </a:p>
          <a:p>
            <a:endParaRPr lang="en-US" sz="1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218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041841-37A5-DA40-98B6-4576556A5C71}"/>
              </a:ext>
            </a:extLst>
          </p:cNvPr>
          <p:cNvSpPr>
            <a:spLocks noGrp="1"/>
          </p:cNvSpPr>
          <p:nvPr>
            <p:ph type="title"/>
          </p:nvPr>
        </p:nvSpPr>
        <p:spPr/>
        <p:txBody>
          <a:bodyPr/>
          <a:lstStyle/>
          <a:p>
            <a:r>
              <a:rPr lang="en-GB" dirty="0"/>
              <a:t>SUMMARY</a:t>
            </a:r>
          </a:p>
        </p:txBody>
      </p:sp>
      <p:sp>
        <p:nvSpPr>
          <p:cNvPr id="5" name="Text Placeholder 4">
            <a:extLst>
              <a:ext uri="{FF2B5EF4-FFF2-40B4-BE49-F238E27FC236}">
                <a16:creationId xmlns:a16="http://schemas.microsoft.com/office/drawing/2014/main" id="{45CD5771-572B-DC4B-B7A5-A2115CD6F8D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06054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DC34-9DF6-3444-8841-C1210E414FBA}"/>
              </a:ext>
            </a:extLst>
          </p:cNvPr>
          <p:cNvSpPr>
            <a:spLocks noGrp="1"/>
          </p:cNvSpPr>
          <p:nvPr>
            <p:ph type="title"/>
          </p:nvPr>
        </p:nvSpPr>
        <p:spPr>
          <a:xfrm>
            <a:off x="3724072" y="629268"/>
            <a:ext cx="4939868" cy="1286160"/>
          </a:xfrm>
        </p:spPr>
        <p:txBody>
          <a:bodyPr anchor="b">
            <a:normAutofit/>
          </a:bodyPr>
          <a:lstStyle/>
          <a:p>
            <a:r>
              <a:rPr lang="en-GB" dirty="0"/>
              <a:t>Learning objectives </a:t>
            </a:r>
          </a:p>
        </p:txBody>
      </p:sp>
      <p:sp>
        <p:nvSpPr>
          <p:cNvPr id="3" name="Content Placeholder 2">
            <a:extLst>
              <a:ext uri="{FF2B5EF4-FFF2-40B4-BE49-F238E27FC236}">
                <a16:creationId xmlns:a16="http://schemas.microsoft.com/office/drawing/2014/main" id="{44BA9785-B70E-6D41-9507-E6ACBF46203D}"/>
              </a:ext>
            </a:extLst>
          </p:cNvPr>
          <p:cNvSpPr>
            <a:spLocks noGrp="1"/>
          </p:cNvSpPr>
          <p:nvPr>
            <p:ph idx="1"/>
          </p:nvPr>
        </p:nvSpPr>
        <p:spPr>
          <a:xfrm>
            <a:off x="3724073" y="2438400"/>
            <a:ext cx="4939867" cy="3785419"/>
          </a:xfrm>
        </p:spPr>
        <p:txBody>
          <a:bodyPr>
            <a:normAutofit/>
          </a:bodyPr>
          <a:lstStyle/>
          <a:p>
            <a:r>
              <a:rPr lang="en-GB" sz="2400" dirty="0"/>
              <a:t>Understand how barriers/obstacles influence implementation</a:t>
            </a:r>
          </a:p>
          <a:p>
            <a:r>
              <a:rPr lang="en-GB" sz="2400" dirty="0"/>
              <a:t>How to identify barriers </a:t>
            </a:r>
          </a:p>
          <a:p>
            <a:r>
              <a:rPr lang="en-GB" sz="2400" dirty="0"/>
              <a:t>Give an example on “factors to consider”</a:t>
            </a:r>
          </a:p>
          <a:p>
            <a:r>
              <a:rPr lang="en-GB" sz="2400" dirty="0"/>
              <a:t>Give an example of leadership skills</a:t>
            </a:r>
          </a:p>
          <a:p>
            <a:endParaRPr lang="en-GB" sz="1700" dirty="0"/>
          </a:p>
        </p:txBody>
      </p:sp>
      <p:pic>
        <p:nvPicPr>
          <p:cNvPr id="5" name="Picture 4" descr="Wood human figure">
            <a:extLst>
              <a:ext uri="{FF2B5EF4-FFF2-40B4-BE49-F238E27FC236}">
                <a16:creationId xmlns:a16="http://schemas.microsoft.com/office/drawing/2014/main" id="{E2C7C725-C3C5-7E8F-5EC7-A35D7A4F508D}"/>
              </a:ext>
            </a:extLst>
          </p:cNvPr>
          <p:cNvPicPr>
            <a:picLocks noChangeAspect="1"/>
          </p:cNvPicPr>
          <p:nvPr/>
        </p:nvPicPr>
        <p:blipFill rotWithShape="1">
          <a:blip r:embed="rId2"/>
          <a:srcRect l="7794" r="58367"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FE1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80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Navigating through maze">
            <a:extLst>
              <a:ext uri="{FF2B5EF4-FFF2-40B4-BE49-F238E27FC236}">
                <a16:creationId xmlns:a16="http://schemas.microsoft.com/office/drawing/2014/main" id="{F4E75177-EFA4-52E4-C5F8-0992455C1DB8}"/>
              </a:ext>
            </a:extLst>
          </p:cNvPr>
          <p:cNvPicPr>
            <a:picLocks noGrp="1" noChangeAspect="1"/>
          </p:cNvPicPr>
          <p:nvPr>
            <p:ph idx="1"/>
          </p:nvPr>
        </p:nvPicPr>
        <p:blipFill rotWithShape="1">
          <a:blip r:embed="rId2"/>
          <a:srcRect r="10999" b="-1"/>
          <a:stretch/>
        </p:blipFill>
        <p:spPr>
          <a:xfrm>
            <a:off x="20" y="10"/>
            <a:ext cx="9143980" cy="6857990"/>
          </a:xfrm>
          <a:prstGeom prst="rect">
            <a:avLst/>
          </a:prstGeom>
        </p:spPr>
      </p:pic>
      <p:sp>
        <p:nvSpPr>
          <p:cNvPr id="10"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16987" y="5181600"/>
            <a:ext cx="6873758"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93B1E-36C3-14C9-D155-BD8F927D81F3}"/>
              </a:ext>
            </a:extLst>
          </p:cNvPr>
          <p:cNvSpPr>
            <a:spLocks noGrp="1"/>
          </p:cNvSpPr>
          <p:nvPr>
            <p:ph type="title"/>
          </p:nvPr>
        </p:nvSpPr>
        <p:spPr>
          <a:xfrm>
            <a:off x="1328737" y="5254391"/>
            <a:ext cx="6650259" cy="774934"/>
          </a:xfrm>
          <a:noFill/>
        </p:spPr>
        <p:txBody>
          <a:bodyPr vert="horz" lIns="91440" tIns="45720" rIns="91440" bIns="45720" rtlCol="0" anchor="ctr">
            <a:normAutofit/>
          </a:bodyPr>
          <a:lstStyle/>
          <a:p>
            <a:pPr algn="ctr"/>
            <a:r>
              <a:rPr lang="en-US" sz="3500">
                <a:solidFill>
                  <a:srgbClr val="FFFFFF"/>
                </a:solidFill>
              </a:rPr>
              <a:t>Obstacles</a:t>
            </a:r>
          </a:p>
        </p:txBody>
      </p:sp>
    </p:spTree>
    <p:extLst>
      <p:ext uri="{BB962C8B-B14F-4D97-AF65-F5344CB8AC3E}">
        <p14:creationId xmlns:p14="http://schemas.microsoft.com/office/powerpoint/2010/main" val="132934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0414-DDA4-1348-9129-475F004578B9}"/>
              </a:ext>
            </a:extLst>
          </p:cNvPr>
          <p:cNvSpPr>
            <a:spLocks noGrp="1"/>
          </p:cNvSpPr>
          <p:nvPr>
            <p:ph type="title"/>
          </p:nvPr>
        </p:nvSpPr>
        <p:spPr/>
        <p:txBody>
          <a:bodyPr/>
          <a:lstStyle/>
          <a:p>
            <a:pPr algn="ctr"/>
            <a:r>
              <a:rPr lang="en-GB" dirty="0"/>
              <a:t>Barriers </a:t>
            </a:r>
          </a:p>
        </p:txBody>
      </p:sp>
      <p:sp>
        <p:nvSpPr>
          <p:cNvPr id="3" name="Content Placeholder 2">
            <a:extLst>
              <a:ext uri="{FF2B5EF4-FFF2-40B4-BE49-F238E27FC236}">
                <a16:creationId xmlns:a16="http://schemas.microsoft.com/office/drawing/2014/main" id="{CB514789-17B1-0848-9D27-B5BC3A384B1B}"/>
              </a:ext>
            </a:extLst>
          </p:cNvPr>
          <p:cNvSpPr>
            <a:spLocks noGrp="1"/>
          </p:cNvSpPr>
          <p:nvPr>
            <p:ph idx="1"/>
          </p:nvPr>
        </p:nvSpPr>
        <p:spPr>
          <a:xfrm>
            <a:off x="628650" y="1825624"/>
            <a:ext cx="7886700" cy="1600621"/>
          </a:xfrm>
        </p:spPr>
        <p:txBody>
          <a:bodyPr>
            <a:normAutofit/>
          </a:bodyPr>
          <a:lstStyle/>
          <a:p>
            <a:pPr marL="0" indent="0">
              <a:buNone/>
            </a:pPr>
            <a:r>
              <a:rPr lang="en-GB" dirty="0"/>
              <a:t>There is an agreement by several researchers of the importance to address barriers and facilitators of implementation</a:t>
            </a:r>
            <a:r>
              <a:rPr lang="sv-SE" dirty="0"/>
              <a:t> </a:t>
            </a:r>
          </a:p>
          <a:p>
            <a:endParaRPr lang="en-GB" dirty="0"/>
          </a:p>
        </p:txBody>
      </p:sp>
      <p:sp>
        <p:nvSpPr>
          <p:cNvPr id="4" name="Rectangle 3">
            <a:extLst>
              <a:ext uri="{FF2B5EF4-FFF2-40B4-BE49-F238E27FC236}">
                <a16:creationId xmlns:a16="http://schemas.microsoft.com/office/drawing/2014/main" id="{A26CE34D-5390-AD4D-8183-78B7D73CD176}"/>
              </a:ext>
            </a:extLst>
          </p:cNvPr>
          <p:cNvSpPr/>
          <p:nvPr/>
        </p:nvSpPr>
        <p:spPr>
          <a:xfrm>
            <a:off x="628650" y="4424932"/>
            <a:ext cx="7886700"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Damschroder</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 J., Aron, D. C., Keith, R. E.,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Kirsh</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 R., Alexander, J. A., &amp;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Lowery</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J. C. (2009). Fostering implementation of health services research findings into practice: a consolidated framework for advancing implementation science. </a:t>
            </a:r>
            <a:r>
              <a:rPr kumimoji="0" lang="en-GB"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Implementation science</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4, doi:10.1186/1748-5908-4-50.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Durlak</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J. A. &amp;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DuPre</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 P. (2008). Implementation matters: a review of research on the influence of implementation on program outcomes and the factors affecting implementation. </a:t>
            </a:r>
            <a:r>
              <a:rPr kumimoji="0" lang="en-GB"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 J Community </a:t>
            </a:r>
            <a:r>
              <a:rPr kumimoji="0" lang="en-GB" sz="10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Psychol</a:t>
            </a:r>
            <a:r>
              <a:rPr kumimoji="0" lang="en-GB"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41, 327–350.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Greenhalgh, T., Robert, G., Macfarlane, F., Bate, P. &amp;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Kyriakidou</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 (2004). Diffusion of innovations in service organisations. Systematic review and recommendations. The Milbank Quarterly, 82, 581–629.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Nilsen, P. (2015). Making sense of implementation theories, models and frameworks. Implementation Science, 10, 53 https://</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doi.org</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/10.1186/s13012-015-0242-0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051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04AC-62F4-8F47-90CB-B66DB252A5CD}"/>
              </a:ext>
            </a:extLst>
          </p:cNvPr>
          <p:cNvSpPr>
            <a:spLocks noGrp="1"/>
          </p:cNvSpPr>
          <p:nvPr>
            <p:ph type="title"/>
          </p:nvPr>
        </p:nvSpPr>
        <p:spPr/>
        <p:txBody>
          <a:bodyPr/>
          <a:lstStyle/>
          <a:p>
            <a:pPr algn="ctr"/>
            <a:r>
              <a:rPr lang="en-GB" dirty="0"/>
              <a:t>Barriers</a:t>
            </a:r>
          </a:p>
        </p:txBody>
      </p:sp>
      <p:sp>
        <p:nvSpPr>
          <p:cNvPr id="3" name="Content Placeholder 2">
            <a:extLst>
              <a:ext uri="{FF2B5EF4-FFF2-40B4-BE49-F238E27FC236}">
                <a16:creationId xmlns:a16="http://schemas.microsoft.com/office/drawing/2014/main" id="{B0D5BDEF-43FD-9C41-955E-CD9A7BBC16DE}"/>
              </a:ext>
            </a:extLst>
          </p:cNvPr>
          <p:cNvSpPr>
            <a:spLocks noGrp="1"/>
          </p:cNvSpPr>
          <p:nvPr>
            <p:ph idx="1"/>
          </p:nvPr>
        </p:nvSpPr>
        <p:spPr>
          <a:xfrm>
            <a:off x="457200" y="1431409"/>
            <a:ext cx="8229600" cy="4525963"/>
          </a:xfrm>
        </p:spPr>
        <p:txBody>
          <a:bodyPr>
            <a:normAutofit/>
          </a:bodyPr>
          <a:lstStyle/>
          <a:p>
            <a:r>
              <a:rPr lang="en-GB" dirty="0"/>
              <a:t>It is during the third phase (</a:t>
            </a:r>
            <a:r>
              <a:rPr lang="en-GB" dirty="0" err="1"/>
              <a:t>Damschroder</a:t>
            </a:r>
            <a:r>
              <a:rPr lang="en-GB" dirty="0"/>
              <a:t> et al, 2009), when the new method is implemented, most projects fail because the professionals feels uncomfortable and uncertain. There is an evident risk that the professional rather than using the method as intended changes and adjust it. Thus, an integrated and ongoing supervision of the new method, in the ordinary activities, could prevent this from happening. </a:t>
            </a:r>
          </a:p>
          <a:p>
            <a:pPr marL="0" indent="0">
              <a:buNone/>
            </a:pPr>
            <a:endParaRPr lang="en-GB" dirty="0"/>
          </a:p>
        </p:txBody>
      </p:sp>
      <p:sp>
        <p:nvSpPr>
          <p:cNvPr id="4" name="Rectangle 3">
            <a:extLst>
              <a:ext uri="{FF2B5EF4-FFF2-40B4-BE49-F238E27FC236}">
                <a16:creationId xmlns:a16="http://schemas.microsoft.com/office/drawing/2014/main" id="{39438A87-2DB6-A140-8B5E-8711482720F2}"/>
              </a:ext>
            </a:extLst>
          </p:cNvPr>
          <p:cNvSpPr/>
          <p:nvPr/>
        </p:nvSpPr>
        <p:spPr>
          <a:xfrm>
            <a:off x="243509" y="5557262"/>
            <a:ext cx="865698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Calibri"/>
                <a:ea typeface="+mn-ea"/>
                <a:cs typeface="+mn-cs"/>
              </a:rPr>
              <a:t>Damschroder</a:t>
            </a:r>
            <a:r>
              <a:rPr kumimoji="0" lang="en-GB" sz="1000" b="0" i="0" u="none" strike="noStrike" kern="1200" cap="none" spc="0" normalizeH="0" baseline="0" noProof="0" dirty="0">
                <a:ln>
                  <a:noFill/>
                </a:ln>
                <a:solidFill>
                  <a:prstClr val="black"/>
                </a:solidFill>
                <a:effectLst/>
                <a:uLnTx/>
                <a:uFillTx/>
                <a:latin typeface="Calibri"/>
                <a:ea typeface="+mn-ea"/>
                <a:cs typeface="+mn-cs"/>
              </a:rPr>
              <a:t>, L. J., Aron, D. C., Keith, R. E., </a:t>
            </a:r>
            <a:r>
              <a:rPr kumimoji="0" lang="en-GB" sz="1000" b="0" i="0" u="none" strike="noStrike" kern="1200" cap="none" spc="0" normalizeH="0" baseline="0" noProof="0" dirty="0" err="1">
                <a:ln>
                  <a:noFill/>
                </a:ln>
                <a:solidFill>
                  <a:prstClr val="black"/>
                </a:solidFill>
                <a:effectLst/>
                <a:uLnTx/>
                <a:uFillTx/>
                <a:latin typeface="Calibri"/>
                <a:ea typeface="+mn-ea"/>
                <a:cs typeface="+mn-cs"/>
              </a:rPr>
              <a:t>Kirsh</a:t>
            </a:r>
            <a:r>
              <a:rPr kumimoji="0" lang="en-GB" sz="1000" b="0" i="0" u="none" strike="noStrike" kern="1200" cap="none" spc="0" normalizeH="0" baseline="0" noProof="0" dirty="0">
                <a:ln>
                  <a:noFill/>
                </a:ln>
                <a:solidFill>
                  <a:prstClr val="black"/>
                </a:solidFill>
                <a:effectLst/>
                <a:uLnTx/>
                <a:uFillTx/>
                <a:latin typeface="Calibri"/>
                <a:ea typeface="+mn-ea"/>
                <a:cs typeface="+mn-cs"/>
              </a:rPr>
              <a:t>, S. R., Alexander, J. A., &amp; </a:t>
            </a:r>
            <a:r>
              <a:rPr kumimoji="0" lang="en-GB" sz="1000" b="0" i="0" u="none" strike="noStrike" kern="1200" cap="none" spc="0" normalizeH="0" baseline="0" noProof="0" dirty="0" err="1">
                <a:ln>
                  <a:noFill/>
                </a:ln>
                <a:solidFill>
                  <a:prstClr val="black"/>
                </a:solidFill>
                <a:effectLst/>
                <a:uLnTx/>
                <a:uFillTx/>
                <a:latin typeface="Calibri"/>
                <a:ea typeface="+mn-ea"/>
                <a:cs typeface="+mn-cs"/>
              </a:rPr>
              <a:t>Lowery</a:t>
            </a:r>
            <a:r>
              <a:rPr kumimoji="0" lang="en-GB" sz="1000" b="0" i="0" u="none" strike="noStrike" kern="1200" cap="none" spc="0" normalizeH="0" baseline="0" noProof="0" dirty="0">
                <a:ln>
                  <a:noFill/>
                </a:ln>
                <a:solidFill>
                  <a:prstClr val="black"/>
                </a:solidFill>
                <a:effectLst/>
                <a:uLnTx/>
                <a:uFillTx/>
                <a:latin typeface="Calibri"/>
                <a:ea typeface="+mn-ea"/>
                <a:cs typeface="+mn-cs"/>
              </a:rPr>
              <a:t>, J. C. (2009). Fostering implementation of health services research findings into practice: a consolidated framework for advancing implementation science. </a:t>
            </a:r>
            <a:r>
              <a:rPr kumimoji="0" lang="en-GB" sz="1000" b="0" i="1" u="none" strike="noStrike" kern="1200" cap="none" spc="0" normalizeH="0" baseline="0" noProof="0" dirty="0">
                <a:ln>
                  <a:noFill/>
                </a:ln>
                <a:solidFill>
                  <a:prstClr val="black"/>
                </a:solidFill>
                <a:effectLst/>
                <a:uLnTx/>
                <a:uFillTx/>
                <a:latin typeface="Calibri"/>
                <a:ea typeface="+mn-ea"/>
                <a:cs typeface="+mn-cs"/>
              </a:rPr>
              <a:t>Implementation science</a:t>
            </a:r>
            <a:r>
              <a:rPr kumimoji="0" lang="en-GB" sz="1000" b="0" i="0" u="none" strike="noStrike" kern="1200" cap="none" spc="0" normalizeH="0" baseline="0" noProof="0" dirty="0">
                <a:ln>
                  <a:noFill/>
                </a:ln>
                <a:solidFill>
                  <a:prstClr val="black"/>
                </a:solidFill>
                <a:effectLst/>
                <a:uLnTx/>
                <a:uFillTx/>
                <a:latin typeface="Calibri"/>
                <a:ea typeface="+mn-ea"/>
                <a:cs typeface="+mn-cs"/>
              </a:rPr>
              <a:t>, 4, doi:10.1186/1748-5908-4-50. </a:t>
            </a:r>
          </a:p>
        </p:txBody>
      </p:sp>
    </p:spTree>
    <p:extLst>
      <p:ext uri="{BB962C8B-B14F-4D97-AF65-F5344CB8AC3E}">
        <p14:creationId xmlns:p14="http://schemas.microsoft.com/office/powerpoint/2010/main" val="92602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8A35333-83E8-AEBE-D092-A4024009C831}"/>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11334"/>
          <a:stretch/>
        </p:blipFill>
        <p:spPr>
          <a:xfrm>
            <a:off x="20" y="10"/>
            <a:ext cx="9143980" cy="6857990"/>
          </a:xfrm>
          <a:prstGeom prst="rect">
            <a:avLst/>
          </a:prstGeom>
        </p:spPr>
      </p:pic>
      <p:sp>
        <p:nvSpPr>
          <p:cNvPr id="19"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16987" y="5181600"/>
            <a:ext cx="6873758"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8737" y="5254391"/>
            <a:ext cx="6650259" cy="774934"/>
          </a:xfrm>
          <a:noFill/>
        </p:spPr>
        <p:txBody>
          <a:bodyPr vert="horz" lIns="91440" tIns="45720" rIns="91440" bIns="45720" rtlCol="0" anchor="ctr">
            <a:normAutofit/>
          </a:bodyPr>
          <a:lstStyle/>
          <a:p>
            <a:pPr algn="ctr"/>
            <a:r>
              <a:rPr lang="en-US" sz="3500">
                <a:solidFill>
                  <a:srgbClr val="FFFFFF"/>
                </a:solidFill>
              </a:rPr>
              <a:t>What are the potential barriers?</a:t>
            </a:r>
          </a:p>
        </p:txBody>
      </p:sp>
      <p:sp>
        <p:nvSpPr>
          <p:cNvPr id="5" name="Title 1"/>
          <p:cNvSpPr txBox="1">
            <a:spLocks/>
          </p:cNvSpPr>
          <p:nvPr/>
        </p:nvSpPr>
        <p:spPr>
          <a:xfrm>
            <a:off x="457200" y="522476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
        <p:nvSpPr>
          <p:cNvPr id="8" name="TextBox 7">
            <a:extLst>
              <a:ext uri="{FF2B5EF4-FFF2-40B4-BE49-F238E27FC236}">
                <a16:creationId xmlns:a16="http://schemas.microsoft.com/office/drawing/2014/main" id="{01EF842E-C06A-DEA8-8B7C-0C5508606A7B}"/>
              </a:ext>
            </a:extLst>
          </p:cNvPr>
          <p:cNvSpPr txBox="1"/>
          <p:nvPr/>
        </p:nvSpPr>
        <p:spPr>
          <a:xfrm>
            <a:off x="6836958" y="6657945"/>
            <a:ext cx="2307042" cy="200055"/>
          </a:xfrm>
          <a:prstGeom prst="rect">
            <a:avLst/>
          </a:prstGeom>
          <a:solidFill>
            <a:srgbClr val="000000"/>
          </a:solidFill>
        </p:spPr>
        <p:txBody>
          <a:bodyPr wrap="none" rtlCol="0">
            <a:spAutoFit/>
          </a:bodyPr>
          <a:lstStyle/>
          <a:p>
            <a:pPr algn="r">
              <a:spcAft>
                <a:spcPts val="600"/>
              </a:spcAft>
            </a:pPr>
            <a:r>
              <a:rPr lang="en-SE" sz="700">
                <a:solidFill>
                  <a:srgbClr val="FFFFFF"/>
                </a:solidFill>
                <a:hlinkClick r:id="rId3" tooltip="https://commons.wikimedia.org/wiki/File:Flickr_-_The_U.S._Army_-_Camp_Taji_obstacle_course.jpg">
                  <a:extLst>
                    <a:ext uri="{A12FA001-AC4F-418D-AE19-62706E023703}">
                      <ahyp:hlinkClr xmlns:ahyp="http://schemas.microsoft.com/office/drawing/2018/hyperlinkcolor" val="tx"/>
                    </a:ext>
                  </a:extLst>
                </a:hlinkClick>
              </a:rPr>
              <a:t>This Photo</a:t>
            </a:r>
            <a:r>
              <a:rPr lang="en-SE" sz="700">
                <a:solidFill>
                  <a:srgbClr val="FFFFFF"/>
                </a:solidFill>
              </a:rPr>
              <a:t> by Unknown Author is licensed under </a:t>
            </a:r>
            <a:r>
              <a:rPr lang="en-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SE" sz="700">
              <a:solidFill>
                <a:srgbClr val="FFFFFF"/>
              </a:solidFill>
            </a:endParaRPr>
          </a:p>
        </p:txBody>
      </p:sp>
    </p:spTree>
    <p:extLst>
      <p:ext uri="{BB962C8B-B14F-4D97-AF65-F5344CB8AC3E}">
        <p14:creationId xmlns:p14="http://schemas.microsoft.com/office/powerpoint/2010/main" val="387047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Awareness and knowledge</a:t>
            </a:r>
          </a:p>
        </p:txBody>
      </p:sp>
      <p:sp>
        <p:nvSpPr>
          <p:cNvPr id="3" name="Content Placeholder 2"/>
          <p:cNvSpPr>
            <a:spLocks noGrp="1"/>
          </p:cNvSpPr>
          <p:nvPr>
            <p:ph idx="1"/>
          </p:nvPr>
        </p:nvSpPr>
        <p:spPr/>
        <p:txBody>
          <a:bodyPr>
            <a:normAutofit/>
          </a:bodyPr>
          <a:lstStyle/>
          <a:p>
            <a:r>
              <a:rPr lang="en-US" dirty="0"/>
              <a:t>What needs to change?</a:t>
            </a:r>
          </a:p>
          <a:p>
            <a:pPr lvl="1"/>
            <a:r>
              <a:rPr lang="en-US" dirty="0"/>
              <a:t>We have no or limited psychosocial provision of care.</a:t>
            </a:r>
          </a:p>
          <a:p>
            <a:r>
              <a:rPr lang="en-US" dirty="0"/>
              <a:t>Why does it need to change?</a:t>
            </a:r>
          </a:p>
          <a:p>
            <a:pPr lvl="1"/>
            <a:r>
              <a:rPr lang="en-US" dirty="0"/>
              <a:t>This needs to change so we can provide better care for our patients</a:t>
            </a:r>
          </a:p>
          <a:p>
            <a:endParaRPr lang="en-US" dirty="0"/>
          </a:p>
        </p:txBody>
      </p:sp>
    </p:spTree>
    <p:extLst>
      <p:ext uri="{BB962C8B-B14F-4D97-AF65-F5344CB8AC3E}">
        <p14:creationId xmlns:p14="http://schemas.microsoft.com/office/powerpoint/2010/main" val="243445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459863"/>
            <a:ext cx="7886700" cy="1004594"/>
          </a:xfrm>
        </p:spPr>
        <p:txBody>
          <a:bodyPr>
            <a:normAutofit/>
          </a:bodyPr>
          <a:lstStyle/>
          <a:p>
            <a:pPr algn="ctr"/>
            <a:r>
              <a:rPr lang="en-US" b="1">
                <a:solidFill>
                  <a:srgbClr val="FFFFFF"/>
                </a:solidFill>
              </a:rPr>
              <a:t>Awareness and knowledge</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45C6491-3306-8710-31DD-41B929F626F8}"/>
              </a:ext>
            </a:extLst>
          </p:cNvPr>
          <p:cNvGraphicFramePr>
            <a:graphicFrameLocks noGrp="1"/>
          </p:cNvGraphicFramePr>
          <p:nvPr>
            <p:ph idx="1"/>
            <p:extLst>
              <p:ext uri="{D42A27DB-BD31-4B8C-83A1-F6EECF244321}">
                <p14:modId xmlns:p14="http://schemas.microsoft.com/office/powerpoint/2010/main" val="4209911350"/>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24292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1443</TotalTime>
  <Words>1273</Words>
  <Application>Microsoft Macintosh PowerPoint</Application>
  <PresentationFormat>On-screen Show (4:3)</PresentationFormat>
  <Paragraphs>121</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Helvetica</vt:lpstr>
      <vt:lpstr>Roboto</vt:lpstr>
      <vt:lpstr>Söhne</vt:lpstr>
      <vt:lpstr>Verdana</vt:lpstr>
      <vt:lpstr>1_Office Theme</vt:lpstr>
      <vt:lpstr>Module 3</vt:lpstr>
      <vt:lpstr>Learning objectives </vt:lpstr>
      <vt:lpstr>Barriers </vt:lpstr>
      <vt:lpstr>Obstacles</vt:lpstr>
      <vt:lpstr>Barriers </vt:lpstr>
      <vt:lpstr>Barriers</vt:lpstr>
      <vt:lpstr>What are the potential barriers?</vt:lpstr>
      <vt:lpstr>Awareness and knowledge</vt:lpstr>
      <vt:lpstr>Awareness and knowledge</vt:lpstr>
      <vt:lpstr>Barriers – talk in pairs (10 minutes)   </vt:lpstr>
      <vt:lpstr>Barriers/obstacles </vt:lpstr>
      <vt:lpstr>The Benefit versus Cost ratio</vt:lpstr>
      <vt:lpstr>Benefit versus Cost ratio</vt:lpstr>
      <vt:lpstr>Skills</vt:lpstr>
      <vt:lpstr>Practicalities</vt:lpstr>
      <vt:lpstr>Barriers outside your control </vt:lpstr>
      <vt:lpstr>Barriers outside your control </vt:lpstr>
      <vt:lpstr>Barriers outside your control </vt:lpstr>
      <vt:lpstr>Grol, R., &amp; Wensing, M. (2004). What drives change? Barriers to and incentives for achieving evidence-based practice. Med J Aust, 180(6 Suppl), S57-60.   </vt:lpstr>
      <vt:lpstr>PowerPoint Presentation</vt:lpstr>
      <vt:lpstr>PowerPoint Presentation</vt:lpstr>
      <vt:lpstr>PowerPoint Presentation</vt:lpstr>
      <vt:lpstr>Summary </vt:lpstr>
      <vt:lpstr>Questions to answer</vt:lpstr>
      <vt:lpstr>Questions to answer</vt:lpstr>
      <vt:lpstr>Confirm value of change</vt:lpstr>
      <vt:lpstr>Prepare for change </vt:lpstr>
      <vt:lpstr>Leadership</vt:lpstr>
      <vt:lpstr>What makes a bad leader?</vt:lpstr>
      <vt:lpstr>Leadership</vt:lpstr>
      <vt:lpstr>SUMMARY</vt:lpstr>
      <vt:lpstr>Learning objectives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Martin Jens Persson</dc:creator>
  <cp:lastModifiedBy>Martin Jens Persson</cp:lastModifiedBy>
  <cp:revision>21</cp:revision>
  <dcterms:created xsi:type="dcterms:W3CDTF">2019-08-27T09:02:27Z</dcterms:created>
  <dcterms:modified xsi:type="dcterms:W3CDTF">2023-01-20T08:39:29Z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2022-07-28T05:58:44Z</vt:lpwstr>
  </property>
  <property fmtid="{D5CDD505-2E9C-101B-9397-08002B2CF9AE}" pid="4" name="MSIP_Label_9144ccec-98ca-4847-b090-103d5c6592f4_Method">
    <vt:lpwstr>Privileged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a1449bd5-db21-44ea-a95e-83974110a569</vt:lpwstr>
  </property>
  <property fmtid="{D5CDD505-2E9C-101B-9397-08002B2CF9AE}" pid="8" name="MSIP_Label_9144ccec-98ca-4847-b090-103d5c6592f4_ContentBits">
    <vt:lpwstr>0</vt:lpwstr>
  </property>
</Properties>
</file>