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720" r:id="rId2"/>
    <p:sldId id="796" r:id="rId3"/>
    <p:sldId id="506" r:id="rId4"/>
    <p:sldId id="507" r:id="rId5"/>
    <p:sldId id="791" r:id="rId6"/>
    <p:sldId id="719" r:id="rId7"/>
    <p:sldId id="734" r:id="rId8"/>
    <p:sldId id="321" r:id="rId9"/>
    <p:sldId id="792" r:id="rId10"/>
    <p:sldId id="794" r:id="rId11"/>
    <p:sldId id="737" r:id="rId12"/>
    <p:sldId id="733" r:id="rId13"/>
    <p:sldId id="797" r:id="rId14"/>
    <p:sldId id="782" r:id="rId15"/>
    <p:sldId id="771" r:id="rId16"/>
    <p:sldId id="332" r:id="rId17"/>
    <p:sldId id="754" r:id="rId18"/>
    <p:sldId id="752"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93"/>
    <p:restoredTop sz="86382"/>
  </p:normalViewPr>
  <p:slideViewPr>
    <p:cSldViewPr snapToGrid="0" snapToObjects="1">
      <p:cViewPr varScale="1">
        <p:scale>
          <a:sx n="105" d="100"/>
          <a:sy n="105" d="100"/>
        </p:scale>
        <p:origin x="2296" y="192"/>
      </p:cViewPr>
      <p:guideLst/>
    </p:cSldViewPr>
  </p:slideViewPr>
  <p:outlineViewPr>
    <p:cViewPr>
      <p:scale>
        <a:sx n="33" d="100"/>
        <a:sy n="33" d="100"/>
      </p:scale>
      <p:origin x="0" y="-20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D2490-D027-C04D-A837-8CE0C773C67C}" type="datetimeFigureOut">
              <a:rPr lang="en-GB" smtClean="0"/>
              <a:t>21/01/2023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27059-DC99-1A46-BBE2-34F340961ABB}" type="slidenum">
              <a:rPr lang="en-GB" smtClean="0"/>
              <a:t>‹#›</a:t>
            </a:fld>
            <a:endParaRPr lang="en-GB"/>
          </a:p>
        </p:txBody>
      </p:sp>
    </p:spTree>
    <p:extLst>
      <p:ext uri="{BB962C8B-B14F-4D97-AF65-F5344CB8AC3E}">
        <p14:creationId xmlns:p14="http://schemas.microsoft.com/office/powerpoint/2010/main" val="2105704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Use a persona to bucket valuable information and observations about an</a:t>
            </a:r>
            <a:r>
              <a:rPr lang="en-US" baseline="0" dirty="0"/>
              <a:t> actor into a recognizable character. </a:t>
            </a:r>
          </a:p>
          <a:p>
            <a:r>
              <a:rPr lang="en-US" baseline="0" dirty="0"/>
              <a:t>Miscommunication and misunderstanding is a risk when a team are unknowingly talking about different types of patients, nurses or relatives</a:t>
            </a:r>
          </a:p>
          <a:p>
            <a:r>
              <a:rPr lang="en-US" dirty="0"/>
              <a:t>Also, recognizing that we have</a:t>
            </a:r>
            <a:r>
              <a:rPr lang="en-US" baseline="0" dirty="0"/>
              <a:t> our frames and assumptions of people, this is a way to get those up into the light</a:t>
            </a:r>
          </a:p>
          <a:p>
            <a:endParaRPr lang="en-US" dirty="0"/>
          </a:p>
          <a:p>
            <a:r>
              <a:rPr lang="en-US" dirty="0"/>
              <a:t>You can make a number of personas, focus on the most important groups and remember</a:t>
            </a:r>
            <a:r>
              <a:rPr lang="en-US" baseline="0" dirty="0"/>
              <a:t> to validate your assumptions. You don’t want to be solving problems for people that don’t exist.</a:t>
            </a:r>
          </a:p>
          <a:p>
            <a:endParaRPr lang="en-US" baseline="0" dirty="0"/>
          </a:p>
          <a:p>
            <a:r>
              <a:rPr lang="en-US" sz="1200" b="0" i="0" kern="1200" dirty="0">
                <a:solidFill>
                  <a:schemeClr val="tx1"/>
                </a:solidFill>
                <a:effectLst/>
                <a:latin typeface="+mn-lt"/>
                <a:ea typeface="+mn-ea"/>
                <a:cs typeface="+mn-cs"/>
              </a:rPr>
              <a:t>User persona should always be created based on information you have about your target audience. That’s why always start with user research. Having solid information about your users will prevent you from making false assumptions.</a:t>
            </a:r>
          </a:p>
          <a:p>
            <a:endParaRPr lang="en-US" baseline="0" dirty="0"/>
          </a:p>
          <a:p>
            <a:endParaRPr lang="en-US" dirty="0"/>
          </a:p>
        </p:txBody>
      </p:sp>
      <p:sp>
        <p:nvSpPr>
          <p:cNvPr id="4" name="Platshållare för bildnummer 3"/>
          <p:cNvSpPr>
            <a:spLocks noGrp="1"/>
          </p:cNvSpPr>
          <p:nvPr>
            <p:ph type="sldNum" sz="quarter" idx="10"/>
          </p:nvPr>
        </p:nvSpPr>
        <p:spPr/>
        <p:txBody>
          <a:bodyPr/>
          <a:lstStyle/>
          <a:p>
            <a:fld id="{DBD08FF8-D993-3F40-A368-6D48D736AD4F}" type="slidenum">
              <a:rPr lang="en-GB" smtClean="0"/>
              <a:t>2</a:t>
            </a:fld>
            <a:endParaRPr lang="en-GB"/>
          </a:p>
        </p:txBody>
      </p:sp>
    </p:spTree>
    <p:extLst>
      <p:ext uri="{BB962C8B-B14F-4D97-AF65-F5344CB8AC3E}">
        <p14:creationId xmlns:p14="http://schemas.microsoft.com/office/powerpoint/2010/main" val="198465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D08FF8-D993-3F40-A368-6D48D736AD4F}" type="slidenum">
              <a:rPr lang="en-GB" smtClean="0"/>
              <a:t>3</a:t>
            </a:fld>
            <a:endParaRPr lang="en-GB"/>
          </a:p>
        </p:txBody>
      </p:sp>
    </p:spTree>
    <p:extLst>
      <p:ext uri="{BB962C8B-B14F-4D97-AF65-F5344CB8AC3E}">
        <p14:creationId xmlns:p14="http://schemas.microsoft.com/office/powerpoint/2010/main" val="91248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D27059-DC99-1A46-BBE2-34F340961ABB}" type="slidenum">
              <a:rPr lang="en-GB" smtClean="0"/>
              <a:t>11</a:t>
            </a:fld>
            <a:endParaRPr lang="en-GB"/>
          </a:p>
        </p:txBody>
      </p:sp>
    </p:spTree>
    <p:extLst>
      <p:ext uri="{BB962C8B-B14F-4D97-AF65-F5344CB8AC3E}">
        <p14:creationId xmlns:p14="http://schemas.microsoft.com/office/powerpoint/2010/main" val="3092702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2023-01-21</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968025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2023-01-21</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66760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2023-01-21</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340239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AFC551"/>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91076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F931881-656B-5747-BE33-F486862559F6}" type="slidenum">
              <a:rPr lang="en-US"/>
              <a:pPr/>
              <a:t>‹#›</a:t>
            </a:fld>
            <a:endParaRPr lang="en-US" dirty="0"/>
          </a:p>
        </p:txBody>
      </p:sp>
    </p:spTree>
    <p:extLst>
      <p:ext uri="{BB962C8B-B14F-4D97-AF65-F5344CB8AC3E}">
        <p14:creationId xmlns:p14="http://schemas.microsoft.com/office/powerpoint/2010/main" val="349413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2023-01-21</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179222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2023-01-21</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29999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2023-01-21</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90390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2023-01-21</a:t>
            </a:fld>
            <a:endParaRPr lang="sv-SE"/>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sv-SE"/>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57165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2023-01-21</a:t>
            </a:fld>
            <a:endParaRPr lang="sv-SE"/>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sv-SE"/>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62987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2023-01-21</a:t>
            </a:fld>
            <a:endParaRPr lang="sv-SE"/>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sv-SE"/>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287721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2023-01-21</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156942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2023-01-21</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285867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A22F6A51-03A8-7A4A-9CF9-C875665215FC}"/>
              </a:ext>
            </a:extLst>
          </p:cNvPr>
          <p:cNvGrpSpPr/>
          <p:nvPr userDrawn="1"/>
        </p:nvGrpSpPr>
        <p:grpSpPr>
          <a:xfrm>
            <a:off x="179523" y="6121210"/>
            <a:ext cx="6520219" cy="633095"/>
            <a:chOff x="519728" y="10058718"/>
            <a:chExt cx="6520219" cy="633095"/>
          </a:xfrm>
        </p:grpSpPr>
        <p:pic>
          <p:nvPicPr>
            <p:cNvPr id="5" name="Picture 4">
              <a:extLst>
                <a:ext uri="{FF2B5EF4-FFF2-40B4-BE49-F238E27FC236}">
                  <a16:creationId xmlns:a16="http://schemas.microsoft.com/office/drawing/2014/main" id="{A96BF7E6-F7AD-98AF-1281-CF4059A2AE8C}"/>
                </a:ext>
              </a:extLst>
            </p:cNvPr>
            <p:cNvPicPr/>
            <p:nvPr userDrawn="1"/>
          </p:nvPicPr>
          <p:blipFill>
            <a:blip r:embed="rId15">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6" name="TextBox 5">
              <a:extLst>
                <a:ext uri="{FF2B5EF4-FFF2-40B4-BE49-F238E27FC236}">
                  <a16:creationId xmlns:a16="http://schemas.microsoft.com/office/drawing/2014/main" id="{4E78722A-6B4A-EA66-DD39-D14917A13EBC}"/>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7" name="Picture 6">
            <a:extLst>
              <a:ext uri="{FF2B5EF4-FFF2-40B4-BE49-F238E27FC236}">
                <a16:creationId xmlns:a16="http://schemas.microsoft.com/office/drawing/2014/main" id="{80CA383F-2EB4-0228-0428-17B870188A42}"/>
              </a:ext>
            </a:extLst>
          </p:cNvPr>
          <p:cNvPicPr>
            <a:picLocks noChangeAspect="1"/>
          </p:cNvPicPr>
          <p:nvPr userDrawn="1"/>
        </p:nvPicPr>
        <p:blipFill>
          <a:blip r:embed="rId16"/>
          <a:stretch>
            <a:fillRect/>
          </a:stretch>
        </p:blipFill>
        <p:spPr>
          <a:xfrm>
            <a:off x="8104274" y="5810901"/>
            <a:ext cx="822151" cy="1001996"/>
          </a:xfrm>
          <a:prstGeom prst="rect">
            <a:avLst/>
          </a:prstGeom>
        </p:spPr>
      </p:pic>
    </p:spTree>
    <p:extLst>
      <p:ext uri="{BB962C8B-B14F-4D97-AF65-F5344CB8AC3E}">
        <p14:creationId xmlns:p14="http://schemas.microsoft.com/office/powerpoint/2010/main" val="3171485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iytoolkit.org/media/DIY-Toolkit-Full-Download-A4-Size.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albertahealthservices.ca/assets/info/hp/cdm/if-hp-cdm-empathy-mapping-summary.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8CF351-B2CE-CD41-A68D-182BE95274B7}"/>
              </a:ext>
            </a:extLst>
          </p:cNvPr>
          <p:cNvSpPr>
            <a:spLocks noGrp="1"/>
          </p:cNvSpPr>
          <p:nvPr>
            <p:ph type="ctrTitle"/>
          </p:nvPr>
        </p:nvSpPr>
        <p:spPr/>
        <p:txBody>
          <a:bodyPr/>
          <a:lstStyle/>
          <a:p>
            <a:r>
              <a:rPr lang="en-GB" dirty="0"/>
              <a:t>Exercises </a:t>
            </a:r>
          </a:p>
        </p:txBody>
      </p:sp>
      <p:sp>
        <p:nvSpPr>
          <p:cNvPr id="5" name="Subtitle 4">
            <a:extLst>
              <a:ext uri="{FF2B5EF4-FFF2-40B4-BE49-F238E27FC236}">
                <a16:creationId xmlns:a16="http://schemas.microsoft.com/office/drawing/2014/main" id="{8A89DCEF-EC8C-154B-A6DD-6FD13F026813}"/>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87476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C19B4-ECD0-2942-9658-43AE8BC25D20}"/>
              </a:ext>
            </a:extLst>
          </p:cNvPr>
          <p:cNvSpPr>
            <a:spLocks noGrp="1"/>
          </p:cNvSpPr>
          <p:nvPr>
            <p:ph idx="1"/>
          </p:nvPr>
        </p:nvSpPr>
        <p:spPr>
          <a:xfrm>
            <a:off x="628650" y="159656"/>
            <a:ext cx="7886700" cy="6342743"/>
          </a:xfrm>
        </p:spPr>
        <p:txBody>
          <a:bodyPr>
            <a:normAutofit fontScale="92500" lnSpcReduction="20000"/>
          </a:bodyPr>
          <a:lstStyle/>
          <a:p>
            <a:pPr marL="457200" indent="-457200">
              <a:buFont typeface="+mj-lt"/>
              <a:buAutoNum type="arabicPeriod"/>
            </a:pPr>
            <a:r>
              <a:rPr lang="en-GB" sz="2200" dirty="0"/>
              <a:t>Problem or Issue </a:t>
            </a:r>
          </a:p>
          <a:p>
            <a:pPr marL="914400" lvl="1" indent="-457200">
              <a:buFont typeface="+mj-lt"/>
              <a:buAutoNum type="alphaLcPeriod"/>
            </a:pPr>
            <a:r>
              <a:rPr lang="en-GB" sz="2200" dirty="0"/>
              <a:t>Describe what it is your program/intervention trying to solve </a:t>
            </a:r>
          </a:p>
          <a:p>
            <a:pPr marL="457200" indent="-457200">
              <a:buFont typeface="+mj-lt"/>
              <a:buAutoNum type="arabicPeriod"/>
            </a:pPr>
            <a:r>
              <a:rPr lang="en-GB" sz="2200" dirty="0"/>
              <a:t>Patient Needs</a:t>
            </a:r>
          </a:p>
          <a:p>
            <a:pPr marL="914400" lvl="1" indent="-457200">
              <a:buFont typeface="+mj-lt"/>
              <a:buAutoNum type="alphaLcPeriod"/>
            </a:pPr>
            <a:r>
              <a:rPr lang="en-GB" sz="2200" dirty="0"/>
              <a:t>Specify the needs of your target group</a:t>
            </a:r>
          </a:p>
          <a:p>
            <a:pPr marL="457200" indent="-457200">
              <a:buFont typeface="+mj-lt"/>
              <a:buAutoNum type="arabicPeriod"/>
            </a:pPr>
            <a:r>
              <a:rPr lang="en-GB" sz="2200" dirty="0"/>
              <a:t>Desired results </a:t>
            </a:r>
          </a:p>
          <a:p>
            <a:pPr marL="914400" lvl="1" indent="-457200">
              <a:buFont typeface="+mj-lt"/>
              <a:buAutoNum type="alphaLcPeriod"/>
            </a:pPr>
            <a:r>
              <a:rPr lang="en-GB" sz="2200" dirty="0"/>
              <a:t>Identify your desired results  </a:t>
            </a:r>
          </a:p>
          <a:p>
            <a:pPr marL="1428750" lvl="2" indent="-514350">
              <a:buFont typeface="+mj-lt"/>
              <a:buAutoNum type="romanLcPeriod"/>
            </a:pPr>
            <a:r>
              <a:rPr lang="en-GB" sz="2200" dirty="0"/>
              <a:t>Outputs (immediate results)</a:t>
            </a:r>
          </a:p>
          <a:p>
            <a:pPr marL="1371600" lvl="2" indent="-457200">
              <a:buFont typeface="+mj-lt"/>
              <a:buAutoNum type="romanLcPeriod"/>
            </a:pPr>
            <a:r>
              <a:rPr lang="en-GB" sz="2200" dirty="0"/>
              <a:t>Outcomes (intermediate results)</a:t>
            </a:r>
          </a:p>
          <a:p>
            <a:pPr marL="1371600" lvl="2" indent="-457200">
              <a:buFont typeface="+mj-lt"/>
              <a:buAutoNum type="romanLcPeriod"/>
            </a:pPr>
            <a:r>
              <a:rPr lang="en-GB" sz="2200" dirty="0"/>
              <a:t>Impact (long-term results)</a:t>
            </a:r>
          </a:p>
          <a:p>
            <a:pPr marL="457200" indent="-457200">
              <a:buFont typeface="+mj-lt"/>
              <a:buAutoNum type="arabicPeriod"/>
            </a:pPr>
            <a:r>
              <a:rPr lang="en-GB" sz="2200" dirty="0"/>
              <a:t>Influential factors </a:t>
            </a:r>
          </a:p>
          <a:p>
            <a:pPr marL="914400" lvl="1" indent="-457200">
              <a:buFont typeface="+mj-lt"/>
              <a:buAutoNum type="alphaLcPeriod"/>
            </a:pPr>
            <a:r>
              <a:rPr lang="en-GB" sz="2200" dirty="0"/>
              <a:t>Protective factors or resources could include funding, potential collaborating partners,, staff and volunteers, time, facilities, equipment, and supplies.</a:t>
            </a:r>
          </a:p>
          <a:p>
            <a:pPr marL="914400" lvl="1" indent="-457200">
              <a:buFont typeface="+mj-lt"/>
              <a:buAutoNum type="alphaLcPeriod"/>
            </a:pPr>
            <a:r>
              <a:rPr lang="en-GB" sz="2200" dirty="0"/>
              <a:t>Risk factors or barriers might include such things as attitudes, lack of resources, policies, laws, regulations, and geography.</a:t>
            </a:r>
          </a:p>
          <a:p>
            <a:pPr marL="457200" indent="-457200">
              <a:buFont typeface="+mj-lt"/>
              <a:buAutoNum type="arabicPeriod"/>
            </a:pPr>
            <a:r>
              <a:rPr lang="en-GB" sz="2200" dirty="0"/>
              <a:t>Strategies </a:t>
            </a:r>
          </a:p>
          <a:p>
            <a:pPr marL="914400" lvl="1" indent="-457200">
              <a:buFont typeface="+mj-lt"/>
              <a:buAutoNum type="alphaLcPeriod"/>
            </a:pPr>
            <a:r>
              <a:rPr lang="en-GB" sz="2200" dirty="0"/>
              <a:t>Identify “best practises” and/or research that supports why this will succeed </a:t>
            </a:r>
          </a:p>
          <a:p>
            <a:pPr marL="457200" indent="-457200">
              <a:buFont typeface="+mj-lt"/>
              <a:buAutoNum type="arabicPeriod"/>
            </a:pPr>
            <a:r>
              <a:rPr lang="en-GB" sz="2200" dirty="0"/>
              <a:t> Assumptions </a:t>
            </a:r>
          </a:p>
          <a:p>
            <a:pPr marL="914400" lvl="1" indent="-457200">
              <a:buFont typeface="+mj-lt"/>
              <a:buAutoNum type="alphaLcPeriod"/>
            </a:pPr>
            <a:r>
              <a:rPr lang="en-GB" sz="2200" dirty="0"/>
              <a:t>State the assumption behind </a:t>
            </a:r>
            <a:r>
              <a:rPr lang="en-GB" sz="2200" i="1" dirty="0"/>
              <a:t>how</a:t>
            </a:r>
            <a:r>
              <a:rPr lang="en-GB" sz="2200" dirty="0"/>
              <a:t> and </a:t>
            </a:r>
            <a:r>
              <a:rPr lang="en-GB" sz="2200" i="1" dirty="0"/>
              <a:t>why </a:t>
            </a:r>
            <a:r>
              <a:rPr lang="en-GB" sz="2200" dirty="0"/>
              <a:t>the identified change strategies will work ion your setting (e.g. principles, ideas, beliefs).</a:t>
            </a:r>
            <a:r>
              <a:rPr lang="en-GB" sz="1600" dirty="0"/>
              <a:t>	</a:t>
            </a:r>
          </a:p>
          <a:p>
            <a:pPr lvl="1"/>
            <a:endParaRPr lang="en-GB" dirty="0"/>
          </a:p>
        </p:txBody>
      </p:sp>
      <p:sp>
        <p:nvSpPr>
          <p:cNvPr id="6" name="Oval 5">
            <a:extLst>
              <a:ext uri="{FF2B5EF4-FFF2-40B4-BE49-F238E27FC236}">
                <a16:creationId xmlns:a16="http://schemas.microsoft.com/office/drawing/2014/main" id="{A21E5E93-B28A-2D49-B787-0500EE4A4C25}"/>
              </a:ext>
            </a:extLst>
          </p:cNvPr>
          <p:cNvSpPr/>
          <p:nvPr/>
        </p:nvSpPr>
        <p:spPr>
          <a:xfrm>
            <a:off x="628650" y="159656"/>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a:t>
            </a:r>
          </a:p>
        </p:txBody>
      </p:sp>
      <p:sp>
        <p:nvSpPr>
          <p:cNvPr id="7" name="Oval 6">
            <a:extLst>
              <a:ext uri="{FF2B5EF4-FFF2-40B4-BE49-F238E27FC236}">
                <a16:creationId xmlns:a16="http://schemas.microsoft.com/office/drawing/2014/main" id="{F7BED620-B777-6049-B773-7B38EA88CB64}"/>
              </a:ext>
            </a:extLst>
          </p:cNvPr>
          <p:cNvSpPr/>
          <p:nvPr/>
        </p:nvSpPr>
        <p:spPr>
          <a:xfrm>
            <a:off x="628650" y="712652"/>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a:t>
            </a:r>
          </a:p>
        </p:txBody>
      </p:sp>
      <p:sp>
        <p:nvSpPr>
          <p:cNvPr id="8" name="Oval 7">
            <a:extLst>
              <a:ext uri="{FF2B5EF4-FFF2-40B4-BE49-F238E27FC236}">
                <a16:creationId xmlns:a16="http://schemas.microsoft.com/office/drawing/2014/main" id="{130FAAAB-12F2-6041-8161-35F0FCFE1DCB}"/>
              </a:ext>
            </a:extLst>
          </p:cNvPr>
          <p:cNvSpPr/>
          <p:nvPr/>
        </p:nvSpPr>
        <p:spPr>
          <a:xfrm>
            <a:off x="628650" y="1380309"/>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3</a:t>
            </a:r>
          </a:p>
        </p:txBody>
      </p:sp>
      <p:sp>
        <p:nvSpPr>
          <p:cNvPr id="9" name="Oval 8">
            <a:extLst>
              <a:ext uri="{FF2B5EF4-FFF2-40B4-BE49-F238E27FC236}">
                <a16:creationId xmlns:a16="http://schemas.microsoft.com/office/drawing/2014/main" id="{3973A286-3614-C140-AF9F-82C4101D94D1}"/>
              </a:ext>
            </a:extLst>
          </p:cNvPr>
          <p:cNvSpPr/>
          <p:nvPr/>
        </p:nvSpPr>
        <p:spPr>
          <a:xfrm>
            <a:off x="628650" y="2831738"/>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4</a:t>
            </a:r>
          </a:p>
        </p:txBody>
      </p:sp>
      <p:sp>
        <p:nvSpPr>
          <p:cNvPr id="10" name="Oval 9">
            <a:extLst>
              <a:ext uri="{FF2B5EF4-FFF2-40B4-BE49-F238E27FC236}">
                <a16:creationId xmlns:a16="http://schemas.microsoft.com/office/drawing/2014/main" id="{3B1D5050-25AC-1A4D-8605-1BDC8F659D94}"/>
              </a:ext>
            </a:extLst>
          </p:cNvPr>
          <p:cNvSpPr/>
          <p:nvPr/>
        </p:nvSpPr>
        <p:spPr>
          <a:xfrm>
            <a:off x="628650" y="4355012"/>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5</a:t>
            </a:r>
          </a:p>
        </p:txBody>
      </p:sp>
      <p:sp>
        <p:nvSpPr>
          <p:cNvPr id="11" name="Oval 10">
            <a:extLst>
              <a:ext uri="{FF2B5EF4-FFF2-40B4-BE49-F238E27FC236}">
                <a16:creationId xmlns:a16="http://schemas.microsoft.com/office/drawing/2014/main" id="{C2635241-9E19-8649-B206-07DD276AC997}"/>
              </a:ext>
            </a:extLst>
          </p:cNvPr>
          <p:cNvSpPr/>
          <p:nvPr/>
        </p:nvSpPr>
        <p:spPr>
          <a:xfrm>
            <a:off x="628650" y="5116649"/>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6</a:t>
            </a:r>
          </a:p>
        </p:txBody>
      </p:sp>
      <p:sp>
        <p:nvSpPr>
          <p:cNvPr id="12" name="Rectangle 11">
            <a:extLst>
              <a:ext uri="{FF2B5EF4-FFF2-40B4-BE49-F238E27FC236}">
                <a16:creationId xmlns:a16="http://schemas.microsoft.com/office/drawing/2014/main" id="{320FA7BB-E6C8-ED48-A51D-31C866083887}"/>
              </a:ext>
            </a:extLst>
          </p:cNvPr>
          <p:cNvSpPr/>
          <p:nvPr/>
        </p:nvSpPr>
        <p:spPr>
          <a:xfrm>
            <a:off x="1016000" y="6409771"/>
            <a:ext cx="7518399" cy="246221"/>
          </a:xfrm>
          <a:prstGeom prst="rect">
            <a:avLst/>
          </a:prstGeom>
        </p:spPr>
        <p:txBody>
          <a:bodyPr wrap="square">
            <a:spAutoFit/>
          </a:bodyPr>
          <a:lstStyle/>
          <a:p>
            <a:r>
              <a:rPr lang="en-GB" sz="1000" dirty="0">
                <a:solidFill>
                  <a:srgbClr val="000000"/>
                </a:solidFill>
                <a:latin typeface="Helvetica" pitchFamily="2" charset="0"/>
              </a:rPr>
              <a:t>Adapted from W K Kellogg Foundation. (2004). W.K. Kellogg Foundation Logic Model Development Guide. Page 31</a:t>
            </a:r>
            <a:endParaRPr lang="en-GB" sz="1000" dirty="0"/>
          </a:p>
        </p:txBody>
      </p:sp>
    </p:spTree>
    <p:extLst>
      <p:ext uri="{BB962C8B-B14F-4D97-AF65-F5344CB8AC3E}">
        <p14:creationId xmlns:p14="http://schemas.microsoft.com/office/powerpoint/2010/main" val="285507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78D833B-1EB7-3F44-9874-2BDB9321C9EC}"/>
              </a:ext>
            </a:extLst>
          </p:cNvPr>
          <p:cNvPicPr>
            <a:picLocks noGrp="1" noChangeAspect="1"/>
          </p:cNvPicPr>
          <p:nvPr>
            <p:ph idx="1"/>
          </p:nvPr>
        </p:nvPicPr>
        <p:blipFill>
          <a:blip r:embed="rId3"/>
          <a:stretch>
            <a:fillRect/>
          </a:stretch>
        </p:blipFill>
        <p:spPr>
          <a:xfrm>
            <a:off x="103701" y="473726"/>
            <a:ext cx="8641219" cy="5794872"/>
          </a:xfrm>
        </p:spPr>
      </p:pic>
      <p:sp>
        <p:nvSpPr>
          <p:cNvPr id="2" name="Rectangle 1">
            <a:extLst>
              <a:ext uri="{FF2B5EF4-FFF2-40B4-BE49-F238E27FC236}">
                <a16:creationId xmlns:a16="http://schemas.microsoft.com/office/drawing/2014/main" id="{BFCD967D-BDE4-2D4E-A7D2-D99316A83BC2}"/>
              </a:ext>
            </a:extLst>
          </p:cNvPr>
          <p:cNvSpPr/>
          <p:nvPr/>
        </p:nvSpPr>
        <p:spPr>
          <a:xfrm>
            <a:off x="1282700" y="6268598"/>
            <a:ext cx="699770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https://diytoolkit.org/media/DIY-Toolkit-Full-Download-A4-Size.pdf</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598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C75C-31A0-5B45-9B25-C6F216D11C10}"/>
              </a:ext>
            </a:extLst>
          </p:cNvPr>
          <p:cNvSpPr>
            <a:spLocks noGrp="1"/>
          </p:cNvSpPr>
          <p:nvPr>
            <p:ph type="title"/>
          </p:nvPr>
        </p:nvSpPr>
        <p:spPr/>
        <p:txBody>
          <a:bodyPr/>
          <a:lstStyle/>
          <a:p>
            <a:r>
              <a:rPr lang="en-GB" dirty="0"/>
              <a:t>Barriers – talk in pairs  </a:t>
            </a:r>
          </a:p>
        </p:txBody>
      </p:sp>
      <p:sp>
        <p:nvSpPr>
          <p:cNvPr id="3" name="Content Placeholder 2">
            <a:extLst>
              <a:ext uri="{FF2B5EF4-FFF2-40B4-BE49-F238E27FC236}">
                <a16:creationId xmlns:a16="http://schemas.microsoft.com/office/drawing/2014/main" id="{6811392E-1A67-AE4D-9E54-17EBC1819490}"/>
              </a:ext>
            </a:extLst>
          </p:cNvPr>
          <p:cNvSpPr>
            <a:spLocks noGrp="1"/>
          </p:cNvSpPr>
          <p:nvPr>
            <p:ph idx="1"/>
          </p:nvPr>
        </p:nvSpPr>
        <p:spPr/>
        <p:txBody>
          <a:bodyPr/>
          <a:lstStyle/>
          <a:p>
            <a:r>
              <a:rPr lang="en-GB" dirty="0"/>
              <a:t>What are the barriers you have encountered based upon your experience?</a:t>
            </a:r>
            <a:br>
              <a:rPr lang="en-GB" dirty="0"/>
            </a:br>
            <a:br>
              <a:rPr lang="en-GB" dirty="0"/>
            </a:br>
            <a:endParaRPr lang="en-GB" dirty="0"/>
          </a:p>
          <a:p>
            <a:r>
              <a:rPr lang="en-GB" dirty="0"/>
              <a:t>What barriers do you think is the most challenging?</a:t>
            </a:r>
          </a:p>
        </p:txBody>
      </p:sp>
    </p:spTree>
    <p:extLst>
      <p:ext uri="{BB962C8B-B14F-4D97-AF65-F5344CB8AC3E}">
        <p14:creationId xmlns:p14="http://schemas.microsoft.com/office/powerpoint/2010/main" val="2338920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ED3C763-AD0F-B24A-A12A-1C3C869D3D2C}"/>
              </a:ext>
            </a:extLst>
          </p:cNvPr>
          <p:cNvSpPr>
            <a:spLocks noGrp="1"/>
          </p:cNvSpPr>
          <p:nvPr>
            <p:ph type="body" idx="1"/>
          </p:nvPr>
        </p:nvSpPr>
        <p:spPr>
          <a:xfrm>
            <a:off x="629842" y="191411"/>
            <a:ext cx="3868340" cy="823912"/>
          </a:xfrm>
        </p:spPr>
        <p:txBody>
          <a:bodyPr/>
          <a:lstStyle/>
          <a:p>
            <a:r>
              <a:rPr lang="en-GB" dirty="0"/>
              <a:t>You</a:t>
            </a:r>
          </a:p>
        </p:txBody>
      </p:sp>
      <p:sp>
        <p:nvSpPr>
          <p:cNvPr id="9" name="Content Placeholder 8">
            <a:extLst>
              <a:ext uri="{FF2B5EF4-FFF2-40B4-BE49-F238E27FC236}">
                <a16:creationId xmlns:a16="http://schemas.microsoft.com/office/drawing/2014/main" id="{80578B2A-379E-354D-8824-14EDD4F8F1CD}"/>
              </a:ext>
            </a:extLst>
          </p:cNvPr>
          <p:cNvSpPr>
            <a:spLocks noGrp="1"/>
          </p:cNvSpPr>
          <p:nvPr>
            <p:ph sz="half" idx="2"/>
          </p:nvPr>
        </p:nvSpPr>
        <p:spPr>
          <a:xfrm>
            <a:off x="629842" y="1130157"/>
            <a:ext cx="3868340" cy="5059506"/>
          </a:xfrm>
        </p:spPr>
        <p:txBody>
          <a:bodyPr/>
          <a:lstStyle/>
          <a:p>
            <a:r>
              <a:rPr lang="en-US" sz="2400" dirty="0"/>
              <a:t>Positive aspects </a:t>
            </a:r>
            <a:br>
              <a:rPr lang="en-US" sz="2400" dirty="0"/>
            </a:br>
            <a:br>
              <a:rPr lang="en-US" sz="2400" dirty="0"/>
            </a:br>
            <a:br>
              <a:rPr lang="en-US" sz="2400" dirty="0"/>
            </a:br>
            <a:br>
              <a:rPr lang="en-US" sz="2400" dirty="0"/>
            </a:br>
            <a:endParaRPr lang="en-US" sz="2400" dirty="0"/>
          </a:p>
          <a:p>
            <a:r>
              <a:rPr lang="en-US" sz="2400" dirty="0"/>
              <a:t>Negative aspects </a:t>
            </a:r>
            <a:br>
              <a:rPr lang="en-US" sz="2400" dirty="0"/>
            </a:br>
            <a:br>
              <a:rPr lang="en-US" sz="2400" dirty="0"/>
            </a:br>
            <a:br>
              <a:rPr lang="en-US" sz="2400" dirty="0"/>
            </a:br>
            <a:br>
              <a:rPr lang="en-US" sz="2400" dirty="0"/>
            </a:br>
            <a:endParaRPr lang="en-US" sz="2400" dirty="0"/>
          </a:p>
          <a:p>
            <a:r>
              <a:rPr lang="en-US" sz="2400" dirty="0"/>
              <a:t>Work burden    </a:t>
            </a:r>
          </a:p>
          <a:p>
            <a:endParaRPr lang="en-GB" dirty="0"/>
          </a:p>
        </p:txBody>
      </p:sp>
      <p:sp>
        <p:nvSpPr>
          <p:cNvPr id="10" name="Text Placeholder 9">
            <a:extLst>
              <a:ext uri="{FF2B5EF4-FFF2-40B4-BE49-F238E27FC236}">
                <a16:creationId xmlns:a16="http://schemas.microsoft.com/office/drawing/2014/main" id="{260E1F9E-91BF-AB49-B642-A315D3E2E97E}"/>
              </a:ext>
            </a:extLst>
          </p:cNvPr>
          <p:cNvSpPr>
            <a:spLocks noGrp="1"/>
          </p:cNvSpPr>
          <p:nvPr>
            <p:ph type="body" sz="quarter" idx="3"/>
          </p:nvPr>
        </p:nvSpPr>
        <p:spPr>
          <a:xfrm>
            <a:off x="4629149" y="191411"/>
            <a:ext cx="3887391" cy="823912"/>
          </a:xfrm>
        </p:spPr>
        <p:txBody>
          <a:bodyPr/>
          <a:lstStyle/>
          <a:p>
            <a:r>
              <a:rPr lang="en-GB" dirty="0"/>
              <a:t>Your co-workers</a:t>
            </a:r>
          </a:p>
        </p:txBody>
      </p:sp>
      <p:sp>
        <p:nvSpPr>
          <p:cNvPr id="11" name="Content Placeholder 10">
            <a:extLst>
              <a:ext uri="{FF2B5EF4-FFF2-40B4-BE49-F238E27FC236}">
                <a16:creationId xmlns:a16="http://schemas.microsoft.com/office/drawing/2014/main" id="{D4E13FD1-B0EE-EA47-8E1F-D7593827E13A}"/>
              </a:ext>
            </a:extLst>
          </p:cNvPr>
          <p:cNvSpPr>
            <a:spLocks noGrp="1"/>
          </p:cNvSpPr>
          <p:nvPr>
            <p:ph sz="quarter" idx="4"/>
          </p:nvPr>
        </p:nvSpPr>
        <p:spPr>
          <a:xfrm>
            <a:off x="4629150" y="1130157"/>
            <a:ext cx="3887391" cy="5059506"/>
          </a:xfrm>
        </p:spPr>
        <p:txBody>
          <a:bodyPr/>
          <a:lstStyle/>
          <a:p>
            <a:r>
              <a:rPr lang="en-GB" sz="2400" dirty="0"/>
              <a:t>Positive aspects </a:t>
            </a:r>
            <a:br>
              <a:rPr lang="en-GB" sz="2400" dirty="0"/>
            </a:br>
            <a:br>
              <a:rPr lang="en-GB" sz="2400" dirty="0"/>
            </a:br>
            <a:br>
              <a:rPr lang="en-GB" sz="2400" dirty="0"/>
            </a:br>
            <a:br>
              <a:rPr lang="en-GB" sz="2400" dirty="0"/>
            </a:br>
            <a:endParaRPr lang="en-GB" sz="2400" dirty="0"/>
          </a:p>
          <a:p>
            <a:r>
              <a:rPr lang="en-GB" sz="2400" dirty="0"/>
              <a:t>Negative aspects </a:t>
            </a:r>
            <a:br>
              <a:rPr lang="en-GB" sz="2400" dirty="0"/>
            </a:br>
            <a:br>
              <a:rPr lang="en-GB" sz="2400" dirty="0"/>
            </a:br>
            <a:br>
              <a:rPr lang="en-GB" sz="2400" dirty="0"/>
            </a:br>
            <a:br>
              <a:rPr lang="en-GB" sz="2400" dirty="0"/>
            </a:br>
            <a:endParaRPr lang="en-GB" sz="2400" dirty="0"/>
          </a:p>
          <a:p>
            <a:r>
              <a:rPr lang="en-GB" sz="2400" dirty="0"/>
              <a:t>Work burden </a:t>
            </a:r>
            <a:r>
              <a:rPr lang="en-GB" dirty="0"/>
              <a:t>   </a:t>
            </a:r>
          </a:p>
          <a:p>
            <a:endParaRPr lang="en-GB" dirty="0"/>
          </a:p>
        </p:txBody>
      </p:sp>
    </p:spTree>
    <p:extLst>
      <p:ext uri="{BB962C8B-B14F-4D97-AF65-F5344CB8AC3E}">
        <p14:creationId xmlns:p14="http://schemas.microsoft.com/office/powerpoint/2010/main" val="4109553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94D273-2192-804B-AF50-D1337B3711D0}"/>
              </a:ext>
            </a:extLst>
          </p:cNvPr>
          <p:cNvSpPr>
            <a:spLocks noGrp="1"/>
          </p:cNvSpPr>
          <p:nvPr>
            <p:ph sz="half" idx="1"/>
          </p:nvPr>
        </p:nvSpPr>
        <p:spPr>
          <a:xfrm>
            <a:off x="628650" y="164387"/>
            <a:ext cx="3886200" cy="6012576"/>
          </a:xfrm>
        </p:spPr>
        <p:txBody>
          <a:bodyPr>
            <a:normAutofit/>
          </a:bodyPr>
          <a:lstStyle/>
          <a:p>
            <a:pPr marL="0" indent="0">
              <a:buNone/>
            </a:pPr>
            <a:r>
              <a:rPr lang="en-GB" sz="2400" dirty="0"/>
              <a:t>A specific participant or client target group </a:t>
            </a:r>
          </a:p>
          <a:p>
            <a:pPr marL="0" indent="0">
              <a:buNone/>
            </a:pPr>
            <a:endParaRPr lang="en-GB" sz="2400" dirty="0"/>
          </a:p>
          <a:p>
            <a:pPr marL="0" indent="0">
              <a:buNone/>
            </a:pPr>
            <a:endParaRPr lang="en-GB" sz="2400" dirty="0"/>
          </a:p>
          <a:p>
            <a:pPr marL="0" indent="0">
              <a:buNone/>
            </a:pPr>
            <a:r>
              <a:rPr lang="en-GB" sz="2400" dirty="0"/>
              <a:t>The desired outcome(s) for that target group</a:t>
            </a:r>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One or more indicators for each desired outcome </a:t>
            </a:r>
          </a:p>
          <a:p>
            <a:pPr marL="0" indent="0">
              <a:buNone/>
            </a:pPr>
            <a:endParaRPr lang="en-GB" sz="2400" dirty="0"/>
          </a:p>
          <a:p>
            <a:pPr marL="0" indent="0">
              <a:buNone/>
            </a:pPr>
            <a:endParaRPr lang="en-GB" sz="2400" dirty="0"/>
          </a:p>
          <a:p>
            <a:pPr marL="0" indent="0">
              <a:buNone/>
            </a:pPr>
            <a:endParaRPr lang="en-GB" dirty="0"/>
          </a:p>
        </p:txBody>
      </p:sp>
      <p:sp>
        <p:nvSpPr>
          <p:cNvPr id="8" name="Content Placeholder 7">
            <a:extLst>
              <a:ext uri="{FF2B5EF4-FFF2-40B4-BE49-F238E27FC236}">
                <a16:creationId xmlns:a16="http://schemas.microsoft.com/office/drawing/2014/main" id="{2692A71C-8ED6-FB47-B389-8536E5C0F05C}"/>
              </a:ext>
            </a:extLst>
          </p:cNvPr>
          <p:cNvSpPr>
            <a:spLocks noGrp="1"/>
          </p:cNvSpPr>
          <p:nvPr>
            <p:ph sz="half" idx="2"/>
          </p:nvPr>
        </p:nvSpPr>
        <p:spPr>
          <a:xfrm>
            <a:off x="4618876" y="164387"/>
            <a:ext cx="3886200" cy="6012576"/>
          </a:xfrm>
        </p:spPr>
        <p:txBody>
          <a:bodyPr>
            <a:normAutofit/>
          </a:bodyPr>
          <a:lstStyle/>
          <a:p>
            <a:pPr marL="0" indent="0">
              <a:buNone/>
            </a:pPr>
            <a:r>
              <a:rPr lang="en-GB" sz="2400" dirty="0"/>
              <a:t>Details of data collection </a:t>
            </a:r>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How will the results be used </a:t>
            </a:r>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Performance targets </a:t>
            </a:r>
          </a:p>
          <a:p>
            <a:pPr marL="0" indent="0">
              <a:buNone/>
            </a:pPr>
            <a:endParaRPr lang="en-GB" sz="2400" dirty="0"/>
          </a:p>
        </p:txBody>
      </p:sp>
      <p:sp>
        <p:nvSpPr>
          <p:cNvPr id="4" name="Rectangle 3">
            <a:extLst>
              <a:ext uri="{FF2B5EF4-FFF2-40B4-BE49-F238E27FC236}">
                <a16:creationId xmlns:a16="http://schemas.microsoft.com/office/drawing/2014/main" id="{5DBD532E-8454-5146-8C46-3B54922618AE}"/>
              </a:ext>
            </a:extLst>
          </p:cNvPr>
          <p:cNvSpPr/>
          <p:nvPr/>
        </p:nvSpPr>
        <p:spPr>
          <a:xfrm>
            <a:off x="1611271" y="5736860"/>
            <a:ext cx="8361601" cy="246221"/>
          </a:xfrm>
          <a:prstGeom prst="rect">
            <a:avLst/>
          </a:prstGeom>
        </p:spPr>
        <p:txBody>
          <a:bodyPr wrap="square">
            <a:spAutoFit/>
          </a:bodyPr>
          <a:lstStyle/>
          <a:p>
            <a:r>
              <a:rPr lang="en-GB" sz="1000" dirty="0"/>
              <a:t>Patton, M. Q. (2008). </a:t>
            </a:r>
            <a:r>
              <a:rPr lang="en-GB" sz="1000" i="1" dirty="0"/>
              <a:t>Utilization-focused evaluation</a:t>
            </a:r>
            <a:r>
              <a:rPr lang="en-GB" sz="1000" dirty="0"/>
              <a:t> (4th ed.). Thousand Oaks: Sage Publications. Page 243</a:t>
            </a:r>
          </a:p>
        </p:txBody>
      </p:sp>
    </p:spTree>
    <p:extLst>
      <p:ext uri="{BB962C8B-B14F-4D97-AF65-F5344CB8AC3E}">
        <p14:creationId xmlns:p14="http://schemas.microsoft.com/office/powerpoint/2010/main" val="351956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11A0C44-8288-2D42-95EA-C4BCD044CE1C}"/>
              </a:ext>
            </a:extLst>
          </p:cNvPr>
          <p:cNvPicPr>
            <a:picLocks noGrp="1" noChangeAspect="1"/>
          </p:cNvPicPr>
          <p:nvPr>
            <p:ph idx="1"/>
          </p:nvPr>
        </p:nvPicPr>
        <p:blipFill>
          <a:blip r:embed="rId2"/>
          <a:stretch>
            <a:fillRect/>
          </a:stretch>
        </p:blipFill>
        <p:spPr>
          <a:xfrm>
            <a:off x="617863" y="89012"/>
            <a:ext cx="7789929" cy="6039769"/>
          </a:xfrm>
        </p:spPr>
      </p:pic>
    </p:spTree>
    <p:extLst>
      <p:ext uri="{BB962C8B-B14F-4D97-AF65-F5344CB8AC3E}">
        <p14:creationId xmlns:p14="http://schemas.microsoft.com/office/powerpoint/2010/main" val="4107851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64593CE-9BE9-CC46-B11D-E8C3E8C33558}"/>
              </a:ext>
            </a:extLst>
          </p:cNvPr>
          <p:cNvGraphicFramePr>
            <a:graphicFrameLocks noGrp="1"/>
          </p:cNvGraphicFramePr>
          <p:nvPr>
            <p:ph idx="1"/>
          </p:nvPr>
        </p:nvGraphicFramePr>
        <p:xfrm>
          <a:off x="552450" y="255589"/>
          <a:ext cx="7886699" cy="5800626"/>
        </p:xfrm>
        <a:graphic>
          <a:graphicData uri="http://schemas.openxmlformats.org/drawingml/2006/table">
            <a:tbl>
              <a:tblPr firstRow="1" firstCol="1" lastRow="1" lastCol="1" bandRow="1" bandCol="1"/>
              <a:tblGrid>
                <a:gridCol w="1753807">
                  <a:extLst>
                    <a:ext uri="{9D8B030D-6E8A-4147-A177-3AD203B41FA5}">
                      <a16:colId xmlns:a16="http://schemas.microsoft.com/office/drawing/2014/main" val="3277289020"/>
                    </a:ext>
                  </a:extLst>
                </a:gridCol>
                <a:gridCol w="1753807">
                  <a:extLst>
                    <a:ext uri="{9D8B030D-6E8A-4147-A177-3AD203B41FA5}">
                      <a16:colId xmlns:a16="http://schemas.microsoft.com/office/drawing/2014/main" val="3689620446"/>
                    </a:ext>
                  </a:extLst>
                </a:gridCol>
                <a:gridCol w="1459293">
                  <a:extLst>
                    <a:ext uri="{9D8B030D-6E8A-4147-A177-3AD203B41FA5}">
                      <a16:colId xmlns:a16="http://schemas.microsoft.com/office/drawing/2014/main" val="850178595"/>
                    </a:ext>
                  </a:extLst>
                </a:gridCol>
                <a:gridCol w="1459896">
                  <a:extLst>
                    <a:ext uri="{9D8B030D-6E8A-4147-A177-3AD203B41FA5}">
                      <a16:colId xmlns:a16="http://schemas.microsoft.com/office/drawing/2014/main" val="2087471930"/>
                    </a:ext>
                  </a:extLst>
                </a:gridCol>
                <a:gridCol w="1459896">
                  <a:extLst>
                    <a:ext uri="{9D8B030D-6E8A-4147-A177-3AD203B41FA5}">
                      <a16:colId xmlns:a16="http://schemas.microsoft.com/office/drawing/2014/main" val="3934372458"/>
                    </a:ext>
                  </a:extLst>
                </a:gridCol>
              </a:tblGrid>
              <a:tr h="469533">
                <a:tc gridSpan="2">
                  <a:txBody>
                    <a:bodyPr/>
                    <a:lstStyle/>
                    <a:p>
                      <a:pPr algn="ctr">
                        <a:spcAft>
                          <a:spcPts val="0"/>
                        </a:spcAft>
                        <a:tabLst>
                          <a:tab pos="514350" algn="l"/>
                          <a:tab pos="1406525" algn="r"/>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Your Planned Work</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GB"/>
                    </a:p>
                  </a:txBody>
                  <a:tcPr/>
                </a:tc>
                <a:tc gridSpan="3">
                  <a:txBody>
                    <a:bodyPr/>
                    <a:lstStyle/>
                    <a:p>
                      <a:pPr algn="ctr">
                        <a:spcAft>
                          <a:spcPts val="0"/>
                        </a:spcAft>
                        <a:tabLst>
                          <a:tab pos="514350" algn="l"/>
                          <a:tab pos="1406525" algn="r"/>
                        </a:tabLst>
                      </a:pPr>
                      <a:r>
                        <a:rPr lang="en-US" sz="1000" b="1">
                          <a:effectLst/>
                          <a:latin typeface="Arial" panose="020B0604020202020204" pitchFamily="34" charset="0"/>
                          <a:ea typeface="Times New Roman" panose="02020603050405020304" pitchFamily="18" charset="0"/>
                          <a:cs typeface="Arial" panose="020B0604020202020204" pitchFamily="34" charset="0"/>
                        </a:rPr>
                        <a:t>Your Intended Results</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7629084"/>
                  </a:ext>
                </a:extLst>
              </a:tr>
              <a:tr h="469533">
                <a:tc>
                  <a:txBody>
                    <a:bodyPr/>
                    <a:lstStyle/>
                    <a:p>
                      <a:pPr algn="ctr">
                        <a:spcAft>
                          <a:spcPts val="0"/>
                        </a:spcAft>
                        <a:tabLst>
                          <a:tab pos="514350" algn="l"/>
                          <a:tab pos="1406525" algn="r"/>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INPUTS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514350" algn="l"/>
                          <a:tab pos="1406525" algn="r"/>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(Resources, Factors)</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tabLst>
                          <a:tab pos="514350" algn="l"/>
                          <a:tab pos="1406525" algn="r"/>
                        </a:tabLst>
                      </a:pPr>
                      <a:r>
                        <a:rPr lang="en-US" sz="1000" b="1">
                          <a:effectLst/>
                          <a:latin typeface="Arial" panose="020B0604020202020204" pitchFamily="34" charset="0"/>
                          <a:ea typeface="Times New Roman" panose="02020603050405020304" pitchFamily="18" charset="0"/>
                          <a:cs typeface="Arial" panose="020B0604020202020204" pitchFamily="34" charset="0"/>
                        </a:rPr>
                        <a:t>Activities </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514350" algn="l"/>
                          <a:tab pos="1406525" algn="r"/>
                        </a:tabLst>
                      </a:pPr>
                      <a:r>
                        <a:rPr lang="en-US" sz="1000" b="1">
                          <a:effectLst/>
                          <a:latin typeface="Arial" panose="020B0604020202020204" pitchFamily="34" charset="0"/>
                          <a:ea typeface="Times New Roman" panose="02020603050405020304" pitchFamily="18" charset="0"/>
                          <a:cs typeface="Arial" panose="020B0604020202020204" pitchFamily="34" charset="0"/>
                        </a:rPr>
                        <a:t> (Measurable) </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spcAft>
                          <a:spcPts val="0"/>
                        </a:spcAft>
                        <a:tabLst>
                          <a:tab pos="514350" algn="l"/>
                          <a:tab pos="1406525" algn="r"/>
                        </a:tabLst>
                      </a:pPr>
                      <a:r>
                        <a:rPr lang="en-US" sz="1000" b="1">
                          <a:effectLst/>
                          <a:latin typeface="Arial" panose="020B0604020202020204" pitchFamily="34" charset="0"/>
                          <a:ea typeface="Times New Roman" panose="02020603050405020304" pitchFamily="18" charset="0"/>
                          <a:cs typeface="Arial" panose="020B0604020202020204" pitchFamily="34" charset="0"/>
                        </a:rPr>
                        <a:t>Outputs</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spcAft>
                          <a:spcPts val="0"/>
                        </a:spcAft>
                        <a:tabLst>
                          <a:tab pos="514350" algn="l"/>
                          <a:tab pos="1406525" algn="r"/>
                        </a:tabLst>
                      </a:pPr>
                      <a:r>
                        <a:rPr lang="en-US" sz="1000" b="1">
                          <a:effectLst/>
                          <a:latin typeface="Arial" panose="020B0604020202020204" pitchFamily="34" charset="0"/>
                          <a:ea typeface="Times New Roman" panose="02020603050405020304" pitchFamily="18" charset="0"/>
                          <a:cs typeface="Arial" panose="020B0604020202020204" pitchFamily="34" charset="0"/>
                        </a:rPr>
                        <a:t>Outcomes</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spcAft>
                          <a:spcPts val="0"/>
                        </a:spcAft>
                        <a:tabLst>
                          <a:tab pos="514350" algn="l"/>
                          <a:tab pos="1406525" algn="r"/>
                        </a:tabLst>
                      </a:pPr>
                      <a:r>
                        <a:rPr lang="en-US" sz="1000" b="1">
                          <a:effectLst/>
                          <a:latin typeface="Arial" panose="020B0604020202020204" pitchFamily="34" charset="0"/>
                          <a:ea typeface="Times New Roman" panose="02020603050405020304" pitchFamily="18" charset="0"/>
                          <a:cs typeface="Arial" panose="020B0604020202020204" pitchFamily="34" charset="0"/>
                        </a:rPr>
                        <a:t>Impact</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60394368"/>
                  </a:ext>
                </a:extLst>
              </a:tr>
              <a:tr h="469533">
                <a:tc>
                  <a:txBody>
                    <a:bodyPr/>
                    <a:lstStyle/>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In order to accomplish</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our set of</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activities we will</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need the following:</a:t>
                      </a: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In order to address</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our problem or</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asset we will conduct</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the following</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activities:</a:t>
                      </a: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We expect that once</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completed or under</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way these activities</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will produce the following</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evidence of</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service delivery:</a:t>
                      </a:r>
                    </a:p>
                    <a:p>
                      <a:pPr algn="ctr">
                        <a:spcAft>
                          <a:spcPts val="0"/>
                        </a:spcAft>
                        <a:tabLst>
                          <a:tab pos="514350" algn="l"/>
                          <a:tab pos="1406525" algn="r"/>
                        </a:tabLst>
                      </a:pPr>
                      <a:endParaRPr lang="en-GB" sz="1100" noProof="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We expect that if</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completed or ongoing</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these activities</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will lead to the following</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changes in</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1–2 years:</a:t>
                      </a: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We expect that if</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completed these</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activities will lead</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to the following</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changes in</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2 -5 years:</a:t>
                      </a:r>
                    </a:p>
                    <a:p>
                      <a:pPr algn="ctr">
                        <a:spcAft>
                          <a:spcPts val="0"/>
                        </a:spcAft>
                        <a:tabLst>
                          <a:tab pos="514350" algn="l"/>
                          <a:tab pos="1406525" algn="r"/>
                        </a:tabLst>
                      </a:pPr>
                      <a:endParaRPr lang="en-GB" sz="11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227158636"/>
                  </a:ext>
                </a:extLst>
              </a:tr>
              <a:tr h="2027802">
                <a:tc>
                  <a:txBody>
                    <a:bodyPr/>
                    <a:lstStyle/>
                    <a:p>
                      <a:pPr>
                        <a:spcAft>
                          <a:spcPts val="0"/>
                        </a:spcAft>
                        <a:tabLst>
                          <a:tab pos="514350" algn="l"/>
                          <a:tab pos="1406525" algn="r"/>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514350" algn="l"/>
                          <a:tab pos="1406525" algn="r"/>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14350" algn="l"/>
                          <a:tab pos="1406525" algn="r"/>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406525" algn="r"/>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14350" algn="l"/>
                          <a:tab pos="1406525" algn="r"/>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14350" algn="l"/>
                          <a:tab pos="1406525" algn="r"/>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866533"/>
                  </a:ext>
                </a:extLst>
              </a:tr>
            </a:tbl>
          </a:graphicData>
        </a:graphic>
      </p:graphicFrame>
    </p:spTree>
    <p:extLst>
      <p:ext uri="{BB962C8B-B14F-4D97-AF65-F5344CB8AC3E}">
        <p14:creationId xmlns:p14="http://schemas.microsoft.com/office/powerpoint/2010/main" val="1455059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2EE455-BEA3-DD42-8533-9FED653C4E8F}"/>
              </a:ext>
            </a:extLst>
          </p:cNvPr>
          <p:cNvPicPr>
            <a:picLocks noGrp="1" noChangeAspect="1"/>
          </p:cNvPicPr>
          <p:nvPr>
            <p:ph idx="1"/>
          </p:nvPr>
        </p:nvPicPr>
        <p:blipFill rotWithShape="1">
          <a:blip r:embed="rId2"/>
          <a:srcRect t="22542" b="38735"/>
          <a:stretch/>
        </p:blipFill>
        <p:spPr>
          <a:xfrm>
            <a:off x="0" y="1521303"/>
            <a:ext cx="9179053" cy="1804524"/>
          </a:xfrm>
        </p:spPr>
      </p:pic>
      <p:sp>
        <p:nvSpPr>
          <p:cNvPr id="2" name="Rectangle 1">
            <a:extLst>
              <a:ext uri="{FF2B5EF4-FFF2-40B4-BE49-F238E27FC236}">
                <a16:creationId xmlns:a16="http://schemas.microsoft.com/office/drawing/2014/main" id="{08DF1A53-4680-0046-8155-C6E4CC4150EC}"/>
              </a:ext>
            </a:extLst>
          </p:cNvPr>
          <p:cNvSpPr/>
          <p:nvPr/>
        </p:nvSpPr>
        <p:spPr>
          <a:xfrm>
            <a:off x="837525" y="5403973"/>
            <a:ext cx="8031345" cy="246221"/>
          </a:xfrm>
          <a:prstGeom prst="rect">
            <a:avLst/>
          </a:prstGeom>
        </p:spPr>
        <p:txBody>
          <a:bodyPr wrap="square">
            <a:spAutoFit/>
          </a:bodyPr>
          <a:lstStyle/>
          <a:p>
            <a:r>
              <a:rPr lang="en-GB" sz="1000" dirty="0">
                <a:effectLst/>
                <a:latin typeface="Times" pitchFamily="2" charset="0"/>
              </a:rPr>
              <a:t>W.K. Kellogg Foundation Logic Model Development Guide (2004), page 36 </a:t>
            </a:r>
          </a:p>
        </p:txBody>
      </p:sp>
      <p:sp>
        <p:nvSpPr>
          <p:cNvPr id="3" name="Rectangle 2">
            <a:extLst>
              <a:ext uri="{FF2B5EF4-FFF2-40B4-BE49-F238E27FC236}">
                <a16:creationId xmlns:a16="http://schemas.microsoft.com/office/drawing/2014/main" id="{BE405CE7-80EB-714F-A044-3321AFFA6AD8}"/>
              </a:ext>
            </a:extLst>
          </p:cNvPr>
          <p:cNvSpPr/>
          <p:nvPr/>
        </p:nvSpPr>
        <p:spPr>
          <a:xfrm>
            <a:off x="5186995" y="3123526"/>
            <a:ext cx="946768" cy="396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720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8AE4526-A7BC-AE4B-B9D1-39D32BA55B71}"/>
              </a:ext>
            </a:extLst>
          </p:cNvPr>
          <p:cNvGraphicFramePr>
            <a:graphicFrameLocks noGrp="1"/>
          </p:cNvGraphicFramePr>
          <p:nvPr>
            <p:ph idx="1"/>
          </p:nvPr>
        </p:nvGraphicFramePr>
        <p:xfrm>
          <a:off x="0" y="1"/>
          <a:ext cx="9144000" cy="6528181"/>
        </p:xfrm>
        <a:graphic>
          <a:graphicData uri="http://schemas.openxmlformats.org/drawingml/2006/table">
            <a:tbl>
              <a:tblPr firstRow="1" bandRow="1">
                <a:tableStyleId>{5C22544A-7EE6-4342-B048-85BDC9FD1C3A}</a:tableStyleId>
              </a:tblPr>
              <a:tblGrid>
                <a:gridCol w="2199892">
                  <a:extLst>
                    <a:ext uri="{9D8B030D-6E8A-4147-A177-3AD203B41FA5}">
                      <a16:colId xmlns:a16="http://schemas.microsoft.com/office/drawing/2014/main" val="2635262161"/>
                    </a:ext>
                  </a:extLst>
                </a:gridCol>
                <a:gridCol w="1855466">
                  <a:extLst>
                    <a:ext uri="{9D8B030D-6E8A-4147-A177-3AD203B41FA5}">
                      <a16:colId xmlns:a16="http://schemas.microsoft.com/office/drawing/2014/main" val="2558773073"/>
                    </a:ext>
                  </a:extLst>
                </a:gridCol>
                <a:gridCol w="2544320">
                  <a:extLst>
                    <a:ext uri="{9D8B030D-6E8A-4147-A177-3AD203B41FA5}">
                      <a16:colId xmlns:a16="http://schemas.microsoft.com/office/drawing/2014/main" val="350240702"/>
                    </a:ext>
                  </a:extLst>
                </a:gridCol>
                <a:gridCol w="2544322">
                  <a:extLst>
                    <a:ext uri="{9D8B030D-6E8A-4147-A177-3AD203B41FA5}">
                      <a16:colId xmlns:a16="http://schemas.microsoft.com/office/drawing/2014/main" val="3226495460"/>
                    </a:ext>
                  </a:extLst>
                </a:gridCol>
              </a:tblGrid>
              <a:tr h="299386">
                <a:tc>
                  <a:txBody>
                    <a:bodyPr/>
                    <a:lstStyle/>
                    <a:p>
                      <a:pPr algn="ctr"/>
                      <a:r>
                        <a:rPr lang="en-GB" sz="1600" noProof="0" dirty="0">
                          <a:effectLst/>
                          <a:latin typeface="Helvetica" pitchFamily="2" charset="0"/>
                        </a:rPr>
                        <a:t>Evaluation purpose</a:t>
                      </a:r>
                    </a:p>
                  </a:txBody>
                  <a:tcPr anchor="ctr"/>
                </a:tc>
                <a:tc>
                  <a:txBody>
                    <a:bodyPr/>
                    <a:lstStyle/>
                    <a:p>
                      <a:pPr algn="ctr"/>
                      <a:r>
                        <a:rPr lang="en-GB" sz="1600" noProof="0" dirty="0">
                          <a:effectLst/>
                          <a:latin typeface="Helvetica" pitchFamily="2" charset="0"/>
                        </a:rPr>
                        <a:t>Key values</a:t>
                      </a:r>
                    </a:p>
                  </a:txBody>
                  <a:tcPr anchor="ctr"/>
                </a:tc>
                <a:tc>
                  <a:txBody>
                    <a:bodyPr/>
                    <a:lstStyle/>
                    <a:p>
                      <a:pPr algn="ctr"/>
                      <a:r>
                        <a:rPr lang="en-GB" sz="1600" noProof="0" dirty="0">
                          <a:effectLst/>
                          <a:latin typeface="Helvetica" pitchFamily="2" charset="0"/>
                        </a:rPr>
                        <a:t>Guiding principles</a:t>
                      </a:r>
                    </a:p>
                  </a:txBody>
                  <a:tcPr anchor="ctr"/>
                </a:tc>
                <a:tc>
                  <a:txBody>
                    <a:bodyPr/>
                    <a:lstStyle/>
                    <a:p>
                      <a:pPr algn="ctr"/>
                      <a:r>
                        <a:rPr lang="en-GB" sz="1600" noProof="0" dirty="0">
                          <a:effectLst/>
                          <a:latin typeface="Helvetica" pitchFamily="2" charset="0"/>
                        </a:rPr>
                        <a:t>Political Implications</a:t>
                      </a:r>
                    </a:p>
                  </a:txBody>
                  <a:tcPr anchor="ctr"/>
                </a:tc>
                <a:extLst>
                  <a:ext uri="{0D108BD9-81ED-4DB2-BD59-A6C34878D82A}">
                    <a16:rowId xmlns:a16="http://schemas.microsoft.com/office/drawing/2014/main" val="2691006251"/>
                  </a:ext>
                </a:extLst>
              </a:tr>
              <a:tr h="912788">
                <a:tc>
                  <a:txBody>
                    <a:bodyPr/>
                    <a:lstStyle/>
                    <a:p>
                      <a:pPr marL="215900" marR="101600" indent="-146050">
                        <a:spcBef>
                          <a:spcPts val="890"/>
                        </a:spcBef>
                        <a:spcAft>
                          <a:spcPts val="0"/>
                        </a:spcAft>
                        <a:tabLst/>
                      </a:pPr>
                      <a:r>
                        <a:rPr lang="en-GB" sz="1400" b="1" noProof="0" dirty="0">
                          <a:effectLst/>
                          <a:latin typeface="+mn-lt"/>
                          <a:ea typeface="Times New Roman" panose="02020603050405020304" pitchFamily="18" charset="0"/>
                          <a:cs typeface="Times New Roman" panose="02020603050405020304" pitchFamily="18" charset="0"/>
                        </a:rPr>
                        <a:t>1) Overall Summative Judgement</a:t>
                      </a:r>
                    </a:p>
                  </a:txBody>
                  <a:tcPr marL="0" marR="0" marT="0" marB="0" anchor="ctr"/>
                </a:tc>
                <a:tc>
                  <a:txBody>
                    <a:bodyPr/>
                    <a:lstStyle/>
                    <a:p>
                      <a:pPr marL="69850" marR="554355">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Future of the program;</a:t>
                      </a:r>
                    </a:p>
                  </a:txBody>
                  <a:tcPr marL="0" marR="0" marT="0" marB="0" anchor="ctr"/>
                </a:tc>
                <a:tc>
                  <a:txBody>
                    <a:bodyPr/>
                    <a:lstStyle/>
                    <a:p>
                      <a:pPr marL="66675">
                        <a:spcBef>
                          <a:spcPts val="890"/>
                        </a:spcBef>
                        <a:spcAft>
                          <a:spcPts val="0"/>
                        </a:spcAft>
                      </a:pPr>
                      <a:r>
                        <a:rPr lang="en-GB" sz="1400" noProof="0">
                          <a:effectLst/>
                          <a:latin typeface="+mn-lt"/>
                          <a:ea typeface="Times New Roman" panose="02020603050405020304" pitchFamily="18" charset="0"/>
                          <a:cs typeface="Times New Roman" panose="02020603050405020304" pitchFamily="18" charset="0"/>
                        </a:rPr>
                        <a:t>Independence and credibility</a:t>
                      </a:r>
                    </a:p>
                    <a:p>
                      <a:pPr marL="66675">
                        <a:lnSpc>
                          <a:spcPts val="1180"/>
                        </a:lnSpc>
                        <a:spcBef>
                          <a:spcPts val="925"/>
                        </a:spcBef>
                        <a:spcAft>
                          <a:spcPts val="0"/>
                        </a:spcAft>
                      </a:pPr>
                      <a:r>
                        <a:rPr lang="en-GB" sz="1400" noProof="0">
                          <a:effectLst/>
                          <a:latin typeface="+mn-lt"/>
                          <a:ea typeface="Times New Roman" panose="02020603050405020304" pitchFamily="18" charset="0"/>
                          <a:cs typeface="Times New Roman" panose="02020603050405020304" pitchFamily="18" charset="0"/>
                        </a:rPr>
                        <a:t>Rigor of design</a:t>
                      </a:r>
                    </a:p>
                    <a:p>
                      <a:pPr marL="66675">
                        <a:lnSpc>
                          <a:spcPts val="1180"/>
                        </a:lnSpc>
                        <a:spcBef>
                          <a:spcPts val="925"/>
                        </a:spcBef>
                        <a:spcAft>
                          <a:spcPts val="0"/>
                        </a:spcAft>
                      </a:pPr>
                      <a:r>
                        <a:rPr lang="en-GB" sz="1400" noProof="0">
                          <a:effectLst/>
                          <a:latin typeface="+mn-lt"/>
                          <a:ea typeface="Times New Roman" panose="02020603050405020304" pitchFamily="18" charset="0"/>
                          <a:cs typeface="Times New Roman" panose="02020603050405020304" pitchFamily="18" charset="0"/>
                        </a:rPr>
                        <a:t>Significance</a:t>
                      </a:r>
                    </a:p>
                    <a:p>
                      <a:pPr marL="66675">
                        <a:lnSpc>
                          <a:spcPts val="1180"/>
                        </a:lnSpc>
                        <a:spcBef>
                          <a:spcPts val="925"/>
                        </a:spcBef>
                        <a:spcAft>
                          <a:spcPts val="0"/>
                        </a:spcAft>
                      </a:pPr>
                      <a:r>
                        <a:rPr lang="en-GB" sz="1400" noProof="0">
                          <a:effectLst/>
                          <a:latin typeface="+mn-lt"/>
                          <a:ea typeface="Times New Roman" panose="02020603050405020304" pitchFamily="18" charset="0"/>
                          <a:cs typeface="Times New Roman" panose="02020603050405020304" pitchFamily="18" charset="0"/>
                        </a:rPr>
                        <a:t>Time-bound</a:t>
                      </a:r>
                    </a:p>
                  </a:txBody>
                  <a:tcPr marL="0" marR="0" marT="0" marB="0" anchor="ctr"/>
                </a:tc>
                <a:tc>
                  <a:txBody>
                    <a:bodyPr/>
                    <a:lstStyle/>
                    <a:p>
                      <a:pPr marL="67310" marR="267335">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Intended for funders, decision-makers, policymakers;</a:t>
                      </a:r>
                    </a:p>
                    <a:p>
                      <a:pPr marL="67310" marR="267335">
                        <a:spcBef>
                          <a:spcPts val="890"/>
                        </a:spcBef>
                        <a:spcAft>
                          <a:spcPts val="0"/>
                        </a:spcAft>
                      </a:pPr>
                      <a:r>
                        <a:rPr lang="en-GB" sz="1400" noProof="0" dirty="0">
                          <a:solidFill>
                            <a:srgbClr val="FF0000"/>
                          </a:solidFill>
                          <a:effectLst/>
                          <a:latin typeface="+mn-lt"/>
                          <a:ea typeface="Times New Roman" panose="02020603050405020304" pitchFamily="18" charset="0"/>
                          <a:cs typeface="Times New Roman" panose="02020603050405020304" pitchFamily="18" charset="0"/>
                        </a:rPr>
                        <a:t>Very high stakes</a:t>
                      </a:r>
                    </a:p>
                  </a:txBody>
                  <a:tcPr marL="0" marR="0" marT="0" marB="0" anchor="ctr"/>
                </a:tc>
                <a:extLst>
                  <a:ext uri="{0D108BD9-81ED-4DB2-BD59-A6C34878D82A}">
                    <a16:rowId xmlns:a16="http://schemas.microsoft.com/office/drawing/2014/main" val="79759846"/>
                  </a:ext>
                </a:extLst>
              </a:tr>
              <a:tr h="864137">
                <a:tc>
                  <a:txBody>
                    <a:bodyPr/>
                    <a:lstStyle/>
                    <a:p>
                      <a:pPr marL="69850" marR="354330">
                        <a:spcBef>
                          <a:spcPts val="890"/>
                        </a:spcBef>
                        <a:spcAft>
                          <a:spcPts val="0"/>
                        </a:spcAft>
                      </a:pPr>
                      <a:r>
                        <a:rPr lang="en-GB" sz="1400" b="1" noProof="0" dirty="0">
                          <a:effectLst/>
                          <a:latin typeface="+mn-lt"/>
                          <a:ea typeface="Times New Roman" panose="02020603050405020304" pitchFamily="18" charset="0"/>
                          <a:cs typeface="Times New Roman" panose="02020603050405020304" pitchFamily="18" charset="0"/>
                        </a:rPr>
                        <a:t>2) Formative Improvement and Learning</a:t>
                      </a:r>
                    </a:p>
                  </a:txBody>
                  <a:tcPr marL="0" marR="0" marT="0" marB="0" anchor="ctr"/>
                </a:tc>
                <a:tc>
                  <a:txBody>
                    <a:bodyPr/>
                    <a:lstStyle/>
                    <a:p>
                      <a:pPr marL="69850" marR="50165">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Focus on improving the program/intervention/</a:t>
                      </a:r>
                    </a:p>
                    <a:p>
                      <a:pPr marL="69850">
                        <a:lnSpc>
                          <a:spcPts val="1190"/>
                        </a:lnSpc>
                        <a:spcBef>
                          <a:spcPts val="910"/>
                        </a:spcBef>
                        <a:spcAft>
                          <a:spcPts val="0"/>
                        </a:spcAft>
                      </a:pPr>
                      <a:r>
                        <a:rPr lang="en-GB" sz="1400" noProof="0" dirty="0">
                          <a:effectLst/>
                          <a:latin typeface="+mn-lt"/>
                          <a:ea typeface="Times New Roman" panose="02020603050405020304" pitchFamily="18" charset="0"/>
                          <a:cs typeface="Times New Roman" panose="02020603050405020304" pitchFamily="18" charset="0"/>
                        </a:rPr>
                        <a:t>model</a:t>
                      </a:r>
                    </a:p>
                  </a:txBody>
                  <a:tcPr marL="0" marR="0" marT="0" marB="0" anchor="ctr"/>
                </a:tc>
                <a:tc>
                  <a:txBody>
                    <a:bodyPr/>
                    <a:lstStyle/>
                    <a:p>
                      <a:pPr marL="66675">
                        <a:spcBef>
                          <a:spcPts val="915"/>
                        </a:spcBef>
                        <a:spcAft>
                          <a:spcPts val="0"/>
                        </a:spcAft>
                      </a:pPr>
                      <a:r>
                        <a:rPr lang="en-GB" sz="1400" noProof="0" dirty="0">
                          <a:effectLst/>
                          <a:latin typeface="+mn-lt"/>
                          <a:ea typeface="Times New Roman" panose="02020603050405020304" pitchFamily="18" charset="0"/>
                          <a:cs typeface="Times New Roman" panose="02020603050405020304" pitchFamily="18" charset="0"/>
                        </a:rPr>
                        <a:t>Trust</a:t>
                      </a:r>
                    </a:p>
                    <a:p>
                      <a:pPr marL="66675" marR="104140">
                        <a:lnSpc>
                          <a:spcPts val="2150"/>
                        </a:lnSpc>
                        <a:spcBef>
                          <a:spcPts val="10"/>
                        </a:spcBef>
                        <a:spcAft>
                          <a:spcPts val="0"/>
                        </a:spcAft>
                      </a:pPr>
                      <a:r>
                        <a:rPr lang="en-GB" sz="1400" noProof="0" dirty="0">
                          <a:effectLst/>
                          <a:latin typeface="+mn-lt"/>
                          <a:ea typeface="Times New Roman" panose="02020603050405020304" pitchFamily="18" charset="0"/>
                          <a:cs typeface="Times New Roman" panose="02020603050405020304" pitchFamily="18" charset="0"/>
                        </a:rPr>
                        <a:t>Learning environment</a:t>
                      </a:r>
                    </a:p>
                    <a:p>
                      <a:pPr marL="66675" marR="104140">
                        <a:lnSpc>
                          <a:spcPts val="2150"/>
                        </a:lnSpc>
                        <a:spcBef>
                          <a:spcPts val="10"/>
                        </a:spcBef>
                        <a:spcAft>
                          <a:spcPts val="0"/>
                        </a:spcAft>
                      </a:pPr>
                      <a:r>
                        <a:rPr lang="en-GB" sz="1400" noProof="0" dirty="0">
                          <a:effectLst/>
                          <a:latin typeface="+mn-lt"/>
                          <a:ea typeface="Times New Roman" panose="02020603050405020304" pitchFamily="18" charset="0"/>
                          <a:cs typeface="Times New Roman" panose="02020603050405020304" pitchFamily="18" charset="0"/>
                        </a:rPr>
                        <a:t>Relevance</a:t>
                      </a:r>
                    </a:p>
                  </a:txBody>
                  <a:tcPr marL="0" marR="0" marT="0" marB="0" anchor="ctr"/>
                </a:tc>
                <a:tc>
                  <a:txBody>
                    <a:bodyPr/>
                    <a:lstStyle/>
                    <a:p>
                      <a:pPr marL="67310" marR="84455">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Intended for those involved in the program (staff, admin, participants);</a:t>
                      </a:r>
                    </a:p>
                    <a:p>
                      <a:pPr marL="67310" marR="84455">
                        <a:spcBef>
                          <a:spcPts val="890"/>
                        </a:spcBef>
                        <a:spcAft>
                          <a:spcPts val="0"/>
                        </a:spcAft>
                      </a:pPr>
                      <a:r>
                        <a:rPr lang="en-GB" sz="1400" noProof="0" dirty="0">
                          <a:solidFill>
                            <a:srgbClr val="FF0000"/>
                          </a:solidFill>
                          <a:effectLst/>
                          <a:latin typeface="+mn-lt"/>
                          <a:ea typeface="Times New Roman" panose="02020603050405020304" pitchFamily="18" charset="0"/>
                          <a:cs typeface="Times New Roman" panose="02020603050405020304" pitchFamily="18" charset="0"/>
                        </a:rPr>
                        <a:t>Moderate Stakes</a:t>
                      </a:r>
                    </a:p>
                  </a:txBody>
                  <a:tcPr marL="0" marR="0" marT="0" marB="0" anchor="ctr"/>
                </a:tc>
                <a:extLst>
                  <a:ext uri="{0D108BD9-81ED-4DB2-BD59-A6C34878D82A}">
                    <a16:rowId xmlns:a16="http://schemas.microsoft.com/office/drawing/2014/main" val="1103996921"/>
                  </a:ext>
                </a:extLst>
              </a:tr>
              <a:tr h="1351094">
                <a:tc>
                  <a:txBody>
                    <a:bodyPr/>
                    <a:lstStyle/>
                    <a:p>
                      <a:pPr marL="69850">
                        <a:spcBef>
                          <a:spcPts val="915"/>
                        </a:spcBef>
                        <a:spcAft>
                          <a:spcPts val="0"/>
                        </a:spcAft>
                      </a:pPr>
                      <a:r>
                        <a:rPr lang="en-GB" sz="1400" b="1" noProof="0" dirty="0">
                          <a:effectLst/>
                          <a:latin typeface="+mn-lt"/>
                          <a:ea typeface="Times New Roman" panose="02020603050405020304" pitchFamily="18" charset="0"/>
                          <a:cs typeface="Times New Roman" panose="02020603050405020304" pitchFamily="18" charset="0"/>
                        </a:rPr>
                        <a:t>3) Accountability</a:t>
                      </a:r>
                    </a:p>
                  </a:txBody>
                  <a:tcPr marL="0" marR="0" marT="0" marB="0" anchor="ctr"/>
                </a:tc>
                <a:tc>
                  <a:txBody>
                    <a:bodyPr/>
                    <a:lstStyle/>
                    <a:p>
                      <a:pPr marL="69850" marR="178435">
                        <a:lnSpc>
                          <a:spcPct val="101000"/>
                        </a:lnSpc>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Efficiency in use of resources</a:t>
                      </a:r>
                    </a:p>
                    <a:p>
                      <a:pPr marL="69850" marR="562610">
                        <a:spcBef>
                          <a:spcPts val="875"/>
                        </a:spcBef>
                        <a:spcAft>
                          <a:spcPts val="0"/>
                        </a:spcAft>
                      </a:pPr>
                      <a:r>
                        <a:rPr lang="en-GB" sz="1400" noProof="0" dirty="0">
                          <a:effectLst/>
                          <a:latin typeface="+mn-lt"/>
                          <a:ea typeface="Times New Roman" panose="02020603050405020304" pitchFamily="18" charset="0"/>
                          <a:cs typeface="Times New Roman" panose="02020603050405020304" pitchFamily="18" charset="0"/>
                        </a:rPr>
                        <a:t>Program management</a:t>
                      </a:r>
                    </a:p>
                    <a:p>
                      <a:pPr marL="69850" marR="562610">
                        <a:spcBef>
                          <a:spcPts val="875"/>
                        </a:spcBef>
                        <a:spcAft>
                          <a:spcPts val="0"/>
                        </a:spcAft>
                      </a:pPr>
                      <a:r>
                        <a:rPr lang="en-GB" sz="1400" kern="1200" noProof="0" dirty="0">
                          <a:solidFill>
                            <a:schemeClr val="dk1"/>
                          </a:solidFill>
                          <a:effectLst/>
                          <a:latin typeface="+mn-lt"/>
                          <a:ea typeface="+mn-ea"/>
                          <a:cs typeface="+mn-cs"/>
                        </a:rPr>
                        <a:t>Outcome and Results</a:t>
                      </a:r>
                      <a:r>
                        <a:rPr lang="en-GB" sz="1400" noProof="0" dirty="0">
                          <a:effectLst/>
                          <a:latin typeface="+mn-lt"/>
                        </a:rPr>
                        <a:t> </a:t>
                      </a:r>
                      <a:endParaRPr lang="en-GB" sz="1400" noProof="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6675" marR="336550">
                        <a:lnSpc>
                          <a:spcPct val="170000"/>
                        </a:lnSpc>
                        <a:spcBef>
                          <a:spcPts val="915"/>
                        </a:spcBef>
                        <a:spcAft>
                          <a:spcPts val="0"/>
                        </a:spcAft>
                      </a:pPr>
                      <a:r>
                        <a:rPr lang="en-GB" sz="1400" noProof="0" dirty="0">
                          <a:effectLst/>
                          <a:latin typeface="+mn-lt"/>
                          <a:ea typeface="Times New Roman" panose="02020603050405020304" pitchFamily="18" charset="0"/>
                          <a:cs typeface="Times New Roman" panose="02020603050405020304" pitchFamily="18" charset="0"/>
                        </a:rPr>
                        <a:t>Transparency Validity</a:t>
                      </a:r>
                    </a:p>
                    <a:p>
                      <a:pPr marL="66675">
                        <a:lnSpc>
                          <a:spcPts val="1260"/>
                        </a:lnSpc>
                        <a:spcAft>
                          <a:spcPts val="0"/>
                        </a:spcAft>
                      </a:pPr>
                      <a:r>
                        <a:rPr lang="en-GB" sz="1400" noProof="0" dirty="0">
                          <a:effectLst/>
                          <a:latin typeface="+mn-lt"/>
                          <a:ea typeface="Times New Roman" panose="02020603050405020304" pitchFamily="18" charset="0"/>
                          <a:cs typeface="Times New Roman" panose="02020603050405020304" pitchFamily="18" charset="0"/>
                        </a:rPr>
                        <a:t>Integrity &amp; credibility</a:t>
                      </a:r>
                    </a:p>
                    <a:p>
                      <a:pPr marL="66675">
                        <a:lnSpc>
                          <a:spcPts val="1260"/>
                        </a:lnSpc>
                        <a:spcAft>
                          <a:spcPts val="0"/>
                        </a:spcAft>
                      </a:pPr>
                      <a:r>
                        <a:rPr lang="en-GB" sz="1400" kern="1200" noProof="0" dirty="0">
                          <a:solidFill>
                            <a:schemeClr val="dk1"/>
                          </a:solidFill>
                          <a:effectLst/>
                          <a:latin typeface="+mn-lt"/>
                          <a:ea typeface="+mn-ea"/>
                          <a:cs typeface="+mn-cs"/>
                        </a:rPr>
                        <a:t>Consistency</a:t>
                      </a:r>
                    </a:p>
                    <a:p>
                      <a:pPr marL="66675">
                        <a:lnSpc>
                          <a:spcPts val="1260"/>
                        </a:lnSpc>
                        <a:spcAft>
                          <a:spcPts val="0"/>
                        </a:spcAft>
                      </a:pPr>
                      <a:r>
                        <a:rPr lang="en-GB" sz="1400" noProof="0" dirty="0">
                          <a:effectLst/>
                          <a:latin typeface="+mn-lt"/>
                        </a:rPr>
                        <a:t> </a:t>
                      </a:r>
                    </a:p>
                    <a:p>
                      <a:pPr marL="66675">
                        <a:lnSpc>
                          <a:spcPts val="1260"/>
                        </a:lnSpc>
                        <a:spcAft>
                          <a:spcPts val="0"/>
                        </a:spcAft>
                      </a:pPr>
                      <a:r>
                        <a:rPr lang="en-GB" sz="1400" noProof="0" dirty="0">
                          <a:effectLst/>
                          <a:latin typeface="+mn-lt"/>
                          <a:ea typeface="Times New Roman" panose="02020603050405020304" pitchFamily="18" charset="0"/>
                          <a:cs typeface="Times New Roman" panose="02020603050405020304" pitchFamily="18" charset="0"/>
                        </a:rPr>
                        <a:t>Fairness </a:t>
                      </a:r>
                    </a:p>
                  </a:txBody>
                  <a:tcPr marL="0" marR="0" marT="0" marB="0" anchor="ctr"/>
                </a:tc>
                <a:tc>
                  <a:txBody>
                    <a:bodyPr/>
                    <a:lstStyle/>
                    <a:p>
                      <a:pPr marL="67310" marR="88265">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Intended for those involved in the funding, running and management of the program;</a:t>
                      </a:r>
                    </a:p>
                    <a:p>
                      <a:pPr marL="67310" marR="88265">
                        <a:spcBef>
                          <a:spcPts val="890"/>
                        </a:spcBef>
                        <a:spcAft>
                          <a:spcPts val="0"/>
                        </a:spcAft>
                      </a:pPr>
                      <a:r>
                        <a:rPr lang="en-GB" sz="1400" noProof="0" dirty="0">
                          <a:solidFill>
                            <a:srgbClr val="FF0000"/>
                          </a:solidFill>
                          <a:effectLst/>
                          <a:latin typeface="+mn-lt"/>
                          <a:ea typeface="Times New Roman" panose="02020603050405020304" pitchFamily="18" charset="0"/>
                          <a:cs typeface="Times New Roman" panose="02020603050405020304" pitchFamily="18" charset="0"/>
                        </a:rPr>
                        <a:t>High stakes</a:t>
                      </a:r>
                    </a:p>
                  </a:txBody>
                  <a:tcPr marL="0" marR="0" marT="0" marB="0" anchor="ctr"/>
                </a:tc>
                <a:extLst>
                  <a:ext uri="{0D108BD9-81ED-4DB2-BD59-A6C34878D82A}">
                    <a16:rowId xmlns:a16="http://schemas.microsoft.com/office/drawing/2014/main" val="1254143208"/>
                  </a:ext>
                </a:extLst>
              </a:tr>
              <a:tr h="864137">
                <a:tc>
                  <a:txBody>
                    <a:bodyPr/>
                    <a:lstStyle/>
                    <a:p>
                      <a:pPr marL="69850">
                        <a:spcBef>
                          <a:spcPts val="915"/>
                        </a:spcBef>
                        <a:spcAft>
                          <a:spcPts val="0"/>
                        </a:spcAft>
                      </a:pPr>
                      <a:r>
                        <a:rPr lang="en-GB" sz="1400" b="1" noProof="0" dirty="0">
                          <a:effectLst/>
                          <a:latin typeface="+mn-lt"/>
                          <a:ea typeface="Times New Roman" panose="02020603050405020304" pitchFamily="18" charset="0"/>
                          <a:cs typeface="Times New Roman" panose="02020603050405020304" pitchFamily="18" charset="0"/>
                        </a:rPr>
                        <a:t>4) Monitoring</a:t>
                      </a:r>
                    </a:p>
                  </a:txBody>
                  <a:tcPr marL="0" marR="0" marT="0" marB="0" anchor="ctr"/>
                </a:tc>
                <a:tc>
                  <a:txBody>
                    <a:bodyPr/>
                    <a:lstStyle/>
                    <a:p>
                      <a:pPr marL="69850" marR="562610">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Program management</a:t>
                      </a:r>
                    </a:p>
                  </a:txBody>
                  <a:tcPr marL="0" marR="0" marT="0" marB="0" anchor="ctr"/>
                </a:tc>
                <a:tc>
                  <a:txBody>
                    <a:bodyPr/>
                    <a:lstStyle/>
                    <a:p>
                      <a:pPr marL="66675" marR="88265">
                        <a:spcBef>
                          <a:spcPts val="890"/>
                        </a:spcBef>
                        <a:spcAft>
                          <a:spcPts val="0"/>
                        </a:spcAft>
                      </a:pPr>
                      <a:r>
                        <a:rPr lang="en-GB" sz="1400" noProof="0">
                          <a:effectLst/>
                          <a:latin typeface="+mn-lt"/>
                          <a:ea typeface="Times New Roman" panose="02020603050405020304" pitchFamily="18" charset="0"/>
                          <a:cs typeface="Times New Roman" panose="02020603050405020304" pitchFamily="18" charset="0"/>
                        </a:rPr>
                        <a:t>Timeliness, regularity, relevance and consistency in reporting</a:t>
                      </a:r>
                    </a:p>
                  </a:txBody>
                  <a:tcPr marL="0" marR="0" marT="0" marB="0" anchor="ctr"/>
                </a:tc>
                <a:tc>
                  <a:txBody>
                    <a:bodyPr/>
                    <a:lstStyle/>
                    <a:p>
                      <a:pPr marL="67310" marR="236220">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Intended for program managers;</a:t>
                      </a:r>
                    </a:p>
                    <a:p>
                      <a:pPr marL="67310" marR="92710">
                        <a:spcBef>
                          <a:spcPts val="905"/>
                        </a:spcBef>
                        <a:spcAft>
                          <a:spcPts val="0"/>
                        </a:spcAft>
                      </a:pPr>
                      <a:r>
                        <a:rPr lang="en-GB" sz="1400" noProof="0" dirty="0">
                          <a:solidFill>
                            <a:srgbClr val="FF0000"/>
                          </a:solidFill>
                          <a:effectLst/>
                          <a:latin typeface="+mn-lt"/>
                          <a:ea typeface="Times New Roman" panose="02020603050405020304" pitchFamily="18" charset="0"/>
                          <a:cs typeface="Times New Roman" panose="02020603050405020304" pitchFamily="18" charset="0"/>
                        </a:rPr>
                        <a:t>Low stakes (high stakes when external accountability)</a:t>
                      </a:r>
                    </a:p>
                  </a:txBody>
                  <a:tcPr marL="0" marR="0" marT="0" marB="0" anchor="ctr"/>
                </a:tc>
                <a:extLst>
                  <a:ext uri="{0D108BD9-81ED-4DB2-BD59-A6C34878D82A}">
                    <a16:rowId xmlns:a16="http://schemas.microsoft.com/office/drawing/2014/main" val="2877265997"/>
                  </a:ext>
                </a:extLst>
              </a:tr>
              <a:tr h="673619">
                <a:tc>
                  <a:txBody>
                    <a:bodyPr/>
                    <a:lstStyle/>
                    <a:p>
                      <a:pPr marL="69850">
                        <a:spcBef>
                          <a:spcPts val="915"/>
                        </a:spcBef>
                        <a:spcAft>
                          <a:spcPts val="0"/>
                        </a:spcAft>
                      </a:pPr>
                      <a:r>
                        <a:rPr lang="en-GB" sz="1400" b="1" noProof="0" dirty="0">
                          <a:effectLst/>
                          <a:latin typeface="+mn-lt"/>
                          <a:ea typeface="Times New Roman" panose="02020603050405020304" pitchFamily="18" charset="0"/>
                          <a:cs typeface="Times New Roman" panose="02020603050405020304" pitchFamily="18" charset="0"/>
                        </a:rPr>
                        <a:t>5) Developmental</a:t>
                      </a:r>
                    </a:p>
                  </a:txBody>
                  <a:tcPr marL="0" marR="0" marT="0" marB="0" anchor="ctr"/>
                </a:tc>
                <a:tc>
                  <a:txBody>
                    <a:bodyPr/>
                    <a:lstStyle/>
                    <a:p>
                      <a:pPr marL="69850" marR="131445">
                        <a:spcBef>
                          <a:spcPts val="890"/>
                        </a:spcBef>
                        <a:spcAft>
                          <a:spcPts val="0"/>
                        </a:spcAft>
                      </a:pPr>
                      <a:r>
                        <a:rPr lang="en-GB" sz="1400" noProof="0">
                          <a:effectLst/>
                          <a:latin typeface="+mn-lt"/>
                          <a:ea typeface="Times New Roman" panose="02020603050405020304" pitchFamily="18" charset="0"/>
                          <a:cs typeface="Times New Roman" panose="02020603050405020304" pitchFamily="18" charset="0"/>
                        </a:rPr>
                        <a:t>Adaptation and change based on emerging conditions</a:t>
                      </a:r>
                    </a:p>
                  </a:txBody>
                  <a:tcPr marL="0" marR="0" marT="0" marB="0" anchor="ctr"/>
                </a:tc>
                <a:tc>
                  <a:txBody>
                    <a:bodyPr/>
                    <a:lstStyle/>
                    <a:p>
                      <a:pPr marL="66675" marR="336550">
                        <a:lnSpc>
                          <a:spcPct val="100000"/>
                        </a:lnSpc>
                        <a:spcBef>
                          <a:spcPts val="915"/>
                        </a:spcBef>
                        <a:spcAft>
                          <a:spcPts val="0"/>
                        </a:spcAft>
                      </a:pPr>
                      <a:r>
                        <a:rPr lang="en-GB" sz="1400" noProof="0" dirty="0">
                          <a:effectLst/>
                          <a:latin typeface="+mn-lt"/>
                          <a:ea typeface="Times New Roman" panose="02020603050405020304" pitchFamily="18" charset="0"/>
                          <a:cs typeface="Times New Roman" panose="02020603050405020304" pitchFamily="18" charset="0"/>
                        </a:rPr>
                        <a:t>Openness</a:t>
                      </a:r>
                      <a:br>
                        <a:rPr lang="en-GB" sz="1400" noProof="0" dirty="0">
                          <a:effectLst/>
                          <a:latin typeface="+mn-lt"/>
                          <a:ea typeface="Times New Roman" panose="02020603050405020304" pitchFamily="18" charset="0"/>
                          <a:cs typeface="Times New Roman" panose="02020603050405020304" pitchFamily="18" charset="0"/>
                        </a:rPr>
                      </a:br>
                      <a:r>
                        <a:rPr lang="en-GB" sz="1400" noProof="0" dirty="0">
                          <a:effectLst/>
                          <a:latin typeface="+mn-lt"/>
                          <a:ea typeface="Times New Roman" panose="02020603050405020304" pitchFamily="18" charset="0"/>
                          <a:cs typeface="Times New Roman" panose="02020603050405020304" pitchFamily="18" charset="0"/>
                        </a:rPr>
                        <a:t>Adaptive capacity </a:t>
                      </a:r>
                      <a:br>
                        <a:rPr lang="en-GB" sz="1400" noProof="0" dirty="0">
                          <a:effectLst/>
                          <a:latin typeface="+mn-lt"/>
                          <a:ea typeface="Times New Roman" panose="02020603050405020304" pitchFamily="18" charset="0"/>
                          <a:cs typeface="Times New Roman" panose="02020603050405020304" pitchFamily="18" charset="0"/>
                        </a:rPr>
                      </a:br>
                      <a:r>
                        <a:rPr lang="en-GB" sz="1400" noProof="0" dirty="0">
                          <a:effectLst/>
                          <a:latin typeface="+mn-lt"/>
                          <a:ea typeface="Times New Roman" panose="02020603050405020304" pitchFamily="18" charset="0"/>
                          <a:cs typeface="Times New Roman" panose="02020603050405020304" pitchFamily="18" charset="0"/>
                        </a:rPr>
                        <a:t>Critical</a:t>
                      </a:r>
                    </a:p>
                  </a:txBody>
                  <a:tcPr marL="0" marR="0" marT="0" marB="0" anchor="ctr"/>
                </a:tc>
                <a:tc>
                  <a:txBody>
                    <a:bodyPr/>
                    <a:lstStyle/>
                    <a:p>
                      <a:pPr marL="67310">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Intended for Social innovators;</a:t>
                      </a:r>
                    </a:p>
                    <a:p>
                      <a:pPr marL="67310" marR="127000">
                        <a:spcBef>
                          <a:spcPts val="905"/>
                        </a:spcBef>
                        <a:spcAft>
                          <a:spcPts val="0"/>
                        </a:spcAft>
                      </a:pPr>
                      <a:r>
                        <a:rPr lang="en-GB" sz="1400" noProof="0" dirty="0">
                          <a:solidFill>
                            <a:srgbClr val="FF0000"/>
                          </a:solidFill>
                          <a:effectLst/>
                          <a:latin typeface="+mn-lt"/>
                          <a:ea typeface="Times New Roman" panose="02020603050405020304" pitchFamily="18" charset="0"/>
                          <a:cs typeface="Times New Roman" panose="02020603050405020304" pitchFamily="18" charset="0"/>
                        </a:rPr>
                        <a:t>Low stakes on short term but high stakes on long term</a:t>
                      </a:r>
                    </a:p>
                  </a:txBody>
                  <a:tcPr marL="0" marR="0" marT="0" marB="0" anchor="ctr"/>
                </a:tc>
                <a:extLst>
                  <a:ext uri="{0D108BD9-81ED-4DB2-BD59-A6C34878D82A}">
                    <a16:rowId xmlns:a16="http://schemas.microsoft.com/office/drawing/2014/main" val="3268409633"/>
                  </a:ext>
                </a:extLst>
              </a:tr>
              <a:tr h="864137">
                <a:tc>
                  <a:txBody>
                    <a:bodyPr/>
                    <a:lstStyle/>
                    <a:p>
                      <a:pPr marL="69850" marR="548005">
                        <a:spcBef>
                          <a:spcPts val="870"/>
                        </a:spcBef>
                        <a:spcAft>
                          <a:spcPts val="0"/>
                        </a:spcAft>
                      </a:pPr>
                      <a:r>
                        <a:rPr lang="en-GB" sz="1400" b="1" noProof="0" dirty="0">
                          <a:effectLst/>
                          <a:latin typeface="+mn-lt"/>
                          <a:ea typeface="Times New Roman" panose="02020603050405020304" pitchFamily="18" charset="0"/>
                          <a:cs typeface="Times New Roman" panose="02020603050405020304" pitchFamily="18" charset="0"/>
                        </a:rPr>
                        <a:t>6) Knowledge generating</a:t>
                      </a:r>
                    </a:p>
                  </a:txBody>
                  <a:tcPr marL="0" marR="0" marT="0" marB="0" anchor="ctr"/>
                </a:tc>
                <a:tc>
                  <a:txBody>
                    <a:bodyPr/>
                    <a:lstStyle/>
                    <a:p>
                      <a:pPr marL="69850" marR="484505">
                        <a:spcBef>
                          <a:spcPts val="870"/>
                        </a:spcBef>
                        <a:spcAft>
                          <a:spcPts val="0"/>
                        </a:spcAft>
                      </a:pPr>
                      <a:r>
                        <a:rPr lang="en-GB" sz="1400" noProof="0">
                          <a:effectLst/>
                          <a:latin typeface="+mn-lt"/>
                          <a:ea typeface="Times New Roman" panose="02020603050405020304" pitchFamily="18" charset="0"/>
                          <a:cs typeface="Times New Roman" panose="02020603050405020304" pitchFamily="18" charset="0"/>
                        </a:rPr>
                        <a:t>Enhance understanding</a:t>
                      </a:r>
                    </a:p>
                    <a:p>
                      <a:pPr marL="69850">
                        <a:spcBef>
                          <a:spcPts val="925"/>
                        </a:spcBef>
                        <a:spcAft>
                          <a:spcPts val="0"/>
                        </a:spcAft>
                      </a:pPr>
                      <a:r>
                        <a:rPr lang="en-GB" sz="1400" noProof="0">
                          <a:effectLst/>
                          <a:latin typeface="+mn-lt"/>
                          <a:ea typeface="Times New Roman" panose="02020603050405020304" pitchFamily="18" charset="0"/>
                          <a:cs typeface="Times New Roman" panose="02020603050405020304" pitchFamily="18" charset="0"/>
                        </a:rPr>
                        <a:t>Improve practice</a:t>
                      </a:r>
                    </a:p>
                  </a:txBody>
                  <a:tcPr marL="0" marR="0" marT="0" marB="0" anchor="ctr"/>
                </a:tc>
                <a:tc>
                  <a:txBody>
                    <a:bodyPr/>
                    <a:lstStyle/>
                    <a:p>
                      <a:pPr marL="66675" marR="581660">
                        <a:spcBef>
                          <a:spcPts val="870"/>
                        </a:spcBef>
                        <a:spcAft>
                          <a:spcPts val="0"/>
                        </a:spcAft>
                      </a:pPr>
                      <a:r>
                        <a:rPr lang="en-GB" sz="1400" kern="1200" noProof="0" dirty="0">
                          <a:solidFill>
                            <a:schemeClr val="dk1"/>
                          </a:solidFill>
                          <a:effectLst/>
                          <a:latin typeface="+mn-lt"/>
                          <a:ea typeface="Times New Roman" panose="02020603050405020304" pitchFamily="18" charset="0"/>
                          <a:cs typeface="Times New Roman" panose="02020603050405020304" pitchFamily="18" charset="0"/>
                        </a:rPr>
                        <a:t>Quality and comparability</a:t>
                      </a:r>
                    </a:p>
                    <a:p>
                      <a:pPr marL="66675">
                        <a:spcBef>
                          <a:spcPts val="925"/>
                        </a:spcBef>
                        <a:spcAft>
                          <a:spcPts val="0"/>
                        </a:spcAft>
                      </a:pPr>
                      <a:r>
                        <a:rPr lang="en-GB" sz="1400" kern="1200" noProof="0" dirty="0">
                          <a:solidFill>
                            <a:schemeClr val="dk1"/>
                          </a:solidFill>
                          <a:effectLst/>
                          <a:latin typeface="+mn-lt"/>
                          <a:ea typeface="Times New Roman" panose="02020603050405020304" pitchFamily="18" charset="0"/>
                          <a:cs typeface="Times New Roman" panose="02020603050405020304" pitchFamily="18" charset="0"/>
                        </a:rPr>
                        <a:t>Triangulation</a:t>
                      </a:r>
                    </a:p>
                  </a:txBody>
                  <a:tcPr marL="0" marR="0" marT="0" marB="0" anchor="ctr"/>
                </a:tc>
                <a:tc>
                  <a:txBody>
                    <a:bodyPr/>
                    <a:lstStyle/>
                    <a:p>
                      <a:pPr marL="67310" marR="212090" algn="l">
                        <a:spcBef>
                          <a:spcPts val="870"/>
                        </a:spcBef>
                        <a:spcAft>
                          <a:spcPts val="0"/>
                        </a:spcAft>
                      </a:pPr>
                      <a:r>
                        <a:rPr lang="en-GB" sz="1400" noProof="0" dirty="0">
                          <a:effectLst/>
                          <a:latin typeface="+mn-lt"/>
                          <a:ea typeface="Times New Roman" panose="02020603050405020304" pitchFamily="18" charset="0"/>
                          <a:cs typeface="Times New Roman" panose="02020603050405020304" pitchFamily="18" charset="0"/>
                        </a:rPr>
                        <a:t>Intended for planners, theorists, researchers, policymakers;</a:t>
                      </a:r>
                    </a:p>
                    <a:p>
                      <a:pPr marL="67310" algn="l">
                        <a:spcBef>
                          <a:spcPts val="910"/>
                        </a:spcBef>
                        <a:spcAft>
                          <a:spcPts val="0"/>
                        </a:spcAft>
                      </a:pPr>
                      <a:r>
                        <a:rPr lang="en-GB" sz="1400" noProof="0" dirty="0">
                          <a:solidFill>
                            <a:srgbClr val="FF0000"/>
                          </a:solidFill>
                          <a:effectLst/>
                          <a:latin typeface="+mn-lt"/>
                          <a:ea typeface="Times New Roman" panose="02020603050405020304" pitchFamily="18" charset="0"/>
                          <a:cs typeface="Times New Roman" panose="02020603050405020304" pitchFamily="18" charset="0"/>
                        </a:rPr>
                        <a:t>Moderate to low stakes</a:t>
                      </a:r>
                    </a:p>
                  </a:txBody>
                  <a:tcPr marL="0" marR="0" marT="0" marB="0" anchor="ctr"/>
                </a:tc>
                <a:extLst>
                  <a:ext uri="{0D108BD9-81ED-4DB2-BD59-A6C34878D82A}">
                    <a16:rowId xmlns:a16="http://schemas.microsoft.com/office/drawing/2014/main" val="3100796124"/>
                  </a:ext>
                </a:extLst>
              </a:tr>
            </a:tbl>
          </a:graphicData>
        </a:graphic>
      </p:graphicFrame>
      <p:sp>
        <p:nvSpPr>
          <p:cNvPr id="3" name="TextBox 2">
            <a:extLst>
              <a:ext uri="{FF2B5EF4-FFF2-40B4-BE49-F238E27FC236}">
                <a16:creationId xmlns:a16="http://schemas.microsoft.com/office/drawing/2014/main" id="{91628522-4FF5-1A4A-AF49-B40BD855C2AE}"/>
              </a:ext>
            </a:extLst>
          </p:cNvPr>
          <p:cNvSpPr txBox="1"/>
          <p:nvPr/>
        </p:nvSpPr>
        <p:spPr>
          <a:xfrm>
            <a:off x="1257300" y="6528182"/>
            <a:ext cx="6413500" cy="523220"/>
          </a:xfrm>
          <a:prstGeom prst="rect">
            <a:avLst/>
          </a:prstGeom>
          <a:noFill/>
        </p:spPr>
        <p:txBody>
          <a:bodyPr wrap="square" rtlCol="0">
            <a:spAutoFit/>
          </a:bodyPr>
          <a:lstStyle/>
          <a:p>
            <a:r>
              <a:rPr lang="en-GB" sz="1000" dirty="0"/>
              <a:t>Patton, M. Q. (2008). </a:t>
            </a:r>
            <a:r>
              <a:rPr lang="en-GB" sz="1000" i="1" dirty="0"/>
              <a:t>Utilization-focused evaluation</a:t>
            </a:r>
            <a:r>
              <a:rPr lang="en-GB" sz="1000" dirty="0"/>
              <a:t> (4th ed.). Thousand Oaks: Sage Publications. Page 139</a:t>
            </a:r>
          </a:p>
          <a:p>
            <a:endParaRPr lang="en-GB" dirty="0"/>
          </a:p>
        </p:txBody>
      </p:sp>
    </p:spTree>
    <p:extLst>
      <p:ext uri="{BB962C8B-B14F-4D97-AF65-F5344CB8AC3E}">
        <p14:creationId xmlns:p14="http://schemas.microsoft.com/office/powerpoint/2010/main" val="201925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p:cNvGrpSpPr/>
          <p:nvPr/>
        </p:nvGrpSpPr>
        <p:grpSpPr>
          <a:xfrm>
            <a:off x="2840304" y="1154814"/>
            <a:ext cx="6189024" cy="2238279"/>
            <a:chOff x="2586875" y="1817529"/>
            <a:chExt cx="3928289" cy="1450413"/>
          </a:xfrm>
        </p:grpSpPr>
        <p:sp>
          <p:nvSpPr>
            <p:cNvPr id="16" name="Rektangel 15"/>
            <p:cNvSpPr/>
            <p:nvPr/>
          </p:nvSpPr>
          <p:spPr>
            <a:xfrm>
              <a:off x="2877249" y="1817529"/>
              <a:ext cx="2755720" cy="430887"/>
            </a:xfrm>
            <a:prstGeom prst="rect">
              <a:avLst/>
            </a:prstGeom>
          </p:spPr>
          <p:txBody>
            <a:bodyPr wrap="square">
              <a:spAutoFit/>
            </a:bodyPr>
            <a:lstStyle/>
            <a:p>
              <a:r>
                <a:rPr lang="en-US" sz="1100" dirty="0"/>
                <a:t>Diagnosis, main / (secondary if applicable)</a:t>
              </a:r>
            </a:p>
            <a:p>
              <a:endParaRPr lang="en-US" sz="1100" dirty="0"/>
            </a:p>
          </p:txBody>
        </p:sp>
        <p:sp>
          <p:nvSpPr>
            <p:cNvPr id="17" name="Rektangel med rundade hörn 16"/>
            <p:cNvSpPr/>
            <p:nvPr/>
          </p:nvSpPr>
          <p:spPr>
            <a:xfrm>
              <a:off x="2761404" y="1819470"/>
              <a:ext cx="3753760" cy="1448472"/>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ktangel 17"/>
            <p:cNvSpPr/>
            <p:nvPr/>
          </p:nvSpPr>
          <p:spPr>
            <a:xfrm rot="16200000">
              <a:off x="2122590" y="2395968"/>
              <a:ext cx="1143458" cy="214887"/>
            </a:xfrm>
            <a:prstGeom prst="rect">
              <a:avLst/>
            </a:prstGeom>
          </p:spPr>
          <p:txBody>
            <a:bodyPr wrap="none">
              <a:spAutoFit/>
            </a:bodyPr>
            <a:lstStyle/>
            <a:p>
              <a:pPr algn="ctr"/>
              <a:r>
                <a:rPr lang="en-US" sz="1600" b="1" dirty="0"/>
                <a:t>Medical condition </a:t>
              </a:r>
            </a:p>
          </p:txBody>
        </p:sp>
      </p:grpSp>
      <p:sp>
        <p:nvSpPr>
          <p:cNvPr id="23" name="Rektangel med rundade hörn 22"/>
          <p:cNvSpPr/>
          <p:nvPr/>
        </p:nvSpPr>
        <p:spPr>
          <a:xfrm>
            <a:off x="672251" y="3048283"/>
            <a:ext cx="2003580" cy="51498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0" y="-229358"/>
            <a:ext cx="7886700" cy="1325563"/>
          </a:xfrm>
        </p:spPr>
        <p:txBody>
          <a:bodyPr/>
          <a:lstStyle/>
          <a:p>
            <a:r>
              <a:rPr lang="en-US" dirty="0"/>
              <a:t>Patient Persona 1: [name]</a:t>
            </a:r>
          </a:p>
        </p:txBody>
      </p:sp>
      <p:pic>
        <p:nvPicPr>
          <p:cNvPr id="4" name="Bildobjekt 3"/>
          <p:cNvPicPr>
            <a:picLocks noChangeAspect="1"/>
          </p:cNvPicPr>
          <p:nvPr/>
        </p:nvPicPr>
        <p:blipFill>
          <a:blip r:embed="rId3"/>
          <a:stretch>
            <a:fillRect/>
          </a:stretch>
        </p:blipFill>
        <p:spPr>
          <a:xfrm>
            <a:off x="707730" y="1228178"/>
            <a:ext cx="1968101" cy="1673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ruta 4"/>
          <p:cNvSpPr txBox="1"/>
          <p:nvPr/>
        </p:nvSpPr>
        <p:spPr>
          <a:xfrm>
            <a:off x="725655" y="3262289"/>
            <a:ext cx="529504" cy="261610"/>
          </a:xfrm>
          <a:prstGeom prst="rect">
            <a:avLst/>
          </a:prstGeom>
          <a:noFill/>
        </p:spPr>
        <p:txBody>
          <a:bodyPr wrap="square" rtlCol="0">
            <a:spAutoFit/>
          </a:bodyPr>
          <a:lstStyle/>
          <a:p>
            <a:r>
              <a:rPr lang="en-US" sz="1100" dirty="0"/>
              <a:t>Sex:</a:t>
            </a:r>
          </a:p>
        </p:txBody>
      </p:sp>
      <p:sp>
        <p:nvSpPr>
          <p:cNvPr id="20" name="Rektangel 19"/>
          <p:cNvSpPr/>
          <p:nvPr/>
        </p:nvSpPr>
        <p:spPr>
          <a:xfrm rot="16200000">
            <a:off x="-438151" y="4371913"/>
            <a:ext cx="1672329" cy="338554"/>
          </a:xfrm>
          <a:prstGeom prst="rect">
            <a:avLst/>
          </a:prstGeom>
        </p:spPr>
        <p:txBody>
          <a:bodyPr wrap="square">
            <a:spAutoFit/>
          </a:bodyPr>
          <a:lstStyle/>
          <a:p>
            <a:r>
              <a:rPr lang="en-US" sz="1600" b="1" dirty="0"/>
              <a:t>Demographic </a:t>
            </a:r>
          </a:p>
        </p:txBody>
      </p:sp>
      <p:sp>
        <p:nvSpPr>
          <p:cNvPr id="6" name="Rektangel 5"/>
          <p:cNvSpPr/>
          <p:nvPr/>
        </p:nvSpPr>
        <p:spPr>
          <a:xfrm>
            <a:off x="725655" y="3031064"/>
            <a:ext cx="525132" cy="261610"/>
          </a:xfrm>
          <a:prstGeom prst="rect">
            <a:avLst/>
          </a:prstGeom>
        </p:spPr>
        <p:txBody>
          <a:bodyPr wrap="square">
            <a:spAutoFit/>
          </a:bodyPr>
          <a:lstStyle/>
          <a:p>
            <a:r>
              <a:rPr lang="en-US" sz="1100" dirty="0"/>
              <a:t>Age:</a:t>
            </a:r>
          </a:p>
        </p:txBody>
      </p:sp>
      <p:grpSp>
        <p:nvGrpSpPr>
          <p:cNvPr id="11" name="Grupp 10"/>
          <p:cNvGrpSpPr/>
          <p:nvPr/>
        </p:nvGrpSpPr>
        <p:grpSpPr>
          <a:xfrm>
            <a:off x="537403" y="3705026"/>
            <a:ext cx="4031334" cy="2185939"/>
            <a:chOff x="2976791" y="2755399"/>
            <a:chExt cx="5109778" cy="1311699"/>
          </a:xfrm>
        </p:grpSpPr>
        <p:sp>
          <p:nvSpPr>
            <p:cNvPr id="3" name="Rektangel 2"/>
            <p:cNvSpPr/>
            <p:nvPr/>
          </p:nvSpPr>
          <p:spPr>
            <a:xfrm>
              <a:off x="3274123" y="2755399"/>
              <a:ext cx="3853951" cy="261610"/>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100" dirty="0">
                  <a:solidFill>
                    <a:schemeClr val="tx1"/>
                  </a:solidFill>
                </a:rPr>
                <a:t>Family situation, ethnicity, language, relevant social factors</a:t>
              </a:r>
            </a:p>
          </p:txBody>
        </p:sp>
        <p:sp>
          <p:nvSpPr>
            <p:cNvPr id="14" name="Rektangel med rundade hörn 13"/>
            <p:cNvSpPr/>
            <p:nvPr/>
          </p:nvSpPr>
          <p:spPr>
            <a:xfrm>
              <a:off x="2976791" y="2761273"/>
              <a:ext cx="5109778" cy="130582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grpSp>
        <p:nvGrpSpPr>
          <p:cNvPr id="10" name="Grupp 9"/>
          <p:cNvGrpSpPr/>
          <p:nvPr/>
        </p:nvGrpSpPr>
        <p:grpSpPr>
          <a:xfrm>
            <a:off x="4997994" y="3722625"/>
            <a:ext cx="4031334" cy="2172500"/>
            <a:chOff x="1413346" y="4821714"/>
            <a:chExt cx="5109778" cy="1307493"/>
          </a:xfrm>
        </p:grpSpPr>
        <p:sp>
          <p:nvSpPr>
            <p:cNvPr id="22" name="Rektangel 21"/>
            <p:cNvSpPr/>
            <p:nvPr/>
          </p:nvSpPr>
          <p:spPr>
            <a:xfrm>
              <a:off x="1682171" y="4821714"/>
              <a:ext cx="4028037" cy="261610"/>
            </a:xfrm>
            <a:prstGeom prst="rect">
              <a:avLst/>
            </a:prstGeom>
          </p:spPr>
          <p:txBody>
            <a:bodyPr wrap="square">
              <a:spAutoFit/>
            </a:bodyPr>
            <a:lstStyle/>
            <a:p>
              <a:r>
                <a:rPr lang="en-US" sz="1100" dirty="0"/>
                <a:t>Education, occupation, financial situation, living condition</a:t>
              </a:r>
            </a:p>
          </p:txBody>
        </p:sp>
        <p:sp>
          <p:nvSpPr>
            <p:cNvPr id="21" name="Rektangel med rundade hörn 20"/>
            <p:cNvSpPr/>
            <p:nvPr/>
          </p:nvSpPr>
          <p:spPr>
            <a:xfrm>
              <a:off x="1413346" y="4823382"/>
              <a:ext cx="5109778" cy="13058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9" name="Rektangel 18"/>
          <p:cNvSpPr/>
          <p:nvPr/>
        </p:nvSpPr>
        <p:spPr>
          <a:xfrm rot="16200000">
            <a:off x="4028091" y="4389512"/>
            <a:ext cx="1672329" cy="338554"/>
          </a:xfrm>
          <a:prstGeom prst="rect">
            <a:avLst/>
          </a:prstGeom>
        </p:spPr>
        <p:txBody>
          <a:bodyPr wrap="square">
            <a:spAutoFit/>
          </a:bodyPr>
          <a:lstStyle/>
          <a:p>
            <a:r>
              <a:rPr lang="en-US" sz="1600" b="1" dirty="0"/>
              <a:t>Demographic </a:t>
            </a:r>
          </a:p>
        </p:txBody>
      </p:sp>
    </p:spTree>
    <p:extLst>
      <p:ext uri="{BB962C8B-B14F-4D97-AF65-F5344CB8AC3E}">
        <p14:creationId xmlns:p14="http://schemas.microsoft.com/office/powerpoint/2010/main" val="2643672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0CD752-5DD6-BA44-B439-B2F3AAAB8CEF}"/>
              </a:ext>
            </a:extLst>
          </p:cNvPr>
          <p:cNvSpPr/>
          <p:nvPr/>
        </p:nvSpPr>
        <p:spPr>
          <a:xfrm>
            <a:off x="92597" y="173620"/>
            <a:ext cx="8924081" cy="5324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66891078-EE25-9944-BF38-7ABC0E0AE036}"/>
              </a:ext>
            </a:extLst>
          </p:cNvPr>
          <p:cNvSpPr/>
          <p:nvPr/>
        </p:nvSpPr>
        <p:spPr>
          <a:xfrm>
            <a:off x="4045351" y="2338085"/>
            <a:ext cx="1018572" cy="9954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10152204-8704-B84B-94C4-B7F19743384E}"/>
              </a:ext>
            </a:extLst>
          </p:cNvPr>
          <p:cNvCxnSpPr>
            <a:cxnSpLocks/>
          </p:cNvCxnSpPr>
          <p:nvPr/>
        </p:nvCxnSpPr>
        <p:spPr>
          <a:xfrm>
            <a:off x="92597" y="173620"/>
            <a:ext cx="3952754" cy="2534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2C0FFB-AB38-3747-A438-845B228714AD}"/>
              </a:ext>
            </a:extLst>
          </p:cNvPr>
          <p:cNvCxnSpPr>
            <a:cxnSpLocks/>
          </p:cNvCxnSpPr>
          <p:nvPr/>
        </p:nvCxnSpPr>
        <p:spPr>
          <a:xfrm flipH="1">
            <a:off x="5046561" y="173618"/>
            <a:ext cx="3970116" cy="2534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CBCEBBC-A4BB-4E46-8851-F58D10598C59}"/>
              </a:ext>
            </a:extLst>
          </p:cNvPr>
          <p:cNvCxnSpPr>
            <a:endCxn id="4" idx="3"/>
          </p:cNvCxnSpPr>
          <p:nvPr/>
        </p:nvCxnSpPr>
        <p:spPr>
          <a:xfrm flipV="1">
            <a:off x="92597" y="3187732"/>
            <a:ext cx="4101920" cy="2310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4139AA-E389-B34E-9320-B342317AA378}"/>
              </a:ext>
            </a:extLst>
          </p:cNvPr>
          <p:cNvCxnSpPr>
            <a:stCxn id="4" idx="5"/>
          </p:cNvCxnSpPr>
          <p:nvPr/>
        </p:nvCxnSpPr>
        <p:spPr>
          <a:xfrm>
            <a:off x="4914757" y="3187732"/>
            <a:ext cx="4101920" cy="2310241"/>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EB1178-231D-AA41-A0EB-60323E3624DE}"/>
              </a:ext>
            </a:extLst>
          </p:cNvPr>
          <p:cNvSpPr txBox="1"/>
          <p:nvPr/>
        </p:nvSpPr>
        <p:spPr>
          <a:xfrm>
            <a:off x="3229337" y="277792"/>
            <a:ext cx="2430683" cy="461665"/>
          </a:xfrm>
          <a:prstGeom prst="rect">
            <a:avLst/>
          </a:prstGeom>
          <a:noFill/>
        </p:spPr>
        <p:txBody>
          <a:bodyPr wrap="square" rtlCol="0">
            <a:spAutoFit/>
          </a:bodyPr>
          <a:lstStyle/>
          <a:p>
            <a:pPr algn="ctr"/>
            <a:r>
              <a:rPr lang="en-GB" sz="1200" dirty="0"/>
              <a:t>What does he/she </a:t>
            </a:r>
          </a:p>
          <a:p>
            <a:pPr algn="ctr"/>
            <a:r>
              <a:rPr lang="en-GB" sz="1200" dirty="0"/>
              <a:t>THINK AND FEEL?</a:t>
            </a:r>
          </a:p>
        </p:txBody>
      </p:sp>
      <p:sp>
        <p:nvSpPr>
          <p:cNvPr id="17" name="TextBox 16">
            <a:extLst>
              <a:ext uri="{FF2B5EF4-FFF2-40B4-BE49-F238E27FC236}">
                <a16:creationId xmlns:a16="http://schemas.microsoft.com/office/drawing/2014/main" id="{3AF5828B-E2E5-E04C-ABF3-1844E43B72FD}"/>
              </a:ext>
            </a:extLst>
          </p:cNvPr>
          <p:cNvSpPr txBox="1"/>
          <p:nvPr/>
        </p:nvSpPr>
        <p:spPr>
          <a:xfrm>
            <a:off x="-361709" y="1344592"/>
            <a:ext cx="2430683" cy="461665"/>
          </a:xfrm>
          <a:prstGeom prst="rect">
            <a:avLst/>
          </a:prstGeom>
          <a:noFill/>
        </p:spPr>
        <p:txBody>
          <a:bodyPr wrap="square" rtlCol="0">
            <a:spAutoFit/>
          </a:bodyPr>
          <a:lstStyle/>
          <a:p>
            <a:pPr algn="ctr"/>
            <a:r>
              <a:rPr lang="en-GB" sz="1200" dirty="0"/>
              <a:t>What does he/she </a:t>
            </a:r>
          </a:p>
          <a:p>
            <a:pPr algn="ctr"/>
            <a:r>
              <a:rPr lang="en-GB" sz="1200" dirty="0"/>
              <a:t>HEAR?</a:t>
            </a:r>
          </a:p>
        </p:txBody>
      </p:sp>
      <p:sp>
        <p:nvSpPr>
          <p:cNvPr id="18" name="TextBox 17">
            <a:extLst>
              <a:ext uri="{FF2B5EF4-FFF2-40B4-BE49-F238E27FC236}">
                <a16:creationId xmlns:a16="http://schemas.microsoft.com/office/drawing/2014/main" id="{6233BAC5-CD8D-6249-BDBC-56D90014FE51}"/>
              </a:ext>
            </a:extLst>
          </p:cNvPr>
          <p:cNvSpPr txBox="1"/>
          <p:nvPr/>
        </p:nvSpPr>
        <p:spPr>
          <a:xfrm>
            <a:off x="3229336" y="3558123"/>
            <a:ext cx="2430683" cy="461665"/>
          </a:xfrm>
          <a:prstGeom prst="rect">
            <a:avLst/>
          </a:prstGeom>
          <a:noFill/>
        </p:spPr>
        <p:txBody>
          <a:bodyPr wrap="square" rtlCol="0">
            <a:spAutoFit/>
          </a:bodyPr>
          <a:lstStyle/>
          <a:p>
            <a:pPr algn="ctr"/>
            <a:r>
              <a:rPr lang="en-GB" sz="1200" dirty="0"/>
              <a:t>What does he/she </a:t>
            </a:r>
          </a:p>
          <a:p>
            <a:pPr algn="ctr"/>
            <a:r>
              <a:rPr lang="en-GB" sz="1200" dirty="0"/>
              <a:t>SAY AND DO?</a:t>
            </a:r>
          </a:p>
        </p:txBody>
      </p:sp>
      <p:sp>
        <p:nvSpPr>
          <p:cNvPr id="19" name="TextBox 18">
            <a:extLst>
              <a:ext uri="{FF2B5EF4-FFF2-40B4-BE49-F238E27FC236}">
                <a16:creationId xmlns:a16="http://schemas.microsoft.com/office/drawing/2014/main" id="{7F04BC54-C980-7C4E-8DBF-451E235A8A62}"/>
              </a:ext>
            </a:extLst>
          </p:cNvPr>
          <p:cNvSpPr txBox="1"/>
          <p:nvPr/>
        </p:nvSpPr>
        <p:spPr>
          <a:xfrm>
            <a:off x="6965717" y="1210214"/>
            <a:ext cx="2430683" cy="461665"/>
          </a:xfrm>
          <a:prstGeom prst="rect">
            <a:avLst/>
          </a:prstGeom>
          <a:noFill/>
        </p:spPr>
        <p:txBody>
          <a:bodyPr wrap="square" rtlCol="0">
            <a:spAutoFit/>
          </a:bodyPr>
          <a:lstStyle/>
          <a:p>
            <a:pPr algn="ctr"/>
            <a:r>
              <a:rPr lang="en-GB" sz="1200" dirty="0"/>
              <a:t>What does he/she </a:t>
            </a:r>
          </a:p>
          <a:p>
            <a:pPr algn="ctr"/>
            <a:r>
              <a:rPr lang="en-GB" sz="1200" dirty="0"/>
              <a:t>SEE?</a:t>
            </a:r>
          </a:p>
        </p:txBody>
      </p:sp>
      <p:graphicFrame>
        <p:nvGraphicFramePr>
          <p:cNvPr id="21" name="Table 20">
            <a:extLst>
              <a:ext uri="{FF2B5EF4-FFF2-40B4-BE49-F238E27FC236}">
                <a16:creationId xmlns:a16="http://schemas.microsoft.com/office/drawing/2014/main" id="{2821B115-9986-6A43-8E11-A9EAC5E091DF}"/>
              </a:ext>
            </a:extLst>
          </p:cNvPr>
          <p:cNvGraphicFramePr>
            <a:graphicFrameLocks noGrp="1"/>
          </p:cNvGraphicFramePr>
          <p:nvPr/>
        </p:nvGraphicFramePr>
        <p:xfrm>
          <a:off x="92595" y="5497973"/>
          <a:ext cx="8924082" cy="1193800"/>
        </p:xfrm>
        <a:graphic>
          <a:graphicData uri="http://schemas.openxmlformats.org/drawingml/2006/table">
            <a:tbl>
              <a:tblPr firstRow="1" bandRow="1">
                <a:tableStyleId>{5C22544A-7EE6-4342-B048-85BDC9FD1C3A}</a:tableStyleId>
              </a:tblPr>
              <a:tblGrid>
                <a:gridCol w="4462041">
                  <a:extLst>
                    <a:ext uri="{9D8B030D-6E8A-4147-A177-3AD203B41FA5}">
                      <a16:colId xmlns:a16="http://schemas.microsoft.com/office/drawing/2014/main" val="2418794817"/>
                    </a:ext>
                  </a:extLst>
                </a:gridCol>
                <a:gridCol w="4462041">
                  <a:extLst>
                    <a:ext uri="{9D8B030D-6E8A-4147-A177-3AD203B41FA5}">
                      <a16:colId xmlns:a16="http://schemas.microsoft.com/office/drawing/2014/main" val="2541552540"/>
                    </a:ext>
                  </a:extLst>
                </a:gridCol>
              </a:tblGrid>
              <a:tr h="370840">
                <a:tc>
                  <a:txBody>
                    <a:bodyPr/>
                    <a:lstStyle/>
                    <a:p>
                      <a:r>
                        <a:rPr lang="en-GB" dirty="0"/>
                        <a:t>PAIN</a:t>
                      </a:r>
                    </a:p>
                  </a:txBody>
                  <a:tcPr>
                    <a:solidFill>
                      <a:srgbClr val="FF0000"/>
                    </a:solidFill>
                  </a:tcPr>
                </a:tc>
                <a:tc>
                  <a:txBody>
                    <a:bodyPr/>
                    <a:lstStyle/>
                    <a:p>
                      <a:r>
                        <a:rPr lang="en-GB" dirty="0"/>
                        <a:t>GAIN</a:t>
                      </a:r>
                    </a:p>
                  </a:txBody>
                  <a:tcPr>
                    <a:solidFill>
                      <a:srgbClr val="92D050"/>
                    </a:solidFill>
                  </a:tcPr>
                </a:tc>
                <a:extLst>
                  <a:ext uri="{0D108BD9-81ED-4DB2-BD59-A6C34878D82A}">
                    <a16:rowId xmlns:a16="http://schemas.microsoft.com/office/drawing/2014/main" val="3951746010"/>
                  </a:ext>
                </a:extLst>
              </a:tr>
              <a:tr h="370840">
                <a:tc>
                  <a:txBody>
                    <a:bodyPr/>
                    <a:lstStyle/>
                    <a:p>
                      <a:endParaRPr lang="en-GB" sz="1200" dirty="0"/>
                    </a:p>
                  </a:txBody>
                  <a:tcPr>
                    <a:noFill/>
                  </a:tcPr>
                </a:tc>
                <a:tc>
                  <a:txBody>
                    <a:bodyPr/>
                    <a:lstStyle/>
                    <a:p>
                      <a:endParaRPr lang="en-GB" sz="1200" dirty="0"/>
                    </a:p>
                    <a:p>
                      <a:endParaRPr lang="en-GB" sz="1200" dirty="0"/>
                    </a:p>
                    <a:p>
                      <a:endParaRPr lang="en-GB" sz="1200" dirty="0"/>
                    </a:p>
                    <a:p>
                      <a:endParaRPr lang="en-GB" sz="1200" dirty="0"/>
                    </a:p>
                  </a:txBody>
                  <a:tcPr>
                    <a:noFill/>
                  </a:tcPr>
                </a:tc>
                <a:extLst>
                  <a:ext uri="{0D108BD9-81ED-4DB2-BD59-A6C34878D82A}">
                    <a16:rowId xmlns:a16="http://schemas.microsoft.com/office/drawing/2014/main" val="2705664240"/>
                  </a:ext>
                </a:extLst>
              </a:tr>
            </a:tbl>
          </a:graphicData>
        </a:graphic>
      </p:graphicFrame>
    </p:spTree>
    <p:extLst>
      <p:ext uri="{BB962C8B-B14F-4D97-AF65-F5344CB8AC3E}">
        <p14:creationId xmlns:p14="http://schemas.microsoft.com/office/powerpoint/2010/main" val="421908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F087F2-B3EB-8D49-9E06-11F61626E561}"/>
              </a:ext>
            </a:extLst>
          </p:cNvPr>
          <p:cNvSpPr>
            <a:spLocks noGrp="1"/>
          </p:cNvSpPr>
          <p:nvPr>
            <p:ph type="title"/>
          </p:nvPr>
        </p:nvSpPr>
        <p:spPr>
          <a:xfrm>
            <a:off x="628650" y="87333"/>
            <a:ext cx="7886700" cy="1325563"/>
          </a:xfrm>
        </p:spPr>
        <p:txBody>
          <a:bodyPr/>
          <a:lstStyle/>
          <a:p>
            <a:pPr algn="ctr"/>
            <a:r>
              <a:rPr lang="en-GB" dirty="0"/>
              <a:t>Empathy Map</a:t>
            </a:r>
          </a:p>
        </p:txBody>
      </p:sp>
      <p:sp>
        <p:nvSpPr>
          <p:cNvPr id="4" name="Content Placeholder 3">
            <a:extLst>
              <a:ext uri="{FF2B5EF4-FFF2-40B4-BE49-F238E27FC236}">
                <a16:creationId xmlns:a16="http://schemas.microsoft.com/office/drawing/2014/main" id="{5A93B747-65CA-044D-8F8D-CA85FF1F7EC9}"/>
              </a:ext>
            </a:extLst>
          </p:cNvPr>
          <p:cNvSpPr>
            <a:spLocks noGrp="1"/>
          </p:cNvSpPr>
          <p:nvPr>
            <p:ph idx="1"/>
          </p:nvPr>
        </p:nvSpPr>
        <p:spPr>
          <a:xfrm>
            <a:off x="628650" y="1073271"/>
            <a:ext cx="7886700" cy="4351338"/>
          </a:xfrm>
        </p:spPr>
        <p:txBody>
          <a:bodyPr>
            <a:normAutofit fontScale="77500" lnSpcReduction="20000"/>
          </a:bodyPr>
          <a:lstStyle/>
          <a:p>
            <a:r>
              <a:rPr lang="en-GB" b="1" dirty="0"/>
              <a:t>Think and feel: </a:t>
            </a:r>
            <a:r>
              <a:rPr lang="en-GB" dirty="0"/>
              <a:t>the patterns of thoughts, ideas and feelings that the patient experiences around a topic. </a:t>
            </a:r>
          </a:p>
          <a:p>
            <a:r>
              <a:rPr lang="en-GB" b="1" dirty="0"/>
              <a:t>Say and do</a:t>
            </a:r>
            <a:r>
              <a:rPr lang="en-GB" dirty="0"/>
              <a:t>: their words and actions which illustrate their motivations and behaviour. </a:t>
            </a:r>
          </a:p>
          <a:p>
            <a:r>
              <a:rPr lang="en-GB" b="1" dirty="0"/>
              <a:t>Hear</a:t>
            </a:r>
            <a:r>
              <a:rPr lang="en-GB" dirty="0"/>
              <a:t>: what they’ve read, what they hear through media and from healthcare professionals, friends and family, government information campaigns etc. </a:t>
            </a:r>
          </a:p>
          <a:p>
            <a:r>
              <a:rPr lang="en-GB" b="1" dirty="0"/>
              <a:t>See</a:t>
            </a:r>
            <a:r>
              <a:rPr lang="en-GB" dirty="0"/>
              <a:t>: where people were, the objects that surrounded them and what was going on around them. </a:t>
            </a:r>
          </a:p>
          <a:p>
            <a:r>
              <a:rPr lang="en-GB" b="1" dirty="0"/>
              <a:t>Pain/Challenges: </a:t>
            </a:r>
            <a:r>
              <a:rPr lang="en-GB" dirty="0"/>
              <a:t>the pain points they experienced, the parts of the process that blocked or slowed them achieving their goal, what hindered rather than helped. </a:t>
            </a:r>
          </a:p>
          <a:p>
            <a:r>
              <a:rPr lang="en-GB" b="1" dirty="0"/>
              <a:t>Gain/Opportunity</a:t>
            </a:r>
            <a:r>
              <a:rPr lang="en-GB" dirty="0"/>
              <a:t>: benefits that they, and others, would experience if our service redesign removed those pains and barriers </a:t>
            </a:r>
          </a:p>
          <a:p>
            <a:endParaRPr lang="en-GB" dirty="0"/>
          </a:p>
        </p:txBody>
      </p:sp>
      <p:sp>
        <p:nvSpPr>
          <p:cNvPr id="5" name="Rectangle 4">
            <a:extLst>
              <a:ext uri="{FF2B5EF4-FFF2-40B4-BE49-F238E27FC236}">
                <a16:creationId xmlns:a16="http://schemas.microsoft.com/office/drawing/2014/main" id="{5B557CF3-E4E1-AA4A-90B8-17F35FC4F58F}"/>
              </a:ext>
            </a:extLst>
          </p:cNvPr>
          <p:cNvSpPr/>
          <p:nvPr/>
        </p:nvSpPr>
        <p:spPr>
          <a:xfrm>
            <a:off x="868101" y="5424609"/>
            <a:ext cx="7647249" cy="461665"/>
          </a:xfrm>
          <a:prstGeom prst="rect">
            <a:avLst/>
          </a:prstGeom>
        </p:spPr>
        <p:txBody>
          <a:bodyPr wrap="square">
            <a:spAutoFit/>
          </a:bodyPr>
          <a:lstStyle/>
          <a:p>
            <a:r>
              <a:rPr lang="en-GB" sz="1200" dirty="0">
                <a:hlinkClick r:id="rId2"/>
              </a:rPr>
              <a:t>https://www.albertahealthservices.ca/assets/info/hp/cdm/if-hp-cdm-empathy-mapping-summary.pdf</a:t>
            </a:r>
            <a:endParaRPr lang="en-GB" sz="1200" dirty="0"/>
          </a:p>
          <a:p>
            <a:endParaRPr lang="en-GB" sz="1200" dirty="0"/>
          </a:p>
        </p:txBody>
      </p:sp>
    </p:spTree>
    <p:extLst>
      <p:ext uri="{BB962C8B-B14F-4D97-AF65-F5344CB8AC3E}">
        <p14:creationId xmlns:p14="http://schemas.microsoft.com/office/powerpoint/2010/main" val="93391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96B8A5-0C72-8843-A039-14B8153A817C}"/>
              </a:ext>
            </a:extLst>
          </p:cNvPr>
          <p:cNvSpPr txBox="1"/>
          <p:nvPr/>
        </p:nvSpPr>
        <p:spPr>
          <a:xfrm>
            <a:off x="1084091" y="263951"/>
            <a:ext cx="1555423"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Persona 1</a:t>
            </a:r>
          </a:p>
          <a:p>
            <a:pPr algn="ctr"/>
            <a:endParaRPr lang="en-GB" dirty="0"/>
          </a:p>
        </p:txBody>
      </p:sp>
      <p:sp>
        <p:nvSpPr>
          <p:cNvPr id="5" name="TextBox 4">
            <a:extLst>
              <a:ext uri="{FF2B5EF4-FFF2-40B4-BE49-F238E27FC236}">
                <a16:creationId xmlns:a16="http://schemas.microsoft.com/office/drawing/2014/main" id="{C86916EB-1541-1148-BA67-067EBAEA542E}"/>
              </a:ext>
            </a:extLst>
          </p:cNvPr>
          <p:cNvSpPr txBox="1"/>
          <p:nvPr/>
        </p:nvSpPr>
        <p:spPr>
          <a:xfrm>
            <a:off x="1084091" y="1046376"/>
            <a:ext cx="1555423" cy="11695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400" dirty="0"/>
              <a:t>Motivation</a:t>
            </a:r>
          </a:p>
          <a:p>
            <a:endParaRPr lang="en-GB" sz="1400" dirty="0"/>
          </a:p>
          <a:p>
            <a:endParaRPr lang="en-GB" sz="1400" dirty="0"/>
          </a:p>
          <a:p>
            <a:endParaRPr lang="en-GB" sz="1400" dirty="0"/>
          </a:p>
          <a:p>
            <a:pPr algn="ctr"/>
            <a:endParaRPr lang="en-GB" sz="1400" dirty="0"/>
          </a:p>
        </p:txBody>
      </p:sp>
      <p:sp>
        <p:nvSpPr>
          <p:cNvPr id="6" name="TextBox 5">
            <a:extLst>
              <a:ext uri="{FF2B5EF4-FFF2-40B4-BE49-F238E27FC236}">
                <a16:creationId xmlns:a16="http://schemas.microsoft.com/office/drawing/2014/main" id="{7D161442-3309-014A-A465-69EC6ADEA814}"/>
              </a:ext>
            </a:extLst>
          </p:cNvPr>
          <p:cNvSpPr txBox="1"/>
          <p:nvPr/>
        </p:nvSpPr>
        <p:spPr>
          <a:xfrm>
            <a:off x="1084091" y="2352021"/>
            <a:ext cx="1555423" cy="11695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1400" dirty="0"/>
              <a:t>Psychographics</a:t>
            </a:r>
          </a:p>
          <a:p>
            <a:endParaRPr lang="en-GB" sz="1400" dirty="0"/>
          </a:p>
          <a:p>
            <a:endParaRPr lang="en-GB" sz="1400" dirty="0"/>
          </a:p>
          <a:p>
            <a:endParaRPr lang="en-GB" sz="1400" dirty="0"/>
          </a:p>
          <a:p>
            <a:pPr algn="ctr"/>
            <a:endParaRPr lang="en-GB" sz="1400" dirty="0"/>
          </a:p>
        </p:txBody>
      </p:sp>
      <p:sp>
        <p:nvSpPr>
          <p:cNvPr id="7" name="TextBox 6">
            <a:extLst>
              <a:ext uri="{FF2B5EF4-FFF2-40B4-BE49-F238E27FC236}">
                <a16:creationId xmlns:a16="http://schemas.microsoft.com/office/drawing/2014/main" id="{DA79912C-A278-9046-915B-4F1D1ABF0E3C}"/>
              </a:ext>
            </a:extLst>
          </p:cNvPr>
          <p:cNvSpPr txBox="1"/>
          <p:nvPr/>
        </p:nvSpPr>
        <p:spPr>
          <a:xfrm>
            <a:off x="1084091" y="3657666"/>
            <a:ext cx="1555423" cy="11695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400" dirty="0"/>
              <a:t>Opportunity</a:t>
            </a:r>
          </a:p>
          <a:p>
            <a:endParaRPr lang="en-GB" sz="1400" dirty="0"/>
          </a:p>
          <a:p>
            <a:endParaRPr lang="en-GB" sz="1400" dirty="0"/>
          </a:p>
          <a:p>
            <a:endParaRPr lang="en-GB" sz="1400" dirty="0"/>
          </a:p>
          <a:p>
            <a:pPr algn="ctr"/>
            <a:endParaRPr lang="en-GB" sz="1400" dirty="0"/>
          </a:p>
        </p:txBody>
      </p:sp>
      <p:sp>
        <p:nvSpPr>
          <p:cNvPr id="8" name="TextBox 7">
            <a:extLst>
              <a:ext uri="{FF2B5EF4-FFF2-40B4-BE49-F238E27FC236}">
                <a16:creationId xmlns:a16="http://schemas.microsoft.com/office/drawing/2014/main" id="{CAF5B7B5-9321-0A40-B2FB-14A323AA8CDD}"/>
              </a:ext>
            </a:extLst>
          </p:cNvPr>
          <p:cNvSpPr txBox="1"/>
          <p:nvPr/>
        </p:nvSpPr>
        <p:spPr>
          <a:xfrm>
            <a:off x="1084090" y="4963311"/>
            <a:ext cx="1555423"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dirty="0"/>
              <a:t>Pain point</a:t>
            </a:r>
          </a:p>
          <a:p>
            <a:endParaRPr lang="en-GB" sz="1400" dirty="0"/>
          </a:p>
          <a:p>
            <a:endParaRPr lang="en-GB" sz="1400" dirty="0"/>
          </a:p>
          <a:p>
            <a:endParaRPr lang="en-GB" sz="1400" dirty="0"/>
          </a:p>
          <a:p>
            <a:pPr algn="ctr"/>
            <a:endParaRPr lang="en-GB" sz="1400" dirty="0"/>
          </a:p>
        </p:txBody>
      </p:sp>
      <p:sp>
        <p:nvSpPr>
          <p:cNvPr id="9" name="TextBox 8">
            <a:extLst>
              <a:ext uri="{FF2B5EF4-FFF2-40B4-BE49-F238E27FC236}">
                <a16:creationId xmlns:a16="http://schemas.microsoft.com/office/drawing/2014/main" id="{21CC940B-3C89-CA42-9D25-95A46588AB27}"/>
              </a:ext>
            </a:extLst>
          </p:cNvPr>
          <p:cNvSpPr txBox="1"/>
          <p:nvPr/>
        </p:nvSpPr>
        <p:spPr>
          <a:xfrm>
            <a:off x="2886182" y="263951"/>
            <a:ext cx="1555423"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Persona 2</a:t>
            </a:r>
          </a:p>
          <a:p>
            <a:pPr algn="ctr"/>
            <a:endParaRPr lang="en-GB" dirty="0"/>
          </a:p>
        </p:txBody>
      </p:sp>
      <p:sp>
        <p:nvSpPr>
          <p:cNvPr id="10" name="TextBox 9">
            <a:extLst>
              <a:ext uri="{FF2B5EF4-FFF2-40B4-BE49-F238E27FC236}">
                <a16:creationId xmlns:a16="http://schemas.microsoft.com/office/drawing/2014/main" id="{34579A4C-1159-A640-947D-9B50DC579D98}"/>
              </a:ext>
            </a:extLst>
          </p:cNvPr>
          <p:cNvSpPr txBox="1"/>
          <p:nvPr/>
        </p:nvSpPr>
        <p:spPr>
          <a:xfrm>
            <a:off x="2886182" y="1046376"/>
            <a:ext cx="1555423" cy="11695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400" dirty="0"/>
              <a:t>Motivation</a:t>
            </a:r>
          </a:p>
          <a:p>
            <a:endParaRPr lang="en-GB" sz="1400" dirty="0"/>
          </a:p>
          <a:p>
            <a:endParaRPr lang="en-GB" sz="1400" dirty="0"/>
          </a:p>
          <a:p>
            <a:endParaRPr lang="en-GB" sz="1400" dirty="0"/>
          </a:p>
          <a:p>
            <a:pPr algn="ctr"/>
            <a:endParaRPr lang="en-GB" sz="1400" dirty="0"/>
          </a:p>
        </p:txBody>
      </p:sp>
      <p:sp>
        <p:nvSpPr>
          <p:cNvPr id="11" name="TextBox 10">
            <a:extLst>
              <a:ext uri="{FF2B5EF4-FFF2-40B4-BE49-F238E27FC236}">
                <a16:creationId xmlns:a16="http://schemas.microsoft.com/office/drawing/2014/main" id="{5FA80746-3D41-E648-945C-0EDB29BAD90C}"/>
              </a:ext>
            </a:extLst>
          </p:cNvPr>
          <p:cNvSpPr txBox="1"/>
          <p:nvPr/>
        </p:nvSpPr>
        <p:spPr>
          <a:xfrm>
            <a:off x="2886182" y="2352021"/>
            <a:ext cx="1555423" cy="11695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1400" dirty="0"/>
              <a:t>Psychographics</a:t>
            </a:r>
          </a:p>
          <a:p>
            <a:endParaRPr lang="en-GB" sz="1400" dirty="0"/>
          </a:p>
          <a:p>
            <a:endParaRPr lang="en-GB" sz="1400" dirty="0"/>
          </a:p>
          <a:p>
            <a:endParaRPr lang="en-GB" sz="1400" dirty="0"/>
          </a:p>
          <a:p>
            <a:pPr algn="ctr"/>
            <a:endParaRPr lang="en-GB" sz="1400" dirty="0"/>
          </a:p>
        </p:txBody>
      </p:sp>
      <p:sp>
        <p:nvSpPr>
          <p:cNvPr id="12" name="TextBox 11">
            <a:extLst>
              <a:ext uri="{FF2B5EF4-FFF2-40B4-BE49-F238E27FC236}">
                <a16:creationId xmlns:a16="http://schemas.microsoft.com/office/drawing/2014/main" id="{E8079468-4366-DB4B-B848-52D09F8B8C4E}"/>
              </a:ext>
            </a:extLst>
          </p:cNvPr>
          <p:cNvSpPr txBox="1"/>
          <p:nvPr/>
        </p:nvSpPr>
        <p:spPr>
          <a:xfrm>
            <a:off x="2886182" y="3657666"/>
            <a:ext cx="1555423" cy="11695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400" dirty="0"/>
              <a:t>Opportunity</a:t>
            </a:r>
          </a:p>
          <a:p>
            <a:endParaRPr lang="en-GB" sz="1400" dirty="0"/>
          </a:p>
          <a:p>
            <a:endParaRPr lang="en-GB" sz="1400" dirty="0"/>
          </a:p>
          <a:p>
            <a:endParaRPr lang="en-GB" sz="1400" dirty="0"/>
          </a:p>
          <a:p>
            <a:pPr algn="ctr"/>
            <a:endParaRPr lang="en-GB" sz="1400" dirty="0"/>
          </a:p>
        </p:txBody>
      </p:sp>
      <p:sp>
        <p:nvSpPr>
          <p:cNvPr id="13" name="TextBox 12">
            <a:extLst>
              <a:ext uri="{FF2B5EF4-FFF2-40B4-BE49-F238E27FC236}">
                <a16:creationId xmlns:a16="http://schemas.microsoft.com/office/drawing/2014/main" id="{B79F5CC0-57BA-0F41-98F7-B03D2AD92D80}"/>
              </a:ext>
            </a:extLst>
          </p:cNvPr>
          <p:cNvSpPr txBox="1"/>
          <p:nvPr/>
        </p:nvSpPr>
        <p:spPr>
          <a:xfrm>
            <a:off x="2886181" y="4963311"/>
            <a:ext cx="1555423"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dirty="0"/>
              <a:t>Pain point</a:t>
            </a:r>
          </a:p>
          <a:p>
            <a:endParaRPr lang="en-GB" sz="1400" dirty="0"/>
          </a:p>
          <a:p>
            <a:endParaRPr lang="en-GB" sz="1400" dirty="0"/>
          </a:p>
          <a:p>
            <a:endParaRPr lang="en-GB" sz="1400" dirty="0"/>
          </a:p>
          <a:p>
            <a:pPr algn="ctr"/>
            <a:endParaRPr lang="en-GB" sz="1400" dirty="0"/>
          </a:p>
        </p:txBody>
      </p:sp>
      <p:sp>
        <p:nvSpPr>
          <p:cNvPr id="14" name="TextBox 13">
            <a:extLst>
              <a:ext uri="{FF2B5EF4-FFF2-40B4-BE49-F238E27FC236}">
                <a16:creationId xmlns:a16="http://schemas.microsoft.com/office/drawing/2014/main" id="{B0579278-8AAA-404D-AEB6-9A7D96D08C12}"/>
              </a:ext>
            </a:extLst>
          </p:cNvPr>
          <p:cNvSpPr txBox="1"/>
          <p:nvPr/>
        </p:nvSpPr>
        <p:spPr>
          <a:xfrm>
            <a:off x="4688273" y="263951"/>
            <a:ext cx="1555423"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Persona 3</a:t>
            </a:r>
          </a:p>
          <a:p>
            <a:pPr algn="ctr"/>
            <a:endParaRPr lang="en-GB" dirty="0"/>
          </a:p>
        </p:txBody>
      </p:sp>
      <p:sp>
        <p:nvSpPr>
          <p:cNvPr id="15" name="TextBox 14">
            <a:extLst>
              <a:ext uri="{FF2B5EF4-FFF2-40B4-BE49-F238E27FC236}">
                <a16:creationId xmlns:a16="http://schemas.microsoft.com/office/drawing/2014/main" id="{69798156-8EE8-0246-87C8-1FEC066CFBC1}"/>
              </a:ext>
            </a:extLst>
          </p:cNvPr>
          <p:cNvSpPr txBox="1"/>
          <p:nvPr/>
        </p:nvSpPr>
        <p:spPr>
          <a:xfrm>
            <a:off x="4688273" y="1046376"/>
            <a:ext cx="1555423" cy="11695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400" dirty="0"/>
              <a:t>Motivation</a:t>
            </a:r>
          </a:p>
          <a:p>
            <a:endParaRPr lang="en-GB" sz="1400" dirty="0"/>
          </a:p>
          <a:p>
            <a:endParaRPr lang="en-GB" sz="1400" dirty="0"/>
          </a:p>
          <a:p>
            <a:endParaRPr lang="en-GB" sz="1400" dirty="0"/>
          </a:p>
          <a:p>
            <a:pPr algn="ctr"/>
            <a:endParaRPr lang="en-GB" sz="1400" dirty="0"/>
          </a:p>
        </p:txBody>
      </p:sp>
      <p:sp>
        <p:nvSpPr>
          <p:cNvPr id="16" name="TextBox 15">
            <a:extLst>
              <a:ext uri="{FF2B5EF4-FFF2-40B4-BE49-F238E27FC236}">
                <a16:creationId xmlns:a16="http://schemas.microsoft.com/office/drawing/2014/main" id="{0F082068-E3EA-194B-9FBE-1DFE9FF890D9}"/>
              </a:ext>
            </a:extLst>
          </p:cNvPr>
          <p:cNvSpPr txBox="1"/>
          <p:nvPr/>
        </p:nvSpPr>
        <p:spPr>
          <a:xfrm>
            <a:off x="4688273" y="2352021"/>
            <a:ext cx="1555423" cy="11695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1400" dirty="0"/>
              <a:t>Psychographics</a:t>
            </a:r>
          </a:p>
          <a:p>
            <a:endParaRPr lang="en-GB" sz="1400" dirty="0"/>
          </a:p>
          <a:p>
            <a:endParaRPr lang="en-GB" sz="1400" dirty="0"/>
          </a:p>
          <a:p>
            <a:endParaRPr lang="en-GB" sz="1400" dirty="0"/>
          </a:p>
          <a:p>
            <a:pPr algn="ctr"/>
            <a:endParaRPr lang="en-GB" sz="1400" dirty="0"/>
          </a:p>
        </p:txBody>
      </p:sp>
      <p:sp>
        <p:nvSpPr>
          <p:cNvPr id="17" name="TextBox 16">
            <a:extLst>
              <a:ext uri="{FF2B5EF4-FFF2-40B4-BE49-F238E27FC236}">
                <a16:creationId xmlns:a16="http://schemas.microsoft.com/office/drawing/2014/main" id="{8AF36375-8C78-D043-8856-79ECF8FF2557}"/>
              </a:ext>
            </a:extLst>
          </p:cNvPr>
          <p:cNvSpPr txBox="1"/>
          <p:nvPr/>
        </p:nvSpPr>
        <p:spPr>
          <a:xfrm>
            <a:off x="4688273" y="3657666"/>
            <a:ext cx="1555423" cy="11695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400" dirty="0"/>
              <a:t>Opportunity</a:t>
            </a:r>
          </a:p>
          <a:p>
            <a:endParaRPr lang="en-GB" sz="1400" dirty="0"/>
          </a:p>
          <a:p>
            <a:endParaRPr lang="en-GB" sz="1400" dirty="0"/>
          </a:p>
          <a:p>
            <a:endParaRPr lang="en-GB" sz="1400" dirty="0"/>
          </a:p>
          <a:p>
            <a:pPr algn="ctr"/>
            <a:endParaRPr lang="en-GB" sz="1400" dirty="0"/>
          </a:p>
        </p:txBody>
      </p:sp>
      <p:sp>
        <p:nvSpPr>
          <p:cNvPr id="18" name="TextBox 17">
            <a:extLst>
              <a:ext uri="{FF2B5EF4-FFF2-40B4-BE49-F238E27FC236}">
                <a16:creationId xmlns:a16="http://schemas.microsoft.com/office/drawing/2014/main" id="{CE1B7AFF-5DBB-E449-BDD1-345626FAF23A}"/>
              </a:ext>
            </a:extLst>
          </p:cNvPr>
          <p:cNvSpPr txBox="1"/>
          <p:nvPr/>
        </p:nvSpPr>
        <p:spPr>
          <a:xfrm>
            <a:off x="4688272" y="4963311"/>
            <a:ext cx="1555423"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dirty="0"/>
              <a:t>Pain point</a:t>
            </a:r>
          </a:p>
          <a:p>
            <a:endParaRPr lang="en-GB" sz="1400" dirty="0"/>
          </a:p>
          <a:p>
            <a:endParaRPr lang="en-GB" sz="1400" dirty="0"/>
          </a:p>
          <a:p>
            <a:endParaRPr lang="en-GB" sz="1400" dirty="0"/>
          </a:p>
          <a:p>
            <a:pPr algn="ctr"/>
            <a:endParaRPr lang="en-GB" sz="1400" dirty="0"/>
          </a:p>
        </p:txBody>
      </p:sp>
      <p:sp>
        <p:nvSpPr>
          <p:cNvPr id="19" name="TextBox 18">
            <a:extLst>
              <a:ext uri="{FF2B5EF4-FFF2-40B4-BE49-F238E27FC236}">
                <a16:creationId xmlns:a16="http://schemas.microsoft.com/office/drawing/2014/main" id="{6D0737FD-A8EB-EF46-BE1C-AC66F5AB6117}"/>
              </a:ext>
            </a:extLst>
          </p:cNvPr>
          <p:cNvSpPr txBox="1"/>
          <p:nvPr/>
        </p:nvSpPr>
        <p:spPr>
          <a:xfrm>
            <a:off x="6490363" y="263951"/>
            <a:ext cx="1555423"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Persona 4</a:t>
            </a:r>
          </a:p>
          <a:p>
            <a:pPr algn="ctr"/>
            <a:endParaRPr lang="en-GB" dirty="0"/>
          </a:p>
        </p:txBody>
      </p:sp>
      <p:sp>
        <p:nvSpPr>
          <p:cNvPr id="20" name="TextBox 19">
            <a:extLst>
              <a:ext uri="{FF2B5EF4-FFF2-40B4-BE49-F238E27FC236}">
                <a16:creationId xmlns:a16="http://schemas.microsoft.com/office/drawing/2014/main" id="{B584D2A8-D356-D549-B8EC-A621FF15B42D}"/>
              </a:ext>
            </a:extLst>
          </p:cNvPr>
          <p:cNvSpPr txBox="1"/>
          <p:nvPr/>
        </p:nvSpPr>
        <p:spPr>
          <a:xfrm>
            <a:off x="6490363" y="1046376"/>
            <a:ext cx="1555423" cy="11695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400" dirty="0"/>
              <a:t>Motivation</a:t>
            </a:r>
          </a:p>
          <a:p>
            <a:pPr algn="ctr"/>
            <a:endParaRPr lang="en-GB" sz="1400" dirty="0"/>
          </a:p>
          <a:p>
            <a:endParaRPr lang="en-GB" sz="1400" dirty="0"/>
          </a:p>
          <a:p>
            <a:endParaRPr lang="en-GB" sz="1400" dirty="0"/>
          </a:p>
          <a:p>
            <a:pPr algn="ctr"/>
            <a:endParaRPr lang="en-GB" sz="1400" dirty="0"/>
          </a:p>
        </p:txBody>
      </p:sp>
      <p:sp>
        <p:nvSpPr>
          <p:cNvPr id="21" name="TextBox 20">
            <a:extLst>
              <a:ext uri="{FF2B5EF4-FFF2-40B4-BE49-F238E27FC236}">
                <a16:creationId xmlns:a16="http://schemas.microsoft.com/office/drawing/2014/main" id="{EAB4263C-F8AB-CD45-A419-5C09311A441B}"/>
              </a:ext>
            </a:extLst>
          </p:cNvPr>
          <p:cNvSpPr txBox="1"/>
          <p:nvPr/>
        </p:nvSpPr>
        <p:spPr>
          <a:xfrm>
            <a:off x="6490363" y="2352021"/>
            <a:ext cx="1555423" cy="11695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1400" dirty="0"/>
              <a:t>Psychographics</a:t>
            </a:r>
          </a:p>
          <a:p>
            <a:endParaRPr lang="en-GB" sz="1400" dirty="0"/>
          </a:p>
          <a:p>
            <a:endParaRPr lang="en-GB" sz="1400" dirty="0"/>
          </a:p>
          <a:p>
            <a:endParaRPr lang="en-GB" sz="1400" dirty="0"/>
          </a:p>
          <a:p>
            <a:pPr algn="ctr"/>
            <a:endParaRPr lang="en-GB" sz="1400" dirty="0"/>
          </a:p>
        </p:txBody>
      </p:sp>
      <p:sp>
        <p:nvSpPr>
          <p:cNvPr id="22" name="TextBox 21">
            <a:extLst>
              <a:ext uri="{FF2B5EF4-FFF2-40B4-BE49-F238E27FC236}">
                <a16:creationId xmlns:a16="http://schemas.microsoft.com/office/drawing/2014/main" id="{769BA0D5-A3E7-C14C-B3E0-6847A1DD51E1}"/>
              </a:ext>
            </a:extLst>
          </p:cNvPr>
          <p:cNvSpPr txBox="1"/>
          <p:nvPr/>
        </p:nvSpPr>
        <p:spPr>
          <a:xfrm>
            <a:off x="6490363" y="3657666"/>
            <a:ext cx="1555423" cy="11695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1400" dirty="0"/>
              <a:t>Opportunity</a:t>
            </a:r>
          </a:p>
          <a:p>
            <a:endParaRPr lang="en-GB" sz="1400" dirty="0"/>
          </a:p>
          <a:p>
            <a:endParaRPr lang="en-GB" sz="1400" dirty="0"/>
          </a:p>
          <a:p>
            <a:endParaRPr lang="en-GB" sz="1400" dirty="0"/>
          </a:p>
          <a:p>
            <a:pPr algn="ctr"/>
            <a:endParaRPr lang="en-GB" sz="1400" dirty="0"/>
          </a:p>
        </p:txBody>
      </p:sp>
      <p:sp>
        <p:nvSpPr>
          <p:cNvPr id="23" name="TextBox 22">
            <a:extLst>
              <a:ext uri="{FF2B5EF4-FFF2-40B4-BE49-F238E27FC236}">
                <a16:creationId xmlns:a16="http://schemas.microsoft.com/office/drawing/2014/main" id="{9A17E81B-5043-6A4C-94B0-139DC0BB8F53}"/>
              </a:ext>
            </a:extLst>
          </p:cNvPr>
          <p:cNvSpPr txBox="1"/>
          <p:nvPr/>
        </p:nvSpPr>
        <p:spPr>
          <a:xfrm>
            <a:off x="6490362" y="4963311"/>
            <a:ext cx="1555423"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1400" dirty="0"/>
              <a:t>Pain point</a:t>
            </a:r>
          </a:p>
          <a:p>
            <a:endParaRPr lang="en-GB" sz="1400" dirty="0"/>
          </a:p>
          <a:p>
            <a:endParaRPr lang="en-GB" sz="1400" dirty="0"/>
          </a:p>
          <a:p>
            <a:endParaRPr lang="en-GB" sz="1400" dirty="0"/>
          </a:p>
          <a:p>
            <a:pPr algn="ctr"/>
            <a:endParaRPr lang="en-GB" sz="1400" dirty="0"/>
          </a:p>
        </p:txBody>
      </p:sp>
    </p:spTree>
    <p:extLst>
      <p:ext uri="{BB962C8B-B14F-4D97-AF65-F5344CB8AC3E}">
        <p14:creationId xmlns:p14="http://schemas.microsoft.com/office/powerpoint/2010/main" val="178890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24167-C0EF-6F49-AC8E-5724A9CF4483}"/>
              </a:ext>
            </a:extLst>
          </p:cNvPr>
          <p:cNvSpPr>
            <a:spLocks noGrp="1"/>
          </p:cNvSpPr>
          <p:nvPr>
            <p:ph type="title"/>
          </p:nvPr>
        </p:nvSpPr>
        <p:spPr/>
        <p:txBody>
          <a:bodyPr>
            <a:normAutofit/>
          </a:bodyPr>
          <a:lstStyle/>
          <a:p>
            <a:r>
              <a:rPr lang="en-GB" dirty="0"/>
              <a:t>What is the hardest thing with change from your perception?</a:t>
            </a:r>
          </a:p>
        </p:txBody>
      </p:sp>
      <p:sp>
        <p:nvSpPr>
          <p:cNvPr id="3" name="Content Placeholder 2">
            <a:extLst>
              <a:ext uri="{FF2B5EF4-FFF2-40B4-BE49-F238E27FC236}">
                <a16:creationId xmlns:a16="http://schemas.microsoft.com/office/drawing/2014/main" id="{31DC108C-A187-394F-A460-B692047B2A6B}"/>
              </a:ext>
            </a:extLst>
          </p:cNvPr>
          <p:cNvSpPr>
            <a:spLocks noGrp="1"/>
          </p:cNvSpPr>
          <p:nvPr>
            <p:ph idx="1"/>
          </p:nvPr>
        </p:nvSpPr>
        <p:spPr/>
        <p:txBody>
          <a:bodyPr>
            <a:normAutofit/>
          </a:bodyPr>
          <a:lstStyle/>
          <a:p>
            <a:endParaRPr lang="en-GB" dirty="0"/>
          </a:p>
        </p:txBody>
      </p:sp>
    </p:spTree>
    <p:extLst>
      <p:ext uri="{BB962C8B-B14F-4D97-AF65-F5344CB8AC3E}">
        <p14:creationId xmlns:p14="http://schemas.microsoft.com/office/powerpoint/2010/main" val="111898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C3D91-29AA-314A-BD17-C34F4566A434}"/>
              </a:ext>
            </a:extLst>
          </p:cNvPr>
          <p:cNvSpPr>
            <a:spLocks noGrp="1"/>
          </p:cNvSpPr>
          <p:nvPr>
            <p:ph type="title"/>
          </p:nvPr>
        </p:nvSpPr>
        <p:spPr/>
        <p:txBody>
          <a:bodyPr/>
          <a:lstStyle/>
          <a:p>
            <a:r>
              <a:rPr lang="en-GB" dirty="0"/>
              <a:t>Motivation </a:t>
            </a:r>
          </a:p>
        </p:txBody>
      </p:sp>
      <p:sp>
        <p:nvSpPr>
          <p:cNvPr id="3" name="Content Placeholder 2">
            <a:extLst>
              <a:ext uri="{FF2B5EF4-FFF2-40B4-BE49-F238E27FC236}">
                <a16:creationId xmlns:a16="http://schemas.microsoft.com/office/drawing/2014/main" id="{0F13D356-4F29-2A41-B547-BBC82EE1F600}"/>
              </a:ext>
            </a:extLst>
          </p:cNvPr>
          <p:cNvSpPr>
            <a:spLocks noGrp="1"/>
          </p:cNvSpPr>
          <p:nvPr>
            <p:ph idx="1"/>
          </p:nvPr>
        </p:nvSpPr>
        <p:spPr/>
        <p:txBody>
          <a:bodyPr/>
          <a:lstStyle/>
          <a:p>
            <a:r>
              <a:rPr lang="en-GB" dirty="0"/>
              <a:t>What motivates you? </a:t>
            </a:r>
            <a:br>
              <a:rPr lang="en-GB" dirty="0"/>
            </a:br>
            <a:br>
              <a:rPr lang="en-GB" dirty="0"/>
            </a:br>
            <a:br>
              <a:rPr lang="en-GB" dirty="0"/>
            </a:br>
            <a:endParaRPr lang="en-GB" dirty="0"/>
          </a:p>
          <a:p>
            <a:r>
              <a:rPr lang="en-GB" dirty="0"/>
              <a:t>How would you motivate your team members?  </a:t>
            </a:r>
          </a:p>
        </p:txBody>
      </p:sp>
    </p:spTree>
    <p:extLst>
      <p:ext uri="{BB962C8B-B14F-4D97-AF65-F5344CB8AC3E}">
        <p14:creationId xmlns:p14="http://schemas.microsoft.com/office/powerpoint/2010/main" val="115838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39829AB-9B6D-1A4A-A8D4-46949553D248}"/>
              </a:ext>
            </a:extLst>
          </p:cNvPr>
          <p:cNvPicPr>
            <a:picLocks noGrp="1" noChangeAspect="1"/>
          </p:cNvPicPr>
          <p:nvPr>
            <p:ph idx="1"/>
          </p:nvPr>
        </p:nvPicPr>
        <p:blipFill>
          <a:blip r:embed="rId2"/>
          <a:stretch>
            <a:fillRect/>
          </a:stretch>
        </p:blipFill>
        <p:spPr>
          <a:xfrm>
            <a:off x="-81341" y="938676"/>
            <a:ext cx="9292577" cy="4970669"/>
          </a:xfrm>
        </p:spPr>
      </p:pic>
      <p:sp>
        <p:nvSpPr>
          <p:cNvPr id="6" name="Rectangle 5">
            <a:extLst>
              <a:ext uri="{FF2B5EF4-FFF2-40B4-BE49-F238E27FC236}">
                <a16:creationId xmlns:a16="http://schemas.microsoft.com/office/drawing/2014/main" id="{6E52B9C6-5F4E-3340-968D-57C9FCFFA2D7}"/>
              </a:ext>
            </a:extLst>
          </p:cNvPr>
          <p:cNvSpPr/>
          <p:nvPr/>
        </p:nvSpPr>
        <p:spPr>
          <a:xfrm>
            <a:off x="3821634" y="5878267"/>
            <a:ext cx="1500732" cy="184666"/>
          </a:xfrm>
          <a:prstGeom prst="rect">
            <a:avLst/>
          </a:prstGeom>
        </p:spPr>
        <p:txBody>
          <a:bodyPr wrap="none">
            <a:spAutoFit/>
          </a:bodyPr>
          <a:lstStyle/>
          <a:p>
            <a:r>
              <a:rPr lang="en-GB" sz="600" dirty="0">
                <a:solidFill>
                  <a:srgbClr val="3C4043"/>
                </a:solidFill>
                <a:latin typeface="Roboto"/>
              </a:rPr>
              <a:t>“no copyright infringement is intended”</a:t>
            </a:r>
            <a:endParaRPr lang="en-GB" sz="600" dirty="0"/>
          </a:p>
        </p:txBody>
      </p:sp>
    </p:spTree>
    <p:extLst>
      <p:ext uri="{BB962C8B-B14F-4D97-AF65-F5344CB8AC3E}">
        <p14:creationId xmlns:p14="http://schemas.microsoft.com/office/powerpoint/2010/main" val="224591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4FB18E8-A7DF-694C-B29C-861080641E92}"/>
              </a:ext>
            </a:extLst>
          </p:cNvPr>
          <p:cNvGrpSpPr/>
          <p:nvPr/>
        </p:nvGrpSpPr>
        <p:grpSpPr>
          <a:xfrm>
            <a:off x="3352800" y="2387598"/>
            <a:ext cx="2322285" cy="1814287"/>
            <a:chOff x="3338285" y="3062514"/>
            <a:chExt cx="2322285" cy="1814287"/>
          </a:xfrm>
        </p:grpSpPr>
        <p:sp>
          <p:nvSpPr>
            <p:cNvPr id="6" name="Rectangle 5">
              <a:extLst>
                <a:ext uri="{FF2B5EF4-FFF2-40B4-BE49-F238E27FC236}">
                  <a16:creationId xmlns:a16="http://schemas.microsoft.com/office/drawing/2014/main" id="{18C3E35F-5B97-0142-B831-BE3BE5D32007}"/>
                </a:ext>
              </a:extLst>
            </p:cNvPr>
            <p:cNvSpPr/>
            <p:nvPr/>
          </p:nvSpPr>
          <p:spPr>
            <a:xfrm>
              <a:off x="3338285" y="3062514"/>
              <a:ext cx="2322285" cy="348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PROBLEM OR ISSUE</a:t>
              </a:r>
            </a:p>
          </p:txBody>
        </p:sp>
        <p:sp>
          <p:nvSpPr>
            <p:cNvPr id="7" name="Rectangle 6">
              <a:extLst>
                <a:ext uri="{FF2B5EF4-FFF2-40B4-BE49-F238E27FC236}">
                  <a16:creationId xmlns:a16="http://schemas.microsoft.com/office/drawing/2014/main" id="{A7DD3293-7762-D84B-9344-CE08B3897560}"/>
                </a:ext>
              </a:extLst>
            </p:cNvPr>
            <p:cNvSpPr/>
            <p:nvPr/>
          </p:nvSpPr>
          <p:spPr>
            <a:xfrm>
              <a:off x="3338285" y="3381829"/>
              <a:ext cx="2322285" cy="1494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B712261D-AF98-9146-8628-1FF96DE1CFE0}"/>
              </a:ext>
            </a:extLst>
          </p:cNvPr>
          <p:cNvGrpSpPr/>
          <p:nvPr/>
        </p:nvGrpSpPr>
        <p:grpSpPr>
          <a:xfrm>
            <a:off x="3352800" y="4383314"/>
            <a:ext cx="2322285" cy="1814287"/>
            <a:chOff x="3338285" y="3062514"/>
            <a:chExt cx="2322285" cy="1814287"/>
          </a:xfrm>
        </p:grpSpPr>
        <p:sp>
          <p:nvSpPr>
            <p:cNvPr id="10" name="Rectangle 9">
              <a:extLst>
                <a:ext uri="{FF2B5EF4-FFF2-40B4-BE49-F238E27FC236}">
                  <a16:creationId xmlns:a16="http://schemas.microsoft.com/office/drawing/2014/main" id="{D72EB30C-1232-6E47-857D-40AE30E80680}"/>
                </a:ext>
              </a:extLst>
            </p:cNvPr>
            <p:cNvSpPr/>
            <p:nvPr/>
          </p:nvSpPr>
          <p:spPr>
            <a:xfrm>
              <a:off x="3338285" y="3062514"/>
              <a:ext cx="2322285" cy="348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NEEDS/ASSETS</a:t>
              </a:r>
            </a:p>
          </p:txBody>
        </p:sp>
        <p:sp>
          <p:nvSpPr>
            <p:cNvPr id="11" name="Rectangle 10">
              <a:extLst>
                <a:ext uri="{FF2B5EF4-FFF2-40B4-BE49-F238E27FC236}">
                  <a16:creationId xmlns:a16="http://schemas.microsoft.com/office/drawing/2014/main" id="{E0AE1693-2D55-BE4F-A997-5349E0FE3279}"/>
                </a:ext>
              </a:extLst>
            </p:cNvPr>
            <p:cNvSpPr/>
            <p:nvPr/>
          </p:nvSpPr>
          <p:spPr>
            <a:xfrm>
              <a:off x="3338285" y="3381829"/>
              <a:ext cx="2322285" cy="1494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CDCA2B13-6A63-0244-B4E3-9F5B6740C0FF}"/>
              </a:ext>
            </a:extLst>
          </p:cNvPr>
          <p:cNvGrpSpPr/>
          <p:nvPr/>
        </p:nvGrpSpPr>
        <p:grpSpPr>
          <a:xfrm>
            <a:off x="6618514" y="2387598"/>
            <a:ext cx="2191656" cy="3810003"/>
            <a:chOff x="3338285" y="3062514"/>
            <a:chExt cx="2322285" cy="1814287"/>
          </a:xfrm>
        </p:grpSpPr>
        <p:sp>
          <p:nvSpPr>
            <p:cNvPr id="13" name="Rectangle 12">
              <a:extLst>
                <a:ext uri="{FF2B5EF4-FFF2-40B4-BE49-F238E27FC236}">
                  <a16:creationId xmlns:a16="http://schemas.microsoft.com/office/drawing/2014/main" id="{FA51FA4C-DD65-BC4C-87DA-2174445D0E63}"/>
                </a:ext>
              </a:extLst>
            </p:cNvPr>
            <p:cNvSpPr/>
            <p:nvPr/>
          </p:nvSpPr>
          <p:spPr>
            <a:xfrm>
              <a:off x="3338285" y="3062514"/>
              <a:ext cx="2322285" cy="348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DESIRED RESULTS </a:t>
              </a:r>
            </a:p>
            <a:p>
              <a:pPr algn="ctr"/>
              <a:r>
                <a:rPr lang="en-GB" sz="1200" dirty="0"/>
                <a:t>(OUTPUTS, OUTCOMES, IMPACT)</a:t>
              </a:r>
            </a:p>
          </p:txBody>
        </p:sp>
        <p:sp>
          <p:nvSpPr>
            <p:cNvPr id="14" name="Rectangle 13">
              <a:extLst>
                <a:ext uri="{FF2B5EF4-FFF2-40B4-BE49-F238E27FC236}">
                  <a16:creationId xmlns:a16="http://schemas.microsoft.com/office/drawing/2014/main" id="{7E8A6449-0E81-6E46-9678-AE6E8AFD9522}"/>
                </a:ext>
              </a:extLst>
            </p:cNvPr>
            <p:cNvSpPr/>
            <p:nvPr/>
          </p:nvSpPr>
          <p:spPr>
            <a:xfrm>
              <a:off x="3338285" y="3381829"/>
              <a:ext cx="2322285" cy="1494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66C8212F-025B-7040-92F0-0BAEE6C56C6E}"/>
              </a:ext>
            </a:extLst>
          </p:cNvPr>
          <p:cNvGrpSpPr/>
          <p:nvPr/>
        </p:nvGrpSpPr>
        <p:grpSpPr>
          <a:xfrm>
            <a:off x="413657" y="2387598"/>
            <a:ext cx="2191656" cy="3810003"/>
            <a:chOff x="3338285" y="3062514"/>
            <a:chExt cx="2322285" cy="1814287"/>
          </a:xfrm>
        </p:grpSpPr>
        <p:sp>
          <p:nvSpPr>
            <p:cNvPr id="16" name="Rectangle 15">
              <a:extLst>
                <a:ext uri="{FF2B5EF4-FFF2-40B4-BE49-F238E27FC236}">
                  <a16:creationId xmlns:a16="http://schemas.microsoft.com/office/drawing/2014/main" id="{10B9D28C-1D19-7745-9B48-434304612C31}"/>
                </a:ext>
              </a:extLst>
            </p:cNvPr>
            <p:cNvSpPr/>
            <p:nvPr/>
          </p:nvSpPr>
          <p:spPr>
            <a:xfrm>
              <a:off x="3338285" y="3062514"/>
              <a:ext cx="2322285" cy="348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INFLUENCIAL FACTORS</a:t>
              </a:r>
            </a:p>
          </p:txBody>
        </p:sp>
        <p:sp>
          <p:nvSpPr>
            <p:cNvPr id="17" name="Rectangle 16">
              <a:extLst>
                <a:ext uri="{FF2B5EF4-FFF2-40B4-BE49-F238E27FC236}">
                  <a16:creationId xmlns:a16="http://schemas.microsoft.com/office/drawing/2014/main" id="{1323F244-35DD-0B48-A710-A6A6903FF45F}"/>
                </a:ext>
              </a:extLst>
            </p:cNvPr>
            <p:cNvSpPr/>
            <p:nvPr/>
          </p:nvSpPr>
          <p:spPr>
            <a:xfrm>
              <a:off x="3338285" y="3381829"/>
              <a:ext cx="2322285" cy="1494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AF9BD160-D49C-9A49-9990-7B707BBAFF22}"/>
              </a:ext>
            </a:extLst>
          </p:cNvPr>
          <p:cNvGrpSpPr/>
          <p:nvPr/>
        </p:nvGrpSpPr>
        <p:grpSpPr>
          <a:xfrm>
            <a:off x="413658" y="195943"/>
            <a:ext cx="3824514" cy="1814287"/>
            <a:chOff x="3338285" y="3062514"/>
            <a:chExt cx="2322285" cy="1814287"/>
          </a:xfrm>
        </p:grpSpPr>
        <p:sp>
          <p:nvSpPr>
            <p:cNvPr id="19" name="Rectangle 18">
              <a:extLst>
                <a:ext uri="{FF2B5EF4-FFF2-40B4-BE49-F238E27FC236}">
                  <a16:creationId xmlns:a16="http://schemas.microsoft.com/office/drawing/2014/main" id="{27475EA4-96DD-8448-AB08-DBCAB9DCC81A}"/>
                </a:ext>
              </a:extLst>
            </p:cNvPr>
            <p:cNvSpPr/>
            <p:nvPr/>
          </p:nvSpPr>
          <p:spPr>
            <a:xfrm>
              <a:off x="3338285" y="3062514"/>
              <a:ext cx="2322285" cy="348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STRATEGIES</a:t>
              </a:r>
            </a:p>
          </p:txBody>
        </p:sp>
        <p:sp>
          <p:nvSpPr>
            <p:cNvPr id="20" name="Rectangle 19">
              <a:extLst>
                <a:ext uri="{FF2B5EF4-FFF2-40B4-BE49-F238E27FC236}">
                  <a16:creationId xmlns:a16="http://schemas.microsoft.com/office/drawing/2014/main" id="{52227C65-9057-874A-8BE6-EE5FC8EAC528}"/>
                </a:ext>
              </a:extLst>
            </p:cNvPr>
            <p:cNvSpPr/>
            <p:nvPr/>
          </p:nvSpPr>
          <p:spPr>
            <a:xfrm>
              <a:off x="3338285" y="3381829"/>
              <a:ext cx="2322285" cy="1494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EB64266E-1349-2143-856F-093AA68DA732}"/>
              </a:ext>
            </a:extLst>
          </p:cNvPr>
          <p:cNvGrpSpPr/>
          <p:nvPr/>
        </p:nvGrpSpPr>
        <p:grpSpPr>
          <a:xfrm>
            <a:off x="4985656" y="195943"/>
            <a:ext cx="3824514" cy="1814287"/>
            <a:chOff x="3338285" y="3062514"/>
            <a:chExt cx="2322285" cy="1814287"/>
          </a:xfrm>
        </p:grpSpPr>
        <p:sp>
          <p:nvSpPr>
            <p:cNvPr id="22" name="Rectangle 21">
              <a:extLst>
                <a:ext uri="{FF2B5EF4-FFF2-40B4-BE49-F238E27FC236}">
                  <a16:creationId xmlns:a16="http://schemas.microsoft.com/office/drawing/2014/main" id="{B76AE5E4-7E60-AA46-89D0-D84545C8D462}"/>
                </a:ext>
              </a:extLst>
            </p:cNvPr>
            <p:cNvSpPr/>
            <p:nvPr/>
          </p:nvSpPr>
          <p:spPr>
            <a:xfrm>
              <a:off x="3338285" y="3062514"/>
              <a:ext cx="2322285" cy="3483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ASSUMPTIONS</a:t>
              </a:r>
            </a:p>
          </p:txBody>
        </p:sp>
        <p:sp>
          <p:nvSpPr>
            <p:cNvPr id="23" name="Rectangle 22">
              <a:extLst>
                <a:ext uri="{FF2B5EF4-FFF2-40B4-BE49-F238E27FC236}">
                  <a16:creationId xmlns:a16="http://schemas.microsoft.com/office/drawing/2014/main" id="{40919FE3-3DFA-FB41-8060-3C3DA039C107}"/>
                </a:ext>
              </a:extLst>
            </p:cNvPr>
            <p:cNvSpPr/>
            <p:nvPr/>
          </p:nvSpPr>
          <p:spPr>
            <a:xfrm>
              <a:off x="3338285" y="3381829"/>
              <a:ext cx="2322285" cy="14949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cxnSp>
        <p:nvCxnSpPr>
          <p:cNvPr id="25" name="Straight Arrow Connector 24">
            <a:extLst>
              <a:ext uri="{FF2B5EF4-FFF2-40B4-BE49-F238E27FC236}">
                <a16:creationId xmlns:a16="http://schemas.microsoft.com/office/drawing/2014/main" id="{2744FB80-7AA9-C54F-A3BE-1421DEF1C581}"/>
              </a:ext>
            </a:extLst>
          </p:cNvPr>
          <p:cNvCxnSpPr>
            <a:cxnSpLocks/>
          </p:cNvCxnSpPr>
          <p:nvPr/>
        </p:nvCxnSpPr>
        <p:spPr>
          <a:xfrm>
            <a:off x="1364343" y="2010230"/>
            <a:ext cx="0" cy="377368"/>
          </a:xfrm>
          <a:prstGeom prst="straightConnector1">
            <a:avLst/>
          </a:prstGeom>
          <a:ln w="38100" cap="flat" cmpd="sng" algn="ctr">
            <a:solidFill>
              <a:schemeClr val="accent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8" name="Elbow Connector 27">
            <a:extLst>
              <a:ext uri="{FF2B5EF4-FFF2-40B4-BE49-F238E27FC236}">
                <a16:creationId xmlns:a16="http://schemas.microsoft.com/office/drawing/2014/main" id="{59D4DEE6-46D1-BC40-AB38-769BB23DB135}"/>
              </a:ext>
            </a:extLst>
          </p:cNvPr>
          <p:cNvCxnSpPr>
            <a:stCxn id="17" idx="3"/>
            <a:endCxn id="7" idx="1"/>
          </p:cNvCxnSpPr>
          <p:nvPr/>
        </p:nvCxnSpPr>
        <p:spPr>
          <a:xfrm flipV="1">
            <a:off x="2605313" y="3454399"/>
            <a:ext cx="747487" cy="1173482"/>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30" name="Elbow Connector 29">
            <a:extLst>
              <a:ext uri="{FF2B5EF4-FFF2-40B4-BE49-F238E27FC236}">
                <a16:creationId xmlns:a16="http://schemas.microsoft.com/office/drawing/2014/main" id="{F12FBE2F-A9DC-9D46-B18F-2C5B15061C25}"/>
              </a:ext>
            </a:extLst>
          </p:cNvPr>
          <p:cNvCxnSpPr>
            <a:stCxn id="17" idx="3"/>
            <a:endCxn id="11" idx="1"/>
          </p:cNvCxnSpPr>
          <p:nvPr/>
        </p:nvCxnSpPr>
        <p:spPr>
          <a:xfrm>
            <a:off x="2605313" y="4627881"/>
            <a:ext cx="747487" cy="822234"/>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49" name="Elbow Connector 48">
            <a:extLst>
              <a:ext uri="{FF2B5EF4-FFF2-40B4-BE49-F238E27FC236}">
                <a16:creationId xmlns:a16="http://schemas.microsoft.com/office/drawing/2014/main" id="{9D058EC9-16A5-814E-8F1F-2F2B9E32605F}"/>
              </a:ext>
            </a:extLst>
          </p:cNvPr>
          <p:cNvCxnSpPr>
            <a:stCxn id="7" idx="3"/>
            <a:endCxn id="14" idx="1"/>
          </p:cNvCxnSpPr>
          <p:nvPr/>
        </p:nvCxnSpPr>
        <p:spPr>
          <a:xfrm>
            <a:off x="5675085" y="3454399"/>
            <a:ext cx="943429" cy="1173482"/>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cxnSp>
        <p:nvCxnSpPr>
          <p:cNvPr id="51" name="Elbow Connector 50">
            <a:extLst>
              <a:ext uri="{FF2B5EF4-FFF2-40B4-BE49-F238E27FC236}">
                <a16:creationId xmlns:a16="http://schemas.microsoft.com/office/drawing/2014/main" id="{808BAFA4-F0B1-C741-9F8A-9C45401CB76D}"/>
              </a:ext>
            </a:extLst>
          </p:cNvPr>
          <p:cNvCxnSpPr>
            <a:stCxn id="11" idx="3"/>
            <a:endCxn id="14" idx="1"/>
          </p:cNvCxnSpPr>
          <p:nvPr/>
        </p:nvCxnSpPr>
        <p:spPr>
          <a:xfrm flipV="1">
            <a:off x="5675085" y="4627881"/>
            <a:ext cx="943429" cy="822234"/>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52" name="Oval 51">
            <a:extLst>
              <a:ext uri="{FF2B5EF4-FFF2-40B4-BE49-F238E27FC236}">
                <a16:creationId xmlns:a16="http://schemas.microsoft.com/office/drawing/2014/main" id="{DED432C6-96E0-1342-AC48-D4B5BA8F027A}"/>
              </a:ext>
            </a:extLst>
          </p:cNvPr>
          <p:cNvSpPr/>
          <p:nvPr/>
        </p:nvSpPr>
        <p:spPr>
          <a:xfrm>
            <a:off x="5511798" y="4509227"/>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2</a:t>
            </a:r>
          </a:p>
        </p:txBody>
      </p:sp>
      <p:sp>
        <p:nvSpPr>
          <p:cNvPr id="54" name="Oval 53">
            <a:extLst>
              <a:ext uri="{FF2B5EF4-FFF2-40B4-BE49-F238E27FC236}">
                <a16:creationId xmlns:a16="http://schemas.microsoft.com/office/drawing/2014/main" id="{E09982E5-C492-CC47-AC67-76EAE5A9CD54}"/>
              </a:ext>
            </a:extLst>
          </p:cNvPr>
          <p:cNvSpPr/>
          <p:nvPr/>
        </p:nvSpPr>
        <p:spPr>
          <a:xfrm>
            <a:off x="8657770" y="2824479"/>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3</a:t>
            </a:r>
          </a:p>
        </p:txBody>
      </p:sp>
      <p:sp>
        <p:nvSpPr>
          <p:cNvPr id="55" name="Oval 54">
            <a:extLst>
              <a:ext uri="{FF2B5EF4-FFF2-40B4-BE49-F238E27FC236}">
                <a16:creationId xmlns:a16="http://schemas.microsoft.com/office/drawing/2014/main" id="{60B93326-D569-804B-8322-1FDA36A639AF}"/>
              </a:ext>
            </a:extLst>
          </p:cNvPr>
          <p:cNvSpPr/>
          <p:nvPr/>
        </p:nvSpPr>
        <p:spPr>
          <a:xfrm>
            <a:off x="2409371" y="2836092"/>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4</a:t>
            </a:r>
          </a:p>
        </p:txBody>
      </p:sp>
      <p:sp>
        <p:nvSpPr>
          <p:cNvPr id="56" name="Oval 55">
            <a:extLst>
              <a:ext uri="{FF2B5EF4-FFF2-40B4-BE49-F238E27FC236}">
                <a16:creationId xmlns:a16="http://schemas.microsoft.com/office/drawing/2014/main" id="{04D04D5D-7C7D-2C46-A683-161305CF3E1E}"/>
              </a:ext>
            </a:extLst>
          </p:cNvPr>
          <p:cNvSpPr/>
          <p:nvPr/>
        </p:nvSpPr>
        <p:spPr>
          <a:xfrm>
            <a:off x="4060370" y="277949"/>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5</a:t>
            </a:r>
          </a:p>
        </p:txBody>
      </p:sp>
      <p:sp>
        <p:nvSpPr>
          <p:cNvPr id="57" name="Oval 56">
            <a:extLst>
              <a:ext uri="{FF2B5EF4-FFF2-40B4-BE49-F238E27FC236}">
                <a16:creationId xmlns:a16="http://schemas.microsoft.com/office/drawing/2014/main" id="{A0B58F96-A206-3C42-93D7-D24B3B0F2864}"/>
              </a:ext>
            </a:extLst>
          </p:cNvPr>
          <p:cNvSpPr/>
          <p:nvPr/>
        </p:nvSpPr>
        <p:spPr>
          <a:xfrm>
            <a:off x="8643255" y="264886"/>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6</a:t>
            </a:r>
          </a:p>
        </p:txBody>
      </p:sp>
      <p:sp>
        <p:nvSpPr>
          <p:cNvPr id="58" name="Oval 57">
            <a:extLst>
              <a:ext uri="{FF2B5EF4-FFF2-40B4-BE49-F238E27FC236}">
                <a16:creationId xmlns:a16="http://schemas.microsoft.com/office/drawing/2014/main" id="{EF1B7852-1D10-7B46-935A-4E774CB2B49A}"/>
              </a:ext>
            </a:extLst>
          </p:cNvPr>
          <p:cNvSpPr/>
          <p:nvPr/>
        </p:nvSpPr>
        <p:spPr>
          <a:xfrm>
            <a:off x="5511798" y="2483395"/>
            <a:ext cx="304800" cy="312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a:t>
            </a:r>
          </a:p>
        </p:txBody>
      </p:sp>
      <p:sp>
        <p:nvSpPr>
          <p:cNvPr id="59" name="Rectangle 58">
            <a:extLst>
              <a:ext uri="{FF2B5EF4-FFF2-40B4-BE49-F238E27FC236}">
                <a16:creationId xmlns:a16="http://schemas.microsoft.com/office/drawing/2014/main" id="{E714975E-9F76-524F-8E06-7029DC934C07}"/>
              </a:ext>
            </a:extLst>
          </p:cNvPr>
          <p:cNvSpPr/>
          <p:nvPr/>
        </p:nvSpPr>
        <p:spPr>
          <a:xfrm>
            <a:off x="1016000" y="6409771"/>
            <a:ext cx="7518399" cy="246221"/>
          </a:xfrm>
          <a:prstGeom prst="rect">
            <a:avLst/>
          </a:prstGeom>
        </p:spPr>
        <p:txBody>
          <a:bodyPr wrap="square">
            <a:spAutoFit/>
          </a:bodyPr>
          <a:lstStyle/>
          <a:p>
            <a:r>
              <a:rPr lang="en-GB" sz="1000" dirty="0">
                <a:solidFill>
                  <a:srgbClr val="000000"/>
                </a:solidFill>
                <a:latin typeface="Helvetica" pitchFamily="2" charset="0"/>
              </a:rPr>
              <a:t>Adapted from W K Kellogg Foundation. (2004). W.K. Kellogg Foundation Logic Model Development Guide. Page 31</a:t>
            </a:r>
            <a:endParaRPr lang="en-GB" sz="1000" dirty="0"/>
          </a:p>
        </p:txBody>
      </p:sp>
    </p:spTree>
    <p:extLst>
      <p:ext uri="{BB962C8B-B14F-4D97-AF65-F5344CB8AC3E}">
        <p14:creationId xmlns:p14="http://schemas.microsoft.com/office/powerpoint/2010/main" val="409672514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2695</TotalTime>
  <Words>1124</Words>
  <Application>Microsoft Macintosh PowerPoint</Application>
  <PresentationFormat>On-screen Show (4:3)</PresentationFormat>
  <Paragraphs>276</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Helvetica</vt:lpstr>
      <vt:lpstr>Roboto</vt:lpstr>
      <vt:lpstr>Times</vt:lpstr>
      <vt:lpstr>Verdana</vt:lpstr>
      <vt:lpstr>1_Office Theme</vt:lpstr>
      <vt:lpstr>Exercises </vt:lpstr>
      <vt:lpstr>Patient Persona 1: [name]</vt:lpstr>
      <vt:lpstr>PowerPoint Presentation</vt:lpstr>
      <vt:lpstr>Empathy Map</vt:lpstr>
      <vt:lpstr>PowerPoint Presentation</vt:lpstr>
      <vt:lpstr>What is the hardest thing with change from your perception?</vt:lpstr>
      <vt:lpstr>Motivation </vt:lpstr>
      <vt:lpstr>PowerPoint Presentation</vt:lpstr>
      <vt:lpstr>PowerPoint Presentation</vt:lpstr>
      <vt:lpstr>PowerPoint Presentation</vt:lpstr>
      <vt:lpstr>PowerPoint Presentation</vt:lpstr>
      <vt:lpstr>Barriers – talk in pairs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Exercises </dc:title>
  <dc:creator>Martin Jens Persson</dc:creator>
  <cp:lastModifiedBy>Martin Jens Persson</cp:lastModifiedBy>
  <cp:revision>15</cp:revision>
  <dcterms:created xsi:type="dcterms:W3CDTF">2019-08-27T11:19:53Z</dcterms:created>
  <dcterms:modified xsi:type="dcterms:W3CDTF">2023-01-22T11:07:19Z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2021-10-08T05:35:14Z</vt:lpwstr>
  </property>
  <property fmtid="{D5CDD505-2E9C-101B-9397-08002B2CF9AE}" pid="4" name="MSIP_Label_9144ccec-98ca-4847-b090-103d5c6592f4_Method">
    <vt:lpwstr>Privileged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bad41be6-8dcc-495c-a0ba-dd9b843bfbbf</vt:lpwstr>
  </property>
  <property fmtid="{D5CDD505-2E9C-101B-9397-08002B2CF9AE}" pid="8" name="MSIP_Label_9144ccec-98ca-4847-b090-103d5c6592f4_ContentBits">
    <vt:lpwstr>0</vt:lpwstr>
  </property>
</Properties>
</file>