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sldIdLst>
    <p:sldId id="259" r:id="rId2"/>
    <p:sldId id="260" r:id="rId3"/>
    <p:sldId id="261" r:id="rId4"/>
    <p:sldId id="262" r:id="rId5"/>
    <p:sldId id="263" r:id="rId6"/>
    <p:sldId id="264" r:id="rId7"/>
    <p:sldId id="265" r:id="rId8"/>
    <p:sldId id="267" r:id="rId9"/>
    <p:sldId id="268" r:id="rId10"/>
    <p:sldId id="269" r:id="rId11"/>
    <p:sldId id="271" r:id="rId12"/>
    <p:sldId id="272" r:id="rId13"/>
    <p:sldId id="514" r:id="rId14"/>
    <p:sldId id="515" r:id="rId15"/>
    <p:sldId id="516" r:id="rId16"/>
    <p:sldId id="517" r:id="rId17"/>
    <p:sldId id="525" r:id="rId18"/>
    <p:sldId id="266" r:id="rId19"/>
    <p:sldId id="512" r:id="rId20"/>
    <p:sldId id="513" r:id="rId21"/>
    <p:sldId id="526"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6327"/>
  </p:normalViewPr>
  <p:slideViewPr>
    <p:cSldViewPr snapToGrid="0">
      <p:cViewPr varScale="1">
        <p:scale>
          <a:sx n="82" d="100"/>
          <a:sy n="82" d="100"/>
        </p:scale>
        <p:origin x="69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eve smith" userId="b48a1e4ac3f36e84" providerId="LiveId" clId="{E4104161-2C14-4FC7-A2D8-B95FC49C1D0B}"/>
    <pc:docChg chg="custSel modSld">
      <pc:chgData name="steve smith" userId="b48a1e4ac3f36e84" providerId="LiveId" clId="{E4104161-2C14-4FC7-A2D8-B95FC49C1D0B}" dt="2023-09-17T15:20:14.009" v="31" actId="20577"/>
      <pc:docMkLst>
        <pc:docMk/>
      </pc:docMkLst>
      <pc:sldChg chg="modSp mod">
        <pc:chgData name="steve smith" userId="b48a1e4ac3f36e84" providerId="LiveId" clId="{E4104161-2C14-4FC7-A2D8-B95FC49C1D0B}" dt="2023-09-17T15:20:14.009" v="31" actId="20577"/>
        <pc:sldMkLst>
          <pc:docMk/>
          <pc:sldMk cId="634228462" sldId="259"/>
        </pc:sldMkLst>
        <pc:spChg chg="mod">
          <ac:chgData name="steve smith" userId="b48a1e4ac3f36e84" providerId="LiveId" clId="{E4104161-2C14-4FC7-A2D8-B95FC49C1D0B}" dt="2023-09-17T15:20:14.009" v="31" actId="20577"/>
          <ac:spMkLst>
            <pc:docMk/>
            <pc:sldMk cId="634228462" sldId="259"/>
            <ac:spMk id="3" creationId="{36339862-C1FA-4932-A0FD-7FEF9EDB3295}"/>
          </ac:spMkLst>
        </pc:spChg>
      </pc:sldChg>
      <pc:sldChg chg="modSp mod">
        <pc:chgData name="steve smith" userId="b48a1e4ac3f36e84" providerId="LiveId" clId="{E4104161-2C14-4FC7-A2D8-B95FC49C1D0B}" dt="2023-08-11T14:53:49.595" v="22" actId="20577"/>
        <pc:sldMkLst>
          <pc:docMk/>
          <pc:sldMk cId="713957659" sldId="526"/>
        </pc:sldMkLst>
        <pc:spChg chg="mod">
          <ac:chgData name="steve smith" userId="b48a1e4ac3f36e84" providerId="LiveId" clId="{E4104161-2C14-4FC7-A2D8-B95FC49C1D0B}" dt="2023-08-11T14:53:49.595" v="22" actId="20577"/>
          <ac:spMkLst>
            <pc:docMk/>
            <pc:sldMk cId="713957659" sldId="526"/>
            <ac:spMk id="2" creationId="{DF902E9E-13AF-FBC4-4426-CB285664BB5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03622-3906-50BD-0D21-B90D09ADB8F4}"/>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8B9ADCD5-AC64-41DC-47D6-50374F3BA56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0E8663EA-A165-EE99-EAE4-3D255E08C1CA}"/>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5" name="Footer Placeholder 4">
            <a:extLst>
              <a:ext uri="{FF2B5EF4-FFF2-40B4-BE49-F238E27FC236}">
                <a16:creationId xmlns:a16="http://schemas.microsoft.com/office/drawing/2014/main" id="{83A748F6-E402-069C-2756-94F0786EBA3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1679639-AD89-8049-BB81-4CC56AA741B8}"/>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602286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CD7AEC-D0FB-B292-CE3D-F64F9501A78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91DBB613-AEC7-9AC9-6DA6-B3A2833F1DB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119A950-723E-1BF2-FE6E-8E9CEB8FC46B}"/>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5" name="Footer Placeholder 4">
            <a:extLst>
              <a:ext uri="{FF2B5EF4-FFF2-40B4-BE49-F238E27FC236}">
                <a16:creationId xmlns:a16="http://schemas.microsoft.com/office/drawing/2014/main" id="{33C8887F-6E24-4685-DD6F-19845926614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DA03685-746F-B32C-6879-5706D758B8DB}"/>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0110510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07C083-DDF0-264B-5AA4-41A157AF0C54}"/>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1B76D807-4B78-1E2D-63D9-E9F78F06012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7462D69-D2BD-E38A-7E3F-D89B2E09E55E}"/>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5" name="Footer Placeholder 4">
            <a:extLst>
              <a:ext uri="{FF2B5EF4-FFF2-40B4-BE49-F238E27FC236}">
                <a16:creationId xmlns:a16="http://schemas.microsoft.com/office/drawing/2014/main" id="{87E088A5-0611-5DD0-1BAB-96EBE596F7C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E150CCD-9C7A-8101-4063-029F8AADDA60}"/>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663701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82829A-6184-4689-86C8-2510952DCBB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16FC329-E2AB-A4BF-78D0-A61241BDAE4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C3F73E6D-DD8B-8A0C-F8ED-59DF39F1551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DA223214-77C4-2579-2232-4BF0152CF355}"/>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6" name="Footer Placeholder 5">
            <a:extLst>
              <a:ext uri="{FF2B5EF4-FFF2-40B4-BE49-F238E27FC236}">
                <a16:creationId xmlns:a16="http://schemas.microsoft.com/office/drawing/2014/main" id="{FE0072F0-D5DC-E379-1112-B258F1E7323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C26B7AA-E395-9C47-012B-97D386A2224B}"/>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657999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6295D-12A5-C04A-E567-267FD768746A}"/>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CE2608E7-A7F6-7D5E-AD53-5AAB5D5F8D9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35E3915-C42D-BA9E-ACBC-1254066B4E79}"/>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B002114F-1BE4-BA4C-BB5A-7FD200CB5BE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9E91EC3-95BF-0E7D-12F3-811DC940BEC0}"/>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AD78B5A1-9879-4FF9-44A9-B282762060F4}"/>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8" name="Footer Placeholder 7">
            <a:extLst>
              <a:ext uri="{FF2B5EF4-FFF2-40B4-BE49-F238E27FC236}">
                <a16:creationId xmlns:a16="http://schemas.microsoft.com/office/drawing/2014/main" id="{89A7112D-3963-680B-D2A4-633A1CBE4F97}"/>
              </a:ext>
            </a:extLst>
          </p:cNvPr>
          <p:cNvSpPr>
            <a:spLocks noGrp="1"/>
          </p:cNvSpPr>
          <p:nvPr>
            <p:ph type="ftr" sz="quarter" idx="11"/>
          </p:nvPr>
        </p:nvSpPr>
        <p:spPr/>
        <p:txBody>
          <a:bodyPr/>
          <a:lstStyle/>
          <a:p>
            <a:endParaRPr lang="en-SE"/>
          </a:p>
        </p:txBody>
      </p:sp>
      <p:sp>
        <p:nvSpPr>
          <p:cNvPr id="9" name="Slide Number Placeholder 8">
            <a:extLst>
              <a:ext uri="{FF2B5EF4-FFF2-40B4-BE49-F238E27FC236}">
                <a16:creationId xmlns:a16="http://schemas.microsoft.com/office/drawing/2014/main" id="{30A67A6C-0FDF-B1B9-79B3-F795596FF426}"/>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1214046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0B1473-5CB3-5070-D78A-6A9192DE489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3AFA6BE4-FCD6-D7E3-7428-56DBFF3648EB}"/>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4" name="Footer Placeholder 3">
            <a:extLst>
              <a:ext uri="{FF2B5EF4-FFF2-40B4-BE49-F238E27FC236}">
                <a16:creationId xmlns:a16="http://schemas.microsoft.com/office/drawing/2014/main" id="{1E4EDECB-B7F4-818A-51FA-35C4E3F50EA9}"/>
              </a:ext>
            </a:extLst>
          </p:cNvPr>
          <p:cNvSpPr>
            <a:spLocks noGrp="1"/>
          </p:cNvSpPr>
          <p:nvPr>
            <p:ph type="ftr" sz="quarter" idx="11"/>
          </p:nvPr>
        </p:nvSpPr>
        <p:spPr/>
        <p:txBody>
          <a:bodyPr/>
          <a:lstStyle/>
          <a:p>
            <a:endParaRPr lang="en-SE"/>
          </a:p>
        </p:txBody>
      </p:sp>
      <p:sp>
        <p:nvSpPr>
          <p:cNvPr id="5" name="Slide Number Placeholder 4">
            <a:extLst>
              <a:ext uri="{FF2B5EF4-FFF2-40B4-BE49-F238E27FC236}">
                <a16:creationId xmlns:a16="http://schemas.microsoft.com/office/drawing/2014/main" id="{2B11320C-8FDA-C20F-BDF0-75A0996F58E5}"/>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37465888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828872C-36DC-B88B-223D-13DB75D4E83E}"/>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3" name="Footer Placeholder 2">
            <a:extLst>
              <a:ext uri="{FF2B5EF4-FFF2-40B4-BE49-F238E27FC236}">
                <a16:creationId xmlns:a16="http://schemas.microsoft.com/office/drawing/2014/main" id="{8BA9253D-F4CF-195F-EF0C-E4B8B00FCDD1}"/>
              </a:ext>
            </a:extLst>
          </p:cNvPr>
          <p:cNvSpPr>
            <a:spLocks noGrp="1"/>
          </p:cNvSpPr>
          <p:nvPr>
            <p:ph type="ftr" sz="quarter" idx="11"/>
          </p:nvPr>
        </p:nvSpPr>
        <p:spPr/>
        <p:txBody>
          <a:bodyPr/>
          <a:lstStyle/>
          <a:p>
            <a:endParaRPr lang="en-SE"/>
          </a:p>
        </p:txBody>
      </p:sp>
      <p:sp>
        <p:nvSpPr>
          <p:cNvPr id="4" name="Slide Number Placeholder 3">
            <a:extLst>
              <a:ext uri="{FF2B5EF4-FFF2-40B4-BE49-F238E27FC236}">
                <a16:creationId xmlns:a16="http://schemas.microsoft.com/office/drawing/2014/main" id="{C9041B42-3BC6-70C2-3C17-2F5976156DB6}"/>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24465395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69410-C852-40D0-07E5-B96E8621B77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13222CC6-C0DF-B7F8-249E-15BBC65D557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4C1D81D6-E17F-62EA-C6EF-89A808878A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9C2BBCD-B75B-9341-BACB-21C83396E464}"/>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6" name="Footer Placeholder 5">
            <a:extLst>
              <a:ext uri="{FF2B5EF4-FFF2-40B4-BE49-F238E27FC236}">
                <a16:creationId xmlns:a16="http://schemas.microsoft.com/office/drawing/2014/main" id="{A0B497C3-9908-DB9C-DF3E-E7448BF5B6B8}"/>
              </a:ext>
            </a:extLst>
          </p:cNvPr>
          <p:cNvSpPr>
            <a:spLocks noGrp="1"/>
          </p:cNvSpPr>
          <p:nvPr>
            <p:ph type="ftr" sz="quarter" idx="11"/>
          </p:nvPr>
        </p:nvSpPr>
        <p:spPr/>
        <p:txBody>
          <a:bodyPr/>
          <a:lstStyle/>
          <a:p>
            <a:endParaRPr lang="en-SE"/>
          </a:p>
        </p:txBody>
      </p:sp>
      <p:sp>
        <p:nvSpPr>
          <p:cNvPr id="7" name="Slide Number Placeholder 6">
            <a:extLst>
              <a:ext uri="{FF2B5EF4-FFF2-40B4-BE49-F238E27FC236}">
                <a16:creationId xmlns:a16="http://schemas.microsoft.com/office/drawing/2014/main" id="{2BA252A4-852F-02A9-F24D-32340CCE57F4}"/>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21275670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EE76E-D63B-34B9-1700-8687A1BED56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AB609877-3078-401C-E009-AC1B4779EE7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1ABDA9F-D9DD-9FD0-212C-D720EC5009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BF6A5CC-D83A-70EF-9527-E91D6395E42B}"/>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6" name="Footer Placeholder 5">
            <a:extLst>
              <a:ext uri="{FF2B5EF4-FFF2-40B4-BE49-F238E27FC236}">
                <a16:creationId xmlns:a16="http://schemas.microsoft.com/office/drawing/2014/main" id="{363224E5-2520-2460-355F-35165185F182}"/>
              </a:ext>
            </a:extLst>
          </p:cNvPr>
          <p:cNvSpPr>
            <a:spLocks noGrp="1"/>
          </p:cNvSpPr>
          <p:nvPr>
            <p:ph type="ftr" sz="quarter" idx="11"/>
          </p:nvPr>
        </p:nvSpPr>
        <p:spPr/>
        <p:txBody>
          <a:bodyPr/>
          <a:lstStyle/>
          <a:p>
            <a:endParaRPr lang="en-SE"/>
          </a:p>
        </p:txBody>
      </p:sp>
      <p:sp>
        <p:nvSpPr>
          <p:cNvPr id="7" name="Slide Number Placeholder 6">
            <a:extLst>
              <a:ext uri="{FF2B5EF4-FFF2-40B4-BE49-F238E27FC236}">
                <a16:creationId xmlns:a16="http://schemas.microsoft.com/office/drawing/2014/main" id="{77DFD035-5AA2-3B3D-6396-1F17CA6409EE}"/>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626902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F0636-72BD-D190-3A08-D52BB0051B28}"/>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3BE549B2-D121-8D71-86EB-2A4B8167038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4B606F3-96D4-DF0E-EA5B-4EB98C986F42}"/>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5" name="Footer Placeholder 4">
            <a:extLst>
              <a:ext uri="{FF2B5EF4-FFF2-40B4-BE49-F238E27FC236}">
                <a16:creationId xmlns:a16="http://schemas.microsoft.com/office/drawing/2014/main" id="{5664EE4A-A49E-3088-236C-EA381114AB29}"/>
              </a:ext>
            </a:extLst>
          </p:cNvPr>
          <p:cNvSpPr>
            <a:spLocks noGrp="1"/>
          </p:cNvSpPr>
          <p:nvPr>
            <p:ph type="ftr" sz="quarter" idx="11"/>
          </p:nvPr>
        </p:nvSpPr>
        <p:spPr/>
        <p:txBody>
          <a:bodyPr/>
          <a:lstStyle/>
          <a:p>
            <a:endParaRPr lang="en-SE"/>
          </a:p>
        </p:txBody>
      </p:sp>
      <p:sp>
        <p:nvSpPr>
          <p:cNvPr id="6" name="Slide Number Placeholder 5">
            <a:extLst>
              <a:ext uri="{FF2B5EF4-FFF2-40B4-BE49-F238E27FC236}">
                <a16:creationId xmlns:a16="http://schemas.microsoft.com/office/drawing/2014/main" id="{368BB8E4-8971-A3A8-FBB7-A1468B1A03CC}"/>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6983757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DF7DE37-6326-1BF6-3F46-564EB66C81A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F086664B-9E4D-0AD3-56F1-C4A49E0276C1}"/>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F6F5078-35C2-0716-188B-2803D4FCA918}"/>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5" name="Footer Placeholder 4">
            <a:extLst>
              <a:ext uri="{FF2B5EF4-FFF2-40B4-BE49-F238E27FC236}">
                <a16:creationId xmlns:a16="http://schemas.microsoft.com/office/drawing/2014/main" id="{B33FBB2C-D1FD-E410-05E2-216DCF92D31A}"/>
              </a:ext>
            </a:extLst>
          </p:cNvPr>
          <p:cNvSpPr>
            <a:spLocks noGrp="1"/>
          </p:cNvSpPr>
          <p:nvPr>
            <p:ph type="ftr" sz="quarter" idx="11"/>
          </p:nvPr>
        </p:nvSpPr>
        <p:spPr/>
        <p:txBody>
          <a:bodyPr/>
          <a:lstStyle/>
          <a:p>
            <a:endParaRPr lang="en-SE"/>
          </a:p>
        </p:txBody>
      </p:sp>
      <p:sp>
        <p:nvSpPr>
          <p:cNvPr id="6" name="Slide Number Placeholder 5">
            <a:extLst>
              <a:ext uri="{FF2B5EF4-FFF2-40B4-BE49-F238E27FC236}">
                <a16:creationId xmlns:a16="http://schemas.microsoft.com/office/drawing/2014/main" id="{4732751B-845E-061A-FC87-A822338F35D3}"/>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9437714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C70886-1555-D266-70CE-1EE65A714B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3FD57446-706A-56F5-9471-2349515DADB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FBCA65F-CFA9-9C83-1B67-6ACC2F0BB98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11/7/2023</a:t>
            </a:fld>
            <a:endParaRPr lang="en-US" dirty="0"/>
          </a:p>
        </p:txBody>
      </p:sp>
      <p:sp>
        <p:nvSpPr>
          <p:cNvPr id="5" name="Footer Placeholder 4">
            <a:extLst>
              <a:ext uri="{FF2B5EF4-FFF2-40B4-BE49-F238E27FC236}">
                <a16:creationId xmlns:a16="http://schemas.microsoft.com/office/drawing/2014/main" id="{34311BCA-9628-BAEC-7524-1CDDD81887A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7E5D8A56-F173-B832-E893-D175D7FCF26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grpSp>
        <p:nvGrpSpPr>
          <p:cNvPr id="7" name="Group 6">
            <a:extLst>
              <a:ext uri="{FF2B5EF4-FFF2-40B4-BE49-F238E27FC236}">
                <a16:creationId xmlns:a16="http://schemas.microsoft.com/office/drawing/2014/main" id="{7E97C19A-D826-DE73-2E83-3420C154C82B}"/>
              </a:ext>
            </a:extLst>
          </p:cNvPr>
          <p:cNvGrpSpPr/>
          <p:nvPr userDrawn="1"/>
        </p:nvGrpSpPr>
        <p:grpSpPr>
          <a:xfrm>
            <a:off x="179523" y="6121210"/>
            <a:ext cx="6520219" cy="633095"/>
            <a:chOff x="519728" y="10058718"/>
            <a:chExt cx="6520219" cy="633095"/>
          </a:xfrm>
        </p:grpSpPr>
        <p:pic>
          <p:nvPicPr>
            <p:cNvPr id="8" name="Picture 7">
              <a:extLst>
                <a:ext uri="{FF2B5EF4-FFF2-40B4-BE49-F238E27FC236}">
                  <a16:creationId xmlns:a16="http://schemas.microsoft.com/office/drawing/2014/main" id="{1D046ED5-2299-1BF0-8806-51C23D5B4CEF}"/>
                </a:ext>
              </a:extLst>
            </p:cNvPr>
            <p:cNvPicPr/>
            <p:nvPr userDrawn="1"/>
          </p:nvPicPr>
          <p:blipFill>
            <a:blip r:embed="rId13">
              <a:extLst>
                <a:ext uri="{28A0092B-C50C-407E-A947-70E740481C1C}">
                  <a14:useLocalDpi xmlns:a14="http://schemas.microsoft.com/office/drawing/2010/main" val="0"/>
                </a:ext>
              </a:extLst>
            </a:blip>
            <a:stretch>
              <a:fillRect/>
            </a:stretch>
          </p:blipFill>
          <p:spPr>
            <a:xfrm>
              <a:off x="519728" y="10058718"/>
              <a:ext cx="2218055" cy="633095"/>
            </a:xfrm>
            <a:prstGeom prst="rect">
              <a:avLst/>
            </a:prstGeom>
          </p:spPr>
        </p:pic>
        <p:sp>
          <p:nvSpPr>
            <p:cNvPr id="9" name="TextBox 8">
              <a:extLst>
                <a:ext uri="{FF2B5EF4-FFF2-40B4-BE49-F238E27FC236}">
                  <a16:creationId xmlns:a16="http://schemas.microsoft.com/office/drawing/2014/main" id="{18242ABA-9BB7-7B24-7383-71254D743224}"/>
                </a:ext>
              </a:extLst>
            </p:cNvPr>
            <p:cNvSpPr txBox="1"/>
            <p:nvPr userDrawn="1"/>
          </p:nvSpPr>
          <p:spPr>
            <a:xfrm>
              <a:off x="2796720" y="10142137"/>
              <a:ext cx="4243227" cy="461665"/>
            </a:xfrm>
            <a:prstGeom prst="rect">
              <a:avLst/>
            </a:prstGeom>
            <a:noFill/>
          </p:spPr>
          <p:txBody>
            <a:bodyPr wrap="square" rtlCol="0">
              <a:spAutoFit/>
            </a:bodyPr>
            <a:lstStyle/>
            <a:p>
              <a:r>
                <a:rPr lang="en-GB" sz="800" dirty="0"/>
                <a:t>Reference number: 618596-EPP-1-2020-1-SE-EPPKA2-CBHE-JP</a:t>
              </a:r>
              <a:br>
                <a:rPr lang="en-GB" sz="800" dirty="0"/>
              </a:br>
              <a:r>
                <a:rPr lang="en-GB" sz="800" dirty="0"/>
                <a:t>This publication [communication] reflects the views only of the authors, and the Commission cannot be held responsible for any use, which may be made of the information contained therein.</a:t>
              </a:r>
            </a:p>
          </p:txBody>
        </p:sp>
      </p:grpSp>
      <p:pic>
        <p:nvPicPr>
          <p:cNvPr id="10" name="Picture 9">
            <a:extLst>
              <a:ext uri="{FF2B5EF4-FFF2-40B4-BE49-F238E27FC236}">
                <a16:creationId xmlns:a16="http://schemas.microsoft.com/office/drawing/2014/main" id="{F170C498-2A9D-C95C-A61E-14BB9AF3E81C}"/>
              </a:ext>
            </a:extLst>
          </p:cNvPr>
          <p:cNvPicPr>
            <a:picLocks noChangeAspect="1"/>
          </p:cNvPicPr>
          <p:nvPr userDrawn="1"/>
        </p:nvPicPr>
        <p:blipFill>
          <a:blip r:embed="rId14"/>
          <a:stretch>
            <a:fillRect/>
          </a:stretch>
        </p:blipFill>
        <p:spPr>
          <a:xfrm>
            <a:off x="11058439" y="5504807"/>
            <a:ext cx="1074143" cy="1309111"/>
          </a:xfrm>
          <a:prstGeom prst="rect">
            <a:avLst/>
          </a:prstGeom>
        </p:spPr>
      </p:pic>
    </p:spTree>
    <p:extLst>
      <p:ext uri="{BB962C8B-B14F-4D97-AF65-F5344CB8AC3E}">
        <p14:creationId xmlns:p14="http://schemas.microsoft.com/office/powerpoint/2010/main" val="333958392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econtent.hogrefe.com/doi/epdf/10.1024/1012-5302/a000845" TargetMode="External"/><Relationship Id="rId2" Type="http://schemas.openxmlformats.org/officeDocument/2006/relationships/hyperlink" Target="https://www.betterhealth.vic.gov.au/health/healthyliving/breathing-problems-and-exercise" TargetMode="External"/><Relationship Id="rId1" Type="http://schemas.openxmlformats.org/officeDocument/2006/relationships/slideLayout" Target="../slideLayouts/slideLayout2.xml"/><Relationship Id="rId6" Type="http://schemas.openxmlformats.org/officeDocument/2006/relationships/hyperlink" Target="https://doi.org/10.4081/aiua.2022.1.107" TargetMode="External"/><Relationship Id="rId5" Type="http://schemas.openxmlformats.org/officeDocument/2006/relationships/hyperlink" Target="https://www.parkinsons.org.uk/information-and-support/speech-and-communication-problems" TargetMode="External"/><Relationship Id="rId4" Type="http://schemas.openxmlformats.org/officeDocument/2006/relationships/hyperlink" Target="https://www.mariecurie.org.uk/professionals/palliative-care-knowledge-zone/condition-specific-short-guides/respiratory-diseases"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049D7-B4C4-4AE7-A912-3E88EB25B56A}"/>
              </a:ext>
            </a:extLst>
          </p:cNvPr>
          <p:cNvSpPr>
            <a:spLocks noGrp="1"/>
          </p:cNvSpPr>
          <p:nvPr>
            <p:ph type="ctrTitle"/>
          </p:nvPr>
        </p:nvSpPr>
        <p:spPr>
          <a:xfrm>
            <a:off x="923731" y="802298"/>
            <a:ext cx="10131121" cy="2541431"/>
          </a:xfrm>
        </p:spPr>
        <p:txBody>
          <a:bodyPr/>
          <a:lstStyle/>
          <a:p>
            <a:pPr algn="ctr"/>
            <a:r>
              <a:rPr lang="en-GB" b="1" dirty="0">
                <a:solidFill>
                  <a:srgbClr val="0070C0"/>
                </a:solidFill>
              </a:rPr>
              <a:t>Comprehensive Care</a:t>
            </a:r>
          </a:p>
        </p:txBody>
      </p:sp>
      <p:sp>
        <p:nvSpPr>
          <p:cNvPr id="3" name="Subtitle 2">
            <a:extLst>
              <a:ext uri="{FF2B5EF4-FFF2-40B4-BE49-F238E27FC236}">
                <a16:creationId xmlns:a16="http://schemas.microsoft.com/office/drawing/2014/main" id="{36339862-C1FA-4932-A0FD-7FEF9EDB3295}"/>
              </a:ext>
            </a:extLst>
          </p:cNvPr>
          <p:cNvSpPr>
            <a:spLocks noGrp="1"/>
          </p:cNvSpPr>
          <p:nvPr>
            <p:ph type="subTitle" idx="1"/>
          </p:nvPr>
        </p:nvSpPr>
        <p:spPr>
          <a:xfrm>
            <a:off x="382555" y="3843867"/>
            <a:ext cx="11448661" cy="1947333"/>
          </a:xfrm>
        </p:spPr>
        <p:txBody>
          <a:bodyPr/>
          <a:lstStyle/>
          <a:p>
            <a:pPr algn="ctr"/>
            <a:r>
              <a:rPr lang="en-GB" dirty="0">
                <a:solidFill>
                  <a:srgbClr val="0070C0"/>
                </a:solidFill>
              </a:rPr>
              <a:t>Lecture Nine</a:t>
            </a:r>
          </a:p>
          <a:p>
            <a:pPr algn="ctr"/>
            <a:r>
              <a:rPr lang="en-GB" dirty="0">
                <a:solidFill>
                  <a:srgbClr val="0070C0"/>
                </a:solidFill>
              </a:rPr>
              <a:t>Breathing</a:t>
            </a:r>
          </a:p>
        </p:txBody>
      </p:sp>
    </p:spTree>
    <p:extLst>
      <p:ext uri="{BB962C8B-B14F-4D97-AF65-F5344CB8AC3E}">
        <p14:creationId xmlns:p14="http://schemas.microsoft.com/office/powerpoint/2010/main" val="634228462"/>
      </p:ext>
    </p:extLst>
  </p:cSld>
  <p:clrMapOvr>
    <a:masterClrMapping/>
  </p:clrMapOvr>
  <mc:AlternateContent xmlns:mc="http://schemas.openxmlformats.org/markup-compatibility/2006" xmlns:p14="http://schemas.microsoft.com/office/powerpoint/2010/main">
    <mc:Choice Requires="p14">
      <p:transition spd="slow" p14:dur="2000" advTm="28555"/>
    </mc:Choice>
    <mc:Fallback xmlns="">
      <p:transition spd="slow" advTm="2855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4BA1B9-C61B-41ED-8D8A-85F3CAF67935}"/>
              </a:ext>
            </a:extLst>
          </p:cNvPr>
          <p:cNvSpPr>
            <a:spLocks noGrp="1"/>
          </p:cNvSpPr>
          <p:nvPr>
            <p:ph type="title"/>
          </p:nvPr>
        </p:nvSpPr>
        <p:spPr/>
        <p:txBody>
          <a:bodyPr/>
          <a:lstStyle/>
          <a:p>
            <a:r>
              <a:rPr lang="en-GB" dirty="0">
                <a:solidFill>
                  <a:srgbClr val="0070C0"/>
                </a:solidFill>
              </a:rPr>
              <a:t>Aims</a:t>
            </a:r>
          </a:p>
        </p:txBody>
      </p:sp>
      <p:sp>
        <p:nvSpPr>
          <p:cNvPr id="3" name="Content Placeholder 2">
            <a:extLst>
              <a:ext uri="{FF2B5EF4-FFF2-40B4-BE49-F238E27FC236}">
                <a16:creationId xmlns:a16="http://schemas.microsoft.com/office/drawing/2014/main" id="{B5C09A44-6A3E-40B9-868A-E19B1E5A515E}"/>
              </a:ext>
            </a:extLst>
          </p:cNvPr>
          <p:cNvSpPr>
            <a:spLocks noGrp="1"/>
          </p:cNvSpPr>
          <p:nvPr>
            <p:ph idx="1"/>
          </p:nvPr>
        </p:nvSpPr>
        <p:spPr>
          <a:xfrm>
            <a:off x="838200" y="1825625"/>
            <a:ext cx="10515600" cy="1841500"/>
          </a:xfrm>
        </p:spPr>
        <p:txBody>
          <a:bodyPr>
            <a:normAutofit/>
          </a:bodyPr>
          <a:lstStyle/>
          <a:p>
            <a:endParaRPr lang="en-US" sz="1800" dirty="0">
              <a:effectLst/>
              <a:latin typeface="Times New Roman" panose="02020603050405020304" pitchFamily="18" charset="0"/>
              <a:ea typeface="Calibri" panose="020F0502020204030204" pitchFamily="34" charset="0"/>
              <a:cs typeface="Latha" panose="020B0604020202020204" pitchFamily="34" charset="0"/>
            </a:endParaRPr>
          </a:p>
          <a:p>
            <a:endParaRPr lang="en-US" sz="1800" dirty="0">
              <a:effectLst/>
              <a:latin typeface="Times New Roman" panose="02020603050405020304" pitchFamily="18" charset="0"/>
              <a:ea typeface="Calibri" panose="020F0502020204030204" pitchFamily="34" charset="0"/>
              <a:cs typeface="Latha" panose="020B0604020202020204" pitchFamily="34" charset="0"/>
            </a:endParaRPr>
          </a:p>
          <a:p>
            <a:pPr marL="0" indent="0">
              <a:buNone/>
            </a:pPr>
            <a:endParaRPr lang="en-GB" dirty="0"/>
          </a:p>
        </p:txBody>
      </p:sp>
      <p:sp>
        <p:nvSpPr>
          <p:cNvPr id="5" name="TextBox 4">
            <a:extLst>
              <a:ext uri="{FF2B5EF4-FFF2-40B4-BE49-F238E27FC236}">
                <a16:creationId xmlns:a16="http://schemas.microsoft.com/office/drawing/2014/main" id="{58A77690-14A8-4852-AD5D-1CF2D8C091A4}"/>
              </a:ext>
            </a:extLst>
          </p:cNvPr>
          <p:cNvSpPr txBox="1"/>
          <p:nvPr/>
        </p:nvSpPr>
        <p:spPr>
          <a:xfrm>
            <a:off x="1451578" y="1951530"/>
            <a:ext cx="9603275" cy="1200329"/>
          </a:xfrm>
          <a:prstGeom prst="rect">
            <a:avLst/>
          </a:prstGeom>
          <a:noFill/>
        </p:spPr>
        <p:txBody>
          <a:bodyPr wrap="square" rtlCol="0">
            <a:spAutoFit/>
          </a:bodyPr>
          <a:lstStyle/>
          <a:p>
            <a:r>
              <a:rPr lang="en-GB" dirty="0">
                <a:solidFill>
                  <a:srgbClr val="0070C0"/>
                </a:solidFill>
              </a:rPr>
              <a:t>To understand care for people with NDDs experiencing problems with the activity of breathing.</a:t>
            </a:r>
          </a:p>
          <a:p>
            <a:endParaRPr lang="en-GB" dirty="0">
              <a:solidFill>
                <a:srgbClr val="0070C0"/>
              </a:solidFill>
            </a:endParaRPr>
          </a:p>
          <a:p>
            <a:r>
              <a:rPr lang="en-GB" dirty="0">
                <a:solidFill>
                  <a:srgbClr val="0070C0"/>
                </a:solidFill>
              </a:rPr>
              <a:t>To be able to apply principles learned earlier in this course, particularly in the Neurology and  Communication Modules.</a:t>
            </a:r>
          </a:p>
        </p:txBody>
      </p:sp>
    </p:spTree>
    <p:extLst>
      <p:ext uri="{BB962C8B-B14F-4D97-AF65-F5344CB8AC3E}">
        <p14:creationId xmlns:p14="http://schemas.microsoft.com/office/powerpoint/2010/main" val="499373789"/>
      </p:ext>
    </p:extLst>
  </p:cSld>
  <p:clrMapOvr>
    <a:masterClrMapping/>
  </p:clrMapOvr>
  <mc:AlternateContent xmlns:mc="http://schemas.openxmlformats.org/markup-compatibility/2006" xmlns:p14="http://schemas.microsoft.com/office/powerpoint/2010/main">
    <mc:Choice Requires="p14">
      <p:transition spd="slow" p14:dur="2000" advTm="77827"/>
    </mc:Choice>
    <mc:Fallback xmlns="">
      <p:transition spd="slow" advTm="7782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677AA-C5AC-4DEC-A435-DF9F783C832F}"/>
              </a:ext>
            </a:extLst>
          </p:cNvPr>
          <p:cNvSpPr>
            <a:spLocks noGrp="1"/>
          </p:cNvSpPr>
          <p:nvPr>
            <p:ph type="title"/>
          </p:nvPr>
        </p:nvSpPr>
        <p:spPr>
          <a:xfrm>
            <a:off x="1451580" y="804520"/>
            <a:ext cx="4176511" cy="1049235"/>
          </a:xfrm>
        </p:spPr>
        <p:txBody>
          <a:bodyPr>
            <a:normAutofit/>
          </a:bodyPr>
          <a:lstStyle/>
          <a:p>
            <a:r>
              <a:rPr lang="en-GB" sz="2700">
                <a:solidFill>
                  <a:srgbClr val="0070C0"/>
                </a:solidFill>
              </a:rPr>
              <a:t>Why will NDDs impact on breathing?</a:t>
            </a:r>
          </a:p>
        </p:txBody>
      </p:sp>
      <p:sp>
        <p:nvSpPr>
          <p:cNvPr id="3" name="Content Placeholder 2">
            <a:extLst>
              <a:ext uri="{FF2B5EF4-FFF2-40B4-BE49-F238E27FC236}">
                <a16:creationId xmlns:a16="http://schemas.microsoft.com/office/drawing/2014/main" id="{3293FEB8-23FC-4FC7-9631-4C2A84DFFBA4}"/>
              </a:ext>
            </a:extLst>
          </p:cNvPr>
          <p:cNvSpPr>
            <a:spLocks noGrp="1"/>
          </p:cNvSpPr>
          <p:nvPr>
            <p:ph idx="1"/>
          </p:nvPr>
        </p:nvSpPr>
        <p:spPr>
          <a:xfrm>
            <a:off x="233680" y="2015732"/>
            <a:ext cx="6360159" cy="3450613"/>
          </a:xfrm>
        </p:spPr>
        <p:txBody>
          <a:bodyPr>
            <a:noAutofit/>
          </a:bodyPr>
          <a:lstStyle/>
          <a:p>
            <a:pPr>
              <a:lnSpc>
                <a:spcPct val="110000"/>
              </a:lnSpc>
            </a:pPr>
            <a:r>
              <a:rPr lang="en-GB" sz="1600" dirty="0">
                <a:solidFill>
                  <a:srgbClr val="0070C0"/>
                </a:solidFill>
                <a:latin typeface="Arial" panose="020B0604020202020204" pitchFamily="34" charset="0"/>
                <a:cs typeface="Arial" panose="020B0604020202020204" pitchFamily="34" charset="0"/>
              </a:rPr>
              <a:t>Primarily due to physical factors:  impaired muscular control; reduced energy; impact of impaired swallowing- aspiration, loss of cough reflex.  </a:t>
            </a:r>
          </a:p>
          <a:p>
            <a:pPr>
              <a:lnSpc>
                <a:spcPct val="110000"/>
              </a:lnSpc>
            </a:pPr>
            <a:r>
              <a:rPr lang="en-GB" sz="1600" dirty="0">
                <a:solidFill>
                  <a:srgbClr val="0070C0"/>
                </a:solidFill>
                <a:latin typeface="Arial" panose="020B0604020202020204" pitchFamily="34" charset="0"/>
                <a:cs typeface="Arial" panose="020B0604020202020204" pitchFamily="34" charset="0"/>
              </a:rPr>
              <a:t>Psychological factors- e.g. fear, anxiety cause changes in breathing patterns. Fear of the future; of other care home residents; of ‘sharp’ ‘unfriendly’ healthcare professionals/ family caregivers; of a frightening world due to changes in perception (e.g. visuo-spatial; hallucination; misunderstandings in conversations..).</a:t>
            </a:r>
          </a:p>
          <a:p>
            <a:pPr>
              <a:lnSpc>
                <a:spcPct val="110000"/>
              </a:lnSpc>
            </a:pPr>
            <a:r>
              <a:rPr lang="en-GB" sz="1600" dirty="0">
                <a:solidFill>
                  <a:srgbClr val="0070C0"/>
                </a:solidFill>
                <a:latin typeface="Arial" panose="020B0604020202020204" pitchFamily="34" charset="0"/>
                <a:cs typeface="Arial" panose="020B0604020202020204" pitchFamily="34" charset="0"/>
              </a:rPr>
              <a:t>Environmental, Sociocultural and </a:t>
            </a:r>
            <a:r>
              <a:rPr lang="en-GB" sz="1600" dirty="0" err="1">
                <a:solidFill>
                  <a:srgbClr val="0070C0"/>
                </a:solidFill>
                <a:latin typeface="Arial" panose="020B0604020202020204" pitchFamily="34" charset="0"/>
                <a:cs typeface="Arial" panose="020B0604020202020204" pitchFamily="34" charset="0"/>
              </a:rPr>
              <a:t>Politicoeconomic</a:t>
            </a:r>
            <a:r>
              <a:rPr lang="en-GB" sz="1600" dirty="0">
                <a:solidFill>
                  <a:srgbClr val="0070C0"/>
                </a:solidFill>
                <a:latin typeface="Arial" panose="020B0604020202020204" pitchFamily="34" charset="0"/>
                <a:cs typeface="Arial" panose="020B0604020202020204" pitchFamily="34" charset="0"/>
              </a:rPr>
              <a:t> factors – overcrowded living conditions; asbestos; smoking; norms about care for elderly and / or people with ill-health- lost opportunities to exercise…</a:t>
            </a:r>
          </a:p>
        </p:txBody>
      </p:sp>
      <p:pic>
        <p:nvPicPr>
          <p:cNvPr id="1026" name="Picture 2">
            <a:extLst>
              <a:ext uri="{FF2B5EF4-FFF2-40B4-BE49-F238E27FC236}">
                <a16:creationId xmlns:a16="http://schemas.microsoft.com/office/drawing/2014/main" id="{469AF2A7-8379-4381-8E0B-278555A5AC8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762760" y="100157"/>
            <a:ext cx="4697720" cy="53661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7638045"/>
      </p:ext>
    </p:extLst>
  </p:cSld>
  <p:clrMapOvr>
    <a:masterClrMapping/>
  </p:clrMapOvr>
  <mc:AlternateContent xmlns:mc="http://schemas.openxmlformats.org/markup-compatibility/2006" xmlns:p14="http://schemas.microsoft.com/office/powerpoint/2010/main">
    <mc:Choice Requires="p14">
      <p:transition spd="slow" p14:dur="2000" advTm="623727"/>
    </mc:Choice>
    <mc:Fallback xmlns="">
      <p:transition spd="slow" advTm="62372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746AA1-AA9C-4738-BDD6-71CC86999F93}"/>
              </a:ext>
            </a:extLst>
          </p:cNvPr>
          <p:cNvSpPr>
            <a:spLocks noGrp="1"/>
          </p:cNvSpPr>
          <p:nvPr>
            <p:ph type="title"/>
          </p:nvPr>
        </p:nvSpPr>
        <p:spPr/>
        <p:txBody>
          <a:bodyPr/>
          <a:lstStyle/>
          <a:p>
            <a:pPr algn="ctr"/>
            <a:r>
              <a:rPr lang="en-GB" dirty="0">
                <a:solidFill>
                  <a:srgbClr val="0070C0"/>
                </a:solidFill>
              </a:rPr>
              <a:t>Dilemmas in care</a:t>
            </a:r>
          </a:p>
        </p:txBody>
      </p:sp>
      <p:sp>
        <p:nvSpPr>
          <p:cNvPr id="3" name="Content Placeholder 2">
            <a:extLst>
              <a:ext uri="{FF2B5EF4-FFF2-40B4-BE49-F238E27FC236}">
                <a16:creationId xmlns:a16="http://schemas.microsoft.com/office/drawing/2014/main" id="{0402FA86-6B5F-4B5A-85C8-0D28B3B8097E}"/>
              </a:ext>
            </a:extLst>
          </p:cNvPr>
          <p:cNvSpPr>
            <a:spLocks noGrp="1"/>
          </p:cNvSpPr>
          <p:nvPr>
            <p:ph idx="1"/>
          </p:nvPr>
        </p:nvSpPr>
        <p:spPr>
          <a:xfrm>
            <a:off x="238125" y="1418254"/>
            <a:ext cx="11639550" cy="4581330"/>
          </a:xfrm>
        </p:spPr>
        <p:txBody>
          <a:bodyPr>
            <a:normAutofit/>
          </a:bodyPr>
          <a:lstStyle/>
          <a:p>
            <a:r>
              <a:rPr lang="en-GB" dirty="0">
                <a:solidFill>
                  <a:srgbClr val="0070C0"/>
                </a:solidFill>
              </a:rPr>
              <a:t>Would you insist on ceasing smoking? Recommend it?   </a:t>
            </a:r>
          </a:p>
          <a:p>
            <a:r>
              <a:rPr lang="en-GB" dirty="0">
                <a:solidFill>
                  <a:srgbClr val="0070C0"/>
                </a:solidFill>
              </a:rPr>
              <a:t>What if it becomes a reason to go outside and walk around? </a:t>
            </a:r>
          </a:p>
          <a:p>
            <a:r>
              <a:rPr lang="en-GB" dirty="0">
                <a:solidFill>
                  <a:srgbClr val="0070C0"/>
                </a:solidFill>
              </a:rPr>
              <a:t>What if it is one of the few remaining enjoyments in life? </a:t>
            </a:r>
          </a:p>
          <a:p>
            <a:r>
              <a:rPr lang="en-GB" dirty="0">
                <a:solidFill>
                  <a:srgbClr val="0070C0"/>
                </a:solidFill>
              </a:rPr>
              <a:t>How can you support the need for a healthier home environment?</a:t>
            </a:r>
          </a:p>
          <a:p>
            <a:endParaRPr lang="en-GB" dirty="0">
              <a:solidFill>
                <a:srgbClr val="0070C0"/>
              </a:solidFill>
            </a:endParaRPr>
          </a:p>
          <a:p>
            <a:r>
              <a:rPr lang="en-GB" dirty="0">
                <a:solidFill>
                  <a:srgbClr val="0070C0"/>
                </a:solidFill>
              </a:rPr>
              <a:t>Activity 1 – 5 mins.  Discuss attitudes to protecting respiration versus freedom of choice.  How actively would students pursue what they believe is ‘best for the person’?  </a:t>
            </a:r>
          </a:p>
          <a:p>
            <a:r>
              <a:rPr lang="en-GB" dirty="0">
                <a:solidFill>
                  <a:srgbClr val="0070C0"/>
                </a:solidFill>
              </a:rPr>
              <a:t>Tutor-led class discussion- 5 minutes.  </a:t>
            </a:r>
          </a:p>
        </p:txBody>
      </p:sp>
    </p:spTree>
    <p:extLst>
      <p:ext uri="{BB962C8B-B14F-4D97-AF65-F5344CB8AC3E}">
        <p14:creationId xmlns:p14="http://schemas.microsoft.com/office/powerpoint/2010/main" val="2928985926"/>
      </p:ext>
    </p:extLst>
  </p:cSld>
  <p:clrMapOvr>
    <a:masterClrMapping/>
  </p:clrMapOvr>
  <mc:AlternateContent xmlns:mc="http://schemas.openxmlformats.org/markup-compatibility/2006" xmlns:p14="http://schemas.microsoft.com/office/powerpoint/2010/main">
    <mc:Choice Requires="p14">
      <p:transition spd="slow" p14:dur="2000" advTm="336022"/>
    </mc:Choice>
    <mc:Fallback xmlns="">
      <p:transition spd="slow" advTm="33602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135C5A-C17D-4A80-828E-62E22E758704}"/>
              </a:ext>
            </a:extLst>
          </p:cNvPr>
          <p:cNvSpPr>
            <a:spLocks noGrp="1"/>
          </p:cNvSpPr>
          <p:nvPr>
            <p:ph type="title"/>
          </p:nvPr>
        </p:nvSpPr>
        <p:spPr>
          <a:xfrm>
            <a:off x="451454" y="342421"/>
            <a:ext cx="11359546" cy="514830"/>
          </a:xfrm>
        </p:spPr>
        <p:txBody>
          <a:bodyPr>
            <a:normAutofit fontScale="90000"/>
          </a:bodyPr>
          <a:lstStyle/>
          <a:p>
            <a:r>
              <a:rPr lang="en-GB" dirty="0">
                <a:solidFill>
                  <a:srgbClr val="0070C0"/>
                </a:solidFill>
              </a:rPr>
              <a:t>Avoiding Choking </a:t>
            </a:r>
            <a:r>
              <a:rPr lang="en-GB" sz="1800" dirty="0">
                <a:solidFill>
                  <a:srgbClr val="0070C0"/>
                </a:solidFill>
              </a:rPr>
              <a:t>(see also in ‘Eating and Drinking’)</a:t>
            </a:r>
          </a:p>
        </p:txBody>
      </p:sp>
      <p:sp>
        <p:nvSpPr>
          <p:cNvPr id="3" name="Content Placeholder 2">
            <a:extLst>
              <a:ext uri="{FF2B5EF4-FFF2-40B4-BE49-F238E27FC236}">
                <a16:creationId xmlns:a16="http://schemas.microsoft.com/office/drawing/2014/main" id="{81B39999-7C1F-4502-B0FE-7D498E87AA8F}"/>
              </a:ext>
            </a:extLst>
          </p:cNvPr>
          <p:cNvSpPr>
            <a:spLocks noGrp="1"/>
          </p:cNvSpPr>
          <p:nvPr>
            <p:ph idx="1"/>
          </p:nvPr>
        </p:nvSpPr>
        <p:spPr>
          <a:xfrm>
            <a:off x="209162" y="1110662"/>
            <a:ext cx="8001777" cy="4590342"/>
          </a:xfrm>
        </p:spPr>
        <p:txBody>
          <a:bodyPr>
            <a:normAutofit lnSpcReduction="10000"/>
          </a:bodyPr>
          <a:lstStyle/>
          <a:p>
            <a:r>
              <a:rPr lang="en-GB" b="1" dirty="0">
                <a:solidFill>
                  <a:srgbClr val="0070C0"/>
                </a:solidFill>
              </a:rPr>
              <a:t>Recognise warning signs:  </a:t>
            </a:r>
            <a:r>
              <a:rPr lang="en-GB" dirty="0">
                <a:solidFill>
                  <a:srgbClr val="0070C0"/>
                </a:solidFill>
              </a:rPr>
              <a:t>drooling; failing to clear food from mouth / throat; ‘pouching’ gurgling voice; coughing when eating; difficulty/ pain on swallowing; difficulty swallowing medication. </a:t>
            </a:r>
          </a:p>
          <a:p>
            <a:r>
              <a:rPr lang="en-GB" b="1" dirty="0">
                <a:solidFill>
                  <a:srgbClr val="0070C0"/>
                </a:solidFill>
              </a:rPr>
              <a:t>Leading over time to:  </a:t>
            </a:r>
            <a:r>
              <a:rPr lang="en-GB" dirty="0">
                <a:solidFill>
                  <a:srgbClr val="0070C0"/>
                </a:solidFill>
              </a:rPr>
              <a:t>insufficient eating &amp; drinking; malnutrition/ dehydration;  unable to manage certain foods (even if preferred); reflux; inhalation of food/ aspiration of fluids&gt;&gt;&gt;&gt; chest infection&gt;&gt;&gt;&gt;pneumonia; asphyxiation.</a:t>
            </a:r>
          </a:p>
          <a:p>
            <a:r>
              <a:rPr lang="en-GB" dirty="0">
                <a:solidFill>
                  <a:srgbClr val="0070C0"/>
                </a:solidFill>
              </a:rPr>
              <a:t>See interventions to support eating and drinking in that lecture.</a:t>
            </a:r>
          </a:p>
          <a:p>
            <a:r>
              <a:rPr lang="en-GB" dirty="0" err="1">
                <a:solidFill>
                  <a:srgbClr val="0070C0"/>
                </a:solidFill>
              </a:rPr>
              <a:t>Ist</a:t>
            </a:r>
            <a:r>
              <a:rPr lang="en-GB" dirty="0">
                <a:solidFill>
                  <a:srgbClr val="0070C0"/>
                </a:solidFill>
              </a:rPr>
              <a:t> aid principles- training.  </a:t>
            </a:r>
          </a:p>
          <a:p>
            <a:endParaRPr lang="en-GB" dirty="0">
              <a:solidFill>
                <a:srgbClr val="0070C0"/>
              </a:solidFill>
            </a:endParaRPr>
          </a:p>
        </p:txBody>
      </p:sp>
      <p:pic>
        <p:nvPicPr>
          <p:cNvPr id="5122" name="Picture 2" descr="Swallowing difficulties in dementia">
            <a:extLst>
              <a:ext uri="{FF2B5EF4-FFF2-40B4-BE49-F238E27FC236}">
                <a16:creationId xmlns:a16="http://schemas.microsoft.com/office/drawing/2014/main" id="{E8A12AFB-7B42-35AE-8117-1BDCD569B1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13000" y="1110662"/>
            <a:ext cx="3469838" cy="268728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43B0FB7-0CDA-45BD-BB42-765F0CC7079F}"/>
              </a:ext>
            </a:extLst>
          </p:cNvPr>
          <p:cNvSpPr txBox="1"/>
          <p:nvPr/>
        </p:nvSpPr>
        <p:spPr>
          <a:xfrm>
            <a:off x="8513000" y="3797951"/>
            <a:ext cx="3367202" cy="830997"/>
          </a:xfrm>
          <a:prstGeom prst="rect">
            <a:avLst/>
          </a:prstGeom>
          <a:noFill/>
        </p:spPr>
        <p:txBody>
          <a:bodyPr wrap="square">
            <a:spAutoFit/>
          </a:bodyPr>
          <a:lstStyle/>
          <a:p>
            <a:r>
              <a:rPr lang="en-GB" sz="1600" dirty="0">
                <a:solidFill>
                  <a:srgbClr val="0070C0"/>
                </a:solidFill>
              </a:rPr>
              <a:t>https://www.hey.nhs.uk/patient-leaflet/swallowing-difficulties-in-dementia/</a:t>
            </a:r>
          </a:p>
        </p:txBody>
      </p:sp>
    </p:spTree>
    <p:extLst>
      <p:ext uri="{BB962C8B-B14F-4D97-AF65-F5344CB8AC3E}">
        <p14:creationId xmlns:p14="http://schemas.microsoft.com/office/powerpoint/2010/main" val="2258093849"/>
      </p:ext>
    </p:extLst>
  </p:cSld>
  <p:clrMapOvr>
    <a:masterClrMapping/>
  </p:clrMapOvr>
  <mc:AlternateContent xmlns:mc="http://schemas.openxmlformats.org/markup-compatibility/2006" xmlns:p14="http://schemas.microsoft.com/office/powerpoint/2010/main">
    <mc:Choice Requires="p14">
      <p:transition spd="slow" p14:dur="2000" advTm="350180"/>
    </mc:Choice>
    <mc:Fallback xmlns="">
      <p:transition spd="slow" advTm="35018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E3EAF-B89B-4D3F-8DCC-4FEF7A4E187A}"/>
              </a:ext>
            </a:extLst>
          </p:cNvPr>
          <p:cNvSpPr>
            <a:spLocks noGrp="1"/>
          </p:cNvSpPr>
          <p:nvPr>
            <p:ph type="title"/>
          </p:nvPr>
        </p:nvSpPr>
        <p:spPr/>
        <p:txBody>
          <a:bodyPr>
            <a:normAutofit/>
          </a:bodyPr>
          <a:lstStyle/>
          <a:p>
            <a:r>
              <a:rPr lang="en-GB" dirty="0">
                <a:solidFill>
                  <a:srgbClr val="0070C0"/>
                </a:solidFill>
              </a:rPr>
              <a:t>Breathing impairment- </a:t>
            </a:r>
            <a:r>
              <a:rPr lang="en-GB" sz="2000" dirty="0">
                <a:solidFill>
                  <a:srgbClr val="0070C0"/>
                </a:solidFill>
              </a:rPr>
              <a:t>impact on other Al</a:t>
            </a:r>
            <a:r>
              <a:rPr lang="en-GB" sz="1400" dirty="0">
                <a:solidFill>
                  <a:srgbClr val="0070C0"/>
                </a:solidFill>
              </a:rPr>
              <a:t>s</a:t>
            </a:r>
            <a:br>
              <a:rPr lang="en-GB" sz="1400" dirty="0">
                <a:solidFill>
                  <a:srgbClr val="0070C0"/>
                </a:solidFill>
              </a:rPr>
            </a:br>
            <a:r>
              <a:rPr lang="en-GB" sz="1400" dirty="0">
                <a:solidFill>
                  <a:srgbClr val="0070C0"/>
                </a:solidFill>
              </a:rPr>
              <a:t>…</a:t>
            </a:r>
            <a:r>
              <a:rPr lang="en-GB" sz="2000" dirty="0">
                <a:solidFill>
                  <a:srgbClr val="0070C0"/>
                </a:solidFill>
              </a:rPr>
              <a:t>and Implications for Nursing</a:t>
            </a:r>
          </a:p>
        </p:txBody>
      </p:sp>
      <p:sp>
        <p:nvSpPr>
          <p:cNvPr id="3" name="Content Placeholder 2">
            <a:extLst>
              <a:ext uri="{FF2B5EF4-FFF2-40B4-BE49-F238E27FC236}">
                <a16:creationId xmlns:a16="http://schemas.microsoft.com/office/drawing/2014/main" id="{0BAF6DAF-CE31-46A2-8050-5630AF2DC93A}"/>
              </a:ext>
            </a:extLst>
          </p:cNvPr>
          <p:cNvSpPr>
            <a:spLocks noGrp="1"/>
          </p:cNvSpPr>
          <p:nvPr>
            <p:ph sz="half" idx="2"/>
          </p:nvPr>
        </p:nvSpPr>
        <p:spPr>
          <a:xfrm>
            <a:off x="1447191" y="2066925"/>
            <a:ext cx="4645152" cy="3401801"/>
          </a:xfrm>
        </p:spPr>
        <p:txBody>
          <a:bodyPr>
            <a:normAutofit fontScale="85000" lnSpcReduction="20000"/>
          </a:bodyPr>
          <a:lstStyle/>
          <a:p>
            <a:r>
              <a:rPr lang="en-GB" sz="2400" dirty="0">
                <a:solidFill>
                  <a:srgbClr val="0070C0"/>
                </a:solidFill>
              </a:rPr>
              <a:t>Think about our response-</a:t>
            </a:r>
          </a:p>
          <a:p>
            <a:r>
              <a:rPr lang="en-GB" sz="2400" dirty="0">
                <a:solidFill>
                  <a:srgbClr val="0070C0"/>
                </a:solidFill>
              </a:rPr>
              <a:t>Speaking – </a:t>
            </a:r>
          </a:p>
          <a:p>
            <a:r>
              <a:rPr lang="en-GB" sz="2400" dirty="0">
                <a:solidFill>
                  <a:srgbClr val="0070C0"/>
                </a:solidFill>
              </a:rPr>
              <a:t>Mobilising-</a:t>
            </a:r>
          </a:p>
          <a:p>
            <a:r>
              <a:rPr lang="en-GB" sz="2400" dirty="0">
                <a:solidFill>
                  <a:srgbClr val="0070C0"/>
                </a:solidFill>
              </a:rPr>
              <a:t>Eliminating / continence management-</a:t>
            </a:r>
          </a:p>
          <a:p>
            <a:r>
              <a:rPr lang="en-GB" sz="2400" dirty="0">
                <a:solidFill>
                  <a:srgbClr val="0070C0"/>
                </a:solidFill>
              </a:rPr>
              <a:t>Personal cleansing and dressing-</a:t>
            </a:r>
          </a:p>
        </p:txBody>
      </p:sp>
      <p:sp>
        <p:nvSpPr>
          <p:cNvPr id="6" name="Content Placeholder 5">
            <a:extLst>
              <a:ext uri="{FF2B5EF4-FFF2-40B4-BE49-F238E27FC236}">
                <a16:creationId xmlns:a16="http://schemas.microsoft.com/office/drawing/2014/main" id="{E510D50D-6048-4118-9425-7A36176D0132}"/>
              </a:ext>
            </a:extLst>
          </p:cNvPr>
          <p:cNvSpPr>
            <a:spLocks noGrp="1"/>
          </p:cNvSpPr>
          <p:nvPr>
            <p:ph sz="quarter" idx="4"/>
          </p:nvPr>
        </p:nvSpPr>
        <p:spPr>
          <a:xfrm>
            <a:off x="6412362" y="2057061"/>
            <a:ext cx="4645152" cy="3401801"/>
          </a:xfrm>
        </p:spPr>
        <p:txBody>
          <a:bodyPr>
            <a:normAutofit fontScale="85000" lnSpcReduction="20000"/>
          </a:bodyPr>
          <a:lstStyle/>
          <a:p>
            <a:endParaRPr lang="en-GB" sz="2400" dirty="0">
              <a:solidFill>
                <a:srgbClr val="0070C0"/>
              </a:solidFill>
            </a:endParaRPr>
          </a:p>
          <a:p>
            <a:r>
              <a:rPr lang="en-GB" sz="2400" dirty="0">
                <a:solidFill>
                  <a:srgbClr val="0070C0"/>
                </a:solidFill>
              </a:rPr>
              <a:t>Controlling body temperature</a:t>
            </a:r>
          </a:p>
          <a:p>
            <a:r>
              <a:rPr lang="en-GB" sz="2400" dirty="0">
                <a:solidFill>
                  <a:srgbClr val="0070C0"/>
                </a:solidFill>
              </a:rPr>
              <a:t>Working and playing  </a:t>
            </a:r>
          </a:p>
          <a:p>
            <a:r>
              <a:rPr lang="en-GB" sz="2400" dirty="0">
                <a:solidFill>
                  <a:srgbClr val="0070C0"/>
                </a:solidFill>
              </a:rPr>
              <a:t>Expressing sexuality</a:t>
            </a:r>
          </a:p>
          <a:p>
            <a:r>
              <a:rPr lang="en-GB" sz="2400" dirty="0">
                <a:solidFill>
                  <a:srgbClr val="0070C0"/>
                </a:solidFill>
              </a:rPr>
              <a:t>Sleeping</a:t>
            </a:r>
          </a:p>
          <a:p>
            <a:r>
              <a:rPr lang="en-GB" sz="2400" dirty="0">
                <a:solidFill>
                  <a:srgbClr val="0070C0"/>
                </a:solidFill>
              </a:rPr>
              <a:t>Dying</a:t>
            </a:r>
          </a:p>
          <a:p>
            <a:endParaRPr lang="en-GB" sz="2400" dirty="0">
              <a:solidFill>
                <a:srgbClr val="0070C0"/>
              </a:solidFill>
            </a:endParaRPr>
          </a:p>
          <a:p>
            <a:r>
              <a:rPr lang="en-GB" sz="2400" dirty="0">
                <a:solidFill>
                  <a:srgbClr val="0070C0"/>
                </a:solidFill>
              </a:rPr>
              <a:t>Activity 2 – 10 minutes – thought showering..   </a:t>
            </a:r>
          </a:p>
          <a:p>
            <a:r>
              <a:rPr lang="en-GB" sz="2400" dirty="0">
                <a:solidFill>
                  <a:srgbClr val="0070C0"/>
                </a:solidFill>
              </a:rPr>
              <a:t>10 minutes- Tutor-led class discussion.</a:t>
            </a:r>
          </a:p>
        </p:txBody>
      </p:sp>
    </p:spTree>
    <p:extLst>
      <p:ext uri="{BB962C8B-B14F-4D97-AF65-F5344CB8AC3E}">
        <p14:creationId xmlns:p14="http://schemas.microsoft.com/office/powerpoint/2010/main" val="244536765"/>
      </p:ext>
    </p:extLst>
  </p:cSld>
  <p:clrMapOvr>
    <a:masterClrMapping/>
  </p:clrMapOvr>
  <mc:AlternateContent xmlns:mc="http://schemas.openxmlformats.org/markup-compatibility/2006" xmlns:p14="http://schemas.microsoft.com/office/powerpoint/2010/main">
    <mc:Choice Requires="p14">
      <p:transition spd="slow" p14:dur="2000" advTm="220091"/>
    </mc:Choice>
    <mc:Fallback xmlns="">
      <p:transition spd="slow" advTm="22009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6FFDF-A18D-D13D-092C-F998B4CB8DBC}"/>
              </a:ext>
            </a:extLst>
          </p:cNvPr>
          <p:cNvSpPr>
            <a:spLocks noGrp="1"/>
          </p:cNvSpPr>
          <p:nvPr>
            <p:ph type="title"/>
          </p:nvPr>
        </p:nvSpPr>
        <p:spPr>
          <a:xfrm>
            <a:off x="838200" y="365125"/>
            <a:ext cx="10515600" cy="670573"/>
          </a:xfrm>
        </p:spPr>
        <p:txBody>
          <a:bodyPr>
            <a:normAutofit fontScale="90000"/>
          </a:bodyPr>
          <a:lstStyle/>
          <a:p>
            <a:r>
              <a:rPr lang="en-GB" dirty="0">
                <a:solidFill>
                  <a:srgbClr val="0070C0"/>
                </a:solidFill>
              </a:rPr>
              <a:t>Supporting speaking</a:t>
            </a:r>
          </a:p>
        </p:txBody>
      </p:sp>
      <p:sp>
        <p:nvSpPr>
          <p:cNvPr id="3" name="Content Placeholder 2">
            <a:extLst>
              <a:ext uri="{FF2B5EF4-FFF2-40B4-BE49-F238E27FC236}">
                <a16:creationId xmlns:a16="http://schemas.microsoft.com/office/drawing/2014/main" id="{7CA94B76-6CE9-9DD5-A6E7-E34FD6ACE383}"/>
              </a:ext>
            </a:extLst>
          </p:cNvPr>
          <p:cNvSpPr>
            <a:spLocks noGrp="1"/>
          </p:cNvSpPr>
          <p:nvPr>
            <p:ph idx="1"/>
          </p:nvPr>
        </p:nvSpPr>
        <p:spPr>
          <a:xfrm>
            <a:off x="279919" y="1101012"/>
            <a:ext cx="7669764" cy="5075951"/>
          </a:xfrm>
        </p:spPr>
        <p:txBody>
          <a:bodyPr>
            <a:normAutofit fontScale="92500" lnSpcReduction="10000"/>
          </a:bodyPr>
          <a:lstStyle/>
          <a:p>
            <a:r>
              <a:rPr lang="en-GB" dirty="0">
                <a:solidFill>
                  <a:srgbClr val="0070C0"/>
                </a:solidFill>
              </a:rPr>
              <a:t>SALT, PT and OT assessments are important</a:t>
            </a:r>
          </a:p>
          <a:p>
            <a:r>
              <a:rPr lang="en-GB" dirty="0">
                <a:solidFill>
                  <a:srgbClr val="0070C0"/>
                </a:solidFill>
              </a:rPr>
              <a:t>Help the person relax, sit or stand comfortably before speaking, - ensure a posture that optimises breathing.  Encourage to take a good breath- reassure you’re not in a rush.</a:t>
            </a:r>
          </a:p>
          <a:p>
            <a:r>
              <a:rPr lang="en-GB" dirty="0">
                <a:solidFill>
                  <a:srgbClr val="0070C0"/>
                </a:solidFill>
              </a:rPr>
              <a:t>Many people with PD don’t realise they’re speaking quietly.  Ask to speak as if addressing someone at the back of a crowded room.</a:t>
            </a:r>
          </a:p>
          <a:p>
            <a:r>
              <a:rPr lang="en-GB" dirty="0">
                <a:solidFill>
                  <a:srgbClr val="0070C0"/>
                </a:solidFill>
              </a:rPr>
              <a:t>Encourage to keep sentences short if breathing is problematic.</a:t>
            </a:r>
          </a:p>
          <a:p>
            <a:r>
              <a:rPr lang="en-GB" dirty="0">
                <a:solidFill>
                  <a:srgbClr val="0070C0"/>
                </a:solidFill>
              </a:rPr>
              <a:t>Singing, and voice exercises can help.</a:t>
            </a:r>
          </a:p>
          <a:p>
            <a:r>
              <a:rPr lang="en-GB" dirty="0">
                <a:solidFill>
                  <a:srgbClr val="0070C0"/>
                </a:solidFill>
              </a:rPr>
              <a:t>Encourage to stay sociable – this keeps up speech practice.</a:t>
            </a:r>
          </a:p>
        </p:txBody>
      </p:sp>
      <p:pic>
        <p:nvPicPr>
          <p:cNvPr id="1026" name="Picture 2">
            <a:extLst>
              <a:ext uri="{FF2B5EF4-FFF2-40B4-BE49-F238E27FC236}">
                <a16:creationId xmlns:a16="http://schemas.microsoft.com/office/drawing/2014/main" id="{324FE03C-CDD5-20DA-61FC-BFC26C6A79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67785" y="1686801"/>
            <a:ext cx="3619500" cy="20288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997DB86-1266-97BE-EAB4-C8A9A65AD336}"/>
              </a:ext>
            </a:extLst>
          </p:cNvPr>
          <p:cNvSpPr txBox="1"/>
          <p:nvPr/>
        </p:nvSpPr>
        <p:spPr>
          <a:xfrm>
            <a:off x="8070980" y="3715626"/>
            <a:ext cx="3716305" cy="584775"/>
          </a:xfrm>
          <a:prstGeom prst="rect">
            <a:avLst/>
          </a:prstGeom>
          <a:noFill/>
        </p:spPr>
        <p:txBody>
          <a:bodyPr wrap="square">
            <a:spAutoFit/>
          </a:bodyPr>
          <a:lstStyle/>
          <a:p>
            <a:r>
              <a:rPr lang="en-GB" sz="1600" dirty="0">
                <a:solidFill>
                  <a:srgbClr val="0070C0"/>
                </a:solidFill>
              </a:rPr>
              <a:t>https://www.oregonlive.com/living/2012/05/portland_parkinsons_choir_give.html</a:t>
            </a:r>
          </a:p>
        </p:txBody>
      </p:sp>
    </p:spTree>
    <p:extLst>
      <p:ext uri="{BB962C8B-B14F-4D97-AF65-F5344CB8AC3E}">
        <p14:creationId xmlns:p14="http://schemas.microsoft.com/office/powerpoint/2010/main" val="3279865405"/>
      </p:ext>
    </p:extLst>
  </p:cSld>
  <p:clrMapOvr>
    <a:masterClrMapping/>
  </p:clrMapOvr>
  <mc:AlternateContent xmlns:mc="http://schemas.openxmlformats.org/markup-compatibility/2006" xmlns:p14="http://schemas.microsoft.com/office/powerpoint/2010/main">
    <mc:Choice Requires="p14">
      <p:transition spd="slow" p14:dur="2000" advTm="525427"/>
    </mc:Choice>
    <mc:Fallback xmlns="">
      <p:transition spd="slow" advTm="52542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0D15C4-25CF-8546-8B23-EF3CC724A3E1}"/>
              </a:ext>
            </a:extLst>
          </p:cNvPr>
          <p:cNvSpPr>
            <a:spLocks noGrp="1"/>
          </p:cNvSpPr>
          <p:nvPr>
            <p:ph type="title"/>
          </p:nvPr>
        </p:nvSpPr>
        <p:spPr>
          <a:xfrm>
            <a:off x="838200" y="365126"/>
            <a:ext cx="10515600" cy="539944"/>
          </a:xfrm>
        </p:spPr>
        <p:txBody>
          <a:bodyPr>
            <a:normAutofit fontScale="90000"/>
          </a:bodyPr>
          <a:lstStyle/>
          <a:p>
            <a:r>
              <a:rPr lang="en-GB" dirty="0">
                <a:solidFill>
                  <a:srgbClr val="0070C0"/>
                </a:solidFill>
              </a:rPr>
              <a:t>Supporting mobilising</a:t>
            </a:r>
          </a:p>
        </p:txBody>
      </p:sp>
      <p:sp>
        <p:nvSpPr>
          <p:cNvPr id="3" name="Content Placeholder 2">
            <a:extLst>
              <a:ext uri="{FF2B5EF4-FFF2-40B4-BE49-F238E27FC236}">
                <a16:creationId xmlns:a16="http://schemas.microsoft.com/office/drawing/2014/main" id="{5BC29181-E28C-0989-D9DD-5A001E60A6B2}"/>
              </a:ext>
            </a:extLst>
          </p:cNvPr>
          <p:cNvSpPr>
            <a:spLocks noGrp="1"/>
          </p:cNvSpPr>
          <p:nvPr>
            <p:ph idx="1"/>
          </p:nvPr>
        </p:nvSpPr>
        <p:spPr>
          <a:xfrm>
            <a:off x="399661" y="1125828"/>
            <a:ext cx="7885923" cy="4901747"/>
          </a:xfrm>
        </p:spPr>
        <p:txBody>
          <a:bodyPr>
            <a:normAutofit fontScale="85000" lnSpcReduction="20000"/>
          </a:bodyPr>
          <a:lstStyle/>
          <a:p>
            <a:r>
              <a:rPr lang="en-GB" dirty="0">
                <a:solidFill>
                  <a:srgbClr val="0070C0"/>
                </a:solidFill>
              </a:rPr>
              <a:t>Often people avoid physical activity when it makes them short of breath – help them / carers understand this will reduce lung function further.</a:t>
            </a:r>
          </a:p>
          <a:p>
            <a:r>
              <a:rPr lang="en-GB" dirty="0">
                <a:solidFill>
                  <a:srgbClr val="0070C0"/>
                </a:solidFill>
              </a:rPr>
              <a:t>Seek a suitable, individualised exercise programme through a PT.</a:t>
            </a:r>
          </a:p>
          <a:p>
            <a:r>
              <a:rPr lang="en-GB" dirty="0">
                <a:solidFill>
                  <a:srgbClr val="0070C0"/>
                </a:solidFill>
              </a:rPr>
              <a:t>Walking- start with small goals, a few minutes daily- build up.</a:t>
            </a:r>
          </a:p>
          <a:p>
            <a:r>
              <a:rPr lang="en-GB" dirty="0">
                <a:solidFill>
                  <a:srgbClr val="0070C0"/>
                </a:solidFill>
              </a:rPr>
              <a:t>Stretching – keep muscles supple.</a:t>
            </a:r>
          </a:p>
          <a:p>
            <a:r>
              <a:rPr lang="en-GB" dirty="0">
                <a:solidFill>
                  <a:srgbClr val="0070C0"/>
                </a:solidFill>
              </a:rPr>
              <a:t>Gentle exercises with small weights e.g. </a:t>
            </a:r>
            <a:r>
              <a:rPr lang="en-GB" dirty="0" err="1">
                <a:solidFill>
                  <a:srgbClr val="0070C0"/>
                </a:solidFill>
              </a:rPr>
              <a:t>dumbells</a:t>
            </a:r>
            <a:r>
              <a:rPr lang="en-GB" dirty="0">
                <a:solidFill>
                  <a:srgbClr val="0070C0"/>
                </a:solidFill>
              </a:rPr>
              <a:t> may be appropriate / helpful – (for all exercises seek PT advice).</a:t>
            </a:r>
          </a:p>
          <a:p>
            <a:r>
              <a:rPr lang="en-GB" dirty="0">
                <a:solidFill>
                  <a:srgbClr val="0070C0"/>
                </a:solidFill>
              </a:rPr>
              <a:t>Tai Chi can help – breathing techniques, increase posture and balance through slow controlled movement.</a:t>
            </a:r>
          </a:p>
          <a:p>
            <a:r>
              <a:rPr lang="en-GB" dirty="0">
                <a:solidFill>
                  <a:srgbClr val="0070C0"/>
                </a:solidFill>
              </a:rPr>
              <a:t>      </a:t>
            </a:r>
            <a:r>
              <a:rPr lang="en-GB" sz="1900" dirty="0">
                <a:solidFill>
                  <a:srgbClr val="0070C0"/>
                </a:solidFill>
              </a:rPr>
              <a:t>Better Health (2023)  https://www.betterhealth.vic.gov.au/health/healthyliving/breathing-problems-and-exercise</a:t>
            </a:r>
          </a:p>
          <a:p>
            <a:endParaRPr lang="en-GB" dirty="0">
              <a:solidFill>
                <a:srgbClr val="0070C0"/>
              </a:solidFill>
            </a:endParaRPr>
          </a:p>
        </p:txBody>
      </p:sp>
      <p:pic>
        <p:nvPicPr>
          <p:cNvPr id="2050" name="Picture 2" descr="Reclaiming Control in the Face of Parkinson's">
            <a:extLst>
              <a:ext uri="{FF2B5EF4-FFF2-40B4-BE49-F238E27FC236}">
                <a16:creationId xmlns:a16="http://schemas.microsoft.com/office/drawing/2014/main" id="{FF043C84-F2EA-F72A-79F4-F551C2FAA7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77086" y="1125828"/>
            <a:ext cx="3461237" cy="23055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1BFD072-2147-381D-8CED-D109BF4A4D69}"/>
              </a:ext>
            </a:extLst>
          </p:cNvPr>
          <p:cNvSpPr txBox="1"/>
          <p:nvPr/>
        </p:nvSpPr>
        <p:spPr>
          <a:xfrm>
            <a:off x="8477086" y="3429000"/>
            <a:ext cx="3461236" cy="830997"/>
          </a:xfrm>
          <a:prstGeom prst="rect">
            <a:avLst/>
          </a:prstGeom>
          <a:noFill/>
        </p:spPr>
        <p:txBody>
          <a:bodyPr wrap="square">
            <a:spAutoFit/>
          </a:bodyPr>
          <a:lstStyle/>
          <a:p>
            <a:r>
              <a:rPr lang="en-GB" sz="1600" dirty="0">
                <a:solidFill>
                  <a:srgbClr val="0070C0"/>
                </a:solidFill>
              </a:rPr>
              <a:t>https://blogs.scientificamerican.com/observations/reclaiming-control-in-the-face-of-parkinsons/</a:t>
            </a:r>
          </a:p>
        </p:txBody>
      </p:sp>
    </p:spTree>
    <p:extLst>
      <p:ext uri="{BB962C8B-B14F-4D97-AF65-F5344CB8AC3E}">
        <p14:creationId xmlns:p14="http://schemas.microsoft.com/office/powerpoint/2010/main" val="2141261969"/>
      </p:ext>
    </p:extLst>
  </p:cSld>
  <p:clrMapOvr>
    <a:masterClrMapping/>
  </p:clrMapOvr>
  <mc:AlternateContent xmlns:mc="http://schemas.openxmlformats.org/markup-compatibility/2006" xmlns:p14="http://schemas.microsoft.com/office/powerpoint/2010/main">
    <mc:Choice Requires="p14">
      <p:transition spd="slow" p14:dur="2000" advTm="204009"/>
    </mc:Choice>
    <mc:Fallback xmlns="">
      <p:transition spd="slow" advTm="20400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4B838C-3EAD-2237-4DF8-E3ED11F5F067}"/>
              </a:ext>
            </a:extLst>
          </p:cNvPr>
          <p:cNvSpPr>
            <a:spLocks noGrp="1"/>
          </p:cNvSpPr>
          <p:nvPr>
            <p:ph type="title"/>
          </p:nvPr>
        </p:nvSpPr>
        <p:spPr>
          <a:xfrm>
            <a:off x="270587" y="365126"/>
            <a:ext cx="11495315" cy="446638"/>
          </a:xfrm>
        </p:spPr>
        <p:txBody>
          <a:bodyPr>
            <a:normAutofit fontScale="90000"/>
          </a:bodyPr>
          <a:lstStyle/>
          <a:p>
            <a:r>
              <a:rPr lang="en-GB" dirty="0">
                <a:solidFill>
                  <a:srgbClr val="0070C0"/>
                </a:solidFill>
              </a:rPr>
              <a:t>Supporting </a:t>
            </a:r>
            <a:r>
              <a:rPr lang="en-GB" sz="4400" dirty="0">
                <a:solidFill>
                  <a:srgbClr val="0070C0"/>
                </a:solidFill>
              </a:rPr>
              <a:t>Eliminating / continence management</a:t>
            </a:r>
            <a:endParaRPr lang="en-GB" dirty="0">
              <a:solidFill>
                <a:srgbClr val="0070C0"/>
              </a:solidFill>
            </a:endParaRPr>
          </a:p>
        </p:txBody>
      </p:sp>
      <p:sp>
        <p:nvSpPr>
          <p:cNvPr id="3" name="Content Placeholder 2">
            <a:extLst>
              <a:ext uri="{FF2B5EF4-FFF2-40B4-BE49-F238E27FC236}">
                <a16:creationId xmlns:a16="http://schemas.microsoft.com/office/drawing/2014/main" id="{4FEBD070-228A-C75D-1403-7FA42B6745C2}"/>
              </a:ext>
            </a:extLst>
          </p:cNvPr>
          <p:cNvSpPr>
            <a:spLocks noGrp="1"/>
          </p:cNvSpPr>
          <p:nvPr>
            <p:ph idx="1"/>
          </p:nvPr>
        </p:nvSpPr>
        <p:spPr>
          <a:xfrm>
            <a:off x="270586" y="1063690"/>
            <a:ext cx="8248263" cy="5113273"/>
          </a:xfrm>
        </p:spPr>
        <p:txBody>
          <a:bodyPr/>
          <a:lstStyle/>
          <a:p>
            <a:r>
              <a:rPr lang="en-GB" sz="2000" dirty="0">
                <a:solidFill>
                  <a:srgbClr val="0070C0"/>
                </a:solidFill>
              </a:rPr>
              <a:t>People with COPD and Asthma have a higher risk of NDDs including Alzheimer’s disease and Parkinson’s disease. Wang et al (2019)</a:t>
            </a:r>
          </a:p>
          <a:p>
            <a:r>
              <a:rPr lang="en-GB" sz="2000" dirty="0">
                <a:solidFill>
                  <a:srgbClr val="0070C0"/>
                </a:solidFill>
              </a:rPr>
              <a:t>And AD &amp; PD increase the risk of neurogenic bladder. </a:t>
            </a:r>
          </a:p>
          <a:p>
            <a:r>
              <a:rPr lang="en-GB" sz="2000" dirty="0">
                <a:solidFill>
                  <a:srgbClr val="0070C0"/>
                </a:solidFill>
              </a:rPr>
              <a:t>CNS pathology in PD is associated with bladder dysfunction (urgency and frequency). Anticholinergic drugs e.g. </a:t>
            </a:r>
            <a:r>
              <a:rPr lang="en-GB" sz="2000" b="0" i="0" dirty="0" err="1">
                <a:solidFill>
                  <a:srgbClr val="0070C0"/>
                </a:solidFill>
                <a:effectLst/>
                <a:latin typeface="Google Sans"/>
              </a:rPr>
              <a:t>Oxybutinin</a:t>
            </a:r>
            <a:r>
              <a:rPr lang="en-GB" sz="2000" b="0" i="0" dirty="0">
                <a:solidFill>
                  <a:srgbClr val="0070C0"/>
                </a:solidFill>
                <a:effectLst/>
                <a:latin typeface="Google Sans"/>
              </a:rPr>
              <a:t> may help. Bethanechol is a synthetic muscarinic (cholinergic) stimulant that can act on cholinergic receptors in the detrusor muscle.   But before these are prescribed a doctor must rule out other causes e.g. enlarged prostate.  </a:t>
            </a:r>
            <a:r>
              <a:rPr lang="en-GB" sz="2000" dirty="0">
                <a:solidFill>
                  <a:srgbClr val="0070C0"/>
                </a:solidFill>
                <a:latin typeface="Google Sans"/>
              </a:rPr>
              <a:t>For some, problems are worsened by these drugs so individual expert assessment is necessary. </a:t>
            </a:r>
            <a:r>
              <a:rPr lang="en-GB" sz="1600" dirty="0">
                <a:solidFill>
                  <a:srgbClr val="0070C0"/>
                </a:solidFill>
                <a:latin typeface="Google Sans"/>
              </a:rPr>
              <a:t>Mousa et al 2022.</a:t>
            </a:r>
            <a:endParaRPr lang="en-GB" sz="1600" b="0" i="0" dirty="0">
              <a:solidFill>
                <a:srgbClr val="0070C0"/>
              </a:solidFill>
              <a:effectLst/>
              <a:latin typeface="Google Sans"/>
            </a:endParaRPr>
          </a:p>
          <a:p>
            <a:r>
              <a:rPr lang="en-GB" sz="2000" dirty="0">
                <a:solidFill>
                  <a:srgbClr val="0070C0"/>
                </a:solidFill>
                <a:latin typeface="Google Sans"/>
              </a:rPr>
              <a:t>30-40% </a:t>
            </a:r>
            <a:r>
              <a:rPr lang="en-GB" sz="2000" dirty="0" err="1">
                <a:solidFill>
                  <a:srgbClr val="0070C0"/>
                </a:solidFill>
                <a:latin typeface="Google Sans"/>
              </a:rPr>
              <a:t>pwpd</a:t>
            </a:r>
            <a:r>
              <a:rPr lang="en-GB" sz="2000" dirty="0">
                <a:solidFill>
                  <a:srgbClr val="0070C0"/>
                </a:solidFill>
                <a:latin typeface="Google Sans"/>
              </a:rPr>
              <a:t> - urinary dysfunction, yet just 15% have urinary incontinence. E.G. many visit the w.c. multiple times nightly (overactive bladder).</a:t>
            </a:r>
          </a:p>
          <a:p>
            <a:r>
              <a:rPr lang="en-GB" sz="2000" dirty="0">
                <a:solidFill>
                  <a:srgbClr val="0070C0"/>
                </a:solidFill>
                <a:latin typeface="Google Sans"/>
              </a:rPr>
              <a:t>Non-pharmacological approaches such as pelvic floor training and cautious fluid management may help but evidence is low </a:t>
            </a:r>
            <a:r>
              <a:rPr lang="en-GB" sz="1600" dirty="0">
                <a:solidFill>
                  <a:srgbClr val="0070C0"/>
                </a:solidFill>
                <a:latin typeface="Google Sans"/>
              </a:rPr>
              <a:t>(</a:t>
            </a:r>
            <a:r>
              <a:rPr lang="en-GB" sz="1600" dirty="0" err="1">
                <a:solidFill>
                  <a:srgbClr val="0070C0"/>
                </a:solidFill>
                <a:latin typeface="Google Sans"/>
              </a:rPr>
              <a:t>Kholer</a:t>
            </a:r>
            <a:r>
              <a:rPr lang="en-GB" sz="1600" dirty="0">
                <a:solidFill>
                  <a:srgbClr val="0070C0"/>
                </a:solidFill>
                <a:latin typeface="Google Sans"/>
              </a:rPr>
              <a:t> et al 2021).</a:t>
            </a:r>
          </a:p>
          <a:p>
            <a:r>
              <a:rPr lang="en-GB" sz="2000" dirty="0">
                <a:solidFill>
                  <a:srgbClr val="0070C0"/>
                </a:solidFill>
                <a:latin typeface="Google Sans"/>
              </a:rPr>
              <a:t>Impaired bladder emptying is less frequent but troublesome in PD. </a:t>
            </a:r>
            <a:r>
              <a:rPr lang="en-GB" sz="1600" dirty="0">
                <a:solidFill>
                  <a:srgbClr val="0070C0"/>
                </a:solidFill>
                <a:latin typeface="Google Sans"/>
              </a:rPr>
              <a:t>https://www.parkinson.org/library/fact-sheets/urinary-problems</a:t>
            </a:r>
            <a:endParaRPr lang="en-GB" sz="1600" dirty="0">
              <a:solidFill>
                <a:srgbClr val="0070C0"/>
              </a:solidFill>
            </a:endParaRPr>
          </a:p>
          <a:p>
            <a:endParaRPr lang="en-GB" dirty="0">
              <a:solidFill>
                <a:srgbClr val="0070C0"/>
              </a:solidFill>
            </a:endParaRPr>
          </a:p>
        </p:txBody>
      </p:sp>
      <p:pic>
        <p:nvPicPr>
          <p:cNvPr id="3074" name="Picture 2">
            <a:extLst>
              <a:ext uri="{FF2B5EF4-FFF2-40B4-BE49-F238E27FC236}">
                <a16:creationId xmlns:a16="http://schemas.microsoft.com/office/drawing/2014/main" id="{A19233C9-52E3-076D-F513-CD593FF675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08402" y="934714"/>
            <a:ext cx="2857500" cy="44100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590F1B9-EA3A-1119-6E7A-780A48C8E741}"/>
              </a:ext>
            </a:extLst>
          </p:cNvPr>
          <p:cNvSpPr txBox="1"/>
          <p:nvPr/>
        </p:nvSpPr>
        <p:spPr>
          <a:xfrm>
            <a:off x="8817429" y="5344789"/>
            <a:ext cx="2211355" cy="1077218"/>
          </a:xfrm>
          <a:prstGeom prst="rect">
            <a:avLst/>
          </a:prstGeom>
          <a:noFill/>
        </p:spPr>
        <p:txBody>
          <a:bodyPr wrap="square">
            <a:spAutoFit/>
          </a:bodyPr>
          <a:lstStyle/>
          <a:p>
            <a:r>
              <a:rPr lang="en-GB" sz="1600" dirty="0">
                <a:solidFill>
                  <a:srgbClr val="0070C0"/>
                </a:solidFill>
              </a:rPr>
              <a:t>https://nafc.org/product/continence-care-for-people-with-parkinsons-disease/</a:t>
            </a:r>
          </a:p>
        </p:txBody>
      </p:sp>
    </p:spTree>
    <p:extLst>
      <p:ext uri="{BB962C8B-B14F-4D97-AF65-F5344CB8AC3E}">
        <p14:creationId xmlns:p14="http://schemas.microsoft.com/office/powerpoint/2010/main" val="2031374648"/>
      </p:ext>
    </p:extLst>
  </p:cSld>
  <p:clrMapOvr>
    <a:masterClrMapping/>
  </p:clrMapOvr>
  <mc:AlternateContent xmlns:mc="http://schemas.openxmlformats.org/markup-compatibility/2006" xmlns:p14="http://schemas.microsoft.com/office/powerpoint/2010/main">
    <mc:Choice Requires="p14">
      <p:transition spd="slow" p14:dur="2000" advTm="346232"/>
    </mc:Choice>
    <mc:Fallback xmlns="">
      <p:transition spd="slow" advTm="34623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5B4036-7517-5FF0-9B0E-7404EB8FF89F}"/>
              </a:ext>
            </a:extLst>
          </p:cNvPr>
          <p:cNvSpPr>
            <a:spLocks noGrp="1"/>
          </p:cNvSpPr>
          <p:nvPr>
            <p:ph type="title"/>
          </p:nvPr>
        </p:nvSpPr>
        <p:spPr>
          <a:xfrm>
            <a:off x="838200" y="365126"/>
            <a:ext cx="10515600" cy="595928"/>
          </a:xfrm>
        </p:spPr>
        <p:txBody>
          <a:bodyPr>
            <a:normAutofit fontScale="90000"/>
          </a:bodyPr>
          <a:lstStyle/>
          <a:p>
            <a:r>
              <a:rPr lang="en-GB" sz="4000" dirty="0">
                <a:solidFill>
                  <a:srgbClr val="0070C0"/>
                </a:solidFill>
              </a:rPr>
              <a:t>Supporting Eliminating / continence management</a:t>
            </a:r>
            <a:br>
              <a:rPr lang="en-GB" sz="4000" dirty="0">
                <a:solidFill>
                  <a:srgbClr val="0070C0"/>
                </a:solidFill>
              </a:rPr>
            </a:br>
            <a:r>
              <a:rPr lang="en-GB" sz="3100" dirty="0">
                <a:solidFill>
                  <a:srgbClr val="0070C0"/>
                </a:solidFill>
              </a:rPr>
              <a:t>Focus on impact of impaired breathing</a:t>
            </a:r>
            <a:endParaRPr lang="en-GB" sz="3100" dirty="0"/>
          </a:p>
        </p:txBody>
      </p:sp>
      <p:sp>
        <p:nvSpPr>
          <p:cNvPr id="3" name="Content Placeholder 2">
            <a:extLst>
              <a:ext uri="{FF2B5EF4-FFF2-40B4-BE49-F238E27FC236}">
                <a16:creationId xmlns:a16="http://schemas.microsoft.com/office/drawing/2014/main" id="{B10DE860-BAFF-246D-630A-80315B442C87}"/>
              </a:ext>
            </a:extLst>
          </p:cNvPr>
          <p:cNvSpPr>
            <a:spLocks noGrp="1"/>
          </p:cNvSpPr>
          <p:nvPr>
            <p:ph idx="1"/>
          </p:nvPr>
        </p:nvSpPr>
        <p:spPr>
          <a:xfrm>
            <a:off x="250372" y="1489723"/>
            <a:ext cx="8156510" cy="4351338"/>
          </a:xfrm>
        </p:spPr>
        <p:txBody>
          <a:bodyPr>
            <a:normAutofit fontScale="92500" lnSpcReduction="20000"/>
          </a:bodyPr>
          <a:lstStyle/>
          <a:p>
            <a:r>
              <a:rPr lang="en-GB" sz="2400" dirty="0">
                <a:solidFill>
                  <a:srgbClr val="0070C0"/>
                </a:solidFill>
              </a:rPr>
              <a:t>Continence issues in NDDs:</a:t>
            </a:r>
          </a:p>
          <a:p>
            <a:r>
              <a:rPr lang="en-GB" sz="2400" dirty="0">
                <a:solidFill>
                  <a:srgbClr val="0070C0"/>
                </a:solidFill>
              </a:rPr>
              <a:t>Slow reaction to / misinterpretation of stimulus to use W.C.</a:t>
            </a:r>
          </a:p>
          <a:p>
            <a:r>
              <a:rPr lang="en-GB" sz="2400" dirty="0">
                <a:solidFill>
                  <a:srgbClr val="0070C0"/>
                </a:solidFill>
              </a:rPr>
              <a:t>Poor mobility- can’t get there on time</a:t>
            </a:r>
          </a:p>
          <a:p>
            <a:r>
              <a:rPr lang="en-GB" sz="2400" dirty="0">
                <a:solidFill>
                  <a:srgbClr val="0070C0"/>
                </a:solidFill>
              </a:rPr>
              <a:t>Communicating - can’t tell someone ‘I need the W.C.’</a:t>
            </a:r>
          </a:p>
          <a:p>
            <a:r>
              <a:rPr lang="en-GB" sz="2400" dirty="0">
                <a:solidFill>
                  <a:srgbClr val="0070C0"/>
                </a:solidFill>
              </a:rPr>
              <a:t>Can’t find or recognise the W.C. (e.g. may use a waste bin)</a:t>
            </a:r>
          </a:p>
          <a:p>
            <a:r>
              <a:rPr lang="en-GB" sz="2400" dirty="0">
                <a:solidFill>
                  <a:srgbClr val="0070C0"/>
                </a:solidFill>
              </a:rPr>
              <a:t>Difficulty using W.C., sorting clothing</a:t>
            </a:r>
          </a:p>
          <a:p>
            <a:r>
              <a:rPr lang="en-GB" sz="2400" dirty="0">
                <a:solidFill>
                  <a:srgbClr val="0070C0"/>
                </a:solidFill>
              </a:rPr>
              <a:t>Embarrassment at past accidents/ annoyance of carer/ staff</a:t>
            </a:r>
          </a:p>
          <a:p>
            <a:r>
              <a:rPr lang="en-GB" sz="2400" dirty="0">
                <a:solidFill>
                  <a:srgbClr val="0070C0"/>
                </a:solidFill>
              </a:rPr>
              <a:t>Depression/ lost motivation- no interest in attending to own needs such as eliminating</a:t>
            </a:r>
          </a:p>
          <a:p>
            <a:r>
              <a:rPr lang="en-GB" sz="2400" dirty="0">
                <a:solidFill>
                  <a:srgbClr val="0070C0"/>
                </a:solidFill>
              </a:rPr>
              <a:t>Arguably- if these possibilities are understood we are halfway to solving the problems</a:t>
            </a:r>
          </a:p>
          <a:p>
            <a:r>
              <a:rPr lang="en-GB" sz="1700" dirty="0">
                <a:solidFill>
                  <a:srgbClr val="0070C0"/>
                </a:solidFill>
              </a:rPr>
              <a:t>Alzheimer’s Society (2023)</a:t>
            </a:r>
          </a:p>
          <a:p>
            <a:endParaRPr lang="en-GB" sz="2400" dirty="0"/>
          </a:p>
          <a:p>
            <a:endParaRPr lang="en-GB" sz="2400" dirty="0"/>
          </a:p>
          <a:p>
            <a:endParaRPr lang="en-GB" dirty="0"/>
          </a:p>
        </p:txBody>
      </p:sp>
      <p:pic>
        <p:nvPicPr>
          <p:cNvPr id="4098" name="Picture 2" descr="Causes of Incontinence in Men with Alzheimer's chart">
            <a:extLst>
              <a:ext uri="{FF2B5EF4-FFF2-40B4-BE49-F238E27FC236}">
                <a16:creationId xmlns:a16="http://schemas.microsoft.com/office/drawing/2014/main" id="{86A74416-FDA9-9A0D-5BC7-D1B77F8EBB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02824" y="1153821"/>
            <a:ext cx="3209731" cy="335902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8D06146-F2C1-D303-A585-070BE9A0475C}"/>
              </a:ext>
            </a:extLst>
          </p:cNvPr>
          <p:cNvSpPr txBox="1"/>
          <p:nvPr/>
        </p:nvSpPr>
        <p:spPr>
          <a:xfrm>
            <a:off x="8528179" y="4512841"/>
            <a:ext cx="3284375" cy="830997"/>
          </a:xfrm>
          <a:prstGeom prst="rect">
            <a:avLst/>
          </a:prstGeom>
          <a:noFill/>
        </p:spPr>
        <p:txBody>
          <a:bodyPr wrap="square">
            <a:spAutoFit/>
          </a:bodyPr>
          <a:lstStyle/>
          <a:p>
            <a:r>
              <a:rPr lang="en-GB" sz="1600" dirty="0">
                <a:solidFill>
                  <a:srgbClr val="0070C0"/>
                </a:solidFill>
              </a:rPr>
              <a:t>https://aeroflowurology.com/blog/alzheimers-disease-incontinence-in-men</a:t>
            </a:r>
          </a:p>
        </p:txBody>
      </p:sp>
    </p:spTree>
    <p:extLst>
      <p:ext uri="{BB962C8B-B14F-4D97-AF65-F5344CB8AC3E}">
        <p14:creationId xmlns:p14="http://schemas.microsoft.com/office/powerpoint/2010/main" val="1875116321"/>
      </p:ext>
    </p:extLst>
  </p:cSld>
  <p:clrMapOvr>
    <a:masterClrMapping/>
  </p:clrMapOvr>
  <mc:AlternateContent xmlns:mc="http://schemas.openxmlformats.org/markup-compatibility/2006" xmlns:p14="http://schemas.microsoft.com/office/powerpoint/2010/main">
    <mc:Choice Requires="p14">
      <p:transition spd="slow" p14:dur="2000" advTm="663367"/>
    </mc:Choice>
    <mc:Fallback xmlns="">
      <p:transition spd="slow" advTm="66336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B0CB07-AA3E-6B88-F937-0F68893A4DDC}"/>
              </a:ext>
            </a:extLst>
          </p:cNvPr>
          <p:cNvSpPr>
            <a:spLocks noGrp="1"/>
          </p:cNvSpPr>
          <p:nvPr>
            <p:ph type="title"/>
          </p:nvPr>
        </p:nvSpPr>
        <p:spPr>
          <a:xfrm>
            <a:off x="838200" y="365125"/>
            <a:ext cx="10515600" cy="521283"/>
          </a:xfrm>
        </p:spPr>
        <p:txBody>
          <a:bodyPr>
            <a:normAutofit fontScale="90000"/>
          </a:bodyPr>
          <a:lstStyle/>
          <a:p>
            <a:r>
              <a:rPr lang="en-GB" dirty="0">
                <a:solidFill>
                  <a:srgbClr val="0070C0"/>
                </a:solidFill>
              </a:rPr>
              <a:t>Impact of breathing problems in NDDs on:</a:t>
            </a:r>
          </a:p>
        </p:txBody>
      </p:sp>
      <p:sp>
        <p:nvSpPr>
          <p:cNvPr id="3" name="Content Placeholder 2">
            <a:extLst>
              <a:ext uri="{FF2B5EF4-FFF2-40B4-BE49-F238E27FC236}">
                <a16:creationId xmlns:a16="http://schemas.microsoft.com/office/drawing/2014/main" id="{820CF8C0-C949-6E76-C860-936C8A6CA3BF}"/>
              </a:ext>
            </a:extLst>
          </p:cNvPr>
          <p:cNvSpPr>
            <a:spLocks noGrp="1"/>
          </p:cNvSpPr>
          <p:nvPr>
            <p:ph idx="1"/>
          </p:nvPr>
        </p:nvSpPr>
        <p:spPr>
          <a:xfrm>
            <a:off x="269032" y="1069844"/>
            <a:ext cx="7932576" cy="4929739"/>
          </a:xfrm>
        </p:spPr>
        <p:txBody>
          <a:bodyPr>
            <a:normAutofit lnSpcReduction="10000"/>
          </a:bodyPr>
          <a:lstStyle/>
          <a:p>
            <a:r>
              <a:rPr lang="en-GB" sz="2400" b="1" dirty="0">
                <a:solidFill>
                  <a:srgbClr val="0070C0"/>
                </a:solidFill>
              </a:rPr>
              <a:t>Cleansing &amp; Dressing- </a:t>
            </a:r>
            <a:r>
              <a:rPr lang="en-GB" sz="2400" dirty="0">
                <a:solidFill>
                  <a:srgbClr val="0070C0"/>
                </a:solidFill>
              </a:rPr>
              <a:t>ensure there’s no rush- plan ahead.  Wait till calm (not angry, frustrated). Sit to wash, shower, dress; OT assessment.</a:t>
            </a:r>
          </a:p>
          <a:p>
            <a:r>
              <a:rPr lang="en-GB" sz="2400" b="1" dirty="0">
                <a:solidFill>
                  <a:srgbClr val="0070C0"/>
                </a:solidFill>
              </a:rPr>
              <a:t>Controlling body temperature- </a:t>
            </a:r>
            <a:r>
              <a:rPr lang="en-GB" sz="2400" dirty="0">
                <a:solidFill>
                  <a:srgbClr val="0070C0"/>
                </a:solidFill>
              </a:rPr>
              <a:t>ensure changes to temperature are gradual – e.g., if going out to colder air, a sweater, scarf, cover mouth.  Hot weather- check pollen count, avoid extremes, use a fan, keep out of direct sun.. </a:t>
            </a:r>
          </a:p>
          <a:p>
            <a:r>
              <a:rPr lang="en-GB" sz="2400" b="1" dirty="0">
                <a:solidFill>
                  <a:srgbClr val="0070C0"/>
                </a:solidFill>
              </a:rPr>
              <a:t>Working and playing</a:t>
            </a:r>
            <a:r>
              <a:rPr lang="en-GB" sz="2400" dirty="0">
                <a:solidFill>
                  <a:srgbClr val="0070C0"/>
                </a:solidFill>
              </a:rPr>
              <a:t> – Gentle activities, build in rests.</a:t>
            </a:r>
          </a:p>
          <a:p>
            <a:r>
              <a:rPr lang="en-GB" sz="2400" b="1" dirty="0">
                <a:solidFill>
                  <a:srgbClr val="0070C0"/>
                </a:solidFill>
              </a:rPr>
              <a:t>Expressing sexuality- </a:t>
            </a:r>
            <a:r>
              <a:rPr lang="en-GB" sz="2400" dirty="0">
                <a:solidFill>
                  <a:srgbClr val="0070C0"/>
                </a:solidFill>
              </a:rPr>
              <a:t>COPD/ other breathing problems associated with NDDs can be an early reason for an end to a couple’s sexual relationship.  Facilitate discussion, reassure, reduce embarrassment. Address concerns, including body image, jealousy, suspicion.  If more energy in daytime, don’t wait till night.  Intimacy doesn’t need to involve intercourse. </a:t>
            </a:r>
          </a:p>
          <a:p>
            <a:pPr marL="0" indent="0">
              <a:buNone/>
            </a:pPr>
            <a:endParaRPr lang="en-GB" sz="2400" dirty="0">
              <a:solidFill>
                <a:srgbClr val="0070C0"/>
              </a:solidFill>
            </a:endParaRPr>
          </a:p>
          <a:p>
            <a:endParaRPr lang="en-GB" dirty="0"/>
          </a:p>
        </p:txBody>
      </p:sp>
      <p:pic>
        <p:nvPicPr>
          <p:cNvPr id="6146" name="Picture 2" descr="Exercise for the lungs | Parkinson's UK">
            <a:extLst>
              <a:ext uri="{FF2B5EF4-FFF2-40B4-BE49-F238E27FC236}">
                <a16:creationId xmlns:a16="http://schemas.microsoft.com/office/drawing/2014/main" id="{FE13905C-41A8-6177-779B-D994F54D60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81696" y="1314027"/>
            <a:ext cx="3618448" cy="202633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EF71A50-AA06-1521-ADF5-881BB0776489}"/>
              </a:ext>
            </a:extLst>
          </p:cNvPr>
          <p:cNvSpPr txBox="1"/>
          <p:nvPr/>
        </p:nvSpPr>
        <p:spPr>
          <a:xfrm>
            <a:off x="8281696" y="3517643"/>
            <a:ext cx="3618448" cy="830997"/>
          </a:xfrm>
          <a:prstGeom prst="rect">
            <a:avLst/>
          </a:prstGeom>
          <a:noFill/>
        </p:spPr>
        <p:txBody>
          <a:bodyPr wrap="square">
            <a:spAutoFit/>
          </a:bodyPr>
          <a:lstStyle/>
          <a:p>
            <a:r>
              <a:rPr lang="en-GB" sz="1600" dirty="0">
                <a:solidFill>
                  <a:srgbClr val="0070C0"/>
                </a:solidFill>
              </a:rPr>
              <a:t>https://www.parkinsons.org.uk/information-and-support/your-magazine/experts/exercise-lungs</a:t>
            </a:r>
          </a:p>
        </p:txBody>
      </p:sp>
    </p:spTree>
    <p:extLst>
      <p:ext uri="{BB962C8B-B14F-4D97-AF65-F5344CB8AC3E}">
        <p14:creationId xmlns:p14="http://schemas.microsoft.com/office/powerpoint/2010/main" val="866558363"/>
      </p:ext>
    </p:extLst>
  </p:cSld>
  <p:clrMapOvr>
    <a:masterClrMapping/>
  </p:clrMapOvr>
  <mc:AlternateContent xmlns:mc="http://schemas.openxmlformats.org/markup-compatibility/2006" xmlns:p14="http://schemas.microsoft.com/office/powerpoint/2010/main">
    <mc:Choice Requires="p14">
      <p:transition spd="slow" p14:dur="2000" advTm="559869"/>
    </mc:Choice>
    <mc:Fallback xmlns="">
      <p:transition spd="slow" advTm="55986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C91BB9-30DB-68BA-09F3-944354D55509}"/>
              </a:ext>
            </a:extLst>
          </p:cNvPr>
          <p:cNvSpPr>
            <a:spLocks noGrp="1"/>
          </p:cNvSpPr>
          <p:nvPr>
            <p:ph type="title"/>
          </p:nvPr>
        </p:nvSpPr>
        <p:spPr>
          <a:xfrm>
            <a:off x="838200" y="365125"/>
            <a:ext cx="10515600" cy="549275"/>
          </a:xfrm>
        </p:spPr>
        <p:txBody>
          <a:bodyPr>
            <a:normAutofit fontScale="90000"/>
          </a:bodyPr>
          <a:lstStyle/>
          <a:p>
            <a:r>
              <a:rPr lang="en-GB" dirty="0">
                <a:solidFill>
                  <a:srgbClr val="0070C0"/>
                </a:solidFill>
              </a:rPr>
              <a:t>Impact of breathing problems in NDDs on:</a:t>
            </a:r>
            <a:endParaRPr lang="en-GB" dirty="0"/>
          </a:p>
        </p:txBody>
      </p:sp>
      <p:sp>
        <p:nvSpPr>
          <p:cNvPr id="3" name="Content Placeholder 2">
            <a:extLst>
              <a:ext uri="{FF2B5EF4-FFF2-40B4-BE49-F238E27FC236}">
                <a16:creationId xmlns:a16="http://schemas.microsoft.com/office/drawing/2014/main" id="{E2C5F419-22D5-4F74-01E6-2B22C02E228C}"/>
              </a:ext>
            </a:extLst>
          </p:cNvPr>
          <p:cNvSpPr>
            <a:spLocks noGrp="1"/>
          </p:cNvSpPr>
          <p:nvPr>
            <p:ph idx="1"/>
          </p:nvPr>
        </p:nvSpPr>
        <p:spPr>
          <a:xfrm>
            <a:off x="335902" y="1063690"/>
            <a:ext cx="7641771" cy="5113273"/>
          </a:xfrm>
        </p:spPr>
        <p:txBody>
          <a:bodyPr>
            <a:normAutofit fontScale="77500" lnSpcReduction="20000"/>
          </a:bodyPr>
          <a:lstStyle/>
          <a:p>
            <a:r>
              <a:rPr lang="en-GB" b="1" dirty="0">
                <a:solidFill>
                  <a:srgbClr val="0070C0"/>
                </a:solidFill>
              </a:rPr>
              <a:t>Sleeping</a:t>
            </a:r>
            <a:r>
              <a:rPr lang="en-GB" dirty="0">
                <a:solidFill>
                  <a:srgbClr val="0070C0"/>
                </a:solidFill>
              </a:rPr>
              <a:t> – Sleeping on left side helps keep airways open.  Symptoms of sleep apnoea include loud snoring, choking noises while asleep and excessive daytime sleepiness. Sleep apnoea is associated with impaired cognitive functioning in adults including memory and attention.  Discuss with partner to aid assessment, and refer to doctor/ sleep specialist.  Improved sleeping through improved breathing can enhance QoL. </a:t>
            </a:r>
            <a:r>
              <a:rPr lang="en-GB" sz="1600" dirty="0">
                <a:solidFill>
                  <a:srgbClr val="0070C0"/>
                </a:solidFill>
              </a:rPr>
              <a:t>Krysta et al (2017). </a:t>
            </a:r>
          </a:p>
          <a:p>
            <a:r>
              <a:rPr lang="en-GB" b="1" dirty="0">
                <a:solidFill>
                  <a:srgbClr val="0070C0"/>
                </a:solidFill>
              </a:rPr>
              <a:t>Dying- </a:t>
            </a:r>
            <a:r>
              <a:rPr lang="en-GB" dirty="0">
                <a:solidFill>
                  <a:srgbClr val="0070C0"/>
                </a:solidFill>
              </a:rPr>
              <a:t>inhalers and nebulisers, and oxygen if prescribed can help breathlessness.  A fan the person can hold – moving air on the face can give the feeling of easier breathing.  Reassurance to reduce anxiety/ panic attacks help, as does posture. If breathlessness despite these measures is very distressing, low-dose sedatives e.g. diazepam, lorazepam; or morphine might be prescribed in late stages, to reduce the sensation of breathlessness. </a:t>
            </a:r>
            <a:r>
              <a:rPr lang="en-GB" sz="2100" dirty="0">
                <a:solidFill>
                  <a:srgbClr val="0070C0"/>
                </a:solidFill>
              </a:rPr>
              <a:t>Marie Curie (2023) </a:t>
            </a:r>
            <a:r>
              <a:rPr lang="en-GB" sz="2300" dirty="0">
                <a:solidFill>
                  <a:srgbClr val="0070C0"/>
                </a:solidFill>
              </a:rPr>
              <a:t>https://www.mariecurie.org.uk/professionals/palliative-care-knowledge-zone/condition-specific-short-guides/respiratory-diseases</a:t>
            </a:r>
          </a:p>
          <a:p>
            <a:r>
              <a:rPr lang="en-GB" dirty="0">
                <a:solidFill>
                  <a:srgbClr val="0070C0"/>
                </a:solidFill>
              </a:rPr>
              <a:t>Comfort, reassurance, reduced anxiety, and good mouthcare are key at this point.  </a:t>
            </a:r>
          </a:p>
        </p:txBody>
      </p:sp>
    </p:spTree>
    <p:extLst>
      <p:ext uri="{BB962C8B-B14F-4D97-AF65-F5344CB8AC3E}">
        <p14:creationId xmlns:p14="http://schemas.microsoft.com/office/powerpoint/2010/main" val="960454209"/>
      </p:ext>
    </p:extLst>
  </p:cSld>
  <p:clrMapOvr>
    <a:masterClrMapping/>
  </p:clrMapOvr>
  <mc:AlternateContent xmlns:mc="http://schemas.openxmlformats.org/markup-compatibility/2006" xmlns:p14="http://schemas.microsoft.com/office/powerpoint/2010/main">
    <mc:Choice Requires="p14">
      <p:transition spd="slow" p14:dur="2000" advTm="283745"/>
    </mc:Choice>
    <mc:Fallback xmlns="">
      <p:transition spd="slow" advTm="28374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D25718-A2F0-2E23-C536-287C46A2CB1D}"/>
              </a:ext>
            </a:extLst>
          </p:cNvPr>
          <p:cNvSpPr>
            <a:spLocks noGrp="1"/>
          </p:cNvSpPr>
          <p:nvPr>
            <p:ph type="title"/>
          </p:nvPr>
        </p:nvSpPr>
        <p:spPr>
          <a:xfrm>
            <a:off x="838200" y="365125"/>
            <a:ext cx="10515600" cy="483961"/>
          </a:xfrm>
        </p:spPr>
        <p:txBody>
          <a:bodyPr>
            <a:normAutofit fontScale="90000"/>
          </a:bodyPr>
          <a:lstStyle/>
          <a:p>
            <a:r>
              <a:rPr lang="en-GB" dirty="0">
                <a:solidFill>
                  <a:srgbClr val="0070C0"/>
                </a:solidFill>
              </a:rPr>
              <a:t>Summary 1</a:t>
            </a:r>
          </a:p>
        </p:txBody>
      </p:sp>
      <p:sp>
        <p:nvSpPr>
          <p:cNvPr id="3" name="Content Placeholder 2">
            <a:extLst>
              <a:ext uri="{FF2B5EF4-FFF2-40B4-BE49-F238E27FC236}">
                <a16:creationId xmlns:a16="http://schemas.microsoft.com/office/drawing/2014/main" id="{6EAD00E8-E6F1-45B5-F112-01CB4D56C4AC}"/>
              </a:ext>
            </a:extLst>
          </p:cNvPr>
          <p:cNvSpPr>
            <a:spLocks noGrp="1"/>
          </p:cNvSpPr>
          <p:nvPr>
            <p:ph idx="1"/>
          </p:nvPr>
        </p:nvSpPr>
        <p:spPr>
          <a:xfrm>
            <a:off x="838200" y="1091682"/>
            <a:ext cx="10515600" cy="5085281"/>
          </a:xfrm>
        </p:spPr>
        <p:txBody>
          <a:bodyPr/>
          <a:lstStyle/>
          <a:p>
            <a:r>
              <a:rPr lang="en-GB" dirty="0">
                <a:solidFill>
                  <a:srgbClr val="0070C0"/>
                </a:solidFill>
              </a:rPr>
              <a:t>NDDs can affect breathing in various ways, e.g. in PD respiratory muscle weakness and rigidity can cause shortness of breath, decreased lung function and difficulty coughing and clearing airways.</a:t>
            </a:r>
          </a:p>
          <a:p>
            <a:r>
              <a:rPr lang="en-GB" dirty="0">
                <a:solidFill>
                  <a:srgbClr val="0070C0"/>
                </a:solidFill>
              </a:rPr>
              <a:t>In HD respiratory dysfunction can reduce lung capacity, breathing becomes difficult, impacting on sleep.  </a:t>
            </a:r>
          </a:p>
          <a:p>
            <a:r>
              <a:rPr lang="en-GB" dirty="0">
                <a:solidFill>
                  <a:srgbClr val="0070C0"/>
                </a:solidFill>
              </a:rPr>
              <a:t>In dementias respiratory dysfunction can result from brain changes that control breathing and from decreasing mobility and muscle weakness, reducing lung function, increasing shortness of breath and increasing the risk of respiratory infections.</a:t>
            </a:r>
          </a:p>
          <a:p>
            <a:r>
              <a:rPr lang="en-GB" dirty="0">
                <a:solidFill>
                  <a:srgbClr val="0070C0"/>
                </a:solidFill>
              </a:rPr>
              <a:t>Loss of swallow control, pouching and ineffective chewing in these conditions can lead to choking</a:t>
            </a:r>
          </a:p>
        </p:txBody>
      </p:sp>
    </p:spTree>
    <p:extLst>
      <p:ext uri="{BB962C8B-B14F-4D97-AF65-F5344CB8AC3E}">
        <p14:creationId xmlns:p14="http://schemas.microsoft.com/office/powerpoint/2010/main" val="887300522"/>
      </p:ext>
    </p:extLst>
  </p:cSld>
  <p:clrMapOvr>
    <a:masterClrMapping/>
  </p:clrMapOvr>
  <mc:AlternateContent xmlns:mc="http://schemas.openxmlformats.org/markup-compatibility/2006" xmlns:p14="http://schemas.microsoft.com/office/powerpoint/2010/main">
    <mc:Choice Requires="p14">
      <p:transition spd="slow" p14:dur="2000" advTm="93945"/>
    </mc:Choice>
    <mc:Fallback xmlns="">
      <p:transition spd="slow" advTm="9394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23DDF-DDF0-D0BE-4590-A016CEF9E2CD}"/>
              </a:ext>
            </a:extLst>
          </p:cNvPr>
          <p:cNvSpPr>
            <a:spLocks noGrp="1"/>
          </p:cNvSpPr>
          <p:nvPr>
            <p:ph type="title"/>
          </p:nvPr>
        </p:nvSpPr>
        <p:spPr>
          <a:xfrm>
            <a:off x="838200" y="365125"/>
            <a:ext cx="10515600" cy="521283"/>
          </a:xfrm>
        </p:spPr>
        <p:txBody>
          <a:bodyPr>
            <a:normAutofit fontScale="90000"/>
          </a:bodyPr>
          <a:lstStyle/>
          <a:p>
            <a:r>
              <a:rPr lang="en-GB" dirty="0">
                <a:solidFill>
                  <a:srgbClr val="0070C0"/>
                </a:solidFill>
              </a:rPr>
              <a:t>Summary 2</a:t>
            </a:r>
          </a:p>
        </p:txBody>
      </p:sp>
      <p:sp>
        <p:nvSpPr>
          <p:cNvPr id="3" name="Content Placeholder 2">
            <a:extLst>
              <a:ext uri="{FF2B5EF4-FFF2-40B4-BE49-F238E27FC236}">
                <a16:creationId xmlns:a16="http://schemas.microsoft.com/office/drawing/2014/main" id="{0B21D097-AFE6-AAF9-A005-C409F61D86B7}"/>
              </a:ext>
            </a:extLst>
          </p:cNvPr>
          <p:cNvSpPr>
            <a:spLocks noGrp="1"/>
          </p:cNvSpPr>
          <p:nvPr>
            <p:ph idx="1"/>
          </p:nvPr>
        </p:nvSpPr>
        <p:spPr>
          <a:xfrm>
            <a:off x="326571" y="951722"/>
            <a:ext cx="11532637" cy="5225241"/>
          </a:xfrm>
        </p:spPr>
        <p:txBody>
          <a:bodyPr/>
          <a:lstStyle/>
          <a:p>
            <a:r>
              <a:rPr lang="en-GB" dirty="0">
                <a:solidFill>
                  <a:srgbClr val="0070C0"/>
                </a:solidFill>
              </a:rPr>
              <a:t>Impaired breathing in NDDs can significantly impair ability of individuals to carry out activities of living. </a:t>
            </a:r>
          </a:p>
          <a:p>
            <a:r>
              <a:rPr lang="en-GB" dirty="0">
                <a:solidFill>
                  <a:srgbClr val="0070C0"/>
                </a:solidFill>
              </a:rPr>
              <a:t>Shortness of breath can limit physical activity, making it difficult to perform tasks such as walking, climbing stairs, or wash, bath and dress independently.</a:t>
            </a:r>
          </a:p>
          <a:p>
            <a:r>
              <a:rPr lang="en-GB" dirty="0">
                <a:solidFill>
                  <a:srgbClr val="0070C0"/>
                </a:solidFill>
              </a:rPr>
              <a:t>Breathing difficulties can also interfere with sleep, cause fatigue, reduce cognitive function.</a:t>
            </a:r>
          </a:p>
          <a:p>
            <a:r>
              <a:rPr lang="en-GB" dirty="0">
                <a:solidFill>
                  <a:srgbClr val="0070C0"/>
                </a:solidFill>
              </a:rPr>
              <a:t>All of this is detrimental to quality of life.</a:t>
            </a:r>
          </a:p>
          <a:p>
            <a:r>
              <a:rPr lang="en-GB" dirty="0">
                <a:solidFill>
                  <a:srgbClr val="0070C0"/>
                </a:solidFill>
              </a:rPr>
              <a:t>Respiratory infections can further compromise breathing leading to hospitalisation.  Pneumonia (including aspiration pneumonia are often the eventual cause of death for people with NDDs. </a:t>
            </a:r>
          </a:p>
        </p:txBody>
      </p:sp>
    </p:spTree>
    <p:extLst>
      <p:ext uri="{BB962C8B-B14F-4D97-AF65-F5344CB8AC3E}">
        <p14:creationId xmlns:p14="http://schemas.microsoft.com/office/powerpoint/2010/main" val="2078160634"/>
      </p:ext>
    </p:extLst>
  </p:cSld>
  <p:clrMapOvr>
    <a:masterClrMapping/>
  </p:clrMapOvr>
  <mc:AlternateContent xmlns:mc="http://schemas.openxmlformats.org/markup-compatibility/2006" xmlns:p14="http://schemas.microsoft.com/office/powerpoint/2010/main">
    <mc:Choice Requires="p14">
      <p:transition spd="slow" p14:dur="2000" advTm="106763"/>
    </mc:Choice>
    <mc:Fallback xmlns="">
      <p:transition spd="slow" advTm="10676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7CAD45-76E2-EF63-71A7-50D9D2EA0E1F}"/>
              </a:ext>
            </a:extLst>
          </p:cNvPr>
          <p:cNvSpPr>
            <a:spLocks noGrp="1"/>
          </p:cNvSpPr>
          <p:nvPr>
            <p:ph type="title"/>
          </p:nvPr>
        </p:nvSpPr>
        <p:spPr>
          <a:xfrm>
            <a:off x="306355" y="187844"/>
            <a:ext cx="10515600" cy="474630"/>
          </a:xfrm>
        </p:spPr>
        <p:txBody>
          <a:bodyPr>
            <a:normAutofit fontScale="90000"/>
          </a:bodyPr>
          <a:lstStyle/>
          <a:p>
            <a:r>
              <a:rPr lang="en-GB" dirty="0">
                <a:solidFill>
                  <a:srgbClr val="0070C0"/>
                </a:solidFill>
              </a:rPr>
              <a:t>Summary 3 – who cares for the carers?</a:t>
            </a:r>
          </a:p>
        </p:txBody>
      </p:sp>
      <p:sp>
        <p:nvSpPr>
          <p:cNvPr id="3" name="Content Placeholder 2">
            <a:extLst>
              <a:ext uri="{FF2B5EF4-FFF2-40B4-BE49-F238E27FC236}">
                <a16:creationId xmlns:a16="http://schemas.microsoft.com/office/drawing/2014/main" id="{561B1F4A-730B-3CB5-964D-9D6BDF4AE5C3}"/>
              </a:ext>
            </a:extLst>
          </p:cNvPr>
          <p:cNvSpPr>
            <a:spLocks noGrp="1"/>
          </p:cNvSpPr>
          <p:nvPr>
            <p:ph idx="1"/>
          </p:nvPr>
        </p:nvSpPr>
        <p:spPr>
          <a:xfrm>
            <a:off x="306355" y="662474"/>
            <a:ext cx="7745963" cy="4851917"/>
          </a:xfrm>
        </p:spPr>
        <p:txBody>
          <a:bodyPr>
            <a:noAutofit/>
          </a:bodyPr>
          <a:lstStyle/>
          <a:p>
            <a:r>
              <a:rPr lang="en-GB" sz="1600" dirty="0">
                <a:solidFill>
                  <a:srgbClr val="0070C0"/>
                </a:solidFill>
              </a:rPr>
              <a:t>The impact of breathing problems associated with NDDs can be immense not only for the individual directly affected but also for caregivers, who increasingly may need to assist with respiratory symptom management as well as supporting Als such as bathing, dressing and mobilising. </a:t>
            </a:r>
          </a:p>
          <a:p>
            <a:r>
              <a:rPr lang="en-GB" sz="1600" dirty="0">
                <a:solidFill>
                  <a:srgbClr val="0070C0"/>
                </a:solidFill>
              </a:rPr>
              <a:t>They may need to monitor for signs of respiratory infection and manage medications.   Signs to observe for and report to professionals include coughing, fever/ high temperature, sweating, (may feel cold even though hot) and difficulty breathing/ use of accessory muscles.</a:t>
            </a:r>
          </a:p>
          <a:p>
            <a:r>
              <a:rPr lang="en-GB" sz="1600" dirty="0">
                <a:solidFill>
                  <a:srgbClr val="0070C0"/>
                </a:solidFill>
              </a:rPr>
              <a:t>Tips for caregivers include: work closely with healthcare professionals to optimize breathing- may involve O2 therapy, medications and respiratory devices (inhalers/ nebulizers). </a:t>
            </a:r>
          </a:p>
          <a:p>
            <a:r>
              <a:rPr lang="en-GB" sz="1600" dirty="0">
                <a:solidFill>
                  <a:srgbClr val="0070C0"/>
                </a:solidFill>
              </a:rPr>
              <a:t>Encourage physical activity as appropriate – agree level of safety with health professionals.</a:t>
            </a:r>
          </a:p>
          <a:p>
            <a:r>
              <a:rPr lang="en-GB" sz="1600" dirty="0">
                <a:solidFill>
                  <a:srgbClr val="0070C0"/>
                </a:solidFill>
              </a:rPr>
              <a:t>Ensure a comfortable sleeping environment and adhere to a consistent bedtime routine.</a:t>
            </a:r>
          </a:p>
          <a:p>
            <a:r>
              <a:rPr lang="en-GB" sz="1600" dirty="0">
                <a:solidFill>
                  <a:srgbClr val="0070C0"/>
                </a:solidFill>
              </a:rPr>
              <a:t>Work to reduce stress and promote self care, encouraging independence as far as is reasonably practical – seek support from other caregivers (emotional as well as practical) </a:t>
            </a:r>
          </a:p>
          <a:p>
            <a:r>
              <a:rPr lang="en-GB" sz="1600" dirty="0">
                <a:solidFill>
                  <a:srgbClr val="0070C0"/>
                </a:solidFill>
              </a:rPr>
              <a:t>Take care of yourself – be open and discuss your predicament, what you can manage and what you can’t go on doing, with healthcare professionals.</a:t>
            </a:r>
          </a:p>
        </p:txBody>
      </p:sp>
      <p:pic>
        <p:nvPicPr>
          <p:cNvPr id="1026" name="Picture 2" descr="Take Care of Yourself as a Caregiver infographic. Full transcript below. ">
            <a:extLst>
              <a:ext uri="{FF2B5EF4-FFF2-40B4-BE49-F238E27FC236}">
                <a16:creationId xmlns:a16="http://schemas.microsoft.com/office/drawing/2014/main" id="{F5E19099-32DE-A763-E48F-B91871B1C8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66922" y="662475"/>
            <a:ext cx="3719803" cy="290102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C256181-AF0E-6F43-0561-409575689972}"/>
              </a:ext>
            </a:extLst>
          </p:cNvPr>
          <p:cNvSpPr txBox="1"/>
          <p:nvPr/>
        </p:nvSpPr>
        <p:spPr>
          <a:xfrm>
            <a:off x="8266921" y="3563501"/>
            <a:ext cx="3719803" cy="584775"/>
          </a:xfrm>
          <a:prstGeom prst="rect">
            <a:avLst/>
          </a:prstGeom>
          <a:noFill/>
        </p:spPr>
        <p:txBody>
          <a:bodyPr wrap="square">
            <a:spAutoFit/>
          </a:bodyPr>
          <a:lstStyle/>
          <a:p>
            <a:r>
              <a:rPr lang="en-GB" sz="1600" dirty="0">
                <a:solidFill>
                  <a:srgbClr val="0070C0"/>
                </a:solidFill>
              </a:rPr>
              <a:t>https://www.nia.nih.gov/health/infographics/take-care-yourself-caregiver</a:t>
            </a:r>
          </a:p>
        </p:txBody>
      </p:sp>
    </p:spTree>
    <p:extLst>
      <p:ext uri="{BB962C8B-B14F-4D97-AF65-F5344CB8AC3E}">
        <p14:creationId xmlns:p14="http://schemas.microsoft.com/office/powerpoint/2010/main" val="2288241748"/>
      </p:ext>
    </p:extLst>
  </p:cSld>
  <p:clrMapOvr>
    <a:masterClrMapping/>
  </p:clrMapOvr>
  <mc:AlternateContent xmlns:mc="http://schemas.openxmlformats.org/markup-compatibility/2006" xmlns:p14="http://schemas.microsoft.com/office/powerpoint/2010/main">
    <mc:Choice Requires="p14">
      <p:transition spd="slow" p14:dur="2000" advTm="358765"/>
    </mc:Choice>
    <mc:Fallback xmlns="">
      <p:transition spd="slow" advTm="35876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D7E7A-EE51-C857-FC6E-2A5F148D8EA9}"/>
              </a:ext>
            </a:extLst>
          </p:cNvPr>
          <p:cNvSpPr>
            <a:spLocks noGrp="1"/>
          </p:cNvSpPr>
          <p:nvPr>
            <p:ph type="title"/>
          </p:nvPr>
        </p:nvSpPr>
        <p:spPr>
          <a:xfrm>
            <a:off x="838200" y="365125"/>
            <a:ext cx="10515600" cy="577267"/>
          </a:xfrm>
        </p:spPr>
        <p:txBody>
          <a:bodyPr>
            <a:normAutofit fontScale="90000"/>
          </a:bodyPr>
          <a:lstStyle/>
          <a:p>
            <a:r>
              <a:rPr lang="en-GB" b="1" dirty="0">
                <a:solidFill>
                  <a:srgbClr val="0070C0"/>
                </a:solidFill>
              </a:rPr>
              <a:t>Scenario</a:t>
            </a:r>
          </a:p>
        </p:txBody>
      </p:sp>
      <p:sp>
        <p:nvSpPr>
          <p:cNvPr id="3" name="Content Placeholder 2">
            <a:extLst>
              <a:ext uri="{FF2B5EF4-FFF2-40B4-BE49-F238E27FC236}">
                <a16:creationId xmlns:a16="http://schemas.microsoft.com/office/drawing/2014/main" id="{A1D5E702-0869-D3FF-AF32-090BA206F4E0}"/>
              </a:ext>
            </a:extLst>
          </p:cNvPr>
          <p:cNvSpPr>
            <a:spLocks noGrp="1"/>
          </p:cNvSpPr>
          <p:nvPr>
            <p:ph idx="1"/>
          </p:nvPr>
        </p:nvSpPr>
        <p:spPr>
          <a:xfrm>
            <a:off x="213049" y="942392"/>
            <a:ext cx="11692812" cy="3377681"/>
          </a:xfrm>
        </p:spPr>
        <p:txBody>
          <a:bodyPr>
            <a:normAutofit/>
          </a:bodyPr>
          <a:lstStyle/>
          <a:p>
            <a:r>
              <a:rPr lang="en-GB" sz="2000" dirty="0">
                <a:solidFill>
                  <a:srgbClr val="0070C0"/>
                </a:solidFill>
              </a:rPr>
              <a:t>Miss Morningside lives alone at her home with no family nearby. She has recently been diagnosed with Alzheimer’s disease after reporting to her doctor trouble with recalling names and recent events, and being lost in the village she has always lived in.  She insists on remaining in her own home, and the doctor agrees for now, so long as she is considered safe.  A community nurse named Anna visits twice weekly – to assess safety.   Anna notices Miss Morningside is breathless going upstairs, and suggests using a downstairs room as her bedroom, and using the downstairs shower room with W.C to wash in as opposed to the upstairs bathroom.   On a walk to the grocer shop, Anna finds that Miss Morningside is short of breath on her way back, needing to stop several times.  Miss Morningside is keen to remain independent and do her own shopping.  The doctor’s report does mention breathlessness on exertion but suggests this is purely due to general physical decline and not any other cause.</a:t>
            </a:r>
          </a:p>
          <a:p>
            <a:r>
              <a:rPr lang="en-GB" sz="2000" dirty="0">
                <a:solidFill>
                  <a:srgbClr val="0070C0"/>
                </a:solidFill>
              </a:rPr>
              <a:t>See if you can come up with a care plan focussed on the issue around Miss Morningside’s breathlessness.</a:t>
            </a:r>
          </a:p>
        </p:txBody>
      </p:sp>
      <p:graphicFrame>
        <p:nvGraphicFramePr>
          <p:cNvPr id="4" name="Table 4">
            <a:extLst>
              <a:ext uri="{FF2B5EF4-FFF2-40B4-BE49-F238E27FC236}">
                <a16:creationId xmlns:a16="http://schemas.microsoft.com/office/drawing/2014/main" id="{1F2DEF01-8179-FC6F-3339-93A59E26FCA1}"/>
              </a:ext>
            </a:extLst>
          </p:cNvPr>
          <p:cNvGraphicFramePr>
            <a:graphicFrameLocks noGrp="1"/>
          </p:cNvGraphicFramePr>
          <p:nvPr>
            <p:extLst>
              <p:ext uri="{D42A27DB-BD31-4B8C-83A1-F6EECF244321}">
                <p14:modId xmlns:p14="http://schemas.microsoft.com/office/powerpoint/2010/main" val="1059343345"/>
              </p:ext>
            </p:extLst>
          </p:nvPr>
        </p:nvGraphicFramePr>
        <p:xfrm>
          <a:off x="305836" y="4526500"/>
          <a:ext cx="11310776" cy="741680"/>
        </p:xfrm>
        <a:graphic>
          <a:graphicData uri="http://schemas.openxmlformats.org/drawingml/2006/table">
            <a:tbl>
              <a:tblPr firstRow="1" bandRow="1">
                <a:tableStyleId>{5C22544A-7EE6-4342-B048-85BDC9FD1C3A}</a:tableStyleId>
              </a:tblPr>
              <a:tblGrid>
                <a:gridCol w="1457649">
                  <a:extLst>
                    <a:ext uri="{9D8B030D-6E8A-4147-A177-3AD203B41FA5}">
                      <a16:colId xmlns:a16="http://schemas.microsoft.com/office/drawing/2014/main" val="900723522"/>
                    </a:ext>
                  </a:extLst>
                </a:gridCol>
                <a:gridCol w="1754155">
                  <a:extLst>
                    <a:ext uri="{9D8B030D-6E8A-4147-A177-3AD203B41FA5}">
                      <a16:colId xmlns:a16="http://schemas.microsoft.com/office/drawing/2014/main" val="4103715577"/>
                    </a:ext>
                  </a:extLst>
                </a:gridCol>
                <a:gridCol w="6550090">
                  <a:extLst>
                    <a:ext uri="{9D8B030D-6E8A-4147-A177-3AD203B41FA5}">
                      <a16:colId xmlns:a16="http://schemas.microsoft.com/office/drawing/2014/main" val="4004892457"/>
                    </a:ext>
                  </a:extLst>
                </a:gridCol>
                <a:gridCol w="1548882">
                  <a:extLst>
                    <a:ext uri="{9D8B030D-6E8A-4147-A177-3AD203B41FA5}">
                      <a16:colId xmlns:a16="http://schemas.microsoft.com/office/drawing/2014/main" val="728567832"/>
                    </a:ext>
                  </a:extLst>
                </a:gridCol>
              </a:tblGrid>
              <a:tr h="370840">
                <a:tc>
                  <a:txBody>
                    <a:bodyPr/>
                    <a:lstStyle/>
                    <a:p>
                      <a:r>
                        <a:rPr lang="en-GB" dirty="0"/>
                        <a:t>Problem</a:t>
                      </a:r>
                    </a:p>
                  </a:txBody>
                  <a:tcPr/>
                </a:tc>
                <a:tc>
                  <a:txBody>
                    <a:bodyPr/>
                    <a:lstStyle/>
                    <a:p>
                      <a:r>
                        <a:rPr lang="en-GB" dirty="0"/>
                        <a:t>Goal</a:t>
                      </a:r>
                    </a:p>
                  </a:txBody>
                  <a:tcPr/>
                </a:tc>
                <a:tc>
                  <a:txBody>
                    <a:bodyPr/>
                    <a:lstStyle/>
                    <a:p>
                      <a:r>
                        <a:rPr lang="en-GB" dirty="0"/>
                        <a:t>Intervention</a:t>
                      </a:r>
                    </a:p>
                  </a:txBody>
                  <a:tcPr/>
                </a:tc>
                <a:tc>
                  <a:txBody>
                    <a:bodyPr/>
                    <a:lstStyle/>
                    <a:p>
                      <a:r>
                        <a:rPr lang="en-GB" dirty="0"/>
                        <a:t>Evaluation</a:t>
                      </a:r>
                    </a:p>
                  </a:txBody>
                  <a:tcPr/>
                </a:tc>
                <a:extLst>
                  <a:ext uri="{0D108BD9-81ED-4DB2-BD59-A6C34878D82A}">
                    <a16:rowId xmlns:a16="http://schemas.microsoft.com/office/drawing/2014/main" val="1548357765"/>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2221821761"/>
                  </a:ext>
                </a:extLst>
              </a:tr>
            </a:tbl>
          </a:graphicData>
        </a:graphic>
      </p:graphicFrame>
    </p:spTree>
    <p:extLst>
      <p:ext uri="{BB962C8B-B14F-4D97-AF65-F5344CB8AC3E}">
        <p14:creationId xmlns:p14="http://schemas.microsoft.com/office/powerpoint/2010/main" val="3871970784"/>
      </p:ext>
    </p:extLst>
  </p:cSld>
  <p:clrMapOvr>
    <a:masterClrMapping/>
  </p:clrMapOvr>
  <mc:AlternateContent xmlns:mc="http://schemas.openxmlformats.org/markup-compatibility/2006" xmlns:p14="http://schemas.microsoft.com/office/powerpoint/2010/main">
    <mc:Choice Requires="p14">
      <p:transition spd="slow" p14:dur="2000" advTm="162201"/>
    </mc:Choice>
    <mc:Fallback xmlns="">
      <p:transition spd="slow" advTm="16220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4DF954-A0BC-0FB4-0690-782796E5E72E}"/>
              </a:ext>
            </a:extLst>
          </p:cNvPr>
          <p:cNvSpPr>
            <a:spLocks noGrp="1"/>
          </p:cNvSpPr>
          <p:nvPr>
            <p:ph type="title"/>
          </p:nvPr>
        </p:nvSpPr>
        <p:spPr>
          <a:xfrm>
            <a:off x="754225" y="226864"/>
            <a:ext cx="10515600" cy="427977"/>
          </a:xfrm>
        </p:spPr>
        <p:txBody>
          <a:bodyPr>
            <a:normAutofit fontScale="90000"/>
          </a:bodyPr>
          <a:lstStyle/>
          <a:p>
            <a:r>
              <a:rPr lang="en-GB" b="1" dirty="0">
                <a:solidFill>
                  <a:srgbClr val="0070C0"/>
                </a:solidFill>
              </a:rPr>
              <a:t>Scenario   - </a:t>
            </a:r>
            <a:r>
              <a:rPr lang="en-GB" dirty="0">
                <a:solidFill>
                  <a:srgbClr val="0070C0"/>
                </a:solidFill>
              </a:rPr>
              <a:t>my attempt- you may do better</a:t>
            </a:r>
            <a:r>
              <a:rPr lang="en-GB" b="1" dirty="0">
                <a:solidFill>
                  <a:srgbClr val="0070C0"/>
                </a:solidFill>
              </a:rPr>
              <a:t>…</a:t>
            </a:r>
          </a:p>
        </p:txBody>
      </p:sp>
      <p:graphicFrame>
        <p:nvGraphicFramePr>
          <p:cNvPr id="4" name="Table 4">
            <a:extLst>
              <a:ext uri="{FF2B5EF4-FFF2-40B4-BE49-F238E27FC236}">
                <a16:creationId xmlns:a16="http://schemas.microsoft.com/office/drawing/2014/main" id="{7B1BEA61-9E25-0702-2E1B-8BA6D637911F}"/>
              </a:ext>
            </a:extLst>
          </p:cNvPr>
          <p:cNvGraphicFramePr>
            <a:graphicFrameLocks noGrp="1"/>
          </p:cNvGraphicFramePr>
          <p:nvPr>
            <p:extLst>
              <p:ext uri="{D42A27DB-BD31-4B8C-83A1-F6EECF244321}">
                <p14:modId xmlns:p14="http://schemas.microsoft.com/office/powerpoint/2010/main" val="2603257956"/>
              </p:ext>
            </p:extLst>
          </p:nvPr>
        </p:nvGraphicFramePr>
        <p:xfrm>
          <a:off x="249852" y="654842"/>
          <a:ext cx="11665340" cy="5548318"/>
        </p:xfrm>
        <a:graphic>
          <a:graphicData uri="http://schemas.openxmlformats.org/drawingml/2006/table">
            <a:tbl>
              <a:tblPr firstRow="1" bandRow="1">
                <a:tableStyleId>{5C22544A-7EE6-4342-B048-85BDC9FD1C3A}</a:tableStyleId>
              </a:tblPr>
              <a:tblGrid>
                <a:gridCol w="1445604">
                  <a:extLst>
                    <a:ext uri="{9D8B030D-6E8A-4147-A177-3AD203B41FA5}">
                      <a16:colId xmlns:a16="http://schemas.microsoft.com/office/drawing/2014/main" val="900723522"/>
                    </a:ext>
                  </a:extLst>
                </a:gridCol>
                <a:gridCol w="1366481">
                  <a:extLst>
                    <a:ext uri="{9D8B030D-6E8A-4147-A177-3AD203B41FA5}">
                      <a16:colId xmlns:a16="http://schemas.microsoft.com/office/drawing/2014/main" val="4103715577"/>
                    </a:ext>
                  </a:extLst>
                </a:gridCol>
                <a:gridCol w="7574961">
                  <a:extLst>
                    <a:ext uri="{9D8B030D-6E8A-4147-A177-3AD203B41FA5}">
                      <a16:colId xmlns:a16="http://schemas.microsoft.com/office/drawing/2014/main" val="4004892457"/>
                    </a:ext>
                  </a:extLst>
                </a:gridCol>
                <a:gridCol w="1278294">
                  <a:extLst>
                    <a:ext uri="{9D8B030D-6E8A-4147-A177-3AD203B41FA5}">
                      <a16:colId xmlns:a16="http://schemas.microsoft.com/office/drawing/2014/main" val="728567832"/>
                    </a:ext>
                  </a:extLst>
                </a:gridCol>
              </a:tblGrid>
              <a:tr h="510329">
                <a:tc>
                  <a:txBody>
                    <a:bodyPr/>
                    <a:lstStyle/>
                    <a:p>
                      <a:r>
                        <a:rPr lang="en-GB" dirty="0"/>
                        <a:t>Problem</a:t>
                      </a:r>
                    </a:p>
                  </a:txBody>
                  <a:tcPr/>
                </a:tc>
                <a:tc>
                  <a:txBody>
                    <a:bodyPr/>
                    <a:lstStyle/>
                    <a:p>
                      <a:r>
                        <a:rPr lang="en-GB" dirty="0"/>
                        <a:t>Goal</a:t>
                      </a:r>
                    </a:p>
                  </a:txBody>
                  <a:tcPr/>
                </a:tc>
                <a:tc>
                  <a:txBody>
                    <a:bodyPr/>
                    <a:lstStyle/>
                    <a:p>
                      <a:r>
                        <a:rPr lang="en-GB" dirty="0"/>
                        <a:t>Intervention (and rationale)</a:t>
                      </a:r>
                    </a:p>
                  </a:txBody>
                  <a:tcPr/>
                </a:tc>
                <a:tc>
                  <a:txBody>
                    <a:bodyPr/>
                    <a:lstStyle/>
                    <a:p>
                      <a:r>
                        <a:rPr lang="en-GB" dirty="0"/>
                        <a:t>Evaluation</a:t>
                      </a:r>
                    </a:p>
                  </a:txBody>
                  <a:tcPr/>
                </a:tc>
                <a:extLst>
                  <a:ext uri="{0D108BD9-81ED-4DB2-BD59-A6C34878D82A}">
                    <a16:rowId xmlns:a16="http://schemas.microsoft.com/office/drawing/2014/main" val="1548357765"/>
                  </a:ext>
                </a:extLst>
              </a:tr>
              <a:tr h="5037989">
                <a:tc>
                  <a:txBody>
                    <a:bodyPr/>
                    <a:lstStyle/>
                    <a:p>
                      <a:r>
                        <a:rPr lang="en-GB" sz="1400" dirty="0"/>
                        <a:t>Miss Morningside is coming to terms with a recent Alzheimer’s disease diagnosis.  She has breathlessness on exertion and struggles to manage stairs and shopping safely.  She is resistant to suggestions such as moving to a downstairs bedroom and shower room and having help with shopping.</a:t>
                      </a:r>
                    </a:p>
                  </a:txBody>
                  <a:tcPr/>
                </a:tc>
                <a:tc>
                  <a:txBody>
                    <a:bodyPr/>
                    <a:lstStyle/>
                    <a:p>
                      <a:r>
                        <a:rPr lang="en-GB" sz="1400" dirty="0"/>
                        <a:t>Improve Miss Morningside’s safety and independence while managing her breathlessness. </a:t>
                      </a:r>
                    </a:p>
                  </a:txBody>
                  <a:tcPr/>
                </a:tc>
                <a:tc>
                  <a:txBody>
                    <a:bodyPr/>
                    <a:lstStyle/>
                    <a:p>
                      <a:pPr marL="342900" indent="-342900">
                        <a:buAutoNum type="arabicPeriod"/>
                      </a:pPr>
                      <a:r>
                        <a:rPr lang="en-GB" sz="1400" dirty="0"/>
                        <a:t>Educate and support.  Show understanding regarding resistance to change in the home and offers of help.  The diagnosis is new and taking time to adjust is natural.  Educate re AD and management strategies.  Teach techniques to conserve energy in daily activities.  Assuring Miss Morningside of her own active role in managing the condition will help empower her and understand risks that can be reduced with accepting some necessary changes.</a:t>
                      </a:r>
                    </a:p>
                    <a:p>
                      <a:pPr marL="342900" indent="-342900">
                        <a:buAutoNum type="arabicPeriod"/>
                      </a:pPr>
                      <a:r>
                        <a:rPr lang="en-GB" sz="1400" dirty="0"/>
                        <a:t>Seek to agree a trial of using downstairs bedroom and shower room.  This promotes safety, and by avoiding potential accidents will enable staying at home and independent longer.</a:t>
                      </a:r>
                    </a:p>
                    <a:p>
                      <a:pPr marL="342900" indent="-342900">
                        <a:buAutoNum type="arabicPeriod"/>
                      </a:pPr>
                      <a:r>
                        <a:rPr lang="en-GB" sz="1400" dirty="0"/>
                        <a:t>Regular assessments.  Anna to continue twice weekly visits.  This allows for monitoring and timely modification of plan as necessary.</a:t>
                      </a:r>
                    </a:p>
                    <a:p>
                      <a:pPr marL="342900" indent="-342900">
                        <a:buAutoNum type="arabicPeriod"/>
                      </a:pPr>
                      <a:r>
                        <a:rPr lang="en-GB" sz="1400" dirty="0"/>
                        <a:t>Evaluate cause of breathlessness.  Seek referral to specialist for exploration of possible underlying causes. </a:t>
                      </a:r>
                      <a:r>
                        <a:rPr kumimoji="0" lang="en-GB" sz="1400" b="0" i="0" u="none" strike="noStrike" kern="1200" cap="none" spc="0" normalizeH="0" baseline="0" noProof="0" dirty="0">
                          <a:ln>
                            <a:noFill/>
                          </a:ln>
                          <a:solidFill>
                            <a:prstClr val="black"/>
                          </a:solidFill>
                          <a:effectLst/>
                          <a:uLnTx/>
                          <a:uFillTx/>
                          <a:latin typeface="+mn-lt"/>
                          <a:ea typeface="+mn-ea"/>
                          <a:cs typeface="+mn-cs"/>
                        </a:rPr>
                        <a:t>Also, whether some confusion may be related to breathlessness rather than directly caused by AD. </a:t>
                      </a:r>
                      <a:r>
                        <a:rPr lang="en-GB" sz="1400" dirty="0"/>
                        <a:t> It is crucial to identify the specific cause to ensure appropriate management and minimize potential risks associated with her condition.  </a:t>
                      </a:r>
                    </a:p>
                    <a:p>
                      <a:pPr marL="342900" indent="-342900">
                        <a:buAutoNum type="arabicPeriod"/>
                      </a:pPr>
                      <a:r>
                        <a:rPr lang="en-GB" sz="1400" dirty="0"/>
                        <a:t>Collaborate with Miss Morningside’s doctor.  Share observations regarding breathlessness on exertion. Discuss possible further investigations or adjustments to plan if necessary, based on reports from specialist referral.   This collaboration helps ensure Miss Morningside’s needs are met comprehensively, regarding breathlessness, and wider effects of AD, taking account of physical, psychological, environmental, sociocultural and </a:t>
                      </a:r>
                      <a:r>
                        <a:rPr lang="en-GB" sz="1400" dirty="0" err="1"/>
                        <a:t>politicoeconomic</a:t>
                      </a:r>
                      <a:r>
                        <a:rPr lang="en-GB" sz="1400" dirty="0"/>
                        <a:t> factors.</a:t>
                      </a:r>
                    </a:p>
                    <a:p>
                      <a:pPr marL="342900" indent="-342900">
                        <a:buAutoNum type="arabicPeriod"/>
                      </a:pPr>
                      <a:r>
                        <a:rPr lang="en-GB" sz="1400" dirty="0"/>
                        <a:t>Pursue with Miss Morningside the issue of assistance with shopping.  Discuss utilising delivery services, or accessing voluntary support.  Discuss whether fetching some of the lighter items will be manageable, and so help maintain an achievable level of independence and social engagement associated with her shopping trips. </a:t>
                      </a:r>
                    </a:p>
                  </a:txBody>
                  <a:tcPr/>
                </a:tc>
                <a:tc>
                  <a:txBody>
                    <a:bodyPr/>
                    <a:lstStyle/>
                    <a:p>
                      <a:r>
                        <a:rPr lang="en-GB" sz="1400" dirty="0"/>
                        <a:t>Twice weekly Anna will review the result of the interventions and discuss possible modifications with MDT </a:t>
                      </a:r>
                      <a:r>
                        <a:rPr lang="en-GB" sz="1400" dirty="0" err="1"/>
                        <a:t>asindicated</a:t>
                      </a:r>
                      <a:r>
                        <a:rPr lang="en-GB" sz="1400" dirty="0"/>
                        <a:t> by Miss Morningside’s condition.</a:t>
                      </a:r>
                    </a:p>
                  </a:txBody>
                  <a:tcPr/>
                </a:tc>
                <a:extLst>
                  <a:ext uri="{0D108BD9-81ED-4DB2-BD59-A6C34878D82A}">
                    <a16:rowId xmlns:a16="http://schemas.microsoft.com/office/drawing/2014/main" val="2221821761"/>
                  </a:ext>
                </a:extLst>
              </a:tr>
            </a:tbl>
          </a:graphicData>
        </a:graphic>
      </p:graphicFrame>
    </p:spTree>
    <p:extLst>
      <p:ext uri="{BB962C8B-B14F-4D97-AF65-F5344CB8AC3E}">
        <p14:creationId xmlns:p14="http://schemas.microsoft.com/office/powerpoint/2010/main" val="620573317"/>
      </p:ext>
    </p:extLst>
  </p:cSld>
  <p:clrMapOvr>
    <a:masterClrMapping/>
  </p:clrMapOvr>
  <mc:AlternateContent xmlns:mc="http://schemas.openxmlformats.org/markup-compatibility/2006" xmlns:p14="http://schemas.microsoft.com/office/powerpoint/2010/main">
    <mc:Choice Requires="p14">
      <p:transition spd="slow" p14:dur="2000" advTm="504201"/>
    </mc:Choice>
    <mc:Fallback xmlns="">
      <p:transition spd="slow" advTm="50420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80C1A7-5C06-ACCE-203A-874F978196C0}"/>
              </a:ext>
            </a:extLst>
          </p:cNvPr>
          <p:cNvSpPr>
            <a:spLocks noGrp="1"/>
          </p:cNvSpPr>
          <p:nvPr>
            <p:ph type="title"/>
          </p:nvPr>
        </p:nvSpPr>
        <p:spPr/>
        <p:txBody>
          <a:bodyPr/>
          <a:lstStyle/>
          <a:p>
            <a:r>
              <a:rPr lang="en-GB" dirty="0">
                <a:solidFill>
                  <a:srgbClr val="0070C0"/>
                </a:solidFill>
              </a:rPr>
              <a:t>References</a:t>
            </a:r>
          </a:p>
        </p:txBody>
      </p:sp>
      <p:sp>
        <p:nvSpPr>
          <p:cNvPr id="3" name="Content Placeholder 2">
            <a:extLst>
              <a:ext uri="{FF2B5EF4-FFF2-40B4-BE49-F238E27FC236}">
                <a16:creationId xmlns:a16="http://schemas.microsoft.com/office/drawing/2014/main" id="{266B9F77-3040-F231-0B11-BB2ED0EC5250}"/>
              </a:ext>
            </a:extLst>
          </p:cNvPr>
          <p:cNvSpPr>
            <a:spLocks noGrp="1"/>
          </p:cNvSpPr>
          <p:nvPr>
            <p:ph idx="1"/>
          </p:nvPr>
        </p:nvSpPr>
        <p:spPr>
          <a:xfrm>
            <a:off x="838200" y="1340434"/>
            <a:ext cx="11049000" cy="4351338"/>
          </a:xfrm>
        </p:spPr>
        <p:txBody>
          <a:bodyPr>
            <a:normAutofit fontScale="92500" lnSpcReduction="20000"/>
          </a:bodyPr>
          <a:lstStyle/>
          <a:p>
            <a:r>
              <a:rPr lang="en-GB" sz="1600" dirty="0">
                <a:solidFill>
                  <a:srgbClr val="0070C0"/>
                </a:solidFill>
              </a:rPr>
              <a:t>Alzheimer’s Society (2023) Toilet problems, continence and dementia, https://www.alzheimers.org.uk/get-support/daily-living/toilet-problems-continence</a:t>
            </a:r>
          </a:p>
          <a:p>
            <a:r>
              <a:rPr lang="en-GB" sz="1600" dirty="0">
                <a:solidFill>
                  <a:srgbClr val="0070C0"/>
                </a:solidFill>
              </a:rPr>
              <a:t>Better Health (2023)  </a:t>
            </a:r>
            <a:r>
              <a:rPr lang="en-GB" sz="1600" dirty="0">
                <a:solidFill>
                  <a:srgbClr val="0070C0"/>
                </a:solidFill>
                <a:hlinkClick r:id="rId2"/>
              </a:rPr>
              <a:t>https://www.betterhealth.vic.gov.au/health/healthyliving/breathing-problems-and-exercise</a:t>
            </a:r>
            <a:endParaRPr lang="en-GB" sz="1600" dirty="0">
              <a:solidFill>
                <a:srgbClr val="0070C0"/>
              </a:solidFill>
            </a:endParaRPr>
          </a:p>
          <a:p>
            <a:r>
              <a:rPr lang="en-GB" sz="1600" dirty="0" err="1">
                <a:solidFill>
                  <a:srgbClr val="0070C0"/>
                </a:solidFill>
              </a:rPr>
              <a:t>Kholer</a:t>
            </a:r>
            <a:r>
              <a:rPr lang="en-GB" sz="1600" dirty="0">
                <a:solidFill>
                  <a:srgbClr val="0070C0"/>
                </a:solidFill>
              </a:rPr>
              <a:t> M, Schwarz J, </a:t>
            </a:r>
            <a:r>
              <a:rPr lang="en-GB" sz="1600" dirty="0" err="1">
                <a:solidFill>
                  <a:srgbClr val="0070C0"/>
                </a:solidFill>
              </a:rPr>
              <a:t>Saxer</a:t>
            </a:r>
            <a:r>
              <a:rPr lang="en-GB" sz="1600" dirty="0">
                <a:solidFill>
                  <a:srgbClr val="0070C0"/>
                </a:solidFill>
              </a:rPr>
              <a:t> S (2021) </a:t>
            </a:r>
            <a:r>
              <a:rPr lang="en-GB" sz="1600" b="0" i="0" dirty="0">
                <a:solidFill>
                  <a:srgbClr val="0070C0"/>
                </a:solidFill>
                <a:effectLst/>
              </a:rPr>
              <a:t>Promoting urinary continence with nonpharmacological interventions in Parkinson’s disease, </a:t>
            </a:r>
            <a:r>
              <a:rPr lang="en-GB" sz="1600" b="0" i="0" dirty="0" err="1">
                <a:solidFill>
                  <a:srgbClr val="0070C0"/>
                </a:solidFill>
                <a:effectLst/>
              </a:rPr>
              <a:t>Pflege</a:t>
            </a:r>
            <a:r>
              <a:rPr lang="en-GB" sz="1600" b="0" i="0" dirty="0">
                <a:solidFill>
                  <a:srgbClr val="0070C0"/>
                </a:solidFill>
                <a:effectLst/>
              </a:rPr>
              <a:t> 35(1) </a:t>
            </a:r>
            <a:r>
              <a:rPr lang="en-GB" sz="1600" b="0" i="0" dirty="0">
                <a:solidFill>
                  <a:srgbClr val="0070C0"/>
                </a:solidFill>
                <a:effectLst/>
                <a:hlinkClick r:id="rId3"/>
              </a:rPr>
              <a:t>https://econtent.hogrefe.com/doi/epdf/10.1024/1012-5302/a000845</a:t>
            </a:r>
            <a:endParaRPr lang="en-GB" sz="1600" b="0" i="0" dirty="0">
              <a:solidFill>
                <a:srgbClr val="0070C0"/>
              </a:solidFill>
              <a:effectLst/>
            </a:endParaRPr>
          </a:p>
          <a:p>
            <a:r>
              <a:rPr lang="en-GB" sz="1600" b="0" i="0" dirty="0">
                <a:solidFill>
                  <a:srgbClr val="0070C0"/>
                </a:solidFill>
                <a:effectLst/>
              </a:rPr>
              <a:t>Krysta K, </a:t>
            </a:r>
            <a:r>
              <a:rPr lang="en-GB" sz="1600" b="0" i="0" dirty="0" err="1">
                <a:solidFill>
                  <a:srgbClr val="0070C0"/>
                </a:solidFill>
                <a:effectLst/>
              </a:rPr>
              <a:t>Bratek</a:t>
            </a:r>
            <a:r>
              <a:rPr lang="en-GB" sz="1600" b="0" i="0" dirty="0">
                <a:solidFill>
                  <a:srgbClr val="0070C0"/>
                </a:solidFill>
                <a:effectLst/>
              </a:rPr>
              <a:t> A, Zawada K, </a:t>
            </a:r>
            <a:r>
              <a:rPr lang="en-GB" sz="1600" b="0" i="0" dirty="0" err="1">
                <a:solidFill>
                  <a:srgbClr val="0070C0"/>
                </a:solidFill>
                <a:effectLst/>
              </a:rPr>
              <a:t>Stepańczak</a:t>
            </a:r>
            <a:r>
              <a:rPr lang="en-GB" sz="1600" b="0" i="0" dirty="0">
                <a:solidFill>
                  <a:srgbClr val="0070C0"/>
                </a:solidFill>
                <a:effectLst/>
              </a:rPr>
              <a:t> R. Cognitive deficits in adults with obstructive sleep </a:t>
            </a:r>
            <a:r>
              <a:rPr lang="en-GB" sz="1600" b="0" i="0" dirty="0" err="1">
                <a:solidFill>
                  <a:srgbClr val="0070C0"/>
                </a:solidFill>
                <a:effectLst/>
              </a:rPr>
              <a:t>apnea</a:t>
            </a:r>
            <a:r>
              <a:rPr lang="en-GB" sz="1600" b="0" i="0" dirty="0">
                <a:solidFill>
                  <a:srgbClr val="0070C0"/>
                </a:solidFill>
                <a:effectLst/>
              </a:rPr>
              <a:t> compared to children and adolescents. J Neural </a:t>
            </a:r>
            <a:r>
              <a:rPr lang="en-GB" sz="1600" b="0" i="0" dirty="0" err="1">
                <a:solidFill>
                  <a:srgbClr val="0070C0"/>
                </a:solidFill>
                <a:effectLst/>
              </a:rPr>
              <a:t>Transm</a:t>
            </a:r>
            <a:r>
              <a:rPr lang="en-GB" sz="1600" b="0" i="0" dirty="0">
                <a:solidFill>
                  <a:srgbClr val="0070C0"/>
                </a:solidFill>
                <a:effectLst/>
              </a:rPr>
              <a:t> (Vienna). 2017 Feb;124(</a:t>
            </a:r>
            <a:r>
              <a:rPr lang="en-GB" sz="1600" b="0" i="0" dirty="0" err="1">
                <a:solidFill>
                  <a:srgbClr val="0070C0"/>
                </a:solidFill>
                <a:effectLst/>
              </a:rPr>
              <a:t>Suppl</a:t>
            </a:r>
            <a:r>
              <a:rPr lang="en-GB" sz="1600" b="0" i="0" dirty="0">
                <a:solidFill>
                  <a:srgbClr val="0070C0"/>
                </a:solidFill>
                <a:effectLst/>
              </a:rPr>
              <a:t> 1):187-201. </a:t>
            </a:r>
            <a:r>
              <a:rPr lang="en-GB" sz="1600" b="0" i="0" dirty="0" err="1">
                <a:solidFill>
                  <a:srgbClr val="0070C0"/>
                </a:solidFill>
                <a:effectLst/>
              </a:rPr>
              <a:t>doi</a:t>
            </a:r>
            <a:r>
              <a:rPr lang="en-GB" sz="1600" b="0" i="0" dirty="0">
                <a:solidFill>
                  <a:srgbClr val="0070C0"/>
                </a:solidFill>
                <a:effectLst/>
              </a:rPr>
              <a:t>: 10.1007/s00702-015-1501-6. </a:t>
            </a:r>
            <a:r>
              <a:rPr lang="en-GB" sz="1600" b="0" i="0" dirty="0" err="1">
                <a:solidFill>
                  <a:srgbClr val="0070C0"/>
                </a:solidFill>
                <a:effectLst/>
              </a:rPr>
              <a:t>Epub</a:t>
            </a:r>
            <a:r>
              <a:rPr lang="en-GB" sz="1600" b="0" i="0" dirty="0">
                <a:solidFill>
                  <a:srgbClr val="0070C0"/>
                </a:solidFill>
                <a:effectLst/>
              </a:rPr>
              <a:t> 2016 Jan 4. PMID: 26729362; PMCID: PMC5281652.</a:t>
            </a:r>
          </a:p>
          <a:p>
            <a:r>
              <a:rPr lang="en-GB" sz="1600" dirty="0">
                <a:solidFill>
                  <a:srgbClr val="0070C0"/>
                </a:solidFill>
              </a:rPr>
              <a:t>Marie Curie (2023) </a:t>
            </a:r>
            <a:r>
              <a:rPr lang="en-GB" sz="1600" i="0" dirty="0">
                <a:solidFill>
                  <a:srgbClr val="0070C0"/>
                </a:solidFill>
                <a:effectLst/>
              </a:rPr>
              <a:t>Caring for someone with a long-term lung condition, </a:t>
            </a:r>
            <a:r>
              <a:rPr lang="en-GB" sz="1600" i="0" dirty="0">
                <a:solidFill>
                  <a:srgbClr val="0070C0"/>
                </a:solidFill>
                <a:effectLst/>
                <a:hlinkClick r:id="rId4"/>
              </a:rPr>
              <a:t>https://www.mariecurie.org.uk/professionals/palliative-care-knowledge-zone/condition-specific-short-guides</a:t>
            </a:r>
            <a:r>
              <a:rPr lang="en-GB" sz="1600" i="0">
                <a:solidFill>
                  <a:srgbClr val="0070C0"/>
                </a:solidFill>
                <a:effectLst/>
                <a:hlinkClick r:id="rId4"/>
              </a:rPr>
              <a:t>/respiratory-diseases</a:t>
            </a:r>
            <a:endParaRPr lang="en-GB" sz="1600" dirty="0">
              <a:solidFill>
                <a:srgbClr val="0070C0"/>
              </a:solidFill>
            </a:endParaRPr>
          </a:p>
          <a:p>
            <a:r>
              <a:rPr lang="en-GB" sz="1600" dirty="0">
                <a:solidFill>
                  <a:srgbClr val="0070C0"/>
                </a:solidFill>
              </a:rPr>
              <a:t>Parkinson’s UK (2023) Speech and communication problems, </a:t>
            </a:r>
            <a:r>
              <a:rPr lang="en-GB" sz="1600" dirty="0">
                <a:solidFill>
                  <a:srgbClr val="0070C0"/>
                </a:solidFill>
                <a:hlinkClick r:id="rId5"/>
              </a:rPr>
              <a:t>https://www.parkinsons.org.uk/information-and-support/speech-and-communication-problems</a:t>
            </a:r>
            <a:endParaRPr lang="en-GB" sz="1600" dirty="0">
              <a:solidFill>
                <a:srgbClr val="0070C0"/>
              </a:solidFill>
            </a:endParaRPr>
          </a:p>
          <a:p>
            <a:r>
              <a:rPr lang="en-GB" sz="1600" dirty="0">
                <a:solidFill>
                  <a:srgbClr val="0070C0"/>
                </a:solidFill>
              </a:rPr>
              <a:t>Parkinson’s Disease Foundation (2023) Urinary problems in Parkinson’s disease, https://www.parkinson.org/library/fact-sheets/urinary-problems</a:t>
            </a:r>
          </a:p>
          <a:p>
            <a:r>
              <a:rPr lang="en-GB" sz="1600" dirty="0">
                <a:solidFill>
                  <a:srgbClr val="0070C0"/>
                </a:solidFill>
              </a:rPr>
              <a:t>Wang Y et al (2019) </a:t>
            </a:r>
            <a:r>
              <a:rPr lang="en-GB" sz="1600" b="0" i="0" dirty="0">
                <a:solidFill>
                  <a:srgbClr val="0070C0"/>
                </a:solidFill>
                <a:effectLst/>
              </a:rPr>
              <a:t>Association between Chronic Obstructive Pulmonary Disease and Dementia: Systematic Review and Meta-Analysis of Cohort Studies. Dement </a:t>
            </a:r>
            <a:r>
              <a:rPr lang="en-GB" sz="1600" b="0" i="0" dirty="0" err="1">
                <a:solidFill>
                  <a:srgbClr val="0070C0"/>
                </a:solidFill>
                <a:effectLst/>
              </a:rPr>
              <a:t>Geriatr</a:t>
            </a:r>
            <a:r>
              <a:rPr lang="en-GB" sz="1600" b="0" i="0" dirty="0">
                <a:solidFill>
                  <a:srgbClr val="0070C0"/>
                </a:solidFill>
                <a:effectLst/>
              </a:rPr>
              <a:t> </a:t>
            </a:r>
            <a:r>
              <a:rPr lang="en-GB" sz="1600" b="0" i="0" dirty="0" err="1">
                <a:solidFill>
                  <a:srgbClr val="0070C0"/>
                </a:solidFill>
                <a:effectLst/>
              </a:rPr>
              <a:t>Cogn</a:t>
            </a:r>
            <a:r>
              <a:rPr lang="en-GB" sz="1600" b="0" i="0" dirty="0">
                <a:solidFill>
                  <a:srgbClr val="0070C0"/>
                </a:solidFill>
                <a:effectLst/>
              </a:rPr>
              <a:t> Dis Extra. 11;9(2):250-259. </a:t>
            </a:r>
            <a:r>
              <a:rPr lang="en-GB" sz="1600" b="0" i="0" dirty="0" err="1">
                <a:solidFill>
                  <a:srgbClr val="0070C0"/>
                </a:solidFill>
                <a:effectLst/>
              </a:rPr>
              <a:t>doi</a:t>
            </a:r>
            <a:r>
              <a:rPr lang="en-GB" sz="1600" b="0" i="0" dirty="0">
                <a:solidFill>
                  <a:srgbClr val="0070C0"/>
                </a:solidFill>
                <a:effectLst/>
              </a:rPr>
              <a:t>: 10.1159/000496475. PMID: 31543892; PMCID: PMC6738277.</a:t>
            </a:r>
            <a:endParaRPr lang="en-GB" sz="1600" dirty="0">
              <a:solidFill>
                <a:srgbClr val="0070C0"/>
              </a:solidFill>
            </a:endParaRPr>
          </a:p>
          <a:p>
            <a:r>
              <a:rPr lang="en-GB" sz="1600" b="0" i="0" dirty="0">
                <a:solidFill>
                  <a:srgbClr val="0070C0"/>
                </a:solidFill>
                <a:effectLst/>
              </a:rPr>
              <a:t>Moussa, M., Abou Chakra, M., </a:t>
            </a:r>
            <a:r>
              <a:rPr lang="en-GB" sz="1600" b="0" i="0" dirty="0" err="1">
                <a:solidFill>
                  <a:srgbClr val="0070C0"/>
                </a:solidFill>
                <a:effectLst/>
              </a:rPr>
              <a:t>Papatsoris</a:t>
            </a:r>
            <a:r>
              <a:rPr lang="en-GB" sz="1600" b="0" i="0" dirty="0">
                <a:solidFill>
                  <a:srgbClr val="0070C0"/>
                </a:solidFill>
                <a:effectLst/>
              </a:rPr>
              <a:t>, A. G., </a:t>
            </a:r>
            <a:r>
              <a:rPr lang="en-GB" sz="1600" b="0" i="0" dirty="0" err="1">
                <a:solidFill>
                  <a:srgbClr val="0070C0"/>
                </a:solidFill>
                <a:effectLst/>
              </a:rPr>
              <a:t>Dellis</a:t>
            </a:r>
            <a:r>
              <a:rPr lang="en-GB" sz="1600" b="0" i="0" dirty="0">
                <a:solidFill>
                  <a:srgbClr val="0070C0"/>
                </a:solidFill>
                <a:effectLst/>
              </a:rPr>
              <a:t>, A., </a:t>
            </a:r>
            <a:r>
              <a:rPr lang="en-GB" sz="1600" b="0" i="0" dirty="0" err="1">
                <a:solidFill>
                  <a:srgbClr val="0070C0"/>
                </a:solidFill>
                <a:effectLst/>
              </a:rPr>
              <a:t>Dabboucy</a:t>
            </a:r>
            <a:r>
              <a:rPr lang="en-GB" sz="1600" b="0" i="0" dirty="0">
                <a:solidFill>
                  <a:srgbClr val="0070C0"/>
                </a:solidFill>
                <a:effectLst/>
              </a:rPr>
              <a:t>, B., </a:t>
            </a:r>
            <a:r>
              <a:rPr lang="en-GB" sz="1600" b="0" i="0" dirty="0" err="1">
                <a:solidFill>
                  <a:srgbClr val="0070C0"/>
                </a:solidFill>
                <a:effectLst/>
              </a:rPr>
              <a:t>Peyromaure</a:t>
            </a:r>
            <a:r>
              <a:rPr lang="en-GB" sz="1600" b="0" i="0" dirty="0">
                <a:solidFill>
                  <a:srgbClr val="0070C0"/>
                </a:solidFill>
                <a:effectLst/>
              </a:rPr>
              <a:t>, M. ., Barry </a:t>
            </a:r>
            <a:r>
              <a:rPr lang="en-GB" sz="1600" b="0" i="0" dirty="0" err="1">
                <a:solidFill>
                  <a:srgbClr val="0070C0"/>
                </a:solidFill>
                <a:effectLst/>
              </a:rPr>
              <a:t>Delongchamps</a:t>
            </a:r>
            <a:r>
              <a:rPr lang="en-GB" sz="1600" b="0" i="0" dirty="0">
                <a:solidFill>
                  <a:srgbClr val="0070C0"/>
                </a:solidFill>
                <a:effectLst/>
              </a:rPr>
              <a:t>, N. ., Bailly, H., &amp; Duquesne, I. (2022). Perspectives on the urological care in Parkinson’s disease patients. </a:t>
            </a:r>
            <a:r>
              <a:rPr lang="en-GB" sz="1600" b="0" i="1" dirty="0" err="1">
                <a:solidFill>
                  <a:srgbClr val="0070C0"/>
                </a:solidFill>
                <a:effectLst/>
              </a:rPr>
              <a:t>Archivio</a:t>
            </a:r>
            <a:r>
              <a:rPr lang="en-GB" sz="1600" b="0" i="1" dirty="0">
                <a:solidFill>
                  <a:srgbClr val="0070C0"/>
                </a:solidFill>
                <a:effectLst/>
              </a:rPr>
              <a:t> </a:t>
            </a:r>
            <a:r>
              <a:rPr lang="en-GB" sz="1600" b="0" i="1" dirty="0" err="1">
                <a:solidFill>
                  <a:srgbClr val="0070C0"/>
                </a:solidFill>
                <a:effectLst/>
              </a:rPr>
              <a:t>Italiano</a:t>
            </a:r>
            <a:r>
              <a:rPr lang="en-GB" sz="1600" b="0" i="1" dirty="0">
                <a:solidFill>
                  <a:srgbClr val="0070C0"/>
                </a:solidFill>
                <a:effectLst/>
              </a:rPr>
              <a:t> Di </a:t>
            </a:r>
            <a:r>
              <a:rPr lang="en-GB" sz="1600" b="0" i="1" dirty="0" err="1">
                <a:solidFill>
                  <a:srgbClr val="0070C0"/>
                </a:solidFill>
                <a:effectLst/>
              </a:rPr>
              <a:t>Urologia</a:t>
            </a:r>
            <a:r>
              <a:rPr lang="en-GB" sz="1600" b="0" i="1" dirty="0">
                <a:solidFill>
                  <a:srgbClr val="0070C0"/>
                </a:solidFill>
                <a:effectLst/>
              </a:rPr>
              <a:t> E </a:t>
            </a:r>
            <a:r>
              <a:rPr lang="en-GB" sz="1600" b="0" i="1" dirty="0" err="1">
                <a:solidFill>
                  <a:srgbClr val="0070C0"/>
                </a:solidFill>
                <a:effectLst/>
              </a:rPr>
              <a:t>Andrologia</a:t>
            </a:r>
            <a:r>
              <a:rPr lang="en-GB" sz="1600" b="0" i="0" dirty="0">
                <a:solidFill>
                  <a:srgbClr val="0070C0"/>
                </a:solidFill>
                <a:effectLst/>
              </a:rPr>
              <a:t>, </a:t>
            </a:r>
            <a:r>
              <a:rPr lang="en-GB" sz="1600" b="0" i="1" dirty="0">
                <a:solidFill>
                  <a:srgbClr val="0070C0"/>
                </a:solidFill>
                <a:effectLst/>
              </a:rPr>
              <a:t>94</a:t>
            </a:r>
            <a:r>
              <a:rPr lang="en-GB" sz="1600" b="0" i="0" dirty="0">
                <a:solidFill>
                  <a:srgbClr val="0070C0"/>
                </a:solidFill>
                <a:effectLst/>
              </a:rPr>
              <a:t>(1), 107–117. </a:t>
            </a:r>
            <a:r>
              <a:rPr lang="en-GB" sz="1600" b="0" i="0" dirty="0">
                <a:solidFill>
                  <a:srgbClr val="0070C0"/>
                </a:solidFill>
                <a:effectLst/>
                <a:hlinkClick r:id="rId6"/>
              </a:rPr>
              <a:t>https://doi.org/10.4081/aiua.2022.1.107</a:t>
            </a:r>
            <a:endParaRPr lang="en-GB" sz="1600" b="0" i="0" dirty="0">
              <a:solidFill>
                <a:srgbClr val="0070C0"/>
              </a:solidFill>
              <a:effectLst/>
            </a:endParaRPr>
          </a:p>
          <a:p>
            <a:endParaRPr lang="en-GB" sz="1600" dirty="0">
              <a:solidFill>
                <a:srgbClr val="0070C0"/>
              </a:solidFill>
            </a:endParaRPr>
          </a:p>
        </p:txBody>
      </p:sp>
    </p:spTree>
    <p:extLst>
      <p:ext uri="{BB962C8B-B14F-4D97-AF65-F5344CB8AC3E}">
        <p14:creationId xmlns:p14="http://schemas.microsoft.com/office/powerpoint/2010/main" val="3153733188"/>
      </p:ext>
    </p:extLst>
  </p:cSld>
  <p:clrMapOvr>
    <a:masterClrMapping/>
  </p:clrMapOvr>
  <mc:AlternateContent xmlns:mc="http://schemas.openxmlformats.org/markup-compatibility/2006" xmlns:p14="http://schemas.microsoft.com/office/powerpoint/2010/main">
    <mc:Choice Requires="p14">
      <p:transition spd="slow" p14:dur="2000" advTm="11032"/>
    </mc:Choice>
    <mc:Fallback xmlns="">
      <p:transition spd="slow" advTm="1103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E8A3B-B979-C0E1-D1F5-85BE2A072B0E}"/>
              </a:ext>
            </a:extLst>
          </p:cNvPr>
          <p:cNvSpPr>
            <a:spLocks noGrp="1"/>
          </p:cNvSpPr>
          <p:nvPr>
            <p:ph type="title"/>
          </p:nvPr>
        </p:nvSpPr>
        <p:spPr/>
        <p:txBody>
          <a:bodyPr/>
          <a:lstStyle/>
          <a:p>
            <a:r>
              <a:rPr lang="en-US" dirty="0">
                <a:solidFill>
                  <a:srgbClr val="0070C0"/>
                </a:solidFill>
              </a:rPr>
              <a:t>Any questions?</a:t>
            </a:r>
          </a:p>
        </p:txBody>
      </p:sp>
      <p:pic>
        <p:nvPicPr>
          <p:cNvPr id="1026" name="Picture 2" descr="1,000+ Free Questions &amp; Question Mark Images - Pixabay">
            <a:extLst>
              <a:ext uri="{FF2B5EF4-FFF2-40B4-BE49-F238E27FC236}">
                <a16:creationId xmlns:a16="http://schemas.microsoft.com/office/drawing/2014/main" id="{E5BF4FE9-F1A6-6DC9-FC0F-56DD57AB9D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41370" y="1270517"/>
            <a:ext cx="4618653" cy="46186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7504706"/>
      </p:ext>
    </p:extLst>
  </p:cSld>
  <p:clrMapOvr>
    <a:masterClrMapping/>
  </p:clrMapOvr>
  <mc:AlternateContent xmlns:mc="http://schemas.openxmlformats.org/markup-compatibility/2006" xmlns:p14="http://schemas.microsoft.com/office/powerpoint/2010/main">
    <mc:Choice Requires="p14">
      <p:transition spd="slow" p14:dur="2000" advTm="28939"/>
    </mc:Choice>
    <mc:Fallback xmlns="">
      <p:transition spd="slow" advTm="2893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9DFBA-4A88-CF3F-A759-3E072FA860F8}"/>
              </a:ext>
            </a:extLst>
          </p:cNvPr>
          <p:cNvSpPr>
            <a:spLocks noGrp="1"/>
          </p:cNvSpPr>
          <p:nvPr>
            <p:ph type="title"/>
          </p:nvPr>
        </p:nvSpPr>
        <p:spPr/>
        <p:txBody>
          <a:bodyPr/>
          <a:lstStyle/>
          <a:p>
            <a:r>
              <a:rPr lang="en-US" dirty="0">
                <a:solidFill>
                  <a:srgbClr val="0070C0"/>
                </a:solidFill>
              </a:rPr>
              <a:t>Thank you </a:t>
            </a:r>
          </a:p>
        </p:txBody>
      </p:sp>
      <p:pic>
        <p:nvPicPr>
          <p:cNvPr id="2050" name="Picture 2" descr="Thank You&quot; and &quot;Questions?&quot; - Two Slides You Can Lose">
            <a:extLst>
              <a:ext uri="{FF2B5EF4-FFF2-40B4-BE49-F238E27FC236}">
                <a16:creationId xmlns:a16="http://schemas.microsoft.com/office/drawing/2014/main" id="{B1618645-0E7A-4BFA-C688-8F77C32069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9804" y="1507380"/>
            <a:ext cx="6096000" cy="4067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6193478"/>
      </p:ext>
    </p:extLst>
  </p:cSld>
  <p:clrMapOvr>
    <a:masterClrMapping/>
  </p:clrMapOvr>
  <mc:AlternateContent xmlns:mc="http://schemas.openxmlformats.org/markup-compatibility/2006" xmlns:p14="http://schemas.microsoft.com/office/powerpoint/2010/main">
    <mc:Choice Requires="p14">
      <p:transition spd="slow" p14:dur="2000" advTm="21497"/>
    </mc:Choice>
    <mc:Fallback xmlns="">
      <p:transition spd="slow" advTm="2149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02E9E-13AF-FBC4-4426-CB285664BB55}"/>
              </a:ext>
            </a:extLst>
          </p:cNvPr>
          <p:cNvSpPr>
            <a:spLocks noGrp="1"/>
          </p:cNvSpPr>
          <p:nvPr>
            <p:ph type="title"/>
          </p:nvPr>
        </p:nvSpPr>
        <p:spPr>
          <a:xfrm>
            <a:off x="838200" y="365126"/>
            <a:ext cx="10515600" cy="651912"/>
          </a:xfrm>
        </p:spPr>
        <p:txBody>
          <a:bodyPr>
            <a:normAutofit fontScale="90000"/>
          </a:bodyPr>
          <a:lstStyle/>
          <a:p>
            <a:r>
              <a:rPr lang="en-GB" b="1" dirty="0">
                <a:solidFill>
                  <a:srgbClr val="0070C0"/>
                </a:solidFill>
              </a:rPr>
              <a:t>Duration – 2 hours, 30 minutes</a:t>
            </a:r>
          </a:p>
        </p:txBody>
      </p:sp>
      <p:sp>
        <p:nvSpPr>
          <p:cNvPr id="3" name="Content Placeholder 2">
            <a:extLst>
              <a:ext uri="{FF2B5EF4-FFF2-40B4-BE49-F238E27FC236}">
                <a16:creationId xmlns:a16="http://schemas.microsoft.com/office/drawing/2014/main" id="{EBA7CB47-A2AF-DD6F-99E0-38B2BEE8DBE5}"/>
              </a:ext>
            </a:extLst>
          </p:cNvPr>
          <p:cNvSpPr>
            <a:spLocks noGrp="1"/>
          </p:cNvSpPr>
          <p:nvPr>
            <p:ph idx="1"/>
          </p:nvPr>
        </p:nvSpPr>
        <p:spPr>
          <a:xfrm>
            <a:off x="838200" y="1017038"/>
            <a:ext cx="10515600" cy="5159925"/>
          </a:xfrm>
        </p:spPr>
        <p:txBody>
          <a:bodyPr>
            <a:normAutofit lnSpcReduction="10000"/>
          </a:bodyPr>
          <a:lstStyle/>
          <a:p>
            <a:r>
              <a:rPr lang="en-GB" dirty="0">
                <a:solidFill>
                  <a:srgbClr val="0070C0"/>
                </a:solidFill>
              </a:rPr>
              <a:t>Recorded Lecture time- 			1 hour 30 minutes</a:t>
            </a:r>
          </a:p>
          <a:p>
            <a:r>
              <a:rPr lang="en-GB" dirty="0">
                <a:solidFill>
                  <a:srgbClr val="0070C0"/>
                </a:solidFill>
              </a:rPr>
              <a:t>Activity 1 (slide 4) Attitudes to health promotion (e.g. smoking cessation) in context of NDDs				    5 minutes</a:t>
            </a:r>
          </a:p>
          <a:p>
            <a:r>
              <a:rPr lang="en-GB" dirty="0">
                <a:solidFill>
                  <a:srgbClr val="0070C0"/>
                </a:solidFill>
              </a:rPr>
              <a:t>Tutor-led class discussion re activity 1		    5 minutes</a:t>
            </a:r>
          </a:p>
          <a:p>
            <a:r>
              <a:rPr lang="en-GB" dirty="0">
                <a:solidFill>
                  <a:srgbClr val="0070C0"/>
                </a:solidFill>
              </a:rPr>
              <a:t>Activity 2 (slide 6) Impact of impaired breathing on Als											   10 minutes</a:t>
            </a:r>
          </a:p>
          <a:p>
            <a:r>
              <a:rPr lang="en-GB" dirty="0">
                <a:solidFill>
                  <a:srgbClr val="0070C0"/>
                </a:solidFill>
              </a:rPr>
              <a:t>Tutor-led discussion on activity 2			   10 minutes</a:t>
            </a:r>
          </a:p>
          <a:p>
            <a:r>
              <a:rPr lang="en-GB" dirty="0">
                <a:solidFill>
                  <a:srgbClr val="0070C0"/>
                </a:solidFill>
              </a:rPr>
              <a:t>Activity 3 (slides 16/17) case scenario/ care plan	    15 minutes</a:t>
            </a:r>
          </a:p>
          <a:p>
            <a:r>
              <a:rPr lang="en-GB" dirty="0">
                <a:solidFill>
                  <a:srgbClr val="0070C0"/>
                </a:solidFill>
              </a:rPr>
              <a:t>Tutor-led discussion on activity 3			    15 minutes</a:t>
            </a:r>
          </a:p>
          <a:p>
            <a:endParaRPr lang="en-GB" dirty="0">
              <a:solidFill>
                <a:srgbClr val="0070C0"/>
              </a:solidFill>
            </a:endParaRPr>
          </a:p>
          <a:p>
            <a:pPr marL="0" indent="0">
              <a:buNone/>
            </a:pPr>
            <a:r>
              <a:rPr lang="en-GB" dirty="0">
                <a:solidFill>
                  <a:srgbClr val="0070C0"/>
                </a:solidFill>
              </a:rPr>
              <a:t>Total duration: 2 hours, 30 minutes.</a:t>
            </a:r>
          </a:p>
        </p:txBody>
      </p:sp>
    </p:spTree>
    <p:extLst>
      <p:ext uri="{BB962C8B-B14F-4D97-AF65-F5344CB8AC3E}">
        <p14:creationId xmlns:p14="http://schemas.microsoft.com/office/powerpoint/2010/main" val="7139576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2920</Words>
  <Application>Microsoft Office PowerPoint</Application>
  <PresentationFormat>Widescreen</PresentationFormat>
  <Paragraphs>152</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Google Sans</vt:lpstr>
      <vt:lpstr>Times New Roman</vt:lpstr>
      <vt:lpstr>Office Theme</vt:lpstr>
      <vt:lpstr>Comprehensive Care</vt:lpstr>
      <vt:lpstr>Aims</vt:lpstr>
      <vt:lpstr>Why will NDDs impact on breathing?</vt:lpstr>
      <vt:lpstr>Dilemmas in care</vt:lpstr>
      <vt:lpstr>Avoiding Choking (see also in ‘Eating and Drinking’)</vt:lpstr>
      <vt:lpstr>Breathing impairment- impact on other Als …and Implications for Nursing</vt:lpstr>
      <vt:lpstr>Supporting speaking</vt:lpstr>
      <vt:lpstr>Supporting mobilising</vt:lpstr>
      <vt:lpstr>Supporting Eliminating / continence management</vt:lpstr>
      <vt:lpstr>Supporting Eliminating / continence management Focus on impact of impaired breathing</vt:lpstr>
      <vt:lpstr>Impact of breathing problems in NDDs on:</vt:lpstr>
      <vt:lpstr>Impact of breathing problems in NDDs on:</vt:lpstr>
      <vt:lpstr>Summary 1</vt:lpstr>
      <vt:lpstr>Summary 2</vt:lpstr>
      <vt:lpstr>Summary 3 – who cares for the carers?</vt:lpstr>
      <vt:lpstr>Scenario</vt:lpstr>
      <vt:lpstr>Scenario   - my attempt- you may do better…</vt:lpstr>
      <vt:lpstr>References</vt:lpstr>
      <vt:lpstr>Any questions?</vt:lpstr>
      <vt:lpstr>Thank you </vt:lpstr>
      <vt:lpstr>Duration – 2 hours, 30 minutes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Martin Jens Persson</dc:creator>
  <cp:lastModifiedBy>steve smith</cp:lastModifiedBy>
  <cp:revision>5</cp:revision>
  <dcterms:created xsi:type="dcterms:W3CDTF">2022-12-12T07:56:35Z</dcterms:created>
  <dcterms:modified xsi:type="dcterms:W3CDTF">2023-11-07T05:52:06Z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9144ccec-98ca-4847-b090-103d5c6592f4_Enabled">
    <vt:lpwstr>true</vt:lpwstr>
  </property>
  <property fmtid="{D5CDD505-2E9C-101B-9397-08002B2CF9AE}" pid="3" name="MSIP_Label_9144ccec-98ca-4847-b090-103d5c6592f4_SetDate">
    <vt:lpwstr>2022-12-12T08:01:38Z</vt:lpwstr>
  </property>
  <property fmtid="{D5CDD505-2E9C-101B-9397-08002B2CF9AE}" pid="4" name="MSIP_Label_9144ccec-98ca-4847-b090-103d5c6592f4_Method">
    <vt:lpwstr>Standard</vt:lpwstr>
  </property>
  <property fmtid="{D5CDD505-2E9C-101B-9397-08002B2CF9AE}" pid="5" name="MSIP_Label_9144ccec-98ca-4847-b090-103d5c6592f4_Name">
    <vt:lpwstr>Information class 1</vt:lpwstr>
  </property>
  <property fmtid="{D5CDD505-2E9C-101B-9397-08002B2CF9AE}" pid="6" name="MSIP_Label_9144ccec-98ca-4847-b090-103d5c6592f4_SiteId">
    <vt:lpwstr>fb665cd7-b4b7-4578-8a42-29ff69176bdf</vt:lpwstr>
  </property>
  <property fmtid="{D5CDD505-2E9C-101B-9397-08002B2CF9AE}" pid="7" name="MSIP_Label_9144ccec-98ca-4847-b090-103d5c6592f4_ActionId">
    <vt:lpwstr>a68d1860-4a23-49fb-977d-35382d0eacfc</vt:lpwstr>
  </property>
  <property fmtid="{D5CDD505-2E9C-101B-9397-08002B2CF9AE}" pid="8" name="MSIP_Label_9144ccec-98ca-4847-b090-103d5c6592f4_ContentBits">
    <vt:lpwstr>0</vt:lpwstr>
  </property>
</Properties>
</file>