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sldIdLst>
    <p:sldId id="259" r:id="rId2"/>
    <p:sldId id="260" r:id="rId3"/>
    <p:sldId id="298" r:id="rId4"/>
    <p:sldId id="301" r:id="rId5"/>
    <p:sldId id="299" r:id="rId6"/>
    <p:sldId id="309" r:id="rId7"/>
    <p:sldId id="310" r:id="rId8"/>
    <p:sldId id="295" r:id="rId9"/>
    <p:sldId id="302" r:id="rId10"/>
    <p:sldId id="296" r:id="rId11"/>
    <p:sldId id="261" r:id="rId12"/>
    <p:sldId id="297" r:id="rId13"/>
    <p:sldId id="300" r:id="rId14"/>
    <p:sldId id="304" r:id="rId15"/>
    <p:sldId id="305" r:id="rId16"/>
    <p:sldId id="306" r:id="rId17"/>
    <p:sldId id="307" r:id="rId18"/>
    <p:sldId id="308" r:id="rId19"/>
    <p:sldId id="286" r:id="rId20"/>
    <p:sldId id="292" r:id="rId21"/>
    <p:sldId id="283" r:id="rId22"/>
    <p:sldId id="293" r:id="rId23"/>
    <p:sldId id="287" r:id="rId24"/>
    <p:sldId id="281" r:id="rId25"/>
    <p:sldId id="311" r:id="rId26"/>
    <p:sldId id="274" r:id="rId27"/>
    <p:sldId id="288" r:id="rId28"/>
    <p:sldId id="276" r:id="rId29"/>
    <p:sldId id="275" r:id="rId30"/>
    <p:sldId id="294" r:id="rId31"/>
    <p:sldId id="289" r:id="rId32"/>
    <p:sldId id="290" r:id="rId33"/>
    <p:sldId id="277" r:id="rId34"/>
    <p:sldId id="285" r:id="rId35"/>
    <p:sldId id="522" r:id="rId36"/>
    <p:sldId id="523" r:id="rId37"/>
    <p:sldId id="284" r:id="rId38"/>
    <p:sldId id="278" r:id="rId39"/>
    <p:sldId id="291" r:id="rId40"/>
    <p:sldId id="514" r:id="rId41"/>
    <p:sldId id="517" r:id="rId42"/>
    <p:sldId id="519" r:id="rId43"/>
    <p:sldId id="515" r:id="rId44"/>
    <p:sldId id="516" r:id="rId45"/>
    <p:sldId id="520" r:id="rId46"/>
    <p:sldId id="303" r:id="rId47"/>
    <p:sldId id="518" r:id="rId48"/>
    <p:sldId id="521" r:id="rId49"/>
    <p:sldId id="524" r:id="rId50"/>
    <p:sldId id="525" r:id="rId51"/>
    <p:sldId id="512" r:id="rId52"/>
    <p:sldId id="513" r:id="rId53"/>
    <p:sldId id="526"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1"/>
    <p:restoredTop sz="96327"/>
  </p:normalViewPr>
  <p:slideViewPr>
    <p:cSldViewPr snapToGrid="0">
      <p:cViewPr varScale="1">
        <p:scale>
          <a:sx n="82" d="100"/>
          <a:sy n="82" d="100"/>
        </p:scale>
        <p:origin x="691"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microsoft.com/office/2016/11/relationships/changesInfo" Target="changesInfos/changesInfo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teve smith" userId="b48a1e4ac3f36e84" providerId="LiveId" clId="{00E0B044-6369-419F-8107-745DC195E1E5}"/>
    <pc:docChg chg="custSel modSld">
      <pc:chgData name="steve smith" userId="b48a1e4ac3f36e84" providerId="LiveId" clId="{00E0B044-6369-419F-8107-745DC195E1E5}" dt="2023-09-17T15:18:18.431" v="32" actId="20577"/>
      <pc:docMkLst>
        <pc:docMk/>
      </pc:docMkLst>
      <pc:sldChg chg="modSp mod">
        <pc:chgData name="steve smith" userId="b48a1e4ac3f36e84" providerId="LiveId" clId="{00E0B044-6369-419F-8107-745DC195E1E5}" dt="2023-09-17T15:18:18.431" v="32" actId="20577"/>
        <pc:sldMkLst>
          <pc:docMk/>
          <pc:sldMk cId="634228462" sldId="259"/>
        </pc:sldMkLst>
        <pc:spChg chg="mod">
          <ac:chgData name="steve smith" userId="b48a1e4ac3f36e84" providerId="LiveId" clId="{00E0B044-6369-419F-8107-745DC195E1E5}" dt="2023-09-17T15:18:18.431" v="32" actId="20577"/>
          <ac:spMkLst>
            <pc:docMk/>
            <pc:sldMk cId="634228462" sldId="259"/>
            <ac:spMk id="3" creationId="{36339862-C1FA-4932-A0FD-7FEF9EDB3295}"/>
          </ac:spMkLst>
        </pc:spChg>
      </pc:sldChg>
      <pc:sldChg chg="modSp mod">
        <pc:chgData name="steve smith" userId="b48a1e4ac3f36e84" providerId="LiveId" clId="{00E0B044-6369-419F-8107-745DC195E1E5}" dt="2023-08-11T14:48:54.779" v="22" actId="20577"/>
        <pc:sldMkLst>
          <pc:docMk/>
          <pc:sldMk cId="4207057302" sldId="526"/>
        </pc:sldMkLst>
        <pc:spChg chg="mod">
          <ac:chgData name="steve smith" userId="b48a1e4ac3f36e84" providerId="LiveId" clId="{00E0B044-6369-419F-8107-745DC195E1E5}" dt="2023-08-11T14:48:54.779" v="22" actId="20577"/>
          <ac:spMkLst>
            <pc:docMk/>
            <pc:sldMk cId="4207057302" sldId="526"/>
            <ac:spMk id="2" creationId="{1DC9BEEB-E279-8B48-CBF0-581AF9DC1D3C}"/>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F0C479-5867-004A-E5F2-A4CC721D76D4}"/>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E3BB6CF0-4E9F-26B1-BF74-BBCFBC0042D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C90CF6D1-3B51-0929-B53A-303AB28E6668}"/>
              </a:ext>
            </a:extLst>
          </p:cNvPr>
          <p:cNvSpPr>
            <a:spLocks noGrp="1"/>
          </p:cNvSpPr>
          <p:nvPr>
            <p:ph type="dt" sz="half" idx="10"/>
          </p:nvPr>
        </p:nvSpPr>
        <p:spPr/>
        <p:txBody>
          <a:bodyPr/>
          <a:lstStyle/>
          <a:p>
            <a:fld id="{48A87A34-81AB-432B-8DAE-1953F412C126}" type="datetimeFigureOut">
              <a:rPr lang="en-US" smtClean="0"/>
              <a:t>11/7/2023</a:t>
            </a:fld>
            <a:endParaRPr lang="en-US" dirty="0"/>
          </a:p>
        </p:txBody>
      </p:sp>
      <p:sp>
        <p:nvSpPr>
          <p:cNvPr id="5" name="Footer Placeholder 4">
            <a:extLst>
              <a:ext uri="{FF2B5EF4-FFF2-40B4-BE49-F238E27FC236}">
                <a16:creationId xmlns:a16="http://schemas.microsoft.com/office/drawing/2014/main" id="{64374CA0-2BAE-F90C-D122-E0A3C9044F6F}"/>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3FAEE67-EC3A-1866-2B7F-F38463887C0C}"/>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8070143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816623-4648-E361-CCA7-0E328235D4F0}"/>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B7D3BD9D-C6C4-5BA0-A80D-09AD62EC72E4}"/>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A3A77BCC-1BA9-FEBB-D970-451F847962AD}"/>
              </a:ext>
            </a:extLst>
          </p:cNvPr>
          <p:cNvSpPr>
            <a:spLocks noGrp="1"/>
          </p:cNvSpPr>
          <p:nvPr>
            <p:ph type="dt" sz="half" idx="10"/>
          </p:nvPr>
        </p:nvSpPr>
        <p:spPr/>
        <p:txBody>
          <a:bodyPr/>
          <a:lstStyle/>
          <a:p>
            <a:fld id="{48A87A34-81AB-432B-8DAE-1953F412C126}" type="datetimeFigureOut">
              <a:rPr lang="en-US" smtClean="0"/>
              <a:t>11/7/2023</a:t>
            </a:fld>
            <a:endParaRPr lang="en-US" dirty="0"/>
          </a:p>
        </p:txBody>
      </p:sp>
      <p:sp>
        <p:nvSpPr>
          <p:cNvPr id="5" name="Footer Placeholder 4">
            <a:extLst>
              <a:ext uri="{FF2B5EF4-FFF2-40B4-BE49-F238E27FC236}">
                <a16:creationId xmlns:a16="http://schemas.microsoft.com/office/drawing/2014/main" id="{E485A8C5-8C01-32C4-80B0-29113E58DC5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5A19F8F-98C2-4999-8F4C-7D78129F7782}"/>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8751387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8655A6-7F88-7792-347B-6D9112C84388}"/>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F9A2B43B-4D2B-FECB-083A-0CBC11B6C44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E2CF4DD9-0578-8D29-A15A-4715B45A34ED}"/>
              </a:ext>
            </a:extLst>
          </p:cNvPr>
          <p:cNvSpPr>
            <a:spLocks noGrp="1"/>
          </p:cNvSpPr>
          <p:nvPr>
            <p:ph type="dt" sz="half" idx="10"/>
          </p:nvPr>
        </p:nvSpPr>
        <p:spPr/>
        <p:txBody>
          <a:bodyPr/>
          <a:lstStyle/>
          <a:p>
            <a:fld id="{48A87A34-81AB-432B-8DAE-1953F412C126}" type="datetimeFigureOut">
              <a:rPr lang="en-US" smtClean="0"/>
              <a:t>11/7/2023</a:t>
            </a:fld>
            <a:endParaRPr lang="en-US" dirty="0"/>
          </a:p>
        </p:txBody>
      </p:sp>
      <p:sp>
        <p:nvSpPr>
          <p:cNvPr id="5" name="Footer Placeholder 4">
            <a:extLst>
              <a:ext uri="{FF2B5EF4-FFF2-40B4-BE49-F238E27FC236}">
                <a16:creationId xmlns:a16="http://schemas.microsoft.com/office/drawing/2014/main" id="{C6EB48ED-C30D-AFFD-ACB6-A3D38848D8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9E4CB644-A76A-CE3D-D6FB-57A02F2D7A53}"/>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0319391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6C8F2E-DEED-DC5D-120E-0F06EB643309}"/>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03615EA5-1089-9E96-D405-C4430912CF45}"/>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789804CE-220D-79DC-CFBE-D771C62746B8}"/>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730E97FA-A3E0-D638-FEDA-A06678529EA1}"/>
              </a:ext>
            </a:extLst>
          </p:cNvPr>
          <p:cNvSpPr>
            <a:spLocks noGrp="1"/>
          </p:cNvSpPr>
          <p:nvPr>
            <p:ph type="dt" sz="half" idx="10"/>
          </p:nvPr>
        </p:nvSpPr>
        <p:spPr/>
        <p:txBody>
          <a:bodyPr/>
          <a:lstStyle/>
          <a:p>
            <a:fld id="{48A87A34-81AB-432B-8DAE-1953F412C126}" type="datetimeFigureOut">
              <a:rPr lang="en-US" smtClean="0"/>
              <a:t>11/7/2023</a:t>
            </a:fld>
            <a:endParaRPr lang="en-US" dirty="0"/>
          </a:p>
        </p:txBody>
      </p:sp>
      <p:sp>
        <p:nvSpPr>
          <p:cNvPr id="6" name="Footer Placeholder 5">
            <a:extLst>
              <a:ext uri="{FF2B5EF4-FFF2-40B4-BE49-F238E27FC236}">
                <a16:creationId xmlns:a16="http://schemas.microsoft.com/office/drawing/2014/main" id="{83C9D9CF-497C-ECDF-0405-AA3428B6F3CC}"/>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958E1624-1CCE-753E-07A4-8311D54459A9}"/>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1516665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294E6D-9FD0-0EF2-3DF3-902A862C1A5C}"/>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A48F0F24-259B-74DD-49CC-4FE456D2B2B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365DDC55-2138-8036-89D0-85E509C0B024}"/>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BF088CD8-5062-0FC4-A74A-EE0A1DF3E2A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301E0706-EAE6-040F-8A7F-628BE51348E8}"/>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C4737A1C-8B01-7F25-E9C8-99E1FA50A00C}"/>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8" name="Footer Placeholder 7">
            <a:extLst>
              <a:ext uri="{FF2B5EF4-FFF2-40B4-BE49-F238E27FC236}">
                <a16:creationId xmlns:a16="http://schemas.microsoft.com/office/drawing/2014/main" id="{55C6C5B7-874D-FA12-3EBB-0BFAB3A5C5B4}"/>
              </a:ext>
            </a:extLst>
          </p:cNvPr>
          <p:cNvSpPr>
            <a:spLocks noGrp="1"/>
          </p:cNvSpPr>
          <p:nvPr>
            <p:ph type="ftr" sz="quarter" idx="11"/>
          </p:nvPr>
        </p:nvSpPr>
        <p:spPr/>
        <p:txBody>
          <a:bodyPr/>
          <a:lstStyle/>
          <a:p>
            <a:endParaRPr lang="en-SE"/>
          </a:p>
        </p:txBody>
      </p:sp>
      <p:sp>
        <p:nvSpPr>
          <p:cNvPr id="9" name="Slide Number Placeholder 8">
            <a:extLst>
              <a:ext uri="{FF2B5EF4-FFF2-40B4-BE49-F238E27FC236}">
                <a16:creationId xmlns:a16="http://schemas.microsoft.com/office/drawing/2014/main" id="{F5AE86AD-78AD-21A0-96C2-49DCA7EB9BFB}"/>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223913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65F1F0-FB6C-69C7-1F3F-685709F206DF}"/>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7F02A0C6-F107-6011-6641-40A01BF6D653}"/>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4" name="Footer Placeholder 3">
            <a:extLst>
              <a:ext uri="{FF2B5EF4-FFF2-40B4-BE49-F238E27FC236}">
                <a16:creationId xmlns:a16="http://schemas.microsoft.com/office/drawing/2014/main" id="{A057E96A-1778-5D08-D0E1-E70E5FF15EC3}"/>
              </a:ext>
            </a:extLst>
          </p:cNvPr>
          <p:cNvSpPr>
            <a:spLocks noGrp="1"/>
          </p:cNvSpPr>
          <p:nvPr>
            <p:ph type="ftr" sz="quarter" idx="11"/>
          </p:nvPr>
        </p:nvSpPr>
        <p:spPr/>
        <p:txBody>
          <a:bodyPr/>
          <a:lstStyle/>
          <a:p>
            <a:endParaRPr lang="en-SE"/>
          </a:p>
        </p:txBody>
      </p:sp>
      <p:sp>
        <p:nvSpPr>
          <p:cNvPr id="5" name="Slide Number Placeholder 4">
            <a:extLst>
              <a:ext uri="{FF2B5EF4-FFF2-40B4-BE49-F238E27FC236}">
                <a16:creationId xmlns:a16="http://schemas.microsoft.com/office/drawing/2014/main" id="{0E6A4CD5-AAFD-FA90-4C2D-0E455D30538C}"/>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18885485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FA3CA5D-5C1D-8B4F-784A-4145E5CB1F82}"/>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3" name="Footer Placeholder 2">
            <a:extLst>
              <a:ext uri="{FF2B5EF4-FFF2-40B4-BE49-F238E27FC236}">
                <a16:creationId xmlns:a16="http://schemas.microsoft.com/office/drawing/2014/main" id="{0F55DCBA-A13A-1A4F-BC3A-37ACDAF1C0FD}"/>
              </a:ext>
            </a:extLst>
          </p:cNvPr>
          <p:cNvSpPr>
            <a:spLocks noGrp="1"/>
          </p:cNvSpPr>
          <p:nvPr>
            <p:ph type="ftr" sz="quarter" idx="11"/>
          </p:nvPr>
        </p:nvSpPr>
        <p:spPr/>
        <p:txBody>
          <a:bodyPr/>
          <a:lstStyle/>
          <a:p>
            <a:endParaRPr lang="en-SE"/>
          </a:p>
        </p:txBody>
      </p:sp>
      <p:sp>
        <p:nvSpPr>
          <p:cNvPr id="4" name="Slide Number Placeholder 3">
            <a:extLst>
              <a:ext uri="{FF2B5EF4-FFF2-40B4-BE49-F238E27FC236}">
                <a16:creationId xmlns:a16="http://schemas.microsoft.com/office/drawing/2014/main" id="{F32524AF-234A-0807-20A1-3F566F3B265E}"/>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21145382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7290D4-DB1E-833B-36AE-6080000E43F2}"/>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E71065C2-0740-E48F-4C7E-4BF4A2543FC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74F58CBA-D8A3-D851-4CB5-20C0491AD61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B8F8F494-D3EF-AEAC-B292-C9C3BE12B360}"/>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6" name="Footer Placeholder 5">
            <a:extLst>
              <a:ext uri="{FF2B5EF4-FFF2-40B4-BE49-F238E27FC236}">
                <a16:creationId xmlns:a16="http://schemas.microsoft.com/office/drawing/2014/main" id="{5668F105-2A61-D535-C452-E849880583A5}"/>
              </a:ext>
            </a:extLst>
          </p:cNvPr>
          <p:cNvSpPr>
            <a:spLocks noGrp="1"/>
          </p:cNvSpPr>
          <p:nvPr>
            <p:ph type="ftr" sz="quarter" idx="11"/>
          </p:nvPr>
        </p:nvSpPr>
        <p:spPr/>
        <p:txBody>
          <a:bodyPr/>
          <a:lstStyle/>
          <a:p>
            <a:endParaRPr lang="en-SE"/>
          </a:p>
        </p:txBody>
      </p:sp>
      <p:sp>
        <p:nvSpPr>
          <p:cNvPr id="7" name="Slide Number Placeholder 6">
            <a:extLst>
              <a:ext uri="{FF2B5EF4-FFF2-40B4-BE49-F238E27FC236}">
                <a16:creationId xmlns:a16="http://schemas.microsoft.com/office/drawing/2014/main" id="{FA307AA7-548F-F8BD-2BF5-A5210FDC2228}"/>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1550156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D93F30-B153-663E-111D-3152BBB9247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83FA32A2-93E1-36CC-4AC0-BC15F9763AE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795C769-DBB9-A9F8-B5B6-530721944E9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B5A064A-1D37-5727-1435-23AA7EBD99DF}"/>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6" name="Footer Placeholder 5">
            <a:extLst>
              <a:ext uri="{FF2B5EF4-FFF2-40B4-BE49-F238E27FC236}">
                <a16:creationId xmlns:a16="http://schemas.microsoft.com/office/drawing/2014/main" id="{35962CD2-855C-796F-2647-54484675B1BA}"/>
              </a:ext>
            </a:extLst>
          </p:cNvPr>
          <p:cNvSpPr>
            <a:spLocks noGrp="1"/>
          </p:cNvSpPr>
          <p:nvPr>
            <p:ph type="ftr" sz="quarter" idx="11"/>
          </p:nvPr>
        </p:nvSpPr>
        <p:spPr/>
        <p:txBody>
          <a:bodyPr/>
          <a:lstStyle/>
          <a:p>
            <a:endParaRPr lang="en-SE"/>
          </a:p>
        </p:txBody>
      </p:sp>
      <p:sp>
        <p:nvSpPr>
          <p:cNvPr id="7" name="Slide Number Placeholder 6">
            <a:extLst>
              <a:ext uri="{FF2B5EF4-FFF2-40B4-BE49-F238E27FC236}">
                <a16:creationId xmlns:a16="http://schemas.microsoft.com/office/drawing/2014/main" id="{4A9BABBC-C877-18AA-4825-E5690AB9BC0D}"/>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14610061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4A319C-1257-F037-722B-F5AF45858D0D}"/>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3303BC3D-377B-9A2C-27AF-5D5A0BDD8391}"/>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DD29AF43-9FF8-386D-9E88-A0E99E59DBD8}"/>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5" name="Footer Placeholder 4">
            <a:extLst>
              <a:ext uri="{FF2B5EF4-FFF2-40B4-BE49-F238E27FC236}">
                <a16:creationId xmlns:a16="http://schemas.microsoft.com/office/drawing/2014/main" id="{DAE4315E-DA84-B74B-8AA5-1E36078B6DC8}"/>
              </a:ext>
            </a:extLst>
          </p:cNvPr>
          <p:cNvSpPr>
            <a:spLocks noGrp="1"/>
          </p:cNvSpPr>
          <p:nvPr>
            <p:ph type="ftr" sz="quarter" idx="11"/>
          </p:nvPr>
        </p:nvSpPr>
        <p:spPr/>
        <p:txBody>
          <a:bodyPr/>
          <a:lstStyle/>
          <a:p>
            <a:endParaRPr lang="en-SE"/>
          </a:p>
        </p:txBody>
      </p:sp>
      <p:sp>
        <p:nvSpPr>
          <p:cNvPr id="6" name="Slide Number Placeholder 5">
            <a:extLst>
              <a:ext uri="{FF2B5EF4-FFF2-40B4-BE49-F238E27FC236}">
                <a16:creationId xmlns:a16="http://schemas.microsoft.com/office/drawing/2014/main" id="{E1A877F7-DDCC-A953-29B0-2DD609B75847}"/>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28648342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4948B91-DC69-EEAD-19C3-7DEA22307CAD}"/>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CDCAD051-5F47-55BA-6043-17C17EE5E08D}"/>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2A77D2B9-A11A-8E7B-CA45-86F3A0191968}"/>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5" name="Footer Placeholder 4">
            <a:extLst>
              <a:ext uri="{FF2B5EF4-FFF2-40B4-BE49-F238E27FC236}">
                <a16:creationId xmlns:a16="http://schemas.microsoft.com/office/drawing/2014/main" id="{E3C21DCF-7B49-8361-B2DD-A0B3178935B2}"/>
              </a:ext>
            </a:extLst>
          </p:cNvPr>
          <p:cNvSpPr>
            <a:spLocks noGrp="1"/>
          </p:cNvSpPr>
          <p:nvPr>
            <p:ph type="ftr" sz="quarter" idx="11"/>
          </p:nvPr>
        </p:nvSpPr>
        <p:spPr/>
        <p:txBody>
          <a:bodyPr/>
          <a:lstStyle/>
          <a:p>
            <a:endParaRPr lang="en-SE"/>
          </a:p>
        </p:txBody>
      </p:sp>
      <p:sp>
        <p:nvSpPr>
          <p:cNvPr id="6" name="Slide Number Placeholder 5">
            <a:extLst>
              <a:ext uri="{FF2B5EF4-FFF2-40B4-BE49-F238E27FC236}">
                <a16:creationId xmlns:a16="http://schemas.microsoft.com/office/drawing/2014/main" id="{4FAA2681-F27A-1DC0-F451-6E2F17F30C7A}"/>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15641531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5A4BF6E-BFD2-7F57-11DE-29ED958C2FB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146B29D2-FFD3-01D7-9F31-958953C0C32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2E8E475B-B086-61E0-6835-487AC7B1118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A87A34-81AB-432B-8DAE-1953F412C126}" type="datetimeFigureOut">
              <a:rPr lang="en-US" smtClean="0"/>
              <a:pPr/>
              <a:t>11/7/2023</a:t>
            </a:fld>
            <a:endParaRPr lang="en-US" dirty="0"/>
          </a:p>
        </p:txBody>
      </p:sp>
      <p:sp>
        <p:nvSpPr>
          <p:cNvPr id="5" name="Footer Placeholder 4">
            <a:extLst>
              <a:ext uri="{FF2B5EF4-FFF2-40B4-BE49-F238E27FC236}">
                <a16:creationId xmlns:a16="http://schemas.microsoft.com/office/drawing/2014/main" id="{F77797F9-A633-159D-E2C7-71DEE1F3E53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9F449A34-0C93-4352-6A4F-C1F31F6CCFA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22F896-40B5-4ADD-8801-0D06FADFA095}" type="slidenum">
              <a:rPr lang="en-US" smtClean="0"/>
              <a:pPr/>
              <a:t>‹#›</a:t>
            </a:fld>
            <a:endParaRPr lang="en-US" dirty="0"/>
          </a:p>
        </p:txBody>
      </p:sp>
      <p:grpSp>
        <p:nvGrpSpPr>
          <p:cNvPr id="7" name="Group 6">
            <a:extLst>
              <a:ext uri="{FF2B5EF4-FFF2-40B4-BE49-F238E27FC236}">
                <a16:creationId xmlns:a16="http://schemas.microsoft.com/office/drawing/2014/main" id="{372A05F0-BCCD-4939-223E-ADFE560286C2}"/>
              </a:ext>
            </a:extLst>
          </p:cNvPr>
          <p:cNvGrpSpPr/>
          <p:nvPr userDrawn="1"/>
        </p:nvGrpSpPr>
        <p:grpSpPr>
          <a:xfrm>
            <a:off x="179523" y="6121210"/>
            <a:ext cx="6520219" cy="633095"/>
            <a:chOff x="519728" y="10058718"/>
            <a:chExt cx="6520219" cy="633095"/>
          </a:xfrm>
        </p:grpSpPr>
        <p:pic>
          <p:nvPicPr>
            <p:cNvPr id="8" name="Picture 7">
              <a:extLst>
                <a:ext uri="{FF2B5EF4-FFF2-40B4-BE49-F238E27FC236}">
                  <a16:creationId xmlns:a16="http://schemas.microsoft.com/office/drawing/2014/main" id="{90AE98D2-AA12-56F9-727F-18FDCABB45C8}"/>
                </a:ext>
              </a:extLst>
            </p:cNvPr>
            <p:cNvPicPr/>
            <p:nvPr userDrawn="1"/>
          </p:nvPicPr>
          <p:blipFill>
            <a:blip r:embed="rId13">
              <a:extLst>
                <a:ext uri="{28A0092B-C50C-407E-A947-70E740481C1C}">
                  <a14:useLocalDpi xmlns:a14="http://schemas.microsoft.com/office/drawing/2010/main" val="0"/>
                </a:ext>
              </a:extLst>
            </a:blip>
            <a:stretch>
              <a:fillRect/>
            </a:stretch>
          </p:blipFill>
          <p:spPr>
            <a:xfrm>
              <a:off x="519728" y="10058718"/>
              <a:ext cx="2218055" cy="633095"/>
            </a:xfrm>
            <a:prstGeom prst="rect">
              <a:avLst/>
            </a:prstGeom>
          </p:spPr>
        </p:pic>
        <p:sp>
          <p:nvSpPr>
            <p:cNvPr id="9" name="TextBox 8">
              <a:extLst>
                <a:ext uri="{FF2B5EF4-FFF2-40B4-BE49-F238E27FC236}">
                  <a16:creationId xmlns:a16="http://schemas.microsoft.com/office/drawing/2014/main" id="{BF9AD190-BC54-3BDE-77DE-7F0B16D3B3B8}"/>
                </a:ext>
              </a:extLst>
            </p:cNvPr>
            <p:cNvSpPr txBox="1"/>
            <p:nvPr userDrawn="1"/>
          </p:nvSpPr>
          <p:spPr>
            <a:xfrm>
              <a:off x="2796720" y="10142137"/>
              <a:ext cx="4243227" cy="461665"/>
            </a:xfrm>
            <a:prstGeom prst="rect">
              <a:avLst/>
            </a:prstGeom>
            <a:noFill/>
          </p:spPr>
          <p:txBody>
            <a:bodyPr wrap="square" rtlCol="0">
              <a:spAutoFit/>
            </a:bodyPr>
            <a:lstStyle/>
            <a:p>
              <a:r>
                <a:rPr lang="en-GB" sz="800" dirty="0"/>
                <a:t>Reference number: 618596-EPP-1-2020-1-SE-EPPKA2-CBHE-JP</a:t>
              </a:r>
              <a:br>
                <a:rPr lang="en-GB" sz="800" dirty="0"/>
              </a:br>
              <a:r>
                <a:rPr lang="en-GB" sz="800" dirty="0"/>
                <a:t>This publication [communication] reflects the views only of the authors, and the Commission cannot be held responsible for any use, which may be made of the information contained therein.</a:t>
              </a:r>
            </a:p>
          </p:txBody>
        </p:sp>
      </p:grpSp>
      <p:pic>
        <p:nvPicPr>
          <p:cNvPr id="10" name="Picture 9">
            <a:extLst>
              <a:ext uri="{FF2B5EF4-FFF2-40B4-BE49-F238E27FC236}">
                <a16:creationId xmlns:a16="http://schemas.microsoft.com/office/drawing/2014/main" id="{83E291AC-4C2A-1876-463D-B329E6BE4F52}"/>
              </a:ext>
            </a:extLst>
          </p:cNvPr>
          <p:cNvPicPr>
            <a:picLocks noChangeAspect="1"/>
          </p:cNvPicPr>
          <p:nvPr userDrawn="1"/>
        </p:nvPicPr>
        <p:blipFill>
          <a:blip r:embed="rId14"/>
          <a:stretch>
            <a:fillRect/>
          </a:stretch>
        </p:blipFill>
        <p:spPr>
          <a:xfrm>
            <a:off x="11058439" y="5504807"/>
            <a:ext cx="1074143" cy="1309111"/>
          </a:xfrm>
          <a:prstGeom prst="rect">
            <a:avLst/>
          </a:prstGeom>
        </p:spPr>
      </p:pic>
    </p:spTree>
    <p:extLst>
      <p:ext uri="{BB962C8B-B14F-4D97-AF65-F5344CB8AC3E}">
        <p14:creationId xmlns:p14="http://schemas.microsoft.com/office/powerpoint/2010/main" val="372384874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s://www.mayoclinic.org/diseases-conditions/primary-progressive-aphasia/diagnosis-treatment/drc-20350504"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www.researchgate.net/figure/The-anatomy-of-the-auditory-system-of-human-ear_fig1_344278403" TargetMode="External"/><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hyperlink" Target="https://teachmeanatomy.info/neuroanatomy/pathways/auditory-pathway/" TargetMode="External"/><Relationship Id="rId4" Type="http://schemas.openxmlformats.org/officeDocument/2006/relationships/image" Target="../media/image17.jpeg"/></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s://doi.org/10.1080/09638288.2021.1923071"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hyperlink" Target="https://rnid.org.uk/about-us/research-and-policy/social-research-reports/hearing-matters/"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s://radiopaedia.org/articles/olfactory-nerve?lang=gb" TargetMode="External"/><Relationship Id="rId2" Type="http://schemas.openxmlformats.org/officeDocument/2006/relationships/image" Target="../media/image20.jpeg"/><Relationship Id="rId1" Type="http://schemas.openxmlformats.org/officeDocument/2006/relationships/slideLayout" Target="../slideLayouts/slideLayout2.xml"/><Relationship Id="rId5" Type="http://schemas.openxmlformats.org/officeDocument/2006/relationships/hyperlink" Target="https://www.nature.com/articles/d41586-022-01626-x#:~:text=Smell%2Dsensing%20neurons%20in%20the,memories%20can%20be%20so%20precise" TargetMode="External"/><Relationship Id="rId4" Type="http://schemas.openxmlformats.org/officeDocument/2006/relationships/hyperlink" Target="http://dx.doi.org/10.1098/rstb.2019.0271"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s://www.ageucate.com/blog/?p=1608"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hyperlink" Target="https://doi.org/10.18231/j.agems.2021.014"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hyperlink" Target="https://www.youtube.com/watch?v=FRlpQhy2BC4" TargetMode="External"/><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hyperlink" Target="https://doi.org/10.18231/j.agems.2021.014" TargetMode="External"/><Relationship Id="rId2" Type="http://schemas.openxmlformats.org/officeDocument/2006/relationships/hyperlink" Target="https://www.researchgate.net/publication/332215135_Pimavanserin_Potential_Treatment_For_Dementia-Related_Psychosis" TargetMode="External"/><Relationship Id="rId1" Type="http://schemas.openxmlformats.org/officeDocument/2006/relationships/slideLayout" Target="../slideLayouts/slideLayout2.xml"/><Relationship Id="rId6" Type="http://schemas.openxmlformats.org/officeDocument/2006/relationships/hyperlink" Target="https://www.nhs.uk/conditions/dementia/communication-and-dementia/#:~:text=pat%20or%20hold%20the%20person's,comfortable%20with%20you%20doing%20this" TargetMode="External"/><Relationship Id="rId5" Type="http://schemas.openxmlformats.org/officeDocument/2006/relationships/hyperlink" Target="https://n.neurology.org/content/96/6/e916" TargetMode="External"/><Relationship Id="rId4" Type="http://schemas.openxmlformats.org/officeDocument/2006/relationships/hyperlink" Target="https://doi.org/10.1080/09638288.2021.1923071" TargetMode="External"/></Relationships>
</file>

<file path=ppt/slides/_rels/slide47.xml.rels><?xml version="1.0" encoding="UTF-8" standalone="yes"?>
<Relationships xmlns="http://schemas.openxmlformats.org/package/2006/relationships"><Relationship Id="rId3" Type="http://schemas.openxmlformats.org/officeDocument/2006/relationships/hyperlink" Target="https://doi.org/10.1093/rheumatology/kei223" TargetMode="External"/><Relationship Id="rId2" Type="http://schemas.openxmlformats.org/officeDocument/2006/relationships/hyperlink" Target="https://salmonhealth.com/blog/dementia-behavior-management/" TargetMode="Externa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049D7-B4C4-4AE7-A912-3E88EB25B56A}"/>
              </a:ext>
            </a:extLst>
          </p:cNvPr>
          <p:cNvSpPr>
            <a:spLocks noGrp="1"/>
          </p:cNvSpPr>
          <p:nvPr>
            <p:ph type="ctrTitle"/>
          </p:nvPr>
        </p:nvSpPr>
        <p:spPr/>
        <p:txBody>
          <a:bodyPr/>
          <a:lstStyle/>
          <a:p>
            <a:pPr algn="ctr"/>
            <a:r>
              <a:rPr lang="en-GB" b="1" dirty="0">
                <a:solidFill>
                  <a:srgbClr val="0070C0"/>
                </a:solidFill>
              </a:rPr>
              <a:t>Comprehensive Care</a:t>
            </a:r>
          </a:p>
        </p:txBody>
      </p:sp>
      <p:sp>
        <p:nvSpPr>
          <p:cNvPr id="3" name="Subtitle 2">
            <a:extLst>
              <a:ext uri="{FF2B5EF4-FFF2-40B4-BE49-F238E27FC236}">
                <a16:creationId xmlns:a16="http://schemas.microsoft.com/office/drawing/2014/main" id="{36339862-C1FA-4932-A0FD-7FEF9EDB3295}"/>
              </a:ext>
            </a:extLst>
          </p:cNvPr>
          <p:cNvSpPr>
            <a:spLocks noGrp="1"/>
          </p:cNvSpPr>
          <p:nvPr>
            <p:ph type="subTitle" idx="1"/>
          </p:nvPr>
        </p:nvSpPr>
        <p:spPr>
          <a:xfrm>
            <a:off x="214604" y="3843867"/>
            <a:ext cx="11663265" cy="1947333"/>
          </a:xfrm>
        </p:spPr>
        <p:txBody>
          <a:bodyPr/>
          <a:lstStyle/>
          <a:p>
            <a:pPr algn="ctr"/>
            <a:r>
              <a:rPr lang="en-GB" dirty="0">
                <a:solidFill>
                  <a:srgbClr val="0070C0"/>
                </a:solidFill>
              </a:rPr>
              <a:t>Lecture Eight</a:t>
            </a:r>
          </a:p>
          <a:p>
            <a:pPr algn="ctr"/>
            <a:r>
              <a:rPr lang="en-GB" dirty="0">
                <a:solidFill>
                  <a:srgbClr val="0070C0"/>
                </a:solidFill>
              </a:rPr>
              <a:t>Communicating</a:t>
            </a:r>
          </a:p>
        </p:txBody>
      </p:sp>
    </p:spTree>
    <p:extLst>
      <p:ext uri="{BB962C8B-B14F-4D97-AF65-F5344CB8AC3E}">
        <p14:creationId xmlns:p14="http://schemas.microsoft.com/office/powerpoint/2010/main" val="634228462"/>
      </p:ext>
    </p:extLst>
  </p:cSld>
  <p:clrMapOvr>
    <a:masterClrMapping/>
  </p:clrMapOvr>
  <mc:AlternateContent xmlns:mc="http://schemas.openxmlformats.org/markup-compatibility/2006" xmlns:p14="http://schemas.microsoft.com/office/powerpoint/2010/main">
    <mc:Choice Requires="p14">
      <p:transition spd="slow" p14:dur="2000" advTm="248610"/>
    </mc:Choice>
    <mc:Fallback xmlns="">
      <p:transition spd="slow" advTm="24861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4BA1B9-C61B-41ED-8D8A-85F3CAF67935}"/>
              </a:ext>
            </a:extLst>
          </p:cNvPr>
          <p:cNvSpPr>
            <a:spLocks noGrp="1"/>
          </p:cNvSpPr>
          <p:nvPr>
            <p:ph type="title"/>
          </p:nvPr>
        </p:nvSpPr>
        <p:spPr/>
        <p:txBody>
          <a:bodyPr/>
          <a:lstStyle/>
          <a:p>
            <a:r>
              <a:rPr lang="en-GB" dirty="0">
                <a:solidFill>
                  <a:srgbClr val="0070C0"/>
                </a:solidFill>
              </a:rPr>
              <a:t>Aims</a:t>
            </a:r>
          </a:p>
        </p:txBody>
      </p:sp>
      <p:sp>
        <p:nvSpPr>
          <p:cNvPr id="3" name="Content Placeholder 2">
            <a:extLst>
              <a:ext uri="{FF2B5EF4-FFF2-40B4-BE49-F238E27FC236}">
                <a16:creationId xmlns:a16="http://schemas.microsoft.com/office/drawing/2014/main" id="{B5C09A44-6A3E-40B9-868A-E19B1E5A515E}"/>
              </a:ext>
            </a:extLst>
          </p:cNvPr>
          <p:cNvSpPr>
            <a:spLocks noGrp="1"/>
          </p:cNvSpPr>
          <p:nvPr>
            <p:ph idx="1"/>
          </p:nvPr>
        </p:nvSpPr>
        <p:spPr>
          <a:xfrm>
            <a:off x="838200" y="1825625"/>
            <a:ext cx="10515600" cy="1841500"/>
          </a:xfrm>
        </p:spPr>
        <p:txBody>
          <a:bodyPr>
            <a:normAutofit/>
          </a:bodyPr>
          <a:lstStyle/>
          <a:p>
            <a:endParaRPr lang="en-US" sz="1800" dirty="0">
              <a:effectLst/>
              <a:latin typeface="Times New Roman" panose="02020603050405020304" pitchFamily="18" charset="0"/>
              <a:ea typeface="Calibri" panose="020F0502020204030204" pitchFamily="34" charset="0"/>
              <a:cs typeface="Latha" panose="020B0604020202020204" pitchFamily="34" charset="0"/>
            </a:endParaRPr>
          </a:p>
          <a:p>
            <a:endParaRPr lang="en-US" sz="1800" dirty="0">
              <a:effectLst/>
              <a:latin typeface="Times New Roman" panose="02020603050405020304" pitchFamily="18" charset="0"/>
              <a:ea typeface="Calibri" panose="020F0502020204030204" pitchFamily="34" charset="0"/>
              <a:cs typeface="Latha" panose="020B0604020202020204" pitchFamily="34" charset="0"/>
            </a:endParaRPr>
          </a:p>
          <a:p>
            <a:pPr marL="0" indent="0">
              <a:buNone/>
            </a:pPr>
            <a:endParaRPr lang="en-GB" dirty="0"/>
          </a:p>
        </p:txBody>
      </p:sp>
      <p:sp>
        <p:nvSpPr>
          <p:cNvPr id="5" name="TextBox 4">
            <a:extLst>
              <a:ext uri="{FF2B5EF4-FFF2-40B4-BE49-F238E27FC236}">
                <a16:creationId xmlns:a16="http://schemas.microsoft.com/office/drawing/2014/main" id="{58A77690-14A8-4852-AD5D-1CF2D8C091A4}"/>
              </a:ext>
            </a:extLst>
          </p:cNvPr>
          <p:cNvSpPr txBox="1"/>
          <p:nvPr/>
        </p:nvSpPr>
        <p:spPr>
          <a:xfrm>
            <a:off x="1451578" y="1951530"/>
            <a:ext cx="9603275" cy="1200329"/>
          </a:xfrm>
          <a:prstGeom prst="rect">
            <a:avLst/>
          </a:prstGeom>
          <a:noFill/>
        </p:spPr>
        <p:txBody>
          <a:bodyPr wrap="square" rtlCol="0">
            <a:spAutoFit/>
          </a:bodyPr>
          <a:lstStyle/>
          <a:p>
            <a:r>
              <a:rPr lang="en-GB" dirty="0">
                <a:solidFill>
                  <a:srgbClr val="0070C0"/>
                </a:solidFill>
              </a:rPr>
              <a:t>To understand care for people with NDDs experiencing problems with the activity of communicating.</a:t>
            </a:r>
          </a:p>
          <a:p>
            <a:endParaRPr lang="en-GB" dirty="0">
              <a:solidFill>
                <a:srgbClr val="0070C0"/>
              </a:solidFill>
            </a:endParaRPr>
          </a:p>
          <a:p>
            <a:r>
              <a:rPr lang="en-GB" dirty="0">
                <a:solidFill>
                  <a:srgbClr val="0070C0"/>
                </a:solidFill>
              </a:rPr>
              <a:t>To be able to apply principles learned earlier in this course, particularly in the Neurology and  Communication Modules.</a:t>
            </a:r>
          </a:p>
        </p:txBody>
      </p:sp>
    </p:spTree>
    <p:extLst>
      <p:ext uri="{BB962C8B-B14F-4D97-AF65-F5344CB8AC3E}">
        <p14:creationId xmlns:p14="http://schemas.microsoft.com/office/powerpoint/2010/main" val="499373789"/>
      </p:ext>
    </p:extLst>
  </p:cSld>
  <p:clrMapOvr>
    <a:masterClrMapping/>
  </p:clrMapOvr>
  <mc:AlternateContent xmlns:mc="http://schemas.openxmlformats.org/markup-compatibility/2006" xmlns:p14="http://schemas.microsoft.com/office/powerpoint/2010/main">
    <mc:Choice Requires="p14">
      <p:transition spd="slow" p14:dur="2000" advTm="59899"/>
    </mc:Choice>
    <mc:Fallback xmlns="">
      <p:transition spd="slow" advTm="5989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5E0FBD-E4EB-BF8D-F9B0-3ED170F9CE47}"/>
              </a:ext>
            </a:extLst>
          </p:cNvPr>
          <p:cNvSpPr>
            <a:spLocks noGrp="1"/>
          </p:cNvSpPr>
          <p:nvPr>
            <p:ph type="title"/>
          </p:nvPr>
        </p:nvSpPr>
        <p:spPr>
          <a:xfrm>
            <a:off x="241041" y="207360"/>
            <a:ext cx="11709918" cy="1049235"/>
          </a:xfrm>
        </p:spPr>
        <p:txBody>
          <a:bodyPr>
            <a:normAutofit fontScale="90000"/>
          </a:bodyPr>
          <a:lstStyle/>
          <a:p>
            <a:pPr algn="ctr"/>
            <a:r>
              <a:rPr lang="en-GB" b="1" dirty="0">
                <a:solidFill>
                  <a:srgbClr val="0070C0"/>
                </a:solidFill>
              </a:rPr>
              <a:t>Problems with communicating associated with NDDs</a:t>
            </a:r>
          </a:p>
        </p:txBody>
      </p:sp>
      <p:sp>
        <p:nvSpPr>
          <p:cNvPr id="3" name="Content Placeholder 2">
            <a:extLst>
              <a:ext uri="{FF2B5EF4-FFF2-40B4-BE49-F238E27FC236}">
                <a16:creationId xmlns:a16="http://schemas.microsoft.com/office/drawing/2014/main" id="{F9737B02-EA68-A9AA-267C-176293AAC1C9}"/>
              </a:ext>
            </a:extLst>
          </p:cNvPr>
          <p:cNvSpPr>
            <a:spLocks noGrp="1"/>
          </p:cNvSpPr>
          <p:nvPr>
            <p:ph idx="1"/>
          </p:nvPr>
        </p:nvSpPr>
        <p:spPr>
          <a:xfrm>
            <a:off x="241041" y="1553547"/>
            <a:ext cx="8229599" cy="3750905"/>
          </a:xfrm>
        </p:spPr>
        <p:txBody>
          <a:bodyPr>
            <a:normAutofit/>
          </a:bodyPr>
          <a:lstStyle/>
          <a:p>
            <a:r>
              <a:rPr lang="en-GB" b="1" dirty="0">
                <a:solidFill>
                  <a:srgbClr val="0070C0"/>
                </a:solidFill>
              </a:rPr>
              <a:t>Speech</a:t>
            </a:r>
            <a:r>
              <a:rPr lang="en-GB" dirty="0">
                <a:solidFill>
                  <a:srgbClr val="0070C0"/>
                </a:solidFill>
              </a:rPr>
              <a:t> – impact on muscles &amp; nerves involved in speech production = difficulty speaking clearly and intelligibly.   This can manifest as slurred speech, slow speech or difficulty forming words.</a:t>
            </a:r>
          </a:p>
          <a:p>
            <a:r>
              <a:rPr lang="en-GB" b="1" dirty="0">
                <a:solidFill>
                  <a:srgbClr val="0070C0"/>
                </a:solidFill>
              </a:rPr>
              <a:t>Language difficulties </a:t>
            </a:r>
            <a:r>
              <a:rPr lang="en-GB" dirty="0">
                <a:solidFill>
                  <a:srgbClr val="0070C0"/>
                </a:solidFill>
              </a:rPr>
              <a:t>– Some NDDs impact on ability to understand or use language- verbal or written or both – so difficult to express wishes and needs, or form / maintain relationships, and to understand others.</a:t>
            </a:r>
          </a:p>
        </p:txBody>
      </p:sp>
      <p:pic>
        <p:nvPicPr>
          <p:cNvPr id="2050" name="Picture 2" descr="Dementia">
            <a:extLst>
              <a:ext uri="{FF2B5EF4-FFF2-40B4-BE49-F238E27FC236}">
                <a16:creationId xmlns:a16="http://schemas.microsoft.com/office/drawing/2014/main" id="{F96299E8-87A1-C95C-036A-FE1C3190843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70641" y="1271721"/>
            <a:ext cx="3173964" cy="307364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0ECCAA67-4387-4BDE-462C-A12587B7FDCB}"/>
              </a:ext>
            </a:extLst>
          </p:cNvPr>
          <p:cNvSpPr txBox="1"/>
          <p:nvPr/>
        </p:nvSpPr>
        <p:spPr>
          <a:xfrm>
            <a:off x="8470640" y="4324312"/>
            <a:ext cx="3480319" cy="738664"/>
          </a:xfrm>
          <a:prstGeom prst="rect">
            <a:avLst/>
          </a:prstGeom>
          <a:noFill/>
        </p:spPr>
        <p:txBody>
          <a:bodyPr wrap="square">
            <a:spAutoFit/>
          </a:bodyPr>
          <a:lstStyle/>
          <a:p>
            <a:r>
              <a:rPr lang="en-GB" sz="1400" dirty="0">
                <a:solidFill>
                  <a:srgbClr val="0070C0"/>
                </a:solidFill>
              </a:rPr>
              <a:t>https://www.news-medical.net/health/Mythbusting-Misconceptions-in-Dementia.aspx</a:t>
            </a:r>
          </a:p>
        </p:txBody>
      </p:sp>
    </p:spTree>
    <p:extLst>
      <p:ext uri="{BB962C8B-B14F-4D97-AF65-F5344CB8AC3E}">
        <p14:creationId xmlns:p14="http://schemas.microsoft.com/office/powerpoint/2010/main" val="1490840529"/>
      </p:ext>
    </p:extLst>
  </p:cSld>
  <p:clrMapOvr>
    <a:masterClrMapping/>
  </p:clrMapOvr>
  <mc:AlternateContent xmlns:mc="http://schemas.openxmlformats.org/markup-compatibility/2006" xmlns:p14="http://schemas.microsoft.com/office/powerpoint/2010/main">
    <mc:Choice Requires="p14">
      <p:transition spd="slow" p14:dur="2000" advTm="92605"/>
    </mc:Choice>
    <mc:Fallback xmlns="">
      <p:transition spd="slow" advTm="9260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67B1F4-8DF3-357A-DBF4-ED3CD707AC9E}"/>
              </a:ext>
            </a:extLst>
          </p:cNvPr>
          <p:cNvSpPr>
            <a:spLocks noGrp="1"/>
          </p:cNvSpPr>
          <p:nvPr>
            <p:ph type="title"/>
          </p:nvPr>
        </p:nvSpPr>
        <p:spPr/>
        <p:txBody>
          <a:bodyPr/>
          <a:lstStyle/>
          <a:p>
            <a:r>
              <a:rPr lang="en-GB" dirty="0">
                <a:solidFill>
                  <a:srgbClr val="0070C0"/>
                </a:solidFill>
                <a:latin typeface="+mn-lt"/>
              </a:rPr>
              <a:t>Further</a:t>
            </a:r>
            <a:r>
              <a:rPr lang="en-GB" b="1" dirty="0">
                <a:latin typeface="+mn-lt"/>
              </a:rPr>
              <a:t> </a:t>
            </a:r>
            <a:r>
              <a:rPr lang="en-GB" b="1" dirty="0">
                <a:solidFill>
                  <a:srgbClr val="0070C0"/>
                </a:solidFill>
              </a:rPr>
              <a:t>Problems with communicating associated with NDDs</a:t>
            </a:r>
            <a:endParaRPr lang="en-GB" dirty="0"/>
          </a:p>
        </p:txBody>
      </p:sp>
      <p:sp>
        <p:nvSpPr>
          <p:cNvPr id="3" name="Content Placeholder 2">
            <a:extLst>
              <a:ext uri="{FF2B5EF4-FFF2-40B4-BE49-F238E27FC236}">
                <a16:creationId xmlns:a16="http://schemas.microsoft.com/office/drawing/2014/main" id="{0E621E0C-A24C-7CFD-85C6-DC486D3418C8}"/>
              </a:ext>
            </a:extLst>
          </p:cNvPr>
          <p:cNvSpPr>
            <a:spLocks noGrp="1"/>
          </p:cNvSpPr>
          <p:nvPr>
            <p:ph idx="1"/>
          </p:nvPr>
        </p:nvSpPr>
        <p:spPr>
          <a:xfrm>
            <a:off x="408992" y="1853617"/>
            <a:ext cx="7466045" cy="4351338"/>
          </a:xfrm>
        </p:spPr>
        <p:txBody>
          <a:bodyPr/>
          <a:lstStyle/>
          <a:p>
            <a:r>
              <a:rPr lang="en-GB" b="1" dirty="0">
                <a:solidFill>
                  <a:srgbClr val="0070C0"/>
                </a:solidFill>
              </a:rPr>
              <a:t>Cognitive impact </a:t>
            </a:r>
            <a:r>
              <a:rPr lang="en-GB" dirty="0">
                <a:solidFill>
                  <a:srgbClr val="0070C0"/>
                </a:solidFill>
              </a:rPr>
              <a:t>-  on memory, attention, and executive function.  </a:t>
            </a:r>
          </a:p>
          <a:p>
            <a:r>
              <a:rPr lang="en-GB" b="1" dirty="0">
                <a:solidFill>
                  <a:srgbClr val="0070C0"/>
                </a:solidFill>
              </a:rPr>
              <a:t>Dysphagia / difficulty swallowing </a:t>
            </a:r>
            <a:r>
              <a:rPr lang="en-GB" dirty="0">
                <a:solidFill>
                  <a:srgbClr val="0070C0"/>
                </a:solidFill>
              </a:rPr>
              <a:t>– impacts on speaking / communicating effectively.</a:t>
            </a:r>
          </a:p>
          <a:p>
            <a:r>
              <a:rPr lang="en-GB" b="1" dirty="0">
                <a:solidFill>
                  <a:srgbClr val="0070C0"/>
                </a:solidFill>
              </a:rPr>
              <a:t>Emotional </a:t>
            </a:r>
            <a:r>
              <a:rPr lang="en-GB" dirty="0">
                <a:solidFill>
                  <a:srgbClr val="0070C0"/>
                </a:solidFill>
              </a:rPr>
              <a:t>and social difficulties. </a:t>
            </a:r>
          </a:p>
          <a:p>
            <a:r>
              <a:rPr lang="en-GB" b="1" dirty="0">
                <a:solidFill>
                  <a:srgbClr val="0070C0"/>
                </a:solidFill>
              </a:rPr>
              <a:t>Non-verbal communication difficulties </a:t>
            </a:r>
            <a:r>
              <a:rPr lang="en-GB" dirty="0">
                <a:solidFill>
                  <a:srgbClr val="0070C0"/>
                </a:solidFill>
              </a:rPr>
              <a:t>– e.g. facial expression, ‘strange’ body movements, eye contact, failure to interpret cues, impaired facial recognition, e.g. classic difference between AD and HD.  </a:t>
            </a:r>
          </a:p>
          <a:p>
            <a:endParaRPr lang="en-GB" dirty="0"/>
          </a:p>
        </p:txBody>
      </p:sp>
      <p:pic>
        <p:nvPicPr>
          <p:cNvPr id="3074" name="Picture 2" descr="CVI Scotland - Lessons">
            <a:extLst>
              <a:ext uri="{FF2B5EF4-FFF2-40B4-BE49-F238E27FC236}">
                <a16:creationId xmlns:a16="http://schemas.microsoft.com/office/drawing/2014/main" id="{FF617511-0873-5B41-DAD5-23DE6B4702E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28205" y="1690688"/>
            <a:ext cx="3971060" cy="267603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929DFDF2-AD58-58BD-5DE5-47B9833220CD}"/>
              </a:ext>
            </a:extLst>
          </p:cNvPr>
          <p:cNvSpPr txBox="1"/>
          <p:nvPr/>
        </p:nvSpPr>
        <p:spPr>
          <a:xfrm>
            <a:off x="8378890" y="4418045"/>
            <a:ext cx="2974910" cy="276999"/>
          </a:xfrm>
          <a:prstGeom prst="rect">
            <a:avLst/>
          </a:prstGeom>
          <a:noFill/>
        </p:spPr>
        <p:txBody>
          <a:bodyPr wrap="square">
            <a:spAutoFit/>
          </a:bodyPr>
          <a:lstStyle/>
          <a:p>
            <a:r>
              <a:rPr lang="en-GB" sz="1200" dirty="0">
                <a:solidFill>
                  <a:srgbClr val="0070C0"/>
                </a:solidFill>
              </a:rPr>
              <a:t>https://cviscotland.org/lessons.php?id=58</a:t>
            </a:r>
          </a:p>
        </p:txBody>
      </p:sp>
    </p:spTree>
    <p:extLst>
      <p:ext uri="{BB962C8B-B14F-4D97-AF65-F5344CB8AC3E}">
        <p14:creationId xmlns:p14="http://schemas.microsoft.com/office/powerpoint/2010/main" val="1696854384"/>
      </p:ext>
    </p:extLst>
  </p:cSld>
  <p:clrMapOvr>
    <a:masterClrMapping/>
  </p:clrMapOvr>
  <mc:AlternateContent xmlns:mc="http://schemas.openxmlformats.org/markup-compatibility/2006" xmlns:p14="http://schemas.microsoft.com/office/powerpoint/2010/main">
    <mc:Choice Requires="p14">
      <p:transition spd="slow" p14:dur="2000" advTm="482047"/>
    </mc:Choice>
    <mc:Fallback xmlns="">
      <p:transition spd="slow" advTm="482047"/>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E21FBB06-C332-4AF8-54F2-E8B25FB514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17845" y="716282"/>
            <a:ext cx="5252552" cy="3676786"/>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69538CB0-FEBF-577C-2F3B-FCCDBDDEF5B4}"/>
              </a:ext>
            </a:extLst>
          </p:cNvPr>
          <p:cNvSpPr txBox="1"/>
          <p:nvPr/>
        </p:nvSpPr>
        <p:spPr>
          <a:xfrm>
            <a:off x="559837" y="4928509"/>
            <a:ext cx="8360228" cy="369332"/>
          </a:xfrm>
          <a:prstGeom prst="rect">
            <a:avLst/>
          </a:prstGeom>
          <a:noFill/>
        </p:spPr>
        <p:txBody>
          <a:bodyPr wrap="square">
            <a:spAutoFit/>
          </a:bodyPr>
          <a:lstStyle/>
          <a:p>
            <a:r>
              <a:rPr lang="en-GB" dirty="0">
                <a:solidFill>
                  <a:srgbClr val="0070C0"/>
                </a:solidFill>
              </a:rPr>
              <a:t>https://en.wikipedia.org/wiki/Wernicke%27s_area</a:t>
            </a:r>
          </a:p>
        </p:txBody>
      </p:sp>
    </p:spTree>
    <p:extLst>
      <p:ext uri="{BB962C8B-B14F-4D97-AF65-F5344CB8AC3E}">
        <p14:creationId xmlns:p14="http://schemas.microsoft.com/office/powerpoint/2010/main" val="4013314354"/>
      </p:ext>
    </p:extLst>
  </p:cSld>
  <p:clrMapOvr>
    <a:masterClrMapping/>
  </p:clrMapOvr>
  <mc:AlternateContent xmlns:mc="http://schemas.openxmlformats.org/markup-compatibility/2006" xmlns:p14="http://schemas.microsoft.com/office/powerpoint/2010/main">
    <mc:Choice Requires="p14">
      <p:transition spd="slow" p14:dur="2000" advTm="329053"/>
    </mc:Choice>
    <mc:Fallback xmlns="">
      <p:transition spd="slow" advTm="32905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BAD13D-890C-EDC7-EBE6-C92258DB1B98}"/>
              </a:ext>
            </a:extLst>
          </p:cNvPr>
          <p:cNvSpPr>
            <a:spLocks noGrp="1"/>
          </p:cNvSpPr>
          <p:nvPr>
            <p:ph type="title"/>
          </p:nvPr>
        </p:nvSpPr>
        <p:spPr>
          <a:xfrm>
            <a:off x="838200" y="365126"/>
            <a:ext cx="10515600" cy="409316"/>
          </a:xfrm>
        </p:spPr>
        <p:txBody>
          <a:bodyPr>
            <a:normAutofit fontScale="90000"/>
          </a:bodyPr>
          <a:lstStyle/>
          <a:p>
            <a:r>
              <a:rPr lang="en-GB" dirty="0">
                <a:solidFill>
                  <a:srgbClr val="0070C0"/>
                </a:solidFill>
              </a:rPr>
              <a:t>Aphasia in NDDs</a:t>
            </a:r>
          </a:p>
        </p:txBody>
      </p:sp>
      <p:sp>
        <p:nvSpPr>
          <p:cNvPr id="3" name="Content Placeholder 2">
            <a:extLst>
              <a:ext uri="{FF2B5EF4-FFF2-40B4-BE49-F238E27FC236}">
                <a16:creationId xmlns:a16="http://schemas.microsoft.com/office/drawing/2014/main" id="{5E809A93-F75E-F1E0-33F1-9746A00EE65A}"/>
              </a:ext>
            </a:extLst>
          </p:cNvPr>
          <p:cNvSpPr>
            <a:spLocks noGrp="1"/>
          </p:cNvSpPr>
          <p:nvPr>
            <p:ph idx="1"/>
          </p:nvPr>
        </p:nvSpPr>
        <p:spPr>
          <a:xfrm>
            <a:off x="307909" y="1007706"/>
            <a:ext cx="8658809" cy="5169257"/>
          </a:xfrm>
        </p:spPr>
        <p:txBody>
          <a:bodyPr>
            <a:normAutofit fontScale="92500" lnSpcReduction="10000"/>
          </a:bodyPr>
          <a:lstStyle/>
          <a:p>
            <a:r>
              <a:rPr lang="en-GB" dirty="0">
                <a:solidFill>
                  <a:srgbClr val="0070C0"/>
                </a:solidFill>
              </a:rPr>
              <a:t>A different problem to Aphasia from injury, infarct or tumour confined to specific issues such as give different forms of a verb (conjugate) (e.g. give ‘walked’ as the past tense of a verb).</a:t>
            </a:r>
          </a:p>
          <a:p>
            <a:r>
              <a:rPr lang="en-GB" dirty="0">
                <a:solidFill>
                  <a:srgbClr val="0070C0"/>
                </a:solidFill>
              </a:rPr>
              <a:t>Gradual onset and deterioration rather than acute.</a:t>
            </a:r>
          </a:p>
          <a:p>
            <a:r>
              <a:rPr lang="en-GB" dirty="0">
                <a:solidFill>
                  <a:srgbClr val="0070C0"/>
                </a:solidFill>
              </a:rPr>
              <a:t>Care implication – recognise that difficult verbal communication doesn’t necessarily mean the patient is depressed or tired, or lacking intelligence. Communicate in simple sentences but avoid patronising / treating as a child.</a:t>
            </a:r>
          </a:p>
          <a:p>
            <a:r>
              <a:rPr lang="en-GB" dirty="0">
                <a:solidFill>
                  <a:srgbClr val="0070C0"/>
                </a:solidFill>
              </a:rPr>
              <a:t>In NDDs if executive function deteriorates (e.g. in dementia, or PD), in principle might still have the function to conjugate verbs but might not do so, through inability ‘to view the sentence as a whole’ </a:t>
            </a:r>
            <a:r>
              <a:rPr lang="en-GB" sz="1600" b="0" i="0" dirty="0">
                <a:solidFill>
                  <a:srgbClr val="0070C0"/>
                </a:solidFill>
                <a:effectLst/>
              </a:rPr>
              <a:t>University of Groningen. "Parkinson’s disease undermines language processing." ScienceDaily. ScienceDaily, 9 February 2011. &lt;www.sciencedaily.com/releases/2011/02/110209082642.htm&gt;.</a:t>
            </a:r>
            <a:r>
              <a:rPr lang="en-GB" sz="1600" dirty="0">
                <a:solidFill>
                  <a:srgbClr val="0070C0"/>
                </a:solidFill>
              </a:rPr>
              <a:t> </a:t>
            </a:r>
          </a:p>
        </p:txBody>
      </p:sp>
    </p:spTree>
    <p:extLst>
      <p:ext uri="{BB962C8B-B14F-4D97-AF65-F5344CB8AC3E}">
        <p14:creationId xmlns:p14="http://schemas.microsoft.com/office/powerpoint/2010/main" val="165550214"/>
      </p:ext>
    </p:extLst>
  </p:cSld>
  <p:clrMapOvr>
    <a:masterClrMapping/>
  </p:clrMapOvr>
  <mc:AlternateContent xmlns:mc="http://schemas.openxmlformats.org/markup-compatibility/2006" xmlns:p14="http://schemas.microsoft.com/office/powerpoint/2010/main">
    <mc:Choice Requires="p14">
      <p:transition spd="slow" p14:dur="2000" advTm="225573"/>
    </mc:Choice>
    <mc:Fallback xmlns="">
      <p:transition spd="slow" advTm="22557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May be an image of text that says 'TL;DR APHASIA impairs ability to communicate and use language VS. DEMENTIA broad term describing a decline in cognitive function typically caused by a stroke or brain injury occurs when neurons malfunction or die, more common in older adults may resolve on its own or with speech therapies symptoms can be managed with medication gene therapy shows promise but clinical trials are ongoing and unclear f/when this will widely available to the public PODCAST NICIE two distinct neurological disorders @UNBIASEDSCIPOD'">
            <a:extLst>
              <a:ext uri="{FF2B5EF4-FFF2-40B4-BE49-F238E27FC236}">
                <a16:creationId xmlns:a16="http://schemas.microsoft.com/office/drawing/2014/main" id="{7274FFC1-7E42-5915-C505-2357BB316A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09721" y="214603"/>
            <a:ext cx="4103915" cy="410391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B7E74ED1-068B-D3F1-6440-64A7B1F671E8}"/>
              </a:ext>
            </a:extLst>
          </p:cNvPr>
          <p:cNvSpPr txBox="1"/>
          <p:nvPr/>
        </p:nvSpPr>
        <p:spPr>
          <a:xfrm>
            <a:off x="205274" y="363894"/>
            <a:ext cx="7371183" cy="5601533"/>
          </a:xfrm>
          <a:prstGeom prst="rect">
            <a:avLst/>
          </a:prstGeom>
          <a:noFill/>
        </p:spPr>
        <p:txBody>
          <a:bodyPr wrap="square" rtlCol="0">
            <a:spAutoFit/>
          </a:bodyPr>
          <a:lstStyle/>
          <a:p>
            <a:r>
              <a:rPr lang="en-GB" sz="3200" dirty="0">
                <a:solidFill>
                  <a:srgbClr val="0070C0"/>
                </a:solidFill>
              </a:rPr>
              <a:t>What’s the difference?</a:t>
            </a:r>
          </a:p>
          <a:p>
            <a:pPr marL="285750" indent="-285750">
              <a:buFont typeface="Arial" panose="020B0604020202020204" pitchFamily="34" charset="0"/>
              <a:buChar char="•"/>
            </a:pPr>
            <a:r>
              <a:rPr lang="en-GB" sz="2800" dirty="0">
                <a:solidFill>
                  <a:srgbClr val="0070C0"/>
                </a:solidFill>
              </a:rPr>
              <a:t>Broca’s aphasia- ‘non-fluent aphasia’ – short or incomplete sentences</a:t>
            </a:r>
          </a:p>
          <a:p>
            <a:pPr marL="285750" indent="-285750">
              <a:buFont typeface="Arial" panose="020B0604020202020204" pitchFamily="34" charset="0"/>
              <a:buChar char="•"/>
            </a:pPr>
            <a:r>
              <a:rPr lang="en-GB" sz="2800" dirty="0" err="1">
                <a:solidFill>
                  <a:srgbClr val="0070C0"/>
                </a:solidFill>
              </a:rPr>
              <a:t>Wernike’s</a:t>
            </a:r>
            <a:r>
              <a:rPr lang="en-GB" sz="2800" dirty="0">
                <a:solidFill>
                  <a:srgbClr val="0070C0"/>
                </a:solidFill>
              </a:rPr>
              <a:t> aphasia- ‘fluent aphasia’ – long sentences that fail to communicate information.</a:t>
            </a:r>
          </a:p>
          <a:p>
            <a:pPr marL="285750" indent="-285750">
              <a:buFont typeface="Arial" panose="020B0604020202020204" pitchFamily="34" charset="0"/>
              <a:buChar char="•"/>
            </a:pPr>
            <a:r>
              <a:rPr lang="en-GB" sz="2800" dirty="0">
                <a:solidFill>
                  <a:srgbClr val="0070C0"/>
                </a:solidFill>
              </a:rPr>
              <a:t>Aphasia may resolve itself or SALT may help strengthen languages and give strategies for the person and family/ friends/ colleagues.</a:t>
            </a:r>
          </a:p>
          <a:p>
            <a:pPr marL="285750" indent="-285750">
              <a:buFont typeface="Arial" panose="020B0604020202020204" pitchFamily="34" charset="0"/>
              <a:buChar char="•"/>
            </a:pPr>
            <a:r>
              <a:rPr lang="en-GB" sz="2800" dirty="0">
                <a:solidFill>
                  <a:srgbClr val="0070C0"/>
                </a:solidFill>
              </a:rPr>
              <a:t>PPA- primary progressive aphasia = tissue loss in language areas of brain, caused by genetic inheritance or NDDs</a:t>
            </a:r>
          </a:p>
          <a:p>
            <a:endParaRPr lang="en-GB" dirty="0">
              <a:solidFill>
                <a:srgbClr val="0070C0"/>
              </a:solidFill>
            </a:endParaRPr>
          </a:p>
        </p:txBody>
      </p:sp>
      <p:sp>
        <p:nvSpPr>
          <p:cNvPr id="4" name="TextBox 3">
            <a:extLst>
              <a:ext uri="{FF2B5EF4-FFF2-40B4-BE49-F238E27FC236}">
                <a16:creationId xmlns:a16="http://schemas.microsoft.com/office/drawing/2014/main" id="{85690004-C820-B33E-3531-AD1E9BAAF34B}"/>
              </a:ext>
            </a:extLst>
          </p:cNvPr>
          <p:cNvSpPr txBox="1"/>
          <p:nvPr/>
        </p:nvSpPr>
        <p:spPr>
          <a:xfrm>
            <a:off x="7809721" y="4488024"/>
            <a:ext cx="4012163" cy="584775"/>
          </a:xfrm>
          <a:prstGeom prst="rect">
            <a:avLst/>
          </a:prstGeom>
          <a:noFill/>
        </p:spPr>
        <p:txBody>
          <a:bodyPr wrap="square">
            <a:spAutoFit/>
          </a:bodyPr>
          <a:lstStyle/>
          <a:p>
            <a:r>
              <a:rPr lang="en-GB" sz="1600" dirty="0">
                <a:solidFill>
                  <a:srgbClr val="0070C0"/>
                </a:solidFill>
              </a:rPr>
              <a:t>https://theunbiasedscipod.substack.com/p/dementia-and-aphasia</a:t>
            </a:r>
          </a:p>
        </p:txBody>
      </p:sp>
      <p:sp>
        <p:nvSpPr>
          <p:cNvPr id="5" name="TextBox 4">
            <a:extLst>
              <a:ext uri="{FF2B5EF4-FFF2-40B4-BE49-F238E27FC236}">
                <a16:creationId xmlns:a16="http://schemas.microsoft.com/office/drawing/2014/main" id="{E3016D5F-A752-1871-B1D2-B675DDF923B5}"/>
              </a:ext>
            </a:extLst>
          </p:cNvPr>
          <p:cNvSpPr txBox="1"/>
          <p:nvPr/>
        </p:nvSpPr>
        <p:spPr>
          <a:xfrm>
            <a:off x="7931020" y="5299788"/>
            <a:ext cx="3219062" cy="369332"/>
          </a:xfrm>
          <a:prstGeom prst="rect">
            <a:avLst/>
          </a:prstGeom>
          <a:noFill/>
        </p:spPr>
        <p:txBody>
          <a:bodyPr wrap="square" rtlCol="0">
            <a:spAutoFit/>
          </a:bodyPr>
          <a:lstStyle/>
          <a:p>
            <a:r>
              <a:rPr lang="en-GB" b="1" dirty="0">
                <a:solidFill>
                  <a:srgbClr val="0070C0"/>
                </a:solidFill>
              </a:rPr>
              <a:t>[Yes, distinct but can be related]</a:t>
            </a:r>
          </a:p>
        </p:txBody>
      </p:sp>
    </p:spTree>
    <p:extLst>
      <p:ext uri="{BB962C8B-B14F-4D97-AF65-F5344CB8AC3E}">
        <p14:creationId xmlns:p14="http://schemas.microsoft.com/office/powerpoint/2010/main" val="1970339933"/>
      </p:ext>
    </p:extLst>
  </p:cSld>
  <p:clrMapOvr>
    <a:masterClrMapping/>
  </p:clrMapOvr>
  <mc:AlternateContent xmlns:mc="http://schemas.openxmlformats.org/markup-compatibility/2006" xmlns:p14="http://schemas.microsoft.com/office/powerpoint/2010/main">
    <mc:Choice Requires="p14">
      <p:transition spd="slow" p14:dur="2000" advTm="236979"/>
    </mc:Choice>
    <mc:Fallback xmlns="">
      <p:transition spd="slow" advTm="236979"/>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9CD3D1-1742-5523-A5F8-8A781104F22D}"/>
              </a:ext>
            </a:extLst>
          </p:cNvPr>
          <p:cNvSpPr>
            <a:spLocks noGrp="1"/>
          </p:cNvSpPr>
          <p:nvPr>
            <p:ph type="title"/>
          </p:nvPr>
        </p:nvSpPr>
        <p:spPr>
          <a:xfrm>
            <a:off x="326571" y="243827"/>
            <a:ext cx="10515600" cy="614589"/>
          </a:xfrm>
        </p:spPr>
        <p:txBody>
          <a:bodyPr>
            <a:normAutofit fontScale="90000"/>
          </a:bodyPr>
          <a:lstStyle/>
          <a:p>
            <a:r>
              <a:rPr lang="en-GB" dirty="0">
                <a:solidFill>
                  <a:srgbClr val="0070C0"/>
                </a:solidFill>
              </a:rPr>
              <a:t>Primary Progressive aphasia</a:t>
            </a:r>
            <a:br>
              <a:rPr lang="en-GB" dirty="0">
                <a:solidFill>
                  <a:srgbClr val="0070C0"/>
                </a:solidFill>
              </a:rPr>
            </a:br>
            <a:endParaRPr lang="en-GB" sz="2200" dirty="0">
              <a:solidFill>
                <a:srgbClr val="0070C0"/>
              </a:solidFill>
            </a:endParaRPr>
          </a:p>
        </p:txBody>
      </p:sp>
      <p:sp>
        <p:nvSpPr>
          <p:cNvPr id="3" name="Content Placeholder 2">
            <a:extLst>
              <a:ext uri="{FF2B5EF4-FFF2-40B4-BE49-F238E27FC236}">
                <a16:creationId xmlns:a16="http://schemas.microsoft.com/office/drawing/2014/main" id="{EF93EF11-D979-F5C2-6CAA-EA9585D8F681}"/>
              </a:ext>
            </a:extLst>
          </p:cNvPr>
          <p:cNvSpPr>
            <a:spLocks noGrp="1"/>
          </p:cNvSpPr>
          <p:nvPr>
            <p:ph idx="1"/>
          </p:nvPr>
        </p:nvSpPr>
        <p:spPr>
          <a:xfrm>
            <a:off x="249198" y="989045"/>
            <a:ext cx="6496836" cy="4851917"/>
          </a:xfrm>
        </p:spPr>
        <p:txBody>
          <a:bodyPr>
            <a:normAutofit fontScale="70000" lnSpcReduction="20000"/>
          </a:bodyPr>
          <a:lstStyle/>
          <a:p>
            <a:r>
              <a:rPr lang="en-GB" sz="2800" dirty="0">
                <a:solidFill>
                  <a:srgbClr val="0070C0"/>
                </a:solidFill>
              </a:rPr>
              <a:t>Implications for care are relevant to aphasia in any NDD.</a:t>
            </a:r>
            <a:endParaRPr lang="en-GB" dirty="0">
              <a:solidFill>
                <a:srgbClr val="0070C0"/>
              </a:solidFill>
            </a:endParaRPr>
          </a:p>
          <a:p>
            <a:r>
              <a:rPr lang="en-GB" dirty="0">
                <a:solidFill>
                  <a:srgbClr val="0070C0"/>
                </a:solidFill>
              </a:rPr>
              <a:t>A type of frontotemporal dementia, rare, - causes trouble expressing thoughts, finding and understanding words.</a:t>
            </a:r>
          </a:p>
          <a:p>
            <a:r>
              <a:rPr lang="en-GB" dirty="0">
                <a:solidFill>
                  <a:srgbClr val="0070C0"/>
                </a:solidFill>
              </a:rPr>
              <a:t>Can lose ability to speak, write and understand language. – slow progression.</a:t>
            </a:r>
          </a:p>
          <a:p>
            <a:r>
              <a:rPr lang="en-GB" dirty="0">
                <a:solidFill>
                  <a:srgbClr val="0070C0"/>
                </a:solidFill>
              </a:rPr>
              <a:t> </a:t>
            </a:r>
            <a:r>
              <a:rPr lang="en-GB" b="1" dirty="0">
                <a:solidFill>
                  <a:srgbClr val="0070C0"/>
                </a:solidFill>
              </a:rPr>
              <a:t>Semantic variant </a:t>
            </a:r>
            <a:r>
              <a:rPr lang="en-GB" dirty="0">
                <a:solidFill>
                  <a:srgbClr val="0070C0"/>
                </a:solidFill>
              </a:rPr>
              <a:t>– trouble understanding spoken or written language, particularly single words, and with naming objects.</a:t>
            </a:r>
          </a:p>
          <a:p>
            <a:r>
              <a:rPr lang="en-GB" b="1" dirty="0" err="1">
                <a:solidFill>
                  <a:srgbClr val="0070C0"/>
                </a:solidFill>
              </a:rPr>
              <a:t>Logopenic</a:t>
            </a:r>
            <a:r>
              <a:rPr lang="en-GB" b="1" dirty="0">
                <a:solidFill>
                  <a:srgbClr val="0070C0"/>
                </a:solidFill>
              </a:rPr>
              <a:t> variant </a:t>
            </a:r>
            <a:r>
              <a:rPr lang="en-GB" dirty="0">
                <a:solidFill>
                  <a:srgbClr val="0070C0"/>
                </a:solidFill>
              </a:rPr>
              <a:t>– trouble retrieving words, frequent pauses in speech, difficulty in repeating words/ phrases.</a:t>
            </a:r>
          </a:p>
          <a:p>
            <a:r>
              <a:rPr lang="en-GB" b="1" dirty="0">
                <a:solidFill>
                  <a:srgbClr val="0070C0"/>
                </a:solidFill>
              </a:rPr>
              <a:t>Non-fluent Agrammatic variant </a:t>
            </a:r>
            <a:r>
              <a:rPr lang="en-GB" dirty="0">
                <a:solidFill>
                  <a:srgbClr val="0070C0"/>
                </a:solidFill>
              </a:rPr>
              <a:t>– poor grammar- written &amp; spoken, errors in speech sounds (apraxia of speech). </a:t>
            </a:r>
          </a:p>
          <a:p>
            <a:r>
              <a:rPr lang="en-GB" dirty="0">
                <a:solidFill>
                  <a:srgbClr val="0070C0"/>
                </a:solidFill>
                <a:hlinkClick r:id="rId2">
                  <a:extLst>
                    <a:ext uri="{A12FA001-AC4F-418D-AE19-62706E023703}">
                      <ahyp:hlinkClr xmlns:ahyp="http://schemas.microsoft.com/office/drawing/2018/hyperlinkcolor" val="tx"/>
                    </a:ext>
                  </a:extLst>
                </a:hlinkClick>
              </a:rPr>
              <a:t>https://www.mayoclinic.org/diseases-conditions/primary-progressive-aphasia/diagnosis-treatment/drc-20350504</a:t>
            </a:r>
            <a:r>
              <a:rPr lang="en-GB" dirty="0">
                <a:solidFill>
                  <a:srgbClr val="0070C0"/>
                </a:solidFill>
              </a:rPr>
              <a:t> visited 23 03 2023</a:t>
            </a:r>
          </a:p>
        </p:txBody>
      </p:sp>
      <p:pic>
        <p:nvPicPr>
          <p:cNvPr id="4098" name="Picture 2">
            <a:extLst>
              <a:ext uri="{FF2B5EF4-FFF2-40B4-BE49-F238E27FC236}">
                <a16:creationId xmlns:a16="http://schemas.microsoft.com/office/drawing/2014/main" id="{E59DA086-C0B8-0515-D589-2380F835D26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63273" y="428515"/>
            <a:ext cx="4879529" cy="488881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94BB6057-AF27-8F8F-E2D0-0291A21FBA84}"/>
              </a:ext>
            </a:extLst>
          </p:cNvPr>
          <p:cNvSpPr txBox="1"/>
          <p:nvPr/>
        </p:nvSpPr>
        <p:spPr>
          <a:xfrm>
            <a:off x="7063272" y="5317331"/>
            <a:ext cx="3937519" cy="461665"/>
          </a:xfrm>
          <a:prstGeom prst="rect">
            <a:avLst/>
          </a:prstGeom>
          <a:noFill/>
        </p:spPr>
        <p:txBody>
          <a:bodyPr wrap="square">
            <a:spAutoFit/>
          </a:bodyPr>
          <a:lstStyle/>
          <a:p>
            <a:r>
              <a:rPr lang="en-GB" sz="1200" dirty="0">
                <a:solidFill>
                  <a:srgbClr val="0070C0"/>
                </a:solidFill>
              </a:rPr>
              <a:t>https://www.physiciansweekly.com/memory-preserved-in-primary-progressive-aphasia-with-alzheimers-disease/</a:t>
            </a:r>
          </a:p>
        </p:txBody>
      </p:sp>
    </p:spTree>
    <p:extLst>
      <p:ext uri="{BB962C8B-B14F-4D97-AF65-F5344CB8AC3E}">
        <p14:creationId xmlns:p14="http://schemas.microsoft.com/office/powerpoint/2010/main" val="1374139525"/>
      </p:ext>
    </p:extLst>
  </p:cSld>
  <p:clrMapOvr>
    <a:masterClrMapping/>
  </p:clrMapOvr>
  <mc:AlternateContent xmlns:mc="http://schemas.openxmlformats.org/markup-compatibility/2006" xmlns:p14="http://schemas.microsoft.com/office/powerpoint/2010/main">
    <mc:Choice Requires="p14">
      <p:transition spd="slow" p14:dur="2000" advTm="131609"/>
    </mc:Choice>
    <mc:Fallback xmlns="">
      <p:transition spd="slow" advTm="13160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3309-94A1-E120-656A-12C54D232BC8}"/>
              </a:ext>
            </a:extLst>
          </p:cNvPr>
          <p:cNvSpPr>
            <a:spLocks noGrp="1"/>
          </p:cNvSpPr>
          <p:nvPr>
            <p:ph type="title"/>
          </p:nvPr>
        </p:nvSpPr>
        <p:spPr>
          <a:xfrm>
            <a:off x="334348" y="215106"/>
            <a:ext cx="10515600" cy="773939"/>
          </a:xfrm>
        </p:spPr>
        <p:txBody>
          <a:bodyPr/>
          <a:lstStyle/>
          <a:p>
            <a:r>
              <a:rPr lang="en-GB" b="1" dirty="0">
                <a:solidFill>
                  <a:srgbClr val="0070C0"/>
                </a:solidFill>
              </a:rPr>
              <a:t>PPA and AD</a:t>
            </a:r>
          </a:p>
        </p:txBody>
      </p:sp>
      <p:sp>
        <p:nvSpPr>
          <p:cNvPr id="3" name="Content Placeholder 2">
            <a:extLst>
              <a:ext uri="{FF2B5EF4-FFF2-40B4-BE49-F238E27FC236}">
                <a16:creationId xmlns:a16="http://schemas.microsoft.com/office/drawing/2014/main" id="{935DFE39-8BC3-409D-41D9-53F1DA48183E}"/>
              </a:ext>
            </a:extLst>
          </p:cNvPr>
          <p:cNvSpPr>
            <a:spLocks noGrp="1"/>
          </p:cNvSpPr>
          <p:nvPr>
            <p:ph idx="1"/>
          </p:nvPr>
        </p:nvSpPr>
        <p:spPr>
          <a:xfrm>
            <a:off x="227808" y="965993"/>
            <a:ext cx="7316754" cy="4081868"/>
          </a:xfrm>
        </p:spPr>
        <p:txBody>
          <a:bodyPr>
            <a:normAutofit fontScale="92500"/>
          </a:bodyPr>
          <a:lstStyle/>
          <a:p>
            <a:pPr algn="l" fontAlgn="base"/>
            <a:r>
              <a:rPr lang="en-GB" sz="2200" b="0" i="0" dirty="0">
                <a:solidFill>
                  <a:srgbClr val="0070C0"/>
                </a:solidFill>
                <a:effectLst/>
              </a:rPr>
              <a:t>Memory resilience in people with primary progressive aphasia (PPA) and Alzheimer’s disease (AD) was related to neurodegeneration, </a:t>
            </a:r>
            <a:r>
              <a:rPr lang="en-GB" sz="2200" b="0" i="1" dirty="0">
                <a:solidFill>
                  <a:srgbClr val="0070C0"/>
                </a:solidFill>
                <a:effectLst/>
              </a:rPr>
              <a:t>APOE</a:t>
            </a:r>
            <a:r>
              <a:rPr lang="en-GB" sz="2200" b="0" i="0" dirty="0">
                <a:solidFill>
                  <a:srgbClr val="0070C0"/>
                </a:solidFill>
                <a:effectLst/>
              </a:rPr>
              <a:t> genotype, (apolipoprotein E (APOE) genotype is </a:t>
            </a:r>
            <a:r>
              <a:rPr lang="en-GB" sz="2200" i="0" dirty="0">
                <a:solidFill>
                  <a:srgbClr val="0070C0"/>
                </a:solidFill>
                <a:effectLst/>
              </a:rPr>
              <a:t>a</a:t>
            </a:r>
            <a:r>
              <a:rPr lang="en-GB" sz="2200" b="1" i="0" dirty="0">
                <a:solidFill>
                  <a:srgbClr val="0070C0"/>
                </a:solidFill>
                <a:effectLst/>
              </a:rPr>
              <a:t> </a:t>
            </a:r>
            <a:r>
              <a:rPr lang="en-GB" sz="2200" i="0" dirty="0">
                <a:solidFill>
                  <a:srgbClr val="0070C0"/>
                </a:solidFill>
                <a:effectLst/>
              </a:rPr>
              <a:t>genetic risk factor for dementia, Alzheimer's disease, and cardiovascular disease) </a:t>
            </a:r>
            <a:r>
              <a:rPr lang="en-GB" sz="2200" b="0" i="0" dirty="0">
                <a:solidFill>
                  <a:srgbClr val="0070C0"/>
                </a:solidFill>
                <a:effectLst/>
              </a:rPr>
              <a:t>and concomitant pathology, a small longitudinal cohort study found.</a:t>
            </a:r>
          </a:p>
          <a:p>
            <a:pPr algn="l" fontAlgn="base"/>
            <a:r>
              <a:rPr lang="en-GB" sz="2200" b="0" i="0" dirty="0">
                <a:solidFill>
                  <a:srgbClr val="0070C0"/>
                </a:solidFill>
                <a:effectLst/>
              </a:rPr>
              <a:t>In people who had primary progressive aphasia with Alzheimer’s disease (PPA-AD), episodic memory was preserved at initial testing and showed no decline at a mean 2.35 years later, even though significant language function decline was seen. </a:t>
            </a:r>
          </a:p>
          <a:p>
            <a:pPr algn="l" fontAlgn="base"/>
            <a:r>
              <a:rPr lang="en-GB" sz="2200" b="0" i="0" dirty="0">
                <a:solidFill>
                  <a:srgbClr val="0070C0"/>
                </a:solidFill>
                <a:effectLst/>
              </a:rPr>
              <a:t>In contrast, people with amnestic dementia and Alzheimer’s disease (DAT-AD) showed declines in both memory and language in evaluations that were a mean 1.7 years apart.</a:t>
            </a:r>
          </a:p>
          <a:p>
            <a:endParaRPr lang="en-GB" dirty="0"/>
          </a:p>
        </p:txBody>
      </p:sp>
      <p:pic>
        <p:nvPicPr>
          <p:cNvPr id="4" name="Picture 2">
            <a:extLst>
              <a:ext uri="{FF2B5EF4-FFF2-40B4-BE49-F238E27FC236}">
                <a16:creationId xmlns:a16="http://schemas.microsoft.com/office/drawing/2014/main" id="{4B6FE84D-9A8B-53B8-AB6E-1CC116C2FEF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43806" y="1110343"/>
            <a:ext cx="4198996" cy="420698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AC7C3436-485B-CCB1-FB15-0133D092DD57}"/>
              </a:ext>
            </a:extLst>
          </p:cNvPr>
          <p:cNvSpPr txBox="1"/>
          <p:nvPr/>
        </p:nvSpPr>
        <p:spPr>
          <a:xfrm>
            <a:off x="334348" y="5213973"/>
            <a:ext cx="9238860" cy="830997"/>
          </a:xfrm>
          <a:prstGeom prst="rect">
            <a:avLst/>
          </a:prstGeom>
          <a:noFill/>
        </p:spPr>
        <p:txBody>
          <a:bodyPr wrap="square">
            <a:spAutoFit/>
          </a:bodyPr>
          <a:lstStyle/>
          <a:p>
            <a:r>
              <a:rPr lang="en-GB" sz="1600" b="0" i="0" dirty="0" err="1">
                <a:solidFill>
                  <a:srgbClr val="0070C0"/>
                </a:solidFill>
                <a:effectLst/>
              </a:rPr>
              <a:t>Mesulam</a:t>
            </a:r>
            <a:r>
              <a:rPr lang="en-GB" sz="1600" b="0" i="0" dirty="0">
                <a:solidFill>
                  <a:srgbClr val="0070C0"/>
                </a:solidFill>
                <a:effectLst/>
              </a:rPr>
              <a:t> M et al (2021),</a:t>
            </a:r>
            <a:r>
              <a:rPr lang="en-GB" sz="1600" dirty="0">
                <a:solidFill>
                  <a:srgbClr val="0070C0"/>
                </a:solidFill>
              </a:rPr>
              <a:t> Memory Resilience in Alzheimer Disease With Primary Progressive Aphasia, </a:t>
            </a:r>
            <a:r>
              <a:rPr lang="en-GB" sz="1600" b="0" i="0" dirty="0">
                <a:solidFill>
                  <a:srgbClr val="0070C0"/>
                </a:solidFill>
                <a:effectLst/>
              </a:rPr>
              <a:t>Neurology, 96 (6) e916 e925; DOI: 10.1212/WNL.0000000000011397    https://n.neurology.org/content/96/6/e916</a:t>
            </a:r>
          </a:p>
        </p:txBody>
      </p:sp>
    </p:spTree>
    <p:extLst>
      <p:ext uri="{BB962C8B-B14F-4D97-AF65-F5344CB8AC3E}">
        <p14:creationId xmlns:p14="http://schemas.microsoft.com/office/powerpoint/2010/main" val="1271337039"/>
      </p:ext>
    </p:extLst>
  </p:cSld>
  <p:clrMapOvr>
    <a:masterClrMapping/>
  </p:clrMapOvr>
  <mc:AlternateContent xmlns:mc="http://schemas.openxmlformats.org/markup-compatibility/2006" xmlns:p14="http://schemas.microsoft.com/office/powerpoint/2010/main">
    <mc:Choice Requires="p14">
      <p:transition spd="slow" p14:dur="2000" advTm="146881"/>
    </mc:Choice>
    <mc:Fallback xmlns="">
      <p:transition spd="slow" advTm="14688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230A63-C8E2-FDDE-7034-2A02ED5C15D7}"/>
              </a:ext>
            </a:extLst>
          </p:cNvPr>
          <p:cNvSpPr>
            <a:spLocks noGrp="1"/>
          </p:cNvSpPr>
          <p:nvPr>
            <p:ph type="title"/>
          </p:nvPr>
        </p:nvSpPr>
        <p:spPr>
          <a:xfrm>
            <a:off x="457201" y="226021"/>
            <a:ext cx="10488644" cy="604403"/>
          </a:xfrm>
        </p:spPr>
        <p:txBody>
          <a:bodyPr>
            <a:normAutofit fontScale="90000"/>
          </a:bodyPr>
          <a:lstStyle/>
          <a:p>
            <a:r>
              <a:rPr lang="en-GB" dirty="0">
                <a:solidFill>
                  <a:srgbClr val="0070C0"/>
                </a:solidFill>
              </a:rPr>
              <a:t>Primary Progressive aphasia - continued</a:t>
            </a:r>
          </a:p>
        </p:txBody>
      </p:sp>
      <p:sp>
        <p:nvSpPr>
          <p:cNvPr id="3" name="Content Placeholder 2">
            <a:extLst>
              <a:ext uri="{FF2B5EF4-FFF2-40B4-BE49-F238E27FC236}">
                <a16:creationId xmlns:a16="http://schemas.microsoft.com/office/drawing/2014/main" id="{1B2DD4DB-3514-3852-966A-F541341C4442}"/>
              </a:ext>
            </a:extLst>
          </p:cNvPr>
          <p:cNvSpPr>
            <a:spLocks noGrp="1"/>
          </p:cNvSpPr>
          <p:nvPr>
            <p:ph idx="1"/>
          </p:nvPr>
        </p:nvSpPr>
        <p:spPr>
          <a:xfrm>
            <a:off x="363892" y="1156995"/>
            <a:ext cx="11560627" cy="5197151"/>
          </a:xfrm>
        </p:spPr>
        <p:txBody>
          <a:bodyPr>
            <a:normAutofit fontScale="77500" lnSpcReduction="20000"/>
          </a:bodyPr>
          <a:lstStyle/>
          <a:p>
            <a:r>
              <a:rPr lang="en-GB" b="1" dirty="0">
                <a:solidFill>
                  <a:srgbClr val="0070C0"/>
                </a:solidFill>
              </a:rPr>
              <a:t>Causes-</a:t>
            </a:r>
            <a:r>
              <a:rPr lang="en-GB" dirty="0">
                <a:solidFill>
                  <a:srgbClr val="0070C0"/>
                </a:solidFill>
              </a:rPr>
              <a:t> frontal, temporal, parietal lobe atrophy especially left side., associated with abnormal protein presence- reduced brain function / activity in these areas.</a:t>
            </a:r>
          </a:p>
          <a:p>
            <a:r>
              <a:rPr lang="en-GB" dirty="0">
                <a:solidFill>
                  <a:srgbClr val="0070C0"/>
                </a:solidFill>
              </a:rPr>
              <a:t>Learning disabilities with developmental dyslexia, and family history are </a:t>
            </a:r>
            <a:r>
              <a:rPr lang="en-GB" b="1" dirty="0">
                <a:solidFill>
                  <a:srgbClr val="0070C0"/>
                </a:solidFill>
              </a:rPr>
              <a:t>risk factors.</a:t>
            </a:r>
          </a:p>
          <a:p>
            <a:r>
              <a:rPr lang="en-GB" dirty="0">
                <a:solidFill>
                  <a:srgbClr val="0070C0"/>
                </a:solidFill>
              </a:rPr>
              <a:t>Complications involving impairment of other mental skills such as memory, movement control and social and behavioural problems, poor judgement, blunt emotions sometimes develop. </a:t>
            </a:r>
          </a:p>
          <a:p>
            <a:r>
              <a:rPr lang="en-GB" b="1" dirty="0">
                <a:solidFill>
                  <a:srgbClr val="0070C0"/>
                </a:solidFill>
              </a:rPr>
              <a:t>Diagnosis -  </a:t>
            </a:r>
            <a:r>
              <a:rPr lang="en-GB" dirty="0">
                <a:solidFill>
                  <a:srgbClr val="0070C0"/>
                </a:solidFill>
              </a:rPr>
              <a:t>Neurological examination, blood tests, MRI.</a:t>
            </a:r>
          </a:p>
          <a:p>
            <a:r>
              <a:rPr lang="en-GB" b="1" dirty="0">
                <a:solidFill>
                  <a:srgbClr val="0070C0"/>
                </a:solidFill>
              </a:rPr>
              <a:t>Treatment </a:t>
            </a:r>
            <a:r>
              <a:rPr lang="en-GB" dirty="0">
                <a:solidFill>
                  <a:srgbClr val="0070C0"/>
                </a:solidFill>
              </a:rPr>
              <a:t>– No cure Unless underlying cause can be resolved e.g. tumour).  S.A.L.T. helps maintain language skills longer.</a:t>
            </a:r>
          </a:p>
          <a:p>
            <a:r>
              <a:rPr lang="en-GB" b="1" dirty="0">
                <a:solidFill>
                  <a:srgbClr val="0070C0"/>
                </a:solidFill>
              </a:rPr>
              <a:t>Support – </a:t>
            </a:r>
            <a:r>
              <a:rPr lang="en-GB" dirty="0">
                <a:solidFill>
                  <a:srgbClr val="0070C0"/>
                </a:solidFill>
              </a:rPr>
              <a:t>Carrying a card that explains the problem may help early on e.g. in shops &amp; other community settings.</a:t>
            </a:r>
          </a:p>
          <a:p>
            <a:r>
              <a:rPr lang="en-GB" dirty="0">
                <a:solidFill>
                  <a:srgbClr val="0070C0"/>
                </a:solidFill>
              </a:rPr>
              <a:t>Give plenty time to talk- avoid finishing sentences/ answering for the person. </a:t>
            </a:r>
          </a:p>
          <a:p>
            <a:r>
              <a:rPr lang="en-GB" dirty="0">
                <a:solidFill>
                  <a:srgbClr val="0070C0"/>
                </a:solidFill>
              </a:rPr>
              <a:t>Speak slowly in simple (adult) sentences.</a:t>
            </a:r>
          </a:p>
          <a:p>
            <a:r>
              <a:rPr lang="en-GB" dirty="0">
                <a:solidFill>
                  <a:srgbClr val="0070C0"/>
                </a:solidFill>
              </a:rPr>
              <a:t>Listen carefully.</a:t>
            </a:r>
          </a:p>
          <a:p>
            <a:r>
              <a:rPr lang="en-GB" dirty="0">
                <a:solidFill>
                  <a:srgbClr val="0070C0"/>
                </a:solidFill>
              </a:rPr>
              <a:t>Care for the carers- this is extremely frustrating on all sides.    </a:t>
            </a:r>
          </a:p>
          <a:p>
            <a:r>
              <a:rPr lang="en-GB" dirty="0">
                <a:solidFill>
                  <a:srgbClr val="0070C0"/>
                </a:solidFill>
              </a:rPr>
              <a:t>Relate this to speech difficulties in all NDDs  - Expressive and Receptive aphasia</a:t>
            </a:r>
          </a:p>
          <a:p>
            <a:endParaRPr lang="en-GB" dirty="0"/>
          </a:p>
        </p:txBody>
      </p:sp>
    </p:spTree>
    <p:extLst>
      <p:ext uri="{BB962C8B-B14F-4D97-AF65-F5344CB8AC3E}">
        <p14:creationId xmlns:p14="http://schemas.microsoft.com/office/powerpoint/2010/main" val="781075793"/>
      </p:ext>
    </p:extLst>
  </p:cSld>
  <p:clrMapOvr>
    <a:masterClrMapping/>
  </p:clrMapOvr>
  <mc:AlternateContent xmlns:mc="http://schemas.openxmlformats.org/markup-compatibility/2006" xmlns:p14="http://schemas.microsoft.com/office/powerpoint/2010/main">
    <mc:Choice Requires="p14">
      <p:transition spd="slow" p14:dur="2000" advTm="210209"/>
    </mc:Choice>
    <mc:Fallback xmlns="">
      <p:transition spd="slow" advTm="210209"/>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840A28-80A8-473E-8845-013C47AB194E}"/>
              </a:ext>
            </a:extLst>
          </p:cNvPr>
          <p:cNvSpPr>
            <a:spLocks noGrp="1"/>
          </p:cNvSpPr>
          <p:nvPr>
            <p:ph type="title"/>
          </p:nvPr>
        </p:nvSpPr>
        <p:spPr>
          <a:xfrm>
            <a:off x="261257" y="279901"/>
            <a:ext cx="11683093" cy="510513"/>
          </a:xfrm>
        </p:spPr>
        <p:txBody>
          <a:bodyPr>
            <a:noAutofit/>
          </a:bodyPr>
          <a:lstStyle/>
          <a:p>
            <a:r>
              <a:rPr lang="en-GB" sz="3600" b="1" dirty="0">
                <a:solidFill>
                  <a:srgbClr val="0070C0"/>
                </a:solidFill>
              </a:rPr>
              <a:t>Changes in perception – all senses affect communicating</a:t>
            </a:r>
          </a:p>
        </p:txBody>
      </p:sp>
      <p:pic>
        <p:nvPicPr>
          <p:cNvPr id="4" name="Picture 2" descr="Brain Visual Pathway Graphic">
            <a:extLst>
              <a:ext uri="{FF2B5EF4-FFF2-40B4-BE49-F238E27FC236}">
                <a16:creationId xmlns:a16="http://schemas.microsoft.com/office/drawing/2014/main" id="{A7412D62-1D81-4970-B92C-C6AE3E233414}"/>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66750" y="1424386"/>
            <a:ext cx="4117276" cy="316627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01E940A-3D8A-45AE-966E-54E0E0C0832F}"/>
              </a:ext>
            </a:extLst>
          </p:cNvPr>
          <p:cNvSpPr txBox="1"/>
          <p:nvPr/>
        </p:nvSpPr>
        <p:spPr>
          <a:xfrm>
            <a:off x="4963885" y="1011174"/>
            <a:ext cx="5990253" cy="4524315"/>
          </a:xfrm>
          <a:prstGeom prst="rect">
            <a:avLst/>
          </a:prstGeom>
          <a:noFill/>
        </p:spPr>
        <p:txBody>
          <a:bodyPr wrap="square" rtlCol="0">
            <a:spAutoFit/>
          </a:bodyPr>
          <a:lstStyle/>
          <a:p>
            <a:r>
              <a:rPr lang="en-GB" dirty="0">
                <a:solidFill>
                  <a:srgbClr val="0070C0"/>
                </a:solidFill>
              </a:rPr>
              <a:t>Helpful to understand, and communicate to families/ caregivers</a:t>
            </a:r>
          </a:p>
          <a:p>
            <a:endParaRPr lang="en-GB" dirty="0">
              <a:solidFill>
                <a:srgbClr val="0070C0"/>
              </a:solidFill>
            </a:endParaRPr>
          </a:p>
          <a:p>
            <a:r>
              <a:rPr lang="en-GB" dirty="0">
                <a:solidFill>
                  <a:srgbClr val="0070C0"/>
                </a:solidFill>
              </a:rPr>
              <a:t>why a person might know what an object is called, but not what it is for---   or vice-versa.</a:t>
            </a:r>
          </a:p>
          <a:p>
            <a:endParaRPr lang="en-GB" dirty="0">
              <a:solidFill>
                <a:srgbClr val="0070C0"/>
              </a:solidFill>
            </a:endParaRPr>
          </a:p>
          <a:p>
            <a:r>
              <a:rPr lang="en-GB" dirty="0">
                <a:solidFill>
                  <a:srgbClr val="0070C0"/>
                </a:solidFill>
              </a:rPr>
              <a:t>Or why they may struggle with spatial awareness.</a:t>
            </a:r>
          </a:p>
          <a:p>
            <a:endParaRPr lang="en-GB" dirty="0">
              <a:solidFill>
                <a:srgbClr val="0070C0"/>
              </a:solidFill>
            </a:endParaRPr>
          </a:p>
          <a:p>
            <a:r>
              <a:rPr lang="en-GB" dirty="0">
                <a:solidFill>
                  <a:srgbClr val="0070C0"/>
                </a:solidFill>
              </a:rPr>
              <a:t>Why afraid when being assisted to sit backwards into a chair…</a:t>
            </a:r>
          </a:p>
          <a:p>
            <a:endParaRPr lang="en-GB" dirty="0">
              <a:solidFill>
                <a:srgbClr val="0070C0"/>
              </a:solidFill>
            </a:endParaRPr>
          </a:p>
          <a:p>
            <a:r>
              <a:rPr lang="en-GB" dirty="0">
                <a:solidFill>
                  <a:srgbClr val="0070C0"/>
                </a:solidFill>
              </a:rPr>
              <a:t>Why the environment – even home- may seem unfamiliar, unpredictable, unsafe…</a:t>
            </a:r>
          </a:p>
          <a:p>
            <a:endParaRPr lang="en-GB" dirty="0">
              <a:solidFill>
                <a:srgbClr val="0070C0"/>
              </a:solidFill>
            </a:endParaRPr>
          </a:p>
          <a:p>
            <a:r>
              <a:rPr lang="en-GB" dirty="0">
                <a:solidFill>
                  <a:srgbClr val="0070C0"/>
                </a:solidFill>
              </a:rPr>
              <a:t>Why might a person seem aggressive if spatial awareness is impaired?  How will they be treated- versus how SHOULD they be treated? </a:t>
            </a:r>
          </a:p>
        </p:txBody>
      </p:sp>
      <p:sp>
        <p:nvSpPr>
          <p:cNvPr id="6" name="TextBox 5">
            <a:extLst>
              <a:ext uri="{FF2B5EF4-FFF2-40B4-BE49-F238E27FC236}">
                <a16:creationId xmlns:a16="http://schemas.microsoft.com/office/drawing/2014/main" id="{81E6F030-13C1-FAF9-C3DE-711E867FA168}"/>
              </a:ext>
            </a:extLst>
          </p:cNvPr>
          <p:cNvSpPr txBox="1"/>
          <p:nvPr/>
        </p:nvSpPr>
        <p:spPr>
          <a:xfrm>
            <a:off x="1119673" y="1604865"/>
            <a:ext cx="373225" cy="369332"/>
          </a:xfrm>
          <a:prstGeom prst="rect">
            <a:avLst/>
          </a:prstGeom>
          <a:solidFill>
            <a:schemeClr val="bg1"/>
          </a:solidFill>
        </p:spPr>
        <p:txBody>
          <a:bodyPr wrap="square" rtlCol="0">
            <a:spAutoFit/>
          </a:bodyPr>
          <a:lstStyle/>
          <a:p>
            <a:endParaRPr lang="en-GB" dirty="0"/>
          </a:p>
        </p:txBody>
      </p:sp>
    </p:spTree>
    <p:extLst>
      <p:ext uri="{BB962C8B-B14F-4D97-AF65-F5344CB8AC3E}">
        <p14:creationId xmlns:p14="http://schemas.microsoft.com/office/powerpoint/2010/main" val="1097521747"/>
      </p:ext>
    </p:extLst>
  </p:cSld>
  <p:clrMapOvr>
    <a:masterClrMapping/>
  </p:clrMapOvr>
  <mc:AlternateContent xmlns:mc="http://schemas.openxmlformats.org/markup-compatibility/2006" xmlns:p14="http://schemas.microsoft.com/office/powerpoint/2010/main">
    <mc:Choice Requires="p14">
      <p:transition spd="slow" p14:dur="2000" advTm="473769"/>
    </mc:Choice>
    <mc:Fallback xmlns="">
      <p:transition spd="slow" advTm="473769"/>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B53977-44CE-335F-6155-6E4D193AE20E}"/>
              </a:ext>
            </a:extLst>
          </p:cNvPr>
          <p:cNvSpPr>
            <a:spLocks noGrp="1"/>
          </p:cNvSpPr>
          <p:nvPr>
            <p:ph type="title"/>
          </p:nvPr>
        </p:nvSpPr>
        <p:spPr>
          <a:xfrm>
            <a:off x="259702" y="198029"/>
            <a:ext cx="11672595" cy="539089"/>
          </a:xfrm>
        </p:spPr>
        <p:txBody>
          <a:bodyPr>
            <a:normAutofit fontScale="90000"/>
          </a:bodyPr>
          <a:lstStyle/>
          <a:p>
            <a:r>
              <a:rPr lang="en-GB" dirty="0">
                <a:solidFill>
                  <a:srgbClr val="0070C0"/>
                </a:solidFill>
              </a:rPr>
              <a:t>Managing Behaviour change in NDDS </a:t>
            </a:r>
          </a:p>
        </p:txBody>
      </p:sp>
      <p:sp>
        <p:nvSpPr>
          <p:cNvPr id="3" name="Content Placeholder 2">
            <a:extLst>
              <a:ext uri="{FF2B5EF4-FFF2-40B4-BE49-F238E27FC236}">
                <a16:creationId xmlns:a16="http://schemas.microsoft.com/office/drawing/2014/main" id="{93850FC7-3F98-7217-CC6D-0DC285E029E7}"/>
              </a:ext>
            </a:extLst>
          </p:cNvPr>
          <p:cNvSpPr>
            <a:spLocks noGrp="1"/>
          </p:cNvSpPr>
          <p:nvPr>
            <p:ph idx="1"/>
          </p:nvPr>
        </p:nvSpPr>
        <p:spPr>
          <a:xfrm>
            <a:off x="183501" y="1068355"/>
            <a:ext cx="9061579" cy="5001208"/>
          </a:xfrm>
        </p:spPr>
        <p:txBody>
          <a:bodyPr>
            <a:normAutofit fontScale="92500" lnSpcReduction="20000"/>
          </a:bodyPr>
          <a:lstStyle/>
          <a:p>
            <a:r>
              <a:rPr lang="en-GB" dirty="0">
                <a:solidFill>
                  <a:srgbClr val="0070C0"/>
                </a:solidFill>
              </a:rPr>
              <a:t>Personality and behaviour change are often the most distressing aspects of NDDs for caregivers.</a:t>
            </a:r>
          </a:p>
          <a:p>
            <a:r>
              <a:rPr lang="en-GB" dirty="0">
                <a:solidFill>
                  <a:srgbClr val="0070C0"/>
                </a:solidFill>
              </a:rPr>
              <a:t>Irritability, anxiety and depression are often early problems.</a:t>
            </a:r>
          </a:p>
          <a:p>
            <a:r>
              <a:rPr lang="en-GB" dirty="0">
                <a:solidFill>
                  <a:srgbClr val="0070C0"/>
                </a:solidFill>
              </a:rPr>
              <a:t>Depression may present as apathy, loss of interest in activities, social withdrawal, isolation, poor concentration.  Seek diagnosis and treatment. </a:t>
            </a:r>
          </a:p>
          <a:p>
            <a:r>
              <a:rPr lang="en-GB" dirty="0">
                <a:solidFill>
                  <a:srgbClr val="0070C0"/>
                </a:solidFill>
              </a:rPr>
              <a:t>‘Behaviour’ is a form of communicating.   Some individuals with cognitive impairment may exhibit ‘aggressive’ or ‘disruptive’ behaviours that require specialist, experienced management.  </a:t>
            </a:r>
          </a:p>
          <a:p>
            <a:r>
              <a:rPr lang="en-GB" dirty="0">
                <a:solidFill>
                  <a:srgbClr val="0070C0"/>
                </a:solidFill>
              </a:rPr>
              <a:t>Family caregivers may suffer as a result, hence the need for all perspectives in assessments of care needs.</a:t>
            </a:r>
          </a:p>
          <a:p>
            <a:r>
              <a:rPr lang="en-GB" dirty="0">
                <a:solidFill>
                  <a:srgbClr val="0070C0"/>
                </a:solidFill>
              </a:rPr>
              <a:t>Professionals may ask ‘do you sleep well?’; do you manage bathing ok?’ etc, and the ‘patient’ may lack insight, and the caregiver may feel it’s unsafe to explain problems in the company of the ‘patient’.</a:t>
            </a:r>
          </a:p>
        </p:txBody>
      </p:sp>
      <p:pic>
        <p:nvPicPr>
          <p:cNvPr id="6" name="Picture 5">
            <a:extLst>
              <a:ext uri="{FF2B5EF4-FFF2-40B4-BE49-F238E27FC236}">
                <a16:creationId xmlns:a16="http://schemas.microsoft.com/office/drawing/2014/main" id="{8FBA8889-047F-843E-DA95-02C2AF07F173}"/>
              </a:ext>
            </a:extLst>
          </p:cNvPr>
          <p:cNvPicPr>
            <a:picLocks noChangeAspect="1"/>
          </p:cNvPicPr>
          <p:nvPr/>
        </p:nvPicPr>
        <p:blipFill>
          <a:blip r:embed="rId2"/>
          <a:stretch>
            <a:fillRect/>
          </a:stretch>
        </p:blipFill>
        <p:spPr>
          <a:xfrm>
            <a:off x="9237306" y="2033555"/>
            <a:ext cx="2585940" cy="1723960"/>
          </a:xfrm>
          <a:prstGeom prst="rect">
            <a:avLst/>
          </a:prstGeom>
        </p:spPr>
      </p:pic>
      <p:sp>
        <p:nvSpPr>
          <p:cNvPr id="8" name="TextBox 7">
            <a:extLst>
              <a:ext uri="{FF2B5EF4-FFF2-40B4-BE49-F238E27FC236}">
                <a16:creationId xmlns:a16="http://schemas.microsoft.com/office/drawing/2014/main" id="{8A53CA1A-73C9-5A5D-5813-CD0C06679A52}"/>
              </a:ext>
            </a:extLst>
          </p:cNvPr>
          <p:cNvSpPr txBox="1"/>
          <p:nvPr/>
        </p:nvSpPr>
        <p:spPr>
          <a:xfrm>
            <a:off x="9237305" y="4080884"/>
            <a:ext cx="2585940" cy="861774"/>
          </a:xfrm>
          <a:prstGeom prst="rect">
            <a:avLst/>
          </a:prstGeom>
          <a:noFill/>
        </p:spPr>
        <p:txBody>
          <a:bodyPr wrap="square">
            <a:spAutoFit/>
          </a:bodyPr>
          <a:lstStyle/>
          <a:p>
            <a:r>
              <a:rPr lang="en-GB" dirty="0">
                <a:solidFill>
                  <a:srgbClr val="0070C0"/>
                </a:solidFill>
              </a:rPr>
              <a:t>https://www.verywellhealth.com/</a:t>
            </a:r>
            <a:r>
              <a:rPr lang="en-GB" sz="1400" dirty="0">
                <a:solidFill>
                  <a:srgbClr val="0070C0"/>
                </a:solidFill>
              </a:rPr>
              <a:t>anger-and-aggression-in-dementia-4134488</a:t>
            </a:r>
          </a:p>
        </p:txBody>
      </p:sp>
    </p:spTree>
    <p:extLst>
      <p:ext uri="{BB962C8B-B14F-4D97-AF65-F5344CB8AC3E}">
        <p14:creationId xmlns:p14="http://schemas.microsoft.com/office/powerpoint/2010/main" val="2682482664"/>
      </p:ext>
    </p:extLst>
  </p:cSld>
  <p:clrMapOvr>
    <a:masterClrMapping/>
  </p:clrMapOvr>
  <mc:AlternateContent xmlns:mc="http://schemas.openxmlformats.org/markup-compatibility/2006" xmlns:p14="http://schemas.microsoft.com/office/powerpoint/2010/main">
    <mc:Choice Requires="p14">
      <p:transition spd="slow" p14:dur="2000" advTm="297146"/>
    </mc:Choice>
    <mc:Fallback xmlns="">
      <p:transition spd="slow" advTm="297146"/>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808275-A777-9EFB-E5F3-D312A1387F1D}"/>
              </a:ext>
            </a:extLst>
          </p:cNvPr>
          <p:cNvSpPr>
            <a:spLocks noGrp="1"/>
          </p:cNvSpPr>
          <p:nvPr>
            <p:ph type="title"/>
          </p:nvPr>
        </p:nvSpPr>
        <p:spPr>
          <a:xfrm>
            <a:off x="275922" y="160707"/>
            <a:ext cx="11704584" cy="473775"/>
          </a:xfrm>
        </p:spPr>
        <p:txBody>
          <a:bodyPr>
            <a:normAutofit fontScale="90000"/>
          </a:bodyPr>
          <a:lstStyle/>
          <a:p>
            <a:pPr algn="ctr"/>
            <a:r>
              <a:rPr lang="en-GB" b="1" dirty="0">
                <a:solidFill>
                  <a:srgbClr val="0070C0"/>
                </a:solidFill>
              </a:rPr>
              <a:t>Aggression</a:t>
            </a:r>
          </a:p>
        </p:txBody>
      </p:sp>
      <p:sp>
        <p:nvSpPr>
          <p:cNvPr id="3" name="Content Placeholder 2">
            <a:extLst>
              <a:ext uri="{FF2B5EF4-FFF2-40B4-BE49-F238E27FC236}">
                <a16:creationId xmlns:a16="http://schemas.microsoft.com/office/drawing/2014/main" id="{D684DFB6-4473-F9D3-445F-66632C12C836}"/>
              </a:ext>
            </a:extLst>
          </p:cNvPr>
          <p:cNvSpPr>
            <a:spLocks noGrp="1"/>
          </p:cNvSpPr>
          <p:nvPr>
            <p:ph idx="1"/>
          </p:nvPr>
        </p:nvSpPr>
        <p:spPr>
          <a:xfrm>
            <a:off x="145294" y="849404"/>
            <a:ext cx="8746779" cy="5215493"/>
          </a:xfrm>
        </p:spPr>
        <p:txBody>
          <a:bodyPr>
            <a:normAutofit fontScale="92500" lnSpcReduction="10000"/>
          </a:bodyPr>
          <a:lstStyle/>
          <a:p>
            <a:r>
              <a:rPr lang="en-GB" dirty="0">
                <a:solidFill>
                  <a:srgbClr val="0070C0"/>
                </a:solidFill>
              </a:rPr>
              <a:t>Two brain areas working in harmony control our aggression: prefrontal cortex &amp; amygdala</a:t>
            </a:r>
          </a:p>
          <a:p>
            <a:r>
              <a:rPr lang="en-GB" dirty="0">
                <a:solidFill>
                  <a:srgbClr val="0070C0"/>
                </a:solidFill>
              </a:rPr>
              <a:t>Pfc inhibits aggression and makes moral judgements.   Think- Picks disease, frontotemporal dementia, - and can be affected in any NDD.  </a:t>
            </a:r>
          </a:p>
          <a:p>
            <a:r>
              <a:rPr lang="en-GB" dirty="0">
                <a:solidFill>
                  <a:srgbClr val="0070C0"/>
                </a:solidFill>
              </a:rPr>
              <a:t>Stimulation of the amygdala can induce or inhibit aggressive behaviour.</a:t>
            </a:r>
          </a:p>
          <a:p>
            <a:r>
              <a:rPr lang="en-GB" dirty="0">
                <a:solidFill>
                  <a:srgbClr val="0070C0"/>
                </a:solidFill>
              </a:rPr>
              <a:t>Principle:  These people are on a short fuse – don’t light it!! </a:t>
            </a:r>
          </a:p>
          <a:p>
            <a:r>
              <a:rPr lang="en-GB" dirty="0">
                <a:solidFill>
                  <a:srgbClr val="0070C0"/>
                </a:solidFill>
              </a:rPr>
              <a:t>Tips- Triggers can include – pain, depression, sleep/ rest problems, constipation, wet/ soiled diaper, sudden changes of environment/ routine, people around, noise, being made to do something/ not allowed to do something, loneliness, unwanted medicine effects/ interaction of medicines.</a:t>
            </a:r>
          </a:p>
        </p:txBody>
      </p:sp>
      <p:pic>
        <p:nvPicPr>
          <p:cNvPr id="4098" name="Picture 2" descr="Coping with Agitation and Aggression in Alzheimer's Disease | National  Institute on Aging">
            <a:extLst>
              <a:ext uri="{FF2B5EF4-FFF2-40B4-BE49-F238E27FC236}">
                <a16:creationId xmlns:a16="http://schemas.microsoft.com/office/drawing/2014/main" id="{BBC2AE66-6365-153D-64EC-63789553ED1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22072" y="1800808"/>
            <a:ext cx="2450333" cy="139026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1CDEEF9-040F-4777-C1D0-B24DCC8CCA7B}"/>
              </a:ext>
            </a:extLst>
          </p:cNvPr>
          <p:cNvSpPr txBox="1"/>
          <p:nvPr/>
        </p:nvSpPr>
        <p:spPr>
          <a:xfrm>
            <a:off x="9422072" y="3191068"/>
            <a:ext cx="2450334" cy="738664"/>
          </a:xfrm>
          <a:prstGeom prst="rect">
            <a:avLst/>
          </a:prstGeom>
          <a:noFill/>
        </p:spPr>
        <p:txBody>
          <a:bodyPr wrap="square">
            <a:spAutoFit/>
          </a:bodyPr>
          <a:lstStyle/>
          <a:p>
            <a:r>
              <a:rPr lang="en-GB" sz="1400" dirty="0">
                <a:solidFill>
                  <a:srgbClr val="0070C0"/>
                </a:solidFill>
              </a:rPr>
              <a:t>https://www.nia.nih.gov/health/coping-agitation-and-aggression-alzheimers-disease</a:t>
            </a:r>
          </a:p>
        </p:txBody>
      </p:sp>
    </p:spTree>
    <p:extLst>
      <p:ext uri="{BB962C8B-B14F-4D97-AF65-F5344CB8AC3E}">
        <p14:creationId xmlns:p14="http://schemas.microsoft.com/office/powerpoint/2010/main" val="430028227"/>
      </p:ext>
    </p:extLst>
  </p:cSld>
  <p:clrMapOvr>
    <a:masterClrMapping/>
  </p:clrMapOvr>
  <mc:AlternateContent xmlns:mc="http://schemas.openxmlformats.org/markup-compatibility/2006" xmlns:p14="http://schemas.microsoft.com/office/powerpoint/2010/main">
    <mc:Choice Requires="p14">
      <p:transition spd="slow" p14:dur="2000" advTm="538768"/>
    </mc:Choice>
    <mc:Fallback xmlns="">
      <p:transition spd="slow" advTm="538768"/>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E4063B-A35C-8ECA-6B7C-7C6987881AF7}"/>
              </a:ext>
            </a:extLst>
          </p:cNvPr>
          <p:cNvSpPr>
            <a:spLocks noGrp="1"/>
          </p:cNvSpPr>
          <p:nvPr>
            <p:ph type="title"/>
          </p:nvPr>
        </p:nvSpPr>
        <p:spPr>
          <a:xfrm>
            <a:off x="343678" y="374456"/>
            <a:ext cx="10515600" cy="894508"/>
          </a:xfrm>
        </p:spPr>
        <p:txBody>
          <a:bodyPr/>
          <a:lstStyle/>
          <a:p>
            <a:r>
              <a:rPr lang="en-GB" dirty="0">
                <a:solidFill>
                  <a:srgbClr val="0070C0"/>
                </a:solidFill>
              </a:rPr>
              <a:t>Tips- managing aggression</a:t>
            </a:r>
          </a:p>
        </p:txBody>
      </p:sp>
      <p:sp>
        <p:nvSpPr>
          <p:cNvPr id="3" name="Content Placeholder 2">
            <a:extLst>
              <a:ext uri="{FF2B5EF4-FFF2-40B4-BE49-F238E27FC236}">
                <a16:creationId xmlns:a16="http://schemas.microsoft.com/office/drawing/2014/main" id="{CDF16256-4802-05A3-5F6B-19DFB627D485}"/>
              </a:ext>
            </a:extLst>
          </p:cNvPr>
          <p:cNvSpPr>
            <a:spLocks noGrp="1"/>
          </p:cNvSpPr>
          <p:nvPr>
            <p:ph idx="1"/>
          </p:nvPr>
        </p:nvSpPr>
        <p:spPr>
          <a:xfrm>
            <a:off x="343677" y="1340432"/>
            <a:ext cx="7867261" cy="4687143"/>
          </a:xfrm>
        </p:spPr>
        <p:txBody>
          <a:bodyPr>
            <a:normAutofit fontScale="77500" lnSpcReduction="20000"/>
          </a:bodyPr>
          <a:lstStyle/>
          <a:p>
            <a:r>
              <a:rPr lang="en-GB" dirty="0">
                <a:solidFill>
                  <a:srgbClr val="0070C0"/>
                </a:solidFill>
              </a:rPr>
              <a:t>Look for early signs- think with team- what has changed- any possible triggers?   And address it.</a:t>
            </a:r>
          </a:p>
          <a:p>
            <a:r>
              <a:rPr lang="en-GB" dirty="0">
                <a:solidFill>
                  <a:srgbClr val="0070C0"/>
                </a:solidFill>
              </a:rPr>
              <a:t>Ensure everyone’s safety</a:t>
            </a:r>
          </a:p>
          <a:p>
            <a:r>
              <a:rPr lang="en-GB" dirty="0">
                <a:solidFill>
                  <a:srgbClr val="0070C0"/>
                </a:solidFill>
              </a:rPr>
              <a:t>Reassure, speak calmly (reassure caregivers- it’s not their fault)</a:t>
            </a:r>
          </a:p>
          <a:p>
            <a:r>
              <a:rPr lang="en-GB" dirty="0">
                <a:solidFill>
                  <a:srgbClr val="0070C0"/>
                </a:solidFill>
              </a:rPr>
              <a:t>Encourage caregivers to be open with professionals</a:t>
            </a:r>
          </a:p>
          <a:p>
            <a:r>
              <a:rPr lang="en-GB" dirty="0">
                <a:solidFill>
                  <a:srgbClr val="0070C0"/>
                </a:solidFill>
              </a:rPr>
              <a:t>Allow as much control over life as possible / safe.</a:t>
            </a:r>
          </a:p>
          <a:p>
            <a:r>
              <a:rPr lang="en-GB" dirty="0">
                <a:solidFill>
                  <a:srgbClr val="0070C0"/>
                </a:solidFill>
              </a:rPr>
              <a:t>Stick to routines – keep to the plan.   OR ---   give lots of warning and preparation.</a:t>
            </a:r>
          </a:p>
          <a:p>
            <a:r>
              <a:rPr lang="en-GB" dirty="0">
                <a:solidFill>
                  <a:srgbClr val="0070C0"/>
                </a:solidFill>
              </a:rPr>
              <a:t>Distraction – e.g. snacks.   Choice of something to do. </a:t>
            </a:r>
          </a:p>
          <a:p>
            <a:r>
              <a:rPr lang="en-GB" dirty="0">
                <a:solidFill>
                  <a:srgbClr val="0070C0"/>
                </a:solidFill>
              </a:rPr>
              <a:t>Familiar photos, ornaments around</a:t>
            </a:r>
          </a:p>
          <a:p>
            <a:r>
              <a:rPr lang="en-GB" dirty="0">
                <a:solidFill>
                  <a:srgbClr val="0070C0"/>
                </a:solidFill>
              </a:rPr>
              <a:t>Limit caffeine/ alcohol. </a:t>
            </a:r>
          </a:p>
          <a:p>
            <a:r>
              <a:rPr lang="en-GB" dirty="0">
                <a:solidFill>
                  <a:srgbClr val="0070C0"/>
                </a:solidFill>
              </a:rPr>
              <a:t>Reduce noise.</a:t>
            </a:r>
          </a:p>
          <a:p>
            <a:r>
              <a:rPr lang="en-GB" dirty="0">
                <a:solidFill>
                  <a:srgbClr val="0070C0"/>
                </a:solidFill>
              </a:rPr>
              <a:t>Avoid hugging / over-fussing</a:t>
            </a:r>
          </a:p>
          <a:p>
            <a:endParaRPr lang="en-GB" dirty="0"/>
          </a:p>
        </p:txBody>
      </p:sp>
      <p:pic>
        <p:nvPicPr>
          <p:cNvPr id="5122" name="Picture 2" descr="A photo of an angry-looking senior man, sitting with his senior wife at home.">
            <a:extLst>
              <a:ext uri="{FF2B5EF4-FFF2-40B4-BE49-F238E27FC236}">
                <a16:creationId xmlns:a16="http://schemas.microsoft.com/office/drawing/2014/main" id="{9A75B443-9FC6-AFF9-87E7-054B7976EC5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65670" y="1091680"/>
            <a:ext cx="3505979" cy="233731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7268381-E683-BDF3-358C-5AD9D52F2A3A}"/>
              </a:ext>
            </a:extLst>
          </p:cNvPr>
          <p:cNvSpPr txBox="1"/>
          <p:nvPr/>
        </p:nvSpPr>
        <p:spPr>
          <a:xfrm>
            <a:off x="8365670" y="3730724"/>
            <a:ext cx="3505978" cy="584775"/>
          </a:xfrm>
          <a:prstGeom prst="rect">
            <a:avLst/>
          </a:prstGeom>
          <a:noFill/>
        </p:spPr>
        <p:txBody>
          <a:bodyPr wrap="square">
            <a:spAutoFit/>
          </a:bodyPr>
          <a:lstStyle/>
          <a:p>
            <a:r>
              <a:rPr lang="en-GB" sz="1600" dirty="0">
                <a:solidFill>
                  <a:srgbClr val="0070C0"/>
                </a:solidFill>
              </a:rPr>
              <a:t>https://salmonhealth.com/blog/dementia-behavior-management/</a:t>
            </a:r>
          </a:p>
        </p:txBody>
      </p:sp>
    </p:spTree>
    <p:extLst>
      <p:ext uri="{BB962C8B-B14F-4D97-AF65-F5344CB8AC3E}">
        <p14:creationId xmlns:p14="http://schemas.microsoft.com/office/powerpoint/2010/main" val="274397289"/>
      </p:ext>
    </p:extLst>
  </p:cSld>
  <p:clrMapOvr>
    <a:masterClrMapping/>
  </p:clrMapOvr>
  <mc:AlternateContent xmlns:mc="http://schemas.openxmlformats.org/markup-compatibility/2006" xmlns:p14="http://schemas.microsoft.com/office/powerpoint/2010/main">
    <mc:Choice Requires="p14">
      <p:transition spd="slow" p14:dur="2000" advTm="244323"/>
    </mc:Choice>
    <mc:Fallback xmlns="">
      <p:transition spd="slow" advTm="24432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5763A1-93A3-0E6F-CF8F-E5B543196A1D}"/>
              </a:ext>
            </a:extLst>
          </p:cNvPr>
          <p:cNvSpPr>
            <a:spLocks noGrp="1"/>
          </p:cNvSpPr>
          <p:nvPr>
            <p:ph type="title"/>
          </p:nvPr>
        </p:nvSpPr>
        <p:spPr>
          <a:xfrm>
            <a:off x="838200" y="365126"/>
            <a:ext cx="10515600" cy="623920"/>
          </a:xfrm>
        </p:spPr>
        <p:txBody>
          <a:bodyPr>
            <a:normAutofit fontScale="90000"/>
          </a:bodyPr>
          <a:lstStyle/>
          <a:p>
            <a:r>
              <a:rPr lang="en-GB" dirty="0">
                <a:solidFill>
                  <a:srgbClr val="0070C0"/>
                </a:solidFill>
              </a:rPr>
              <a:t>Sundowning</a:t>
            </a:r>
            <a:r>
              <a:rPr lang="en-GB" dirty="0"/>
              <a:t> </a:t>
            </a:r>
          </a:p>
        </p:txBody>
      </p:sp>
      <p:sp>
        <p:nvSpPr>
          <p:cNvPr id="3" name="Content Placeholder 2">
            <a:extLst>
              <a:ext uri="{FF2B5EF4-FFF2-40B4-BE49-F238E27FC236}">
                <a16:creationId xmlns:a16="http://schemas.microsoft.com/office/drawing/2014/main" id="{94A1AA0A-792D-91CF-2BB3-49CE94A7F7AE}"/>
              </a:ext>
            </a:extLst>
          </p:cNvPr>
          <p:cNvSpPr>
            <a:spLocks noGrp="1"/>
          </p:cNvSpPr>
          <p:nvPr>
            <p:ph idx="1"/>
          </p:nvPr>
        </p:nvSpPr>
        <p:spPr>
          <a:xfrm>
            <a:off x="317242" y="1082351"/>
            <a:ext cx="5999582" cy="5094612"/>
          </a:xfrm>
        </p:spPr>
        <p:txBody>
          <a:bodyPr/>
          <a:lstStyle/>
          <a:p>
            <a:r>
              <a:rPr lang="en-GB" dirty="0">
                <a:solidFill>
                  <a:srgbClr val="0070C0"/>
                </a:solidFill>
              </a:rPr>
              <a:t>Increased agitation, confusion, anxiety late in the day</a:t>
            </a:r>
          </a:p>
          <a:p>
            <a:r>
              <a:rPr lang="en-GB" dirty="0">
                <a:solidFill>
                  <a:srgbClr val="0070C0"/>
                </a:solidFill>
              </a:rPr>
              <a:t>Encourage daytime activities</a:t>
            </a:r>
          </a:p>
          <a:p>
            <a:r>
              <a:rPr lang="en-GB" dirty="0">
                <a:solidFill>
                  <a:srgbClr val="0070C0"/>
                </a:solidFill>
              </a:rPr>
              <a:t>Consider a commode near the bed – reduce confusion finding bathroom at night</a:t>
            </a:r>
          </a:p>
          <a:p>
            <a:r>
              <a:rPr lang="en-GB" dirty="0">
                <a:solidFill>
                  <a:srgbClr val="0070C0"/>
                </a:solidFill>
              </a:rPr>
              <a:t>Wind down towards evening</a:t>
            </a:r>
          </a:p>
          <a:p>
            <a:r>
              <a:rPr lang="en-GB" dirty="0">
                <a:solidFill>
                  <a:srgbClr val="0070C0"/>
                </a:solidFill>
              </a:rPr>
              <a:t>Avoid caffeine, &amp; high carbohydrate foods</a:t>
            </a:r>
          </a:p>
          <a:p>
            <a:r>
              <a:rPr lang="en-GB" dirty="0">
                <a:solidFill>
                  <a:srgbClr val="0070C0"/>
                </a:solidFill>
              </a:rPr>
              <a:t>Nightlights may reduce fear of the dark.</a:t>
            </a:r>
          </a:p>
        </p:txBody>
      </p:sp>
      <p:pic>
        <p:nvPicPr>
          <p:cNvPr id="7170" name="Picture 2" descr="Sundowning-2">
            <a:extLst>
              <a:ext uri="{FF2B5EF4-FFF2-40B4-BE49-F238E27FC236}">
                <a16:creationId xmlns:a16="http://schemas.microsoft.com/office/drawing/2014/main" id="{A7391733-2AA9-EEAE-B115-8F997790FA5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83829" y="1596766"/>
            <a:ext cx="5274128" cy="263706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715D28DC-F1AA-C4E2-418D-D6C94A5B7F1D}"/>
              </a:ext>
            </a:extLst>
          </p:cNvPr>
          <p:cNvSpPr txBox="1"/>
          <p:nvPr/>
        </p:nvSpPr>
        <p:spPr>
          <a:xfrm>
            <a:off x="6683829" y="4233830"/>
            <a:ext cx="5274128" cy="584775"/>
          </a:xfrm>
          <a:prstGeom prst="rect">
            <a:avLst/>
          </a:prstGeom>
          <a:noFill/>
        </p:spPr>
        <p:txBody>
          <a:bodyPr wrap="square">
            <a:spAutoFit/>
          </a:bodyPr>
          <a:lstStyle/>
          <a:p>
            <a:r>
              <a:rPr lang="en-GB" sz="1600" dirty="0">
                <a:solidFill>
                  <a:srgbClr val="0070C0"/>
                </a:solidFill>
              </a:rPr>
              <a:t>https://training.mmlearn.org/sundowning-a-guide-to-difficult-behavior-at-the-end-of-the-day#background</a:t>
            </a:r>
          </a:p>
        </p:txBody>
      </p:sp>
    </p:spTree>
    <p:extLst>
      <p:ext uri="{BB962C8B-B14F-4D97-AF65-F5344CB8AC3E}">
        <p14:creationId xmlns:p14="http://schemas.microsoft.com/office/powerpoint/2010/main" val="2174658168"/>
      </p:ext>
    </p:extLst>
  </p:cSld>
  <p:clrMapOvr>
    <a:masterClrMapping/>
  </p:clrMapOvr>
  <mc:AlternateContent xmlns:mc="http://schemas.openxmlformats.org/markup-compatibility/2006" xmlns:p14="http://schemas.microsoft.com/office/powerpoint/2010/main">
    <mc:Choice Requires="p14">
      <p:transition spd="slow" p14:dur="2000" advTm="239399"/>
    </mc:Choice>
    <mc:Fallback xmlns="">
      <p:transition spd="slow" advTm="239399"/>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B51C9B-E1F5-24BE-B62B-0483E3D4F434}"/>
              </a:ext>
            </a:extLst>
          </p:cNvPr>
          <p:cNvSpPr>
            <a:spLocks noGrp="1"/>
          </p:cNvSpPr>
          <p:nvPr>
            <p:ph type="title"/>
          </p:nvPr>
        </p:nvSpPr>
        <p:spPr>
          <a:xfrm>
            <a:off x="270587" y="251828"/>
            <a:ext cx="10458061" cy="429209"/>
          </a:xfrm>
        </p:spPr>
        <p:txBody>
          <a:bodyPr>
            <a:normAutofit fontScale="90000"/>
          </a:bodyPr>
          <a:lstStyle/>
          <a:p>
            <a:r>
              <a:rPr lang="en-GB" dirty="0">
                <a:solidFill>
                  <a:srgbClr val="0070C0"/>
                </a:solidFill>
              </a:rPr>
              <a:t>Wandering</a:t>
            </a:r>
          </a:p>
        </p:txBody>
      </p:sp>
      <p:sp>
        <p:nvSpPr>
          <p:cNvPr id="3" name="Content Placeholder 2">
            <a:extLst>
              <a:ext uri="{FF2B5EF4-FFF2-40B4-BE49-F238E27FC236}">
                <a16:creationId xmlns:a16="http://schemas.microsoft.com/office/drawing/2014/main" id="{0C6B514C-39E1-FE57-F024-4B901C7D0D70}"/>
              </a:ext>
            </a:extLst>
          </p:cNvPr>
          <p:cNvSpPr>
            <a:spLocks noGrp="1"/>
          </p:cNvSpPr>
          <p:nvPr>
            <p:ph idx="1"/>
          </p:nvPr>
        </p:nvSpPr>
        <p:spPr>
          <a:xfrm>
            <a:off x="270587" y="961053"/>
            <a:ext cx="7735078" cy="5215910"/>
          </a:xfrm>
        </p:spPr>
        <p:txBody>
          <a:bodyPr>
            <a:normAutofit fontScale="85000" lnSpcReduction="10000"/>
          </a:bodyPr>
          <a:lstStyle/>
          <a:p>
            <a:r>
              <a:rPr lang="en-GB" dirty="0">
                <a:solidFill>
                  <a:srgbClr val="0070C0"/>
                </a:solidFill>
              </a:rPr>
              <a:t>Stress can exacerbate confusion and lead to wandering</a:t>
            </a:r>
          </a:p>
          <a:p>
            <a:r>
              <a:rPr lang="en-GB" dirty="0">
                <a:solidFill>
                  <a:srgbClr val="0070C0"/>
                </a:solidFill>
              </a:rPr>
              <a:t>Reduce noise and activity buzz near the person</a:t>
            </a:r>
          </a:p>
          <a:p>
            <a:r>
              <a:rPr lang="en-GB" dirty="0">
                <a:solidFill>
                  <a:srgbClr val="0070C0"/>
                </a:solidFill>
              </a:rPr>
              <a:t>Activity programmes help – e.g. dance, or other movement exercises</a:t>
            </a:r>
          </a:p>
          <a:p>
            <a:r>
              <a:rPr lang="en-GB" dirty="0">
                <a:solidFill>
                  <a:srgbClr val="0070C0"/>
                </a:solidFill>
              </a:rPr>
              <a:t>As soon as you see pacing, or distress signs, reassure we’re in a safe place</a:t>
            </a:r>
          </a:p>
          <a:p>
            <a:r>
              <a:rPr lang="en-GB" dirty="0">
                <a:solidFill>
                  <a:srgbClr val="0070C0"/>
                </a:solidFill>
              </a:rPr>
              <a:t>Discuss possible pain with physician- may wander to escape discomfort</a:t>
            </a:r>
          </a:p>
          <a:p>
            <a:r>
              <a:rPr lang="en-GB" dirty="0">
                <a:solidFill>
                  <a:srgbClr val="0070C0"/>
                </a:solidFill>
              </a:rPr>
              <a:t>Keep keys, wallet, coats out of sight- items that suggest going out</a:t>
            </a:r>
          </a:p>
          <a:p>
            <a:r>
              <a:rPr lang="en-GB" dirty="0">
                <a:solidFill>
                  <a:srgbClr val="0070C0"/>
                </a:solidFill>
              </a:rPr>
              <a:t>Technology- bed / chair pressure alarms?</a:t>
            </a:r>
          </a:p>
          <a:p>
            <a:r>
              <a:rPr lang="en-GB" dirty="0">
                <a:solidFill>
                  <a:srgbClr val="0070C0"/>
                </a:solidFill>
              </a:rPr>
              <a:t>Think about the ‘have you seen my mother?’ conundrum:</a:t>
            </a:r>
          </a:p>
          <a:p>
            <a:pPr lvl="1"/>
            <a:r>
              <a:rPr lang="en-GB" dirty="0">
                <a:solidFill>
                  <a:srgbClr val="0070C0"/>
                </a:solidFill>
              </a:rPr>
              <a:t>Rights and wrongs of collusion, distraction, ‘reality orientation’ ‘reminiscence therapeutic approach’</a:t>
            </a:r>
          </a:p>
        </p:txBody>
      </p:sp>
      <p:pic>
        <p:nvPicPr>
          <p:cNvPr id="7" name="Picture 6">
            <a:extLst>
              <a:ext uri="{FF2B5EF4-FFF2-40B4-BE49-F238E27FC236}">
                <a16:creationId xmlns:a16="http://schemas.microsoft.com/office/drawing/2014/main" id="{BA30F0F2-665F-7440-ABA7-3D779997FECF}"/>
              </a:ext>
            </a:extLst>
          </p:cNvPr>
          <p:cNvPicPr>
            <a:picLocks noChangeAspect="1"/>
          </p:cNvPicPr>
          <p:nvPr/>
        </p:nvPicPr>
        <p:blipFill>
          <a:blip r:embed="rId2"/>
          <a:stretch>
            <a:fillRect/>
          </a:stretch>
        </p:blipFill>
        <p:spPr>
          <a:xfrm>
            <a:off x="8051902" y="1412567"/>
            <a:ext cx="3869512" cy="2580935"/>
          </a:xfrm>
          <a:prstGeom prst="rect">
            <a:avLst/>
          </a:prstGeom>
        </p:spPr>
      </p:pic>
      <p:sp>
        <p:nvSpPr>
          <p:cNvPr id="9" name="TextBox 8">
            <a:extLst>
              <a:ext uri="{FF2B5EF4-FFF2-40B4-BE49-F238E27FC236}">
                <a16:creationId xmlns:a16="http://schemas.microsoft.com/office/drawing/2014/main" id="{EF659E40-54E2-D1C0-E4EE-FBDCEC05853D}"/>
              </a:ext>
            </a:extLst>
          </p:cNvPr>
          <p:cNvSpPr txBox="1"/>
          <p:nvPr/>
        </p:nvSpPr>
        <p:spPr>
          <a:xfrm>
            <a:off x="8051902" y="3993502"/>
            <a:ext cx="3869511" cy="584775"/>
          </a:xfrm>
          <a:prstGeom prst="rect">
            <a:avLst/>
          </a:prstGeom>
          <a:noFill/>
        </p:spPr>
        <p:txBody>
          <a:bodyPr wrap="square">
            <a:spAutoFit/>
          </a:bodyPr>
          <a:lstStyle/>
          <a:p>
            <a:r>
              <a:rPr lang="en-GB" sz="1600" dirty="0">
                <a:solidFill>
                  <a:srgbClr val="0070C0"/>
                </a:solidFill>
              </a:rPr>
              <a:t>https://www.rti.org/insights/dementia-wandering</a:t>
            </a:r>
          </a:p>
        </p:txBody>
      </p:sp>
    </p:spTree>
    <p:extLst>
      <p:ext uri="{BB962C8B-B14F-4D97-AF65-F5344CB8AC3E}">
        <p14:creationId xmlns:p14="http://schemas.microsoft.com/office/powerpoint/2010/main" val="1357224980"/>
      </p:ext>
    </p:extLst>
  </p:cSld>
  <p:clrMapOvr>
    <a:masterClrMapping/>
  </p:clrMapOvr>
  <mc:AlternateContent xmlns:mc="http://schemas.openxmlformats.org/markup-compatibility/2006" xmlns:p14="http://schemas.microsoft.com/office/powerpoint/2010/main">
    <mc:Choice Requires="p14">
      <p:transition spd="slow" p14:dur="2000" advTm="718709"/>
    </mc:Choice>
    <mc:Fallback xmlns="">
      <p:transition spd="slow" advTm="718709"/>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23D75-8627-F1E2-099B-15471844CF26}"/>
              </a:ext>
            </a:extLst>
          </p:cNvPr>
          <p:cNvSpPr>
            <a:spLocks noGrp="1"/>
          </p:cNvSpPr>
          <p:nvPr>
            <p:ph type="title"/>
          </p:nvPr>
        </p:nvSpPr>
        <p:spPr>
          <a:xfrm>
            <a:off x="838200" y="365126"/>
            <a:ext cx="10515600" cy="502622"/>
          </a:xfrm>
        </p:spPr>
        <p:txBody>
          <a:bodyPr>
            <a:normAutofit fontScale="90000"/>
          </a:bodyPr>
          <a:lstStyle/>
          <a:p>
            <a:r>
              <a:rPr lang="en-GB" dirty="0">
                <a:solidFill>
                  <a:srgbClr val="0070C0"/>
                </a:solidFill>
              </a:rPr>
              <a:t>Perseverance - repetition</a:t>
            </a:r>
          </a:p>
        </p:txBody>
      </p:sp>
      <p:sp>
        <p:nvSpPr>
          <p:cNvPr id="3" name="Content Placeholder 2">
            <a:extLst>
              <a:ext uri="{FF2B5EF4-FFF2-40B4-BE49-F238E27FC236}">
                <a16:creationId xmlns:a16="http://schemas.microsoft.com/office/drawing/2014/main" id="{D2E51A7A-9D7A-D0B6-7F0B-2C49A39619B9}"/>
              </a:ext>
            </a:extLst>
          </p:cNvPr>
          <p:cNvSpPr>
            <a:spLocks noGrp="1"/>
          </p:cNvSpPr>
          <p:nvPr>
            <p:ph idx="1"/>
          </p:nvPr>
        </p:nvSpPr>
        <p:spPr>
          <a:xfrm>
            <a:off x="326572" y="979714"/>
            <a:ext cx="7436498" cy="5197249"/>
          </a:xfrm>
        </p:spPr>
        <p:txBody>
          <a:bodyPr>
            <a:normAutofit lnSpcReduction="10000"/>
          </a:bodyPr>
          <a:lstStyle/>
          <a:p>
            <a:r>
              <a:rPr lang="en-GB" dirty="0">
                <a:solidFill>
                  <a:srgbClr val="0070C0"/>
                </a:solidFill>
              </a:rPr>
              <a:t>Not easily reduced – hugely taxing on caregiver patience</a:t>
            </a:r>
          </a:p>
          <a:p>
            <a:r>
              <a:rPr lang="en-GB" dirty="0">
                <a:solidFill>
                  <a:srgbClr val="0070C0"/>
                </a:solidFill>
              </a:rPr>
              <a:t>Rotate caregiving / ensure frequent respite </a:t>
            </a:r>
          </a:p>
          <a:p>
            <a:r>
              <a:rPr lang="en-GB" dirty="0">
                <a:solidFill>
                  <a:srgbClr val="0070C0"/>
                </a:solidFill>
              </a:rPr>
              <a:t>Encourage openness about whether caregiver is coping – avoid predictable tensions between caregiver and patient</a:t>
            </a:r>
          </a:p>
          <a:p>
            <a:r>
              <a:rPr lang="en-GB" dirty="0">
                <a:solidFill>
                  <a:srgbClr val="0070C0"/>
                </a:solidFill>
              </a:rPr>
              <a:t>Avoid confrontation – e.g. ‘I want to go home/ this IS your home’ type conversations</a:t>
            </a:r>
          </a:p>
          <a:p>
            <a:r>
              <a:rPr lang="en-GB" dirty="0">
                <a:solidFill>
                  <a:srgbClr val="0070C0"/>
                </a:solidFill>
              </a:rPr>
              <a:t>See ‘wandering’- ‘have you seen my mother’ … </a:t>
            </a:r>
          </a:p>
          <a:p>
            <a:r>
              <a:rPr lang="en-GB" dirty="0">
                <a:solidFill>
                  <a:srgbClr val="0070C0"/>
                </a:solidFill>
              </a:rPr>
              <a:t>Remove triggers- frequent checks on safety, met needs &amp; so on = probably better than reliance on call buzzer</a:t>
            </a:r>
          </a:p>
        </p:txBody>
      </p:sp>
      <p:pic>
        <p:nvPicPr>
          <p:cNvPr id="9218" name="Picture 2" descr="Woman looking lovingly at man sitting in an armchair holding a walking stick">
            <a:extLst>
              <a:ext uri="{FF2B5EF4-FFF2-40B4-BE49-F238E27FC236}">
                <a16:creationId xmlns:a16="http://schemas.microsoft.com/office/drawing/2014/main" id="{C4CDD934-77C2-1C0A-93CD-4CA6B0607AE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84366" y="1421362"/>
            <a:ext cx="4015273" cy="200763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06CA163-F8A0-6FC2-8DBA-92786503D765}"/>
              </a:ext>
            </a:extLst>
          </p:cNvPr>
          <p:cNvSpPr txBox="1"/>
          <p:nvPr/>
        </p:nvSpPr>
        <p:spPr>
          <a:xfrm>
            <a:off x="7884365" y="3428999"/>
            <a:ext cx="4015273" cy="830997"/>
          </a:xfrm>
          <a:prstGeom prst="rect">
            <a:avLst/>
          </a:prstGeom>
          <a:noFill/>
        </p:spPr>
        <p:txBody>
          <a:bodyPr wrap="square">
            <a:spAutoFit/>
          </a:bodyPr>
          <a:lstStyle/>
          <a:p>
            <a:r>
              <a:rPr lang="en-GB" sz="1600" dirty="0">
                <a:solidFill>
                  <a:srgbClr val="0070C0"/>
                </a:solidFill>
              </a:rPr>
              <a:t>https://www.alzheimers.org.uk/blog/i-want-go-home-what-to-say-to-someone-in-dementia-care</a:t>
            </a:r>
          </a:p>
        </p:txBody>
      </p:sp>
    </p:spTree>
    <p:extLst>
      <p:ext uri="{BB962C8B-B14F-4D97-AF65-F5344CB8AC3E}">
        <p14:creationId xmlns:p14="http://schemas.microsoft.com/office/powerpoint/2010/main" val="1262774441"/>
      </p:ext>
    </p:extLst>
  </p:cSld>
  <p:clrMapOvr>
    <a:masterClrMapping/>
  </p:clrMapOvr>
  <mc:AlternateContent xmlns:mc="http://schemas.openxmlformats.org/markup-compatibility/2006" xmlns:p14="http://schemas.microsoft.com/office/powerpoint/2010/main">
    <mc:Choice Requires="p14">
      <p:transition spd="slow" p14:dur="2000" advTm="267024"/>
    </mc:Choice>
    <mc:Fallback xmlns="">
      <p:transition spd="slow" advTm="26702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96EE9E-DA8F-CC3E-198B-A448FA882606}"/>
              </a:ext>
            </a:extLst>
          </p:cNvPr>
          <p:cNvSpPr>
            <a:spLocks noGrp="1"/>
          </p:cNvSpPr>
          <p:nvPr>
            <p:ph type="title"/>
          </p:nvPr>
        </p:nvSpPr>
        <p:spPr>
          <a:xfrm>
            <a:off x="326571" y="365125"/>
            <a:ext cx="11027229" cy="549275"/>
          </a:xfrm>
        </p:spPr>
        <p:txBody>
          <a:bodyPr>
            <a:normAutofit fontScale="90000"/>
          </a:bodyPr>
          <a:lstStyle/>
          <a:p>
            <a:r>
              <a:rPr lang="en-GB" dirty="0">
                <a:solidFill>
                  <a:srgbClr val="0070C0"/>
                </a:solidFill>
              </a:rPr>
              <a:t>Hallucinations</a:t>
            </a:r>
          </a:p>
        </p:txBody>
      </p:sp>
      <p:sp>
        <p:nvSpPr>
          <p:cNvPr id="3" name="Content Placeholder 2">
            <a:extLst>
              <a:ext uri="{FF2B5EF4-FFF2-40B4-BE49-F238E27FC236}">
                <a16:creationId xmlns:a16="http://schemas.microsoft.com/office/drawing/2014/main" id="{D79F7563-CA39-1A17-2998-7BAAA7CDE0C3}"/>
              </a:ext>
            </a:extLst>
          </p:cNvPr>
          <p:cNvSpPr>
            <a:spLocks noGrp="1"/>
          </p:cNvSpPr>
          <p:nvPr>
            <p:ph idx="1"/>
          </p:nvPr>
        </p:nvSpPr>
        <p:spPr>
          <a:xfrm>
            <a:off x="326571" y="1135159"/>
            <a:ext cx="6410131" cy="4351338"/>
          </a:xfrm>
        </p:spPr>
        <p:txBody>
          <a:bodyPr/>
          <a:lstStyle/>
          <a:p>
            <a:r>
              <a:rPr lang="en-GB" dirty="0">
                <a:solidFill>
                  <a:srgbClr val="0070C0"/>
                </a:solidFill>
              </a:rPr>
              <a:t>Any senses may be affected</a:t>
            </a:r>
          </a:p>
          <a:p>
            <a:r>
              <a:rPr lang="en-GB" dirty="0">
                <a:solidFill>
                  <a:srgbClr val="0070C0"/>
                </a:solidFill>
              </a:rPr>
              <a:t>Contact physician – consider effect of medicines.  (but may be dementia induced)</a:t>
            </a:r>
          </a:p>
          <a:p>
            <a:r>
              <a:rPr lang="en-GB" dirty="0">
                <a:solidFill>
                  <a:srgbClr val="0070C0"/>
                </a:solidFill>
              </a:rPr>
              <a:t>Soft lights, comfortable ambient temperature, quiet</a:t>
            </a:r>
          </a:p>
          <a:p>
            <a:r>
              <a:rPr lang="en-GB" dirty="0">
                <a:solidFill>
                  <a:srgbClr val="0070C0"/>
                </a:solidFill>
              </a:rPr>
              <a:t>Remove trip hazards/ obstacles</a:t>
            </a:r>
          </a:p>
          <a:p>
            <a:r>
              <a:rPr lang="en-GB" dirty="0">
                <a:solidFill>
                  <a:srgbClr val="0070C0"/>
                </a:solidFill>
              </a:rPr>
              <a:t>Distract- favourite song, memory, places, what we did today/ will do tomorrow</a:t>
            </a:r>
          </a:p>
        </p:txBody>
      </p:sp>
      <p:pic>
        <p:nvPicPr>
          <p:cNvPr id="10242" name="Picture 2" descr="Prevalence of delusions and hallucinations in patients with dementia, Alzheimer's disease, Parkinson's disease, dementia with Lewy bodies">
            <a:extLst>
              <a:ext uri="{FF2B5EF4-FFF2-40B4-BE49-F238E27FC236}">
                <a16:creationId xmlns:a16="http://schemas.microsoft.com/office/drawing/2014/main" id="{C5BCC5BD-4015-07AE-4710-8F5E71DFD1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6702" y="1004780"/>
            <a:ext cx="4879910" cy="305242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1D1BB258-7152-A610-6BEA-793B00A672EC}"/>
              </a:ext>
            </a:extLst>
          </p:cNvPr>
          <p:cNvSpPr txBox="1"/>
          <p:nvPr/>
        </p:nvSpPr>
        <p:spPr>
          <a:xfrm>
            <a:off x="6839339" y="4366727"/>
            <a:ext cx="4655975" cy="1569660"/>
          </a:xfrm>
          <a:prstGeom prst="rect">
            <a:avLst/>
          </a:prstGeom>
          <a:noFill/>
        </p:spPr>
        <p:txBody>
          <a:bodyPr wrap="square" rtlCol="0">
            <a:spAutoFit/>
          </a:bodyPr>
          <a:lstStyle/>
          <a:p>
            <a:r>
              <a:rPr lang="en-GB" sz="1600" dirty="0">
                <a:solidFill>
                  <a:srgbClr val="0070C0"/>
                </a:solidFill>
              </a:rPr>
              <a:t>Cummings J et al (2018) </a:t>
            </a:r>
            <a:r>
              <a:rPr lang="en-GB" sz="1600" dirty="0" err="1">
                <a:solidFill>
                  <a:srgbClr val="0070C0"/>
                </a:solidFill>
              </a:rPr>
              <a:t>Pimavanserin</a:t>
            </a:r>
            <a:r>
              <a:rPr lang="en-GB" sz="1600" dirty="0">
                <a:solidFill>
                  <a:srgbClr val="0070C0"/>
                </a:solidFill>
              </a:rPr>
              <a:t>: potential treatment for dementia-related psychosis, Journal of Prevention of Alzheimer’s Disease, 5(4) https://www.researchgate.net/publication/332215135_Pimavanserin_Potential_Treatment_For_Dementia-Related_Psychosis</a:t>
            </a:r>
          </a:p>
        </p:txBody>
      </p:sp>
    </p:spTree>
    <p:extLst>
      <p:ext uri="{BB962C8B-B14F-4D97-AF65-F5344CB8AC3E}">
        <p14:creationId xmlns:p14="http://schemas.microsoft.com/office/powerpoint/2010/main" val="1654975729"/>
      </p:ext>
    </p:extLst>
  </p:cSld>
  <p:clrMapOvr>
    <a:masterClrMapping/>
  </p:clrMapOvr>
  <mc:AlternateContent xmlns:mc="http://schemas.openxmlformats.org/markup-compatibility/2006" xmlns:p14="http://schemas.microsoft.com/office/powerpoint/2010/main">
    <mc:Choice Requires="p14">
      <p:transition spd="slow" p14:dur="2000" advTm="222697"/>
    </mc:Choice>
    <mc:Fallback xmlns="">
      <p:transition spd="slow" advTm="222697"/>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B1453D-722E-4D7F-A0E8-97D257ED3811}"/>
              </a:ext>
            </a:extLst>
          </p:cNvPr>
          <p:cNvSpPr>
            <a:spLocks noGrp="1"/>
          </p:cNvSpPr>
          <p:nvPr>
            <p:ph type="title"/>
          </p:nvPr>
        </p:nvSpPr>
        <p:spPr>
          <a:xfrm>
            <a:off x="953739" y="205080"/>
            <a:ext cx="9603275" cy="527440"/>
          </a:xfrm>
        </p:spPr>
        <p:txBody>
          <a:bodyPr vert="horz" lIns="91440" tIns="45720" rIns="91440" bIns="45720" rtlCol="0" anchor="t">
            <a:normAutofit fontScale="90000"/>
          </a:bodyPr>
          <a:lstStyle/>
          <a:p>
            <a:r>
              <a:rPr lang="en-US" dirty="0">
                <a:solidFill>
                  <a:srgbClr val="0070C0"/>
                </a:solidFill>
              </a:rPr>
              <a:t>Revision- Neurology Module:  Hearing</a:t>
            </a:r>
          </a:p>
        </p:txBody>
      </p:sp>
      <p:pic>
        <p:nvPicPr>
          <p:cNvPr id="6" name="Picture 5">
            <a:extLst>
              <a:ext uri="{FF2B5EF4-FFF2-40B4-BE49-F238E27FC236}">
                <a16:creationId xmlns:a16="http://schemas.microsoft.com/office/drawing/2014/main" id="{B35A71F2-51A2-478A-8A8B-E13000660C4E}"/>
              </a:ext>
            </a:extLst>
          </p:cNvPr>
          <p:cNvPicPr>
            <a:picLocks noChangeAspect="1"/>
          </p:cNvPicPr>
          <p:nvPr/>
        </p:nvPicPr>
        <p:blipFill>
          <a:blip r:embed="rId2"/>
          <a:stretch>
            <a:fillRect/>
          </a:stretch>
        </p:blipFill>
        <p:spPr>
          <a:xfrm>
            <a:off x="4895851" y="1875277"/>
            <a:ext cx="4038600" cy="3789948"/>
          </a:xfrm>
          <a:prstGeom prst="rect">
            <a:avLst/>
          </a:prstGeom>
        </p:spPr>
      </p:pic>
      <p:sp>
        <p:nvSpPr>
          <p:cNvPr id="30" name="TextBox 29">
            <a:extLst>
              <a:ext uri="{FF2B5EF4-FFF2-40B4-BE49-F238E27FC236}">
                <a16:creationId xmlns:a16="http://schemas.microsoft.com/office/drawing/2014/main" id="{6ACFCADF-0101-45D0-AD15-DA40C54A6C2F}"/>
              </a:ext>
            </a:extLst>
          </p:cNvPr>
          <p:cNvSpPr txBox="1"/>
          <p:nvPr/>
        </p:nvSpPr>
        <p:spPr>
          <a:xfrm>
            <a:off x="7852950" y="1192775"/>
            <a:ext cx="4162555" cy="527440"/>
          </a:xfrm>
          <a:prstGeom prst="rect">
            <a:avLst/>
          </a:prstGeom>
        </p:spPr>
        <p:txBody>
          <a:bodyPr vert="horz" lIns="91440" tIns="45720" rIns="91440" bIns="45720" rtlCol="0" anchor="t">
            <a:normAutofit/>
          </a:bodyPr>
          <a:lstStyle/>
          <a:p>
            <a:pPr indent="-228600" defTabSz="914400">
              <a:lnSpc>
                <a:spcPct val="120000"/>
              </a:lnSpc>
              <a:spcAft>
                <a:spcPts val="600"/>
              </a:spcAft>
              <a:buClr>
                <a:schemeClr val="accent1"/>
              </a:buClr>
              <a:buSzPct val="100000"/>
              <a:buFont typeface="Arial" panose="020B0604020202020204" pitchFamily="34" charset="0"/>
              <a:buChar char="•"/>
            </a:pPr>
            <a:r>
              <a:rPr lang="en-US" sz="1100" dirty="0">
                <a:solidFill>
                  <a:srgbClr val="0070C0"/>
                </a:solidFill>
                <a:hlinkClick r:id="rId3">
                  <a:extLst>
                    <a:ext uri="{A12FA001-AC4F-418D-AE19-62706E023703}">
                      <ahyp:hlinkClr xmlns:ahyp="http://schemas.microsoft.com/office/drawing/2018/hyperlinkcolor" val="tx"/>
                    </a:ext>
                  </a:extLst>
                </a:hlinkClick>
              </a:rPr>
              <a:t>https://www.researchgate.net/figure/The-anatomy-of-the-auditory-system-of-human-ear_fig1_344278403</a:t>
            </a:r>
            <a:r>
              <a:rPr lang="en-US" sz="1100" dirty="0">
                <a:solidFill>
                  <a:srgbClr val="0070C0"/>
                </a:solidFill>
              </a:rPr>
              <a:t> Visited 233 10 22</a:t>
            </a:r>
          </a:p>
        </p:txBody>
      </p:sp>
      <p:pic>
        <p:nvPicPr>
          <p:cNvPr id="5128" name="Picture 8">
            <a:extLst>
              <a:ext uri="{FF2B5EF4-FFF2-40B4-BE49-F238E27FC236}">
                <a16:creationId xmlns:a16="http://schemas.microsoft.com/office/drawing/2014/main" id="{61747DEE-41B9-455A-BDF1-74F02F15B49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8414" y="1835027"/>
            <a:ext cx="4475511" cy="3789948"/>
          </a:xfrm>
          <a:prstGeom prst="rect">
            <a:avLst/>
          </a:prstGeom>
          <a:noFill/>
          <a:extLst>
            <a:ext uri="{909E8E84-426E-40DD-AFC4-6F175D3DCCD1}">
              <a14:hiddenFill xmlns:a14="http://schemas.microsoft.com/office/drawing/2010/main">
                <a:solidFill>
                  <a:srgbClr val="FFFFFF"/>
                </a:solidFill>
              </a14:hiddenFill>
            </a:ext>
          </a:extLst>
        </p:spPr>
      </p:pic>
      <p:sp>
        <p:nvSpPr>
          <p:cNvPr id="28" name="TextBox 27">
            <a:extLst>
              <a:ext uri="{FF2B5EF4-FFF2-40B4-BE49-F238E27FC236}">
                <a16:creationId xmlns:a16="http://schemas.microsoft.com/office/drawing/2014/main" id="{7D33DAAE-A692-4FB6-9EE5-A92818AB7B0A}"/>
              </a:ext>
            </a:extLst>
          </p:cNvPr>
          <p:cNvSpPr txBox="1"/>
          <p:nvPr/>
        </p:nvSpPr>
        <p:spPr>
          <a:xfrm>
            <a:off x="953739" y="1233025"/>
            <a:ext cx="5142261" cy="523220"/>
          </a:xfrm>
          <a:prstGeom prst="rect">
            <a:avLst/>
          </a:prstGeom>
          <a:noFill/>
        </p:spPr>
        <p:txBody>
          <a:bodyPr wrap="square">
            <a:spAutoFit/>
          </a:bodyPr>
          <a:lstStyle/>
          <a:p>
            <a:r>
              <a:rPr lang="en-GB" sz="1400" dirty="0">
                <a:solidFill>
                  <a:srgbClr val="0070C0"/>
                </a:solidFill>
                <a:hlinkClick r:id="rId5">
                  <a:extLst>
                    <a:ext uri="{A12FA001-AC4F-418D-AE19-62706E023703}">
                      <ahyp:hlinkClr xmlns:ahyp="http://schemas.microsoft.com/office/drawing/2018/hyperlinkcolor" val="tx"/>
                    </a:ext>
                  </a:extLst>
                </a:hlinkClick>
              </a:rPr>
              <a:t>https://teachmeanatomy.info/neuroanatomy/pathways/auditory-pathway/</a:t>
            </a:r>
            <a:r>
              <a:rPr lang="en-GB" sz="1400" dirty="0">
                <a:solidFill>
                  <a:srgbClr val="0070C0"/>
                </a:solidFill>
              </a:rPr>
              <a:t> Visited 24 10 2022</a:t>
            </a:r>
          </a:p>
        </p:txBody>
      </p:sp>
      <p:sp>
        <p:nvSpPr>
          <p:cNvPr id="8" name="TextBox 7">
            <a:extLst>
              <a:ext uri="{FF2B5EF4-FFF2-40B4-BE49-F238E27FC236}">
                <a16:creationId xmlns:a16="http://schemas.microsoft.com/office/drawing/2014/main" id="{4BE2970E-7131-4852-8F9B-8F33477C81DB}"/>
              </a:ext>
            </a:extLst>
          </p:cNvPr>
          <p:cNvSpPr txBox="1"/>
          <p:nvPr/>
        </p:nvSpPr>
        <p:spPr>
          <a:xfrm>
            <a:off x="8934451" y="2479982"/>
            <a:ext cx="3081054" cy="507831"/>
          </a:xfrm>
          <a:prstGeom prst="rect">
            <a:avLst/>
          </a:prstGeom>
          <a:noFill/>
        </p:spPr>
        <p:txBody>
          <a:bodyPr wrap="square">
            <a:spAutoFit/>
          </a:bodyPr>
          <a:lstStyle/>
          <a:p>
            <a:r>
              <a:rPr lang="en-GB" sz="900" b="0" i="0" dirty="0">
                <a:solidFill>
                  <a:srgbClr val="0070C0"/>
                </a:solidFill>
                <a:effectLst/>
                <a:latin typeface="Arial" panose="020B0604020202020204" pitchFamily="34" charset="0"/>
              </a:rPr>
              <a:t>Lin, F</a:t>
            </a:r>
            <a:r>
              <a:rPr lang="en-GB" sz="900" dirty="0">
                <a:solidFill>
                  <a:srgbClr val="0070C0"/>
                </a:solidFill>
                <a:latin typeface="Arial" panose="020B0604020202020204" pitchFamily="34" charset="0"/>
              </a:rPr>
              <a:t>,</a:t>
            </a:r>
            <a:r>
              <a:rPr lang="en-GB" sz="900" b="0" i="0" dirty="0">
                <a:solidFill>
                  <a:srgbClr val="0070C0"/>
                </a:solidFill>
                <a:effectLst/>
                <a:latin typeface="Arial" panose="020B0604020202020204" pitchFamily="34" charset="0"/>
              </a:rPr>
              <a:t> Metter, E</a:t>
            </a:r>
            <a:r>
              <a:rPr lang="en-GB" sz="900" dirty="0">
                <a:solidFill>
                  <a:srgbClr val="0070C0"/>
                </a:solidFill>
                <a:latin typeface="Arial" panose="020B0604020202020204" pitchFamily="34" charset="0"/>
              </a:rPr>
              <a:t>,</a:t>
            </a:r>
            <a:r>
              <a:rPr lang="en-GB" sz="900" b="0" i="0" dirty="0">
                <a:solidFill>
                  <a:srgbClr val="0070C0"/>
                </a:solidFill>
                <a:effectLst/>
                <a:latin typeface="Arial" panose="020B0604020202020204" pitchFamily="34" charset="0"/>
              </a:rPr>
              <a:t> O’Brien, R., Resnick, S., </a:t>
            </a:r>
            <a:r>
              <a:rPr lang="en-GB" sz="900" b="0" i="0" dirty="0" err="1">
                <a:solidFill>
                  <a:srgbClr val="0070C0"/>
                </a:solidFill>
                <a:effectLst/>
                <a:latin typeface="Arial" panose="020B0604020202020204" pitchFamily="34" charset="0"/>
              </a:rPr>
              <a:t>Zonderman</a:t>
            </a:r>
            <a:r>
              <a:rPr lang="en-GB" sz="900" b="0" i="0" dirty="0">
                <a:solidFill>
                  <a:srgbClr val="0070C0"/>
                </a:solidFill>
                <a:effectLst/>
                <a:latin typeface="Arial" panose="020B0604020202020204" pitchFamily="34" charset="0"/>
              </a:rPr>
              <a:t>, A, </a:t>
            </a:r>
            <a:r>
              <a:rPr lang="en-GB" sz="900" b="0" i="0" dirty="0" err="1">
                <a:solidFill>
                  <a:srgbClr val="0070C0"/>
                </a:solidFill>
                <a:effectLst/>
                <a:latin typeface="Arial" panose="020B0604020202020204" pitchFamily="34" charset="0"/>
              </a:rPr>
              <a:t>Ferrucci</a:t>
            </a:r>
            <a:r>
              <a:rPr lang="en-GB" sz="900" b="0" i="0" dirty="0">
                <a:solidFill>
                  <a:srgbClr val="0070C0"/>
                </a:solidFill>
                <a:effectLst/>
                <a:latin typeface="Arial" panose="020B0604020202020204" pitchFamily="34" charset="0"/>
              </a:rPr>
              <a:t>, L. (2011) Hearing loss and incident dementia, Archives of Neurology, 68(2) 214-220. </a:t>
            </a:r>
            <a:endParaRPr lang="en-GB" dirty="0">
              <a:solidFill>
                <a:srgbClr val="0070C0"/>
              </a:solidFill>
            </a:endParaRPr>
          </a:p>
        </p:txBody>
      </p:sp>
      <p:sp>
        <p:nvSpPr>
          <p:cNvPr id="4" name="TextBox 3">
            <a:extLst>
              <a:ext uri="{FF2B5EF4-FFF2-40B4-BE49-F238E27FC236}">
                <a16:creationId xmlns:a16="http://schemas.microsoft.com/office/drawing/2014/main" id="{CD5EE213-4376-404E-A090-E69FA1B572AF}"/>
              </a:ext>
            </a:extLst>
          </p:cNvPr>
          <p:cNvSpPr txBox="1"/>
          <p:nvPr/>
        </p:nvSpPr>
        <p:spPr>
          <a:xfrm>
            <a:off x="9096377" y="1956762"/>
            <a:ext cx="2638423" cy="523220"/>
          </a:xfrm>
          <a:prstGeom prst="rect">
            <a:avLst/>
          </a:prstGeom>
          <a:noFill/>
        </p:spPr>
        <p:txBody>
          <a:bodyPr wrap="square" rtlCol="0">
            <a:spAutoFit/>
          </a:bodyPr>
          <a:lstStyle/>
          <a:p>
            <a:r>
              <a:rPr lang="en-GB" sz="1400" dirty="0">
                <a:solidFill>
                  <a:srgbClr val="0070C0"/>
                </a:solidFill>
              </a:rPr>
              <a:t>Mild hearing loss= 2x as likely to develop dementia; moderate= 3x  </a:t>
            </a:r>
          </a:p>
        </p:txBody>
      </p:sp>
      <p:sp>
        <p:nvSpPr>
          <p:cNvPr id="7" name="TextBox 6">
            <a:extLst>
              <a:ext uri="{FF2B5EF4-FFF2-40B4-BE49-F238E27FC236}">
                <a16:creationId xmlns:a16="http://schemas.microsoft.com/office/drawing/2014/main" id="{59A42C07-79B0-4CB8-AE77-7F3D8F5F636E}"/>
              </a:ext>
            </a:extLst>
          </p:cNvPr>
          <p:cNvSpPr txBox="1"/>
          <p:nvPr/>
        </p:nvSpPr>
        <p:spPr>
          <a:xfrm>
            <a:off x="8943974" y="3044703"/>
            <a:ext cx="3071531" cy="738664"/>
          </a:xfrm>
          <a:prstGeom prst="rect">
            <a:avLst/>
          </a:prstGeom>
          <a:noFill/>
        </p:spPr>
        <p:txBody>
          <a:bodyPr wrap="square" rtlCol="0">
            <a:spAutoFit/>
          </a:bodyPr>
          <a:lstStyle/>
          <a:p>
            <a:r>
              <a:rPr lang="en-GB" sz="1400" dirty="0">
                <a:solidFill>
                  <a:srgbClr val="0070C0"/>
                </a:solidFill>
              </a:rPr>
              <a:t>‘Challenging behaviour’ may be due to impaired communicating– through hearing loss.   </a:t>
            </a:r>
          </a:p>
        </p:txBody>
      </p:sp>
      <p:sp>
        <p:nvSpPr>
          <p:cNvPr id="9" name="TextBox 8">
            <a:extLst>
              <a:ext uri="{FF2B5EF4-FFF2-40B4-BE49-F238E27FC236}">
                <a16:creationId xmlns:a16="http://schemas.microsoft.com/office/drawing/2014/main" id="{20E58B6C-BADE-412C-B7E6-B94105FFA902}"/>
              </a:ext>
            </a:extLst>
          </p:cNvPr>
          <p:cNvSpPr txBox="1"/>
          <p:nvPr/>
        </p:nvSpPr>
        <p:spPr>
          <a:xfrm>
            <a:off x="8934451" y="3860898"/>
            <a:ext cx="3081054" cy="1384995"/>
          </a:xfrm>
          <a:prstGeom prst="rect">
            <a:avLst/>
          </a:prstGeom>
          <a:noFill/>
        </p:spPr>
        <p:txBody>
          <a:bodyPr wrap="square" rtlCol="0">
            <a:spAutoFit/>
          </a:bodyPr>
          <a:lstStyle/>
          <a:p>
            <a:r>
              <a:rPr lang="en-GB" sz="1400" dirty="0">
                <a:solidFill>
                  <a:srgbClr val="0070C0"/>
                </a:solidFill>
              </a:rPr>
              <a:t>Think about how frustrated you might be, if you couldn’t understand what people are saying.   Can you see a potential for becoming angry-  treated medically for aggression, when the problem is impaired hearing?  </a:t>
            </a:r>
          </a:p>
        </p:txBody>
      </p:sp>
    </p:spTree>
    <p:extLst>
      <p:ext uri="{BB962C8B-B14F-4D97-AF65-F5344CB8AC3E}">
        <p14:creationId xmlns:p14="http://schemas.microsoft.com/office/powerpoint/2010/main" val="2015208909"/>
      </p:ext>
    </p:extLst>
  </p:cSld>
  <p:clrMapOvr>
    <a:masterClrMapping/>
  </p:clrMapOvr>
  <mc:AlternateContent xmlns:mc="http://schemas.openxmlformats.org/markup-compatibility/2006" xmlns:p14="http://schemas.microsoft.com/office/powerpoint/2010/main">
    <mc:Choice Requires="p14">
      <p:transition spd="slow" p14:dur="2000" advTm="77250"/>
    </mc:Choice>
    <mc:Fallback xmlns="">
      <p:transition spd="slow" advTm="7725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7A59D6-476F-47F7-B060-BBDDA660FCEA}"/>
              </a:ext>
            </a:extLst>
          </p:cNvPr>
          <p:cNvSpPr>
            <a:spLocks noGrp="1"/>
          </p:cNvSpPr>
          <p:nvPr>
            <p:ph type="title"/>
          </p:nvPr>
        </p:nvSpPr>
        <p:spPr/>
        <p:txBody>
          <a:bodyPr/>
          <a:lstStyle/>
          <a:p>
            <a:r>
              <a:rPr lang="en-GB" dirty="0">
                <a:solidFill>
                  <a:srgbClr val="0070C0"/>
                </a:solidFill>
              </a:rPr>
              <a:t>Signs of hearing loss in people with NDD</a:t>
            </a:r>
            <a:r>
              <a:rPr lang="en-GB" sz="1800" dirty="0">
                <a:solidFill>
                  <a:srgbClr val="0070C0"/>
                </a:solidFill>
              </a:rPr>
              <a:t>s</a:t>
            </a:r>
            <a:endParaRPr lang="en-GB" dirty="0">
              <a:solidFill>
                <a:srgbClr val="0070C0"/>
              </a:solidFill>
            </a:endParaRPr>
          </a:p>
        </p:txBody>
      </p:sp>
      <p:sp>
        <p:nvSpPr>
          <p:cNvPr id="3" name="Content Placeholder 2">
            <a:extLst>
              <a:ext uri="{FF2B5EF4-FFF2-40B4-BE49-F238E27FC236}">
                <a16:creationId xmlns:a16="http://schemas.microsoft.com/office/drawing/2014/main" id="{E9A67422-9A2C-4906-AB57-930DDB4D2C24}"/>
              </a:ext>
            </a:extLst>
          </p:cNvPr>
          <p:cNvSpPr>
            <a:spLocks noGrp="1"/>
          </p:cNvSpPr>
          <p:nvPr>
            <p:ph idx="1"/>
          </p:nvPr>
        </p:nvSpPr>
        <p:spPr>
          <a:xfrm>
            <a:off x="285751" y="2015732"/>
            <a:ext cx="7421335" cy="3450613"/>
          </a:xfrm>
        </p:spPr>
        <p:txBody>
          <a:bodyPr>
            <a:normAutofit fontScale="92500" lnSpcReduction="10000"/>
          </a:bodyPr>
          <a:lstStyle/>
          <a:p>
            <a:r>
              <a:rPr lang="en-GB" dirty="0">
                <a:solidFill>
                  <a:srgbClr val="0070C0"/>
                </a:solidFill>
              </a:rPr>
              <a:t>Difficulty understanding speech – asking speaker to repeat</a:t>
            </a:r>
          </a:p>
          <a:p>
            <a:r>
              <a:rPr lang="en-GB" dirty="0">
                <a:solidFill>
                  <a:srgbClr val="0070C0"/>
                </a:solidFill>
              </a:rPr>
              <a:t>Appearing puzzled, or e.g., nodding yes, then not following up the conversation with appropriate action (e.g.- nodding to indicate ‘yes, I’ll go for a bath now’, and instead going somewhere else).</a:t>
            </a:r>
          </a:p>
          <a:p>
            <a:r>
              <a:rPr lang="en-GB" dirty="0">
                <a:solidFill>
                  <a:srgbClr val="0070C0"/>
                </a:solidFill>
              </a:rPr>
              <a:t>Social isolation, withdrawal from social situations/ discussions.</a:t>
            </a:r>
          </a:p>
          <a:p>
            <a:r>
              <a:rPr lang="en-GB" dirty="0">
                <a:solidFill>
                  <a:srgbClr val="0070C0"/>
                </a:solidFill>
              </a:rPr>
              <a:t>Turning TV and radio up loud. </a:t>
            </a:r>
          </a:p>
        </p:txBody>
      </p:sp>
      <p:pic>
        <p:nvPicPr>
          <p:cNvPr id="2050" name="Picture 2" descr="A Connection between Hearing Loss, Depression, and Dementia">
            <a:extLst>
              <a:ext uri="{FF2B5EF4-FFF2-40B4-BE49-F238E27FC236}">
                <a16:creationId xmlns:a16="http://schemas.microsoft.com/office/drawing/2014/main" id="{02EE92C3-D298-5DA3-C8C1-0212C7DBEA1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0759" y="2295330"/>
            <a:ext cx="4146939" cy="233265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9D19877-4576-05CF-2815-895EFD2E068E}"/>
              </a:ext>
            </a:extLst>
          </p:cNvPr>
          <p:cNvSpPr txBox="1"/>
          <p:nvPr/>
        </p:nvSpPr>
        <p:spPr>
          <a:xfrm>
            <a:off x="7810759" y="4629862"/>
            <a:ext cx="4146938" cy="461665"/>
          </a:xfrm>
          <a:prstGeom prst="rect">
            <a:avLst/>
          </a:prstGeom>
          <a:noFill/>
        </p:spPr>
        <p:txBody>
          <a:bodyPr wrap="square">
            <a:spAutoFit/>
          </a:bodyPr>
          <a:lstStyle/>
          <a:p>
            <a:r>
              <a:rPr lang="en-GB" sz="1200" dirty="0">
                <a:solidFill>
                  <a:srgbClr val="0070C0"/>
                </a:solidFill>
              </a:rPr>
              <a:t>https://www.pacifichearingcare.com/blog/a-connection-between-hearing-loss-depression-and-dementia/</a:t>
            </a:r>
          </a:p>
        </p:txBody>
      </p:sp>
    </p:spTree>
    <p:extLst>
      <p:ext uri="{BB962C8B-B14F-4D97-AF65-F5344CB8AC3E}">
        <p14:creationId xmlns:p14="http://schemas.microsoft.com/office/powerpoint/2010/main" val="1034149049"/>
      </p:ext>
    </p:extLst>
  </p:cSld>
  <p:clrMapOvr>
    <a:masterClrMapping/>
  </p:clrMapOvr>
  <mc:AlternateContent xmlns:mc="http://schemas.openxmlformats.org/markup-compatibility/2006" xmlns:p14="http://schemas.microsoft.com/office/powerpoint/2010/main">
    <mc:Choice Requires="p14">
      <p:transition spd="slow" p14:dur="2000" advTm="77156"/>
    </mc:Choice>
    <mc:Fallback xmlns="">
      <p:transition spd="slow" advTm="77156"/>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1EF541D-A708-4464-8785-D87796893020}"/>
              </a:ext>
            </a:extLst>
          </p:cNvPr>
          <p:cNvSpPr>
            <a:spLocks noGrp="1"/>
          </p:cNvSpPr>
          <p:nvPr>
            <p:ph idx="1"/>
          </p:nvPr>
        </p:nvSpPr>
        <p:spPr>
          <a:xfrm>
            <a:off x="314975" y="2081859"/>
            <a:ext cx="7476086" cy="3748642"/>
          </a:xfrm>
        </p:spPr>
        <p:txBody>
          <a:bodyPr>
            <a:normAutofit lnSpcReduction="10000"/>
          </a:bodyPr>
          <a:lstStyle/>
          <a:p>
            <a:pPr algn="l">
              <a:buFont typeface="Arial" panose="020B0604020202020204" pitchFamily="34" charset="0"/>
              <a:buChar char="•"/>
            </a:pPr>
            <a:r>
              <a:rPr lang="en-GB" sz="2400" b="0" i="0" dirty="0">
                <a:solidFill>
                  <a:srgbClr val="0070C0"/>
                </a:solidFill>
                <a:effectLst/>
              </a:rPr>
              <a:t>Many people with age-related hearing, vision, and cognitive impairment had unmet social care needs.</a:t>
            </a:r>
          </a:p>
          <a:p>
            <a:pPr algn="l">
              <a:buFont typeface="Arial" panose="020B0604020202020204" pitchFamily="34" charset="0"/>
              <a:buChar char="•"/>
            </a:pPr>
            <a:r>
              <a:rPr lang="en-GB" sz="2400" b="0" i="0" dirty="0">
                <a:solidFill>
                  <a:srgbClr val="0070C0"/>
                </a:solidFill>
                <a:effectLst/>
              </a:rPr>
              <a:t>Carer / partner needs include </a:t>
            </a:r>
            <a:r>
              <a:rPr lang="en-GB" sz="2400" dirty="0">
                <a:solidFill>
                  <a:srgbClr val="0070C0"/>
                </a:solidFill>
              </a:rPr>
              <a:t>addressing </a:t>
            </a:r>
            <a:r>
              <a:rPr lang="en-GB" sz="2400" b="0" i="0" dirty="0">
                <a:solidFill>
                  <a:srgbClr val="0070C0"/>
                </a:solidFill>
                <a:effectLst/>
              </a:rPr>
              <a:t>the risk of loneliness and social isolation.  </a:t>
            </a:r>
          </a:p>
          <a:p>
            <a:pPr algn="l">
              <a:buFont typeface="Arial" panose="020B0604020202020204" pitchFamily="34" charset="0"/>
              <a:buChar char="•"/>
            </a:pPr>
            <a:r>
              <a:rPr lang="en-GB" sz="2400" b="0" i="0" dirty="0">
                <a:solidFill>
                  <a:srgbClr val="0070C0"/>
                </a:solidFill>
                <a:effectLst/>
              </a:rPr>
              <a:t>Individually designed interventions to compensate for and / or reduce the impact of hearing, vision, and cognitive impairment should incorporate physical and psychological support, as well as education.</a:t>
            </a:r>
          </a:p>
          <a:p>
            <a:pPr algn="l">
              <a:buFont typeface="Arial" panose="020B0604020202020204" pitchFamily="34" charset="0"/>
              <a:buChar char="•"/>
            </a:pPr>
            <a:r>
              <a:rPr lang="en-GB" sz="2400" dirty="0">
                <a:solidFill>
                  <a:srgbClr val="0070C0"/>
                </a:solidFill>
                <a:cs typeface="Arial" panose="020B0604020202020204" pitchFamily="34" charset="0"/>
              </a:rPr>
              <a:t>Think about safety issues specifically related to hearing impairment.    What advice could you give family caregivers?</a:t>
            </a:r>
          </a:p>
        </p:txBody>
      </p:sp>
      <p:sp>
        <p:nvSpPr>
          <p:cNvPr id="5" name="Title 4">
            <a:extLst>
              <a:ext uri="{FF2B5EF4-FFF2-40B4-BE49-F238E27FC236}">
                <a16:creationId xmlns:a16="http://schemas.microsoft.com/office/drawing/2014/main" id="{CE30D954-BD55-C570-1261-CD2B20C11073}"/>
              </a:ext>
            </a:extLst>
          </p:cNvPr>
          <p:cNvSpPr>
            <a:spLocks noGrp="1"/>
          </p:cNvSpPr>
          <p:nvPr>
            <p:ph type="title"/>
          </p:nvPr>
        </p:nvSpPr>
        <p:spPr>
          <a:xfrm>
            <a:off x="838200" y="1027499"/>
            <a:ext cx="10515600" cy="726556"/>
          </a:xfrm>
        </p:spPr>
        <p:txBody>
          <a:bodyPr>
            <a:normAutofit fontScale="90000"/>
          </a:bodyPr>
          <a:lstStyle/>
          <a:p>
            <a:r>
              <a:rPr lang="en-GB" dirty="0">
                <a:solidFill>
                  <a:srgbClr val="0070C0"/>
                </a:solidFill>
              </a:rPr>
              <a:t>Hearing Impairment and safety</a:t>
            </a:r>
            <a:br>
              <a:rPr lang="en-GB" dirty="0">
                <a:solidFill>
                  <a:srgbClr val="0070C0"/>
                </a:solidFill>
              </a:rPr>
            </a:br>
            <a:r>
              <a:rPr lang="en-GB" sz="1300" b="0" i="0" dirty="0">
                <a:solidFill>
                  <a:srgbClr val="0070C0"/>
                </a:solidFill>
                <a:effectLst/>
                <a:latin typeface="+mn-lt"/>
                <a:cs typeface="Arial" panose="020B0604020202020204" pitchFamily="34" charset="0"/>
              </a:rPr>
              <a:t>Leroi I, Wolski L, Pavlina Charalambous A, </a:t>
            </a:r>
            <a:r>
              <a:rPr lang="en-GB" sz="1300" b="0" i="0" dirty="0" err="1">
                <a:solidFill>
                  <a:srgbClr val="0070C0"/>
                </a:solidFill>
                <a:effectLst/>
                <a:latin typeface="+mn-lt"/>
                <a:cs typeface="Arial" panose="020B0604020202020204" pitchFamily="34" charset="0"/>
              </a:rPr>
              <a:t>Constantinidou</a:t>
            </a:r>
            <a:r>
              <a:rPr lang="en-GB" sz="1300" b="0" i="0" dirty="0">
                <a:solidFill>
                  <a:srgbClr val="0070C0"/>
                </a:solidFill>
                <a:effectLst/>
                <a:latin typeface="+mn-lt"/>
                <a:cs typeface="Arial" panose="020B0604020202020204" pitchFamily="34" charset="0"/>
              </a:rPr>
              <a:t> F, Renaud D, Dawes P, Hann M, </a:t>
            </a:r>
            <a:r>
              <a:rPr lang="en-GB" sz="1300" b="0" i="0" dirty="0" err="1">
                <a:solidFill>
                  <a:srgbClr val="0070C0"/>
                </a:solidFill>
                <a:effectLst/>
                <a:latin typeface="+mn-lt"/>
                <a:cs typeface="Arial" panose="020B0604020202020204" pitchFamily="34" charset="0"/>
              </a:rPr>
              <a:t>Himmelsbach</a:t>
            </a:r>
            <a:r>
              <a:rPr lang="en-GB" sz="1300" b="0" i="0" dirty="0">
                <a:solidFill>
                  <a:srgbClr val="0070C0"/>
                </a:solidFill>
                <a:effectLst/>
                <a:latin typeface="+mn-lt"/>
                <a:cs typeface="Arial" panose="020B0604020202020204" pitchFamily="34" charset="0"/>
              </a:rPr>
              <a:t> I, Miah J, Payne M, Simkin Z, </a:t>
            </a:r>
            <a:r>
              <a:rPr lang="en-GB" sz="1300" b="0" i="0" dirty="0" err="1">
                <a:solidFill>
                  <a:srgbClr val="0070C0"/>
                </a:solidFill>
                <a:effectLst/>
                <a:latin typeface="+mn-lt"/>
                <a:cs typeface="Arial" panose="020B0604020202020204" pitchFamily="34" charset="0"/>
              </a:rPr>
              <a:t>Thodi</a:t>
            </a:r>
            <a:r>
              <a:rPr lang="en-GB" sz="1300" b="0" i="0" dirty="0">
                <a:solidFill>
                  <a:srgbClr val="0070C0"/>
                </a:solidFill>
                <a:effectLst/>
                <a:latin typeface="+mn-lt"/>
                <a:cs typeface="Arial" panose="020B0604020202020204" pitchFamily="34" charset="0"/>
              </a:rPr>
              <a:t> C, Kent Yeung W &amp; </a:t>
            </a:r>
            <a:r>
              <a:rPr lang="en-GB" sz="1300" b="0" i="0" dirty="0" err="1">
                <a:solidFill>
                  <a:srgbClr val="0070C0"/>
                </a:solidFill>
                <a:effectLst/>
                <a:latin typeface="+mn-lt"/>
                <a:cs typeface="Arial" panose="020B0604020202020204" pitchFamily="34" charset="0"/>
              </a:rPr>
              <a:t>Mengitsu</a:t>
            </a:r>
            <a:r>
              <a:rPr lang="en-GB" sz="1300" b="0" i="0" dirty="0">
                <a:solidFill>
                  <a:srgbClr val="0070C0"/>
                </a:solidFill>
                <a:effectLst/>
                <a:latin typeface="+mn-lt"/>
                <a:cs typeface="Arial" panose="020B0604020202020204" pitchFamily="34" charset="0"/>
              </a:rPr>
              <a:t> Yohannes A (2022) Support care needs of people with hearing and vision impairment in dementia: a European cross-national perspective, Disability and Rehabilitation, 44:18, 5069-5081, DOI: </a:t>
            </a:r>
            <a:r>
              <a:rPr lang="en-GB" sz="1300" b="0" i="0" u="sng" dirty="0">
                <a:solidFill>
                  <a:srgbClr val="0070C0"/>
                </a:solidFill>
                <a:effectLst/>
                <a:latin typeface="+mn-lt"/>
                <a:cs typeface="Arial" panose="020B0604020202020204" pitchFamily="34" charset="0"/>
                <a:hlinkClick r:id="rId2">
                  <a:extLst>
                    <a:ext uri="{A12FA001-AC4F-418D-AE19-62706E023703}">
                      <ahyp:hlinkClr xmlns:ahyp="http://schemas.microsoft.com/office/drawing/2018/hyperlinkcolor" val="tx"/>
                    </a:ext>
                  </a:extLst>
                </a:hlinkClick>
              </a:rPr>
              <a:t>10.1080/09638288.2021.1923071</a:t>
            </a:r>
            <a:br>
              <a:rPr lang="en-GB" sz="4400" b="0" i="0" dirty="0">
                <a:solidFill>
                  <a:srgbClr val="0070C0"/>
                </a:solidFill>
                <a:effectLst/>
                <a:latin typeface="Arial" panose="020B0604020202020204" pitchFamily="34" charset="0"/>
                <a:cs typeface="Arial" panose="020B0604020202020204" pitchFamily="34" charset="0"/>
              </a:rPr>
            </a:br>
            <a:endParaRPr lang="en-GB" dirty="0"/>
          </a:p>
        </p:txBody>
      </p:sp>
      <p:pic>
        <p:nvPicPr>
          <p:cNvPr id="1026" name="Picture 2">
            <a:extLst>
              <a:ext uri="{FF2B5EF4-FFF2-40B4-BE49-F238E27FC236}">
                <a16:creationId xmlns:a16="http://schemas.microsoft.com/office/drawing/2014/main" id="{324557EE-BAC4-157C-64A0-ADC341E7305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14284" y="1838131"/>
            <a:ext cx="4262742" cy="366456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A9A24373-B589-96C8-A356-59A9AA7FBDD9}"/>
              </a:ext>
            </a:extLst>
          </p:cNvPr>
          <p:cNvSpPr txBox="1"/>
          <p:nvPr/>
        </p:nvSpPr>
        <p:spPr>
          <a:xfrm>
            <a:off x="8624562" y="5502697"/>
            <a:ext cx="2073728" cy="646331"/>
          </a:xfrm>
          <a:prstGeom prst="rect">
            <a:avLst/>
          </a:prstGeom>
          <a:noFill/>
        </p:spPr>
        <p:txBody>
          <a:bodyPr wrap="square">
            <a:spAutoFit/>
          </a:bodyPr>
          <a:lstStyle/>
          <a:p>
            <a:r>
              <a:rPr lang="en-GB" sz="1200" dirty="0">
                <a:solidFill>
                  <a:srgbClr val="0070C0"/>
                </a:solidFill>
              </a:rPr>
              <a:t>https://www.bwclinic.com/blog/2018/7/19/hearing-loss-and-dementia</a:t>
            </a:r>
          </a:p>
        </p:txBody>
      </p:sp>
    </p:spTree>
    <p:extLst>
      <p:ext uri="{BB962C8B-B14F-4D97-AF65-F5344CB8AC3E}">
        <p14:creationId xmlns:p14="http://schemas.microsoft.com/office/powerpoint/2010/main" val="1003399413"/>
      </p:ext>
    </p:extLst>
  </p:cSld>
  <p:clrMapOvr>
    <a:masterClrMapping/>
  </p:clrMapOvr>
  <mc:AlternateContent xmlns:mc="http://schemas.openxmlformats.org/markup-compatibility/2006" xmlns:p14="http://schemas.microsoft.com/office/powerpoint/2010/main">
    <mc:Choice Requires="p14">
      <p:transition spd="slow" p14:dur="2000" advTm="105678"/>
    </mc:Choice>
    <mc:Fallback xmlns="">
      <p:transition spd="slow" advTm="105678"/>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442FF7-69B6-4A3E-AF39-48EB0A107EBF}"/>
              </a:ext>
            </a:extLst>
          </p:cNvPr>
          <p:cNvSpPr>
            <a:spLocks noGrp="1"/>
          </p:cNvSpPr>
          <p:nvPr>
            <p:ph type="title"/>
          </p:nvPr>
        </p:nvSpPr>
        <p:spPr/>
        <p:txBody>
          <a:bodyPr/>
          <a:lstStyle/>
          <a:p>
            <a:r>
              <a:rPr lang="en-GB" dirty="0">
                <a:solidFill>
                  <a:srgbClr val="0070C0"/>
                </a:solidFill>
              </a:rPr>
              <a:t>Hearing impairment and safety- 2</a:t>
            </a:r>
          </a:p>
        </p:txBody>
      </p:sp>
      <p:sp>
        <p:nvSpPr>
          <p:cNvPr id="3" name="Content Placeholder 2">
            <a:extLst>
              <a:ext uri="{FF2B5EF4-FFF2-40B4-BE49-F238E27FC236}">
                <a16:creationId xmlns:a16="http://schemas.microsoft.com/office/drawing/2014/main" id="{9BD8DA12-DF33-4E2E-AF68-FA8D58EF2E52}"/>
              </a:ext>
            </a:extLst>
          </p:cNvPr>
          <p:cNvSpPr>
            <a:spLocks noGrp="1"/>
          </p:cNvSpPr>
          <p:nvPr>
            <p:ph idx="1"/>
          </p:nvPr>
        </p:nvSpPr>
        <p:spPr>
          <a:xfrm>
            <a:off x="190501" y="2015732"/>
            <a:ext cx="11772900" cy="3450613"/>
          </a:xfrm>
        </p:spPr>
        <p:txBody>
          <a:bodyPr/>
          <a:lstStyle/>
          <a:p>
            <a:r>
              <a:rPr lang="en-GB" dirty="0">
                <a:solidFill>
                  <a:srgbClr val="0070C0"/>
                </a:solidFill>
              </a:rPr>
              <a:t>RNID (2020) </a:t>
            </a:r>
            <a:r>
              <a:rPr lang="en-GB" dirty="0">
                <a:solidFill>
                  <a:srgbClr val="0070C0"/>
                </a:solidFill>
                <a:hlinkClick r:id="rId2">
                  <a:extLst>
                    <a:ext uri="{A12FA001-AC4F-418D-AE19-62706E023703}">
                      <ahyp:hlinkClr xmlns:ahyp="http://schemas.microsoft.com/office/drawing/2018/hyperlinkcolor" val="tx"/>
                    </a:ext>
                  </a:extLst>
                </a:hlinkClick>
              </a:rPr>
              <a:t>https://rnid.org.uk/about-us/research-and-policy/social-research-reports/hearing-matters/</a:t>
            </a:r>
            <a:r>
              <a:rPr lang="en-GB" dirty="0">
                <a:solidFill>
                  <a:srgbClr val="0070C0"/>
                </a:solidFill>
              </a:rPr>
              <a:t> :-</a:t>
            </a:r>
          </a:p>
          <a:p>
            <a:r>
              <a:rPr lang="en-GB" dirty="0">
                <a:solidFill>
                  <a:srgbClr val="0070C0"/>
                </a:solidFill>
              </a:rPr>
              <a:t>Hearing loss doubles the risk of developing depression • increases the risk of anxiety and other mental health issues • increases the risk of developing dementia • is linked to cardiovascular disease, stroke and obesity • may be linked to sight loss and more frequent falls.</a:t>
            </a:r>
          </a:p>
          <a:p>
            <a:r>
              <a:rPr lang="en-GB" dirty="0">
                <a:solidFill>
                  <a:srgbClr val="0070C0"/>
                </a:solidFill>
              </a:rPr>
              <a:t>Think ---    not hearing fire/ smoke alarms; safety announcements; approaching vehicles… </a:t>
            </a:r>
          </a:p>
        </p:txBody>
      </p:sp>
    </p:spTree>
    <p:extLst>
      <p:ext uri="{BB962C8B-B14F-4D97-AF65-F5344CB8AC3E}">
        <p14:creationId xmlns:p14="http://schemas.microsoft.com/office/powerpoint/2010/main" val="3934365325"/>
      </p:ext>
    </p:extLst>
  </p:cSld>
  <p:clrMapOvr>
    <a:masterClrMapping/>
  </p:clrMapOvr>
  <mc:AlternateContent xmlns:mc="http://schemas.openxmlformats.org/markup-compatibility/2006" xmlns:p14="http://schemas.microsoft.com/office/powerpoint/2010/main">
    <mc:Choice Requires="p14">
      <p:transition spd="slow" p14:dur="2000" advTm="63393"/>
    </mc:Choice>
    <mc:Fallback xmlns="">
      <p:transition spd="slow" advTm="6339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0FC9DD-9B13-4438-81D2-B3C279C1B5BB}"/>
              </a:ext>
            </a:extLst>
          </p:cNvPr>
          <p:cNvSpPr>
            <a:spLocks noGrp="1"/>
          </p:cNvSpPr>
          <p:nvPr>
            <p:ph type="title"/>
          </p:nvPr>
        </p:nvSpPr>
        <p:spPr>
          <a:xfrm>
            <a:off x="965804" y="166345"/>
            <a:ext cx="9603275" cy="481356"/>
          </a:xfrm>
        </p:spPr>
        <p:txBody>
          <a:bodyPr>
            <a:normAutofit fontScale="90000"/>
          </a:bodyPr>
          <a:lstStyle/>
          <a:p>
            <a:r>
              <a:rPr lang="en-GB" dirty="0">
                <a:solidFill>
                  <a:srgbClr val="0070C0"/>
                </a:solidFill>
              </a:rPr>
              <a:t>Sense of smell and communicating</a:t>
            </a:r>
          </a:p>
        </p:txBody>
      </p:sp>
      <p:pic>
        <p:nvPicPr>
          <p:cNvPr id="1026" name="Picture 2">
            <a:extLst>
              <a:ext uri="{FF2B5EF4-FFF2-40B4-BE49-F238E27FC236}">
                <a16:creationId xmlns:a16="http://schemas.microsoft.com/office/drawing/2014/main" id="{2B259E7A-C0DA-486D-8755-11018AD944A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3380" y="1086983"/>
            <a:ext cx="1715581" cy="187082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D12A1CE8-8709-4A3E-8BFA-A30337121FD9}"/>
              </a:ext>
            </a:extLst>
          </p:cNvPr>
          <p:cNvSpPr txBox="1"/>
          <p:nvPr/>
        </p:nvSpPr>
        <p:spPr>
          <a:xfrm>
            <a:off x="373379" y="3526972"/>
            <a:ext cx="1715581" cy="830997"/>
          </a:xfrm>
          <a:prstGeom prst="rect">
            <a:avLst/>
          </a:prstGeom>
          <a:noFill/>
        </p:spPr>
        <p:txBody>
          <a:bodyPr wrap="square">
            <a:spAutoFit/>
          </a:bodyPr>
          <a:lstStyle/>
          <a:p>
            <a:r>
              <a:rPr lang="en-GB" sz="1200" dirty="0">
                <a:solidFill>
                  <a:srgbClr val="0070C0"/>
                </a:solidFill>
                <a:hlinkClick r:id="rId3">
                  <a:extLst>
                    <a:ext uri="{A12FA001-AC4F-418D-AE19-62706E023703}">
                      <ahyp:hlinkClr xmlns:ahyp="http://schemas.microsoft.com/office/drawing/2018/hyperlinkcolor" val="tx"/>
                    </a:ext>
                  </a:extLst>
                </a:hlinkClick>
              </a:rPr>
              <a:t>https://radiopaedia.org/articles/olfactory-nerve?lang=gb</a:t>
            </a:r>
            <a:r>
              <a:rPr lang="en-GB" sz="1200" dirty="0">
                <a:solidFill>
                  <a:srgbClr val="0070C0"/>
                </a:solidFill>
              </a:rPr>
              <a:t> Visited 29 10 22</a:t>
            </a:r>
          </a:p>
        </p:txBody>
      </p:sp>
      <p:sp>
        <p:nvSpPr>
          <p:cNvPr id="8" name="TextBox 7">
            <a:extLst>
              <a:ext uri="{FF2B5EF4-FFF2-40B4-BE49-F238E27FC236}">
                <a16:creationId xmlns:a16="http://schemas.microsoft.com/office/drawing/2014/main" id="{D7AB99BA-6FC8-421E-B9DB-3214BDD594BD}"/>
              </a:ext>
            </a:extLst>
          </p:cNvPr>
          <p:cNvSpPr txBox="1"/>
          <p:nvPr/>
        </p:nvSpPr>
        <p:spPr>
          <a:xfrm>
            <a:off x="373380" y="5425669"/>
            <a:ext cx="11310620" cy="584775"/>
          </a:xfrm>
          <a:prstGeom prst="rect">
            <a:avLst/>
          </a:prstGeom>
          <a:noFill/>
        </p:spPr>
        <p:txBody>
          <a:bodyPr wrap="square">
            <a:spAutoFit/>
          </a:bodyPr>
          <a:lstStyle/>
          <a:p>
            <a:r>
              <a:rPr lang="en-GB" sz="1600" b="0" i="0" dirty="0" err="1">
                <a:solidFill>
                  <a:srgbClr val="0070C0"/>
                </a:solidFill>
                <a:effectLst/>
              </a:rPr>
              <a:t>Robers</a:t>
            </a:r>
            <a:r>
              <a:rPr lang="en-GB" sz="1600" b="0" i="0" dirty="0">
                <a:solidFill>
                  <a:srgbClr val="0070C0"/>
                </a:solidFill>
                <a:effectLst/>
              </a:rPr>
              <a:t> S, Havlicek J, </a:t>
            </a:r>
            <a:r>
              <a:rPr lang="en-GB" sz="1600" b="0" i="0" dirty="0" err="1">
                <a:solidFill>
                  <a:srgbClr val="0070C0"/>
                </a:solidFill>
                <a:effectLst/>
              </a:rPr>
              <a:t>Schaal</a:t>
            </a:r>
            <a:r>
              <a:rPr lang="en-GB" sz="1600" b="0" i="0" dirty="0">
                <a:solidFill>
                  <a:srgbClr val="0070C0"/>
                </a:solidFill>
                <a:effectLst/>
              </a:rPr>
              <a:t> B (2020) Human olfactory communication: current challenges and future prospects, </a:t>
            </a:r>
            <a:r>
              <a:rPr lang="en-GB" sz="1600" b="0" i="1" dirty="0">
                <a:solidFill>
                  <a:srgbClr val="0070C0"/>
                </a:solidFill>
                <a:effectLst/>
              </a:rPr>
              <a:t>Phil. Trans. R. Soc. B</a:t>
            </a:r>
            <a:r>
              <a:rPr lang="en-GB" sz="1600" b="1" i="0" dirty="0">
                <a:solidFill>
                  <a:srgbClr val="0070C0"/>
                </a:solidFill>
                <a:effectLst/>
              </a:rPr>
              <a:t>375</a:t>
            </a:r>
            <a:r>
              <a:rPr lang="en-GB" sz="1600" b="0" i="0" dirty="0">
                <a:solidFill>
                  <a:srgbClr val="0070C0"/>
                </a:solidFill>
                <a:effectLst/>
              </a:rPr>
              <a:t>2019025820190258</a:t>
            </a:r>
            <a:endParaRPr lang="en-GB" sz="1600" dirty="0">
              <a:solidFill>
                <a:srgbClr val="0070C0"/>
              </a:solidFill>
            </a:endParaRPr>
          </a:p>
        </p:txBody>
      </p:sp>
      <p:sp>
        <p:nvSpPr>
          <p:cNvPr id="7" name="TextBox 6">
            <a:extLst>
              <a:ext uri="{FF2B5EF4-FFF2-40B4-BE49-F238E27FC236}">
                <a16:creationId xmlns:a16="http://schemas.microsoft.com/office/drawing/2014/main" id="{3441AC0C-8A4E-4BF9-986D-907158F80798}"/>
              </a:ext>
            </a:extLst>
          </p:cNvPr>
          <p:cNvSpPr txBox="1"/>
          <p:nvPr/>
        </p:nvSpPr>
        <p:spPr>
          <a:xfrm>
            <a:off x="2267340" y="750338"/>
            <a:ext cx="9777072" cy="4462760"/>
          </a:xfrm>
          <a:prstGeom prst="rect">
            <a:avLst/>
          </a:prstGeom>
          <a:noFill/>
        </p:spPr>
        <p:txBody>
          <a:bodyPr wrap="square" rtlCol="0">
            <a:spAutoFit/>
          </a:bodyPr>
          <a:lstStyle/>
          <a:p>
            <a:pPr marL="285750" indent="-285750">
              <a:buFont typeface="Arial" panose="020B0604020202020204" pitchFamily="34" charset="0"/>
              <a:buChar char="•"/>
            </a:pPr>
            <a:r>
              <a:rPr lang="en-GB" sz="2400" dirty="0">
                <a:solidFill>
                  <a:srgbClr val="0070C0"/>
                </a:solidFill>
              </a:rPr>
              <a:t>Fear- high levels of perspiration </a:t>
            </a:r>
            <a:r>
              <a:rPr lang="en-GB" sz="1100" dirty="0">
                <a:solidFill>
                  <a:srgbClr val="0070C0"/>
                </a:solidFill>
                <a:latin typeface="+mj-lt"/>
              </a:rPr>
              <a:t>de Groot JHB, Kirk PA, Gottfried JA</a:t>
            </a:r>
            <a:r>
              <a:rPr lang="en-GB" sz="1100" b="0" i="0" dirty="0">
                <a:solidFill>
                  <a:srgbClr val="0070C0"/>
                </a:solidFill>
                <a:effectLst/>
                <a:latin typeface="+mj-lt"/>
              </a:rPr>
              <a:t>. 2020Encoding fear intensity in human sweat. </a:t>
            </a:r>
            <a:r>
              <a:rPr lang="en-GB" sz="1100" b="0" i="1" dirty="0">
                <a:solidFill>
                  <a:srgbClr val="0070C0"/>
                </a:solidFill>
                <a:effectLst/>
                <a:latin typeface="+mj-lt"/>
              </a:rPr>
              <a:t>Phil. Trans. R. Soc. B</a:t>
            </a:r>
            <a:r>
              <a:rPr lang="en-GB" sz="1100" b="0" i="0" dirty="0">
                <a:solidFill>
                  <a:srgbClr val="0070C0"/>
                </a:solidFill>
                <a:effectLst/>
                <a:latin typeface="+mj-lt"/>
              </a:rPr>
              <a:t> </a:t>
            </a:r>
            <a:r>
              <a:rPr lang="en-GB" sz="1100" b="1" i="0" dirty="0">
                <a:solidFill>
                  <a:srgbClr val="0070C0"/>
                </a:solidFill>
                <a:effectLst/>
                <a:latin typeface="+mj-lt"/>
              </a:rPr>
              <a:t>375</a:t>
            </a:r>
            <a:r>
              <a:rPr lang="en-GB" sz="1100" b="0" i="0" dirty="0">
                <a:solidFill>
                  <a:srgbClr val="0070C0"/>
                </a:solidFill>
                <a:effectLst/>
                <a:latin typeface="+mj-lt"/>
              </a:rPr>
              <a:t>, 20190271. (</a:t>
            </a:r>
            <a:r>
              <a:rPr lang="en-GB" sz="1100" b="1" i="0" u="none" strike="noStrike" dirty="0">
                <a:solidFill>
                  <a:srgbClr val="0070C0"/>
                </a:solidFill>
                <a:effectLst/>
                <a:latin typeface="+mj-lt"/>
                <a:hlinkClick r:id="rId4">
                  <a:extLst>
                    <a:ext uri="{A12FA001-AC4F-418D-AE19-62706E023703}">
                      <ahyp:hlinkClr xmlns:ahyp="http://schemas.microsoft.com/office/drawing/2018/hyperlinkcolor" val="tx"/>
                    </a:ext>
                  </a:extLst>
                </a:hlinkClick>
              </a:rPr>
              <a:t>doi:10.1098/rstb.2019.0271</a:t>
            </a:r>
            <a:r>
              <a:rPr lang="en-GB" sz="1100" b="0" i="0" dirty="0">
                <a:solidFill>
                  <a:srgbClr val="0070C0"/>
                </a:solidFill>
                <a:effectLst/>
                <a:latin typeface="+mj-lt"/>
              </a:rPr>
              <a:t>)</a:t>
            </a:r>
          </a:p>
          <a:p>
            <a:pPr marL="285750" indent="-285750">
              <a:buFont typeface="Arial" panose="020B0604020202020204" pitchFamily="34" charset="0"/>
              <a:buChar char="•"/>
            </a:pPr>
            <a:r>
              <a:rPr lang="en-GB" sz="2400" b="0" i="0" dirty="0">
                <a:solidFill>
                  <a:srgbClr val="0070C0"/>
                </a:solidFill>
                <a:effectLst/>
              </a:rPr>
              <a:t>Aggression-high testosterone levels- detected odours in ‘senders’ (playing computer games) and ‘receivers’ (</a:t>
            </a:r>
            <a:r>
              <a:rPr lang="en-GB" sz="2400" b="0" i="0" dirty="0" err="1">
                <a:solidFill>
                  <a:srgbClr val="0070C0"/>
                </a:solidFill>
                <a:effectLst/>
              </a:rPr>
              <a:t>eeg</a:t>
            </a:r>
            <a:r>
              <a:rPr lang="en-GB" sz="2400" b="0" i="0" dirty="0">
                <a:solidFill>
                  <a:srgbClr val="0070C0"/>
                </a:solidFill>
                <a:effectLst/>
              </a:rPr>
              <a:t> - increased activation in the dorsomedial prefrontal cortex was observed, an area that appears from previous work to be involved in social cognition, especially evaluation of others and response to threat.  </a:t>
            </a:r>
            <a:r>
              <a:rPr lang="en-GB" sz="1400" b="0" i="0" dirty="0">
                <a:solidFill>
                  <a:srgbClr val="0070C0"/>
                </a:solidFill>
                <a:effectLst/>
              </a:rPr>
              <a:t>-</a:t>
            </a:r>
            <a:r>
              <a:rPr lang="en-GB" sz="1100" b="0" i="0" dirty="0">
                <a:solidFill>
                  <a:srgbClr val="0070C0"/>
                </a:solidFill>
                <a:effectLst/>
              </a:rPr>
              <a:t> </a:t>
            </a:r>
            <a:r>
              <a:rPr lang="en-GB" sz="1100" dirty="0">
                <a:solidFill>
                  <a:srgbClr val="0070C0"/>
                </a:solidFill>
              </a:rPr>
              <a:t>Pause BM, Storch D, </a:t>
            </a:r>
            <a:r>
              <a:rPr lang="en-GB" sz="1100" dirty="0" err="1">
                <a:solidFill>
                  <a:srgbClr val="0070C0"/>
                </a:solidFill>
              </a:rPr>
              <a:t>Lübke</a:t>
            </a:r>
            <a:r>
              <a:rPr lang="en-GB" sz="1100" dirty="0">
                <a:solidFill>
                  <a:srgbClr val="0070C0"/>
                </a:solidFill>
              </a:rPr>
              <a:t> KT</a:t>
            </a:r>
            <a:r>
              <a:rPr lang="en-GB" sz="1100" b="0" i="0" dirty="0">
                <a:solidFill>
                  <a:srgbClr val="0070C0"/>
                </a:solidFill>
                <a:effectLst/>
                <a:latin typeface="Proxima Nova Subset"/>
              </a:rPr>
              <a:t>. 2020Chemosensory communication of aggression: women's fine-tuned neural processing of male aggression signals. </a:t>
            </a:r>
            <a:r>
              <a:rPr lang="en-GB" sz="1100" b="0" i="1" dirty="0">
                <a:solidFill>
                  <a:srgbClr val="0070C0"/>
                </a:solidFill>
                <a:effectLst/>
                <a:latin typeface="Proxima Nova Subset"/>
              </a:rPr>
              <a:t>Phil. Trans. R. Soc. B</a:t>
            </a:r>
            <a:r>
              <a:rPr lang="en-GB" sz="1100" b="0" i="0" dirty="0">
                <a:solidFill>
                  <a:srgbClr val="0070C0"/>
                </a:solidFill>
                <a:effectLst/>
                <a:latin typeface="Proxima Nova Subset"/>
              </a:rPr>
              <a:t> </a:t>
            </a:r>
            <a:r>
              <a:rPr lang="en-GB" sz="1100" b="1" i="0" dirty="0">
                <a:solidFill>
                  <a:srgbClr val="0070C0"/>
                </a:solidFill>
                <a:effectLst/>
                <a:latin typeface="Proxima Nova Subset"/>
              </a:rPr>
              <a:t>375</a:t>
            </a:r>
            <a:r>
              <a:rPr lang="en-GB" sz="1100" b="0" i="0" dirty="0">
                <a:solidFill>
                  <a:srgbClr val="0070C0"/>
                </a:solidFill>
                <a:effectLst/>
                <a:latin typeface="Proxima Nova Subset"/>
              </a:rPr>
              <a:t>, 20190270</a:t>
            </a:r>
          </a:p>
          <a:p>
            <a:pPr marL="285750" indent="-285750">
              <a:buFont typeface="Arial" panose="020B0604020202020204" pitchFamily="34" charset="0"/>
              <a:buChar char="•"/>
            </a:pPr>
            <a:r>
              <a:rPr lang="en-GB" sz="2400" dirty="0">
                <a:solidFill>
                  <a:srgbClr val="0070C0"/>
                </a:solidFill>
              </a:rPr>
              <a:t>Smell sense is closely associated with emotional memory. </a:t>
            </a:r>
            <a:r>
              <a:rPr lang="en-GB" sz="2400" b="0" i="0" dirty="0">
                <a:solidFill>
                  <a:srgbClr val="0070C0"/>
                </a:solidFill>
                <a:effectLst/>
              </a:rPr>
              <a:t>Smell sense is </a:t>
            </a:r>
            <a:r>
              <a:rPr lang="en-GB" sz="2400" dirty="0">
                <a:solidFill>
                  <a:srgbClr val="0070C0"/>
                </a:solidFill>
              </a:rPr>
              <a:t>directly conveyed from odour receptors in the nose to the olfactory bulb and to neighbouring areas including the limbic system, the </a:t>
            </a:r>
            <a:r>
              <a:rPr lang="en-GB" sz="2400" dirty="0" err="1">
                <a:solidFill>
                  <a:srgbClr val="0070C0"/>
                </a:solidFill>
              </a:rPr>
              <a:t>hipocampus</a:t>
            </a:r>
            <a:r>
              <a:rPr lang="en-GB" sz="2400" dirty="0">
                <a:solidFill>
                  <a:srgbClr val="0070C0"/>
                </a:solidFill>
              </a:rPr>
              <a:t> and the temporal lobe associated with memory</a:t>
            </a:r>
            <a:r>
              <a:rPr lang="en-GB" dirty="0">
                <a:solidFill>
                  <a:srgbClr val="0070C0"/>
                </a:solidFill>
              </a:rPr>
              <a:t>.</a:t>
            </a:r>
            <a:r>
              <a:rPr lang="en-GB" sz="1100" dirty="0">
                <a:solidFill>
                  <a:srgbClr val="0070C0"/>
                </a:solidFill>
                <a:latin typeface="Proxima Nova Subset"/>
              </a:rPr>
              <a:t>   </a:t>
            </a:r>
            <a:r>
              <a:rPr lang="en-GB" sz="1100" dirty="0" err="1">
                <a:solidFill>
                  <a:srgbClr val="0070C0"/>
                </a:solidFill>
                <a:latin typeface="Proxima Nova Subset"/>
              </a:rPr>
              <a:t>Khamsi</a:t>
            </a:r>
            <a:r>
              <a:rPr lang="en-GB" sz="1100" dirty="0">
                <a:solidFill>
                  <a:srgbClr val="0070C0"/>
                </a:solidFill>
                <a:latin typeface="Proxima Nova Subset"/>
              </a:rPr>
              <a:t> R, (2022) Unpicking the link between smell and memories, </a:t>
            </a:r>
            <a:r>
              <a:rPr lang="en-GB" sz="1100" i="1" dirty="0">
                <a:solidFill>
                  <a:srgbClr val="0070C0"/>
                </a:solidFill>
                <a:latin typeface="Proxima Nova Subset"/>
              </a:rPr>
              <a:t>NATURE, </a:t>
            </a:r>
            <a:r>
              <a:rPr lang="en-GB" sz="1100" i="1" dirty="0">
                <a:solidFill>
                  <a:srgbClr val="0070C0"/>
                </a:solidFill>
                <a:latin typeface="Proxima Nova Subset"/>
                <a:hlinkClick r:id="rId5">
                  <a:extLst>
                    <a:ext uri="{A12FA001-AC4F-418D-AE19-62706E023703}">
                      <ahyp:hlinkClr xmlns:ahyp="http://schemas.microsoft.com/office/drawing/2018/hyperlinkcolor" val="tx"/>
                    </a:ext>
                  </a:extLst>
                </a:hlinkClick>
              </a:rPr>
              <a:t>https://www.nature.com/articles/d41586-022-01626-x#:~:text=Smell%2Dsensing%20neurons%20in%20the,memories%20can%20be%20so%20precise</a:t>
            </a:r>
            <a:r>
              <a:rPr lang="en-GB" sz="1100" i="1" dirty="0">
                <a:solidFill>
                  <a:srgbClr val="0070C0"/>
                </a:solidFill>
                <a:latin typeface="Proxima Nova Subset"/>
              </a:rPr>
              <a:t>. Visited 03 11 2022. </a:t>
            </a:r>
          </a:p>
        </p:txBody>
      </p:sp>
    </p:spTree>
    <p:extLst>
      <p:ext uri="{BB962C8B-B14F-4D97-AF65-F5344CB8AC3E}">
        <p14:creationId xmlns:p14="http://schemas.microsoft.com/office/powerpoint/2010/main" val="854891261"/>
      </p:ext>
    </p:extLst>
  </p:cSld>
  <p:clrMapOvr>
    <a:masterClrMapping/>
  </p:clrMapOvr>
  <mc:AlternateContent xmlns:mc="http://schemas.openxmlformats.org/markup-compatibility/2006" xmlns:p14="http://schemas.microsoft.com/office/powerpoint/2010/main">
    <mc:Choice Requires="p14">
      <p:transition spd="slow" p14:dur="2000" advTm="239772"/>
    </mc:Choice>
    <mc:Fallback xmlns="">
      <p:transition spd="slow" advTm="239772"/>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C77534A-94BB-4508-9016-669C9444EDE6}"/>
              </a:ext>
            </a:extLst>
          </p:cNvPr>
          <p:cNvSpPr>
            <a:spLocks noGrp="1"/>
          </p:cNvSpPr>
          <p:nvPr>
            <p:ph type="title"/>
          </p:nvPr>
        </p:nvSpPr>
        <p:spPr>
          <a:xfrm>
            <a:off x="437763" y="404546"/>
            <a:ext cx="11134724" cy="1049235"/>
          </a:xfrm>
        </p:spPr>
        <p:txBody>
          <a:bodyPr>
            <a:normAutofit fontScale="90000"/>
          </a:bodyPr>
          <a:lstStyle/>
          <a:p>
            <a:r>
              <a:rPr lang="en-GB" dirty="0">
                <a:solidFill>
                  <a:srgbClr val="0070C0"/>
                </a:solidFill>
              </a:rPr>
              <a:t>Touch and Communicating</a:t>
            </a:r>
            <a:br>
              <a:rPr lang="en-GB" dirty="0">
                <a:solidFill>
                  <a:srgbClr val="0070C0"/>
                </a:solidFill>
              </a:rPr>
            </a:br>
            <a:r>
              <a:rPr lang="en-GB" sz="1300" dirty="0" err="1">
                <a:solidFill>
                  <a:srgbClr val="0070C0"/>
                </a:solidFill>
              </a:rPr>
              <a:t>Raisamo</a:t>
            </a:r>
            <a:r>
              <a:rPr lang="en-GB" sz="1300" dirty="0">
                <a:solidFill>
                  <a:srgbClr val="0070C0"/>
                </a:solidFill>
              </a:rPr>
              <a:t> R, </a:t>
            </a:r>
            <a:r>
              <a:rPr lang="en-GB" sz="1300" dirty="0" err="1">
                <a:solidFill>
                  <a:srgbClr val="0070C0"/>
                </a:solidFill>
              </a:rPr>
              <a:t>Salminem</a:t>
            </a:r>
            <a:r>
              <a:rPr lang="en-GB" sz="1300" dirty="0">
                <a:solidFill>
                  <a:srgbClr val="0070C0"/>
                </a:solidFill>
              </a:rPr>
              <a:t> K, Rantala J, Farooq A, </a:t>
            </a:r>
            <a:r>
              <a:rPr lang="en-GB" sz="1300" dirty="0" err="1">
                <a:solidFill>
                  <a:srgbClr val="0070C0"/>
                </a:solidFill>
              </a:rPr>
              <a:t>Ziat</a:t>
            </a:r>
            <a:r>
              <a:rPr lang="en-GB" sz="1300" dirty="0">
                <a:solidFill>
                  <a:srgbClr val="0070C0"/>
                </a:solidFill>
              </a:rPr>
              <a:t> M (2022) Interpersonal Haptic Communication: Review and </a:t>
            </a:r>
            <a:r>
              <a:rPr lang="en-GB" sz="1300" dirty="0" err="1">
                <a:solidFill>
                  <a:srgbClr val="0070C0"/>
                </a:solidFill>
              </a:rPr>
              <a:t>Direcitons</a:t>
            </a:r>
            <a:r>
              <a:rPr lang="en-GB" sz="1300" dirty="0">
                <a:solidFill>
                  <a:srgbClr val="0070C0"/>
                </a:solidFill>
              </a:rPr>
              <a:t> for the future, Int. Jn. Human – Computer studies, 166 (2022) 102881.</a:t>
            </a:r>
            <a:br>
              <a:rPr lang="en-GB" sz="1300" dirty="0">
                <a:solidFill>
                  <a:srgbClr val="0070C0"/>
                </a:solidFill>
              </a:rPr>
            </a:br>
            <a:endParaRPr lang="en-GB" sz="1300" dirty="0">
              <a:solidFill>
                <a:srgbClr val="0070C0"/>
              </a:solidFill>
            </a:endParaRPr>
          </a:p>
        </p:txBody>
      </p:sp>
      <p:sp>
        <p:nvSpPr>
          <p:cNvPr id="4" name="Content Placeholder 3">
            <a:extLst>
              <a:ext uri="{FF2B5EF4-FFF2-40B4-BE49-F238E27FC236}">
                <a16:creationId xmlns:a16="http://schemas.microsoft.com/office/drawing/2014/main" id="{68F4D009-7318-401B-AAF9-A9EF74B9B8EF}"/>
              </a:ext>
            </a:extLst>
          </p:cNvPr>
          <p:cNvSpPr>
            <a:spLocks noGrp="1"/>
          </p:cNvSpPr>
          <p:nvPr>
            <p:ph idx="1"/>
          </p:nvPr>
        </p:nvSpPr>
        <p:spPr>
          <a:xfrm>
            <a:off x="217715" y="1453781"/>
            <a:ext cx="8907623" cy="4657770"/>
          </a:xfrm>
        </p:spPr>
        <p:txBody>
          <a:bodyPr>
            <a:normAutofit fontScale="92500" lnSpcReduction="10000"/>
          </a:bodyPr>
          <a:lstStyle/>
          <a:p>
            <a:r>
              <a:rPr lang="en-GB" sz="3000" dirty="0">
                <a:solidFill>
                  <a:srgbClr val="0070C0"/>
                </a:solidFill>
              </a:rPr>
              <a:t>In childhood, touch is said to underpin all forms of human communicating</a:t>
            </a:r>
          </a:p>
          <a:p>
            <a:r>
              <a:rPr lang="en-GB" sz="3000" dirty="0">
                <a:solidFill>
                  <a:srgbClr val="0070C0"/>
                </a:solidFill>
              </a:rPr>
              <a:t>Frequency of touch decreases but remains important through adulthood.</a:t>
            </a:r>
          </a:p>
          <a:p>
            <a:r>
              <a:rPr lang="en-GB" sz="3000" dirty="0">
                <a:solidFill>
                  <a:srgbClr val="0070C0"/>
                </a:solidFill>
              </a:rPr>
              <a:t>“Risk averse ‘task only touch’ care environments…sorely lacking in informed proactive approaches to touch through insufficient knowledge, fear and lack of confidence”</a:t>
            </a:r>
            <a:r>
              <a:rPr lang="en-GB" sz="2600" dirty="0">
                <a:solidFill>
                  <a:srgbClr val="0070C0"/>
                </a:solidFill>
              </a:rPr>
              <a:t> </a:t>
            </a:r>
            <a:r>
              <a:rPr lang="en-GB" sz="1600" dirty="0">
                <a:solidFill>
                  <a:srgbClr val="0070C0"/>
                </a:solidFill>
              </a:rPr>
              <a:t>Danuta </a:t>
            </a:r>
            <a:r>
              <a:rPr lang="en-GB" sz="1600" dirty="0" err="1">
                <a:solidFill>
                  <a:srgbClr val="0070C0"/>
                </a:solidFill>
              </a:rPr>
              <a:t>Lipinska</a:t>
            </a:r>
            <a:r>
              <a:rPr lang="en-GB" sz="1600" dirty="0">
                <a:solidFill>
                  <a:srgbClr val="0070C0"/>
                </a:solidFill>
              </a:rPr>
              <a:t>, in Tanner, L (2017) Embracing touch in dementia care: a person-centred approach to care and relationships, Kingsley, London.  </a:t>
            </a:r>
          </a:p>
          <a:p>
            <a:r>
              <a:rPr lang="en-GB" sz="3000" dirty="0">
                <a:solidFill>
                  <a:srgbClr val="0070C0"/>
                </a:solidFill>
              </a:rPr>
              <a:t>Touch heals- stimulates oxytocin release (increasing feelings of safety, closeness and trust) and decreases cortisol levels (stress response) </a:t>
            </a:r>
            <a:r>
              <a:rPr lang="en-GB" sz="1600" dirty="0">
                <a:solidFill>
                  <a:srgbClr val="0070C0"/>
                </a:solidFill>
              </a:rPr>
              <a:t>Brandon P (2018) The healing power of touch: why are we depriving our elders? Age-u-cate Training Institute, </a:t>
            </a:r>
            <a:r>
              <a:rPr lang="en-GB" sz="1600" dirty="0">
                <a:solidFill>
                  <a:srgbClr val="0070C0"/>
                </a:solidFill>
                <a:hlinkClick r:id="rId2"/>
              </a:rPr>
              <a:t>https://www.ageucate.com/blog/?p=1608</a:t>
            </a:r>
            <a:endParaRPr lang="en-GB" sz="1600" dirty="0">
              <a:solidFill>
                <a:srgbClr val="0070C0"/>
              </a:solidFill>
            </a:endParaRPr>
          </a:p>
          <a:p>
            <a:endParaRPr lang="en-GB" dirty="0">
              <a:solidFill>
                <a:srgbClr val="0070C0"/>
              </a:solidFill>
            </a:endParaRPr>
          </a:p>
          <a:p>
            <a:endParaRPr lang="en-GB" dirty="0">
              <a:solidFill>
                <a:srgbClr val="0070C0"/>
              </a:solidFill>
            </a:endParaRPr>
          </a:p>
        </p:txBody>
      </p:sp>
      <p:pic>
        <p:nvPicPr>
          <p:cNvPr id="11266" name="Picture 2">
            <a:extLst>
              <a:ext uri="{FF2B5EF4-FFF2-40B4-BE49-F238E27FC236}">
                <a16:creationId xmlns:a16="http://schemas.microsoft.com/office/drawing/2014/main" id="{8EACA15A-44F1-A62B-1E9D-69DE49534C9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82100" y="1453781"/>
            <a:ext cx="2877928" cy="161599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9FF72E4-0A1E-DBF1-DB82-BE4193B5CFAC}"/>
              </a:ext>
            </a:extLst>
          </p:cNvPr>
          <p:cNvSpPr txBox="1"/>
          <p:nvPr/>
        </p:nvSpPr>
        <p:spPr>
          <a:xfrm>
            <a:off x="9182100" y="3069771"/>
            <a:ext cx="2764193" cy="1077218"/>
          </a:xfrm>
          <a:prstGeom prst="rect">
            <a:avLst/>
          </a:prstGeom>
          <a:noFill/>
        </p:spPr>
        <p:txBody>
          <a:bodyPr wrap="square">
            <a:spAutoFit/>
          </a:bodyPr>
          <a:lstStyle/>
          <a:p>
            <a:r>
              <a:rPr lang="en-GB" sz="1600" dirty="0">
                <a:solidFill>
                  <a:srgbClr val="0070C0"/>
                </a:solidFill>
              </a:rPr>
              <a:t>https://westchestermagazine.com/partner-content/willow-gardens-united-hebrew-july-2020/</a:t>
            </a:r>
          </a:p>
        </p:txBody>
      </p:sp>
    </p:spTree>
    <p:extLst>
      <p:ext uri="{BB962C8B-B14F-4D97-AF65-F5344CB8AC3E}">
        <p14:creationId xmlns:p14="http://schemas.microsoft.com/office/powerpoint/2010/main" val="3118769198"/>
      </p:ext>
    </p:extLst>
  </p:cSld>
  <p:clrMapOvr>
    <a:masterClrMapping/>
  </p:clrMapOvr>
  <mc:AlternateContent xmlns:mc="http://schemas.openxmlformats.org/markup-compatibility/2006" xmlns:p14="http://schemas.microsoft.com/office/powerpoint/2010/main">
    <mc:Choice Requires="p14">
      <p:transition spd="slow" p14:dur="2000" advTm="371726"/>
    </mc:Choice>
    <mc:Fallback xmlns="">
      <p:transition spd="slow" advTm="371726"/>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C77534A-94BB-4508-9016-669C9444EDE6}"/>
              </a:ext>
            </a:extLst>
          </p:cNvPr>
          <p:cNvSpPr>
            <a:spLocks noGrp="1"/>
          </p:cNvSpPr>
          <p:nvPr>
            <p:ph type="title"/>
          </p:nvPr>
        </p:nvSpPr>
        <p:spPr>
          <a:xfrm>
            <a:off x="437763" y="404546"/>
            <a:ext cx="11134724" cy="1049235"/>
          </a:xfrm>
        </p:spPr>
        <p:txBody>
          <a:bodyPr>
            <a:normAutofit fontScale="90000"/>
          </a:bodyPr>
          <a:lstStyle/>
          <a:p>
            <a:r>
              <a:rPr lang="en-GB" dirty="0">
                <a:solidFill>
                  <a:srgbClr val="0070C0"/>
                </a:solidFill>
              </a:rPr>
              <a:t>Touch and Communicating</a:t>
            </a:r>
            <a:br>
              <a:rPr lang="en-GB" dirty="0">
                <a:solidFill>
                  <a:srgbClr val="0070C0"/>
                </a:solidFill>
              </a:rPr>
            </a:br>
            <a:r>
              <a:rPr lang="en-GB" sz="1300" dirty="0" err="1">
                <a:solidFill>
                  <a:srgbClr val="0070C0"/>
                </a:solidFill>
              </a:rPr>
              <a:t>Raisamo</a:t>
            </a:r>
            <a:r>
              <a:rPr lang="en-GB" sz="1300" dirty="0">
                <a:solidFill>
                  <a:srgbClr val="0070C0"/>
                </a:solidFill>
              </a:rPr>
              <a:t> R, </a:t>
            </a:r>
            <a:r>
              <a:rPr lang="en-GB" sz="1300" dirty="0" err="1">
                <a:solidFill>
                  <a:srgbClr val="0070C0"/>
                </a:solidFill>
              </a:rPr>
              <a:t>Salminem</a:t>
            </a:r>
            <a:r>
              <a:rPr lang="en-GB" sz="1300" dirty="0">
                <a:solidFill>
                  <a:srgbClr val="0070C0"/>
                </a:solidFill>
              </a:rPr>
              <a:t> K, Rantala J, Farooq A, </a:t>
            </a:r>
            <a:r>
              <a:rPr lang="en-GB" sz="1300" dirty="0" err="1">
                <a:solidFill>
                  <a:srgbClr val="0070C0"/>
                </a:solidFill>
              </a:rPr>
              <a:t>Ziat</a:t>
            </a:r>
            <a:r>
              <a:rPr lang="en-GB" sz="1300" dirty="0">
                <a:solidFill>
                  <a:srgbClr val="0070C0"/>
                </a:solidFill>
              </a:rPr>
              <a:t> M (2022) Interpersonal Haptic Communication: Review and </a:t>
            </a:r>
            <a:r>
              <a:rPr lang="en-GB" sz="1300" dirty="0" err="1">
                <a:solidFill>
                  <a:srgbClr val="0070C0"/>
                </a:solidFill>
              </a:rPr>
              <a:t>Direcitons</a:t>
            </a:r>
            <a:r>
              <a:rPr lang="en-GB" sz="1300" dirty="0">
                <a:solidFill>
                  <a:srgbClr val="0070C0"/>
                </a:solidFill>
              </a:rPr>
              <a:t> for the future, Int. Jn. Human – Computer studies, 166 (2022) 102881.</a:t>
            </a:r>
            <a:br>
              <a:rPr lang="en-GB" sz="1300" dirty="0">
                <a:solidFill>
                  <a:srgbClr val="0070C0"/>
                </a:solidFill>
              </a:rPr>
            </a:br>
            <a:endParaRPr lang="en-GB" sz="1300" dirty="0">
              <a:solidFill>
                <a:srgbClr val="0070C0"/>
              </a:solidFill>
            </a:endParaRPr>
          </a:p>
        </p:txBody>
      </p:sp>
      <p:sp>
        <p:nvSpPr>
          <p:cNvPr id="4" name="Content Placeholder 3">
            <a:extLst>
              <a:ext uri="{FF2B5EF4-FFF2-40B4-BE49-F238E27FC236}">
                <a16:creationId xmlns:a16="http://schemas.microsoft.com/office/drawing/2014/main" id="{68F4D009-7318-401B-AAF9-A9EF74B9B8EF}"/>
              </a:ext>
            </a:extLst>
          </p:cNvPr>
          <p:cNvSpPr>
            <a:spLocks noGrp="1"/>
          </p:cNvSpPr>
          <p:nvPr>
            <p:ph idx="1"/>
          </p:nvPr>
        </p:nvSpPr>
        <p:spPr>
          <a:xfrm>
            <a:off x="217715" y="1453781"/>
            <a:ext cx="8907623" cy="4657770"/>
          </a:xfrm>
        </p:spPr>
        <p:txBody>
          <a:bodyPr>
            <a:normAutofit lnSpcReduction="10000"/>
          </a:bodyPr>
          <a:lstStyle/>
          <a:p>
            <a:r>
              <a:rPr lang="en-GB" b="0" i="0" dirty="0">
                <a:solidFill>
                  <a:srgbClr val="0070C0"/>
                </a:solidFill>
                <a:effectLst/>
              </a:rPr>
              <a:t>“Making eye contact, connecting with residents, hugging, holding their hand, or simply placing a hand on an arm or shoulder when speaking with them are all simple ways to integrate touch into everyday activities or care. …touch can also be added through hand massages and manicures, gentle massages when having their hair washed, or holding arms or hands while assisting them with their mobility or getting around the community”. </a:t>
            </a:r>
            <a:r>
              <a:rPr lang="en-GB" sz="1900" b="0" i="0" dirty="0">
                <a:solidFill>
                  <a:srgbClr val="0070C0"/>
                </a:solidFill>
                <a:effectLst/>
              </a:rPr>
              <a:t>https://blog.pacificaseniorliving.com/blog/touch-memory-care-the-power-of-touch-therapy-for-dementia-residents</a:t>
            </a:r>
            <a:endParaRPr lang="en-GB" sz="1900" dirty="0">
              <a:solidFill>
                <a:srgbClr val="0070C0"/>
              </a:solidFill>
            </a:endParaRPr>
          </a:p>
          <a:p>
            <a:r>
              <a:rPr lang="en-GB" dirty="0">
                <a:solidFill>
                  <a:srgbClr val="0070C0"/>
                </a:solidFill>
              </a:rPr>
              <a:t> But what of risks of abuse / imposing on personal space – are the fears of staff justified?   How do we get the balance right? [See lecture on ‘Expressing Sexuality’]</a:t>
            </a:r>
          </a:p>
          <a:p>
            <a:endParaRPr lang="en-GB" dirty="0">
              <a:solidFill>
                <a:srgbClr val="0070C0"/>
              </a:solidFill>
            </a:endParaRPr>
          </a:p>
          <a:p>
            <a:endParaRPr lang="en-GB" dirty="0">
              <a:solidFill>
                <a:srgbClr val="0070C0"/>
              </a:solidFill>
            </a:endParaRPr>
          </a:p>
        </p:txBody>
      </p:sp>
      <p:pic>
        <p:nvPicPr>
          <p:cNvPr id="11266" name="Picture 2">
            <a:extLst>
              <a:ext uri="{FF2B5EF4-FFF2-40B4-BE49-F238E27FC236}">
                <a16:creationId xmlns:a16="http://schemas.microsoft.com/office/drawing/2014/main" id="{8EACA15A-44F1-A62B-1E9D-69DE49534C9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82100" y="1453781"/>
            <a:ext cx="2877928" cy="161599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9FF72E4-0A1E-DBF1-DB82-BE4193B5CFAC}"/>
              </a:ext>
            </a:extLst>
          </p:cNvPr>
          <p:cNvSpPr txBox="1"/>
          <p:nvPr/>
        </p:nvSpPr>
        <p:spPr>
          <a:xfrm>
            <a:off x="9182100" y="3069771"/>
            <a:ext cx="2764193" cy="1077218"/>
          </a:xfrm>
          <a:prstGeom prst="rect">
            <a:avLst/>
          </a:prstGeom>
          <a:noFill/>
        </p:spPr>
        <p:txBody>
          <a:bodyPr wrap="square">
            <a:spAutoFit/>
          </a:bodyPr>
          <a:lstStyle/>
          <a:p>
            <a:r>
              <a:rPr lang="en-GB" sz="1600" dirty="0">
                <a:solidFill>
                  <a:srgbClr val="0070C0"/>
                </a:solidFill>
              </a:rPr>
              <a:t>https://westchestermagazine.com/partner-content/willow-gardens-united-hebrew-july-2020/</a:t>
            </a:r>
          </a:p>
        </p:txBody>
      </p:sp>
    </p:spTree>
    <p:extLst>
      <p:ext uri="{BB962C8B-B14F-4D97-AF65-F5344CB8AC3E}">
        <p14:creationId xmlns:p14="http://schemas.microsoft.com/office/powerpoint/2010/main" val="4265908103"/>
      </p:ext>
    </p:extLst>
  </p:cSld>
  <p:clrMapOvr>
    <a:masterClrMapping/>
  </p:clrMapOvr>
  <mc:AlternateContent xmlns:mc="http://schemas.openxmlformats.org/markup-compatibility/2006" xmlns:p14="http://schemas.microsoft.com/office/powerpoint/2010/main">
    <mc:Choice Requires="p14">
      <p:transition spd="slow" p14:dur="2000" advTm="103328"/>
    </mc:Choice>
    <mc:Fallback xmlns="">
      <p:transition spd="slow" advTm="103328"/>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14387BA-D543-471D-A223-BA377C2EFD35}"/>
              </a:ext>
            </a:extLst>
          </p:cNvPr>
          <p:cNvSpPr>
            <a:spLocks noGrp="1"/>
          </p:cNvSpPr>
          <p:nvPr>
            <p:ph type="title"/>
          </p:nvPr>
        </p:nvSpPr>
        <p:spPr>
          <a:xfrm>
            <a:off x="838200" y="365125"/>
            <a:ext cx="10515600" cy="474765"/>
          </a:xfrm>
        </p:spPr>
        <p:txBody>
          <a:bodyPr>
            <a:normAutofit fontScale="90000"/>
          </a:bodyPr>
          <a:lstStyle/>
          <a:p>
            <a:r>
              <a:rPr lang="en-GB" dirty="0">
                <a:solidFill>
                  <a:srgbClr val="0070C0"/>
                </a:solidFill>
              </a:rPr>
              <a:t>Touch in Caring</a:t>
            </a:r>
          </a:p>
        </p:txBody>
      </p:sp>
      <p:sp>
        <p:nvSpPr>
          <p:cNvPr id="4" name="Content Placeholder 3">
            <a:extLst>
              <a:ext uri="{FF2B5EF4-FFF2-40B4-BE49-F238E27FC236}">
                <a16:creationId xmlns:a16="http://schemas.microsoft.com/office/drawing/2014/main" id="{EEAC9A7D-7651-4D35-8B52-123830014E19}"/>
              </a:ext>
            </a:extLst>
          </p:cNvPr>
          <p:cNvSpPr>
            <a:spLocks noGrp="1"/>
          </p:cNvSpPr>
          <p:nvPr>
            <p:ph idx="1"/>
          </p:nvPr>
        </p:nvSpPr>
        <p:spPr>
          <a:xfrm>
            <a:off x="361951" y="998376"/>
            <a:ext cx="7503756" cy="4467969"/>
          </a:xfrm>
        </p:spPr>
        <p:txBody>
          <a:bodyPr>
            <a:normAutofit fontScale="92500" lnSpcReduction="10000"/>
          </a:bodyPr>
          <a:lstStyle/>
          <a:p>
            <a:r>
              <a:rPr lang="en-GB" dirty="0">
                <a:solidFill>
                  <a:srgbClr val="0070C0"/>
                </a:solidFill>
              </a:rPr>
              <a:t>What is acceptable in the relationship between professional caregiver and vulnerable patient/ client/ service-user?</a:t>
            </a:r>
          </a:p>
          <a:p>
            <a:r>
              <a:rPr lang="en-GB" dirty="0">
                <a:solidFill>
                  <a:srgbClr val="0070C0"/>
                </a:solidFill>
              </a:rPr>
              <a:t>England, much of United States- touching forearm is acceptable- though not in the Midwest USA.</a:t>
            </a:r>
          </a:p>
          <a:p>
            <a:r>
              <a:rPr lang="en-GB" dirty="0">
                <a:solidFill>
                  <a:srgbClr val="0070C0"/>
                </a:solidFill>
              </a:rPr>
              <a:t> Jones and Yarbrough (1985) – touch = most intimate communication form.  Yarbrough distinguished ‘non-vulnerable body parts’ (hand, arm, shoulder, upper back) from vulnerable body parts- all other regions. </a:t>
            </a:r>
          </a:p>
          <a:p>
            <a:r>
              <a:rPr lang="en-GB" dirty="0">
                <a:solidFill>
                  <a:srgbClr val="0070C0"/>
                </a:solidFill>
              </a:rPr>
              <a:t>Is hand-shaking acceptable? Depends who initiates?   What if someone with dementia wants a hug? </a:t>
            </a:r>
          </a:p>
          <a:p>
            <a:pPr marL="0" indent="0">
              <a:buNone/>
            </a:pPr>
            <a:r>
              <a:rPr lang="en-GB" dirty="0">
                <a:solidFill>
                  <a:srgbClr val="0070C0"/>
                </a:solidFill>
              </a:rPr>
              <a:t> </a:t>
            </a:r>
          </a:p>
        </p:txBody>
      </p:sp>
      <p:sp>
        <p:nvSpPr>
          <p:cNvPr id="15" name="TextBox 14">
            <a:extLst>
              <a:ext uri="{FF2B5EF4-FFF2-40B4-BE49-F238E27FC236}">
                <a16:creationId xmlns:a16="http://schemas.microsoft.com/office/drawing/2014/main" id="{49A2A4FD-03E4-41E9-A208-D72F761C1DBD}"/>
              </a:ext>
            </a:extLst>
          </p:cNvPr>
          <p:cNvSpPr txBox="1"/>
          <p:nvPr/>
        </p:nvSpPr>
        <p:spPr>
          <a:xfrm>
            <a:off x="390525" y="5371779"/>
            <a:ext cx="11201400" cy="646331"/>
          </a:xfrm>
          <a:prstGeom prst="rect">
            <a:avLst/>
          </a:prstGeom>
          <a:noFill/>
        </p:spPr>
        <p:txBody>
          <a:bodyPr wrap="square">
            <a:spAutoFit/>
          </a:bodyPr>
          <a:lstStyle/>
          <a:p>
            <a:r>
              <a:rPr lang="en-GB" b="0" i="0" dirty="0">
                <a:solidFill>
                  <a:srgbClr val="0070C0"/>
                </a:solidFill>
                <a:effectLst/>
                <a:latin typeface="rubik"/>
              </a:rPr>
              <a:t>Jones &amp; Yarbrough (1985), A naturalistic study of the meanings of touch. Communication Monographs, 52., 19-56.</a:t>
            </a:r>
          </a:p>
          <a:p>
            <a:r>
              <a:rPr lang="en-GB" dirty="0">
                <a:solidFill>
                  <a:srgbClr val="0070C0"/>
                </a:solidFill>
                <a:latin typeface="rubik"/>
              </a:rPr>
              <a:t>Haptic Communication-  https://psychology.fandom.com/wiki/Haptic_communication</a:t>
            </a:r>
            <a:endParaRPr lang="en-GB" dirty="0">
              <a:solidFill>
                <a:srgbClr val="0070C0"/>
              </a:solidFill>
            </a:endParaRPr>
          </a:p>
        </p:txBody>
      </p:sp>
      <p:pic>
        <p:nvPicPr>
          <p:cNvPr id="2050" name="Picture 2">
            <a:extLst>
              <a:ext uri="{FF2B5EF4-FFF2-40B4-BE49-F238E27FC236}">
                <a16:creationId xmlns:a16="http://schemas.microsoft.com/office/drawing/2014/main" id="{0B21939B-E9DB-7C85-0B09-4E0A004CF3D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20049" y="998376"/>
            <a:ext cx="3810000" cy="254317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04B95F7B-B629-F593-264A-10BC97B1451A}"/>
              </a:ext>
            </a:extLst>
          </p:cNvPr>
          <p:cNvSpPr txBox="1"/>
          <p:nvPr/>
        </p:nvSpPr>
        <p:spPr>
          <a:xfrm>
            <a:off x="8059510" y="3541551"/>
            <a:ext cx="3731077" cy="584775"/>
          </a:xfrm>
          <a:prstGeom prst="rect">
            <a:avLst/>
          </a:prstGeom>
          <a:noFill/>
        </p:spPr>
        <p:txBody>
          <a:bodyPr wrap="square">
            <a:spAutoFit/>
          </a:bodyPr>
          <a:lstStyle/>
          <a:p>
            <a:r>
              <a:rPr lang="en-GB" sz="1600" dirty="0">
                <a:solidFill>
                  <a:srgbClr val="0070C0"/>
                </a:solidFill>
              </a:rPr>
              <a:t>https://www.carebysarah.co.uk/dementia-care/</a:t>
            </a:r>
          </a:p>
        </p:txBody>
      </p:sp>
    </p:spTree>
    <p:extLst>
      <p:ext uri="{BB962C8B-B14F-4D97-AF65-F5344CB8AC3E}">
        <p14:creationId xmlns:p14="http://schemas.microsoft.com/office/powerpoint/2010/main" val="1228225314"/>
      </p:ext>
    </p:extLst>
  </p:cSld>
  <p:clrMapOvr>
    <a:masterClrMapping/>
  </p:clrMapOvr>
  <mc:AlternateContent xmlns:mc="http://schemas.openxmlformats.org/markup-compatibility/2006" xmlns:p14="http://schemas.microsoft.com/office/powerpoint/2010/main">
    <mc:Choice Requires="p14">
      <p:transition spd="slow" p14:dur="2000" advTm="126690"/>
    </mc:Choice>
    <mc:Fallback xmlns="">
      <p:transition spd="slow" advTm="12669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14387BA-D543-471D-A223-BA377C2EFD35}"/>
              </a:ext>
            </a:extLst>
          </p:cNvPr>
          <p:cNvSpPr>
            <a:spLocks noGrp="1"/>
          </p:cNvSpPr>
          <p:nvPr>
            <p:ph type="title"/>
          </p:nvPr>
        </p:nvSpPr>
        <p:spPr>
          <a:xfrm>
            <a:off x="508604" y="233019"/>
            <a:ext cx="9603275" cy="490881"/>
          </a:xfrm>
        </p:spPr>
        <p:txBody>
          <a:bodyPr>
            <a:normAutofit fontScale="90000"/>
          </a:bodyPr>
          <a:lstStyle/>
          <a:p>
            <a:r>
              <a:rPr lang="en-GB" dirty="0">
                <a:solidFill>
                  <a:srgbClr val="0070C0"/>
                </a:solidFill>
              </a:rPr>
              <a:t>Touch in Caring</a:t>
            </a:r>
          </a:p>
        </p:txBody>
      </p:sp>
      <p:sp>
        <p:nvSpPr>
          <p:cNvPr id="4" name="Content Placeholder 3">
            <a:extLst>
              <a:ext uri="{FF2B5EF4-FFF2-40B4-BE49-F238E27FC236}">
                <a16:creationId xmlns:a16="http://schemas.microsoft.com/office/drawing/2014/main" id="{EEAC9A7D-7651-4D35-8B52-123830014E19}"/>
              </a:ext>
            </a:extLst>
          </p:cNvPr>
          <p:cNvSpPr>
            <a:spLocks noGrp="1"/>
          </p:cNvSpPr>
          <p:nvPr>
            <p:ph idx="1"/>
          </p:nvPr>
        </p:nvSpPr>
        <p:spPr>
          <a:xfrm>
            <a:off x="390525" y="723900"/>
            <a:ext cx="11555730" cy="4647879"/>
          </a:xfrm>
        </p:spPr>
        <p:txBody>
          <a:bodyPr>
            <a:normAutofit fontScale="77500" lnSpcReduction="20000"/>
          </a:bodyPr>
          <a:lstStyle/>
          <a:p>
            <a:r>
              <a:rPr lang="en-GB" dirty="0">
                <a:solidFill>
                  <a:srgbClr val="0070C0"/>
                </a:solidFill>
              </a:rPr>
              <a:t>So---   adopting the right approach requires understanding and correct interpretation of the person you’re communicating with regarding:</a:t>
            </a:r>
          </a:p>
          <a:p>
            <a:r>
              <a:rPr lang="en-GB" dirty="0">
                <a:solidFill>
                  <a:srgbClr val="0070C0"/>
                </a:solidFill>
              </a:rPr>
              <a:t>Their personality; cultural background; current mood (may change from moment to moment).</a:t>
            </a:r>
          </a:p>
          <a:p>
            <a:r>
              <a:rPr lang="en-GB" dirty="0">
                <a:solidFill>
                  <a:srgbClr val="0070C0"/>
                </a:solidFill>
              </a:rPr>
              <a:t>Context of the moment- social and environmental.</a:t>
            </a:r>
          </a:p>
          <a:p>
            <a:r>
              <a:rPr lang="en-GB" dirty="0">
                <a:solidFill>
                  <a:srgbClr val="0070C0"/>
                </a:solidFill>
              </a:rPr>
              <a:t>Accurate, honest, humble, insightful assessment of your own impact/ effect/ impression you make.</a:t>
            </a:r>
          </a:p>
          <a:p>
            <a:r>
              <a:rPr lang="en-GB" dirty="0">
                <a:solidFill>
                  <a:srgbClr val="0070C0"/>
                </a:solidFill>
              </a:rPr>
              <a:t>It tends to be much easier to spot when someone adopts a wrong approach than a right one. </a:t>
            </a:r>
          </a:p>
          <a:p>
            <a:r>
              <a:rPr lang="en-GB" dirty="0">
                <a:solidFill>
                  <a:srgbClr val="0070C0"/>
                </a:solidFill>
              </a:rPr>
              <a:t>All of this requires skilful subjective judgement.</a:t>
            </a:r>
          </a:p>
          <a:p>
            <a:r>
              <a:rPr lang="en-GB" dirty="0">
                <a:solidFill>
                  <a:srgbClr val="0070C0"/>
                </a:solidFill>
              </a:rPr>
              <a:t>Care teams need to work at being comfortable with critical analysis of how colleagues communicate bringing some objectivity to the subjective skill.  ---   Discussions must be supportive, encouraging, blameless, avoiding causing anyone to feel the need to be defensive. </a:t>
            </a:r>
          </a:p>
          <a:p>
            <a:r>
              <a:rPr lang="en-GB" dirty="0">
                <a:solidFill>
                  <a:srgbClr val="0070C0"/>
                </a:solidFill>
              </a:rPr>
              <a:t> Aim- all feel safe to be open and learn from each other’s successes and approaches that didn’t work well.   True of all communicating; and mentioned here especially because of the particularly sensitive nature of touch.</a:t>
            </a:r>
          </a:p>
        </p:txBody>
      </p:sp>
      <p:sp>
        <p:nvSpPr>
          <p:cNvPr id="15" name="TextBox 14">
            <a:extLst>
              <a:ext uri="{FF2B5EF4-FFF2-40B4-BE49-F238E27FC236}">
                <a16:creationId xmlns:a16="http://schemas.microsoft.com/office/drawing/2014/main" id="{49A2A4FD-03E4-41E9-A208-D72F761C1DBD}"/>
              </a:ext>
            </a:extLst>
          </p:cNvPr>
          <p:cNvSpPr txBox="1"/>
          <p:nvPr/>
        </p:nvSpPr>
        <p:spPr>
          <a:xfrm>
            <a:off x="390525" y="5371779"/>
            <a:ext cx="11201400" cy="646331"/>
          </a:xfrm>
          <a:prstGeom prst="rect">
            <a:avLst/>
          </a:prstGeom>
          <a:noFill/>
        </p:spPr>
        <p:txBody>
          <a:bodyPr wrap="square">
            <a:spAutoFit/>
          </a:bodyPr>
          <a:lstStyle/>
          <a:p>
            <a:r>
              <a:rPr lang="en-GB" b="0" i="0" dirty="0">
                <a:solidFill>
                  <a:srgbClr val="0070C0"/>
                </a:solidFill>
                <a:effectLst/>
                <a:latin typeface="rubik"/>
              </a:rPr>
              <a:t>Jones &amp; Yarbrough (1985), A naturalistic study of the meanings of touch. Communication Monographs, 52., 19-56.</a:t>
            </a:r>
          </a:p>
          <a:p>
            <a:r>
              <a:rPr lang="en-GB" dirty="0">
                <a:solidFill>
                  <a:srgbClr val="0070C0"/>
                </a:solidFill>
                <a:latin typeface="rubik"/>
              </a:rPr>
              <a:t>Haptic Communication-  https://psychology.fandom.com/wiki/Haptic_communication</a:t>
            </a:r>
            <a:endParaRPr lang="en-GB" dirty="0">
              <a:solidFill>
                <a:srgbClr val="0070C0"/>
              </a:solidFill>
            </a:endParaRPr>
          </a:p>
        </p:txBody>
      </p:sp>
    </p:spTree>
    <p:extLst>
      <p:ext uri="{BB962C8B-B14F-4D97-AF65-F5344CB8AC3E}">
        <p14:creationId xmlns:p14="http://schemas.microsoft.com/office/powerpoint/2010/main" val="3194688246"/>
      </p:ext>
    </p:extLst>
  </p:cSld>
  <p:clrMapOvr>
    <a:masterClrMapping/>
  </p:clrMapOvr>
  <mc:AlternateContent xmlns:mc="http://schemas.openxmlformats.org/markup-compatibility/2006" xmlns:p14="http://schemas.microsoft.com/office/powerpoint/2010/main">
    <mc:Choice Requires="p14">
      <p:transition spd="slow" p14:dur="2000" advTm="330142"/>
    </mc:Choice>
    <mc:Fallback xmlns="">
      <p:transition spd="slow" advTm="330142"/>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E795C6-A2ED-46F7-84E1-D011E128F68B}"/>
              </a:ext>
            </a:extLst>
          </p:cNvPr>
          <p:cNvSpPr>
            <a:spLocks noGrp="1"/>
          </p:cNvSpPr>
          <p:nvPr>
            <p:ph type="title"/>
          </p:nvPr>
        </p:nvSpPr>
        <p:spPr>
          <a:xfrm>
            <a:off x="354299" y="235559"/>
            <a:ext cx="11461781" cy="1049235"/>
          </a:xfrm>
        </p:spPr>
        <p:txBody>
          <a:bodyPr>
            <a:normAutofit fontScale="90000"/>
          </a:bodyPr>
          <a:lstStyle/>
          <a:p>
            <a:pPr algn="l"/>
            <a:r>
              <a:rPr lang="en-GB" dirty="0">
                <a:solidFill>
                  <a:srgbClr val="0070C0"/>
                </a:solidFill>
              </a:rPr>
              <a:t>Humour in caring</a:t>
            </a:r>
            <a:br>
              <a:rPr lang="en-GB" dirty="0">
                <a:solidFill>
                  <a:srgbClr val="0070C0"/>
                </a:solidFill>
              </a:rPr>
            </a:br>
            <a:r>
              <a:rPr lang="en-GB" sz="1100" dirty="0">
                <a:solidFill>
                  <a:srgbClr val="0070C0"/>
                </a:solidFill>
                <a:latin typeface="Arial" panose="020B0604020202020204" pitchFamily="34" charset="0"/>
                <a:cs typeface="Arial" panose="020B0604020202020204" pitchFamily="34" charset="0"/>
              </a:rPr>
              <a:t>The role of humour and laughter therapy in decreasing caregiver burden among carers of a person living with dementia- A case study Sachin Desai, </a:t>
            </a:r>
            <a:r>
              <a:rPr lang="en-GB" sz="1200" b="1" i="0" dirty="0">
                <a:solidFill>
                  <a:srgbClr val="0070C0"/>
                </a:solidFill>
                <a:effectLst/>
                <a:latin typeface="Arial" panose="020B0604020202020204" pitchFamily="34" charset="0"/>
                <a:cs typeface="Arial" panose="020B0604020202020204" pitchFamily="34" charset="0"/>
              </a:rPr>
              <a:t>(2021) </a:t>
            </a:r>
            <a:r>
              <a:rPr lang="en-GB" sz="1200" b="0" i="0" dirty="0">
                <a:solidFill>
                  <a:srgbClr val="0070C0"/>
                </a:solidFill>
                <a:effectLst/>
                <a:latin typeface="Arial" panose="020B0604020202020204" pitchFamily="34" charset="0"/>
                <a:cs typeface="Arial" panose="020B0604020202020204" pitchFamily="34" charset="0"/>
              </a:rPr>
              <a:t>8,(2):</a:t>
            </a:r>
            <a:r>
              <a:rPr lang="en-GB" sz="1200" b="1" i="0" dirty="0">
                <a:solidFill>
                  <a:srgbClr val="0070C0"/>
                </a:solidFill>
                <a:effectLst/>
                <a:latin typeface="Arial" panose="020B0604020202020204" pitchFamily="34" charset="0"/>
                <a:cs typeface="Arial" panose="020B0604020202020204" pitchFamily="34" charset="0"/>
              </a:rPr>
              <a:t> </a:t>
            </a:r>
            <a:r>
              <a:rPr lang="en-GB" sz="1200" b="0" i="0" dirty="0">
                <a:solidFill>
                  <a:srgbClr val="0070C0"/>
                </a:solidFill>
                <a:effectLst/>
                <a:latin typeface="Arial" panose="020B0604020202020204" pitchFamily="34" charset="0"/>
                <a:cs typeface="Arial" panose="020B0604020202020204" pitchFamily="34" charset="0"/>
              </a:rPr>
              <a:t>60-63, </a:t>
            </a:r>
            <a:r>
              <a:rPr lang="en-GB" sz="1200" b="0" i="0" u="none" strike="noStrike" dirty="0">
                <a:solidFill>
                  <a:srgbClr val="0070C0"/>
                </a:solidFill>
                <a:effectLst/>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https://doi.org/10.18231/j.agems.2021.014</a:t>
            </a:r>
            <a:br>
              <a:rPr lang="en-GB" sz="1200" b="0" i="0" dirty="0">
                <a:solidFill>
                  <a:srgbClr val="0070C0"/>
                </a:solidFill>
                <a:effectLst/>
                <a:latin typeface="Arial" panose="020B0604020202020204" pitchFamily="34" charset="0"/>
                <a:cs typeface="Arial" panose="020B0604020202020204" pitchFamily="34" charset="0"/>
              </a:rPr>
            </a:br>
            <a:endParaRPr lang="en-GB" sz="1200" dirty="0">
              <a:solidFill>
                <a:srgbClr val="0070C0"/>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DA94D523-8ACA-4844-B6F5-003BC42DAE53}"/>
              </a:ext>
            </a:extLst>
          </p:cNvPr>
          <p:cNvSpPr>
            <a:spLocks noGrp="1"/>
          </p:cNvSpPr>
          <p:nvPr>
            <p:ph idx="1"/>
          </p:nvPr>
        </p:nvSpPr>
        <p:spPr>
          <a:xfrm>
            <a:off x="242333" y="1284794"/>
            <a:ext cx="8584428" cy="4407293"/>
          </a:xfrm>
        </p:spPr>
        <p:txBody>
          <a:bodyPr>
            <a:normAutofit lnSpcReduction="10000"/>
          </a:bodyPr>
          <a:lstStyle/>
          <a:p>
            <a:r>
              <a:rPr lang="en-GB" dirty="0">
                <a:solidFill>
                  <a:srgbClr val="0070C0"/>
                </a:solidFill>
              </a:rPr>
              <a:t>Desai S (2021) reports that everyone enjoys laughter, and that humour can alleviate caregiver burden and stress, but highlights that misplaced humour can be negatively perceived and potentially offensive.  </a:t>
            </a:r>
          </a:p>
          <a:p>
            <a:r>
              <a:rPr lang="en-GB" dirty="0">
                <a:solidFill>
                  <a:srgbClr val="0070C0"/>
                </a:solidFill>
              </a:rPr>
              <a:t>Based on a case study the author proposes benefits of training caregivers in the use of laughter therapy / humour.  </a:t>
            </a:r>
          </a:p>
          <a:p>
            <a:r>
              <a:rPr lang="en-GB" dirty="0">
                <a:solidFill>
                  <a:srgbClr val="0070C0"/>
                </a:solidFill>
              </a:rPr>
              <a:t>What are your thoughts on a formal approach to humour and laughter in caregiving?  </a:t>
            </a:r>
          </a:p>
          <a:p>
            <a:pPr lvl="1"/>
            <a:r>
              <a:rPr lang="en-GB" dirty="0">
                <a:solidFill>
                  <a:srgbClr val="0070C0"/>
                </a:solidFill>
              </a:rPr>
              <a:t>How would you argue for this?</a:t>
            </a:r>
          </a:p>
          <a:p>
            <a:pPr lvl="1"/>
            <a:r>
              <a:rPr lang="en-GB" dirty="0">
                <a:solidFill>
                  <a:srgbClr val="0070C0"/>
                </a:solidFill>
              </a:rPr>
              <a:t>How would you argue against it? </a:t>
            </a:r>
          </a:p>
        </p:txBody>
      </p:sp>
      <p:pic>
        <p:nvPicPr>
          <p:cNvPr id="3074" name="Picture 2" descr="Specialist dementia care is our passion">
            <a:extLst>
              <a:ext uri="{FF2B5EF4-FFF2-40B4-BE49-F238E27FC236}">
                <a16:creationId xmlns:a16="http://schemas.microsoft.com/office/drawing/2014/main" id="{34EE065C-1332-2564-1A67-C57796D995A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26761" y="1455575"/>
            <a:ext cx="2943808" cy="147190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0FA270B-940D-0E14-92EB-7CE6A08DDBFB}"/>
              </a:ext>
            </a:extLst>
          </p:cNvPr>
          <p:cNvSpPr txBox="1"/>
          <p:nvPr/>
        </p:nvSpPr>
        <p:spPr>
          <a:xfrm>
            <a:off x="8826761" y="3029730"/>
            <a:ext cx="2943808" cy="584775"/>
          </a:xfrm>
          <a:prstGeom prst="rect">
            <a:avLst/>
          </a:prstGeom>
          <a:noFill/>
        </p:spPr>
        <p:txBody>
          <a:bodyPr wrap="square">
            <a:spAutoFit/>
          </a:bodyPr>
          <a:lstStyle/>
          <a:p>
            <a:r>
              <a:rPr lang="en-GB" sz="1600" dirty="0">
                <a:solidFill>
                  <a:srgbClr val="0070C0"/>
                </a:solidFill>
              </a:rPr>
              <a:t>https://www.aspreyhealthcare.co.uk/why-sherwood</a:t>
            </a:r>
          </a:p>
        </p:txBody>
      </p:sp>
    </p:spTree>
    <p:extLst>
      <p:ext uri="{BB962C8B-B14F-4D97-AF65-F5344CB8AC3E}">
        <p14:creationId xmlns:p14="http://schemas.microsoft.com/office/powerpoint/2010/main" val="3516901435"/>
      </p:ext>
    </p:extLst>
  </p:cSld>
  <p:clrMapOvr>
    <a:masterClrMapping/>
  </p:clrMapOvr>
  <mc:AlternateContent xmlns:mc="http://schemas.openxmlformats.org/markup-compatibility/2006" xmlns:p14="http://schemas.microsoft.com/office/powerpoint/2010/main">
    <mc:Choice Requires="p14">
      <p:transition spd="slow" p14:dur="2000" advTm="115862"/>
    </mc:Choice>
    <mc:Fallback xmlns="">
      <p:transition spd="slow" advTm="115862"/>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86952E-36F7-4756-81AA-E1CE1881687E}"/>
              </a:ext>
            </a:extLst>
          </p:cNvPr>
          <p:cNvSpPr>
            <a:spLocks noGrp="1"/>
          </p:cNvSpPr>
          <p:nvPr>
            <p:ph type="title"/>
          </p:nvPr>
        </p:nvSpPr>
        <p:spPr>
          <a:xfrm>
            <a:off x="466059" y="342421"/>
            <a:ext cx="9603275" cy="480540"/>
          </a:xfrm>
        </p:spPr>
        <p:txBody>
          <a:bodyPr>
            <a:normAutofit fontScale="90000"/>
          </a:bodyPr>
          <a:lstStyle/>
          <a:p>
            <a:r>
              <a:rPr lang="en-GB" dirty="0">
                <a:solidFill>
                  <a:srgbClr val="0070C0"/>
                </a:solidFill>
              </a:rPr>
              <a:t>Tip:  Don’t re-set the clock</a:t>
            </a:r>
            <a:br>
              <a:rPr lang="en-GB" dirty="0">
                <a:solidFill>
                  <a:srgbClr val="0070C0"/>
                </a:solidFill>
              </a:rPr>
            </a:br>
            <a:r>
              <a:rPr lang="en-GB" sz="1800" dirty="0">
                <a:solidFill>
                  <a:srgbClr val="0070C0"/>
                </a:solidFill>
              </a:rPr>
              <a:t>Pollard J (2008) Hurry up and wait, </a:t>
            </a:r>
            <a:r>
              <a:rPr lang="en-GB" sz="1100" dirty="0">
                <a:solidFill>
                  <a:srgbClr val="0070C0"/>
                </a:solidFill>
              </a:rPr>
              <a:t>https://www.amazon.com/Hurry-Up-Wait-James-Pollard/dp/B06XYTYKZ3?pldnSite=1</a:t>
            </a:r>
          </a:p>
        </p:txBody>
      </p:sp>
      <p:pic>
        <p:nvPicPr>
          <p:cNvPr id="1026" name="Picture 2" descr="Online Timer">
            <a:extLst>
              <a:ext uri="{FF2B5EF4-FFF2-40B4-BE49-F238E27FC236}">
                <a16:creationId xmlns:a16="http://schemas.microsoft.com/office/drawing/2014/main" id="{17A1760F-6F0E-46F9-B3F0-02173E46498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6058" y="2148360"/>
            <a:ext cx="6740929" cy="377492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B70A2F46-2CEC-43DD-8B87-DBCF9A583373}"/>
              </a:ext>
            </a:extLst>
          </p:cNvPr>
          <p:cNvSpPr txBox="1"/>
          <p:nvPr/>
        </p:nvSpPr>
        <p:spPr>
          <a:xfrm>
            <a:off x="7813040" y="2489200"/>
            <a:ext cx="3688080" cy="923330"/>
          </a:xfrm>
          <a:prstGeom prst="rect">
            <a:avLst/>
          </a:prstGeom>
          <a:noFill/>
        </p:spPr>
        <p:txBody>
          <a:bodyPr wrap="square" rtlCol="0">
            <a:spAutoFit/>
          </a:bodyPr>
          <a:lstStyle/>
          <a:p>
            <a:r>
              <a:rPr lang="en-GB" dirty="0">
                <a:solidFill>
                  <a:srgbClr val="0070C0"/>
                </a:solidFill>
              </a:rPr>
              <a:t>Case scenario:</a:t>
            </a:r>
          </a:p>
          <a:p>
            <a:endParaRPr lang="en-GB" dirty="0">
              <a:solidFill>
                <a:srgbClr val="0070C0"/>
              </a:solidFill>
            </a:endParaRPr>
          </a:p>
          <a:p>
            <a:r>
              <a:rPr lang="en-GB" dirty="0">
                <a:solidFill>
                  <a:srgbClr val="0070C0"/>
                </a:solidFill>
              </a:rPr>
              <a:t>Dan, near the care home doorway.  </a:t>
            </a:r>
          </a:p>
        </p:txBody>
      </p:sp>
    </p:spTree>
    <p:extLst>
      <p:ext uri="{BB962C8B-B14F-4D97-AF65-F5344CB8AC3E}">
        <p14:creationId xmlns:p14="http://schemas.microsoft.com/office/powerpoint/2010/main" val="3835877743"/>
      </p:ext>
    </p:extLst>
  </p:cSld>
  <p:clrMapOvr>
    <a:masterClrMapping/>
  </p:clrMapOvr>
  <mc:AlternateContent xmlns:mc="http://schemas.openxmlformats.org/markup-compatibility/2006" xmlns:p14="http://schemas.microsoft.com/office/powerpoint/2010/main">
    <mc:Choice Requires="p14">
      <p:transition spd="slow" p14:dur="2000" advTm="407367"/>
    </mc:Choice>
    <mc:Fallback xmlns="">
      <p:transition spd="slow" advTm="407367"/>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EA56503-2383-4EB4-A019-EE6140574955}"/>
              </a:ext>
            </a:extLst>
          </p:cNvPr>
          <p:cNvSpPr txBox="1"/>
          <p:nvPr/>
        </p:nvSpPr>
        <p:spPr>
          <a:xfrm>
            <a:off x="101105" y="77199"/>
            <a:ext cx="10953749" cy="646331"/>
          </a:xfrm>
          <a:prstGeom prst="rect">
            <a:avLst/>
          </a:prstGeom>
          <a:noFill/>
        </p:spPr>
        <p:txBody>
          <a:bodyPr wrap="square">
            <a:spAutoFit/>
          </a:bodyPr>
          <a:lstStyle/>
          <a:p>
            <a:endParaRPr lang="en-GB" dirty="0"/>
          </a:p>
          <a:p>
            <a:endParaRPr lang="en-GB" dirty="0"/>
          </a:p>
        </p:txBody>
      </p:sp>
      <p:sp>
        <p:nvSpPr>
          <p:cNvPr id="3" name="Title 2">
            <a:extLst>
              <a:ext uri="{FF2B5EF4-FFF2-40B4-BE49-F238E27FC236}">
                <a16:creationId xmlns:a16="http://schemas.microsoft.com/office/drawing/2014/main" id="{D6062556-0136-4599-9CBB-C9AA745D5BB1}"/>
              </a:ext>
            </a:extLst>
          </p:cNvPr>
          <p:cNvSpPr>
            <a:spLocks noGrp="1"/>
          </p:cNvSpPr>
          <p:nvPr>
            <p:ph type="title"/>
          </p:nvPr>
        </p:nvSpPr>
        <p:spPr>
          <a:xfrm>
            <a:off x="1294362" y="342421"/>
            <a:ext cx="9603275" cy="381110"/>
          </a:xfrm>
        </p:spPr>
        <p:txBody>
          <a:bodyPr>
            <a:normAutofit fontScale="90000"/>
          </a:bodyPr>
          <a:lstStyle/>
          <a:p>
            <a:r>
              <a:rPr lang="en-GB" dirty="0">
                <a:solidFill>
                  <a:srgbClr val="0070C0"/>
                </a:solidFill>
              </a:rPr>
              <a:t>The yes and No Game</a:t>
            </a:r>
          </a:p>
        </p:txBody>
      </p:sp>
      <p:pic>
        <p:nvPicPr>
          <p:cNvPr id="6" name="Picture 5">
            <a:extLst>
              <a:ext uri="{FF2B5EF4-FFF2-40B4-BE49-F238E27FC236}">
                <a16:creationId xmlns:a16="http://schemas.microsoft.com/office/drawing/2014/main" id="{585F001B-02B7-4367-A378-759D74033CE9}"/>
              </a:ext>
            </a:extLst>
          </p:cNvPr>
          <p:cNvPicPr>
            <a:picLocks noChangeAspect="1"/>
          </p:cNvPicPr>
          <p:nvPr/>
        </p:nvPicPr>
        <p:blipFill>
          <a:blip r:embed="rId2"/>
          <a:stretch>
            <a:fillRect/>
          </a:stretch>
        </p:blipFill>
        <p:spPr>
          <a:xfrm>
            <a:off x="1294362" y="988752"/>
            <a:ext cx="9962918" cy="5625408"/>
          </a:xfrm>
          <a:prstGeom prst="rect">
            <a:avLst/>
          </a:prstGeom>
        </p:spPr>
      </p:pic>
    </p:spTree>
    <p:extLst>
      <p:ext uri="{BB962C8B-B14F-4D97-AF65-F5344CB8AC3E}">
        <p14:creationId xmlns:p14="http://schemas.microsoft.com/office/powerpoint/2010/main" val="256534347"/>
      </p:ext>
    </p:extLst>
  </p:cSld>
  <p:clrMapOvr>
    <a:masterClrMapping/>
  </p:clrMapOvr>
  <mc:AlternateContent xmlns:mc="http://schemas.openxmlformats.org/markup-compatibility/2006" xmlns:p14="http://schemas.microsoft.com/office/powerpoint/2010/main">
    <mc:Choice Requires="p14">
      <p:transition spd="slow" p14:dur="2000" advTm="571091"/>
    </mc:Choice>
    <mc:Fallback xmlns="">
      <p:transition spd="slow" advTm="571091"/>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EA56503-2383-4EB4-A019-EE6140574955}"/>
              </a:ext>
            </a:extLst>
          </p:cNvPr>
          <p:cNvSpPr txBox="1"/>
          <p:nvPr/>
        </p:nvSpPr>
        <p:spPr>
          <a:xfrm>
            <a:off x="101105" y="77199"/>
            <a:ext cx="10953749" cy="646331"/>
          </a:xfrm>
          <a:prstGeom prst="rect">
            <a:avLst/>
          </a:prstGeom>
          <a:noFill/>
        </p:spPr>
        <p:txBody>
          <a:bodyPr wrap="square">
            <a:spAutoFit/>
          </a:bodyPr>
          <a:lstStyle/>
          <a:p>
            <a:endParaRPr lang="en-GB" dirty="0">
              <a:solidFill>
                <a:srgbClr val="0070C0"/>
              </a:solidFill>
            </a:endParaRPr>
          </a:p>
          <a:p>
            <a:endParaRPr lang="en-GB" dirty="0">
              <a:solidFill>
                <a:srgbClr val="0070C0"/>
              </a:solidFill>
            </a:endParaRPr>
          </a:p>
        </p:txBody>
      </p:sp>
      <p:sp>
        <p:nvSpPr>
          <p:cNvPr id="3" name="Title 2">
            <a:extLst>
              <a:ext uri="{FF2B5EF4-FFF2-40B4-BE49-F238E27FC236}">
                <a16:creationId xmlns:a16="http://schemas.microsoft.com/office/drawing/2014/main" id="{D6062556-0136-4599-9CBB-C9AA745D5BB1}"/>
              </a:ext>
            </a:extLst>
          </p:cNvPr>
          <p:cNvSpPr>
            <a:spLocks noGrp="1"/>
          </p:cNvSpPr>
          <p:nvPr>
            <p:ph type="title"/>
          </p:nvPr>
        </p:nvSpPr>
        <p:spPr>
          <a:xfrm>
            <a:off x="1294362" y="342421"/>
            <a:ext cx="9603275" cy="381110"/>
          </a:xfrm>
        </p:spPr>
        <p:txBody>
          <a:bodyPr>
            <a:normAutofit fontScale="90000"/>
          </a:bodyPr>
          <a:lstStyle/>
          <a:p>
            <a:r>
              <a:rPr lang="en-GB" dirty="0">
                <a:solidFill>
                  <a:srgbClr val="0070C0"/>
                </a:solidFill>
              </a:rPr>
              <a:t>The yes and No Game</a:t>
            </a:r>
          </a:p>
        </p:txBody>
      </p:sp>
      <p:pic>
        <p:nvPicPr>
          <p:cNvPr id="6" name="Picture 5">
            <a:extLst>
              <a:ext uri="{FF2B5EF4-FFF2-40B4-BE49-F238E27FC236}">
                <a16:creationId xmlns:a16="http://schemas.microsoft.com/office/drawing/2014/main" id="{585F001B-02B7-4367-A378-759D74033CE9}"/>
              </a:ext>
            </a:extLst>
          </p:cNvPr>
          <p:cNvPicPr>
            <a:picLocks noChangeAspect="1"/>
          </p:cNvPicPr>
          <p:nvPr/>
        </p:nvPicPr>
        <p:blipFill>
          <a:blip r:embed="rId2"/>
          <a:stretch>
            <a:fillRect/>
          </a:stretch>
        </p:blipFill>
        <p:spPr>
          <a:xfrm>
            <a:off x="538480" y="988752"/>
            <a:ext cx="11287760" cy="5625408"/>
          </a:xfrm>
          <a:prstGeom prst="rect">
            <a:avLst/>
          </a:prstGeom>
        </p:spPr>
      </p:pic>
      <p:sp>
        <p:nvSpPr>
          <p:cNvPr id="2" name="TextBox 1">
            <a:extLst>
              <a:ext uri="{FF2B5EF4-FFF2-40B4-BE49-F238E27FC236}">
                <a16:creationId xmlns:a16="http://schemas.microsoft.com/office/drawing/2014/main" id="{CB567D05-2812-45C3-A2F3-A58F15E46578}"/>
              </a:ext>
            </a:extLst>
          </p:cNvPr>
          <p:cNvSpPr txBox="1"/>
          <p:nvPr/>
        </p:nvSpPr>
        <p:spPr>
          <a:xfrm>
            <a:off x="1402080" y="1534160"/>
            <a:ext cx="3037840" cy="1754326"/>
          </a:xfrm>
          <a:prstGeom prst="rect">
            <a:avLst/>
          </a:prstGeom>
          <a:noFill/>
        </p:spPr>
        <p:txBody>
          <a:bodyPr wrap="square" rtlCol="0">
            <a:spAutoFit/>
          </a:bodyPr>
          <a:lstStyle/>
          <a:p>
            <a:r>
              <a:rPr lang="en-GB" dirty="0">
                <a:solidFill>
                  <a:srgbClr val="0070C0"/>
                </a:solidFill>
              </a:rPr>
              <a:t>Unhappy to hear</a:t>
            </a:r>
          </a:p>
          <a:p>
            <a:endParaRPr lang="en-GB" dirty="0">
              <a:solidFill>
                <a:srgbClr val="0070C0"/>
              </a:solidFill>
            </a:endParaRPr>
          </a:p>
          <a:p>
            <a:r>
              <a:rPr lang="en-GB" dirty="0">
                <a:solidFill>
                  <a:srgbClr val="0070C0"/>
                </a:solidFill>
              </a:rPr>
              <a:t>No</a:t>
            </a:r>
          </a:p>
          <a:p>
            <a:r>
              <a:rPr lang="en-GB" dirty="0">
                <a:solidFill>
                  <a:srgbClr val="0070C0"/>
                </a:solidFill>
              </a:rPr>
              <a:t>I’m too busy</a:t>
            </a:r>
          </a:p>
          <a:p>
            <a:r>
              <a:rPr lang="en-GB" dirty="0">
                <a:solidFill>
                  <a:srgbClr val="0070C0"/>
                </a:solidFill>
              </a:rPr>
              <a:t>You’ll have to wait</a:t>
            </a:r>
          </a:p>
          <a:p>
            <a:endParaRPr lang="en-GB" dirty="0">
              <a:solidFill>
                <a:srgbClr val="0070C0"/>
              </a:solidFill>
            </a:endParaRPr>
          </a:p>
        </p:txBody>
      </p:sp>
      <p:sp>
        <p:nvSpPr>
          <p:cNvPr id="4" name="TextBox 3">
            <a:extLst>
              <a:ext uri="{FF2B5EF4-FFF2-40B4-BE49-F238E27FC236}">
                <a16:creationId xmlns:a16="http://schemas.microsoft.com/office/drawing/2014/main" id="{9FA73C53-690A-422D-85FF-A24A688384C6}"/>
              </a:ext>
            </a:extLst>
          </p:cNvPr>
          <p:cNvSpPr txBox="1"/>
          <p:nvPr/>
        </p:nvSpPr>
        <p:spPr>
          <a:xfrm>
            <a:off x="7802880" y="1615440"/>
            <a:ext cx="2672080" cy="1477328"/>
          </a:xfrm>
          <a:prstGeom prst="rect">
            <a:avLst/>
          </a:prstGeom>
          <a:noFill/>
        </p:spPr>
        <p:txBody>
          <a:bodyPr wrap="square" rtlCol="0">
            <a:spAutoFit/>
          </a:bodyPr>
          <a:lstStyle/>
          <a:p>
            <a:r>
              <a:rPr lang="en-GB" dirty="0">
                <a:solidFill>
                  <a:srgbClr val="0070C0"/>
                </a:solidFill>
              </a:rPr>
              <a:t>Happy to hear:</a:t>
            </a:r>
          </a:p>
          <a:p>
            <a:endParaRPr lang="en-GB" dirty="0">
              <a:solidFill>
                <a:srgbClr val="0070C0"/>
              </a:solidFill>
            </a:endParaRPr>
          </a:p>
          <a:p>
            <a:r>
              <a:rPr lang="en-GB" dirty="0">
                <a:solidFill>
                  <a:srgbClr val="0070C0"/>
                </a:solidFill>
              </a:rPr>
              <a:t>Yes</a:t>
            </a:r>
          </a:p>
          <a:p>
            <a:r>
              <a:rPr lang="en-GB" dirty="0">
                <a:solidFill>
                  <a:srgbClr val="0070C0"/>
                </a:solidFill>
              </a:rPr>
              <a:t>No problem</a:t>
            </a:r>
          </a:p>
          <a:p>
            <a:r>
              <a:rPr lang="en-GB" dirty="0">
                <a:solidFill>
                  <a:srgbClr val="0070C0"/>
                </a:solidFill>
              </a:rPr>
              <a:t>Great idea</a:t>
            </a:r>
          </a:p>
        </p:txBody>
      </p:sp>
      <p:pic>
        <p:nvPicPr>
          <p:cNvPr id="7" name="Picture 6">
            <a:extLst>
              <a:ext uri="{FF2B5EF4-FFF2-40B4-BE49-F238E27FC236}">
                <a16:creationId xmlns:a16="http://schemas.microsoft.com/office/drawing/2014/main" id="{18976114-216A-4FEF-A60F-FF45F23F3EF5}"/>
              </a:ext>
            </a:extLst>
          </p:cNvPr>
          <p:cNvPicPr>
            <a:picLocks noChangeAspect="1"/>
          </p:cNvPicPr>
          <p:nvPr/>
        </p:nvPicPr>
        <p:blipFill>
          <a:blip r:embed="rId3"/>
          <a:stretch>
            <a:fillRect/>
          </a:stretch>
        </p:blipFill>
        <p:spPr>
          <a:xfrm>
            <a:off x="4697553" y="3092768"/>
            <a:ext cx="3278047" cy="2433636"/>
          </a:xfrm>
          <a:prstGeom prst="rect">
            <a:avLst/>
          </a:prstGeom>
        </p:spPr>
      </p:pic>
    </p:spTree>
    <p:extLst>
      <p:ext uri="{BB962C8B-B14F-4D97-AF65-F5344CB8AC3E}">
        <p14:creationId xmlns:p14="http://schemas.microsoft.com/office/powerpoint/2010/main" val="978622379"/>
      </p:ext>
    </p:extLst>
  </p:cSld>
  <p:clrMapOvr>
    <a:masterClrMapping/>
  </p:clrMapOvr>
  <mc:AlternateContent xmlns:mc="http://schemas.openxmlformats.org/markup-compatibility/2006" xmlns:p14="http://schemas.microsoft.com/office/powerpoint/2010/main">
    <mc:Choice Requires="p14">
      <p:transition spd="slow" p14:dur="2000" advTm="49153"/>
    </mc:Choice>
    <mc:Fallback xmlns="">
      <p:transition spd="slow" advTm="49153"/>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EA56503-2383-4EB4-A019-EE6140574955}"/>
              </a:ext>
            </a:extLst>
          </p:cNvPr>
          <p:cNvSpPr txBox="1"/>
          <p:nvPr/>
        </p:nvSpPr>
        <p:spPr>
          <a:xfrm>
            <a:off x="101105" y="77199"/>
            <a:ext cx="10953749" cy="646331"/>
          </a:xfrm>
          <a:prstGeom prst="rect">
            <a:avLst/>
          </a:prstGeom>
          <a:noFill/>
        </p:spPr>
        <p:txBody>
          <a:bodyPr wrap="square">
            <a:spAutoFit/>
          </a:bodyPr>
          <a:lstStyle/>
          <a:p>
            <a:endParaRPr lang="en-GB" dirty="0">
              <a:solidFill>
                <a:srgbClr val="0070C0"/>
              </a:solidFill>
            </a:endParaRPr>
          </a:p>
          <a:p>
            <a:endParaRPr lang="en-GB" dirty="0">
              <a:solidFill>
                <a:srgbClr val="0070C0"/>
              </a:solidFill>
            </a:endParaRPr>
          </a:p>
        </p:txBody>
      </p:sp>
      <p:sp>
        <p:nvSpPr>
          <p:cNvPr id="3" name="Title 2">
            <a:extLst>
              <a:ext uri="{FF2B5EF4-FFF2-40B4-BE49-F238E27FC236}">
                <a16:creationId xmlns:a16="http://schemas.microsoft.com/office/drawing/2014/main" id="{D6062556-0136-4599-9CBB-C9AA745D5BB1}"/>
              </a:ext>
            </a:extLst>
          </p:cNvPr>
          <p:cNvSpPr>
            <a:spLocks noGrp="1"/>
          </p:cNvSpPr>
          <p:nvPr>
            <p:ph type="title"/>
          </p:nvPr>
        </p:nvSpPr>
        <p:spPr>
          <a:xfrm>
            <a:off x="1294362" y="342421"/>
            <a:ext cx="9603275" cy="381110"/>
          </a:xfrm>
        </p:spPr>
        <p:txBody>
          <a:bodyPr>
            <a:normAutofit fontScale="90000"/>
          </a:bodyPr>
          <a:lstStyle/>
          <a:p>
            <a:r>
              <a:rPr lang="en-GB" dirty="0">
                <a:solidFill>
                  <a:srgbClr val="0070C0"/>
                </a:solidFill>
              </a:rPr>
              <a:t>The yes and No Game</a:t>
            </a:r>
          </a:p>
        </p:txBody>
      </p:sp>
      <p:pic>
        <p:nvPicPr>
          <p:cNvPr id="6" name="Picture 5">
            <a:extLst>
              <a:ext uri="{FF2B5EF4-FFF2-40B4-BE49-F238E27FC236}">
                <a16:creationId xmlns:a16="http://schemas.microsoft.com/office/drawing/2014/main" id="{585F001B-02B7-4367-A378-759D74033CE9}"/>
              </a:ext>
            </a:extLst>
          </p:cNvPr>
          <p:cNvPicPr>
            <a:picLocks noChangeAspect="1"/>
          </p:cNvPicPr>
          <p:nvPr/>
        </p:nvPicPr>
        <p:blipFill>
          <a:blip r:embed="rId2"/>
          <a:stretch>
            <a:fillRect/>
          </a:stretch>
        </p:blipFill>
        <p:spPr>
          <a:xfrm>
            <a:off x="538480" y="988752"/>
            <a:ext cx="11287760" cy="5625408"/>
          </a:xfrm>
          <a:prstGeom prst="rect">
            <a:avLst/>
          </a:prstGeom>
        </p:spPr>
      </p:pic>
      <p:sp>
        <p:nvSpPr>
          <p:cNvPr id="2" name="TextBox 1">
            <a:extLst>
              <a:ext uri="{FF2B5EF4-FFF2-40B4-BE49-F238E27FC236}">
                <a16:creationId xmlns:a16="http://schemas.microsoft.com/office/drawing/2014/main" id="{CB567D05-2812-45C3-A2F3-A58F15E46578}"/>
              </a:ext>
            </a:extLst>
          </p:cNvPr>
          <p:cNvSpPr txBox="1"/>
          <p:nvPr/>
        </p:nvSpPr>
        <p:spPr>
          <a:xfrm>
            <a:off x="1402080" y="1534160"/>
            <a:ext cx="3037840" cy="2031325"/>
          </a:xfrm>
          <a:prstGeom prst="rect">
            <a:avLst/>
          </a:prstGeom>
          <a:noFill/>
        </p:spPr>
        <p:txBody>
          <a:bodyPr wrap="square" rtlCol="0">
            <a:spAutoFit/>
          </a:bodyPr>
          <a:lstStyle/>
          <a:p>
            <a:r>
              <a:rPr lang="en-GB" dirty="0">
                <a:solidFill>
                  <a:srgbClr val="0070C0"/>
                </a:solidFill>
              </a:rPr>
              <a:t>Unhappy to hear</a:t>
            </a:r>
          </a:p>
          <a:p>
            <a:endParaRPr lang="en-GB" dirty="0">
              <a:solidFill>
                <a:srgbClr val="0070C0"/>
              </a:solidFill>
            </a:endParaRPr>
          </a:p>
          <a:p>
            <a:r>
              <a:rPr lang="en-GB" dirty="0">
                <a:solidFill>
                  <a:srgbClr val="0070C0"/>
                </a:solidFill>
              </a:rPr>
              <a:t>You can’t have a coffee now, I’m too busy, you’ll have to wait till I’ve finished helping Mrs. Chalmers.</a:t>
            </a:r>
          </a:p>
          <a:p>
            <a:endParaRPr lang="en-GB" dirty="0">
              <a:solidFill>
                <a:srgbClr val="0070C0"/>
              </a:solidFill>
            </a:endParaRPr>
          </a:p>
        </p:txBody>
      </p:sp>
      <p:sp>
        <p:nvSpPr>
          <p:cNvPr id="4" name="TextBox 3">
            <a:extLst>
              <a:ext uri="{FF2B5EF4-FFF2-40B4-BE49-F238E27FC236}">
                <a16:creationId xmlns:a16="http://schemas.microsoft.com/office/drawing/2014/main" id="{9FA73C53-690A-422D-85FF-A24A688384C6}"/>
              </a:ext>
            </a:extLst>
          </p:cNvPr>
          <p:cNvSpPr txBox="1"/>
          <p:nvPr/>
        </p:nvSpPr>
        <p:spPr>
          <a:xfrm>
            <a:off x="7965440" y="1397675"/>
            <a:ext cx="2733040" cy="2031325"/>
          </a:xfrm>
          <a:prstGeom prst="rect">
            <a:avLst/>
          </a:prstGeom>
          <a:noFill/>
        </p:spPr>
        <p:txBody>
          <a:bodyPr wrap="square" rtlCol="0">
            <a:spAutoFit/>
          </a:bodyPr>
          <a:lstStyle/>
          <a:p>
            <a:r>
              <a:rPr lang="en-GB" dirty="0">
                <a:solidFill>
                  <a:srgbClr val="0070C0"/>
                </a:solidFill>
              </a:rPr>
              <a:t>Happy to hear:</a:t>
            </a:r>
          </a:p>
          <a:p>
            <a:endParaRPr lang="en-GB" dirty="0">
              <a:solidFill>
                <a:srgbClr val="0070C0"/>
              </a:solidFill>
            </a:endParaRPr>
          </a:p>
          <a:p>
            <a:r>
              <a:rPr lang="en-GB" dirty="0">
                <a:solidFill>
                  <a:srgbClr val="0070C0"/>
                </a:solidFill>
              </a:rPr>
              <a:t>Yes, let’s both have a coffee as soon as I’ve finished helping Mrs. Calmers.    Thanks for that, it’s a great idea!</a:t>
            </a:r>
          </a:p>
        </p:txBody>
      </p:sp>
      <p:pic>
        <p:nvPicPr>
          <p:cNvPr id="7" name="Picture 6">
            <a:extLst>
              <a:ext uri="{FF2B5EF4-FFF2-40B4-BE49-F238E27FC236}">
                <a16:creationId xmlns:a16="http://schemas.microsoft.com/office/drawing/2014/main" id="{18976114-216A-4FEF-A60F-FF45F23F3EF5}"/>
              </a:ext>
            </a:extLst>
          </p:cNvPr>
          <p:cNvPicPr>
            <a:picLocks noChangeAspect="1"/>
          </p:cNvPicPr>
          <p:nvPr/>
        </p:nvPicPr>
        <p:blipFill>
          <a:blip r:embed="rId3"/>
          <a:stretch>
            <a:fillRect/>
          </a:stretch>
        </p:blipFill>
        <p:spPr>
          <a:xfrm>
            <a:off x="4697553" y="3092768"/>
            <a:ext cx="3278047" cy="2433636"/>
          </a:xfrm>
          <a:prstGeom prst="rect">
            <a:avLst/>
          </a:prstGeom>
        </p:spPr>
      </p:pic>
    </p:spTree>
    <p:extLst>
      <p:ext uri="{BB962C8B-B14F-4D97-AF65-F5344CB8AC3E}">
        <p14:creationId xmlns:p14="http://schemas.microsoft.com/office/powerpoint/2010/main" val="2978825227"/>
      </p:ext>
    </p:extLst>
  </p:cSld>
  <p:clrMapOvr>
    <a:masterClrMapping/>
  </p:clrMapOvr>
  <mc:AlternateContent xmlns:mc="http://schemas.openxmlformats.org/markup-compatibility/2006" xmlns:p14="http://schemas.microsoft.com/office/powerpoint/2010/main">
    <mc:Choice Requires="p14">
      <p:transition spd="slow" p14:dur="2000" advTm="29980"/>
    </mc:Choice>
    <mc:Fallback xmlns="">
      <p:transition spd="slow" advTm="2998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F92421-2A7A-4870-9CCD-EE18B841E2E1}"/>
              </a:ext>
            </a:extLst>
          </p:cNvPr>
          <p:cNvSpPr>
            <a:spLocks noGrp="1"/>
          </p:cNvSpPr>
          <p:nvPr>
            <p:ph type="title"/>
          </p:nvPr>
        </p:nvSpPr>
        <p:spPr>
          <a:xfrm>
            <a:off x="1126115" y="342421"/>
            <a:ext cx="9603275" cy="556482"/>
          </a:xfrm>
        </p:spPr>
        <p:txBody>
          <a:bodyPr>
            <a:normAutofit fontScale="90000"/>
          </a:bodyPr>
          <a:lstStyle/>
          <a:p>
            <a:r>
              <a:rPr lang="en-GB" dirty="0">
                <a:solidFill>
                  <a:srgbClr val="0070C0"/>
                </a:solidFill>
              </a:rPr>
              <a:t>The dog on TV</a:t>
            </a:r>
          </a:p>
        </p:txBody>
      </p:sp>
      <p:pic>
        <p:nvPicPr>
          <p:cNvPr id="4" name="Picture 3">
            <a:extLst>
              <a:ext uri="{FF2B5EF4-FFF2-40B4-BE49-F238E27FC236}">
                <a16:creationId xmlns:a16="http://schemas.microsoft.com/office/drawing/2014/main" id="{78F0DFA5-6719-42F3-829D-DF47219AD400}"/>
              </a:ext>
            </a:extLst>
          </p:cNvPr>
          <p:cNvPicPr>
            <a:picLocks noChangeAspect="1"/>
          </p:cNvPicPr>
          <p:nvPr/>
        </p:nvPicPr>
        <p:blipFill>
          <a:blip r:embed="rId2"/>
          <a:stretch>
            <a:fillRect/>
          </a:stretch>
        </p:blipFill>
        <p:spPr>
          <a:xfrm>
            <a:off x="233680" y="1182052"/>
            <a:ext cx="6096000" cy="4067175"/>
          </a:xfrm>
          <a:prstGeom prst="rect">
            <a:avLst/>
          </a:prstGeom>
        </p:spPr>
      </p:pic>
      <p:sp>
        <p:nvSpPr>
          <p:cNvPr id="6" name="TextBox 5">
            <a:extLst>
              <a:ext uri="{FF2B5EF4-FFF2-40B4-BE49-F238E27FC236}">
                <a16:creationId xmlns:a16="http://schemas.microsoft.com/office/drawing/2014/main" id="{57759FB7-B230-49D1-8244-A9C1C688D5CB}"/>
              </a:ext>
            </a:extLst>
          </p:cNvPr>
          <p:cNvSpPr txBox="1"/>
          <p:nvPr/>
        </p:nvSpPr>
        <p:spPr>
          <a:xfrm>
            <a:off x="228600" y="5188266"/>
            <a:ext cx="6101080" cy="646331"/>
          </a:xfrm>
          <a:prstGeom prst="rect">
            <a:avLst/>
          </a:prstGeom>
          <a:noFill/>
        </p:spPr>
        <p:txBody>
          <a:bodyPr wrap="square">
            <a:spAutoFit/>
          </a:bodyPr>
          <a:lstStyle/>
          <a:p>
            <a:r>
              <a:rPr lang="en-GB" dirty="0">
                <a:solidFill>
                  <a:srgbClr val="0070C0"/>
                </a:solidFill>
              </a:rPr>
              <a:t>https://www.campaignlive.co.uk/article/thinkbox-prepares-harvey-dog-tv-ad-christmas/1047304</a:t>
            </a:r>
          </a:p>
        </p:txBody>
      </p:sp>
      <p:sp>
        <p:nvSpPr>
          <p:cNvPr id="7" name="TextBox 6">
            <a:extLst>
              <a:ext uri="{FF2B5EF4-FFF2-40B4-BE49-F238E27FC236}">
                <a16:creationId xmlns:a16="http://schemas.microsoft.com/office/drawing/2014/main" id="{E6A521FC-D597-48A5-9F37-995D4C0CBF1B}"/>
              </a:ext>
            </a:extLst>
          </p:cNvPr>
          <p:cNvSpPr txBox="1"/>
          <p:nvPr/>
        </p:nvSpPr>
        <p:spPr>
          <a:xfrm>
            <a:off x="6924675" y="2533650"/>
            <a:ext cx="4200525" cy="369332"/>
          </a:xfrm>
          <a:prstGeom prst="rect">
            <a:avLst/>
          </a:prstGeom>
          <a:noFill/>
        </p:spPr>
        <p:txBody>
          <a:bodyPr wrap="square" rtlCol="0">
            <a:spAutoFit/>
          </a:bodyPr>
          <a:lstStyle/>
          <a:p>
            <a:r>
              <a:rPr lang="en-GB" dirty="0">
                <a:solidFill>
                  <a:srgbClr val="0070C0"/>
                </a:solidFill>
              </a:rPr>
              <a:t>Scenario – Mr. Abram’s dog.  </a:t>
            </a:r>
          </a:p>
        </p:txBody>
      </p:sp>
    </p:spTree>
    <p:extLst>
      <p:ext uri="{BB962C8B-B14F-4D97-AF65-F5344CB8AC3E}">
        <p14:creationId xmlns:p14="http://schemas.microsoft.com/office/powerpoint/2010/main" val="2070225959"/>
      </p:ext>
    </p:extLst>
  </p:cSld>
  <p:clrMapOvr>
    <a:masterClrMapping/>
  </p:clrMapOvr>
  <mc:AlternateContent xmlns:mc="http://schemas.openxmlformats.org/markup-compatibility/2006" xmlns:p14="http://schemas.microsoft.com/office/powerpoint/2010/main">
    <mc:Choice Requires="p14">
      <p:transition spd="slow" p14:dur="2000" advTm="396031"/>
    </mc:Choice>
    <mc:Fallback xmlns="">
      <p:transition spd="slow" advTm="396031"/>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F3DEF6-13FC-4237-8733-49151CFDC12C}"/>
              </a:ext>
            </a:extLst>
          </p:cNvPr>
          <p:cNvSpPr>
            <a:spLocks noGrp="1"/>
          </p:cNvSpPr>
          <p:nvPr>
            <p:ph type="title"/>
          </p:nvPr>
        </p:nvSpPr>
        <p:spPr>
          <a:xfrm>
            <a:off x="295275" y="185394"/>
            <a:ext cx="11610974" cy="471831"/>
          </a:xfrm>
        </p:spPr>
        <p:txBody>
          <a:bodyPr>
            <a:normAutofit fontScale="90000"/>
          </a:bodyPr>
          <a:lstStyle/>
          <a:p>
            <a:r>
              <a:rPr lang="en-GB" dirty="0">
                <a:solidFill>
                  <a:srgbClr val="0070C0"/>
                </a:solidFill>
              </a:rPr>
              <a:t>NHS England Tips</a:t>
            </a:r>
            <a:br>
              <a:rPr lang="en-GB" dirty="0">
                <a:solidFill>
                  <a:srgbClr val="0070C0"/>
                </a:solidFill>
              </a:rPr>
            </a:br>
            <a:r>
              <a:rPr lang="en-GB" sz="1100" dirty="0">
                <a:solidFill>
                  <a:srgbClr val="0070C0"/>
                </a:solidFill>
              </a:rPr>
              <a:t>https://www.nhs.uk/conditions/dementia/communication-and-dementia/#:~:text=pat%20or%20hold%20the%20person's,comfortable%20with%20you%20doing%20this</a:t>
            </a:r>
          </a:p>
        </p:txBody>
      </p:sp>
      <p:sp>
        <p:nvSpPr>
          <p:cNvPr id="3" name="Content Placeholder 2">
            <a:extLst>
              <a:ext uri="{FF2B5EF4-FFF2-40B4-BE49-F238E27FC236}">
                <a16:creationId xmlns:a16="http://schemas.microsoft.com/office/drawing/2014/main" id="{992BEAA7-792C-4CFB-AC07-4D6D9C72E8B9}"/>
              </a:ext>
            </a:extLst>
          </p:cNvPr>
          <p:cNvSpPr>
            <a:spLocks noGrp="1"/>
          </p:cNvSpPr>
          <p:nvPr>
            <p:ph idx="1"/>
          </p:nvPr>
        </p:nvSpPr>
        <p:spPr>
          <a:xfrm>
            <a:off x="295274" y="1285876"/>
            <a:ext cx="11610975" cy="4619624"/>
          </a:xfrm>
        </p:spPr>
        <p:txBody>
          <a:bodyPr>
            <a:normAutofit lnSpcReduction="10000"/>
          </a:bodyPr>
          <a:lstStyle/>
          <a:p>
            <a:r>
              <a:rPr lang="en-GB" dirty="0">
                <a:solidFill>
                  <a:srgbClr val="0070C0"/>
                </a:solidFill>
              </a:rPr>
              <a:t>If you notice the person you care for is starting fewer conversations:</a:t>
            </a:r>
          </a:p>
          <a:p>
            <a:r>
              <a:rPr lang="en-GB" dirty="0">
                <a:solidFill>
                  <a:srgbClr val="0070C0"/>
                </a:solidFill>
              </a:rPr>
              <a:t>Ensure you make good eye contact when </a:t>
            </a:r>
            <a:r>
              <a:rPr lang="en-GB" dirty="0" err="1">
                <a:solidFill>
                  <a:srgbClr val="0070C0"/>
                </a:solidFill>
              </a:rPr>
              <a:t>theytalk</a:t>
            </a:r>
            <a:r>
              <a:rPr lang="en-GB" dirty="0">
                <a:solidFill>
                  <a:srgbClr val="0070C0"/>
                </a:solidFill>
              </a:rPr>
              <a:t>/ ask questions.</a:t>
            </a:r>
          </a:p>
          <a:p>
            <a:r>
              <a:rPr lang="en-GB" dirty="0">
                <a:solidFill>
                  <a:srgbClr val="0070C0"/>
                </a:solidFill>
              </a:rPr>
              <a:t>Allow time to respond – don’t answer for them; don’t hurry them or seem to be in a hurry. </a:t>
            </a:r>
          </a:p>
          <a:p>
            <a:r>
              <a:rPr lang="en-GB" dirty="0">
                <a:solidFill>
                  <a:srgbClr val="0070C0"/>
                </a:solidFill>
              </a:rPr>
              <a:t>Make a point of engaging them in discussions with others</a:t>
            </a:r>
          </a:p>
          <a:p>
            <a:r>
              <a:rPr lang="en-GB" dirty="0">
                <a:solidFill>
                  <a:srgbClr val="0070C0"/>
                </a:solidFill>
              </a:rPr>
              <a:t>Encourage them to speak, especially about their health issues / wellbeing</a:t>
            </a:r>
          </a:p>
          <a:p>
            <a:r>
              <a:rPr lang="en-GB" dirty="0">
                <a:solidFill>
                  <a:srgbClr val="0070C0"/>
                </a:solidFill>
              </a:rPr>
              <a:t>Acknowledge/ validate what they do say</a:t>
            </a:r>
          </a:p>
          <a:p>
            <a:r>
              <a:rPr lang="en-GB" dirty="0">
                <a:solidFill>
                  <a:srgbClr val="0070C0"/>
                </a:solidFill>
              </a:rPr>
              <a:t>Give simple choices; avoid complicated choices</a:t>
            </a:r>
          </a:p>
          <a:p>
            <a:r>
              <a:rPr lang="en-GB" dirty="0">
                <a:solidFill>
                  <a:srgbClr val="0070C0"/>
                </a:solidFill>
              </a:rPr>
              <a:t>Re-phrase questions if necessary. </a:t>
            </a:r>
          </a:p>
          <a:p>
            <a:r>
              <a:rPr lang="en-GB" dirty="0">
                <a:solidFill>
                  <a:srgbClr val="0070C0"/>
                </a:solidFill>
              </a:rPr>
              <a:t> </a:t>
            </a:r>
          </a:p>
        </p:txBody>
      </p:sp>
    </p:spTree>
    <p:extLst>
      <p:ext uri="{BB962C8B-B14F-4D97-AF65-F5344CB8AC3E}">
        <p14:creationId xmlns:p14="http://schemas.microsoft.com/office/powerpoint/2010/main" val="2411656359"/>
      </p:ext>
    </p:extLst>
  </p:cSld>
  <p:clrMapOvr>
    <a:masterClrMapping/>
  </p:clrMapOvr>
  <mc:AlternateContent xmlns:mc="http://schemas.openxmlformats.org/markup-compatibility/2006" xmlns:p14="http://schemas.microsoft.com/office/powerpoint/2010/main">
    <mc:Choice Requires="p14">
      <p:transition spd="slow" p14:dur="2000" advTm="73960"/>
    </mc:Choice>
    <mc:Fallback xmlns="">
      <p:transition spd="slow" advTm="7396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A9D99B-FCE1-6EBF-1CB5-1DF705B8177B}"/>
              </a:ext>
            </a:extLst>
          </p:cNvPr>
          <p:cNvSpPr>
            <a:spLocks noGrp="1"/>
          </p:cNvSpPr>
          <p:nvPr>
            <p:ph type="title"/>
          </p:nvPr>
        </p:nvSpPr>
        <p:spPr>
          <a:xfrm>
            <a:off x="838200" y="365125"/>
            <a:ext cx="10515600" cy="521283"/>
          </a:xfrm>
        </p:spPr>
        <p:txBody>
          <a:bodyPr>
            <a:normAutofit fontScale="90000"/>
          </a:bodyPr>
          <a:lstStyle/>
          <a:p>
            <a:r>
              <a:rPr lang="en-GB" dirty="0">
                <a:solidFill>
                  <a:srgbClr val="0070C0"/>
                </a:solidFill>
              </a:rPr>
              <a:t>Adherence, Compliance, concordance</a:t>
            </a:r>
          </a:p>
        </p:txBody>
      </p:sp>
      <p:pic>
        <p:nvPicPr>
          <p:cNvPr id="4098" name="Picture 2" descr="Key concepts in medicines management ">
            <a:extLst>
              <a:ext uri="{FF2B5EF4-FFF2-40B4-BE49-F238E27FC236}">
                <a16:creationId xmlns:a16="http://schemas.microsoft.com/office/drawing/2014/main" id="{C4CE8169-B1FF-540A-3A32-155B7391A77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6357" y="1027404"/>
            <a:ext cx="8096250" cy="367665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19BFA48-2925-6970-5894-857625420F59}"/>
              </a:ext>
            </a:extLst>
          </p:cNvPr>
          <p:cNvSpPr txBox="1"/>
          <p:nvPr/>
        </p:nvSpPr>
        <p:spPr>
          <a:xfrm>
            <a:off x="396357" y="4845050"/>
            <a:ext cx="8029186" cy="584775"/>
          </a:xfrm>
          <a:prstGeom prst="rect">
            <a:avLst/>
          </a:prstGeom>
          <a:noFill/>
        </p:spPr>
        <p:txBody>
          <a:bodyPr wrap="square">
            <a:spAutoFit/>
          </a:bodyPr>
          <a:lstStyle/>
          <a:p>
            <a:r>
              <a:rPr lang="en-GB" sz="1600" dirty="0">
                <a:solidFill>
                  <a:srgbClr val="0070C0"/>
                </a:solidFill>
              </a:rPr>
              <a:t>https://www.researchgate.net/figure/Key-concepts-in-medicines-management_tbl1_232966477</a:t>
            </a:r>
          </a:p>
        </p:txBody>
      </p:sp>
      <p:pic>
        <p:nvPicPr>
          <p:cNvPr id="4100" name="Picture 4">
            <a:extLst>
              <a:ext uri="{FF2B5EF4-FFF2-40B4-BE49-F238E27FC236}">
                <a16:creationId xmlns:a16="http://schemas.microsoft.com/office/drawing/2014/main" id="{A3391613-8751-0BF8-B182-C1C42429B30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22281" y="1120905"/>
            <a:ext cx="3062780" cy="172396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D7776931-F542-B4D4-9C62-97A18FD3CA6F}"/>
              </a:ext>
            </a:extLst>
          </p:cNvPr>
          <p:cNvSpPr txBox="1"/>
          <p:nvPr/>
        </p:nvSpPr>
        <p:spPr>
          <a:xfrm>
            <a:off x="8822281" y="2865729"/>
            <a:ext cx="3062780" cy="1077218"/>
          </a:xfrm>
          <a:prstGeom prst="rect">
            <a:avLst/>
          </a:prstGeom>
          <a:noFill/>
        </p:spPr>
        <p:txBody>
          <a:bodyPr wrap="square">
            <a:spAutoFit/>
          </a:bodyPr>
          <a:lstStyle/>
          <a:p>
            <a:r>
              <a:rPr lang="en-GB" sz="1600" dirty="0">
                <a:solidFill>
                  <a:srgbClr val="0070C0"/>
                </a:solidFill>
              </a:rPr>
              <a:t>https://www.prescribingpractice.com/content/professional/concordance-and-non-compliance-a-psychological-perspective/</a:t>
            </a:r>
          </a:p>
        </p:txBody>
      </p:sp>
    </p:spTree>
    <p:extLst>
      <p:ext uri="{BB962C8B-B14F-4D97-AF65-F5344CB8AC3E}">
        <p14:creationId xmlns:p14="http://schemas.microsoft.com/office/powerpoint/2010/main" val="3669215828"/>
      </p:ext>
    </p:extLst>
  </p:cSld>
  <p:clrMapOvr>
    <a:masterClrMapping/>
  </p:clrMapOvr>
  <mc:AlternateContent xmlns:mc="http://schemas.openxmlformats.org/markup-compatibility/2006" xmlns:p14="http://schemas.microsoft.com/office/powerpoint/2010/main">
    <mc:Choice Requires="p14">
      <p:transition spd="slow" p14:dur="2000" advTm="400455"/>
    </mc:Choice>
    <mc:Fallback xmlns="">
      <p:transition spd="slow" advTm="400455"/>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C62268-988F-311B-50A0-2C573AB8E08F}"/>
              </a:ext>
            </a:extLst>
          </p:cNvPr>
          <p:cNvSpPr>
            <a:spLocks noGrp="1"/>
          </p:cNvSpPr>
          <p:nvPr>
            <p:ph type="title"/>
          </p:nvPr>
        </p:nvSpPr>
        <p:spPr>
          <a:xfrm>
            <a:off x="838200" y="365126"/>
            <a:ext cx="10515600" cy="679904"/>
          </a:xfrm>
        </p:spPr>
        <p:txBody>
          <a:bodyPr>
            <a:normAutofit fontScale="90000"/>
          </a:bodyPr>
          <a:lstStyle/>
          <a:p>
            <a:r>
              <a:rPr lang="en-GB" dirty="0">
                <a:solidFill>
                  <a:srgbClr val="0070C0"/>
                </a:solidFill>
              </a:rPr>
              <a:t>‘Behaviour’: a suitable word in nursing? </a:t>
            </a:r>
          </a:p>
        </p:txBody>
      </p:sp>
      <p:sp>
        <p:nvSpPr>
          <p:cNvPr id="3" name="Content Placeholder 2">
            <a:extLst>
              <a:ext uri="{FF2B5EF4-FFF2-40B4-BE49-F238E27FC236}">
                <a16:creationId xmlns:a16="http://schemas.microsoft.com/office/drawing/2014/main" id="{77FCEDE2-BB53-EF33-3642-30DEC77529DD}"/>
              </a:ext>
            </a:extLst>
          </p:cNvPr>
          <p:cNvSpPr>
            <a:spLocks noGrp="1"/>
          </p:cNvSpPr>
          <p:nvPr>
            <p:ph idx="1"/>
          </p:nvPr>
        </p:nvSpPr>
        <p:spPr>
          <a:xfrm>
            <a:off x="838200" y="1045030"/>
            <a:ext cx="6756918" cy="5131933"/>
          </a:xfrm>
        </p:spPr>
        <p:txBody>
          <a:bodyPr>
            <a:normAutofit lnSpcReduction="10000"/>
          </a:bodyPr>
          <a:lstStyle/>
          <a:p>
            <a:r>
              <a:rPr lang="en-GB" dirty="0">
                <a:solidFill>
                  <a:srgbClr val="0070C0"/>
                </a:solidFill>
              </a:rPr>
              <a:t>Certainly a suitable word in psychology.</a:t>
            </a:r>
          </a:p>
          <a:p>
            <a:r>
              <a:rPr lang="en-GB" dirty="0">
                <a:solidFill>
                  <a:srgbClr val="0070C0"/>
                </a:solidFill>
              </a:rPr>
              <a:t>But what does it mean to a patient, to discuss his / her ‘behaviour’? </a:t>
            </a:r>
          </a:p>
          <a:p>
            <a:r>
              <a:rPr lang="en-GB" dirty="0">
                <a:solidFill>
                  <a:srgbClr val="0070C0"/>
                </a:solidFill>
              </a:rPr>
              <a:t>What is better language? </a:t>
            </a:r>
          </a:p>
          <a:p>
            <a:r>
              <a:rPr lang="en-GB" dirty="0">
                <a:solidFill>
                  <a:srgbClr val="0070C0"/>
                </a:solidFill>
              </a:rPr>
              <a:t>What about terms like:</a:t>
            </a:r>
          </a:p>
          <a:p>
            <a:r>
              <a:rPr lang="en-GB" dirty="0">
                <a:solidFill>
                  <a:srgbClr val="0070C0"/>
                </a:solidFill>
              </a:rPr>
              <a:t>Aggression / aggressive?</a:t>
            </a:r>
          </a:p>
          <a:p>
            <a:r>
              <a:rPr lang="en-GB" dirty="0">
                <a:solidFill>
                  <a:srgbClr val="0070C0"/>
                </a:solidFill>
              </a:rPr>
              <a:t>Challenging behaviour?</a:t>
            </a:r>
          </a:p>
          <a:p>
            <a:r>
              <a:rPr lang="en-GB" dirty="0">
                <a:solidFill>
                  <a:srgbClr val="0070C0"/>
                </a:solidFill>
              </a:rPr>
              <a:t>Inappropriate?</a:t>
            </a:r>
          </a:p>
          <a:p>
            <a:r>
              <a:rPr lang="en-GB" dirty="0">
                <a:solidFill>
                  <a:srgbClr val="0070C0"/>
                </a:solidFill>
              </a:rPr>
              <a:t>Disinhibited?</a:t>
            </a:r>
          </a:p>
          <a:p>
            <a:r>
              <a:rPr lang="en-GB" dirty="0">
                <a:solidFill>
                  <a:srgbClr val="0070C0"/>
                </a:solidFill>
              </a:rPr>
              <a:t>Would you allow these words on a prescription? </a:t>
            </a:r>
          </a:p>
        </p:txBody>
      </p:sp>
      <p:pic>
        <p:nvPicPr>
          <p:cNvPr id="5122" name="Picture 2">
            <a:extLst>
              <a:ext uri="{FF2B5EF4-FFF2-40B4-BE49-F238E27FC236}">
                <a16:creationId xmlns:a16="http://schemas.microsoft.com/office/drawing/2014/main" id="{A7BA339A-4DB7-C8B6-1817-27754221541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9323" y="1211230"/>
            <a:ext cx="4946261" cy="278227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27B9C2C-2093-8309-736F-F63941CC7232}"/>
              </a:ext>
            </a:extLst>
          </p:cNvPr>
          <p:cNvSpPr txBox="1"/>
          <p:nvPr/>
        </p:nvSpPr>
        <p:spPr>
          <a:xfrm>
            <a:off x="7149323" y="4088631"/>
            <a:ext cx="4946261" cy="584775"/>
          </a:xfrm>
          <a:prstGeom prst="rect">
            <a:avLst/>
          </a:prstGeom>
          <a:noFill/>
        </p:spPr>
        <p:txBody>
          <a:bodyPr wrap="square">
            <a:spAutoFit/>
          </a:bodyPr>
          <a:lstStyle/>
          <a:p>
            <a:r>
              <a:rPr lang="en-GB" sz="1600" dirty="0">
                <a:solidFill>
                  <a:srgbClr val="0070C0"/>
                </a:solidFill>
              </a:rPr>
              <a:t>https://www.pdasociety.org.uk/life-with-pda-menu/family-life-intro/understanding-behaviours/</a:t>
            </a:r>
          </a:p>
        </p:txBody>
      </p:sp>
      <p:sp>
        <p:nvSpPr>
          <p:cNvPr id="6" name="TextBox 5">
            <a:extLst>
              <a:ext uri="{FF2B5EF4-FFF2-40B4-BE49-F238E27FC236}">
                <a16:creationId xmlns:a16="http://schemas.microsoft.com/office/drawing/2014/main" id="{7A017092-65B8-4755-DA33-BBCFF20BE271}"/>
              </a:ext>
            </a:extLst>
          </p:cNvPr>
          <p:cNvSpPr txBox="1"/>
          <p:nvPr/>
        </p:nvSpPr>
        <p:spPr>
          <a:xfrm>
            <a:off x="6897397" y="4619195"/>
            <a:ext cx="3580881" cy="1569660"/>
          </a:xfrm>
          <a:prstGeom prst="rect">
            <a:avLst/>
          </a:prstGeom>
          <a:noFill/>
        </p:spPr>
        <p:txBody>
          <a:bodyPr wrap="square" rtlCol="0">
            <a:spAutoFit/>
          </a:bodyPr>
          <a:lstStyle/>
          <a:p>
            <a:r>
              <a:rPr lang="en-GB" sz="1600" b="1" i="1" dirty="0">
                <a:solidFill>
                  <a:srgbClr val="0070C0"/>
                </a:solidFill>
              </a:rPr>
              <a:t>If we are to use the word in some circumstances, think: </a:t>
            </a:r>
          </a:p>
          <a:p>
            <a:r>
              <a:rPr lang="en-GB" sz="1600" b="1" i="1" dirty="0">
                <a:solidFill>
                  <a:srgbClr val="0070C0"/>
                </a:solidFill>
              </a:rPr>
              <a:t>Did we elicit it? </a:t>
            </a:r>
          </a:p>
          <a:p>
            <a:r>
              <a:rPr lang="en-GB" sz="1600" b="1" i="1" dirty="0">
                <a:solidFill>
                  <a:srgbClr val="0070C0"/>
                </a:solidFill>
              </a:rPr>
              <a:t>Did any other factor provoke it? </a:t>
            </a:r>
          </a:p>
          <a:p>
            <a:r>
              <a:rPr lang="en-GB" sz="1600" b="1" i="1" dirty="0">
                <a:solidFill>
                  <a:srgbClr val="0070C0"/>
                </a:solidFill>
              </a:rPr>
              <a:t>Did someone or something light the fuse?</a:t>
            </a:r>
          </a:p>
        </p:txBody>
      </p:sp>
    </p:spTree>
    <p:extLst>
      <p:ext uri="{BB962C8B-B14F-4D97-AF65-F5344CB8AC3E}">
        <p14:creationId xmlns:p14="http://schemas.microsoft.com/office/powerpoint/2010/main" val="2075710597"/>
      </p:ext>
    </p:extLst>
  </p:cSld>
  <p:clrMapOvr>
    <a:masterClrMapping/>
  </p:clrMapOvr>
  <mc:AlternateContent xmlns:mc="http://schemas.openxmlformats.org/markup-compatibility/2006" xmlns:p14="http://schemas.microsoft.com/office/powerpoint/2010/main">
    <mc:Choice Requires="p14">
      <p:transition spd="slow" p14:dur="2000" advTm="358985"/>
    </mc:Choice>
    <mc:Fallback xmlns="">
      <p:transition spd="slow" advTm="358985"/>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B1453D-722E-4D7F-A0E8-97D257ED3811}"/>
              </a:ext>
            </a:extLst>
          </p:cNvPr>
          <p:cNvSpPr>
            <a:spLocks noGrp="1"/>
          </p:cNvSpPr>
          <p:nvPr>
            <p:ph type="title"/>
          </p:nvPr>
        </p:nvSpPr>
        <p:spPr>
          <a:xfrm>
            <a:off x="176495" y="342420"/>
            <a:ext cx="11839010" cy="1049235"/>
          </a:xfrm>
        </p:spPr>
        <p:txBody>
          <a:bodyPr vert="horz" lIns="91440" tIns="45720" rIns="91440" bIns="45720" rtlCol="0" anchor="t">
            <a:normAutofit/>
          </a:bodyPr>
          <a:lstStyle/>
          <a:p>
            <a:r>
              <a:rPr lang="en-US" dirty="0">
                <a:solidFill>
                  <a:srgbClr val="0070C0"/>
                </a:solidFill>
              </a:rPr>
              <a:t>NHS Tips- Body language/ contact</a:t>
            </a:r>
            <a:br>
              <a:rPr lang="en-US" dirty="0">
                <a:solidFill>
                  <a:srgbClr val="0070C0"/>
                </a:solidFill>
              </a:rPr>
            </a:br>
            <a:r>
              <a:rPr lang="en-US" sz="1300" dirty="0">
                <a:solidFill>
                  <a:srgbClr val="0070C0"/>
                </a:solidFill>
              </a:rPr>
              <a:t>https://www.nhs.uk/conditions/dementia/communication-and-dementia/#:~:text=pat%20or%20hold%20the%20person's,comfortable%20with%20you%20doing%20this</a:t>
            </a:r>
          </a:p>
        </p:txBody>
      </p:sp>
      <p:sp>
        <p:nvSpPr>
          <p:cNvPr id="3" name="Content Placeholder 2">
            <a:extLst>
              <a:ext uri="{FF2B5EF4-FFF2-40B4-BE49-F238E27FC236}">
                <a16:creationId xmlns:a16="http://schemas.microsoft.com/office/drawing/2014/main" id="{838F9DB7-6166-4345-8D38-B851EBF22835}"/>
              </a:ext>
            </a:extLst>
          </p:cNvPr>
          <p:cNvSpPr>
            <a:spLocks noGrp="1"/>
          </p:cNvSpPr>
          <p:nvPr>
            <p:ph idx="1"/>
          </p:nvPr>
        </p:nvSpPr>
        <p:spPr>
          <a:xfrm>
            <a:off x="375921" y="2015732"/>
            <a:ext cx="11430000" cy="4499848"/>
          </a:xfrm>
        </p:spPr>
        <p:txBody>
          <a:bodyPr/>
          <a:lstStyle/>
          <a:p>
            <a:r>
              <a:rPr lang="en-GB" dirty="0">
                <a:solidFill>
                  <a:srgbClr val="0070C0"/>
                </a:solidFill>
              </a:rPr>
              <a:t>When speech is difficult- </a:t>
            </a:r>
          </a:p>
          <a:p>
            <a:r>
              <a:rPr lang="en-GB" dirty="0">
                <a:solidFill>
                  <a:srgbClr val="0070C0"/>
                </a:solidFill>
              </a:rPr>
              <a:t>Be patient and calm – this calms the person and so aids confidence and ability to communicate.</a:t>
            </a:r>
          </a:p>
          <a:p>
            <a:r>
              <a:rPr lang="en-GB" dirty="0">
                <a:solidFill>
                  <a:srgbClr val="0070C0"/>
                </a:solidFill>
              </a:rPr>
              <a:t>Keep tone upbeat, positive, friendly.</a:t>
            </a:r>
          </a:p>
          <a:p>
            <a:r>
              <a:rPr lang="en-GB" dirty="0">
                <a:solidFill>
                  <a:srgbClr val="0070C0"/>
                </a:solidFill>
              </a:rPr>
              <a:t>Be at a respectful distance, and be at eye level.</a:t>
            </a:r>
          </a:p>
          <a:p>
            <a:r>
              <a:rPr lang="en-GB" dirty="0">
                <a:solidFill>
                  <a:srgbClr val="0070C0"/>
                </a:solidFill>
              </a:rPr>
              <a:t>Patting/ touching hand may be appropriate and reassuring- see earlier slides on touch.  Observe their body language to check if this is welcomed. </a:t>
            </a:r>
          </a:p>
          <a:p>
            <a:r>
              <a:rPr lang="en-GB" dirty="0">
                <a:solidFill>
                  <a:srgbClr val="0070C0"/>
                </a:solidFill>
              </a:rPr>
              <a:t>Use your </a:t>
            </a:r>
            <a:r>
              <a:rPr lang="en-GB" dirty="0" err="1">
                <a:solidFill>
                  <a:srgbClr val="0070C0"/>
                </a:solidFill>
              </a:rPr>
              <a:t>facila</a:t>
            </a:r>
            <a:r>
              <a:rPr lang="en-GB" dirty="0">
                <a:solidFill>
                  <a:srgbClr val="0070C0"/>
                </a:solidFill>
              </a:rPr>
              <a:t> expressions to emphasise that you are actively listening and fully engaged.  </a:t>
            </a:r>
          </a:p>
          <a:p>
            <a:endParaRPr lang="en-GB" dirty="0">
              <a:solidFill>
                <a:srgbClr val="0070C0"/>
              </a:solidFill>
            </a:endParaRPr>
          </a:p>
        </p:txBody>
      </p:sp>
      <p:sp>
        <p:nvSpPr>
          <p:cNvPr id="30" name="TextBox 29">
            <a:extLst>
              <a:ext uri="{FF2B5EF4-FFF2-40B4-BE49-F238E27FC236}">
                <a16:creationId xmlns:a16="http://schemas.microsoft.com/office/drawing/2014/main" id="{6ACFCADF-0101-45D0-AD15-DA40C54A6C2F}"/>
              </a:ext>
            </a:extLst>
          </p:cNvPr>
          <p:cNvSpPr txBox="1"/>
          <p:nvPr/>
        </p:nvSpPr>
        <p:spPr>
          <a:xfrm>
            <a:off x="7852950" y="1192775"/>
            <a:ext cx="4162555" cy="527440"/>
          </a:xfrm>
          <a:prstGeom prst="rect">
            <a:avLst/>
          </a:prstGeom>
        </p:spPr>
        <p:txBody>
          <a:bodyPr vert="horz" lIns="91440" tIns="45720" rIns="91440" bIns="45720" rtlCol="0" anchor="t">
            <a:normAutofit/>
          </a:bodyPr>
          <a:lstStyle/>
          <a:p>
            <a:pPr indent="-228600" defTabSz="914400">
              <a:lnSpc>
                <a:spcPct val="120000"/>
              </a:lnSpc>
              <a:spcAft>
                <a:spcPts val="600"/>
              </a:spcAft>
              <a:buClr>
                <a:schemeClr val="accent1"/>
              </a:buClr>
              <a:buSzPct val="100000"/>
              <a:buFont typeface="Arial" panose="020B0604020202020204" pitchFamily="34" charset="0"/>
              <a:buChar char="•"/>
            </a:pPr>
            <a:endParaRPr lang="en-US" sz="1100" dirty="0">
              <a:solidFill>
                <a:srgbClr val="0070C0"/>
              </a:solidFill>
            </a:endParaRPr>
          </a:p>
        </p:txBody>
      </p:sp>
    </p:spTree>
    <p:extLst>
      <p:ext uri="{BB962C8B-B14F-4D97-AF65-F5344CB8AC3E}">
        <p14:creationId xmlns:p14="http://schemas.microsoft.com/office/powerpoint/2010/main" val="2238045255"/>
      </p:ext>
    </p:extLst>
  </p:cSld>
  <p:clrMapOvr>
    <a:masterClrMapping/>
  </p:clrMapOvr>
  <mc:AlternateContent xmlns:mc="http://schemas.openxmlformats.org/markup-compatibility/2006" xmlns:p14="http://schemas.microsoft.com/office/powerpoint/2010/main">
    <mc:Choice Requires="p14">
      <p:transition spd="slow" p14:dur="2000" advTm="75777"/>
    </mc:Choice>
    <mc:Fallback xmlns="">
      <p:transition spd="slow" advTm="75777"/>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ACD8DA-1C86-429E-BC92-7616C7E584A8}"/>
              </a:ext>
            </a:extLst>
          </p:cNvPr>
          <p:cNvSpPr>
            <a:spLocks noGrp="1"/>
          </p:cNvSpPr>
          <p:nvPr>
            <p:ph type="title"/>
          </p:nvPr>
        </p:nvSpPr>
        <p:spPr>
          <a:xfrm>
            <a:off x="462366" y="590070"/>
            <a:ext cx="11267268" cy="1049235"/>
          </a:xfrm>
        </p:spPr>
        <p:txBody>
          <a:bodyPr/>
          <a:lstStyle/>
          <a:p>
            <a:r>
              <a:rPr lang="en-GB" dirty="0">
                <a:solidFill>
                  <a:srgbClr val="0070C0"/>
                </a:solidFill>
              </a:rPr>
              <a:t>Active Listening</a:t>
            </a:r>
          </a:p>
        </p:txBody>
      </p:sp>
      <p:sp>
        <p:nvSpPr>
          <p:cNvPr id="3" name="Content Placeholder 2">
            <a:extLst>
              <a:ext uri="{FF2B5EF4-FFF2-40B4-BE49-F238E27FC236}">
                <a16:creationId xmlns:a16="http://schemas.microsoft.com/office/drawing/2014/main" id="{482DEA85-A4AB-42F3-9AAB-95CB6ECB4B43}"/>
              </a:ext>
            </a:extLst>
          </p:cNvPr>
          <p:cNvSpPr>
            <a:spLocks noGrp="1"/>
          </p:cNvSpPr>
          <p:nvPr>
            <p:ph idx="1"/>
          </p:nvPr>
        </p:nvSpPr>
        <p:spPr>
          <a:xfrm>
            <a:off x="462366" y="1906005"/>
            <a:ext cx="11267268" cy="3970920"/>
          </a:xfrm>
        </p:spPr>
        <p:txBody>
          <a:bodyPr>
            <a:normAutofit/>
          </a:bodyPr>
          <a:lstStyle/>
          <a:p>
            <a:r>
              <a:rPr lang="en-GB" sz="2400" dirty="0">
                <a:solidFill>
                  <a:srgbClr val="0070C0"/>
                </a:solidFill>
                <a:latin typeface="Arial" panose="020B0604020202020204" pitchFamily="34" charset="0"/>
                <a:cs typeface="Arial" panose="020B0604020202020204" pitchFamily="34" charset="0"/>
              </a:rPr>
              <a:t>Good posture and eye contact at respectful level and distance</a:t>
            </a:r>
          </a:p>
          <a:p>
            <a:r>
              <a:rPr lang="en-GB" sz="2400" dirty="0">
                <a:solidFill>
                  <a:srgbClr val="0070C0"/>
                </a:solidFill>
                <a:latin typeface="Arial" panose="020B0604020202020204" pitchFamily="34" charset="0"/>
                <a:cs typeface="Arial" panose="020B0604020202020204" pitchFamily="34" charset="0"/>
              </a:rPr>
              <a:t>Avoid interrupting</a:t>
            </a:r>
          </a:p>
          <a:p>
            <a:r>
              <a:rPr lang="en-GB" sz="2400" dirty="0">
                <a:solidFill>
                  <a:srgbClr val="0070C0"/>
                </a:solidFill>
                <a:latin typeface="Arial" panose="020B0604020202020204" pitchFamily="34" charset="0"/>
                <a:cs typeface="Arial" panose="020B0604020202020204" pitchFamily="34" charset="0"/>
              </a:rPr>
              <a:t>Avoid doing anything other than showing you are listening</a:t>
            </a:r>
          </a:p>
          <a:p>
            <a:r>
              <a:rPr lang="en-GB" sz="2400" dirty="0">
                <a:solidFill>
                  <a:srgbClr val="0070C0"/>
                </a:solidFill>
                <a:latin typeface="Arial" panose="020B0604020202020204" pitchFamily="34" charset="0"/>
                <a:cs typeface="Arial" panose="020B0604020202020204" pitchFamily="34" charset="0"/>
              </a:rPr>
              <a:t>Minimise distractions as far as possible</a:t>
            </a:r>
          </a:p>
          <a:p>
            <a:r>
              <a:rPr lang="en-GB" sz="2400" dirty="0">
                <a:solidFill>
                  <a:srgbClr val="0070C0"/>
                </a:solidFill>
                <a:latin typeface="Arial" panose="020B0604020202020204" pitchFamily="34" charset="0"/>
                <a:cs typeface="Arial" panose="020B0604020202020204" pitchFamily="34" charset="0"/>
              </a:rPr>
              <a:t>Repeat, and check that you have understood correctly.  </a:t>
            </a:r>
          </a:p>
          <a:p>
            <a:r>
              <a:rPr lang="en-GB" sz="2400" dirty="0">
                <a:solidFill>
                  <a:srgbClr val="0070C0"/>
                </a:solidFill>
                <a:latin typeface="Arial" panose="020B0604020202020204" pitchFamily="34" charset="0"/>
                <a:cs typeface="Arial" panose="020B0604020202020204" pitchFamily="34" charset="0"/>
              </a:rPr>
              <a:t>It doesn’t matter how many times, avoid seeming impatient / frustrated- this is infectious. </a:t>
            </a:r>
          </a:p>
          <a:p>
            <a:endParaRPr lang="en-GB" sz="2400" dirty="0">
              <a:solidFill>
                <a:srgbClr val="0070C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91040094"/>
      </p:ext>
    </p:extLst>
  </p:cSld>
  <p:clrMapOvr>
    <a:masterClrMapping/>
  </p:clrMapOvr>
  <mc:AlternateContent xmlns:mc="http://schemas.openxmlformats.org/markup-compatibility/2006" xmlns:p14="http://schemas.microsoft.com/office/powerpoint/2010/main">
    <mc:Choice Requires="p14">
      <p:transition spd="slow" p14:dur="2000" advTm="67375"/>
    </mc:Choice>
    <mc:Fallback xmlns="">
      <p:transition spd="slow" advTm="67375"/>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50B931-D57A-4299-A3B4-B379E526F307}"/>
              </a:ext>
            </a:extLst>
          </p:cNvPr>
          <p:cNvSpPr>
            <a:spLocks noGrp="1"/>
          </p:cNvSpPr>
          <p:nvPr>
            <p:ph type="title"/>
          </p:nvPr>
        </p:nvSpPr>
        <p:spPr>
          <a:xfrm>
            <a:off x="384779" y="252069"/>
            <a:ext cx="11464321" cy="1049235"/>
          </a:xfrm>
        </p:spPr>
        <p:txBody>
          <a:bodyPr/>
          <a:lstStyle/>
          <a:p>
            <a:r>
              <a:rPr lang="en-GB" dirty="0">
                <a:solidFill>
                  <a:srgbClr val="0070C0"/>
                </a:solidFill>
              </a:rPr>
              <a:t>Reading communicating – bear in mind</a:t>
            </a:r>
          </a:p>
        </p:txBody>
      </p:sp>
      <p:sp>
        <p:nvSpPr>
          <p:cNvPr id="3" name="Content Placeholder 2">
            <a:extLst>
              <a:ext uri="{FF2B5EF4-FFF2-40B4-BE49-F238E27FC236}">
                <a16:creationId xmlns:a16="http://schemas.microsoft.com/office/drawing/2014/main" id="{8436A2DD-1981-4BA4-80AB-C702809B94AE}"/>
              </a:ext>
            </a:extLst>
          </p:cNvPr>
          <p:cNvSpPr>
            <a:spLocks noGrp="1"/>
          </p:cNvSpPr>
          <p:nvPr>
            <p:ph idx="1"/>
          </p:nvPr>
        </p:nvSpPr>
        <p:spPr>
          <a:xfrm>
            <a:off x="384779" y="2015732"/>
            <a:ext cx="11464321" cy="3450613"/>
          </a:xfrm>
        </p:spPr>
        <p:txBody>
          <a:bodyPr>
            <a:normAutofit fontScale="92500" lnSpcReduction="10000"/>
          </a:bodyPr>
          <a:lstStyle/>
          <a:p>
            <a:r>
              <a:rPr lang="en-GB" dirty="0">
                <a:solidFill>
                  <a:srgbClr val="0070C0"/>
                </a:solidFill>
              </a:rPr>
              <a:t>People with Parkinson’s disease may eventually sound monotone- doesn’t mean the content is unemotional.</a:t>
            </a:r>
          </a:p>
          <a:p>
            <a:r>
              <a:rPr lang="en-GB" dirty="0">
                <a:solidFill>
                  <a:srgbClr val="0070C0"/>
                </a:solidFill>
              </a:rPr>
              <a:t>Facial rigidity doesn’t mean they don’t understand the joke. </a:t>
            </a:r>
          </a:p>
          <a:p>
            <a:r>
              <a:rPr lang="en-GB" dirty="0">
                <a:solidFill>
                  <a:srgbClr val="0070C0"/>
                </a:solidFill>
              </a:rPr>
              <a:t>In stroke particularly, but in all NDDs, observe for difference between expressive/ receptive dysphasia</a:t>
            </a:r>
          </a:p>
          <a:p>
            <a:r>
              <a:rPr lang="en-GB" dirty="0">
                <a:solidFill>
                  <a:srgbClr val="0070C0"/>
                </a:solidFill>
              </a:rPr>
              <a:t>In Huntington’s disease, an intended friendly push, or gentle refusal of your care intervention may hurt you if you’re unaware of inability to control velocity and direction of limb movements.   Position yourself sensibly. Avoid persisting with unwanted ‘help’.  </a:t>
            </a:r>
          </a:p>
          <a:p>
            <a:endParaRPr lang="en-GB" dirty="0">
              <a:solidFill>
                <a:srgbClr val="0070C0"/>
              </a:solidFill>
            </a:endParaRPr>
          </a:p>
        </p:txBody>
      </p:sp>
    </p:spTree>
    <p:extLst>
      <p:ext uri="{BB962C8B-B14F-4D97-AF65-F5344CB8AC3E}">
        <p14:creationId xmlns:p14="http://schemas.microsoft.com/office/powerpoint/2010/main" val="1597237973"/>
      </p:ext>
    </p:extLst>
  </p:cSld>
  <p:clrMapOvr>
    <a:masterClrMapping/>
  </p:clrMapOvr>
  <mc:AlternateContent xmlns:mc="http://schemas.openxmlformats.org/markup-compatibility/2006" xmlns:p14="http://schemas.microsoft.com/office/powerpoint/2010/main">
    <mc:Choice Requires="p14">
      <p:transition spd="slow" p14:dur="2000" advTm="160927"/>
    </mc:Choice>
    <mc:Fallback xmlns="">
      <p:transition spd="slow" advTm="160927"/>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52A011-2FB2-FDDF-7D41-2EDAFCD4A257}"/>
              </a:ext>
            </a:extLst>
          </p:cNvPr>
          <p:cNvSpPr>
            <a:spLocks noGrp="1"/>
          </p:cNvSpPr>
          <p:nvPr>
            <p:ph type="title"/>
          </p:nvPr>
        </p:nvSpPr>
        <p:spPr>
          <a:xfrm>
            <a:off x="838200" y="365126"/>
            <a:ext cx="10515600" cy="502622"/>
          </a:xfrm>
        </p:spPr>
        <p:txBody>
          <a:bodyPr>
            <a:normAutofit fontScale="90000"/>
          </a:bodyPr>
          <a:lstStyle/>
          <a:p>
            <a:r>
              <a:rPr lang="en-GB" dirty="0">
                <a:solidFill>
                  <a:srgbClr val="0070C0"/>
                </a:solidFill>
              </a:rPr>
              <a:t>Record keeping</a:t>
            </a:r>
          </a:p>
        </p:txBody>
      </p:sp>
      <p:sp>
        <p:nvSpPr>
          <p:cNvPr id="3" name="Content Placeholder 2">
            <a:extLst>
              <a:ext uri="{FF2B5EF4-FFF2-40B4-BE49-F238E27FC236}">
                <a16:creationId xmlns:a16="http://schemas.microsoft.com/office/drawing/2014/main" id="{9723E397-CA3B-C7FA-E9CF-A82E9760F543}"/>
              </a:ext>
            </a:extLst>
          </p:cNvPr>
          <p:cNvSpPr>
            <a:spLocks noGrp="1"/>
          </p:cNvSpPr>
          <p:nvPr>
            <p:ph idx="1"/>
          </p:nvPr>
        </p:nvSpPr>
        <p:spPr>
          <a:xfrm>
            <a:off x="297024" y="995200"/>
            <a:ext cx="7344747" cy="4827102"/>
          </a:xfrm>
        </p:spPr>
        <p:txBody>
          <a:bodyPr>
            <a:normAutofit fontScale="92500" lnSpcReduction="20000"/>
          </a:bodyPr>
          <a:lstStyle/>
          <a:p>
            <a:r>
              <a:rPr lang="en-GB" dirty="0">
                <a:solidFill>
                  <a:srgbClr val="0070C0"/>
                </a:solidFill>
              </a:rPr>
              <a:t>Accurate, clear and detailed record-keeping is essential to ensure quality care.</a:t>
            </a:r>
          </a:p>
          <a:p>
            <a:r>
              <a:rPr lang="en-GB" dirty="0">
                <a:solidFill>
                  <a:srgbClr val="0070C0"/>
                </a:solidFill>
              </a:rPr>
              <a:t>They should contain: medical history, current condition, reason for admission, any changes in symptoms, medication regime and other interventions tried previously or ongoing.</a:t>
            </a:r>
          </a:p>
          <a:p>
            <a:r>
              <a:rPr lang="en-GB" dirty="0">
                <a:solidFill>
                  <a:srgbClr val="0070C0"/>
                </a:solidFill>
              </a:rPr>
              <a:t>Regularly review and update records- ensure they continue to reflect current situation and any changes in care plan.</a:t>
            </a:r>
          </a:p>
          <a:p>
            <a:r>
              <a:rPr lang="en-GB" dirty="0">
                <a:solidFill>
                  <a:srgbClr val="0070C0"/>
                </a:solidFill>
              </a:rPr>
              <a:t>Store securely and keep confidential, in line with data protection regs/ laws.</a:t>
            </a:r>
          </a:p>
          <a:p>
            <a:r>
              <a:rPr lang="en-GB" dirty="0">
                <a:solidFill>
                  <a:srgbClr val="0070C0"/>
                </a:solidFill>
              </a:rPr>
              <a:t>Involve patient and family in the record keeping process- ensure all are aware of the plan on a needs-to-know basis.</a:t>
            </a:r>
          </a:p>
          <a:p>
            <a:pPr marL="0" indent="0">
              <a:buNone/>
            </a:pPr>
            <a:endParaRPr lang="en-GB" dirty="0">
              <a:solidFill>
                <a:srgbClr val="0070C0"/>
              </a:solidFill>
            </a:endParaRPr>
          </a:p>
        </p:txBody>
      </p:sp>
      <p:pic>
        <p:nvPicPr>
          <p:cNvPr id="5" name="Picture 4">
            <a:extLst>
              <a:ext uri="{FF2B5EF4-FFF2-40B4-BE49-F238E27FC236}">
                <a16:creationId xmlns:a16="http://schemas.microsoft.com/office/drawing/2014/main" id="{21BAAFFE-85AD-09E7-FA25-AA427A5E8C31}"/>
              </a:ext>
            </a:extLst>
          </p:cNvPr>
          <p:cNvPicPr>
            <a:picLocks noChangeAspect="1"/>
          </p:cNvPicPr>
          <p:nvPr/>
        </p:nvPicPr>
        <p:blipFill rotWithShape="1">
          <a:blip r:embed="rId2"/>
          <a:srcRect l="7576" t="22041" r="38241" b="26938"/>
          <a:stretch/>
        </p:blipFill>
        <p:spPr>
          <a:xfrm>
            <a:off x="7641770" y="995199"/>
            <a:ext cx="4253205" cy="2252757"/>
          </a:xfrm>
          <a:prstGeom prst="rect">
            <a:avLst/>
          </a:prstGeom>
        </p:spPr>
      </p:pic>
      <p:sp>
        <p:nvSpPr>
          <p:cNvPr id="7" name="TextBox 6">
            <a:extLst>
              <a:ext uri="{FF2B5EF4-FFF2-40B4-BE49-F238E27FC236}">
                <a16:creationId xmlns:a16="http://schemas.microsoft.com/office/drawing/2014/main" id="{0DD2DB6A-C250-73E6-FB74-F67040EC3606}"/>
              </a:ext>
            </a:extLst>
          </p:cNvPr>
          <p:cNvSpPr txBox="1"/>
          <p:nvPr/>
        </p:nvSpPr>
        <p:spPr>
          <a:xfrm>
            <a:off x="7641769" y="3247956"/>
            <a:ext cx="4253204" cy="1384995"/>
          </a:xfrm>
          <a:prstGeom prst="rect">
            <a:avLst/>
          </a:prstGeom>
          <a:noFill/>
        </p:spPr>
        <p:txBody>
          <a:bodyPr wrap="square">
            <a:spAutoFit/>
          </a:bodyPr>
          <a:lstStyle/>
          <a:p>
            <a:pPr algn="l"/>
            <a:r>
              <a:rPr lang="en-GB" b="1" i="0" dirty="0">
                <a:solidFill>
                  <a:srgbClr val="0070C0"/>
                </a:solidFill>
                <a:effectLst/>
                <a:latin typeface="YouTube Sans"/>
              </a:rPr>
              <a:t>How to DOCUMENT your nursing notes | Clinical Skills Series – Nurse Zara - </a:t>
            </a:r>
            <a:r>
              <a:rPr lang="en-GB" sz="1600" i="0" dirty="0">
                <a:solidFill>
                  <a:srgbClr val="0070C0"/>
                </a:solidFill>
                <a:effectLst/>
                <a:latin typeface="YouTube Sans"/>
                <a:hlinkClick r:id="rId3"/>
              </a:rPr>
              <a:t>https://www.youtube.com/watch?v=FRlpQhy2BC4</a:t>
            </a:r>
            <a:r>
              <a:rPr lang="en-GB" sz="1600" i="0" dirty="0">
                <a:solidFill>
                  <a:srgbClr val="0070C0"/>
                </a:solidFill>
                <a:effectLst/>
                <a:latin typeface="YouTube Sans"/>
              </a:rPr>
              <a:t>        It’s a fabulous series on nursing skills on </a:t>
            </a:r>
            <a:r>
              <a:rPr lang="en-GB" sz="1600" i="0" dirty="0" err="1">
                <a:solidFill>
                  <a:srgbClr val="0070C0"/>
                </a:solidFill>
                <a:effectLst/>
                <a:latin typeface="YouTube Sans"/>
              </a:rPr>
              <a:t>Youtube</a:t>
            </a:r>
            <a:r>
              <a:rPr lang="en-GB" sz="1600" i="0" dirty="0">
                <a:solidFill>
                  <a:srgbClr val="0070C0"/>
                </a:solidFill>
                <a:effectLst/>
                <a:latin typeface="YouTube Sans"/>
              </a:rPr>
              <a:t>!!</a:t>
            </a:r>
          </a:p>
        </p:txBody>
      </p:sp>
    </p:spTree>
    <p:extLst>
      <p:ext uri="{BB962C8B-B14F-4D97-AF65-F5344CB8AC3E}">
        <p14:creationId xmlns:p14="http://schemas.microsoft.com/office/powerpoint/2010/main" val="296218081"/>
      </p:ext>
    </p:extLst>
  </p:cSld>
  <p:clrMapOvr>
    <a:masterClrMapping/>
  </p:clrMapOvr>
  <mc:AlternateContent xmlns:mc="http://schemas.openxmlformats.org/markup-compatibility/2006" xmlns:p14="http://schemas.microsoft.com/office/powerpoint/2010/main">
    <mc:Choice Requires="p14">
      <p:transition spd="slow" p14:dur="2000" advTm="139215"/>
    </mc:Choice>
    <mc:Fallback xmlns="">
      <p:transition spd="slow" advTm="139215"/>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a:extLst>
              <a:ext uri="{FF2B5EF4-FFF2-40B4-BE49-F238E27FC236}">
                <a16:creationId xmlns:a16="http://schemas.microsoft.com/office/drawing/2014/main" id="{A6DB6FC8-ACCF-5AA0-B2FC-51EA6D404D0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5470" y="251926"/>
            <a:ext cx="10322055" cy="502920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BE586C2-F083-469D-F2DB-6883119EC547}"/>
              </a:ext>
            </a:extLst>
          </p:cNvPr>
          <p:cNvSpPr txBox="1"/>
          <p:nvPr/>
        </p:nvSpPr>
        <p:spPr>
          <a:xfrm>
            <a:off x="535470" y="5332445"/>
            <a:ext cx="6097554" cy="338554"/>
          </a:xfrm>
          <a:prstGeom prst="rect">
            <a:avLst/>
          </a:prstGeom>
          <a:noFill/>
        </p:spPr>
        <p:txBody>
          <a:bodyPr wrap="square">
            <a:spAutoFit/>
          </a:bodyPr>
          <a:lstStyle/>
          <a:p>
            <a:r>
              <a:rPr lang="en-GB" sz="1600" dirty="0">
                <a:solidFill>
                  <a:srgbClr val="0070C0"/>
                </a:solidFill>
              </a:rPr>
              <a:t>https://nursekey.com/record-keeping/</a:t>
            </a:r>
          </a:p>
        </p:txBody>
      </p:sp>
    </p:spTree>
    <p:extLst>
      <p:ext uri="{BB962C8B-B14F-4D97-AF65-F5344CB8AC3E}">
        <p14:creationId xmlns:p14="http://schemas.microsoft.com/office/powerpoint/2010/main" val="2938610226"/>
      </p:ext>
    </p:extLst>
  </p:cSld>
  <p:clrMapOvr>
    <a:masterClrMapping/>
  </p:clrMapOvr>
  <mc:AlternateContent xmlns:mc="http://schemas.openxmlformats.org/markup-compatibility/2006" xmlns:p14="http://schemas.microsoft.com/office/powerpoint/2010/main">
    <mc:Choice Requires="p14">
      <p:transition spd="slow" p14:dur="2000" advTm="251427"/>
    </mc:Choice>
    <mc:Fallback xmlns="">
      <p:transition spd="slow" advTm="251427"/>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52A011-2FB2-FDDF-7D41-2EDAFCD4A257}"/>
              </a:ext>
            </a:extLst>
          </p:cNvPr>
          <p:cNvSpPr>
            <a:spLocks noGrp="1"/>
          </p:cNvSpPr>
          <p:nvPr>
            <p:ph type="title"/>
          </p:nvPr>
        </p:nvSpPr>
        <p:spPr>
          <a:xfrm>
            <a:off x="838200" y="365126"/>
            <a:ext cx="10515600" cy="502622"/>
          </a:xfrm>
        </p:spPr>
        <p:txBody>
          <a:bodyPr>
            <a:normAutofit fontScale="90000"/>
          </a:bodyPr>
          <a:lstStyle/>
          <a:p>
            <a:r>
              <a:rPr lang="en-GB" dirty="0">
                <a:solidFill>
                  <a:srgbClr val="0070C0"/>
                </a:solidFill>
              </a:rPr>
              <a:t>Record keeping</a:t>
            </a:r>
          </a:p>
        </p:txBody>
      </p:sp>
      <p:sp>
        <p:nvSpPr>
          <p:cNvPr id="3" name="Content Placeholder 2">
            <a:extLst>
              <a:ext uri="{FF2B5EF4-FFF2-40B4-BE49-F238E27FC236}">
                <a16:creationId xmlns:a16="http://schemas.microsoft.com/office/drawing/2014/main" id="{9723E397-CA3B-C7FA-E9CF-A82E9760F543}"/>
              </a:ext>
            </a:extLst>
          </p:cNvPr>
          <p:cNvSpPr>
            <a:spLocks noGrp="1"/>
          </p:cNvSpPr>
          <p:nvPr>
            <p:ph idx="1"/>
          </p:nvPr>
        </p:nvSpPr>
        <p:spPr>
          <a:xfrm>
            <a:off x="297025" y="995200"/>
            <a:ext cx="7438053" cy="4827102"/>
          </a:xfrm>
        </p:spPr>
        <p:txBody>
          <a:bodyPr>
            <a:normAutofit/>
          </a:bodyPr>
          <a:lstStyle/>
          <a:p>
            <a:r>
              <a:rPr lang="en-GB" dirty="0">
                <a:solidFill>
                  <a:srgbClr val="0070C0"/>
                </a:solidFill>
              </a:rPr>
              <a:t>Communication between healthcare professionals involved in the patient’s care should be documented to ensure that everyone (needs-to-know basis) is aware of any changes in the patient’s condition or care plan.</a:t>
            </a:r>
          </a:p>
          <a:p>
            <a:r>
              <a:rPr lang="en-GB" dirty="0">
                <a:solidFill>
                  <a:srgbClr val="0070C0"/>
                </a:solidFill>
              </a:rPr>
              <a:t>Ensure records are accessible to all members of the care team who require them, while maintaining patient confidentiality </a:t>
            </a:r>
          </a:p>
          <a:p>
            <a:pPr marL="0" indent="0">
              <a:buNone/>
            </a:pPr>
            <a:endParaRPr lang="en-GB" dirty="0">
              <a:solidFill>
                <a:srgbClr val="0070C0"/>
              </a:solidFill>
            </a:endParaRPr>
          </a:p>
        </p:txBody>
      </p:sp>
      <p:pic>
        <p:nvPicPr>
          <p:cNvPr id="2050" name="Picture 2" descr="A nurse reviewing her nurse charting training to ensure there are no mistakes. ">
            <a:extLst>
              <a:ext uri="{FF2B5EF4-FFF2-40B4-BE49-F238E27FC236}">
                <a16:creationId xmlns:a16="http://schemas.microsoft.com/office/drawing/2014/main" id="{34193D73-FB7E-585F-E28D-2EC73EA311C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87627" y="1320701"/>
            <a:ext cx="3317018" cy="221242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5BD65AE5-3314-FD5E-B634-CB6C8D2399A0}"/>
              </a:ext>
            </a:extLst>
          </p:cNvPr>
          <p:cNvSpPr txBox="1"/>
          <p:nvPr/>
        </p:nvSpPr>
        <p:spPr>
          <a:xfrm>
            <a:off x="8187627" y="3524414"/>
            <a:ext cx="3317018" cy="923330"/>
          </a:xfrm>
          <a:prstGeom prst="rect">
            <a:avLst/>
          </a:prstGeom>
          <a:noFill/>
        </p:spPr>
        <p:txBody>
          <a:bodyPr wrap="square">
            <a:spAutoFit/>
          </a:bodyPr>
          <a:lstStyle/>
          <a:p>
            <a:r>
              <a:rPr lang="en-GB" dirty="0">
                <a:solidFill>
                  <a:srgbClr val="0070C0"/>
                </a:solidFill>
              </a:rPr>
              <a:t>https://experience.care/blog/nursing-documentation-examples-tips/</a:t>
            </a:r>
          </a:p>
        </p:txBody>
      </p:sp>
    </p:spTree>
    <p:extLst>
      <p:ext uri="{BB962C8B-B14F-4D97-AF65-F5344CB8AC3E}">
        <p14:creationId xmlns:p14="http://schemas.microsoft.com/office/powerpoint/2010/main" val="1350867"/>
      </p:ext>
    </p:extLst>
  </p:cSld>
  <p:clrMapOvr>
    <a:masterClrMapping/>
  </p:clrMapOvr>
  <mc:AlternateContent xmlns:mc="http://schemas.openxmlformats.org/markup-compatibility/2006" xmlns:p14="http://schemas.microsoft.com/office/powerpoint/2010/main">
    <mc:Choice Requires="p14">
      <p:transition spd="slow" p14:dur="2000" advTm="33442"/>
    </mc:Choice>
    <mc:Fallback xmlns="">
      <p:transition spd="slow" advTm="33442"/>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816FCD-9E4F-D63A-4BE7-59E3B12514CF}"/>
              </a:ext>
            </a:extLst>
          </p:cNvPr>
          <p:cNvSpPr>
            <a:spLocks noGrp="1"/>
          </p:cNvSpPr>
          <p:nvPr>
            <p:ph type="title"/>
          </p:nvPr>
        </p:nvSpPr>
        <p:spPr>
          <a:xfrm>
            <a:off x="838200" y="365125"/>
            <a:ext cx="10515600" cy="511953"/>
          </a:xfrm>
        </p:spPr>
        <p:txBody>
          <a:bodyPr>
            <a:normAutofit fontScale="90000"/>
          </a:bodyPr>
          <a:lstStyle/>
          <a:p>
            <a:r>
              <a:rPr lang="en-GB" dirty="0">
                <a:solidFill>
                  <a:srgbClr val="0070C0"/>
                </a:solidFill>
              </a:rPr>
              <a:t>Handovers</a:t>
            </a:r>
          </a:p>
        </p:txBody>
      </p:sp>
      <p:sp>
        <p:nvSpPr>
          <p:cNvPr id="3" name="Content Placeholder 2">
            <a:extLst>
              <a:ext uri="{FF2B5EF4-FFF2-40B4-BE49-F238E27FC236}">
                <a16:creationId xmlns:a16="http://schemas.microsoft.com/office/drawing/2014/main" id="{80D17B41-BF48-EAB6-CD16-14435D4B938B}"/>
              </a:ext>
            </a:extLst>
          </p:cNvPr>
          <p:cNvSpPr>
            <a:spLocks noGrp="1"/>
          </p:cNvSpPr>
          <p:nvPr>
            <p:ph idx="1"/>
          </p:nvPr>
        </p:nvSpPr>
        <p:spPr>
          <a:xfrm>
            <a:off x="362338" y="1079176"/>
            <a:ext cx="7120813" cy="4985722"/>
          </a:xfrm>
        </p:spPr>
        <p:txBody>
          <a:bodyPr>
            <a:normAutofit fontScale="85000" lnSpcReduction="20000"/>
          </a:bodyPr>
          <a:lstStyle/>
          <a:p>
            <a:r>
              <a:rPr lang="en-GB" dirty="0">
                <a:solidFill>
                  <a:srgbClr val="0070C0"/>
                </a:solidFill>
              </a:rPr>
              <a:t>Staff handovers are a critical time for communicating key information about patient’s care, condition and any changes.</a:t>
            </a:r>
          </a:p>
          <a:p>
            <a:r>
              <a:rPr lang="en-GB" dirty="0">
                <a:solidFill>
                  <a:srgbClr val="0070C0"/>
                </a:solidFill>
              </a:rPr>
              <a:t>Choose a quiet uninterrupted environment, ensure all relevant information is communicated clearly, and people have a chance to ask questions- no question is stupid; these are opportunities for teaching and learning.</a:t>
            </a:r>
          </a:p>
          <a:p>
            <a:r>
              <a:rPr lang="en-GB" dirty="0">
                <a:solidFill>
                  <a:srgbClr val="0070C0"/>
                </a:solidFill>
              </a:rPr>
              <a:t>All members of the </a:t>
            </a:r>
            <a:r>
              <a:rPr lang="en-GB" dirty="0" err="1">
                <a:solidFill>
                  <a:srgbClr val="0070C0"/>
                </a:solidFill>
              </a:rPr>
              <a:t>mdt</a:t>
            </a:r>
            <a:r>
              <a:rPr lang="en-GB" dirty="0">
                <a:solidFill>
                  <a:srgbClr val="0070C0"/>
                </a:solidFill>
              </a:rPr>
              <a:t> should be present.</a:t>
            </a:r>
          </a:p>
          <a:p>
            <a:r>
              <a:rPr lang="en-GB" dirty="0">
                <a:solidFill>
                  <a:srgbClr val="0070C0"/>
                </a:solidFill>
              </a:rPr>
              <a:t>Adopt a structured format, a clear agenda and a nominated lead.</a:t>
            </a:r>
          </a:p>
          <a:p>
            <a:r>
              <a:rPr lang="en-GB" dirty="0">
                <a:solidFill>
                  <a:srgbClr val="0070C0"/>
                </a:solidFill>
              </a:rPr>
              <a:t>Cover key topics such as- medical history, current condition, changes to the plan, updates from previous shift.</a:t>
            </a:r>
          </a:p>
          <a:p>
            <a:r>
              <a:rPr lang="en-GB" dirty="0">
                <a:solidFill>
                  <a:srgbClr val="0070C0"/>
                </a:solidFill>
              </a:rPr>
              <a:t>Document the handover- what was passed on.</a:t>
            </a:r>
          </a:p>
          <a:p>
            <a:r>
              <a:rPr lang="en-GB" dirty="0">
                <a:solidFill>
                  <a:srgbClr val="0070C0"/>
                </a:solidFill>
              </a:rPr>
              <a:t>Regular training on handover for all team. </a:t>
            </a:r>
          </a:p>
        </p:txBody>
      </p:sp>
      <p:pic>
        <p:nvPicPr>
          <p:cNvPr id="5" name="Picture 4">
            <a:extLst>
              <a:ext uri="{FF2B5EF4-FFF2-40B4-BE49-F238E27FC236}">
                <a16:creationId xmlns:a16="http://schemas.microsoft.com/office/drawing/2014/main" id="{C8B75A55-EEFB-6286-A28D-91CC3FD7F344}"/>
              </a:ext>
            </a:extLst>
          </p:cNvPr>
          <p:cNvPicPr>
            <a:picLocks noChangeAspect="1"/>
          </p:cNvPicPr>
          <p:nvPr/>
        </p:nvPicPr>
        <p:blipFill rotWithShape="1">
          <a:blip r:embed="rId2"/>
          <a:srcRect l="6875" t="20680" r="35179" b="15736"/>
          <a:stretch/>
        </p:blipFill>
        <p:spPr>
          <a:xfrm>
            <a:off x="7644869" y="615820"/>
            <a:ext cx="4397722" cy="3265715"/>
          </a:xfrm>
          <a:prstGeom prst="rect">
            <a:avLst/>
          </a:prstGeom>
        </p:spPr>
      </p:pic>
      <p:sp>
        <p:nvSpPr>
          <p:cNvPr id="7" name="TextBox 6">
            <a:extLst>
              <a:ext uri="{FF2B5EF4-FFF2-40B4-BE49-F238E27FC236}">
                <a16:creationId xmlns:a16="http://schemas.microsoft.com/office/drawing/2014/main" id="{9FCA99E9-C2C8-A2AD-2A11-42E650C29977}"/>
              </a:ext>
            </a:extLst>
          </p:cNvPr>
          <p:cNvSpPr txBox="1"/>
          <p:nvPr/>
        </p:nvSpPr>
        <p:spPr>
          <a:xfrm>
            <a:off x="7644869" y="3839842"/>
            <a:ext cx="4397722" cy="584775"/>
          </a:xfrm>
          <a:prstGeom prst="rect">
            <a:avLst/>
          </a:prstGeom>
          <a:noFill/>
        </p:spPr>
        <p:txBody>
          <a:bodyPr wrap="square">
            <a:spAutoFit/>
          </a:bodyPr>
          <a:lstStyle/>
          <a:p>
            <a:r>
              <a:rPr lang="en-GB" sz="1600" dirty="0">
                <a:solidFill>
                  <a:srgbClr val="0070C0"/>
                </a:solidFill>
              </a:rPr>
              <a:t>https://www.youtube.com/watch?v=W0ZbfsBOBUA</a:t>
            </a:r>
          </a:p>
        </p:txBody>
      </p:sp>
    </p:spTree>
    <p:extLst>
      <p:ext uri="{BB962C8B-B14F-4D97-AF65-F5344CB8AC3E}">
        <p14:creationId xmlns:p14="http://schemas.microsoft.com/office/powerpoint/2010/main" val="176157815"/>
      </p:ext>
    </p:extLst>
  </p:cSld>
  <p:clrMapOvr>
    <a:masterClrMapping/>
  </p:clrMapOvr>
  <mc:AlternateContent xmlns:mc="http://schemas.openxmlformats.org/markup-compatibility/2006" xmlns:p14="http://schemas.microsoft.com/office/powerpoint/2010/main">
    <mc:Choice Requires="p14">
      <p:transition spd="slow" p14:dur="2000" advTm="82557"/>
    </mc:Choice>
    <mc:Fallback xmlns="">
      <p:transition spd="slow" advTm="82557"/>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8B43B9-077C-B121-1334-07AF1F2E1160}"/>
              </a:ext>
            </a:extLst>
          </p:cNvPr>
          <p:cNvSpPr>
            <a:spLocks noGrp="1"/>
          </p:cNvSpPr>
          <p:nvPr>
            <p:ph type="title"/>
          </p:nvPr>
        </p:nvSpPr>
        <p:spPr>
          <a:xfrm>
            <a:off x="838200" y="365125"/>
            <a:ext cx="10515600" cy="483961"/>
          </a:xfrm>
        </p:spPr>
        <p:txBody>
          <a:bodyPr>
            <a:normAutofit fontScale="90000"/>
          </a:bodyPr>
          <a:lstStyle/>
          <a:p>
            <a:r>
              <a:rPr lang="en-GB" dirty="0">
                <a:solidFill>
                  <a:srgbClr val="0070C0"/>
                </a:solidFill>
              </a:rPr>
              <a:t>Navigating services</a:t>
            </a:r>
          </a:p>
        </p:txBody>
      </p:sp>
      <p:sp>
        <p:nvSpPr>
          <p:cNvPr id="3" name="Content Placeholder 2">
            <a:extLst>
              <a:ext uri="{FF2B5EF4-FFF2-40B4-BE49-F238E27FC236}">
                <a16:creationId xmlns:a16="http://schemas.microsoft.com/office/drawing/2014/main" id="{E4143263-DE69-40ED-DAB8-583668067B94}"/>
              </a:ext>
            </a:extLst>
          </p:cNvPr>
          <p:cNvSpPr>
            <a:spLocks noGrp="1"/>
          </p:cNvSpPr>
          <p:nvPr>
            <p:ph idx="1"/>
          </p:nvPr>
        </p:nvSpPr>
        <p:spPr>
          <a:xfrm>
            <a:off x="297025" y="1004530"/>
            <a:ext cx="8697686" cy="5032375"/>
          </a:xfrm>
        </p:spPr>
        <p:txBody>
          <a:bodyPr>
            <a:normAutofit lnSpcReduction="10000"/>
          </a:bodyPr>
          <a:lstStyle/>
          <a:p>
            <a:r>
              <a:rPr lang="en-GB" dirty="0">
                <a:solidFill>
                  <a:srgbClr val="0070C0"/>
                </a:solidFill>
              </a:rPr>
              <a:t>Start by identifying available health and social services locally – speak to local healthcare providers, community organisations or charities to check how to access these.</a:t>
            </a:r>
          </a:p>
          <a:p>
            <a:r>
              <a:rPr lang="en-GB" dirty="0">
                <a:solidFill>
                  <a:srgbClr val="0070C0"/>
                </a:solidFill>
              </a:rPr>
              <a:t>Discuss and identify any barriers to accessing services, such as language or cultural differences.</a:t>
            </a:r>
          </a:p>
          <a:p>
            <a:r>
              <a:rPr lang="en-GB" dirty="0">
                <a:solidFill>
                  <a:srgbClr val="0070C0"/>
                </a:solidFill>
              </a:rPr>
              <a:t>Engage with advocacy groups for people with NDDs, or caregiver support, find out how others have navigated the system, what worked, what didn’t.</a:t>
            </a:r>
          </a:p>
          <a:p>
            <a:r>
              <a:rPr lang="en-GB" dirty="0">
                <a:solidFill>
                  <a:srgbClr val="0070C0"/>
                </a:solidFill>
              </a:rPr>
              <a:t>Make sure you have a clear understanding of the patient’s medical condition, and specific problems you need addressed- have any relevant documentation with you.</a:t>
            </a:r>
          </a:p>
          <a:p>
            <a:endParaRPr lang="en-GB" dirty="0">
              <a:solidFill>
                <a:srgbClr val="0070C0"/>
              </a:solidFill>
            </a:endParaRPr>
          </a:p>
        </p:txBody>
      </p:sp>
      <p:pic>
        <p:nvPicPr>
          <p:cNvPr id="3074" name="Picture 2">
            <a:extLst>
              <a:ext uri="{FF2B5EF4-FFF2-40B4-BE49-F238E27FC236}">
                <a16:creationId xmlns:a16="http://schemas.microsoft.com/office/drawing/2014/main" id="{E7603318-A7C2-B700-C1D5-BF88AA9DC76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08498" y="607105"/>
            <a:ext cx="2520030" cy="304178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1E9C03F8-3004-490E-3D92-787673D36E3E}"/>
              </a:ext>
            </a:extLst>
          </p:cNvPr>
          <p:cNvSpPr txBox="1"/>
          <p:nvPr/>
        </p:nvSpPr>
        <p:spPr>
          <a:xfrm>
            <a:off x="9282073" y="3648885"/>
            <a:ext cx="2520030" cy="1077218"/>
          </a:xfrm>
          <a:prstGeom prst="rect">
            <a:avLst/>
          </a:prstGeom>
          <a:noFill/>
        </p:spPr>
        <p:txBody>
          <a:bodyPr wrap="square">
            <a:spAutoFit/>
          </a:bodyPr>
          <a:lstStyle/>
          <a:p>
            <a:r>
              <a:rPr lang="en-GB" sz="1600" dirty="0">
                <a:solidFill>
                  <a:srgbClr val="0070C0"/>
                </a:solidFill>
              </a:rPr>
              <a:t>https://r4d-ncd.org/2020/06/10/sri-lanka-health-and-ageing-survey/</a:t>
            </a:r>
          </a:p>
        </p:txBody>
      </p:sp>
    </p:spTree>
    <p:extLst>
      <p:ext uri="{BB962C8B-B14F-4D97-AF65-F5344CB8AC3E}">
        <p14:creationId xmlns:p14="http://schemas.microsoft.com/office/powerpoint/2010/main" val="2447595409"/>
      </p:ext>
    </p:extLst>
  </p:cSld>
  <p:clrMapOvr>
    <a:masterClrMapping/>
  </p:clrMapOvr>
  <mc:AlternateContent xmlns:mc="http://schemas.openxmlformats.org/markup-compatibility/2006" xmlns:p14="http://schemas.microsoft.com/office/powerpoint/2010/main">
    <mc:Choice Requires="p14">
      <p:transition spd="slow" p14:dur="2000" advTm="113890"/>
    </mc:Choice>
    <mc:Fallback xmlns="">
      <p:transition spd="slow" advTm="11389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8B43B9-077C-B121-1334-07AF1F2E1160}"/>
              </a:ext>
            </a:extLst>
          </p:cNvPr>
          <p:cNvSpPr>
            <a:spLocks noGrp="1"/>
          </p:cNvSpPr>
          <p:nvPr>
            <p:ph type="title"/>
          </p:nvPr>
        </p:nvSpPr>
        <p:spPr>
          <a:xfrm>
            <a:off x="838200" y="365125"/>
            <a:ext cx="10515600" cy="483961"/>
          </a:xfrm>
        </p:spPr>
        <p:txBody>
          <a:bodyPr>
            <a:normAutofit fontScale="90000"/>
          </a:bodyPr>
          <a:lstStyle/>
          <a:p>
            <a:r>
              <a:rPr lang="en-GB" dirty="0">
                <a:solidFill>
                  <a:srgbClr val="0070C0"/>
                </a:solidFill>
              </a:rPr>
              <a:t>Navigating services</a:t>
            </a:r>
          </a:p>
        </p:txBody>
      </p:sp>
      <p:sp>
        <p:nvSpPr>
          <p:cNvPr id="3" name="Content Placeholder 2">
            <a:extLst>
              <a:ext uri="{FF2B5EF4-FFF2-40B4-BE49-F238E27FC236}">
                <a16:creationId xmlns:a16="http://schemas.microsoft.com/office/drawing/2014/main" id="{E4143263-DE69-40ED-DAB8-583668067B94}"/>
              </a:ext>
            </a:extLst>
          </p:cNvPr>
          <p:cNvSpPr>
            <a:spLocks noGrp="1"/>
          </p:cNvSpPr>
          <p:nvPr>
            <p:ph idx="1"/>
          </p:nvPr>
        </p:nvSpPr>
        <p:spPr>
          <a:xfrm>
            <a:off x="297025" y="1004530"/>
            <a:ext cx="8697686" cy="5032375"/>
          </a:xfrm>
        </p:spPr>
        <p:txBody>
          <a:bodyPr>
            <a:normAutofit/>
          </a:bodyPr>
          <a:lstStyle/>
          <a:p>
            <a:r>
              <a:rPr lang="en-GB" dirty="0">
                <a:solidFill>
                  <a:srgbClr val="0070C0"/>
                </a:solidFill>
              </a:rPr>
              <a:t>Have a good understanding of local customs where you are working, and etiquette when interacting with medical and social care professionals.</a:t>
            </a:r>
          </a:p>
          <a:p>
            <a:r>
              <a:rPr lang="en-GB" dirty="0">
                <a:solidFill>
                  <a:srgbClr val="0070C0"/>
                </a:solidFill>
              </a:rPr>
              <a:t>Update yourself about latest developments in relevant research and treatments for NDDs and seek opportunities to know about opportunities to participate in research trials or studies.</a:t>
            </a:r>
          </a:p>
          <a:p>
            <a:r>
              <a:rPr lang="en-GB" dirty="0">
                <a:solidFill>
                  <a:srgbClr val="0070C0"/>
                </a:solidFill>
              </a:rPr>
              <a:t>Prioritise self-care and support for caregivers – engage with local counselling/ support groups.</a:t>
            </a:r>
          </a:p>
        </p:txBody>
      </p:sp>
      <p:pic>
        <p:nvPicPr>
          <p:cNvPr id="3074" name="Picture 2">
            <a:extLst>
              <a:ext uri="{FF2B5EF4-FFF2-40B4-BE49-F238E27FC236}">
                <a16:creationId xmlns:a16="http://schemas.microsoft.com/office/drawing/2014/main" id="{E7603318-A7C2-B700-C1D5-BF88AA9DC76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08498" y="607105"/>
            <a:ext cx="2520030" cy="304178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1E9C03F8-3004-490E-3D92-787673D36E3E}"/>
              </a:ext>
            </a:extLst>
          </p:cNvPr>
          <p:cNvSpPr txBox="1"/>
          <p:nvPr/>
        </p:nvSpPr>
        <p:spPr>
          <a:xfrm>
            <a:off x="9282073" y="3648885"/>
            <a:ext cx="2520030" cy="1077218"/>
          </a:xfrm>
          <a:prstGeom prst="rect">
            <a:avLst/>
          </a:prstGeom>
          <a:noFill/>
        </p:spPr>
        <p:txBody>
          <a:bodyPr wrap="square">
            <a:spAutoFit/>
          </a:bodyPr>
          <a:lstStyle/>
          <a:p>
            <a:r>
              <a:rPr lang="en-GB" sz="1600" dirty="0">
                <a:solidFill>
                  <a:srgbClr val="0070C0"/>
                </a:solidFill>
              </a:rPr>
              <a:t>https://r4d-ncd.org/2020/06/10/sri-lanka-health-and-ageing-survey/</a:t>
            </a:r>
          </a:p>
        </p:txBody>
      </p:sp>
    </p:spTree>
    <p:extLst>
      <p:ext uri="{BB962C8B-B14F-4D97-AF65-F5344CB8AC3E}">
        <p14:creationId xmlns:p14="http://schemas.microsoft.com/office/powerpoint/2010/main" val="4196958059"/>
      </p:ext>
    </p:extLst>
  </p:cSld>
  <p:clrMapOvr>
    <a:masterClrMapping/>
  </p:clrMapOvr>
  <mc:AlternateContent xmlns:mc="http://schemas.openxmlformats.org/markup-compatibility/2006" xmlns:p14="http://schemas.microsoft.com/office/powerpoint/2010/main">
    <mc:Choice Requires="p14">
      <p:transition spd="slow" p14:dur="2000" advTm="46778"/>
    </mc:Choice>
    <mc:Fallback xmlns="">
      <p:transition spd="slow" advTm="46778"/>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BA5588-E88C-1602-1CC7-E721955AF323}"/>
              </a:ext>
            </a:extLst>
          </p:cNvPr>
          <p:cNvSpPr>
            <a:spLocks noGrp="1"/>
          </p:cNvSpPr>
          <p:nvPr>
            <p:ph type="title"/>
          </p:nvPr>
        </p:nvSpPr>
        <p:spPr>
          <a:xfrm>
            <a:off x="838200" y="365125"/>
            <a:ext cx="10515600" cy="642581"/>
          </a:xfrm>
        </p:spPr>
        <p:txBody>
          <a:bodyPr>
            <a:normAutofit fontScale="90000"/>
          </a:bodyPr>
          <a:lstStyle/>
          <a:p>
            <a:r>
              <a:rPr lang="en-GB" dirty="0">
                <a:solidFill>
                  <a:srgbClr val="0070C0"/>
                </a:solidFill>
              </a:rPr>
              <a:t>References</a:t>
            </a:r>
          </a:p>
        </p:txBody>
      </p:sp>
      <p:sp>
        <p:nvSpPr>
          <p:cNvPr id="3" name="Content Placeholder 2">
            <a:extLst>
              <a:ext uri="{FF2B5EF4-FFF2-40B4-BE49-F238E27FC236}">
                <a16:creationId xmlns:a16="http://schemas.microsoft.com/office/drawing/2014/main" id="{AF7AB2DC-9784-B219-667E-263A83405534}"/>
              </a:ext>
            </a:extLst>
          </p:cNvPr>
          <p:cNvSpPr>
            <a:spLocks noGrp="1"/>
          </p:cNvSpPr>
          <p:nvPr>
            <p:ph idx="1"/>
          </p:nvPr>
        </p:nvSpPr>
        <p:spPr>
          <a:xfrm>
            <a:off x="139959" y="1007706"/>
            <a:ext cx="11849878" cy="5169257"/>
          </a:xfrm>
        </p:spPr>
        <p:txBody>
          <a:bodyPr/>
          <a:lstStyle/>
          <a:p>
            <a:pPr>
              <a:lnSpc>
                <a:spcPct val="100000"/>
              </a:lnSpc>
              <a:spcBef>
                <a:spcPts val="0"/>
              </a:spcBef>
            </a:pPr>
            <a:r>
              <a:rPr lang="en-GB" sz="1600" dirty="0">
                <a:solidFill>
                  <a:srgbClr val="0070C0"/>
                </a:solidFill>
              </a:rPr>
              <a:t>Allen L (2021) Concordance and non-compliance: a psychological perspective, Prescribing Practice 3(1) https://www.prescribingpractice.com/content/professional/concordance-and-non-compliance-a-psychological-perspective/</a:t>
            </a:r>
          </a:p>
          <a:p>
            <a:pPr>
              <a:lnSpc>
                <a:spcPct val="100000"/>
              </a:lnSpc>
              <a:spcBef>
                <a:spcPts val="0"/>
              </a:spcBef>
            </a:pPr>
            <a:r>
              <a:rPr lang="en-GB" sz="1600" dirty="0">
                <a:solidFill>
                  <a:srgbClr val="0070C0"/>
                </a:solidFill>
              </a:rPr>
              <a:t>Cummings J et al (2018) </a:t>
            </a:r>
            <a:r>
              <a:rPr lang="en-GB" sz="1600" dirty="0" err="1">
                <a:solidFill>
                  <a:srgbClr val="0070C0"/>
                </a:solidFill>
              </a:rPr>
              <a:t>Pimavanserin</a:t>
            </a:r>
            <a:r>
              <a:rPr lang="en-GB" sz="1600" dirty="0">
                <a:solidFill>
                  <a:srgbClr val="0070C0"/>
                </a:solidFill>
              </a:rPr>
              <a:t>: potential treatment for dementia-related psychosis, Journal of Prevention of Alzheimer’s Disease, 5(4)  </a:t>
            </a:r>
            <a:r>
              <a:rPr lang="en-GB" sz="1600" dirty="0">
                <a:solidFill>
                  <a:srgbClr val="0070C0"/>
                </a:solidFill>
                <a:hlinkClick r:id="rId2"/>
              </a:rPr>
              <a:t>https://www.researchgate.net/publication/332215135_Pimavanserin_Potential_Treatment_For_Dementia-Related_Psychosis</a:t>
            </a:r>
            <a:endParaRPr lang="en-GB" sz="1600" dirty="0">
              <a:solidFill>
                <a:srgbClr val="0070C0"/>
              </a:solidFill>
            </a:endParaRPr>
          </a:p>
          <a:p>
            <a:pPr>
              <a:lnSpc>
                <a:spcPct val="100000"/>
              </a:lnSpc>
              <a:spcBef>
                <a:spcPts val="0"/>
              </a:spcBef>
            </a:pPr>
            <a:r>
              <a:rPr lang="en-GB" sz="1600" dirty="0">
                <a:solidFill>
                  <a:srgbClr val="0070C0"/>
                </a:solidFill>
              </a:rPr>
              <a:t>Danuta </a:t>
            </a:r>
            <a:r>
              <a:rPr lang="en-GB" sz="1600" dirty="0" err="1">
                <a:solidFill>
                  <a:srgbClr val="0070C0"/>
                </a:solidFill>
              </a:rPr>
              <a:t>Lipinska</a:t>
            </a:r>
            <a:r>
              <a:rPr lang="en-GB" sz="1600" dirty="0">
                <a:solidFill>
                  <a:srgbClr val="0070C0"/>
                </a:solidFill>
              </a:rPr>
              <a:t>, in Tanner, L (2017) Embracing touch in dementia care: a person-centred approach to care and relationships, Kingsley, London.</a:t>
            </a:r>
          </a:p>
          <a:p>
            <a:pPr>
              <a:lnSpc>
                <a:spcPct val="100000"/>
              </a:lnSpc>
              <a:spcBef>
                <a:spcPts val="0"/>
              </a:spcBef>
            </a:pPr>
            <a:r>
              <a:rPr lang="en-GB" sz="1600" dirty="0">
                <a:solidFill>
                  <a:srgbClr val="0070C0"/>
                </a:solidFill>
                <a:latin typeface="Arial" panose="020B0604020202020204" pitchFamily="34" charset="0"/>
                <a:cs typeface="Arial" panose="020B0604020202020204" pitchFamily="34" charset="0"/>
              </a:rPr>
              <a:t>Desai S (2021) The role of humour and laughter therapy in decreasing caregiver burden among carers of a person living with dementia- A case study</a:t>
            </a:r>
            <a:r>
              <a:rPr lang="en-GB" sz="1600" dirty="0">
                <a:solidFill>
                  <a:srgbClr val="0070C0"/>
                </a:solidFill>
                <a:cs typeface="Arial" panose="020B0604020202020204" pitchFamily="34" charset="0"/>
              </a:rPr>
              <a:t>, </a:t>
            </a:r>
            <a:r>
              <a:rPr lang="en-GB" sz="1600" i="1" dirty="0">
                <a:solidFill>
                  <a:srgbClr val="0070C0"/>
                </a:solidFill>
                <a:effectLst/>
              </a:rPr>
              <a:t>Ann </a:t>
            </a:r>
            <a:r>
              <a:rPr lang="en-GB" sz="1600" i="1" dirty="0" err="1">
                <a:solidFill>
                  <a:srgbClr val="0070C0"/>
                </a:solidFill>
                <a:effectLst/>
              </a:rPr>
              <a:t>Geriatr</a:t>
            </a:r>
            <a:r>
              <a:rPr lang="en-GB" sz="1600" i="1" dirty="0">
                <a:solidFill>
                  <a:srgbClr val="0070C0"/>
                </a:solidFill>
                <a:effectLst/>
              </a:rPr>
              <a:t> </a:t>
            </a:r>
            <a:r>
              <a:rPr lang="en-GB" sz="1600" i="1" dirty="0" err="1">
                <a:solidFill>
                  <a:srgbClr val="0070C0"/>
                </a:solidFill>
                <a:effectLst/>
              </a:rPr>
              <a:t>Educ</a:t>
            </a:r>
            <a:r>
              <a:rPr lang="en-GB" sz="1600" i="1" dirty="0">
                <a:solidFill>
                  <a:srgbClr val="0070C0"/>
                </a:solidFill>
                <a:effectLst/>
              </a:rPr>
              <a:t> Med Sci</a:t>
            </a:r>
            <a:r>
              <a:rPr lang="en-GB" sz="1600" dirty="0">
                <a:solidFill>
                  <a:srgbClr val="0070C0"/>
                </a:solidFill>
                <a:cs typeface="Arial" panose="020B0604020202020204" pitchFamily="34" charset="0"/>
              </a:rPr>
              <a:t> </a:t>
            </a:r>
            <a:r>
              <a:rPr lang="en-GB" sz="1800" b="0" i="0" dirty="0">
                <a:solidFill>
                  <a:srgbClr val="0070C0"/>
                </a:solidFill>
                <a:effectLst/>
                <a:latin typeface="Arial" panose="020B0604020202020204" pitchFamily="34" charset="0"/>
                <a:cs typeface="Arial" panose="020B0604020202020204" pitchFamily="34" charset="0"/>
              </a:rPr>
              <a:t>8,(2):</a:t>
            </a:r>
            <a:r>
              <a:rPr lang="en-GB" sz="1800" b="1" i="0" dirty="0">
                <a:solidFill>
                  <a:srgbClr val="0070C0"/>
                </a:solidFill>
                <a:effectLst/>
                <a:latin typeface="Arial" panose="020B0604020202020204" pitchFamily="34" charset="0"/>
                <a:cs typeface="Arial" panose="020B0604020202020204" pitchFamily="34" charset="0"/>
              </a:rPr>
              <a:t> </a:t>
            </a:r>
            <a:r>
              <a:rPr lang="en-GB" sz="1800" b="0" i="0" dirty="0">
                <a:solidFill>
                  <a:srgbClr val="0070C0"/>
                </a:solidFill>
                <a:effectLst/>
                <a:latin typeface="Arial" panose="020B0604020202020204" pitchFamily="34" charset="0"/>
                <a:cs typeface="Arial" panose="020B0604020202020204" pitchFamily="34" charset="0"/>
              </a:rPr>
              <a:t>60-63, </a:t>
            </a:r>
            <a:r>
              <a:rPr lang="en-GB" sz="1800" b="0" i="0" u="none" strike="noStrike" dirty="0">
                <a:solidFill>
                  <a:srgbClr val="0070C0"/>
                </a:solidFill>
                <a:effectLst/>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https://doi.org/10.18231/j.agems.2021.014</a:t>
            </a:r>
            <a:endParaRPr lang="en-GB" sz="1600" dirty="0">
              <a:solidFill>
                <a:srgbClr val="0070C0"/>
              </a:solidFill>
            </a:endParaRPr>
          </a:p>
          <a:p>
            <a:pPr>
              <a:lnSpc>
                <a:spcPct val="100000"/>
              </a:lnSpc>
              <a:spcBef>
                <a:spcPts val="0"/>
              </a:spcBef>
            </a:pPr>
            <a:r>
              <a:rPr lang="en-GB" sz="1600" b="0" i="0" dirty="0">
                <a:solidFill>
                  <a:srgbClr val="0070C0"/>
                </a:solidFill>
                <a:effectLst/>
              </a:rPr>
              <a:t>Jones &amp; Yarbrough (1985), A naturalistic study of the meanings of touch. Communication Monographs, 52., 19-56.  </a:t>
            </a:r>
            <a:r>
              <a:rPr lang="en-GB" sz="1600" dirty="0">
                <a:solidFill>
                  <a:srgbClr val="0070C0"/>
                </a:solidFill>
              </a:rPr>
              <a:t>Haptic Communication-  https://psychology.fandom.com/wiki/Haptic_communication</a:t>
            </a:r>
          </a:p>
          <a:p>
            <a:pPr>
              <a:lnSpc>
                <a:spcPct val="100000"/>
              </a:lnSpc>
              <a:spcBef>
                <a:spcPts val="0"/>
              </a:spcBef>
            </a:pPr>
            <a:r>
              <a:rPr lang="en-GB" sz="1600" dirty="0">
                <a:solidFill>
                  <a:srgbClr val="0070C0"/>
                </a:solidFill>
                <a:cs typeface="Arial" panose="020B0604020202020204" pitchFamily="34" charset="0"/>
              </a:rPr>
              <a:t>Leroi I, Wolski L, Pavlina Charalambous A, </a:t>
            </a:r>
            <a:r>
              <a:rPr lang="en-GB" sz="1600" dirty="0" err="1">
                <a:solidFill>
                  <a:srgbClr val="0070C0"/>
                </a:solidFill>
                <a:cs typeface="Arial" panose="020B0604020202020204" pitchFamily="34" charset="0"/>
              </a:rPr>
              <a:t>Constantinidou</a:t>
            </a:r>
            <a:r>
              <a:rPr lang="en-GB" sz="1600" dirty="0">
                <a:solidFill>
                  <a:srgbClr val="0070C0"/>
                </a:solidFill>
                <a:cs typeface="Arial" panose="020B0604020202020204" pitchFamily="34" charset="0"/>
              </a:rPr>
              <a:t> F, Renaud D, Dawes P, Hann M, </a:t>
            </a:r>
            <a:r>
              <a:rPr lang="en-GB" sz="1600" dirty="0" err="1">
                <a:solidFill>
                  <a:srgbClr val="0070C0"/>
                </a:solidFill>
                <a:cs typeface="Arial" panose="020B0604020202020204" pitchFamily="34" charset="0"/>
              </a:rPr>
              <a:t>Himmelsbach</a:t>
            </a:r>
            <a:r>
              <a:rPr lang="en-GB" sz="1600" dirty="0">
                <a:solidFill>
                  <a:srgbClr val="0070C0"/>
                </a:solidFill>
                <a:cs typeface="Arial" panose="020B0604020202020204" pitchFamily="34" charset="0"/>
              </a:rPr>
              <a:t> I, Miah J, Payne M, Simkin Z, </a:t>
            </a:r>
            <a:r>
              <a:rPr lang="en-GB" sz="1600" dirty="0" err="1">
                <a:solidFill>
                  <a:srgbClr val="0070C0"/>
                </a:solidFill>
                <a:cs typeface="Arial" panose="020B0604020202020204" pitchFamily="34" charset="0"/>
              </a:rPr>
              <a:t>Thodi</a:t>
            </a:r>
            <a:r>
              <a:rPr lang="en-GB" sz="1600" dirty="0">
                <a:solidFill>
                  <a:srgbClr val="0070C0"/>
                </a:solidFill>
                <a:cs typeface="Arial" panose="020B0604020202020204" pitchFamily="34" charset="0"/>
              </a:rPr>
              <a:t> C, Kent Yeung W &amp; </a:t>
            </a:r>
            <a:r>
              <a:rPr lang="en-GB" sz="1600" dirty="0" err="1">
                <a:solidFill>
                  <a:srgbClr val="0070C0"/>
                </a:solidFill>
                <a:cs typeface="Arial" panose="020B0604020202020204" pitchFamily="34" charset="0"/>
              </a:rPr>
              <a:t>Mengitsu</a:t>
            </a:r>
            <a:r>
              <a:rPr lang="en-GB" sz="1600" dirty="0">
                <a:solidFill>
                  <a:srgbClr val="0070C0"/>
                </a:solidFill>
                <a:cs typeface="Arial" panose="020B0604020202020204" pitchFamily="34" charset="0"/>
              </a:rPr>
              <a:t> Yohannes A (2022) Support care needs of people with hearing and vision impairment in dementia: a European cross-national perspective, Disability and Rehabilitation, 44:18, 5069-5081, DOI: </a:t>
            </a:r>
            <a:r>
              <a:rPr lang="en-GB" sz="1600" u="sng" dirty="0">
                <a:solidFill>
                  <a:srgbClr val="0070C0"/>
                </a:solidFill>
                <a:cs typeface="Arial" panose="020B0604020202020204" pitchFamily="34" charset="0"/>
                <a:hlinkClick r:id="rId4">
                  <a:extLst>
                    <a:ext uri="{A12FA001-AC4F-418D-AE19-62706E023703}">
                      <ahyp:hlinkClr xmlns:ahyp="http://schemas.microsoft.com/office/drawing/2018/hyperlinkcolor" val="tx"/>
                    </a:ext>
                  </a:extLst>
                </a:hlinkClick>
              </a:rPr>
              <a:t>10.1080/09638288.2021.1923071</a:t>
            </a:r>
            <a:endParaRPr lang="en-GB" sz="1600" dirty="0">
              <a:solidFill>
                <a:srgbClr val="0070C0"/>
              </a:solidFill>
            </a:endParaRPr>
          </a:p>
          <a:p>
            <a:pPr>
              <a:lnSpc>
                <a:spcPct val="100000"/>
              </a:lnSpc>
              <a:spcBef>
                <a:spcPts val="0"/>
              </a:spcBef>
            </a:pPr>
            <a:r>
              <a:rPr lang="en-GB" sz="1600" dirty="0" err="1">
                <a:solidFill>
                  <a:srgbClr val="0070C0"/>
                </a:solidFill>
              </a:rPr>
              <a:t>Mesulam</a:t>
            </a:r>
            <a:r>
              <a:rPr lang="en-GB" sz="1600" dirty="0">
                <a:solidFill>
                  <a:srgbClr val="0070C0"/>
                </a:solidFill>
              </a:rPr>
              <a:t> M et al (2021), Memory Resilience in Alzheimer Disease With Primary Progressive Aphasia, Neurology, 96 (6) e916 e925; DOI: 10.1212/WNL.0000000000011397    </a:t>
            </a:r>
            <a:r>
              <a:rPr lang="en-GB" sz="1600" dirty="0">
                <a:solidFill>
                  <a:srgbClr val="0070C0"/>
                </a:solidFill>
                <a:hlinkClick r:id="rId5"/>
              </a:rPr>
              <a:t>https://n.neurology.org/content/96/6/e916</a:t>
            </a:r>
            <a:endParaRPr lang="en-GB" sz="1600" dirty="0">
              <a:solidFill>
                <a:srgbClr val="0070C0"/>
              </a:solidFill>
            </a:endParaRPr>
          </a:p>
          <a:p>
            <a:pPr>
              <a:lnSpc>
                <a:spcPct val="100000"/>
              </a:lnSpc>
              <a:spcBef>
                <a:spcPts val="0"/>
              </a:spcBef>
            </a:pPr>
            <a:r>
              <a:rPr lang="en-GB" sz="1600" dirty="0">
                <a:solidFill>
                  <a:srgbClr val="0070C0"/>
                </a:solidFill>
              </a:rPr>
              <a:t>NHS England (2023) </a:t>
            </a:r>
            <a:r>
              <a:rPr lang="en-GB" sz="1600" dirty="0">
                <a:solidFill>
                  <a:srgbClr val="0070C0"/>
                </a:solidFill>
                <a:hlinkClick r:id="rId6"/>
              </a:rPr>
              <a:t>https://www.nhs.uk/conditions/dementia/communication-and-dementia/#:~:text=pat%20or%20hold%20the%20person's,comfortable%20with%20you%20doing%20this</a:t>
            </a:r>
            <a:endParaRPr lang="en-GB" sz="1600" dirty="0">
              <a:solidFill>
                <a:srgbClr val="0070C0"/>
              </a:solidFill>
            </a:endParaRPr>
          </a:p>
          <a:p>
            <a:pPr>
              <a:lnSpc>
                <a:spcPct val="100000"/>
              </a:lnSpc>
              <a:spcBef>
                <a:spcPts val="0"/>
              </a:spcBef>
            </a:pPr>
            <a:r>
              <a:rPr lang="en-GB" sz="1600" dirty="0">
                <a:solidFill>
                  <a:srgbClr val="0070C0"/>
                </a:solidFill>
              </a:rPr>
              <a:t>Nurse Key (2018) Record Keeping, https://nursekey.com/record-keeping/</a:t>
            </a:r>
          </a:p>
          <a:p>
            <a:pPr marL="0" indent="0">
              <a:buNone/>
            </a:pPr>
            <a:endParaRPr lang="en-GB" dirty="0"/>
          </a:p>
        </p:txBody>
      </p:sp>
    </p:spTree>
    <p:extLst>
      <p:ext uri="{BB962C8B-B14F-4D97-AF65-F5344CB8AC3E}">
        <p14:creationId xmlns:p14="http://schemas.microsoft.com/office/powerpoint/2010/main" val="3099518838"/>
      </p:ext>
    </p:extLst>
  </p:cSld>
  <p:clrMapOvr>
    <a:masterClrMapping/>
  </p:clrMapOvr>
  <mc:AlternateContent xmlns:mc="http://schemas.openxmlformats.org/markup-compatibility/2006" xmlns:p14="http://schemas.microsoft.com/office/powerpoint/2010/main">
    <mc:Choice Requires="p14">
      <p:transition spd="slow" p14:dur="2000" advTm="26978"/>
    </mc:Choice>
    <mc:Fallback xmlns="">
      <p:transition spd="slow" advTm="26978"/>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BA5588-E88C-1602-1CC7-E721955AF323}"/>
              </a:ext>
            </a:extLst>
          </p:cNvPr>
          <p:cNvSpPr>
            <a:spLocks noGrp="1"/>
          </p:cNvSpPr>
          <p:nvPr>
            <p:ph type="title"/>
          </p:nvPr>
        </p:nvSpPr>
        <p:spPr>
          <a:xfrm>
            <a:off x="838200" y="365125"/>
            <a:ext cx="10515600" cy="642581"/>
          </a:xfrm>
        </p:spPr>
        <p:txBody>
          <a:bodyPr>
            <a:normAutofit fontScale="90000"/>
          </a:bodyPr>
          <a:lstStyle/>
          <a:p>
            <a:r>
              <a:rPr lang="en-GB" dirty="0">
                <a:solidFill>
                  <a:srgbClr val="0070C0"/>
                </a:solidFill>
              </a:rPr>
              <a:t>References</a:t>
            </a:r>
          </a:p>
        </p:txBody>
      </p:sp>
      <p:sp>
        <p:nvSpPr>
          <p:cNvPr id="3" name="Content Placeholder 2">
            <a:extLst>
              <a:ext uri="{FF2B5EF4-FFF2-40B4-BE49-F238E27FC236}">
                <a16:creationId xmlns:a16="http://schemas.microsoft.com/office/drawing/2014/main" id="{AF7AB2DC-9784-B219-667E-263A83405534}"/>
              </a:ext>
            </a:extLst>
          </p:cNvPr>
          <p:cNvSpPr>
            <a:spLocks noGrp="1"/>
          </p:cNvSpPr>
          <p:nvPr>
            <p:ph idx="1"/>
          </p:nvPr>
        </p:nvSpPr>
        <p:spPr>
          <a:xfrm>
            <a:off x="139959" y="1007706"/>
            <a:ext cx="11849878" cy="5169257"/>
          </a:xfrm>
        </p:spPr>
        <p:txBody>
          <a:bodyPr/>
          <a:lstStyle/>
          <a:p>
            <a:pPr>
              <a:lnSpc>
                <a:spcPct val="100000"/>
              </a:lnSpc>
              <a:spcBef>
                <a:spcPts val="0"/>
              </a:spcBef>
            </a:pPr>
            <a:r>
              <a:rPr lang="en-GB" sz="1600" dirty="0">
                <a:solidFill>
                  <a:srgbClr val="0070C0"/>
                </a:solidFill>
              </a:rPr>
              <a:t>Salmon Health (2018) Dementia behaviour management: 6 caregiver challenges and suggestions, </a:t>
            </a:r>
            <a:r>
              <a:rPr lang="en-GB" sz="1600" dirty="0">
                <a:solidFill>
                  <a:srgbClr val="0070C0"/>
                </a:solidFill>
                <a:hlinkClick r:id="rId2"/>
              </a:rPr>
              <a:t>https://salmonhealth.com/blog/dementia-behavior-management/</a:t>
            </a:r>
            <a:endParaRPr lang="en-GB" sz="1600" dirty="0">
              <a:solidFill>
                <a:srgbClr val="0070C0"/>
              </a:solidFill>
            </a:endParaRPr>
          </a:p>
          <a:p>
            <a:pPr>
              <a:lnSpc>
                <a:spcPct val="100000"/>
              </a:lnSpc>
              <a:spcBef>
                <a:spcPts val="0"/>
              </a:spcBef>
            </a:pPr>
            <a:r>
              <a:rPr lang="en-GB" sz="1600" b="0" i="0" dirty="0">
                <a:solidFill>
                  <a:srgbClr val="0070C0"/>
                </a:solidFill>
                <a:effectLst/>
              </a:rPr>
              <a:t>G. J. Treharne, A. C. Lyons, E. D. Hale, K. M. J. Douglas, G. D. </a:t>
            </a:r>
            <a:r>
              <a:rPr lang="en-GB" sz="1600" b="0" i="0" dirty="0" err="1">
                <a:solidFill>
                  <a:srgbClr val="0070C0"/>
                </a:solidFill>
                <a:effectLst/>
              </a:rPr>
              <a:t>Kitas</a:t>
            </a:r>
            <a:r>
              <a:rPr lang="en-GB" sz="1600" b="0" i="0" dirty="0">
                <a:solidFill>
                  <a:srgbClr val="0070C0"/>
                </a:solidFill>
                <a:effectLst/>
              </a:rPr>
              <a:t>, ‘Compliance’ is futile but is ‘concordance’ between rheumatology patients and health professionals attainable?, </a:t>
            </a:r>
            <a:r>
              <a:rPr lang="en-GB" sz="1600" b="0" i="1" dirty="0">
                <a:solidFill>
                  <a:srgbClr val="0070C0"/>
                </a:solidFill>
                <a:effectLst/>
              </a:rPr>
              <a:t>Rheumatology</a:t>
            </a:r>
            <a:r>
              <a:rPr lang="en-GB" sz="1600" b="0" i="0" dirty="0">
                <a:solidFill>
                  <a:srgbClr val="0070C0"/>
                </a:solidFill>
                <a:effectLst/>
              </a:rPr>
              <a:t>, Volume 45, Issue 1, January 2006, Pages 1–5, </a:t>
            </a:r>
            <a:r>
              <a:rPr lang="en-GB" sz="1600" b="0" i="0" u="none" strike="noStrike" dirty="0">
                <a:solidFill>
                  <a:srgbClr val="0070C0"/>
                </a:solidFill>
                <a:effectLst/>
                <a:hlinkClick r:id="rId3">
                  <a:extLst>
                    <a:ext uri="{A12FA001-AC4F-418D-AE19-62706E023703}">
                      <ahyp:hlinkClr xmlns:ahyp="http://schemas.microsoft.com/office/drawing/2018/hyperlinkcolor" val="tx"/>
                    </a:ext>
                  </a:extLst>
                </a:hlinkClick>
              </a:rPr>
              <a:t>https://doi.org/10.1093/rheumatology/kei223</a:t>
            </a:r>
            <a:endParaRPr lang="en-GB" sz="1600" dirty="0">
              <a:solidFill>
                <a:srgbClr val="0070C0"/>
              </a:solidFill>
            </a:endParaRPr>
          </a:p>
          <a:p>
            <a:pPr>
              <a:lnSpc>
                <a:spcPct val="100000"/>
              </a:lnSpc>
              <a:spcBef>
                <a:spcPts val="0"/>
              </a:spcBef>
            </a:pPr>
            <a:r>
              <a:rPr lang="en-GB" sz="1600" b="0" i="0" dirty="0">
                <a:solidFill>
                  <a:srgbClr val="0070C0"/>
                </a:solidFill>
                <a:effectLst/>
              </a:rPr>
              <a:t>University of Groningen. "Parkinson’s disease undermines language processing." ScienceDaily. ScienceDaily, 9 February 2011. &lt;www.sciencedaily.com/releases/2011/02/110209082642.htm&gt;.</a:t>
            </a:r>
          </a:p>
          <a:p>
            <a:pPr>
              <a:lnSpc>
                <a:spcPct val="100000"/>
              </a:lnSpc>
              <a:spcBef>
                <a:spcPts val="0"/>
              </a:spcBef>
            </a:pPr>
            <a:endParaRPr lang="en-GB" sz="2800" b="0" i="0" dirty="0">
              <a:solidFill>
                <a:srgbClr val="0070C0"/>
              </a:solidFill>
              <a:effectLst/>
            </a:endParaRPr>
          </a:p>
          <a:p>
            <a:pPr marL="0" indent="0">
              <a:buNone/>
            </a:pPr>
            <a:endParaRPr lang="en-GB" dirty="0"/>
          </a:p>
        </p:txBody>
      </p:sp>
    </p:spTree>
    <p:extLst>
      <p:ext uri="{BB962C8B-B14F-4D97-AF65-F5344CB8AC3E}">
        <p14:creationId xmlns:p14="http://schemas.microsoft.com/office/powerpoint/2010/main" val="2594452688"/>
      </p:ext>
    </p:extLst>
  </p:cSld>
  <p:clrMapOvr>
    <a:masterClrMapping/>
  </p:clrMapOvr>
  <mc:AlternateContent xmlns:mc="http://schemas.openxmlformats.org/markup-compatibility/2006" xmlns:p14="http://schemas.microsoft.com/office/powerpoint/2010/main">
    <mc:Choice Requires="p14">
      <p:transition spd="slow" p14:dur="2000" advTm="5730"/>
    </mc:Choice>
    <mc:Fallback xmlns="">
      <p:transition spd="slow" advTm="573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C3CD5-A46B-C48A-802B-6FC73CCA81FD}"/>
              </a:ext>
            </a:extLst>
          </p:cNvPr>
          <p:cNvSpPr>
            <a:spLocks noGrp="1"/>
          </p:cNvSpPr>
          <p:nvPr>
            <p:ph type="title"/>
          </p:nvPr>
        </p:nvSpPr>
        <p:spPr>
          <a:xfrm>
            <a:off x="838200" y="365126"/>
            <a:ext cx="10515600" cy="409316"/>
          </a:xfrm>
        </p:spPr>
        <p:txBody>
          <a:bodyPr>
            <a:normAutofit fontScale="90000"/>
          </a:bodyPr>
          <a:lstStyle/>
          <a:p>
            <a:r>
              <a:rPr lang="en-GB" dirty="0">
                <a:solidFill>
                  <a:srgbClr val="0070C0"/>
                </a:solidFill>
              </a:rPr>
              <a:t>Summary</a:t>
            </a:r>
          </a:p>
        </p:txBody>
      </p:sp>
      <p:sp>
        <p:nvSpPr>
          <p:cNvPr id="3" name="Content Placeholder 2">
            <a:extLst>
              <a:ext uri="{FF2B5EF4-FFF2-40B4-BE49-F238E27FC236}">
                <a16:creationId xmlns:a16="http://schemas.microsoft.com/office/drawing/2014/main" id="{092D4368-DD71-3AB9-C949-8FDD2B7EB18D}"/>
              </a:ext>
            </a:extLst>
          </p:cNvPr>
          <p:cNvSpPr>
            <a:spLocks noGrp="1"/>
          </p:cNvSpPr>
          <p:nvPr>
            <p:ph idx="1"/>
          </p:nvPr>
        </p:nvSpPr>
        <p:spPr>
          <a:xfrm>
            <a:off x="261257" y="774442"/>
            <a:ext cx="11092543" cy="4879909"/>
          </a:xfrm>
        </p:spPr>
        <p:txBody>
          <a:bodyPr>
            <a:normAutofit fontScale="92500" lnSpcReduction="20000"/>
          </a:bodyPr>
          <a:lstStyle/>
          <a:p>
            <a:r>
              <a:rPr lang="en-GB" dirty="0">
                <a:solidFill>
                  <a:srgbClr val="0070C0"/>
                </a:solidFill>
              </a:rPr>
              <a:t>Communicating challenges for people with NDDs include difficulty speaking, understanding speech &amp; writing, and with non-verbal interaction.</a:t>
            </a:r>
          </a:p>
          <a:p>
            <a:r>
              <a:rPr lang="en-GB" dirty="0">
                <a:solidFill>
                  <a:srgbClr val="0070C0"/>
                </a:solidFill>
              </a:rPr>
              <a:t>Be patient and understanding, allow plenty of time to process information- avoid answering for them where avoidable.</a:t>
            </a:r>
          </a:p>
          <a:p>
            <a:r>
              <a:rPr lang="en-GB" dirty="0">
                <a:solidFill>
                  <a:srgbClr val="0070C0"/>
                </a:solidFill>
              </a:rPr>
              <a:t>Simplify language, use visual aids where appropriate.  Know the family, know preferences and what the person probably wants to say in predictable situations. </a:t>
            </a:r>
          </a:p>
          <a:p>
            <a:r>
              <a:rPr lang="en-GB" dirty="0">
                <a:solidFill>
                  <a:srgbClr val="0070C0"/>
                </a:solidFill>
              </a:rPr>
              <a:t>Use alternatives where it may help, e.g. writing, picture boards, technology..</a:t>
            </a:r>
          </a:p>
          <a:p>
            <a:r>
              <a:rPr lang="en-GB" dirty="0">
                <a:solidFill>
                  <a:srgbClr val="0070C0"/>
                </a:solidFill>
              </a:rPr>
              <a:t>Watch facial/ body cues, but be aware of how this may be impacted by the NDD.</a:t>
            </a:r>
          </a:p>
          <a:p>
            <a:r>
              <a:rPr lang="en-GB" dirty="0">
                <a:solidFill>
                  <a:srgbClr val="0070C0"/>
                </a:solidFill>
              </a:rPr>
              <a:t>With dementia/ cognitive impairment, help to focus on the present when that is the issue.  Avoid unnecessary confusion with potentially distressing past experiences (though find times to enjoy reminiscence). </a:t>
            </a:r>
          </a:p>
          <a:p>
            <a:r>
              <a:rPr lang="en-GB" dirty="0">
                <a:solidFill>
                  <a:srgbClr val="0070C0"/>
                </a:solidFill>
              </a:rPr>
              <a:t>Involve the family and patient in the communicating process. </a:t>
            </a:r>
          </a:p>
        </p:txBody>
      </p:sp>
    </p:spTree>
    <p:extLst>
      <p:ext uri="{BB962C8B-B14F-4D97-AF65-F5344CB8AC3E}">
        <p14:creationId xmlns:p14="http://schemas.microsoft.com/office/powerpoint/2010/main" val="1480379916"/>
      </p:ext>
    </p:extLst>
  </p:cSld>
  <p:clrMapOvr>
    <a:masterClrMapping/>
  </p:clrMapOvr>
  <mc:AlternateContent xmlns:mc="http://schemas.openxmlformats.org/markup-compatibility/2006" xmlns:p14="http://schemas.microsoft.com/office/powerpoint/2010/main">
    <mc:Choice Requires="p14">
      <p:transition spd="slow" p14:dur="2000" advTm="201271"/>
    </mc:Choice>
    <mc:Fallback xmlns="">
      <p:transition spd="slow" advTm="201271"/>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4DF954-A0BC-0FB4-0690-782796E5E72E}"/>
              </a:ext>
            </a:extLst>
          </p:cNvPr>
          <p:cNvSpPr>
            <a:spLocks noGrp="1"/>
          </p:cNvSpPr>
          <p:nvPr>
            <p:ph type="title"/>
          </p:nvPr>
        </p:nvSpPr>
        <p:spPr>
          <a:xfrm>
            <a:off x="838200" y="365125"/>
            <a:ext cx="10515600" cy="427977"/>
          </a:xfrm>
        </p:spPr>
        <p:txBody>
          <a:bodyPr>
            <a:normAutofit fontScale="90000"/>
          </a:bodyPr>
          <a:lstStyle/>
          <a:p>
            <a:r>
              <a:rPr lang="en-GB" b="1" dirty="0">
                <a:solidFill>
                  <a:srgbClr val="0070C0"/>
                </a:solidFill>
              </a:rPr>
              <a:t>Scenario</a:t>
            </a:r>
          </a:p>
        </p:txBody>
      </p:sp>
      <p:sp>
        <p:nvSpPr>
          <p:cNvPr id="3" name="Content Placeholder 2">
            <a:extLst>
              <a:ext uri="{FF2B5EF4-FFF2-40B4-BE49-F238E27FC236}">
                <a16:creationId xmlns:a16="http://schemas.microsoft.com/office/drawing/2014/main" id="{428FF8A7-7AA9-6201-5D2D-9E43065DF0EF}"/>
              </a:ext>
            </a:extLst>
          </p:cNvPr>
          <p:cNvSpPr>
            <a:spLocks noGrp="1"/>
          </p:cNvSpPr>
          <p:nvPr>
            <p:ph idx="1"/>
          </p:nvPr>
        </p:nvSpPr>
        <p:spPr>
          <a:xfrm>
            <a:off x="261257" y="923731"/>
            <a:ext cx="11653935" cy="1362269"/>
          </a:xfrm>
        </p:spPr>
        <p:txBody>
          <a:bodyPr>
            <a:normAutofit fontScale="62500" lnSpcReduction="20000"/>
          </a:bodyPr>
          <a:lstStyle/>
          <a:p>
            <a:r>
              <a:rPr lang="en-GB" dirty="0">
                <a:solidFill>
                  <a:srgbClr val="0070C0"/>
                </a:solidFill>
              </a:rPr>
              <a:t>Mrs Shaw has advanced PD and her voice has become increasingly monotone,  soft and slurred, and nurses struggle to understand her.</a:t>
            </a:r>
          </a:p>
          <a:p>
            <a:r>
              <a:rPr lang="en-GB" dirty="0">
                <a:solidFill>
                  <a:srgbClr val="0070C0"/>
                </a:solidFill>
              </a:rPr>
              <a:t>Try creating a clear concise care plan.</a:t>
            </a:r>
          </a:p>
          <a:p>
            <a:r>
              <a:rPr lang="en-GB" dirty="0">
                <a:solidFill>
                  <a:srgbClr val="0070C0"/>
                </a:solidFill>
              </a:rPr>
              <a:t>Clearly identify what the problem is, then the goal- what are you trying to achieve, the intervention and how you will evaluate- i.e. establish whether the intervention helped achieve the goal, or needs to be changed or modified.</a:t>
            </a:r>
          </a:p>
        </p:txBody>
      </p:sp>
      <p:graphicFrame>
        <p:nvGraphicFramePr>
          <p:cNvPr id="4" name="Table 4">
            <a:extLst>
              <a:ext uri="{FF2B5EF4-FFF2-40B4-BE49-F238E27FC236}">
                <a16:creationId xmlns:a16="http://schemas.microsoft.com/office/drawing/2014/main" id="{7B1BEA61-9E25-0702-2E1B-8BA6D637911F}"/>
              </a:ext>
            </a:extLst>
          </p:cNvPr>
          <p:cNvGraphicFramePr>
            <a:graphicFrameLocks noGrp="1"/>
          </p:cNvGraphicFramePr>
          <p:nvPr>
            <p:extLst>
              <p:ext uri="{D42A27DB-BD31-4B8C-83A1-F6EECF244321}">
                <p14:modId xmlns:p14="http://schemas.microsoft.com/office/powerpoint/2010/main" val="1491855708"/>
              </p:ext>
            </p:extLst>
          </p:nvPr>
        </p:nvGraphicFramePr>
        <p:xfrm>
          <a:off x="371151" y="2369976"/>
          <a:ext cx="11310776" cy="741680"/>
        </p:xfrm>
        <a:graphic>
          <a:graphicData uri="http://schemas.openxmlformats.org/drawingml/2006/table">
            <a:tbl>
              <a:tblPr firstRow="1" bandRow="1">
                <a:tableStyleId>{5C22544A-7EE6-4342-B048-85BDC9FD1C3A}</a:tableStyleId>
              </a:tblPr>
              <a:tblGrid>
                <a:gridCol w="1457649">
                  <a:extLst>
                    <a:ext uri="{9D8B030D-6E8A-4147-A177-3AD203B41FA5}">
                      <a16:colId xmlns:a16="http://schemas.microsoft.com/office/drawing/2014/main" val="900723522"/>
                    </a:ext>
                  </a:extLst>
                </a:gridCol>
                <a:gridCol w="1754155">
                  <a:extLst>
                    <a:ext uri="{9D8B030D-6E8A-4147-A177-3AD203B41FA5}">
                      <a16:colId xmlns:a16="http://schemas.microsoft.com/office/drawing/2014/main" val="4103715577"/>
                    </a:ext>
                  </a:extLst>
                </a:gridCol>
                <a:gridCol w="6550090">
                  <a:extLst>
                    <a:ext uri="{9D8B030D-6E8A-4147-A177-3AD203B41FA5}">
                      <a16:colId xmlns:a16="http://schemas.microsoft.com/office/drawing/2014/main" val="4004892457"/>
                    </a:ext>
                  </a:extLst>
                </a:gridCol>
                <a:gridCol w="1548882">
                  <a:extLst>
                    <a:ext uri="{9D8B030D-6E8A-4147-A177-3AD203B41FA5}">
                      <a16:colId xmlns:a16="http://schemas.microsoft.com/office/drawing/2014/main" val="728567832"/>
                    </a:ext>
                  </a:extLst>
                </a:gridCol>
              </a:tblGrid>
              <a:tr h="370840">
                <a:tc>
                  <a:txBody>
                    <a:bodyPr/>
                    <a:lstStyle/>
                    <a:p>
                      <a:r>
                        <a:rPr lang="en-GB" dirty="0"/>
                        <a:t>Problem</a:t>
                      </a:r>
                    </a:p>
                  </a:txBody>
                  <a:tcPr/>
                </a:tc>
                <a:tc>
                  <a:txBody>
                    <a:bodyPr/>
                    <a:lstStyle/>
                    <a:p>
                      <a:r>
                        <a:rPr lang="en-GB" dirty="0"/>
                        <a:t>Goal</a:t>
                      </a:r>
                    </a:p>
                  </a:txBody>
                  <a:tcPr/>
                </a:tc>
                <a:tc>
                  <a:txBody>
                    <a:bodyPr/>
                    <a:lstStyle/>
                    <a:p>
                      <a:r>
                        <a:rPr lang="en-GB" dirty="0"/>
                        <a:t>Intervention</a:t>
                      </a:r>
                    </a:p>
                  </a:txBody>
                  <a:tcPr/>
                </a:tc>
                <a:tc>
                  <a:txBody>
                    <a:bodyPr/>
                    <a:lstStyle/>
                    <a:p>
                      <a:r>
                        <a:rPr lang="en-GB" dirty="0"/>
                        <a:t>Evaluation</a:t>
                      </a:r>
                    </a:p>
                  </a:txBody>
                  <a:tcPr/>
                </a:tc>
                <a:extLst>
                  <a:ext uri="{0D108BD9-81ED-4DB2-BD59-A6C34878D82A}">
                    <a16:rowId xmlns:a16="http://schemas.microsoft.com/office/drawing/2014/main" val="1548357765"/>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2221821761"/>
                  </a:ext>
                </a:extLst>
              </a:tr>
            </a:tbl>
          </a:graphicData>
        </a:graphic>
      </p:graphicFrame>
    </p:spTree>
    <p:extLst>
      <p:ext uri="{BB962C8B-B14F-4D97-AF65-F5344CB8AC3E}">
        <p14:creationId xmlns:p14="http://schemas.microsoft.com/office/powerpoint/2010/main" val="3514500187"/>
      </p:ext>
    </p:extLst>
  </p:cSld>
  <p:clrMapOvr>
    <a:masterClrMapping/>
  </p:clrMapOvr>
  <mc:AlternateContent xmlns:mc="http://schemas.openxmlformats.org/markup-compatibility/2006" xmlns:p14="http://schemas.microsoft.com/office/powerpoint/2010/main">
    <mc:Choice Requires="p14">
      <p:transition spd="slow" p14:dur="2000" advTm="150977"/>
    </mc:Choice>
    <mc:Fallback xmlns="">
      <p:transition spd="slow" advTm="150977"/>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4DF954-A0BC-0FB4-0690-782796E5E72E}"/>
              </a:ext>
            </a:extLst>
          </p:cNvPr>
          <p:cNvSpPr>
            <a:spLocks noGrp="1"/>
          </p:cNvSpPr>
          <p:nvPr>
            <p:ph type="title"/>
          </p:nvPr>
        </p:nvSpPr>
        <p:spPr>
          <a:xfrm>
            <a:off x="838200" y="365125"/>
            <a:ext cx="10515600" cy="427977"/>
          </a:xfrm>
        </p:spPr>
        <p:txBody>
          <a:bodyPr>
            <a:normAutofit fontScale="90000"/>
          </a:bodyPr>
          <a:lstStyle/>
          <a:p>
            <a:r>
              <a:rPr lang="en-GB" b="1" dirty="0">
                <a:solidFill>
                  <a:srgbClr val="0070C0"/>
                </a:solidFill>
              </a:rPr>
              <a:t>Scenario   - </a:t>
            </a:r>
            <a:r>
              <a:rPr lang="en-GB" dirty="0">
                <a:solidFill>
                  <a:srgbClr val="0070C0"/>
                </a:solidFill>
              </a:rPr>
              <a:t>my attempt- you may do better</a:t>
            </a:r>
            <a:r>
              <a:rPr lang="en-GB" b="1" dirty="0">
                <a:solidFill>
                  <a:srgbClr val="0070C0"/>
                </a:solidFill>
              </a:rPr>
              <a:t>…</a:t>
            </a:r>
          </a:p>
        </p:txBody>
      </p:sp>
      <p:graphicFrame>
        <p:nvGraphicFramePr>
          <p:cNvPr id="4" name="Table 4">
            <a:extLst>
              <a:ext uri="{FF2B5EF4-FFF2-40B4-BE49-F238E27FC236}">
                <a16:creationId xmlns:a16="http://schemas.microsoft.com/office/drawing/2014/main" id="{7B1BEA61-9E25-0702-2E1B-8BA6D637911F}"/>
              </a:ext>
            </a:extLst>
          </p:cNvPr>
          <p:cNvGraphicFramePr>
            <a:graphicFrameLocks noGrp="1"/>
          </p:cNvGraphicFramePr>
          <p:nvPr>
            <p:extLst>
              <p:ext uri="{D42A27DB-BD31-4B8C-83A1-F6EECF244321}">
                <p14:modId xmlns:p14="http://schemas.microsoft.com/office/powerpoint/2010/main" val="2767926132"/>
              </p:ext>
            </p:extLst>
          </p:nvPr>
        </p:nvGraphicFramePr>
        <p:xfrm>
          <a:off x="249853" y="933060"/>
          <a:ext cx="11310776" cy="5066523"/>
        </p:xfrm>
        <a:graphic>
          <a:graphicData uri="http://schemas.openxmlformats.org/drawingml/2006/table">
            <a:tbl>
              <a:tblPr firstRow="1" bandRow="1">
                <a:tableStyleId>{5C22544A-7EE6-4342-B048-85BDC9FD1C3A}</a:tableStyleId>
              </a:tblPr>
              <a:tblGrid>
                <a:gridCol w="1588278">
                  <a:extLst>
                    <a:ext uri="{9D8B030D-6E8A-4147-A177-3AD203B41FA5}">
                      <a16:colId xmlns:a16="http://schemas.microsoft.com/office/drawing/2014/main" val="900723522"/>
                    </a:ext>
                  </a:extLst>
                </a:gridCol>
                <a:gridCol w="1576873">
                  <a:extLst>
                    <a:ext uri="{9D8B030D-6E8A-4147-A177-3AD203B41FA5}">
                      <a16:colId xmlns:a16="http://schemas.microsoft.com/office/drawing/2014/main" val="4103715577"/>
                    </a:ext>
                  </a:extLst>
                </a:gridCol>
                <a:gridCol w="6596743">
                  <a:extLst>
                    <a:ext uri="{9D8B030D-6E8A-4147-A177-3AD203B41FA5}">
                      <a16:colId xmlns:a16="http://schemas.microsoft.com/office/drawing/2014/main" val="4004892457"/>
                    </a:ext>
                  </a:extLst>
                </a:gridCol>
                <a:gridCol w="1548882">
                  <a:extLst>
                    <a:ext uri="{9D8B030D-6E8A-4147-A177-3AD203B41FA5}">
                      <a16:colId xmlns:a16="http://schemas.microsoft.com/office/drawing/2014/main" val="728567832"/>
                    </a:ext>
                  </a:extLst>
                </a:gridCol>
              </a:tblGrid>
              <a:tr h="484739">
                <a:tc>
                  <a:txBody>
                    <a:bodyPr/>
                    <a:lstStyle/>
                    <a:p>
                      <a:r>
                        <a:rPr lang="en-GB" dirty="0"/>
                        <a:t>Problem</a:t>
                      </a:r>
                    </a:p>
                  </a:txBody>
                  <a:tcPr/>
                </a:tc>
                <a:tc>
                  <a:txBody>
                    <a:bodyPr/>
                    <a:lstStyle/>
                    <a:p>
                      <a:r>
                        <a:rPr lang="en-GB" dirty="0"/>
                        <a:t>Goal</a:t>
                      </a:r>
                    </a:p>
                  </a:txBody>
                  <a:tcPr/>
                </a:tc>
                <a:tc>
                  <a:txBody>
                    <a:bodyPr/>
                    <a:lstStyle/>
                    <a:p>
                      <a:r>
                        <a:rPr lang="en-GB" dirty="0"/>
                        <a:t>Intervention (and rationale)</a:t>
                      </a:r>
                    </a:p>
                  </a:txBody>
                  <a:tcPr/>
                </a:tc>
                <a:tc>
                  <a:txBody>
                    <a:bodyPr/>
                    <a:lstStyle/>
                    <a:p>
                      <a:r>
                        <a:rPr lang="en-GB" dirty="0"/>
                        <a:t>Evaluation</a:t>
                      </a:r>
                    </a:p>
                  </a:txBody>
                  <a:tcPr/>
                </a:tc>
                <a:extLst>
                  <a:ext uri="{0D108BD9-81ED-4DB2-BD59-A6C34878D82A}">
                    <a16:rowId xmlns:a16="http://schemas.microsoft.com/office/drawing/2014/main" val="1548357765"/>
                  </a:ext>
                </a:extLst>
              </a:tr>
              <a:tr h="4581784">
                <a:tc>
                  <a:txBody>
                    <a:bodyPr/>
                    <a:lstStyle/>
                    <a:p>
                      <a:r>
                        <a:rPr lang="en-GB" sz="1400" dirty="0"/>
                        <a:t>Nurses are having difficulty understanding Mrs. Shaw due to her speech becoming slurred, soft and monotone related to Parkinson’s disease.  This potentially leads to misunderstandings regarding Mrs Shaw’s needs and to compromised care.</a:t>
                      </a:r>
                    </a:p>
                  </a:txBody>
                  <a:tcPr/>
                </a:tc>
                <a:tc>
                  <a:txBody>
                    <a:bodyPr/>
                    <a:lstStyle/>
                    <a:p>
                      <a:r>
                        <a:rPr lang="en-GB" sz="1400" dirty="0"/>
                        <a:t>To improve effective communicating between nurses and Mrs Shaw, and minimise the potential for compromised care associated with potential misunderstandings</a:t>
                      </a:r>
                    </a:p>
                  </a:txBody>
                  <a:tcPr/>
                </a:tc>
                <a:tc>
                  <a:txBody>
                    <a:bodyPr/>
                    <a:lstStyle/>
                    <a:p>
                      <a:pPr marL="342900" indent="-342900">
                        <a:buAutoNum type="arabicPeriod"/>
                      </a:pPr>
                      <a:r>
                        <a:rPr lang="en-GB" sz="1400" dirty="0"/>
                        <a:t>Education &amp; Training – provide E&amp;T to all caring for Mrs Shaw on the effects of PD on communicating – enhancing nursing /caregiver knowledge &amp; understanding of PD will help recognise and adapt to associated challenges.</a:t>
                      </a:r>
                    </a:p>
                    <a:p>
                      <a:pPr marL="342900" indent="-342900">
                        <a:buAutoNum type="arabicPeriod"/>
                      </a:pPr>
                      <a:r>
                        <a:rPr lang="en-GB" sz="1400" dirty="0"/>
                        <a:t>Active listening – encourage this among staff, as this involves giving full attention to the patient, clarifying information and showing empathy. Helps better understand patient needs and establish a therapeutic relationship.</a:t>
                      </a:r>
                    </a:p>
                    <a:p>
                      <a:pPr marL="342900" indent="-342900">
                        <a:buAutoNum type="arabicPeriod"/>
                      </a:pPr>
                      <a:r>
                        <a:rPr lang="en-GB" sz="1400" dirty="0"/>
                        <a:t>Visual cues – Utilise pictorial or written instructions to support verbal communicating.  This can compensate for difficulty articulating.</a:t>
                      </a:r>
                    </a:p>
                    <a:p>
                      <a:pPr marL="342900" indent="-342900">
                        <a:buAutoNum type="arabicPeriod"/>
                      </a:pPr>
                      <a:r>
                        <a:rPr lang="en-GB" sz="1400" dirty="0"/>
                        <a:t>Patience &amp; time – Allocate sufficient time to allow Mrs Shaw to synchronise breathing and speech, and to process thoughts and organise phrasing. Being rushed causes frustration and can lead patients to giving up trying to be understood.</a:t>
                      </a:r>
                    </a:p>
                    <a:p>
                      <a:pPr marL="342900" indent="-342900">
                        <a:buAutoNum type="arabicPeriod"/>
                      </a:pPr>
                      <a:r>
                        <a:rPr lang="en-GB" sz="1400" dirty="0"/>
                        <a:t>Collaborate with SALT – to gain help to establish effective speech techniques.</a:t>
                      </a:r>
                    </a:p>
                    <a:p>
                      <a:pPr marL="342900" indent="-342900">
                        <a:buAutoNum type="arabicPeriod"/>
                      </a:pPr>
                      <a:r>
                        <a:rPr lang="en-GB" sz="1400" dirty="0"/>
                        <a:t>Assistive communicating devices – e.g. text to speech apps/ communication boards.</a:t>
                      </a:r>
                    </a:p>
                    <a:p>
                      <a:pPr marL="342900" indent="-342900">
                        <a:buAutoNum type="arabicPeriod"/>
                      </a:pPr>
                      <a:r>
                        <a:rPr lang="en-GB" sz="1400" dirty="0"/>
                        <a:t>MDT collaboration – e.g. OTs, Soc workers and others to ensure a comprehensive care approach. </a:t>
                      </a:r>
                    </a:p>
                  </a:txBody>
                  <a:tcPr/>
                </a:tc>
                <a:tc>
                  <a:txBody>
                    <a:bodyPr/>
                    <a:lstStyle/>
                    <a:p>
                      <a:r>
                        <a:rPr lang="en-GB" sz="1400" dirty="0"/>
                        <a:t>Set dates to evaluate effectiveness or otherwise of each intervention and modify as necessary to ensure </a:t>
                      </a:r>
                      <a:r>
                        <a:rPr lang="en-GB" sz="1400"/>
                        <a:t>goals are met. </a:t>
                      </a:r>
                      <a:endParaRPr lang="en-GB" sz="1400" dirty="0"/>
                    </a:p>
                  </a:txBody>
                  <a:tcPr/>
                </a:tc>
                <a:extLst>
                  <a:ext uri="{0D108BD9-81ED-4DB2-BD59-A6C34878D82A}">
                    <a16:rowId xmlns:a16="http://schemas.microsoft.com/office/drawing/2014/main" val="2221821761"/>
                  </a:ext>
                </a:extLst>
              </a:tr>
            </a:tbl>
          </a:graphicData>
        </a:graphic>
      </p:graphicFrame>
    </p:spTree>
    <p:extLst>
      <p:ext uri="{BB962C8B-B14F-4D97-AF65-F5344CB8AC3E}">
        <p14:creationId xmlns:p14="http://schemas.microsoft.com/office/powerpoint/2010/main" val="620573317"/>
      </p:ext>
    </p:extLst>
  </p:cSld>
  <p:clrMapOvr>
    <a:masterClrMapping/>
  </p:clrMapOvr>
  <mc:AlternateContent xmlns:mc="http://schemas.openxmlformats.org/markup-compatibility/2006" xmlns:p14="http://schemas.microsoft.com/office/powerpoint/2010/main">
    <mc:Choice Requires="p14">
      <p:transition spd="slow" p14:dur="2000" advTm="297636"/>
    </mc:Choice>
    <mc:Fallback xmlns="">
      <p:transition spd="slow" advTm="297636"/>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BE8A3B-B979-C0E1-D1F5-85BE2A072B0E}"/>
              </a:ext>
            </a:extLst>
          </p:cNvPr>
          <p:cNvSpPr>
            <a:spLocks noGrp="1"/>
          </p:cNvSpPr>
          <p:nvPr>
            <p:ph type="title"/>
          </p:nvPr>
        </p:nvSpPr>
        <p:spPr/>
        <p:txBody>
          <a:bodyPr/>
          <a:lstStyle/>
          <a:p>
            <a:r>
              <a:rPr lang="en-US" dirty="0">
                <a:solidFill>
                  <a:srgbClr val="0070C0"/>
                </a:solidFill>
              </a:rPr>
              <a:t>Any questions?</a:t>
            </a:r>
          </a:p>
        </p:txBody>
      </p:sp>
      <p:pic>
        <p:nvPicPr>
          <p:cNvPr id="1026" name="Picture 2" descr="1,000+ Free Questions &amp; Question Mark Images - Pixabay">
            <a:extLst>
              <a:ext uri="{FF2B5EF4-FFF2-40B4-BE49-F238E27FC236}">
                <a16:creationId xmlns:a16="http://schemas.microsoft.com/office/drawing/2014/main" id="{E5BF4FE9-F1A6-6DC9-FC0F-56DD57AB9D6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41370" y="1270517"/>
            <a:ext cx="4618653" cy="46186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7504706"/>
      </p:ext>
    </p:extLst>
  </p:cSld>
  <p:clrMapOvr>
    <a:masterClrMapping/>
  </p:clrMapOvr>
  <mc:AlternateContent xmlns:mc="http://schemas.openxmlformats.org/markup-compatibility/2006" xmlns:p14="http://schemas.microsoft.com/office/powerpoint/2010/main">
    <mc:Choice Requires="p14">
      <p:transition spd="slow" p14:dur="2000" advTm="79837"/>
    </mc:Choice>
    <mc:Fallback xmlns="">
      <p:transition spd="slow" advTm="79837"/>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F9DFBA-4A88-CF3F-A759-3E072FA860F8}"/>
              </a:ext>
            </a:extLst>
          </p:cNvPr>
          <p:cNvSpPr>
            <a:spLocks noGrp="1"/>
          </p:cNvSpPr>
          <p:nvPr>
            <p:ph type="title"/>
          </p:nvPr>
        </p:nvSpPr>
        <p:spPr/>
        <p:txBody>
          <a:bodyPr/>
          <a:lstStyle/>
          <a:p>
            <a:r>
              <a:rPr lang="en-US" dirty="0">
                <a:solidFill>
                  <a:srgbClr val="0070C0"/>
                </a:solidFill>
              </a:rPr>
              <a:t>Thank you </a:t>
            </a:r>
          </a:p>
        </p:txBody>
      </p:sp>
      <p:pic>
        <p:nvPicPr>
          <p:cNvPr id="2050" name="Picture 2" descr="Thank You&quot; and &quot;Questions?&quot; - Two Slides You Can Lose">
            <a:extLst>
              <a:ext uri="{FF2B5EF4-FFF2-40B4-BE49-F238E27FC236}">
                <a16:creationId xmlns:a16="http://schemas.microsoft.com/office/drawing/2014/main" id="{B1618645-0E7A-4BFA-C688-8F77C320691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19804" y="1507380"/>
            <a:ext cx="6096000" cy="4067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6193478"/>
      </p:ext>
    </p:extLst>
  </p:cSld>
  <p:clrMapOvr>
    <a:masterClrMapping/>
  </p:clrMapOvr>
  <mc:AlternateContent xmlns:mc="http://schemas.openxmlformats.org/markup-compatibility/2006" xmlns:p14="http://schemas.microsoft.com/office/powerpoint/2010/main">
    <mc:Choice Requires="p14">
      <p:transition spd="slow" p14:dur="2000" advTm="85343"/>
    </mc:Choice>
    <mc:Fallback xmlns="">
      <p:transition spd="slow" advTm="85343"/>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C9BEEB-E279-8B48-CBF0-581AF9DC1D3C}"/>
              </a:ext>
            </a:extLst>
          </p:cNvPr>
          <p:cNvSpPr>
            <a:spLocks noGrp="1"/>
          </p:cNvSpPr>
          <p:nvPr>
            <p:ph type="title"/>
          </p:nvPr>
        </p:nvSpPr>
        <p:spPr>
          <a:xfrm>
            <a:off x="838200" y="365126"/>
            <a:ext cx="10515600" cy="595928"/>
          </a:xfrm>
        </p:spPr>
        <p:txBody>
          <a:bodyPr>
            <a:normAutofit fontScale="90000"/>
          </a:bodyPr>
          <a:lstStyle/>
          <a:p>
            <a:r>
              <a:rPr lang="en-GB" b="1" dirty="0">
                <a:solidFill>
                  <a:srgbClr val="0070C0"/>
                </a:solidFill>
              </a:rPr>
              <a:t>Duration – 5 hours, 20 minutes</a:t>
            </a:r>
          </a:p>
        </p:txBody>
      </p:sp>
      <p:sp>
        <p:nvSpPr>
          <p:cNvPr id="3" name="Content Placeholder 2">
            <a:extLst>
              <a:ext uri="{FF2B5EF4-FFF2-40B4-BE49-F238E27FC236}">
                <a16:creationId xmlns:a16="http://schemas.microsoft.com/office/drawing/2014/main" id="{705551C3-7431-0EC4-33BF-AD028D603379}"/>
              </a:ext>
            </a:extLst>
          </p:cNvPr>
          <p:cNvSpPr>
            <a:spLocks noGrp="1"/>
          </p:cNvSpPr>
          <p:nvPr>
            <p:ph idx="1"/>
          </p:nvPr>
        </p:nvSpPr>
        <p:spPr>
          <a:xfrm>
            <a:off x="838200" y="961054"/>
            <a:ext cx="10515600" cy="5215909"/>
          </a:xfrm>
        </p:spPr>
        <p:txBody>
          <a:bodyPr>
            <a:normAutofit/>
          </a:bodyPr>
          <a:lstStyle/>
          <a:p>
            <a:r>
              <a:rPr lang="en-GB" sz="2000" dirty="0">
                <a:solidFill>
                  <a:srgbClr val="0070C0"/>
                </a:solidFill>
              </a:rPr>
              <a:t>Recorded lecture:					 3hrs</a:t>
            </a:r>
          </a:p>
          <a:p>
            <a:r>
              <a:rPr lang="en-GB" sz="2000" dirty="0">
                <a:solidFill>
                  <a:srgbClr val="0070C0"/>
                </a:solidFill>
              </a:rPr>
              <a:t>Activity 1 (slide 16) (have you seen my mother?) 		10mins</a:t>
            </a:r>
          </a:p>
          <a:p>
            <a:r>
              <a:rPr lang="en-GB" sz="2000" dirty="0">
                <a:solidFill>
                  <a:srgbClr val="0070C0"/>
                </a:solidFill>
              </a:rPr>
              <a:t>Tutor led discussion on activity 1				10 mins</a:t>
            </a:r>
          </a:p>
          <a:p>
            <a:r>
              <a:rPr lang="en-GB" sz="2000" dirty="0">
                <a:solidFill>
                  <a:srgbClr val="0070C0"/>
                </a:solidFill>
              </a:rPr>
              <a:t>Activity 2 (slide 26) (appropriate use of touch)		10 mins</a:t>
            </a:r>
          </a:p>
          <a:p>
            <a:r>
              <a:rPr lang="en-GB" sz="2000" dirty="0">
                <a:solidFill>
                  <a:srgbClr val="0070C0"/>
                </a:solidFill>
              </a:rPr>
              <a:t>Tutor-led discussion on activity 2				10 mins</a:t>
            </a:r>
          </a:p>
          <a:p>
            <a:r>
              <a:rPr lang="en-GB" sz="2000" dirty="0">
                <a:solidFill>
                  <a:srgbClr val="0070C0"/>
                </a:solidFill>
              </a:rPr>
              <a:t>Activity 3 (slide 28) (Use of humour in care)		10 mins</a:t>
            </a:r>
          </a:p>
          <a:p>
            <a:r>
              <a:rPr lang="en-GB" sz="2000" dirty="0">
                <a:solidFill>
                  <a:srgbClr val="0070C0"/>
                </a:solidFill>
              </a:rPr>
              <a:t>Tutor-led discussion on activity 3				10 mins</a:t>
            </a:r>
          </a:p>
          <a:p>
            <a:r>
              <a:rPr lang="en-GB" sz="2000" dirty="0">
                <a:solidFill>
                  <a:srgbClr val="0070C0"/>
                </a:solidFill>
              </a:rPr>
              <a:t>Activity 4 – Scenario and care plan			30 mins</a:t>
            </a:r>
          </a:p>
          <a:p>
            <a:r>
              <a:rPr lang="en-GB" sz="2000" dirty="0">
                <a:solidFill>
                  <a:srgbClr val="0070C0"/>
                </a:solidFill>
              </a:rPr>
              <a:t>Tutor-led discussion on activity 4				30 mins</a:t>
            </a:r>
          </a:p>
          <a:p>
            <a:r>
              <a:rPr lang="en-GB" sz="2000" dirty="0">
                <a:solidFill>
                  <a:srgbClr val="0070C0"/>
                </a:solidFill>
              </a:rPr>
              <a:t>Questions / discussion					20mins.</a:t>
            </a:r>
          </a:p>
          <a:p>
            <a:endParaRPr lang="en-GB" sz="2000" dirty="0">
              <a:solidFill>
                <a:srgbClr val="0070C0"/>
              </a:solidFill>
            </a:endParaRPr>
          </a:p>
          <a:p>
            <a:r>
              <a:rPr lang="en-GB" sz="2000" dirty="0">
                <a:solidFill>
                  <a:srgbClr val="0070C0"/>
                </a:solidFill>
              </a:rPr>
              <a:t>Total duration – communicating lecture:  5 hours, 20 minutes.  </a:t>
            </a:r>
          </a:p>
          <a:p>
            <a:pPr marL="0" indent="0">
              <a:buNone/>
            </a:pPr>
            <a:endParaRPr lang="en-GB" dirty="0">
              <a:solidFill>
                <a:srgbClr val="0070C0"/>
              </a:solidFill>
            </a:endParaRPr>
          </a:p>
        </p:txBody>
      </p:sp>
    </p:spTree>
    <p:extLst>
      <p:ext uri="{BB962C8B-B14F-4D97-AF65-F5344CB8AC3E}">
        <p14:creationId xmlns:p14="http://schemas.microsoft.com/office/powerpoint/2010/main" val="420705730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5923</Words>
  <Application>Microsoft Office PowerPoint</Application>
  <PresentationFormat>Widescreen</PresentationFormat>
  <Paragraphs>362</Paragraphs>
  <Slides>53</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53</vt:i4>
      </vt:variant>
    </vt:vector>
  </HeadingPairs>
  <TitlesOfParts>
    <vt:vector size="61" baseType="lpstr">
      <vt:lpstr>Arial</vt:lpstr>
      <vt:lpstr>Calibri</vt:lpstr>
      <vt:lpstr>Calibri Light</vt:lpstr>
      <vt:lpstr>Proxima Nova Subset</vt:lpstr>
      <vt:lpstr>rubik</vt:lpstr>
      <vt:lpstr>Times New Roman</vt:lpstr>
      <vt:lpstr>YouTube Sans</vt:lpstr>
      <vt:lpstr>Office Theme</vt:lpstr>
      <vt:lpstr>Comprehensive Care</vt:lpstr>
      <vt:lpstr>Aims</vt:lpstr>
      <vt:lpstr>Problems with communicating associated with NDDs</vt:lpstr>
      <vt:lpstr>Further Problems with communicating associated with NDDs</vt:lpstr>
      <vt:lpstr>PowerPoint Presentation</vt:lpstr>
      <vt:lpstr>Aphasia in NDDs</vt:lpstr>
      <vt:lpstr>PowerPoint Presentation</vt:lpstr>
      <vt:lpstr>Primary Progressive aphasia </vt:lpstr>
      <vt:lpstr>PPA and AD</vt:lpstr>
      <vt:lpstr>Primary Progressive aphasia - continued</vt:lpstr>
      <vt:lpstr>Changes in perception – all senses affect communicating</vt:lpstr>
      <vt:lpstr>Managing Behaviour change in NDDS </vt:lpstr>
      <vt:lpstr>Aggression</vt:lpstr>
      <vt:lpstr>Tips- managing aggression</vt:lpstr>
      <vt:lpstr>Sundowning </vt:lpstr>
      <vt:lpstr>Wandering</vt:lpstr>
      <vt:lpstr>Perseverance - repetition</vt:lpstr>
      <vt:lpstr>Hallucinations</vt:lpstr>
      <vt:lpstr>Revision- Neurology Module:  Hearing</vt:lpstr>
      <vt:lpstr>Signs of hearing loss in people with NDDs</vt:lpstr>
      <vt:lpstr>Hearing Impairment and safety Leroi I, Wolski L, Pavlina Charalambous A, Constantinidou F, Renaud D, Dawes P, Hann M, Himmelsbach I, Miah J, Payne M, Simkin Z, Thodi C, Kent Yeung W &amp; Mengitsu Yohannes A (2022) Support care needs of people with hearing and vision impairment in dementia: a European cross-national perspective, Disability and Rehabilitation, 44:18, 5069-5081, DOI: 10.1080/09638288.2021.1923071 </vt:lpstr>
      <vt:lpstr>Hearing impairment and safety- 2</vt:lpstr>
      <vt:lpstr>Sense of smell and communicating</vt:lpstr>
      <vt:lpstr>Touch and Communicating Raisamo R, Salminem K, Rantala J, Farooq A, Ziat M (2022) Interpersonal Haptic Communication: Review and Direcitons for the future, Int. Jn. Human – Computer studies, 166 (2022) 102881. </vt:lpstr>
      <vt:lpstr>Touch and Communicating Raisamo R, Salminem K, Rantala J, Farooq A, Ziat M (2022) Interpersonal Haptic Communication: Review and Direcitons for the future, Int. Jn. Human – Computer studies, 166 (2022) 102881. </vt:lpstr>
      <vt:lpstr>Touch in Caring</vt:lpstr>
      <vt:lpstr>Touch in Caring</vt:lpstr>
      <vt:lpstr>Humour in caring The role of humour and laughter therapy in decreasing caregiver burden among carers of a person living with dementia- A case study Sachin Desai, (2021) 8,(2): 60-63, https://doi.org/10.18231/j.agems.2021.014 </vt:lpstr>
      <vt:lpstr>Tip:  Don’t re-set the clock Pollard J (2008) Hurry up and wait, https://www.amazon.com/Hurry-Up-Wait-James-Pollard/dp/B06XYTYKZ3?pldnSite=1</vt:lpstr>
      <vt:lpstr>The yes and No Game</vt:lpstr>
      <vt:lpstr>The yes and No Game</vt:lpstr>
      <vt:lpstr>The yes and No Game</vt:lpstr>
      <vt:lpstr>The dog on TV</vt:lpstr>
      <vt:lpstr>NHS England Tips https://www.nhs.uk/conditions/dementia/communication-and-dementia/#:~:text=pat%20or%20hold%20the%20person's,comfortable%20with%20you%20doing%20this</vt:lpstr>
      <vt:lpstr>Adherence, Compliance, concordance</vt:lpstr>
      <vt:lpstr>‘Behaviour’: a suitable word in nursing? </vt:lpstr>
      <vt:lpstr>NHS Tips- Body language/ contact https://www.nhs.uk/conditions/dementia/communication-and-dementia/#:~:text=pat%20or%20hold%20the%20person's,comfortable%20with%20you%20doing%20this</vt:lpstr>
      <vt:lpstr>Active Listening</vt:lpstr>
      <vt:lpstr>Reading communicating – bear in mind</vt:lpstr>
      <vt:lpstr>Record keeping</vt:lpstr>
      <vt:lpstr>PowerPoint Presentation</vt:lpstr>
      <vt:lpstr>Record keeping</vt:lpstr>
      <vt:lpstr>Handovers</vt:lpstr>
      <vt:lpstr>Navigating services</vt:lpstr>
      <vt:lpstr>Navigating services</vt:lpstr>
      <vt:lpstr>References</vt:lpstr>
      <vt:lpstr>References</vt:lpstr>
      <vt:lpstr>Summary</vt:lpstr>
      <vt:lpstr>Scenario</vt:lpstr>
      <vt:lpstr>Scenario   - my attempt- you may do better…</vt:lpstr>
      <vt:lpstr>Any questions?</vt:lpstr>
      <vt:lpstr>Thank you </vt:lpstr>
      <vt:lpstr>Duration – 5 hours, 20 minutes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presentation</dc:title>
  <dc:creator>Martin Jens Persson</dc:creator>
  <cp:lastModifiedBy>steve smith</cp:lastModifiedBy>
  <cp:revision>13</cp:revision>
  <dcterms:created xsi:type="dcterms:W3CDTF">2022-12-12T07:56:35Z</dcterms:created>
  <dcterms:modified xsi:type="dcterms:W3CDTF">2023-11-07T05:44:21Z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9144ccec-98ca-4847-b090-103d5c6592f4_Enabled">
    <vt:lpwstr>true</vt:lpwstr>
  </property>
  <property fmtid="{D5CDD505-2E9C-101B-9397-08002B2CF9AE}" pid="3" name="MSIP_Label_9144ccec-98ca-4847-b090-103d5c6592f4_SetDate">
    <vt:lpwstr>2022-12-12T08:01:38Z</vt:lpwstr>
  </property>
  <property fmtid="{D5CDD505-2E9C-101B-9397-08002B2CF9AE}" pid="4" name="MSIP_Label_9144ccec-98ca-4847-b090-103d5c6592f4_Method">
    <vt:lpwstr>Standard</vt:lpwstr>
  </property>
  <property fmtid="{D5CDD505-2E9C-101B-9397-08002B2CF9AE}" pid="5" name="MSIP_Label_9144ccec-98ca-4847-b090-103d5c6592f4_Name">
    <vt:lpwstr>Information class 1</vt:lpwstr>
  </property>
  <property fmtid="{D5CDD505-2E9C-101B-9397-08002B2CF9AE}" pid="6" name="MSIP_Label_9144ccec-98ca-4847-b090-103d5c6592f4_SiteId">
    <vt:lpwstr>fb665cd7-b4b7-4578-8a42-29ff69176bdf</vt:lpwstr>
  </property>
  <property fmtid="{D5CDD505-2E9C-101B-9397-08002B2CF9AE}" pid="7" name="MSIP_Label_9144ccec-98ca-4847-b090-103d5c6592f4_ActionId">
    <vt:lpwstr>a68d1860-4a23-49fb-977d-35382d0eacfc</vt:lpwstr>
  </property>
  <property fmtid="{D5CDD505-2E9C-101B-9397-08002B2CF9AE}" pid="8" name="MSIP_Label_9144ccec-98ca-4847-b090-103d5c6592f4_ContentBits">
    <vt:lpwstr>0</vt:lpwstr>
  </property>
</Properties>
</file>