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2" r:id="rId1"/>
  </p:sldMasterIdLst>
  <p:sldIdLst>
    <p:sldId id="259" r:id="rId2"/>
    <p:sldId id="260" r:id="rId3"/>
    <p:sldId id="261" r:id="rId4"/>
    <p:sldId id="280" r:id="rId5"/>
    <p:sldId id="281" r:id="rId6"/>
    <p:sldId id="279" r:id="rId7"/>
    <p:sldId id="282" r:id="rId8"/>
    <p:sldId id="283" r:id="rId9"/>
    <p:sldId id="277" r:id="rId10"/>
    <p:sldId id="278" r:id="rId11"/>
    <p:sldId id="285" r:id="rId12"/>
    <p:sldId id="272" r:id="rId13"/>
    <p:sldId id="286" r:id="rId14"/>
    <p:sldId id="287" r:id="rId15"/>
    <p:sldId id="288" r:id="rId16"/>
    <p:sldId id="289" r:id="rId17"/>
    <p:sldId id="291" r:id="rId18"/>
    <p:sldId id="293" r:id="rId19"/>
    <p:sldId id="294" r:id="rId20"/>
    <p:sldId id="292" r:id="rId21"/>
    <p:sldId id="295" r:id="rId22"/>
    <p:sldId id="296" r:id="rId23"/>
    <p:sldId id="297" r:id="rId24"/>
    <p:sldId id="298" r:id="rId25"/>
    <p:sldId id="299" r:id="rId26"/>
    <p:sldId id="300" r:id="rId27"/>
    <p:sldId id="514" r:id="rId28"/>
    <p:sldId id="515" r:id="rId29"/>
    <p:sldId id="290" r:id="rId30"/>
    <p:sldId id="512" r:id="rId31"/>
    <p:sldId id="513" r:id="rId32"/>
    <p:sldId id="516" r:id="rId3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11"/>
    <p:restoredTop sz="96327"/>
  </p:normalViewPr>
  <p:slideViewPr>
    <p:cSldViewPr snapToGrid="0">
      <p:cViewPr varScale="1">
        <p:scale>
          <a:sx n="82" d="100"/>
          <a:sy n="82" d="100"/>
        </p:scale>
        <p:origin x="691"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teve smith" userId="b48a1e4ac3f36e84" providerId="LiveId" clId="{F7D35646-E866-43EE-AE96-62967EBE7226}"/>
    <pc:docChg chg="modSld">
      <pc:chgData name="steve smith" userId="b48a1e4ac3f36e84" providerId="LiveId" clId="{F7D35646-E866-43EE-AE96-62967EBE7226}" dt="2023-09-17T15:17:25.741" v="3" actId="20577"/>
      <pc:docMkLst>
        <pc:docMk/>
      </pc:docMkLst>
      <pc:sldChg chg="modSp mod">
        <pc:chgData name="steve smith" userId="b48a1e4ac3f36e84" providerId="LiveId" clId="{F7D35646-E866-43EE-AE96-62967EBE7226}" dt="2023-09-17T15:17:25.741" v="3" actId="20577"/>
        <pc:sldMkLst>
          <pc:docMk/>
          <pc:sldMk cId="3150195913" sldId="516"/>
        </pc:sldMkLst>
        <pc:spChg chg="mod">
          <ac:chgData name="steve smith" userId="b48a1e4ac3f36e84" providerId="LiveId" clId="{F7D35646-E866-43EE-AE96-62967EBE7226}" dt="2023-09-17T15:17:25.741" v="3" actId="20577"/>
          <ac:spMkLst>
            <pc:docMk/>
            <pc:sldMk cId="3150195913" sldId="516"/>
            <ac:spMk id="2" creationId="{01669937-903D-86ED-D053-7B94EF96E435}"/>
          </ac:spMkLst>
        </pc:spChg>
        <pc:spChg chg="mod">
          <ac:chgData name="steve smith" userId="b48a1e4ac3f36e84" providerId="LiveId" clId="{F7D35646-E866-43EE-AE96-62967EBE7226}" dt="2023-09-17T15:17:06.335" v="1" actId="20577"/>
          <ac:spMkLst>
            <pc:docMk/>
            <pc:sldMk cId="3150195913" sldId="516"/>
            <ac:spMk id="3" creationId="{3FF658C7-105B-79B5-18C4-C0E8EDE04493}"/>
          </ac:spMkLst>
        </pc:spChg>
      </pc:sldChg>
    </pc:docChg>
  </pc:docChgLst>
  <pc:docChgLst>
    <pc:chgData name="steve smith" userId="b48a1e4ac3f36e84" providerId="LiveId" clId="{9D026FE7-0AC9-4507-A092-CDE01AC264BA}"/>
    <pc:docChg chg="custSel modSld">
      <pc:chgData name="steve smith" userId="b48a1e4ac3f36e84" providerId="LiveId" clId="{9D026FE7-0AC9-4507-A092-CDE01AC264BA}" dt="2023-08-11T14:41:36.668" v="23" actId="113"/>
      <pc:docMkLst>
        <pc:docMk/>
      </pc:docMkLst>
      <pc:sldChg chg="modSp mod">
        <pc:chgData name="steve smith" userId="b48a1e4ac3f36e84" providerId="LiveId" clId="{9D026FE7-0AC9-4507-A092-CDE01AC264BA}" dt="2023-08-11T14:41:36.668" v="23" actId="113"/>
        <pc:sldMkLst>
          <pc:docMk/>
          <pc:sldMk cId="3150195913" sldId="516"/>
        </pc:sldMkLst>
        <pc:spChg chg="mod">
          <ac:chgData name="steve smith" userId="b48a1e4ac3f36e84" providerId="LiveId" clId="{9D026FE7-0AC9-4507-A092-CDE01AC264BA}" dt="2023-08-11T14:41:36.668" v="23" actId="113"/>
          <ac:spMkLst>
            <pc:docMk/>
            <pc:sldMk cId="3150195913" sldId="516"/>
            <ac:spMk id="2" creationId="{01669937-903D-86ED-D053-7B94EF96E435}"/>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0F80D7-4096-6292-0623-4760EF924803}"/>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B0F66665-56EA-8AAF-513B-9F6AFEE573C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44E56152-73EE-0255-984E-16BE72F0528D}"/>
              </a:ext>
            </a:extLst>
          </p:cNvPr>
          <p:cNvSpPr>
            <a:spLocks noGrp="1"/>
          </p:cNvSpPr>
          <p:nvPr>
            <p:ph type="dt" sz="half" idx="10"/>
          </p:nvPr>
        </p:nvSpPr>
        <p:spPr/>
        <p:txBody>
          <a:bodyPr/>
          <a:lstStyle/>
          <a:p>
            <a:fld id="{48A87A34-81AB-432B-8DAE-1953F412C126}" type="datetimeFigureOut">
              <a:rPr lang="en-US" smtClean="0"/>
              <a:t>11/7/2023</a:t>
            </a:fld>
            <a:endParaRPr lang="en-US" dirty="0"/>
          </a:p>
        </p:txBody>
      </p:sp>
      <p:sp>
        <p:nvSpPr>
          <p:cNvPr id="5" name="Footer Placeholder 4">
            <a:extLst>
              <a:ext uri="{FF2B5EF4-FFF2-40B4-BE49-F238E27FC236}">
                <a16:creationId xmlns:a16="http://schemas.microsoft.com/office/drawing/2014/main" id="{297F8DED-42E9-9643-D1D9-F25B0243D5C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6D329792-742A-5FFD-9949-09F8C5967DEE}"/>
              </a:ext>
            </a:extLst>
          </p:cNvPr>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7780575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66AD68-CE94-9EE2-923B-60DBB70EC58A}"/>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DA4B2CDF-E7E5-3C1B-5FD6-6D526F7B14C0}"/>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D3545653-7248-8673-C6DA-E80769E9895C}"/>
              </a:ext>
            </a:extLst>
          </p:cNvPr>
          <p:cNvSpPr>
            <a:spLocks noGrp="1"/>
          </p:cNvSpPr>
          <p:nvPr>
            <p:ph type="dt" sz="half" idx="10"/>
          </p:nvPr>
        </p:nvSpPr>
        <p:spPr/>
        <p:txBody>
          <a:bodyPr/>
          <a:lstStyle/>
          <a:p>
            <a:fld id="{48A87A34-81AB-432B-8DAE-1953F412C126}" type="datetimeFigureOut">
              <a:rPr lang="en-US" smtClean="0"/>
              <a:t>11/7/2023</a:t>
            </a:fld>
            <a:endParaRPr lang="en-US" dirty="0"/>
          </a:p>
        </p:txBody>
      </p:sp>
      <p:sp>
        <p:nvSpPr>
          <p:cNvPr id="5" name="Footer Placeholder 4">
            <a:extLst>
              <a:ext uri="{FF2B5EF4-FFF2-40B4-BE49-F238E27FC236}">
                <a16:creationId xmlns:a16="http://schemas.microsoft.com/office/drawing/2014/main" id="{737CF053-CC14-4021-E2B2-842AF213840F}"/>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8AA8E9A9-1B5A-A8F7-C59C-1BDBDD0BAD2D}"/>
              </a:ext>
            </a:extLst>
          </p:cNvPr>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7019617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1376F7-4EC3-4D2C-B847-BD00EDD10A60}"/>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3B0A9729-D87D-433D-6E8C-AE12E6AFE7E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A7A6610E-3F19-0AE1-8754-49C749EFBFBA}"/>
              </a:ext>
            </a:extLst>
          </p:cNvPr>
          <p:cNvSpPr>
            <a:spLocks noGrp="1"/>
          </p:cNvSpPr>
          <p:nvPr>
            <p:ph type="dt" sz="half" idx="10"/>
          </p:nvPr>
        </p:nvSpPr>
        <p:spPr/>
        <p:txBody>
          <a:bodyPr/>
          <a:lstStyle/>
          <a:p>
            <a:fld id="{48A87A34-81AB-432B-8DAE-1953F412C126}" type="datetimeFigureOut">
              <a:rPr lang="en-US" smtClean="0"/>
              <a:t>11/7/2023</a:t>
            </a:fld>
            <a:endParaRPr lang="en-US" dirty="0"/>
          </a:p>
        </p:txBody>
      </p:sp>
      <p:sp>
        <p:nvSpPr>
          <p:cNvPr id="5" name="Footer Placeholder 4">
            <a:extLst>
              <a:ext uri="{FF2B5EF4-FFF2-40B4-BE49-F238E27FC236}">
                <a16:creationId xmlns:a16="http://schemas.microsoft.com/office/drawing/2014/main" id="{7A44E77C-CDF0-7C99-C814-658BCBA3D0C4}"/>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CA9E16B1-4001-14B7-10EC-2CCAE96A3402}"/>
              </a:ext>
            </a:extLst>
          </p:cNvPr>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3798790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18D5B9-572B-5474-2255-76D030D5DB0B}"/>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67DB5304-F60B-550A-5B7E-39252CA52AC1}"/>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C8F21FAD-9EE7-88C8-8218-079A394CBBCA}"/>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A2CAB0D7-5280-6629-CFC5-155468B11BA1}"/>
              </a:ext>
            </a:extLst>
          </p:cNvPr>
          <p:cNvSpPr>
            <a:spLocks noGrp="1"/>
          </p:cNvSpPr>
          <p:nvPr>
            <p:ph type="dt" sz="half" idx="10"/>
          </p:nvPr>
        </p:nvSpPr>
        <p:spPr/>
        <p:txBody>
          <a:bodyPr/>
          <a:lstStyle/>
          <a:p>
            <a:fld id="{48A87A34-81AB-432B-8DAE-1953F412C126}" type="datetimeFigureOut">
              <a:rPr lang="en-US" smtClean="0"/>
              <a:t>11/7/2023</a:t>
            </a:fld>
            <a:endParaRPr lang="en-US" dirty="0"/>
          </a:p>
        </p:txBody>
      </p:sp>
      <p:sp>
        <p:nvSpPr>
          <p:cNvPr id="6" name="Footer Placeholder 5">
            <a:extLst>
              <a:ext uri="{FF2B5EF4-FFF2-40B4-BE49-F238E27FC236}">
                <a16:creationId xmlns:a16="http://schemas.microsoft.com/office/drawing/2014/main" id="{7BC807F2-D68D-285C-6E1D-6BE5AA1149F2}"/>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F3A86D39-468E-00A8-5E38-2503CBE55126}"/>
              </a:ext>
            </a:extLst>
          </p:cNvPr>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1679389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335428-0493-6310-5D2E-48CBA85ACF55}"/>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FAF9CD0B-88F5-4D32-6440-E9E14E8CE82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20235FE0-C836-4D48-DA18-5761DD03AD33}"/>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F10D8ACE-380F-AAA1-C79A-CE4CB17B535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F629DF26-DCC9-9BD1-6BF0-8D3979BC881F}"/>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63B5D566-28FF-70DA-32AE-4D4183D81992}"/>
              </a:ext>
            </a:extLst>
          </p:cNvPr>
          <p:cNvSpPr>
            <a:spLocks noGrp="1"/>
          </p:cNvSpPr>
          <p:nvPr>
            <p:ph type="dt" sz="half" idx="10"/>
          </p:nvPr>
        </p:nvSpPr>
        <p:spPr/>
        <p:txBody>
          <a:bodyPr/>
          <a:lstStyle/>
          <a:p>
            <a:fld id="{5706EFCD-9E10-D444-B141-9B23EA676C6C}" type="datetimeFigureOut">
              <a:rPr lang="en-SE" smtClean="0"/>
              <a:t>11/07/2023</a:t>
            </a:fld>
            <a:endParaRPr lang="en-SE"/>
          </a:p>
        </p:txBody>
      </p:sp>
      <p:sp>
        <p:nvSpPr>
          <p:cNvPr id="8" name="Footer Placeholder 7">
            <a:extLst>
              <a:ext uri="{FF2B5EF4-FFF2-40B4-BE49-F238E27FC236}">
                <a16:creationId xmlns:a16="http://schemas.microsoft.com/office/drawing/2014/main" id="{825610F4-DF42-2FD6-4212-321025280D18}"/>
              </a:ext>
            </a:extLst>
          </p:cNvPr>
          <p:cNvSpPr>
            <a:spLocks noGrp="1"/>
          </p:cNvSpPr>
          <p:nvPr>
            <p:ph type="ftr" sz="quarter" idx="11"/>
          </p:nvPr>
        </p:nvSpPr>
        <p:spPr/>
        <p:txBody>
          <a:bodyPr/>
          <a:lstStyle/>
          <a:p>
            <a:endParaRPr lang="en-SE"/>
          </a:p>
        </p:txBody>
      </p:sp>
      <p:sp>
        <p:nvSpPr>
          <p:cNvPr id="9" name="Slide Number Placeholder 8">
            <a:extLst>
              <a:ext uri="{FF2B5EF4-FFF2-40B4-BE49-F238E27FC236}">
                <a16:creationId xmlns:a16="http://schemas.microsoft.com/office/drawing/2014/main" id="{E6C9BF26-E2FF-75D3-4CF7-4665CFCBAA53}"/>
              </a:ext>
            </a:extLst>
          </p:cNvPr>
          <p:cNvSpPr>
            <a:spLocks noGrp="1"/>
          </p:cNvSpPr>
          <p:nvPr>
            <p:ph type="sldNum" sz="quarter" idx="12"/>
          </p:nvPr>
        </p:nvSpPr>
        <p:spPr/>
        <p:txBody>
          <a:bodyPr/>
          <a:lstStyle/>
          <a:p>
            <a:fld id="{316871F5-4C52-B64A-ACD4-0F293C289581}" type="slidenum">
              <a:rPr lang="en-SE" smtClean="0"/>
              <a:t>‹#›</a:t>
            </a:fld>
            <a:endParaRPr lang="en-SE"/>
          </a:p>
        </p:txBody>
      </p:sp>
    </p:spTree>
    <p:extLst>
      <p:ext uri="{BB962C8B-B14F-4D97-AF65-F5344CB8AC3E}">
        <p14:creationId xmlns:p14="http://schemas.microsoft.com/office/powerpoint/2010/main" val="14029992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CB9A38-B90A-2D63-AF1F-EA1D54EAF420}"/>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8E01849A-2AB9-B079-AC18-142013005692}"/>
              </a:ext>
            </a:extLst>
          </p:cNvPr>
          <p:cNvSpPr>
            <a:spLocks noGrp="1"/>
          </p:cNvSpPr>
          <p:nvPr>
            <p:ph type="dt" sz="half" idx="10"/>
          </p:nvPr>
        </p:nvSpPr>
        <p:spPr/>
        <p:txBody>
          <a:bodyPr/>
          <a:lstStyle/>
          <a:p>
            <a:fld id="{5706EFCD-9E10-D444-B141-9B23EA676C6C}" type="datetimeFigureOut">
              <a:rPr lang="en-SE" smtClean="0"/>
              <a:t>11/07/2023</a:t>
            </a:fld>
            <a:endParaRPr lang="en-SE"/>
          </a:p>
        </p:txBody>
      </p:sp>
      <p:sp>
        <p:nvSpPr>
          <p:cNvPr id="4" name="Footer Placeholder 3">
            <a:extLst>
              <a:ext uri="{FF2B5EF4-FFF2-40B4-BE49-F238E27FC236}">
                <a16:creationId xmlns:a16="http://schemas.microsoft.com/office/drawing/2014/main" id="{5212F89E-91B0-9F97-DB9F-188FE2E090E6}"/>
              </a:ext>
            </a:extLst>
          </p:cNvPr>
          <p:cNvSpPr>
            <a:spLocks noGrp="1"/>
          </p:cNvSpPr>
          <p:nvPr>
            <p:ph type="ftr" sz="quarter" idx="11"/>
          </p:nvPr>
        </p:nvSpPr>
        <p:spPr/>
        <p:txBody>
          <a:bodyPr/>
          <a:lstStyle/>
          <a:p>
            <a:endParaRPr lang="en-SE"/>
          </a:p>
        </p:txBody>
      </p:sp>
      <p:sp>
        <p:nvSpPr>
          <p:cNvPr id="5" name="Slide Number Placeholder 4">
            <a:extLst>
              <a:ext uri="{FF2B5EF4-FFF2-40B4-BE49-F238E27FC236}">
                <a16:creationId xmlns:a16="http://schemas.microsoft.com/office/drawing/2014/main" id="{8B028C5A-385D-1CBC-2B01-0DBCBC927BA9}"/>
              </a:ext>
            </a:extLst>
          </p:cNvPr>
          <p:cNvSpPr>
            <a:spLocks noGrp="1"/>
          </p:cNvSpPr>
          <p:nvPr>
            <p:ph type="sldNum" sz="quarter" idx="12"/>
          </p:nvPr>
        </p:nvSpPr>
        <p:spPr/>
        <p:txBody>
          <a:bodyPr/>
          <a:lstStyle/>
          <a:p>
            <a:fld id="{316871F5-4C52-B64A-ACD4-0F293C289581}" type="slidenum">
              <a:rPr lang="en-SE" smtClean="0"/>
              <a:t>‹#›</a:t>
            </a:fld>
            <a:endParaRPr lang="en-SE"/>
          </a:p>
        </p:txBody>
      </p:sp>
    </p:spTree>
    <p:extLst>
      <p:ext uri="{BB962C8B-B14F-4D97-AF65-F5344CB8AC3E}">
        <p14:creationId xmlns:p14="http://schemas.microsoft.com/office/powerpoint/2010/main" val="36670736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C008942-5B8D-35F2-6376-A59ABC7ACDF0}"/>
              </a:ext>
            </a:extLst>
          </p:cNvPr>
          <p:cNvSpPr>
            <a:spLocks noGrp="1"/>
          </p:cNvSpPr>
          <p:nvPr>
            <p:ph type="dt" sz="half" idx="10"/>
          </p:nvPr>
        </p:nvSpPr>
        <p:spPr/>
        <p:txBody>
          <a:bodyPr/>
          <a:lstStyle/>
          <a:p>
            <a:fld id="{5706EFCD-9E10-D444-B141-9B23EA676C6C}" type="datetimeFigureOut">
              <a:rPr lang="en-SE" smtClean="0"/>
              <a:t>11/07/2023</a:t>
            </a:fld>
            <a:endParaRPr lang="en-SE"/>
          </a:p>
        </p:txBody>
      </p:sp>
      <p:sp>
        <p:nvSpPr>
          <p:cNvPr id="3" name="Footer Placeholder 2">
            <a:extLst>
              <a:ext uri="{FF2B5EF4-FFF2-40B4-BE49-F238E27FC236}">
                <a16:creationId xmlns:a16="http://schemas.microsoft.com/office/drawing/2014/main" id="{9F7F0A1E-BE53-243C-833B-F1A3DD667A06}"/>
              </a:ext>
            </a:extLst>
          </p:cNvPr>
          <p:cNvSpPr>
            <a:spLocks noGrp="1"/>
          </p:cNvSpPr>
          <p:nvPr>
            <p:ph type="ftr" sz="quarter" idx="11"/>
          </p:nvPr>
        </p:nvSpPr>
        <p:spPr/>
        <p:txBody>
          <a:bodyPr/>
          <a:lstStyle/>
          <a:p>
            <a:endParaRPr lang="en-SE"/>
          </a:p>
        </p:txBody>
      </p:sp>
      <p:sp>
        <p:nvSpPr>
          <p:cNvPr id="4" name="Slide Number Placeholder 3">
            <a:extLst>
              <a:ext uri="{FF2B5EF4-FFF2-40B4-BE49-F238E27FC236}">
                <a16:creationId xmlns:a16="http://schemas.microsoft.com/office/drawing/2014/main" id="{640447F0-A7AD-97B2-AC1D-E48E1382204E}"/>
              </a:ext>
            </a:extLst>
          </p:cNvPr>
          <p:cNvSpPr>
            <a:spLocks noGrp="1"/>
          </p:cNvSpPr>
          <p:nvPr>
            <p:ph type="sldNum" sz="quarter" idx="12"/>
          </p:nvPr>
        </p:nvSpPr>
        <p:spPr/>
        <p:txBody>
          <a:bodyPr/>
          <a:lstStyle/>
          <a:p>
            <a:fld id="{316871F5-4C52-B64A-ACD4-0F293C289581}" type="slidenum">
              <a:rPr lang="en-SE" smtClean="0"/>
              <a:t>‹#›</a:t>
            </a:fld>
            <a:endParaRPr lang="en-SE"/>
          </a:p>
        </p:txBody>
      </p:sp>
    </p:spTree>
    <p:extLst>
      <p:ext uri="{BB962C8B-B14F-4D97-AF65-F5344CB8AC3E}">
        <p14:creationId xmlns:p14="http://schemas.microsoft.com/office/powerpoint/2010/main" val="33848990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349A96-2003-A28E-499B-FBADE29E92E8}"/>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EFDBAC2E-E013-5751-55ED-1A1FCB1AE15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7E8FE9A3-B998-95E6-B795-0FCFBC4B720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BDC19EF4-0884-D7EE-E018-55FDE8C1B077}"/>
              </a:ext>
            </a:extLst>
          </p:cNvPr>
          <p:cNvSpPr>
            <a:spLocks noGrp="1"/>
          </p:cNvSpPr>
          <p:nvPr>
            <p:ph type="dt" sz="half" idx="10"/>
          </p:nvPr>
        </p:nvSpPr>
        <p:spPr/>
        <p:txBody>
          <a:bodyPr/>
          <a:lstStyle/>
          <a:p>
            <a:fld id="{5706EFCD-9E10-D444-B141-9B23EA676C6C}" type="datetimeFigureOut">
              <a:rPr lang="en-SE" smtClean="0"/>
              <a:t>11/07/2023</a:t>
            </a:fld>
            <a:endParaRPr lang="en-SE"/>
          </a:p>
        </p:txBody>
      </p:sp>
      <p:sp>
        <p:nvSpPr>
          <p:cNvPr id="6" name="Footer Placeholder 5">
            <a:extLst>
              <a:ext uri="{FF2B5EF4-FFF2-40B4-BE49-F238E27FC236}">
                <a16:creationId xmlns:a16="http://schemas.microsoft.com/office/drawing/2014/main" id="{0A89F829-A1DF-7549-0655-316927ABB930}"/>
              </a:ext>
            </a:extLst>
          </p:cNvPr>
          <p:cNvSpPr>
            <a:spLocks noGrp="1"/>
          </p:cNvSpPr>
          <p:nvPr>
            <p:ph type="ftr" sz="quarter" idx="11"/>
          </p:nvPr>
        </p:nvSpPr>
        <p:spPr/>
        <p:txBody>
          <a:bodyPr/>
          <a:lstStyle/>
          <a:p>
            <a:endParaRPr lang="en-SE"/>
          </a:p>
        </p:txBody>
      </p:sp>
      <p:sp>
        <p:nvSpPr>
          <p:cNvPr id="7" name="Slide Number Placeholder 6">
            <a:extLst>
              <a:ext uri="{FF2B5EF4-FFF2-40B4-BE49-F238E27FC236}">
                <a16:creationId xmlns:a16="http://schemas.microsoft.com/office/drawing/2014/main" id="{D42BE09C-6572-45B0-3150-15BE4F1EE864}"/>
              </a:ext>
            </a:extLst>
          </p:cNvPr>
          <p:cNvSpPr>
            <a:spLocks noGrp="1"/>
          </p:cNvSpPr>
          <p:nvPr>
            <p:ph type="sldNum" sz="quarter" idx="12"/>
          </p:nvPr>
        </p:nvSpPr>
        <p:spPr/>
        <p:txBody>
          <a:bodyPr/>
          <a:lstStyle/>
          <a:p>
            <a:fld id="{316871F5-4C52-B64A-ACD4-0F293C289581}" type="slidenum">
              <a:rPr lang="en-SE" smtClean="0"/>
              <a:t>‹#›</a:t>
            </a:fld>
            <a:endParaRPr lang="en-SE"/>
          </a:p>
        </p:txBody>
      </p:sp>
    </p:spTree>
    <p:extLst>
      <p:ext uri="{BB962C8B-B14F-4D97-AF65-F5344CB8AC3E}">
        <p14:creationId xmlns:p14="http://schemas.microsoft.com/office/powerpoint/2010/main" val="7922053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F8F9FB-C294-6B7F-95AF-4606346F1912}"/>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288F2962-0C1B-558D-EFB8-5098B64B0ED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0CDA40FB-D4AD-7CB4-8BFD-AF7F6B5871D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3947F987-7FF9-F219-D77E-4AEB99216CB0}"/>
              </a:ext>
            </a:extLst>
          </p:cNvPr>
          <p:cNvSpPr>
            <a:spLocks noGrp="1"/>
          </p:cNvSpPr>
          <p:nvPr>
            <p:ph type="dt" sz="half" idx="10"/>
          </p:nvPr>
        </p:nvSpPr>
        <p:spPr/>
        <p:txBody>
          <a:bodyPr/>
          <a:lstStyle/>
          <a:p>
            <a:fld id="{5706EFCD-9E10-D444-B141-9B23EA676C6C}" type="datetimeFigureOut">
              <a:rPr lang="en-SE" smtClean="0"/>
              <a:t>11/07/2023</a:t>
            </a:fld>
            <a:endParaRPr lang="en-SE"/>
          </a:p>
        </p:txBody>
      </p:sp>
      <p:sp>
        <p:nvSpPr>
          <p:cNvPr id="6" name="Footer Placeholder 5">
            <a:extLst>
              <a:ext uri="{FF2B5EF4-FFF2-40B4-BE49-F238E27FC236}">
                <a16:creationId xmlns:a16="http://schemas.microsoft.com/office/drawing/2014/main" id="{6A8BC5DB-ECCC-6B27-FAFE-C23F45EC3403}"/>
              </a:ext>
            </a:extLst>
          </p:cNvPr>
          <p:cNvSpPr>
            <a:spLocks noGrp="1"/>
          </p:cNvSpPr>
          <p:nvPr>
            <p:ph type="ftr" sz="quarter" idx="11"/>
          </p:nvPr>
        </p:nvSpPr>
        <p:spPr/>
        <p:txBody>
          <a:bodyPr/>
          <a:lstStyle/>
          <a:p>
            <a:endParaRPr lang="en-SE"/>
          </a:p>
        </p:txBody>
      </p:sp>
      <p:sp>
        <p:nvSpPr>
          <p:cNvPr id="7" name="Slide Number Placeholder 6">
            <a:extLst>
              <a:ext uri="{FF2B5EF4-FFF2-40B4-BE49-F238E27FC236}">
                <a16:creationId xmlns:a16="http://schemas.microsoft.com/office/drawing/2014/main" id="{BAF51DE8-7966-1111-BB53-F50769548261}"/>
              </a:ext>
            </a:extLst>
          </p:cNvPr>
          <p:cNvSpPr>
            <a:spLocks noGrp="1"/>
          </p:cNvSpPr>
          <p:nvPr>
            <p:ph type="sldNum" sz="quarter" idx="12"/>
          </p:nvPr>
        </p:nvSpPr>
        <p:spPr/>
        <p:txBody>
          <a:bodyPr/>
          <a:lstStyle/>
          <a:p>
            <a:fld id="{316871F5-4C52-B64A-ACD4-0F293C289581}" type="slidenum">
              <a:rPr lang="en-SE" smtClean="0"/>
              <a:t>‹#›</a:t>
            </a:fld>
            <a:endParaRPr lang="en-SE"/>
          </a:p>
        </p:txBody>
      </p:sp>
    </p:spTree>
    <p:extLst>
      <p:ext uri="{BB962C8B-B14F-4D97-AF65-F5344CB8AC3E}">
        <p14:creationId xmlns:p14="http://schemas.microsoft.com/office/powerpoint/2010/main" val="9905613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49589F-C931-E422-5785-24E6562CA3A1}"/>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A873C101-8E3F-1F99-AE78-13A3E915CE0F}"/>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D78CDF4C-3E25-4AD3-6930-3571DF163C77}"/>
              </a:ext>
            </a:extLst>
          </p:cNvPr>
          <p:cNvSpPr>
            <a:spLocks noGrp="1"/>
          </p:cNvSpPr>
          <p:nvPr>
            <p:ph type="dt" sz="half" idx="10"/>
          </p:nvPr>
        </p:nvSpPr>
        <p:spPr/>
        <p:txBody>
          <a:bodyPr/>
          <a:lstStyle/>
          <a:p>
            <a:fld id="{5706EFCD-9E10-D444-B141-9B23EA676C6C}" type="datetimeFigureOut">
              <a:rPr lang="en-SE" smtClean="0"/>
              <a:t>11/07/2023</a:t>
            </a:fld>
            <a:endParaRPr lang="en-SE"/>
          </a:p>
        </p:txBody>
      </p:sp>
      <p:sp>
        <p:nvSpPr>
          <p:cNvPr id="5" name="Footer Placeholder 4">
            <a:extLst>
              <a:ext uri="{FF2B5EF4-FFF2-40B4-BE49-F238E27FC236}">
                <a16:creationId xmlns:a16="http://schemas.microsoft.com/office/drawing/2014/main" id="{47393B1F-8686-1A7B-14F0-7C4DFFAB9DB7}"/>
              </a:ext>
            </a:extLst>
          </p:cNvPr>
          <p:cNvSpPr>
            <a:spLocks noGrp="1"/>
          </p:cNvSpPr>
          <p:nvPr>
            <p:ph type="ftr" sz="quarter" idx="11"/>
          </p:nvPr>
        </p:nvSpPr>
        <p:spPr/>
        <p:txBody>
          <a:bodyPr/>
          <a:lstStyle/>
          <a:p>
            <a:endParaRPr lang="en-SE"/>
          </a:p>
        </p:txBody>
      </p:sp>
      <p:sp>
        <p:nvSpPr>
          <p:cNvPr id="6" name="Slide Number Placeholder 5">
            <a:extLst>
              <a:ext uri="{FF2B5EF4-FFF2-40B4-BE49-F238E27FC236}">
                <a16:creationId xmlns:a16="http://schemas.microsoft.com/office/drawing/2014/main" id="{94BE329C-DA1E-0646-B41F-CA0F65471F1B}"/>
              </a:ext>
            </a:extLst>
          </p:cNvPr>
          <p:cNvSpPr>
            <a:spLocks noGrp="1"/>
          </p:cNvSpPr>
          <p:nvPr>
            <p:ph type="sldNum" sz="quarter" idx="12"/>
          </p:nvPr>
        </p:nvSpPr>
        <p:spPr/>
        <p:txBody>
          <a:bodyPr/>
          <a:lstStyle/>
          <a:p>
            <a:fld id="{316871F5-4C52-B64A-ACD4-0F293C289581}" type="slidenum">
              <a:rPr lang="en-SE" smtClean="0"/>
              <a:t>‹#›</a:t>
            </a:fld>
            <a:endParaRPr lang="en-SE"/>
          </a:p>
        </p:txBody>
      </p:sp>
    </p:spTree>
    <p:extLst>
      <p:ext uri="{BB962C8B-B14F-4D97-AF65-F5344CB8AC3E}">
        <p14:creationId xmlns:p14="http://schemas.microsoft.com/office/powerpoint/2010/main" val="39826036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1AB7E0B-E33A-AB81-794B-10771DA939E0}"/>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33777FB6-D1D0-9E14-1935-BF6BF4F9F380}"/>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704B3F75-6C14-5D55-F5F4-99E742399F58}"/>
              </a:ext>
            </a:extLst>
          </p:cNvPr>
          <p:cNvSpPr>
            <a:spLocks noGrp="1"/>
          </p:cNvSpPr>
          <p:nvPr>
            <p:ph type="dt" sz="half" idx="10"/>
          </p:nvPr>
        </p:nvSpPr>
        <p:spPr/>
        <p:txBody>
          <a:bodyPr/>
          <a:lstStyle/>
          <a:p>
            <a:fld id="{5706EFCD-9E10-D444-B141-9B23EA676C6C}" type="datetimeFigureOut">
              <a:rPr lang="en-SE" smtClean="0"/>
              <a:t>11/07/2023</a:t>
            </a:fld>
            <a:endParaRPr lang="en-SE"/>
          </a:p>
        </p:txBody>
      </p:sp>
      <p:sp>
        <p:nvSpPr>
          <p:cNvPr id="5" name="Footer Placeholder 4">
            <a:extLst>
              <a:ext uri="{FF2B5EF4-FFF2-40B4-BE49-F238E27FC236}">
                <a16:creationId xmlns:a16="http://schemas.microsoft.com/office/drawing/2014/main" id="{D160E85B-FBDF-D700-12FD-5BF15C957B7F}"/>
              </a:ext>
            </a:extLst>
          </p:cNvPr>
          <p:cNvSpPr>
            <a:spLocks noGrp="1"/>
          </p:cNvSpPr>
          <p:nvPr>
            <p:ph type="ftr" sz="quarter" idx="11"/>
          </p:nvPr>
        </p:nvSpPr>
        <p:spPr/>
        <p:txBody>
          <a:bodyPr/>
          <a:lstStyle/>
          <a:p>
            <a:endParaRPr lang="en-SE"/>
          </a:p>
        </p:txBody>
      </p:sp>
      <p:sp>
        <p:nvSpPr>
          <p:cNvPr id="6" name="Slide Number Placeholder 5">
            <a:extLst>
              <a:ext uri="{FF2B5EF4-FFF2-40B4-BE49-F238E27FC236}">
                <a16:creationId xmlns:a16="http://schemas.microsoft.com/office/drawing/2014/main" id="{D5F15E50-16C6-9C16-9C0F-9C53649259E7}"/>
              </a:ext>
            </a:extLst>
          </p:cNvPr>
          <p:cNvSpPr>
            <a:spLocks noGrp="1"/>
          </p:cNvSpPr>
          <p:nvPr>
            <p:ph type="sldNum" sz="quarter" idx="12"/>
          </p:nvPr>
        </p:nvSpPr>
        <p:spPr/>
        <p:txBody>
          <a:bodyPr/>
          <a:lstStyle/>
          <a:p>
            <a:fld id="{316871F5-4C52-B64A-ACD4-0F293C289581}" type="slidenum">
              <a:rPr lang="en-SE" smtClean="0"/>
              <a:t>‹#›</a:t>
            </a:fld>
            <a:endParaRPr lang="en-SE"/>
          </a:p>
        </p:txBody>
      </p:sp>
    </p:spTree>
    <p:extLst>
      <p:ext uri="{BB962C8B-B14F-4D97-AF65-F5344CB8AC3E}">
        <p14:creationId xmlns:p14="http://schemas.microsoft.com/office/powerpoint/2010/main" val="7867144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EDEE9C2-1A12-5860-AAAE-F9A30D19CB6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B32224C9-7649-4EBC-BF06-071394F2A2C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43AE684D-3A85-6D64-B7EC-184BB95C785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8A87A34-81AB-432B-8DAE-1953F412C126}" type="datetimeFigureOut">
              <a:rPr lang="en-US" smtClean="0"/>
              <a:pPr/>
              <a:t>11/7/2023</a:t>
            </a:fld>
            <a:endParaRPr lang="en-US" dirty="0"/>
          </a:p>
        </p:txBody>
      </p:sp>
      <p:sp>
        <p:nvSpPr>
          <p:cNvPr id="5" name="Footer Placeholder 4">
            <a:extLst>
              <a:ext uri="{FF2B5EF4-FFF2-40B4-BE49-F238E27FC236}">
                <a16:creationId xmlns:a16="http://schemas.microsoft.com/office/drawing/2014/main" id="{03FDF7DB-E2E3-48E8-6472-35566E181B9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D597461C-A8D9-AA65-2876-86465009921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D22F896-40B5-4ADD-8801-0D06FADFA095}" type="slidenum">
              <a:rPr lang="en-US" smtClean="0"/>
              <a:pPr/>
              <a:t>‹#›</a:t>
            </a:fld>
            <a:endParaRPr lang="en-US" dirty="0"/>
          </a:p>
        </p:txBody>
      </p:sp>
      <p:grpSp>
        <p:nvGrpSpPr>
          <p:cNvPr id="7" name="Group 6">
            <a:extLst>
              <a:ext uri="{FF2B5EF4-FFF2-40B4-BE49-F238E27FC236}">
                <a16:creationId xmlns:a16="http://schemas.microsoft.com/office/drawing/2014/main" id="{1919D2DC-5BA5-CD88-234B-4964188669B8}"/>
              </a:ext>
            </a:extLst>
          </p:cNvPr>
          <p:cNvGrpSpPr/>
          <p:nvPr userDrawn="1"/>
        </p:nvGrpSpPr>
        <p:grpSpPr>
          <a:xfrm>
            <a:off x="179523" y="6121210"/>
            <a:ext cx="6520219" cy="633095"/>
            <a:chOff x="519728" y="10058718"/>
            <a:chExt cx="6520219" cy="633095"/>
          </a:xfrm>
        </p:grpSpPr>
        <p:pic>
          <p:nvPicPr>
            <p:cNvPr id="8" name="Picture 7">
              <a:extLst>
                <a:ext uri="{FF2B5EF4-FFF2-40B4-BE49-F238E27FC236}">
                  <a16:creationId xmlns:a16="http://schemas.microsoft.com/office/drawing/2014/main" id="{FE536B87-70B0-448D-695B-22EB334BBBF7}"/>
                </a:ext>
              </a:extLst>
            </p:cNvPr>
            <p:cNvPicPr/>
            <p:nvPr userDrawn="1"/>
          </p:nvPicPr>
          <p:blipFill>
            <a:blip r:embed="rId13">
              <a:extLst>
                <a:ext uri="{28A0092B-C50C-407E-A947-70E740481C1C}">
                  <a14:useLocalDpi xmlns:a14="http://schemas.microsoft.com/office/drawing/2010/main" val="0"/>
                </a:ext>
              </a:extLst>
            </a:blip>
            <a:stretch>
              <a:fillRect/>
            </a:stretch>
          </p:blipFill>
          <p:spPr>
            <a:xfrm>
              <a:off x="519728" y="10058718"/>
              <a:ext cx="2218055" cy="633095"/>
            </a:xfrm>
            <a:prstGeom prst="rect">
              <a:avLst/>
            </a:prstGeom>
          </p:spPr>
        </p:pic>
        <p:sp>
          <p:nvSpPr>
            <p:cNvPr id="9" name="TextBox 8">
              <a:extLst>
                <a:ext uri="{FF2B5EF4-FFF2-40B4-BE49-F238E27FC236}">
                  <a16:creationId xmlns:a16="http://schemas.microsoft.com/office/drawing/2014/main" id="{1A6FF3EE-75A8-54F1-6947-507A6FCA9C78}"/>
                </a:ext>
              </a:extLst>
            </p:cNvPr>
            <p:cNvSpPr txBox="1"/>
            <p:nvPr userDrawn="1"/>
          </p:nvSpPr>
          <p:spPr>
            <a:xfrm>
              <a:off x="2796720" y="10142137"/>
              <a:ext cx="4243227" cy="461665"/>
            </a:xfrm>
            <a:prstGeom prst="rect">
              <a:avLst/>
            </a:prstGeom>
            <a:noFill/>
          </p:spPr>
          <p:txBody>
            <a:bodyPr wrap="square" rtlCol="0">
              <a:spAutoFit/>
            </a:bodyPr>
            <a:lstStyle/>
            <a:p>
              <a:r>
                <a:rPr lang="en-GB" sz="800" dirty="0"/>
                <a:t>Reference number: 618596-EPP-1-2020-1-SE-EPPKA2-CBHE-JP</a:t>
              </a:r>
              <a:br>
                <a:rPr lang="en-GB" sz="800" dirty="0"/>
              </a:br>
              <a:r>
                <a:rPr lang="en-GB" sz="800" dirty="0"/>
                <a:t>This publication [communication] reflects the views only of the authors, and the Commission cannot be held responsible for any use, which may be made of the information contained therein.</a:t>
              </a:r>
            </a:p>
          </p:txBody>
        </p:sp>
      </p:grpSp>
      <p:pic>
        <p:nvPicPr>
          <p:cNvPr id="10" name="Picture 9">
            <a:extLst>
              <a:ext uri="{FF2B5EF4-FFF2-40B4-BE49-F238E27FC236}">
                <a16:creationId xmlns:a16="http://schemas.microsoft.com/office/drawing/2014/main" id="{280C7BD8-C004-B076-BC09-8A4233519B7E}"/>
              </a:ext>
            </a:extLst>
          </p:cNvPr>
          <p:cNvPicPr>
            <a:picLocks noChangeAspect="1"/>
          </p:cNvPicPr>
          <p:nvPr userDrawn="1"/>
        </p:nvPicPr>
        <p:blipFill>
          <a:blip r:embed="rId14"/>
          <a:stretch>
            <a:fillRect/>
          </a:stretch>
        </p:blipFill>
        <p:spPr>
          <a:xfrm>
            <a:off x="11058439" y="5504807"/>
            <a:ext cx="1074143" cy="1309111"/>
          </a:xfrm>
          <a:prstGeom prst="rect">
            <a:avLst/>
          </a:prstGeom>
        </p:spPr>
      </p:pic>
    </p:spTree>
    <p:extLst>
      <p:ext uri="{BB962C8B-B14F-4D97-AF65-F5344CB8AC3E}">
        <p14:creationId xmlns:p14="http://schemas.microsoft.com/office/powerpoint/2010/main" val="2154381709"/>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hyperlink" Target="https://www.betterhealth.vic.gov.au/health/conditionsandtreatments/vision-loss-safety-around-the-home-"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hyperlink" Target="https://rnid.org.uk/hearing-research/hearing-loss-and-dementia-how-are-they-linked/"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7.xml"/><Relationship Id="rId5" Type="http://schemas.openxmlformats.org/officeDocument/2006/relationships/hyperlink" Target="https://doi.org/10.12968/bjon.2016.25.4.208" TargetMode="External"/><Relationship Id="rId4" Type="http://schemas.openxmlformats.org/officeDocument/2006/relationships/image" Target="../media/image18.png"/></Relationships>
</file>

<file path=ppt/slides/_rels/slide21.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hyperlink" Target="https://www.nia.nih.gov/news/social-isolation-loneliness-older-people-pose-health-risks" TargetMode="Externa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hyperlink" Target="https://theconversation.com/loneliness-is-a-health-issue-and-needs-targeted-solutions-96262" TargetMode="Externa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hyperlink" Target="https://theconversation.com/loneliness-is-a-health-issue-and-needs-targeted-solutions-96262" TargetMode="External"/><Relationship Id="rId7" Type="http://schemas.openxmlformats.org/officeDocument/2006/relationships/hyperlink" Target="https://doi.org/10.12968/bjon.2016.25.4.208" TargetMode="External"/><Relationship Id="rId2" Type="http://schemas.openxmlformats.org/officeDocument/2006/relationships/hyperlink" Target="https://www.ncbi.nlm.nih.gov/pmc/articles/PMC6371146/" TargetMode="External"/><Relationship Id="rId1" Type="http://schemas.openxmlformats.org/officeDocument/2006/relationships/slideLayout" Target="../slideLayouts/slideLayout2.xml"/><Relationship Id="rId6" Type="http://schemas.openxmlformats.org/officeDocument/2006/relationships/hyperlink" Target="https://www.nursinghomeabuseguide.org/elder-abuse/caregiver-abuse/" TargetMode="External"/><Relationship Id="rId5" Type="http://schemas.openxmlformats.org/officeDocument/2006/relationships/hyperlink" Target="https://www.nia.nih.gov/news/dangers-polypharmacy-and-case-deprescribing-older-adults" TargetMode="External"/><Relationship Id="rId4" Type="http://schemas.openxmlformats.org/officeDocument/2006/relationships/hyperlink" Target="https://www.nia.nih.gov/news/social-isolation-loneliness-older-people-pose-health-risks" TargetMode="External"/></Relationships>
</file>

<file path=ppt/slides/_rels/slide30.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7049D7-B4C4-4AE7-A912-3E88EB25B56A}"/>
              </a:ext>
            </a:extLst>
          </p:cNvPr>
          <p:cNvSpPr>
            <a:spLocks noGrp="1"/>
          </p:cNvSpPr>
          <p:nvPr>
            <p:ph type="ctrTitle"/>
          </p:nvPr>
        </p:nvSpPr>
        <p:spPr/>
        <p:txBody>
          <a:bodyPr/>
          <a:lstStyle/>
          <a:p>
            <a:pPr algn="ctr"/>
            <a:r>
              <a:rPr lang="en-GB" b="1" dirty="0">
                <a:solidFill>
                  <a:srgbClr val="0070C0"/>
                </a:solidFill>
              </a:rPr>
              <a:t>Comprehensive Care</a:t>
            </a:r>
          </a:p>
        </p:txBody>
      </p:sp>
      <p:sp>
        <p:nvSpPr>
          <p:cNvPr id="3" name="Subtitle 2">
            <a:extLst>
              <a:ext uri="{FF2B5EF4-FFF2-40B4-BE49-F238E27FC236}">
                <a16:creationId xmlns:a16="http://schemas.microsoft.com/office/drawing/2014/main" id="{36339862-C1FA-4932-A0FD-7FEF9EDB3295}"/>
              </a:ext>
            </a:extLst>
          </p:cNvPr>
          <p:cNvSpPr>
            <a:spLocks noGrp="1"/>
          </p:cNvSpPr>
          <p:nvPr>
            <p:ph type="subTitle" idx="1"/>
          </p:nvPr>
        </p:nvSpPr>
        <p:spPr>
          <a:xfrm>
            <a:off x="2735815" y="3619933"/>
            <a:ext cx="8000999" cy="1947333"/>
          </a:xfrm>
        </p:spPr>
        <p:txBody>
          <a:bodyPr/>
          <a:lstStyle/>
          <a:p>
            <a:pPr algn="ctr"/>
            <a:r>
              <a:rPr lang="en-GB" dirty="0">
                <a:solidFill>
                  <a:srgbClr val="0070C0"/>
                </a:solidFill>
              </a:rPr>
              <a:t>Lecture SIX</a:t>
            </a:r>
          </a:p>
          <a:p>
            <a:pPr algn="ctr"/>
            <a:r>
              <a:rPr lang="en-GB" dirty="0">
                <a:solidFill>
                  <a:srgbClr val="0070C0"/>
                </a:solidFill>
              </a:rPr>
              <a:t>Maintaining a Safe Environment – People with NDD.  </a:t>
            </a:r>
          </a:p>
        </p:txBody>
      </p:sp>
    </p:spTree>
    <p:extLst>
      <p:ext uri="{BB962C8B-B14F-4D97-AF65-F5344CB8AC3E}">
        <p14:creationId xmlns:p14="http://schemas.microsoft.com/office/powerpoint/2010/main" val="634228462"/>
      </p:ext>
    </p:extLst>
  </p:cSld>
  <p:clrMapOvr>
    <a:masterClrMapping/>
  </p:clrMapOvr>
  <mc:AlternateContent xmlns:mc="http://schemas.openxmlformats.org/markup-compatibility/2006" xmlns:p14="http://schemas.microsoft.com/office/powerpoint/2010/main">
    <mc:Choice Requires="p14">
      <p:transition spd="slow" p14:dur="2000" advTm="31589"/>
    </mc:Choice>
    <mc:Fallback xmlns="">
      <p:transition spd="slow" advTm="31589"/>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4BA1B9-C61B-41ED-8D8A-85F3CAF67935}"/>
              </a:ext>
            </a:extLst>
          </p:cNvPr>
          <p:cNvSpPr>
            <a:spLocks noGrp="1"/>
          </p:cNvSpPr>
          <p:nvPr>
            <p:ph type="title"/>
          </p:nvPr>
        </p:nvSpPr>
        <p:spPr/>
        <p:txBody>
          <a:bodyPr/>
          <a:lstStyle/>
          <a:p>
            <a:r>
              <a:rPr lang="en-GB" b="1" dirty="0">
                <a:solidFill>
                  <a:srgbClr val="0070C0"/>
                </a:solidFill>
              </a:rPr>
              <a:t>Aim</a:t>
            </a:r>
          </a:p>
        </p:txBody>
      </p:sp>
      <p:sp>
        <p:nvSpPr>
          <p:cNvPr id="3" name="Content Placeholder 2">
            <a:extLst>
              <a:ext uri="{FF2B5EF4-FFF2-40B4-BE49-F238E27FC236}">
                <a16:creationId xmlns:a16="http://schemas.microsoft.com/office/drawing/2014/main" id="{B5C09A44-6A3E-40B9-868A-E19B1E5A515E}"/>
              </a:ext>
            </a:extLst>
          </p:cNvPr>
          <p:cNvSpPr>
            <a:spLocks noGrp="1"/>
          </p:cNvSpPr>
          <p:nvPr>
            <p:ph idx="1"/>
          </p:nvPr>
        </p:nvSpPr>
        <p:spPr>
          <a:xfrm>
            <a:off x="838200" y="1825625"/>
            <a:ext cx="10515600" cy="1841500"/>
          </a:xfrm>
        </p:spPr>
        <p:txBody>
          <a:bodyPr>
            <a:normAutofit/>
          </a:bodyPr>
          <a:lstStyle/>
          <a:p>
            <a:endParaRPr lang="en-US" sz="1800" dirty="0">
              <a:effectLst/>
              <a:latin typeface="Times New Roman" panose="02020603050405020304" pitchFamily="18" charset="0"/>
              <a:ea typeface="Calibri" panose="020F0502020204030204" pitchFamily="34" charset="0"/>
              <a:cs typeface="Latha" panose="020B0604020202020204" pitchFamily="34" charset="0"/>
            </a:endParaRPr>
          </a:p>
          <a:p>
            <a:endParaRPr lang="en-US" sz="1800" dirty="0">
              <a:effectLst/>
              <a:latin typeface="Times New Roman" panose="02020603050405020304" pitchFamily="18" charset="0"/>
              <a:ea typeface="Calibri" panose="020F0502020204030204" pitchFamily="34" charset="0"/>
              <a:cs typeface="Latha" panose="020B0604020202020204" pitchFamily="34" charset="0"/>
            </a:endParaRPr>
          </a:p>
          <a:p>
            <a:pPr marL="0" indent="0">
              <a:buNone/>
            </a:pPr>
            <a:endParaRPr lang="en-GB" dirty="0"/>
          </a:p>
        </p:txBody>
      </p:sp>
      <p:sp>
        <p:nvSpPr>
          <p:cNvPr id="4" name="TextBox 3">
            <a:extLst>
              <a:ext uri="{FF2B5EF4-FFF2-40B4-BE49-F238E27FC236}">
                <a16:creationId xmlns:a16="http://schemas.microsoft.com/office/drawing/2014/main" id="{CA80E5FE-CC04-404B-8027-11D28F7BB83D}"/>
              </a:ext>
            </a:extLst>
          </p:cNvPr>
          <p:cNvSpPr txBox="1"/>
          <p:nvPr/>
        </p:nvSpPr>
        <p:spPr>
          <a:xfrm>
            <a:off x="933061" y="2138766"/>
            <a:ext cx="10121793" cy="369332"/>
          </a:xfrm>
          <a:prstGeom prst="rect">
            <a:avLst/>
          </a:prstGeom>
          <a:noFill/>
        </p:spPr>
        <p:txBody>
          <a:bodyPr wrap="square" rtlCol="0">
            <a:spAutoFit/>
          </a:bodyPr>
          <a:lstStyle/>
          <a:p>
            <a:r>
              <a:rPr lang="en-GB" dirty="0">
                <a:solidFill>
                  <a:srgbClr val="0070C0"/>
                </a:solidFill>
              </a:rPr>
              <a:t>To understand how to care for people with NDDs with regard to the AL of maintaining a safe environment.</a:t>
            </a:r>
          </a:p>
        </p:txBody>
      </p:sp>
    </p:spTree>
    <p:extLst>
      <p:ext uri="{BB962C8B-B14F-4D97-AF65-F5344CB8AC3E}">
        <p14:creationId xmlns:p14="http://schemas.microsoft.com/office/powerpoint/2010/main" val="499373789"/>
      </p:ext>
    </p:extLst>
  </p:cSld>
  <p:clrMapOvr>
    <a:masterClrMapping/>
  </p:clrMapOvr>
  <mc:AlternateContent xmlns:mc="http://schemas.openxmlformats.org/markup-compatibility/2006" xmlns:p14="http://schemas.microsoft.com/office/powerpoint/2010/main">
    <mc:Choice Requires="p14">
      <p:transition spd="slow" p14:dur="2000" advTm="18039"/>
    </mc:Choice>
    <mc:Fallback xmlns="">
      <p:transition spd="slow" advTm="18039"/>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840A28-80A8-473E-8845-013C47AB194E}"/>
              </a:ext>
            </a:extLst>
          </p:cNvPr>
          <p:cNvSpPr>
            <a:spLocks noGrp="1"/>
          </p:cNvSpPr>
          <p:nvPr>
            <p:ph type="title"/>
          </p:nvPr>
        </p:nvSpPr>
        <p:spPr>
          <a:xfrm>
            <a:off x="785152" y="279901"/>
            <a:ext cx="9603275" cy="510513"/>
          </a:xfrm>
        </p:spPr>
        <p:txBody>
          <a:bodyPr>
            <a:normAutofit fontScale="90000"/>
          </a:bodyPr>
          <a:lstStyle/>
          <a:p>
            <a:r>
              <a:rPr lang="en-GB" sz="3200" b="1" dirty="0">
                <a:solidFill>
                  <a:srgbClr val="0070C0"/>
                </a:solidFill>
                <a:latin typeface="Arial" panose="020B0604020202020204" pitchFamily="34" charset="0"/>
                <a:cs typeface="Arial" panose="020B0604020202020204" pitchFamily="34" charset="0"/>
              </a:rPr>
              <a:t>Maintaining a safe environment</a:t>
            </a:r>
            <a:endParaRPr lang="en-GB" b="1" dirty="0">
              <a:solidFill>
                <a:srgbClr val="0070C0"/>
              </a:solidFill>
            </a:endParaRPr>
          </a:p>
        </p:txBody>
      </p:sp>
      <p:sp>
        <p:nvSpPr>
          <p:cNvPr id="3" name="Content Placeholder 2">
            <a:extLst>
              <a:ext uri="{FF2B5EF4-FFF2-40B4-BE49-F238E27FC236}">
                <a16:creationId xmlns:a16="http://schemas.microsoft.com/office/drawing/2014/main" id="{F6125938-E444-4836-BAA5-2DE8050BF427}"/>
              </a:ext>
            </a:extLst>
          </p:cNvPr>
          <p:cNvSpPr>
            <a:spLocks noGrp="1"/>
          </p:cNvSpPr>
          <p:nvPr>
            <p:ph idx="1"/>
          </p:nvPr>
        </p:nvSpPr>
        <p:spPr>
          <a:xfrm>
            <a:off x="578885" y="1089211"/>
            <a:ext cx="10679113" cy="3615267"/>
          </a:xfrm>
        </p:spPr>
        <p:txBody>
          <a:bodyPr>
            <a:normAutofit/>
          </a:bodyPr>
          <a:lstStyle/>
          <a:p>
            <a:r>
              <a:rPr lang="en-GB" sz="2400" dirty="0">
                <a:solidFill>
                  <a:srgbClr val="0070C0"/>
                </a:solidFill>
                <a:latin typeface="Arial" panose="020B0604020202020204" pitchFamily="34" charset="0"/>
                <a:cs typeface="Arial" panose="020B0604020202020204" pitchFamily="34" charset="0"/>
              </a:rPr>
              <a:t>As people age and become frailer, risks increase, impacting on ability to live safely at home. </a:t>
            </a:r>
          </a:p>
          <a:p>
            <a:r>
              <a:rPr lang="en-GB" sz="2400" dirty="0">
                <a:solidFill>
                  <a:srgbClr val="0070C0"/>
                </a:solidFill>
                <a:latin typeface="Arial" panose="020B0604020202020204" pitchFamily="34" charset="0"/>
                <a:cs typeface="Arial" panose="020B0604020202020204" pitchFamily="34" charset="0"/>
              </a:rPr>
              <a:t>Particularly those with NDDs.   </a:t>
            </a:r>
          </a:p>
          <a:p>
            <a:r>
              <a:rPr lang="en-GB" sz="2400" dirty="0">
                <a:solidFill>
                  <a:srgbClr val="0070C0"/>
                </a:solidFill>
                <a:latin typeface="Arial" panose="020B0604020202020204" pitchFamily="34" charset="0"/>
                <a:cs typeface="Arial" panose="020B0604020202020204" pitchFamily="34" charset="0"/>
              </a:rPr>
              <a:t>Think of ways our neurological system works to maintain our safety.</a:t>
            </a:r>
          </a:p>
          <a:p>
            <a:r>
              <a:rPr lang="en-GB" sz="2400" dirty="0">
                <a:solidFill>
                  <a:srgbClr val="0070C0"/>
                </a:solidFill>
                <a:latin typeface="Arial" panose="020B0604020202020204" pitchFamily="34" charset="0"/>
                <a:cs typeface="Arial" panose="020B0604020202020204" pitchFamily="34" charset="0"/>
              </a:rPr>
              <a:t>Examples: Major senses- Sight-Perception; Hearing; Smell; Touch, Taste</a:t>
            </a:r>
          </a:p>
          <a:p>
            <a:pPr lvl="1"/>
            <a:r>
              <a:rPr lang="en-GB" sz="2200" dirty="0">
                <a:solidFill>
                  <a:srgbClr val="0070C0"/>
                </a:solidFill>
                <a:latin typeface="Arial" panose="020B0604020202020204" pitchFamily="34" charset="0"/>
                <a:cs typeface="Arial" panose="020B0604020202020204" pitchFamily="34" charset="0"/>
              </a:rPr>
              <a:t>Balance; Coordination; Hot Cold sensation; pain; Mood; </a:t>
            </a:r>
          </a:p>
        </p:txBody>
      </p:sp>
    </p:spTree>
    <p:extLst>
      <p:ext uri="{BB962C8B-B14F-4D97-AF65-F5344CB8AC3E}">
        <p14:creationId xmlns:p14="http://schemas.microsoft.com/office/powerpoint/2010/main" val="1097521747"/>
      </p:ext>
    </p:extLst>
  </p:cSld>
  <p:clrMapOvr>
    <a:masterClrMapping/>
  </p:clrMapOvr>
  <mc:AlternateContent xmlns:mc="http://schemas.openxmlformats.org/markup-compatibility/2006" xmlns:p14="http://schemas.microsoft.com/office/powerpoint/2010/main">
    <mc:Choice Requires="p14">
      <p:transition spd="slow" p14:dur="2000" advTm="324065"/>
    </mc:Choice>
    <mc:Fallback xmlns="">
      <p:transition spd="slow" advTm="324065"/>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0FC9DD-9B13-4438-81D2-B3C279C1B5BB}"/>
              </a:ext>
            </a:extLst>
          </p:cNvPr>
          <p:cNvSpPr>
            <a:spLocks noGrp="1"/>
          </p:cNvSpPr>
          <p:nvPr>
            <p:ph type="title"/>
          </p:nvPr>
        </p:nvSpPr>
        <p:spPr/>
        <p:txBody>
          <a:bodyPr/>
          <a:lstStyle/>
          <a:p>
            <a:r>
              <a:rPr lang="en-GB" b="1" dirty="0">
                <a:solidFill>
                  <a:srgbClr val="0070C0"/>
                </a:solidFill>
              </a:rPr>
              <a:t>Health and safety- what is the difference</a:t>
            </a:r>
          </a:p>
        </p:txBody>
      </p:sp>
      <p:sp>
        <p:nvSpPr>
          <p:cNvPr id="3" name="Content Placeholder 2">
            <a:extLst>
              <a:ext uri="{FF2B5EF4-FFF2-40B4-BE49-F238E27FC236}">
                <a16:creationId xmlns:a16="http://schemas.microsoft.com/office/drawing/2014/main" id="{692E3BE8-305D-4ADD-8CE9-EEC9161D59F7}"/>
              </a:ext>
            </a:extLst>
          </p:cNvPr>
          <p:cNvSpPr>
            <a:spLocks noGrp="1"/>
          </p:cNvSpPr>
          <p:nvPr>
            <p:ph idx="1"/>
          </p:nvPr>
        </p:nvSpPr>
        <p:spPr>
          <a:xfrm>
            <a:off x="340963" y="2015732"/>
            <a:ext cx="11484244" cy="3450613"/>
          </a:xfrm>
        </p:spPr>
        <p:txBody>
          <a:bodyPr>
            <a:normAutofit fontScale="92500" lnSpcReduction="20000"/>
          </a:bodyPr>
          <a:lstStyle/>
          <a:p>
            <a:r>
              <a:rPr lang="en-GB" dirty="0">
                <a:solidFill>
                  <a:srgbClr val="0070C0"/>
                </a:solidFill>
              </a:rPr>
              <a:t>Caring for a person with NDDs, working to maximise their independence starts with carefully looking for two types of hazards- health hazards and safety hazards.</a:t>
            </a:r>
          </a:p>
          <a:p>
            <a:r>
              <a:rPr lang="en-GB" dirty="0">
                <a:solidFill>
                  <a:srgbClr val="0070C0"/>
                </a:solidFill>
              </a:rPr>
              <a:t>Health- more associated with longer term good physical and mental functioning.</a:t>
            </a:r>
          </a:p>
          <a:p>
            <a:r>
              <a:rPr lang="en-GB" dirty="0">
                <a:solidFill>
                  <a:srgbClr val="0070C0"/>
                </a:solidFill>
              </a:rPr>
              <a:t>Safety- to do with being protected from accidents and harmful incidents- generally safety hazards have potential to cause more immediate harm. </a:t>
            </a:r>
          </a:p>
          <a:p>
            <a:r>
              <a:rPr lang="en-GB" dirty="0">
                <a:solidFill>
                  <a:srgbClr val="0070C0"/>
                </a:solidFill>
              </a:rPr>
              <a:t>Think of some potential health hazards in a home.</a:t>
            </a:r>
          </a:p>
          <a:p>
            <a:r>
              <a:rPr lang="en-GB" dirty="0">
                <a:solidFill>
                  <a:srgbClr val="0070C0"/>
                </a:solidFill>
              </a:rPr>
              <a:t>Then think of some safety hazards </a:t>
            </a:r>
          </a:p>
          <a:p>
            <a:endParaRPr lang="en-GB" dirty="0">
              <a:solidFill>
                <a:srgbClr val="0070C0"/>
              </a:solidFill>
            </a:endParaRPr>
          </a:p>
          <a:p>
            <a:r>
              <a:rPr lang="en-GB" dirty="0">
                <a:solidFill>
                  <a:srgbClr val="0070C0"/>
                </a:solidFill>
              </a:rPr>
              <a:t>Activity 1 – 5 minutes, tutor-led class discussion – 5 minutes = 10 minutes.</a:t>
            </a:r>
          </a:p>
        </p:txBody>
      </p:sp>
    </p:spTree>
    <p:extLst>
      <p:ext uri="{BB962C8B-B14F-4D97-AF65-F5344CB8AC3E}">
        <p14:creationId xmlns:p14="http://schemas.microsoft.com/office/powerpoint/2010/main" val="369585285"/>
      </p:ext>
    </p:extLst>
  </p:cSld>
  <p:clrMapOvr>
    <a:masterClrMapping/>
  </p:clrMapOvr>
  <mc:AlternateContent xmlns:mc="http://schemas.openxmlformats.org/markup-compatibility/2006" xmlns:p14="http://schemas.microsoft.com/office/powerpoint/2010/main">
    <mc:Choice Requires="p14">
      <p:transition spd="slow" p14:dur="2000" advTm="264206"/>
    </mc:Choice>
    <mc:Fallback xmlns="">
      <p:transition spd="slow" advTm="264206"/>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469E09-9FB8-41B3-A1BE-3B2523DB3AB3}"/>
              </a:ext>
            </a:extLst>
          </p:cNvPr>
          <p:cNvSpPr>
            <a:spLocks noGrp="1"/>
          </p:cNvSpPr>
          <p:nvPr>
            <p:ph type="title"/>
          </p:nvPr>
        </p:nvSpPr>
        <p:spPr/>
        <p:txBody>
          <a:bodyPr/>
          <a:lstStyle/>
          <a:p>
            <a:r>
              <a:rPr lang="en-GB" b="1" dirty="0">
                <a:solidFill>
                  <a:srgbClr val="0070C0"/>
                </a:solidFill>
              </a:rPr>
              <a:t>You might have thought of</a:t>
            </a:r>
          </a:p>
        </p:txBody>
      </p:sp>
      <p:sp>
        <p:nvSpPr>
          <p:cNvPr id="3" name="Content Placeholder 2">
            <a:extLst>
              <a:ext uri="{FF2B5EF4-FFF2-40B4-BE49-F238E27FC236}">
                <a16:creationId xmlns:a16="http://schemas.microsoft.com/office/drawing/2014/main" id="{B52C4319-EB20-497D-8062-5D58BC3D8119}"/>
              </a:ext>
            </a:extLst>
          </p:cNvPr>
          <p:cNvSpPr>
            <a:spLocks noGrp="1"/>
          </p:cNvSpPr>
          <p:nvPr>
            <p:ph sz="half" idx="1"/>
          </p:nvPr>
        </p:nvSpPr>
        <p:spPr/>
        <p:txBody>
          <a:bodyPr>
            <a:normAutofit/>
          </a:bodyPr>
          <a:lstStyle/>
          <a:p>
            <a:r>
              <a:rPr lang="en-GB" dirty="0">
                <a:solidFill>
                  <a:srgbClr val="0070C0"/>
                </a:solidFill>
              </a:rPr>
              <a:t>Heath Hazards</a:t>
            </a:r>
          </a:p>
          <a:p>
            <a:r>
              <a:rPr lang="en-GB" dirty="0">
                <a:solidFill>
                  <a:srgbClr val="0070C0"/>
                </a:solidFill>
              </a:rPr>
              <a:t>Bacteria, Viruses, parasites.</a:t>
            </a:r>
          </a:p>
          <a:p>
            <a:r>
              <a:rPr lang="en-GB" dirty="0">
                <a:solidFill>
                  <a:srgbClr val="0070C0"/>
                </a:solidFill>
              </a:rPr>
              <a:t>Lead in paint</a:t>
            </a:r>
          </a:p>
          <a:p>
            <a:r>
              <a:rPr lang="en-GB" dirty="0">
                <a:solidFill>
                  <a:srgbClr val="0070C0"/>
                </a:solidFill>
              </a:rPr>
              <a:t>Tobacco smoke, other toxins</a:t>
            </a:r>
          </a:p>
          <a:p>
            <a:r>
              <a:rPr lang="en-GB" dirty="0">
                <a:solidFill>
                  <a:srgbClr val="0070C0"/>
                </a:solidFill>
              </a:rPr>
              <a:t>Noise</a:t>
            </a:r>
          </a:p>
          <a:p>
            <a:r>
              <a:rPr lang="en-GB" dirty="0">
                <a:solidFill>
                  <a:srgbClr val="0070C0"/>
                </a:solidFill>
              </a:rPr>
              <a:t>Radiation</a:t>
            </a:r>
          </a:p>
          <a:p>
            <a:r>
              <a:rPr lang="en-GB" dirty="0">
                <a:solidFill>
                  <a:srgbClr val="0070C0"/>
                </a:solidFill>
              </a:rPr>
              <a:t>Isolated, dark enc=</a:t>
            </a:r>
            <a:r>
              <a:rPr lang="en-GB" dirty="0" err="1">
                <a:solidFill>
                  <a:srgbClr val="0070C0"/>
                </a:solidFill>
              </a:rPr>
              <a:t>vironment</a:t>
            </a:r>
            <a:r>
              <a:rPr lang="en-GB" dirty="0">
                <a:solidFill>
                  <a:srgbClr val="0070C0"/>
                </a:solidFill>
              </a:rPr>
              <a:t> (psychological health)</a:t>
            </a:r>
          </a:p>
        </p:txBody>
      </p:sp>
      <p:sp>
        <p:nvSpPr>
          <p:cNvPr id="4" name="Content Placeholder 3">
            <a:extLst>
              <a:ext uri="{FF2B5EF4-FFF2-40B4-BE49-F238E27FC236}">
                <a16:creationId xmlns:a16="http://schemas.microsoft.com/office/drawing/2014/main" id="{68F4D009-7318-401B-AAF9-A9EF74B9B8EF}"/>
              </a:ext>
            </a:extLst>
          </p:cNvPr>
          <p:cNvSpPr>
            <a:spLocks noGrp="1"/>
          </p:cNvSpPr>
          <p:nvPr>
            <p:ph sz="half" idx="2"/>
          </p:nvPr>
        </p:nvSpPr>
        <p:spPr/>
        <p:txBody>
          <a:bodyPr>
            <a:normAutofit/>
          </a:bodyPr>
          <a:lstStyle/>
          <a:p>
            <a:r>
              <a:rPr lang="en-GB" dirty="0">
                <a:solidFill>
                  <a:srgbClr val="0070C0"/>
                </a:solidFill>
              </a:rPr>
              <a:t>Safety hazards</a:t>
            </a:r>
          </a:p>
          <a:p>
            <a:r>
              <a:rPr lang="en-GB" dirty="0">
                <a:solidFill>
                  <a:srgbClr val="0070C0"/>
                </a:solidFill>
              </a:rPr>
              <a:t>More immediately poisonous toxins, </a:t>
            </a:r>
            <a:r>
              <a:rPr lang="en-GB" dirty="0" err="1">
                <a:solidFill>
                  <a:srgbClr val="0070C0"/>
                </a:solidFill>
              </a:rPr>
              <a:t>e.g</a:t>
            </a:r>
            <a:r>
              <a:rPr lang="en-GB" dirty="0">
                <a:solidFill>
                  <a:srgbClr val="0070C0"/>
                </a:solidFill>
              </a:rPr>
              <a:t> carbon monoxide</a:t>
            </a:r>
          </a:p>
          <a:p>
            <a:r>
              <a:rPr lang="en-GB" dirty="0">
                <a:solidFill>
                  <a:srgbClr val="0070C0"/>
                </a:solidFill>
              </a:rPr>
              <a:t>Fire hazards- e.g. loose wiring,, faulty smoke alarms</a:t>
            </a:r>
          </a:p>
          <a:p>
            <a:r>
              <a:rPr lang="en-GB" dirty="0">
                <a:solidFill>
                  <a:srgbClr val="0070C0"/>
                </a:solidFill>
              </a:rPr>
              <a:t>Trip hazards</a:t>
            </a:r>
          </a:p>
          <a:p>
            <a:r>
              <a:rPr lang="en-GB" dirty="0">
                <a:solidFill>
                  <a:srgbClr val="0070C0"/>
                </a:solidFill>
              </a:rPr>
              <a:t>Wet floors</a:t>
            </a:r>
          </a:p>
          <a:p>
            <a:endParaRPr lang="en-GB" dirty="0">
              <a:solidFill>
                <a:srgbClr val="0070C0"/>
              </a:solidFill>
            </a:endParaRPr>
          </a:p>
          <a:p>
            <a:endParaRPr lang="en-GB" dirty="0">
              <a:solidFill>
                <a:srgbClr val="0070C0"/>
              </a:solidFill>
            </a:endParaRPr>
          </a:p>
          <a:p>
            <a:endParaRPr lang="en-GB" dirty="0">
              <a:solidFill>
                <a:srgbClr val="0070C0"/>
              </a:solidFill>
            </a:endParaRPr>
          </a:p>
        </p:txBody>
      </p:sp>
    </p:spTree>
    <p:extLst>
      <p:ext uri="{BB962C8B-B14F-4D97-AF65-F5344CB8AC3E}">
        <p14:creationId xmlns:p14="http://schemas.microsoft.com/office/powerpoint/2010/main" val="3118769198"/>
      </p:ext>
    </p:extLst>
  </p:cSld>
  <p:clrMapOvr>
    <a:masterClrMapping/>
  </p:clrMapOvr>
  <mc:AlternateContent xmlns:mc="http://schemas.openxmlformats.org/markup-compatibility/2006" xmlns:p14="http://schemas.microsoft.com/office/powerpoint/2010/main">
    <mc:Choice Requires="p14">
      <p:transition spd="slow" p14:dur="2000" advTm="307403"/>
    </mc:Choice>
    <mc:Fallback xmlns="">
      <p:transition spd="slow" advTm="307403"/>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28E887-246D-4100-980C-4A89ECFE12B2}"/>
              </a:ext>
            </a:extLst>
          </p:cNvPr>
          <p:cNvSpPr>
            <a:spLocks noGrp="1"/>
          </p:cNvSpPr>
          <p:nvPr>
            <p:ph type="title"/>
          </p:nvPr>
        </p:nvSpPr>
        <p:spPr/>
        <p:txBody>
          <a:bodyPr/>
          <a:lstStyle/>
          <a:p>
            <a:r>
              <a:rPr lang="en-GB" b="1" dirty="0">
                <a:solidFill>
                  <a:srgbClr val="0070C0"/>
                </a:solidFill>
              </a:rPr>
              <a:t>What are risks?</a:t>
            </a:r>
          </a:p>
        </p:txBody>
      </p:sp>
      <p:sp>
        <p:nvSpPr>
          <p:cNvPr id="3" name="Content Placeholder 2">
            <a:extLst>
              <a:ext uri="{FF2B5EF4-FFF2-40B4-BE49-F238E27FC236}">
                <a16:creationId xmlns:a16="http://schemas.microsoft.com/office/drawing/2014/main" id="{36800EB3-2ED6-4209-843D-866FC862FFB5}"/>
              </a:ext>
            </a:extLst>
          </p:cNvPr>
          <p:cNvSpPr>
            <a:spLocks noGrp="1"/>
          </p:cNvSpPr>
          <p:nvPr>
            <p:ph idx="1"/>
          </p:nvPr>
        </p:nvSpPr>
        <p:spPr>
          <a:xfrm>
            <a:off x="1451579" y="2015733"/>
            <a:ext cx="9603275" cy="1951834"/>
          </a:xfrm>
        </p:spPr>
        <p:txBody>
          <a:bodyPr/>
          <a:lstStyle/>
          <a:p>
            <a:r>
              <a:rPr lang="en-GB" dirty="0">
                <a:solidFill>
                  <a:srgbClr val="0070C0"/>
                </a:solidFill>
              </a:rPr>
              <a:t>The Likelihood that a hazard with cause harm</a:t>
            </a:r>
          </a:p>
          <a:p>
            <a:r>
              <a:rPr lang="en-GB" dirty="0">
                <a:solidFill>
                  <a:srgbClr val="0070C0"/>
                </a:solidFill>
              </a:rPr>
              <a:t>Multiplied by</a:t>
            </a:r>
          </a:p>
          <a:p>
            <a:r>
              <a:rPr lang="en-GB" dirty="0">
                <a:solidFill>
                  <a:srgbClr val="0070C0"/>
                </a:solidFill>
              </a:rPr>
              <a:t>The seriousness of the injury/ health problems if they occur</a:t>
            </a:r>
          </a:p>
        </p:txBody>
      </p:sp>
    </p:spTree>
    <p:extLst>
      <p:ext uri="{BB962C8B-B14F-4D97-AF65-F5344CB8AC3E}">
        <p14:creationId xmlns:p14="http://schemas.microsoft.com/office/powerpoint/2010/main" val="1517745376"/>
      </p:ext>
    </p:extLst>
  </p:cSld>
  <p:clrMapOvr>
    <a:masterClrMapping/>
  </p:clrMapOvr>
  <mc:AlternateContent xmlns:mc="http://schemas.openxmlformats.org/markup-compatibility/2006" xmlns:p14="http://schemas.microsoft.com/office/powerpoint/2010/main">
    <mc:Choice Requires="p14">
      <p:transition spd="slow" p14:dur="2000" advTm="61350"/>
    </mc:Choice>
    <mc:Fallback xmlns="">
      <p:transition spd="slow" advTm="6135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A98972-543C-40AB-A37F-A0949BED2990}"/>
              </a:ext>
            </a:extLst>
          </p:cNvPr>
          <p:cNvSpPr>
            <a:spLocks noGrp="1"/>
          </p:cNvSpPr>
          <p:nvPr>
            <p:ph type="title"/>
          </p:nvPr>
        </p:nvSpPr>
        <p:spPr>
          <a:xfrm>
            <a:off x="971132" y="342420"/>
            <a:ext cx="9603275" cy="602977"/>
          </a:xfrm>
        </p:spPr>
        <p:txBody>
          <a:bodyPr>
            <a:normAutofit fontScale="90000"/>
          </a:bodyPr>
          <a:lstStyle/>
          <a:p>
            <a:r>
              <a:rPr lang="en-GB" b="1" dirty="0">
                <a:solidFill>
                  <a:srgbClr val="0070C0"/>
                </a:solidFill>
              </a:rPr>
              <a:t>Scoring a risk</a:t>
            </a:r>
          </a:p>
        </p:txBody>
      </p:sp>
      <p:sp>
        <p:nvSpPr>
          <p:cNvPr id="3" name="Content Placeholder 2">
            <a:extLst>
              <a:ext uri="{FF2B5EF4-FFF2-40B4-BE49-F238E27FC236}">
                <a16:creationId xmlns:a16="http://schemas.microsoft.com/office/drawing/2014/main" id="{D00901F6-FCDB-4C8D-9C8F-87FD9D62F327}"/>
              </a:ext>
            </a:extLst>
          </p:cNvPr>
          <p:cNvSpPr>
            <a:spLocks noGrp="1"/>
          </p:cNvSpPr>
          <p:nvPr>
            <p:ph idx="1"/>
          </p:nvPr>
        </p:nvSpPr>
        <p:spPr>
          <a:xfrm>
            <a:off x="205273" y="1328553"/>
            <a:ext cx="4842570" cy="1503334"/>
          </a:xfrm>
        </p:spPr>
        <p:txBody>
          <a:bodyPr>
            <a:normAutofit fontScale="92500" lnSpcReduction="20000"/>
          </a:bodyPr>
          <a:lstStyle/>
          <a:p>
            <a:r>
              <a:rPr lang="en-GB" dirty="0">
                <a:solidFill>
                  <a:srgbClr val="0070C0"/>
                </a:solidFill>
              </a:rPr>
              <a:t>Why measure a risk?</a:t>
            </a:r>
          </a:p>
          <a:p>
            <a:r>
              <a:rPr lang="en-GB" dirty="0">
                <a:solidFill>
                  <a:srgbClr val="0070C0"/>
                </a:solidFill>
              </a:rPr>
              <a:t>Prioritising</a:t>
            </a:r>
          </a:p>
          <a:p>
            <a:r>
              <a:rPr lang="en-GB" dirty="0">
                <a:solidFill>
                  <a:srgbClr val="0070C0"/>
                </a:solidFill>
              </a:rPr>
              <a:t>Example simple risk scoring system:</a:t>
            </a:r>
          </a:p>
        </p:txBody>
      </p:sp>
      <p:pic>
        <p:nvPicPr>
          <p:cNvPr id="4098" name="Picture 2" descr="Alternative Risk Matrix">
            <a:extLst>
              <a:ext uri="{FF2B5EF4-FFF2-40B4-BE49-F238E27FC236}">
                <a16:creationId xmlns:a16="http://schemas.microsoft.com/office/drawing/2014/main" id="{0439A294-3BA2-486F-AEFD-08FF687B84C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83533" y="796708"/>
            <a:ext cx="6717793" cy="49956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2181040"/>
      </p:ext>
    </p:extLst>
  </p:cSld>
  <p:clrMapOvr>
    <a:masterClrMapping/>
  </p:clrMapOvr>
  <mc:AlternateContent xmlns:mc="http://schemas.openxmlformats.org/markup-compatibility/2006" xmlns:p14="http://schemas.microsoft.com/office/powerpoint/2010/main">
    <mc:Choice Requires="p14">
      <p:transition spd="slow" p14:dur="2000" advTm="597848"/>
    </mc:Choice>
    <mc:Fallback xmlns="">
      <p:transition spd="slow" advTm="597848"/>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6062556-0136-4599-9CBB-C9AA745D5BB1}"/>
              </a:ext>
            </a:extLst>
          </p:cNvPr>
          <p:cNvSpPr>
            <a:spLocks noGrp="1"/>
          </p:cNvSpPr>
          <p:nvPr>
            <p:ph type="title"/>
          </p:nvPr>
        </p:nvSpPr>
        <p:spPr>
          <a:xfrm>
            <a:off x="1294362" y="342421"/>
            <a:ext cx="9603275" cy="381110"/>
          </a:xfrm>
        </p:spPr>
        <p:txBody>
          <a:bodyPr>
            <a:normAutofit fontScale="90000"/>
          </a:bodyPr>
          <a:lstStyle/>
          <a:p>
            <a:r>
              <a:rPr lang="en-GB" b="1" dirty="0">
                <a:solidFill>
                  <a:srgbClr val="0070C0"/>
                </a:solidFill>
              </a:rPr>
              <a:t>Vision Impairment and Safety</a:t>
            </a:r>
          </a:p>
        </p:txBody>
      </p:sp>
      <p:sp>
        <p:nvSpPr>
          <p:cNvPr id="4" name="Content Placeholder 3">
            <a:extLst>
              <a:ext uri="{FF2B5EF4-FFF2-40B4-BE49-F238E27FC236}">
                <a16:creationId xmlns:a16="http://schemas.microsoft.com/office/drawing/2014/main" id="{B629AEC7-5EC5-47F8-8245-CDE539B389CA}"/>
              </a:ext>
            </a:extLst>
          </p:cNvPr>
          <p:cNvSpPr>
            <a:spLocks noGrp="1"/>
          </p:cNvSpPr>
          <p:nvPr>
            <p:ph idx="1"/>
          </p:nvPr>
        </p:nvSpPr>
        <p:spPr>
          <a:xfrm>
            <a:off x="435775" y="1352646"/>
            <a:ext cx="11320447" cy="3872497"/>
          </a:xfrm>
        </p:spPr>
        <p:txBody>
          <a:bodyPr>
            <a:normAutofit fontScale="92500" lnSpcReduction="20000"/>
          </a:bodyPr>
          <a:lstStyle/>
          <a:p>
            <a:r>
              <a:rPr lang="en-GB" sz="2400" b="1" dirty="0">
                <a:solidFill>
                  <a:srgbClr val="0070C0"/>
                </a:solidFill>
                <a:latin typeface="Arial" panose="020B0604020202020204" pitchFamily="34" charset="0"/>
                <a:cs typeface="Arial" panose="020B0604020202020204" pitchFamily="34" charset="0"/>
              </a:rPr>
              <a:t>Some general tips</a:t>
            </a:r>
          </a:p>
          <a:p>
            <a:r>
              <a:rPr lang="en-GB" sz="2400" dirty="0">
                <a:solidFill>
                  <a:srgbClr val="0070C0"/>
                </a:solidFill>
                <a:latin typeface="Arial" panose="020B0604020202020204" pitchFamily="34" charset="0"/>
                <a:cs typeface="Arial" panose="020B0604020202020204" pitchFamily="34" charset="0"/>
              </a:rPr>
              <a:t>Try various lighting- especially around stairways, recesses, and trip-hazards</a:t>
            </a:r>
          </a:p>
          <a:p>
            <a:r>
              <a:rPr lang="en-GB" sz="2400" dirty="0">
                <a:solidFill>
                  <a:srgbClr val="0070C0"/>
                </a:solidFill>
                <a:latin typeface="Arial" panose="020B0604020202020204" pitchFamily="34" charset="0"/>
                <a:cs typeface="Arial" panose="020B0604020202020204" pitchFamily="34" charset="0"/>
              </a:rPr>
              <a:t>Remove rugs/ any floor covering that curls or is raised. </a:t>
            </a:r>
          </a:p>
          <a:p>
            <a:r>
              <a:rPr lang="en-GB" sz="2400" dirty="0">
                <a:solidFill>
                  <a:srgbClr val="0070C0"/>
                </a:solidFill>
                <a:latin typeface="Arial" panose="020B0604020202020204" pitchFamily="34" charset="0"/>
                <a:cs typeface="Arial" panose="020B0604020202020204" pitchFamily="34" charset="0"/>
              </a:rPr>
              <a:t>Encourage removal of unnecessary clutter.</a:t>
            </a:r>
          </a:p>
          <a:p>
            <a:r>
              <a:rPr lang="en-GB" sz="2400" dirty="0">
                <a:solidFill>
                  <a:srgbClr val="0070C0"/>
                </a:solidFill>
                <a:latin typeface="Arial" panose="020B0604020202020204" pitchFamily="34" charset="0"/>
                <a:cs typeface="Arial" panose="020B0604020202020204" pitchFamily="34" charset="0"/>
              </a:rPr>
              <a:t>Avoid patterned carpets.</a:t>
            </a:r>
          </a:p>
          <a:p>
            <a:r>
              <a:rPr lang="en-GB" sz="2400" dirty="0">
                <a:solidFill>
                  <a:srgbClr val="0070C0"/>
                </a:solidFill>
                <a:latin typeface="Arial" panose="020B0604020202020204" pitchFamily="34" charset="0"/>
                <a:cs typeface="Arial" panose="020B0604020202020204" pitchFamily="34" charset="0"/>
              </a:rPr>
              <a:t>Tidy cables.</a:t>
            </a:r>
          </a:p>
          <a:p>
            <a:r>
              <a:rPr lang="en-GB" sz="2400" dirty="0">
                <a:solidFill>
                  <a:srgbClr val="0070C0"/>
                </a:solidFill>
                <a:latin typeface="Arial" panose="020B0604020202020204" pitchFamily="34" charset="0"/>
                <a:cs typeface="Arial" panose="020B0604020202020204" pitchFamily="34" charset="0"/>
              </a:rPr>
              <a:t>Fluorescent stickers on furniture corners</a:t>
            </a:r>
          </a:p>
          <a:p>
            <a:r>
              <a:rPr lang="en-GB" sz="2400" dirty="0">
                <a:solidFill>
                  <a:srgbClr val="0070C0"/>
                </a:solidFill>
                <a:latin typeface="Arial" panose="020B0604020202020204" pitchFamily="34" charset="0"/>
                <a:cs typeface="Arial" panose="020B0604020202020204" pitchFamily="34" charset="0"/>
              </a:rPr>
              <a:t>Telephone with large digits.</a:t>
            </a:r>
          </a:p>
          <a:p>
            <a:r>
              <a:rPr lang="en-GB" sz="2400" dirty="0">
                <a:solidFill>
                  <a:srgbClr val="0070C0"/>
                </a:solidFill>
                <a:latin typeface="Arial" panose="020B0604020202020204" pitchFamily="34" charset="0"/>
                <a:cs typeface="Arial" panose="020B0604020202020204" pitchFamily="34" charset="0"/>
              </a:rPr>
              <a:t>Put emergency numbers (Large print) prominently near phone</a:t>
            </a:r>
          </a:p>
          <a:p>
            <a:r>
              <a:rPr lang="en-GB" sz="2400" dirty="0">
                <a:solidFill>
                  <a:srgbClr val="0070C0"/>
                </a:solidFill>
                <a:latin typeface="Arial" panose="020B0604020202020204" pitchFamily="34" charset="0"/>
                <a:cs typeface="Arial" panose="020B0604020202020204" pitchFamily="34" charset="0"/>
              </a:rPr>
              <a:t>Habit---   keep internal doors completely open or closed.</a:t>
            </a:r>
          </a:p>
        </p:txBody>
      </p:sp>
      <p:sp>
        <p:nvSpPr>
          <p:cNvPr id="7" name="TextBox 6">
            <a:extLst>
              <a:ext uri="{FF2B5EF4-FFF2-40B4-BE49-F238E27FC236}">
                <a16:creationId xmlns:a16="http://schemas.microsoft.com/office/drawing/2014/main" id="{292AEEB1-B4B0-416A-A1A9-CA3C5B95D5C4}"/>
              </a:ext>
            </a:extLst>
          </p:cNvPr>
          <p:cNvSpPr txBox="1"/>
          <p:nvPr/>
        </p:nvSpPr>
        <p:spPr>
          <a:xfrm>
            <a:off x="435775" y="5505354"/>
            <a:ext cx="11499742" cy="338554"/>
          </a:xfrm>
          <a:prstGeom prst="rect">
            <a:avLst/>
          </a:prstGeom>
          <a:noFill/>
        </p:spPr>
        <p:txBody>
          <a:bodyPr wrap="square">
            <a:spAutoFit/>
          </a:bodyPr>
          <a:lstStyle/>
          <a:p>
            <a:r>
              <a:rPr lang="en-GB" sz="1600" dirty="0">
                <a:solidFill>
                  <a:srgbClr val="0070C0"/>
                </a:solidFill>
                <a:hlinkClick r:id="rId2">
                  <a:extLst>
                    <a:ext uri="{A12FA001-AC4F-418D-AE19-62706E023703}">
                      <ahyp:hlinkClr xmlns:ahyp="http://schemas.microsoft.com/office/drawing/2018/hyperlinkcolor" val="tx"/>
                    </a:ext>
                  </a:extLst>
                </a:hlinkClick>
              </a:rPr>
              <a:t>https://www.betterhealth.vic.gov.au/health/conditionsandtreatments/vision-loss-safety-around-the-home-</a:t>
            </a:r>
            <a:r>
              <a:rPr lang="en-GB" sz="1600" dirty="0">
                <a:solidFill>
                  <a:srgbClr val="0070C0"/>
                </a:solidFill>
              </a:rPr>
              <a:t> visited 23 10 22</a:t>
            </a:r>
          </a:p>
        </p:txBody>
      </p:sp>
    </p:spTree>
    <p:extLst>
      <p:ext uri="{BB962C8B-B14F-4D97-AF65-F5344CB8AC3E}">
        <p14:creationId xmlns:p14="http://schemas.microsoft.com/office/powerpoint/2010/main" val="256534347"/>
      </p:ext>
    </p:extLst>
  </p:cSld>
  <p:clrMapOvr>
    <a:masterClrMapping/>
  </p:clrMapOvr>
  <mc:AlternateContent xmlns:mc="http://schemas.openxmlformats.org/markup-compatibility/2006" xmlns:p14="http://schemas.microsoft.com/office/powerpoint/2010/main">
    <mc:Choice Requires="p14">
      <p:transition spd="slow" p14:dur="2000" advTm="437390"/>
    </mc:Choice>
    <mc:Fallback xmlns="">
      <p:transition spd="slow" advTm="43739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F92421-2A7A-4870-9CCD-EE18B841E2E1}"/>
              </a:ext>
            </a:extLst>
          </p:cNvPr>
          <p:cNvSpPr>
            <a:spLocks noGrp="1"/>
          </p:cNvSpPr>
          <p:nvPr>
            <p:ph type="title"/>
          </p:nvPr>
        </p:nvSpPr>
        <p:spPr>
          <a:xfrm>
            <a:off x="1126115" y="342421"/>
            <a:ext cx="9603275" cy="556482"/>
          </a:xfrm>
        </p:spPr>
        <p:txBody>
          <a:bodyPr>
            <a:normAutofit fontScale="90000"/>
          </a:bodyPr>
          <a:lstStyle/>
          <a:p>
            <a:r>
              <a:rPr lang="en-GB" b="1" dirty="0">
                <a:solidFill>
                  <a:srgbClr val="0070C0"/>
                </a:solidFill>
              </a:rPr>
              <a:t>Vision Impairment and Safety</a:t>
            </a:r>
          </a:p>
        </p:txBody>
      </p:sp>
      <p:sp>
        <p:nvSpPr>
          <p:cNvPr id="3" name="Content Placeholder 2">
            <a:extLst>
              <a:ext uri="{FF2B5EF4-FFF2-40B4-BE49-F238E27FC236}">
                <a16:creationId xmlns:a16="http://schemas.microsoft.com/office/drawing/2014/main" id="{0C5E6DD6-CF8D-436D-A093-D78B7CA9043B}"/>
              </a:ext>
            </a:extLst>
          </p:cNvPr>
          <p:cNvSpPr>
            <a:spLocks noGrp="1"/>
          </p:cNvSpPr>
          <p:nvPr>
            <p:ph idx="1"/>
          </p:nvPr>
        </p:nvSpPr>
        <p:spPr>
          <a:xfrm>
            <a:off x="388997" y="1026846"/>
            <a:ext cx="6982188" cy="5097990"/>
          </a:xfrm>
        </p:spPr>
        <p:txBody>
          <a:bodyPr>
            <a:normAutofit lnSpcReduction="10000"/>
          </a:bodyPr>
          <a:lstStyle/>
          <a:p>
            <a:r>
              <a:rPr lang="en-GB" b="1" dirty="0">
                <a:solidFill>
                  <a:srgbClr val="0070C0"/>
                </a:solidFill>
              </a:rPr>
              <a:t>Washroom/ Bathroom tips</a:t>
            </a:r>
          </a:p>
          <a:p>
            <a:r>
              <a:rPr lang="en-GB" dirty="0">
                <a:solidFill>
                  <a:srgbClr val="0070C0"/>
                </a:solidFill>
              </a:rPr>
              <a:t>Contrast wall colour with towels (e.g. light walls, dark towels)</a:t>
            </a:r>
          </a:p>
          <a:p>
            <a:r>
              <a:rPr lang="en-GB" dirty="0">
                <a:solidFill>
                  <a:srgbClr val="0070C0"/>
                </a:solidFill>
              </a:rPr>
              <a:t>Grab rails  for shower, bath and toilet.. </a:t>
            </a:r>
          </a:p>
          <a:p>
            <a:r>
              <a:rPr lang="en-GB" dirty="0">
                <a:solidFill>
                  <a:srgbClr val="0070C0"/>
                </a:solidFill>
              </a:rPr>
              <a:t>Soap on rope;  plug chained to bath.</a:t>
            </a:r>
          </a:p>
          <a:p>
            <a:r>
              <a:rPr lang="en-GB" b="1" dirty="0">
                <a:solidFill>
                  <a:srgbClr val="0070C0"/>
                </a:solidFill>
              </a:rPr>
              <a:t>Garden Tips</a:t>
            </a:r>
          </a:p>
          <a:p>
            <a:r>
              <a:rPr lang="en-GB" dirty="0">
                <a:solidFill>
                  <a:srgbClr val="0070C0"/>
                </a:solidFill>
              </a:rPr>
              <a:t>Cut low branches</a:t>
            </a:r>
          </a:p>
          <a:p>
            <a:r>
              <a:rPr lang="en-GB" dirty="0">
                <a:solidFill>
                  <a:srgbClr val="0070C0"/>
                </a:solidFill>
              </a:rPr>
              <a:t>Bright colours- path edges</a:t>
            </a:r>
          </a:p>
          <a:p>
            <a:r>
              <a:rPr lang="en-GB" dirty="0">
                <a:solidFill>
                  <a:srgbClr val="0070C0"/>
                </a:solidFill>
              </a:rPr>
              <a:t>Pad the head of rakes</a:t>
            </a:r>
          </a:p>
          <a:p>
            <a:r>
              <a:rPr lang="en-GB" b="1" dirty="0">
                <a:solidFill>
                  <a:srgbClr val="0070C0"/>
                </a:solidFill>
              </a:rPr>
              <a:t>Stairs</a:t>
            </a:r>
          </a:p>
          <a:p>
            <a:r>
              <a:rPr lang="en-GB" dirty="0">
                <a:solidFill>
                  <a:srgbClr val="0070C0"/>
                </a:solidFill>
              </a:rPr>
              <a:t>Bright coloured step edges; Rail both sides</a:t>
            </a:r>
          </a:p>
        </p:txBody>
      </p:sp>
      <p:pic>
        <p:nvPicPr>
          <p:cNvPr id="1026" name="Picture 2" descr="Design a safe bathroom for senior citizens">
            <a:extLst>
              <a:ext uri="{FF2B5EF4-FFF2-40B4-BE49-F238E27FC236}">
                <a16:creationId xmlns:a16="http://schemas.microsoft.com/office/drawing/2014/main" id="{9F4325F5-EF66-1DF9-88F3-F658BE5F873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flipH="1">
            <a:off x="7767858" y="716161"/>
            <a:ext cx="4035145" cy="175119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5EE63332-9547-A732-A8EE-8ED24AB950AE}"/>
              </a:ext>
            </a:extLst>
          </p:cNvPr>
          <p:cNvSpPr txBox="1"/>
          <p:nvPr/>
        </p:nvSpPr>
        <p:spPr>
          <a:xfrm>
            <a:off x="7786581" y="2479438"/>
            <a:ext cx="4035145" cy="461665"/>
          </a:xfrm>
          <a:prstGeom prst="rect">
            <a:avLst/>
          </a:prstGeom>
          <a:noFill/>
        </p:spPr>
        <p:txBody>
          <a:bodyPr wrap="square">
            <a:spAutoFit/>
          </a:bodyPr>
          <a:lstStyle/>
          <a:p>
            <a:r>
              <a:rPr lang="en-GB" sz="1200" dirty="0">
                <a:solidFill>
                  <a:srgbClr val="0070C0"/>
                </a:solidFill>
              </a:rPr>
              <a:t>https://www.zameen.com/blog/design-safe-bathroom-senior-citizens.html</a:t>
            </a:r>
          </a:p>
        </p:txBody>
      </p:sp>
      <p:pic>
        <p:nvPicPr>
          <p:cNvPr id="1028" name="Picture 4" descr="Accessible garden for wheelchair users at Elizabeth Court Care Centre: Key Healthcare is dedicated to caring for elderly residents in safe. We have multiple dementia care homes including our care home middlesbrough, our care home St. Helen and care home saltburn. We excel in monitoring and improving care levels.">
            <a:extLst>
              <a:ext uri="{FF2B5EF4-FFF2-40B4-BE49-F238E27FC236}">
                <a16:creationId xmlns:a16="http://schemas.microsoft.com/office/drawing/2014/main" id="{64627877-0B48-84BF-C2B0-71D62F8E325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28445" y="3095764"/>
            <a:ext cx="3836363" cy="1875453"/>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241DD90B-DEEC-877D-5C0F-95F3D032326E}"/>
              </a:ext>
            </a:extLst>
          </p:cNvPr>
          <p:cNvSpPr txBox="1"/>
          <p:nvPr/>
        </p:nvSpPr>
        <p:spPr>
          <a:xfrm>
            <a:off x="7721206" y="4983304"/>
            <a:ext cx="3883015" cy="461665"/>
          </a:xfrm>
          <a:prstGeom prst="rect">
            <a:avLst/>
          </a:prstGeom>
          <a:noFill/>
        </p:spPr>
        <p:txBody>
          <a:bodyPr wrap="square">
            <a:spAutoFit/>
          </a:bodyPr>
          <a:lstStyle/>
          <a:p>
            <a:r>
              <a:rPr lang="en-GB" sz="1200" dirty="0">
                <a:solidFill>
                  <a:srgbClr val="0070C0"/>
                </a:solidFill>
              </a:rPr>
              <a:t>http://www.keyhealthcare.co.uk/news/accessible-garden-for-wheelchair-users-at-elizabeth-court-care-centre</a:t>
            </a:r>
          </a:p>
        </p:txBody>
      </p:sp>
    </p:spTree>
    <p:extLst>
      <p:ext uri="{BB962C8B-B14F-4D97-AF65-F5344CB8AC3E}">
        <p14:creationId xmlns:p14="http://schemas.microsoft.com/office/powerpoint/2010/main" val="2070225959"/>
      </p:ext>
    </p:extLst>
  </p:cSld>
  <p:clrMapOvr>
    <a:masterClrMapping/>
  </p:clrMapOvr>
  <mc:AlternateContent xmlns:mc="http://schemas.openxmlformats.org/markup-compatibility/2006" xmlns:p14="http://schemas.microsoft.com/office/powerpoint/2010/main">
    <mc:Choice Requires="p14">
      <p:transition spd="slow" p14:dur="2000" advTm="312668"/>
    </mc:Choice>
    <mc:Fallback xmlns="">
      <p:transition spd="slow" advTm="312668"/>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ACD8DA-1C86-429E-BC92-7616C7E584A8}"/>
              </a:ext>
            </a:extLst>
          </p:cNvPr>
          <p:cNvSpPr>
            <a:spLocks noGrp="1"/>
          </p:cNvSpPr>
          <p:nvPr>
            <p:ph type="title"/>
          </p:nvPr>
        </p:nvSpPr>
        <p:spPr>
          <a:xfrm>
            <a:off x="381132" y="186612"/>
            <a:ext cx="9603275" cy="1049235"/>
          </a:xfrm>
        </p:spPr>
        <p:txBody>
          <a:bodyPr/>
          <a:lstStyle/>
          <a:p>
            <a:r>
              <a:rPr lang="en-GB" b="1" dirty="0">
                <a:solidFill>
                  <a:srgbClr val="0070C0"/>
                </a:solidFill>
              </a:rPr>
              <a:t>Vision Impairment and Safety</a:t>
            </a:r>
          </a:p>
        </p:txBody>
      </p:sp>
      <p:sp>
        <p:nvSpPr>
          <p:cNvPr id="3" name="Content Placeholder 2">
            <a:extLst>
              <a:ext uri="{FF2B5EF4-FFF2-40B4-BE49-F238E27FC236}">
                <a16:creationId xmlns:a16="http://schemas.microsoft.com/office/drawing/2014/main" id="{482DEA85-A4AB-42F3-9AAB-95CB6ECB4B43}"/>
              </a:ext>
            </a:extLst>
          </p:cNvPr>
          <p:cNvSpPr>
            <a:spLocks noGrp="1"/>
          </p:cNvSpPr>
          <p:nvPr>
            <p:ph idx="1"/>
          </p:nvPr>
        </p:nvSpPr>
        <p:spPr>
          <a:xfrm>
            <a:off x="291715" y="1235847"/>
            <a:ext cx="6551514" cy="4693298"/>
          </a:xfrm>
        </p:spPr>
        <p:txBody>
          <a:bodyPr>
            <a:normAutofit fontScale="92500" lnSpcReduction="20000"/>
          </a:bodyPr>
          <a:lstStyle/>
          <a:p>
            <a:r>
              <a:rPr lang="en-GB" sz="2400" b="1" dirty="0">
                <a:solidFill>
                  <a:srgbClr val="0070C0"/>
                </a:solidFill>
                <a:latin typeface="Arial" panose="020B0604020202020204" pitchFamily="34" charset="0"/>
                <a:cs typeface="Arial" panose="020B0604020202020204" pitchFamily="34" charset="0"/>
              </a:rPr>
              <a:t>Kitchen </a:t>
            </a:r>
          </a:p>
          <a:p>
            <a:endParaRPr lang="en-GB" sz="2400" dirty="0">
              <a:solidFill>
                <a:srgbClr val="0070C0"/>
              </a:solidFill>
              <a:latin typeface="Arial" panose="020B0604020202020204" pitchFamily="34" charset="0"/>
              <a:cs typeface="Arial" panose="020B0604020202020204" pitchFamily="34" charset="0"/>
            </a:endParaRPr>
          </a:p>
          <a:p>
            <a:r>
              <a:rPr lang="en-GB" sz="2400" dirty="0">
                <a:solidFill>
                  <a:srgbClr val="0070C0"/>
                </a:solidFill>
                <a:latin typeface="Arial" panose="020B0604020202020204" pitchFamily="34" charset="0"/>
                <a:cs typeface="Arial" panose="020B0604020202020204" pitchFamily="34" charset="0"/>
              </a:rPr>
              <a:t>Habit- turn saucepan handles away from where they can be knocked</a:t>
            </a:r>
          </a:p>
          <a:p>
            <a:r>
              <a:rPr lang="en-GB" sz="2400" dirty="0">
                <a:solidFill>
                  <a:srgbClr val="0070C0"/>
                </a:solidFill>
                <a:latin typeface="Arial" panose="020B0604020202020204" pitchFamily="34" charset="0"/>
                <a:cs typeface="Arial" panose="020B0604020202020204" pitchFamily="34" charset="0"/>
              </a:rPr>
              <a:t>Fire retardant oven gloves and brightly marked up fire blanket and extinguisher</a:t>
            </a:r>
          </a:p>
          <a:p>
            <a:r>
              <a:rPr lang="en-GB" sz="2400" dirty="0">
                <a:solidFill>
                  <a:srgbClr val="0070C0"/>
                </a:solidFill>
                <a:latin typeface="Arial" panose="020B0604020202020204" pitchFamily="34" charset="0"/>
                <a:cs typeface="Arial" panose="020B0604020202020204" pitchFamily="34" charset="0"/>
              </a:rPr>
              <a:t>Aids to cut cheese, slice eggs, lettuce etc.  </a:t>
            </a:r>
          </a:p>
          <a:p>
            <a:r>
              <a:rPr lang="en-GB" sz="2400" dirty="0">
                <a:solidFill>
                  <a:srgbClr val="0070C0"/>
                </a:solidFill>
                <a:latin typeface="Arial" panose="020B0604020202020204" pitchFamily="34" charset="0"/>
                <a:cs typeface="Arial" panose="020B0604020202020204" pitchFamily="34" charset="0"/>
              </a:rPr>
              <a:t>A further general point:</a:t>
            </a:r>
          </a:p>
          <a:p>
            <a:r>
              <a:rPr lang="en-GB" sz="2400" dirty="0">
                <a:solidFill>
                  <a:srgbClr val="0070C0"/>
                </a:solidFill>
                <a:latin typeface="Arial" panose="020B0604020202020204" pitchFamily="34" charset="0"/>
                <a:cs typeface="Arial" panose="020B0604020202020204" pitchFamily="34" charset="0"/>
              </a:rPr>
              <a:t>Tour the home, imagine your sight is impaired. .  Note and address:   what would you bump into?  (Think- in a hurry to get to toilet/ answer doorbell/ phone).  Think about making a hot drink, cooking, washing, dressing.</a:t>
            </a:r>
          </a:p>
          <a:p>
            <a:r>
              <a:rPr lang="en-GB" sz="2400" dirty="0">
                <a:solidFill>
                  <a:srgbClr val="0070C0"/>
                </a:solidFill>
                <a:latin typeface="Arial" panose="020B0604020202020204" pitchFamily="34" charset="0"/>
                <a:cs typeface="Arial" panose="020B0604020202020204" pitchFamily="34" charset="0"/>
              </a:rPr>
              <a:t>Find hazards.   Assess and reduce risks.  </a:t>
            </a:r>
          </a:p>
          <a:p>
            <a:endParaRPr lang="en-GB" sz="2400" dirty="0">
              <a:solidFill>
                <a:srgbClr val="0070C0"/>
              </a:solidFill>
              <a:latin typeface="Arial" panose="020B0604020202020204" pitchFamily="34" charset="0"/>
              <a:cs typeface="Arial" panose="020B0604020202020204" pitchFamily="34" charset="0"/>
            </a:endParaRPr>
          </a:p>
        </p:txBody>
      </p:sp>
      <p:pic>
        <p:nvPicPr>
          <p:cNvPr id="2050" name="Picture 2" descr="kitchen safety infographic">
            <a:extLst>
              <a:ext uri="{FF2B5EF4-FFF2-40B4-BE49-F238E27FC236}">
                <a16:creationId xmlns:a16="http://schemas.microsoft.com/office/drawing/2014/main" id="{79045B73-6BB1-8909-4290-6C7E4F4A42C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65910" y="200608"/>
            <a:ext cx="3806889" cy="6363478"/>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3361A86D-5C26-583B-C1E4-1E7BB0B42101}"/>
              </a:ext>
            </a:extLst>
          </p:cNvPr>
          <p:cNvSpPr txBox="1"/>
          <p:nvPr/>
        </p:nvSpPr>
        <p:spPr>
          <a:xfrm>
            <a:off x="10972799" y="1043770"/>
            <a:ext cx="963385" cy="1384995"/>
          </a:xfrm>
          <a:prstGeom prst="rect">
            <a:avLst/>
          </a:prstGeom>
          <a:noFill/>
        </p:spPr>
        <p:txBody>
          <a:bodyPr wrap="square">
            <a:spAutoFit/>
          </a:bodyPr>
          <a:lstStyle/>
          <a:p>
            <a:r>
              <a:rPr lang="en-GB" sz="1200" dirty="0">
                <a:solidFill>
                  <a:srgbClr val="0070C0"/>
                </a:solidFill>
              </a:rPr>
              <a:t>https://www.medicalcarealert.com/kitchen-safety-for-seniors-infographic/</a:t>
            </a:r>
          </a:p>
        </p:txBody>
      </p:sp>
    </p:spTree>
    <p:extLst>
      <p:ext uri="{BB962C8B-B14F-4D97-AF65-F5344CB8AC3E}">
        <p14:creationId xmlns:p14="http://schemas.microsoft.com/office/powerpoint/2010/main" val="991040094"/>
      </p:ext>
    </p:extLst>
  </p:cSld>
  <p:clrMapOvr>
    <a:masterClrMapping/>
  </p:clrMapOvr>
  <mc:AlternateContent xmlns:mc="http://schemas.openxmlformats.org/markup-compatibility/2006" xmlns:p14="http://schemas.microsoft.com/office/powerpoint/2010/main">
    <mc:Choice Requires="p14">
      <p:transition spd="slow" p14:dur="2000" advTm="391372"/>
    </mc:Choice>
    <mc:Fallback xmlns="">
      <p:transition spd="slow" advTm="391372"/>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F3DEF6-13FC-4237-8733-49151CFDC12C}"/>
              </a:ext>
            </a:extLst>
          </p:cNvPr>
          <p:cNvSpPr>
            <a:spLocks noGrp="1"/>
          </p:cNvSpPr>
          <p:nvPr>
            <p:ph type="title"/>
          </p:nvPr>
        </p:nvSpPr>
        <p:spPr>
          <a:xfrm>
            <a:off x="295275" y="185394"/>
            <a:ext cx="10759579" cy="471831"/>
          </a:xfrm>
        </p:spPr>
        <p:txBody>
          <a:bodyPr>
            <a:normAutofit fontScale="90000"/>
          </a:bodyPr>
          <a:lstStyle/>
          <a:p>
            <a:r>
              <a:rPr lang="en-GB" b="1" dirty="0">
                <a:solidFill>
                  <a:srgbClr val="0070C0"/>
                </a:solidFill>
              </a:rPr>
              <a:t>Hearing impairment and NDDs</a:t>
            </a:r>
          </a:p>
        </p:txBody>
      </p:sp>
      <p:sp>
        <p:nvSpPr>
          <p:cNvPr id="3" name="Content Placeholder 2">
            <a:extLst>
              <a:ext uri="{FF2B5EF4-FFF2-40B4-BE49-F238E27FC236}">
                <a16:creationId xmlns:a16="http://schemas.microsoft.com/office/drawing/2014/main" id="{992BEAA7-792C-4CFB-AC07-4D6D9C72E8B9}"/>
              </a:ext>
            </a:extLst>
          </p:cNvPr>
          <p:cNvSpPr>
            <a:spLocks noGrp="1"/>
          </p:cNvSpPr>
          <p:nvPr>
            <p:ph idx="1"/>
          </p:nvPr>
        </p:nvSpPr>
        <p:spPr>
          <a:xfrm>
            <a:off x="295274" y="1095375"/>
            <a:ext cx="7589093" cy="4749281"/>
          </a:xfrm>
        </p:spPr>
        <p:txBody>
          <a:bodyPr>
            <a:normAutofit fontScale="40000" lnSpcReduction="20000"/>
          </a:bodyPr>
          <a:lstStyle/>
          <a:p>
            <a:r>
              <a:rPr lang="en-GB" sz="6000" dirty="0">
                <a:solidFill>
                  <a:srgbClr val="0070C0"/>
                </a:solidFill>
              </a:rPr>
              <a:t>Dementia-  not only may brain degeneration affect aural pathways, people with dementia may struggle with interpreting sounds.   </a:t>
            </a:r>
          </a:p>
          <a:p>
            <a:pPr algn="l">
              <a:buFont typeface="Arial" panose="020B0604020202020204" pitchFamily="34" charset="0"/>
              <a:buChar char="•"/>
            </a:pPr>
            <a:r>
              <a:rPr lang="en-GB" sz="6000" b="0" i="0" dirty="0">
                <a:solidFill>
                  <a:srgbClr val="0070C0"/>
                </a:solidFill>
                <a:effectLst/>
              </a:rPr>
              <a:t>Also- mild hearing loss doubles the risk of developing dementia;  moderate - 3 times; severe – 5 times*. </a:t>
            </a:r>
          </a:p>
          <a:p>
            <a:pPr algn="l">
              <a:buFont typeface="Arial" panose="020B0604020202020204" pitchFamily="34" charset="0"/>
              <a:buChar char="•"/>
            </a:pPr>
            <a:r>
              <a:rPr lang="en-GB" sz="6000" b="0" i="0" dirty="0">
                <a:solidFill>
                  <a:srgbClr val="0070C0"/>
                </a:solidFill>
                <a:effectLst/>
              </a:rPr>
              <a:t>‘Cognitive decline and dysfunction are common in PD.  Untreated hearing loss necessitates greater  effort for auditory perceptual processing = reduced resources for cognitive processes e.g. working memory. Reduced cognitive reserves, social isolation, sensory deafferentation, or a combination of these mechanisms may explain the hearing loss/ dementia link.  Hence untreated hearing loss is likely to exacerbate cognitive dysfunction that is experienced by many PD patients’. </a:t>
            </a:r>
          </a:p>
          <a:p>
            <a:pPr algn="l">
              <a:buFont typeface="Arial" panose="020B0604020202020204" pitchFamily="34" charset="0"/>
              <a:buChar char="•"/>
            </a:pPr>
            <a:endParaRPr lang="en-GB" sz="3100" dirty="0">
              <a:solidFill>
                <a:srgbClr val="0070C0"/>
              </a:solidFill>
              <a:cs typeface="Arial" panose="020B0604020202020204" pitchFamily="34" charset="0"/>
            </a:endParaRPr>
          </a:p>
          <a:p>
            <a:pPr marL="0" indent="0" algn="l">
              <a:buNone/>
            </a:pPr>
            <a:r>
              <a:rPr lang="en-GB" sz="1900" b="0" i="0" dirty="0">
                <a:solidFill>
                  <a:srgbClr val="0070C0"/>
                </a:solidFill>
                <a:effectLst/>
                <a:cs typeface="Arial" panose="020B0604020202020204" pitchFamily="34" charset="0"/>
              </a:rPr>
              <a:t>(precis, </a:t>
            </a:r>
            <a:r>
              <a:rPr lang="en-GB" sz="1900" b="0" i="0" dirty="0" err="1">
                <a:solidFill>
                  <a:srgbClr val="0070C0"/>
                </a:solidFill>
                <a:effectLst/>
                <a:cs typeface="Arial" panose="020B0604020202020204" pitchFamily="34" charset="0"/>
              </a:rPr>
              <a:t>Folmer</a:t>
            </a:r>
            <a:r>
              <a:rPr lang="en-GB" sz="1900" b="0" i="0" dirty="0">
                <a:solidFill>
                  <a:srgbClr val="0070C0"/>
                </a:solidFill>
                <a:effectLst/>
                <a:cs typeface="Arial" panose="020B0604020202020204" pitchFamily="34" charset="0"/>
              </a:rPr>
              <a:t> RL, </a:t>
            </a:r>
            <a:r>
              <a:rPr lang="en-GB" sz="1900" b="0" i="0" dirty="0" err="1">
                <a:solidFill>
                  <a:srgbClr val="0070C0"/>
                </a:solidFill>
                <a:effectLst/>
                <a:cs typeface="Arial" panose="020B0604020202020204" pitchFamily="34" charset="0"/>
              </a:rPr>
              <a:t>Vachhani</a:t>
            </a:r>
            <a:r>
              <a:rPr lang="en-GB" sz="1900" b="0" i="0" dirty="0">
                <a:solidFill>
                  <a:srgbClr val="0070C0"/>
                </a:solidFill>
                <a:effectLst/>
                <a:cs typeface="Arial" panose="020B0604020202020204" pitchFamily="34" charset="0"/>
              </a:rPr>
              <a:t> JJ, </a:t>
            </a:r>
            <a:r>
              <a:rPr lang="en-GB" sz="1900" b="0" i="0" dirty="0" err="1">
                <a:solidFill>
                  <a:srgbClr val="0070C0"/>
                </a:solidFill>
                <a:effectLst/>
                <a:cs typeface="Arial" panose="020B0604020202020204" pitchFamily="34" charset="0"/>
              </a:rPr>
              <a:t>Theodoroff</a:t>
            </a:r>
            <a:r>
              <a:rPr lang="en-GB" sz="1900" b="0" i="0" dirty="0">
                <a:solidFill>
                  <a:srgbClr val="0070C0"/>
                </a:solidFill>
                <a:effectLst/>
                <a:cs typeface="Arial" panose="020B0604020202020204" pitchFamily="34" charset="0"/>
              </a:rPr>
              <a:t> SM, Ellinger R, Riggins A. Auditory Processing Abilities of Parkinson's Disease Patients. Biomed Res Int. 2017;2017:2618587. </a:t>
            </a:r>
            <a:r>
              <a:rPr lang="en-GB" sz="1900" b="0" i="0" dirty="0" err="1">
                <a:solidFill>
                  <a:srgbClr val="0070C0"/>
                </a:solidFill>
                <a:effectLst/>
                <a:cs typeface="Arial" panose="020B0604020202020204" pitchFamily="34" charset="0"/>
              </a:rPr>
              <a:t>doi</a:t>
            </a:r>
            <a:r>
              <a:rPr lang="en-GB" sz="1900" b="0" i="0" dirty="0">
                <a:solidFill>
                  <a:srgbClr val="0070C0"/>
                </a:solidFill>
                <a:effectLst/>
                <a:cs typeface="Arial" panose="020B0604020202020204" pitchFamily="34" charset="0"/>
              </a:rPr>
              <a:t>: 10.1155/2017/2618587. </a:t>
            </a:r>
            <a:r>
              <a:rPr lang="en-GB" sz="1900" b="0" i="0" dirty="0" err="1">
                <a:solidFill>
                  <a:srgbClr val="0070C0"/>
                </a:solidFill>
                <a:effectLst/>
                <a:cs typeface="Arial" panose="020B0604020202020204" pitchFamily="34" charset="0"/>
              </a:rPr>
              <a:t>Epub</a:t>
            </a:r>
            <a:r>
              <a:rPr lang="en-GB" sz="1900" b="0" i="0" dirty="0">
                <a:solidFill>
                  <a:srgbClr val="0070C0"/>
                </a:solidFill>
                <a:effectLst/>
                <a:cs typeface="Arial" panose="020B0604020202020204" pitchFamily="34" charset="0"/>
              </a:rPr>
              <a:t> 2017 May 4. PMID: 28546963; PMCID: PMC5435898) – Visited 24 10 2022.  .</a:t>
            </a:r>
          </a:p>
          <a:p>
            <a:endParaRPr lang="en-GB" dirty="0"/>
          </a:p>
        </p:txBody>
      </p:sp>
      <p:sp>
        <p:nvSpPr>
          <p:cNvPr id="5" name="TextBox 4">
            <a:extLst>
              <a:ext uri="{FF2B5EF4-FFF2-40B4-BE49-F238E27FC236}">
                <a16:creationId xmlns:a16="http://schemas.microsoft.com/office/drawing/2014/main" id="{F5434D86-CACF-4089-9400-639EE03E7265}"/>
              </a:ext>
            </a:extLst>
          </p:cNvPr>
          <p:cNvSpPr txBox="1"/>
          <p:nvPr/>
        </p:nvSpPr>
        <p:spPr>
          <a:xfrm>
            <a:off x="319960" y="5709947"/>
            <a:ext cx="6867525" cy="276999"/>
          </a:xfrm>
          <a:prstGeom prst="rect">
            <a:avLst/>
          </a:prstGeom>
          <a:noFill/>
        </p:spPr>
        <p:txBody>
          <a:bodyPr wrap="square">
            <a:spAutoFit/>
          </a:bodyPr>
          <a:lstStyle/>
          <a:p>
            <a:r>
              <a:rPr lang="en-GB" sz="1200" dirty="0">
                <a:solidFill>
                  <a:srgbClr val="FA2B5C"/>
                </a:solidFill>
                <a:hlinkClick r:id="rId2">
                  <a:extLst>
                    <a:ext uri="{A12FA001-AC4F-418D-AE19-62706E023703}">
                      <ahyp:hlinkClr xmlns:ahyp="http://schemas.microsoft.com/office/drawing/2018/hyperlinkcolor" val="tx"/>
                    </a:ext>
                  </a:extLst>
                </a:hlinkClick>
              </a:rPr>
              <a:t> * https://rnid.org.uk/hearing-research/hearing-loss-and-dementia-how-are-they-linked</a:t>
            </a:r>
            <a:r>
              <a:rPr lang="en-GB" sz="1200" dirty="0">
                <a:hlinkClick r:id="rId2">
                  <a:extLst>
                    <a:ext uri="{A12FA001-AC4F-418D-AE19-62706E023703}">
                      <ahyp:hlinkClr xmlns:ahyp="http://schemas.microsoft.com/office/drawing/2018/hyperlinkcolor" val="tx"/>
                    </a:ext>
                  </a:extLst>
                </a:hlinkClick>
              </a:rPr>
              <a:t>/</a:t>
            </a:r>
            <a:r>
              <a:rPr lang="en-GB" sz="1200" dirty="0"/>
              <a:t>  Visited 24 10 2022</a:t>
            </a:r>
          </a:p>
        </p:txBody>
      </p:sp>
      <p:pic>
        <p:nvPicPr>
          <p:cNvPr id="3074" name="Picture 2" descr="Illustration with three key facts about hearing loss and Alzheimer's and dementia.">
            <a:extLst>
              <a:ext uri="{FF2B5EF4-FFF2-40B4-BE49-F238E27FC236}">
                <a16:creationId xmlns:a16="http://schemas.microsoft.com/office/drawing/2014/main" id="{13049B60-0DBA-4DBD-4EAF-542AD154FFE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07087" y="185394"/>
            <a:ext cx="4310742" cy="5282345"/>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8284F403-5306-B9BC-39C1-FA7A4F1A70AC}"/>
              </a:ext>
            </a:extLst>
          </p:cNvPr>
          <p:cNvSpPr txBox="1"/>
          <p:nvPr/>
        </p:nvSpPr>
        <p:spPr>
          <a:xfrm>
            <a:off x="7641771" y="5636475"/>
            <a:ext cx="3413083" cy="646331"/>
          </a:xfrm>
          <a:prstGeom prst="rect">
            <a:avLst/>
          </a:prstGeom>
          <a:noFill/>
        </p:spPr>
        <p:txBody>
          <a:bodyPr wrap="square">
            <a:spAutoFit/>
          </a:bodyPr>
          <a:lstStyle/>
          <a:p>
            <a:r>
              <a:rPr lang="en-GB" sz="1200" dirty="0">
                <a:solidFill>
                  <a:srgbClr val="0070C0"/>
                </a:solidFill>
              </a:rPr>
              <a:t>https://www.healthyhearing.com/report/52904-The-connection-between-hearing-loss-and-cognitive-decline</a:t>
            </a:r>
          </a:p>
        </p:txBody>
      </p:sp>
    </p:spTree>
    <p:extLst>
      <p:ext uri="{BB962C8B-B14F-4D97-AF65-F5344CB8AC3E}">
        <p14:creationId xmlns:p14="http://schemas.microsoft.com/office/powerpoint/2010/main" val="2411656359"/>
      </p:ext>
    </p:extLst>
  </p:cSld>
  <p:clrMapOvr>
    <a:masterClrMapping/>
  </p:clrMapOvr>
  <mc:AlternateContent xmlns:mc="http://schemas.openxmlformats.org/markup-compatibility/2006" xmlns:p14="http://schemas.microsoft.com/office/powerpoint/2010/main">
    <mc:Choice Requires="p14">
      <p:transition spd="slow" p14:dur="2000" advTm="418345"/>
    </mc:Choice>
    <mc:Fallback xmlns="">
      <p:transition spd="slow" advTm="418345"/>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A611C7-63D0-6EBC-357A-2F8E14416CE7}"/>
              </a:ext>
            </a:extLst>
          </p:cNvPr>
          <p:cNvSpPr>
            <a:spLocks noGrp="1"/>
          </p:cNvSpPr>
          <p:nvPr>
            <p:ph type="title"/>
          </p:nvPr>
        </p:nvSpPr>
        <p:spPr>
          <a:xfrm>
            <a:off x="838200" y="365126"/>
            <a:ext cx="10515600" cy="474630"/>
          </a:xfrm>
        </p:spPr>
        <p:txBody>
          <a:bodyPr>
            <a:normAutofit fontScale="90000"/>
          </a:bodyPr>
          <a:lstStyle/>
          <a:p>
            <a:r>
              <a:rPr lang="en-GB" b="1" dirty="0">
                <a:solidFill>
                  <a:srgbClr val="0070C0"/>
                </a:solidFill>
              </a:rPr>
              <a:t>Some key risk areas to assess</a:t>
            </a:r>
          </a:p>
        </p:txBody>
      </p:sp>
      <p:sp>
        <p:nvSpPr>
          <p:cNvPr id="3" name="Content Placeholder 2">
            <a:extLst>
              <a:ext uri="{FF2B5EF4-FFF2-40B4-BE49-F238E27FC236}">
                <a16:creationId xmlns:a16="http://schemas.microsoft.com/office/drawing/2014/main" id="{2E3B4BF9-4FCA-0E29-20AB-D81816536387}"/>
              </a:ext>
            </a:extLst>
          </p:cNvPr>
          <p:cNvSpPr>
            <a:spLocks noGrp="1"/>
          </p:cNvSpPr>
          <p:nvPr>
            <p:ph idx="1"/>
          </p:nvPr>
        </p:nvSpPr>
        <p:spPr>
          <a:xfrm>
            <a:off x="354563" y="1045029"/>
            <a:ext cx="10999237" cy="5131934"/>
          </a:xfrm>
        </p:spPr>
        <p:txBody>
          <a:bodyPr/>
          <a:lstStyle/>
          <a:p>
            <a:r>
              <a:rPr lang="en-GB" dirty="0">
                <a:solidFill>
                  <a:srgbClr val="0070C0"/>
                </a:solidFill>
              </a:rPr>
              <a:t>Falls</a:t>
            </a:r>
          </a:p>
          <a:p>
            <a:r>
              <a:rPr lang="en-GB" dirty="0">
                <a:solidFill>
                  <a:srgbClr val="0070C0"/>
                </a:solidFill>
              </a:rPr>
              <a:t>Medication management</a:t>
            </a:r>
          </a:p>
          <a:p>
            <a:r>
              <a:rPr lang="en-GB" dirty="0">
                <a:solidFill>
                  <a:srgbClr val="0070C0"/>
                </a:solidFill>
              </a:rPr>
              <a:t>Malnutrition and dehydration</a:t>
            </a:r>
          </a:p>
          <a:p>
            <a:r>
              <a:rPr lang="en-GB" dirty="0">
                <a:solidFill>
                  <a:srgbClr val="0070C0"/>
                </a:solidFill>
              </a:rPr>
              <a:t>Social isolation</a:t>
            </a:r>
          </a:p>
          <a:p>
            <a:r>
              <a:rPr lang="en-GB" dirty="0">
                <a:solidFill>
                  <a:srgbClr val="0070C0"/>
                </a:solidFill>
              </a:rPr>
              <a:t>Cognitive impairment</a:t>
            </a:r>
          </a:p>
          <a:p>
            <a:r>
              <a:rPr lang="en-GB" dirty="0">
                <a:solidFill>
                  <a:srgbClr val="0070C0"/>
                </a:solidFill>
              </a:rPr>
              <a:t>Fire risk / burns/ scalds</a:t>
            </a:r>
          </a:p>
          <a:p>
            <a:r>
              <a:rPr lang="en-GB" dirty="0">
                <a:solidFill>
                  <a:srgbClr val="0070C0"/>
                </a:solidFill>
              </a:rPr>
              <a:t>Financial exploitation</a:t>
            </a:r>
          </a:p>
          <a:p>
            <a:r>
              <a:rPr lang="en-GB" dirty="0">
                <a:solidFill>
                  <a:srgbClr val="0070C0"/>
                </a:solidFill>
              </a:rPr>
              <a:t>Vulnerability to physical or emotional abuse or neglect</a:t>
            </a:r>
          </a:p>
          <a:p>
            <a:r>
              <a:rPr lang="en-GB" dirty="0">
                <a:solidFill>
                  <a:srgbClr val="0070C0"/>
                </a:solidFill>
              </a:rPr>
              <a:t>Caregiver fatigue</a:t>
            </a:r>
          </a:p>
        </p:txBody>
      </p:sp>
    </p:spTree>
    <p:extLst>
      <p:ext uri="{BB962C8B-B14F-4D97-AF65-F5344CB8AC3E}">
        <p14:creationId xmlns:p14="http://schemas.microsoft.com/office/powerpoint/2010/main" val="2497920997"/>
      </p:ext>
    </p:extLst>
  </p:cSld>
  <p:clrMapOvr>
    <a:masterClrMapping/>
  </p:clrMapOvr>
  <mc:AlternateContent xmlns:mc="http://schemas.openxmlformats.org/markup-compatibility/2006" xmlns:p14="http://schemas.microsoft.com/office/powerpoint/2010/main">
    <mc:Choice Requires="p14">
      <p:transition spd="slow" p14:dur="2000" advTm="121675"/>
    </mc:Choice>
    <mc:Fallback xmlns="">
      <p:transition spd="slow" advTm="121675"/>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1B4883-A907-0ABF-A257-E63D903AC6E9}"/>
              </a:ext>
            </a:extLst>
          </p:cNvPr>
          <p:cNvSpPr>
            <a:spLocks noGrp="1"/>
          </p:cNvSpPr>
          <p:nvPr>
            <p:ph type="title"/>
          </p:nvPr>
        </p:nvSpPr>
        <p:spPr/>
        <p:txBody>
          <a:bodyPr/>
          <a:lstStyle/>
          <a:p>
            <a:r>
              <a:rPr lang="en-GB" b="1" dirty="0">
                <a:solidFill>
                  <a:srgbClr val="0070C0"/>
                </a:solidFill>
              </a:rPr>
              <a:t>Falls</a:t>
            </a:r>
          </a:p>
        </p:txBody>
      </p:sp>
      <p:sp>
        <p:nvSpPr>
          <p:cNvPr id="3" name="Content Placeholder 2">
            <a:extLst>
              <a:ext uri="{FF2B5EF4-FFF2-40B4-BE49-F238E27FC236}">
                <a16:creationId xmlns:a16="http://schemas.microsoft.com/office/drawing/2014/main" id="{F50D64A7-870C-F89C-FC7C-F420EACF42DF}"/>
              </a:ext>
            </a:extLst>
          </p:cNvPr>
          <p:cNvSpPr>
            <a:spLocks noGrp="1"/>
          </p:cNvSpPr>
          <p:nvPr>
            <p:ph idx="1"/>
          </p:nvPr>
        </p:nvSpPr>
        <p:spPr>
          <a:xfrm>
            <a:off x="421239" y="1464906"/>
            <a:ext cx="7584426" cy="4577120"/>
          </a:xfrm>
        </p:spPr>
        <p:txBody>
          <a:bodyPr/>
          <a:lstStyle/>
          <a:p>
            <a:r>
              <a:rPr lang="en-GB" dirty="0">
                <a:solidFill>
                  <a:srgbClr val="0070C0"/>
                </a:solidFill>
              </a:rPr>
              <a:t>A common safety risk, and can instantly change level of dependence</a:t>
            </a:r>
          </a:p>
          <a:p>
            <a:r>
              <a:rPr lang="en-GB" dirty="0">
                <a:solidFill>
                  <a:srgbClr val="0070C0"/>
                </a:solidFill>
              </a:rPr>
              <a:t>Risk factors include- poor balance, weakness, vision and/ or hearing impairment, and medication side effects. </a:t>
            </a:r>
          </a:p>
          <a:p>
            <a:r>
              <a:rPr lang="en-GB" dirty="0">
                <a:solidFill>
                  <a:srgbClr val="0070C0"/>
                </a:solidFill>
              </a:rPr>
              <a:t>Steps to avoid falls include home modifications, especially installing grab bars and removing trip hazards, physiotherapy and reviewing medication. </a:t>
            </a:r>
          </a:p>
        </p:txBody>
      </p:sp>
      <p:pic>
        <p:nvPicPr>
          <p:cNvPr id="4098" name="Picture 2" descr="What Should You Do if an Elderly Person Falls?">
            <a:extLst>
              <a:ext uri="{FF2B5EF4-FFF2-40B4-BE49-F238E27FC236}">
                <a16:creationId xmlns:a16="http://schemas.microsoft.com/office/drawing/2014/main" id="{871DAB52-29DC-BF6F-8FDB-5A6BCD414F9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02968" y="1640309"/>
            <a:ext cx="3567793" cy="2068286"/>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C0E1CF69-C34A-611F-4AA1-FE9F36D4E1E7}"/>
              </a:ext>
            </a:extLst>
          </p:cNvPr>
          <p:cNvSpPr txBox="1"/>
          <p:nvPr/>
        </p:nvSpPr>
        <p:spPr>
          <a:xfrm>
            <a:off x="8202968" y="3866357"/>
            <a:ext cx="3567792" cy="461665"/>
          </a:xfrm>
          <a:prstGeom prst="rect">
            <a:avLst/>
          </a:prstGeom>
          <a:noFill/>
        </p:spPr>
        <p:txBody>
          <a:bodyPr wrap="square">
            <a:spAutoFit/>
          </a:bodyPr>
          <a:lstStyle/>
          <a:p>
            <a:r>
              <a:rPr lang="en-GB" sz="1200" dirty="0">
                <a:solidFill>
                  <a:srgbClr val="0070C0"/>
                </a:solidFill>
              </a:rPr>
              <a:t>https://care24seven.com/what-should-you-do-if-an-elderly-person-falls/</a:t>
            </a:r>
          </a:p>
        </p:txBody>
      </p:sp>
    </p:spTree>
    <p:extLst>
      <p:ext uri="{BB962C8B-B14F-4D97-AF65-F5344CB8AC3E}">
        <p14:creationId xmlns:p14="http://schemas.microsoft.com/office/powerpoint/2010/main" val="1299392698"/>
      </p:ext>
    </p:extLst>
  </p:cSld>
  <p:clrMapOvr>
    <a:masterClrMapping/>
  </p:clrMapOvr>
  <mc:AlternateContent xmlns:mc="http://schemas.openxmlformats.org/markup-compatibility/2006" xmlns:p14="http://schemas.microsoft.com/office/powerpoint/2010/main">
    <mc:Choice Requires="p14">
      <p:transition spd="slow" p14:dur="2000" advTm="131373"/>
    </mc:Choice>
    <mc:Fallback xmlns="">
      <p:transition spd="slow" advTm="131373"/>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AC80C1-C7FE-3FE6-81F6-705528C59848}"/>
              </a:ext>
            </a:extLst>
          </p:cNvPr>
          <p:cNvSpPr>
            <a:spLocks noGrp="1"/>
          </p:cNvSpPr>
          <p:nvPr>
            <p:ph type="title"/>
          </p:nvPr>
        </p:nvSpPr>
        <p:spPr>
          <a:xfrm>
            <a:off x="9517224" y="1372831"/>
            <a:ext cx="2463282" cy="399985"/>
          </a:xfrm>
        </p:spPr>
        <p:txBody>
          <a:bodyPr>
            <a:noAutofit/>
          </a:bodyPr>
          <a:lstStyle/>
          <a:p>
            <a:r>
              <a:rPr lang="en-GB" sz="3600" dirty="0">
                <a:solidFill>
                  <a:srgbClr val="0070C0"/>
                </a:solidFill>
              </a:rPr>
              <a:t>Example- falls risk assessment tool</a:t>
            </a:r>
          </a:p>
        </p:txBody>
      </p:sp>
      <p:pic>
        <p:nvPicPr>
          <p:cNvPr id="5122" name="Picture 2">
            <a:extLst>
              <a:ext uri="{FF2B5EF4-FFF2-40B4-BE49-F238E27FC236}">
                <a16:creationId xmlns:a16="http://schemas.microsoft.com/office/drawing/2014/main" id="{A7988879-2ECE-30CB-DB2D-67E39F6DC9A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1494" y="107538"/>
            <a:ext cx="9305729" cy="610665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F3ADC9E2-386D-6610-40A9-F76741BD97FA}"/>
              </a:ext>
            </a:extLst>
          </p:cNvPr>
          <p:cNvSpPr txBox="1"/>
          <p:nvPr/>
        </p:nvSpPr>
        <p:spPr>
          <a:xfrm rot="10800000" flipV="1">
            <a:off x="9591869" y="2714943"/>
            <a:ext cx="2043404" cy="646331"/>
          </a:xfrm>
          <a:prstGeom prst="rect">
            <a:avLst/>
          </a:prstGeom>
          <a:noFill/>
        </p:spPr>
        <p:txBody>
          <a:bodyPr wrap="square">
            <a:spAutoFit/>
          </a:bodyPr>
          <a:lstStyle/>
          <a:p>
            <a:r>
              <a:rPr lang="en-GB" sz="1200" dirty="0">
                <a:solidFill>
                  <a:srgbClr val="0070C0"/>
                </a:solidFill>
              </a:rPr>
              <a:t>https://www.physio-pedia.com/Falls_Risk_Assessment_Tool_(FRAT)</a:t>
            </a:r>
          </a:p>
        </p:txBody>
      </p:sp>
    </p:spTree>
    <p:extLst>
      <p:ext uri="{BB962C8B-B14F-4D97-AF65-F5344CB8AC3E}">
        <p14:creationId xmlns:p14="http://schemas.microsoft.com/office/powerpoint/2010/main" val="3777532464"/>
      </p:ext>
    </p:extLst>
  </p:cSld>
  <p:clrMapOvr>
    <a:masterClrMapping/>
  </p:clrMapOvr>
  <mc:AlternateContent xmlns:mc="http://schemas.openxmlformats.org/markup-compatibility/2006" xmlns:p14="http://schemas.microsoft.com/office/powerpoint/2010/main">
    <mc:Choice Requires="p14">
      <p:transition spd="slow" p14:dur="2000" advTm="319474"/>
    </mc:Choice>
    <mc:Fallback xmlns="">
      <p:transition spd="slow" advTm="319474"/>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1F9D82-5F5C-F8DE-6895-3E1E5CEF9409}"/>
              </a:ext>
            </a:extLst>
          </p:cNvPr>
          <p:cNvSpPr>
            <a:spLocks noGrp="1"/>
          </p:cNvSpPr>
          <p:nvPr>
            <p:ph type="title"/>
          </p:nvPr>
        </p:nvSpPr>
        <p:spPr>
          <a:xfrm>
            <a:off x="604935" y="206505"/>
            <a:ext cx="10515600" cy="558606"/>
          </a:xfrm>
        </p:spPr>
        <p:txBody>
          <a:bodyPr>
            <a:normAutofit fontScale="90000"/>
          </a:bodyPr>
          <a:lstStyle/>
          <a:p>
            <a:r>
              <a:rPr lang="en-GB" b="1" dirty="0">
                <a:solidFill>
                  <a:srgbClr val="0070C0"/>
                </a:solidFill>
              </a:rPr>
              <a:t>Medication management</a:t>
            </a:r>
          </a:p>
        </p:txBody>
      </p:sp>
      <p:sp>
        <p:nvSpPr>
          <p:cNvPr id="3" name="Content Placeholder 2">
            <a:extLst>
              <a:ext uri="{FF2B5EF4-FFF2-40B4-BE49-F238E27FC236}">
                <a16:creationId xmlns:a16="http://schemas.microsoft.com/office/drawing/2014/main" id="{E253264C-E1C5-5C98-A77E-019E05173DD9}"/>
              </a:ext>
            </a:extLst>
          </p:cNvPr>
          <p:cNvSpPr>
            <a:spLocks noGrp="1"/>
          </p:cNvSpPr>
          <p:nvPr>
            <p:ph idx="1"/>
          </p:nvPr>
        </p:nvSpPr>
        <p:spPr>
          <a:xfrm>
            <a:off x="401216" y="886408"/>
            <a:ext cx="7921690" cy="5187821"/>
          </a:xfrm>
        </p:spPr>
        <p:txBody>
          <a:bodyPr/>
          <a:lstStyle/>
          <a:p>
            <a:r>
              <a:rPr lang="en-GB" dirty="0">
                <a:solidFill>
                  <a:srgbClr val="0070C0"/>
                </a:solidFill>
              </a:rPr>
              <a:t>People with NDDs may be taking multiple medications, and neither carer or patient may be sure what they are for.</a:t>
            </a:r>
          </a:p>
          <a:p>
            <a:r>
              <a:rPr lang="en-GB" dirty="0">
                <a:solidFill>
                  <a:srgbClr val="0070C0"/>
                </a:solidFill>
              </a:rPr>
              <a:t>Frequent reviews essential.  Most healthcare systems are designed well for starting medications, not for stopping them.</a:t>
            </a:r>
          </a:p>
          <a:p>
            <a:r>
              <a:rPr lang="en-GB" dirty="0">
                <a:solidFill>
                  <a:srgbClr val="0070C0"/>
                </a:solidFill>
              </a:rPr>
              <a:t>Polypharmacy increases risk of adverse medicine effects such as falls, cognitive impairment, harmful drug interactions, adds to carer and patient confusion resulting in drugs taken at wrong times, not knowing what they are for and when they are helping or worsening problems.  </a:t>
            </a:r>
          </a:p>
          <a:p>
            <a:endParaRPr lang="en-GB" dirty="0">
              <a:solidFill>
                <a:srgbClr val="0070C0"/>
              </a:solidFill>
            </a:endParaRPr>
          </a:p>
        </p:txBody>
      </p:sp>
      <p:pic>
        <p:nvPicPr>
          <p:cNvPr id="6146" name="Picture 2" descr="senior reviewing their medications">
            <a:extLst>
              <a:ext uri="{FF2B5EF4-FFF2-40B4-BE49-F238E27FC236}">
                <a16:creationId xmlns:a16="http://schemas.microsoft.com/office/drawing/2014/main" id="{4EE0C64F-5B33-FDF9-B49C-3A7E475277C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48905" y="952631"/>
            <a:ext cx="3246699" cy="1827891"/>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860F2735-BEAD-3E6D-2A85-C280CB37C39D}"/>
              </a:ext>
            </a:extLst>
          </p:cNvPr>
          <p:cNvSpPr txBox="1"/>
          <p:nvPr/>
        </p:nvSpPr>
        <p:spPr>
          <a:xfrm>
            <a:off x="8548905" y="2737209"/>
            <a:ext cx="3366287" cy="461665"/>
          </a:xfrm>
          <a:prstGeom prst="rect">
            <a:avLst/>
          </a:prstGeom>
          <a:noFill/>
        </p:spPr>
        <p:txBody>
          <a:bodyPr wrap="square">
            <a:spAutoFit/>
          </a:bodyPr>
          <a:lstStyle/>
          <a:p>
            <a:r>
              <a:rPr lang="en-GB" sz="1200" dirty="0">
                <a:solidFill>
                  <a:srgbClr val="0070C0"/>
                </a:solidFill>
              </a:rPr>
              <a:t>https://www.rightathome.net/blog/polypharmacy-in-the-elderly</a:t>
            </a:r>
          </a:p>
        </p:txBody>
      </p:sp>
    </p:spTree>
    <p:extLst>
      <p:ext uri="{BB962C8B-B14F-4D97-AF65-F5344CB8AC3E}">
        <p14:creationId xmlns:p14="http://schemas.microsoft.com/office/powerpoint/2010/main" val="3325992382"/>
      </p:ext>
    </p:extLst>
  </p:cSld>
  <p:clrMapOvr>
    <a:masterClrMapping/>
  </p:clrMapOvr>
  <mc:AlternateContent xmlns:mc="http://schemas.openxmlformats.org/markup-compatibility/2006" xmlns:p14="http://schemas.microsoft.com/office/powerpoint/2010/main">
    <mc:Choice Requires="p14">
      <p:transition spd="slow" p14:dur="2000" advTm="186720"/>
    </mc:Choice>
    <mc:Fallback xmlns="">
      <p:transition spd="slow" advTm="18672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35F3DD-26A6-3404-EA35-E9DA908C59AC}"/>
              </a:ext>
            </a:extLst>
          </p:cNvPr>
          <p:cNvSpPr>
            <a:spLocks noGrp="1"/>
          </p:cNvSpPr>
          <p:nvPr>
            <p:ph type="title"/>
          </p:nvPr>
        </p:nvSpPr>
        <p:spPr>
          <a:xfrm>
            <a:off x="838200" y="365126"/>
            <a:ext cx="10515600" cy="651912"/>
          </a:xfrm>
        </p:spPr>
        <p:txBody>
          <a:bodyPr>
            <a:normAutofit fontScale="90000"/>
          </a:bodyPr>
          <a:lstStyle/>
          <a:p>
            <a:r>
              <a:rPr lang="en-GB" b="1" dirty="0">
                <a:solidFill>
                  <a:srgbClr val="0070C0"/>
                </a:solidFill>
              </a:rPr>
              <a:t>Malnutrition &amp; Dehydration</a:t>
            </a:r>
          </a:p>
        </p:txBody>
      </p:sp>
      <p:sp>
        <p:nvSpPr>
          <p:cNvPr id="3" name="Content Placeholder 2">
            <a:extLst>
              <a:ext uri="{FF2B5EF4-FFF2-40B4-BE49-F238E27FC236}">
                <a16:creationId xmlns:a16="http://schemas.microsoft.com/office/drawing/2014/main" id="{81BE3DE6-7B5B-9893-0B43-36978E0F7F0E}"/>
              </a:ext>
            </a:extLst>
          </p:cNvPr>
          <p:cNvSpPr>
            <a:spLocks noGrp="1"/>
          </p:cNvSpPr>
          <p:nvPr>
            <p:ph idx="1"/>
          </p:nvPr>
        </p:nvSpPr>
        <p:spPr>
          <a:xfrm>
            <a:off x="343678" y="1359093"/>
            <a:ext cx="6103775" cy="4780449"/>
          </a:xfrm>
        </p:spPr>
        <p:txBody>
          <a:bodyPr>
            <a:normAutofit fontScale="85000" lnSpcReduction="20000"/>
          </a:bodyPr>
          <a:lstStyle/>
          <a:p>
            <a:r>
              <a:rPr lang="en-GB" dirty="0">
                <a:solidFill>
                  <a:srgbClr val="0070C0"/>
                </a:solidFill>
              </a:rPr>
              <a:t>People with NDDs may be at risk of malnutrition and dehydration due to difficulty with:</a:t>
            </a:r>
          </a:p>
          <a:p>
            <a:r>
              <a:rPr lang="en-GB" dirty="0">
                <a:solidFill>
                  <a:srgbClr val="0070C0"/>
                </a:solidFill>
              </a:rPr>
              <a:t>Shopping</a:t>
            </a:r>
          </a:p>
          <a:p>
            <a:r>
              <a:rPr lang="en-GB" dirty="0">
                <a:solidFill>
                  <a:srgbClr val="0070C0"/>
                </a:solidFill>
              </a:rPr>
              <a:t>Preparing food</a:t>
            </a:r>
          </a:p>
          <a:p>
            <a:r>
              <a:rPr lang="en-GB" dirty="0">
                <a:solidFill>
                  <a:srgbClr val="0070C0"/>
                </a:solidFill>
              </a:rPr>
              <a:t>Remembering to eat and drink</a:t>
            </a:r>
          </a:p>
          <a:p>
            <a:r>
              <a:rPr lang="en-GB" dirty="0">
                <a:solidFill>
                  <a:srgbClr val="0070C0"/>
                </a:solidFill>
              </a:rPr>
              <a:t>In hospitals quiet patients can be overlooked.</a:t>
            </a:r>
          </a:p>
          <a:p>
            <a:r>
              <a:rPr lang="en-GB" b="0" i="0" dirty="0">
                <a:solidFill>
                  <a:srgbClr val="0070C0"/>
                </a:solidFill>
                <a:effectLst/>
              </a:rPr>
              <a:t>“Hospital malnutrition is a predictor of increased length of stay, impaired wound healing, increased risk of infections and complications, and increased morbidity and mortality.</a:t>
            </a:r>
            <a:r>
              <a:rPr lang="en-GB" b="0" i="0" u="sng" baseline="30000" dirty="0">
                <a:solidFill>
                  <a:srgbClr val="0070C0"/>
                </a:solidFill>
                <a:effectLst/>
              </a:rPr>
              <a:t> </a:t>
            </a:r>
            <a:r>
              <a:rPr lang="en-GB" b="0" i="0" dirty="0">
                <a:solidFill>
                  <a:srgbClr val="0070C0"/>
                </a:solidFill>
                <a:effectLst/>
              </a:rPr>
              <a:t>Thus, malnourished patients have more substantial care needs with a greater reliance on hospital resources resulting in higher healthcare costs”  Cass et al (2022). </a:t>
            </a:r>
            <a:endParaRPr lang="en-GB" dirty="0">
              <a:solidFill>
                <a:srgbClr val="0070C0"/>
              </a:solidFill>
            </a:endParaRPr>
          </a:p>
        </p:txBody>
      </p:sp>
      <p:pic>
        <p:nvPicPr>
          <p:cNvPr id="1026" name="Picture 2" descr="Robyn Collery RD on Twitter: &quot;It's Nutrition &amp;amp; Hydration Week! 🍽💧a  week to highlight and educate on the importance of nutrition and hydration!  Here are some signs and symptoms of malnutrition and">
            <a:extLst>
              <a:ext uri="{FF2B5EF4-FFF2-40B4-BE49-F238E27FC236}">
                <a16:creationId xmlns:a16="http://schemas.microsoft.com/office/drawing/2014/main" id="{DB91DCE6-3C7F-A020-F41B-646C111E0BB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72705" y="1017038"/>
            <a:ext cx="5175617" cy="330303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3D32A37E-7D71-68E5-1FA2-67B136646CB9}"/>
              </a:ext>
            </a:extLst>
          </p:cNvPr>
          <p:cNvSpPr txBox="1"/>
          <p:nvPr/>
        </p:nvSpPr>
        <p:spPr>
          <a:xfrm>
            <a:off x="6672703" y="4899738"/>
            <a:ext cx="5175618" cy="584775"/>
          </a:xfrm>
          <a:prstGeom prst="rect">
            <a:avLst/>
          </a:prstGeom>
          <a:noFill/>
        </p:spPr>
        <p:txBody>
          <a:bodyPr wrap="square">
            <a:spAutoFit/>
          </a:bodyPr>
          <a:lstStyle/>
          <a:p>
            <a:r>
              <a:rPr lang="en-GB" sz="1600" dirty="0">
                <a:solidFill>
                  <a:srgbClr val="0070C0"/>
                </a:solidFill>
              </a:rPr>
              <a:t>https://twitter.com/RobynCDietitian/status/1404366435728736256</a:t>
            </a:r>
          </a:p>
        </p:txBody>
      </p:sp>
    </p:spTree>
    <p:extLst>
      <p:ext uri="{BB962C8B-B14F-4D97-AF65-F5344CB8AC3E}">
        <p14:creationId xmlns:p14="http://schemas.microsoft.com/office/powerpoint/2010/main" val="3127611185"/>
      </p:ext>
    </p:extLst>
  </p:cSld>
  <p:clrMapOvr>
    <a:masterClrMapping/>
  </p:clrMapOvr>
  <mc:AlternateContent xmlns:mc="http://schemas.openxmlformats.org/markup-compatibility/2006" xmlns:p14="http://schemas.microsoft.com/office/powerpoint/2010/main">
    <mc:Choice Requires="p14">
      <p:transition spd="slow" p14:dur="2000" advTm="421371"/>
    </mc:Choice>
    <mc:Fallback xmlns="">
      <p:transition spd="slow" advTm="421371"/>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8F66A7-97AD-F318-4383-81B48E20647A}"/>
              </a:ext>
            </a:extLst>
          </p:cNvPr>
          <p:cNvSpPr>
            <a:spLocks noGrp="1"/>
          </p:cNvSpPr>
          <p:nvPr>
            <p:ph type="title"/>
          </p:nvPr>
        </p:nvSpPr>
        <p:spPr>
          <a:xfrm>
            <a:off x="838200" y="365126"/>
            <a:ext cx="7130143" cy="446638"/>
          </a:xfrm>
        </p:spPr>
        <p:txBody>
          <a:bodyPr>
            <a:normAutofit fontScale="90000"/>
          </a:bodyPr>
          <a:lstStyle/>
          <a:p>
            <a:r>
              <a:rPr lang="en-GB" b="1" dirty="0">
                <a:solidFill>
                  <a:srgbClr val="0070C0"/>
                </a:solidFill>
              </a:rPr>
              <a:t>Bunn, Hooper &amp; Welch 2018, UK</a:t>
            </a:r>
            <a:endParaRPr lang="en-GB" sz="2000" b="1" dirty="0">
              <a:solidFill>
                <a:srgbClr val="0070C0"/>
              </a:solidFill>
            </a:endParaRPr>
          </a:p>
        </p:txBody>
      </p:sp>
      <p:sp>
        <p:nvSpPr>
          <p:cNvPr id="4" name="TextBox 3">
            <a:extLst>
              <a:ext uri="{FF2B5EF4-FFF2-40B4-BE49-F238E27FC236}">
                <a16:creationId xmlns:a16="http://schemas.microsoft.com/office/drawing/2014/main" id="{FFA9036F-E27D-D8EF-2556-30F373520452}"/>
              </a:ext>
            </a:extLst>
          </p:cNvPr>
          <p:cNvSpPr txBox="1"/>
          <p:nvPr/>
        </p:nvSpPr>
        <p:spPr>
          <a:xfrm>
            <a:off x="426097" y="934907"/>
            <a:ext cx="8400662" cy="4801314"/>
          </a:xfrm>
          <a:prstGeom prst="rect">
            <a:avLst/>
          </a:prstGeom>
          <a:noFill/>
        </p:spPr>
        <p:txBody>
          <a:bodyPr wrap="square">
            <a:spAutoFit/>
          </a:bodyPr>
          <a:lstStyle/>
          <a:p>
            <a:pPr algn="l"/>
            <a:r>
              <a:rPr lang="en-GB" dirty="0">
                <a:solidFill>
                  <a:srgbClr val="0070C0"/>
                </a:solidFill>
                <a:latin typeface="Cambria" panose="02040503050406030204" pitchFamily="18" charset="0"/>
              </a:rPr>
              <a:t>“</a:t>
            </a:r>
            <a:r>
              <a:rPr lang="en-GB" b="0" i="0" dirty="0">
                <a:solidFill>
                  <a:srgbClr val="0070C0"/>
                </a:solidFill>
                <a:effectLst/>
                <a:latin typeface="Cambria" panose="02040503050406030204" pitchFamily="18" charset="0"/>
              </a:rPr>
              <a:t>Care home residents’ eating and drinking experiences are crucial aspects of nutritional and hydration care and should be fully acknowledged when addressing malnutrition and dehydration. Key aspects include:</a:t>
            </a:r>
          </a:p>
          <a:p>
            <a:pPr algn="l">
              <a:buFont typeface="Arial" panose="020B0604020202020204" pitchFamily="34" charset="0"/>
              <a:buChar char="•"/>
            </a:pPr>
            <a:r>
              <a:rPr lang="en-GB" b="0" i="0" dirty="0">
                <a:solidFill>
                  <a:srgbClr val="0070C0"/>
                </a:solidFill>
                <a:effectLst/>
                <a:latin typeface="Cambria" panose="02040503050406030204" pitchFamily="18" charset="0"/>
              </a:rPr>
              <a:t>Residents’ eating and drinking skills.</a:t>
            </a:r>
          </a:p>
          <a:p>
            <a:pPr algn="l">
              <a:buFont typeface="Arial" panose="020B0604020202020204" pitchFamily="34" charset="0"/>
              <a:buChar char="•"/>
            </a:pPr>
            <a:r>
              <a:rPr lang="en-GB" b="0" i="0" dirty="0">
                <a:solidFill>
                  <a:srgbClr val="0070C0"/>
                </a:solidFill>
                <a:effectLst/>
                <a:latin typeface="Cambria" panose="02040503050406030204" pitchFamily="18" charset="0"/>
              </a:rPr>
              <a:t>Available eating and drinking assistance.</a:t>
            </a:r>
          </a:p>
          <a:p>
            <a:pPr algn="l">
              <a:buFont typeface="Arial" panose="020B0604020202020204" pitchFamily="34" charset="0"/>
              <a:buChar char="•"/>
            </a:pPr>
            <a:r>
              <a:rPr lang="en-GB" b="0" i="0" dirty="0">
                <a:solidFill>
                  <a:srgbClr val="0070C0"/>
                </a:solidFill>
                <a:effectLst/>
                <a:latin typeface="Cambria" panose="02040503050406030204" pitchFamily="18" charset="0"/>
              </a:rPr>
              <a:t>Oral health.</a:t>
            </a:r>
          </a:p>
          <a:p>
            <a:pPr algn="l">
              <a:buFont typeface="Arial" panose="020B0604020202020204" pitchFamily="34" charset="0"/>
              <a:buChar char="•"/>
            </a:pPr>
            <a:r>
              <a:rPr lang="en-GB" b="0" i="0" dirty="0">
                <a:solidFill>
                  <a:srgbClr val="0070C0"/>
                </a:solidFill>
                <a:effectLst/>
                <a:latin typeface="Cambria" panose="02040503050406030204" pitchFamily="18" charset="0"/>
              </a:rPr>
              <a:t>Swallowing abilities.</a:t>
            </a:r>
          </a:p>
          <a:p>
            <a:pPr algn="l">
              <a:buFont typeface="Arial" panose="020B0604020202020204" pitchFamily="34" charset="0"/>
              <a:buChar char="•"/>
            </a:pPr>
            <a:r>
              <a:rPr lang="en-GB" b="0" i="0" dirty="0">
                <a:solidFill>
                  <a:srgbClr val="0070C0"/>
                </a:solidFill>
                <a:effectLst/>
                <a:latin typeface="Cambria" panose="02040503050406030204" pitchFamily="18" charset="0"/>
              </a:rPr>
              <a:t>Sensory abilities.</a:t>
            </a:r>
          </a:p>
          <a:p>
            <a:pPr algn="l">
              <a:buFont typeface="Arial" panose="020B0604020202020204" pitchFamily="34" charset="0"/>
              <a:buChar char="•"/>
            </a:pPr>
            <a:r>
              <a:rPr lang="en-GB" b="0" i="0" dirty="0">
                <a:solidFill>
                  <a:srgbClr val="0070C0"/>
                </a:solidFill>
                <a:effectLst/>
                <a:latin typeface="Cambria" panose="02040503050406030204" pitchFamily="18" charset="0"/>
              </a:rPr>
              <a:t>Appetite and anorexia of aging.</a:t>
            </a:r>
          </a:p>
          <a:p>
            <a:pPr algn="l">
              <a:buFont typeface="Arial" panose="020B0604020202020204" pitchFamily="34" charset="0"/>
              <a:buChar char="•"/>
            </a:pPr>
            <a:r>
              <a:rPr lang="en-GB" b="0" i="0" dirty="0">
                <a:solidFill>
                  <a:srgbClr val="0070C0"/>
                </a:solidFill>
                <a:effectLst/>
                <a:latin typeface="Cambria" panose="02040503050406030204" pitchFamily="18" charset="0"/>
              </a:rPr>
              <a:t>Exercise.</a:t>
            </a:r>
          </a:p>
          <a:p>
            <a:pPr algn="l">
              <a:buFont typeface="Arial" panose="020B0604020202020204" pitchFamily="34" charset="0"/>
              <a:buChar char="•"/>
            </a:pPr>
            <a:r>
              <a:rPr lang="en-GB" b="0" i="0" dirty="0">
                <a:solidFill>
                  <a:srgbClr val="0070C0"/>
                </a:solidFill>
                <a:effectLst/>
                <a:latin typeface="Cambria" panose="02040503050406030204" pitchFamily="18" charset="0"/>
              </a:rPr>
              <a:t>Individual, cultural and/or religious preferences.</a:t>
            </a:r>
          </a:p>
          <a:p>
            <a:pPr algn="l">
              <a:buFont typeface="Arial" panose="020B0604020202020204" pitchFamily="34" charset="0"/>
              <a:buChar char="•"/>
            </a:pPr>
            <a:r>
              <a:rPr lang="en-GB" b="0" i="0" dirty="0">
                <a:solidFill>
                  <a:srgbClr val="0070C0"/>
                </a:solidFill>
                <a:effectLst/>
                <a:latin typeface="Cambria" panose="02040503050406030204" pitchFamily="18" charset="0"/>
              </a:rPr>
              <a:t>Dietary needs.</a:t>
            </a:r>
          </a:p>
          <a:p>
            <a:pPr algn="l">
              <a:buFont typeface="Arial" panose="020B0604020202020204" pitchFamily="34" charset="0"/>
              <a:buChar char="•"/>
            </a:pPr>
            <a:r>
              <a:rPr lang="en-GB" b="0" i="0" dirty="0">
                <a:solidFill>
                  <a:srgbClr val="0070C0"/>
                </a:solidFill>
                <a:effectLst/>
                <a:latin typeface="Cambria" panose="02040503050406030204" pitchFamily="18" charset="0"/>
              </a:rPr>
              <a:t>Food presentation.</a:t>
            </a:r>
          </a:p>
          <a:p>
            <a:pPr algn="l">
              <a:buFont typeface="Arial" panose="020B0604020202020204" pitchFamily="34" charset="0"/>
              <a:buChar char="•"/>
            </a:pPr>
            <a:r>
              <a:rPr lang="en-GB" b="0" i="0" dirty="0">
                <a:solidFill>
                  <a:srgbClr val="0070C0"/>
                </a:solidFill>
                <a:effectLst/>
                <a:latin typeface="Cambria" panose="02040503050406030204" pitchFamily="18" charset="0"/>
              </a:rPr>
              <a:t>Social and physical environment.</a:t>
            </a:r>
          </a:p>
          <a:p>
            <a:pPr algn="l">
              <a:buFont typeface="Arial" panose="020B0604020202020204" pitchFamily="34" charset="0"/>
              <a:buChar char="•"/>
            </a:pPr>
            <a:r>
              <a:rPr lang="en-GB" b="0" i="0" dirty="0">
                <a:solidFill>
                  <a:srgbClr val="0070C0"/>
                </a:solidFill>
                <a:effectLst/>
                <a:latin typeface="Cambria" panose="02040503050406030204" pitchFamily="18" charset="0"/>
              </a:rPr>
              <a:t>Institutional systems and organisation.</a:t>
            </a:r>
          </a:p>
          <a:p>
            <a:pPr algn="l">
              <a:buFont typeface="Arial" panose="020B0604020202020204" pitchFamily="34" charset="0"/>
              <a:buChar char="•"/>
            </a:pPr>
            <a:r>
              <a:rPr lang="en-GB" b="0" i="0" dirty="0">
                <a:solidFill>
                  <a:srgbClr val="0070C0"/>
                </a:solidFill>
                <a:effectLst/>
                <a:latin typeface="Cambria" panose="02040503050406030204" pitchFamily="18" charset="0"/>
              </a:rPr>
              <a:t>Support from health professionals, including dietitians, and speech and language therapists”.</a:t>
            </a:r>
          </a:p>
        </p:txBody>
      </p:sp>
      <p:sp>
        <p:nvSpPr>
          <p:cNvPr id="6" name="TextBox 5">
            <a:extLst>
              <a:ext uri="{FF2B5EF4-FFF2-40B4-BE49-F238E27FC236}">
                <a16:creationId xmlns:a16="http://schemas.microsoft.com/office/drawing/2014/main" id="{B7D96374-161A-D30F-5320-67F536BFA4E8}"/>
              </a:ext>
            </a:extLst>
          </p:cNvPr>
          <p:cNvSpPr txBox="1"/>
          <p:nvPr/>
        </p:nvSpPr>
        <p:spPr>
          <a:xfrm>
            <a:off x="8696131" y="261258"/>
            <a:ext cx="3247053" cy="2800767"/>
          </a:xfrm>
          <a:prstGeom prst="rect">
            <a:avLst/>
          </a:prstGeom>
          <a:noFill/>
        </p:spPr>
        <p:txBody>
          <a:bodyPr wrap="square">
            <a:spAutoFit/>
          </a:bodyPr>
          <a:lstStyle/>
          <a:p>
            <a:pPr algn="l"/>
            <a:r>
              <a:rPr lang="en-GB" sz="1600" b="1" i="0" dirty="0">
                <a:solidFill>
                  <a:srgbClr val="0070C0"/>
                </a:solidFill>
                <a:effectLst/>
                <a:latin typeface="Cambria" panose="02040503050406030204" pitchFamily="18" charset="0"/>
              </a:rPr>
              <a:t>Conclusions include: </a:t>
            </a:r>
            <a:r>
              <a:rPr lang="en-GB" sz="1600" b="0" i="0" dirty="0">
                <a:solidFill>
                  <a:srgbClr val="0070C0"/>
                </a:solidFill>
                <a:effectLst/>
                <a:latin typeface="Cambria" panose="02040503050406030204" pitchFamily="18" charset="0"/>
              </a:rPr>
              <a:t>Malnutrition, dehydration and low rates of vitamin D supplementation remain prevalent in older care home residents, and are associated with poor quality of life, comorbidities, increased hospital admissions and mortality.</a:t>
            </a:r>
          </a:p>
          <a:p>
            <a:pPr algn="l"/>
            <a:r>
              <a:rPr lang="en-GB" sz="1600" dirty="0">
                <a:solidFill>
                  <a:srgbClr val="0070C0"/>
                </a:solidFill>
                <a:latin typeface="Cambria" panose="02040503050406030204" pitchFamily="18" charset="0"/>
              </a:rPr>
              <a:t>The authors are working with organisations to develop &amp; implement guidelines.</a:t>
            </a:r>
            <a:endParaRPr lang="en-GB" sz="1600" b="0" i="0" dirty="0">
              <a:solidFill>
                <a:srgbClr val="0070C0"/>
              </a:solidFill>
              <a:effectLst/>
              <a:latin typeface="Cambria" panose="02040503050406030204" pitchFamily="18" charset="0"/>
            </a:endParaRPr>
          </a:p>
        </p:txBody>
      </p:sp>
      <p:pic>
        <p:nvPicPr>
          <p:cNvPr id="7170" name="Picture 2">
            <a:extLst>
              <a:ext uri="{FF2B5EF4-FFF2-40B4-BE49-F238E27FC236}">
                <a16:creationId xmlns:a16="http://schemas.microsoft.com/office/drawing/2014/main" id="{AC1F72CC-AB90-130B-D1F9-BEC59A44A71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826759" y="3062025"/>
            <a:ext cx="2432180" cy="2432180"/>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B63F39D5-D1A4-DEEF-75DE-41ACB17D39D4}"/>
              </a:ext>
            </a:extLst>
          </p:cNvPr>
          <p:cNvSpPr txBox="1"/>
          <p:nvPr/>
        </p:nvSpPr>
        <p:spPr>
          <a:xfrm>
            <a:off x="8826759" y="5397699"/>
            <a:ext cx="2174033" cy="646331"/>
          </a:xfrm>
          <a:prstGeom prst="rect">
            <a:avLst/>
          </a:prstGeom>
          <a:noFill/>
        </p:spPr>
        <p:txBody>
          <a:bodyPr wrap="square">
            <a:spAutoFit/>
          </a:bodyPr>
          <a:lstStyle/>
          <a:p>
            <a:r>
              <a:rPr lang="en-GB" sz="1200" dirty="0">
                <a:solidFill>
                  <a:srgbClr val="0070C0"/>
                </a:solidFill>
              </a:rPr>
              <a:t>https://www.qcs.co.uk/bapen-care-home-reports-malnutrition/</a:t>
            </a:r>
          </a:p>
        </p:txBody>
      </p:sp>
    </p:spTree>
    <p:extLst>
      <p:ext uri="{BB962C8B-B14F-4D97-AF65-F5344CB8AC3E}">
        <p14:creationId xmlns:p14="http://schemas.microsoft.com/office/powerpoint/2010/main" val="3353578506"/>
      </p:ext>
    </p:extLst>
  </p:cSld>
  <p:clrMapOvr>
    <a:masterClrMapping/>
  </p:clrMapOvr>
  <mc:AlternateContent xmlns:mc="http://schemas.openxmlformats.org/markup-compatibility/2006" xmlns:p14="http://schemas.microsoft.com/office/powerpoint/2010/main">
    <mc:Choice Requires="p14">
      <p:transition spd="slow" p14:dur="2000" advTm="626113"/>
    </mc:Choice>
    <mc:Fallback xmlns="">
      <p:transition spd="slow" advTm="626113"/>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a:extLst>
              <a:ext uri="{FF2B5EF4-FFF2-40B4-BE49-F238E27FC236}">
                <a16:creationId xmlns:a16="http://schemas.microsoft.com/office/drawing/2014/main" id="{1807D9A6-05C7-5F95-0F67-9A6B043C795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9851" y="352713"/>
            <a:ext cx="4559267" cy="5427699"/>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50E11BEE-EB9A-C0F7-44EF-00F7C2093277}"/>
              </a:ext>
            </a:extLst>
          </p:cNvPr>
          <p:cNvSpPr txBox="1"/>
          <p:nvPr/>
        </p:nvSpPr>
        <p:spPr>
          <a:xfrm>
            <a:off x="5803640" y="3429000"/>
            <a:ext cx="3342691" cy="1077218"/>
          </a:xfrm>
          <a:prstGeom prst="rect">
            <a:avLst/>
          </a:prstGeom>
          <a:noFill/>
        </p:spPr>
        <p:txBody>
          <a:bodyPr wrap="square">
            <a:spAutoFit/>
          </a:bodyPr>
          <a:lstStyle/>
          <a:p>
            <a:r>
              <a:rPr lang="en-GB" sz="1600" dirty="0">
                <a:solidFill>
                  <a:srgbClr val="0070C0"/>
                </a:solidFill>
              </a:rPr>
              <a:t>https://www.elmmb.nhs.uk/policies-and-guidelines/sip-feed-guidelines-food-first-resources/food-first-assessment/</a:t>
            </a:r>
          </a:p>
        </p:txBody>
      </p:sp>
    </p:spTree>
    <p:extLst>
      <p:ext uri="{BB962C8B-B14F-4D97-AF65-F5344CB8AC3E}">
        <p14:creationId xmlns:p14="http://schemas.microsoft.com/office/powerpoint/2010/main" val="2934187876"/>
      </p:ext>
    </p:extLst>
  </p:cSld>
  <p:clrMapOvr>
    <a:masterClrMapping/>
  </p:clrMapOvr>
  <mc:AlternateContent xmlns:mc="http://schemas.openxmlformats.org/markup-compatibility/2006" xmlns:p14="http://schemas.microsoft.com/office/powerpoint/2010/main">
    <mc:Choice Requires="p14">
      <p:transition spd="slow" p14:dur="2000" advTm="106464"/>
    </mc:Choice>
    <mc:Fallback xmlns="">
      <p:transition spd="slow" advTm="106464"/>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form">
            <a:extLst>
              <a:ext uri="{FF2B5EF4-FFF2-40B4-BE49-F238E27FC236}">
                <a16:creationId xmlns:a16="http://schemas.microsoft.com/office/drawing/2014/main" id="{71EB0B86-8B0C-523F-6021-DF1C25A1DFE0}"/>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9490" r="19348"/>
          <a:stretch/>
        </p:blipFill>
        <p:spPr bwMode="auto">
          <a:xfrm>
            <a:off x="233267" y="134225"/>
            <a:ext cx="4702628" cy="6048375"/>
          </a:xfrm>
          <a:prstGeom prst="rect">
            <a:avLst/>
          </a:prstGeom>
          <a:noFill/>
          <a:extLst>
            <a:ext uri="{909E8E84-426E-40DD-AFC4-6F175D3DCCD1}">
              <a14:hiddenFill xmlns:a14="http://schemas.microsoft.com/office/drawing/2010/main">
                <a:solidFill>
                  <a:srgbClr val="FFFFFF"/>
                </a:solidFill>
              </a14:hiddenFill>
            </a:ext>
          </a:extLst>
        </p:spPr>
      </p:pic>
      <p:pic>
        <p:nvPicPr>
          <p:cNvPr id="9220" name="Picture 4" descr="old-vs-new">
            <a:extLst>
              <a:ext uri="{FF2B5EF4-FFF2-40B4-BE49-F238E27FC236}">
                <a16:creationId xmlns:a16="http://schemas.microsoft.com/office/drawing/2014/main" id="{D8792EAC-18F5-331D-9CBA-7711FAD117E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13698" y="436399"/>
            <a:ext cx="6417517" cy="50220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26396687"/>
      </p:ext>
    </p:extLst>
  </p:cSld>
  <p:clrMapOvr>
    <a:masterClrMapping/>
  </p:clrMapOvr>
  <mc:AlternateContent xmlns:mc="http://schemas.openxmlformats.org/markup-compatibility/2006" xmlns:p14="http://schemas.microsoft.com/office/powerpoint/2010/main">
    <mc:Choice Requires="p14">
      <p:transition spd="slow" p14:dur="2000" advTm="113282"/>
    </mc:Choice>
    <mc:Fallback xmlns="">
      <p:transition spd="slow" advTm="113282"/>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632CBBCD-EBE0-318F-D7EC-BFD4BAC9B7B1}"/>
              </a:ext>
            </a:extLst>
          </p:cNvPr>
          <p:cNvPicPr>
            <a:picLocks noChangeAspect="1"/>
          </p:cNvPicPr>
          <p:nvPr/>
        </p:nvPicPr>
        <p:blipFill rotWithShape="1">
          <a:blip r:embed="rId2"/>
          <a:srcRect l="6582" t="19048" r="46428" b="6530"/>
          <a:stretch/>
        </p:blipFill>
        <p:spPr>
          <a:xfrm>
            <a:off x="367003" y="251926"/>
            <a:ext cx="5728997" cy="5607699"/>
          </a:xfrm>
          <a:prstGeom prst="rect">
            <a:avLst/>
          </a:prstGeom>
        </p:spPr>
      </p:pic>
      <p:pic>
        <p:nvPicPr>
          <p:cNvPr id="9" name="Picture 8">
            <a:extLst>
              <a:ext uri="{FF2B5EF4-FFF2-40B4-BE49-F238E27FC236}">
                <a16:creationId xmlns:a16="http://schemas.microsoft.com/office/drawing/2014/main" id="{32BBE280-0960-35C0-E964-0181B2075216}"/>
              </a:ext>
            </a:extLst>
          </p:cNvPr>
          <p:cNvPicPr>
            <a:picLocks noChangeAspect="1"/>
          </p:cNvPicPr>
          <p:nvPr/>
        </p:nvPicPr>
        <p:blipFill rotWithShape="1">
          <a:blip r:embed="rId3"/>
          <a:srcRect l="6659" t="67211" r="46352" b="9388"/>
          <a:stretch/>
        </p:blipFill>
        <p:spPr>
          <a:xfrm>
            <a:off x="6096000" y="2626567"/>
            <a:ext cx="5728997" cy="1604866"/>
          </a:xfrm>
          <a:prstGeom prst="rect">
            <a:avLst/>
          </a:prstGeom>
        </p:spPr>
      </p:pic>
      <p:pic>
        <p:nvPicPr>
          <p:cNvPr id="19" name="Picture 18">
            <a:extLst>
              <a:ext uri="{FF2B5EF4-FFF2-40B4-BE49-F238E27FC236}">
                <a16:creationId xmlns:a16="http://schemas.microsoft.com/office/drawing/2014/main" id="{F7F2C115-B2CA-8F2B-A15D-2EEDA437452E}"/>
              </a:ext>
            </a:extLst>
          </p:cNvPr>
          <p:cNvPicPr>
            <a:picLocks noChangeAspect="1"/>
          </p:cNvPicPr>
          <p:nvPr/>
        </p:nvPicPr>
        <p:blipFill rotWithShape="1">
          <a:blip r:embed="rId4"/>
          <a:srcRect l="11250" t="21225" r="61582" b="73061"/>
          <a:stretch/>
        </p:blipFill>
        <p:spPr>
          <a:xfrm>
            <a:off x="6232849" y="1352939"/>
            <a:ext cx="5421086" cy="1138334"/>
          </a:xfrm>
          <a:prstGeom prst="rect">
            <a:avLst/>
          </a:prstGeom>
        </p:spPr>
      </p:pic>
      <p:sp>
        <p:nvSpPr>
          <p:cNvPr id="21" name="TextBox 20">
            <a:extLst>
              <a:ext uri="{FF2B5EF4-FFF2-40B4-BE49-F238E27FC236}">
                <a16:creationId xmlns:a16="http://schemas.microsoft.com/office/drawing/2014/main" id="{DA368CFF-5CD2-7362-4FAD-174D2550161C}"/>
              </a:ext>
            </a:extLst>
          </p:cNvPr>
          <p:cNvSpPr txBox="1"/>
          <p:nvPr/>
        </p:nvSpPr>
        <p:spPr>
          <a:xfrm>
            <a:off x="6096000" y="4382297"/>
            <a:ext cx="5660571" cy="738664"/>
          </a:xfrm>
          <a:prstGeom prst="rect">
            <a:avLst/>
          </a:prstGeom>
          <a:noFill/>
        </p:spPr>
        <p:txBody>
          <a:bodyPr wrap="square">
            <a:spAutoFit/>
          </a:bodyPr>
          <a:lstStyle/>
          <a:p>
            <a:r>
              <a:rPr lang="en-GB" sz="1400" b="0" i="0" dirty="0">
                <a:solidFill>
                  <a:srgbClr val="0070C0"/>
                </a:solidFill>
                <a:effectLst/>
                <a:latin typeface="Roboto" panose="02000000000000000000" pitchFamily="2" charset="0"/>
              </a:rPr>
              <a:t>Smith S, Westergren </a:t>
            </a:r>
            <a:r>
              <a:rPr lang="en-GB" sz="1400" dirty="0">
                <a:solidFill>
                  <a:srgbClr val="0070C0"/>
                </a:solidFill>
                <a:latin typeface="Roboto" panose="02000000000000000000" pitchFamily="2" charset="0"/>
              </a:rPr>
              <a:t>A, Saunders J, </a:t>
            </a:r>
            <a:r>
              <a:rPr lang="en-GB" sz="1400" dirty="0" err="1">
                <a:solidFill>
                  <a:srgbClr val="0070C0"/>
                </a:solidFill>
                <a:latin typeface="Roboto" panose="02000000000000000000" pitchFamily="2" charset="0"/>
              </a:rPr>
              <a:t>Hagell</a:t>
            </a:r>
            <a:r>
              <a:rPr lang="en-GB" sz="1400" dirty="0">
                <a:solidFill>
                  <a:srgbClr val="0070C0"/>
                </a:solidFill>
                <a:latin typeface="Roboto" panose="02000000000000000000" pitchFamily="2" charset="0"/>
              </a:rPr>
              <a:t> P (2016) </a:t>
            </a:r>
            <a:r>
              <a:rPr lang="en-GB" sz="1400" i="0" dirty="0">
                <a:solidFill>
                  <a:srgbClr val="0070C0"/>
                </a:solidFill>
                <a:effectLst/>
              </a:rPr>
              <a:t>Nutritional screening: a user-friendly tool adapted from Sweden, BJN 25(4) </a:t>
            </a:r>
            <a:r>
              <a:rPr lang="en-GB" sz="1400" i="0" dirty="0">
                <a:solidFill>
                  <a:srgbClr val="0070C0"/>
                </a:solidFill>
                <a:effectLst/>
                <a:hlinkClick r:id="rId5"/>
              </a:rPr>
              <a:t>https://doi.org/10.12968/bjon.2016.25.4.208</a:t>
            </a:r>
            <a:r>
              <a:rPr lang="en-GB" sz="1400" i="0" dirty="0">
                <a:solidFill>
                  <a:srgbClr val="0070C0"/>
                </a:solidFill>
                <a:effectLst/>
              </a:rPr>
              <a:t> </a:t>
            </a:r>
            <a:endParaRPr lang="en-GB" sz="1800" i="0" dirty="0">
              <a:solidFill>
                <a:srgbClr val="0070C0"/>
              </a:solidFill>
              <a:effectLst/>
            </a:endParaRPr>
          </a:p>
        </p:txBody>
      </p:sp>
    </p:spTree>
    <p:extLst>
      <p:ext uri="{BB962C8B-B14F-4D97-AF65-F5344CB8AC3E}">
        <p14:creationId xmlns:p14="http://schemas.microsoft.com/office/powerpoint/2010/main" val="4110544791"/>
      </p:ext>
    </p:extLst>
  </p:cSld>
  <p:clrMapOvr>
    <a:masterClrMapping/>
  </p:clrMapOvr>
  <mc:AlternateContent xmlns:mc="http://schemas.openxmlformats.org/markup-compatibility/2006" xmlns:p14="http://schemas.microsoft.com/office/powerpoint/2010/main">
    <mc:Choice Requires="p14">
      <p:transition spd="slow" p14:dur="2000" advTm="176284"/>
    </mc:Choice>
    <mc:Fallback xmlns="">
      <p:transition spd="slow" advTm="176284"/>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42D666-2FD1-3BEF-7453-5CCCAB346843}"/>
              </a:ext>
            </a:extLst>
          </p:cNvPr>
          <p:cNvSpPr>
            <a:spLocks noGrp="1"/>
          </p:cNvSpPr>
          <p:nvPr>
            <p:ph type="title"/>
          </p:nvPr>
        </p:nvSpPr>
        <p:spPr>
          <a:xfrm>
            <a:off x="838200" y="365125"/>
            <a:ext cx="10515600" cy="577267"/>
          </a:xfrm>
        </p:spPr>
        <p:txBody>
          <a:bodyPr>
            <a:normAutofit fontScale="90000"/>
          </a:bodyPr>
          <a:lstStyle/>
          <a:p>
            <a:r>
              <a:rPr lang="en-GB" b="1" dirty="0">
                <a:solidFill>
                  <a:srgbClr val="0070C0"/>
                </a:solidFill>
              </a:rPr>
              <a:t>Social Isolation</a:t>
            </a:r>
          </a:p>
        </p:txBody>
      </p:sp>
      <p:sp>
        <p:nvSpPr>
          <p:cNvPr id="3" name="Content Placeholder 2">
            <a:extLst>
              <a:ext uri="{FF2B5EF4-FFF2-40B4-BE49-F238E27FC236}">
                <a16:creationId xmlns:a16="http://schemas.microsoft.com/office/drawing/2014/main" id="{0C7F923E-A376-1C64-D3A4-EDEC281A9A7B}"/>
              </a:ext>
            </a:extLst>
          </p:cNvPr>
          <p:cNvSpPr>
            <a:spLocks noGrp="1"/>
          </p:cNvSpPr>
          <p:nvPr>
            <p:ph idx="1"/>
          </p:nvPr>
        </p:nvSpPr>
        <p:spPr>
          <a:xfrm>
            <a:off x="270588" y="1073021"/>
            <a:ext cx="9351021" cy="4693297"/>
          </a:xfrm>
        </p:spPr>
        <p:txBody>
          <a:bodyPr>
            <a:normAutofit fontScale="92500" lnSpcReduction="10000"/>
          </a:bodyPr>
          <a:lstStyle/>
          <a:p>
            <a:r>
              <a:rPr lang="en-GB" sz="2600" dirty="0">
                <a:solidFill>
                  <a:srgbClr val="0070C0"/>
                </a:solidFill>
              </a:rPr>
              <a:t>This can impact negatively on mental and physical health, and QoL – reasons for living.</a:t>
            </a:r>
          </a:p>
          <a:p>
            <a:r>
              <a:rPr lang="en-GB" sz="2600" dirty="0">
                <a:solidFill>
                  <a:srgbClr val="0070C0"/>
                </a:solidFill>
              </a:rPr>
              <a:t>Higher risks of hypertension, heart disease, obesity, weakened immune system, anxiety, depression, cognitive decline, AD are linked to social isolation and loneliness. </a:t>
            </a:r>
          </a:p>
          <a:p>
            <a:r>
              <a:rPr lang="en-GB" sz="2600" dirty="0">
                <a:solidFill>
                  <a:srgbClr val="0070C0"/>
                </a:solidFill>
              </a:rPr>
              <a:t>That said, social isolation and loneliness are independent factors – they can be related but many lonely people are surrounded by family and friends, many isolated people are not lonely </a:t>
            </a:r>
            <a:r>
              <a:rPr lang="en-GB" sz="1600" dirty="0">
                <a:solidFill>
                  <a:srgbClr val="0070C0"/>
                </a:solidFill>
              </a:rPr>
              <a:t>(National Institute on Aging (2019) Social isolation, loneliness in older people pose health risks, </a:t>
            </a:r>
            <a:r>
              <a:rPr lang="en-GB" sz="1600" dirty="0">
                <a:solidFill>
                  <a:srgbClr val="0070C0"/>
                </a:solidFill>
                <a:hlinkClick r:id="rId2"/>
              </a:rPr>
              <a:t>https://www.nia.nih.gov/news/social-isolation-loneliness-older-people-pose-health-risks</a:t>
            </a:r>
            <a:r>
              <a:rPr lang="en-GB" sz="1600" dirty="0">
                <a:solidFill>
                  <a:srgbClr val="0070C0"/>
                </a:solidFill>
              </a:rPr>
              <a:t>).</a:t>
            </a:r>
          </a:p>
          <a:p>
            <a:r>
              <a:rPr lang="en-GB" sz="2400" dirty="0">
                <a:solidFill>
                  <a:srgbClr val="0070C0"/>
                </a:solidFill>
              </a:rPr>
              <a:t>Primary findings-“interventions to increase older adults’ social integration should address not only their behaviours, but their overall surroundings. - the influence of social policies, institutions, and ideologies in the everyday experience of isolated older adults,”</a:t>
            </a:r>
          </a:p>
          <a:p>
            <a:r>
              <a:rPr lang="en-GB" sz="2400" dirty="0">
                <a:solidFill>
                  <a:srgbClr val="0070C0"/>
                </a:solidFill>
              </a:rPr>
              <a:t>Ensuring meaningful days with social engagement is essential.</a:t>
            </a:r>
          </a:p>
          <a:p>
            <a:endParaRPr lang="en-GB" sz="1600" dirty="0">
              <a:solidFill>
                <a:srgbClr val="0070C0"/>
              </a:solidFill>
            </a:endParaRPr>
          </a:p>
        </p:txBody>
      </p:sp>
      <p:pic>
        <p:nvPicPr>
          <p:cNvPr id="10242" name="Picture 2" descr="Loneliness is a health issue, and needs targeted solutions">
            <a:extLst>
              <a:ext uri="{FF2B5EF4-FFF2-40B4-BE49-F238E27FC236}">
                <a16:creationId xmlns:a16="http://schemas.microsoft.com/office/drawing/2014/main" id="{D7A05070-2066-1AA6-9E30-8CE08929664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742907" y="1819470"/>
            <a:ext cx="2299803" cy="153440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62003AA9-A505-5B1F-CA62-9BFBF8D78E04}"/>
              </a:ext>
            </a:extLst>
          </p:cNvPr>
          <p:cNvSpPr txBox="1"/>
          <p:nvPr/>
        </p:nvSpPr>
        <p:spPr>
          <a:xfrm>
            <a:off x="9621608" y="3353870"/>
            <a:ext cx="2421101" cy="646331"/>
          </a:xfrm>
          <a:prstGeom prst="rect">
            <a:avLst/>
          </a:prstGeom>
          <a:noFill/>
        </p:spPr>
        <p:txBody>
          <a:bodyPr wrap="square">
            <a:spAutoFit/>
          </a:bodyPr>
          <a:lstStyle/>
          <a:p>
            <a:r>
              <a:rPr lang="en-GB" sz="1200" dirty="0">
                <a:solidFill>
                  <a:srgbClr val="0070C0"/>
                </a:solidFill>
              </a:rPr>
              <a:t>https://theconversation.com/loneliness-is-a-health-issue-and-needs-targeted-solutions-96262</a:t>
            </a:r>
          </a:p>
        </p:txBody>
      </p:sp>
    </p:spTree>
    <p:extLst>
      <p:ext uri="{BB962C8B-B14F-4D97-AF65-F5344CB8AC3E}">
        <p14:creationId xmlns:p14="http://schemas.microsoft.com/office/powerpoint/2010/main" val="2813968803"/>
      </p:ext>
    </p:extLst>
  </p:cSld>
  <p:clrMapOvr>
    <a:masterClrMapping/>
  </p:clrMapOvr>
  <mc:AlternateContent xmlns:mc="http://schemas.openxmlformats.org/markup-compatibility/2006" xmlns:p14="http://schemas.microsoft.com/office/powerpoint/2010/main">
    <mc:Choice Requires="p14">
      <p:transition spd="slow" p14:dur="2000" advTm="252090"/>
    </mc:Choice>
    <mc:Fallback xmlns="">
      <p:transition spd="slow" advTm="25209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4BA6EE-43EA-1EFD-877F-73A9EDF804F7}"/>
              </a:ext>
            </a:extLst>
          </p:cNvPr>
          <p:cNvSpPr>
            <a:spLocks noGrp="1"/>
          </p:cNvSpPr>
          <p:nvPr>
            <p:ph type="title"/>
          </p:nvPr>
        </p:nvSpPr>
        <p:spPr>
          <a:xfrm>
            <a:off x="838200" y="365125"/>
            <a:ext cx="10515600" cy="521283"/>
          </a:xfrm>
        </p:spPr>
        <p:txBody>
          <a:bodyPr>
            <a:normAutofit fontScale="90000"/>
          </a:bodyPr>
          <a:lstStyle/>
          <a:p>
            <a:r>
              <a:rPr lang="en-GB" b="1" dirty="0">
                <a:solidFill>
                  <a:srgbClr val="0070C0"/>
                </a:solidFill>
              </a:rPr>
              <a:t>Social isolation</a:t>
            </a:r>
          </a:p>
        </p:txBody>
      </p:sp>
      <p:sp>
        <p:nvSpPr>
          <p:cNvPr id="3" name="Content Placeholder 2">
            <a:extLst>
              <a:ext uri="{FF2B5EF4-FFF2-40B4-BE49-F238E27FC236}">
                <a16:creationId xmlns:a16="http://schemas.microsoft.com/office/drawing/2014/main" id="{5B6D2D86-F6C2-F2BA-58B1-FE9C0A4C12A2}"/>
              </a:ext>
            </a:extLst>
          </p:cNvPr>
          <p:cNvSpPr>
            <a:spLocks noGrp="1"/>
          </p:cNvSpPr>
          <p:nvPr>
            <p:ph idx="1"/>
          </p:nvPr>
        </p:nvSpPr>
        <p:spPr>
          <a:xfrm>
            <a:off x="436984" y="1013861"/>
            <a:ext cx="8081865" cy="4351338"/>
          </a:xfrm>
        </p:spPr>
        <p:txBody>
          <a:bodyPr>
            <a:normAutofit fontScale="92500" lnSpcReduction="10000"/>
          </a:bodyPr>
          <a:lstStyle/>
          <a:p>
            <a:r>
              <a:rPr lang="en-GB" dirty="0">
                <a:solidFill>
                  <a:srgbClr val="0070C0"/>
                </a:solidFill>
              </a:rPr>
              <a:t>It’s not about just ensuring they meet lots of people and join in activities.</a:t>
            </a:r>
          </a:p>
          <a:p>
            <a:r>
              <a:rPr lang="en-GB" dirty="0">
                <a:solidFill>
                  <a:srgbClr val="0070C0"/>
                </a:solidFill>
              </a:rPr>
              <a:t>It’s about ensuring meaningful connections- with the right kind of people for the individual.</a:t>
            </a:r>
          </a:p>
          <a:p>
            <a:r>
              <a:rPr lang="en-GB" dirty="0">
                <a:solidFill>
                  <a:srgbClr val="0070C0"/>
                </a:solidFill>
              </a:rPr>
              <a:t>It necessitates knowing the person well.</a:t>
            </a:r>
          </a:p>
          <a:p>
            <a:r>
              <a:rPr lang="en-GB" dirty="0">
                <a:solidFill>
                  <a:srgbClr val="0070C0"/>
                </a:solidFill>
              </a:rPr>
              <a:t>Also, addressing negative beliefs about other people and the world around the person, which do seem to be at the root of loneliness.</a:t>
            </a:r>
            <a:r>
              <a:rPr lang="en-GB" dirty="0"/>
              <a:t> </a:t>
            </a:r>
            <a:r>
              <a:rPr lang="en-GB" sz="1600" dirty="0">
                <a:solidFill>
                  <a:srgbClr val="0070C0"/>
                </a:solidFill>
              </a:rPr>
              <a:t>Lim, M (2018) Loneliness is a health issue and needs targeted solutions, </a:t>
            </a:r>
            <a:r>
              <a:rPr lang="en-GB" sz="1600" i="1" dirty="0">
                <a:solidFill>
                  <a:srgbClr val="0070C0"/>
                </a:solidFill>
              </a:rPr>
              <a:t>Conversations, </a:t>
            </a:r>
            <a:r>
              <a:rPr lang="en-GB" sz="1600" i="1" dirty="0">
                <a:solidFill>
                  <a:srgbClr val="0070C0"/>
                </a:solidFill>
                <a:hlinkClick r:id="rId2"/>
              </a:rPr>
              <a:t>https://theconversation.com/loneliness-is-a-health-issue-and-needs-targeted-solutions-96262</a:t>
            </a:r>
            <a:endParaRPr lang="en-GB" sz="1600" i="1" dirty="0">
              <a:solidFill>
                <a:srgbClr val="0070C0"/>
              </a:solidFill>
            </a:endParaRPr>
          </a:p>
          <a:p>
            <a:r>
              <a:rPr lang="en-GB" i="1" dirty="0">
                <a:solidFill>
                  <a:srgbClr val="0070C0"/>
                </a:solidFill>
              </a:rPr>
              <a:t>This topic can be developed in a future lecture on the AL of ‘Working &amp; Playing’. </a:t>
            </a:r>
            <a:endParaRPr lang="en-GB" dirty="0">
              <a:solidFill>
                <a:srgbClr val="0070C0"/>
              </a:solidFill>
            </a:endParaRPr>
          </a:p>
        </p:txBody>
      </p:sp>
      <p:pic>
        <p:nvPicPr>
          <p:cNvPr id="11266" name="Picture 2">
            <a:extLst>
              <a:ext uri="{FF2B5EF4-FFF2-40B4-BE49-F238E27FC236}">
                <a16:creationId xmlns:a16="http://schemas.microsoft.com/office/drawing/2014/main" id="{46591028-0CCA-703B-C2E9-B2D95B7F907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54262" y="1688842"/>
            <a:ext cx="3105033" cy="2071395"/>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18CAA840-AEA8-9AC6-B197-05E541F632CE}"/>
              </a:ext>
            </a:extLst>
          </p:cNvPr>
          <p:cNvSpPr txBox="1"/>
          <p:nvPr/>
        </p:nvSpPr>
        <p:spPr>
          <a:xfrm>
            <a:off x="9032033" y="4105469"/>
            <a:ext cx="2845836" cy="1477328"/>
          </a:xfrm>
          <a:prstGeom prst="rect">
            <a:avLst/>
          </a:prstGeom>
          <a:noFill/>
        </p:spPr>
        <p:txBody>
          <a:bodyPr wrap="square" rtlCol="0">
            <a:spAutoFit/>
          </a:bodyPr>
          <a:lstStyle/>
          <a:p>
            <a:r>
              <a:rPr lang="en-GB" dirty="0">
                <a:solidFill>
                  <a:srgbClr val="0070C0"/>
                </a:solidFill>
              </a:rPr>
              <a:t>“Many social initiatives send in a rotating cast of volunteers meaning quality relationships are hard to forge”.</a:t>
            </a:r>
          </a:p>
        </p:txBody>
      </p:sp>
    </p:spTree>
    <p:extLst>
      <p:ext uri="{BB962C8B-B14F-4D97-AF65-F5344CB8AC3E}">
        <p14:creationId xmlns:p14="http://schemas.microsoft.com/office/powerpoint/2010/main" val="173466960"/>
      </p:ext>
    </p:extLst>
  </p:cSld>
  <p:clrMapOvr>
    <a:masterClrMapping/>
  </p:clrMapOvr>
  <mc:AlternateContent xmlns:mc="http://schemas.openxmlformats.org/markup-compatibility/2006" xmlns:p14="http://schemas.microsoft.com/office/powerpoint/2010/main">
    <mc:Choice Requires="p14">
      <p:transition spd="slow" p14:dur="2000" advTm="196152"/>
    </mc:Choice>
    <mc:Fallback xmlns="">
      <p:transition spd="slow" advTm="196152"/>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8BF9C6-7A9B-95FC-940C-F5091C48E3B6}"/>
              </a:ext>
            </a:extLst>
          </p:cNvPr>
          <p:cNvSpPr>
            <a:spLocks noGrp="1"/>
          </p:cNvSpPr>
          <p:nvPr>
            <p:ph type="title"/>
          </p:nvPr>
        </p:nvSpPr>
        <p:spPr>
          <a:xfrm>
            <a:off x="838200" y="365125"/>
            <a:ext cx="10515600" cy="586597"/>
          </a:xfrm>
        </p:spPr>
        <p:txBody>
          <a:bodyPr>
            <a:normAutofit fontScale="90000"/>
          </a:bodyPr>
          <a:lstStyle/>
          <a:p>
            <a:r>
              <a:rPr lang="en-GB" b="1" dirty="0">
                <a:solidFill>
                  <a:srgbClr val="0070C0"/>
                </a:solidFill>
              </a:rPr>
              <a:t>Cognitive impairment</a:t>
            </a:r>
          </a:p>
        </p:txBody>
      </p:sp>
      <p:sp>
        <p:nvSpPr>
          <p:cNvPr id="3" name="Content Placeholder 2">
            <a:extLst>
              <a:ext uri="{FF2B5EF4-FFF2-40B4-BE49-F238E27FC236}">
                <a16:creationId xmlns:a16="http://schemas.microsoft.com/office/drawing/2014/main" id="{45B9CE18-CFCC-4D37-E100-9265C4939D4F}"/>
              </a:ext>
            </a:extLst>
          </p:cNvPr>
          <p:cNvSpPr>
            <a:spLocks noGrp="1"/>
          </p:cNvSpPr>
          <p:nvPr>
            <p:ph idx="1"/>
          </p:nvPr>
        </p:nvSpPr>
        <p:spPr>
          <a:xfrm>
            <a:off x="325017" y="1331103"/>
            <a:ext cx="7867261" cy="4351338"/>
          </a:xfrm>
        </p:spPr>
        <p:txBody>
          <a:bodyPr/>
          <a:lstStyle/>
          <a:p>
            <a:r>
              <a:rPr lang="en-GB" dirty="0">
                <a:solidFill>
                  <a:srgbClr val="0070C0"/>
                </a:solidFill>
              </a:rPr>
              <a:t>Safety risks associated with cognitive impairment include those discussed above and also… </a:t>
            </a:r>
          </a:p>
          <a:p>
            <a:r>
              <a:rPr lang="en-GB" dirty="0">
                <a:solidFill>
                  <a:srgbClr val="0070C0"/>
                </a:solidFill>
              </a:rPr>
              <a:t>Wandering, being lost, vulnerable &amp; unprotected from attack and exploitation, and road hazards.</a:t>
            </a:r>
          </a:p>
          <a:p>
            <a:r>
              <a:rPr lang="en-GB" dirty="0">
                <a:solidFill>
                  <a:srgbClr val="0070C0"/>
                </a:solidFill>
              </a:rPr>
              <a:t>Memory loss and confusion leading to fire risk for example.</a:t>
            </a:r>
          </a:p>
          <a:p>
            <a:r>
              <a:rPr lang="en-GB" dirty="0">
                <a:solidFill>
                  <a:srgbClr val="0070C0"/>
                </a:solidFill>
              </a:rPr>
              <a:t>Assessing cognitive function and implementing strategies to manage decline are essential to reduce risks.  </a:t>
            </a:r>
          </a:p>
        </p:txBody>
      </p:sp>
      <p:pic>
        <p:nvPicPr>
          <p:cNvPr id="12290" name="Picture 2" descr="Smoking cigarette and ashtray">
            <a:extLst>
              <a:ext uri="{FF2B5EF4-FFF2-40B4-BE49-F238E27FC236}">
                <a16:creationId xmlns:a16="http://schemas.microsoft.com/office/drawing/2014/main" id="{02B801A9-75CD-F985-BCC4-AB96EB6007A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410705" y="1273887"/>
            <a:ext cx="3456278" cy="1814546"/>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35D5C963-EA1C-BCAC-620C-DDCD484748EB}"/>
              </a:ext>
            </a:extLst>
          </p:cNvPr>
          <p:cNvSpPr txBox="1"/>
          <p:nvPr/>
        </p:nvSpPr>
        <p:spPr>
          <a:xfrm>
            <a:off x="8410705" y="3189811"/>
            <a:ext cx="3456278" cy="830997"/>
          </a:xfrm>
          <a:prstGeom prst="rect">
            <a:avLst/>
          </a:prstGeom>
          <a:noFill/>
        </p:spPr>
        <p:txBody>
          <a:bodyPr wrap="square">
            <a:spAutoFit/>
          </a:bodyPr>
          <a:lstStyle/>
          <a:p>
            <a:r>
              <a:rPr lang="en-GB" sz="1600" dirty="0">
                <a:solidFill>
                  <a:srgbClr val="0070C0"/>
                </a:solidFill>
              </a:rPr>
              <a:t>https://www.healio.com/news/psychiatry/20201014/cigarette-smoking-may-increase-risk-for-alzheimers-disease</a:t>
            </a:r>
          </a:p>
        </p:txBody>
      </p:sp>
    </p:spTree>
    <p:extLst>
      <p:ext uri="{BB962C8B-B14F-4D97-AF65-F5344CB8AC3E}">
        <p14:creationId xmlns:p14="http://schemas.microsoft.com/office/powerpoint/2010/main" val="345363668"/>
      </p:ext>
    </p:extLst>
  </p:cSld>
  <p:clrMapOvr>
    <a:masterClrMapping/>
  </p:clrMapOvr>
  <mc:AlternateContent xmlns:mc="http://schemas.openxmlformats.org/markup-compatibility/2006" xmlns:p14="http://schemas.microsoft.com/office/powerpoint/2010/main">
    <mc:Choice Requires="p14">
      <p:transition spd="slow" p14:dur="2000" advTm="85375"/>
    </mc:Choice>
    <mc:Fallback xmlns="">
      <p:transition spd="slow" advTm="85375"/>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7A4E0C-B5E8-A296-B9F2-150DC917BD6A}"/>
              </a:ext>
            </a:extLst>
          </p:cNvPr>
          <p:cNvSpPr>
            <a:spLocks noGrp="1"/>
          </p:cNvSpPr>
          <p:nvPr>
            <p:ph type="title"/>
          </p:nvPr>
        </p:nvSpPr>
        <p:spPr>
          <a:xfrm>
            <a:off x="276808" y="365125"/>
            <a:ext cx="11076992" cy="1325563"/>
          </a:xfrm>
        </p:spPr>
        <p:txBody>
          <a:bodyPr/>
          <a:lstStyle/>
          <a:p>
            <a:r>
              <a:rPr lang="en-GB" b="1" dirty="0">
                <a:solidFill>
                  <a:srgbClr val="0070C0"/>
                </a:solidFill>
              </a:rPr>
              <a:t>Financial exploitation- and other forms of elder abuse</a:t>
            </a:r>
          </a:p>
        </p:txBody>
      </p:sp>
      <p:sp>
        <p:nvSpPr>
          <p:cNvPr id="3" name="Content Placeholder 2">
            <a:extLst>
              <a:ext uri="{FF2B5EF4-FFF2-40B4-BE49-F238E27FC236}">
                <a16:creationId xmlns:a16="http://schemas.microsoft.com/office/drawing/2014/main" id="{E4ACE210-DEC0-481E-5DBE-19B697FF0158}"/>
              </a:ext>
            </a:extLst>
          </p:cNvPr>
          <p:cNvSpPr>
            <a:spLocks noGrp="1"/>
          </p:cNvSpPr>
          <p:nvPr>
            <p:ph idx="1"/>
          </p:nvPr>
        </p:nvSpPr>
        <p:spPr>
          <a:xfrm>
            <a:off x="276808" y="1825625"/>
            <a:ext cx="8549951" cy="3492824"/>
          </a:xfrm>
        </p:spPr>
        <p:txBody>
          <a:bodyPr>
            <a:normAutofit fontScale="92500" lnSpcReduction="20000"/>
          </a:bodyPr>
          <a:lstStyle/>
          <a:p>
            <a:r>
              <a:rPr lang="en-GB" dirty="0">
                <a:solidFill>
                  <a:srgbClr val="0070C0"/>
                </a:solidFill>
              </a:rPr>
              <a:t>Elderly people, and especially those with NDDs / cognitive impairment are easy targets for scams such as fraud and theft. </a:t>
            </a:r>
          </a:p>
          <a:p>
            <a:r>
              <a:rPr lang="en-GB" dirty="0">
                <a:solidFill>
                  <a:srgbClr val="0070C0"/>
                </a:solidFill>
              </a:rPr>
              <a:t>It is very important to assess the person’s financial situation, vulnerability and suggestibility and implement protective measures.</a:t>
            </a:r>
          </a:p>
          <a:p>
            <a:r>
              <a:rPr lang="en-GB" dirty="0">
                <a:solidFill>
                  <a:srgbClr val="0070C0"/>
                </a:solidFill>
              </a:rPr>
              <a:t>Case – Doris – gifts to staff at Christmas and other occasions…. The importance of clear staff policies.</a:t>
            </a:r>
          </a:p>
          <a:p>
            <a:r>
              <a:rPr lang="en-GB" dirty="0">
                <a:solidFill>
                  <a:srgbClr val="0070C0"/>
                </a:solidFill>
              </a:rPr>
              <a:t>Concept of ‘undue influence’.</a:t>
            </a:r>
          </a:p>
          <a:p>
            <a:r>
              <a:rPr lang="en-GB" dirty="0">
                <a:solidFill>
                  <a:srgbClr val="0070C0"/>
                </a:solidFill>
              </a:rPr>
              <a:t>Family concerns- e.g. new romance</a:t>
            </a:r>
          </a:p>
          <a:p>
            <a:endParaRPr lang="en-GB" dirty="0">
              <a:solidFill>
                <a:srgbClr val="0070C0"/>
              </a:solidFill>
            </a:endParaRPr>
          </a:p>
        </p:txBody>
      </p:sp>
      <p:pic>
        <p:nvPicPr>
          <p:cNvPr id="13314" name="Picture 2">
            <a:extLst>
              <a:ext uri="{FF2B5EF4-FFF2-40B4-BE49-F238E27FC236}">
                <a16:creationId xmlns:a16="http://schemas.microsoft.com/office/drawing/2014/main" id="{4887E457-A067-888B-4C09-44EBF59F952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826759" y="1027289"/>
            <a:ext cx="3088433" cy="3088433"/>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206D973E-BFF5-DFB0-94D0-D1689B45C60B}"/>
              </a:ext>
            </a:extLst>
          </p:cNvPr>
          <p:cNvSpPr txBox="1"/>
          <p:nvPr/>
        </p:nvSpPr>
        <p:spPr>
          <a:xfrm>
            <a:off x="8826759" y="4079322"/>
            <a:ext cx="3088433" cy="830997"/>
          </a:xfrm>
          <a:prstGeom prst="rect">
            <a:avLst/>
          </a:prstGeom>
          <a:noFill/>
        </p:spPr>
        <p:txBody>
          <a:bodyPr wrap="square">
            <a:spAutoFit/>
          </a:bodyPr>
          <a:lstStyle/>
          <a:p>
            <a:r>
              <a:rPr lang="en-GB" sz="1600" dirty="0">
                <a:solidFill>
                  <a:srgbClr val="0070C0"/>
                </a:solidFill>
              </a:rPr>
              <a:t>https://www.barrons.com/articles/financial-abuse-the-silent-epidemic-1478931165</a:t>
            </a:r>
          </a:p>
        </p:txBody>
      </p:sp>
    </p:spTree>
    <p:extLst>
      <p:ext uri="{BB962C8B-B14F-4D97-AF65-F5344CB8AC3E}">
        <p14:creationId xmlns:p14="http://schemas.microsoft.com/office/powerpoint/2010/main" val="4089291178"/>
      </p:ext>
    </p:extLst>
  </p:cSld>
  <p:clrMapOvr>
    <a:masterClrMapping/>
  </p:clrMapOvr>
  <mc:AlternateContent xmlns:mc="http://schemas.openxmlformats.org/markup-compatibility/2006" xmlns:p14="http://schemas.microsoft.com/office/powerpoint/2010/main">
    <mc:Choice Requires="p14">
      <p:transition spd="slow" p14:dur="2000" advTm="818828"/>
    </mc:Choice>
    <mc:Fallback xmlns="">
      <p:transition spd="slow" advTm="818828"/>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064357-E759-3C7F-0CEB-892BA5CD82E1}"/>
              </a:ext>
            </a:extLst>
          </p:cNvPr>
          <p:cNvSpPr>
            <a:spLocks noGrp="1"/>
          </p:cNvSpPr>
          <p:nvPr>
            <p:ph type="title"/>
          </p:nvPr>
        </p:nvSpPr>
        <p:spPr/>
        <p:txBody>
          <a:bodyPr/>
          <a:lstStyle/>
          <a:p>
            <a:r>
              <a:rPr lang="en-GB" b="1" dirty="0">
                <a:solidFill>
                  <a:srgbClr val="0070C0"/>
                </a:solidFill>
              </a:rPr>
              <a:t>Abuse by and of family caregivers</a:t>
            </a:r>
          </a:p>
        </p:txBody>
      </p:sp>
      <p:pic>
        <p:nvPicPr>
          <p:cNvPr id="14340" name="Picture 4">
            <a:extLst>
              <a:ext uri="{FF2B5EF4-FFF2-40B4-BE49-F238E27FC236}">
                <a16:creationId xmlns:a16="http://schemas.microsoft.com/office/drawing/2014/main" id="{89774228-8AE8-7630-A1F1-E5B38F3850E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4330" y="1615767"/>
            <a:ext cx="7638853" cy="4225196"/>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174AD5E6-7B30-002B-0D05-E6ECDA1CB143}"/>
              </a:ext>
            </a:extLst>
          </p:cNvPr>
          <p:cNvSpPr txBox="1"/>
          <p:nvPr/>
        </p:nvSpPr>
        <p:spPr>
          <a:xfrm>
            <a:off x="8270811" y="1805388"/>
            <a:ext cx="3523083" cy="2308324"/>
          </a:xfrm>
          <a:prstGeom prst="rect">
            <a:avLst/>
          </a:prstGeom>
          <a:noFill/>
        </p:spPr>
        <p:txBody>
          <a:bodyPr wrap="square">
            <a:spAutoFit/>
          </a:bodyPr>
          <a:lstStyle/>
          <a:p>
            <a:r>
              <a:rPr lang="en-GB" sz="1600" b="0" i="0" dirty="0" err="1">
                <a:solidFill>
                  <a:srgbClr val="0070C0"/>
                </a:solidFill>
                <a:effectLst/>
              </a:rPr>
              <a:t>Alyafei</a:t>
            </a:r>
            <a:r>
              <a:rPr lang="en-GB" sz="1600" b="0" i="0" dirty="0">
                <a:solidFill>
                  <a:srgbClr val="0070C0"/>
                </a:solidFill>
                <a:effectLst/>
              </a:rPr>
              <a:t> AH, </a:t>
            </a:r>
            <a:r>
              <a:rPr lang="en-GB" sz="1600" b="0" i="0" dirty="0" err="1">
                <a:solidFill>
                  <a:srgbClr val="0070C0"/>
                </a:solidFill>
                <a:effectLst/>
              </a:rPr>
              <a:t>Alqunaibet</a:t>
            </a:r>
            <a:r>
              <a:rPr lang="en-GB" sz="1600" b="0" i="0" dirty="0">
                <a:solidFill>
                  <a:srgbClr val="0070C0"/>
                </a:solidFill>
                <a:effectLst/>
              </a:rPr>
              <a:t> T, Mansour H, Ali A, Billings J (2021) The experiences of family caregivers of people with severe mental illness in the Middle East: A systematic review and meta-synthesis of qualitative data. </a:t>
            </a:r>
            <a:r>
              <a:rPr lang="en-GB" sz="1600" b="0" i="0" dirty="0" err="1">
                <a:solidFill>
                  <a:srgbClr val="0070C0"/>
                </a:solidFill>
                <a:effectLst/>
              </a:rPr>
              <a:t>PLoS</a:t>
            </a:r>
            <a:r>
              <a:rPr lang="en-GB" sz="1600" b="0" i="0" dirty="0">
                <a:solidFill>
                  <a:srgbClr val="0070C0"/>
                </a:solidFill>
                <a:effectLst/>
              </a:rPr>
              <a:t> ONE 16(7): e0254351. https://doi.org/10.1371/journal.pone.0254351</a:t>
            </a:r>
            <a:endParaRPr lang="en-GB" sz="1600" dirty="0">
              <a:solidFill>
                <a:srgbClr val="0070C0"/>
              </a:solidFill>
            </a:endParaRPr>
          </a:p>
        </p:txBody>
      </p:sp>
    </p:spTree>
    <p:extLst>
      <p:ext uri="{BB962C8B-B14F-4D97-AF65-F5344CB8AC3E}">
        <p14:creationId xmlns:p14="http://schemas.microsoft.com/office/powerpoint/2010/main" val="1544905149"/>
      </p:ext>
    </p:extLst>
  </p:cSld>
  <p:clrMapOvr>
    <a:masterClrMapping/>
  </p:clrMapOvr>
  <mc:AlternateContent xmlns:mc="http://schemas.openxmlformats.org/markup-compatibility/2006" xmlns:p14="http://schemas.microsoft.com/office/powerpoint/2010/main">
    <mc:Choice Requires="p14">
      <p:transition spd="slow" p14:dur="2000" advTm="480609"/>
    </mc:Choice>
    <mc:Fallback xmlns="">
      <p:transition spd="slow" advTm="480609"/>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0DE68F-FAB4-9185-54D5-CC3C7206AE23}"/>
              </a:ext>
            </a:extLst>
          </p:cNvPr>
          <p:cNvSpPr>
            <a:spLocks noGrp="1"/>
          </p:cNvSpPr>
          <p:nvPr>
            <p:ph type="title"/>
          </p:nvPr>
        </p:nvSpPr>
        <p:spPr/>
        <p:txBody>
          <a:bodyPr/>
          <a:lstStyle/>
          <a:p>
            <a:r>
              <a:rPr lang="en-GB" b="1" dirty="0">
                <a:solidFill>
                  <a:srgbClr val="0070C0"/>
                </a:solidFill>
              </a:rPr>
              <a:t>Summary</a:t>
            </a:r>
          </a:p>
        </p:txBody>
      </p:sp>
      <p:sp>
        <p:nvSpPr>
          <p:cNvPr id="3" name="Content Placeholder 2">
            <a:extLst>
              <a:ext uri="{FF2B5EF4-FFF2-40B4-BE49-F238E27FC236}">
                <a16:creationId xmlns:a16="http://schemas.microsoft.com/office/drawing/2014/main" id="{6182E75C-A950-1079-5CEB-E60A095DBB91}"/>
              </a:ext>
            </a:extLst>
          </p:cNvPr>
          <p:cNvSpPr>
            <a:spLocks noGrp="1"/>
          </p:cNvSpPr>
          <p:nvPr>
            <p:ph idx="1"/>
          </p:nvPr>
        </p:nvSpPr>
        <p:spPr/>
        <p:txBody>
          <a:bodyPr/>
          <a:lstStyle/>
          <a:p>
            <a:r>
              <a:rPr lang="en-GB" dirty="0">
                <a:solidFill>
                  <a:srgbClr val="0070C0"/>
                </a:solidFill>
              </a:rPr>
              <a:t>Assessing safety risks for people with NDDs and any elderly frail person requires a comprehensive evaluation of their physical and mental health as well as their living environment and social circumstances. It’s important to develop a personal plan to address these risks and promote the person’s (and family caregiver’s) personal safety, wellbeing and independence.</a:t>
            </a:r>
          </a:p>
        </p:txBody>
      </p:sp>
    </p:spTree>
    <p:extLst>
      <p:ext uri="{BB962C8B-B14F-4D97-AF65-F5344CB8AC3E}">
        <p14:creationId xmlns:p14="http://schemas.microsoft.com/office/powerpoint/2010/main" val="2441962336"/>
      </p:ext>
    </p:extLst>
  </p:cSld>
  <p:clrMapOvr>
    <a:masterClrMapping/>
  </p:clrMapOvr>
  <mc:AlternateContent xmlns:mc="http://schemas.openxmlformats.org/markup-compatibility/2006" xmlns:p14="http://schemas.microsoft.com/office/powerpoint/2010/main">
    <mc:Choice Requires="p14">
      <p:transition spd="slow" p14:dur="2000" advTm="48115"/>
    </mc:Choice>
    <mc:Fallback xmlns="">
      <p:transition spd="slow" advTm="48115"/>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D282A8-79E7-3384-A82F-E0E55DDDA0D7}"/>
              </a:ext>
            </a:extLst>
          </p:cNvPr>
          <p:cNvSpPr>
            <a:spLocks noGrp="1"/>
          </p:cNvSpPr>
          <p:nvPr>
            <p:ph type="title"/>
          </p:nvPr>
        </p:nvSpPr>
        <p:spPr>
          <a:xfrm>
            <a:off x="838200" y="365126"/>
            <a:ext cx="10515600" cy="418646"/>
          </a:xfrm>
        </p:spPr>
        <p:txBody>
          <a:bodyPr>
            <a:normAutofit fontScale="90000"/>
          </a:bodyPr>
          <a:lstStyle/>
          <a:p>
            <a:r>
              <a:rPr lang="en-GB" b="1" dirty="0">
                <a:solidFill>
                  <a:srgbClr val="0070C0"/>
                </a:solidFill>
              </a:rPr>
              <a:t>Scenario</a:t>
            </a:r>
          </a:p>
        </p:txBody>
      </p:sp>
      <p:sp>
        <p:nvSpPr>
          <p:cNvPr id="3" name="Content Placeholder 2">
            <a:extLst>
              <a:ext uri="{FF2B5EF4-FFF2-40B4-BE49-F238E27FC236}">
                <a16:creationId xmlns:a16="http://schemas.microsoft.com/office/drawing/2014/main" id="{38490A4E-A250-D1BA-F6D2-2B3CDEE81EA8}"/>
              </a:ext>
            </a:extLst>
          </p:cNvPr>
          <p:cNvSpPr>
            <a:spLocks noGrp="1"/>
          </p:cNvSpPr>
          <p:nvPr>
            <p:ph idx="1"/>
          </p:nvPr>
        </p:nvSpPr>
        <p:spPr>
          <a:xfrm>
            <a:off x="317241" y="877078"/>
            <a:ext cx="11036559" cy="2677885"/>
          </a:xfrm>
        </p:spPr>
        <p:txBody>
          <a:bodyPr/>
          <a:lstStyle/>
          <a:p>
            <a:r>
              <a:rPr lang="en-GB" dirty="0">
                <a:solidFill>
                  <a:srgbClr val="0070C0"/>
                </a:solidFill>
              </a:rPr>
              <a:t>Mr Lucas has HD and an unsteady gait.  He prefers to use the stairs than the lift in his care home. Nurses ask him to wait until one of the staff can accompany him, but he forgets and impulsively sets out on his own.  This has led to several falls.  </a:t>
            </a:r>
          </a:p>
          <a:p>
            <a:r>
              <a:rPr lang="en-GB" dirty="0">
                <a:solidFill>
                  <a:srgbClr val="0070C0"/>
                </a:solidFill>
              </a:rPr>
              <a:t>See if you can suggest a care plan that respects his autonomy while staff  responsibly exercise a duty of care. </a:t>
            </a:r>
          </a:p>
        </p:txBody>
      </p:sp>
      <p:graphicFrame>
        <p:nvGraphicFramePr>
          <p:cNvPr id="4" name="Table 4">
            <a:extLst>
              <a:ext uri="{FF2B5EF4-FFF2-40B4-BE49-F238E27FC236}">
                <a16:creationId xmlns:a16="http://schemas.microsoft.com/office/drawing/2014/main" id="{8C987B9A-DC27-AA5C-0BB5-C26AB1E82BDD}"/>
              </a:ext>
            </a:extLst>
          </p:cNvPr>
          <p:cNvGraphicFramePr>
            <a:graphicFrameLocks noGrp="1"/>
          </p:cNvGraphicFramePr>
          <p:nvPr>
            <p:extLst>
              <p:ext uri="{D42A27DB-BD31-4B8C-83A1-F6EECF244321}">
                <p14:modId xmlns:p14="http://schemas.microsoft.com/office/powerpoint/2010/main" val="1916685514"/>
              </p:ext>
            </p:extLst>
          </p:nvPr>
        </p:nvGraphicFramePr>
        <p:xfrm>
          <a:off x="317241" y="3741576"/>
          <a:ext cx="11310776" cy="741680"/>
        </p:xfrm>
        <a:graphic>
          <a:graphicData uri="http://schemas.openxmlformats.org/drawingml/2006/table">
            <a:tbl>
              <a:tblPr firstRow="1" bandRow="1">
                <a:tableStyleId>{5C22544A-7EE6-4342-B048-85BDC9FD1C3A}</a:tableStyleId>
              </a:tblPr>
              <a:tblGrid>
                <a:gridCol w="1457649">
                  <a:extLst>
                    <a:ext uri="{9D8B030D-6E8A-4147-A177-3AD203B41FA5}">
                      <a16:colId xmlns:a16="http://schemas.microsoft.com/office/drawing/2014/main" val="900723522"/>
                    </a:ext>
                  </a:extLst>
                </a:gridCol>
                <a:gridCol w="1754155">
                  <a:extLst>
                    <a:ext uri="{9D8B030D-6E8A-4147-A177-3AD203B41FA5}">
                      <a16:colId xmlns:a16="http://schemas.microsoft.com/office/drawing/2014/main" val="4103715577"/>
                    </a:ext>
                  </a:extLst>
                </a:gridCol>
                <a:gridCol w="6550090">
                  <a:extLst>
                    <a:ext uri="{9D8B030D-6E8A-4147-A177-3AD203B41FA5}">
                      <a16:colId xmlns:a16="http://schemas.microsoft.com/office/drawing/2014/main" val="4004892457"/>
                    </a:ext>
                  </a:extLst>
                </a:gridCol>
                <a:gridCol w="1548882">
                  <a:extLst>
                    <a:ext uri="{9D8B030D-6E8A-4147-A177-3AD203B41FA5}">
                      <a16:colId xmlns:a16="http://schemas.microsoft.com/office/drawing/2014/main" val="728567832"/>
                    </a:ext>
                  </a:extLst>
                </a:gridCol>
              </a:tblGrid>
              <a:tr h="370840">
                <a:tc>
                  <a:txBody>
                    <a:bodyPr/>
                    <a:lstStyle/>
                    <a:p>
                      <a:r>
                        <a:rPr lang="en-GB" dirty="0"/>
                        <a:t>Problem</a:t>
                      </a:r>
                    </a:p>
                  </a:txBody>
                  <a:tcPr/>
                </a:tc>
                <a:tc>
                  <a:txBody>
                    <a:bodyPr/>
                    <a:lstStyle/>
                    <a:p>
                      <a:r>
                        <a:rPr lang="en-GB" dirty="0"/>
                        <a:t>Goal</a:t>
                      </a:r>
                    </a:p>
                  </a:txBody>
                  <a:tcPr/>
                </a:tc>
                <a:tc>
                  <a:txBody>
                    <a:bodyPr/>
                    <a:lstStyle/>
                    <a:p>
                      <a:r>
                        <a:rPr lang="en-GB" dirty="0"/>
                        <a:t>Intervention</a:t>
                      </a:r>
                    </a:p>
                  </a:txBody>
                  <a:tcPr/>
                </a:tc>
                <a:tc>
                  <a:txBody>
                    <a:bodyPr/>
                    <a:lstStyle/>
                    <a:p>
                      <a:r>
                        <a:rPr lang="en-GB" dirty="0"/>
                        <a:t>Evaluation</a:t>
                      </a:r>
                    </a:p>
                  </a:txBody>
                  <a:tcPr/>
                </a:tc>
                <a:extLst>
                  <a:ext uri="{0D108BD9-81ED-4DB2-BD59-A6C34878D82A}">
                    <a16:rowId xmlns:a16="http://schemas.microsoft.com/office/drawing/2014/main" val="1548357765"/>
                  </a:ext>
                </a:extLst>
              </a:tr>
              <a:tr h="370840">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dirty="0"/>
                    </a:p>
                  </a:txBody>
                  <a:tcPr/>
                </a:tc>
                <a:extLst>
                  <a:ext uri="{0D108BD9-81ED-4DB2-BD59-A6C34878D82A}">
                    <a16:rowId xmlns:a16="http://schemas.microsoft.com/office/drawing/2014/main" val="2221821761"/>
                  </a:ext>
                </a:extLst>
              </a:tr>
            </a:tbl>
          </a:graphicData>
        </a:graphic>
      </p:graphicFrame>
    </p:spTree>
    <p:extLst>
      <p:ext uri="{BB962C8B-B14F-4D97-AF65-F5344CB8AC3E}">
        <p14:creationId xmlns:p14="http://schemas.microsoft.com/office/powerpoint/2010/main" val="311397041"/>
      </p:ext>
    </p:extLst>
  </p:cSld>
  <p:clrMapOvr>
    <a:masterClrMapping/>
  </p:clrMapOvr>
  <mc:AlternateContent xmlns:mc="http://schemas.openxmlformats.org/markup-compatibility/2006" xmlns:p14="http://schemas.microsoft.com/office/powerpoint/2010/main">
    <mc:Choice Requires="p14">
      <p:transition spd="slow" p14:dur="2000" advTm="212469"/>
    </mc:Choice>
    <mc:Fallback xmlns="">
      <p:transition spd="slow" advTm="212469"/>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1D77B1-EA01-5BD8-AFD6-C47DF2139859}"/>
              </a:ext>
            </a:extLst>
          </p:cNvPr>
          <p:cNvSpPr>
            <a:spLocks noGrp="1"/>
          </p:cNvSpPr>
          <p:nvPr>
            <p:ph type="title"/>
          </p:nvPr>
        </p:nvSpPr>
        <p:spPr>
          <a:xfrm>
            <a:off x="827314" y="243729"/>
            <a:ext cx="10515600" cy="437308"/>
          </a:xfrm>
        </p:spPr>
        <p:txBody>
          <a:bodyPr>
            <a:normAutofit fontScale="90000"/>
          </a:bodyPr>
          <a:lstStyle/>
          <a:p>
            <a:r>
              <a:rPr lang="en-GB" b="1" dirty="0">
                <a:solidFill>
                  <a:srgbClr val="0070C0"/>
                </a:solidFill>
              </a:rPr>
              <a:t>Scenario – my attempt- you may do better…</a:t>
            </a:r>
          </a:p>
        </p:txBody>
      </p:sp>
      <p:graphicFrame>
        <p:nvGraphicFramePr>
          <p:cNvPr id="4" name="Table 4">
            <a:extLst>
              <a:ext uri="{FF2B5EF4-FFF2-40B4-BE49-F238E27FC236}">
                <a16:creationId xmlns:a16="http://schemas.microsoft.com/office/drawing/2014/main" id="{84CF4EB5-FCDC-D762-E20B-07059AC44144}"/>
              </a:ext>
            </a:extLst>
          </p:cNvPr>
          <p:cNvGraphicFramePr>
            <a:graphicFrameLocks noGrp="1"/>
          </p:cNvGraphicFramePr>
          <p:nvPr>
            <p:extLst>
              <p:ext uri="{D42A27DB-BD31-4B8C-83A1-F6EECF244321}">
                <p14:modId xmlns:p14="http://schemas.microsoft.com/office/powerpoint/2010/main" val="1778626655"/>
              </p:ext>
            </p:extLst>
          </p:nvPr>
        </p:nvGraphicFramePr>
        <p:xfrm>
          <a:off x="128553" y="728980"/>
          <a:ext cx="11646679" cy="5095240"/>
        </p:xfrm>
        <a:graphic>
          <a:graphicData uri="http://schemas.openxmlformats.org/drawingml/2006/table">
            <a:tbl>
              <a:tblPr firstRow="1" bandRow="1">
                <a:tableStyleId>{5C22544A-7EE6-4342-B048-85BDC9FD1C3A}</a:tableStyleId>
              </a:tblPr>
              <a:tblGrid>
                <a:gridCol w="1500938">
                  <a:extLst>
                    <a:ext uri="{9D8B030D-6E8A-4147-A177-3AD203B41FA5}">
                      <a16:colId xmlns:a16="http://schemas.microsoft.com/office/drawing/2014/main" val="900723522"/>
                    </a:ext>
                  </a:extLst>
                </a:gridCol>
                <a:gridCol w="1421942">
                  <a:extLst>
                    <a:ext uri="{9D8B030D-6E8A-4147-A177-3AD203B41FA5}">
                      <a16:colId xmlns:a16="http://schemas.microsoft.com/office/drawing/2014/main" val="4103715577"/>
                    </a:ext>
                  </a:extLst>
                </a:gridCol>
                <a:gridCol w="7464167">
                  <a:extLst>
                    <a:ext uri="{9D8B030D-6E8A-4147-A177-3AD203B41FA5}">
                      <a16:colId xmlns:a16="http://schemas.microsoft.com/office/drawing/2014/main" val="4004892457"/>
                    </a:ext>
                  </a:extLst>
                </a:gridCol>
                <a:gridCol w="1259632">
                  <a:extLst>
                    <a:ext uri="{9D8B030D-6E8A-4147-A177-3AD203B41FA5}">
                      <a16:colId xmlns:a16="http://schemas.microsoft.com/office/drawing/2014/main" val="728567832"/>
                    </a:ext>
                  </a:extLst>
                </a:gridCol>
              </a:tblGrid>
              <a:tr h="370840">
                <a:tc>
                  <a:txBody>
                    <a:bodyPr/>
                    <a:lstStyle/>
                    <a:p>
                      <a:r>
                        <a:rPr lang="en-GB" dirty="0"/>
                        <a:t>Problem</a:t>
                      </a:r>
                    </a:p>
                  </a:txBody>
                  <a:tcPr/>
                </a:tc>
                <a:tc>
                  <a:txBody>
                    <a:bodyPr/>
                    <a:lstStyle/>
                    <a:p>
                      <a:r>
                        <a:rPr lang="en-GB" dirty="0"/>
                        <a:t>Goal</a:t>
                      </a:r>
                    </a:p>
                  </a:txBody>
                  <a:tcPr/>
                </a:tc>
                <a:tc>
                  <a:txBody>
                    <a:bodyPr/>
                    <a:lstStyle/>
                    <a:p>
                      <a:r>
                        <a:rPr lang="en-GB" dirty="0"/>
                        <a:t>Intervention (with rationale)</a:t>
                      </a:r>
                    </a:p>
                  </a:txBody>
                  <a:tcPr/>
                </a:tc>
                <a:tc>
                  <a:txBody>
                    <a:bodyPr/>
                    <a:lstStyle/>
                    <a:p>
                      <a:r>
                        <a:rPr lang="en-GB" dirty="0"/>
                        <a:t>Evaluation</a:t>
                      </a:r>
                    </a:p>
                  </a:txBody>
                  <a:tcPr/>
                </a:tc>
                <a:extLst>
                  <a:ext uri="{0D108BD9-81ED-4DB2-BD59-A6C34878D82A}">
                    <a16:rowId xmlns:a16="http://schemas.microsoft.com/office/drawing/2014/main" val="1548357765"/>
                  </a:ext>
                </a:extLst>
              </a:tr>
              <a:tr h="370840">
                <a:tc>
                  <a:txBody>
                    <a:bodyPr/>
                    <a:lstStyle/>
                    <a:p>
                      <a:r>
                        <a:rPr lang="en-GB" sz="1600" dirty="0"/>
                        <a:t>Mr Lucas has an unsteady gait related to HD.  He prefers using stairs to the lift.  He agreed to wait for nurses to accompany him but forgets and impulsively sets out alone, resulting in falls. </a:t>
                      </a:r>
                    </a:p>
                  </a:txBody>
                  <a:tcPr/>
                </a:tc>
                <a:tc>
                  <a:txBody>
                    <a:bodyPr/>
                    <a:lstStyle/>
                    <a:p>
                      <a:r>
                        <a:rPr lang="en-GB" sz="1600" dirty="0"/>
                        <a:t>Ensure Mr Lucas’ safety and reduce the risk of falls while respecting his autonomy and independence</a:t>
                      </a:r>
                    </a:p>
                  </a:txBody>
                  <a:tcPr/>
                </a:tc>
                <a:tc>
                  <a:txBody>
                    <a:bodyPr/>
                    <a:lstStyle/>
                    <a:p>
                      <a:pPr marL="342900" indent="-342900">
                        <a:buAutoNum type="arabicPlain"/>
                      </a:pPr>
                      <a:r>
                        <a:rPr lang="en-GB" sz="1600" dirty="0"/>
                        <a:t>Assess Mr Lucas’ cognitive and physical abilities, balance, strength, extent of memory impairment and understanding of risks associated with his unsteady gait, to help tailor intervention accordingly.</a:t>
                      </a:r>
                    </a:p>
                    <a:p>
                      <a:pPr marL="342900" indent="-342900">
                        <a:buAutoNum type="arabicPlain"/>
                      </a:pPr>
                      <a:r>
                        <a:rPr lang="en-GB" sz="1600" dirty="0"/>
                        <a:t>Educate Mr Lucas re risks and consequences, use visual aids to help retain the information. This reinforces the importance of safety and helps make informed choices. </a:t>
                      </a:r>
                    </a:p>
                    <a:p>
                      <a:pPr marL="342900" indent="-342900">
                        <a:buAutoNum type="arabicPlain"/>
                      </a:pPr>
                      <a:r>
                        <a:rPr lang="en-GB" sz="1600" dirty="0"/>
                        <a:t>Engage in open honest discussions about his preference.  Respect his autonomy by encouraging active involvement in decision-making, taking account of his desires, values, priorities and any concerns about the lift. This fosters collaborative decision-making. </a:t>
                      </a:r>
                    </a:p>
                    <a:p>
                      <a:pPr marL="342900" indent="-342900">
                        <a:buAutoNum type="arabicPlain"/>
                      </a:pPr>
                      <a:r>
                        <a:rPr lang="en-GB" sz="1600" dirty="0"/>
                        <a:t>Implement safety measures – handrails, non-slip surfaces, good lighting. Consider assistive devices e.g. walking aid or personal alarm system, to enhance safety.</a:t>
                      </a:r>
                    </a:p>
                    <a:p>
                      <a:pPr marL="342900" indent="-342900">
                        <a:buAutoNum type="arabicPlain"/>
                      </a:pPr>
                      <a:r>
                        <a:rPr lang="en-GB" sz="1600" dirty="0"/>
                        <a:t>Document Mr Lucas’ agreement to safety measures, including waiting for staff to assist. This can help reinforce the agreements and help Mr Lucas feel ownership. </a:t>
                      </a:r>
                    </a:p>
                    <a:p>
                      <a:pPr marL="342900" indent="-342900">
                        <a:buAutoNum type="arabicPlain"/>
                      </a:pPr>
                      <a:r>
                        <a:rPr lang="en-GB" sz="1600" dirty="0"/>
                        <a:t>Make frequent observations to assess adherence / concordance to the plan.  This ensures the plan remains relevant and effective. </a:t>
                      </a:r>
                    </a:p>
                    <a:p>
                      <a:pPr marL="0" indent="0">
                        <a:buNone/>
                      </a:pPr>
                      <a:endParaRPr lang="en-GB" sz="1600" dirty="0"/>
                    </a:p>
                    <a:p>
                      <a:r>
                        <a:rPr lang="en-GB" sz="1600" dirty="0"/>
                        <a:t>   </a:t>
                      </a:r>
                    </a:p>
                    <a:p>
                      <a:endParaRPr lang="en-GB" sz="1600" dirty="0"/>
                    </a:p>
                  </a:txBody>
                  <a:tcPr/>
                </a:tc>
                <a:tc>
                  <a:txBody>
                    <a:bodyPr/>
                    <a:lstStyle/>
                    <a:p>
                      <a:r>
                        <a:rPr lang="en-GB" sz="1600" dirty="0"/>
                        <a:t>Evaluate observations weekly and if any untoward event or near miss occurs, for 3 months (date), and modify the plan accordingly.  </a:t>
                      </a:r>
                    </a:p>
                  </a:txBody>
                  <a:tcPr/>
                </a:tc>
                <a:extLst>
                  <a:ext uri="{0D108BD9-81ED-4DB2-BD59-A6C34878D82A}">
                    <a16:rowId xmlns:a16="http://schemas.microsoft.com/office/drawing/2014/main" val="2221821761"/>
                  </a:ext>
                </a:extLst>
              </a:tr>
            </a:tbl>
          </a:graphicData>
        </a:graphic>
      </p:graphicFrame>
    </p:spTree>
    <p:extLst>
      <p:ext uri="{BB962C8B-B14F-4D97-AF65-F5344CB8AC3E}">
        <p14:creationId xmlns:p14="http://schemas.microsoft.com/office/powerpoint/2010/main" val="3463079771"/>
      </p:ext>
    </p:extLst>
  </p:cSld>
  <p:clrMapOvr>
    <a:masterClrMapping/>
  </p:clrMapOvr>
  <mc:AlternateContent xmlns:mc="http://schemas.openxmlformats.org/markup-compatibility/2006" xmlns:p14="http://schemas.microsoft.com/office/powerpoint/2010/main">
    <mc:Choice Requires="p14">
      <p:transition spd="slow" p14:dur="2000" advTm="309544"/>
    </mc:Choice>
    <mc:Fallback xmlns="">
      <p:transition spd="slow" advTm="309544"/>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6A1D5B-098E-E4DE-B66C-2F80D095BCB0}"/>
              </a:ext>
            </a:extLst>
          </p:cNvPr>
          <p:cNvSpPr>
            <a:spLocks noGrp="1"/>
          </p:cNvSpPr>
          <p:nvPr>
            <p:ph type="title"/>
          </p:nvPr>
        </p:nvSpPr>
        <p:spPr>
          <a:xfrm>
            <a:off x="838200" y="365126"/>
            <a:ext cx="10515600" cy="558606"/>
          </a:xfrm>
        </p:spPr>
        <p:txBody>
          <a:bodyPr>
            <a:normAutofit fontScale="90000"/>
          </a:bodyPr>
          <a:lstStyle/>
          <a:p>
            <a:r>
              <a:rPr lang="en-GB" b="1" dirty="0">
                <a:solidFill>
                  <a:srgbClr val="0070C0"/>
                </a:solidFill>
              </a:rPr>
              <a:t>References</a:t>
            </a:r>
          </a:p>
        </p:txBody>
      </p:sp>
      <p:sp>
        <p:nvSpPr>
          <p:cNvPr id="3" name="Content Placeholder 2">
            <a:extLst>
              <a:ext uri="{FF2B5EF4-FFF2-40B4-BE49-F238E27FC236}">
                <a16:creationId xmlns:a16="http://schemas.microsoft.com/office/drawing/2014/main" id="{A82769D7-0AF2-89D1-7E74-0A567A5D7B47}"/>
              </a:ext>
            </a:extLst>
          </p:cNvPr>
          <p:cNvSpPr>
            <a:spLocks noGrp="1"/>
          </p:cNvSpPr>
          <p:nvPr>
            <p:ph idx="1"/>
          </p:nvPr>
        </p:nvSpPr>
        <p:spPr>
          <a:xfrm>
            <a:off x="223935" y="923731"/>
            <a:ext cx="11737910" cy="4907901"/>
          </a:xfrm>
        </p:spPr>
        <p:txBody>
          <a:bodyPr>
            <a:normAutofit fontScale="85000" lnSpcReduction="20000"/>
          </a:bodyPr>
          <a:lstStyle/>
          <a:p>
            <a:r>
              <a:rPr lang="en-GB" sz="1900" dirty="0" err="1">
                <a:solidFill>
                  <a:srgbClr val="0070C0"/>
                </a:solidFill>
              </a:rPr>
              <a:t>Alyafei</a:t>
            </a:r>
            <a:r>
              <a:rPr lang="en-GB" sz="1900" dirty="0">
                <a:solidFill>
                  <a:srgbClr val="0070C0"/>
                </a:solidFill>
              </a:rPr>
              <a:t> AH, </a:t>
            </a:r>
            <a:r>
              <a:rPr lang="en-GB" sz="1900" dirty="0" err="1">
                <a:solidFill>
                  <a:srgbClr val="0070C0"/>
                </a:solidFill>
              </a:rPr>
              <a:t>Alqunaibet</a:t>
            </a:r>
            <a:r>
              <a:rPr lang="en-GB" sz="1900" dirty="0">
                <a:solidFill>
                  <a:srgbClr val="0070C0"/>
                </a:solidFill>
              </a:rPr>
              <a:t> T, Mansour H, Ali A, Billings J (2021) The experiences of family caregivers of people with severe mental illness in the Middle East: A systematic review and meta-synthesis of qualitative data. </a:t>
            </a:r>
            <a:r>
              <a:rPr lang="en-GB" sz="1900" dirty="0" err="1">
                <a:solidFill>
                  <a:srgbClr val="0070C0"/>
                </a:solidFill>
              </a:rPr>
              <a:t>PLoS</a:t>
            </a:r>
            <a:r>
              <a:rPr lang="en-GB" sz="1900" dirty="0">
                <a:solidFill>
                  <a:srgbClr val="0070C0"/>
                </a:solidFill>
              </a:rPr>
              <a:t> ONE 16(7): e0254351. https://doi.org/10.1371/journal.pone.0254351</a:t>
            </a:r>
          </a:p>
          <a:p>
            <a:r>
              <a:rPr lang="en-GB" sz="1900" dirty="0">
                <a:solidFill>
                  <a:srgbClr val="0070C0"/>
                </a:solidFill>
              </a:rPr>
              <a:t>Bunn D, Hooper L, Welch A. Dehydration and Malnutrition in Residential Care: Recommendations for Strategies for Improving Practice Derived from a Scoping Review of Existing Policies and Guidelines. Geriatrics (Basel). 2018 Nov 12;3(4):77. </a:t>
            </a:r>
            <a:r>
              <a:rPr lang="en-GB" sz="1900" dirty="0" err="1">
                <a:solidFill>
                  <a:srgbClr val="0070C0"/>
                </a:solidFill>
              </a:rPr>
              <a:t>doi</a:t>
            </a:r>
            <a:r>
              <a:rPr lang="en-GB" sz="1900" dirty="0">
                <a:solidFill>
                  <a:srgbClr val="0070C0"/>
                </a:solidFill>
              </a:rPr>
              <a:t>: 10.3390/geriatrics3040077. PMID: 31011112; PMCID: PMC6371146. </a:t>
            </a:r>
            <a:r>
              <a:rPr lang="en-GB" sz="1900" dirty="0">
                <a:solidFill>
                  <a:srgbClr val="0563C1"/>
                </a:solidFill>
                <a:hlinkClick r:id="rId2">
                  <a:extLst>
                    <a:ext uri="{A12FA001-AC4F-418D-AE19-62706E023703}">
                      <ahyp:hlinkClr xmlns:ahyp="http://schemas.microsoft.com/office/drawing/2018/hyperlinkcolor" val="tx"/>
                    </a:ext>
                  </a:extLst>
                </a:hlinkClick>
              </a:rPr>
              <a:t>https://www.ncbi.nlm.nih.gov/pmc/articles/PMC6371146</a:t>
            </a:r>
            <a:r>
              <a:rPr lang="en-GB" sz="1900" dirty="0">
                <a:solidFill>
                  <a:srgbClr val="0070C0"/>
                </a:solidFill>
                <a:hlinkClick r:id="rId2">
                  <a:extLst>
                    <a:ext uri="{A12FA001-AC4F-418D-AE19-62706E023703}">
                      <ahyp:hlinkClr xmlns:ahyp="http://schemas.microsoft.com/office/drawing/2018/hyperlinkcolor" val="tx"/>
                    </a:ext>
                  </a:extLst>
                </a:hlinkClick>
              </a:rPr>
              <a:t>/</a:t>
            </a:r>
            <a:endParaRPr lang="en-GB" sz="1900" dirty="0">
              <a:solidFill>
                <a:srgbClr val="0070C0"/>
              </a:solidFill>
            </a:endParaRPr>
          </a:p>
          <a:p>
            <a:r>
              <a:rPr lang="en-GB" sz="1900" b="0" i="0" dirty="0">
                <a:solidFill>
                  <a:srgbClr val="0070C0"/>
                </a:solidFill>
                <a:effectLst/>
              </a:rPr>
              <a:t>Cass AR, Charlton KE. Prevalence of hospital-acquired malnutrition and modifiable determinants of nutritional deterioration during inpatient admissions: A systematic review of the evidence. J Hum </a:t>
            </a:r>
            <a:r>
              <a:rPr lang="en-GB" sz="1900" b="0" i="0" dirty="0" err="1">
                <a:solidFill>
                  <a:srgbClr val="0070C0"/>
                </a:solidFill>
                <a:effectLst/>
              </a:rPr>
              <a:t>Nutr</a:t>
            </a:r>
            <a:r>
              <a:rPr lang="en-GB" sz="1900" b="0" i="0" dirty="0">
                <a:solidFill>
                  <a:srgbClr val="0070C0"/>
                </a:solidFill>
                <a:effectLst/>
              </a:rPr>
              <a:t> Diet. 2022 Dec;35(6):1043-1058. </a:t>
            </a:r>
            <a:r>
              <a:rPr lang="en-GB" sz="1900" b="0" i="0" dirty="0" err="1">
                <a:solidFill>
                  <a:srgbClr val="0070C0"/>
                </a:solidFill>
                <a:effectLst/>
              </a:rPr>
              <a:t>doi</a:t>
            </a:r>
            <a:r>
              <a:rPr lang="en-GB" sz="1900" b="0" i="0" dirty="0">
                <a:solidFill>
                  <a:srgbClr val="0070C0"/>
                </a:solidFill>
                <a:effectLst/>
              </a:rPr>
              <a:t>: 10.1111/jhn.13009. </a:t>
            </a:r>
            <a:r>
              <a:rPr lang="en-GB" sz="1900" b="0" i="0" dirty="0" err="1">
                <a:solidFill>
                  <a:srgbClr val="0070C0"/>
                </a:solidFill>
                <a:effectLst/>
              </a:rPr>
              <a:t>Epub</a:t>
            </a:r>
            <a:r>
              <a:rPr lang="en-GB" sz="1900" b="0" i="0" dirty="0">
                <a:solidFill>
                  <a:srgbClr val="0070C0"/>
                </a:solidFill>
                <a:effectLst/>
              </a:rPr>
              <a:t> 2022 Apr 26. PMID: 35377487; PMCID: PMC9790482.</a:t>
            </a:r>
            <a:endParaRPr lang="en-GB" sz="1900" dirty="0">
              <a:solidFill>
                <a:srgbClr val="0070C0"/>
              </a:solidFill>
            </a:endParaRPr>
          </a:p>
          <a:p>
            <a:r>
              <a:rPr lang="en-GB" sz="1900" dirty="0">
                <a:solidFill>
                  <a:srgbClr val="0070C0"/>
                </a:solidFill>
              </a:rPr>
              <a:t>Lim, M (2018) Loneliness is a health issue and needs targeted solutions, </a:t>
            </a:r>
            <a:r>
              <a:rPr lang="en-GB" sz="1900" i="1" dirty="0">
                <a:solidFill>
                  <a:srgbClr val="0070C0"/>
                </a:solidFill>
              </a:rPr>
              <a:t>Conversations, </a:t>
            </a:r>
            <a:r>
              <a:rPr lang="en-GB" sz="1900" i="1" dirty="0">
                <a:solidFill>
                  <a:srgbClr val="0070C0"/>
                </a:solidFill>
                <a:hlinkClick r:id="rId3">
                  <a:extLst>
                    <a:ext uri="{A12FA001-AC4F-418D-AE19-62706E023703}">
                      <ahyp:hlinkClr xmlns:ahyp="http://schemas.microsoft.com/office/drawing/2018/hyperlinkcolor" val="tx"/>
                    </a:ext>
                  </a:extLst>
                </a:hlinkClick>
              </a:rPr>
              <a:t>https://theconversation.com/loneliness-is-a-health-issue-and-needs-targeted-solutions-96262</a:t>
            </a:r>
            <a:endParaRPr lang="en-GB" sz="1900" i="1" dirty="0">
              <a:solidFill>
                <a:srgbClr val="0070C0"/>
              </a:solidFill>
            </a:endParaRPr>
          </a:p>
          <a:p>
            <a:r>
              <a:rPr lang="en-GB" sz="1900" dirty="0">
                <a:solidFill>
                  <a:srgbClr val="0070C0"/>
                </a:solidFill>
              </a:rPr>
              <a:t>(National Institute on Aging (2019) Social isolation, loneliness in older people pose health risks, </a:t>
            </a:r>
            <a:r>
              <a:rPr lang="en-GB" sz="1900" dirty="0">
                <a:solidFill>
                  <a:srgbClr val="0070C0"/>
                </a:solidFill>
                <a:hlinkClick r:id="rId4">
                  <a:extLst>
                    <a:ext uri="{A12FA001-AC4F-418D-AE19-62706E023703}">
                      <ahyp:hlinkClr xmlns:ahyp="http://schemas.microsoft.com/office/drawing/2018/hyperlinkcolor" val="tx"/>
                    </a:ext>
                  </a:extLst>
                </a:hlinkClick>
              </a:rPr>
              <a:t>https://www.nia.nih.gov/news/social-isolation-loneliness-older-people-pose-health-risks</a:t>
            </a:r>
            <a:r>
              <a:rPr lang="en-GB" sz="1900" dirty="0">
                <a:solidFill>
                  <a:srgbClr val="0070C0"/>
                </a:solidFill>
              </a:rPr>
              <a:t>).</a:t>
            </a:r>
          </a:p>
          <a:p>
            <a:r>
              <a:rPr lang="en-GB" sz="1900" b="0" i="0" dirty="0">
                <a:solidFill>
                  <a:srgbClr val="0070C0"/>
                </a:solidFill>
                <a:effectLst/>
              </a:rPr>
              <a:t>National Institute of Health (NIH) (2021), The Dangers Of Polypharmacy And The Case For Deprescribing In Older Adults, </a:t>
            </a:r>
            <a:r>
              <a:rPr lang="en-GB" sz="1900" b="0" i="0" dirty="0">
                <a:solidFill>
                  <a:srgbClr val="0563C1"/>
                </a:solidFill>
                <a:effectLst/>
                <a:hlinkClick r:id="rId5">
                  <a:extLst>
                    <a:ext uri="{A12FA001-AC4F-418D-AE19-62706E023703}">
                      <ahyp:hlinkClr xmlns:ahyp="http://schemas.microsoft.com/office/drawing/2018/hyperlinkcolor" val="tx"/>
                    </a:ext>
                  </a:extLst>
                </a:hlinkClick>
              </a:rPr>
              <a:t>https://www.nia.nih.gov/news/</a:t>
            </a:r>
            <a:r>
              <a:rPr lang="en-GB" sz="1900" b="0" i="0" dirty="0">
                <a:solidFill>
                  <a:srgbClr val="0070C0"/>
                </a:solidFill>
                <a:effectLst/>
                <a:hlinkClick r:id="rId5">
                  <a:extLst>
                    <a:ext uri="{A12FA001-AC4F-418D-AE19-62706E023703}">
                      <ahyp:hlinkClr xmlns:ahyp="http://schemas.microsoft.com/office/drawing/2018/hyperlinkcolor" val="tx"/>
                    </a:ext>
                  </a:extLst>
                </a:hlinkClick>
              </a:rPr>
              <a:t>dangers-polypharmacy-and-case-deprescribing-older-adults</a:t>
            </a:r>
            <a:endParaRPr lang="en-GB" sz="1900" b="0" i="0" dirty="0">
              <a:solidFill>
                <a:srgbClr val="0070C0"/>
              </a:solidFill>
              <a:effectLst/>
            </a:endParaRPr>
          </a:p>
          <a:p>
            <a:r>
              <a:rPr lang="en-GB" sz="1900" b="0" i="0" dirty="0">
                <a:solidFill>
                  <a:srgbClr val="0070C0"/>
                </a:solidFill>
                <a:effectLst/>
              </a:rPr>
              <a:t>Nursing Home Guide:  --   </a:t>
            </a:r>
            <a:r>
              <a:rPr lang="en-GB" sz="1900" dirty="0">
                <a:solidFill>
                  <a:srgbClr val="0563C1"/>
                </a:solidFill>
                <a:hlinkClick r:id="rId6">
                  <a:extLst>
                    <a:ext uri="{A12FA001-AC4F-418D-AE19-62706E023703}">
                      <ahyp:hlinkClr xmlns:ahyp="http://schemas.microsoft.com/office/drawing/2018/hyperlinkcolor" val="tx"/>
                    </a:ext>
                  </a:extLst>
                </a:hlinkClick>
              </a:rPr>
              <a:t>https</a:t>
            </a:r>
            <a:r>
              <a:rPr lang="en-GB" sz="1900" dirty="0">
                <a:solidFill>
                  <a:srgbClr val="0070C0"/>
                </a:solidFill>
                <a:hlinkClick r:id="rId6">
                  <a:extLst>
                    <a:ext uri="{A12FA001-AC4F-418D-AE19-62706E023703}">
                      <ahyp:hlinkClr xmlns:ahyp="http://schemas.microsoft.com/office/drawing/2018/hyperlinkcolor" val="tx"/>
                    </a:ext>
                  </a:extLst>
                </a:hlinkClick>
              </a:rPr>
              <a:t>://www.nursinghomeabuseguide.org/elder-abuse/caregiver-abuse/</a:t>
            </a:r>
            <a:endParaRPr lang="en-GB" sz="1900" dirty="0">
              <a:solidFill>
                <a:srgbClr val="0070C0"/>
              </a:solidFill>
            </a:endParaRPr>
          </a:p>
          <a:p>
            <a:r>
              <a:rPr lang="en-GB" sz="1900" dirty="0" err="1">
                <a:solidFill>
                  <a:srgbClr val="0070C0"/>
                </a:solidFill>
              </a:rPr>
              <a:t>Orfila</a:t>
            </a:r>
            <a:r>
              <a:rPr lang="en-GB" sz="1900" dirty="0">
                <a:solidFill>
                  <a:srgbClr val="0070C0"/>
                </a:solidFill>
              </a:rPr>
              <a:t> F, Coma-Solé M, Cabanas M, </a:t>
            </a:r>
            <a:r>
              <a:rPr lang="en-GB" sz="1900" dirty="0" err="1">
                <a:solidFill>
                  <a:srgbClr val="0070C0"/>
                </a:solidFill>
              </a:rPr>
              <a:t>Cegri</a:t>
            </a:r>
            <a:r>
              <a:rPr lang="en-GB" sz="1900" dirty="0">
                <a:solidFill>
                  <a:srgbClr val="0070C0"/>
                </a:solidFill>
              </a:rPr>
              <a:t>-Lombardo F, </a:t>
            </a:r>
            <a:r>
              <a:rPr lang="en-GB" sz="1900" dirty="0" err="1">
                <a:solidFill>
                  <a:srgbClr val="0070C0"/>
                </a:solidFill>
              </a:rPr>
              <a:t>Moleras</a:t>
            </a:r>
            <a:r>
              <a:rPr lang="en-GB" sz="1900" dirty="0">
                <a:solidFill>
                  <a:srgbClr val="0070C0"/>
                </a:solidFill>
              </a:rPr>
              <a:t>-Serra A, Pujol-Ribera E. Family caregiver mistreatment of the elderly: prevalence of risk and associated factors. BMC Public Health. 2018 Jan 22;18(1):167. </a:t>
            </a:r>
            <a:r>
              <a:rPr lang="en-GB" sz="1900" dirty="0" err="1">
                <a:solidFill>
                  <a:srgbClr val="0070C0"/>
                </a:solidFill>
              </a:rPr>
              <a:t>doi</a:t>
            </a:r>
            <a:r>
              <a:rPr lang="en-GB" sz="1900" dirty="0">
                <a:solidFill>
                  <a:srgbClr val="0070C0"/>
                </a:solidFill>
              </a:rPr>
              <a:t>: 10.1186/s12889-018-5067-8. PMID: 29357866; PMCID: PMC5778739.</a:t>
            </a:r>
          </a:p>
          <a:p>
            <a:r>
              <a:rPr lang="en-GB" sz="1900" b="0" i="0" dirty="0">
                <a:solidFill>
                  <a:srgbClr val="0070C0"/>
                </a:solidFill>
                <a:effectLst/>
              </a:rPr>
              <a:t>Smith S, Westergren </a:t>
            </a:r>
            <a:r>
              <a:rPr lang="en-GB" sz="1900" dirty="0">
                <a:solidFill>
                  <a:srgbClr val="0070C0"/>
                </a:solidFill>
              </a:rPr>
              <a:t>A, Saunders J, </a:t>
            </a:r>
            <a:r>
              <a:rPr lang="en-GB" sz="1900" dirty="0" err="1">
                <a:solidFill>
                  <a:srgbClr val="0070C0"/>
                </a:solidFill>
              </a:rPr>
              <a:t>Hagell</a:t>
            </a:r>
            <a:r>
              <a:rPr lang="en-GB" sz="1900" dirty="0">
                <a:solidFill>
                  <a:srgbClr val="0070C0"/>
                </a:solidFill>
              </a:rPr>
              <a:t> P (2016) </a:t>
            </a:r>
            <a:r>
              <a:rPr lang="en-GB" sz="1900" i="0" dirty="0">
                <a:solidFill>
                  <a:srgbClr val="0070C0"/>
                </a:solidFill>
                <a:effectLst/>
              </a:rPr>
              <a:t>Nutritional screening: a user-friendly tool adapted from Sweden, BJN 25(4) </a:t>
            </a:r>
            <a:r>
              <a:rPr lang="en-GB" sz="1900" i="0" dirty="0">
                <a:solidFill>
                  <a:srgbClr val="0070C0"/>
                </a:solidFill>
                <a:effectLst/>
                <a:hlinkClick r:id="rId7">
                  <a:extLst>
                    <a:ext uri="{A12FA001-AC4F-418D-AE19-62706E023703}">
                      <ahyp:hlinkClr xmlns:ahyp="http://schemas.microsoft.com/office/drawing/2018/hyperlinkcolor" val="tx"/>
                    </a:ext>
                  </a:extLst>
                </a:hlinkClick>
              </a:rPr>
              <a:t>https://doi.org/10.12968/bjon.2016.25.4.208</a:t>
            </a:r>
            <a:r>
              <a:rPr lang="en-GB" sz="1900" i="0" dirty="0">
                <a:solidFill>
                  <a:srgbClr val="0070C0"/>
                </a:solidFill>
                <a:effectLst/>
              </a:rPr>
              <a:t> </a:t>
            </a:r>
          </a:p>
          <a:p>
            <a:endParaRPr lang="en-GB" sz="1600" dirty="0">
              <a:solidFill>
                <a:srgbClr val="0070C0"/>
              </a:solidFill>
            </a:endParaRPr>
          </a:p>
        </p:txBody>
      </p:sp>
    </p:spTree>
    <p:extLst>
      <p:ext uri="{BB962C8B-B14F-4D97-AF65-F5344CB8AC3E}">
        <p14:creationId xmlns:p14="http://schemas.microsoft.com/office/powerpoint/2010/main" val="3323567904"/>
      </p:ext>
    </p:extLst>
  </p:cSld>
  <p:clrMapOvr>
    <a:masterClrMapping/>
  </p:clrMapOvr>
  <mc:AlternateContent xmlns:mc="http://schemas.openxmlformats.org/markup-compatibility/2006" xmlns:p14="http://schemas.microsoft.com/office/powerpoint/2010/main">
    <mc:Choice Requires="p14">
      <p:transition spd="slow" p14:dur="2000" advTm="15480"/>
    </mc:Choice>
    <mc:Fallback xmlns="">
      <p:transition spd="slow" advTm="1548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BE8A3B-B979-C0E1-D1F5-85BE2A072B0E}"/>
              </a:ext>
            </a:extLst>
          </p:cNvPr>
          <p:cNvSpPr>
            <a:spLocks noGrp="1"/>
          </p:cNvSpPr>
          <p:nvPr>
            <p:ph type="title"/>
          </p:nvPr>
        </p:nvSpPr>
        <p:spPr/>
        <p:txBody>
          <a:bodyPr/>
          <a:lstStyle/>
          <a:p>
            <a:r>
              <a:rPr lang="en-US" b="1" dirty="0">
                <a:solidFill>
                  <a:srgbClr val="0070C0"/>
                </a:solidFill>
              </a:rPr>
              <a:t>Any questions?</a:t>
            </a:r>
          </a:p>
        </p:txBody>
      </p:sp>
      <p:pic>
        <p:nvPicPr>
          <p:cNvPr id="1026" name="Picture 2" descr="1,000+ Free Questions &amp; Question Mark Images - Pixabay">
            <a:extLst>
              <a:ext uri="{FF2B5EF4-FFF2-40B4-BE49-F238E27FC236}">
                <a16:creationId xmlns:a16="http://schemas.microsoft.com/office/drawing/2014/main" id="{E5BF4FE9-F1A6-6DC9-FC0F-56DD57AB9D6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41370" y="1270517"/>
            <a:ext cx="4618653" cy="461865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07504706"/>
      </p:ext>
    </p:extLst>
  </p:cSld>
  <p:clrMapOvr>
    <a:masterClrMapping/>
  </p:clrMapOvr>
  <mc:AlternateContent xmlns:mc="http://schemas.openxmlformats.org/markup-compatibility/2006" xmlns:p14="http://schemas.microsoft.com/office/powerpoint/2010/main">
    <mc:Choice Requires="p14">
      <p:transition spd="slow" p14:dur="2000" advTm="47326"/>
    </mc:Choice>
    <mc:Fallback xmlns="">
      <p:transition spd="slow" advTm="47326"/>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F9DFBA-4A88-CF3F-A759-3E072FA860F8}"/>
              </a:ext>
            </a:extLst>
          </p:cNvPr>
          <p:cNvSpPr>
            <a:spLocks noGrp="1"/>
          </p:cNvSpPr>
          <p:nvPr>
            <p:ph type="title"/>
          </p:nvPr>
        </p:nvSpPr>
        <p:spPr/>
        <p:txBody>
          <a:bodyPr/>
          <a:lstStyle/>
          <a:p>
            <a:r>
              <a:rPr lang="en-US" b="1" dirty="0">
                <a:solidFill>
                  <a:srgbClr val="0070C0"/>
                </a:solidFill>
              </a:rPr>
              <a:t>Thank you </a:t>
            </a:r>
          </a:p>
        </p:txBody>
      </p:sp>
      <p:pic>
        <p:nvPicPr>
          <p:cNvPr id="2050" name="Picture 2" descr="Thank You&quot; and &quot;Questions?&quot; - Two Slides You Can Lose">
            <a:extLst>
              <a:ext uri="{FF2B5EF4-FFF2-40B4-BE49-F238E27FC236}">
                <a16:creationId xmlns:a16="http://schemas.microsoft.com/office/drawing/2014/main" id="{B1618645-0E7A-4BFA-C688-8F77C320691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19804" y="1507380"/>
            <a:ext cx="6096000" cy="40671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16193478"/>
      </p:ext>
    </p:extLst>
  </p:cSld>
  <p:clrMapOvr>
    <a:masterClrMapping/>
  </p:clrMapOvr>
  <mc:AlternateContent xmlns:mc="http://schemas.openxmlformats.org/markup-compatibility/2006" xmlns:p14="http://schemas.microsoft.com/office/powerpoint/2010/main">
    <mc:Choice Requires="p14">
      <p:transition spd="slow" p14:dur="2000" advTm="23914"/>
    </mc:Choice>
    <mc:Fallback xmlns="">
      <p:transition spd="slow" advTm="23914"/>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669937-903D-86ED-D053-7B94EF96E435}"/>
              </a:ext>
            </a:extLst>
          </p:cNvPr>
          <p:cNvSpPr>
            <a:spLocks noGrp="1"/>
          </p:cNvSpPr>
          <p:nvPr>
            <p:ph type="title"/>
          </p:nvPr>
        </p:nvSpPr>
        <p:spPr/>
        <p:txBody>
          <a:bodyPr/>
          <a:lstStyle/>
          <a:p>
            <a:r>
              <a:rPr lang="en-GB" b="1" dirty="0">
                <a:solidFill>
                  <a:srgbClr val="0070C0"/>
                </a:solidFill>
              </a:rPr>
              <a:t>Duration</a:t>
            </a:r>
            <a:r>
              <a:rPr lang="en-GB" dirty="0">
                <a:solidFill>
                  <a:srgbClr val="0070C0"/>
                </a:solidFill>
              </a:rPr>
              <a:t> – 3 hours, 35 minutes</a:t>
            </a:r>
          </a:p>
        </p:txBody>
      </p:sp>
      <p:sp>
        <p:nvSpPr>
          <p:cNvPr id="3" name="Content Placeholder 2">
            <a:extLst>
              <a:ext uri="{FF2B5EF4-FFF2-40B4-BE49-F238E27FC236}">
                <a16:creationId xmlns:a16="http://schemas.microsoft.com/office/drawing/2014/main" id="{3FF658C7-105B-79B5-18C4-C0E8EDE04493}"/>
              </a:ext>
            </a:extLst>
          </p:cNvPr>
          <p:cNvSpPr>
            <a:spLocks noGrp="1"/>
          </p:cNvSpPr>
          <p:nvPr>
            <p:ph idx="1"/>
          </p:nvPr>
        </p:nvSpPr>
        <p:spPr/>
        <p:txBody>
          <a:bodyPr/>
          <a:lstStyle/>
          <a:p>
            <a:r>
              <a:rPr lang="en-GB" dirty="0">
                <a:solidFill>
                  <a:srgbClr val="0070C0"/>
                </a:solidFill>
              </a:rPr>
              <a:t>Recorded Lecture time: 2 hours, 10 minutes</a:t>
            </a:r>
          </a:p>
          <a:p>
            <a:r>
              <a:rPr lang="en-GB" dirty="0">
                <a:solidFill>
                  <a:srgbClr val="0070C0"/>
                </a:solidFill>
              </a:rPr>
              <a:t>Activity 1 slide 7, risk assessment: – 5 minutes, tutor-led class discussion – 5 minutes (total 10 minutes)</a:t>
            </a:r>
          </a:p>
          <a:p>
            <a:r>
              <a:rPr lang="en-GB" dirty="0">
                <a:solidFill>
                  <a:srgbClr val="0070C0"/>
                </a:solidFill>
              </a:rPr>
              <a:t>Activity 2 – care planning for case scenario: 30 minutes</a:t>
            </a:r>
          </a:p>
          <a:p>
            <a:r>
              <a:rPr lang="en-GB" dirty="0">
                <a:solidFill>
                  <a:srgbClr val="0070C0"/>
                </a:solidFill>
              </a:rPr>
              <a:t>Tutor-led class discussion of activity 2- 30 minutes</a:t>
            </a:r>
          </a:p>
          <a:p>
            <a:r>
              <a:rPr lang="en-GB" dirty="0">
                <a:solidFill>
                  <a:srgbClr val="0070C0"/>
                </a:solidFill>
              </a:rPr>
              <a:t>Questions/ discussion – 15 minutes.</a:t>
            </a:r>
          </a:p>
          <a:p>
            <a:r>
              <a:rPr lang="en-GB" dirty="0">
                <a:solidFill>
                  <a:srgbClr val="0070C0"/>
                </a:solidFill>
              </a:rPr>
              <a:t>Total duration- 3 hours, 35 minutes.  </a:t>
            </a:r>
          </a:p>
        </p:txBody>
      </p:sp>
    </p:spTree>
    <p:extLst>
      <p:ext uri="{BB962C8B-B14F-4D97-AF65-F5344CB8AC3E}">
        <p14:creationId xmlns:p14="http://schemas.microsoft.com/office/powerpoint/2010/main" val="3150195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0</TotalTime>
  <Words>2786</Words>
  <Application>Microsoft Office PowerPoint</Application>
  <PresentationFormat>Widescreen</PresentationFormat>
  <Paragraphs>208</Paragraphs>
  <Slides>32</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32</vt:i4>
      </vt:variant>
    </vt:vector>
  </HeadingPairs>
  <TitlesOfParts>
    <vt:vector size="39" baseType="lpstr">
      <vt:lpstr>Arial</vt:lpstr>
      <vt:lpstr>Calibri</vt:lpstr>
      <vt:lpstr>Calibri Light</vt:lpstr>
      <vt:lpstr>Cambria</vt:lpstr>
      <vt:lpstr>Roboto</vt:lpstr>
      <vt:lpstr>Times New Roman</vt:lpstr>
      <vt:lpstr>Office Theme</vt:lpstr>
      <vt:lpstr>Comprehensive Care</vt:lpstr>
      <vt:lpstr>Aim</vt:lpstr>
      <vt:lpstr>Maintaining a safe environment</vt:lpstr>
      <vt:lpstr>Health and safety- what is the difference</vt:lpstr>
      <vt:lpstr>You might have thought of</vt:lpstr>
      <vt:lpstr>What are risks?</vt:lpstr>
      <vt:lpstr>Scoring a risk</vt:lpstr>
      <vt:lpstr>Vision Impairment and Safety</vt:lpstr>
      <vt:lpstr>Vision Impairment and Safety</vt:lpstr>
      <vt:lpstr>Vision Impairment and Safety</vt:lpstr>
      <vt:lpstr>Hearing impairment and NDDs</vt:lpstr>
      <vt:lpstr>Some key risk areas to assess</vt:lpstr>
      <vt:lpstr>Falls</vt:lpstr>
      <vt:lpstr>Example- falls risk assessment tool</vt:lpstr>
      <vt:lpstr>Medication management</vt:lpstr>
      <vt:lpstr>Malnutrition &amp; Dehydration</vt:lpstr>
      <vt:lpstr>Bunn, Hooper &amp; Welch 2018, UK</vt:lpstr>
      <vt:lpstr>PowerPoint Presentation</vt:lpstr>
      <vt:lpstr>PowerPoint Presentation</vt:lpstr>
      <vt:lpstr>PowerPoint Presentation</vt:lpstr>
      <vt:lpstr>Social Isolation</vt:lpstr>
      <vt:lpstr>Social isolation</vt:lpstr>
      <vt:lpstr>Cognitive impairment</vt:lpstr>
      <vt:lpstr>Financial exploitation- and other forms of elder abuse</vt:lpstr>
      <vt:lpstr>Abuse by and of family caregivers</vt:lpstr>
      <vt:lpstr>Summary</vt:lpstr>
      <vt:lpstr>Scenario</vt:lpstr>
      <vt:lpstr>Scenario – my attempt- you may do better…</vt:lpstr>
      <vt:lpstr>References</vt:lpstr>
      <vt:lpstr>Any questions?</vt:lpstr>
      <vt:lpstr>Thank you </vt:lpstr>
      <vt:lpstr>Duration – 3 hours, 35 minutes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presentation</dc:title>
  <dc:creator>Martin Jens Persson</dc:creator>
  <cp:lastModifiedBy>steve smith</cp:lastModifiedBy>
  <cp:revision>11</cp:revision>
  <dcterms:created xsi:type="dcterms:W3CDTF">2022-12-12T07:56:35Z</dcterms:created>
  <dcterms:modified xsi:type="dcterms:W3CDTF">2023-11-07T05:38:22Z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9144ccec-98ca-4847-b090-103d5c6592f4_Enabled">
    <vt:lpwstr>true</vt:lpwstr>
  </property>
  <property fmtid="{D5CDD505-2E9C-101B-9397-08002B2CF9AE}" pid="3" name="MSIP_Label_9144ccec-98ca-4847-b090-103d5c6592f4_SetDate">
    <vt:lpwstr>2022-12-12T08:01:38Z</vt:lpwstr>
  </property>
  <property fmtid="{D5CDD505-2E9C-101B-9397-08002B2CF9AE}" pid="4" name="MSIP_Label_9144ccec-98ca-4847-b090-103d5c6592f4_Method">
    <vt:lpwstr>Standard</vt:lpwstr>
  </property>
  <property fmtid="{D5CDD505-2E9C-101B-9397-08002B2CF9AE}" pid="5" name="MSIP_Label_9144ccec-98ca-4847-b090-103d5c6592f4_Name">
    <vt:lpwstr>Information class 1</vt:lpwstr>
  </property>
  <property fmtid="{D5CDD505-2E9C-101B-9397-08002B2CF9AE}" pid="6" name="MSIP_Label_9144ccec-98ca-4847-b090-103d5c6592f4_SiteId">
    <vt:lpwstr>fb665cd7-b4b7-4578-8a42-29ff69176bdf</vt:lpwstr>
  </property>
  <property fmtid="{D5CDD505-2E9C-101B-9397-08002B2CF9AE}" pid="7" name="MSIP_Label_9144ccec-98ca-4847-b090-103d5c6592f4_ActionId">
    <vt:lpwstr>a68d1860-4a23-49fb-977d-35382d0eacfc</vt:lpwstr>
  </property>
  <property fmtid="{D5CDD505-2E9C-101B-9397-08002B2CF9AE}" pid="8" name="MSIP_Label_9144ccec-98ca-4847-b090-103d5c6592f4_ContentBits">
    <vt:lpwstr>0</vt:lpwstr>
  </property>
</Properties>
</file>