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65" r:id="rId4"/>
    <p:sldId id="266" r:id="rId5"/>
    <p:sldId id="258" r:id="rId6"/>
    <p:sldId id="259" r:id="rId7"/>
    <p:sldId id="261" r:id="rId8"/>
    <p:sldId id="262" r:id="rId9"/>
    <p:sldId id="264" r:id="rId10"/>
    <p:sldId id="514" r:id="rId11"/>
    <p:sldId id="515" r:id="rId12"/>
    <p:sldId id="263" r:id="rId13"/>
    <p:sldId id="260" r:id="rId14"/>
    <p:sldId id="512" r:id="rId15"/>
    <p:sldId id="513" r:id="rId16"/>
    <p:sldId id="5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smith" userId="b48a1e4ac3f36e84" providerId="LiveId" clId="{87289342-A639-4E33-A0F1-73DF7D37388E}"/>
    <pc:docChg chg="custSel modSld sldOrd">
      <pc:chgData name="steve smith" userId="b48a1e4ac3f36e84" providerId="LiveId" clId="{87289342-A639-4E33-A0F1-73DF7D37388E}" dt="2023-08-11T14:37:51.444" v="25" actId="20577"/>
      <pc:docMkLst>
        <pc:docMk/>
      </pc:docMkLst>
      <pc:sldChg chg="modSp mod ord">
        <pc:chgData name="steve smith" userId="b48a1e4ac3f36e84" providerId="LiveId" clId="{87289342-A639-4E33-A0F1-73DF7D37388E}" dt="2023-08-11T14:37:51.444" v="25" actId="20577"/>
        <pc:sldMkLst>
          <pc:docMk/>
          <pc:sldMk cId="1851386629" sldId="516"/>
        </pc:sldMkLst>
        <pc:spChg chg="mod">
          <ac:chgData name="steve smith" userId="b48a1e4ac3f36e84" providerId="LiveId" clId="{87289342-A639-4E33-A0F1-73DF7D37388E}" dt="2023-08-11T14:37:51.444" v="25" actId="20577"/>
          <ac:spMkLst>
            <pc:docMk/>
            <pc:sldMk cId="1851386629" sldId="516"/>
            <ac:spMk id="2" creationId="{629AB058-905E-7635-A624-5FB40E841B7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97CB-2766-A299-D0A8-25BEB89DCA4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6E5C794-AE9A-5C92-09E2-8EFA06CE1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A6B2836-67CD-544E-D530-23576695D0B2}"/>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3007E745-26C4-6CE2-9DDE-096DFBF3E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01F2D9-393E-10F9-292E-CF4A23A6C81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63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840C-9C97-F69C-86C8-656B7761745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9D53F6F-D32A-F4A2-2A62-EE5DF57585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38534F-2E95-B695-5E9D-8C64058CA8B7}"/>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5" name="Footer Placeholder 4">
            <a:extLst>
              <a:ext uri="{FF2B5EF4-FFF2-40B4-BE49-F238E27FC236}">
                <a16:creationId xmlns:a16="http://schemas.microsoft.com/office/drawing/2014/main" id="{063BE423-0D25-A40D-A248-42F52BBB2B37}"/>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12495A17-9274-A9B3-F519-4A1F241F0F36}"/>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90806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6944D-1D9B-7F00-FE40-8861D7111EE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EE4D7B2-0D31-B765-2240-84A12D4115F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F71F7DF-D893-361E-30E1-DA561F24D0CA}"/>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5" name="Footer Placeholder 4">
            <a:extLst>
              <a:ext uri="{FF2B5EF4-FFF2-40B4-BE49-F238E27FC236}">
                <a16:creationId xmlns:a16="http://schemas.microsoft.com/office/drawing/2014/main" id="{2F0AA01E-3ADC-FC55-F94E-36CEBE141AEF}"/>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C9F03C90-8D38-FFF4-9AF0-65BE9FC814C5}"/>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99623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8F4B-8F63-24FF-F5BC-B8B89736D2E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7EABCA5-A12F-9D1E-D316-BEFEA94266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DC3DC2C-8E2C-9ACB-E28A-58BF814D8F42}"/>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F0E08EB9-6EE9-BB25-A5C4-D8197A3BE6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1ED9-786A-73EE-505B-2DB8787652E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383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5EC-56B8-F813-2EDD-DC738BC281A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48D3F67-D89B-8FC1-04CF-B75E8B2D2F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ACA1EB-21AB-13E4-7603-A27914C46691}"/>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A9F3D9AF-9024-5E03-1054-2A7338B11A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DAF984-0A2C-9581-595A-3D4E65B9740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096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6139-8D70-6711-5117-56AA2E49E98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962830-E586-9913-7796-4CC8D036DD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07D24C2-4634-84F6-1ABA-2DA58660EF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0892238-857B-54EB-057D-98CC4816D3A2}"/>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6" name="Footer Placeholder 5">
            <a:extLst>
              <a:ext uri="{FF2B5EF4-FFF2-40B4-BE49-F238E27FC236}">
                <a16:creationId xmlns:a16="http://schemas.microsoft.com/office/drawing/2014/main" id="{CA7BEE59-234A-1867-F433-B33B2B47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30334-8078-823D-B471-CF1E5520BAB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707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4AD5-693D-004C-582B-FB28E43349B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0535FA7-2F69-AB66-A4FD-4999EFF0EF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41EF95-E0BE-B64A-A642-94B72D9C23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3F78AAF-7122-D836-19E5-36FE79368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72A740-D27D-17A0-F4E4-A45C19B2C0B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9DCA4D-0137-C025-ADFE-3B9F61D7E3E4}"/>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8" name="Footer Placeholder 7">
            <a:extLst>
              <a:ext uri="{FF2B5EF4-FFF2-40B4-BE49-F238E27FC236}">
                <a16:creationId xmlns:a16="http://schemas.microsoft.com/office/drawing/2014/main" id="{FD638AC7-0719-B124-30F2-12C5DED6A950}"/>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903C00E5-79C4-6701-8FC0-2C67DB6A485C}"/>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86260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4C9D-867D-DF8F-FE94-38A65F35FCB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5B324B9-E7DC-0DF3-ACEB-BC2BBDFA3FC4}"/>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4" name="Footer Placeholder 3">
            <a:extLst>
              <a:ext uri="{FF2B5EF4-FFF2-40B4-BE49-F238E27FC236}">
                <a16:creationId xmlns:a16="http://schemas.microsoft.com/office/drawing/2014/main" id="{6E899F15-C683-87E7-5F6E-9CF18E01FDFC}"/>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BC030A1B-9133-41FF-F521-05E4E2C2AE2D}"/>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61651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AA991-C535-4D0E-CCFA-CFD7A6F6148D}"/>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3" name="Footer Placeholder 2">
            <a:extLst>
              <a:ext uri="{FF2B5EF4-FFF2-40B4-BE49-F238E27FC236}">
                <a16:creationId xmlns:a16="http://schemas.microsoft.com/office/drawing/2014/main" id="{6E9553A6-6F15-D769-3738-E35B9B770F92}"/>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E0EB72A1-0686-E7E6-4F61-1CBF6C888379}"/>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49469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58C8-451E-4AEE-4F46-0DAB2C45D1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777E58A-AAA0-5490-FD61-0B6CEE0CC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3B79C65-5EC6-8A6B-009F-E912FED00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2619C3-F0D4-9475-AC0B-8D2886FC52DA}"/>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6" name="Footer Placeholder 5">
            <a:extLst>
              <a:ext uri="{FF2B5EF4-FFF2-40B4-BE49-F238E27FC236}">
                <a16:creationId xmlns:a16="http://schemas.microsoft.com/office/drawing/2014/main" id="{C025352F-227C-8DF5-E177-7E6277C7B0AD}"/>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53FA4077-F048-BC11-FDF7-3BAAA9EE4524}"/>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92754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BC70-3C70-1198-EEB7-FA11C0160F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0E2A163-67A4-DB4E-E770-C74CB9BC87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33F9F1-3858-3A61-573E-B454BACB4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157CB6-59BF-6288-C996-810D3737E268}"/>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6" name="Footer Placeholder 5">
            <a:extLst>
              <a:ext uri="{FF2B5EF4-FFF2-40B4-BE49-F238E27FC236}">
                <a16:creationId xmlns:a16="http://schemas.microsoft.com/office/drawing/2014/main" id="{F7401D7B-4EB6-7510-A7D7-CA9C7B11AFB7}"/>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57612384-F944-BACD-82DC-F675930FBBCE}"/>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57521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271B2-4DAD-7F59-8838-F3A03C69A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4579323-B528-E59D-33CE-1AB5A71472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C41E05C-586C-E1E0-4DF0-795181F171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11/7/2023</a:t>
            </a:fld>
            <a:endParaRPr lang="en-US" dirty="0"/>
          </a:p>
        </p:txBody>
      </p:sp>
      <p:sp>
        <p:nvSpPr>
          <p:cNvPr id="5" name="Footer Placeholder 4">
            <a:extLst>
              <a:ext uri="{FF2B5EF4-FFF2-40B4-BE49-F238E27FC236}">
                <a16:creationId xmlns:a16="http://schemas.microsoft.com/office/drawing/2014/main" id="{744F6456-220D-B23B-9135-F22E68AAD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6E9890-92A9-8ACA-F5E2-CF2E303E0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grpSp>
        <p:nvGrpSpPr>
          <p:cNvPr id="7" name="Group 6">
            <a:extLst>
              <a:ext uri="{FF2B5EF4-FFF2-40B4-BE49-F238E27FC236}">
                <a16:creationId xmlns:a16="http://schemas.microsoft.com/office/drawing/2014/main" id="{0C2DD1AE-8D9B-05E6-7CE8-093663D907ED}"/>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CE41F5B5-CE8F-FA56-43DD-28695B0DCE87}"/>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F7133CC2-8BD7-AAD5-94CD-291F832AE6E5}"/>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37B72E8C-AFF4-A03B-47FE-3E080316DE1A}"/>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3307813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02/trc2.12353" TargetMode="External"/><Relationship Id="rId2" Type="http://schemas.openxmlformats.org/officeDocument/2006/relationships/hyperlink" Target="https://www.acornstairlifts.co.uk/blog/post/2520/Tips-and-Advice/A-room-by-room-guide-to-safety-in-your-home" TargetMode="External"/><Relationship Id="rId1" Type="http://schemas.openxmlformats.org/officeDocument/2006/relationships/slideLayout" Target="../slideLayouts/slideLayout2.xml"/><Relationship Id="rId5" Type="http://schemas.openxmlformats.org/officeDocument/2006/relationships/hyperlink" Target="https://books.google.co.uk/books?hl=en&amp;lr=&amp;id=VhlyEAAAQBAJ&amp;oi=fnd&amp;pg=PA167&amp;dq=Enriched+environment+dementia&amp;ots=392-osvig_&amp;sig=08bpF6RysoGzp4M_ZjeoLm0ufho#v=onepage&amp;q=Enriched%20environment%20dementia&amp;f=false" TargetMode="External"/><Relationship Id="rId4" Type="http://schemas.openxmlformats.org/officeDocument/2006/relationships/hyperlink" Target="https://doi.org/10.1093/geront/gnab019"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nas.org/doi/10.1073/pnas.070039597" TargetMode="External"/><Relationship Id="rId2" Type="http://schemas.openxmlformats.org/officeDocument/2006/relationships/hyperlink" Target="https://www.wired.com/2011/12/london-taxi-driver-memory/"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a:xfrm>
            <a:off x="1400742" y="802298"/>
            <a:ext cx="8637073" cy="2541431"/>
          </a:xfrm>
        </p:spPr>
        <p:txBody>
          <a:bodyPr/>
          <a:lstStyle/>
          <a:p>
            <a:pPr algn="ctr"/>
            <a:r>
              <a:rPr lang="en-GB" b="1" dirty="0">
                <a:solidFill>
                  <a:srgbClr val="0070C0"/>
                </a:solidFill>
              </a:rPr>
              <a:t>Comprehensive Care</a:t>
            </a:r>
            <a:endParaRPr lang="en-SE" dirty="0">
              <a:solidFill>
                <a:srgbClr val="0070C0"/>
              </a:solidFill>
            </a:endParaRPr>
          </a:p>
        </p:txBody>
      </p:sp>
      <p:sp>
        <p:nvSpPr>
          <p:cNvPr id="3" name="Subtitle 2">
            <a:extLst>
              <a:ext uri="{FF2B5EF4-FFF2-40B4-BE49-F238E27FC236}">
                <a16:creationId xmlns:a16="http://schemas.microsoft.com/office/drawing/2014/main" id="{D41D21B8-B733-D6AC-A679-00D982C92189}"/>
              </a:ext>
            </a:extLst>
          </p:cNvPr>
          <p:cNvSpPr>
            <a:spLocks noGrp="1"/>
          </p:cNvSpPr>
          <p:nvPr>
            <p:ph type="subTitle" idx="1"/>
          </p:nvPr>
        </p:nvSpPr>
        <p:spPr>
          <a:xfrm>
            <a:off x="1147278" y="3514272"/>
            <a:ext cx="9144000" cy="633095"/>
          </a:xfrm>
        </p:spPr>
        <p:txBody>
          <a:bodyPr>
            <a:normAutofit fontScale="70000" lnSpcReduction="20000"/>
          </a:bodyPr>
          <a:lstStyle/>
          <a:p>
            <a:pPr algn="ctr"/>
            <a:r>
              <a:rPr lang="en-GB" dirty="0">
                <a:solidFill>
                  <a:srgbClr val="0070C0"/>
                </a:solidFill>
              </a:rPr>
              <a:t>Lecture 6</a:t>
            </a:r>
          </a:p>
          <a:p>
            <a:pPr algn="ctr"/>
            <a:r>
              <a:rPr lang="en-GB" dirty="0">
                <a:solidFill>
                  <a:srgbClr val="0070C0"/>
                </a:solidFill>
              </a:rPr>
              <a:t>Environmental Factors Influencing Living with NDDs</a:t>
            </a:r>
            <a:endParaRPr lang="en-SE" dirty="0">
              <a:solidFill>
                <a:srgbClr val="0070C0"/>
              </a:solidFill>
            </a:endParaRPr>
          </a:p>
        </p:txBody>
      </p:sp>
    </p:spTree>
    <p:extLst>
      <p:ext uri="{BB962C8B-B14F-4D97-AF65-F5344CB8AC3E}">
        <p14:creationId xmlns:p14="http://schemas.microsoft.com/office/powerpoint/2010/main" val="1161591771"/>
      </p:ext>
    </p:extLst>
  </p:cSld>
  <p:clrMapOvr>
    <a:masterClrMapping/>
  </p:clrMapOvr>
  <mc:AlternateContent xmlns:mc="http://schemas.openxmlformats.org/markup-compatibility/2006" xmlns:p14="http://schemas.microsoft.com/office/powerpoint/2010/main">
    <mc:Choice Requires="p14">
      <p:transition spd="slow" p14:dur="2000" advTm="22113"/>
    </mc:Choice>
    <mc:Fallback xmlns="">
      <p:transition spd="slow" advTm="221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26F-4FCB-2805-5F19-39677A626E45}"/>
              </a:ext>
            </a:extLst>
          </p:cNvPr>
          <p:cNvSpPr>
            <a:spLocks noGrp="1"/>
          </p:cNvSpPr>
          <p:nvPr>
            <p:ph type="title"/>
          </p:nvPr>
        </p:nvSpPr>
        <p:spPr>
          <a:xfrm>
            <a:off x="838200" y="365125"/>
            <a:ext cx="10515600" cy="465299"/>
          </a:xfrm>
        </p:spPr>
        <p:txBody>
          <a:bodyPr>
            <a:normAutofit fontScale="90000"/>
          </a:bodyPr>
          <a:lstStyle/>
          <a:p>
            <a:r>
              <a:rPr lang="en-GB" b="1" dirty="0">
                <a:solidFill>
                  <a:srgbClr val="0070C0"/>
                </a:solidFill>
              </a:rPr>
              <a:t>Scenario</a:t>
            </a:r>
          </a:p>
        </p:txBody>
      </p:sp>
      <p:sp>
        <p:nvSpPr>
          <p:cNvPr id="3" name="Content Placeholder 2">
            <a:extLst>
              <a:ext uri="{FF2B5EF4-FFF2-40B4-BE49-F238E27FC236}">
                <a16:creationId xmlns:a16="http://schemas.microsoft.com/office/drawing/2014/main" id="{AB95FA9B-6A17-C8AB-A4F7-7A7701819680}"/>
              </a:ext>
            </a:extLst>
          </p:cNvPr>
          <p:cNvSpPr>
            <a:spLocks noGrp="1"/>
          </p:cNvSpPr>
          <p:nvPr>
            <p:ph idx="1"/>
          </p:nvPr>
        </p:nvSpPr>
        <p:spPr>
          <a:xfrm>
            <a:off x="289249" y="830424"/>
            <a:ext cx="11579290" cy="5346539"/>
          </a:xfrm>
        </p:spPr>
        <p:txBody>
          <a:bodyPr/>
          <a:lstStyle/>
          <a:p>
            <a:r>
              <a:rPr lang="en-GB" dirty="0">
                <a:solidFill>
                  <a:srgbClr val="0070C0"/>
                </a:solidFill>
              </a:rPr>
              <a:t>Can you suggest a concise care plan, clearly stating the problem, goals and interventions with rationale that the community nurse could implement to address the issue presented in the scenario below?  </a:t>
            </a:r>
          </a:p>
          <a:p>
            <a:r>
              <a:rPr lang="en-GB" dirty="0">
                <a:solidFill>
                  <a:srgbClr val="0070C0"/>
                </a:solidFill>
              </a:rPr>
              <a:t>Scenario: Max has frontotemporal dementia and lives at home with his sister, Agnes who is his primary caregiver.  Agnes tells the community nurse that it is becoming increasingly difficult to protect Max from slipping and tripping when washing and dressing in their rather small bathroom. </a:t>
            </a:r>
          </a:p>
        </p:txBody>
      </p:sp>
      <p:graphicFrame>
        <p:nvGraphicFramePr>
          <p:cNvPr id="4" name="Table 4">
            <a:extLst>
              <a:ext uri="{FF2B5EF4-FFF2-40B4-BE49-F238E27FC236}">
                <a16:creationId xmlns:a16="http://schemas.microsoft.com/office/drawing/2014/main" id="{31976CF7-DC3A-D3E4-1178-A87DBEDC8C3B}"/>
              </a:ext>
            </a:extLst>
          </p:cNvPr>
          <p:cNvGraphicFramePr>
            <a:graphicFrameLocks noGrp="1"/>
          </p:cNvGraphicFramePr>
          <p:nvPr>
            <p:extLst>
              <p:ext uri="{D42A27DB-BD31-4B8C-83A1-F6EECF244321}">
                <p14:modId xmlns:p14="http://schemas.microsoft.com/office/powerpoint/2010/main" val="3175221667"/>
              </p:ext>
            </p:extLst>
          </p:nvPr>
        </p:nvGraphicFramePr>
        <p:xfrm>
          <a:off x="423506" y="3965510"/>
          <a:ext cx="11310776" cy="741680"/>
        </p:xfrm>
        <a:graphic>
          <a:graphicData uri="http://schemas.openxmlformats.org/drawingml/2006/table">
            <a:tbl>
              <a:tblPr firstRow="1" bandRow="1">
                <a:tableStyleId>{5C22544A-7EE6-4342-B048-85BDC9FD1C3A}</a:tableStyleId>
              </a:tblPr>
              <a:tblGrid>
                <a:gridCol w="1457649">
                  <a:extLst>
                    <a:ext uri="{9D8B030D-6E8A-4147-A177-3AD203B41FA5}">
                      <a16:colId xmlns:a16="http://schemas.microsoft.com/office/drawing/2014/main" val="900723522"/>
                    </a:ext>
                  </a:extLst>
                </a:gridCol>
                <a:gridCol w="1754155">
                  <a:extLst>
                    <a:ext uri="{9D8B030D-6E8A-4147-A177-3AD203B41FA5}">
                      <a16:colId xmlns:a16="http://schemas.microsoft.com/office/drawing/2014/main" val="4103715577"/>
                    </a:ext>
                  </a:extLst>
                </a:gridCol>
                <a:gridCol w="6550090">
                  <a:extLst>
                    <a:ext uri="{9D8B030D-6E8A-4147-A177-3AD203B41FA5}">
                      <a16:colId xmlns:a16="http://schemas.microsoft.com/office/drawing/2014/main" val="4004892457"/>
                    </a:ext>
                  </a:extLst>
                </a:gridCol>
                <a:gridCol w="1548882">
                  <a:extLst>
                    <a:ext uri="{9D8B030D-6E8A-4147-A177-3AD203B41FA5}">
                      <a16:colId xmlns:a16="http://schemas.microsoft.com/office/drawing/2014/main" val="728567832"/>
                    </a:ext>
                  </a:extLst>
                </a:gridCol>
              </a:tblGrid>
              <a:tr h="370840">
                <a:tc>
                  <a:txBody>
                    <a:bodyPr/>
                    <a:lstStyle/>
                    <a:p>
                      <a:r>
                        <a:rPr lang="en-GB" dirty="0"/>
                        <a:t>Problem</a:t>
                      </a:r>
                    </a:p>
                  </a:txBody>
                  <a:tcPr/>
                </a:tc>
                <a:tc>
                  <a:txBody>
                    <a:bodyPr/>
                    <a:lstStyle/>
                    <a:p>
                      <a:r>
                        <a:rPr lang="en-GB" dirty="0"/>
                        <a:t>Goal</a:t>
                      </a:r>
                    </a:p>
                  </a:txBody>
                  <a:tcPr/>
                </a:tc>
                <a:tc>
                  <a:txBody>
                    <a:bodyPr/>
                    <a:lstStyle/>
                    <a:p>
                      <a:r>
                        <a:rPr lang="en-GB" dirty="0"/>
                        <a:t>Intervention</a:t>
                      </a:r>
                    </a:p>
                  </a:txBody>
                  <a:tcPr/>
                </a:tc>
                <a:tc>
                  <a:txBody>
                    <a:bodyPr/>
                    <a:lstStyle/>
                    <a:p>
                      <a:r>
                        <a:rPr lang="en-GB" dirty="0"/>
                        <a:t>Evaluation</a:t>
                      </a:r>
                    </a:p>
                  </a:txBody>
                  <a:tcPr/>
                </a:tc>
                <a:extLst>
                  <a:ext uri="{0D108BD9-81ED-4DB2-BD59-A6C34878D82A}">
                    <a16:rowId xmlns:a16="http://schemas.microsoft.com/office/drawing/2014/main" val="154835776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221821761"/>
                  </a:ext>
                </a:extLst>
              </a:tr>
            </a:tbl>
          </a:graphicData>
        </a:graphic>
      </p:graphicFrame>
    </p:spTree>
    <p:extLst>
      <p:ext uri="{BB962C8B-B14F-4D97-AF65-F5344CB8AC3E}">
        <p14:creationId xmlns:p14="http://schemas.microsoft.com/office/powerpoint/2010/main" val="3585059000"/>
      </p:ext>
    </p:extLst>
  </p:cSld>
  <p:clrMapOvr>
    <a:masterClrMapping/>
  </p:clrMapOvr>
  <mc:AlternateContent xmlns:mc="http://schemas.openxmlformats.org/markup-compatibility/2006" xmlns:p14="http://schemas.microsoft.com/office/powerpoint/2010/main">
    <mc:Choice Requires="p14">
      <p:transition spd="slow" p14:dur="2000" advTm="145263"/>
    </mc:Choice>
    <mc:Fallback xmlns="">
      <p:transition spd="slow" advTm="14526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26F-4FCB-2805-5F19-39677A626E45}"/>
              </a:ext>
            </a:extLst>
          </p:cNvPr>
          <p:cNvSpPr>
            <a:spLocks noGrp="1"/>
          </p:cNvSpPr>
          <p:nvPr>
            <p:ph type="title"/>
          </p:nvPr>
        </p:nvSpPr>
        <p:spPr>
          <a:xfrm>
            <a:off x="838200" y="365125"/>
            <a:ext cx="10515600" cy="465299"/>
          </a:xfrm>
        </p:spPr>
        <p:txBody>
          <a:bodyPr>
            <a:normAutofit fontScale="90000"/>
          </a:bodyPr>
          <a:lstStyle/>
          <a:p>
            <a:r>
              <a:rPr lang="en-GB" b="1" dirty="0">
                <a:solidFill>
                  <a:srgbClr val="0070C0"/>
                </a:solidFill>
              </a:rPr>
              <a:t>Scenario – </a:t>
            </a:r>
            <a:r>
              <a:rPr lang="en-GB" dirty="0">
                <a:solidFill>
                  <a:srgbClr val="0070C0"/>
                </a:solidFill>
              </a:rPr>
              <a:t>my attempt- you may do better….</a:t>
            </a:r>
          </a:p>
        </p:txBody>
      </p:sp>
      <p:graphicFrame>
        <p:nvGraphicFramePr>
          <p:cNvPr id="4" name="Table 4">
            <a:extLst>
              <a:ext uri="{FF2B5EF4-FFF2-40B4-BE49-F238E27FC236}">
                <a16:creationId xmlns:a16="http://schemas.microsoft.com/office/drawing/2014/main" id="{31976CF7-DC3A-D3E4-1178-A87DBEDC8C3B}"/>
              </a:ext>
            </a:extLst>
          </p:cNvPr>
          <p:cNvGraphicFramePr>
            <a:graphicFrameLocks noGrp="1"/>
          </p:cNvGraphicFramePr>
          <p:nvPr>
            <p:extLst>
              <p:ext uri="{D42A27DB-BD31-4B8C-83A1-F6EECF244321}">
                <p14:modId xmlns:p14="http://schemas.microsoft.com/office/powerpoint/2010/main" val="1678709088"/>
              </p:ext>
            </p:extLst>
          </p:nvPr>
        </p:nvGraphicFramePr>
        <p:xfrm>
          <a:off x="152918" y="970383"/>
          <a:ext cx="11771603" cy="4982548"/>
        </p:xfrm>
        <a:graphic>
          <a:graphicData uri="http://schemas.openxmlformats.org/drawingml/2006/table">
            <a:tbl>
              <a:tblPr firstRow="1" bandRow="1">
                <a:tableStyleId>{5C22544A-7EE6-4342-B048-85BDC9FD1C3A}</a:tableStyleId>
              </a:tblPr>
              <a:tblGrid>
                <a:gridCol w="1144037">
                  <a:extLst>
                    <a:ext uri="{9D8B030D-6E8A-4147-A177-3AD203B41FA5}">
                      <a16:colId xmlns:a16="http://schemas.microsoft.com/office/drawing/2014/main" val="900723522"/>
                    </a:ext>
                  </a:extLst>
                </a:gridCol>
                <a:gridCol w="1642188">
                  <a:extLst>
                    <a:ext uri="{9D8B030D-6E8A-4147-A177-3AD203B41FA5}">
                      <a16:colId xmlns:a16="http://schemas.microsoft.com/office/drawing/2014/main" val="4103715577"/>
                    </a:ext>
                  </a:extLst>
                </a:gridCol>
                <a:gridCol w="7035281">
                  <a:extLst>
                    <a:ext uri="{9D8B030D-6E8A-4147-A177-3AD203B41FA5}">
                      <a16:colId xmlns:a16="http://schemas.microsoft.com/office/drawing/2014/main" val="4004892457"/>
                    </a:ext>
                  </a:extLst>
                </a:gridCol>
                <a:gridCol w="1950097">
                  <a:extLst>
                    <a:ext uri="{9D8B030D-6E8A-4147-A177-3AD203B41FA5}">
                      <a16:colId xmlns:a16="http://schemas.microsoft.com/office/drawing/2014/main" val="728567832"/>
                    </a:ext>
                  </a:extLst>
                </a:gridCol>
              </a:tblGrid>
              <a:tr h="409141">
                <a:tc>
                  <a:txBody>
                    <a:bodyPr/>
                    <a:lstStyle/>
                    <a:p>
                      <a:r>
                        <a:rPr lang="en-GB" dirty="0"/>
                        <a:t>Problem</a:t>
                      </a:r>
                    </a:p>
                  </a:txBody>
                  <a:tcPr/>
                </a:tc>
                <a:tc>
                  <a:txBody>
                    <a:bodyPr/>
                    <a:lstStyle/>
                    <a:p>
                      <a:r>
                        <a:rPr lang="en-GB" dirty="0"/>
                        <a:t>Goals</a:t>
                      </a:r>
                    </a:p>
                  </a:txBody>
                  <a:tcPr/>
                </a:tc>
                <a:tc>
                  <a:txBody>
                    <a:bodyPr/>
                    <a:lstStyle/>
                    <a:p>
                      <a:r>
                        <a:rPr lang="en-GB" dirty="0"/>
                        <a:t>Intervention (with rationale)</a:t>
                      </a:r>
                    </a:p>
                  </a:txBody>
                  <a:tcPr/>
                </a:tc>
                <a:tc>
                  <a:txBody>
                    <a:bodyPr/>
                    <a:lstStyle/>
                    <a:p>
                      <a:r>
                        <a:rPr lang="en-GB" dirty="0"/>
                        <a:t>Evaluation</a:t>
                      </a:r>
                    </a:p>
                  </a:txBody>
                  <a:tcPr/>
                </a:tc>
                <a:extLst>
                  <a:ext uri="{0D108BD9-81ED-4DB2-BD59-A6C34878D82A}">
                    <a16:rowId xmlns:a16="http://schemas.microsoft.com/office/drawing/2014/main" val="1548357765"/>
                  </a:ext>
                </a:extLst>
              </a:tr>
              <a:tr h="4573407">
                <a:tc>
                  <a:txBody>
                    <a:bodyPr/>
                    <a:lstStyle/>
                    <a:p>
                      <a:r>
                        <a:rPr lang="en-GB" sz="1400" dirty="0"/>
                        <a:t>Increased risk of slips and trips during washing and dressing for Max who has FTD, due to limited space in the bathroom</a:t>
                      </a:r>
                    </a:p>
                  </a:txBody>
                  <a:tcPr/>
                </a:tc>
                <a:tc>
                  <a:txBody>
                    <a:bodyPr/>
                    <a:lstStyle/>
                    <a:p>
                      <a:pPr marL="342900" indent="-342900">
                        <a:buFont typeface="+mj-lt"/>
                        <a:buAutoNum type="arabicPeriod"/>
                      </a:pPr>
                      <a:r>
                        <a:rPr lang="en-GB" sz="1400" dirty="0"/>
                        <a:t>Reduce the risk of trips and slips during washing and dressing</a:t>
                      </a:r>
                    </a:p>
                    <a:p>
                      <a:pPr marL="342900" indent="-342900">
                        <a:buFont typeface="+mj-lt"/>
                        <a:buAutoNum type="arabicPeriod"/>
                      </a:pPr>
                      <a:r>
                        <a:rPr lang="en-GB" sz="1400" dirty="0"/>
                        <a:t>Improve safety and promote independence for Max during personal care activities</a:t>
                      </a:r>
                    </a:p>
                    <a:p>
                      <a:pPr marL="342900" indent="-342900">
                        <a:buFont typeface="+mj-lt"/>
                        <a:buAutoNum type="arabicPeriod"/>
                      </a:pPr>
                      <a:r>
                        <a:rPr lang="en-GB" sz="1400" dirty="0"/>
                        <a:t>Provide support and education to Agnes on managing Max’s bathing and dressing needs.</a:t>
                      </a:r>
                    </a:p>
                  </a:txBody>
                  <a:tcPr/>
                </a:tc>
                <a:tc>
                  <a:txBody>
                    <a:bodyPr/>
                    <a:lstStyle/>
                    <a:p>
                      <a:pPr marL="342900" indent="-342900">
                        <a:buFont typeface="+mj-lt"/>
                        <a:buAutoNum type="arabicPeriod"/>
                      </a:pPr>
                      <a:r>
                        <a:rPr lang="en-GB" sz="1400" dirty="0"/>
                        <a:t>Consider, with Max and Agnes, installing sturdy grab bars near the toilet, shower and bathing areas to provide Max with support and stability in transfers and movements.  (this will reduce falls risk and give added stability).</a:t>
                      </a:r>
                    </a:p>
                    <a:p>
                      <a:pPr marL="342900" indent="-342900">
                        <a:buFont typeface="+mj-lt"/>
                        <a:buAutoNum type="arabicPeriod"/>
                      </a:pPr>
                      <a:r>
                        <a:rPr lang="en-GB" sz="1400" dirty="0"/>
                        <a:t>Work with Max and Agnes to agree removal of any unnecessary items from the bathroom, ensuring clear pathways. (A clutter-free environment minimizes trip hazards).</a:t>
                      </a:r>
                    </a:p>
                    <a:p>
                      <a:pPr marL="342900" indent="-342900">
                        <a:buFont typeface="+mj-lt"/>
                        <a:buAutoNum type="arabicPeriod"/>
                      </a:pPr>
                      <a:r>
                        <a:rPr lang="en-GB" sz="1400" dirty="0"/>
                        <a:t>Discuss use of a stable shower chair for Max when bathing / washing / dressing (enhances comfort, stability and support, preventing falls and promoting independence). </a:t>
                      </a:r>
                    </a:p>
                    <a:p>
                      <a:pPr marL="342900" indent="-342900">
                        <a:buFont typeface="+mj-lt"/>
                        <a:buAutoNum type="arabicPeriod"/>
                      </a:pPr>
                      <a:r>
                        <a:rPr lang="en-GB" sz="1400" dirty="0"/>
                        <a:t>Suggest a non-slip bathmat. (</a:t>
                      </a:r>
                      <a:r>
                        <a:rPr lang="en-GB" sz="1400" dirty="0" err="1"/>
                        <a:t>Increses</a:t>
                      </a:r>
                      <a:r>
                        <a:rPr lang="en-GB" sz="1400" dirty="0"/>
                        <a:t> grip and minimises likelihood of slips).</a:t>
                      </a:r>
                    </a:p>
                    <a:p>
                      <a:pPr marL="342900" indent="-342900">
                        <a:buFont typeface="+mj-lt"/>
                        <a:buAutoNum type="arabicPeriod"/>
                      </a:pPr>
                      <a:r>
                        <a:rPr lang="en-GB" sz="1400" dirty="0"/>
                        <a:t>Train Agnes on proper transfer techniques making use of grab bars/ assistive devices.  (Helps improve caregiver confidence and reduces fall risk, and risk of injury to caregiver).</a:t>
                      </a:r>
                    </a:p>
                    <a:p>
                      <a:pPr marL="342900" indent="-342900">
                        <a:buFont typeface="+mj-lt"/>
                        <a:buAutoNum type="arabicPeriod"/>
                      </a:pPr>
                      <a:r>
                        <a:rPr lang="en-GB" sz="1400" dirty="0"/>
                        <a:t>Educate Agnes on specific challenges associated with FTD, such as behavioural changes and impaired judgement. (enhanced knowledge empowers caregiver to respond appropriately to challenges and to know when to call for help).</a:t>
                      </a:r>
                    </a:p>
                    <a:p>
                      <a:pPr marL="0" indent="0">
                        <a:buFont typeface="+mj-lt"/>
                        <a:buNone/>
                      </a:pPr>
                      <a:endParaRPr lang="en-GB" sz="1400" dirty="0"/>
                    </a:p>
                    <a:p>
                      <a:pPr marL="342900" indent="-342900">
                        <a:buFont typeface="+mj-lt"/>
                        <a:buAutoNum type="arabicPeriod"/>
                      </a:pPr>
                      <a:endParaRPr lang="en-GB" sz="1400" dirty="0"/>
                    </a:p>
                  </a:txBody>
                  <a:tcPr/>
                </a:tc>
                <a:tc>
                  <a:txBody>
                    <a:bodyPr/>
                    <a:lstStyle/>
                    <a:p>
                      <a:r>
                        <a:rPr lang="en-GB" sz="1400" dirty="0"/>
                        <a:t>Conduct weekly home safety assessments, and monthly MDT case reviews, and modify care plan according to changing needs identified through collaboration with Max and Agnes. </a:t>
                      </a:r>
                    </a:p>
                    <a:p>
                      <a:r>
                        <a:rPr lang="en-GB" sz="1400" dirty="0"/>
                        <a:t>Document all interventions, care plan modifications and outcomes.</a:t>
                      </a:r>
                    </a:p>
                  </a:txBody>
                  <a:tcPr/>
                </a:tc>
                <a:extLst>
                  <a:ext uri="{0D108BD9-81ED-4DB2-BD59-A6C34878D82A}">
                    <a16:rowId xmlns:a16="http://schemas.microsoft.com/office/drawing/2014/main" val="2221821761"/>
                  </a:ext>
                </a:extLst>
              </a:tr>
            </a:tbl>
          </a:graphicData>
        </a:graphic>
      </p:graphicFrame>
    </p:spTree>
    <p:extLst>
      <p:ext uri="{BB962C8B-B14F-4D97-AF65-F5344CB8AC3E}">
        <p14:creationId xmlns:p14="http://schemas.microsoft.com/office/powerpoint/2010/main" val="1601723714"/>
      </p:ext>
    </p:extLst>
  </p:cSld>
  <p:clrMapOvr>
    <a:masterClrMapping/>
  </p:clrMapOvr>
  <mc:AlternateContent xmlns:mc="http://schemas.openxmlformats.org/markup-compatibility/2006" xmlns:p14="http://schemas.microsoft.com/office/powerpoint/2010/main">
    <mc:Choice Requires="p14">
      <p:transition spd="slow" p14:dur="2000" advTm="499420"/>
    </mc:Choice>
    <mc:Fallback xmlns="">
      <p:transition spd="slow" advTm="49942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8EFD-6219-1F7E-8987-FAFD9970A40C}"/>
              </a:ext>
            </a:extLst>
          </p:cNvPr>
          <p:cNvSpPr>
            <a:spLocks noGrp="1"/>
          </p:cNvSpPr>
          <p:nvPr>
            <p:ph type="title"/>
          </p:nvPr>
        </p:nvSpPr>
        <p:spPr>
          <a:xfrm>
            <a:off x="425211" y="342420"/>
            <a:ext cx="9603275" cy="1049235"/>
          </a:xfrm>
        </p:spPr>
        <p:txBody>
          <a:bodyPr/>
          <a:lstStyle/>
          <a:p>
            <a:r>
              <a:rPr lang="en-GB" b="1" dirty="0">
                <a:solidFill>
                  <a:srgbClr val="0070C0"/>
                </a:solidFill>
              </a:rPr>
              <a:t>Summary</a:t>
            </a:r>
          </a:p>
        </p:txBody>
      </p:sp>
      <p:sp>
        <p:nvSpPr>
          <p:cNvPr id="3" name="Content Placeholder 2">
            <a:extLst>
              <a:ext uri="{FF2B5EF4-FFF2-40B4-BE49-F238E27FC236}">
                <a16:creationId xmlns:a16="http://schemas.microsoft.com/office/drawing/2014/main" id="{C8B7352D-99BA-30E8-67D2-C4942ED2EE4C}"/>
              </a:ext>
            </a:extLst>
          </p:cNvPr>
          <p:cNvSpPr>
            <a:spLocks noGrp="1"/>
          </p:cNvSpPr>
          <p:nvPr>
            <p:ph idx="1"/>
          </p:nvPr>
        </p:nvSpPr>
        <p:spPr>
          <a:xfrm>
            <a:off x="317241" y="2015732"/>
            <a:ext cx="11635273" cy="3450613"/>
          </a:xfrm>
        </p:spPr>
        <p:txBody>
          <a:bodyPr>
            <a:normAutofit fontScale="85000" lnSpcReduction="10000"/>
          </a:bodyPr>
          <a:lstStyle/>
          <a:p>
            <a:r>
              <a:rPr lang="en-GB" dirty="0">
                <a:solidFill>
                  <a:srgbClr val="0070C0"/>
                </a:solidFill>
              </a:rPr>
              <a:t>Environmental factors can have a significant impact on onset and progression of NDDs.</a:t>
            </a:r>
          </a:p>
          <a:p>
            <a:r>
              <a:rPr lang="en-GB" dirty="0">
                <a:solidFill>
                  <a:srgbClr val="0070C0"/>
                </a:solidFill>
              </a:rPr>
              <a:t>Also on the experience of people in advancing stages of NDDs</a:t>
            </a:r>
          </a:p>
          <a:p>
            <a:r>
              <a:rPr lang="en-GB" dirty="0">
                <a:solidFill>
                  <a:srgbClr val="0070C0"/>
                </a:solidFill>
              </a:rPr>
              <a:t>Caregivers need to assess potential risks and modify the environment to promote safety and wellbeing.</a:t>
            </a:r>
          </a:p>
          <a:p>
            <a:r>
              <a:rPr lang="en-GB" dirty="0">
                <a:solidFill>
                  <a:srgbClr val="0070C0"/>
                </a:solidFill>
              </a:rPr>
              <a:t>An environment conducive to social and emotional support is essential.</a:t>
            </a:r>
          </a:p>
          <a:p>
            <a:r>
              <a:rPr lang="en-GB" dirty="0">
                <a:solidFill>
                  <a:srgbClr val="0070C0"/>
                </a:solidFill>
              </a:rPr>
              <a:t>Caregivers need to prioritise also their own self-care, be open about what is challenging and seek support.</a:t>
            </a:r>
          </a:p>
          <a:p>
            <a:r>
              <a:rPr lang="en-GB" dirty="0">
                <a:solidFill>
                  <a:srgbClr val="0070C0"/>
                </a:solidFill>
              </a:rPr>
              <a:t>Care leaders should work to ensure care environments are calm and soothing, and that teams are friendly, open, and supportive. </a:t>
            </a:r>
          </a:p>
        </p:txBody>
      </p:sp>
    </p:spTree>
    <p:extLst>
      <p:ext uri="{BB962C8B-B14F-4D97-AF65-F5344CB8AC3E}">
        <p14:creationId xmlns:p14="http://schemas.microsoft.com/office/powerpoint/2010/main" val="2497070544"/>
      </p:ext>
    </p:extLst>
  </p:cSld>
  <p:clrMapOvr>
    <a:masterClrMapping/>
  </p:clrMapOvr>
  <mc:AlternateContent xmlns:mc="http://schemas.openxmlformats.org/markup-compatibility/2006" xmlns:p14="http://schemas.microsoft.com/office/powerpoint/2010/main">
    <mc:Choice Requires="p14">
      <p:transition spd="slow" p14:dur="2000" advTm="247416"/>
    </mc:Choice>
    <mc:Fallback xmlns="">
      <p:transition spd="slow" advTm="2474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68E7-1D72-82F4-D877-824DEDB4DEE5}"/>
              </a:ext>
            </a:extLst>
          </p:cNvPr>
          <p:cNvSpPr>
            <a:spLocks noGrp="1"/>
          </p:cNvSpPr>
          <p:nvPr>
            <p:ph type="title"/>
          </p:nvPr>
        </p:nvSpPr>
        <p:spPr/>
        <p:txBody>
          <a:bodyPr/>
          <a:lstStyle/>
          <a:p>
            <a:r>
              <a:rPr lang="en-GB" b="1" dirty="0">
                <a:solidFill>
                  <a:srgbClr val="0070C0"/>
                </a:solidFill>
              </a:rPr>
              <a:t>References / Bibliography</a:t>
            </a:r>
          </a:p>
        </p:txBody>
      </p:sp>
      <p:sp>
        <p:nvSpPr>
          <p:cNvPr id="3" name="Content Placeholder 2">
            <a:extLst>
              <a:ext uri="{FF2B5EF4-FFF2-40B4-BE49-F238E27FC236}">
                <a16:creationId xmlns:a16="http://schemas.microsoft.com/office/drawing/2014/main" id="{856FE1D6-6993-BE8A-782C-EBE997386AAC}"/>
              </a:ext>
            </a:extLst>
          </p:cNvPr>
          <p:cNvSpPr>
            <a:spLocks noGrp="1"/>
          </p:cNvSpPr>
          <p:nvPr>
            <p:ph idx="1"/>
          </p:nvPr>
        </p:nvSpPr>
        <p:spPr>
          <a:xfrm>
            <a:off x="367004" y="1353259"/>
            <a:ext cx="11457992" cy="3871884"/>
          </a:xfrm>
        </p:spPr>
        <p:txBody>
          <a:bodyPr>
            <a:normAutofit lnSpcReduction="10000"/>
          </a:bodyPr>
          <a:lstStyle/>
          <a:p>
            <a:r>
              <a:rPr lang="en-GB" sz="1800" dirty="0">
                <a:solidFill>
                  <a:srgbClr val="0070C0"/>
                </a:solidFill>
              </a:rPr>
              <a:t>A good room – by room guide to a physically safe environment is available at: </a:t>
            </a:r>
            <a:r>
              <a:rPr lang="en-GB" sz="1800" dirty="0">
                <a:solidFill>
                  <a:srgbClr val="0070C0"/>
                </a:solidFill>
                <a:hlinkClick r:id="rId2">
                  <a:extLst>
                    <a:ext uri="{A12FA001-AC4F-418D-AE19-62706E023703}">
                      <ahyp:hlinkClr xmlns:ahyp="http://schemas.microsoft.com/office/drawing/2018/hyperlinkcolor" val="tx"/>
                    </a:ext>
                  </a:extLst>
                </a:hlinkClick>
              </a:rPr>
              <a:t>https://www.acornstairlifts.co.uk/blog/post/2520/Tips-and-Advice/A-room-by-room-guide-to-safety-in-your-home</a:t>
            </a:r>
            <a:endParaRPr lang="en-GB" sz="1800" dirty="0">
              <a:solidFill>
                <a:srgbClr val="0070C0"/>
              </a:solidFill>
            </a:endParaRPr>
          </a:p>
          <a:p>
            <a:r>
              <a:rPr lang="en-GB" sz="1800" b="0" i="0" dirty="0">
                <a:solidFill>
                  <a:srgbClr val="0070C0"/>
                </a:solidFill>
                <a:effectLst/>
              </a:rPr>
              <a:t>Calkins, MP, </a:t>
            </a:r>
            <a:r>
              <a:rPr lang="en-GB" sz="1800" b="0" i="0" dirty="0" err="1">
                <a:solidFill>
                  <a:srgbClr val="0070C0"/>
                </a:solidFill>
                <a:effectLst/>
              </a:rPr>
              <a:t>Kaup</a:t>
            </a:r>
            <a:r>
              <a:rPr lang="en-GB" sz="1800" b="0" i="0" dirty="0">
                <a:solidFill>
                  <a:srgbClr val="0070C0"/>
                </a:solidFill>
                <a:effectLst/>
              </a:rPr>
              <a:t>, ML, </a:t>
            </a:r>
            <a:r>
              <a:rPr lang="en-GB" sz="1800" b="0" i="0" dirty="0" err="1">
                <a:solidFill>
                  <a:srgbClr val="0070C0"/>
                </a:solidFill>
                <a:effectLst/>
              </a:rPr>
              <a:t>Abushousheh</a:t>
            </a:r>
            <a:r>
              <a:rPr lang="en-GB" sz="1800" b="0" i="0" dirty="0">
                <a:solidFill>
                  <a:srgbClr val="0070C0"/>
                </a:solidFill>
                <a:effectLst/>
              </a:rPr>
              <a:t>, AM. Evaluation of environmental assessment tools for settings for individuals living with dementia. </a:t>
            </a:r>
            <a:r>
              <a:rPr lang="en-GB" sz="1800" b="0" i="1" dirty="0">
                <a:solidFill>
                  <a:srgbClr val="0070C0"/>
                </a:solidFill>
                <a:effectLst/>
              </a:rPr>
              <a:t>Alzheimer's Dement</a:t>
            </a:r>
            <a:r>
              <a:rPr lang="en-GB" sz="1800" b="0" i="0" dirty="0">
                <a:solidFill>
                  <a:srgbClr val="0070C0"/>
                </a:solidFill>
                <a:effectLst/>
              </a:rPr>
              <a:t>. 2022; 8:e12353. </a:t>
            </a:r>
            <a:r>
              <a:rPr lang="en-GB" sz="1800" b="0" i="0" u="none" strike="noStrike" dirty="0">
                <a:solidFill>
                  <a:srgbClr val="0070C0"/>
                </a:solidFill>
                <a:effectLst/>
                <a:hlinkClick r:id="rId3">
                  <a:extLst>
                    <a:ext uri="{A12FA001-AC4F-418D-AE19-62706E023703}">
                      <ahyp:hlinkClr xmlns:ahyp="http://schemas.microsoft.com/office/drawing/2018/hyperlinkcolor" val="tx"/>
                    </a:ext>
                  </a:extLst>
                </a:hlinkClick>
              </a:rPr>
              <a:t>https://doi.org/10.1002/trc2.12353</a:t>
            </a:r>
            <a:endParaRPr lang="en-GB" sz="1800" b="0" i="0" u="none" strike="noStrike" dirty="0">
              <a:solidFill>
                <a:srgbClr val="0070C0"/>
              </a:solidFill>
              <a:effectLst/>
            </a:endParaRPr>
          </a:p>
          <a:p>
            <a:r>
              <a:rPr lang="en-GB" sz="1800" b="0" i="0" dirty="0">
                <a:solidFill>
                  <a:srgbClr val="0070C0"/>
                </a:solidFill>
                <a:effectLst/>
              </a:rPr>
              <a:t>Daniel R Y Gan, PhD, Habib Chaudhury, PhD, FGSA, Jim Mann, LLD, Andrew V Wister, PhD, FGSA, Dementia-Friendly </a:t>
            </a:r>
            <a:r>
              <a:rPr lang="en-GB" sz="1800" b="0" i="0" dirty="0" err="1">
                <a:solidFill>
                  <a:srgbClr val="0070C0"/>
                </a:solidFill>
                <a:effectLst/>
              </a:rPr>
              <a:t>Neighborhood</a:t>
            </a:r>
            <a:r>
              <a:rPr lang="en-GB" sz="1800" b="0" i="0" dirty="0">
                <a:solidFill>
                  <a:srgbClr val="0070C0"/>
                </a:solidFill>
                <a:effectLst/>
              </a:rPr>
              <a:t> and the Built Environment: A Scoping Review, </a:t>
            </a:r>
            <a:r>
              <a:rPr lang="en-GB" sz="1800" b="0" i="1" dirty="0">
                <a:solidFill>
                  <a:srgbClr val="0070C0"/>
                </a:solidFill>
                <a:effectLst/>
              </a:rPr>
              <a:t>The Gerontologist</a:t>
            </a:r>
            <a:r>
              <a:rPr lang="en-GB" sz="1800" b="0" i="0" dirty="0">
                <a:solidFill>
                  <a:srgbClr val="0070C0"/>
                </a:solidFill>
                <a:effectLst/>
              </a:rPr>
              <a:t>, Volume 62, Issue 6, August 2022, Pages e340–e356, </a:t>
            </a:r>
            <a:r>
              <a:rPr lang="en-GB" sz="1800" b="0" i="0" u="none" strike="noStrike" dirty="0">
                <a:solidFill>
                  <a:srgbClr val="0070C0"/>
                </a:solidFill>
                <a:effectLst/>
                <a:hlinkClick r:id="rId4">
                  <a:extLst>
                    <a:ext uri="{A12FA001-AC4F-418D-AE19-62706E023703}">
                      <ahyp:hlinkClr xmlns:ahyp="http://schemas.microsoft.com/office/drawing/2018/hyperlinkcolor" val="tx"/>
                    </a:ext>
                  </a:extLst>
                </a:hlinkClick>
              </a:rPr>
              <a:t>https://doi.org/10.1093/geront/gnab019</a:t>
            </a:r>
            <a:endParaRPr lang="en-GB" sz="1800" dirty="0">
              <a:solidFill>
                <a:srgbClr val="0070C0"/>
              </a:solidFill>
            </a:endParaRPr>
          </a:p>
          <a:p>
            <a:r>
              <a:rPr lang="en-GB" sz="1800" dirty="0" err="1">
                <a:solidFill>
                  <a:srgbClr val="0070C0"/>
                </a:solidFill>
              </a:rPr>
              <a:t>Tournoy</a:t>
            </a:r>
            <a:r>
              <a:rPr lang="en-GB" sz="1800" dirty="0">
                <a:solidFill>
                  <a:srgbClr val="0070C0"/>
                </a:solidFill>
              </a:rPr>
              <a:t> J et al () An empowering dementia environment, chapter 9, p167, in </a:t>
            </a:r>
            <a:r>
              <a:rPr lang="en-GB" sz="1800" dirty="0" err="1">
                <a:solidFill>
                  <a:srgbClr val="0070C0"/>
                </a:solidFill>
              </a:rPr>
              <a:t>Vandenbulcke</a:t>
            </a:r>
            <a:r>
              <a:rPr lang="en-GB" sz="1800" dirty="0">
                <a:solidFill>
                  <a:srgbClr val="0070C0"/>
                </a:solidFill>
              </a:rPr>
              <a:t>  M, </a:t>
            </a:r>
            <a:r>
              <a:rPr lang="en-GB" sz="1800" dirty="0" err="1">
                <a:solidFill>
                  <a:srgbClr val="0070C0"/>
                </a:solidFill>
              </a:rPr>
              <a:t>Dr</a:t>
            </a:r>
            <a:r>
              <a:rPr lang="en-GB" sz="1800" b="0" i="0" dirty="0" err="1">
                <a:solidFill>
                  <a:srgbClr val="0070C0"/>
                </a:solidFill>
                <a:effectLst/>
              </a:rPr>
              <a:t>öes</a:t>
            </a:r>
            <a:r>
              <a:rPr lang="en-GB" sz="1800" b="0" i="0" dirty="0">
                <a:solidFill>
                  <a:srgbClr val="0070C0"/>
                </a:solidFill>
                <a:effectLst/>
              </a:rPr>
              <a:t> R, </a:t>
            </a:r>
            <a:r>
              <a:rPr lang="en-GB" sz="1800" b="0" i="0" dirty="0" err="1">
                <a:solidFill>
                  <a:srgbClr val="0070C0"/>
                </a:solidFill>
                <a:effectLst/>
              </a:rPr>
              <a:t>Schokkaert</a:t>
            </a:r>
            <a:r>
              <a:rPr lang="en-GB" sz="1800" b="0" i="0" dirty="0">
                <a:solidFill>
                  <a:srgbClr val="0070C0"/>
                </a:solidFill>
                <a:effectLst/>
              </a:rPr>
              <a:t> E (2022) Dementia and Society, an interdisciplinary approach, Cambridge University press. </a:t>
            </a:r>
            <a:r>
              <a:rPr lang="en-GB" sz="1800" b="0" i="0" dirty="0">
                <a:solidFill>
                  <a:srgbClr val="0070C0"/>
                </a:solidFill>
                <a:effectLst/>
                <a:hlinkClick r:id="rId5"/>
              </a:rPr>
              <a:t>https://books.google.co.uk/books?hl=en&amp;lr=&amp;id=VhlyEAAAQBAJ&amp;oi=fnd&amp;pg=PA167&amp;dq=Enriched+environment+dementia&amp;ots=392-osvig_&amp;sig=08bpF6RysoGzp4M_ZjeoLm0ufho#v=onepage&amp;q=Enriched%20environment%20dementia&amp;f=false</a:t>
            </a:r>
            <a:endParaRPr lang="en-GB" sz="1800" b="0" i="0" dirty="0">
              <a:solidFill>
                <a:srgbClr val="0070C0"/>
              </a:solidFill>
              <a:effectLst/>
            </a:endParaRPr>
          </a:p>
          <a:p>
            <a:r>
              <a:rPr lang="en-GB" sz="1800" dirty="0">
                <a:solidFill>
                  <a:srgbClr val="0070C0"/>
                </a:solidFill>
              </a:rPr>
              <a:t>Maguire E, </a:t>
            </a:r>
            <a:r>
              <a:rPr lang="en-GB" sz="1800" dirty="0" err="1">
                <a:solidFill>
                  <a:srgbClr val="0070C0"/>
                </a:solidFill>
              </a:rPr>
              <a:t>Gadian</a:t>
            </a:r>
            <a:r>
              <a:rPr lang="en-GB" sz="1800" dirty="0">
                <a:solidFill>
                  <a:srgbClr val="0070C0"/>
                </a:solidFill>
              </a:rPr>
              <a:t> D, </a:t>
            </a:r>
            <a:r>
              <a:rPr lang="en-GB" sz="1800" dirty="0" err="1">
                <a:solidFill>
                  <a:srgbClr val="0070C0"/>
                </a:solidFill>
              </a:rPr>
              <a:t>Johnsrude</a:t>
            </a:r>
            <a:r>
              <a:rPr lang="en-GB" sz="1800" dirty="0">
                <a:solidFill>
                  <a:srgbClr val="0070C0"/>
                </a:solidFill>
              </a:rPr>
              <a:t> I (2000) </a:t>
            </a:r>
            <a:r>
              <a:rPr lang="en-GB" sz="1800" dirty="0" err="1">
                <a:solidFill>
                  <a:srgbClr val="0070C0"/>
                </a:solidFill>
              </a:rPr>
              <a:t>Naviagation</a:t>
            </a:r>
            <a:r>
              <a:rPr lang="en-GB" sz="1800" dirty="0">
                <a:solidFill>
                  <a:srgbClr val="0070C0"/>
                </a:solidFill>
              </a:rPr>
              <a:t>-related structural change in the hippocampi of taxi drivers, PNAS 97(8), https://www.pnas.org/doi/10.1073/pnas.070039597</a:t>
            </a:r>
          </a:p>
          <a:p>
            <a:endParaRPr lang="en-GB" sz="1800" b="0" i="0" dirty="0">
              <a:solidFill>
                <a:srgbClr val="0070C0"/>
              </a:solidFill>
              <a:effectLst/>
            </a:endParaRPr>
          </a:p>
          <a:p>
            <a:endParaRPr lang="en-GB" sz="1800" dirty="0">
              <a:solidFill>
                <a:srgbClr val="0070C0"/>
              </a:solidFill>
            </a:endParaRPr>
          </a:p>
        </p:txBody>
      </p:sp>
    </p:spTree>
    <p:extLst>
      <p:ext uri="{BB962C8B-B14F-4D97-AF65-F5344CB8AC3E}">
        <p14:creationId xmlns:p14="http://schemas.microsoft.com/office/powerpoint/2010/main" val="2448743188"/>
      </p:ext>
    </p:extLst>
  </p:cSld>
  <p:clrMapOvr>
    <a:masterClrMapping/>
  </p:clrMapOvr>
  <mc:AlternateContent xmlns:mc="http://schemas.openxmlformats.org/markup-compatibility/2006" xmlns:p14="http://schemas.microsoft.com/office/powerpoint/2010/main">
    <mc:Choice Requires="p14">
      <p:transition spd="slow" p14:dur="2000" advTm="17645"/>
    </mc:Choice>
    <mc:Fallback xmlns="">
      <p:transition spd="slow" advTm="1764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8A3B-B979-C0E1-D1F5-85BE2A072B0E}"/>
              </a:ext>
            </a:extLst>
          </p:cNvPr>
          <p:cNvSpPr>
            <a:spLocks noGrp="1"/>
          </p:cNvSpPr>
          <p:nvPr>
            <p:ph type="title"/>
          </p:nvPr>
        </p:nvSpPr>
        <p:spPr/>
        <p:txBody>
          <a:bodyPr/>
          <a:lstStyle/>
          <a:p>
            <a:r>
              <a:rPr lang="en-US" b="1" dirty="0">
                <a:solidFill>
                  <a:srgbClr val="0070C0"/>
                </a:solidFill>
              </a:rPr>
              <a:t>Any questions?</a:t>
            </a:r>
          </a:p>
        </p:txBody>
      </p:sp>
      <p:pic>
        <p:nvPicPr>
          <p:cNvPr id="1026" name="Picture 2" descr="1,000+ Free Questions &amp; Question Mark Images - Pixabay">
            <a:extLst>
              <a:ext uri="{FF2B5EF4-FFF2-40B4-BE49-F238E27FC236}">
                <a16:creationId xmlns:a16="http://schemas.microsoft.com/office/drawing/2014/main" id="{E5BF4FE9-F1A6-6DC9-FC0F-56DD57AB9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70" y="1270517"/>
            <a:ext cx="4618653" cy="461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04706"/>
      </p:ext>
    </p:extLst>
  </p:cSld>
  <p:clrMapOvr>
    <a:masterClrMapping/>
  </p:clrMapOvr>
  <mc:AlternateContent xmlns:mc="http://schemas.openxmlformats.org/markup-compatibility/2006" xmlns:p14="http://schemas.microsoft.com/office/powerpoint/2010/main">
    <mc:Choice Requires="p14">
      <p:transition spd="slow" p14:dur="2000" advTm="32709"/>
    </mc:Choice>
    <mc:Fallback xmlns="">
      <p:transition spd="slow" advTm="3270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DFBA-4A88-CF3F-A759-3E072FA860F8}"/>
              </a:ext>
            </a:extLst>
          </p:cNvPr>
          <p:cNvSpPr>
            <a:spLocks noGrp="1"/>
          </p:cNvSpPr>
          <p:nvPr>
            <p:ph type="title"/>
          </p:nvPr>
        </p:nvSpPr>
        <p:spPr/>
        <p:txBody>
          <a:bodyPr/>
          <a:lstStyle/>
          <a:p>
            <a:r>
              <a:rPr lang="en-US" b="1" dirty="0">
                <a:solidFill>
                  <a:srgbClr val="0070C0"/>
                </a:solidFill>
              </a:rPr>
              <a:t>Thank you </a:t>
            </a:r>
          </a:p>
        </p:txBody>
      </p:sp>
      <p:pic>
        <p:nvPicPr>
          <p:cNvPr id="2050" name="Picture 2" descr="Thank You&quot; and &quot;Questions?&quot; - Two Slides You Can Lose">
            <a:extLst>
              <a:ext uri="{FF2B5EF4-FFF2-40B4-BE49-F238E27FC236}">
                <a16:creationId xmlns:a16="http://schemas.microsoft.com/office/drawing/2014/main" id="{B1618645-0E7A-4BFA-C688-8F77C3206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804" y="1507380"/>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93478"/>
      </p:ext>
    </p:extLst>
  </p:cSld>
  <p:clrMapOvr>
    <a:masterClrMapping/>
  </p:clrMapOvr>
  <mc:AlternateContent xmlns:mc="http://schemas.openxmlformats.org/markup-compatibility/2006" xmlns:p14="http://schemas.microsoft.com/office/powerpoint/2010/main">
    <mc:Choice Requires="p14">
      <p:transition spd="slow" p14:dur="2000" advTm="84985"/>
    </mc:Choice>
    <mc:Fallback xmlns="">
      <p:transition spd="slow" advTm="8498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B058-905E-7635-A624-5FB40E841B70}"/>
              </a:ext>
            </a:extLst>
          </p:cNvPr>
          <p:cNvSpPr>
            <a:spLocks noGrp="1"/>
          </p:cNvSpPr>
          <p:nvPr>
            <p:ph type="title"/>
          </p:nvPr>
        </p:nvSpPr>
        <p:spPr/>
        <p:txBody>
          <a:bodyPr/>
          <a:lstStyle/>
          <a:p>
            <a:r>
              <a:rPr lang="en-GB" b="1" dirty="0">
                <a:solidFill>
                  <a:srgbClr val="0070C0"/>
                </a:solidFill>
              </a:rPr>
              <a:t>Duration – 2 hours, </a:t>
            </a:r>
            <a:r>
              <a:rPr lang="en-GB" b="1">
                <a:solidFill>
                  <a:srgbClr val="0070C0"/>
                </a:solidFill>
              </a:rPr>
              <a:t>20 minutes.</a:t>
            </a:r>
            <a:endParaRPr lang="en-GB" b="1" dirty="0">
              <a:solidFill>
                <a:srgbClr val="0070C0"/>
              </a:solidFill>
            </a:endParaRPr>
          </a:p>
        </p:txBody>
      </p:sp>
      <p:sp>
        <p:nvSpPr>
          <p:cNvPr id="3" name="Content Placeholder 2">
            <a:extLst>
              <a:ext uri="{FF2B5EF4-FFF2-40B4-BE49-F238E27FC236}">
                <a16:creationId xmlns:a16="http://schemas.microsoft.com/office/drawing/2014/main" id="{B1618EAE-23E7-2CC6-6ACB-93FB33AAD394}"/>
              </a:ext>
            </a:extLst>
          </p:cNvPr>
          <p:cNvSpPr>
            <a:spLocks noGrp="1"/>
          </p:cNvSpPr>
          <p:nvPr>
            <p:ph idx="1"/>
          </p:nvPr>
        </p:nvSpPr>
        <p:spPr/>
        <p:txBody>
          <a:bodyPr/>
          <a:lstStyle/>
          <a:p>
            <a:r>
              <a:rPr lang="en-GB" dirty="0">
                <a:solidFill>
                  <a:srgbClr val="0070C0"/>
                </a:solidFill>
              </a:rPr>
              <a:t>Recorded lecture – 1 hour, 30 minutes.</a:t>
            </a:r>
          </a:p>
          <a:p>
            <a:r>
              <a:rPr lang="en-GB" dirty="0">
                <a:solidFill>
                  <a:srgbClr val="0070C0"/>
                </a:solidFill>
              </a:rPr>
              <a:t>Activity 1(described in the recording) -5 minutes</a:t>
            </a:r>
          </a:p>
          <a:p>
            <a:pPr lvl="1"/>
            <a:r>
              <a:rPr lang="en-GB" dirty="0">
                <a:solidFill>
                  <a:srgbClr val="0070C0"/>
                </a:solidFill>
              </a:rPr>
              <a:t>Tutor-led class discussion of activity 2 – 5 minutes</a:t>
            </a:r>
          </a:p>
          <a:p>
            <a:r>
              <a:rPr lang="en-GB" dirty="0">
                <a:solidFill>
                  <a:srgbClr val="0070C0"/>
                </a:solidFill>
              </a:rPr>
              <a:t>Activity 2 – Care plan – (explained in the recording)  15 minutes</a:t>
            </a:r>
          </a:p>
          <a:p>
            <a:pPr lvl="1"/>
            <a:r>
              <a:rPr lang="en-GB" dirty="0">
                <a:solidFill>
                  <a:srgbClr val="0070C0"/>
                </a:solidFill>
              </a:rPr>
              <a:t>Tutor-led class discussion of activity 2 – 15 minutes</a:t>
            </a:r>
          </a:p>
          <a:p>
            <a:pPr marL="0" lvl="1">
              <a:lnSpc>
                <a:spcPct val="100000"/>
              </a:lnSpc>
              <a:spcBef>
                <a:spcPts val="0"/>
              </a:spcBef>
            </a:pPr>
            <a:r>
              <a:rPr lang="en-GB" dirty="0">
                <a:solidFill>
                  <a:srgbClr val="0070C0"/>
                </a:solidFill>
              </a:rPr>
              <a:t>Questions and tutor responses – 10 minutes</a:t>
            </a:r>
          </a:p>
          <a:p>
            <a:pPr lvl="1"/>
            <a:r>
              <a:rPr lang="en-GB" dirty="0">
                <a:solidFill>
                  <a:srgbClr val="0070C0"/>
                </a:solidFill>
              </a:rPr>
              <a:t>Total time for lecture – 2 hours, 20 minutes. </a:t>
            </a:r>
          </a:p>
        </p:txBody>
      </p:sp>
    </p:spTree>
    <p:extLst>
      <p:ext uri="{BB962C8B-B14F-4D97-AF65-F5344CB8AC3E}">
        <p14:creationId xmlns:p14="http://schemas.microsoft.com/office/powerpoint/2010/main" val="185138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6437-F497-C477-5649-627CBB2C9056}"/>
              </a:ext>
            </a:extLst>
          </p:cNvPr>
          <p:cNvSpPr>
            <a:spLocks noGrp="1"/>
          </p:cNvSpPr>
          <p:nvPr>
            <p:ph type="title"/>
          </p:nvPr>
        </p:nvSpPr>
        <p:spPr/>
        <p:txBody>
          <a:bodyPr/>
          <a:lstStyle/>
          <a:p>
            <a:r>
              <a:rPr lang="en-GB" b="1" dirty="0">
                <a:solidFill>
                  <a:srgbClr val="0070C0"/>
                </a:solidFill>
              </a:rPr>
              <a:t>Learning Outcomes</a:t>
            </a:r>
            <a:br>
              <a:rPr lang="en-GB" dirty="0">
                <a:solidFill>
                  <a:srgbClr val="0070C0"/>
                </a:solidFill>
              </a:rPr>
            </a:br>
            <a:endParaRPr lang="en-SE" b="1" dirty="0">
              <a:solidFill>
                <a:srgbClr val="0070C0"/>
              </a:solidFill>
            </a:endParaRPr>
          </a:p>
        </p:txBody>
      </p:sp>
      <p:sp>
        <p:nvSpPr>
          <p:cNvPr id="3" name="Content Placeholder 2">
            <a:extLst>
              <a:ext uri="{FF2B5EF4-FFF2-40B4-BE49-F238E27FC236}">
                <a16:creationId xmlns:a16="http://schemas.microsoft.com/office/drawing/2014/main" id="{955EAADD-A301-109F-8EFC-1CA571189100}"/>
              </a:ext>
            </a:extLst>
          </p:cNvPr>
          <p:cNvSpPr>
            <a:spLocks noGrp="1"/>
          </p:cNvSpPr>
          <p:nvPr>
            <p:ph idx="1"/>
          </p:nvPr>
        </p:nvSpPr>
        <p:spPr>
          <a:xfrm>
            <a:off x="632926" y="1443070"/>
            <a:ext cx="10515600" cy="4351338"/>
          </a:xfrm>
        </p:spPr>
        <p:txBody>
          <a:bodyPr>
            <a:normAutofit/>
          </a:bodyPr>
          <a:lstStyle/>
          <a:p>
            <a:r>
              <a:rPr lang="en-GB" dirty="0">
                <a:solidFill>
                  <a:srgbClr val="0070C0"/>
                </a:solidFill>
              </a:rPr>
              <a:t>To identify and address environmental factors influencing living with a NDD</a:t>
            </a:r>
          </a:p>
          <a:p>
            <a:r>
              <a:rPr lang="en-GB" dirty="0">
                <a:solidFill>
                  <a:srgbClr val="0070C0"/>
                </a:solidFill>
              </a:rPr>
              <a:t>To organize and document assessment, planning, implementation and evaluation (and re-assessment)</a:t>
            </a:r>
          </a:p>
          <a:p>
            <a:pPr marL="0" indent="0">
              <a:buNone/>
            </a:pPr>
            <a:endParaRPr lang="en-SE" dirty="0"/>
          </a:p>
        </p:txBody>
      </p:sp>
    </p:spTree>
    <p:extLst>
      <p:ext uri="{BB962C8B-B14F-4D97-AF65-F5344CB8AC3E}">
        <p14:creationId xmlns:p14="http://schemas.microsoft.com/office/powerpoint/2010/main" val="3095192600"/>
      </p:ext>
    </p:extLst>
  </p:cSld>
  <p:clrMapOvr>
    <a:masterClrMapping/>
  </p:clrMapOvr>
  <mc:AlternateContent xmlns:mc="http://schemas.openxmlformats.org/markup-compatibility/2006" xmlns:p14="http://schemas.microsoft.com/office/powerpoint/2010/main">
    <mc:Choice Requires="p14">
      <p:transition spd="slow" p14:dur="2000" advTm="77850"/>
    </mc:Choice>
    <mc:Fallback xmlns="">
      <p:transition spd="slow" advTm="7785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9AA5-C3CC-B656-C441-E02143F3330E}"/>
              </a:ext>
            </a:extLst>
          </p:cNvPr>
          <p:cNvSpPr>
            <a:spLocks noGrp="1"/>
          </p:cNvSpPr>
          <p:nvPr>
            <p:ph type="title"/>
          </p:nvPr>
        </p:nvSpPr>
        <p:spPr/>
        <p:txBody>
          <a:bodyPr/>
          <a:lstStyle/>
          <a:p>
            <a:r>
              <a:rPr lang="en-GB" b="1" dirty="0">
                <a:solidFill>
                  <a:srgbClr val="0070C0"/>
                </a:solidFill>
              </a:rPr>
              <a:t>Environmental factors</a:t>
            </a:r>
          </a:p>
        </p:txBody>
      </p:sp>
      <p:sp>
        <p:nvSpPr>
          <p:cNvPr id="3" name="Content Placeholder 2">
            <a:extLst>
              <a:ext uri="{FF2B5EF4-FFF2-40B4-BE49-F238E27FC236}">
                <a16:creationId xmlns:a16="http://schemas.microsoft.com/office/drawing/2014/main" id="{5F4E4731-8C5B-F153-86E6-2B8234180B37}"/>
              </a:ext>
            </a:extLst>
          </p:cNvPr>
          <p:cNvSpPr>
            <a:spLocks noGrp="1"/>
          </p:cNvSpPr>
          <p:nvPr>
            <p:ph idx="1"/>
          </p:nvPr>
        </p:nvSpPr>
        <p:spPr>
          <a:xfrm>
            <a:off x="326572" y="1461731"/>
            <a:ext cx="11560628" cy="4351338"/>
          </a:xfrm>
        </p:spPr>
        <p:txBody>
          <a:bodyPr/>
          <a:lstStyle/>
          <a:p>
            <a:endParaRPr lang="en-GB" dirty="0"/>
          </a:p>
          <a:p>
            <a:r>
              <a:rPr lang="en-GB" dirty="0">
                <a:solidFill>
                  <a:srgbClr val="0070C0"/>
                </a:solidFill>
              </a:rPr>
              <a:t>The environmental factor </a:t>
            </a:r>
            <a:r>
              <a:rPr lang="en-GB" i="1" dirty="0">
                <a:solidFill>
                  <a:srgbClr val="0070C0"/>
                </a:solidFill>
              </a:rPr>
              <a:t>should</a:t>
            </a:r>
            <a:r>
              <a:rPr lang="en-GB" dirty="0">
                <a:solidFill>
                  <a:srgbClr val="0070C0"/>
                </a:solidFill>
              </a:rPr>
              <a:t> make it a </a:t>
            </a:r>
            <a:r>
              <a:rPr lang="en-GB" dirty="0">
                <a:solidFill>
                  <a:srgbClr val="00B050"/>
                </a:solidFill>
              </a:rPr>
              <a:t>“green” </a:t>
            </a:r>
            <a:r>
              <a:rPr lang="en-GB" dirty="0">
                <a:solidFill>
                  <a:srgbClr val="0070C0"/>
                </a:solidFill>
              </a:rPr>
              <a:t>model.</a:t>
            </a:r>
          </a:p>
          <a:p>
            <a:r>
              <a:rPr lang="en-GB" dirty="0">
                <a:solidFill>
                  <a:srgbClr val="0070C0"/>
                </a:solidFill>
              </a:rPr>
              <a:t>The theory takes into consideration the impact of the environment on the activities of living, and also could facilitate consideration of the impact of people carrying out activities of living on the environment.</a:t>
            </a:r>
          </a:p>
        </p:txBody>
      </p:sp>
    </p:spTree>
    <p:extLst>
      <p:ext uri="{BB962C8B-B14F-4D97-AF65-F5344CB8AC3E}">
        <p14:creationId xmlns:p14="http://schemas.microsoft.com/office/powerpoint/2010/main" val="328795451"/>
      </p:ext>
    </p:extLst>
  </p:cSld>
  <p:clrMapOvr>
    <a:masterClrMapping/>
  </p:clrMapOvr>
  <mc:AlternateContent xmlns:mc="http://schemas.openxmlformats.org/markup-compatibility/2006" xmlns:p14="http://schemas.microsoft.com/office/powerpoint/2010/main">
    <mc:Choice Requires="p14">
      <p:transition spd="slow" p14:dur="2000" advTm="77918"/>
    </mc:Choice>
    <mc:Fallback xmlns="">
      <p:transition spd="slow" advTm="7791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4D0C-3BC6-87E4-EDFE-318DA71C06C5}"/>
              </a:ext>
            </a:extLst>
          </p:cNvPr>
          <p:cNvSpPr>
            <a:spLocks noGrp="1"/>
          </p:cNvSpPr>
          <p:nvPr>
            <p:ph type="title"/>
          </p:nvPr>
        </p:nvSpPr>
        <p:spPr>
          <a:xfrm>
            <a:off x="177282" y="365126"/>
            <a:ext cx="11803224" cy="409316"/>
          </a:xfrm>
        </p:spPr>
        <p:txBody>
          <a:bodyPr>
            <a:normAutofit fontScale="90000"/>
          </a:bodyPr>
          <a:lstStyle/>
          <a:p>
            <a:r>
              <a:rPr lang="en-GB" b="1" dirty="0">
                <a:solidFill>
                  <a:srgbClr val="0070C0"/>
                </a:solidFill>
              </a:rPr>
              <a:t>Environmental factors </a:t>
            </a:r>
            <a:r>
              <a:rPr lang="en-GB" dirty="0">
                <a:solidFill>
                  <a:srgbClr val="0070C0"/>
                </a:solidFill>
              </a:rPr>
              <a:t>to consider in care can include: </a:t>
            </a:r>
          </a:p>
        </p:txBody>
      </p:sp>
      <p:sp>
        <p:nvSpPr>
          <p:cNvPr id="3" name="Content Placeholder 2">
            <a:extLst>
              <a:ext uri="{FF2B5EF4-FFF2-40B4-BE49-F238E27FC236}">
                <a16:creationId xmlns:a16="http://schemas.microsoft.com/office/drawing/2014/main" id="{6BBEEFAB-F4CA-9E67-FCC5-48CA2CE72B4B}"/>
              </a:ext>
            </a:extLst>
          </p:cNvPr>
          <p:cNvSpPr>
            <a:spLocks noGrp="1"/>
          </p:cNvSpPr>
          <p:nvPr>
            <p:ph idx="1"/>
          </p:nvPr>
        </p:nvSpPr>
        <p:spPr>
          <a:xfrm>
            <a:off x="325016" y="1013861"/>
            <a:ext cx="11506199" cy="4351338"/>
          </a:xfrm>
        </p:spPr>
        <p:txBody>
          <a:bodyPr>
            <a:normAutofit fontScale="77500" lnSpcReduction="20000"/>
          </a:bodyPr>
          <a:lstStyle/>
          <a:p>
            <a:pPr>
              <a:lnSpc>
                <a:spcPct val="120000"/>
              </a:lnSpc>
              <a:spcBef>
                <a:spcPts val="0"/>
              </a:spcBef>
            </a:pPr>
            <a:r>
              <a:rPr lang="en-GB" b="1" dirty="0">
                <a:solidFill>
                  <a:srgbClr val="0070C0"/>
                </a:solidFill>
              </a:rPr>
              <a:t>Home environment </a:t>
            </a:r>
            <a:r>
              <a:rPr lang="en-GB" dirty="0">
                <a:solidFill>
                  <a:srgbClr val="0070C0"/>
                </a:solidFill>
              </a:rPr>
              <a:t>– temperature, insulation, materials – e.g. brick, concrete, wood, glass – asbestos! </a:t>
            </a:r>
          </a:p>
          <a:p>
            <a:pPr>
              <a:lnSpc>
                <a:spcPct val="120000"/>
              </a:lnSpc>
              <a:spcBef>
                <a:spcPts val="0"/>
              </a:spcBef>
            </a:pPr>
            <a:r>
              <a:rPr lang="en-GB" b="1" dirty="0">
                <a:solidFill>
                  <a:srgbClr val="0070C0"/>
                </a:solidFill>
              </a:rPr>
              <a:t>Adaptations </a:t>
            </a:r>
            <a:r>
              <a:rPr lang="en-GB" dirty="0">
                <a:solidFill>
                  <a:srgbClr val="0070C0"/>
                </a:solidFill>
              </a:rPr>
              <a:t>to enable hazard-free access to toilet and other facilities within the house, entry and exit.</a:t>
            </a:r>
          </a:p>
          <a:p>
            <a:pPr>
              <a:lnSpc>
                <a:spcPct val="120000"/>
              </a:lnSpc>
              <a:spcBef>
                <a:spcPts val="0"/>
              </a:spcBef>
            </a:pPr>
            <a:r>
              <a:rPr lang="en-GB" b="1" dirty="0">
                <a:solidFill>
                  <a:srgbClr val="0070C0"/>
                </a:solidFill>
              </a:rPr>
              <a:t>Transportation</a:t>
            </a:r>
            <a:r>
              <a:rPr lang="en-GB" dirty="0">
                <a:solidFill>
                  <a:srgbClr val="0070C0"/>
                </a:solidFill>
              </a:rPr>
              <a:t> e.g. to access facilities such as primary health care facility</a:t>
            </a:r>
          </a:p>
          <a:p>
            <a:pPr>
              <a:lnSpc>
                <a:spcPct val="120000"/>
              </a:lnSpc>
              <a:spcBef>
                <a:spcPts val="0"/>
              </a:spcBef>
            </a:pPr>
            <a:r>
              <a:rPr lang="en-GB" b="1" dirty="0">
                <a:solidFill>
                  <a:srgbClr val="0070C0"/>
                </a:solidFill>
              </a:rPr>
              <a:t>Moving</a:t>
            </a:r>
            <a:r>
              <a:rPr lang="en-GB" dirty="0">
                <a:solidFill>
                  <a:srgbClr val="0070C0"/>
                </a:solidFill>
              </a:rPr>
              <a:t> to care institution, extended family home- coping with changes in environment.</a:t>
            </a:r>
          </a:p>
          <a:p>
            <a:pPr>
              <a:lnSpc>
                <a:spcPct val="120000"/>
              </a:lnSpc>
              <a:spcBef>
                <a:spcPts val="0"/>
              </a:spcBef>
            </a:pPr>
            <a:r>
              <a:rPr lang="en-GB" b="1" dirty="0">
                <a:solidFill>
                  <a:srgbClr val="0070C0"/>
                </a:solidFill>
              </a:rPr>
              <a:t>Unguarded</a:t>
            </a:r>
            <a:r>
              <a:rPr lang="en-GB" dirty="0">
                <a:solidFill>
                  <a:srgbClr val="0070C0"/>
                </a:solidFill>
              </a:rPr>
              <a:t> machinery e.g. in a workplace, shed- hobby area…</a:t>
            </a:r>
          </a:p>
          <a:p>
            <a:pPr>
              <a:lnSpc>
                <a:spcPct val="120000"/>
              </a:lnSpc>
              <a:spcBef>
                <a:spcPts val="0"/>
              </a:spcBef>
            </a:pPr>
            <a:r>
              <a:rPr lang="en-GB" b="1" dirty="0">
                <a:solidFill>
                  <a:srgbClr val="0070C0"/>
                </a:solidFill>
              </a:rPr>
              <a:t>Noise levels </a:t>
            </a:r>
          </a:p>
          <a:p>
            <a:pPr>
              <a:lnSpc>
                <a:spcPct val="120000"/>
              </a:lnSpc>
              <a:spcBef>
                <a:spcPts val="0"/>
              </a:spcBef>
            </a:pPr>
            <a:r>
              <a:rPr lang="en-GB" b="1" dirty="0">
                <a:solidFill>
                  <a:srgbClr val="0070C0"/>
                </a:solidFill>
              </a:rPr>
              <a:t>Rural / urban</a:t>
            </a:r>
          </a:p>
          <a:p>
            <a:pPr>
              <a:lnSpc>
                <a:spcPct val="120000"/>
              </a:lnSpc>
              <a:spcBef>
                <a:spcPts val="0"/>
              </a:spcBef>
            </a:pPr>
            <a:r>
              <a:rPr lang="en-GB" b="1" dirty="0">
                <a:solidFill>
                  <a:srgbClr val="0070C0"/>
                </a:solidFill>
              </a:rPr>
              <a:t>Crowded / lonely </a:t>
            </a:r>
            <a:r>
              <a:rPr lang="en-GB" dirty="0">
                <a:solidFill>
                  <a:srgbClr val="0070C0"/>
                </a:solidFill>
              </a:rPr>
              <a:t>(maybe both?).</a:t>
            </a:r>
          </a:p>
          <a:p>
            <a:pPr>
              <a:lnSpc>
                <a:spcPct val="120000"/>
              </a:lnSpc>
              <a:spcBef>
                <a:spcPts val="0"/>
              </a:spcBef>
            </a:pPr>
            <a:r>
              <a:rPr lang="en-GB" b="1" dirty="0">
                <a:solidFill>
                  <a:srgbClr val="0070C0"/>
                </a:solidFill>
              </a:rPr>
              <a:t>Many more- exercise 1 – </a:t>
            </a:r>
            <a:r>
              <a:rPr lang="en-GB" dirty="0">
                <a:solidFill>
                  <a:srgbClr val="0070C0"/>
                </a:solidFill>
              </a:rPr>
              <a:t>5 minutes- think of more environmental factors influencing living with NDDs.    Follow up- 10 minute tutor-led class discussion.</a:t>
            </a:r>
          </a:p>
          <a:p>
            <a:pPr>
              <a:lnSpc>
                <a:spcPct val="120000"/>
              </a:lnSpc>
              <a:spcBef>
                <a:spcPts val="0"/>
              </a:spcBef>
            </a:pPr>
            <a:endParaRPr lang="en-GB" b="1" dirty="0">
              <a:solidFill>
                <a:srgbClr val="0070C0"/>
              </a:solidFill>
            </a:endParaRPr>
          </a:p>
        </p:txBody>
      </p:sp>
    </p:spTree>
    <p:extLst>
      <p:ext uri="{BB962C8B-B14F-4D97-AF65-F5344CB8AC3E}">
        <p14:creationId xmlns:p14="http://schemas.microsoft.com/office/powerpoint/2010/main" val="3118208120"/>
      </p:ext>
    </p:extLst>
  </p:cSld>
  <p:clrMapOvr>
    <a:masterClrMapping/>
  </p:clrMapOvr>
  <mc:AlternateContent xmlns:mc="http://schemas.openxmlformats.org/markup-compatibility/2006" xmlns:p14="http://schemas.microsoft.com/office/powerpoint/2010/main">
    <mc:Choice Requires="p14">
      <p:transition spd="slow" p14:dur="2000" advTm="840315"/>
    </mc:Choice>
    <mc:Fallback xmlns="">
      <p:transition spd="slow" advTm="8403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B96E-6B2E-A1EF-BAA1-35D02FEE46F4}"/>
              </a:ext>
            </a:extLst>
          </p:cNvPr>
          <p:cNvSpPr>
            <a:spLocks noGrp="1"/>
          </p:cNvSpPr>
          <p:nvPr>
            <p:ph type="title"/>
          </p:nvPr>
        </p:nvSpPr>
        <p:spPr>
          <a:xfrm>
            <a:off x="326573" y="249114"/>
            <a:ext cx="11728578" cy="497335"/>
          </a:xfrm>
        </p:spPr>
        <p:txBody>
          <a:bodyPr>
            <a:normAutofit fontScale="90000"/>
          </a:bodyPr>
          <a:lstStyle/>
          <a:p>
            <a:r>
              <a:rPr lang="en-GB" b="1" dirty="0">
                <a:solidFill>
                  <a:srgbClr val="0070C0"/>
                </a:solidFill>
              </a:rPr>
              <a:t>Environmental factors and NDDs</a:t>
            </a:r>
          </a:p>
        </p:txBody>
      </p:sp>
      <p:sp>
        <p:nvSpPr>
          <p:cNvPr id="3" name="Content Placeholder 2">
            <a:extLst>
              <a:ext uri="{FF2B5EF4-FFF2-40B4-BE49-F238E27FC236}">
                <a16:creationId xmlns:a16="http://schemas.microsoft.com/office/drawing/2014/main" id="{A6DF517B-6FA2-E734-093B-D3C8E1AF88C2}"/>
              </a:ext>
            </a:extLst>
          </p:cNvPr>
          <p:cNvSpPr>
            <a:spLocks noGrp="1"/>
          </p:cNvSpPr>
          <p:nvPr>
            <p:ph idx="1"/>
          </p:nvPr>
        </p:nvSpPr>
        <p:spPr>
          <a:xfrm>
            <a:off x="457201" y="896059"/>
            <a:ext cx="8108301" cy="4702308"/>
          </a:xfrm>
        </p:spPr>
        <p:txBody>
          <a:bodyPr>
            <a:normAutofit fontScale="77500" lnSpcReduction="20000"/>
          </a:bodyPr>
          <a:lstStyle/>
          <a:p>
            <a:r>
              <a:rPr lang="en-GB" dirty="0">
                <a:solidFill>
                  <a:srgbClr val="0070C0"/>
                </a:solidFill>
              </a:rPr>
              <a:t>Though genetic factors influence whether we develop NDDs and their progression and impact, environmental factors play a significant role.  These include:</a:t>
            </a:r>
          </a:p>
          <a:p>
            <a:r>
              <a:rPr lang="en-GB" b="1" dirty="0">
                <a:solidFill>
                  <a:srgbClr val="0070C0"/>
                </a:solidFill>
              </a:rPr>
              <a:t>Lifestyle</a:t>
            </a:r>
            <a:r>
              <a:rPr lang="en-GB" dirty="0">
                <a:solidFill>
                  <a:srgbClr val="0070C0"/>
                </a:solidFill>
              </a:rPr>
              <a:t>- The environment we grow up in affects our lifestyle choices, including diet, exercise habits, sleep patterns and stress management- these all impact on brain health. E.g. diet rich in fruits, omega-3 = lower risk of AD; lack of exercise and poor sleep exacerbate symptoms of PD.</a:t>
            </a:r>
          </a:p>
          <a:p>
            <a:r>
              <a:rPr lang="en-GB" b="1" dirty="0">
                <a:solidFill>
                  <a:srgbClr val="0070C0"/>
                </a:solidFill>
              </a:rPr>
              <a:t>Toxin exposure- </a:t>
            </a:r>
            <a:r>
              <a:rPr lang="en-GB" dirty="0">
                <a:solidFill>
                  <a:srgbClr val="0070C0"/>
                </a:solidFill>
              </a:rPr>
              <a:t>pesticides, heavy metals, pollutants, can increase the risk of NDDs, e.g., exposure to lead = higher risk of developing PD.</a:t>
            </a:r>
          </a:p>
          <a:p>
            <a:r>
              <a:rPr lang="en-GB" b="1" dirty="0">
                <a:solidFill>
                  <a:srgbClr val="0070C0"/>
                </a:solidFill>
              </a:rPr>
              <a:t>Social and emotional environment </a:t>
            </a:r>
            <a:r>
              <a:rPr lang="en-GB" dirty="0">
                <a:solidFill>
                  <a:srgbClr val="0070C0"/>
                </a:solidFill>
              </a:rPr>
              <a:t>– living in areas or situations where the risk of social isolation is high – rural v urban environments have different issues – a strong social support system will improve QoL for </a:t>
            </a:r>
            <a:r>
              <a:rPr lang="en-GB" dirty="0" err="1">
                <a:solidFill>
                  <a:srgbClr val="0070C0"/>
                </a:solidFill>
              </a:rPr>
              <a:t>PwNDDs</a:t>
            </a:r>
            <a:r>
              <a:rPr lang="en-GB" dirty="0">
                <a:solidFill>
                  <a:srgbClr val="0070C0"/>
                </a:solidFill>
              </a:rPr>
              <a:t>.</a:t>
            </a:r>
          </a:p>
          <a:p>
            <a:r>
              <a:rPr lang="en-GB" b="1" dirty="0">
                <a:solidFill>
                  <a:srgbClr val="0070C0"/>
                </a:solidFill>
              </a:rPr>
              <a:t>Healthcare access – </a:t>
            </a:r>
            <a:r>
              <a:rPr lang="en-GB" dirty="0">
                <a:solidFill>
                  <a:srgbClr val="0070C0"/>
                </a:solidFill>
              </a:rPr>
              <a:t>good access will impact on the management of symptoms and overall QoL.</a:t>
            </a:r>
          </a:p>
          <a:p>
            <a:endParaRPr lang="en-GB" dirty="0">
              <a:solidFill>
                <a:srgbClr val="0070C0"/>
              </a:solidFill>
            </a:endParaRPr>
          </a:p>
          <a:p>
            <a:endParaRPr lang="en-GB" dirty="0">
              <a:solidFill>
                <a:srgbClr val="0070C0"/>
              </a:solidFill>
            </a:endParaRPr>
          </a:p>
          <a:p>
            <a:pPr marL="0" indent="0">
              <a:buNone/>
            </a:pPr>
            <a:endParaRPr lang="en-GB" dirty="0"/>
          </a:p>
        </p:txBody>
      </p:sp>
      <p:pic>
        <p:nvPicPr>
          <p:cNvPr id="1026" name="Picture 2" descr="Did you know That Your Care Environment Could Affect the Well-being of Your  Residents? - Find Memory Care">
            <a:extLst>
              <a:ext uri="{FF2B5EF4-FFF2-40B4-BE49-F238E27FC236}">
                <a16:creationId xmlns:a16="http://schemas.microsoft.com/office/drawing/2014/main" id="{B8376E3C-24FC-88B0-8782-3E74B5212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052" y="818293"/>
            <a:ext cx="2757747" cy="19902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9F99B6-C759-04EA-6CC9-D70897180E3B}"/>
              </a:ext>
            </a:extLst>
          </p:cNvPr>
          <p:cNvSpPr txBox="1"/>
          <p:nvPr/>
        </p:nvSpPr>
        <p:spPr>
          <a:xfrm>
            <a:off x="8977052" y="2831714"/>
            <a:ext cx="2757747" cy="646331"/>
          </a:xfrm>
          <a:prstGeom prst="rect">
            <a:avLst/>
          </a:prstGeom>
          <a:noFill/>
        </p:spPr>
        <p:txBody>
          <a:bodyPr wrap="square">
            <a:spAutoFit/>
          </a:bodyPr>
          <a:lstStyle/>
          <a:p>
            <a:r>
              <a:rPr lang="en-GB" sz="1200" dirty="0">
                <a:solidFill>
                  <a:srgbClr val="0070C0"/>
                </a:solidFill>
              </a:rPr>
              <a:t>https://findmemorycare.co.uk/did-you-know-that-your-care-environment-could-affect-the-well-being-of-your-residents/</a:t>
            </a:r>
          </a:p>
        </p:txBody>
      </p:sp>
    </p:spTree>
    <p:extLst>
      <p:ext uri="{BB962C8B-B14F-4D97-AF65-F5344CB8AC3E}">
        <p14:creationId xmlns:p14="http://schemas.microsoft.com/office/powerpoint/2010/main" val="383974166"/>
      </p:ext>
    </p:extLst>
  </p:cSld>
  <p:clrMapOvr>
    <a:masterClrMapping/>
  </p:clrMapOvr>
  <mc:AlternateContent xmlns:mc="http://schemas.openxmlformats.org/markup-compatibility/2006" xmlns:p14="http://schemas.microsoft.com/office/powerpoint/2010/main">
    <mc:Choice Requires="p14">
      <p:transition spd="slow" p14:dur="2000" advTm="557109"/>
    </mc:Choice>
    <mc:Fallback xmlns="">
      <p:transition spd="slow" advTm="55710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B363-3AF8-56AA-259E-65407C29D826}"/>
              </a:ext>
            </a:extLst>
          </p:cNvPr>
          <p:cNvSpPr>
            <a:spLocks noGrp="1"/>
          </p:cNvSpPr>
          <p:nvPr>
            <p:ph type="title"/>
          </p:nvPr>
        </p:nvSpPr>
        <p:spPr>
          <a:xfrm>
            <a:off x="303913" y="477842"/>
            <a:ext cx="9603275" cy="548419"/>
          </a:xfrm>
        </p:spPr>
        <p:txBody>
          <a:bodyPr>
            <a:normAutofit fontScale="90000"/>
          </a:bodyPr>
          <a:lstStyle/>
          <a:p>
            <a:pPr algn="ctr"/>
            <a:r>
              <a:rPr lang="en-GB" b="1" dirty="0">
                <a:solidFill>
                  <a:srgbClr val="0070C0"/>
                </a:solidFill>
              </a:rPr>
              <a:t>Home / care home </a:t>
            </a:r>
            <a:br>
              <a:rPr lang="en-GB" b="1" dirty="0">
                <a:solidFill>
                  <a:srgbClr val="0070C0"/>
                </a:solidFill>
              </a:rPr>
            </a:br>
            <a:r>
              <a:rPr lang="en-GB" b="1" dirty="0">
                <a:solidFill>
                  <a:srgbClr val="0070C0"/>
                </a:solidFill>
              </a:rPr>
              <a:t>Physical environment</a:t>
            </a:r>
          </a:p>
        </p:txBody>
      </p:sp>
      <p:sp>
        <p:nvSpPr>
          <p:cNvPr id="3" name="Content Placeholder 2">
            <a:extLst>
              <a:ext uri="{FF2B5EF4-FFF2-40B4-BE49-F238E27FC236}">
                <a16:creationId xmlns:a16="http://schemas.microsoft.com/office/drawing/2014/main" id="{B63B6880-0DA8-7E88-5228-B1FB98B2050A}"/>
              </a:ext>
            </a:extLst>
          </p:cNvPr>
          <p:cNvSpPr>
            <a:spLocks noGrp="1"/>
          </p:cNvSpPr>
          <p:nvPr>
            <p:ph idx="1"/>
          </p:nvPr>
        </p:nvSpPr>
        <p:spPr>
          <a:xfrm>
            <a:off x="382556" y="2015732"/>
            <a:ext cx="8350898" cy="3450613"/>
          </a:xfrm>
        </p:spPr>
        <p:txBody>
          <a:bodyPr>
            <a:normAutofit fontScale="70000" lnSpcReduction="20000"/>
          </a:bodyPr>
          <a:lstStyle/>
          <a:p>
            <a:r>
              <a:rPr lang="en-GB" dirty="0">
                <a:solidFill>
                  <a:srgbClr val="0070C0"/>
                </a:solidFill>
              </a:rPr>
              <a:t>Cluttered / disorganised living space can increase trips, slips and falls risk.</a:t>
            </a:r>
          </a:p>
          <a:p>
            <a:r>
              <a:rPr lang="en-GB" dirty="0">
                <a:solidFill>
                  <a:srgbClr val="0070C0"/>
                </a:solidFill>
              </a:rPr>
              <a:t>Poor lighting also adds to this and makes safe navigation difficult… adds to continence problems.</a:t>
            </a:r>
          </a:p>
          <a:p>
            <a:r>
              <a:rPr lang="en-GB" dirty="0">
                <a:solidFill>
                  <a:srgbClr val="0070C0"/>
                </a:solidFill>
              </a:rPr>
              <a:t>Lack of handrails may limit mobility and increase dependence.</a:t>
            </a:r>
          </a:p>
          <a:p>
            <a:r>
              <a:rPr lang="en-GB" dirty="0">
                <a:solidFill>
                  <a:srgbClr val="0070C0"/>
                </a:solidFill>
              </a:rPr>
              <a:t>Ensuring a clear well-lit pathways and installing grab bars can increase safety, confidence and independence.</a:t>
            </a:r>
          </a:p>
          <a:p>
            <a:r>
              <a:rPr lang="en-GB" dirty="0">
                <a:solidFill>
                  <a:srgbClr val="0070C0"/>
                </a:solidFill>
              </a:rPr>
              <a:t>Noise and overstimulation in the environment can cause anxiety and confusion.</a:t>
            </a:r>
          </a:p>
          <a:p>
            <a:r>
              <a:rPr lang="en-GB" dirty="0">
                <a:solidFill>
                  <a:srgbClr val="0070C0"/>
                </a:solidFill>
              </a:rPr>
              <a:t>Caregivers should seek to establish a calm and quiet environment.</a:t>
            </a:r>
          </a:p>
          <a:p>
            <a:r>
              <a:rPr lang="en-GB" dirty="0">
                <a:solidFill>
                  <a:srgbClr val="0070C0"/>
                </a:solidFill>
              </a:rPr>
              <a:t>Case- Mr Scott – withdrawal to room… reason established= too noisy in communal rooms.</a:t>
            </a:r>
          </a:p>
        </p:txBody>
      </p:sp>
      <p:pic>
        <p:nvPicPr>
          <p:cNvPr id="1026" name="Picture 2">
            <a:extLst>
              <a:ext uri="{FF2B5EF4-FFF2-40B4-BE49-F238E27FC236}">
                <a16:creationId xmlns:a16="http://schemas.microsoft.com/office/drawing/2014/main" id="{619759C5-1106-A0F7-3C48-563606C38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511" y="2176376"/>
            <a:ext cx="2628933" cy="1751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71ACBE-AB2A-49C7-8842-E58C5FDD2406}"/>
              </a:ext>
            </a:extLst>
          </p:cNvPr>
          <p:cNvSpPr txBox="1"/>
          <p:nvPr/>
        </p:nvSpPr>
        <p:spPr>
          <a:xfrm>
            <a:off x="9126825" y="3928187"/>
            <a:ext cx="2682619" cy="646331"/>
          </a:xfrm>
          <a:prstGeom prst="rect">
            <a:avLst/>
          </a:prstGeom>
          <a:noFill/>
        </p:spPr>
        <p:txBody>
          <a:bodyPr wrap="square">
            <a:spAutoFit/>
          </a:bodyPr>
          <a:lstStyle/>
          <a:p>
            <a:r>
              <a:rPr lang="en-GB" sz="1200" dirty="0">
                <a:solidFill>
                  <a:srgbClr val="0070C0"/>
                </a:solidFill>
              </a:rPr>
              <a:t>https://www.acornstairlifts.co.uk/blog/post/2520/Tips-and-Advice/A-room-by-room-guide-to-safety-in-your-home</a:t>
            </a:r>
          </a:p>
        </p:txBody>
      </p:sp>
    </p:spTree>
    <p:extLst>
      <p:ext uri="{BB962C8B-B14F-4D97-AF65-F5344CB8AC3E}">
        <p14:creationId xmlns:p14="http://schemas.microsoft.com/office/powerpoint/2010/main" val="1711695413"/>
      </p:ext>
    </p:extLst>
  </p:cSld>
  <p:clrMapOvr>
    <a:masterClrMapping/>
  </p:clrMapOvr>
  <mc:AlternateContent xmlns:mc="http://schemas.openxmlformats.org/markup-compatibility/2006" xmlns:p14="http://schemas.microsoft.com/office/powerpoint/2010/main">
    <mc:Choice Requires="p14">
      <p:transition spd="slow" p14:dur="2000" advTm="870873"/>
    </mc:Choice>
    <mc:Fallback xmlns="">
      <p:transition spd="slow" advTm="87087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64A1-ACFC-5680-FBB9-B87906DBF32B}"/>
              </a:ext>
            </a:extLst>
          </p:cNvPr>
          <p:cNvSpPr>
            <a:spLocks noGrp="1"/>
          </p:cNvSpPr>
          <p:nvPr>
            <p:ph type="title"/>
          </p:nvPr>
        </p:nvSpPr>
        <p:spPr/>
        <p:txBody>
          <a:bodyPr/>
          <a:lstStyle/>
          <a:p>
            <a:r>
              <a:rPr lang="en-GB" dirty="0">
                <a:solidFill>
                  <a:srgbClr val="0070C0"/>
                </a:solidFill>
              </a:rPr>
              <a:t>Social environment</a:t>
            </a:r>
          </a:p>
        </p:txBody>
      </p:sp>
      <p:sp>
        <p:nvSpPr>
          <p:cNvPr id="3" name="Content Placeholder 2">
            <a:extLst>
              <a:ext uri="{FF2B5EF4-FFF2-40B4-BE49-F238E27FC236}">
                <a16:creationId xmlns:a16="http://schemas.microsoft.com/office/drawing/2014/main" id="{6A1AB117-FF6B-D1D3-E265-3729BC981DBA}"/>
              </a:ext>
            </a:extLst>
          </p:cNvPr>
          <p:cNvSpPr>
            <a:spLocks noGrp="1"/>
          </p:cNvSpPr>
          <p:nvPr>
            <p:ph idx="1"/>
          </p:nvPr>
        </p:nvSpPr>
        <p:spPr>
          <a:xfrm>
            <a:off x="294584" y="2015732"/>
            <a:ext cx="8401548" cy="3450613"/>
          </a:xfrm>
        </p:spPr>
        <p:txBody>
          <a:bodyPr>
            <a:normAutofit fontScale="92500" lnSpcReduction="10000"/>
          </a:bodyPr>
          <a:lstStyle/>
          <a:p>
            <a:r>
              <a:rPr lang="en-GB" dirty="0">
                <a:solidFill>
                  <a:srgbClr val="0070C0"/>
                </a:solidFill>
              </a:rPr>
              <a:t>Loneliness, isolation and depression can be associated with care home admission or long periods in the person’s own home.</a:t>
            </a:r>
          </a:p>
          <a:p>
            <a:r>
              <a:rPr lang="en-GB" dirty="0">
                <a:solidFill>
                  <a:srgbClr val="0070C0"/>
                </a:solidFill>
              </a:rPr>
              <a:t>An environment where interaction with others is optimised (with opportunities to choose time alone when preferred), and with organised group activities and outings can help to mitigate loneliness, anxiety and depression. </a:t>
            </a:r>
          </a:p>
          <a:p>
            <a:r>
              <a:rPr lang="en-GB" dirty="0">
                <a:solidFill>
                  <a:srgbClr val="0070C0"/>
                </a:solidFill>
              </a:rPr>
              <a:t>A comfortable, familiar environment with good cues for reality orientation can reduce anxiety and agitation. </a:t>
            </a:r>
          </a:p>
        </p:txBody>
      </p:sp>
      <p:pic>
        <p:nvPicPr>
          <p:cNvPr id="2050" name="Picture 2">
            <a:extLst>
              <a:ext uri="{FF2B5EF4-FFF2-40B4-BE49-F238E27FC236}">
                <a16:creationId xmlns:a16="http://schemas.microsoft.com/office/drawing/2014/main" id="{4B196A6B-236E-4395-8B8E-7E2EA5920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985" y="51032"/>
            <a:ext cx="2586501" cy="1826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17F90B-D617-9ED3-F688-00016972184D}"/>
              </a:ext>
            </a:extLst>
          </p:cNvPr>
          <p:cNvSpPr txBox="1"/>
          <p:nvPr/>
        </p:nvSpPr>
        <p:spPr>
          <a:xfrm>
            <a:off x="9631115" y="642541"/>
            <a:ext cx="1985497" cy="646331"/>
          </a:xfrm>
          <a:prstGeom prst="rect">
            <a:avLst/>
          </a:prstGeom>
          <a:noFill/>
        </p:spPr>
        <p:txBody>
          <a:bodyPr wrap="square">
            <a:spAutoFit/>
          </a:bodyPr>
          <a:lstStyle/>
          <a:p>
            <a:r>
              <a:rPr lang="en-GB" sz="1200" dirty="0">
                <a:solidFill>
                  <a:srgbClr val="0070C0"/>
                </a:solidFill>
              </a:rPr>
              <a:t>https://commons.wikimedia.org/wiki/File:Reality_Orientation_Board.png</a:t>
            </a:r>
          </a:p>
        </p:txBody>
      </p:sp>
      <p:pic>
        <p:nvPicPr>
          <p:cNvPr id="2052" name="Picture 4" descr="Care Home Signage | Signs, Banners &amp; Notices For Care &amp; Nursing Homes | New  Vision">
            <a:extLst>
              <a:ext uri="{FF2B5EF4-FFF2-40B4-BE49-F238E27FC236}">
                <a16:creationId xmlns:a16="http://schemas.microsoft.com/office/drawing/2014/main" id="{21B10C7B-A9EA-1929-24E3-BD5ADB76D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385" y="1877748"/>
            <a:ext cx="2417295" cy="18113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5789AC-0B03-C668-B802-60B647DD7033}"/>
              </a:ext>
            </a:extLst>
          </p:cNvPr>
          <p:cNvSpPr txBox="1"/>
          <p:nvPr/>
        </p:nvSpPr>
        <p:spPr>
          <a:xfrm>
            <a:off x="8707386" y="3713075"/>
            <a:ext cx="3190030" cy="461665"/>
          </a:xfrm>
          <a:prstGeom prst="rect">
            <a:avLst/>
          </a:prstGeom>
          <a:noFill/>
        </p:spPr>
        <p:txBody>
          <a:bodyPr wrap="square">
            <a:spAutoFit/>
          </a:bodyPr>
          <a:lstStyle/>
          <a:p>
            <a:r>
              <a:rPr lang="en-GB" sz="1200" dirty="0">
                <a:solidFill>
                  <a:srgbClr val="0070C0"/>
                </a:solidFill>
              </a:rPr>
              <a:t>https://www.new-vision.co.uk/health/products/care-home-signage</a:t>
            </a:r>
          </a:p>
        </p:txBody>
      </p:sp>
      <p:pic>
        <p:nvPicPr>
          <p:cNvPr id="2054" name="Picture 6">
            <a:extLst>
              <a:ext uri="{FF2B5EF4-FFF2-40B4-BE49-F238E27FC236}">
                <a16:creationId xmlns:a16="http://schemas.microsoft.com/office/drawing/2014/main" id="{5D0C3294-FB37-9A8C-277C-986E69DC44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8722936" y="4198734"/>
            <a:ext cx="2893676" cy="11271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DDABEA4-97DD-0237-5998-F678CB09387A}"/>
              </a:ext>
            </a:extLst>
          </p:cNvPr>
          <p:cNvSpPr txBox="1"/>
          <p:nvPr/>
        </p:nvSpPr>
        <p:spPr>
          <a:xfrm>
            <a:off x="8547726" y="5373496"/>
            <a:ext cx="2387751" cy="461665"/>
          </a:xfrm>
          <a:prstGeom prst="rect">
            <a:avLst/>
          </a:prstGeom>
          <a:noFill/>
        </p:spPr>
        <p:txBody>
          <a:bodyPr wrap="square">
            <a:spAutoFit/>
          </a:bodyPr>
          <a:lstStyle/>
          <a:p>
            <a:r>
              <a:rPr lang="en-GB" sz="1200" dirty="0">
                <a:solidFill>
                  <a:srgbClr val="0070C0"/>
                </a:solidFill>
              </a:rPr>
              <a:t>https://www.dementiacareproducts.co.uk/a-guide-to-care-home-signage</a:t>
            </a:r>
          </a:p>
        </p:txBody>
      </p:sp>
    </p:spTree>
    <p:extLst>
      <p:ext uri="{BB962C8B-B14F-4D97-AF65-F5344CB8AC3E}">
        <p14:creationId xmlns:p14="http://schemas.microsoft.com/office/powerpoint/2010/main" val="2874927840"/>
      </p:ext>
    </p:extLst>
  </p:cSld>
  <p:clrMapOvr>
    <a:masterClrMapping/>
  </p:clrMapOvr>
  <mc:AlternateContent xmlns:mc="http://schemas.openxmlformats.org/markup-compatibility/2006" xmlns:p14="http://schemas.microsoft.com/office/powerpoint/2010/main">
    <mc:Choice Requires="p14">
      <p:transition spd="slow" p14:dur="2000" advTm="416919"/>
    </mc:Choice>
    <mc:Fallback xmlns="">
      <p:transition spd="slow" advTm="41691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7E76-3957-D4D9-C838-478D264EFC5C}"/>
              </a:ext>
            </a:extLst>
          </p:cNvPr>
          <p:cNvSpPr>
            <a:spLocks noGrp="1"/>
          </p:cNvSpPr>
          <p:nvPr>
            <p:ph type="title"/>
          </p:nvPr>
        </p:nvSpPr>
        <p:spPr>
          <a:xfrm>
            <a:off x="359897" y="342420"/>
            <a:ext cx="9603275" cy="1049235"/>
          </a:xfrm>
        </p:spPr>
        <p:txBody>
          <a:bodyPr/>
          <a:lstStyle/>
          <a:p>
            <a:r>
              <a:rPr lang="en-GB" b="1" dirty="0">
                <a:solidFill>
                  <a:srgbClr val="0070C0"/>
                </a:solidFill>
              </a:rPr>
              <a:t>Emotional environment</a:t>
            </a:r>
          </a:p>
        </p:txBody>
      </p:sp>
      <p:sp>
        <p:nvSpPr>
          <p:cNvPr id="3" name="Content Placeholder 2">
            <a:extLst>
              <a:ext uri="{FF2B5EF4-FFF2-40B4-BE49-F238E27FC236}">
                <a16:creationId xmlns:a16="http://schemas.microsoft.com/office/drawing/2014/main" id="{735B619B-3859-4F6C-3ECF-4F782C6B5125}"/>
              </a:ext>
            </a:extLst>
          </p:cNvPr>
          <p:cNvSpPr>
            <a:spLocks noGrp="1"/>
          </p:cNvSpPr>
          <p:nvPr>
            <p:ph idx="1"/>
          </p:nvPr>
        </p:nvSpPr>
        <p:spPr>
          <a:xfrm>
            <a:off x="359898" y="1391655"/>
            <a:ext cx="7981670" cy="4467969"/>
          </a:xfrm>
        </p:spPr>
        <p:txBody>
          <a:bodyPr>
            <a:normAutofit fontScale="92500" lnSpcReduction="20000"/>
          </a:bodyPr>
          <a:lstStyle/>
          <a:p>
            <a:r>
              <a:rPr lang="en-GB" dirty="0">
                <a:solidFill>
                  <a:srgbClr val="0070C0"/>
                </a:solidFill>
              </a:rPr>
              <a:t>Be aware of triggers for anger and frustration.</a:t>
            </a:r>
          </a:p>
          <a:p>
            <a:r>
              <a:rPr lang="en-GB" dirty="0">
                <a:solidFill>
                  <a:srgbClr val="0070C0"/>
                </a:solidFill>
              </a:rPr>
              <a:t>Look around the environment for what compromises privacy, and uninterrupted conversation with staff and visitors.</a:t>
            </a:r>
          </a:p>
          <a:p>
            <a:r>
              <a:rPr lang="en-GB" dirty="0">
                <a:solidFill>
                  <a:srgbClr val="0070C0"/>
                </a:solidFill>
              </a:rPr>
              <a:t>Being around other angry people is infectious. </a:t>
            </a:r>
          </a:p>
          <a:p>
            <a:r>
              <a:rPr lang="en-GB" dirty="0">
                <a:solidFill>
                  <a:srgbClr val="0070C0"/>
                </a:solidFill>
              </a:rPr>
              <a:t>Reassuring staff, soothing ambience – colours, sounds. </a:t>
            </a:r>
          </a:p>
          <a:p>
            <a:r>
              <a:rPr lang="en-GB" dirty="0">
                <a:solidFill>
                  <a:srgbClr val="0070C0"/>
                </a:solidFill>
              </a:rPr>
              <a:t>Staff rotation with challenging individuals helps reduce staff burnout.</a:t>
            </a:r>
          </a:p>
          <a:p>
            <a:r>
              <a:rPr lang="en-GB" dirty="0">
                <a:solidFill>
                  <a:srgbClr val="0070C0"/>
                </a:solidFill>
              </a:rPr>
              <a:t>Activities – communal and individual are important, physically &amp; cognitively stimulating, and emotionally reassuring, e.g. reminiscence therapy….   Environments have to be conducive to all of this.  </a:t>
            </a:r>
          </a:p>
        </p:txBody>
      </p:sp>
      <p:pic>
        <p:nvPicPr>
          <p:cNvPr id="2050" name="Picture 2">
            <a:extLst>
              <a:ext uri="{FF2B5EF4-FFF2-40B4-BE49-F238E27FC236}">
                <a16:creationId xmlns:a16="http://schemas.microsoft.com/office/drawing/2014/main" id="{40041A01-B3F1-AD3C-184D-89B944DEE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744" y="1391655"/>
            <a:ext cx="3143358" cy="20955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10430D-9D68-EE84-4753-2555B3B9E990}"/>
              </a:ext>
            </a:extLst>
          </p:cNvPr>
          <p:cNvSpPr txBox="1"/>
          <p:nvPr/>
        </p:nvSpPr>
        <p:spPr>
          <a:xfrm>
            <a:off x="8665050" y="3487227"/>
            <a:ext cx="3143357" cy="646331"/>
          </a:xfrm>
          <a:prstGeom prst="rect">
            <a:avLst/>
          </a:prstGeom>
          <a:noFill/>
        </p:spPr>
        <p:txBody>
          <a:bodyPr wrap="square">
            <a:spAutoFit/>
          </a:bodyPr>
          <a:lstStyle/>
          <a:p>
            <a:r>
              <a:rPr lang="en-GB" sz="1200" dirty="0">
                <a:solidFill>
                  <a:srgbClr val="0070C0"/>
                </a:solidFill>
              </a:rPr>
              <a:t>https://www.careflex.co.uk/info-centre/blogs/specialist-seating-and-the-care-home-environment/</a:t>
            </a:r>
          </a:p>
        </p:txBody>
      </p:sp>
    </p:spTree>
    <p:extLst>
      <p:ext uri="{BB962C8B-B14F-4D97-AF65-F5344CB8AC3E}">
        <p14:creationId xmlns:p14="http://schemas.microsoft.com/office/powerpoint/2010/main" val="2015945621"/>
      </p:ext>
    </p:extLst>
  </p:cSld>
  <p:clrMapOvr>
    <a:masterClrMapping/>
  </p:clrMapOvr>
  <mc:AlternateContent xmlns:mc="http://schemas.openxmlformats.org/markup-compatibility/2006" xmlns:p14="http://schemas.microsoft.com/office/powerpoint/2010/main">
    <mc:Choice Requires="p14">
      <p:transition spd="slow" p14:dur="2000" advTm="718857"/>
    </mc:Choice>
    <mc:Fallback xmlns="">
      <p:transition spd="slow" advTm="7188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B30C-F3E4-7235-840B-060A8511DCDA}"/>
              </a:ext>
            </a:extLst>
          </p:cNvPr>
          <p:cNvSpPr>
            <a:spLocks noGrp="1"/>
          </p:cNvSpPr>
          <p:nvPr>
            <p:ph type="title"/>
          </p:nvPr>
        </p:nvSpPr>
        <p:spPr/>
        <p:txBody>
          <a:bodyPr/>
          <a:lstStyle/>
          <a:p>
            <a:pPr algn="ctr"/>
            <a:r>
              <a:rPr lang="en-GB" b="1" dirty="0">
                <a:solidFill>
                  <a:srgbClr val="0070C0"/>
                </a:solidFill>
              </a:rPr>
              <a:t>Does environment really make any difference?</a:t>
            </a:r>
          </a:p>
        </p:txBody>
      </p:sp>
      <p:sp>
        <p:nvSpPr>
          <p:cNvPr id="3" name="Content Placeholder 2">
            <a:extLst>
              <a:ext uri="{FF2B5EF4-FFF2-40B4-BE49-F238E27FC236}">
                <a16:creationId xmlns:a16="http://schemas.microsoft.com/office/drawing/2014/main" id="{BA4FB14A-3AA4-59DE-C717-BCACEB895AB1}"/>
              </a:ext>
            </a:extLst>
          </p:cNvPr>
          <p:cNvSpPr>
            <a:spLocks noGrp="1"/>
          </p:cNvSpPr>
          <p:nvPr>
            <p:ph idx="1"/>
          </p:nvPr>
        </p:nvSpPr>
        <p:spPr>
          <a:xfrm>
            <a:off x="233266" y="1825625"/>
            <a:ext cx="4665306" cy="3884710"/>
          </a:xfrm>
        </p:spPr>
        <p:txBody>
          <a:bodyPr>
            <a:normAutofit/>
          </a:bodyPr>
          <a:lstStyle/>
          <a:p>
            <a:r>
              <a:rPr lang="en-GB" sz="1600" dirty="0">
                <a:solidFill>
                  <a:srgbClr val="0070C0"/>
                </a:solidFill>
                <a:hlinkClick r:id="rId2"/>
              </a:rPr>
              <a:t>https://www.wired.com/2011/12/london-taxi-driver-memory/</a:t>
            </a:r>
            <a:endParaRPr lang="en-GB" sz="1600" dirty="0">
              <a:solidFill>
                <a:srgbClr val="0070C0"/>
              </a:solidFill>
            </a:endParaRPr>
          </a:p>
          <a:p>
            <a:r>
              <a:rPr lang="en-GB" sz="1600" dirty="0">
                <a:solidFill>
                  <a:srgbClr val="0070C0"/>
                </a:solidFill>
              </a:rPr>
              <a:t>Maguire E, </a:t>
            </a:r>
            <a:r>
              <a:rPr lang="en-GB" sz="1600" dirty="0" err="1">
                <a:solidFill>
                  <a:srgbClr val="0070C0"/>
                </a:solidFill>
              </a:rPr>
              <a:t>Gadian</a:t>
            </a:r>
            <a:r>
              <a:rPr lang="en-GB" sz="1600" dirty="0">
                <a:solidFill>
                  <a:srgbClr val="0070C0"/>
                </a:solidFill>
              </a:rPr>
              <a:t> D, </a:t>
            </a:r>
            <a:r>
              <a:rPr lang="en-GB" sz="1600" dirty="0" err="1">
                <a:solidFill>
                  <a:srgbClr val="0070C0"/>
                </a:solidFill>
              </a:rPr>
              <a:t>Johnsrude</a:t>
            </a:r>
            <a:r>
              <a:rPr lang="en-GB" sz="1600" dirty="0">
                <a:solidFill>
                  <a:srgbClr val="0070C0"/>
                </a:solidFill>
              </a:rPr>
              <a:t> I (2000) </a:t>
            </a:r>
            <a:r>
              <a:rPr lang="en-GB" sz="1600" dirty="0" err="1">
                <a:solidFill>
                  <a:srgbClr val="0070C0"/>
                </a:solidFill>
              </a:rPr>
              <a:t>Naviagation</a:t>
            </a:r>
            <a:r>
              <a:rPr lang="en-GB" sz="1600" dirty="0">
                <a:solidFill>
                  <a:srgbClr val="0070C0"/>
                </a:solidFill>
              </a:rPr>
              <a:t>-related structural change in the hippocampi of taxi drivers, PNAS 97(8), </a:t>
            </a:r>
            <a:r>
              <a:rPr lang="en-GB" sz="1600" dirty="0">
                <a:solidFill>
                  <a:srgbClr val="0070C0"/>
                </a:solidFill>
                <a:hlinkClick r:id="rId3"/>
              </a:rPr>
              <a:t>https://www.pnas.org/doi/10.1073/pnas.070039597</a:t>
            </a:r>
            <a:endParaRPr lang="en-GB" sz="1600" dirty="0">
              <a:solidFill>
                <a:srgbClr val="0070C0"/>
              </a:solidFill>
            </a:endParaRPr>
          </a:p>
          <a:p>
            <a:endParaRPr lang="en-GB" sz="1600" dirty="0">
              <a:solidFill>
                <a:srgbClr val="0070C0"/>
              </a:solidFill>
            </a:endParaRPr>
          </a:p>
          <a:p>
            <a:r>
              <a:rPr lang="en-GB" sz="1600" b="0" i="0" dirty="0">
                <a:solidFill>
                  <a:srgbClr val="0070C0"/>
                </a:solidFill>
                <a:effectLst/>
              </a:rPr>
              <a:t>Liew A, Teo C, Soga T (2022) The Molecular Effects of Environmental Enrichment on Alzheimer’s Disease. </a:t>
            </a:r>
            <a:r>
              <a:rPr lang="en-GB" sz="1600" b="0" i="1" dirty="0">
                <a:solidFill>
                  <a:srgbClr val="0070C0"/>
                </a:solidFill>
                <a:effectLst/>
              </a:rPr>
              <a:t>Mol </a:t>
            </a:r>
            <a:r>
              <a:rPr lang="en-GB" sz="1600" b="0" i="1" dirty="0" err="1">
                <a:solidFill>
                  <a:srgbClr val="0070C0"/>
                </a:solidFill>
                <a:effectLst/>
              </a:rPr>
              <a:t>Neurobiol</a:t>
            </a:r>
            <a:r>
              <a:rPr lang="en-GB" sz="1600" b="0" i="0" dirty="0">
                <a:solidFill>
                  <a:srgbClr val="0070C0"/>
                </a:solidFill>
                <a:effectLst/>
              </a:rPr>
              <a:t> </a:t>
            </a:r>
            <a:r>
              <a:rPr lang="en-GB" sz="1600" b="1" i="0" dirty="0">
                <a:solidFill>
                  <a:srgbClr val="0070C0"/>
                </a:solidFill>
                <a:effectLst/>
              </a:rPr>
              <a:t>59</a:t>
            </a:r>
            <a:r>
              <a:rPr lang="en-GB" sz="1600" b="0" i="0" dirty="0">
                <a:solidFill>
                  <a:srgbClr val="0070C0"/>
                </a:solidFill>
                <a:effectLst/>
              </a:rPr>
              <a:t>, 7095–7118. https://doi.org/10.1007/s12035-022-03016-w</a:t>
            </a:r>
            <a:endParaRPr lang="en-GB" sz="1600" dirty="0">
              <a:solidFill>
                <a:srgbClr val="0070C0"/>
              </a:solidFill>
            </a:endParaRPr>
          </a:p>
        </p:txBody>
      </p:sp>
      <p:pic>
        <p:nvPicPr>
          <p:cNvPr id="3074" name="Picture 2">
            <a:extLst>
              <a:ext uri="{FF2B5EF4-FFF2-40B4-BE49-F238E27FC236}">
                <a16:creationId xmlns:a16="http://schemas.microsoft.com/office/drawing/2014/main" id="{CF6A2108-C0C6-9B4E-6F9B-CA7D87044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702" y="1538386"/>
            <a:ext cx="3079102" cy="20434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look inside the Snoezelen Therapy Room at Chateau Madeleine in Suntree. The setting is helping Alzheimer's patients improve their memory and response to their environment">
            <a:extLst>
              <a:ext uri="{FF2B5EF4-FFF2-40B4-BE49-F238E27FC236}">
                <a16:creationId xmlns:a16="http://schemas.microsoft.com/office/drawing/2014/main" id="{7E3D6806-C976-FFD4-3A3F-4EEB36325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6702" y="3760237"/>
            <a:ext cx="3079102" cy="17378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167EAE-2377-DC23-3A80-45DBCEFC6E9F}"/>
              </a:ext>
            </a:extLst>
          </p:cNvPr>
          <p:cNvSpPr txBox="1"/>
          <p:nvPr/>
        </p:nvSpPr>
        <p:spPr>
          <a:xfrm>
            <a:off x="6820677" y="5498061"/>
            <a:ext cx="3079102" cy="1077218"/>
          </a:xfrm>
          <a:prstGeom prst="rect">
            <a:avLst/>
          </a:prstGeom>
          <a:noFill/>
        </p:spPr>
        <p:txBody>
          <a:bodyPr wrap="square">
            <a:spAutoFit/>
          </a:bodyPr>
          <a:lstStyle/>
          <a:p>
            <a:r>
              <a:rPr lang="en-GB" sz="1600" dirty="0">
                <a:solidFill>
                  <a:srgbClr val="0070C0"/>
                </a:solidFill>
              </a:rPr>
              <a:t>https://eu.floridatoday.com/story/life/wellness/2019/01/22/dementia-patients-responding-sensory-therapy-rooms/2613338002/</a:t>
            </a:r>
          </a:p>
        </p:txBody>
      </p:sp>
    </p:spTree>
    <p:extLst>
      <p:ext uri="{BB962C8B-B14F-4D97-AF65-F5344CB8AC3E}">
        <p14:creationId xmlns:p14="http://schemas.microsoft.com/office/powerpoint/2010/main" val="3001324841"/>
      </p:ext>
    </p:extLst>
  </p:cSld>
  <p:clrMapOvr>
    <a:masterClrMapping/>
  </p:clrMapOvr>
  <mc:AlternateContent xmlns:mc="http://schemas.openxmlformats.org/markup-compatibility/2006" xmlns:p14="http://schemas.microsoft.com/office/powerpoint/2010/main">
    <mc:Choice Requires="p14">
      <p:transition spd="slow" p14:dur="2000" advTm="610472"/>
    </mc:Choice>
    <mc:Fallback xmlns="">
      <p:transition spd="slow" advTm="61047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1710</Words>
  <Application>Microsoft Office PowerPoint</Application>
  <PresentationFormat>Widescreen</PresentationFormat>
  <Paragraphs>105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Comprehensive Care</vt:lpstr>
      <vt:lpstr>Learning Outcomes </vt:lpstr>
      <vt:lpstr>Environmental factors</vt:lpstr>
      <vt:lpstr>Environmental factors to consider in care can include: </vt:lpstr>
      <vt:lpstr>Environmental factors and NDDs</vt:lpstr>
      <vt:lpstr>Home / care home  Physical environment</vt:lpstr>
      <vt:lpstr>Social environment</vt:lpstr>
      <vt:lpstr>Emotional environment</vt:lpstr>
      <vt:lpstr>Does environment really make any difference?</vt:lpstr>
      <vt:lpstr>Scenario</vt:lpstr>
      <vt:lpstr>Scenario – my attempt- you may do better….</vt:lpstr>
      <vt:lpstr>Summary</vt:lpstr>
      <vt:lpstr>References / Bibliography</vt:lpstr>
      <vt:lpstr>Any questions?</vt:lpstr>
      <vt:lpstr>Thank you </vt:lpstr>
      <vt:lpstr>Duration – 2 hours, 20 minutes.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Martin Jens Persson</dc:creator>
  <cp:lastModifiedBy>steve smith</cp:lastModifiedBy>
  <cp:revision>9</cp:revision>
  <dcterms:created xsi:type="dcterms:W3CDTF">2022-12-12T07:56:35Z</dcterms:created>
  <dcterms:modified xsi:type="dcterms:W3CDTF">2023-11-07T05:33:29Z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