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9" r:id="rId2"/>
    <p:sldId id="260" r:id="rId3"/>
    <p:sldId id="274" r:id="rId4"/>
    <p:sldId id="275" r:id="rId5"/>
    <p:sldId id="276" r:id="rId6"/>
    <p:sldId id="277" r:id="rId7"/>
    <p:sldId id="272" r:id="rId8"/>
    <p:sldId id="278" r:id="rId9"/>
    <p:sldId id="279" r:id="rId10"/>
    <p:sldId id="284" r:id="rId11"/>
    <p:sldId id="283" r:id="rId12"/>
    <p:sldId id="280" r:id="rId13"/>
    <p:sldId id="285" r:id="rId14"/>
    <p:sldId id="261" r:id="rId15"/>
    <p:sldId id="270" r:id="rId16"/>
    <p:sldId id="262" r:id="rId17"/>
    <p:sldId id="281" r:id="rId18"/>
    <p:sldId id="282" r:id="rId19"/>
    <p:sldId id="287" r:id="rId20"/>
    <p:sldId id="271" r:id="rId21"/>
    <p:sldId id="273" r:id="rId22"/>
    <p:sldId id="514" r:id="rId23"/>
    <p:sldId id="515" r:id="rId24"/>
    <p:sldId id="286" r:id="rId25"/>
    <p:sldId id="512" r:id="rId26"/>
    <p:sldId id="513" r:id="rId27"/>
    <p:sldId id="51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11CDFCD-440D-49B9-8C86-6ABF4F2ED95C}">
          <p14:sldIdLst>
            <p14:sldId id="259"/>
            <p14:sldId id="260"/>
            <p14:sldId id="274"/>
            <p14:sldId id="275"/>
            <p14:sldId id="276"/>
            <p14:sldId id="277"/>
            <p14:sldId id="272"/>
            <p14:sldId id="278"/>
            <p14:sldId id="279"/>
            <p14:sldId id="284"/>
            <p14:sldId id="283"/>
            <p14:sldId id="280"/>
            <p14:sldId id="285"/>
            <p14:sldId id="261"/>
            <p14:sldId id="270"/>
            <p14:sldId id="262"/>
            <p14:sldId id="281"/>
            <p14:sldId id="282"/>
            <p14:sldId id="287"/>
            <p14:sldId id="271"/>
            <p14:sldId id="273"/>
            <p14:sldId id="514"/>
            <p14:sldId id="515"/>
            <p14:sldId id="286"/>
            <p14:sldId id="512"/>
            <p14:sldId id="513"/>
            <p14:sldId id="516"/>
          </p14:sldIdLst>
        </p14:section>
        <p14:section name="Untitled Section" id="{B725FBD5-A1C5-49C9-AACB-52E78EDAB2BB}">
          <p14:sldIdLst/>
        </p14:section>
        <p14:section name="Default Section" id="{4856A1D5-6206-4115-8750-0D0E2D918A7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6327"/>
  </p:normalViewPr>
  <p:slideViewPr>
    <p:cSldViewPr snapToGrid="0">
      <p:cViewPr varScale="1">
        <p:scale>
          <a:sx n="82" d="100"/>
          <a:sy n="82" d="100"/>
        </p:scale>
        <p:origin x="691"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 smith" userId="b48a1e4ac3f36e84" providerId="LiveId" clId="{8C5B43B9-7EB0-4E72-92FE-9DCAFD250CF9}"/>
    <pc:docChg chg="custSel modSld sldOrd">
      <pc:chgData name="steve smith" userId="b48a1e4ac3f36e84" providerId="LiveId" clId="{8C5B43B9-7EB0-4E72-92FE-9DCAFD250CF9}" dt="2023-08-11T14:33:54.447" v="25" actId="113"/>
      <pc:docMkLst>
        <pc:docMk/>
      </pc:docMkLst>
      <pc:sldChg chg="modSp mod ord">
        <pc:chgData name="steve smith" userId="b48a1e4ac3f36e84" providerId="LiveId" clId="{8C5B43B9-7EB0-4E72-92FE-9DCAFD250CF9}" dt="2023-08-11T14:33:54.447" v="25" actId="113"/>
        <pc:sldMkLst>
          <pc:docMk/>
          <pc:sldMk cId="1460918682" sldId="516"/>
        </pc:sldMkLst>
        <pc:spChg chg="mod">
          <ac:chgData name="steve smith" userId="b48a1e4ac3f36e84" providerId="LiveId" clId="{8C5B43B9-7EB0-4E72-92FE-9DCAFD250CF9}" dt="2023-08-11T14:33:54.447" v="25" actId="113"/>
          <ac:spMkLst>
            <pc:docMk/>
            <pc:sldMk cId="1460918682" sldId="516"/>
            <ac:spMk id="2" creationId="{46385ED8-DE3D-75C2-7DD2-EEC802EBC114}"/>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7EDFB-A2D1-D169-E851-D5D8ABE5CAC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59E289BA-C93C-90C7-D36E-2E22B82630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848A74DA-B391-D41D-394D-0DFAE7406DA8}"/>
              </a:ext>
            </a:extLst>
          </p:cNvPr>
          <p:cNvSpPr>
            <a:spLocks noGrp="1"/>
          </p:cNvSpPr>
          <p:nvPr>
            <p:ph type="dt" sz="half" idx="10"/>
          </p:nvPr>
        </p:nvSpPr>
        <p:spPr/>
        <p:txBody>
          <a:bodyPr/>
          <a:lstStyle/>
          <a:p>
            <a:fld id="{48A87A34-81AB-432B-8DAE-1953F412C126}" type="datetimeFigureOut">
              <a:rPr lang="en-US" smtClean="0"/>
              <a:t>11/7/2023</a:t>
            </a:fld>
            <a:endParaRPr lang="en-US" dirty="0"/>
          </a:p>
        </p:txBody>
      </p:sp>
      <p:sp>
        <p:nvSpPr>
          <p:cNvPr id="5" name="Footer Placeholder 4">
            <a:extLst>
              <a:ext uri="{FF2B5EF4-FFF2-40B4-BE49-F238E27FC236}">
                <a16:creationId xmlns:a16="http://schemas.microsoft.com/office/drawing/2014/main" id="{152B8157-AC9A-6B7F-2C75-3F5D15998AD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5652A56-2BE5-FCEC-8247-D119393011B6}"/>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03838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A81DA-5181-19B4-295C-6027ABBF7B0B}"/>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4E5F7246-9EB1-4D88-0232-A8FC798875E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4A6F5AD-7EFD-1686-2E9E-73A996EA52D4}"/>
              </a:ext>
            </a:extLst>
          </p:cNvPr>
          <p:cNvSpPr>
            <a:spLocks noGrp="1"/>
          </p:cNvSpPr>
          <p:nvPr>
            <p:ph type="dt" sz="half" idx="10"/>
          </p:nvPr>
        </p:nvSpPr>
        <p:spPr/>
        <p:txBody>
          <a:bodyPr/>
          <a:lstStyle/>
          <a:p>
            <a:fld id="{5706EFCD-9E10-D444-B141-9B23EA676C6C}" type="datetimeFigureOut">
              <a:rPr lang="en-SE" smtClean="0"/>
              <a:t>11/07/2023</a:t>
            </a:fld>
            <a:endParaRPr lang="en-SE"/>
          </a:p>
        </p:txBody>
      </p:sp>
      <p:sp>
        <p:nvSpPr>
          <p:cNvPr id="5" name="Footer Placeholder 4">
            <a:extLst>
              <a:ext uri="{FF2B5EF4-FFF2-40B4-BE49-F238E27FC236}">
                <a16:creationId xmlns:a16="http://schemas.microsoft.com/office/drawing/2014/main" id="{72C7EE70-53D4-6498-D7B3-AC2F62194601}"/>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7E7B68AA-89C9-A17A-6877-CBF3BAC3A839}"/>
              </a:ext>
            </a:extLst>
          </p:cNvPr>
          <p:cNvSpPr>
            <a:spLocks noGrp="1"/>
          </p:cNvSpPr>
          <p:nvPr>
            <p:ph type="sldNum" sz="quarter" idx="12"/>
          </p:nvPr>
        </p:nvSpPr>
        <p:spPr/>
        <p:txBody>
          <a:bodyPr/>
          <a:lstStyle/>
          <a:p>
            <a:fld id="{316871F5-4C52-B64A-ACD4-0F293C289581}" type="slidenum">
              <a:rPr lang="en-SE" smtClean="0"/>
              <a:t>‹#›</a:t>
            </a:fld>
            <a:endParaRPr lang="en-SE"/>
          </a:p>
        </p:txBody>
      </p:sp>
    </p:spTree>
    <p:extLst>
      <p:ext uri="{BB962C8B-B14F-4D97-AF65-F5344CB8AC3E}">
        <p14:creationId xmlns:p14="http://schemas.microsoft.com/office/powerpoint/2010/main" val="3093787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783122-101E-1198-6C5F-ED8AF435849F}"/>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EDB0EEF6-B85D-D195-2F6E-53435EBC82F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40A213B-4C45-525C-DF49-7ABD71FC9E68}"/>
              </a:ext>
            </a:extLst>
          </p:cNvPr>
          <p:cNvSpPr>
            <a:spLocks noGrp="1"/>
          </p:cNvSpPr>
          <p:nvPr>
            <p:ph type="dt" sz="half" idx="10"/>
          </p:nvPr>
        </p:nvSpPr>
        <p:spPr/>
        <p:txBody>
          <a:bodyPr/>
          <a:lstStyle/>
          <a:p>
            <a:fld id="{5706EFCD-9E10-D444-B141-9B23EA676C6C}" type="datetimeFigureOut">
              <a:rPr lang="en-SE" smtClean="0"/>
              <a:t>11/07/2023</a:t>
            </a:fld>
            <a:endParaRPr lang="en-SE"/>
          </a:p>
        </p:txBody>
      </p:sp>
      <p:sp>
        <p:nvSpPr>
          <p:cNvPr id="5" name="Footer Placeholder 4">
            <a:extLst>
              <a:ext uri="{FF2B5EF4-FFF2-40B4-BE49-F238E27FC236}">
                <a16:creationId xmlns:a16="http://schemas.microsoft.com/office/drawing/2014/main" id="{EEDA5F51-C3A8-5225-5641-AFAC68DD07B4}"/>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97BCF04D-489B-5F01-6EC6-7D86956B1581}"/>
              </a:ext>
            </a:extLst>
          </p:cNvPr>
          <p:cNvSpPr>
            <a:spLocks noGrp="1"/>
          </p:cNvSpPr>
          <p:nvPr>
            <p:ph type="sldNum" sz="quarter" idx="12"/>
          </p:nvPr>
        </p:nvSpPr>
        <p:spPr/>
        <p:txBody>
          <a:bodyPr/>
          <a:lstStyle/>
          <a:p>
            <a:fld id="{316871F5-4C52-B64A-ACD4-0F293C289581}" type="slidenum">
              <a:rPr lang="en-SE" smtClean="0"/>
              <a:t>‹#›</a:t>
            </a:fld>
            <a:endParaRPr lang="en-SE"/>
          </a:p>
        </p:txBody>
      </p:sp>
    </p:spTree>
    <p:extLst>
      <p:ext uri="{BB962C8B-B14F-4D97-AF65-F5344CB8AC3E}">
        <p14:creationId xmlns:p14="http://schemas.microsoft.com/office/powerpoint/2010/main" val="3965262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0DAC3-B138-FEA3-71CE-36BA8A010048}"/>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BAF48DF2-2465-9554-ED32-DC70EBF9876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DF8C49E-8A98-9019-6657-BE8200A6178C}"/>
              </a:ext>
            </a:extLst>
          </p:cNvPr>
          <p:cNvSpPr>
            <a:spLocks noGrp="1"/>
          </p:cNvSpPr>
          <p:nvPr>
            <p:ph type="dt" sz="half" idx="10"/>
          </p:nvPr>
        </p:nvSpPr>
        <p:spPr/>
        <p:txBody>
          <a:bodyPr/>
          <a:lstStyle/>
          <a:p>
            <a:fld id="{48A87A34-81AB-432B-8DAE-1953F412C126}" type="datetimeFigureOut">
              <a:rPr lang="en-US" smtClean="0"/>
              <a:t>11/7/2023</a:t>
            </a:fld>
            <a:endParaRPr lang="en-US" dirty="0"/>
          </a:p>
        </p:txBody>
      </p:sp>
      <p:sp>
        <p:nvSpPr>
          <p:cNvPr id="5" name="Footer Placeholder 4">
            <a:extLst>
              <a:ext uri="{FF2B5EF4-FFF2-40B4-BE49-F238E27FC236}">
                <a16:creationId xmlns:a16="http://schemas.microsoft.com/office/drawing/2014/main" id="{F4D4BC6D-7E61-AFCD-A78B-8D8851C9B92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4CA2D62-7074-26B1-CAA7-C11705A9F1CF}"/>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5781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E195D-58DC-177C-7B5E-697E224387F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7782379E-2555-E439-E388-51A0843E76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2D8212B-FED2-692A-F906-57DDA94786E8}"/>
              </a:ext>
            </a:extLst>
          </p:cNvPr>
          <p:cNvSpPr>
            <a:spLocks noGrp="1"/>
          </p:cNvSpPr>
          <p:nvPr>
            <p:ph type="dt" sz="half" idx="10"/>
          </p:nvPr>
        </p:nvSpPr>
        <p:spPr/>
        <p:txBody>
          <a:bodyPr/>
          <a:lstStyle/>
          <a:p>
            <a:fld id="{48A87A34-81AB-432B-8DAE-1953F412C126}" type="datetimeFigureOut">
              <a:rPr lang="en-US" smtClean="0"/>
              <a:t>11/7/2023</a:t>
            </a:fld>
            <a:endParaRPr lang="en-US" dirty="0"/>
          </a:p>
        </p:txBody>
      </p:sp>
      <p:sp>
        <p:nvSpPr>
          <p:cNvPr id="5" name="Footer Placeholder 4">
            <a:extLst>
              <a:ext uri="{FF2B5EF4-FFF2-40B4-BE49-F238E27FC236}">
                <a16:creationId xmlns:a16="http://schemas.microsoft.com/office/drawing/2014/main" id="{B917EFDF-C7B6-FEB2-9AEE-69D543D0057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DDEDD68-D0CA-6F94-727F-0C2C2921B7A9}"/>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00689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C896E-BB0D-DC79-77B7-E281424DBF65}"/>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D95DB8AD-B689-B9AC-31F8-0FBDC0082B8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65A9EF8D-F06F-FBF8-0776-9873E04B140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B2FA82C0-096D-FA21-091D-AA6DA3C6172D}"/>
              </a:ext>
            </a:extLst>
          </p:cNvPr>
          <p:cNvSpPr>
            <a:spLocks noGrp="1"/>
          </p:cNvSpPr>
          <p:nvPr>
            <p:ph type="dt" sz="half" idx="10"/>
          </p:nvPr>
        </p:nvSpPr>
        <p:spPr/>
        <p:txBody>
          <a:bodyPr/>
          <a:lstStyle/>
          <a:p>
            <a:fld id="{48A87A34-81AB-432B-8DAE-1953F412C126}" type="datetimeFigureOut">
              <a:rPr lang="en-US" smtClean="0"/>
              <a:t>11/7/2023</a:t>
            </a:fld>
            <a:endParaRPr lang="en-US" dirty="0"/>
          </a:p>
        </p:txBody>
      </p:sp>
      <p:sp>
        <p:nvSpPr>
          <p:cNvPr id="6" name="Footer Placeholder 5">
            <a:extLst>
              <a:ext uri="{FF2B5EF4-FFF2-40B4-BE49-F238E27FC236}">
                <a16:creationId xmlns:a16="http://schemas.microsoft.com/office/drawing/2014/main" id="{6C644677-024D-3D6F-AED8-17146277122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1F10F84-1193-5BC6-A51F-2E761EC31FD7}"/>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51619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4C493-8229-75B0-631D-2CB945418B3F}"/>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FE5DA593-84D8-A8F6-9EE0-5A96B49002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A93C8EE-D18D-C8E5-426B-FD229BA5FFE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53B9A0ED-718B-EAA9-E785-BE682D1A74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119AED1-4F4C-03C0-E738-2A693785887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97E014A6-B85E-27C5-1101-185FEC47E5AB}"/>
              </a:ext>
            </a:extLst>
          </p:cNvPr>
          <p:cNvSpPr>
            <a:spLocks noGrp="1"/>
          </p:cNvSpPr>
          <p:nvPr>
            <p:ph type="dt" sz="half" idx="10"/>
          </p:nvPr>
        </p:nvSpPr>
        <p:spPr/>
        <p:txBody>
          <a:bodyPr/>
          <a:lstStyle/>
          <a:p>
            <a:fld id="{5706EFCD-9E10-D444-B141-9B23EA676C6C}" type="datetimeFigureOut">
              <a:rPr lang="en-SE" smtClean="0"/>
              <a:t>11/07/2023</a:t>
            </a:fld>
            <a:endParaRPr lang="en-SE"/>
          </a:p>
        </p:txBody>
      </p:sp>
      <p:sp>
        <p:nvSpPr>
          <p:cNvPr id="8" name="Footer Placeholder 7">
            <a:extLst>
              <a:ext uri="{FF2B5EF4-FFF2-40B4-BE49-F238E27FC236}">
                <a16:creationId xmlns:a16="http://schemas.microsoft.com/office/drawing/2014/main" id="{E4CB0A3E-FD64-3C74-E13B-7D3B6213B05E}"/>
              </a:ext>
            </a:extLst>
          </p:cNvPr>
          <p:cNvSpPr>
            <a:spLocks noGrp="1"/>
          </p:cNvSpPr>
          <p:nvPr>
            <p:ph type="ftr" sz="quarter" idx="11"/>
          </p:nvPr>
        </p:nvSpPr>
        <p:spPr/>
        <p:txBody>
          <a:bodyPr/>
          <a:lstStyle/>
          <a:p>
            <a:endParaRPr lang="en-SE"/>
          </a:p>
        </p:txBody>
      </p:sp>
      <p:sp>
        <p:nvSpPr>
          <p:cNvPr id="9" name="Slide Number Placeholder 8">
            <a:extLst>
              <a:ext uri="{FF2B5EF4-FFF2-40B4-BE49-F238E27FC236}">
                <a16:creationId xmlns:a16="http://schemas.microsoft.com/office/drawing/2014/main" id="{C7F7DCB8-F961-0AA0-E7FE-1C2A6F513566}"/>
              </a:ext>
            </a:extLst>
          </p:cNvPr>
          <p:cNvSpPr>
            <a:spLocks noGrp="1"/>
          </p:cNvSpPr>
          <p:nvPr>
            <p:ph type="sldNum" sz="quarter" idx="12"/>
          </p:nvPr>
        </p:nvSpPr>
        <p:spPr/>
        <p:txBody>
          <a:bodyPr/>
          <a:lstStyle/>
          <a:p>
            <a:fld id="{316871F5-4C52-B64A-ACD4-0F293C289581}" type="slidenum">
              <a:rPr lang="en-SE" smtClean="0"/>
              <a:t>‹#›</a:t>
            </a:fld>
            <a:endParaRPr lang="en-SE"/>
          </a:p>
        </p:txBody>
      </p:sp>
    </p:spTree>
    <p:extLst>
      <p:ext uri="{BB962C8B-B14F-4D97-AF65-F5344CB8AC3E}">
        <p14:creationId xmlns:p14="http://schemas.microsoft.com/office/powerpoint/2010/main" val="1647424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70535-F192-8A0D-C157-ECDE2A4D40D0}"/>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A321B448-0183-1135-CA11-5243BC05A944}"/>
              </a:ext>
            </a:extLst>
          </p:cNvPr>
          <p:cNvSpPr>
            <a:spLocks noGrp="1"/>
          </p:cNvSpPr>
          <p:nvPr>
            <p:ph type="dt" sz="half" idx="10"/>
          </p:nvPr>
        </p:nvSpPr>
        <p:spPr/>
        <p:txBody>
          <a:bodyPr/>
          <a:lstStyle/>
          <a:p>
            <a:fld id="{5706EFCD-9E10-D444-B141-9B23EA676C6C}" type="datetimeFigureOut">
              <a:rPr lang="en-SE" smtClean="0"/>
              <a:t>11/07/2023</a:t>
            </a:fld>
            <a:endParaRPr lang="en-SE"/>
          </a:p>
        </p:txBody>
      </p:sp>
      <p:sp>
        <p:nvSpPr>
          <p:cNvPr id="4" name="Footer Placeholder 3">
            <a:extLst>
              <a:ext uri="{FF2B5EF4-FFF2-40B4-BE49-F238E27FC236}">
                <a16:creationId xmlns:a16="http://schemas.microsoft.com/office/drawing/2014/main" id="{5DCD45A6-8D4C-20C2-D32C-7FC96FE01615}"/>
              </a:ext>
            </a:extLst>
          </p:cNvPr>
          <p:cNvSpPr>
            <a:spLocks noGrp="1"/>
          </p:cNvSpPr>
          <p:nvPr>
            <p:ph type="ftr" sz="quarter" idx="11"/>
          </p:nvPr>
        </p:nvSpPr>
        <p:spPr/>
        <p:txBody>
          <a:bodyPr/>
          <a:lstStyle/>
          <a:p>
            <a:endParaRPr lang="en-SE"/>
          </a:p>
        </p:txBody>
      </p:sp>
      <p:sp>
        <p:nvSpPr>
          <p:cNvPr id="5" name="Slide Number Placeholder 4">
            <a:extLst>
              <a:ext uri="{FF2B5EF4-FFF2-40B4-BE49-F238E27FC236}">
                <a16:creationId xmlns:a16="http://schemas.microsoft.com/office/drawing/2014/main" id="{8B5E1B8D-60E0-BA96-5A30-3099A2707AD3}"/>
              </a:ext>
            </a:extLst>
          </p:cNvPr>
          <p:cNvSpPr>
            <a:spLocks noGrp="1"/>
          </p:cNvSpPr>
          <p:nvPr>
            <p:ph type="sldNum" sz="quarter" idx="12"/>
          </p:nvPr>
        </p:nvSpPr>
        <p:spPr/>
        <p:txBody>
          <a:bodyPr/>
          <a:lstStyle/>
          <a:p>
            <a:fld id="{316871F5-4C52-B64A-ACD4-0F293C289581}" type="slidenum">
              <a:rPr lang="en-SE" smtClean="0"/>
              <a:t>‹#›</a:t>
            </a:fld>
            <a:endParaRPr lang="en-SE"/>
          </a:p>
        </p:txBody>
      </p:sp>
    </p:spTree>
    <p:extLst>
      <p:ext uri="{BB962C8B-B14F-4D97-AF65-F5344CB8AC3E}">
        <p14:creationId xmlns:p14="http://schemas.microsoft.com/office/powerpoint/2010/main" val="3927174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EC75A2-52CE-BA99-9132-E66A202C0EB4}"/>
              </a:ext>
            </a:extLst>
          </p:cNvPr>
          <p:cNvSpPr>
            <a:spLocks noGrp="1"/>
          </p:cNvSpPr>
          <p:nvPr>
            <p:ph type="dt" sz="half" idx="10"/>
          </p:nvPr>
        </p:nvSpPr>
        <p:spPr/>
        <p:txBody>
          <a:bodyPr/>
          <a:lstStyle/>
          <a:p>
            <a:fld id="{5706EFCD-9E10-D444-B141-9B23EA676C6C}" type="datetimeFigureOut">
              <a:rPr lang="en-SE" smtClean="0"/>
              <a:t>11/07/2023</a:t>
            </a:fld>
            <a:endParaRPr lang="en-SE"/>
          </a:p>
        </p:txBody>
      </p:sp>
      <p:sp>
        <p:nvSpPr>
          <p:cNvPr id="3" name="Footer Placeholder 2">
            <a:extLst>
              <a:ext uri="{FF2B5EF4-FFF2-40B4-BE49-F238E27FC236}">
                <a16:creationId xmlns:a16="http://schemas.microsoft.com/office/drawing/2014/main" id="{C47B9082-87F1-5778-6F9F-585756200324}"/>
              </a:ext>
            </a:extLst>
          </p:cNvPr>
          <p:cNvSpPr>
            <a:spLocks noGrp="1"/>
          </p:cNvSpPr>
          <p:nvPr>
            <p:ph type="ftr" sz="quarter" idx="11"/>
          </p:nvPr>
        </p:nvSpPr>
        <p:spPr/>
        <p:txBody>
          <a:bodyPr/>
          <a:lstStyle/>
          <a:p>
            <a:endParaRPr lang="en-SE"/>
          </a:p>
        </p:txBody>
      </p:sp>
      <p:sp>
        <p:nvSpPr>
          <p:cNvPr id="4" name="Slide Number Placeholder 3">
            <a:extLst>
              <a:ext uri="{FF2B5EF4-FFF2-40B4-BE49-F238E27FC236}">
                <a16:creationId xmlns:a16="http://schemas.microsoft.com/office/drawing/2014/main" id="{E7544535-D3CB-21C6-04B6-377B2A9329C2}"/>
              </a:ext>
            </a:extLst>
          </p:cNvPr>
          <p:cNvSpPr>
            <a:spLocks noGrp="1"/>
          </p:cNvSpPr>
          <p:nvPr>
            <p:ph type="sldNum" sz="quarter" idx="12"/>
          </p:nvPr>
        </p:nvSpPr>
        <p:spPr/>
        <p:txBody>
          <a:bodyPr/>
          <a:lstStyle/>
          <a:p>
            <a:fld id="{316871F5-4C52-B64A-ACD4-0F293C289581}" type="slidenum">
              <a:rPr lang="en-SE" smtClean="0"/>
              <a:t>‹#›</a:t>
            </a:fld>
            <a:endParaRPr lang="en-SE"/>
          </a:p>
        </p:txBody>
      </p:sp>
    </p:spTree>
    <p:extLst>
      <p:ext uri="{BB962C8B-B14F-4D97-AF65-F5344CB8AC3E}">
        <p14:creationId xmlns:p14="http://schemas.microsoft.com/office/powerpoint/2010/main" val="568309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B3A43-F140-CE09-E06B-16D8E4ED4F9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10455684-001E-1C8F-90C9-4709409DDB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02E2F042-25B3-6CE8-A29D-1A34276CFF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8829694-B6CE-A18F-2612-BA2F7D63C1E5}"/>
              </a:ext>
            </a:extLst>
          </p:cNvPr>
          <p:cNvSpPr>
            <a:spLocks noGrp="1"/>
          </p:cNvSpPr>
          <p:nvPr>
            <p:ph type="dt" sz="half" idx="10"/>
          </p:nvPr>
        </p:nvSpPr>
        <p:spPr/>
        <p:txBody>
          <a:bodyPr/>
          <a:lstStyle/>
          <a:p>
            <a:fld id="{5706EFCD-9E10-D444-B141-9B23EA676C6C}" type="datetimeFigureOut">
              <a:rPr lang="en-SE" smtClean="0"/>
              <a:t>11/07/2023</a:t>
            </a:fld>
            <a:endParaRPr lang="en-SE"/>
          </a:p>
        </p:txBody>
      </p:sp>
      <p:sp>
        <p:nvSpPr>
          <p:cNvPr id="6" name="Footer Placeholder 5">
            <a:extLst>
              <a:ext uri="{FF2B5EF4-FFF2-40B4-BE49-F238E27FC236}">
                <a16:creationId xmlns:a16="http://schemas.microsoft.com/office/drawing/2014/main" id="{D2223939-FD80-63C5-3E5D-3BFF0A147F3E}"/>
              </a:ext>
            </a:extLst>
          </p:cNvPr>
          <p:cNvSpPr>
            <a:spLocks noGrp="1"/>
          </p:cNvSpPr>
          <p:nvPr>
            <p:ph type="ftr" sz="quarter" idx="11"/>
          </p:nvPr>
        </p:nvSpPr>
        <p:spPr/>
        <p:txBody>
          <a:bodyPr/>
          <a:lstStyle/>
          <a:p>
            <a:endParaRPr lang="en-SE"/>
          </a:p>
        </p:txBody>
      </p:sp>
      <p:sp>
        <p:nvSpPr>
          <p:cNvPr id="7" name="Slide Number Placeholder 6">
            <a:extLst>
              <a:ext uri="{FF2B5EF4-FFF2-40B4-BE49-F238E27FC236}">
                <a16:creationId xmlns:a16="http://schemas.microsoft.com/office/drawing/2014/main" id="{EE346DE3-0545-9C86-8763-48027A97C303}"/>
              </a:ext>
            </a:extLst>
          </p:cNvPr>
          <p:cNvSpPr>
            <a:spLocks noGrp="1"/>
          </p:cNvSpPr>
          <p:nvPr>
            <p:ph type="sldNum" sz="quarter" idx="12"/>
          </p:nvPr>
        </p:nvSpPr>
        <p:spPr/>
        <p:txBody>
          <a:bodyPr/>
          <a:lstStyle/>
          <a:p>
            <a:fld id="{316871F5-4C52-B64A-ACD4-0F293C289581}" type="slidenum">
              <a:rPr lang="en-SE" smtClean="0"/>
              <a:t>‹#›</a:t>
            </a:fld>
            <a:endParaRPr lang="en-SE"/>
          </a:p>
        </p:txBody>
      </p:sp>
    </p:spTree>
    <p:extLst>
      <p:ext uri="{BB962C8B-B14F-4D97-AF65-F5344CB8AC3E}">
        <p14:creationId xmlns:p14="http://schemas.microsoft.com/office/powerpoint/2010/main" val="608249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A75A0-B8E0-835D-7972-E27CE526D70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C4E32D3D-A97E-D96B-5F42-67358D22F3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55A8E96-22F2-5083-5ADA-BAD828B0B1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A768EF9-EE9E-AA0E-5685-B5C1CA954EC3}"/>
              </a:ext>
            </a:extLst>
          </p:cNvPr>
          <p:cNvSpPr>
            <a:spLocks noGrp="1"/>
          </p:cNvSpPr>
          <p:nvPr>
            <p:ph type="dt" sz="half" idx="10"/>
          </p:nvPr>
        </p:nvSpPr>
        <p:spPr/>
        <p:txBody>
          <a:bodyPr/>
          <a:lstStyle/>
          <a:p>
            <a:fld id="{5706EFCD-9E10-D444-B141-9B23EA676C6C}" type="datetimeFigureOut">
              <a:rPr lang="en-SE" smtClean="0"/>
              <a:t>11/07/2023</a:t>
            </a:fld>
            <a:endParaRPr lang="en-SE"/>
          </a:p>
        </p:txBody>
      </p:sp>
      <p:sp>
        <p:nvSpPr>
          <p:cNvPr id="6" name="Footer Placeholder 5">
            <a:extLst>
              <a:ext uri="{FF2B5EF4-FFF2-40B4-BE49-F238E27FC236}">
                <a16:creationId xmlns:a16="http://schemas.microsoft.com/office/drawing/2014/main" id="{609D46E3-4093-D28D-FD83-E747C44F8DB4}"/>
              </a:ext>
            </a:extLst>
          </p:cNvPr>
          <p:cNvSpPr>
            <a:spLocks noGrp="1"/>
          </p:cNvSpPr>
          <p:nvPr>
            <p:ph type="ftr" sz="quarter" idx="11"/>
          </p:nvPr>
        </p:nvSpPr>
        <p:spPr/>
        <p:txBody>
          <a:bodyPr/>
          <a:lstStyle/>
          <a:p>
            <a:endParaRPr lang="en-SE"/>
          </a:p>
        </p:txBody>
      </p:sp>
      <p:sp>
        <p:nvSpPr>
          <p:cNvPr id="7" name="Slide Number Placeholder 6">
            <a:extLst>
              <a:ext uri="{FF2B5EF4-FFF2-40B4-BE49-F238E27FC236}">
                <a16:creationId xmlns:a16="http://schemas.microsoft.com/office/drawing/2014/main" id="{6436092C-F49D-0D6C-CF52-E665479ECEB8}"/>
              </a:ext>
            </a:extLst>
          </p:cNvPr>
          <p:cNvSpPr>
            <a:spLocks noGrp="1"/>
          </p:cNvSpPr>
          <p:nvPr>
            <p:ph type="sldNum" sz="quarter" idx="12"/>
          </p:nvPr>
        </p:nvSpPr>
        <p:spPr/>
        <p:txBody>
          <a:bodyPr/>
          <a:lstStyle/>
          <a:p>
            <a:fld id="{316871F5-4C52-B64A-ACD4-0F293C289581}" type="slidenum">
              <a:rPr lang="en-SE" smtClean="0"/>
              <a:t>‹#›</a:t>
            </a:fld>
            <a:endParaRPr lang="en-SE"/>
          </a:p>
        </p:txBody>
      </p:sp>
    </p:spTree>
    <p:extLst>
      <p:ext uri="{BB962C8B-B14F-4D97-AF65-F5344CB8AC3E}">
        <p14:creationId xmlns:p14="http://schemas.microsoft.com/office/powerpoint/2010/main" val="3309037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E76BDA-8CCD-B5F3-84E2-00229AC246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CC39716A-E52A-D493-DE1A-8D6D83D8B9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452D6B9-EC9C-6AC6-D071-83C9D5BEA5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11/7/2023</a:t>
            </a:fld>
            <a:endParaRPr lang="en-US" dirty="0"/>
          </a:p>
        </p:txBody>
      </p:sp>
      <p:sp>
        <p:nvSpPr>
          <p:cNvPr id="5" name="Footer Placeholder 4">
            <a:extLst>
              <a:ext uri="{FF2B5EF4-FFF2-40B4-BE49-F238E27FC236}">
                <a16:creationId xmlns:a16="http://schemas.microsoft.com/office/drawing/2014/main" id="{FDF781BB-EA9F-C00D-1EC5-E185389582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B22C6C5-90C3-B8FB-9442-4589D2F8D5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grpSp>
        <p:nvGrpSpPr>
          <p:cNvPr id="7" name="Group 6">
            <a:extLst>
              <a:ext uri="{FF2B5EF4-FFF2-40B4-BE49-F238E27FC236}">
                <a16:creationId xmlns:a16="http://schemas.microsoft.com/office/drawing/2014/main" id="{193854EE-8085-FE30-6CD7-CF5026425324}"/>
              </a:ext>
            </a:extLst>
          </p:cNvPr>
          <p:cNvGrpSpPr/>
          <p:nvPr userDrawn="1"/>
        </p:nvGrpSpPr>
        <p:grpSpPr>
          <a:xfrm>
            <a:off x="179523" y="6121210"/>
            <a:ext cx="6520219" cy="633095"/>
            <a:chOff x="519728" y="10058718"/>
            <a:chExt cx="6520219" cy="633095"/>
          </a:xfrm>
        </p:grpSpPr>
        <p:pic>
          <p:nvPicPr>
            <p:cNvPr id="8" name="Picture 7">
              <a:extLst>
                <a:ext uri="{FF2B5EF4-FFF2-40B4-BE49-F238E27FC236}">
                  <a16:creationId xmlns:a16="http://schemas.microsoft.com/office/drawing/2014/main" id="{79FD57D9-2802-FD9F-F8E6-48D5C9EDD97E}"/>
                </a:ext>
              </a:extLst>
            </p:cNvPr>
            <p:cNvPicPr/>
            <p:nvPr userDrawn="1"/>
          </p:nvPicPr>
          <p:blipFill>
            <a:blip r:embed="rId13">
              <a:extLst>
                <a:ext uri="{28A0092B-C50C-407E-A947-70E740481C1C}">
                  <a14:useLocalDpi xmlns:a14="http://schemas.microsoft.com/office/drawing/2010/main" val="0"/>
                </a:ext>
              </a:extLst>
            </a:blip>
            <a:stretch>
              <a:fillRect/>
            </a:stretch>
          </p:blipFill>
          <p:spPr>
            <a:xfrm>
              <a:off x="519728" y="10058718"/>
              <a:ext cx="2218055" cy="633095"/>
            </a:xfrm>
            <a:prstGeom prst="rect">
              <a:avLst/>
            </a:prstGeom>
          </p:spPr>
        </p:pic>
        <p:sp>
          <p:nvSpPr>
            <p:cNvPr id="9" name="TextBox 8">
              <a:extLst>
                <a:ext uri="{FF2B5EF4-FFF2-40B4-BE49-F238E27FC236}">
                  <a16:creationId xmlns:a16="http://schemas.microsoft.com/office/drawing/2014/main" id="{82EC29DF-B272-CFBD-0BCA-683A6F9169E6}"/>
                </a:ext>
              </a:extLst>
            </p:cNvPr>
            <p:cNvSpPr txBox="1"/>
            <p:nvPr userDrawn="1"/>
          </p:nvSpPr>
          <p:spPr>
            <a:xfrm>
              <a:off x="2796720" y="10142137"/>
              <a:ext cx="4243227" cy="461665"/>
            </a:xfrm>
            <a:prstGeom prst="rect">
              <a:avLst/>
            </a:prstGeom>
            <a:noFill/>
          </p:spPr>
          <p:txBody>
            <a:bodyPr wrap="square" rtlCol="0">
              <a:spAutoFit/>
            </a:bodyPr>
            <a:lstStyle/>
            <a:p>
              <a:r>
                <a:rPr lang="en-GB" sz="800" dirty="0"/>
                <a:t>Reference number: 618596-EPP-1-2020-1-SE-EPPKA2-CBHE-JP</a:t>
              </a:r>
              <a:br>
                <a:rPr lang="en-GB" sz="800" dirty="0"/>
              </a:br>
              <a:r>
                <a:rPr lang="en-GB" sz="800" dirty="0"/>
                <a:t>This publication [communication] reflects the views only of the authors, and the Commission cannot be held responsible for any use, which may be made of the information contained therein.</a:t>
              </a:r>
            </a:p>
          </p:txBody>
        </p:sp>
      </p:grpSp>
      <p:pic>
        <p:nvPicPr>
          <p:cNvPr id="10" name="Picture 9">
            <a:extLst>
              <a:ext uri="{FF2B5EF4-FFF2-40B4-BE49-F238E27FC236}">
                <a16:creationId xmlns:a16="http://schemas.microsoft.com/office/drawing/2014/main" id="{135B7480-C56B-6131-1D65-80B3E7E85DD4}"/>
              </a:ext>
            </a:extLst>
          </p:cNvPr>
          <p:cNvPicPr>
            <a:picLocks noChangeAspect="1"/>
          </p:cNvPicPr>
          <p:nvPr userDrawn="1"/>
        </p:nvPicPr>
        <p:blipFill>
          <a:blip r:embed="rId14"/>
          <a:stretch>
            <a:fillRect/>
          </a:stretch>
        </p:blipFill>
        <p:spPr>
          <a:xfrm>
            <a:off x="11058439" y="5504807"/>
            <a:ext cx="1074143" cy="1309111"/>
          </a:xfrm>
          <a:prstGeom prst="rect">
            <a:avLst/>
          </a:prstGeom>
        </p:spPr>
      </p:pic>
    </p:spTree>
    <p:extLst>
      <p:ext uri="{BB962C8B-B14F-4D97-AF65-F5344CB8AC3E}">
        <p14:creationId xmlns:p14="http://schemas.microsoft.com/office/powerpoint/2010/main" val="5970315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gov.uk/government/publications/health-profile-for-england/chapter-6-social-determinants-of-health" TargetMode="External"/><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news.un.org/en/story/2022/08/1124842" TargetMode="External"/><Relationship Id="rId2" Type="http://schemas.openxmlformats.org/officeDocument/2006/relationships/hyperlink" Target="https://blogs.worldbank.org/endpovertyinsouthasia/resilience-sri-lankas-strength-navigate-uncertain-future%202022" TargetMode="External"/><Relationship Id="rId1" Type="http://schemas.openxmlformats.org/officeDocument/2006/relationships/slideLayout" Target="../slideLayouts/slideLayout2.xml"/><Relationship Id="rId4" Type="http://schemas.openxmlformats.org/officeDocument/2006/relationships/hyperlink" Target="https://www.gov.uk/government/publications/health-profile-for-england/chapter-6-social-determinants-of-health"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blogs.worldbank.org/endpovertyinsouthasia/resilience-sri-lankas-strength-navigate-uncertain-future%202022"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9413B-F58A-4711-8554-0E525E9EC054}"/>
              </a:ext>
            </a:extLst>
          </p:cNvPr>
          <p:cNvSpPr>
            <a:spLocks noGrp="1"/>
          </p:cNvSpPr>
          <p:nvPr>
            <p:ph type="ctrTitle"/>
          </p:nvPr>
        </p:nvSpPr>
        <p:spPr/>
        <p:txBody>
          <a:bodyPr/>
          <a:lstStyle/>
          <a:p>
            <a:pPr algn="ctr"/>
            <a:r>
              <a:rPr lang="en-GB" b="1" dirty="0">
                <a:solidFill>
                  <a:srgbClr val="0070C0"/>
                </a:solidFill>
              </a:rPr>
              <a:t>Comprehensive Care</a:t>
            </a:r>
          </a:p>
        </p:txBody>
      </p:sp>
      <p:sp>
        <p:nvSpPr>
          <p:cNvPr id="3" name="Subtitle 2">
            <a:extLst>
              <a:ext uri="{FF2B5EF4-FFF2-40B4-BE49-F238E27FC236}">
                <a16:creationId xmlns:a16="http://schemas.microsoft.com/office/drawing/2014/main" id="{454DA934-A45E-4CDA-9488-828B12981654}"/>
              </a:ext>
            </a:extLst>
          </p:cNvPr>
          <p:cNvSpPr>
            <a:spLocks noGrp="1"/>
          </p:cNvSpPr>
          <p:nvPr>
            <p:ph type="subTitle" idx="1"/>
          </p:nvPr>
        </p:nvSpPr>
        <p:spPr/>
        <p:txBody>
          <a:bodyPr/>
          <a:lstStyle/>
          <a:p>
            <a:r>
              <a:rPr lang="en-GB" dirty="0">
                <a:solidFill>
                  <a:srgbClr val="0070C0"/>
                </a:solidFill>
              </a:rPr>
              <a:t>Lecture 5  </a:t>
            </a:r>
            <a:r>
              <a:rPr lang="en-GB" dirty="0" err="1">
                <a:solidFill>
                  <a:srgbClr val="0070C0"/>
                </a:solidFill>
              </a:rPr>
              <a:t>Politiocoeconomic</a:t>
            </a:r>
            <a:r>
              <a:rPr lang="en-GB" dirty="0">
                <a:solidFill>
                  <a:srgbClr val="0070C0"/>
                </a:solidFill>
              </a:rPr>
              <a:t> factors influencing living with a NDD</a:t>
            </a:r>
          </a:p>
          <a:p>
            <a:endParaRPr lang="en-GB" dirty="0"/>
          </a:p>
        </p:txBody>
      </p:sp>
    </p:spTree>
    <p:extLst>
      <p:ext uri="{BB962C8B-B14F-4D97-AF65-F5344CB8AC3E}">
        <p14:creationId xmlns:p14="http://schemas.microsoft.com/office/powerpoint/2010/main" val="3623805963"/>
      </p:ext>
    </p:extLst>
  </p:cSld>
  <p:clrMapOvr>
    <a:masterClrMapping/>
  </p:clrMapOvr>
  <mc:AlternateContent xmlns:mc="http://schemas.openxmlformats.org/markup-compatibility/2006" xmlns:p14="http://schemas.microsoft.com/office/powerpoint/2010/main">
    <mc:Choice Requires="p14">
      <p:transition spd="slow" p14:dur="2000" advTm="38823"/>
    </mc:Choice>
    <mc:Fallback xmlns="">
      <p:transition spd="slow" advTm="3882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gure 1. The Dahlgren and Whitehead model of health determinants">
            <a:extLst>
              <a:ext uri="{FF2B5EF4-FFF2-40B4-BE49-F238E27FC236}">
                <a16:creationId xmlns:a16="http://schemas.microsoft.com/office/drawing/2014/main" id="{90ADD62A-433B-4469-AFEC-4DDF820412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 y="248920"/>
            <a:ext cx="8216034" cy="547735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F29A425-DFFD-4254-AAD1-CB7C89FB46CC}"/>
              </a:ext>
            </a:extLst>
          </p:cNvPr>
          <p:cNvSpPr txBox="1"/>
          <p:nvPr/>
        </p:nvSpPr>
        <p:spPr>
          <a:xfrm>
            <a:off x="9895840" y="873760"/>
            <a:ext cx="1899920" cy="2893100"/>
          </a:xfrm>
          <a:prstGeom prst="rect">
            <a:avLst/>
          </a:prstGeom>
          <a:noFill/>
        </p:spPr>
        <p:txBody>
          <a:bodyPr wrap="square" rtlCol="0">
            <a:spAutoFit/>
          </a:bodyPr>
          <a:lstStyle/>
          <a:p>
            <a:r>
              <a:rPr lang="en-GB" sz="1400" dirty="0">
                <a:hlinkClick r:id="rId3"/>
              </a:rPr>
              <a:t>https://www.gov.uk/government/publications/health-profile-for-england/chapter-6-social-determinants-of-health</a:t>
            </a:r>
            <a:endParaRPr lang="en-GB" sz="1400" dirty="0"/>
          </a:p>
          <a:p>
            <a:r>
              <a:rPr lang="en-GB" sz="1400" dirty="0">
                <a:solidFill>
                  <a:srgbClr val="0070C0"/>
                </a:solidFill>
              </a:rPr>
              <a:t>Visited 24 10 2022</a:t>
            </a:r>
          </a:p>
          <a:p>
            <a:endParaRPr lang="en-GB" sz="1400" dirty="0">
              <a:solidFill>
                <a:srgbClr val="0070C0"/>
              </a:solidFill>
            </a:endParaRPr>
          </a:p>
          <a:p>
            <a:r>
              <a:rPr lang="en-GB" sz="1400" dirty="0">
                <a:solidFill>
                  <a:srgbClr val="0070C0"/>
                </a:solidFill>
              </a:rPr>
              <a:t>(Health Profile for England, 2017,  Chapter 6, Social Determinants of Health. Public Health England. </a:t>
            </a:r>
          </a:p>
        </p:txBody>
      </p:sp>
      <p:sp>
        <p:nvSpPr>
          <p:cNvPr id="4" name="TextBox 3">
            <a:extLst>
              <a:ext uri="{FF2B5EF4-FFF2-40B4-BE49-F238E27FC236}">
                <a16:creationId xmlns:a16="http://schemas.microsoft.com/office/drawing/2014/main" id="{8E06CB0A-BD4D-7B83-3A39-D133D09B2865}"/>
              </a:ext>
            </a:extLst>
          </p:cNvPr>
          <p:cNvSpPr txBox="1"/>
          <p:nvPr/>
        </p:nvSpPr>
        <p:spPr>
          <a:xfrm>
            <a:off x="830425" y="5726276"/>
            <a:ext cx="9405257" cy="369332"/>
          </a:xfrm>
          <a:prstGeom prst="rect">
            <a:avLst/>
          </a:prstGeom>
          <a:noFill/>
        </p:spPr>
        <p:txBody>
          <a:bodyPr wrap="square">
            <a:spAutoFit/>
          </a:bodyPr>
          <a:lstStyle/>
          <a:p>
            <a:r>
              <a:rPr lang="en-GB" b="0" i="0" dirty="0">
                <a:solidFill>
                  <a:srgbClr val="0B0C0C"/>
                </a:solidFill>
                <a:effectLst/>
                <a:latin typeface="GDS Transport"/>
              </a:rPr>
              <a:t>Source: Dahlgren and Whitehead (1991)  (in ‘Health Profile for England’ 2017, see ref on right)</a:t>
            </a:r>
            <a:endParaRPr lang="en-GB" dirty="0"/>
          </a:p>
        </p:txBody>
      </p:sp>
    </p:spTree>
    <p:extLst>
      <p:ext uri="{BB962C8B-B14F-4D97-AF65-F5344CB8AC3E}">
        <p14:creationId xmlns:p14="http://schemas.microsoft.com/office/powerpoint/2010/main" val="2956952917"/>
      </p:ext>
    </p:extLst>
  </p:cSld>
  <p:clrMapOvr>
    <a:masterClrMapping/>
  </p:clrMapOvr>
  <mc:AlternateContent xmlns:mc="http://schemas.openxmlformats.org/markup-compatibility/2006" xmlns:p14="http://schemas.microsoft.com/office/powerpoint/2010/main">
    <mc:Choice Requires="p14">
      <p:transition spd="slow" p14:dur="2000" advTm="599456"/>
    </mc:Choice>
    <mc:Fallback xmlns="">
      <p:transition spd="slow" advTm="599456"/>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1194C-294C-4E39-939A-073A687F33AB}"/>
              </a:ext>
            </a:extLst>
          </p:cNvPr>
          <p:cNvSpPr>
            <a:spLocks noGrp="1"/>
          </p:cNvSpPr>
          <p:nvPr>
            <p:ph type="title"/>
          </p:nvPr>
        </p:nvSpPr>
        <p:spPr>
          <a:xfrm>
            <a:off x="450532" y="199813"/>
            <a:ext cx="11406188" cy="511388"/>
          </a:xfrm>
        </p:spPr>
        <p:txBody>
          <a:bodyPr>
            <a:normAutofit fontScale="90000"/>
          </a:bodyPr>
          <a:lstStyle/>
          <a:p>
            <a:r>
              <a:rPr lang="en-GB" b="1" dirty="0">
                <a:solidFill>
                  <a:srgbClr val="0070C0"/>
                </a:solidFill>
              </a:rPr>
              <a:t>12 modifiable risks for dementia</a:t>
            </a:r>
          </a:p>
        </p:txBody>
      </p:sp>
      <p:sp>
        <p:nvSpPr>
          <p:cNvPr id="3" name="Content Placeholder 2">
            <a:extLst>
              <a:ext uri="{FF2B5EF4-FFF2-40B4-BE49-F238E27FC236}">
                <a16:creationId xmlns:a16="http://schemas.microsoft.com/office/drawing/2014/main" id="{0E48C73E-C88F-4321-8361-721DF47BFCFA}"/>
              </a:ext>
            </a:extLst>
          </p:cNvPr>
          <p:cNvSpPr>
            <a:spLocks noGrp="1"/>
          </p:cNvSpPr>
          <p:nvPr>
            <p:ph idx="1"/>
          </p:nvPr>
        </p:nvSpPr>
        <p:spPr>
          <a:xfrm>
            <a:off x="450532" y="711202"/>
            <a:ext cx="5121593" cy="5627794"/>
          </a:xfrm>
        </p:spPr>
        <p:txBody>
          <a:bodyPr>
            <a:normAutofit/>
          </a:bodyPr>
          <a:lstStyle/>
          <a:p>
            <a:r>
              <a:rPr lang="en-GB" sz="2400" dirty="0">
                <a:solidFill>
                  <a:srgbClr val="0070C0"/>
                </a:solidFill>
              </a:rPr>
              <a:t>Low level of education</a:t>
            </a:r>
          </a:p>
          <a:p>
            <a:r>
              <a:rPr lang="en-GB" sz="2400" dirty="0">
                <a:solidFill>
                  <a:srgbClr val="0070C0"/>
                </a:solidFill>
              </a:rPr>
              <a:t>Hypertension</a:t>
            </a:r>
          </a:p>
          <a:p>
            <a:r>
              <a:rPr lang="en-GB" sz="2400" dirty="0">
                <a:solidFill>
                  <a:srgbClr val="0070C0"/>
                </a:solidFill>
              </a:rPr>
              <a:t>Impaired hearing</a:t>
            </a:r>
          </a:p>
          <a:p>
            <a:r>
              <a:rPr lang="en-GB" sz="2400" dirty="0">
                <a:solidFill>
                  <a:srgbClr val="0070C0"/>
                </a:solidFill>
              </a:rPr>
              <a:t>Smoking</a:t>
            </a:r>
          </a:p>
          <a:p>
            <a:r>
              <a:rPr lang="en-GB" sz="2400" dirty="0">
                <a:solidFill>
                  <a:srgbClr val="0070C0"/>
                </a:solidFill>
              </a:rPr>
              <a:t>Obesity</a:t>
            </a:r>
          </a:p>
          <a:p>
            <a:r>
              <a:rPr lang="en-GB" sz="2400" dirty="0">
                <a:solidFill>
                  <a:srgbClr val="0070C0"/>
                </a:solidFill>
              </a:rPr>
              <a:t>Depression</a:t>
            </a:r>
          </a:p>
          <a:p>
            <a:r>
              <a:rPr lang="en-GB" sz="2400" dirty="0">
                <a:solidFill>
                  <a:srgbClr val="0070C0"/>
                </a:solidFill>
              </a:rPr>
              <a:t>Physical inactivity</a:t>
            </a:r>
          </a:p>
          <a:p>
            <a:r>
              <a:rPr lang="en-GB" sz="2400" dirty="0">
                <a:solidFill>
                  <a:srgbClr val="0070C0"/>
                </a:solidFill>
              </a:rPr>
              <a:t>Diabetes</a:t>
            </a:r>
          </a:p>
          <a:p>
            <a:r>
              <a:rPr lang="en-GB" sz="2400" dirty="0">
                <a:solidFill>
                  <a:srgbClr val="0070C0"/>
                </a:solidFill>
              </a:rPr>
              <a:t>Low level of social contact</a:t>
            </a:r>
          </a:p>
          <a:p>
            <a:r>
              <a:rPr lang="en-GB" sz="2400" dirty="0">
                <a:solidFill>
                  <a:srgbClr val="0070C0"/>
                </a:solidFill>
              </a:rPr>
              <a:t>Excessive alcohol consumption</a:t>
            </a:r>
          </a:p>
          <a:p>
            <a:r>
              <a:rPr lang="en-GB" sz="2400" dirty="0">
                <a:solidFill>
                  <a:srgbClr val="0070C0"/>
                </a:solidFill>
              </a:rPr>
              <a:t>Traumatic brain injury</a:t>
            </a:r>
          </a:p>
          <a:p>
            <a:r>
              <a:rPr lang="en-GB" sz="2400" dirty="0">
                <a:solidFill>
                  <a:srgbClr val="0070C0"/>
                </a:solidFill>
              </a:rPr>
              <a:t>Air pollution </a:t>
            </a:r>
          </a:p>
        </p:txBody>
      </p:sp>
      <p:sp>
        <p:nvSpPr>
          <p:cNvPr id="4" name="TextBox 3">
            <a:extLst>
              <a:ext uri="{FF2B5EF4-FFF2-40B4-BE49-F238E27FC236}">
                <a16:creationId xmlns:a16="http://schemas.microsoft.com/office/drawing/2014/main" id="{294C8207-19C1-49BD-A55B-5719DF58486D}"/>
              </a:ext>
            </a:extLst>
          </p:cNvPr>
          <p:cNvSpPr txBox="1"/>
          <p:nvPr/>
        </p:nvSpPr>
        <p:spPr>
          <a:xfrm>
            <a:off x="5572125" y="4950862"/>
            <a:ext cx="5391150" cy="430887"/>
          </a:xfrm>
          <a:prstGeom prst="rect">
            <a:avLst/>
          </a:prstGeom>
          <a:noFill/>
        </p:spPr>
        <p:txBody>
          <a:bodyPr wrap="square" rtlCol="0">
            <a:spAutoFit/>
          </a:bodyPr>
          <a:lstStyle/>
          <a:p>
            <a:r>
              <a:rPr lang="en-GB" sz="1100" dirty="0">
                <a:solidFill>
                  <a:srgbClr val="0070C0"/>
                </a:solidFill>
              </a:rPr>
              <a:t>Livingston G, </a:t>
            </a:r>
            <a:r>
              <a:rPr lang="en-GB" sz="1100" dirty="0" err="1">
                <a:solidFill>
                  <a:srgbClr val="0070C0"/>
                </a:solidFill>
              </a:rPr>
              <a:t>Huntleey</a:t>
            </a:r>
            <a:r>
              <a:rPr lang="en-GB" sz="1100" dirty="0">
                <a:solidFill>
                  <a:srgbClr val="0070C0"/>
                </a:solidFill>
              </a:rPr>
              <a:t> J, </a:t>
            </a:r>
            <a:r>
              <a:rPr lang="en-GB" sz="1100" dirty="0" err="1">
                <a:solidFill>
                  <a:srgbClr val="0070C0"/>
                </a:solidFill>
              </a:rPr>
              <a:t>Sommerlad</a:t>
            </a:r>
            <a:r>
              <a:rPr lang="en-GB" sz="1100" dirty="0">
                <a:solidFill>
                  <a:srgbClr val="0070C0"/>
                </a:solidFill>
              </a:rPr>
              <a:t> A et al (2020) Dementia prevention, intervention and care: 2020 report of The Lancet Commission, The Lancet , 396 (10248) 413-446.  </a:t>
            </a:r>
          </a:p>
        </p:txBody>
      </p:sp>
      <p:sp>
        <p:nvSpPr>
          <p:cNvPr id="5" name="TextBox 4">
            <a:extLst>
              <a:ext uri="{FF2B5EF4-FFF2-40B4-BE49-F238E27FC236}">
                <a16:creationId xmlns:a16="http://schemas.microsoft.com/office/drawing/2014/main" id="{1CE24ED7-3EC5-40E3-8F9D-43343052F8B6}"/>
              </a:ext>
            </a:extLst>
          </p:cNvPr>
          <p:cNvSpPr txBox="1"/>
          <p:nvPr/>
        </p:nvSpPr>
        <p:spPr>
          <a:xfrm>
            <a:off x="6448425" y="1781175"/>
            <a:ext cx="4219576" cy="923330"/>
          </a:xfrm>
          <a:prstGeom prst="rect">
            <a:avLst/>
          </a:prstGeom>
          <a:noFill/>
        </p:spPr>
        <p:txBody>
          <a:bodyPr wrap="square" rtlCol="0">
            <a:spAutoFit/>
          </a:bodyPr>
          <a:lstStyle/>
          <a:p>
            <a:r>
              <a:rPr lang="en-GB" dirty="0">
                <a:solidFill>
                  <a:srgbClr val="0070C0"/>
                </a:solidFill>
              </a:rPr>
              <a:t>Think about how </a:t>
            </a:r>
            <a:r>
              <a:rPr lang="en-GB" dirty="0" err="1">
                <a:solidFill>
                  <a:srgbClr val="0070C0"/>
                </a:solidFill>
              </a:rPr>
              <a:t>politicoeconomic</a:t>
            </a:r>
            <a:r>
              <a:rPr lang="en-GB" dirty="0">
                <a:solidFill>
                  <a:srgbClr val="0070C0"/>
                </a:solidFill>
              </a:rPr>
              <a:t> factors could influence the risk of dementia in a society.</a:t>
            </a:r>
          </a:p>
        </p:txBody>
      </p:sp>
    </p:spTree>
    <p:extLst>
      <p:ext uri="{BB962C8B-B14F-4D97-AF65-F5344CB8AC3E}">
        <p14:creationId xmlns:p14="http://schemas.microsoft.com/office/powerpoint/2010/main" val="669478803"/>
      </p:ext>
    </p:extLst>
  </p:cSld>
  <p:clrMapOvr>
    <a:masterClrMapping/>
  </p:clrMapOvr>
  <mc:AlternateContent xmlns:mc="http://schemas.openxmlformats.org/markup-compatibility/2006" xmlns:p14="http://schemas.microsoft.com/office/powerpoint/2010/main">
    <mc:Choice Requires="p14">
      <p:transition spd="slow" p14:dur="2000" advTm="307626"/>
    </mc:Choice>
    <mc:Fallback xmlns="">
      <p:transition spd="slow" advTm="307626"/>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B9EE728-F811-4085-9974-35F37BF5AB3E}"/>
              </a:ext>
            </a:extLst>
          </p:cNvPr>
          <p:cNvSpPr txBox="1"/>
          <p:nvPr/>
        </p:nvSpPr>
        <p:spPr>
          <a:xfrm>
            <a:off x="347663" y="751820"/>
            <a:ext cx="11496674" cy="523220"/>
          </a:xfrm>
          <a:prstGeom prst="rect">
            <a:avLst/>
          </a:prstGeom>
          <a:noFill/>
        </p:spPr>
        <p:txBody>
          <a:bodyPr wrap="square">
            <a:spAutoFit/>
          </a:bodyPr>
          <a:lstStyle/>
          <a:p>
            <a:r>
              <a:rPr lang="en-GB" sz="2800" b="1" dirty="0">
                <a:solidFill>
                  <a:srgbClr val="0070C0"/>
                </a:solidFill>
              </a:rPr>
              <a:t>Reform</a:t>
            </a:r>
          </a:p>
        </p:txBody>
      </p:sp>
      <p:sp>
        <p:nvSpPr>
          <p:cNvPr id="6" name="TextBox 5">
            <a:extLst>
              <a:ext uri="{FF2B5EF4-FFF2-40B4-BE49-F238E27FC236}">
                <a16:creationId xmlns:a16="http://schemas.microsoft.com/office/drawing/2014/main" id="{92C51583-3A56-452C-B8EF-5568F4F9D012}"/>
              </a:ext>
            </a:extLst>
          </p:cNvPr>
          <p:cNvSpPr txBox="1"/>
          <p:nvPr/>
        </p:nvSpPr>
        <p:spPr>
          <a:xfrm>
            <a:off x="447675" y="1528227"/>
            <a:ext cx="11315699" cy="3046988"/>
          </a:xfrm>
          <a:prstGeom prst="rect">
            <a:avLst/>
          </a:prstGeom>
          <a:noFill/>
        </p:spPr>
        <p:txBody>
          <a:bodyPr wrap="square" rtlCol="0">
            <a:spAutoFit/>
          </a:bodyPr>
          <a:lstStyle/>
          <a:p>
            <a:pPr marL="285750" indent="-285750">
              <a:buFont typeface="Arial" panose="020B0604020202020204" pitchFamily="34" charset="0"/>
              <a:buChar char="•"/>
            </a:pPr>
            <a:r>
              <a:rPr lang="en-GB" sz="2400" i="1" dirty="0">
                <a:solidFill>
                  <a:srgbClr val="0070C0"/>
                </a:solidFill>
                <a:cs typeface="Arial" panose="020B0604020202020204" pitchFamily="34" charset="0"/>
              </a:rPr>
              <a:t>Things had to get very bad before there was sufficient movement towards reform</a:t>
            </a:r>
          </a:p>
          <a:p>
            <a:pPr marL="285750" indent="-285750">
              <a:buFont typeface="Arial" panose="020B0604020202020204" pitchFamily="34" charset="0"/>
              <a:buChar char="•"/>
            </a:pPr>
            <a:r>
              <a:rPr lang="en-GB" sz="2400" i="1" dirty="0">
                <a:solidFill>
                  <a:srgbClr val="0070C0"/>
                </a:solidFill>
                <a:cs typeface="Arial" panose="020B0604020202020204" pitchFamily="34" charset="0"/>
              </a:rPr>
              <a:t>1875- UK- Public Health Act</a:t>
            </a:r>
          </a:p>
          <a:p>
            <a:pPr marL="285750" indent="-285750">
              <a:buFont typeface="Arial" panose="020B0604020202020204" pitchFamily="34" charset="0"/>
              <a:buChar char="•"/>
            </a:pPr>
            <a:r>
              <a:rPr lang="en-GB" sz="2400" i="1" dirty="0">
                <a:solidFill>
                  <a:srgbClr val="0070C0"/>
                </a:solidFill>
                <a:cs typeface="Arial" panose="020B0604020202020204" pitchFamily="34" charset="0"/>
              </a:rPr>
              <a:t>Similar reform activity, starting around sanitation in most industrialized countries.  </a:t>
            </a:r>
          </a:p>
          <a:p>
            <a:pPr marL="285750" indent="-285750">
              <a:buFont typeface="Arial" panose="020B0604020202020204" pitchFamily="34" charset="0"/>
              <a:buChar char="•"/>
            </a:pPr>
            <a:r>
              <a:rPr lang="en-GB" sz="2400" i="1" dirty="0">
                <a:solidFill>
                  <a:srgbClr val="0070C0"/>
                </a:solidFill>
                <a:cs typeface="Arial" panose="020B0604020202020204" pitchFamily="34" charset="0"/>
              </a:rPr>
              <a:t>Political activity pressed for better working, living and health conditions</a:t>
            </a:r>
          </a:p>
          <a:p>
            <a:pPr marL="285750" indent="-285750">
              <a:buFont typeface="Arial" panose="020B0604020202020204" pitchFamily="34" charset="0"/>
              <a:buChar char="•"/>
            </a:pPr>
            <a:r>
              <a:rPr lang="en-GB" sz="2400" i="1" dirty="0">
                <a:solidFill>
                  <a:srgbClr val="0070C0"/>
                </a:solidFill>
                <a:cs typeface="Arial" panose="020B0604020202020204" pitchFamily="34" charset="0"/>
              </a:rPr>
              <a:t>Infectious disease declined, as did accidents, and respiratory effects of poor working conditions</a:t>
            </a:r>
          </a:p>
          <a:p>
            <a:pPr marL="285750" indent="-285750">
              <a:buFont typeface="Arial" panose="020B0604020202020204" pitchFamily="34" charset="0"/>
              <a:buChar char="•"/>
            </a:pPr>
            <a:endParaRPr lang="en-GB" sz="2400" i="1" dirty="0">
              <a:solidFill>
                <a:srgbClr val="0070C0"/>
              </a:solidFill>
              <a:cs typeface="Arial" panose="020B0604020202020204" pitchFamily="34" charset="0"/>
            </a:endParaRPr>
          </a:p>
          <a:p>
            <a:pPr marL="285750" indent="-285750">
              <a:buFont typeface="Arial" panose="020B0604020202020204" pitchFamily="34" charset="0"/>
              <a:buChar char="•"/>
            </a:pPr>
            <a:r>
              <a:rPr lang="en-GB" sz="2400" i="1" dirty="0">
                <a:solidFill>
                  <a:srgbClr val="0070C0"/>
                </a:solidFill>
                <a:cs typeface="Arial" panose="020B0604020202020204" pitchFamily="34" charset="0"/>
              </a:rPr>
              <a:t>UK example:  free milk for children (eating and drinking) </a:t>
            </a:r>
          </a:p>
        </p:txBody>
      </p:sp>
    </p:spTree>
    <p:extLst>
      <p:ext uri="{BB962C8B-B14F-4D97-AF65-F5344CB8AC3E}">
        <p14:creationId xmlns:p14="http://schemas.microsoft.com/office/powerpoint/2010/main" val="1745326605"/>
      </p:ext>
    </p:extLst>
  </p:cSld>
  <p:clrMapOvr>
    <a:masterClrMapping/>
  </p:clrMapOvr>
  <mc:AlternateContent xmlns:mc="http://schemas.openxmlformats.org/markup-compatibility/2006" xmlns:p14="http://schemas.microsoft.com/office/powerpoint/2010/main">
    <mc:Choice Requires="p14">
      <p:transition spd="slow" p14:dur="2000" advTm="94916"/>
    </mc:Choice>
    <mc:Fallback xmlns="">
      <p:transition spd="slow" advTm="94916"/>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0A28-80A8-473E-8845-013C47AB194E}"/>
              </a:ext>
            </a:extLst>
          </p:cNvPr>
          <p:cNvSpPr>
            <a:spLocks noGrp="1"/>
          </p:cNvSpPr>
          <p:nvPr>
            <p:ph type="title"/>
          </p:nvPr>
        </p:nvSpPr>
        <p:spPr/>
        <p:txBody>
          <a:bodyPr/>
          <a:lstStyle/>
          <a:p>
            <a:r>
              <a:rPr lang="en-GB" b="1" dirty="0">
                <a:solidFill>
                  <a:srgbClr val="0070C0"/>
                </a:solidFill>
              </a:rPr>
              <a:t>Case 1 - Kamala</a:t>
            </a:r>
          </a:p>
        </p:txBody>
      </p:sp>
      <p:sp>
        <p:nvSpPr>
          <p:cNvPr id="3" name="Content Placeholder 2">
            <a:extLst>
              <a:ext uri="{FF2B5EF4-FFF2-40B4-BE49-F238E27FC236}">
                <a16:creationId xmlns:a16="http://schemas.microsoft.com/office/drawing/2014/main" id="{F6125938-E444-4836-BAA5-2DE8050BF427}"/>
              </a:ext>
            </a:extLst>
          </p:cNvPr>
          <p:cNvSpPr>
            <a:spLocks noGrp="1"/>
          </p:cNvSpPr>
          <p:nvPr>
            <p:ph idx="1"/>
          </p:nvPr>
        </p:nvSpPr>
        <p:spPr/>
        <p:txBody>
          <a:bodyPr/>
          <a:lstStyle/>
          <a:p>
            <a:r>
              <a:rPr lang="en-GB" dirty="0">
                <a:solidFill>
                  <a:srgbClr val="0070C0"/>
                </a:solidFill>
              </a:rPr>
              <a:t>Re- read the case scenario, this time unpicking </a:t>
            </a:r>
            <a:r>
              <a:rPr lang="en-GB" dirty="0" err="1">
                <a:solidFill>
                  <a:srgbClr val="0070C0"/>
                </a:solidFill>
              </a:rPr>
              <a:t>politicoeconomic</a:t>
            </a:r>
            <a:r>
              <a:rPr lang="en-GB" dirty="0">
                <a:solidFill>
                  <a:srgbClr val="0070C0"/>
                </a:solidFill>
              </a:rPr>
              <a:t>  factors.</a:t>
            </a:r>
          </a:p>
          <a:p>
            <a:r>
              <a:rPr lang="en-GB" dirty="0">
                <a:solidFill>
                  <a:srgbClr val="0070C0"/>
                </a:solidFill>
              </a:rPr>
              <a:t>Note actual and potential psychological problems / issues.</a:t>
            </a:r>
          </a:p>
        </p:txBody>
      </p:sp>
    </p:spTree>
    <p:extLst>
      <p:ext uri="{BB962C8B-B14F-4D97-AF65-F5344CB8AC3E}">
        <p14:creationId xmlns:p14="http://schemas.microsoft.com/office/powerpoint/2010/main" val="1097521747"/>
      </p:ext>
    </p:extLst>
  </p:cSld>
  <p:clrMapOvr>
    <a:masterClrMapping/>
  </p:clrMapOvr>
  <mc:AlternateContent xmlns:mc="http://schemas.openxmlformats.org/markup-compatibility/2006" xmlns:p14="http://schemas.microsoft.com/office/powerpoint/2010/main">
    <mc:Choice Requires="p14">
      <p:transition spd="slow" p14:dur="2000" advTm="15489"/>
    </mc:Choice>
    <mc:Fallback xmlns="">
      <p:transition spd="slow" advTm="15489"/>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EA56503-2383-4EB4-A019-EE6140574955}"/>
              </a:ext>
            </a:extLst>
          </p:cNvPr>
          <p:cNvSpPr txBox="1"/>
          <p:nvPr/>
        </p:nvSpPr>
        <p:spPr>
          <a:xfrm>
            <a:off x="410781" y="671908"/>
            <a:ext cx="10953749" cy="4524315"/>
          </a:xfrm>
          <a:prstGeom prst="rect">
            <a:avLst/>
          </a:prstGeom>
          <a:noFill/>
        </p:spPr>
        <p:txBody>
          <a:bodyPr wrap="square">
            <a:spAutoFit/>
          </a:bodyPr>
          <a:lstStyle/>
          <a:p>
            <a:r>
              <a:rPr lang="en-GB" dirty="0">
                <a:solidFill>
                  <a:srgbClr val="0070C0"/>
                </a:solidFill>
              </a:rPr>
              <a:t>Page 1</a:t>
            </a:r>
          </a:p>
          <a:p>
            <a:endParaRPr lang="en-GB" dirty="0">
              <a:solidFill>
                <a:schemeClr val="bg2"/>
              </a:solidFill>
            </a:endParaRPr>
          </a:p>
          <a:p>
            <a:r>
              <a:rPr lang="en-GB" dirty="0">
                <a:solidFill>
                  <a:srgbClr val="0070C0"/>
                </a:solidFill>
              </a:rPr>
              <a:t>An 84 year old woman (Kamala) was diagnosed to have cerebrovascular disease, had vascular surgery and clot removal with good recovery. Also diagnosed with Parkinson disease, and diabetes mellitus, Ischemic heart disease, and Hypertension. Medications prescribed are: Insulin, </a:t>
            </a:r>
            <a:r>
              <a:rPr lang="en-GB" dirty="0" err="1">
                <a:solidFill>
                  <a:srgbClr val="0070C0"/>
                </a:solidFill>
              </a:rPr>
              <a:t>Losarten</a:t>
            </a:r>
            <a:r>
              <a:rPr lang="en-GB" dirty="0">
                <a:solidFill>
                  <a:srgbClr val="0070C0"/>
                </a:solidFill>
              </a:rPr>
              <a:t>, Aspirin, </a:t>
            </a:r>
            <a:r>
              <a:rPr lang="en-GB" dirty="0" err="1">
                <a:solidFill>
                  <a:srgbClr val="0070C0"/>
                </a:solidFill>
              </a:rPr>
              <a:t>Benxzeol</a:t>
            </a:r>
            <a:r>
              <a:rPr lang="en-GB" dirty="0">
                <a:solidFill>
                  <a:srgbClr val="0070C0"/>
                </a:solidFill>
              </a:rPr>
              <a:t>, Levodopa.</a:t>
            </a:r>
          </a:p>
          <a:p>
            <a:r>
              <a:rPr lang="en-GB" dirty="0">
                <a:solidFill>
                  <a:srgbClr val="0070C0"/>
                </a:solidFill>
              </a:rPr>
              <a:t>Four months ago Kamala fell, resulting in a fractured (left) neck of the femur. She had a hip</a:t>
            </a:r>
          </a:p>
          <a:p>
            <a:r>
              <a:rPr lang="en-GB" dirty="0">
                <a:solidFill>
                  <a:srgbClr val="0070C0"/>
                </a:solidFill>
              </a:rPr>
              <a:t>replacement surgery, followed by rehabilitation involving walking training. She still has difficulty in</a:t>
            </a:r>
          </a:p>
          <a:p>
            <a:r>
              <a:rPr lang="en-GB" dirty="0">
                <a:solidFill>
                  <a:srgbClr val="0070C0"/>
                </a:solidFill>
              </a:rPr>
              <a:t>walking with shuffling gait and a tendency to fall.</a:t>
            </a:r>
          </a:p>
          <a:p>
            <a:endParaRPr lang="en-GB" dirty="0">
              <a:solidFill>
                <a:srgbClr val="0070C0"/>
              </a:solidFill>
            </a:endParaRPr>
          </a:p>
          <a:p>
            <a:r>
              <a:rPr lang="en-GB" dirty="0">
                <a:solidFill>
                  <a:srgbClr val="0070C0"/>
                </a:solidFill>
              </a:rPr>
              <a:t>One year ago she had visited her grand children in Colombo and went back home by bus against the advice of the son. She took insulin to start the trip and fell asleep in the bus and forgot to take breakfast. On the way, 150 km away from Colombo, she fell inside the bus with sweating and was admitted to a rural hospital nearby. This rural hospital found her capillary blood sugar to be LOW.</a:t>
            </a:r>
          </a:p>
          <a:p>
            <a:endParaRPr lang="en-GB" dirty="0">
              <a:solidFill>
                <a:srgbClr val="0070C0"/>
              </a:solidFill>
            </a:endParaRPr>
          </a:p>
          <a:p>
            <a:r>
              <a:rPr lang="en-GB" dirty="0">
                <a:solidFill>
                  <a:srgbClr val="0070C0"/>
                </a:solidFill>
              </a:rPr>
              <a:t>She is not able to control bladder and bowel and wears diapers on a routine basis. She needs help for personal hygiene and cleanliness.</a:t>
            </a:r>
          </a:p>
        </p:txBody>
      </p:sp>
    </p:spTree>
    <p:extLst>
      <p:ext uri="{BB962C8B-B14F-4D97-AF65-F5344CB8AC3E}">
        <p14:creationId xmlns:p14="http://schemas.microsoft.com/office/powerpoint/2010/main" val="256534347"/>
      </p:ext>
    </p:extLst>
  </p:cSld>
  <p:clrMapOvr>
    <a:masterClrMapping/>
  </p:clrMapOvr>
  <mc:AlternateContent xmlns:mc="http://schemas.openxmlformats.org/markup-compatibility/2006" xmlns:p14="http://schemas.microsoft.com/office/powerpoint/2010/main">
    <mc:Choice Requires="p14">
      <p:transition spd="slow" p14:dur="2000" advTm="29231"/>
    </mc:Choice>
    <mc:Fallback xmlns="">
      <p:transition spd="slow" advTm="29231"/>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7A5D410-8E66-4366-B5BD-42967270F386}"/>
              </a:ext>
            </a:extLst>
          </p:cNvPr>
          <p:cNvSpPr txBox="1"/>
          <p:nvPr/>
        </p:nvSpPr>
        <p:spPr>
          <a:xfrm>
            <a:off x="353027" y="289679"/>
            <a:ext cx="11348978" cy="2031325"/>
          </a:xfrm>
          <a:prstGeom prst="rect">
            <a:avLst/>
          </a:prstGeom>
          <a:noFill/>
        </p:spPr>
        <p:txBody>
          <a:bodyPr wrap="square">
            <a:spAutoFit/>
          </a:bodyPr>
          <a:lstStyle/>
          <a:p>
            <a:r>
              <a:rPr lang="en-GB" dirty="0">
                <a:solidFill>
                  <a:srgbClr val="0070C0"/>
                </a:solidFill>
              </a:rPr>
              <a:t>Page 2 </a:t>
            </a:r>
          </a:p>
          <a:p>
            <a:endParaRPr lang="en-GB" dirty="0">
              <a:solidFill>
                <a:srgbClr val="0070C0"/>
              </a:solidFill>
            </a:endParaRPr>
          </a:p>
          <a:p>
            <a:r>
              <a:rPr lang="en-GB" dirty="0">
                <a:solidFill>
                  <a:srgbClr val="0070C0"/>
                </a:solidFill>
              </a:rPr>
              <a:t>Her home is a two-story house and she lives on the ground floor. The toilet is attached but the</a:t>
            </a:r>
          </a:p>
          <a:p>
            <a:r>
              <a:rPr lang="en-GB" dirty="0">
                <a:solidFill>
                  <a:srgbClr val="0070C0"/>
                </a:solidFill>
              </a:rPr>
              <a:t>entrance is from outside the house.</a:t>
            </a:r>
          </a:p>
          <a:p>
            <a:r>
              <a:rPr lang="en-GB" dirty="0">
                <a:solidFill>
                  <a:srgbClr val="0070C0"/>
                </a:solidFill>
              </a:rPr>
              <a:t>She eats on her own taking about 45 minutes per meal and is reportedly ‘very messy’.</a:t>
            </a:r>
          </a:p>
          <a:p>
            <a:r>
              <a:rPr lang="en-GB" dirty="0">
                <a:solidFill>
                  <a:srgbClr val="0070C0"/>
                </a:solidFill>
              </a:rPr>
              <a:t>She has frequent fainting attacks associated with low blood sugar. She had been admitted to</a:t>
            </a:r>
          </a:p>
          <a:p>
            <a:r>
              <a:rPr lang="en-GB" dirty="0" err="1">
                <a:solidFill>
                  <a:srgbClr val="0070C0"/>
                </a:solidFill>
              </a:rPr>
              <a:t>Koslanda</a:t>
            </a:r>
            <a:r>
              <a:rPr lang="en-GB" dirty="0">
                <a:solidFill>
                  <a:srgbClr val="0070C0"/>
                </a:solidFill>
              </a:rPr>
              <a:t> hospital several times for this. Her eating habits had been irregular prior to admission.</a:t>
            </a:r>
          </a:p>
        </p:txBody>
      </p:sp>
      <p:sp>
        <p:nvSpPr>
          <p:cNvPr id="5" name="TextBox 4">
            <a:extLst>
              <a:ext uri="{FF2B5EF4-FFF2-40B4-BE49-F238E27FC236}">
                <a16:creationId xmlns:a16="http://schemas.microsoft.com/office/drawing/2014/main" id="{E4C3C497-6664-4F3D-96B1-D62BCFF809EF}"/>
              </a:ext>
            </a:extLst>
          </p:cNvPr>
          <p:cNvSpPr txBox="1"/>
          <p:nvPr/>
        </p:nvSpPr>
        <p:spPr>
          <a:xfrm>
            <a:off x="925975" y="2838691"/>
            <a:ext cx="10776030" cy="1754326"/>
          </a:xfrm>
          <a:prstGeom prst="rect">
            <a:avLst/>
          </a:prstGeom>
          <a:noFill/>
        </p:spPr>
        <p:txBody>
          <a:bodyPr wrap="square">
            <a:spAutoFit/>
          </a:bodyPr>
          <a:lstStyle/>
          <a:p>
            <a:r>
              <a:rPr lang="en-GB" dirty="0">
                <a:solidFill>
                  <a:srgbClr val="0070C0"/>
                </a:solidFill>
              </a:rPr>
              <a:t>Kamala is a retired teacher who was very active in social work, being chairperson of the local mediation board for conflicts, being the chief “</a:t>
            </a:r>
            <a:r>
              <a:rPr lang="en-GB" dirty="0" err="1">
                <a:solidFill>
                  <a:srgbClr val="0070C0"/>
                </a:solidFill>
              </a:rPr>
              <a:t>dayakaya</a:t>
            </a:r>
            <a:r>
              <a:rPr lang="en-GB" dirty="0">
                <a:solidFill>
                  <a:srgbClr val="0070C0"/>
                </a:solidFill>
              </a:rPr>
              <a:t>” (servant) of the village temple, visiting the temple almost on a daily basis. The temple is on a down the hill road from home. This requires her participation in regular religious activities of the temple.</a:t>
            </a:r>
          </a:p>
          <a:p>
            <a:r>
              <a:rPr lang="en-GB" dirty="0">
                <a:solidFill>
                  <a:srgbClr val="0070C0"/>
                </a:solidFill>
              </a:rPr>
              <a:t>She likes to meet villagers who frequently seek her advice on almost anything in their lives, as she has been guiding them for a time. She is liked by all the villagers and neighbours, who her care whenever it is needed.</a:t>
            </a:r>
          </a:p>
        </p:txBody>
      </p:sp>
    </p:spTree>
    <p:extLst>
      <p:ext uri="{BB962C8B-B14F-4D97-AF65-F5344CB8AC3E}">
        <p14:creationId xmlns:p14="http://schemas.microsoft.com/office/powerpoint/2010/main" val="3478083299"/>
      </p:ext>
    </p:extLst>
  </p:cSld>
  <p:clrMapOvr>
    <a:masterClrMapping/>
  </p:clrMapOvr>
  <mc:AlternateContent xmlns:mc="http://schemas.openxmlformats.org/markup-compatibility/2006" xmlns:p14="http://schemas.microsoft.com/office/powerpoint/2010/main">
    <mc:Choice Requires="p14">
      <p:transition spd="slow" p14:dur="2000" advTm="14534"/>
    </mc:Choice>
    <mc:Fallback xmlns="">
      <p:transition spd="slow" advTm="14534"/>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9DD72A9-48CE-499D-86FD-2FCFD8373B8D}"/>
              </a:ext>
            </a:extLst>
          </p:cNvPr>
          <p:cNvSpPr txBox="1"/>
          <p:nvPr/>
        </p:nvSpPr>
        <p:spPr>
          <a:xfrm>
            <a:off x="442912" y="534042"/>
            <a:ext cx="11306175" cy="3416320"/>
          </a:xfrm>
          <a:prstGeom prst="rect">
            <a:avLst/>
          </a:prstGeom>
          <a:noFill/>
        </p:spPr>
        <p:txBody>
          <a:bodyPr wrap="square">
            <a:spAutoFit/>
          </a:bodyPr>
          <a:lstStyle/>
          <a:p>
            <a:r>
              <a:rPr lang="en-GB" dirty="0">
                <a:solidFill>
                  <a:srgbClr val="0070C0"/>
                </a:solidFill>
              </a:rPr>
              <a:t>Page 3</a:t>
            </a:r>
          </a:p>
          <a:p>
            <a:endParaRPr lang="en-GB" dirty="0">
              <a:solidFill>
                <a:srgbClr val="0070C0"/>
              </a:solidFill>
            </a:endParaRPr>
          </a:p>
          <a:p>
            <a:r>
              <a:rPr lang="en-GB" dirty="0">
                <a:solidFill>
                  <a:srgbClr val="0070C0"/>
                </a:solidFill>
              </a:rPr>
              <a:t>Kamala lives in </a:t>
            </a:r>
            <a:r>
              <a:rPr lang="en-GB" dirty="0" err="1">
                <a:solidFill>
                  <a:srgbClr val="0070C0"/>
                </a:solidFill>
              </a:rPr>
              <a:t>Koslanda</a:t>
            </a:r>
            <a:r>
              <a:rPr lang="en-GB" dirty="0">
                <a:solidFill>
                  <a:srgbClr val="0070C0"/>
                </a:solidFill>
              </a:rPr>
              <a:t> 240 km away from Colombo. The Nearest hospital is at </a:t>
            </a:r>
            <a:r>
              <a:rPr lang="en-GB" dirty="0" err="1">
                <a:solidFill>
                  <a:srgbClr val="0070C0"/>
                </a:solidFill>
              </a:rPr>
              <a:t>Koslanda</a:t>
            </a:r>
            <a:r>
              <a:rPr lang="en-GB" dirty="0">
                <a:solidFill>
                  <a:srgbClr val="0070C0"/>
                </a:solidFill>
              </a:rPr>
              <a:t> 3 km from</a:t>
            </a:r>
          </a:p>
          <a:p>
            <a:r>
              <a:rPr lang="en-GB" dirty="0">
                <a:solidFill>
                  <a:srgbClr val="0070C0"/>
                </a:solidFill>
              </a:rPr>
              <a:t>home. This hospital has two medical officers and no specialist care is provided.</a:t>
            </a:r>
          </a:p>
          <a:p>
            <a:r>
              <a:rPr lang="en-GB" dirty="0">
                <a:solidFill>
                  <a:srgbClr val="0070C0"/>
                </a:solidFill>
              </a:rPr>
              <a:t>Her five children are living in Colombo and all are employed. They visit her on the weekend</a:t>
            </a:r>
          </a:p>
          <a:p>
            <a:r>
              <a:rPr lang="en-GB" dirty="0">
                <a:solidFill>
                  <a:srgbClr val="0070C0"/>
                </a:solidFill>
              </a:rPr>
              <a:t>in rotation. The children want her to stay in Colombo with her eldest daughter who is a medical</a:t>
            </a:r>
          </a:p>
          <a:p>
            <a:r>
              <a:rPr lang="en-GB" dirty="0">
                <a:solidFill>
                  <a:srgbClr val="0070C0"/>
                </a:solidFill>
              </a:rPr>
              <a:t>officer who could willingly take care of her.</a:t>
            </a:r>
          </a:p>
          <a:p>
            <a:r>
              <a:rPr lang="en-GB" dirty="0">
                <a:solidFill>
                  <a:srgbClr val="0070C0"/>
                </a:solidFill>
              </a:rPr>
              <a:t>Kamala’s husband died 10 years ago, aged 78 in Colombo while staying in his son’s home.</a:t>
            </a:r>
          </a:p>
          <a:p>
            <a:r>
              <a:rPr lang="en-GB" dirty="0">
                <a:solidFill>
                  <a:srgbClr val="0070C0"/>
                </a:solidFill>
              </a:rPr>
              <a:t>Kamala could not visit her husband when he was hospitalized and then passed</a:t>
            </a:r>
          </a:p>
          <a:p>
            <a:r>
              <a:rPr lang="en-GB" dirty="0">
                <a:solidFill>
                  <a:srgbClr val="0070C0"/>
                </a:solidFill>
              </a:rPr>
              <a:t>away. She was very upset by the incident and maintained when the times comes, she wishes to die at home.</a:t>
            </a:r>
          </a:p>
          <a:p>
            <a:endParaRPr lang="en-GB" dirty="0">
              <a:solidFill>
                <a:srgbClr val="0070C0"/>
              </a:solidFill>
            </a:endParaRPr>
          </a:p>
          <a:p>
            <a:r>
              <a:rPr lang="en-GB" dirty="0">
                <a:solidFill>
                  <a:srgbClr val="0070C0"/>
                </a:solidFill>
              </a:rPr>
              <a:t>A paid carer stays with her in the day and only occasionally at night.</a:t>
            </a:r>
          </a:p>
        </p:txBody>
      </p:sp>
    </p:spTree>
    <p:extLst>
      <p:ext uri="{BB962C8B-B14F-4D97-AF65-F5344CB8AC3E}">
        <p14:creationId xmlns:p14="http://schemas.microsoft.com/office/powerpoint/2010/main" val="973458774"/>
      </p:ext>
    </p:extLst>
  </p:cSld>
  <p:clrMapOvr>
    <a:masterClrMapping/>
  </p:clrMapOvr>
  <mc:AlternateContent xmlns:mc="http://schemas.openxmlformats.org/markup-compatibility/2006" xmlns:p14="http://schemas.microsoft.com/office/powerpoint/2010/main">
    <mc:Choice Requires="p14">
      <p:transition spd="slow" p14:dur="2000" advTm="17022"/>
    </mc:Choice>
    <mc:Fallback xmlns="">
      <p:transition spd="slow" advTm="17022"/>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B9EE728-F811-4085-9974-35F37BF5AB3E}"/>
              </a:ext>
            </a:extLst>
          </p:cNvPr>
          <p:cNvSpPr txBox="1"/>
          <p:nvPr/>
        </p:nvSpPr>
        <p:spPr>
          <a:xfrm>
            <a:off x="347663" y="342245"/>
            <a:ext cx="11496674" cy="523220"/>
          </a:xfrm>
          <a:prstGeom prst="rect">
            <a:avLst/>
          </a:prstGeom>
          <a:noFill/>
        </p:spPr>
        <p:txBody>
          <a:bodyPr wrap="square">
            <a:spAutoFit/>
          </a:bodyPr>
          <a:lstStyle/>
          <a:p>
            <a:r>
              <a:rPr lang="en-GB" sz="2800" b="1" dirty="0" err="1">
                <a:solidFill>
                  <a:srgbClr val="0070C0"/>
                </a:solidFill>
              </a:rPr>
              <a:t>Politicoeconomic</a:t>
            </a:r>
            <a:r>
              <a:rPr lang="en-GB" sz="2800" b="1" dirty="0">
                <a:solidFill>
                  <a:srgbClr val="0070C0"/>
                </a:solidFill>
              </a:rPr>
              <a:t> factors influencing Kamala’s care.</a:t>
            </a:r>
          </a:p>
        </p:txBody>
      </p:sp>
      <p:sp>
        <p:nvSpPr>
          <p:cNvPr id="6" name="TextBox 5">
            <a:extLst>
              <a:ext uri="{FF2B5EF4-FFF2-40B4-BE49-F238E27FC236}">
                <a16:creationId xmlns:a16="http://schemas.microsoft.com/office/drawing/2014/main" id="{92C51583-3A56-452C-B8EF-5568F4F9D012}"/>
              </a:ext>
            </a:extLst>
          </p:cNvPr>
          <p:cNvSpPr txBox="1"/>
          <p:nvPr/>
        </p:nvSpPr>
        <p:spPr>
          <a:xfrm>
            <a:off x="438150" y="1080552"/>
            <a:ext cx="11315699" cy="4893647"/>
          </a:xfrm>
          <a:prstGeom prst="rect">
            <a:avLst/>
          </a:prstGeom>
          <a:noFill/>
        </p:spPr>
        <p:txBody>
          <a:bodyPr wrap="square" rtlCol="0">
            <a:spAutoFit/>
          </a:bodyPr>
          <a:lstStyle/>
          <a:p>
            <a:pPr marL="285750" indent="-285750">
              <a:buFont typeface="Arial" panose="020B0604020202020204" pitchFamily="34" charset="0"/>
              <a:buChar char="•"/>
            </a:pPr>
            <a:r>
              <a:rPr lang="en-GB" sz="2400" i="1" dirty="0">
                <a:solidFill>
                  <a:srgbClr val="0070C0"/>
                </a:solidFill>
                <a:cs typeface="Arial" panose="020B0604020202020204" pitchFamily="34" charset="0"/>
              </a:rPr>
              <a:t>You may have considered:</a:t>
            </a:r>
          </a:p>
          <a:p>
            <a:pPr marL="285750" indent="-285750">
              <a:buFont typeface="Arial" panose="020B0604020202020204" pitchFamily="34" charset="0"/>
              <a:buChar char="•"/>
            </a:pPr>
            <a:r>
              <a:rPr lang="en-GB" sz="2400" i="1" dirty="0">
                <a:solidFill>
                  <a:srgbClr val="0070C0"/>
                </a:solidFill>
                <a:cs typeface="Arial" panose="020B0604020202020204" pitchFamily="34" charset="0"/>
              </a:rPr>
              <a:t> Costs and provision of vascular surgery and hip replacement - costs of travel</a:t>
            </a:r>
          </a:p>
          <a:p>
            <a:pPr marL="285750" indent="-285750">
              <a:buFont typeface="Arial" panose="020B0604020202020204" pitchFamily="34" charset="0"/>
              <a:buChar char="•"/>
            </a:pPr>
            <a:r>
              <a:rPr lang="en-GB" sz="2400" i="1" dirty="0">
                <a:solidFill>
                  <a:srgbClr val="0070C0"/>
                </a:solidFill>
                <a:cs typeface="Arial" panose="020B0604020202020204" pitchFamily="34" charset="0"/>
              </a:rPr>
              <a:t>Extent of provision for an 84 year old</a:t>
            </a:r>
          </a:p>
          <a:p>
            <a:pPr marL="285750" indent="-285750">
              <a:buFont typeface="Arial" panose="020B0604020202020204" pitchFamily="34" charset="0"/>
              <a:buChar char="•"/>
            </a:pPr>
            <a:r>
              <a:rPr lang="en-GB" sz="2400" i="1" dirty="0">
                <a:solidFill>
                  <a:srgbClr val="0070C0"/>
                </a:solidFill>
                <a:cs typeface="Arial" panose="020B0604020202020204" pitchFamily="34" charset="0"/>
              </a:rPr>
              <a:t>Costs and provision of care management and medications for hypertension, IHD and PD</a:t>
            </a:r>
          </a:p>
          <a:p>
            <a:pPr marL="285750" indent="-285750">
              <a:buFont typeface="Arial" panose="020B0604020202020204" pitchFamily="34" charset="0"/>
              <a:buChar char="•"/>
            </a:pPr>
            <a:r>
              <a:rPr lang="en-GB" sz="2400" i="1" dirty="0">
                <a:solidFill>
                  <a:srgbClr val="0070C0"/>
                </a:solidFill>
                <a:cs typeface="Arial" panose="020B0604020202020204" pitchFamily="34" charset="0"/>
              </a:rPr>
              <a:t> Availability and costs of insulin </a:t>
            </a:r>
          </a:p>
          <a:p>
            <a:pPr marL="285750" indent="-285750">
              <a:buFont typeface="Arial" panose="020B0604020202020204" pitchFamily="34" charset="0"/>
              <a:buChar char="•"/>
            </a:pPr>
            <a:r>
              <a:rPr lang="en-GB" sz="2400" i="1" dirty="0">
                <a:solidFill>
                  <a:srgbClr val="0070C0"/>
                </a:solidFill>
                <a:cs typeface="Arial" panose="020B0604020202020204" pitchFamily="34" charset="0"/>
              </a:rPr>
              <a:t> Provision of home assessment, - funding for potential needs- e.g. stairlift, adaptations to enable hazard-free entry to toilet withing the house.  </a:t>
            </a:r>
          </a:p>
          <a:p>
            <a:pPr marL="285750" indent="-285750">
              <a:buFont typeface="Arial" panose="020B0604020202020204" pitchFamily="34" charset="0"/>
              <a:buChar char="•"/>
            </a:pPr>
            <a:endParaRPr lang="en-GB" sz="2400" i="1" dirty="0">
              <a:solidFill>
                <a:srgbClr val="0070C0"/>
              </a:solidFill>
              <a:cs typeface="Arial" panose="020B0604020202020204" pitchFamily="34" charset="0"/>
            </a:endParaRPr>
          </a:p>
          <a:p>
            <a:pPr marL="285750" indent="-285750">
              <a:buFont typeface="Arial" panose="020B0604020202020204" pitchFamily="34" charset="0"/>
              <a:buChar char="•"/>
            </a:pPr>
            <a:r>
              <a:rPr lang="en-GB" sz="2400" i="1" dirty="0">
                <a:solidFill>
                  <a:srgbClr val="0070C0"/>
                </a:solidFill>
                <a:cs typeface="Arial" panose="020B0604020202020204" pitchFamily="34" charset="0"/>
              </a:rPr>
              <a:t>You may have considered more ways in which </a:t>
            </a:r>
            <a:r>
              <a:rPr lang="en-GB" sz="2400" i="1" dirty="0" err="1">
                <a:solidFill>
                  <a:srgbClr val="0070C0"/>
                </a:solidFill>
                <a:cs typeface="Arial" panose="020B0604020202020204" pitchFamily="34" charset="0"/>
              </a:rPr>
              <a:t>politicoeconomic</a:t>
            </a:r>
            <a:r>
              <a:rPr lang="en-GB" sz="2400" i="1" dirty="0">
                <a:solidFill>
                  <a:srgbClr val="0070C0"/>
                </a:solidFill>
                <a:cs typeface="Arial" panose="020B0604020202020204" pitchFamily="34" charset="0"/>
              </a:rPr>
              <a:t> factors influence the care that can be provided.    </a:t>
            </a:r>
          </a:p>
          <a:p>
            <a:pPr marL="285750" indent="-285750">
              <a:buFont typeface="Arial" panose="020B0604020202020204" pitchFamily="34" charset="0"/>
              <a:buChar char="•"/>
            </a:pPr>
            <a:endParaRPr lang="en-GB" sz="2400" i="1" dirty="0">
              <a:solidFill>
                <a:srgbClr val="0070C0"/>
              </a:solidFill>
              <a:cs typeface="Arial" panose="020B0604020202020204" pitchFamily="34" charset="0"/>
            </a:endParaRPr>
          </a:p>
          <a:p>
            <a:pPr marL="285750" indent="-285750">
              <a:buFont typeface="Arial" panose="020B0604020202020204" pitchFamily="34" charset="0"/>
              <a:buChar char="•"/>
            </a:pPr>
            <a:r>
              <a:rPr lang="en-GB" sz="2400" i="1" dirty="0">
                <a:solidFill>
                  <a:srgbClr val="0070C0"/>
                </a:solidFill>
                <a:cs typeface="Arial" panose="020B0604020202020204" pitchFamily="34" charset="0"/>
              </a:rPr>
              <a:t>The extent of care depends on the extent to which society is willing / able to provide these services, equipment and medicines. </a:t>
            </a:r>
          </a:p>
        </p:txBody>
      </p:sp>
    </p:spTree>
    <p:extLst>
      <p:ext uri="{BB962C8B-B14F-4D97-AF65-F5344CB8AC3E}">
        <p14:creationId xmlns:p14="http://schemas.microsoft.com/office/powerpoint/2010/main" val="1342811394"/>
      </p:ext>
    </p:extLst>
  </p:cSld>
  <p:clrMapOvr>
    <a:masterClrMapping/>
  </p:clrMapOvr>
  <mc:AlternateContent xmlns:mc="http://schemas.openxmlformats.org/markup-compatibility/2006" xmlns:p14="http://schemas.microsoft.com/office/powerpoint/2010/main">
    <mc:Choice Requires="p14">
      <p:transition spd="slow" p14:dur="2000" advTm="286201"/>
    </mc:Choice>
    <mc:Fallback xmlns="">
      <p:transition spd="slow" advTm="286201"/>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4A960AC-66D7-4905-8959-9A12D5628EB8}"/>
              </a:ext>
            </a:extLst>
          </p:cNvPr>
          <p:cNvSpPr txBox="1"/>
          <p:nvPr/>
        </p:nvSpPr>
        <p:spPr>
          <a:xfrm>
            <a:off x="514739" y="982176"/>
            <a:ext cx="10448925" cy="4893647"/>
          </a:xfrm>
          <a:prstGeom prst="rect">
            <a:avLst/>
          </a:prstGeom>
          <a:noFill/>
        </p:spPr>
        <p:txBody>
          <a:bodyPr wrap="square">
            <a:spAutoFit/>
          </a:bodyPr>
          <a:lstStyle/>
          <a:p>
            <a:pPr marL="285750" indent="-285750">
              <a:buFont typeface="Arial" panose="020B0604020202020204" pitchFamily="34" charset="0"/>
              <a:buChar char="•"/>
            </a:pPr>
            <a:r>
              <a:rPr lang="en-GB" sz="2400" i="1" dirty="0">
                <a:solidFill>
                  <a:srgbClr val="0070C0"/>
                </a:solidFill>
                <a:cs typeface="Arial" panose="020B0604020202020204" pitchFamily="34" charset="0"/>
              </a:rPr>
              <a:t>What if your assessment is that Kamala needs daily care for her safety and wellbeing</a:t>
            </a:r>
          </a:p>
          <a:p>
            <a:pPr marL="285750" indent="-285750">
              <a:buFont typeface="Arial" panose="020B0604020202020204" pitchFamily="34" charset="0"/>
              <a:buChar char="•"/>
            </a:pPr>
            <a:r>
              <a:rPr lang="en-GB" sz="2400" i="1" dirty="0">
                <a:solidFill>
                  <a:srgbClr val="0070C0"/>
                </a:solidFill>
                <a:cs typeface="Arial" panose="020B0604020202020204" pitchFamily="34" charset="0"/>
              </a:rPr>
              <a:t>You manage to secure provision for these needs</a:t>
            </a:r>
          </a:p>
          <a:p>
            <a:pPr marL="285750" indent="-285750">
              <a:buFont typeface="Arial" panose="020B0604020202020204" pitchFamily="34" charset="0"/>
              <a:buChar char="•"/>
            </a:pPr>
            <a:r>
              <a:rPr lang="en-GB" sz="2400" i="1" dirty="0">
                <a:solidFill>
                  <a:srgbClr val="0070C0"/>
                </a:solidFill>
                <a:cs typeface="Arial" panose="020B0604020202020204" pitchFamily="34" charset="0"/>
              </a:rPr>
              <a:t>Kamala refuses- she wants to remain independent</a:t>
            </a:r>
          </a:p>
          <a:p>
            <a:pPr marL="285750" indent="-285750">
              <a:buFont typeface="Arial" panose="020B0604020202020204" pitchFamily="34" charset="0"/>
              <a:buChar char="•"/>
            </a:pPr>
            <a:r>
              <a:rPr lang="en-GB" sz="2400" i="1" dirty="0">
                <a:solidFill>
                  <a:srgbClr val="0070C0"/>
                </a:solidFill>
                <a:cs typeface="Arial" panose="020B0604020202020204" pitchFamily="34" charset="0"/>
              </a:rPr>
              <a:t>What is the legal situation?  Can you insist she accepts?</a:t>
            </a:r>
          </a:p>
          <a:p>
            <a:pPr marL="285750" indent="-285750">
              <a:buFont typeface="Arial" panose="020B0604020202020204" pitchFamily="34" charset="0"/>
              <a:buChar char="•"/>
            </a:pPr>
            <a:r>
              <a:rPr lang="en-GB" sz="2400" i="1" dirty="0">
                <a:solidFill>
                  <a:srgbClr val="0070C0"/>
                </a:solidFill>
                <a:cs typeface="Arial" panose="020B0604020202020204" pitchFamily="34" charset="0"/>
              </a:rPr>
              <a:t>Coax?   Persuade?   </a:t>
            </a:r>
          </a:p>
          <a:p>
            <a:pPr marL="285750" indent="-285750">
              <a:buFont typeface="Arial" panose="020B0604020202020204" pitchFamily="34" charset="0"/>
              <a:buChar char="•"/>
            </a:pPr>
            <a:r>
              <a:rPr lang="en-GB" sz="2400" i="1" dirty="0">
                <a:solidFill>
                  <a:srgbClr val="0070C0"/>
                </a:solidFill>
                <a:cs typeface="Arial" panose="020B0604020202020204" pitchFamily="34" charset="0"/>
              </a:rPr>
              <a:t>Or respect her choice.</a:t>
            </a:r>
          </a:p>
          <a:p>
            <a:pPr marL="285750" indent="-285750">
              <a:buFont typeface="Arial" panose="020B0604020202020204" pitchFamily="34" charset="0"/>
              <a:buChar char="•"/>
            </a:pPr>
            <a:r>
              <a:rPr lang="en-GB" sz="2400" i="1" dirty="0">
                <a:solidFill>
                  <a:srgbClr val="0070C0"/>
                </a:solidFill>
                <a:cs typeface="Arial" panose="020B0604020202020204" pitchFamily="34" charset="0"/>
              </a:rPr>
              <a:t>This is a dilemma often faced in care provision- duty of care versus freedom of choice</a:t>
            </a:r>
          </a:p>
          <a:p>
            <a:pPr marL="285750" indent="-285750">
              <a:buFont typeface="Arial" panose="020B0604020202020204" pitchFamily="34" charset="0"/>
              <a:buChar char="•"/>
            </a:pPr>
            <a:r>
              <a:rPr lang="en-GB" sz="2400" i="1" dirty="0">
                <a:solidFill>
                  <a:srgbClr val="0070C0"/>
                </a:solidFill>
                <a:cs typeface="Arial" panose="020B0604020202020204" pitchFamily="34" charset="0"/>
              </a:rPr>
              <a:t>We will re-visit this later in the course, in various contexts.   </a:t>
            </a:r>
          </a:p>
          <a:p>
            <a:pPr marL="285750" indent="-285750">
              <a:buFont typeface="Arial" panose="020B0604020202020204" pitchFamily="34" charset="0"/>
              <a:buChar char="•"/>
            </a:pPr>
            <a:endParaRPr lang="en-GB" sz="2400" i="1" dirty="0">
              <a:solidFill>
                <a:srgbClr val="0070C0"/>
              </a:solidFill>
              <a:cs typeface="Arial" panose="020B0604020202020204" pitchFamily="34" charset="0"/>
            </a:endParaRPr>
          </a:p>
          <a:p>
            <a:pPr marL="285750" indent="-285750">
              <a:buFont typeface="Arial" panose="020B0604020202020204" pitchFamily="34" charset="0"/>
              <a:buChar char="•"/>
            </a:pPr>
            <a:r>
              <a:rPr lang="en-GB" sz="2400" i="1" dirty="0">
                <a:solidFill>
                  <a:srgbClr val="0070C0"/>
                </a:solidFill>
                <a:cs typeface="Arial" panose="020B0604020202020204" pitchFamily="34" charset="0"/>
              </a:rPr>
              <a:t>So- let’s re-visit the question – to what extent should care professionals be political?  In what sense and context is a neutral stance more appropriate.  </a:t>
            </a:r>
          </a:p>
        </p:txBody>
      </p:sp>
      <p:sp>
        <p:nvSpPr>
          <p:cNvPr id="4" name="TextBox 3">
            <a:extLst>
              <a:ext uri="{FF2B5EF4-FFF2-40B4-BE49-F238E27FC236}">
                <a16:creationId xmlns:a16="http://schemas.microsoft.com/office/drawing/2014/main" id="{671D1360-317E-4A7F-8958-41AD6BFAF82C}"/>
              </a:ext>
            </a:extLst>
          </p:cNvPr>
          <p:cNvSpPr txBox="1"/>
          <p:nvPr/>
        </p:nvSpPr>
        <p:spPr>
          <a:xfrm>
            <a:off x="668888" y="427264"/>
            <a:ext cx="7075520" cy="523220"/>
          </a:xfrm>
          <a:prstGeom prst="rect">
            <a:avLst/>
          </a:prstGeom>
          <a:noFill/>
        </p:spPr>
        <p:txBody>
          <a:bodyPr wrap="square" rtlCol="0">
            <a:spAutoFit/>
          </a:bodyPr>
          <a:lstStyle/>
          <a:p>
            <a:r>
              <a:rPr lang="en-GB" sz="2800" b="1" dirty="0">
                <a:solidFill>
                  <a:srgbClr val="0070C0"/>
                </a:solidFill>
              </a:rPr>
              <a:t>Duty of care versus freedom of choice</a:t>
            </a:r>
          </a:p>
        </p:txBody>
      </p:sp>
    </p:spTree>
    <p:extLst>
      <p:ext uri="{BB962C8B-B14F-4D97-AF65-F5344CB8AC3E}">
        <p14:creationId xmlns:p14="http://schemas.microsoft.com/office/powerpoint/2010/main" val="1083237579"/>
      </p:ext>
    </p:extLst>
  </p:cSld>
  <p:clrMapOvr>
    <a:masterClrMapping/>
  </p:clrMapOvr>
  <mc:AlternateContent xmlns:mc="http://schemas.openxmlformats.org/markup-compatibility/2006" xmlns:p14="http://schemas.microsoft.com/office/powerpoint/2010/main">
    <mc:Choice Requires="p14">
      <p:transition spd="slow" p14:dur="2000" advTm="356356"/>
    </mc:Choice>
    <mc:Fallback xmlns="">
      <p:transition spd="slow" advTm="356356"/>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E928C-A7FD-F772-B199-1FCC394E9606}"/>
              </a:ext>
            </a:extLst>
          </p:cNvPr>
          <p:cNvSpPr>
            <a:spLocks noGrp="1"/>
          </p:cNvSpPr>
          <p:nvPr>
            <p:ph type="title"/>
          </p:nvPr>
        </p:nvSpPr>
        <p:spPr>
          <a:xfrm>
            <a:off x="474306" y="276226"/>
            <a:ext cx="10515600" cy="502622"/>
          </a:xfrm>
        </p:spPr>
        <p:txBody>
          <a:bodyPr>
            <a:normAutofit/>
          </a:bodyPr>
          <a:lstStyle/>
          <a:p>
            <a:r>
              <a:rPr lang="en-GB" sz="2800" b="1" dirty="0">
                <a:solidFill>
                  <a:srgbClr val="0070C0"/>
                </a:solidFill>
              </a:rPr>
              <a:t>Ethical decision-making- </a:t>
            </a:r>
            <a:r>
              <a:rPr lang="en-GB" sz="2200" dirty="0">
                <a:solidFill>
                  <a:srgbClr val="0070C0"/>
                </a:solidFill>
              </a:rPr>
              <a:t>re-visiting those duty of care v freedom of choice questions </a:t>
            </a:r>
            <a:endParaRPr lang="en-GB" sz="2200" b="1" dirty="0">
              <a:solidFill>
                <a:srgbClr val="0070C0"/>
              </a:solidFill>
            </a:endParaRPr>
          </a:p>
        </p:txBody>
      </p:sp>
      <p:pic>
        <p:nvPicPr>
          <p:cNvPr id="1026" name="Picture 2" descr="Principles of Biomedical Ethics: Beauchamp, Tom L., Childress, James F.:  9780195085372: Books - Amazon.ca">
            <a:extLst>
              <a:ext uri="{FF2B5EF4-FFF2-40B4-BE49-F238E27FC236}">
                <a16:creationId xmlns:a16="http://schemas.microsoft.com/office/drawing/2014/main" id="{E3E48C93-E353-C1CE-F829-6568A10BBD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0349" y="1922349"/>
            <a:ext cx="1899114" cy="28546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7207BAD1-B03D-94A0-01B4-551C6BA34B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952" y="847082"/>
            <a:ext cx="9750490" cy="469530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B32A458-A1D9-EDD6-6CD2-129D9D919DD9}"/>
              </a:ext>
            </a:extLst>
          </p:cNvPr>
          <p:cNvSpPr txBox="1"/>
          <p:nvPr/>
        </p:nvSpPr>
        <p:spPr>
          <a:xfrm>
            <a:off x="474306" y="5733919"/>
            <a:ext cx="7395261" cy="276999"/>
          </a:xfrm>
          <a:prstGeom prst="rect">
            <a:avLst/>
          </a:prstGeom>
          <a:noFill/>
        </p:spPr>
        <p:txBody>
          <a:bodyPr wrap="square">
            <a:spAutoFit/>
          </a:bodyPr>
          <a:lstStyle/>
          <a:p>
            <a:r>
              <a:rPr lang="en-GB" sz="1200" dirty="0">
                <a:solidFill>
                  <a:srgbClr val="0070C0"/>
                </a:solidFill>
              </a:rPr>
              <a:t>https://www.frontiersin.org/files/Articles/476390/fped-07-00312-HTML/image_m/fped-07-00312-g001.jpg</a:t>
            </a:r>
          </a:p>
        </p:txBody>
      </p:sp>
    </p:spTree>
    <p:extLst>
      <p:ext uri="{BB962C8B-B14F-4D97-AF65-F5344CB8AC3E}">
        <p14:creationId xmlns:p14="http://schemas.microsoft.com/office/powerpoint/2010/main" val="2104484627"/>
      </p:ext>
    </p:extLst>
  </p:cSld>
  <p:clrMapOvr>
    <a:masterClrMapping/>
  </p:clrMapOvr>
  <mc:AlternateContent xmlns:mc="http://schemas.openxmlformats.org/markup-compatibility/2006" xmlns:p14="http://schemas.microsoft.com/office/powerpoint/2010/main">
    <mc:Choice Requires="p14">
      <p:transition spd="slow" p14:dur="2000" advTm="500307"/>
    </mc:Choice>
    <mc:Fallback xmlns="">
      <p:transition spd="slow" advTm="50030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BA1B9-C61B-41ED-8D8A-85F3CAF67935}"/>
              </a:ext>
            </a:extLst>
          </p:cNvPr>
          <p:cNvSpPr>
            <a:spLocks noGrp="1"/>
          </p:cNvSpPr>
          <p:nvPr>
            <p:ph type="title"/>
          </p:nvPr>
        </p:nvSpPr>
        <p:spPr/>
        <p:txBody>
          <a:bodyPr/>
          <a:lstStyle/>
          <a:p>
            <a:r>
              <a:rPr lang="en-GB" b="1" dirty="0">
                <a:solidFill>
                  <a:srgbClr val="0070C0"/>
                </a:solidFill>
              </a:rPr>
              <a:t>Aims</a:t>
            </a:r>
          </a:p>
        </p:txBody>
      </p:sp>
      <p:sp>
        <p:nvSpPr>
          <p:cNvPr id="3" name="Content Placeholder 2">
            <a:extLst>
              <a:ext uri="{FF2B5EF4-FFF2-40B4-BE49-F238E27FC236}">
                <a16:creationId xmlns:a16="http://schemas.microsoft.com/office/drawing/2014/main" id="{B5C09A44-6A3E-40B9-868A-E19B1E5A515E}"/>
              </a:ext>
            </a:extLst>
          </p:cNvPr>
          <p:cNvSpPr>
            <a:spLocks noGrp="1"/>
          </p:cNvSpPr>
          <p:nvPr>
            <p:ph idx="1"/>
          </p:nvPr>
        </p:nvSpPr>
        <p:spPr>
          <a:xfrm>
            <a:off x="838200" y="1825625"/>
            <a:ext cx="10515600" cy="1841500"/>
          </a:xfrm>
        </p:spPr>
        <p:txBody>
          <a:bodyPr>
            <a:normAutofit/>
          </a:bodyPr>
          <a:lstStyle/>
          <a:p>
            <a:r>
              <a:rPr lang="en-US" sz="2400" dirty="0">
                <a:solidFill>
                  <a:srgbClr val="0070C0"/>
                </a:solidFill>
                <a:latin typeface="Times New Roman" panose="02020603050405020304" pitchFamily="18" charset="0"/>
                <a:ea typeface="Calibri" panose="020F0502020204030204" pitchFamily="34" charset="0"/>
                <a:cs typeface="Latha" panose="020B0604020202020204" pitchFamily="34" charset="0"/>
              </a:rPr>
              <a:t>Attending this lecture will enhance your understanding regarding</a:t>
            </a:r>
            <a:r>
              <a:rPr lang="en-US" sz="2400" dirty="0">
                <a:solidFill>
                  <a:srgbClr val="0070C0"/>
                </a:solidFill>
                <a:effectLst/>
                <a:latin typeface="Times New Roman" panose="02020603050405020304" pitchFamily="18" charset="0"/>
                <a:ea typeface="Calibri" panose="020F0502020204030204" pitchFamily="34" charset="0"/>
                <a:cs typeface="Latha" panose="020B0604020202020204" pitchFamily="34" charset="0"/>
              </a:rPr>
              <a:t>:</a:t>
            </a:r>
          </a:p>
          <a:p>
            <a:r>
              <a:rPr lang="en-US" sz="2400" dirty="0">
                <a:solidFill>
                  <a:srgbClr val="0070C0"/>
                </a:solidFill>
                <a:effectLst/>
                <a:latin typeface="Times New Roman" panose="02020603050405020304" pitchFamily="18" charset="0"/>
                <a:ea typeface="Calibri" panose="020F0502020204030204" pitchFamily="34" charset="0"/>
                <a:cs typeface="Latha" panose="020B0604020202020204" pitchFamily="34" charset="0"/>
              </a:rPr>
              <a:t>The way in which politico-economic factors influence health and illness</a:t>
            </a:r>
          </a:p>
          <a:p>
            <a:r>
              <a:rPr lang="en-US" sz="2400" dirty="0">
                <a:solidFill>
                  <a:srgbClr val="0070C0"/>
                </a:solidFill>
                <a:effectLst/>
                <a:latin typeface="Times New Roman" panose="02020603050405020304" pitchFamily="18" charset="0"/>
                <a:ea typeface="Calibri" panose="020F0502020204030204" pitchFamily="34" charset="0"/>
                <a:cs typeface="Latha" panose="020B0604020202020204" pitchFamily="34" charset="0"/>
              </a:rPr>
              <a:t>How to identify and begin to address politico-economic factors influencing living with a degenerative neurological disorder</a:t>
            </a:r>
          </a:p>
          <a:p>
            <a:endParaRPr lang="en-US" sz="2400" dirty="0">
              <a:solidFill>
                <a:srgbClr val="0070C0"/>
              </a:solidFill>
              <a:effectLst/>
              <a:latin typeface="Times New Roman" panose="02020603050405020304" pitchFamily="18" charset="0"/>
              <a:ea typeface="Calibri" panose="020F0502020204030204" pitchFamily="34" charset="0"/>
              <a:cs typeface="Latha" panose="020B0604020202020204" pitchFamily="34" charset="0"/>
            </a:endParaRPr>
          </a:p>
          <a:p>
            <a:endParaRPr lang="en-US" sz="1800" dirty="0">
              <a:solidFill>
                <a:srgbClr val="0070C0"/>
              </a:solidFill>
              <a:effectLst/>
              <a:latin typeface="Times New Roman" panose="02020603050405020304" pitchFamily="18" charset="0"/>
              <a:ea typeface="Calibri" panose="020F0502020204030204" pitchFamily="34" charset="0"/>
              <a:cs typeface="Latha" panose="020B0604020202020204" pitchFamily="34" charset="0"/>
            </a:endParaRPr>
          </a:p>
          <a:p>
            <a:pPr marL="0" indent="0">
              <a:buNone/>
            </a:pPr>
            <a:endParaRPr lang="en-GB" dirty="0">
              <a:solidFill>
                <a:srgbClr val="0070C0"/>
              </a:solidFill>
            </a:endParaRPr>
          </a:p>
        </p:txBody>
      </p:sp>
    </p:spTree>
    <p:extLst>
      <p:ext uri="{BB962C8B-B14F-4D97-AF65-F5344CB8AC3E}">
        <p14:creationId xmlns:p14="http://schemas.microsoft.com/office/powerpoint/2010/main" val="499373789"/>
      </p:ext>
    </p:extLst>
  </p:cSld>
  <p:clrMapOvr>
    <a:masterClrMapping/>
  </p:clrMapOvr>
  <mc:AlternateContent xmlns:mc="http://schemas.openxmlformats.org/markup-compatibility/2006" xmlns:p14="http://schemas.microsoft.com/office/powerpoint/2010/main">
    <mc:Choice Requires="p14">
      <p:transition spd="slow" p14:dur="2000" advTm="49094"/>
    </mc:Choice>
    <mc:Fallback xmlns="">
      <p:transition spd="slow" advTm="49094"/>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12E7E-0ED8-484E-B9C5-822724B66B08}"/>
              </a:ext>
            </a:extLst>
          </p:cNvPr>
          <p:cNvSpPr>
            <a:spLocks noGrp="1"/>
          </p:cNvSpPr>
          <p:nvPr>
            <p:ph type="title"/>
          </p:nvPr>
        </p:nvSpPr>
        <p:spPr>
          <a:xfrm>
            <a:off x="304800" y="372532"/>
            <a:ext cx="11202988" cy="760943"/>
          </a:xfrm>
        </p:spPr>
        <p:txBody>
          <a:bodyPr>
            <a:normAutofit/>
          </a:bodyPr>
          <a:lstStyle/>
          <a:p>
            <a:r>
              <a:rPr lang="en-GB" sz="2800" b="1" dirty="0">
                <a:solidFill>
                  <a:srgbClr val="0070C0"/>
                </a:solidFill>
              </a:rPr>
              <a:t>Economic crisis in Sri Lanka- Impact on health and healthcare</a:t>
            </a:r>
          </a:p>
        </p:txBody>
      </p:sp>
      <p:sp>
        <p:nvSpPr>
          <p:cNvPr id="3" name="Content Placeholder 2">
            <a:extLst>
              <a:ext uri="{FF2B5EF4-FFF2-40B4-BE49-F238E27FC236}">
                <a16:creationId xmlns:a16="http://schemas.microsoft.com/office/drawing/2014/main" id="{E75D4AD9-4864-4D93-BD9E-AF9ED1C5FD2E}"/>
              </a:ext>
            </a:extLst>
          </p:cNvPr>
          <p:cNvSpPr>
            <a:spLocks noGrp="1"/>
          </p:cNvSpPr>
          <p:nvPr>
            <p:ph idx="1"/>
          </p:nvPr>
        </p:nvSpPr>
        <p:spPr>
          <a:xfrm>
            <a:off x="407986" y="1133475"/>
            <a:ext cx="11202987" cy="5351993"/>
          </a:xfrm>
        </p:spPr>
        <p:txBody>
          <a:bodyPr>
            <a:normAutofit lnSpcReduction="10000"/>
          </a:bodyPr>
          <a:lstStyle/>
          <a:p>
            <a:r>
              <a:rPr lang="en-GB" sz="2600" dirty="0">
                <a:solidFill>
                  <a:srgbClr val="0070C0"/>
                </a:solidFill>
              </a:rPr>
              <a:t>As the Covid-19 pandemic came under control- economic crisis in Sri Lanka took hold </a:t>
            </a:r>
          </a:p>
          <a:p>
            <a:r>
              <a:rPr lang="en-GB" sz="2600" dirty="0">
                <a:solidFill>
                  <a:srgbClr val="0070C0"/>
                </a:solidFill>
              </a:rPr>
              <a:t>Health threats posed by economic crisis are multiple:</a:t>
            </a:r>
          </a:p>
          <a:p>
            <a:r>
              <a:rPr lang="en-GB" sz="2600" dirty="0">
                <a:solidFill>
                  <a:srgbClr val="0070C0"/>
                </a:solidFill>
              </a:rPr>
              <a:t>Stress, and lack of healthcare can increase cardiovascular disease.</a:t>
            </a:r>
          </a:p>
          <a:p>
            <a:r>
              <a:rPr lang="en-GB" sz="2600" dirty="0">
                <a:solidFill>
                  <a:srgbClr val="0070C0"/>
                </a:solidFill>
              </a:rPr>
              <a:t>Lack of nutrition impacts particularly on the very young, the elderly and on people with long term health conditions including NDDs. </a:t>
            </a:r>
          </a:p>
          <a:p>
            <a:r>
              <a:rPr lang="en-GB" sz="2600" dirty="0">
                <a:solidFill>
                  <a:srgbClr val="0070C0"/>
                </a:solidFill>
              </a:rPr>
              <a:t>Infectious diseases spread through increase amenity costs and impact on control measures.</a:t>
            </a:r>
          </a:p>
          <a:p>
            <a:r>
              <a:rPr lang="en-GB" sz="2600" dirty="0">
                <a:solidFill>
                  <a:srgbClr val="0070C0"/>
                </a:solidFill>
              </a:rPr>
              <a:t>Mental health is negatively impacted by political uncertainty, riots public disorder and personal debt. </a:t>
            </a:r>
          </a:p>
          <a:p>
            <a:endParaRPr lang="en-GB" sz="4000" dirty="0">
              <a:solidFill>
                <a:srgbClr val="0070C0"/>
              </a:solidFill>
            </a:endParaRPr>
          </a:p>
          <a:p>
            <a:r>
              <a:rPr lang="en-GB" sz="1300" i="1" dirty="0">
                <a:solidFill>
                  <a:srgbClr val="0070C0"/>
                </a:solidFill>
              </a:rPr>
              <a:t>Mathias A T, Jayasinghe S (2022) Worsening economic crisis in Sri </a:t>
            </a:r>
            <a:r>
              <a:rPr lang="en-GB" sz="1300" i="1" dirty="0" err="1">
                <a:solidFill>
                  <a:srgbClr val="0070C0"/>
                </a:solidFill>
              </a:rPr>
              <a:t>Lanks</a:t>
            </a:r>
            <a:r>
              <a:rPr lang="en-GB" sz="1300" i="1" dirty="0">
                <a:solidFill>
                  <a:srgbClr val="0070C0"/>
                </a:solidFill>
              </a:rPr>
              <a:t>: impact on health, https://www.thelancet.com/pdfs/journals/langlo/PIIS2214-109X(22)00234-0.pdf</a:t>
            </a:r>
          </a:p>
          <a:p>
            <a:endParaRPr lang="en-GB" sz="2500" i="1" dirty="0">
              <a:solidFill>
                <a:srgbClr val="0070C0"/>
              </a:solidFill>
            </a:endParaRPr>
          </a:p>
          <a:p>
            <a:pPr marL="0" indent="0">
              <a:buNone/>
            </a:pPr>
            <a:endParaRPr lang="en-GB" sz="2500" i="1" dirty="0">
              <a:solidFill>
                <a:srgbClr val="0070C0"/>
              </a:solidFill>
            </a:endParaRPr>
          </a:p>
          <a:p>
            <a:endParaRPr lang="en-GB" dirty="0"/>
          </a:p>
        </p:txBody>
      </p:sp>
    </p:spTree>
    <p:extLst>
      <p:ext uri="{BB962C8B-B14F-4D97-AF65-F5344CB8AC3E}">
        <p14:creationId xmlns:p14="http://schemas.microsoft.com/office/powerpoint/2010/main" val="2825159175"/>
      </p:ext>
    </p:extLst>
  </p:cSld>
  <p:clrMapOvr>
    <a:masterClrMapping/>
  </p:clrMapOvr>
  <mc:AlternateContent xmlns:mc="http://schemas.openxmlformats.org/markup-compatibility/2006" xmlns:p14="http://schemas.microsoft.com/office/powerpoint/2010/main">
    <mc:Choice Requires="p14">
      <p:transition spd="slow" p14:dur="2000" advTm="92257"/>
    </mc:Choice>
    <mc:Fallback xmlns="">
      <p:transition spd="slow" advTm="92257"/>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E9375-6A34-4E07-A4EC-59460F93373F}"/>
              </a:ext>
            </a:extLst>
          </p:cNvPr>
          <p:cNvSpPr>
            <a:spLocks noGrp="1"/>
          </p:cNvSpPr>
          <p:nvPr>
            <p:ph type="title"/>
          </p:nvPr>
        </p:nvSpPr>
        <p:spPr>
          <a:xfrm>
            <a:off x="684211" y="552451"/>
            <a:ext cx="10221914" cy="590549"/>
          </a:xfrm>
        </p:spPr>
        <p:txBody>
          <a:bodyPr>
            <a:normAutofit/>
          </a:bodyPr>
          <a:lstStyle/>
          <a:p>
            <a:r>
              <a:rPr lang="en-GB" sz="2800" b="1" dirty="0">
                <a:solidFill>
                  <a:srgbClr val="0070C0"/>
                </a:solidFill>
              </a:rPr>
              <a:t>Out of pocket burden of chronic disease</a:t>
            </a:r>
          </a:p>
        </p:txBody>
      </p:sp>
      <p:sp>
        <p:nvSpPr>
          <p:cNvPr id="3" name="Text Placeholder 2">
            <a:extLst>
              <a:ext uri="{FF2B5EF4-FFF2-40B4-BE49-F238E27FC236}">
                <a16:creationId xmlns:a16="http://schemas.microsoft.com/office/drawing/2014/main" id="{A65E9A90-6BE4-483C-B44C-B952115D7334}"/>
              </a:ext>
            </a:extLst>
          </p:cNvPr>
          <p:cNvSpPr>
            <a:spLocks noGrp="1"/>
          </p:cNvSpPr>
          <p:nvPr>
            <p:ph type="body" idx="1"/>
          </p:nvPr>
        </p:nvSpPr>
        <p:spPr>
          <a:xfrm>
            <a:off x="335903" y="1143000"/>
            <a:ext cx="11513976" cy="4569473"/>
          </a:xfrm>
        </p:spPr>
        <p:txBody>
          <a:bodyPr>
            <a:normAutofit fontScale="92500" lnSpcReduction="10000"/>
          </a:bodyPr>
          <a:lstStyle/>
          <a:p>
            <a:pPr marL="342900" indent="-342900">
              <a:buFont typeface="Arial" panose="020B0604020202020204" pitchFamily="34" charset="0"/>
              <a:buChar char="•"/>
            </a:pPr>
            <a:r>
              <a:rPr lang="en-GB" sz="2400" dirty="0">
                <a:solidFill>
                  <a:srgbClr val="0070C0"/>
                </a:solidFill>
              </a:rPr>
              <a:t>Logically, reduced care provision by state = greater reliance on out-of-pocket expense for personal health needs. </a:t>
            </a:r>
          </a:p>
          <a:p>
            <a:pPr marL="342900" indent="-342900">
              <a:buFont typeface="Arial" panose="020B0604020202020204" pitchFamily="34" charset="0"/>
              <a:buChar char="•"/>
            </a:pPr>
            <a:r>
              <a:rPr lang="en-GB" sz="2400" dirty="0">
                <a:solidFill>
                  <a:srgbClr val="0070C0"/>
                </a:solidFill>
              </a:rPr>
              <a:t>A European study of the out-of-pocket burden of chronic diseases (in Belgian, Czech Republic and German older adults) found that specific diseases increase the overall out-of-pocket burden, noting heart attack, hypertension, cancer, emotional disorders, rheumatoid arthritis, osteoarthritis</a:t>
            </a:r>
            <a:r>
              <a:rPr lang="en-GB" dirty="0">
                <a:solidFill>
                  <a:srgbClr val="0070C0"/>
                </a:solidFill>
              </a:rPr>
              <a:t>.  There are country differences: in Belgium Parkinson’s disease with the cost of medication carries a particularly high burden, whereas heart attack and chronic kidney disease feature as high in the Czech republic, and outpatient care for cancer and chronic lung disease in Germany.  </a:t>
            </a:r>
          </a:p>
          <a:p>
            <a:pPr marL="342900" indent="-342900">
              <a:buFont typeface="Arial" panose="020B0604020202020204" pitchFamily="34" charset="0"/>
              <a:buChar char="•"/>
            </a:pPr>
            <a:r>
              <a:rPr lang="en-GB" dirty="0">
                <a:solidFill>
                  <a:srgbClr val="0070C0"/>
                </a:solidFill>
              </a:rPr>
              <a:t>The conclusion is that the out of pocket burden is not evenly distributed among older adults with chronic disease, and identifying of diseases with a high burden can help to protect vulnerable patient groups.</a:t>
            </a:r>
            <a:r>
              <a:rPr lang="en-GB" sz="2400" dirty="0">
                <a:solidFill>
                  <a:srgbClr val="0070C0"/>
                </a:solidFill>
              </a:rPr>
              <a:t> </a:t>
            </a:r>
          </a:p>
          <a:p>
            <a:pPr marL="342900" indent="-342900">
              <a:buFont typeface="Arial" panose="020B0604020202020204" pitchFamily="34" charset="0"/>
              <a:buChar char="•"/>
            </a:pPr>
            <a:r>
              <a:rPr lang="en-GB" sz="2400" dirty="0">
                <a:solidFill>
                  <a:srgbClr val="0070C0"/>
                </a:solidFill>
              </a:rPr>
              <a:t>What is the out of pocket burden for people </a:t>
            </a:r>
            <a:r>
              <a:rPr lang="en-GB" dirty="0">
                <a:solidFill>
                  <a:srgbClr val="0070C0"/>
                </a:solidFill>
              </a:rPr>
              <a:t>with NDDs in Sri Lanka? – a PhD project? </a:t>
            </a:r>
            <a:endParaRPr lang="en-GB" sz="2400" dirty="0">
              <a:solidFill>
                <a:srgbClr val="0070C0"/>
              </a:solidFill>
            </a:endParaRPr>
          </a:p>
          <a:p>
            <a:pPr marL="342900" indent="-342900">
              <a:buFont typeface="Arial" panose="020B0604020202020204" pitchFamily="34" charset="0"/>
              <a:buChar char="•"/>
            </a:pPr>
            <a:r>
              <a:rPr lang="en-GB" sz="1200" b="0" i="0" dirty="0" err="1">
                <a:solidFill>
                  <a:srgbClr val="0070C0"/>
                </a:solidFill>
                <a:effectLst/>
                <a:latin typeface="BlinkMacSystemFont"/>
              </a:rPr>
              <a:t>Kočiš</a:t>
            </a:r>
            <a:r>
              <a:rPr lang="en-GB" sz="1200" b="0" i="0" dirty="0">
                <a:solidFill>
                  <a:srgbClr val="0070C0"/>
                </a:solidFill>
                <a:effectLst/>
                <a:latin typeface="BlinkMacSystemFont"/>
              </a:rPr>
              <a:t> </a:t>
            </a:r>
            <a:r>
              <a:rPr lang="en-GB" sz="1200" b="0" i="0" dirty="0" err="1">
                <a:solidFill>
                  <a:srgbClr val="0070C0"/>
                </a:solidFill>
                <a:effectLst/>
                <a:latin typeface="BlinkMacSystemFont"/>
              </a:rPr>
              <a:t>Krůtilová</a:t>
            </a:r>
            <a:r>
              <a:rPr lang="en-GB" sz="1200" b="0" i="0" dirty="0">
                <a:solidFill>
                  <a:srgbClr val="0070C0"/>
                </a:solidFill>
                <a:effectLst/>
                <a:latin typeface="BlinkMacSystemFont"/>
              </a:rPr>
              <a:t> V, </a:t>
            </a:r>
            <a:r>
              <a:rPr lang="en-GB" sz="1200" b="0" i="0" dirty="0" err="1">
                <a:solidFill>
                  <a:srgbClr val="0070C0"/>
                </a:solidFill>
                <a:effectLst/>
                <a:latin typeface="BlinkMacSystemFont"/>
              </a:rPr>
              <a:t>Bahnsen</a:t>
            </a:r>
            <a:r>
              <a:rPr lang="en-GB" sz="1200" b="0" i="0" dirty="0">
                <a:solidFill>
                  <a:srgbClr val="0070C0"/>
                </a:solidFill>
                <a:effectLst/>
                <a:latin typeface="BlinkMacSystemFont"/>
              </a:rPr>
              <a:t> L, De </a:t>
            </a:r>
            <a:r>
              <a:rPr lang="en-GB" sz="1200" b="0" i="0" dirty="0" err="1">
                <a:solidFill>
                  <a:srgbClr val="0070C0"/>
                </a:solidFill>
                <a:effectLst/>
                <a:latin typeface="BlinkMacSystemFont"/>
              </a:rPr>
              <a:t>Graeve</a:t>
            </a:r>
            <a:r>
              <a:rPr lang="en-GB" sz="1200" b="0" i="0" dirty="0">
                <a:solidFill>
                  <a:srgbClr val="0070C0"/>
                </a:solidFill>
                <a:effectLst/>
                <a:latin typeface="BlinkMacSystemFont"/>
              </a:rPr>
              <a:t> D. The out-of-pocket burden of chronic diseases: the cases of Belgian, Czech and German older adults. BMC Health </a:t>
            </a:r>
            <a:r>
              <a:rPr lang="en-GB" sz="1200" b="0" i="0" dirty="0" err="1">
                <a:solidFill>
                  <a:srgbClr val="0070C0"/>
                </a:solidFill>
                <a:effectLst/>
                <a:latin typeface="BlinkMacSystemFont"/>
              </a:rPr>
              <a:t>Serv</a:t>
            </a:r>
            <a:r>
              <a:rPr lang="en-GB" sz="1200" b="0" i="0" dirty="0">
                <a:solidFill>
                  <a:srgbClr val="0070C0"/>
                </a:solidFill>
                <a:effectLst/>
                <a:latin typeface="BlinkMacSystemFont"/>
              </a:rPr>
              <a:t> Res. 2021 Mar 17;21(1):239. </a:t>
            </a:r>
            <a:r>
              <a:rPr lang="en-GB" sz="1200" b="0" i="0" dirty="0" err="1">
                <a:solidFill>
                  <a:srgbClr val="0070C0"/>
                </a:solidFill>
                <a:effectLst/>
                <a:latin typeface="BlinkMacSystemFont"/>
              </a:rPr>
              <a:t>doi</a:t>
            </a:r>
            <a:r>
              <a:rPr lang="en-GB" sz="1200" b="0" i="0" dirty="0">
                <a:solidFill>
                  <a:srgbClr val="0070C0"/>
                </a:solidFill>
                <a:effectLst/>
                <a:latin typeface="BlinkMacSystemFont"/>
              </a:rPr>
              <a:t>: 10.1186/s12913-021-06259-w. PMID: 33731090; PMCID: PMC7967967.</a:t>
            </a:r>
            <a:endParaRPr lang="en-GB" sz="1200" dirty="0">
              <a:solidFill>
                <a:srgbClr val="0070C0"/>
              </a:solidFill>
            </a:endParaRPr>
          </a:p>
          <a:p>
            <a:endParaRPr lang="en-GB" sz="2400" dirty="0">
              <a:solidFill>
                <a:srgbClr val="0070C0"/>
              </a:solidFill>
            </a:endParaRPr>
          </a:p>
        </p:txBody>
      </p:sp>
    </p:spTree>
    <p:extLst>
      <p:ext uri="{BB962C8B-B14F-4D97-AF65-F5344CB8AC3E}">
        <p14:creationId xmlns:p14="http://schemas.microsoft.com/office/powerpoint/2010/main" val="517838282"/>
      </p:ext>
    </p:extLst>
  </p:cSld>
  <p:clrMapOvr>
    <a:masterClrMapping/>
  </p:clrMapOvr>
  <mc:AlternateContent xmlns:mc="http://schemas.openxmlformats.org/markup-compatibility/2006" xmlns:p14="http://schemas.microsoft.com/office/powerpoint/2010/main">
    <mc:Choice Requires="p14">
      <p:transition spd="slow" p14:dur="2000" advTm="143343"/>
    </mc:Choice>
    <mc:Fallback xmlns="">
      <p:transition spd="slow" advTm="143343"/>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AEDC0-8B23-94DB-46BD-49C8AFD0D3C5}"/>
              </a:ext>
            </a:extLst>
          </p:cNvPr>
          <p:cNvSpPr>
            <a:spLocks noGrp="1"/>
          </p:cNvSpPr>
          <p:nvPr>
            <p:ph type="title"/>
          </p:nvPr>
        </p:nvSpPr>
        <p:spPr>
          <a:xfrm>
            <a:off x="838200" y="187746"/>
            <a:ext cx="10515600" cy="493291"/>
          </a:xfrm>
        </p:spPr>
        <p:txBody>
          <a:bodyPr>
            <a:normAutofit fontScale="90000"/>
          </a:bodyPr>
          <a:lstStyle/>
          <a:p>
            <a:r>
              <a:rPr lang="en-GB" b="1" dirty="0">
                <a:solidFill>
                  <a:srgbClr val="0070C0"/>
                </a:solidFill>
              </a:rPr>
              <a:t>UK –Nursing and Junior Doctor strikes</a:t>
            </a:r>
          </a:p>
        </p:txBody>
      </p:sp>
      <p:sp>
        <p:nvSpPr>
          <p:cNvPr id="3" name="Content Placeholder 2">
            <a:extLst>
              <a:ext uri="{FF2B5EF4-FFF2-40B4-BE49-F238E27FC236}">
                <a16:creationId xmlns:a16="http://schemas.microsoft.com/office/drawing/2014/main" id="{DD41BD63-4702-DA9C-C637-25521E14A403}"/>
              </a:ext>
            </a:extLst>
          </p:cNvPr>
          <p:cNvSpPr>
            <a:spLocks noGrp="1"/>
          </p:cNvSpPr>
          <p:nvPr>
            <p:ph idx="1"/>
          </p:nvPr>
        </p:nvSpPr>
        <p:spPr>
          <a:xfrm>
            <a:off x="208384" y="752604"/>
            <a:ext cx="7918579" cy="5153674"/>
          </a:xfrm>
        </p:spPr>
        <p:txBody>
          <a:bodyPr>
            <a:normAutofit fontScale="92500" lnSpcReduction="10000"/>
          </a:bodyPr>
          <a:lstStyle/>
          <a:p>
            <a:r>
              <a:rPr lang="en-GB" dirty="0">
                <a:solidFill>
                  <a:srgbClr val="0070C0"/>
                </a:solidFill>
              </a:rPr>
              <a:t>Points against strikes: </a:t>
            </a:r>
          </a:p>
          <a:p>
            <a:pPr lvl="1"/>
            <a:r>
              <a:rPr lang="en-GB" dirty="0">
                <a:solidFill>
                  <a:srgbClr val="0070C0"/>
                </a:solidFill>
              </a:rPr>
              <a:t>Duty to patients – Healthcare professionals have a duty of care to patients, strikes disrupt this duty, endangering wellbeing &amp; lives of patients. </a:t>
            </a:r>
          </a:p>
          <a:p>
            <a:pPr lvl="1"/>
            <a:r>
              <a:rPr lang="en-GB" dirty="0">
                <a:solidFill>
                  <a:srgbClr val="0070C0"/>
                </a:solidFill>
              </a:rPr>
              <a:t>Non-maleficence- strikes interrupt vital services delaying treatments and worsening patient outcomes.</a:t>
            </a:r>
          </a:p>
          <a:p>
            <a:pPr lvl="1"/>
            <a:r>
              <a:rPr lang="en-GB" dirty="0">
                <a:solidFill>
                  <a:srgbClr val="0070C0"/>
                </a:solidFill>
              </a:rPr>
              <a:t>Professional obligations – responsibility to find alternative solutions to address concerns- e.g. dialogue, negotiations.</a:t>
            </a:r>
          </a:p>
          <a:p>
            <a:r>
              <a:rPr lang="en-GB" dirty="0">
                <a:solidFill>
                  <a:srgbClr val="0070C0"/>
                </a:solidFill>
              </a:rPr>
              <a:t>Points supporting strikes: </a:t>
            </a:r>
          </a:p>
          <a:p>
            <a:pPr lvl="1"/>
            <a:r>
              <a:rPr lang="en-GB" dirty="0">
                <a:solidFill>
                  <a:srgbClr val="0070C0"/>
                </a:solidFill>
              </a:rPr>
              <a:t>Fairness &amp; Justice- necessary to address unfairness in pay and working conditions, compensation for efforts and recognition of their professional value.</a:t>
            </a:r>
          </a:p>
          <a:p>
            <a:pPr lvl="1"/>
            <a:r>
              <a:rPr lang="en-GB" dirty="0">
                <a:solidFill>
                  <a:srgbClr val="0070C0"/>
                </a:solidFill>
              </a:rPr>
              <a:t>Patient care / advocacy for vulnerable - understaffing compromises patient safety and care quality.  Strikes draw attention to the issues urging levels that protect patients.</a:t>
            </a:r>
          </a:p>
        </p:txBody>
      </p:sp>
      <p:pic>
        <p:nvPicPr>
          <p:cNvPr id="1026" name="Picture 2" descr="Nurses march through central London on&amp;nbsp;Jan. 18.&amp;nbsp;">
            <a:extLst>
              <a:ext uri="{FF2B5EF4-FFF2-40B4-BE49-F238E27FC236}">
                <a16:creationId xmlns:a16="http://schemas.microsoft.com/office/drawing/2014/main" id="{1E83575F-587B-AF36-1628-7FDE6BBFBE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3745" y="1082349"/>
            <a:ext cx="3710066" cy="247261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0993F1E-E984-1FE8-CDDD-31998B8C4EB9}"/>
              </a:ext>
            </a:extLst>
          </p:cNvPr>
          <p:cNvSpPr txBox="1"/>
          <p:nvPr/>
        </p:nvSpPr>
        <p:spPr>
          <a:xfrm>
            <a:off x="8273548" y="3746441"/>
            <a:ext cx="3710067" cy="1077218"/>
          </a:xfrm>
          <a:prstGeom prst="rect">
            <a:avLst/>
          </a:prstGeom>
          <a:noFill/>
        </p:spPr>
        <p:txBody>
          <a:bodyPr wrap="square">
            <a:spAutoFit/>
          </a:bodyPr>
          <a:lstStyle/>
          <a:p>
            <a:r>
              <a:rPr lang="en-GB" sz="1600" dirty="0">
                <a:solidFill>
                  <a:srgbClr val="0070C0"/>
                </a:solidFill>
              </a:rPr>
              <a:t>https://www.bloomberg.com/news/articles/2023-02-20/junior-doctors-to-strike-as-uk-health-protest-swells-to-400-000?leadSource=uverify%20wall</a:t>
            </a:r>
          </a:p>
        </p:txBody>
      </p:sp>
    </p:spTree>
    <p:extLst>
      <p:ext uri="{BB962C8B-B14F-4D97-AF65-F5344CB8AC3E}">
        <p14:creationId xmlns:p14="http://schemas.microsoft.com/office/powerpoint/2010/main" val="1578746952"/>
      </p:ext>
    </p:extLst>
  </p:cSld>
  <p:clrMapOvr>
    <a:masterClrMapping/>
  </p:clrMapOvr>
  <mc:AlternateContent xmlns:mc="http://schemas.openxmlformats.org/markup-compatibility/2006" xmlns:p14="http://schemas.microsoft.com/office/powerpoint/2010/main">
    <mc:Choice Requires="p14">
      <p:transition spd="slow" p14:dur="2000" advTm="162721"/>
    </mc:Choice>
    <mc:Fallback xmlns="">
      <p:transition spd="slow" advTm="162721"/>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19890-EE22-748A-21B1-6BC7A0E64076}"/>
              </a:ext>
            </a:extLst>
          </p:cNvPr>
          <p:cNvSpPr>
            <a:spLocks noGrp="1"/>
          </p:cNvSpPr>
          <p:nvPr>
            <p:ph type="title"/>
          </p:nvPr>
        </p:nvSpPr>
        <p:spPr>
          <a:xfrm>
            <a:off x="838200" y="365125"/>
            <a:ext cx="10515600" cy="455969"/>
          </a:xfrm>
        </p:spPr>
        <p:txBody>
          <a:bodyPr>
            <a:normAutofit fontScale="90000"/>
          </a:bodyPr>
          <a:lstStyle/>
          <a:p>
            <a:r>
              <a:rPr lang="en-GB" b="1" dirty="0">
                <a:solidFill>
                  <a:srgbClr val="0070C0"/>
                </a:solidFill>
              </a:rPr>
              <a:t>Summary</a:t>
            </a:r>
          </a:p>
        </p:txBody>
      </p:sp>
      <p:sp>
        <p:nvSpPr>
          <p:cNvPr id="3" name="Content Placeholder 2">
            <a:extLst>
              <a:ext uri="{FF2B5EF4-FFF2-40B4-BE49-F238E27FC236}">
                <a16:creationId xmlns:a16="http://schemas.microsoft.com/office/drawing/2014/main" id="{72A79249-D71D-1DD2-FC25-8FC54F9804EB}"/>
              </a:ext>
            </a:extLst>
          </p:cNvPr>
          <p:cNvSpPr>
            <a:spLocks noGrp="1"/>
          </p:cNvSpPr>
          <p:nvPr>
            <p:ph idx="1"/>
          </p:nvPr>
        </p:nvSpPr>
        <p:spPr>
          <a:xfrm>
            <a:off x="315686" y="948548"/>
            <a:ext cx="11534192" cy="4752456"/>
          </a:xfrm>
        </p:spPr>
        <p:txBody>
          <a:bodyPr>
            <a:normAutofit fontScale="92500" lnSpcReduction="20000"/>
          </a:bodyPr>
          <a:lstStyle/>
          <a:p>
            <a:r>
              <a:rPr lang="en-GB" dirty="0">
                <a:solidFill>
                  <a:srgbClr val="0070C0"/>
                </a:solidFill>
              </a:rPr>
              <a:t>Political factors greatly influence the impact of health on individuals and the whole of society – decisions on provision and expenditure, on training of professionals, housing, education; laws on food production, smoking, reactions to pandemic; and actions of activists/ protests… etc</a:t>
            </a:r>
          </a:p>
          <a:p>
            <a:r>
              <a:rPr lang="en-GB" dirty="0">
                <a:solidFill>
                  <a:srgbClr val="0070C0"/>
                </a:solidFill>
              </a:rPr>
              <a:t>Politics greatly influences experiences of people with NDDs.</a:t>
            </a:r>
          </a:p>
          <a:p>
            <a:r>
              <a:rPr lang="en-GB" dirty="0">
                <a:solidFill>
                  <a:srgbClr val="0070C0"/>
                </a:solidFill>
              </a:rPr>
              <a:t>Economic factors do also- individual wealth, global trends, national strength of economy, tourism, manufacturing… </a:t>
            </a:r>
          </a:p>
          <a:p>
            <a:r>
              <a:rPr lang="en-GB" dirty="0">
                <a:solidFill>
                  <a:srgbClr val="0070C0"/>
                </a:solidFill>
              </a:rPr>
              <a:t>Ethical principles and how they are applied are closely related to law. </a:t>
            </a:r>
          </a:p>
          <a:p>
            <a:r>
              <a:rPr lang="en-GB" dirty="0">
                <a:solidFill>
                  <a:srgbClr val="0070C0"/>
                </a:solidFill>
              </a:rPr>
              <a:t>Professionals involved in care face difficult ethical dilemmas – e.g. to be politically neutral or to take a stand.  </a:t>
            </a:r>
          </a:p>
          <a:p>
            <a:r>
              <a:rPr lang="en-GB" dirty="0">
                <a:solidFill>
                  <a:srgbClr val="0070C0"/>
                </a:solidFill>
              </a:rPr>
              <a:t>We do have to be politically aware.</a:t>
            </a:r>
          </a:p>
          <a:p>
            <a:r>
              <a:rPr lang="en-GB" dirty="0">
                <a:solidFill>
                  <a:srgbClr val="0070C0"/>
                </a:solidFill>
              </a:rPr>
              <a:t>We are concerned to maximise health and wellbeing, and independence of every patient in our care- in that sense we are apolitical.</a:t>
            </a:r>
          </a:p>
        </p:txBody>
      </p:sp>
    </p:spTree>
    <p:extLst>
      <p:ext uri="{BB962C8B-B14F-4D97-AF65-F5344CB8AC3E}">
        <p14:creationId xmlns:p14="http://schemas.microsoft.com/office/powerpoint/2010/main" val="3881205118"/>
      </p:ext>
    </p:extLst>
  </p:cSld>
  <p:clrMapOvr>
    <a:masterClrMapping/>
  </p:clrMapOvr>
  <mc:AlternateContent xmlns:mc="http://schemas.openxmlformats.org/markup-compatibility/2006" xmlns:p14="http://schemas.microsoft.com/office/powerpoint/2010/main">
    <mc:Choice Requires="p14">
      <p:transition spd="slow" p14:dur="2000" advTm="171689"/>
    </mc:Choice>
    <mc:Fallback xmlns="">
      <p:transition spd="slow" advTm="171689"/>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815A1-E9C0-3594-FD7B-522EA98485FE}"/>
              </a:ext>
            </a:extLst>
          </p:cNvPr>
          <p:cNvSpPr>
            <a:spLocks noGrp="1"/>
          </p:cNvSpPr>
          <p:nvPr>
            <p:ph type="title"/>
          </p:nvPr>
        </p:nvSpPr>
        <p:spPr>
          <a:xfrm>
            <a:off x="838200" y="365126"/>
            <a:ext cx="10515600" cy="530614"/>
          </a:xfrm>
        </p:spPr>
        <p:txBody>
          <a:bodyPr>
            <a:normAutofit/>
          </a:bodyPr>
          <a:lstStyle/>
          <a:p>
            <a:r>
              <a:rPr lang="en-GB" sz="2800" b="1" dirty="0">
                <a:solidFill>
                  <a:srgbClr val="0070C0"/>
                </a:solidFill>
              </a:rPr>
              <a:t>References</a:t>
            </a:r>
          </a:p>
        </p:txBody>
      </p:sp>
      <p:sp>
        <p:nvSpPr>
          <p:cNvPr id="3" name="Content Placeholder 2">
            <a:extLst>
              <a:ext uri="{FF2B5EF4-FFF2-40B4-BE49-F238E27FC236}">
                <a16:creationId xmlns:a16="http://schemas.microsoft.com/office/drawing/2014/main" id="{05F9DE48-D892-304D-5FD4-58D8F0D28DD0}"/>
              </a:ext>
            </a:extLst>
          </p:cNvPr>
          <p:cNvSpPr>
            <a:spLocks noGrp="1"/>
          </p:cNvSpPr>
          <p:nvPr>
            <p:ph idx="1"/>
          </p:nvPr>
        </p:nvSpPr>
        <p:spPr>
          <a:xfrm>
            <a:off x="307909" y="970384"/>
            <a:ext cx="11588621" cy="4506685"/>
          </a:xfrm>
        </p:spPr>
        <p:txBody>
          <a:bodyPr>
            <a:normAutofit/>
          </a:bodyPr>
          <a:lstStyle/>
          <a:p>
            <a:r>
              <a:rPr lang="en-GB" sz="1600" dirty="0">
                <a:solidFill>
                  <a:srgbClr val="0070C0"/>
                </a:solidFill>
                <a:cs typeface="Arial" panose="020B0604020202020204" pitchFamily="34" charset="0"/>
              </a:rPr>
              <a:t>Faris </a:t>
            </a:r>
            <a:r>
              <a:rPr lang="en-GB" sz="1600" dirty="0" err="1">
                <a:solidFill>
                  <a:srgbClr val="0070C0"/>
                </a:solidFill>
                <a:cs typeface="Arial" panose="020B0604020202020204" pitchFamily="34" charset="0"/>
              </a:rPr>
              <a:t>Hadad-Zervos</a:t>
            </a:r>
            <a:r>
              <a:rPr lang="en-GB" sz="1600" dirty="0">
                <a:solidFill>
                  <a:srgbClr val="0070C0"/>
                </a:solidFill>
                <a:cs typeface="Arial" panose="020B0604020202020204" pitchFamily="34" charset="0"/>
              </a:rPr>
              <a:t> (2022), Resilience: Sri Lanka’s strength to navigate an uncertain future, </a:t>
            </a:r>
            <a:r>
              <a:rPr lang="en-GB" sz="1600" i="1" dirty="0">
                <a:solidFill>
                  <a:srgbClr val="0070C0"/>
                </a:solidFill>
                <a:cs typeface="Arial" panose="020B0604020202020204" pitchFamily="34" charset="0"/>
                <a:hlinkClick r:id="rId2">
                  <a:extLst>
                    <a:ext uri="{A12FA001-AC4F-418D-AE19-62706E023703}">
                      <ahyp:hlinkClr xmlns:ahyp="http://schemas.microsoft.com/office/drawing/2018/hyperlinkcolor" val="tx"/>
                    </a:ext>
                  </a:extLst>
                </a:hlinkClick>
              </a:rPr>
              <a:t>https://blogs.worldbank.org/endpovertyinsouthasia/resilience-sri-lankas-strength-navigate-uncertain-future </a:t>
            </a:r>
          </a:p>
          <a:p>
            <a:pPr marL="0" indent="0">
              <a:buNone/>
            </a:pPr>
            <a:r>
              <a:rPr lang="en-GB" sz="1600" dirty="0">
                <a:solidFill>
                  <a:srgbClr val="0070C0"/>
                </a:solidFill>
                <a:cs typeface="Arial" panose="020B0604020202020204" pitchFamily="34" charset="0"/>
              </a:rPr>
              <a:t>Visited 02 04 2023</a:t>
            </a:r>
            <a:r>
              <a:rPr lang="en-GB" sz="1600" i="1" dirty="0">
                <a:solidFill>
                  <a:srgbClr val="0070C0"/>
                </a:solidFill>
                <a:cs typeface="Arial" panose="020B0604020202020204" pitchFamily="34" charset="0"/>
              </a:rPr>
              <a:t>wed</a:t>
            </a:r>
          </a:p>
          <a:p>
            <a:r>
              <a:rPr lang="en-GB" sz="1600" dirty="0">
                <a:solidFill>
                  <a:srgbClr val="0070C0"/>
                </a:solidFill>
              </a:rPr>
              <a:t>United Nations News (2022) Sri Lanka’s economic crisis pushes health system to brink of collapse, </a:t>
            </a:r>
            <a:r>
              <a:rPr lang="en-GB" sz="1600" i="1" dirty="0">
                <a:solidFill>
                  <a:srgbClr val="0070C0"/>
                </a:solidFill>
                <a:hlinkClick r:id="rId3">
                  <a:extLst>
                    <a:ext uri="{A12FA001-AC4F-418D-AE19-62706E023703}">
                      <ahyp:hlinkClr xmlns:ahyp="http://schemas.microsoft.com/office/drawing/2018/hyperlinkcolor" val="tx"/>
                    </a:ext>
                  </a:extLst>
                </a:hlinkClick>
              </a:rPr>
              <a:t>https://news.un.org/en/story/2022/08/1124842</a:t>
            </a:r>
            <a:endParaRPr lang="en-GB" sz="1600" i="1" dirty="0">
              <a:solidFill>
                <a:srgbClr val="0070C0"/>
              </a:solidFill>
            </a:endParaRPr>
          </a:p>
          <a:p>
            <a:r>
              <a:rPr lang="en-GB" sz="1600" dirty="0">
                <a:solidFill>
                  <a:srgbClr val="0070C0"/>
                </a:solidFill>
              </a:rPr>
              <a:t>UK Government (2017) Social determinants of health, </a:t>
            </a:r>
            <a:r>
              <a:rPr lang="en-GB" sz="1600" i="1" dirty="0">
                <a:solidFill>
                  <a:srgbClr val="0070C0"/>
                </a:solidFill>
                <a:cs typeface="Arial" panose="020B0604020202020204" pitchFamily="34" charset="0"/>
              </a:rPr>
              <a:t> </a:t>
            </a:r>
            <a:r>
              <a:rPr lang="en-GB" sz="1600" dirty="0">
                <a:solidFill>
                  <a:srgbClr val="0070C0"/>
                </a:solidFill>
                <a:hlinkClick r:id="rId4">
                  <a:extLst>
                    <a:ext uri="{A12FA001-AC4F-418D-AE19-62706E023703}">
                      <ahyp:hlinkClr xmlns:ahyp="http://schemas.microsoft.com/office/drawing/2018/hyperlinkcolor" val="tx"/>
                    </a:ext>
                  </a:extLst>
                </a:hlinkClick>
              </a:rPr>
              <a:t>https://www.gov.uk/government/publications/health-profile-for-england/chapter-6-social-determinants-of-health</a:t>
            </a:r>
            <a:endParaRPr lang="en-GB" sz="1600" dirty="0">
              <a:solidFill>
                <a:srgbClr val="0070C0"/>
              </a:solidFill>
            </a:endParaRPr>
          </a:p>
          <a:p>
            <a:r>
              <a:rPr lang="en-GB" sz="1600" dirty="0">
                <a:solidFill>
                  <a:srgbClr val="0070C0"/>
                </a:solidFill>
              </a:rPr>
              <a:t>Livingston G, </a:t>
            </a:r>
            <a:r>
              <a:rPr lang="en-GB" sz="1600" dirty="0" err="1">
                <a:solidFill>
                  <a:srgbClr val="0070C0"/>
                </a:solidFill>
              </a:rPr>
              <a:t>Huntleey</a:t>
            </a:r>
            <a:r>
              <a:rPr lang="en-GB" sz="1600" dirty="0">
                <a:solidFill>
                  <a:srgbClr val="0070C0"/>
                </a:solidFill>
              </a:rPr>
              <a:t> J, </a:t>
            </a:r>
            <a:r>
              <a:rPr lang="en-GB" sz="1600" dirty="0" err="1">
                <a:solidFill>
                  <a:srgbClr val="0070C0"/>
                </a:solidFill>
              </a:rPr>
              <a:t>Sommerlad</a:t>
            </a:r>
            <a:r>
              <a:rPr lang="en-GB" sz="1600" dirty="0">
                <a:solidFill>
                  <a:srgbClr val="0070C0"/>
                </a:solidFill>
              </a:rPr>
              <a:t> A et al (2020) Dementia prevention, intervention and care: 2020 report of The Lancet Commission, The Lancet , 396 (10248) 413-446.  </a:t>
            </a:r>
          </a:p>
          <a:p>
            <a:r>
              <a:rPr lang="en-GB" sz="1600" i="1" dirty="0">
                <a:solidFill>
                  <a:srgbClr val="0070C0"/>
                </a:solidFill>
              </a:rPr>
              <a:t>Mathias A T, Jayasinghe S (2022) Worsening economic crisis in Sri </a:t>
            </a:r>
            <a:r>
              <a:rPr lang="en-GB" sz="1600" i="1" dirty="0" err="1">
                <a:solidFill>
                  <a:srgbClr val="0070C0"/>
                </a:solidFill>
              </a:rPr>
              <a:t>Lanks</a:t>
            </a:r>
            <a:r>
              <a:rPr lang="en-GB" sz="1600" i="1" dirty="0">
                <a:solidFill>
                  <a:srgbClr val="0070C0"/>
                </a:solidFill>
              </a:rPr>
              <a:t>: impact on health, https://www.thelancet.com/pdfs/journals/langlo/PIIS2214-109X(22)00234-0.pdf</a:t>
            </a:r>
          </a:p>
          <a:p>
            <a:r>
              <a:rPr lang="en-GB" sz="1600" b="0" i="0" dirty="0" err="1">
                <a:solidFill>
                  <a:srgbClr val="0070C0"/>
                </a:solidFill>
                <a:effectLst/>
              </a:rPr>
              <a:t>Kočiš</a:t>
            </a:r>
            <a:r>
              <a:rPr lang="en-GB" sz="1600" b="0" i="0" dirty="0">
                <a:solidFill>
                  <a:srgbClr val="0070C0"/>
                </a:solidFill>
                <a:effectLst/>
              </a:rPr>
              <a:t> </a:t>
            </a:r>
            <a:r>
              <a:rPr lang="en-GB" sz="1600" b="0" i="0" dirty="0" err="1">
                <a:solidFill>
                  <a:srgbClr val="0070C0"/>
                </a:solidFill>
                <a:effectLst/>
              </a:rPr>
              <a:t>Krůtilová</a:t>
            </a:r>
            <a:r>
              <a:rPr lang="en-GB" sz="1600" b="0" i="0" dirty="0">
                <a:solidFill>
                  <a:srgbClr val="0070C0"/>
                </a:solidFill>
                <a:effectLst/>
              </a:rPr>
              <a:t> V, </a:t>
            </a:r>
            <a:r>
              <a:rPr lang="en-GB" sz="1600" b="0" i="0" dirty="0" err="1">
                <a:solidFill>
                  <a:srgbClr val="0070C0"/>
                </a:solidFill>
                <a:effectLst/>
              </a:rPr>
              <a:t>Bahnsen</a:t>
            </a:r>
            <a:r>
              <a:rPr lang="en-GB" sz="1600" b="0" i="0" dirty="0">
                <a:solidFill>
                  <a:srgbClr val="0070C0"/>
                </a:solidFill>
                <a:effectLst/>
              </a:rPr>
              <a:t> L, De </a:t>
            </a:r>
            <a:r>
              <a:rPr lang="en-GB" sz="1600" b="0" i="0" dirty="0" err="1">
                <a:solidFill>
                  <a:srgbClr val="0070C0"/>
                </a:solidFill>
                <a:effectLst/>
              </a:rPr>
              <a:t>Graeve</a:t>
            </a:r>
            <a:r>
              <a:rPr lang="en-GB" sz="1600" b="0" i="0" dirty="0">
                <a:solidFill>
                  <a:srgbClr val="0070C0"/>
                </a:solidFill>
                <a:effectLst/>
              </a:rPr>
              <a:t> D. The out-of-pocket burden of chronic diseases: the cases of Belgian, Czech and German older adults. BMC Health </a:t>
            </a:r>
            <a:r>
              <a:rPr lang="en-GB" sz="1600" b="0" i="0" dirty="0" err="1">
                <a:solidFill>
                  <a:srgbClr val="0070C0"/>
                </a:solidFill>
                <a:effectLst/>
              </a:rPr>
              <a:t>Serv</a:t>
            </a:r>
            <a:r>
              <a:rPr lang="en-GB" sz="1600" b="0" i="0" dirty="0">
                <a:solidFill>
                  <a:srgbClr val="0070C0"/>
                </a:solidFill>
                <a:effectLst/>
              </a:rPr>
              <a:t> Res. 2021 Mar 17;21(1):239. </a:t>
            </a:r>
            <a:r>
              <a:rPr lang="en-GB" sz="1600" b="0" i="0" dirty="0" err="1">
                <a:solidFill>
                  <a:srgbClr val="0070C0"/>
                </a:solidFill>
                <a:effectLst/>
              </a:rPr>
              <a:t>doi</a:t>
            </a:r>
            <a:r>
              <a:rPr lang="en-GB" sz="1600" b="0" i="0" dirty="0">
                <a:solidFill>
                  <a:srgbClr val="0070C0"/>
                </a:solidFill>
                <a:effectLst/>
              </a:rPr>
              <a:t>: 10.1186/s12913-021-06259-w. PMID: 33731090; PMCID: PMC7967967.</a:t>
            </a:r>
          </a:p>
          <a:p>
            <a:r>
              <a:rPr lang="en-GB" sz="1600" b="0" i="0" dirty="0">
                <a:solidFill>
                  <a:srgbClr val="0070C0"/>
                </a:solidFill>
                <a:effectLst/>
              </a:rPr>
              <a:t>Beauchamp, T. L., &amp; Childress, J. F. (2001). Principles of biomedical ethics (5th ed.)</a:t>
            </a:r>
            <a:endParaRPr lang="en-GB" sz="1600" dirty="0">
              <a:solidFill>
                <a:srgbClr val="0070C0"/>
              </a:solidFill>
            </a:endParaRPr>
          </a:p>
          <a:p>
            <a:r>
              <a:rPr lang="en-GB" sz="1600" i="1" dirty="0">
                <a:solidFill>
                  <a:srgbClr val="0070C0"/>
                </a:solidFill>
                <a:cs typeface="Arial" panose="020B0604020202020204" pitchFamily="34" charset="0"/>
              </a:rPr>
              <a:t>10 2022.  </a:t>
            </a:r>
          </a:p>
          <a:p>
            <a:endParaRPr lang="en-GB" sz="2400" dirty="0">
              <a:solidFill>
                <a:srgbClr val="0070C0"/>
              </a:solidFill>
            </a:endParaRPr>
          </a:p>
        </p:txBody>
      </p:sp>
    </p:spTree>
    <p:extLst>
      <p:ext uri="{BB962C8B-B14F-4D97-AF65-F5344CB8AC3E}">
        <p14:creationId xmlns:p14="http://schemas.microsoft.com/office/powerpoint/2010/main" val="1277947840"/>
      </p:ext>
    </p:extLst>
  </p:cSld>
  <p:clrMapOvr>
    <a:masterClrMapping/>
  </p:clrMapOvr>
  <mc:AlternateContent xmlns:mc="http://schemas.openxmlformats.org/markup-compatibility/2006" xmlns:p14="http://schemas.microsoft.com/office/powerpoint/2010/main">
    <mc:Choice Requires="p14">
      <p:transition spd="slow" p14:dur="2000" advTm="11706"/>
    </mc:Choice>
    <mc:Fallback xmlns="">
      <p:transition spd="slow" advTm="11706"/>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E8A3B-B979-C0E1-D1F5-85BE2A072B0E}"/>
              </a:ext>
            </a:extLst>
          </p:cNvPr>
          <p:cNvSpPr>
            <a:spLocks noGrp="1"/>
          </p:cNvSpPr>
          <p:nvPr>
            <p:ph type="title"/>
          </p:nvPr>
        </p:nvSpPr>
        <p:spPr/>
        <p:txBody>
          <a:bodyPr/>
          <a:lstStyle/>
          <a:p>
            <a:r>
              <a:rPr lang="en-US" b="1" dirty="0">
                <a:solidFill>
                  <a:srgbClr val="0070C0"/>
                </a:solidFill>
              </a:rPr>
              <a:t>Any questions?</a:t>
            </a:r>
          </a:p>
        </p:txBody>
      </p:sp>
      <p:pic>
        <p:nvPicPr>
          <p:cNvPr id="1026" name="Picture 2" descr="1,000+ Free Questions &amp; Question Mark Images - Pixabay">
            <a:extLst>
              <a:ext uri="{FF2B5EF4-FFF2-40B4-BE49-F238E27FC236}">
                <a16:creationId xmlns:a16="http://schemas.microsoft.com/office/drawing/2014/main" id="{E5BF4FE9-F1A6-6DC9-FC0F-56DD57AB9D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1370" y="1270517"/>
            <a:ext cx="4618653" cy="4618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7333043"/>
      </p:ext>
    </p:extLst>
  </p:cSld>
  <p:clrMapOvr>
    <a:masterClrMapping/>
  </p:clrMapOvr>
  <mc:AlternateContent xmlns:mc="http://schemas.openxmlformats.org/markup-compatibility/2006" xmlns:p14="http://schemas.microsoft.com/office/powerpoint/2010/main">
    <mc:Choice Requires="p14">
      <p:transition spd="slow" p14:dur="2000" advTm="93062"/>
    </mc:Choice>
    <mc:Fallback xmlns="">
      <p:transition spd="slow" advTm="93062"/>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9DFBA-4A88-CF3F-A759-3E072FA860F8}"/>
              </a:ext>
            </a:extLst>
          </p:cNvPr>
          <p:cNvSpPr>
            <a:spLocks noGrp="1"/>
          </p:cNvSpPr>
          <p:nvPr>
            <p:ph type="title"/>
          </p:nvPr>
        </p:nvSpPr>
        <p:spPr/>
        <p:txBody>
          <a:bodyPr/>
          <a:lstStyle/>
          <a:p>
            <a:r>
              <a:rPr lang="en-US" b="1" dirty="0">
                <a:solidFill>
                  <a:srgbClr val="0070C0"/>
                </a:solidFill>
              </a:rPr>
              <a:t>Thank you </a:t>
            </a:r>
          </a:p>
        </p:txBody>
      </p:sp>
      <p:pic>
        <p:nvPicPr>
          <p:cNvPr id="2050" name="Picture 2" descr="Thank You&quot; and &quot;Questions?&quot; - Two Slides You Can Lose">
            <a:extLst>
              <a:ext uri="{FF2B5EF4-FFF2-40B4-BE49-F238E27FC236}">
                <a16:creationId xmlns:a16="http://schemas.microsoft.com/office/drawing/2014/main" id="{B1618645-0E7A-4BFA-C688-8F77C32069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9804" y="1507380"/>
            <a:ext cx="6096000" cy="4067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2406684"/>
      </p:ext>
    </p:extLst>
  </p:cSld>
  <p:clrMapOvr>
    <a:masterClrMapping/>
  </p:clrMapOvr>
  <mc:AlternateContent xmlns:mc="http://schemas.openxmlformats.org/markup-compatibility/2006" xmlns:p14="http://schemas.microsoft.com/office/powerpoint/2010/main">
    <mc:Choice Requires="p14">
      <p:transition spd="slow" p14:dur="2000" advTm="12823"/>
    </mc:Choice>
    <mc:Fallback xmlns="">
      <p:transition spd="slow" advTm="12823"/>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85ED8-DE3D-75C2-7DD2-EEC802EBC114}"/>
              </a:ext>
            </a:extLst>
          </p:cNvPr>
          <p:cNvSpPr>
            <a:spLocks noGrp="1"/>
          </p:cNvSpPr>
          <p:nvPr>
            <p:ph type="title"/>
          </p:nvPr>
        </p:nvSpPr>
        <p:spPr/>
        <p:txBody>
          <a:bodyPr/>
          <a:lstStyle/>
          <a:p>
            <a:r>
              <a:rPr lang="en-GB" b="1" dirty="0">
                <a:solidFill>
                  <a:srgbClr val="0070C0"/>
                </a:solidFill>
              </a:rPr>
              <a:t>Duration</a:t>
            </a:r>
            <a:r>
              <a:rPr lang="en-GB" dirty="0">
                <a:solidFill>
                  <a:srgbClr val="0070C0"/>
                </a:solidFill>
              </a:rPr>
              <a:t> – 2 hours, 15 minutes</a:t>
            </a:r>
          </a:p>
        </p:txBody>
      </p:sp>
      <p:sp>
        <p:nvSpPr>
          <p:cNvPr id="3" name="Content Placeholder 2">
            <a:extLst>
              <a:ext uri="{FF2B5EF4-FFF2-40B4-BE49-F238E27FC236}">
                <a16:creationId xmlns:a16="http://schemas.microsoft.com/office/drawing/2014/main" id="{9F1408FB-63F8-A5E9-6021-A2C5F540419E}"/>
              </a:ext>
            </a:extLst>
          </p:cNvPr>
          <p:cNvSpPr>
            <a:spLocks noGrp="1"/>
          </p:cNvSpPr>
          <p:nvPr>
            <p:ph idx="1"/>
          </p:nvPr>
        </p:nvSpPr>
        <p:spPr/>
        <p:txBody>
          <a:bodyPr/>
          <a:lstStyle/>
          <a:p>
            <a:r>
              <a:rPr lang="en-GB" dirty="0">
                <a:solidFill>
                  <a:srgbClr val="0070C0"/>
                </a:solidFill>
              </a:rPr>
              <a:t>Recorded lecture time- 1 hour, 33 minutes</a:t>
            </a:r>
          </a:p>
          <a:p>
            <a:r>
              <a:rPr lang="en-GB" dirty="0">
                <a:solidFill>
                  <a:srgbClr val="0070C0"/>
                </a:solidFill>
              </a:rPr>
              <a:t>Activity 1 slide 9 – 5 minutes – students identifying determinants of health</a:t>
            </a:r>
          </a:p>
          <a:p>
            <a:r>
              <a:rPr lang="en-GB" dirty="0">
                <a:solidFill>
                  <a:srgbClr val="0070C0"/>
                </a:solidFill>
              </a:rPr>
              <a:t>Activity 2 slide 16 – students identifying </a:t>
            </a:r>
            <a:r>
              <a:rPr lang="en-GB" dirty="0" err="1">
                <a:solidFill>
                  <a:srgbClr val="0070C0"/>
                </a:solidFill>
              </a:rPr>
              <a:t>politicoeconomic</a:t>
            </a:r>
            <a:r>
              <a:rPr lang="en-GB" dirty="0">
                <a:solidFill>
                  <a:srgbClr val="0070C0"/>
                </a:solidFill>
              </a:rPr>
              <a:t> factors affecting Kamala’s </a:t>
            </a:r>
            <a:r>
              <a:rPr lang="en-GB" dirty="0" err="1">
                <a:solidFill>
                  <a:srgbClr val="0070C0"/>
                </a:solidFill>
              </a:rPr>
              <a:t>activites</a:t>
            </a:r>
            <a:r>
              <a:rPr lang="en-GB" dirty="0">
                <a:solidFill>
                  <a:srgbClr val="0070C0"/>
                </a:solidFill>
              </a:rPr>
              <a:t> of living.   15 minutes</a:t>
            </a:r>
          </a:p>
          <a:p>
            <a:r>
              <a:rPr lang="en-GB" dirty="0">
                <a:solidFill>
                  <a:srgbClr val="0070C0"/>
                </a:solidFill>
              </a:rPr>
              <a:t>Class discussion re Activity 2.		  15 minutes</a:t>
            </a:r>
          </a:p>
          <a:p>
            <a:endParaRPr lang="en-GB" dirty="0">
              <a:solidFill>
                <a:srgbClr val="0070C0"/>
              </a:solidFill>
            </a:endParaRPr>
          </a:p>
          <a:p>
            <a:r>
              <a:rPr lang="en-GB" dirty="0">
                <a:solidFill>
                  <a:srgbClr val="0070C0"/>
                </a:solidFill>
              </a:rPr>
              <a:t>Total time for lecture: </a:t>
            </a:r>
            <a:r>
              <a:rPr lang="en-GB" dirty="0" err="1">
                <a:solidFill>
                  <a:srgbClr val="0070C0"/>
                </a:solidFill>
              </a:rPr>
              <a:t>aprox</a:t>
            </a:r>
            <a:r>
              <a:rPr lang="en-GB" dirty="0">
                <a:solidFill>
                  <a:srgbClr val="0070C0"/>
                </a:solidFill>
              </a:rPr>
              <a:t> 2 hours, 15 minutes. </a:t>
            </a:r>
          </a:p>
          <a:p>
            <a:endParaRPr lang="en-GB" dirty="0">
              <a:solidFill>
                <a:srgbClr val="0070C0"/>
              </a:solidFill>
            </a:endParaRPr>
          </a:p>
          <a:p>
            <a:endParaRPr lang="en-GB" dirty="0">
              <a:solidFill>
                <a:srgbClr val="0070C0"/>
              </a:solidFill>
            </a:endParaRPr>
          </a:p>
        </p:txBody>
      </p:sp>
    </p:spTree>
    <p:extLst>
      <p:ext uri="{BB962C8B-B14F-4D97-AF65-F5344CB8AC3E}">
        <p14:creationId xmlns:p14="http://schemas.microsoft.com/office/powerpoint/2010/main" val="1460918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B82C053-96E6-4865-B3F3-46146DDA834B}"/>
              </a:ext>
            </a:extLst>
          </p:cNvPr>
          <p:cNvSpPr>
            <a:spLocks noGrp="1"/>
          </p:cNvSpPr>
          <p:nvPr>
            <p:ph type="title"/>
          </p:nvPr>
        </p:nvSpPr>
        <p:spPr>
          <a:xfrm>
            <a:off x="338772" y="403013"/>
            <a:ext cx="11345228" cy="653628"/>
          </a:xfrm>
        </p:spPr>
        <p:txBody>
          <a:bodyPr>
            <a:normAutofit/>
          </a:bodyPr>
          <a:lstStyle/>
          <a:p>
            <a:r>
              <a:rPr lang="en-GB" sz="3200" b="1" dirty="0" err="1">
                <a:solidFill>
                  <a:srgbClr val="0070C0"/>
                </a:solidFill>
              </a:rPr>
              <a:t>Politicoeconomic</a:t>
            </a:r>
            <a:r>
              <a:rPr lang="en-GB" sz="3200" b="1" dirty="0">
                <a:solidFill>
                  <a:srgbClr val="0070C0"/>
                </a:solidFill>
              </a:rPr>
              <a:t> factors influencing living with a NDD</a:t>
            </a:r>
          </a:p>
        </p:txBody>
      </p:sp>
      <p:sp>
        <p:nvSpPr>
          <p:cNvPr id="7" name="Content Placeholder 6">
            <a:extLst>
              <a:ext uri="{FF2B5EF4-FFF2-40B4-BE49-F238E27FC236}">
                <a16:creationId xmlns:a16="http://schemas.microsoft.com/office/drawing/2014/main" id="{1A1D293E-0ED6-4466-91F9-84C89CE42DC1}"/>
              </a:ext>
            </a:extLst>
          </p:cNvPr>
          <p:cNvSpPr>
            <a:spLocks noGrp="1"/>
          </p:cNvSpPr>
          <p:nvPr>
            <p:ph idx="1"/>
          </p:nvPr>
        </p:nvSpPr>
        <p:spPr>
          <a:xfrm>
            <a:off x="338772" y="1056641"/>
            <a:ext cx="11345228" cy="5035125"/>
          </a:xfrm>
        </p:spPr>
        <p:txBody>
          <a:bodyPr>
            <a:normAutofit/>
          </a:bodyPr>
          <a:lstStyle/>
          <a:p>
            <a:r>
              <a:rPr lang="en-GB" sz="2400" dirty="0" err="1">
                <a:solidFill>
                  <a:srgbClr val="0070C0"/>
                </a:solidFill>
              </a:rPr>
              <a:t>Politicoeconomic</a:t>
            </a:r>
            <a:r>
              <a:rPr lang="en-GB" sz="2400" dirty="0">
                <a:solidFill>
                  <a:srgbClr val="0070C0"/>
                </a:solidFill>
              </a:rPr>
              <a:t> factors impact on aspects of living that are concerned with legality.</a:t>
            </a:r>
          </a:p>
          <a:p>
            <a:r>
              <a:rPr lang="en-GB" sz="2400" dirty="0">
                <a:solidFill>
                  <a:srgbClr val="0070C0"/>
                </a:solidFill>
              </a:rPr>
              <a:t>Political decisions and activity are very often reflected in legislation. </a:t>
            </a:r>
          </a:p>
          <a:p>
            <a:r>
              <a:rPr lang="en-GB" sz="2400" dirty="0">
                <a:solidFill>
                  <a:srgbClr val="0070C0"/>
                </a:solidFill>
              </a:rPr>
              <a:t>These factors influence our level of dependence or independence.  One person’s freedom to make choices can restrict another’s.</a:t>
            </a:r>
          </a:p>
          <a:p>
            <a:r>
              <a:rPr lang="en-GB" sz="2400" dirty="0">
                <a:solidFill>
                  <a:srgbClr val="0070C0"/>
                </a:solidFill>
              </a:rPr>
              <a:t>Think- </a:t>
            </a:r>
          </a:p>
          <a:p>
            <a:pPr lvl="1"/>
            <a:r>
              <a:rPr lang="en-GB" dirty="0">
                <a:solidFill>
                  <a:srgbClr val="0070C0"/>
                </a:solidFill>
              </a:rPr>
              <a:t>  freedom of speech versus freedom from being offended.</a:t>
            </a:r>
          </a:p>
          <a:p>
            <a:pPr lvl="1"/>
            <a:r>
              <a:rPr lang="en-GB" dirty="0">
                <a:solidFill>
                  <a:srgbClr val="0070C0"/>
                </a:solidFill>
              </a:rPr>
              <a:t>Exercising free will versus duty of care (people with neurological disorders). </a:t>
            </a:r>
          </a:p>
          <a:p>
            <a:r>
              <a:rPr lang="en-GB" sz="2400" dirty="0">
                <a:solidFill>
                  <a:srgbClr val="0070C0"/>
                </a:solidFill>
              </a:rPr>
              <a:t>Legislation should ensure fairness.  </a:t>
            </a:r>
          </a:p>
          <a:p>
            <a:r>
              <a:rPr lang="en-GB" sz="2400" dirty="0">
                <a:solidFill>
                  <a:srgbClr val="0070C0"/>
                </a:solidFill>
              </a:rPr>
              <a:t>Think about how our safety depends on legislation.  </a:t>
            </a:r>
          </a:p>
          <a:p>
            <a:r>
              <a:rPr lang="en-GB" sz="2400" dirty="0">
                <a:solidFill>
                  <a:srgbClr val="0070C0"/>
                </a:solidFill>
              </a:rPr>
              <a:t>Think about roles involved in setting, challenging, upholding and enforcing legislation.  </a:t>
            </a:r>
          </a:p>
          <a:p>
            <a:pPr lvl="1"/>
            <a:r>
              <a:rPr lang="en-GB" dirty="0">
                <a:solidFill>
                  <a:srgbClr val="0070C0"/>
                </a:solidFill>
              </a:rPr>
              <a:t>Police, army, judges, politicians, solicitors, lawyers. </a:t>
            </a:r>
          </a:p>
        </p:txBody>
      </p:sp>
    </p:spTree>
    <p:extLst>
      <p:ext uri="{BB962C8B-B14F-4D97-AF65-F5344CB8AC3E}">
        <p14:creationId xmlns:p14="http://schemas.microsoft.com/office/powerpoint/2010/main" val="4244959917"/>
      </p:ext>
    </p:extLst>
  </p:cSld>
  <p:clrMapOvr>
    <a:masterClrMapping/>
  </p:clrMapOvr>
  <mc:AlternateContent xmlns:mc="http://schemas.openxmlformats.org/markup-compatibility/2006" xmlns:p14="http://schemas.microsoft.com/office/powerpoint/2010/main">
    <mc:Choice Requires="p14">
      <p:transition spd="slow" p14:dur="2000" advTm="654918"/>
    </mc:Choice>
    <mc:Fallback xmlns="">
      <p:transition spd="slow" advTm="654918"/>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B82C053-96E6-4865-B3F3-46146DDA834B}"/>
              </a:ext>
            </a:extLst>
          </p:cNvPr>
          <p:cNvSpPr>
            <a:spLocks noGrp="1"/>
          </p:cNvSpPr>
          <p:nvPr>
            <p:ph type="title"/>
          </p:nvPr>
        </p:nvSpPr>
        <p:spPr>
          <a:xfrm>
            <a:off x="338772" y="403013"/>
            <a:ext cx="11345228" cy="653628"/>
          </a:xfrm>
        </p:spPr>
        <p:txBody>
          <a:bodyPr>
            <a:normAutofit/>
          </a:bodyPr>
          <a:lstStyle/>
          <a:p>
            <a:r>
              <a:rPr lang="en-GB" sz="3200" b="1" dirty="0">
                <a:solidFill>
                  <a:srgbClr val="0070C0"/>
                </a:solidFill>
              </a:rPr>
              <a:t>State, law and economy</a:t>
            </a:r>
          </a:p>
        </p:txBody>
      </p:sp>
      <p:sp>
        <p:nvSpPr>
          <p:cNvPr id="7" name="Content Placeholder 6">
            <a:extLst>
              <a:ext uri="{FF2B5EF4-FFF2-40B4-BE49-F238E27FC236}">
                <a16:creationId xmlns:a16="http://schemas.microsoft.com/office/drawing/2014/main" id="{1A1D293E-0ED6-4466-91F9-84C89CE42DC1}"/>
              </a:ext>
            </a:extLst>
          </p:cNvPr>
          <p:cNvSpPr>
            <a:spLocks noGrp="1"/>
          </p:cNvSpPr>
          <p:nvPr>
            <p:ph idx="1"/>
          </p:nvPr>
        </p:nvSpPr>
        <p:spPr>
          <a:xfrm>
            <a:off x="338772" y="1259840"/>
            <a:ext cx="11345228" cy="5035125"/>
          </a:xfrm>
        </p:spPr>
        <p:txBody>
          <a:bodyPr>
            <a:normAutofit/>
          </a:bodyPr>
          <a:lstStyle/>
          <a:p>
            <a:r>
              <a:rPr lang="en-GB" sz="2400" dirty="0">
                <a:solidFill>
                  <a:srgbClr val="0070C0"/>
                </a:solidFill>
              </a:rPr>
              <a:t> The state has the power to enforce the law.  To what extent can we make our own choices?    Is the law there to restrict individual choice-making, or to protect social norms?</a:t>
            </a:r>
          </a:p>
          <a:p>
            <a:r>
              <a:rPr lang="en-GB" sz="2400" dirty="0">
                <a:solidFill>
                  <a:srgbClr val="0070C0"/>
                </a:solidFill>
              </a:rPr>
              <a:t>To what extent are our activities of living governed by laws?</a:t>
            </a:r>
          </a:p>
          <a:p>
            <a:r>
              <a:rPr lang="en-GB" sz="2400" dirty="0">
                <a:solidFill>
                  <a:srgbClr val="0070C0"/>
                </a:solidFill>
              </a:rPr>
              <a:t>But don’t all social groups hold and protect norms?   Think:</a:t>
            </a:r>
          </a:p>
          <a:p>
            <a:pPr lvl="1"/>
            <a:r>
              <a:rPr lang="en-GB" dirty="0">
                <a:solidFill>
                  <a:srgbClr val="0070C0"/>
                </a:solidFill>
              </a:rPr>
              <a:t>Families; Friends; Schools; Hospitals; Public parks, busses &amp; trains.  </a:t>
            </a:r>
          </a:p>
          <a:p>
            <a:pPr lvl="1"/>
            <a:r>
              <a:rPr lang="en-GB" dirty="0">
                <a:solidFill>
                  <a:srgbClr val="0070C0"/>
                </a:solidFill>
              </a:rPr>
              <a:t>Local community; church; religion; town; city; country; world?  </a:t>
            </a:r>
          </a:p>
          <a:p>
            <a:r>
              <a:rPr lang="en-GB" sz="2400" dirty="0">
                <a:solidFill>
                  <a:srgbClr val="0070C0"/>
                </a:solidFill>
              </a:rPr>
              <a:t>Can you eat whatever you want?   Think about regulation of food additives &amp; quality control</a:t>
            </a:r>
          </a:p>
          <a:p>
            <a:r>
              <a:rPr lang="en-GB" sz="2400" dirty="0">
                <a:solidFill>
                  <a:srgbClr val="0070C0"/>
                </a:solidFill>
              </a:rPr>
              <a:t>Can you walk anywhere you like?   Think about restrictions in public parks/ railway tracks and fast roads.  </a:t>
            </a:r>
          </a:p>
          <a:p>
            <a:r>
              <a:rPr lang="en-GB" sz="2400" dirty="0">
                <a:solidFill>
                  <a:srgbClr val="0070C0"/>
                </a:solidFill>
              </a:rPr>
              <a:t>But the law can’t protect fairness, safety and social norms if the economy is failing.</a:t>
            </a:r>
          </a:p>
        </p:txBody>
      </p:sp>
    </p:spTree>
    <p:extLst>
      <p:ext uri="{BB962C8B-B14F-4D97-AF65-F5344CB8AC3E}">
        <p14:creationId xmlns:p14="http://schemas.microsoft.com/office/powerpoint/2010/main" val="1339056883"/>
      </p:ext>
    </p:extLst>
  </p:cSld>
  <p:clrMapOvr>
    <a:masterClrMapping/>
  </p:clrMapOvr>
  <mc:AlternateContent xmlns:mc="http://schemas.openxmlformats.org/markup-compatibility/2006" xmlns:p14="http://schemas.microsoft.com/office/powerpoint/2010/main">
    <mc:Choice Requires="p14">
      <p:transition spd="slow" p14:dur="2000" advTm="644909"/>
    </mc:Choice>
    <mc:Fallback xmlns="">
      <p:transition spd="slow" advTm="644909"/>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B82C053-96E6-4865-B3F3-46146DDA834B}"/>
              </a:ext>
            </a:extLst>
          </p:cNvPr>
          <p:cNvSpPr>
            <a:spLocks noGrp="1"/>
          </p:cNvSpPr>
          <p:nvPr>
            <p:ph type="title"/>
          </p:nvPr>
        </p:nvSpPr>
        <p:spPr>
          <a:xfrm>
            <a:off x="338772" y="403013"/>
            <a:ext cx="11345228" cy="653628"/>
          </a:xfrm>
        </p:spPr>
        <p:txBody>
          <a:bodyPr>
            <a:normAutofit/>
          </a:bodyPr>
          <a:lstStyle/>
          <a:p>
            <a:r>
              <a:rPr lang="en-GB" sz="3200" b="1" dirty="0">
                <a:solidFill>
                  <a:srgbClr val="0070C0"/>
                </a:solidFill>
              </a:rPr>
              <a:t>State, law and economy</a:t>
            </a:r>
          </a:p>
        </p:txBody>
      </p:sp>
      <p:sp>
        <p:nvSpPr>
          <p:cNvPr id="7" name="Content Placeholder 6">
            <a:extLst>
              <a:ext uri="{FF2B5EF4-FFF2-40B4-BE49-F238E27FC236}">
                <a16:creationId xmlns:a16="http://schemas.microsoft.com/office/drawing/2014/main" id="{1A1D293E-0ED6-4466-91F9-84C89CE42DC1}"/>
              </a:ext>
            </a:extLst>
          </p:cNvPr>
          <p:cNvSpPr>
            <a:spLocks noGrp="1"/>
          </p:cNvSpPr>
          <p:nvPr>
            <p:ph idx="1"/>
          </p:nvPr>
        </p:nvSpPr>
        <p:spPr>
          <a:xfrm>
            <a:off x="338772" y="1103295"/>
            <a:ext cx="11345228" cy="5238324"/>
          </a:xfrm>
        </p:spPr>
        <p:txBody>
          <a:bodyPr/>
          <a:lstStyle/>
          <a:p>
            <a:r>
              <a:rPr lang="en-GB" sz="2400" dirty="0">
                <a:solidFill>
                  <a:srgbClr val="0070C0"/>
                </a:solidFill>
              </a:rPr>
              <a:t>So- the state is powerful, but in a democratic society citizens can exercise rights to challenge the state. </a:t>
            </a:r>
          </a:p>
          <a:p>
            <a:pPr lvl="1"/>
            <a:r>
              <a:rPr lang="en-GB" dirty="0">
                <a:solidFill>
                  <a:srgbClr val="0070C0"/>
                </a:solidFill>
              </a:rPr>
              <a:t>Think about how that can be achieved through:</a:t>
            </a:r>
          </a:p>
          <a:p>
            <a:pPr lvl="2"/>
            <a:r>
              <a:rPr lang="en-GB" dirty="0">
                <a:solidFill>
                  <a:srgbClr val="0070C0"/>
                </a:solidFill>
              </a:rPr>
              <a:t>Mainstream media- news stories/ editorials, opinions/ fiction/ </a:t>
            </a:r>
          </a:p>
          <a:p>
            <a:pPr lvl="2"/>
            <a:r>
              <a:rPr lang="en-GB" dirty="0">
                <a:solidFill>
                  <a:srgbClr val="0070C0"/>
                </a:solidFill>
              </a:rPr>
              <a:t>Social media</a:t>
            </a:r>
          </a:p>
          <a:p>
            <a:pPr lvl="2"/>
            <a:r>
              <a:rPr lang="en-GB" dirty="0">
                <a:solidFill>
                  <a:srgbClr val="0070C0"/>
                </a:solidFill>
              </a:rPr>
              <a:t>Voting</a:t>
            </a:r>
          </a:p>
          <a:p>
            <a:pPr lvl="2"/>
            <a:r>
              <a:rPr lang="en-GB" dirty="0">
                <a:solidFill>
                  <a:srgbClr val="0070C0"/>
                </a:solidFill>
              </a:rPr>
              <a:t>Campaigning, protests,, strikes - riots (law-breaking).  </a:t>
            </a:r>
          </a:p>
          <a:p>
            <a:r>
              <a:rPr lang="en-GB" sz="2400" dirty="0">
                <a:solidFill>
                  <a:srgbClr val="0070C0"/>
                </a:solidFill>
              </a:rPr>
              <a:t>Citizens in democracies have rights to: </a:t>
            </a:r>
          </a:p>
          <a:p>
            <a:pPr lvl="1"/>
            <a:r>
              <a:rPr lang="en-GB" dirty="0">
                <a:solidFill>
                  <a:srgbClr val="0070C0"/>
                </a:solidFill>
              </a:rPr>
              <a:t> Safety, education, food and water; to earn a living; housing/ shelter; free speech; healthcare</a:t>
            </a:r>
          </a:p>
          <a:p>
            <a:pPr lvl="1"/>
            <a:r>
              <a:rPr lang="en-GB" dirty="0">
                <a:solidFill>
                  <a:srgbClr val="0070C0"/>
                </a:solidFill>
              </a:rPr>
              <a:t>Citizens have the rights-  and responsibilities !</a:t>
            </a:r>
          </a:p>
          <a:p>
            <a:pPr lvl="1"/>
            <a:endParaRPr lang="en-GB" dirty="0"/>
          </a:p>
        </p:txBody>
      </p:sp>
    </p:spTree>
    <p:extLst>
      <p:ext uri="{BB962C8B-B14F-4D97-AF65-F5344CB8AC3E}">
        <p14:creationId xmlns:p14="http://schemas.microsoft.com/office/powerpoint/2010/main" val="3775878922"/>
      </p:ext>
    </p:extLst>
  </p:cSld>
  <p:clrMapOvr>
    <a:masterClrMapping/>
  </p:clrMapOvr>
  <mc:AlternateContent xmlns:mc="http://schemas.openxmlformats.org/markup-compatibility/2006" xmlns:p14="http://schemas.microsoft.com/office/powerpoint/2010/main">
    <mc:Choice Requires="p14">
      <p:transition spd="slow" p14:dur="2000" advTm="535015"/>
    </mc:Choice>
    <mc:Fallback xmlns="">
      <p:transition spd="slow" advTm="535015"/>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B9EE728-F811-4085-9974-35F37BF5AB3E}"/>
              </a:ext>
            </a:extLst>
          </p:cNvPr>
          <p:cNvSpPr txBox="1"/>
          <p:nvPr/>
        </p:nvSpPr>
        <p:spPr>
          <a:xfrm>
            <a:off x="347663" y="751820"/>
            <a:ext cx="11496674" cy="523220"/>
          </a:xfrm>
          <a:prstGeom prst="rect">
            <a:avLst/>
          </a:prstGeom>
          <a:noFill/>
        </p:spPr>
        <p:txBody>
          <a:bodyPr wrap="square">
            <a:spAutoFit/>
          </a:bodyPr>
          <a:lstStyle/>
          <a:p>
            <a:r>
              <a:rPr lang="en-GB" sz="2800" b="1" dirty="0">
                <a:solidFill>
                  <a:srgbClr val="0070C0"/>
                </a:solidFill>
              </a:rPr>
              <a:t>Economic Crisis in Sri Lanka</a:t>
            </a:r>
          </a:p>
        </p:txBody>
      </p:sp>
      <p:sp>
        <p:nvSpPr>
          <p:cNvPr id="6" name="TextBox 5">
            <a:extLst>
              <a:ext uri="{FF2B5EF4-FFF2-40B4-BE49-F238E27FC236}">
                <a16:creationId xmlns:a16="http://schemas.microsoft.com/office/drawing/2014/main" id="{92C51583-3A56-452C-B8EF-5568F4F9D012}"/>
              </a:ext>
            </a:extLst>
          </p:cNvPr>
          <p:cNvSpPr txBox="1"/>
          <p:nvPr/>
        </p:nvSpPr>
        <p:spPr>
          <a:xfrm>
            <a:off x="781050" y="1528227"/>
            <a:ext cx="9886950" cy="3231654"/>
          </a:xfrm>
          <a:prstGeom prst="rect">
            <a:avLst/>
          </a:prstGeom>
          <a:noFill/>
        </p:spPr>
        <p:txBody>
          <a:bodyPr wrap="square" rtlCol="0">
            <a:spAutoFit/>
          </a:bodyPr>
          <a:lstStyle/>
          <a:p>
            <a:pPr marL="285750" indent="-285750">
              <a:buFont typeface="Arial" panose="020B0604020202020204" pitchFamily="34" charset="0"/>
              <a:buChar char="•"/>
            </a:pPr>
            <a:r>
              <a:rPr lang="en-GB" sz="2400" i="1" dirty="0">
                <a:solidFill>
                  <a:srgbClr val="0070C0"/>
                </a:solidFill>
                <a:cs typeface="Arial" panose="020B0604020202020204" pitchFamily="34" charset="0"/>
              </a:rPr>
              <a:t>Sri Lanka was reportedly on course to eliminate extreme poverty before Covid-19</a:t>
            </a:r>
          </a:p>
          <a:p>
            <a:pPr marL="285750" indent="-285750">
              <a:buFont typeface="Arial" panose="020B0604020202020204" pitchFamily="34" charset="0"/>
              <a:buChar char="•"/>
            </a:pPr>
            <a:r>
              <a:rPr lang="en-GB" sz="2400" i="1" dirty="0">
                <a:solidFill>
                  <a:srgbClr val="0070C0"/>
                </a:solidFill>
                <a:cs typeface="Arial" panose="020B0604020202020204" pitchFamily="34" charset="0"/>
              </a:rPr>
              <a:t>From 2006-2016 2 million fewer lived on less than $2.15 daily- a measure of extreme poverty* </a:t>
            </a:r>
          </a:p>
          <a:p>
            <a:pPr marL="285750" indent="-285750">
              <a:buFont typeface="Arial" panose="020B0604020202020204" pitchFamily="34" charset="0"/>
              <a:buChar char="•"/>
            </a:pPr>
            <a:r>
              <a:rPr lang="en-GB" sz="2400" i="1" dirty="0">
                <a:solidFill>
                  <a:srgbClr val="0070C0"/>
                </a:solidFill>
                <a:cs typeface="Arial" panose="020B0604020202020204" pitchFamily="34" charset="0"/>
              </a:rPr>
              <a:t>80% of those defined as in poverty by the World Bank criteria live in rural areas but poverty in urban areas is now increasing.</a:t>
            </a:r>
          </a:p>
          <a:p>
            <a:pPr marL="285750" indent="-285750">
              <a:buFont typeface="Arial" panose="020B0604020202020204" pitchFamily="34" charset="0"/>
              <a:buChar char="•"/>
            </a:pPr>
            <a:endParaRPr lang="en-GB" sz="2400" i="1" dirty="0">
              <a:solidFill>
                <a:schemeClr val="bg1"/>
              </a:solidFill>
              <a:cs typeface="Arial" panose="020B0604020202020204" pitchFamily="34" charset="0"/>
            </a:endParaRPr>
          </a:p>
          <a:p>
            <a:pPr marL="285750" indent="-285750">
              <a:buFont typeface="Arial" panose="020B0604020202020204" pitchFamily="34" charset="0"/>
              <a:buChar char="•"/>
            </a:pPr>
            <a:r>
              <a:rPr lang="en-GB" i="1" dirty="0">
                <a:solidFill>
                  <a:schemeClr val="bg1"/>
                </a:solidFill>
                <a:cs typeface="Arial" panose="020B0604020202020204" pitchFamily="34" charset="0"/>
                <a:hlinkClick r:id="rId2"/>
              </a:rPr>
              <a:t>*https://blogs.worldbank.org/endpovertyinsouthasia/resilience-sri-lankas-strength-navigate-uncertain-future viewed 19 10 2022</a:t>
            </a:r>
            <a:r>
              <a:rPr lang="en-GB" i="1" dirty="0">
                <a:solidFill>
                  <a:schemeClr val="bg1"/>
                </a:solidFill>
                <a:cs typeface="Arial" panose="020B0604020202020204" pitchFamily="34" charset="0"/>
              </a:rPr>
              <a:t>.  </a:t>
            </a:r>
          </a:p>
        </p:txBody>
      </p:sp>
    </p:spTree>
    <p:extLst>
      <p:ext uri="{BB962C8B-B14F-4D97-AF65-F5344CB8AC3E}">
        <p14:creationId xmlns:p14="http://schemas.microsoft.com/office/powerpoint/2010/main" val="268858682"/>
      </p:ext>
    </p:extLst>
  </p:cSld>
  <p:clrMapOvr>
    <a:masterClrMapping/>
  </p:clrMapOvr>
  <mc:AlternateContent xmlns:mc="http://schemas.openxmlformats.org/markup-compatibility/2006" xmlns:p14="http://schemas.microsoft.com/office/powerpoint/2010/main">
    <mc:Choice Requires="p14">
      <p:transition spd="slow" p14:dur="2000" advTm="104162"/>
    </mc:Choice>
    <mc:Fallback xmlns="">
      <p:transition spd="slow" advTm="104162"/>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B9EE728-F811-4085-9974-35F37BF5AB3E}"/>
              </a:ext>
            </a:extLst>
          </p:cNvPr>
          <p:cNvSpPr txBox="1"/>
          <p:nvPr/>
        </p:nvSpPr>
        <p:spPr>
          <a:xfrm>
            <a:off x="347663" y="322612"/>
            <a:ext cx="11496674" cy="523220"/>
          </a:xfrm>
          <a:prstGeom prst="rect">
            <a:avLst/>
          </a:prstGeom>
          <a:noFill/>
        </p:spPr>
        <p:txBody>
          <a:bodyPr wrap="square">
            <a:spAutoFit/>
          </a:bodyPr>
          <a:lstStyle/>
          <a:p>
            <a:r>
              <a:rPr lang="en-GB" sz="2800" b="1" dirty="0">
                <a:solidFill>
                  <a:srgbClr val="0070C0"/>
                </a:solidFill>
              </a:rPr>
              <a:t>Economic Crisis in Sri Lanka- Impact on healthcare</a:t>
            </a:r>
          </a:p>
        </p:txBody>
      </p:sp>
      <p:sp>
        <p:nvSpPr>
          <p:cNvPr id="3" name="TextBox 2">
            <a:extLst>
              <a:ext uri="{FF2B5EF4-FFF2-40B4-BE49-F238E27FC236}">
                <a16:creationId xmlns:a16="http://schemas.microsoft.com/office/drawing/2014/main" id="{17931F32-9E76-42C8-A8A8-1D4BA941159A}"/>
              </a:ext>
            </a:extLst>
          </p:cNvPr>
          <p:cNvSpPr txBox="1"/>
          <p:nvPr/>
        </p:nvSpPr>
        <p:spPr>
          <a:xfrm>
            <a:off x="452340" y="911146"/>
            <a:ext cx="10172700" cy="2862322"/>
          </a:xfrm>
          <a:prstGeom prst="rect">
            <a:avLst/>
          </a:prstGeom>
          <a:noFill/>
        </p:spPr>
        <p:txBody>
          <a:bodyPr wrap="square" rtlCol="0">
            <a:spAutoFit/>
          </a:bodyPr>
          <a:lstStyle/>
          <a:p>
            <a:pPr marL="285750" indent="-285750">
              <a:buFont typeface="Arial" panose="020B0604020202020204" pitchFamily="34" charset="0"/>
              <a:buChar char="•"/>
            </a:pPr>
            <a:r>
              <a:rPr lang="en-GB" sz="2400" dirty="0">
                <a:solidFill>
                  <a:srgbClr val="0070C0"/>
                </a:solidFill>
              </a:rPr>
              <a:t>The Covid-19 pandemic ceased tourism in 2020. </a:t>
            </a:r>
          </a:p>
          <a:p>
            <a:pPr marL="285750" indent="-285750">
              <a:buFont typeface="Arial" panose="020B0604020202020204" pitchFamily="34" charset="0"/>
              <a:buChar char="•"/>
            </a:pPr>
            <a:r>
              <a:rPr lang="en-GB" sz="2400" dirty="0">
                <a:solidFill>
                  <a:srgbClr val="0070C0"/>
                </a:solidFill>
              </a:rPr>
              <a:t>Some saw tax cuts as government mismanagement steering difficulties towards crisis. </a:t>
            </a:r>
          </a:p>
          <a:p>
            <a:pPr marL="285750" indent="-285750">
              <a:buFont typeface="Arial" panose="020B0604020202020204" pitchFamily="34" charset="0"/>
              <a:buChar char="•"/>
            </a:pPr>
            <a:r>
              <a:rPr lang="en-GB" sz="2400" dirty="0">
                <a:solidFill>
                  <a:srgbClr val="0070C0"/>
                </a:solidFill>
              </a:rPr>
              <a:t>In May 2022 Sri Lanka failed to make foreign debt payments. </a:t>
            </a:r>
          </a:p>
          <a:p>
            <a:pPr marL="285750" indent="-285750">
              <a:buFont typeface="Arial" panose="020B0604020202020204" pitchFamily="34" charset="0"/>
              <a:buChar char="•"/>
            </a:pPr>
            <a:r>
              <a:rPr lang="en-GB" sz="2400" dirty="0">
                <a:solidFill>
                  <a:srgbClr val="0070C0"/>
                </a:solidFill>
              </a:rPr>
              <a:t>Riots followed and politicians hid.</a:t>
            </a:r>
          </a:p>
          <a:p>
            <a:pPr marL="285750" indent="-285750">
              <a:buFont typeface="Arial" panose="020B0604020202020204" pitchFamily="34" charset="0"/>
              <a:buChar char="•"/>
            </a:pPr>
            <a:r>
              <a:rPr lang="en-GB" sz="2400" dirty="0">
                <a:solidFill>
                  <a:srgbClr val="0070C0"/>
                </a:solidFill>
              </a:rPr>
              <a:t>Borrowing became difficult, the currency devalued.  Inflation reached 30%.</a:t>
            </a:r>
          </a:p>
          <a:p>
            <a:pPr marL="285750" indent="-285750">
              <a:buFont typeface="Arial" panose="020B0604020202020204" pitchFamily="34" charset="0"/>
              <a:buChar char="•"/>
            </a:pPr>
            <a:r>
              <a:rPr lang="en-GB" sz="2400" dirty="0">
                <a:solidFill>
                  <a:srgbClr val="0070C0"/>
                </a:solidFill>
              </a:rPr>
              <a:t>No cash reserves to import food, fuel, medicines.</a:t>
            </a:r>
          </a:p>
          <a:p>
            <a:pPr marL="285750" indent="-285750">
              <a:buFont typeface="Arial" panose="020B0604020202020204" pitchFamily="34" charset="0"/>
              <a:buChar char="•"/>
            </a:pPr>
            <a:r>
              <a:rPr lang="en-GB" sz="1200" i="1" dirty="0">
                <a:solidFill>
                  <a:srgbClr val="0070C0"/>
                </a:solidFill>
              </a:rPr>
              <a:t>Sarkar, S, The devastating health consequences of Sri Lanka’s economic collapse, </a:t>
            </a:r>
            <a:r>
              <a:rPr lang="en-GB" sz="1200" b="0" i="1" dirty="0">
                <a:solidFill>
                  <a:srgbClr val="0070C0"/>
                </a:solidFill>
                <a:effectLst/>
                <a:latin typeface="interfaceregular"/>
              </a:rPr>
              <a:t>BMJ 2022;377:o1543</a:t>
            </a:r>
            <a:endParaRPr lang="en-GB" sz="1200" i="1" dirty="0">
              <a:solidFill>
                <a:srgbClr val="0070C0"/>
              </a:solidFill>
            </a:endParaRPr>
          </a:p>
        </p:txBody>
      </p:sp>
      <p:sp>
        <p:nvSpPr>
          <p:cNvPr id="6" name="TextBox 5">
            <a:extLst>
              <a:ext uri="{FF2B5EF4-FFF2-40B4-BE49-F238E27FC236}">
                <a16:creationId xmlns:a16="http://schemas.microsoft.com/office/drawing/2014/main" id="{92C51583-3A56-452C-B8EF-5568F4F9D012}"/>
              </a:ext>
            </a:extLst>
          </p:cNvPr>
          <p:cNvSpPr txBox="1"/>
          <p:nvPr/>
        </p:nvSpPr>
        <p:spPr>
          <a:xfrm>
            <a:off x="452340" y="4976472"/>
            <a:ext cx="9886950" cy="861774"/>
          </a:xfrm>
          <a:prstGeom prst="rect">
            <a:avLst/>
          </a:prstGeom>
          <a:noFill/>
        </p:spPr>
        <p:txBody>
          <a:bodyPr wrap="square" rtlCol="0">
            <a:spAutoFit/>
          </a:bodyPr>
          <a:lstStyle/>
          <a:p>
            <a:r>
              <a:rPr lang="en-GB" dirty="0">
                <a:solidFill>
                  <a:srgbClr val="0070C0"/>
                </a:solidFill>
              </a:rPr>
              <a:t>Distribution queues lead to women near to labour struggling to obtain sufficient fuel to get to hospital.</a:t>
            </a:r>
          </a:p>
          <a:p>
            <a:r>
              <a:rPr lang="en-GB" sz="1600" i="1" dirty="0">
                <a:solidFill>
                  <a:srgbClr val="0070C0"/>
                </a:solidFill>
              </a:rPr>
              <a:t>United Nations News (2022) Sri Lanka’s economic crisis pushes health system to brink of collapse, https://news.un.org/en/story/2022/08/1124842</a:t>
            </a:r>
          </a:p>
        </p:txBody>
      </p:sp>
    </p:spTree>
    <p:extLst>
      <p:ext uri="{BB962C8B-B14F-4D97-AF65-F5344CB8AC3E}">
        <p14:creationId xmlns:p14="http://schemas.microsoft.com/office/powerpoint/2010/main" val="1350586384"/>
      </p:ext>
    </p:extLst>
  </p:cSld>
  <p:clrMapOvr>
    <a:masterClrMapping/>
  </p:clrMapOvr>
  <mc:AlternateContent xmlns:mc="http://schemas.openxmlformats.org/markup-compatibility/2006" xmlns:p14="http://schemas.microsoft.com/office/powerpoint/2010/main">
    <mc:Choice Requires="p14">
      <p:transition spd="slow" p14:dur="2000" advTm="177969"/>
    </mc:Choice>
    <mc:Fallback xmlns="">
      <p:transition spd="slow" advTm="177969"/>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B9EE728-F811-4085-9974-35F37BF5AB3E}"/>
              </a:ext>
            </a:extLst>
          </p:cNvPr>
          <p:cNvSpPr txBox="1"/>
          <p:nvPr/>
        </p:nvSpPr>
        <p:spPr>
          <a:xfrm>
            <a:off x="347663" y="387926"/>
            <a:ext cx="11496674" cy="523220"/>
          </a:xfrm>
          <a:prstGeom prst="rect">
            <a:avLst/>
          </a:prstGeom>
          <a:noFill/>
        </p:spPr>
        <p:txBody>
          <a:bodyPr wrap="square">
            <a:spAutoFit/>
          </a:bodyPr>
          <a:lstStyle/>
          <a:p>
            <a:r>
              <a:rPr lang="en-GB" sz="2800" b="1" dirty="0">
                <a:solidFill>
                  <a:srgbClr val="0070C0"/>
                </a:solidFill>
              </a:rPr>
              <a:t>Political response</a:t>
            </a:r>
          </a:p>
        </p:txBody>
      </p:sp>
      <p:sp>
        <p:nvSpPr>
          <p:cNvPr id="6" name="TextBox 5">
            <a:extLst>
              <a:ext uri="{FF2B5EF4-FFF2-40B4-BE49-F238E27FC236}">
                <a16:creationId xmlns:a16="http://schemas.microsoft.com/office/drawing/2014/main" id="{92C51583-3A56-452C-B8EF-5568F4F9D012}"/>
              </a:ext>
            </a:extLst>
          </p:cNvPr>
          <p:cNvSpPr txBox="1"/>
          <p:nvPr/>
        </p:nvSpPr>
        <p:spPr>
          <a:xfrm>
            <a:off x="725066" y="911146"/>
            <a:ext cx="9886950" cy="4062651"/>
          </a:xfrm>
          <a:prstGeom prst="rect">
            <a:avLst/>
          </a:prstGeom>
          <a:noFill/>
        </p:spPr>
        <p:txBody>
          <a:bodyPr wrap="square" rtlCol="0">
            <a:spAutoFit/>
          </a:bodyPr>
          <a:lstStyle/>
          <a:p>
            <a:pPr marL="285750" indent="-285750">
              <a:buFont typeface="Arial" panose="020B0604020202020204" pitchFamily="34" charset="0"/>
              <a:buChar char="•"/>
            </a:pPr>
            <a:r>
              <a:rPr lang="en-GB" sz="2400" i="1" dirty="0">
                <a:solidFill>
                  <a:srgbClr val="0070C0"/>
                </a:solidFill>
                <a:cs typeface="Arial" panose="020B0604020202020204" pitchFamily="34" charset="0"/>
              </a:rPr>
              <a:t>Agreements with International Monetary Fund</a:t>
            </a:r>
          </a:p>
          <a:p>
            <a:pPr marL="285750" indent="-285750">
              <a:buFont typeface="Arial" panose="020B0604020202020204" pitchFamily="34" charset="0"/>
              <a:buChar char="•"/>
            </a:pPr>
            <a:r>
              <a:rPr lang="en-GB" sz="2400" i="1" dirty="0">
                <a:solidFill>
                  <a:srgbClr val="0070C0"/>
                </a:solidFill>
                <a:cs typeface="Arial" panose="020B0604020202020204" pitchFamily="34" charset="0"/>
              </a:rPr>
              <a:t>Medical aid from Overseas governments and charitable organisations</a:t>
            </a:r>
          </a:p>
          <a:p>
            <a:pPr marL="285750" indent="-285750">
              <a:buFont typeface="Arial" panose="020B0604020202020204" pitchFamily="34" charset="0"/>
              <a:buChar char="•"/>
            </a:pPr>
            <a:r>
              <a:rPr lang="en-GB" sz="2400" i="1" dirty="0">
                <a:solidFill>
                  <a:srgbClr val="0070C0"/>
                </a:solidFill>
                <a:cs typeface="Arial" panose="020B0604020202020204" pitchFamily="34" charset="0"/>
              </a:rPr>
              <a:t>Sri Lanka Government pledge ‘Don’t Leave anyone Behind theme’ to target the most needy- Elderly, people with disabilities, and kidney patients and ‘destitute families’</a:t>
            </a:r>
          </a:p>
          <a:p>
            <a:pPr marL="285750" indent="-285750">
              <a:buFont typeface="Arial" panose="020B0604020202020204" pitchFamily="34" charset="0"/>
              <a:buChar char="•"/>
            </a:pPr>
            <a:r>
              <a:rPr lang="en-GB" sz="2400" i="1" dirty="0">
                <a:solidFill>
                  <a:srgbClr val="0070C0"/>
                </a:solidFill>
                <a:cs typeface="Arial" panose="020B0604020202020204" pitchFamily="34" charset="0"/>
              </a:rPr>
              <a:t>People with neurological disorder are not specifically mentioned, but may often be included within those categories.   </a:t>
            </a:r>
          </a:p>
          <a:p>
            <a:pPr marL="285750" indent="-285750">
              <a:buFont typeface="Arial" panose="020B0604020202020204" pitchFamily="34" charset="0"/>
              <a:buChar char="•"/>
            </a:pPr>
            <a:r>
              <a:rPr lang="en-GB" sz="2400" i="1" dirty="0">
                <a:solidFill>
                  <a:srgbClr val="0070C0"/>
                </a:solidFill>
                <a:cs typeface="Arial" panose="020B0604020202020204" pitchFamily="34" charset="0"/>
              </a:rPr>
              <a:t>So, we cannot ignore that </a:t>
            </a:r>
            <a:r>
              <a:rPr lang="en-GB" sz="2400" i="1" dirty="0" err="1">
                <a:solidFill>
                  <a:srgbClr val="0070C0"/>
                </a:solidFill>
                <a:cs typeface="Arial" panose="020B0604020202020204" pitchFamily="34" charset="0"/>
              </a:rPr>
              <a:t>politicoeconomic</a:t>
            </a:r>
            <a:r>
              <a:rPr lang="en-GB" sz="2400" i="1" dirty="0">
                <a:solidFill>
                  <a:srgbClr val="0070C0"/>
                </a:solidFill>
                <a:cs typeface="Arial" panose="020B0604020202020204" pitchFamily="34" charset="0"/>
              </a:rPr>
              <a:t> factors influence health and wellbeing for all- and is important in assessing and addressing needs of people with NDDs we care for. </a:t>
            </a:r>
          </a:p>
          <a:p>
            <a:pPr marL="285750" indent="-285750">
              <a:buFont typeface="Arial" panose="020B0604020202020204" pitchFamily="34" charset="0"/>
              <a:buChar char="•"/>
            </a:pPr>
            <a:endParaRPr lang="en-GB" i="1" dirty="0">
              <a:solidFill>
                <a:schemeClr val="bg1"/>
              </a:solidFill>
              <a:cs typeface="Arial" panose="020B0604020202020204" pitchFamily="34" charset="0"/>
            </a:endParaRPr>
          </a:p>
        </p:txBody>
      </p:sp>
    </p:spTree>
    <p:extLst>
      <p:ext uri="{BB962C8B-B14F-4D97-AF65-F5344CB8AC3E}">
        <p14:creationId xmlns:p14="http://schemas.microsoft.com/office/powerpoint/2010/main" val="3470194356"/>
      </p:ext>
    </p:extLst>
  </p:cSld>
  <p:clrMapOvr>
    <a:masterClrMapping/>
  </p:clrMapOvr>
  <mc:AlternateContent xmlns:mc="http://schemas.openxmlformats.org/markup-compatibility/2006" xmlns:p14="http://schemas.microsoft.com/office/powerpoint/2010/main">
    <mc:Choice Requires="p14">
      <p:transition spd="slow" p14:dur="2000" advTm="188388"/>
    </mc:Choice>
    <mc:Fallback xmlns="">
      <p:transition spd="slow" advTm="188388"/>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2C51583-3A56-452C-B8EF-5568F4F9D012}"/>
              </a:ext>
            </a:extLst>
          </p:cNvPr>
          <p:cNvSpPr txBox="1"/>
          <p:nvPr/>
        </p:nvSpPr>
        <p:spPr>
          <a:xfrm>
            <a:off x="535538" y="347276"/>
            <a:ext cx="9886950" cy="523220"/>
          </a:xfrm>
          <a:prstGeom prst="rect">
            <a:avLst/>
          </a:prstGeom>
          <a:noFill/>
        </p:spPr>
        <p:txBody>
          <a:bodyPr wrap="square" rtlCol="0">
            <a:spAutoFit/>
          </a:bodyPr>
          <a:lstStyle/>
          <a:p>
            <a:r>
              <a:rPr lang="en-GB" sz="2800" b="1" i="1" dirty="0">
                <a:solidFill>
                  <a:srgbClr val="0070C0"/>
                </a:solidFill>
                <a:cs typeface="Arial" panose="020B0604020202020204" pitchFamily="34" charset="0"/>
              </a:rPr>
              <a:t>Health professionals and </a:t>
            </a:r>
            <a:r>
              <a:rPr lang="en-GB" sz="2800" b="1" i="1" dirty="0" err="1">
                <a:solidFill>
                  <a:srgbClr val="0070C0"/>
                </a:solidFill>
                <a:cs typeface="Arial" panose="020B0604020202020204" pitchFamily="34" charset="0"/>
              </a:rPr>
              <a:t>politicoeconomic</a:t>
            </a:r>
            <a:r>
              <a:rPr lang="en-GB" sz="2800" b="1" i="1" dirty="0">
                <a:solidFill>
                  <a:srgbClr val="0070C0"/>
                </a:solidFill>
                <a:cs typeface="Arial" panose="020B0604020202020204" pitchFamily="34" charset="0"/>
              </a:rPr>
              <a:t> factors</a:t>
            </a:r>
          </a:p>
        </p:txBody>
      </p:sp>
      <p:sp>
        <p:nvSpPr>
          <p:cNvPr id="2" name="TextBox 1">
            <a:extLst>
              <a:ext uri="{FF2B5EF4-FFF2-40B4-BE49-F238E27FC236}">
                <a16:creationId xmlns:a16="http://schemas.microsoft.com/office/drawing/2014/main" id="{1640A1A0-341C-4CCE-B9E0-A39FE64A7B23}"/>
              </a:ext>
            </a:extLst>
          </p:cNvPr>
          <p:cNvSpPr txBox="1"/>
          <p:nvPr/>
        </p:nvSpPr>
        <p:spPr>
          <a:xfrm>
            <a:off x="535538" y="1028343"/>
            <a:ext cx="10534650" cy="4801314"/>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rgbClr val="0070C0"/>
                </a:solidFill>
              </a:rPr>
              <a:t>Why should health professionals consider </a:t>
            </a:r>
            <a:r>
              <a:rPr lang="en-GB" dirty="0" err="1">
                <a:solidFill>
                  <a:srgbClr val="0070C0"/>
                </a:solidFill>
              </a:rPr>
              <a:t>politicoeconomic</a:t>
            </a:r>
            <a:r>
              <a:rPr lang="en-GB" dirty="0">
                <a:solidFill>
                  <a:srgbClr val="0070C0"/>
                </a:solidFill>
              </a:rPr>
              <a:t> factors?</a:t>
            </a:r>
          </a:p>
          <a:p>
            <a:pPr marL="285750" indent="-285750">
              <a:buFont typeface="Arial" panose="020B0604020202020204" pitchFamily="34" charset="0"/>
              <a:buChar char="•"/>
            </a:pPr>
            <a:r>
              <a:rPr lang="en-GB" dirty="0">
                <a:solidFill>
                  <a:srgbClr val="0070C0"/>
                </a:solidFill>
              </a:rPr>
              <a:t>Shouldn’t we remain neutral?  Impartial?  </a:t>
            </a:r>
          </a:p>
          <a:p>
            <a:pPr marL="285750" indent="-285750">
              <a:buFont typeface="Arial" panose="020B0604020202020204" pitchFamily="34" charset="0"/>
              <a:buChar char="•"/>
            </a:pPr>
            <a:r>
              <a:rPr lang="en-GB" dirty="0">
                <a:solidFill>
                  <a:srgbClr val="0070C0"/>
                </a:solidFill>
              </a:rPr>
              <a:t> Health professionals are widely thought of as the people responsible for health</a:t>
            </a:r>
          </a:p>
          <a:p>
            <a:pPr marL="285750" indent="-285750">
              <a:buFont typeface="Arial" panose="020B0604020202020204" pitchFamily="34" charset="0"/>
              <a:buChar char="•"/>
            </a:pPr>
            <a:r>
              <a:rPr lang="en-GB" dirty="0">
                <a:solidFill>
                  <a:srgbClr val="0070C0"/>
                </a:solidFill>
              </a:rPr>
              <a:t> We receive recognition for fighting illness, treating and curing ailments.</a:t>
            </a:r>
          </a:p>
          <a:p>
            <a:pPr marL="285750" indent="-285750">
              <a:buFont typeface="Arial" panose="020B0604020202020204" pitchFamily="34" charset="0"/>
              <a:buChar char="•"/>
            </a:pPr>
            <a:r>
              <a:rPr lang="en-GB" dirty="0">
                <a:solidFill>
                  <a:srgbClr val="0070C0"/>
                </a:solidFill>
              </a:rPr>
              <a:t>We deserve some of this recognition</a:t>
            </a:r>
          </a:p>
          <a:p>
            <a:pPr marL="285750" indent="-285750">
              <a:buFont typeface="Arial" panose="020B0604020202020204" pitchFamily="34" charset="0"/>
              <a:buChar char="•"/>
            </a:pPr>
            <a:r>
              <a:rPr lang="en-GB" dirty="0">
                <a:solidFill>
                  <a:srgbClr val="0070C0"/>
                </a:solidFill>
              </a:rPr>
              <a:t>But think about the main determinants of health* ..see next 2 slides…. </a:t>
            </a:r>
          </a:p>
          <a:p>
            <a:pPr marL="285750" indent="-285750">
              <a:buFont typeface="Arial" panose="020B0604020202020204" pitchFamily="34" charset="0"/>
              <a:buChar char="•"/>
            </a:pPr>
            <a:r>
              <a:rPr lang="en-GB" dirty="0">
                <a:solidFill>
                  <a:srgbClr val="0070C0"/>
                </a:solidFill>
              </a:rPr>
              <a:t>The economic state of a country is key.  </a:t>
            </a:r>
          </a:p>
          <a:p>
            <a:pPr marL="285750" indent="-285750">
              <a:buFont typeface="Arial" panose="020B0604020202020204" pitchFamily="34" charset="0"/>
              <a:buChar char="•"/>
            </a:pPr>
            <a:r>
              <a:rPr lang="en-GB" dirty="0">
                <a:solidFill>
                  <a:srgbClr val="0070C0"/>
                </a:solidFill>
              </a:rPr>
              <a:t>1880s UK- life expectance for males= 41yrs; females= 45yrs.  </a:t>
            </a:r>
          </a:p>
          <a:p>
            <a:pPr marL="285750" indent="-285750">
              <a:buFont typeface="Arial" panose="020B0604020202020204" pitchFamily="34" charset="0"/>
              <a:buChar char="•"/>
            </a:pPr>
            <a:r>
              <a:rPr lang="en-GB" dirty="0">
                <a:solidFill>
                  <a:srgbClr val="0070C0"/>
                </a:solidFill>
              </a:rPr>
              <a:t>Continued industrialization led to hastily built housing without adequate infrastructure.</a:t>
            </a:r>
          </a:p>
          <a:p>
            <a:pPr marL="285750" indent="-285750">
              <a:buFont typeface="Arial" panose="020B0604020202020204" pitchFamily="34" charset="0"/>
              <a:buChar char="•"/>
            </a:pPr>
            <a:r>
              <a:rPr lang="en-GB" dirty="0">
                <a:solidFill>
                  <a:srgbClr val="0070C0"/>
                </a:solidFill>
              </a:rPr>
              <a:t>Impact on Activities of Living?</a:t>
            </a:r>
          </a:p>
          <a:p>
            <a:pPr marL="285750" indent="-285750">
              <a:buFont typeface="Arial" panose="020B0604020202020204" pitchFamily="34" charset="0"/>
              <a:buChar char="•"/>
            </a:pPr>
            <a:r>
              <a:rPr lang="en-GB" dirty="0">
                <a:solidFill>
                  <a:srgbClr val="0070C0"/>
                </a:solidFill>
              </a:rPr>
              <a:t>Unsafe water (Eating and Drinking)</a:t>
            </a:r>
          </a:p>
          <a:p>
            <a:pPr marL="285750" indent="-285750">
              <a:buFont typeface="Arial" panose="020B0604020202020204" pitchFamily="34" charset="0"/>
              <a:buChar char="•"/>
            </a:pPr>
            <a:r>
              <a:rPr lang="en-GB" dirty="0">
                <a:solidFill>
                  <a:srgbClr val="0070C0"/>
                </a:solidFill>
              </a:rPr>
              <a:t>Poor sanitation (Eliminating)</a:t>
            </a:r>
          </a:p>
          <a:p>
            <a:pPr marL="285750" indent="-285750">
              <a:buFont typeface="Arial" panose="020B0604020202020204" pitchFamily="34" charset="0"/>
              <a:buChar char="•"/>
            </a:pPr>
            <a:r>
              <a:rPr lang="en-GB" dirty="0">
                <a:solidFill>
                  <a:srgbClr val="0070C0"/>
                </a:solidFill>
              </a:rPr>
              <a:t>Low wages, poor conditions (working)</a:t>
            </a:r>
          </a:p>
          <a:p>
            <a:pPr marL="285750" indent="-285750">
              <a:buFont typeface="Arial" panose="020B0604020202020204" pitchFamily="34" charset="0"/>
              <a:buChar char="•"/>
            </a:pPr>
            <a:r>
              <a:rPr lang="en-GB" dirty="0">
                <a:solidFill>
                  <a:srgbClr val="0070C0"/>
                </a:solidFill>
              </a:rPr>
              <a:t>Unguarded machinery, Maintaining a safe environment</a:t>
            </a:r>
          </a:p>
          <a:p>
            <a:pPr marL="285750" indent="-285750">
              <a:buFont typeface="Arial" panose="020B0604020202020204" pitchFamily="34" charset="0"/>
              <a:buChar char="•"/>
            </a:pPr>
            <a:r>
              <a:rPr lang="en-GB" dirty="0">
                <a:solidFill>
                  <a:srgbClr val="0070C0"/>
                </a:solidFill>
              </a:rPr>
              <a:t>Noisy environment (Communicating)</a:t>
            </a:r>
          </a:p>
          <a:p>
            <a:pPr marL="285750" indent="-285750">
              <a:buFont typeface="Arial" panose="020B0604020202020204" pitchFamily="34" charset="0"/>
              <a:buChar char="•"/>
            </a:pPr>
            <a:r>
              <a:rPr lang="en-GB" dirty="0">
                <a:solidFill>
                  <a:srgbClr val="0070C0"/>
                </a:solidFill>
              </a:rPr>
              <a:t>lifting heavy loads  (Mobilising)</a:t>
            </a:r>
          </a:p>
          <a:p>
            <a:pPr marL="285750" indent="-285750">
              <a:buFont typeface="Arial" panose="020B0604020202020204" pitchFamily="34" charset="0"/>
              <a:buChar char="•"/>
            </a:pPr>
            <a:r>
              <a:rPr lang="en-GB" dirty="0">
                <a:solidFill>
                  <a:srgbClr val="0070C0"/>
                </a:solidFill>
              </a:rPr>
              <a:t>Can you think of more examples? </a:t>
            </a:r>
          </a:p>
        </p:txBody>
      </p:sp>
    </p:spTree>
    <p:extLst>
      <p:ext uri="{BB962C8B-B14F-4D97-AF65-F5344CB8AC3E}">
        <p14:creationId xmlns:p14="http://schemas.microsoft.com/office/powerpoint/2010/main" val="13983879"/>
      </p:ext>
    </p:extLst>
  </p:cSld>
  <p:clrMapOvr>
    <a:masterClrMapping/>
  </p:clrMapOvr>
  <mc:AlternateContent xmlns:mc="http://schemas.openxmlformats.org/markup-compatibility/2006" xmlns:p14="http://schemas.microsoft.com/office/powerpoint/2010/main">
    <mc:Choice Requires="p14">
      <p:transition spd="slow" p14:dur="2000" advTm="426278"/>
    </mc:Choice>
    <mc:Fallback xmlns="">
      <p:transition spd="slow" advTm="426278"/>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2901</Words>
  <Application>Microsoft Office PowerPoint</Application>
  <PresentationFormat>Widescreen</PresentationFormat>
  <Paragraphs>215</Paragraphs>
  <Slides>27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BlinkMacSystemFont</vt:lpstr>
      <vt:lpstr>Calibri</vt:lpstr>
      <vt:lpstr>Calibri Light</vt:lpstr>
      <vt:lpstr>GDS Transport</vt:lpstr>
      <vt:lpstr>interfaceregular</vt:lpstr>
      <vt:lpstr>Times New Roman</vt:lpstr>
      <vt:lpstr>Office Theme</vt:lpstr>
      <vt:lpstr>Comprehensive Care</vt:lpstr>
      <vt:lpstr>Aims</vt:lpstr>
      <vt:lpstr>Politicoeconomic factors influencing living with a NDD</vt:lpstr>
      <vt:lpstr>State, law and economy</vt:lpstr>
      <vt:lpstr>State, law and economy</vt:lpstr>
      <vt:lpstr>PowerPoint Presentation</vt:lpstr>
      <vt:lpstr>PowerPoint Presentation</vt:lpstr>
      <vt:lpstr>PowerPoint Presentation</vt:lpstr>
      <vt:lpstr>PowerPoint Presentation</vt:lpstr>
      <vt:lpstr>PowerPoint Presentation</vt:lpstr>
      <vt:lpstr>12 modifiable risks for dementia</vt:lpstr>
      <vt:lpstr>PowerPoint Presentation</vt:lpstr>
      <vt:lpstr>Case 1 - Kamala</vt:lpstr>
      <vt:lpstr>PowerPoint Presentation</vt:lpstr>
      <vt:lpstr>PowerPoint Presentation</vt:lpstr>
      <vt:lpstr>PowerPoint Presentation</vt:lpstr>
      <vt:lpstr>PowerPoint Presentation</vt:lpstr>
      <vt:lpstr>PowerPoint Presentation</vt:lpstr>
      <vt:lpstr>Ethical decision-making- re-visiting those duty of care v freedom of choice questions </vt:lpstr>
      <vt:lpstr>Economic crisis in Sri Lanka- Impact on health and healthcare</vt:lpstr>
      <vt:lpstr>Out of pocket burden of chronic disease</vt:lpstr>
      <vt:lpstr>UK –Nursing and Junior Doctor strikes</vt:lpstr>
      <vt:lpstr>Summary</vt:lpstr>
      <vt:lpstr>References</vt:lpstr>
      <vt:lpstr>Any questions?</vt:lpstr>
      <vt:lpstr>Thank you </vt:lpstr>
      <vt:lpstr>Duration – 2 hours, 15 minutes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presentation</dc:title>
  <dc:creator>Martin Jens Persson</dc:creator>
  <cp:lastModifiedBy>steve smith</cp:lastModifiedBy>
  <cp:revision>7</cp:revision>
  <dcterms:created xsi:type="dcterms:W3CDTF">2022-12-12T07:56:35Z</dcterms:created>
  <dcterms:modified xsi:type="dcterms:W3CDTF">2023-11-07T05:30:48Z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144ccec-98ca-4847-b090-103d5c6592f4_Enabled">
    <vt:lpwstr>true</vt:lpwstr>
  </property>
  <property fmtid="{D5CDD505-2E9C-101B-9397-08002B2CF9AE}" pid="3" name="MSIP_Label_9144ccec-98ca-4847-b090-103d5c6592f4_SetDate">
    <vt:lpwstr>2022-12-12T08:01:38Z</vt:lpwstr>
  </property>
  <property fmtid="{D5CDD505-2E9C-101B-9397-08002B2CF9AE}" pid="4" name="MSIP_Label_9144ccec-98ca-4847-b090-103d5c6592f4_Method">
    <vt:lpwstr>Standard</vt:lpwstr>
  </property>
  <property fmtid="{D5CDD505-2E9C-101B-9397-08002B2CF9AE}" pid="5" name="MSIP_Label_9144ccec-98ca-4847-b090-103d5c6592f4_Name">
    <vt:lpwstr>Information class 1</vt:lpwstr>
  </property>
  <property fmtid="{D5CDD505-2E9C-101B-9397-08002B2CF9AE}" pid="6" name="MSIP_Label_9144ccec-98ca-4847-b090-103d5c6592f4_SiteId">
    <vt:lpwstr>fb665cd7-b4b7-4578-8a42-29ff69176bdf</vt:lpwstr>
  </property>
  <property fmtid="{D5CDD505-2E9C-101B-9397-08002B2CF9AE}" pid="7" name="MSIP_Label_9144ccec-98ca-4847-b090-103d5c6592f4_ActionId">
    <vt:lpwstr>a68d1860-4a23-49fb-977d-35382d0eacfc</vt:lpwstr>
  </property>
  <property fmtid="{D5CDD505-2E9C-101B-9397-08002B2CF9AE}" pid="8" name="MSIP_Label_9144ccec-98ca-4847-b090-103d5c6592f4_ContentBits">
    <vt:lpwstr>0</vt:lpwstr>
  </property>
</Properties>
</file>