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9" r:id="rId2"/>
    <p:sldId id="503" r:id="rId3"/>
    <p:sldId id="279" r:id="rId4"/>
    <p:sldId id="460" r:id="rId5"/>
    <p:sldId id="495" r:id="rId6"/>
    <p:sldId id="272" r:id="rId7"/>
    <p:sldId id="508" r:id="rId8"/>
    <p:sldId id="273" r:id="rId9"/>
    <p:sldId id="509" r:id="rId10"/>
    <p:sldId id="504" r:id="rId11"/>
    <p:sldId id="461" r:id="rId12"/>
    <p:sldId id="505" r:id="rId13"/>
    <p:sldId id="462" r:id="rId14"/>
    <p:sldId id="463" r:id="rId15"/>
    <p:sldId id="514" r:id="rId16"/>
    <p:sldId id="515" r:id="rId17"/>
    <p:sldId id="511" r:id="rId18"/>
    <p:sldId id="516" r:id="rId19"/>
    <p:sldId id="517" r:id="rId20"/>
    <p:sldId id="510" r:id="rId21"/>
    <p:sldId id="512" r:id="rId22"/>
    <p:sldId id="513" r:id="rId23"/>
    <p:sldId id="5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mith" userId="b48a1e4ac3f36e84" providerId="LiveId" clId="{6F857844-8566-40C6-BAAC-9B0E7EC4F46F}"/>
    <pc:docChg chg="custSel modSld sldOrd">
      <pc:chgData name="steve smith" userId="b48a1e4ac3f36e84" providerId="LiveId" clId="{6F857844-8566-40C6-BAAC-9B0E7EC4F46F}" dt="2023-08-11T14:28:22.423" v="16" actId="20577"/>
      <pc:docMkLst>
        <pc:docMk/>
      </pc:docMkLst>
      <pc:sldChg chg="modSp mod ord">
        <pc:chgData name="steve smith" userId="b48a1e4ac3f36e84" providerId="LiveId" clId="{6F857844-8566-40C6-BAAC-9B0E7EC4F46F}" dt="2023-08-11T14:28:22.423" v="16" actId="20577"/>
        <pc:sldMkLst>
          <pc:docMk/>
          <pc:sldMk cId="68350852" sldId="518"/>
        </pc:sldMkLst>
        <pc:spChg chg="mod">
          <ac:chgData name="steve smith" userId="b48a1e4ac3f36e84" providerId="LiveId" clId="{6F857844-8566-40C6-BAAC-9B0E7EC4F46F}" dt="2023-08-11T14:28:22.423" v="16" actId="20577"/>
          <ac:spMkLst>
            <pc:docMk/>
            <pc:sldMk cId="68350852" sldId="518"/>
            <ac:spMk id="2" creationId="{FD934347-52B8-50E6-5F7B-605772CBD24D}"/>
          </ac:spMkLst>
        </pc:spChg>
        <pc:spChg chg="mod">
          <ac:chgData name="steve smith" userId="b48a1e4ac3f36e84" providerId="LiveId" clId="{6F857844-8566-40C6-BAAC-9B0E7EC4F46F}" dt="2023-08-11T14:27:53.898" v="2" actId="207"/>
          <ac:spMkLst>
            <pc:docMk/>
            <pc:sldMk cId="68350852" sldId="518"/>
            <ac:spMk id="3" creationId="{090843A5-E395-7257-634D-CA56E0761AC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9321-1CA1-9D4E-370A-AF05616993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F5BA0F7-28A8-480E-938F-289316DA7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7C7FBF5-9548-8A3F-5D39-236FE167A171}"/>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BF5D6441-E33F-F988-E67A-072BF7A0E4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AF7C07-7072-AE04-6F8B-87F0B401547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501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B934-EE7E-1AD3-5240-050042E4DE5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82DD88A-1A32-D1C1-88B0-171E55E90F3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8D4BA2-F1B8-592E-7E76-CC03FF90C0EA}"/>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F4C51275-3606-F108-9956-9928BC32C44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DCD12058-CE43-777D-3625-D920A2FBFF15}"/>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54591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A903B-6B6D-B784-628B-BB72836D053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C813666-AD5F-1E05-331F-8CAFD860A5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905DBC8-DE5A-2D4B-4AFE-5733F0E95F1D}"/>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509D0CE3-ADC2-2FF4-9F35-67AD62C52309}"/>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8F034C07-B675-80A1-4C04-65497BE7177F}"/>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60759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A742-3583-46CD-B77C-9F8458DBBA8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5DC3E47-E020-1F26-67E0-8D7EF78698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5E4C60-BF6F-6FE0-84D8-FDA1DFF321A2}"/>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3D6CD601-4EAF-B4BA-96AB-07605AF492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003B50-D19D-C89B-5505-42A98598255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40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884A-029D-BCA7-E6F2-438E6D1888F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6F6A2C5-62A8-1B27-36D2-0E1661373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0457F4-E04E-3CD7-06CC-389805A2D401}"/>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F6267B04-0912-817D-BA87-594CBF98E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E728C6-469A-51A0-0912-C0523E5276D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216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7592-F98B-7772-0E78-0D7A27A47D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7EA2A4D-BE67-CA8D-73C1-089734327D0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2532188-6B99-E3E1-E28D-40274DBEE74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42B1681-2D16-EA70-1044-319B2B892FE7}"/>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a:extLst>
              <a:ext uri="{FF2B5EF4-FFF2-40B4-BE49-F238E27FC236}">
                <a16:creationId xmlns:a16="http://schemas.microsoft.com/office/drawing/2014/main" id="{C962686B-9ABE-2537-A406-330E5A557A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C917E6-2DEC-951B-B96F-24EF165460F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941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5C70-651D-B7BF-3000-2DCB77A8889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8089D9A-182B-B12B-EC3E-55332C292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B7CEA5-4BA9-7775-62B8-2530D66029B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A710139-9EA3-E1E6-79D8-414628B2F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51A5EA-112E-086B-28DB-B4D0BA34F3E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E0E7586-92DB-76D2-D2A3-3853C008F84D}"/>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8" name="Footer Placeholder 7">
            <a:extLst>
              <a:ext uri="{FF2B5EF4-FFF2-40B4-BE49-F238E27FC236}">
                <a16:creationId xmlns:a16="http://schemas.microsoft.com/office/drawing/2014/main" id="{5391E7B7-713C-D380-0791-435862B3FECA}"/>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A01AEA81-5909-3904-C646-11B112056CC6}"/>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94924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6C5F-F769-623A-496D-D275EFAAD9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1C815EA-9436-55BD-4EF7-6B0851FE389A}"/>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4" name="Footer Placeholder 3">
            <a:extLst>
              <a:ext uri="{FF2B5EF4-FFF2-40B4-BE49-F238E27FC236}">
                <a16:creationId xmlns:a16="http://schemas.microsoft.com/office/drawing/2014/main" id="{DE7D1EA6-BCD4-4A91-B6DD-0065B0345444}"/>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0C943549-C9CB-6739-C6A0-5FB0556F46CE}"/>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44443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CA895-DBAB-FBF9-1A01-49D026BDC97D}"/>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3" name="Footer Placeholder 2">
            <a:extLst>
              <a:ext uri="{FF2B5EF4-FFF2-40B4-BE49-F238E27FC236}">
                <a16:creationId xmlns:a16="http://schemas.microsoft.com/office/drawing/2014/main" id="{5E0EFF96-5909-0365-6281-3DEFCBBBFF46}"/>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6AAED4CC-1E34-BE31-8CF6-8B3D46323A3F}"/>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31458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A5C2-BA2B-F2A7-339A-F54DD9C3312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32A03EF-EE48-8DB6-ED5C-9AF535C29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5D8A61B-C74E-B1E8-1062-E0F8D52F4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2F0D0F-6188-43E0-D0C6-35B376265B48}"/>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1E712E54-283D-4FF8-AF41-6BEBA4861067}"/>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5E471DE-F917-6FA9-F8E9-5520579FECB4}"/>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1660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0-8816-7F0D-C756-B8D29C5916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2ABBD97-0D03-656F-FB14-84B107440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A56F19-036C-7D06-4298-7645EAF7C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CB37BA-648F-F34A-F321-932509868CB3}"/>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60E9B95D-C207-B921-F2FF-3F8BF6A078A1}"/>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CB8DBD0-67E3-7936-D69A-A367BED29980}"/>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09282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24957-F67F-7ACF-C8C4-AE804148A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27E04B-3A01-CA9B-E011-D179E020D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D20809-C269-6B0C-2C54-E4B179B9D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11/7/2023</a:t>
            </a:fld>
            <a:endParaRPr lang="en-US" dirty="0"/>
          </a:p>
        </p:txBody>
      </p:sp>
      <p:sp>
        <p:nvSpPr>
          <p:cNvPr id="5" name="Footer Placeholder 4">
            <a:extLst>
              <a:ext uri="{FF2B5EF4-FFF2-40B4-BE49-F238E27FC236}">
                <a16:creationId xmlns:a16="http://schemas.microsoft.com/office/drawing/2014/main" id="{41E5E3E3-B518-DD24-94B9-A7217D719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48F2DC-9105-1C0F-9321-1F6E4246C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grpSp>
        <p:nvGrpSpPr>
          <p:cNvPr id="7" name="Group 6">
            <a:extLst>
              <a:ext uri="{FF2B5EF4-FFF2-40B4-BE49-F238E27FC236}">
                <a16:creationId xmlns:a16="http://schemas.microsoft.com/office/drawing/2014/main" id="{C2709F21-7D53-5BB2-620F-7C6FF5782B92}"/>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DCA061C0-C401-7F7E-4F09-FCED4E300363}"/>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2624C637-2095-F734-BF86-06C4559D4C41}"/>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B02A65E1-5F13-EEDA-DC91-BDA2893C3AE3}"/>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675277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371/journal.pone.0251161" TargetMode="External"/><Relationship Id="rId2" Type="http://schemas.openxmlformats.org/officeDocument/2006/relationships/hyperlink" Target="https://doi.org/10.1007/978-981-13-8610-7" TargetMode="External"/><Relationship Id="rId1" Type="http://schemas.openxmlformats.org/officeDocument/2006/relationships/slideLayout" Target="../slideLayouts/slideLayout2.xml"/><Relationship Id="rId5" Type="http://schemas.openxmlformats.org/officeDocument/2006/relationships/hyperlink" Target="https://www.sciencedirect.com/science/article/pii/S2214140520301171" TargetMode="External"/><Relationship Id="rId4" Type="http://schemas.openxmlformats.org/officeDocument/2006/relationships/hyperlink" Target="https://doi.org/10.1016/j.jth.2020.10091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016/j.jth.2020.10091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371/journal.pone.0251161" TargetMode="External"/><Relationship Id="rId2" Type="http://schemas.openxmlformats.org/officeDocument/2006/relationships/hyperlink" Target="https://doi.org/10.1007/978-981-13-861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524000" y="115198"/>
            <a:ext cx="9144000" cy="2747272"/>
          </a:xfrm>
        </p:spPr>
        <p:txBody>
          <a:bodyPr>
            <a:normAutofit/>
          </a:bodyPr>
          <a:lstStyle/>
          <a:p>
            <a:pPr marL="0" marR="0" algn="ctr">
              <a:lnSpc>
                <a:spcPct val="115000"/>
              </a:lnSpc>
              <a:spcBef>
                <a:spcPts val="0"/>
              </a:spcBef>
              <a:spcAft>
                <a:spcPts val="800"/>
              </a:spcAft>
            </a:pP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Sociocultural factors influence on people with Neurodegenerative disorders</a:t>
            </a:r>
            <a:endParaRPr lang="en-US" sz="4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Subtitle 4">
            <a:extLst>
              <a:ext uri="{FF2B5EF4-FFF2-40B4-BE49-F238E27FC236}">
                <a16:creationId xmlns:a16="http://schemas.microsoft.com/office/drawing/2014/main" id="{66A2B30D-4C1D-4DC8-274F-E64C57CB0287}"/>
              </a:ext>
            </a:extLst>
          </p:cNvPr>
          <p:cNvSpPr>
            <a:spLocks noGrp="1"/>
          </p:cNvSpPr>
          <p:nvPr>
            <p:ph type="subTitle" idx="1"/>
          </p:nvPr>
        </p:nvSpPr>
        <p:spPr>
          <a:xfrm>
            <a:off x="1524000" y="3878160"/>
            <a:ext cx="9144000" cy="1655762"/>
          </a:xfrm>
        </p:spPr>
        <p:txBody>
          <a:bodyPr>
            <a:normAutofit/>
          </a:bodyPr>
          <a:lstStyle/>
          <a:p>
            <a:pPr algn="ctr"/>
            <a:r>
              <a:rPr lang="en-US" dirty="0" err="1">
                <a:solidFill>
                  <a:srgbClr val="0070C0"/>
                </a:solidFill>
              </a:rPr>
              <a:t>nEUROcare</a:t>
            </a:r>
            <a:endParaRPr lang="en-US" dirty="0">
              <a:solidFill>
                <a:srgbClr val="0070C0"/>
              </a:solidFill>
            </a:endParaRPr>
          </a:p>
          <a:p>
            <a:pPr algn="ctr"/>
            <a:r>
              <a:rPr lang="en-US" dirty="0">
                <a:solidFill>
                  <a:srgbClr val="0070C0"/>
                </a:solidFill>
              </a:rPr>
              <a:t>Comprehensive Care</a:t>
            </a:r>
          </a:p>
          <a:p>
            <a:pPr algn="ctr"/>
            <a:r>
              <a:rPr lang="en-US" dirty="0">
                <a:solidFill>
                  <a:srgbClr val="0070C0"/>
                </a:solidFill>
              </a:rPr>
              <a:t>Lecture 4</a:t>
            </a:r>
          </a:p>
        </p:txBody>
      </p:sp>
    </p:spTree>
    <p:extLst>
      <p:ext uri="{BB962C8B-B14F-4D97-AF65-F5344CB8AC3E}">
        <p14:creationId xmlns:p14="http://schemas.microsoft.com/office/powerpoint/2010/main" val="3786021035"/>
      </p:ext>
    </p:extLst>
  </p:cSld>
  <p:clrMapOvr>
    <a:masterClrMapping/>
  </p:clrMapOvr>
  <mc:AlternateContent xmlns:mc="http://schemas.openxmlformats.org/markup-compatibility/2006" xmlns:p14="http://schemas.microsoft.com/office/powerpoint/2010/main">
    <mc:Choice Requires="p14">
      <p:transition spd="slow" p14:dur="2000" advTm="31874"/>
    </mc:Choice>
    <mc:Fallback xmlns="">
      <p:transition spd="slow" advTm="318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0A28-80A8-473E-8845-013C47AB194E}"/>
              </a:ext>
            </a:extLst>
          </p:cNvPr>
          <p:cNvSpPr>
            <a:spLocks noGrp="1"/>
          </p:cNvSpPr>
          <p:nvPr>
            <p:ph type="title"/>
          </p:nvPr>
        </p:nvSpPr>
        <p:spPr/>
        <p:txBody>
          <a:bodyPr/>
          <a:lstStyle/>
          <a:p>
            <a:r>
              <a:rPr lang="en-GB" b="1" dirty="0">
                <a:solidFill>
                  <a:srgbClr val="0070C0"/>
                </a:solidFill>
              </a:rPr>
              <a:t>Case Scenario</a:t>
            </a:r>
          </a:p>
        </p:txBody>
      </p:sp>
      <p:sp>
        <p:nvSpPr>
          <p:cNvPr id="3" name="Content Placeholder 2">
            <a:extLst>
              <a:ext uri="{FF2B5EF4-FFF2-40B4-BE49-F238E27FC236}">
                <a16:creationId xmlns:a16="http://schemas.microsoft.com/office/drawing/2014/main" id="{F6125938-E444-4836-BAA5-2DE8050BF427}"/>
              </a:ext>
            </a:extLst>
          </p:cNvPr>
          <p:cNvSpPr>
            <a:spLocks noGrp="1"/>
          </p:cNvSpPr>
          <p:nvPr>
            <p:ph idx="1"/>
          </p:nvPr>
        </p:nvSpPr>
        <p:spPr>
          <a:xfrm>
            <a:off x="838200" y="1825625"/>
            <a:ext cx="10515600" cy="2261183"/>
          </a:xfrm>
        </p:spPr>
        <p:txBody>
          <a:bodyPr/>
          <a:lstStyle/>
          <a:p>
            <a:endParaRPr lang="en-GB" dirty="0">
              <a:solidFill>
                <a:srgbClr val="0070C0"/>
              </a:solidFill>
            </a:endParaRPr>
          </a:p>
          <a:p>
            <a:r>
              <a:rPr lang="en-GB" dirty="0">
                <a:solidFill>
                  <a:srgbClr val="0070C0"/>
                </a:solidFill>
              </a:rPr>
              <a:t>Read the case scenario again unpicking the sociocultural factors.</a:t>
            </a:r>
          </a:p>
          <a:p>
            <a:endParaRPr lang="en-GB" dirty="0">
              <a:solidFill>
                <a:srgbClr val="0070C0"/>
              </a:solidFill>
            </a:endParaRPr>
          </a:p>
          <a:p>
            <a:r>
              <a:rPr lang="en-GB" dirty="0">
                <a:solidFill>
                  <a:srgbClr val="0070C0"/>
                </a:solidFill>
              </a:rPr>
              <a:t>Note actual and potential sociocultural problems / issues.</a:t>
            </a:r>
          </a:p>
          <a:p>
            <a:endParaRPr lang="en-GB" b="1" dirty="0">
              <a:solidFill>
                <a:srgbClr val="0070C0"/>
              </a:solidFill>
            </a:endParaRPr>
          </a:p>
        </p:txBody>
      </p:sp>
    </p:spTree>
    <p:extLst>
      <p:ext uri="{BB962C8B-B14F-4D97-AF65-F5344CB8AC3E}">
        <p14:creationId xmlns:p14="http://schemas.microsoft.com/office/powerpoint/2010/main" val="1097521747"/>
      </p:ext>
    </p:extLst>
  </p:cSld>
  <p:clrMapOvr>
    <a:masterClrMapping/>
  </p:clrMapOvr>
  <mc:AlternateContent xmlns:mc="http://schemas.openxmlformats.org/markup-compatibility/2006" xmlns:p14="http://schemas.microsoft.com/office/powerpoint/2010/main">
    <mc:Choice Requires="p14">
      <p:transition spd="slow" p14:dur="2000" advTm="63921"/>
    </mc:Choice>
    <mc:Fallback xmlns="">
      <p:transition spd="slow" advTm="639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25E8F-274F-8CF6-9B2C-C110177CB052}"/>
              </a:ext>
            </a:extLst>
          </p:cNvPr>
          <p:cNvSpPr>
            <a:spLocks noGrp="1"/>
          </p:cNvSpPr>
          <p:nvPr>
            <p:ph idx="1"/>
          </p:nvPr>
        </p:nvSpPr>
        <p:spPr>
          <a:xfrm>
            <a:off x="642258" y="789927"/>
            <a:ext cx="10515600" cy="4351338"/>
          </a:xfrm>
        </p:spPr>
        <p:txBody>
          <a:bodyPr>
            <a:normAutofit fontScale="92500"/>
          </a:bodyPr>
          <a:lstStyle/>
          <a:p>
            <a:r>
              <a:rPr lang="en-GB" dirty="0">
                <a:solidFill>
                  <a:srgbClr val="0070C0"/>
                </a:solidFill>
              </a:rPr>
              <a:t>An 84 year old woman (Kamala) was diagnosed with cerebrovascular disease, had vascular surgery and clot removal with good recovery. </a:t>
            </a:r>
          </a:p>
          <a:p>
            <a:r>
              <a:rPr lang="en-GB" dirty="0">
                <a:solidFill>
                  <a:srgbClr val="0070C0"/>
                </a:solidFill>
              </a:rPr>
              <a:t>She was also diagnosed with Parkinson disease, Diabetes Mellitus, Ischemic Heart Disease, and Hypertension. </a:t>
            </a:r>
          </a:p>
          <a:p>
            <a:r>
              <a:rPr lang="en-GB" dirty="0">
                <a:solidFill>
                  <a:srgbClr val="0070C0"/>
                </a:solidFill>
              </a:rPr>
              <a:t>She was on multiple medications including Insulin, </a:t>
            </a:r>
            <a:r>
              <a:rPr lang="en-GB" dirty="0" err="1">
                <a:solidFill>
                  <a:srgbClr val="0070C0"/>
                </a:solidFill>
              </a:rPr>
              <a:t>Losarten</a:t>
            </a:r>
            <a:r>
              <a:rPr lang="en-GB" dirty="0">
                <a:solidFill>
                  <a:srgbClr val="0070C0"/>
                </a:solidFill>
              </a:rPr>
              <a:t>, Aspirin, </a:t>
            </a:r>
            <a:r>
              <a:rPr lang="en-GB" dirty="0" err="1">
                <a:solidFill>
                  <a:srgbClr val="0070C0"/>
                </a:solidFill>
              </a:rPr>
              <a:t>Benxzeol</a:t>
            </a:r>
            <a:r>
              <a:rPr lang="en-GB" dirty="0">
                <a:solidFill>
                  <a:srgbClr val="0070C0"/>
                </a:solidFill>
              </a:rPr>
              <a:t>, Levodopa.</a:t>
            </a:r>
          </a:p>
          <a:p>
            <a:r>
              <a:rPr lang="en-GB" dirty="0">
                <a:solidFill>
                  <a:srgbClr val="0070C0"/>
                </a:solidFill>
              </a:rPr>
              <a:t>Four months back she has had a fall with fracture neck of the femur on left side. She had a hip</a:t>
            </a:r>
          </a:p>
          <a:p>
            <a:r>
              <a:rPr lang="en-GB" dirty="0">
                <a:solidFill>
                  <a:srgbClr val="0070C0"/>
                </a:solidFill>
              </a:rPr>
              <a:t>replacement surgery, rehabilitation and walking training following surgery. She still has difficulty in walking with shuffling gait and a tendency to fall.</a:t>
            </a:r>
          </a:p>
          <a:p>
            <a:endParaRPr lang="en-US" dirty="0"/>
          </a:p>
        </p:txBody>
      </p:sp>
    </p:spTree>
    <p:extLst>
      <p:ext uri="{BB962C8B-B14F-4D97-AF65-F5344CB8AC3E}">
        <p14:creationId xmlns:p14="http://schemas.microsoft.com/office/powerpoint/2010/main" val="1792625269"/>
      </p:ext>
    </p:extLst>
  </p:cSld>
  <p:clrMapOvr>
    <a:masterClrMapping/>
  </p:clrMapOvr>
  <mc:AlternateContent xmlns:mc="http://schemas.openxmlformats.org/markup-compatibility/2006" xmlns:p14="http://schemas.microsoft.com/office/powerpoint/2010/main">
    <mc:Choice Requires="p14">
      <p:transition spd="slow" p14:dur="2000" advTm="14032"/>
    </mc:Choice>
    <mc:Fallback xmlns="">
      <p:transition spd="slow" advTm="140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196ED-776A-A434-FBEC-FA9DA09BACBF}"/>
              </a:ext>
            </a:extLst>
          </p:cNvPr>
          <p:cNvSpPr>
            <a:spLocks noGrp="1"/>
          </p:cNvSpPr>
          <p:nvPr>
            <p:ph idx="1"/>
          </p:nvPr>
        </p:nvSpPr>
        <p:spPr>
          <a:xfrm>
            <a:off x="838200" y="457200"/>
            <a:ext cx="10515600" cy="5719763"/>
          </a:xfrm>
        </p:spPr>
        <p:txBody>
          <a:bodyPr>
            <a:normAutofit fontScale="92500" lnSpcReduction="10000"/>
          </a:bodyPr>
          <a:lstStyle/>
          <a:p>
            <a:r>
              <a:rPr lang="en-GB" dirty="0">
                <a:solidFill>
                  <a:srgbClr val="0070C0"/>
                </a:solidFill>
              </a:rPr>
              <a:t>One year back she had visited her grand children in Colombo and went back home by bus against the advice of the son. She took insulin to start the trip and fell asleep in the bus and forgot to take the breakfast. On the way, 150 km away from Colombo, she fell inside the bus with sweating and was admitted to a rural hospital nearby. This rural hospital found her capillary blood sugar to be LOW on the glucometer.</a:t>
            </a:r>
          </a:p>
          <a:p>
            <a:r>
              <a:rPr lang="en-GB" dirty="0">
                <a:solidFill>
                  <a:srgbClr val="0070C0"/>
                </a:solidFill>
              </a:rPr>
              <a:t>She is not able to control bladder and bowel and wears diapers on a routine basis. She needs help for personal hygiene and cleanliness.</a:t>
            </a:r>
          </a:p>
          <a:p>
            <a:r>
              <a:rPr lang="en-GB" dirty="0">
                <a:solidFill>
                  <a:srgbClr val="0070C0"/>
                </a:solidFill>
              </a:rPr>
              <a:t>The house is a two story house and she lived on the ground floor. The toilet is attached but the entrance is from outside the house.</a:t>
            </a:r>
          </a:p>
          <a:p>
            <a:r>
              <a:rPr lang="en-GB" dirty="0">
                <a:solidFill>
                  <a:srgbClr val="0070C0"/>
                </a:solidFill>
              </a:rPr>
              <a:t>She could eat on her own taking a long time about 45 minutes per meal and is very messy at meals.</a:t>
            </a:r>
          </a:p>
          <a:p>
            <a:r>
              <a:rPr lang="en-GB" dirty="0">
                <a:solidFill>
                  <a:srgbClr val="0070C0"/>
                </a:solidFill>
              </a:rPr>
              <a:t>She has regular fainting attacks with low blood sugar time to time. She had been admitted to </a:t>
            </a:r>
            <a:r>
              <a:rPr lang="en-GB" dirty="0" err="1">
                <a:solidFill>
                  <a:srgbClr val="0070C0"/>
                </a:solidFill>
              </a:rPr>
              <a:t>Koslanda</a:t>
            </a:r>
            <a:r>
              <a:rPr lang="en-GB" dirty="0">
                <a:solidFill>
                  <a:srgbClr val="0070C0"/>
                </a:solidFill>
              </a:rPr>
              <a:t> hospital several times for this. Her eating habits had been irregular.</a:t>
            </a:r>
          </a:p>
          <a:p>
            <a:endParaRPr lang="en-US" dirty="0">
              <a:solidFill>
                <a:srgbClr val="0070C0"/>
              </a:solidFill>
            </a:endParaRPr>
          </a:p>
        </p:txBody>
      </p:sp>
    </p:spTree>
    <p:extLst>
      <p:ext uri="{BB962C8B-B14F-4D97-AF65-F5344CB8AC3E}">
        <p14:creationId xmlns:p14="http://schemas.microsoft.com/office/powerpoint/2010/main" val="2858895385"/>
      </p:ext>
    </p:extLst>
  </p:cSld>
  <p:clrMapOvr>
    <a:masterClrMapping/>
  </p:clrMapOvr>
  <mc:AlternateContent xmlns:mc="http://schemas.openxmlformats.org/markup-compatibility/2006" xmlns:p14="http://schemas.microsoft.com/office/powerpoint/2010/main">
    <mc:Choice Requires="p14">
      <p:transition spd="slow" p14:dur="2000" advTm="12212"/>
    </mc:Choice>
    <mc:Fallback xmlns="">
      <p:transition spd="slow" advTm="122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A5A236-DE9F-ACB7-6E16-FD0DE1888989}"/>
              </a:ext>
            </a:extLst>
          </p:cNvPr>
          <p:cNvSpPr>
            <a:spLocks noGrp="1"/>
          </p:cNvSpPr>
          <p:nvPr>
            <p:ph idx="1"/>
          </p:nvPr>
        </p:nvSpPr>
        <p:spPr>
          <a:xfrm>
            <a:off x="838200" y="864572"/>
            <a:ext cx="10515600" cy="4351338"/>
          </a:xfrm>
        </p:spPr>
        <p:txBody>
          <a:bodyPr>
            <a:normAutofit fontScale="92500" lnSpcReduction="10000"/>
          </a:bodyPr>
          <a:lstStyle/>
          <a:p>
            <a:r>
              <a:rPr lang="en-GB" dirty="0">
                <a:solidFill>
                  <a:srgbClr val="0070C0"/>
                </a:solidFill>
              </a:rPr>
              <a:t>Kamala is a retired teacher who was very active in social work, being chairperson of the local mediation board for conflicts, being the chief “</a:t>
            </a:r>
            <a:r>
              <a:rPr lang="en-GB" dirty="0" err="1">
                <a:solidFill>
                  <a:srgbClr val="0070C0"/>
                </a:solidFill>
              </a:rPr>
              <a:t>dayakaya</a:t>
            </a:r>
            <a:r>
              <a:rPr lang="en-GB" dirty="0">
                <a:solidFill>
                  <a:srgbClr val="0070C0"/>
                </a:solidFill>
              </a:rPr>
              <a:t>” (servant) of the village temple, visiting temple almost on a daily basis. The temple is on a down the hill road from home. This also requires her participation in regular religious activities of the temple.</a:t>
            </a:r>
          </a:p>
          <a:p>
            <a:r>
              <a:rPr lang="en-GB" dirty="0">
                <a:solidFill>
                  <a:srgbClr val="0070C0"/>
                </a:solidFill>
              </a:rPr>
              <a:t>She likes to meet villagers who frequently seeks her advice on almost anything in their lives, as she is a retired teacher who had been guiding them for a long period of time. She is liked by all the villagers and neighbours, who would support her care whenever it is needed.</a:t>
            </a:r>
          </a:p>
          <a:p>
            <a:r>
              <a:rPr lang="en-GB" dirty="0">
                <a:solidFill>
                  <a:srgbClr val="0070C0"/>
                </a:solidFill>
              </a:rPr>
              <a:t>She lives in </a:t>
            </a:r>
            <a:r>
              <a:rPr lang="en-GB" dirty="0" err="1">
                <a:solidFill>
                  <a:srgbClr val="0070C0"/>
                </a:solidFill>
              </a:rPr>
              <a:t>Koslanda</a:t>
            </a:r>
            <a:r>
              <a:rPr lang="en-GB" dirty="0">
                <a:solidFill>
                  <a:srgbClr val="0070C0"/>
                </a:solidFill>
              </a:rPr>
              <a:t> 240 km away from Colombo. Nearest hospital is at </a:t>
            </a:r>
            <a:r>
              <a:rPr lang="en-GB" dirty="0" err="1">
                <a:solidFill>
                  <a:srgbClr val="0070C0"/>
                </a:solidFill>
              </a:rPr>
              <a:t>Koslanda</a:t>
            </a:r>
            <a:r>
              <a:rPr lang="en-GB" dirty="0">
                <a:solidFill>
                  <a:srgbClr val="0070C0"/>
                </a:solidFill>
              </a:rPr>
              <a:t> 3 km away from home. This hospital has two medical officers and no specialist care is provided.</a:t>
            </a:r>
          </a:p>
          <a:p>
            <a:endParaRPr lang="en-US" dirty="0"/>
          </a:p>
        </p:txBody>
      </p:sp>
    </p:spTree>
    <p:extLst>
      <p:ext uri="{BB962C8B-B14F-4D97-AF65-F5344CB8AC3E}">
        <p14:creationId xmlns:p14="http://schemas.microsoft.com/office/powerpoint/2010/main" val="952954211"/>
      </p:ext>
    </p:extLst>
  </p:cSld>
  <p:clrMapOvr>
    <a:masterClrMapping/>
  </p:clrMapOvr>
  <mc:AlternateContent xmlns:mc="http://schemas.openxmlformats.org/markup-compatibility/2006" xmlns:p14="http://schemas.microsoft.com/office/powerpoint/2010/main">
    <mc:Choice Requires="p14">
      <p:transition spd="slow" p14:dur="2000" advTm="16368"/>
    </mc:Choice>
    <mc:Fallback xmlns="">
      <p:transition spd="slow" advTm="163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1CC5BD-096C-2E4E-3F06-CEDE1EBC1749}"/>
              </a:ext>
            </a:extLst>
          </p:cNvPr>
          <p:cNvSpPr>
            <a:spLocks noGrp="1"/>
          </p:cNvSpPr>
          <p:nvPr>
            <p:ph idx="1"/>
          </p:nvPr>
        </p:nvSpPr>
        <p:spPr>
          <a:xfrm>
            <a:off x="838200" y="687291"/>
            <a:ext cx="10515600" cy="4351338"/>
          </a:xfrm>
        </p:spPr>
        <p:txBody>
          <a:bodyPr>
            <a:normAutofit fontScale="92500" lnSpcReduction="10000"/>
          </a:bodyPr>
          <a:lstStyle/>
          <a:p>
            <a:r>
              <a:rPr lang="en-GB" dirty="0">
                <a:solidFill>
                  <a:srgbClr val="0070C0"/>
                </a:solidFill>
              </a:rPr>
              <a:t>Her five children are living in Colombo and all are employed. They visit her on the weekend in rotation. They all want her to stay in Colombo with her eldest daughter who is a medical officer who could willingly take care of her.</a:t>
            </a:r>
          </a:p>
          <a:p>
            <a:r>
              <a:rPr lang="en-GB" dirty="0">
                <a:solidFill>
                  <a:srgbClr val="0070C0"/>
                </a:solidFill>
              </a:rPr>
              <a:t>Her husband died 10 years back at the age of 78 years in Colombo while staying in his son’s place.</a:t>
            </a:r>
          </a:p>
          <a:p>
            <a:r>
              <a:rPr lang="en-GB" dirty="0">
                <a:solidFill>
                  <a:srgbClr val="0070C0"/>
                </a:solidFill>
              </a:rPr>
              <a:t>She could not visit her husband when he was hospitalized during a brief serious illness and passed away. She did not like that incident and maintained that when her time comes, she wants to die at home.</a:t>
            </a:r>
          </a:p>
          <a:p>
            <a:r>
              <a:rPr lang="en-GB" dirty="0">
                <a:solidFill>
                  <a:srgbClr val="0070C0"/>
                </a:solidFill>
              </a:rPr>
              <a:t>There is a paid carer living /staying with her on a monthly salary, who generally stays on weekdays, but occasionally visits her home leaving the Kamala alone at the night.</a:t>
            </a:r>
          </a:p>
          <a:p>
            <a:endParaRPr lang="en-US" dirty="0"/>
          </a:p>
        </p:txBody>
      </p:sp>
    </p:spTree>
    <p:extLst>
      <p:ext uri="{BB962C8B-B14F-4D97-AF65-F5344CB8AC3E}">
        <p14:creationId xmlns:p14="http://schemas.microsoft.com/office/powerpoint/2010/main" val="2251311562"/>
      </p:ext>
    </p:extLst>
  </p:cSld>
  <p:clrMapOvr>
    <a:masterClrMapping/>
  </p:clrMapOvr>
  <mc:AlternateContent xmlns:mc="http://schemas.openxmlformats.org/markup-compatibility/2006" xmlns:p14="http://schemas.microsoft.com/office/powerpoint/2010/main">
    <mc:Choice Requires="p14">
      <p:transition spd="slow" p14:dur="2000" advTm="14018"/>
    </mc:Choice>
    <mc:Fallback xmlns="">
      <p:transition spd="slow" advTm="1401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9463-6796-D2F7-645C-0873771B37EE}"/>
              </a:ext>
            </a:extLst>
          </p:cNvPr>
          <p:cNvSpPr>
            <a:spLocks noGrp="1"/>
          </p:cNvSpPr>
          <p:nvPr>
            <p:ph type="title"/>
          </p:nvPr>
        </p:nvSpPr>
        <p:spPr>
          <a:xfrm>
            <a:off x="838200" y="365126"/>
            <a:ext cx="10515600" cy="539944"/>
          </a:xfrm>
        </p:spPr>
        <p:txBody>
          <a:bodyPr>
            <a:normAutofit fontScale="90000"/>
          </a:bodyPr>
          <a:lstStyle/>
          <a:p>
            <a:r>
              <a:rPr lang="en-GB" b="1" dirty="0">
                <a:solidFill>
                  <a:srgbClr val="0070C0"/>
                </a:solidFill>
              </a:rPr>
              <a:t>Potential sociocultural issues for Kamala</a:t>
            </a:r>
          </a:p>
        </p:txBody>
      </p:sp>
      <p:sp>
        <p:nvSpPr>
          <p:cNvPr id="3" name="Content Placeholder 2">
            <a:extLst>
              <a:ext uri="{FF2B5EF4-FFF2-40B4-BE49-F238E27FC236}">
                <a16:creationId xmlns:a16="http://schemas.microsoft.com/office/drawing/2014/main" id="{A8BF4363-40B8-37D4-BCD3-51A30C3445F7}"/>
              </a:ext>
            </a:extLst>
          </p:cNvPr>
          <p:cNvSpPr>
            <a:spLocks noGrp="1"/>
          </p:cNvSpPr>
          <p:nvPr>
            <p:ph idx="1"/>
          </p:nvPr>
        </p:nvSpPr>
        <p:spPr>
          <a:xfrm>
            <a:off x="245706" y="905070"/>
            <a:ext cx="11700588" cy="4351338"/>
          </a:xfrm>
        </p:spPr>
        <p:txBody>
          <a:bodyPr>
            <a:normAutofit lnSpcReduction="10000"/>
          </a:bodyPr>
          <a:lstStyle/>
          <a:p>
            <a:r>
              <a:rPr lang="en-GB" dirty="0">
                <a:solidFill>
                  <a:srgbClr val="0070C0"/>
                </a:solidFill>
              </a:rPr>
              <a:t>She is 84 – potentially not expected to enjoy independence?</a:t>
            </a:r>
          </a:p>
          <a:p>
            <a:r>
              <a:rPr lang="en-GB" dirty="0">
                <a:solidFill>
                  <a:srgbClr val="0070C0"/>
                </a:solidFill>
              </a:rPr>
              <a:t>Difficulty walking, past hip # and PD gait – seen as unsafe to be out alone?</a:t>
            </a:r>
          </a:p>
          <a:p>
            <a:r>
              <a:rPr lang="en-GB" dirty="0">
                <a:solidFill>
                  <a:srgbClr val="0070C0"/>
                </a:solidFill>
              </a:rPr>
              <a:t>Multiple diagnoses and a history of failing to manage e.g. diabetes – seen as unable to make safe and reasonable choices?</a:t>
            </a:r>
          </a:p>
          <a:p>
            <a:r>
              <a:rPr lang="en-GB" dirty="0">
                <a:solidFill>
                  <a:srgbClr val="0070C0"/>
                </a:solidFill>
              </a:rPr>
              <a:t>Cannot eat unaided. </a:t>
            </a:r>
          </a:p>
          <a:p>
            <a:r>
              <a:rPr lang="en-GB" dirty="0">
                <a:solidFill>
                  <a:srgbClr val="0070C0"/>
                </a:solidFill>
              </a:rPr>
              <a:t>Doubly incontinent, poor hygiene – stigma?  Seen by herself as burdensome?</a:t>
            </a:r>
          </a:p>
          <a:p>
            <a:r>
              <a:rPr lang="en-GB" dirty="0">
                <a:solidFill>
                  <a:srgbClr val="0070C0"/>
                </a:solidFill>
              </a:rPr>
              <a:t>House seen as unsafe and too far from family – must move to Columbo?</a:t>
            </a:r>
          </a:p>
          <a:p>
            <a:r>
              <a:rPr lang="en-GB" dirty="0">
                <a:solidFill>
                  <a:srgbClr val="0070C0"/>
                </a:solidFill>
              </a:rPr>
              <a:t>No longer can teach, nor care for or be a role model for children – </a:t>
            </a:r>
          </a:p>
          <a:p>
            <a:r>
              <a:rPr lang="en-GB" dirty="0">
                <a:solidFill>
                  <a:srgbClr val="0070C0"/>
                </a:solidFill>
              </a:rPr>
              <a:t>No part to play in community, religious community - what is her social value?</a:t>
            </a:r>
          </a:p>
          <a:p>
            <a:endParaRPr lang="en-GB" dirty="0">
              <a:solidFill>
                <a:srgbClr val="0070C0"/>
              </a:solidFill>
            </a:endParaRPr>
          </a:p>
          <a:p>
            <a:endParaRPr lang="en-GB" dirty="0">
              <a:solidFill>
                <a:srgbClr val="0070C0"/>
              </a:solidFill>
            </a:endParaRPr>
          </a:p>
          <a:p>
            <a:endParaRPr lang="en-GB" dirty="0">
              <a:solidFill>
                <a:srgbClr val="0070C0"/>
              </a:solidFill>
            </a:endParaRPr>
          </a:p>
          <a:p>
            <a:endParaRPr lang="en-GB" dirty="0">
              <a:solidFill>
                <a:srgbClr val="0070C0"/>
              </a:solidFill>
            </a:endParaRPr>
          </a:p>
          <a:p>
            <a:endParaRPr lang="en-GB" dirty="0">
              <a:solidFill>
                <a:srgbClr val="0070C0"/>
              </a:solidFill>
            </a:endParaRPr>
          </a:p>
        </p:txBody>
      </p:sp>
    </p:spTree>
    <p:extLst>
      <p:ext uri="{BB962C8B-B14F-4D97-AF65-F5344CB8AC3E}">
        <p14:creationId xmlns:p14="http://schemas.microsoft.com/office/powerpoint/2010/main" val="2522555064"/>
      </p:ext>
    </p:extLst>
  </p:cSld>
  <p:clrMapOvr>
    <a:masterClrMapping/>
  </p:clrMapOvr>
  <mc:AlternateContent xmlns:mc="http://schemas.openxmlformats.org/markup-compatibility/2006" xmlns:p14="http://schemas.microsoft.com/office/powerpoint/2010/main">
    <mc:Choice Requires="p14">
      <p:transition spd="slow" p14:dur="2000" advTm="300465"/>
    </mc:Choice>
    <mc:Fallback xmlns="">
      <p:transition spd="slow" advTm="3004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2A7-995D-6291-CE3E-8FCFADF5439D}"/>
              </a:ext>
            </a:extLst>
          </p:cNvPr>
          <p:cNvSpPr>
            <a:spLocks noGrp="1"/>
          </p:cNvSpPr>
          <p:nvPr>
            <p:ph type="title"/>
          </p:nvPr>
        </p:nvSpPr>
        <p:spPr>
          <a:xfrm>
            <a:off x="390331" y="434391"/>
            <a:ext cx="10515600" cy="493291"/>
          </a:xfrm>
        </p:spPr>
        <p:txBody>
          <a:bodyPr>
            <a:normAutofit fontScale="90000"/>
          </a:bodyPr>
          <a:lstStyle/>
          <a:p>
            <a:r>
              <a:rPr lang="en-GB" b="1" dirty="0">
                <a:solidFill>
                  <a:srgbClr val="0070C0"/>
                </a:solidFill>
              </a:rPr>
              <a:t>Is there another way to phrase the issues?</a:t>
            </a:r>
          </a:p>
        </p:txBody>
      </p:sp>
      <p:sp>
        <p:nvSpPr>
          <p:cNvPr id="3" name="Content Placeholder 2">
            <a:extLst>
              <a:ext uri="{FF2B5EF4-FFF2-40B4-BE49-F238E27FC236}">
                <a16:creationId xmlns:a16="http://schemas.microsoft.com/office/drawing/2014/main" id="{6CB6347C-8E72-845F-468E-6C6C3CDE88FD}"/>
              </a:ext>
            </a:extLst>
          </p:cNvPr>
          <p:cNvSpPr>
            <a:spLocks noGrp="1"/>
          </p:cNvSpPr>
          <p:nvPr>
            <p:ph idx="1"/>
          </p:nvPr>
        </p:nvSpPr>
        <p:spPr>
          <a:xfrm>
            <a:off x="492966" y="1163152"/>
            <a:ext cx="10515600" cy="4351338"/>
          </a:xfrm>
        </p:spPr>
        <p:txBody>
          <a:bodyPr/>
          <a:lstStyle/>
          <a:p>
            <a:r>
              <a:rPr lang="en-GB" dirty="0">
                <a:solidFill>
                  <a:srgbClr val="0070C0"/>
                </a:solidFill>
              </a:rPr>
              <a:t>Difficulty walking, past hip # and PD gait – Support and company will help to continue maximising independence</a:t>
            </a:r>
          </a:p>
          <a:p>
            <a:r>
              <a:rPr lang="en-GB" dirty="0">
                <a:solidFill>
                  <a:srgbClr val="0070C0"/>
                </a:solidFill>
              </a:rPr>
              <a:t>Multiple diagnoses and managing e.g. diabetes unaided can sometimes be difficult – support to continue self-management will also foster a safe level of independence.</a:t>
            </a:r>
          </a:p>
          <a:p>
            <a:r>
              <a:rPr lang="en-GB" dirty="0">
                <a:solidFill>
                  <a:srgbClr val="0070C0"/>
                </a:solidFill>
              </a:rPr>
              <a:t>With support, manages eating, washing, dressing and continence.</a:t>
            </a:r>
          </a:p>
          <a:p>
            <a:r>
              <a:rPr lang="en-GB" dirty="0">
                <a:solidFill>
                  <a:srgbClr val="0070C0"/>
                </a:solidFill>
              </a:rPr>
              <a:t>She is 84 – many years of experience to share and be valued.  Family and community need this involvement.</a:t>
            </a:r>
          </a:p>
          <a:p>
            <a:endParaRPr lang="en-GB" dirty="0">
              <a:solidFill>
                <a:srgbClr val="0070C0"/>
              </a:solidFill>
            </a:endParaRPr>
          </a:p>
          <a:p>
            <a:endParaRPr lang="en-GB" dirty="0">
              <a:solidFill>
                <a:srgbClr val="0070C0"/>
              </a:solidFill>
            </a:endParaRPr>
          </a:p>
          <a:p>
            <a:endParaRPr lang="en-GB" dirty="0">
              <a:solidFill>
                <a:srgbClr val="0070C0"/>
              </a:solidFill>
            </a:endParaRPr>
          </a:p>
        </p:txBody>
      </p:sp>
    </p:spTree>
    <p:extLst>
      <p:ext uri="{BB962C8B-B14F-4D97-AF65-F5344CB8AC3E}">
        <p14:creationId xmlns:p14="http://schemas.microsoft.com/office/powerpoint/2010/main" val="4237164980"/>
      </p:ext>
    </p:extLst>
  </p:cSld>
  <p:clrMapOvr>
    <a:masterClrMapping/>
  </p:clrMapOvr>
  <mc:AlternateContent xmlns:mc="http://schemas.openxmlformats.org/markup-compatibility/2006" xmlns:p14="http://schemas.microsoft.com/office/powerpoint/2010/main">
    <mc:Choice Requires="p14">
      <p:transition spd="slow" p14:dur="2000" advTm="169626"/>
    </mc:Choice>
    <mc:Fallback xmlns="">
      <p:transition spd="slow" advTm="1696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09D6-095B-E294-76E4-80938484E2A5}"/>
              </a:ext>
            </a:extLst>
          </p:cNvPr>
          <p:cNvSpPr>
            <a:spLocks noGrp="1"/>
          </p:cNvSpPr>
          <p:nvPr>
            <p:ph type="title"/>
          </p:nvPr>
        </p:nvSpPr>
        <p:spPr/>
        <p:txBody>
          <a:bodyPr/>
          <a:lstStyle/>
          <a:p>
            <a:r>
              <a:rPr lang="en-US" b="1" dirty="0">
                <a:solidFill>
                  <a:srgbClr val="0070C0"/>
                </a:solidFill>
              </a:rPr>
              <a:t>Summary </a:t>
            </a:r>
          </a:p>
        </p:txBody>
      </p:sp>
      <p:sp>
        <p:nvSpPr>
          <p:cNvPr id="3" name="Content Placeholder 2">
            <a:extLst>
              <a:ext uri="{FF2B5EF4-FFF2-40B4-BE49-F238E27FC236}">
                <a16:creationId xmlns:a16="http://schemas.microsoft.com/office/drawing/2014/main" id="{8D9848B3-386D-02FC-FF3F-9BDB9881EA44}"/>
              </a:ext>
            </a:extLst>
          </p:cNvPr>
          <p:cNvSpPr>
            <a:spLocks noGrp="1"/>
          </p:cNvSpPr>
          <p:nvPr>
            <p:ph idx="1"/>
          </p:nvPr>
        </p:nvSpPr>
        <p:spPr/>
        <p:txBody>
          <a:bodyPr/>
          <a:lstStyle/>
          <a:p>
            <a:r>
              <a:rPr lang="en-US" dirty="0">
                <a:solidFill>
                  <a:srgbClr val="0070C0"/>
                </a:solidFill>
              </a:rPr>
              <a:t>Social expectations and beliefs and values will affect how we view the standing of someone who is ageing and losing ability to carry out Als.</a:t>
            </a:r>
          </a:p>
          <a:p>
            <a:r>
              <a:rPr lang="en-US" dirty="0">
                <a:solidFill>
                  <a:srgbClr val="0070C0"/>
                </a:solidFill>
              </a:rPr>
              <a:t>Professionals should work with the person and family to help </a:t>
            </a:r>
            <a:r>
              <a:rPr lang="en-US" dirty="0" err="1">
                <a:solidFill>
                  <a:srgbClr val="0070C0"/>
                </a:solidFill>
              </a:rPr>
              <a:t>emphasise</a:t>
            </a:r>
            <a:r>
              <a:rPr lang="en-US" dirty="0">
                <a:solidFill>
                  <a:srgbClr val="0070C0"/>
                </a:solidFill>
              </a:rPr>
              <a:t> what s/he can do, over lost abilities, and how support can help to </a:t>
            </a:r>
            <a:r>
              <a:rPr lang="en-US" dirty="0" err="1">
                <a:solidFill>
                  <a:srgbClr val="0070C0"/>
                </a:solidFill>
              </a:rPr>
              <a:t>maximise</a:t>
            </a:r>
            <a:r>
              <a:rPr lang="en-US" dirty="0">
                <a:solidFill>
                  <a:srgbClr val="0070C0"/>
                </a:solidFill>
              </a:rPr>
              <a:t> independence. </a:t>
            </a:r>
          </a:p>
          <a:p>
            <a:r>
              <a:rPr lang="en-US" dirty="0">
                <a:solidFill>
                  <a:srgbClr val="0070C0"/>
                </a:solidFill>
              </a:rPr>
              <a:t>Language influences how people and situations are viewed – always look for a positive view on negative statements.</a:t>
            </a:r>
          </a:p>
          <a:p>
            <a:r>
              <a:rPr lang="en-US" dirty="0">
                <a:solidFill>
                  <a:srgbClr val="0070C0"/>
                </a:solidFill>
              </a:rPr>
              <a:t>This can change negative attitudes and </a:t>
            </a:r>
            <a:r>
              <a:rPr lang="en-US" dirty="0" err="1">
                <a:solidFill>
                  <a:srgbClr val="0070C0"/>
                </a:solidFill>
              </a:rPr>
              <a:t>behaviours</a:t>
            </a:r>
            <a:r>
              <a:rPr lang="en-US" dirty="0">
                <a:solidFill>
                  <a:srgbClr val="0070C0"/>
                </a:solidFill>
              </a:rPr>
              <a:t> prevalent in society and culture.  </a:t>
            </a:r>
          </a:p>
        </p:txBody>
      </p:sp>
    </p:spTree>
    <p:extLst>
      <p:ext uri="{BB962C8B-B14F-4D97-AF65-F5344CB8AC3E}">
        <p14:creationId xmlns:p14="http://schemas.microsoft.com/office/powerpoint/2010/main" val="1831566"/>
      </p:ext>
    </p:extLst>
  </p:cSld>
  <p:clrMapOvr>
    <a:masterClrMapping/>
  </p:clrMapOvr>
  <mc:AlternateContent xmlns:mc="http://schemas.openxmlformats.org/markup-compatibility/2006" xmlns:p14="http://schemas.microsoft.com/office/powerpoint/2010/main">
    <mc:Choice Requires="p14">
      <p:transition spd="slow" p14:dur="2000" advTm="69374"/>
    </mc:Choice>
    <mc:Fallback xmlns="">
      <p:transition spd="slow" advTm="6937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2728-DEB9-D087-6F28-FF8602C8C372}"/>
              </a:ext>
            </a:extLst>
          </p:cNvPr>
          <p:cNvSpPr>
            <a:spLocks noGrp="1"/>
          </p:cNvSpPr>
          <p:nvPr>
            <p:ph type="title"/>
          </p:nvPr>
        </p:nvSpPr>
        <p:spPr>
          <a:xfrm>
            <a:off x="838200" y="225167"/>
            <a:ext cx="10515600" cy="315912"/>
          </a:xfrm>
        </p:spPr>
        <p:txBody>
          <a:bodyPr>
            <a:normAutofit fontScale="90000"/>
          </a:bodyPr>
          <a:lstStyle/>
          <a:p>
            <a:r>
              <a:rPr lang="en-GB" b="1" dirty="0">
                <a:solidFill>
                  <a:srgbClr val="0070C0"/>
                </a:solidFill>
              </a:rPr>
              <a:t>Scenario</a:t>
            </a:r>
          </a:p>
        </p:txBody>
      </p:sp>
      <p:sp>
        <p:nvSpPr>
          <p:cNvPr id="3" name="Content Placeholder 2">
            <a:extLst>
              <a:ext uri="{FF2B5EF4-FFF2-40B4-BE49-F238E27FC236}">
                <a16:creationId xmlns:a16="http://schemas.microsoft.com/office/drawing/2014/main" id="{C0E67958-75D8-1FC6-099F-BF11D825A052}"/>
              </a:ext>
            </a:extLst>
          </p:cNvPr>
          <p:cNvSpPr>
            <a:spLocks noGrp="1"/>
          </p:cNvSpPr>
          <p:nvPr>
            <p:ph idx="1"/>
          </p:nvPr>
        </p:nvSpPr>
        <p:spPr>
          <a:xfrm>
            <a:off x="250371" y="643811"/>
            <a:ext cx="11683482" cy="3937520"/>
          </a:xfrm>
        </p:spPr>
        <p:txBody>
          <a:bodyPr>
            <a:normAutofit fontScale="47500" lnSpcReduction="20000"/>
          </a:bodyPr>
          <a:lstStyle/>
          <a:p>
            <a:r>
              <a:rPr lang="en-GB" sz="4400" dirty="0">
                <a:solidFill>
                  <a:srgbClr val="0070C0"/>
                </a:solidFill>
              </a:rPr>
              <a:t>Priya, community nurse, visits Mr. Silva, and elderly man with PD, and his family, Mrs. Silva and son, Ramesh, in their rural village home.  Priya begins discussing a care plan she has prepared.  This includes exercises and use of mobility aids.  However, she notices Mrs. Silva seems hesitant and Ramesh seems reluctant to discuss the suggestions.  Priya politely asks if there is a specific concern or issue they would like to share.  Mrs. Silva hesitates but eventually explains that the family hold strong cultural beliefs regarding the elderly and traditional healing practices.  They have sought the advice of local traditional healers and are concerned about the potential conflicts between modern medical approaches and traditional medicine.  Priya listens actively and expresses understanding of their concerns.  She emphasises her wish to respect the family’s cultural beliefs and values in providing effective care.   She explains that she is open to integrating traditional remedies and practices into Mr Silva’s care plan to align with their preferences, so long as it doesn’t compromise his safety or wellbeing. Mrs. Silva and Ramesh express relief and gratitude and tell Priya they are willing to collaborate with such a plan.</a:t>
            </a:r>
          </a:p>
          <a:p>
            <a:endParaRPr lang="en-GB" sz="4400" dirty="0">
              <a:solidFill>
                <a:srgbClr val="0070C0"/>
              </a:solidFill>
            </a:endParaRPr>
          </a:p>
          <a:p>
            <a:r>
              <a:rPr lang="en-GB" sz="4400" dirty="0">
                <a:solidFill>
                  <a:srgbClr val="0070C0"/>
                </a:solidFill>
              </a:rPr>
              <a:t>Could you summarise Priya’s modified plan regarding this sociocultural issue, concisely stating the problem, goal and interventions with rationale?</a:t>
            </a:r>
            <a:r>
              <a:rPr lang="en-GB" sz="1600" dirty="0">
                <a:solidFill>
                  <a:srgbClr val="0070C0"/>
                </a:solidFill>
              </a:rPr>
              <a:t> </a:t>
            </a:r>
          </a:p>
        </p:txBody>
      </p:sp>
      <p:graphicFrame>
        <p:nvGraphicFramePr>
          <p:cNvPr id="4" name="Table 4">
            <a:extLst>
              <a:ext uri="{FF2B5EF4-FFF2-40B4-BE49-F238E27FC236}">
                <a16:creationId xmlns:a16="http://schemas.microsoft.com/office/drawing/2014/main" id="{E205FD13-551D-B160-8418-E4DA38454EA9}"/>
              </a:ext>
            </a:extLst>
          </p:cNvPr>
          <p:cNvGraphicFramePr>
            <a:graphicFrameLocks noGrp="1"/>
          </p:cNvGraphicFramePr>
          <p:nvPr>
            <p:extLst>
              <p:ext uri="{D42A27DB-BD31-4B8C-83A1-F6EECF244321}">
                <p14:modId xmlns:p14="http://schemas.microsoft.com/office/powerpoint/2010/main" val="2993080439"/>
              </p:ext>
            </p:extLst>
          </p:nvPr>
        </p:nvGraphicFramePr>
        <p:xfrm>
          <a:off x="436724" y="4730620"/>
          <a:ext cx="11310776" cy="741680"/>
        </p:xfrm>
        <a:graphic>
          <a:graphicData uri="http://schemas.openxmlformats.org/drawingml/2006/table">
            <a:tbl>
              <a:tblPr firstRow="1" bandRow="1">
                <a:tableStyleId>{5C22544A-7EE6-4342-B048-85BDC9FD1C3A}</a:tableStyleId>
              </a:tblPr>
              <a:tblGrid>
                <a:gridCol w="1457649">
                  <a:extLst>
                    <a:ext uri="{9D8B030D-6E8A-4147-A177-3AD203B41FA5}">
                      <a16:colId xmlns:a16="http://schemas.microsoft.com/office/drawing/2014/main" val="900723522"/>
                    </a:ext>
                  </a:extLst>
                </a:gridCol>
                <a:gridCol w="1754155">
                  <a:extLst>
                    <a:ext uri="{9D8B030D-6E8A-4147-A177-3AD203B41FA5}">
                      <a16:colId xmlns:a16="http://schemas.microsoft.com/office/drawing/2014/main" val="4103715577"/>
                    </a:ext>
                  </a:extLst>
                </a:gridCol>
                <a:gridCol w="6550090">
                  <a:extLst>
                    <a:ext uri="{9D8B030D-6E8A-4147-A177-3AD203B41FA5}">
                      <a16:colId xmlns:a16="http://schemas.microsoft.com/office/drawing/2014/main" val="4004892457"/>
                    </a:ext>
                  </a:extLst>
                </a:gridCol>
                <a:gridCol w="1548882">
                  <a:extLst>
                    <a:ext uri="{9D8B030D-6E8A-4147-A177-3AD203B41FA5}">
                      <a16:colId xmlns:a16="http://schemas.microsoft.com/office/drawing/2014/main" val="728567832"/>
                    </a:ext>
                  </a:extLst>
                </a:gridCol>
              </a:tblGrid>
              <a:tr h="370840">
                <a:tc>
                  <a:txBody>
                    <a:bodyPr/>
                    <a:lstStyle/>
                    <a:p>
                      <a:r>
                        <a:rPr lang="en-GB" dirty="0"/>
                        <a:t>Problem</a:t>
                      </a:r>
                    </a:p>
                  </a:txBody>
                  <a:tcPr/>
                </a:tc>
                <a:tc>
                  <a:txBody>
                    <a:bodyPr/>
                    <a:lstStyle/>
                    <a:p>
                      <a:r>
                        <a:rPr lang="en-GB" dirty="0"/>
                        <a:t>Goal</a:t>
                      </a:r>
                    </a:p>
                  </a:txBody>
                  <a:tcPr/>
                </a:tc>
                <a:tc>
                  <a:txBody>
                    <a:bodyPr/>
                    <a:lstStyle/>
                    <a:p>
                      <a:r>
                        <a:rPr lang="en-GB" dirty="0"/>
                        <a:t>Intervention</a:t>
                      </a:r>
                    </a:p>
                  </a:txBody>
                  <a:tcPr/>
                </a:tc>
                <a:tc>
                  <a:txBody>
                    <a:bodyPr/>
                    <a:lstStyle/>
                    <a:p>
                      <a:r>
                        <a:rPr lang="en-GB" dirty="0"/>
                        <a:t>Evaluation</a:t>
                      </a:r>
                    </a:p>
                  </a:txBody>
                  <a:tcPr/>
                </a:tc>
                <a:extLst>
                  <a:ext uri="{0D108BD9-81ED-4DB2-BD59-A6C34878D82A}">
                    <a16:rowId xmlns:a16="http://schemas.microsoft.com/office/drawing/2014/main" val="154835776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21821761"/>
                  </a:ext>
                </a:extLst>
              </a:tr>
            </a:tbl>
          </a:graphicData>
        </a:graphic>
      </p:graphicFrame>
    </p:spTree>
    <p:extLst>
      <p:ext uri="{BB962C8B-B14F-4D97-AF65-F5344CB8AC3E}">
        <p14:creationId xmlns:p14="http://schemas.microsoft.com/office/powerpoint/2010/main" val="3592272479"/>
      </p:ext>
    </p:extLst>
  </p:cSld>
  <p:clrMapOvr>
    <a:masterClrMapping/>
  </p:clrMapOvr>
  <mc:AlternateContent xmlns:mc="http://schemas.openxmlformats.org/markup-compatibility/2006" xmlns:p14="http://schemas.microsoft.com/office/powerpoint/2010/main">
    <mc:Choice Requires="p14">
      <p:transition spd="slow" p14:dur="2000" advTm="302738"/>
    </mc:Choice>
    <mc:Fallback xmlns="">
      <p:transition spd="slow" advTm="30273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2728-DEB9-D087-6F28-FF8602C8C372}"/>
              </a:ext>
            </a:extLst>
          </p:cNvPr>
          <p:cNvSpPr>
            <a:spLocks noGrp="1"/>
          </p:cNvSpPr>
          <p:nvPr>
            <p:ph type="title"/>
          </p:nvPr>
        </p:nvSpPr>
        <p:spPr>
          <a:xfrm>
            <a:off x="838200" y="225167"/>
            <a:ext cx="10515600" cy="315912"/>
          </a:xfrm>
        </p:spPr>
        <p:txBody>
          <a:bodyPr>
            <a:normAutofit fontScale="90000"/>
          </a:bodyPr>
          <a:lstStyle/>
          <a:p>
            <a:r>
              <a:rPr lang="en-GB" b="1" dirty="0">
                <a:solidFill>
                  <a:srgbClr val="0070C0"/>
                </a:solidFill>
              </a:rPr>
              <a:t>Scenario – my attempt- you may do better!...</a:t>
            </a:r>
          </a:p>
        </p:txBody>
      </p:sp>
      <p:graphicFrame>
        <p:nvGraphicFramePr>
          <p:cNvPr id="4" name="Table 4">
            <a:extLst>
              <a:ext uri="{FF2B5EF4-FFF2-40B4-BE49-F238E27FC236}">
                <a16:creationId xmlns:a16="http://schemas.microsoft.com/office/drawing/2014/main" id="{E205FD13-551D-B160-8418-E4DA38454EA9}"/>
              </a:ext>
            </a:extLst>
          </p:cNvPr>
          <p:cNvGraphicFramePr>
            <a:graphicFrameLocks noGrp="1"/>
          </p:cNvGraphicFramePr>
          <p:nvPr>
            <p:extLst>
              <p:ext uri="{D42A27DB-BD31-4B8C-83A1-F6EECF244321}">
                <p14:modId xmlns:p14="http://schemas.microsoft.com/office/powerpoint/2010/main" val="2235010595"/>
              </p:ext>
            </p:extLst>
          </p:nvPr>
        </p:nvGraphicFramePr>
        <p:xfrm>
          <a:off x="165488" y="1147665"/>
          <a:ext cx="11861023" cy="3713584"/>
        </p:xfrm>
        <a:graphic>
          <a:graphicData uri="http://schemas.openxmlformats.org/drawingml/2006/table">
            <a:tbl>
              <a:tblPr firstRow="1" bandRow="1">
                <a:tableStyleId>{5C22544A-7EE6-4342-B048-85BDC9FD1C3A}</a:tableStyleId>
              </a:tblPr>
              <a:tblGrid>
                <a:gridCol w="1877269">
                  <a:extLst>
                    <a:ext uri="{9D8B030D-6E8A-4147-A177-3AD203B41FA5}">
                      <a16:colId xmlns:a16="http://schemas.microsoft.com/office/drawing/2014/main" val="900723522"/>
                    </a:ext>
                  </a:extLst>
                </a:gridCol>
                <a:gridCol w="1940768">
                  <a:extLst>
                    <a:ext uri="{9D8B030D-6E8A-4147-A177-3AD203B41FA5}">
                      <a16:colId xmlns:a16="http://schemas.microsoft.com/office/drawing/2014/main" val="4103715577"/>
                    </a:ext>
                  </a:extLst>
                </a:gridCol>
                <a:gridCol w="6363477">
                  <a:extLst>
                    <a:ext uri="{9D8B030D-6E8A-4147-A177-3AD203B41FA5}">
                      <a16:colId xmlns:a16="http://schemas.microsoft.com/office/drawing/2014/main" val="4004892457"/>
                    </a:ext>
                  </a:extLst>
                </a:gridCol>
                <a:gridCol w="1679509">
                  <a:extLst>
                    <a:ext uri="{9D8B030D-6E8A-4147-A177-3AD203B41FA5}">
                      <a16:colId xmlns:a16="http://schemas.microsoft.com/office/drawing/2014/main" val="728567832"/>
                    </a:ext>
                  </a:extLst>
                </a:gridCol>
              </a:tblGrid>
              <a:tr h="490220">
                <a:tc>
                  <a:txBody>
                    <a:bodyPr/>
                    <a:lstStyle/>
                    <a:p>
                      <a:r>
                        <a:rPr lang="en-GB" dirty="0"/>
                        <a:t>Problem</a:t>
                      </a:r>
                    </a:p>
                  </a:txBody>
                  <a:tcPr/>
                </a:tc>
                <a:tc>
                  <a:txBody>
                    <a:bodyPr/>
                    <a:lstStyle/>
                    <a:p>
                      <a:r>
                        <a:rPr lang="en-GB" dirty="0"/>
                        <a:t>Goal</a:t>
                      </a:r>
                    </a:p>
                  </a:txBody>
                  <a:tcPr/>
                </a:tc>
                <a:tc>
                  <a:txBody>
                    <a:bodyPr/>
                    <a:lstStyle/>
                    <a:p>
                      <a:r>
                        <a:rPr lang="en-GB" dirty="0"/>
                        <a:t>Intervention (rationale)</a:t>
                      </a:r>
                    </a:p>
                  </a:txBody>
                  <a:tcPr/>
                </a:tc>
                <a:tc>
                  <a:txBody>
                    <a:bodyPr/>
                    <a:lstStyle/>
                    <a:p>
                      <a:r>
                        <a:rPr lang="en-GB" dirty="0"/>
                        <a:t>Evaluation</a:t>
                      </a:r>
                    </a:p>
                  </a:txBody>
                  <a:tcPr/>
                </a:tc>
                <a:extLst>
                  <a:ext uri="{0D108BD9-81ED-4DB2-BD59-A6C34878D82A}">
                    <a16:rowId xmlns:a16="http://schemas.microsoft.com/office/drawing/2014/main" val="1548357765"/>
                  </a:ext>
                </a:extLst>
              </a:tr>
              <a:tr h="3223364">
                <a:tc>
                  <a:txBody>
                    <a:bodyPr/>
                    <a:lstStyle/>
                    <a:p>
                      <a:r>
                        <a:rPr lang="en-GB" sz="1400" dirty="0"/>
                        <a:t>The family of Mr Silva expressed unease with a proposed care plan due to fears their strong cultural beliefs and preference for traditional healing practices may conflict with a modern medicine approach to care.  </a:t>
                      </a:r>
                    </a:p>
                  </a:txBody>
                  <a:tcPr/>
                </a:tc>
                <a:tc>
                  <a:txBody>
                    <a:bodyPr/>
                    <a:lstStyle/>
                    <a:p>
                      <a:r>
                        <a:rPr lang="en-GB" sz="1400" dirty="0"/>
                        <a:t>To develop a modified care plan that integrates traditional remedies and practices with modern medicine interventions to provide holistic care for Mr Silva, respecting family’s cultural beliefs while addressing Mr Silva’s health needs. </a:t>
                      </a:r>
                    </a:p>
                  </a:txBody>
                  <a:tcPr/>
                </a:tc>
                <a:tc>
                  <a:txBody>
                    <a:bodyPr/>
                    <a:lstStyle/>
                    <a:p>
                      <a:pPr marL="342900" indent="-342900">
                        <a:buFont typeface="+mj-lt"/>
                        <a:buAutoNum type="arabicPeriod"/>
                      </a:pPr>
                      <a:r>
                        <a:rPr lang="en-GB" sz="1400" dirty="0"/>
                        <a:t>Involve a local traditional healer in the care team to coordinate with Priya. (this will help foster trust, and acknowledge family beliefs). </a:t>
                      </a:r>
                    </a:p>
                    <a:p>
                      <a:pPr marL="342900" indent="-342900">
                        <a:buFont typeface="+mj-lt"/>
                        <a:buAutoNum type="arabicPeriod"/>
                      </a:pPr>
                      <a:r>
                        <a:rPr lang="en-GB" sz="1400" dirty="0"/>
                        <a:t>Incorporate traditional remedies alongside evidence-based nursing (and medical) interventions. (This will help accommodate family preferences, respecting cultural practices).</a:t>
                      </a:r>
                    </a:p>
                    <a:p>
                      <a:pPr marL="342900" indent="-342900">
                        <a:buFont typeface="+mj-lt"/>
                        <a:buAutoNum type="arabicPeriod"/>
                      </a:pPr>
                      <a:r>
                        <a:rPr lang="en-GB" sz="1400" dirty="0"/>
                        <a:t>Maintain regular communicating and collaboration.  Keep an open dialogue between Priya, the traditional healer, Mr Silva and his family. (This should help ensure a shared understanding and cooperation among all the team members, allowing for adjustments and modifications to the care plan as needed. </a:t>
                      </a:r>
                    </a:p>
                  </a:txBody>
                  <a:tcPr/>
                </a:tc>
                <a:tc>
                  <a:txBody>
                    <a:bodyPr/>
                    <a:lstStyle/>
                    <a:p>
                      <a:r>
                        <a:rPr lang="en-GB" sz="1400" dirty="0"/>
                        <a:t>Priya will discuss the plan with the family and local traditional healer and agree and document how frequently they will meet to review the plan and implement modifications as jointly agreed.</a:t>
                      </a:r>
                    </a:p>
                  </a:txBody>
                  <a:tcPr/>
                </a:tc>
                <a:extLst>
                  <a:ext uri="{0D108BD9-81ED-4DB2-BD59-A6C34878D82A}">
                    <a16:rowId xmlns:a16="http://schemas.microsoft.com/office/drawing/2014/main" val="2221821761"/>
                  </a:ext>
                </a:extLst>
              </a:tr>
            </a:tbl>
          </a:graphicData>
        </a:graphic>
      </p:graphicFrame>
    </p:spTree>
    <p:extLst>
      <p:ext uri="{BB962C8B-B14F-4D97-AF65-F5344CB8AC3E}">
        <p14:creationId xmlns:p14="http://schemas.microsoft.com/office/powerpoint/2010/main" val="1611933656"/>
      </p:ext>
    </p:extLst>
  </p:cSld>
  <p:clrMapOvr>
    <a:masterClrMapping/>
  </p:clrMapOvr>
  <mc:AlternateContent xmlns:mc="http://schemas.openxmlformats.org/markup-compatibility/2006" xmlns:p14="http://schemas.microsoft.com/office/powerpoint/2010/main">
    <mc:Choice Requires="p14">
      <p:transition spd="slow" p14:dur="2000" advTm="222562"/>
    </mc:Choice>
    <mc:Fallback xmlns="">
      <p:transition spd="slow" advTm="2225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lstStyle/>
          <a:p>
            <a:r>
              <a:rPr lang="en-SE" b="1" dirty="0">
                <a:solidFill>
                  <a:srgbClr val="0070C0"/>
                </a:solidFill>
              </a:rPr>
              <a:t>Learning </a:t>
            </a:r>
            <a:r>
              <a:rPr lang="en-US" b="1" dirty="0">
                <a:solidFill>
                  <a:srgbClr val="0070C0"/>
                </a:solidFill>
              </a:rPr>
              <a:t>Outcomes </a:t>
            </a:r>
            <a:endParaRPr lang="en-SE" b="1" dirty="0">
              <a:solidFill>
                <a:srgbClr val="0070C0"/>
              </a:solidFill>
            </a:endParaRP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a:xfrm>
            <a:off x="748048" y="1239520"/>
            <a:ext cx="10515600" cy="4805363"/>
          </a:xfrm>
        </p:spPr>
        <p:txBody>
          <a:bodyPr>
            <a:noAutofit/>
          </a:bodyPr>
          <a:lstStyle/>
          <a:p>
            <a:endParaRPr lang="en-US" sz="2400" dirty="0">
              <a:solidFill>
                <a:srgbClr val="0070C0"/>
              </a:solidFill>
              <a:latin typeface="Arial" panose="020B0604020202020204" pitchFamily="34" charset="0"/>
              <a:cs typeface="Arial" panose="020B0604020202020204" pitchFamily="34" charset="0"/>
            </a:endParaRPr>
          </a:p>
          <a:p>
            <a:r>
              <a:rPr lang="en-US" sz="24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rPr>
              <a:t>To identify and consider sociocultural factors influencing living with a NDD</a:t>
            </a:r>
          </a:p>
          <a:p>
            <a:r>
              <a:rPr lang="en-US" sz="2400" dirty="0">
                <a:solidFill>
                  <a:srgbClr val="0070C0"/>
                </a:solidFill>
                <a:latin typeface="Times New Roman" panose="02020603050405020304" pitchFamily="18" charset="0"/>
                <a:ea typeface="Calibri" panose="020F0502020204030204" pitchFamily="34" charset="0"/>
                <a:cs typeface="Latha" panose="020B0604020202020204" pitchFamily="34" charset="0"/>
              </a:rPr>
              <a:t>To organize and document assessment, planning, implementation and evaluation (and re-assessment)</a:t>
            </a:r>
            <a:endParaRPr lang="en-US" sz="2400" dirty="0">
              <a:solidFill>
                <a:srgbClr val="0070C0"/>
              </a:solidFill>
              <a:latin typeface="Arial" panose="020B0604020202020204" pitchFamily="34" charset="0"/>
              <a:cs typeface="Arial" panose="020B0604020202020204" pitchFamily="34" charset="0"/>
            </a:endParaRPr>
          </a:p>
          <a:p>
            <a:pPr marL="0" indent="0">
              <a:buNone/>
            </a:pPr>
            <a:endParaRPr lang="en-SE"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924800"/>
      </p:ext>
    </p:extLst>
  </p:cSld>
  <p:clrMapOvr>
    <a:masterClrMapping/>
  </p:clrMapOvr>
  <mc:AlternateContent xmlns:mc="http://schemas.openxmlformats.org/markup-compatibility/2006" xmlns:p14="http://schemas.microsoft.com/office/powerpoint/2010/main">
    <mc:Choice Requires="p14">
      <p:transition spd="slow" p14:dur="2000" advTm="94163"/>
    </mc:Choice>
    <mc:Fallback xmlns="">
      <p:transition spd="slow" advTm="941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3E9D-FF1B-9127-E2BD-F11646140C64}"/>
              </a:ext>
            </a:extLst>
          </p:cNvPr>
          <p:cNvSpPr>
            <a:spLocks noGrp="1"/>
          </p:cNvSpPr>
          <p:nvPr>
            <p:ph type="title"/>
          </p:nvPr>
        </p:nvSpPr>
        <p:spPr/>
        <p:txBody>
          <a:bodyPr/>
          <a:lstStyle/>
          <a:p>
            <a:r>
              <a:rPr lang="en-US" b="1" dirty="0">
                <a:solidFill>
                  <a:srgbClr val="0070C0"/>
                </a:solidFill>
              </a:rPr>
              <a:t>References </a:t>
            </a:r>
          </a:p>
        </p:txBody>
      </p:sp>
      <p:sp>
        <p:nvSpPr>
          <p:cNvPr id="3" name="Content Placeholder 2">
            <a:extLst>
              <a:ext uri="{FF2B5EF4-FFF2-40B4-BE49-F238E27FC236}">
                <a16:creationId xmlns:a16="http://schemas.microsoft.com/office/drawing/2014/main" id="{AE62535D-0A81-3A5F-B153-3FAC5F5111E9}"/>
              </a:ext>
            </a:extLst>
          </p:cNvPr>
          <p:cNvSpPr>
            <a:spLocks noGrp="1"/>
          </p:cNvSpPr>
          <p:nvPr>
            <p:ph idx="1"/>
          </p:nvPr>
        </p:nvSpPr>
        <p:spPr>
          <a:xfrm>
            <a:off x="707571" y="1343609"/>
            <a:ext cx="11160967" cy="4245428"/>
          </a:xfrm>
        </p:spPr>
        <p:txBody>
          <a:bodyPr>
            <a:normAutofit fontScale="55000" lnSpcReduction="20000"/>
          </a:bodyPr>
          <a:lstStyle/>
          <a:p>
            <a:pPr marL="0">
              <a:lnSpc>
                <a:spcPct val="110000"/>
              </a:lnSpc>
              <a:spcBef>
                <a:spcPts val="0"/>
              </a:spcBef>
            </a:pPr>
            <a:r>
              <a:rPr lang="en-GB" sz="2900" b="0" i="0" dirty="0" err="1">
                <a:solidFill>
                  <a:srgbClr val="0070C0"/>
                </a:solidFill>
                <a:effectLst/>
              </a:rPr>
              <a:t>Maduwage</a:t>
            </a:r>
            <a:r>
              <a:rPr lang="en-GB" sz="2900" b="0" i="0" dirty="0">
                <a:solidFill>
                  <a:srgbClr val="0070C0"/>
                </a:solidFill>
                <a:effectLst/>
              </a:rPr>
              <a:t> S. Situational Overview of Elder Abuse in Sri Lanka. International Handbook of Elder Abuse and   </a:t>
            </a:r>
          </a:p>
          <a:p>
            <a:pPr marL="0" indent="0">
              <a:lnSpc>
                <a:spcPct val="110000"/>
              </a:lnSpc>
              <a:spcBef>
                <a:spcPts val="0"/>
              </a:spcBef>
              <a:buNone/>
            </a:pPr>
            <a:r>
              <a:rPr lang="en-GB" sz="2900" b="0" i="0" dirty="0">
                <a:solidFill>
                  <a:srgbClr val="0070C0"/>
                </a:solidFill>
                <a:effectLst/>
              </a:rPr>
              <a:t>Mistreatment. Singapore: Springer; 2020. pp. 427–437. </a:t>
            </a:r>
            <a:r>
              <a:rPr lang="en-GB" sz="2900" b="0" i="0" u="sng" dirty="0">
                <a:solidFill>
                  <a:srgbClr val="0070C0"/>
                </a:solidFill>
                <a:effectLst/>
                <a:hlinkClick r:id="rId2">
                  <a:extLst>
                    <a:ext uri="{A12FA001-AC4F-418D-AE19-62706E023703}">
                      <ahyp:hlinkClr xmlns:ahyp="http://schemas.microsoft.com/office/drawing/2018/hyperlinkcolor" val="tx"/>
                    </a:ext>
                  </a:extLst>
                </a:hlinkClick>
              </a:rPr>
              <a:t>https://doi.org/10.1007/978-981-13-8610-7</a:t>
            </a:r>
            <a:r>
              <a:rPr lang="en-GB" sz="2900" b="0" i="0" dirty="0">
                <a:solidFill>
                  <a:srgbClr val="0070C0"/>
                </a:solidFill>
                <a:effectLst/>
              </a:rPr>
              <a:t>_24</a:t>
            </a:r>
          </a:p>
          <a:p>
            <a:pPr marL="0" indent="0">
              <a:lnSpc>
                <a:spcPct val="110000"/>
              </a:lnSpc>
              <a:spcBef>
                <a:spcPts val="0"/>
              </a:spcBef>
              <a:buNone/>
            </a:pPr>
            <a:endParaRPr lang="en-GB" sz="2900" b="0" i="0" dirty="0">
              <a:solidFill>
                <a:srgbClr val="0070C0"/>
              </a:solidFill>
              <a:effectLst/>
            </a:endParaRPr>
          </a:p>
          <a:p>
            <a:pPr marL="0">
              <a:lnSpc>
                <a:spcPct val="110000"/>
              </a:lnSpc>
              <a:spcBef>
                <a:spcPts val="0"/>
              </a:spcBef>
            </a:pPr>
            <a:r>
              <a:rPr lang="en-GB" sz="2900" b="0" i="0" dirty="0">
                <a:solidFill>
                  <a:srgbClr val="0070C0"/>
                </a:solidFill>
                <a:effectLst/>
              </a:rPr>
              <a:t>Ng R, Indran N (2021) Societal perceptions of caregivers linked to culture across 20 countries: Evidence from a 10-billion-word database. </a:t>
            </a:r>
            <a:r>
              <a:rPr lang="en-GB" sz="2900" b="0" i="0" dirty="0" err="1">
                <a:solidFill>
                  <a:srgbClr val="0070C0"/>
                </a:solidFill>
                <a:effectLst/>
              </a:rPr>
              <a:t>PLoS</a:t>
            </a:r>
            <a:r>
              <a:rPr lang="en-GB" sz="2900" b="0" i="0" dirty="0">
                <a:solidFill>
                  <a:srgbClr val="0070C0"/>
                </a:solidFill>
                <a:effectLst/>
              </a:rPr>
              <a:t> ONE 16(7): e0251161. </a:t>
            </a:r>
            <a:r>
              <a:rPr lang="en-GB" sz="2900" b="0" i="0" dirty="0">
                <a:solidFill>
                  <a:srgbClr val="0070C0"/>
                </a:solidFill>
                <a:effectLst/>
                <a:hlinkClick r:id="rId3">
                  <a:extLst>
                    <a:ext uri="{A12FA001-AC4F-418D-AE19-62706E023703}">
                      <ahyp:hlinkClr xmlns:ahyp="http://schemas.microsoft.com/office/drawing/2018/hyperlinkcolor" val="tx"/>
                    </a:ext>
                  </a:extLst>
                </a:hlinkClick>
              </a:rPr>
              <a:t>https://doi.org/10.1371/journal.pone.0251161</a:t>
            </a:r>
            <a:endParaRPr lang="en-GB" sz="2900" b="0" i="0" dirty="0">
              <a:solidFill>
                <a:srgbClr val="0070C0"/>
              </a:solidFill>
              <a:effectLst/>
            </a:endParaRPr>
          </a:p>
          <a:p>
            <a:pPr marL="0">
              <a:lnSpc>
                <a:spcPct val="110000"/>
              </a:lnSpc>
              <a:spcBef>
                <a:spcPts val="0"/>
              </a:spcBef>
            </a:pPr>
            <a:endParaRPr lang="en-GB" sz="2900" b="0" i="0" dirty="0">
              <a:solidFill>
                <a:srgbClr val="0070C0"/>
              </a:solidFill>
              <a:effectLst/>
            </a:endParaRPr>
          </a:p>
          <a:p>
            <a:pPr marL="0">
              <a:lnSpc>
                <a:spcPct val="110000"/>
              </a:lnSpc>
              <a:spcBef>
                <a:spcPts val="0"/>
              </a:spcBef>
            </a:pPr>
            <a:r>
              <a:rPr lang="en-GB" sz="2900" b="0" i="0" dirty="0">
                <a:solidFill>
                  <a:srgbClr val="0070C0"/>
                </a:solidFill>
                <a:effectLst/>
              </a:rPr>
              <a:t>Watt MH, Perera B, </a:t>
            </a:r>
            <a:r>
              <a:rPr lang="en-GB" sz="2900" b="0" i="0" dirty="0" err="1">
                <a:solidFill>
                  <a:srgbClr val="0070C0"/>
                </a:solidFill>
                <a:effectLst/>
              </a:rPr>
              <a:t>Østbye</a:t>
            </a:r>
            <a:r>
              <a:rPr lang="en-GB" sz="2900" b="0" i="0" dirty="0">
                <a:solidFill>
                  <a:srgbClr val="0070C0"/>
                </a:solidFill>
                <a:effectLst/>
              </a:rPr>
              <a:t> T, </a:t>
            </a:r>
            <a:r>
              <a:rPr lang="en-GB" sz="2900" b="0" i="0" dirty="0" err="1">
                <a:solidFill>
                  <a:srgbClr val="0070C0"/>
                </a:solidFill>
                <a:effectLst/>
              </a:rPr>
              <a:t>Ranabahu</a:t>
            </a:r>
            <a:r>
              <a:rPr lang="en-GB" sz="2900" b="0" i="0" dirty="0">
                <a:solidFill>
                  <a:srgbClr val="0070C0"/>
                </a:solidFill>
                <a:effectLst/>
              </a:rPr>
              <a:t> S, Rajapakse H, </a:t>
            </a:r>
            <a:r>
              <a:rPr lang="en-GB" sz="2900" b="0" i="0" dirty="0" err="1">
                <a:solidFill>
                  <a:srgbClr val="0070C0"/>
                </a:solidFill>
                <a:effectLst/>
              </a:rPr>
              <a:t>Maselko</a:t>
            </a:r>
            <a:r>
              <a:rPr lang="en-GB" sz="2900" b="0" i="0" dirty="0">
                <a:solidFill>
                  <a:srgbClr val="0070C0"/>
                </a:solidFill>
                <a:effectLst/>
              </a:rPr>
              <a:t> J. Caregiving expectations and challenges among elders and their adult children in Southern Sri Lanka. Ageing Soc. 2014;34: 838–858. pmid:25152553</a:t>
            </a:r>
          </a:p>
          <a:p>
            <a:pPr marL="0">
              <a:lnSpc>
                <a:spcPct val="110000"/>
              </a:lnSpc>
              <a:spcBef>
                <a:spcPts val="0"/>
              </a:spcBef>
            </a:pPr>
            <a:endParaRPr lang="en-GB" sz="2900" b="0" i="0" dirty="0">
              <a:solidFill>
                <a:srgbClr val="0070C0"/>
              </a:solidFill>
              <a:effectLst/>
            </a:endParaRPr>
          </a:p>
          <a:p>
            <a:pPr marL="0">
              <a:lnSpc>
                <a:spcPct val="110000"/>
              </a:lnSpc>
              <a:spcBef>
                <a:spcPts val="0"/>
              </a:spcBef>
            </a:pPr>
            <a:r>
              <a:rPr lang="en-GB" sz="2900" b="0" i="0" dirty="0">
                <a:solidFill>
                  <a:srgbClr val="0070C0"/>
                </a:solidFill>
                <a:effectLst/>
              </a:rPr>
              <a:t>Fernando SM, Deane FP, McLeod HJ, Davis EL. A carer burden and stigma in schizophrenia and affective disorders: Experiences from Sri Lanka. Asian J Psychiatry. 2017;26: 77–81. pmid:28483097</a:t>
            </a:r>
          </a:p>
          <a:p>
            <a:pPr marL="0">
              <a:lnSpc>
                <a:spcPct val="110000"/>
              </a:lnSpc>
              <a:spcBef>
                <a:spcPts val="0"/>
              </a:spcBef>
            </a:pPr>
            <a:endParaRPr lang="en-GB" sz="2900" b="0" i="0" dirty="0">
              <a:solidFill>
                <a:srgbClr val="0070C0"/>
              </a:solidFill>
              <a:effectLst/>
            </a:endParaRPr>
          </a:p>
          <a:p>
            <a:pPr marL="0">
              <a:lnSpc>
                <a:spcPct val="110000"/>
              </a:lnSpc>
              <a:spcBef>
                <a:spcPts val="0"/>
              </a:spcBef>
            </a:pPr>
            <a:r>
              <a:rPr lang="en-GB" sz="2900" dirty="0">
                <a:solidFill>
                  <a:srgbClr val="0070C0"/>
                </a:solidFill>
              </a:rPr>
              <a:t>Varuni Tennakoon, Janine Wiles, </a:t>
            </a:r>
            <a:r>
              <a:rPr lang="en-GB" sz="2900" dirty="0" err="1">
                <a:solidFill>
                  <a:srgbClr val="0070C0"/>
                </a:solidFill>
              </a:rPr>
              <a:t>Roshini</a:t>
            </a:r>
            <a:r>
              <a:rPr lang="en-GB" sz="2900" dirty="0">
                <a:solidFill>
                  <a:srgbClr val="0070C0"/>
                </a:solidFill>
              </a:rPr>
              <a:t> Peiris-John, Rajitha Wickremasinghe, Bridget Kool, Shanthi </a:t>
            </a:r>
            <a:r>
              <a:rPr lang="en-GB" sz="2900" dirty="0" err="1">
                <a:solidFill>
                  <a:srgbClr val="0070C0"/>
                </a:solidFill>
              </a:rPr>
              <a:t>Ameratunga</a:t>
            </a:r>
            <a:r>
              <a:rPr lang="en-GB" sz="2900" dirty="0">
                <a:solidFill>
                  <a:srgbClr val="0070C0"/>
                </a:solidFill>
              </a:rPr>
              <a:t>, Transport equity in Sri Lanka: Experiences linked to disability and older age, (2020) Journal of Transport &amp; Health, 18, 100913,ISSN 2214-1405, </a:t>
            </a:r>
            <a:r>
              <a:rPr lang="en-GB" sz="2900" dirty="0">
                <a:solidFill>
                  <a:srgbClr val="0070C0"/>
                </a:solidFill>
                <a:hlinkClick r:id="rId4">
                  <a:extLst>
                    <a:ext uri="{A12FA001-AC4F-418D-AE19-62706E023703}">
                      <ahyp:hlinkClr xmlns:ahyp="http://schemas.microsoft.com/office/drawing/2018/hyperlinkcolor" val="tx"/>
                    </a:ext>
                  </a:extLst>
                </a:hlinkClick>
              </a:rPr>
              <a:t>https://doi.org/10.1016/j.jth.2020.100913</a:t>
            </a:r>
            <a:r>
              <a:rPr lang="en-GB" sz="2900" dirty="0">
                <a:solidFill>
                  <a:srgbClr val="0070C0"/>
                </a:solidFill>
              </a:rPr>
              <a:t>. </a:t>
            </a:r>
            <a:r>
              <a:rPr lang="en-GB" sz="2900" dirty="0">
                <a:solidFill>
                  <a:srgbClr val="0070C0"/>
                </a:solidFill>
                <a:hlinkClick r:id="rId5"/>
              </a:rPr>
              <a:t>https://www.sciencedirect.com/science/article/pii/S2214140520301171</a:t>
            </a:r>
            <a:r>
              <a:rPr lang="en-GB" sz="2900" dirty="0">
                <a:solidFill>
                  <a:srgbClr val="0070C0"/>
                </a:solidFill>
              </a:rPr>
              <a:t>)</a:t>
            </a:r>
          </a:p>
          <a:p>
            <a:pPr marL="0">
              <a:lnSpc>
                <a:spcPct val="110000"/>
              </a:lnSpc>
              <a:spcBef>
                <a:spcPts val="0"/>
              </a:spcBef>
            </a:pPr>
            <a:endParaRPr lang="en-GB" sz="2900" dirty="0">
              <a:solidFill>
                <a:srgbClr val="0070C0"/>
              </a:solidFill>
            </a:endParaRPr>
          </a:p>
          <a:p>
            <a:pPr marL="0">
              <a:lnSpc>
                <a:spcPct val="110000"/>
              </a:lnSpc>
              <a:spcBef>
                <a:spcPts val="0"/>
              </a:spcBef>
            </a:pPr>
            <a:r>
              <a:rPr lang="en-GB" sz="2900" dirty="0" err="1">
                <a:solidFill>
                  <a:srgbClr val="0070C0"/>
                </a:solidFill>
              </a:rPr>
              <a:t>Ashil</a:t>
            </a:r>
            <a:r>
              <a:rPr lang="en-GB" sz="2900" dirty="0">
                <a:solidFill>
                  <a:srgbClr val="0070C0"/>
                </a:solidFill>
              </a:rPr>
              <a:t> V Bandula and others (2007) https://www.lawnet.gov.lk/wp-content/uploads/2016/11/018-SLLR-SLLR-2007-V-1-ASHIK-v.-BANDULA-AND-OTHERSNoise-Pollution-Case.pdf</a:t>
            </a:r>
          </a:p>
          <a:p>
            <a:pPr marL="0">
              <a:lnSpc>
                <a:spcPct val="110000"/>
              </a:lnSpc>
              <a:spcBef>
                <a:spcPts val="0"/>
              </a:spcBef>
            </a:pPr>
            <a:endParaRPr lang="en-US" dirty="0">
              <a:solidFill>
                <a:srgbClr val="0070C0"/>
              </a:solidFill>
            </a:endParaRPr>
          </a:p>
        </p:txBody>
      </p:sp>
    </p:spTree>
    <p:extLst>
      <p:ext uri="{BB962C8B-B14F-4D97-AF65-F5344CB8AC3E}">
        <p14:creationId xmlns:p14="http://schemas.microsoft.com/office/powerpoint/2010/main" val="8609925"/>
      </p:ext>
    </p:extLst>
  </p:cSld>
  <p:clrMapOvr>
    <a:masterClrMapping/>
  </p:clrMapOvr>
  <mc:AlternateContent xmlns:mc="http://schemas.openxmlformats.org/markup-compatibility/2006" xmlns:p14="http://schemas.microsoft.com/office/powerpoint/2010/main">
    <mc:Choice Requires="p14">
      <p:transition spd="slow" p14:dur="2000" advTm="18393"/>
    </mc:Choice>
    <mc:Fallback xmlns="">
      <p:transition spd="slow" advTm="1839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8A3B-B979-C0E1-D1F5-85BE2A072B0E}"/>
              </a:ext>
            </a:extLst>
          </p:cNvPr>
          <p:cNvSpPr>
            <a:spLocks noGrp="1"/>
          </p:cNvSpPr>
          <p:nvPr>
            <p:ph type="title"/>
          </p:nvPr>
        </p:nvSpPr>
        <p:spPr/>
        <p:txBody>
          <a:bodyPr/>
          <a:lstStyle/>
          <a:p>
            <a:r>
              <a:rPr lang="en-US" b="1" dirty="0">
                <a:solidFill>
                  <a:srgbClr val="0070C0"/>
                </a:solidFill>
              </a:rPr>
              <a:t>Any questions?</a:t>
            </a:r>
          </a:p>
        </p:txBody>
      </p:sp>
      <p:pic>
        <p:nvPicPr>
          <p:cNvPr id="1026" name="Picture 2" descr="1,000+ Free Questions &amp; Question Mark Images - Pixabay">
            <a:extLst>
              <a:ext uri="{FF2B5EF4-FFF2-40B4-BE49-F238E27FC236}">
                <a16:creationId xmlns:a16="http://schemas.microsoft.com/office/drawing/2014/main" id="{E5BF4FE9-F1A6-6DC9-FC0F-56DD57AB9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0" y="1270517"/>
            <a:ext cx="4618653"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33043"/>
      </p:ext>
    </p:extLst>
  </p:cSld>
  <p:clrMapOvr>
    <a:masterClrMapping/>
  </p:clrMapOvr>
  <mc:AlternateContent xmlns:mc="http://schemas.openxmlformats.org/markup-compatibility/2006" xmlns:p14="http://schemas.microsoft.com/office/powerpoint/2010/main">
    <mc:Choice Requires="p14">
      <p:transition spd="slow" p14:dur="2000" advTm="31263"/>
    </mc:Choice>
    <mc:Fallback xmlns="">
      <p:transition spd="slow" advTm="3126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DFBA-4A88-CF3F-A759-3E072FA860F8}"/>
              </a:ext>
            </a:extLst>
          </p:cNvPr>
          <p:cNvSpPr>
            <a:spLocks noGrp="1"/>
          </p:cNvSpPr>
          <p:nvPr>
            <p:ph type="title"/>
          </p:nvPr>
        </p:nvSpPr>
        <p:spPr/>
        <p:txBody>
          <a:bodyPr/>
          <a:lstStyle/>
          <a:p>
            <a:r>
              <a:rPr lang="en-US" b="1" dirty="0">
                <a:solidFill>
                  <a:srgbClr val="0070C0"/>
                </a:solidFill>
              </a:rPr>
              <a:t>Thank you </a:t>
            </a:r>
          </a:p>
        </p:txBody>
      </p:sp>
      <p:pic>
        <p:nvPicPr>
          <p:cNvPr id="2050" name="Picture 2" descr="Thank You&quot; and &quot;Questions?&quot; - Two Slides You Can Lose">
            <a:extLst>
              <a:ext uri="{FF2B5EF4-FFF2-40B4-BE49-F238E27FC236}">
                <a16:creationId xmlns:a16="http://schemas.microsoft.com/office/drawing/2014/main" id="{B1618645-0E7A-4BFA-C688-8F77C320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804" y="1507380"/>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06684"/>
      </p:ext>
    </p:extLst>
  </p:cSld>
  <p:clrMapOvr>
    <a:masterClrMapping/>
  </p:clrMapOvr>
  <mc:AlternateContent xmlns:mc="http://schemas.openxmlformats.org/markup-compatibility/2006" xmlns:p14="http://schemas.microsoft.com/office/powerpoint/2010/main">
    <mc:Choice Requires="p14">
      <p:transition spd="slow" p14:dur="2000" advTm="27757"/>
    </mc:Choice>
    <mc:Fallback xmlns="">
      <p:transition spd="slow" advTm="2775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4347-52B8-50E6-5F7B-605772CBD24D}"/>
              </a:ext>
            </a:extLst>
          </p:cNvPr>
          <p:cNvSpPr>
            <a:spLocks noGrp="1"/>
          </p:cNvSpPr>
          <p:nvPr>
            <p:ph type="title"/>
          </p:nvPr>
        </p:nvSpPr>
        <p:spPr/>
        <p:txBody>
          <a:bodyPr/>
          <a:lstStyle/>
          <a:p>
            <a:r>
              <a:rPr lang="en-GB" b="1" dirty="0">
                <a:solidFill>
                  <a:srgbClr val="0070C0"/>
                </a:solidFill>
              </a:rPr>
              <a:t>Duration – 2 hours </a:t>
            </a:r>
          </a:p>
        </p:txBody>
      </p:sp>
      <p:sp>
        <p:nvSpPr>
          <p:cNvPr id="3" name="Content Placeholder 2">
            <a:extLst>
              <a:ext uri="{FF2B5EF4-FFF2-40B4-BE49-F238E27FC236}">
                <a16:creationId xmlns:a16="http://schemas.microsoft.com/office/drawing/2014/main" id="{090843A5-E395-7257-634D-CA56E0761ACD}"/>
              </a:ext>
            </a:extLst>
          </p:cNvPr>
          <p:cNvSpPr>
            <a:spLocks noGrp="1"/>
          </p:cNvSpPr>
          <p:nvPr>
            <p:ph idx="1"/>
          </p:nvPr>
        </p:nvSpPr>
        <p:spPr>
          <a:xfrm>
            <a:off x="279917" y="1825625"/>
            <a:ext cx="11709919" cy="4351338"/>
          </a:xfrm>
        </p:spPr>
        <p:txBody>
          <a:bodyPr/>
          <a:lstStyle/>
          <a:p>
            <a:r>
              <a:rPr lang="en-GB" dirty="0">
                <a:solidFill>
                  <a:srgbClr val="0070C0"/>
                </a:solidFill>
              </a:rPr>
              <a:t>Lecture – 1hour</a:t>
            </a:r>
          </a:p>
          <a:p>
            <a:r>
              <a:rPr lang="en-GB" dirty="0">
                <a:solidFill>
                  <a:srgbClr val="0070C0"/>
                </a:solidFill>
              </a:rPr>
              <a:t>Activity 1 as outlined in slide 4- 5 mins, plus 5 mins class discussion = 10 mins.</a:t>
            </a:r>
          </a:p>
          <a:p>
            <a:r>
              <a:rPr lang="en-GB" dirty="0">
                <a:solidFill>
                  <a:srgbClr val="0070C0"/>
                </a:solidFill>
              </a:rPr>
              <a:t>Activity 2 as outlined in slide 18- 20 mins, plus 20 mins discussion = 40 mins</a:t>
            </a:r>
          </a:p>
          <a:p>
            <a:r>
              <a:rPr lang="en-GB" dirty="0">
                <a:solidFill>
                  <a:srgbClr val="0070C0"/>
                </a:solidFill>
              </a:rPr>
              <a:t>Questions and final class discussion – 10 mins.</a:t>
            </a:r>
          </a:p>
          <a:p>
            <a:r>
              <a:rPr lang="en-GB" dirty="0">
                <a:solidFill>
                  <a:srgbClr val="0070C0"/>
                </a:solidFill>
              </a:rPr>
              <a:t>Total=  </a:t>
            </a:r>
            <a:r>
              <a:rPr lang="en-GB">
                <a:solidFill>
                  <a:srgbClr val="0070C0"/>
                </a:solidFill>
              </a:rPr>
              <a:t>2 hours</a:t>
            </a:r>
            <a:endParaRPr lang="en-GB" dirty="0">
              <a:solidFill>
                <a:srgbClr val="0070C0"/>
              </a:solidFill>
            </a:endParaRPr>
          </a:p>
        </p:txBody>
      </p:sp>
    </p:spTree>
    <p:extLst>
      <p:ext uri="{BB962C8B-B14F-4D97-AF65-F5344CB8AC3E}">
        <p14:creationId xmlns:p14="http://schemas.microsoft.com/office/powerpoint/2010/main" val="6835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1D4D-D784-5522-0F79-96DE2850D716}"/>
              </a:ext>
            </a:extLst>
          </p:cNvPr>
          <p:cNvSpPr>
            <a:spLocks noGrp="1"/>
          </p:cNvSpPr>
          <p:nvPr>
            <p:ph type="title"/>
          </p:nvPr>
        </p:nvSpPr>
        <p:spPr>
          <a:xfrm>
            <a:off x="334347" y="234497"/>
            <a:ext cx="10515600" cy="565552"/>
          </a:xfrm>
        </p:spPr>
        <p:txBody>
          <a:bodyPr>
            <a:normAutofit fontScale="90000"/>
          </a:bodyPr>
          <a:lstStyle/>
          <a:p>
            <a:r>
              <a:rPr lang="en-US" b="1" dirty="0">
                <a:solidFill>
                  <a:srgbClr val="0070C0"/>
                </a:solidFill>
              </a:rPr>
              <a:t>Sociocultural factors</a:t>
            </a:r>
          </a:p>
        </p:txBody>
      </p:sp>
      <p:sp>
        <p:nvSpPr>
          <p:cNvPr id="3" name="Content Placeholder 2">
            <a:extLst>
              <a:ext uri="{FF2B5EF4-FFF2-40B4-BE49-F238E27FC236}">
                <a16:creationId xmlns:a16="http://schemas.microsoft.com/office/drawing/2014/main" id="{1CF021B4-7243-4C27-A70F-529EE1A7F655}"/>
              </a:ext>
            </a:extLst>
          </p:cNvPr>
          <p:cNvSpPr>
            <a:spLocks noGrp="1"/>
          </p:cNvSpPr>
          <p:nvPr>
            <p:ph idx="1"/>
          </p:nvPr>
        </p:nvSpPr>
        <p:spPr>
          <a:xfrm>
            <a:off x="334347" y="906920"/>
            <a:ext cx="7979229" cy="5044160"/>
          </a:xfrm>
          <a:noFill/>
        </p:spPr>
        <p:style>
          <a:lnRef idx="1">
            <a:schemeClr val="accent4"/>
          </a:lnRef>
          <a:fillRef idx="2">
            <a:schemeClr val="accent4"/>
          </a:fillRef>
          <a:effectRef idx="1">
            <a:schemeClr val="accent4"/>
          </a:effectRef>
          <a:fontRef idx="minor">
            <a:schemeClr val="dk1"/>
          </a:fontRef>
        </p:style>
        <p:txBody>
          <a:bodyPr>
            <a:normAutofit/>
          </a:bodyPr>
          <a:lstStyle/>
          <a:p>
            <a:endParaRPr lang="en-US" b="0" i="0" dirty="0">
              <a:solidFill>
                <a:srgbClr val="0070C0"/>
              </a:solidFill>
              <a:effectLst/>
              <a:latin typeface="roboto" panose="02000000000000000000" pitchFamily="2" charset="0"/>
            </a:endParaRPr>
          </a:p>
          <a:p>
            <a:r>
              <a:rPr lang="en-US" b="0" i="0" dirty="0">
                <a:solidFill>
                  <a:srgbClr val="0070C0"/>
                </a:solidFill>
                <a:effectLst/>
                <a:latin typeface="roboto" panose="02000000000000000000" pitchFamily="2" charset="0"/>
              </a:rPr>
              <a:t>The impact of society and culture as experienced by the individual patient. </a:t>
            </a:r>
          </a:p>
          <a:p>
            <a:endParaRPr lang="en-US" dirty="0">
              <a:solidFill>
                <a:srgbClr val="0070C0"/>
              </a:solidFill>
              <a:latin typeface="roboto" panose="02000000000000000000" pitchFamily="2" charset="0"/>
            </a:endParaRPr>
          </a:p>
          <a:p>
            <a:pPr lvl="1"/>
            <a:r>
              <a:rPr lang="en-US" b="0" i="0" dirty="0">
                <a:solidFill>
                  <a:srgbClr val="0070C0"/>
                </a:solidFill>
                <a:effectLst/>
                <a:latin typeface="roboto" panose="02000000000000000000" pitchFamily="2" charset="0"/>
              </a:rPr>
              <a:t>Social expectations may be influenced by class and status</a:t>
            </a:r>
            <a:endParaRPr lang="en-US" dirty="0">
              <a:solidFill>
                <a:srgbClr val="0070C0"/>
              </a:solidFill>
              <a:latin typeface="roboto" panose="02000000000000000000" pitchFamily="2" charset="0"/>
            </a:endParaRPr>
          </a:p>
          <a:p>
            <a:pPr lvl="1"/>
            <a:r>
              <a:rPr lang="en-US" dirty="0">
                <a:solidFill>
                  <a:srgbClr val="0070C0"/>
                </a:solidFill>
                <a:latin typeface="roboto" panose="02000000000000000000" pitchFamily="2" charset="0"/>
              </a:rPr>
              <a:t>C</a:t>
            </a:r>
            <a:r>
              <a:rPr lang="en-US" b="0" i="0" dirty="0">
                <a:solidFill>
                  <a:srgbClr val="0070C0"/>
                </a:solidFill>
                <a:effectLst/>
                <a:latin typeface="roboto" panose="02000000000000000000" pitchFamily="2" charset="0"/>
              </a:rPr>
              <a:t>ulture relates to the beliefs and values</a:t>
            </a:r>
            <a:endParaRPr lang="en-US" dirty="0">
              <a:solidFill>
                <a:srgbClr val="0070C0"/>
              </a:solidFill>
              <a:latin typeface="roboto" panose="02000000000000000000" pitchFamily="2" charset="0"/>
            </a:endParaRPr>
          </a:p>
          <a:p>
            <a:pPr lvl="1"/>
            <a:r>
              <a:rPr lang="en-US" b="0" i="0" dirty="0">
                <a:solidFill>
                  <a:srgbClr val="0070C0"/>
                </a:solidFill>
                <a:effectLst/>
                <a:latin typeface="roboto" panose="02000000000000000000" pitchFamily="2" charset="0"/>
              </a:rPr>
              <a:t>Expectations of individuals are altered by changes in ability to carry out activities of living</a:t>
            </a:r>
          </a:p>
          <a:p>
            <a:pPr lvl="1"/>
            <a:r>
              <a:rPr lang="en-US" dirty="0">
                <a:solidFill>
                  <a:srgbClr val="0070C0"/>
                </a:solidFill>
                <a:latin typeface="roboto" panose="02000000000000000000" pitchFamily="2" charset="0"/>
              </a:rPr>
              <a:t>How we are viewed will be affected by e.g. beliefs about illness, and values about ageing and family roles, and our compliance or otherwise.</a:t>
            </a:r>
            <a:r>
              <a:rPr lang="en-US" b="0" i="0" dirty="0">
                <a:solidFill>
                  <a:srgbClr val="0070C0"/>
                </a:solidFill>
                <a:effectLst/>
                <a:latin typeface="roboto" panose="02000000000000000000" pitchFamily="2" charset="0"/>
              </a:rPr>
              <a:t> </a:t>
            </a:r>
            <a:endParaRPr lang="en-US" dirty="0">
              <a:solidFill>
                <a:srgbClr val="0070C0"/>
              </a:solidFill>
            </a:endParaRPr>
          </a:p>
        </p:txBody>
      </p:sp>
      <p:pic>
        <p:nvPicPr>
          <p:cNvPr id="2050" name="Picture 2" descr="Ageing and health">
            <a:extLst>
              <a:ext uri="{FF2B5EF4-FFF2-40B4-BE49-F238E27FC236}">
                <a16:creationId xmlns:a16="http://schemas.microsoft.com/office/drawing/2014/main" id="{BD84BD52-25DC-0A54-2AB7-68191475E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17" y="1912741"/>
            <a:ext cx="3287996" cy="17261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692A3A-0412-B01A-A4E1-22CE23DB1856}"/>
              </a:ext>
            </a:extLst>
          </p:cNvPr>
          <p:cNvSpPr txBox="1"/>
          <p:nvPr/>
        </p:nvSpPr>
        <p:spPr>
          <a:xfrm>
            <a:off x="8588318" y="3807472"/>
            <a:ext cx="3287996" cy="461665"/>
          </a:xfrm>
          <a:prstGeom prst="rect">
            <a:avLst/>
          </a:prstGeom>
          <a:noFill/>
        </p:spPr>
        <p:txBody>
          <a:bodyPr wrap="square">
            <a:spAutoFit/>
          </a:bodyPr>
          <a:lstStyle/>
          <a:p>
            <a:r>
              <a:rPr lang="en-GB" sz="1200" dirty="0">
                <a:solidFill>
                  <a:srgbClr val="0070C0"/>
                </a:solidFill>
              </a:rPr>
              <a:t>https://www.who.int/news-room/fact-sheets/detail/ageing-and-health</a:t>
            </a:r>
          </a:p>
        </p:txBody>
      </p:sp>
    </p:spTree>
    <p:extLst>
      <p:ext uri="{BB962C8B-B14F-4D97-AF65-F5344CB8AC3E}">
        <p14:creationId xmlns:p14="http://schemas.microsoft.com/office/powerpoint/2010/main" val="2432026008"/>
      </p:ext>
    </p:extLst>
  </p:cSld>
  <p:clrMapOvr>
    <a:masterClrMapping/>
  </p:clrMapOvr>
  <mc:AlternateContent xmlns:mc="http://schemas.openxmlformats.org/markup-compatibility/2006" xmlns:p14="http://schemas.microsoft.com/office/powerpoint/2010/main">
    <mc:Choice Requires="p14">
      <p:transition spd="slow" p14:dur="2000" advTm="292487"/>
    </mc:Choice>
    <mc:Fallback xmlns="">
      <p:transition spd="slow" advTm="2924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AF3D-7040-39DC-166F-66C6AF4DD0BF}"/>
              </a:ext>
            </a:extLst>
          </p:cNvPr>
          <p:cNvSpPr>
            <a:spLocks noGrp="1"/>
          </p:cNvSpPr>
          <p:nvPr>
            <p:ph type="title"/>
          </p:nvPr>
        </p:nvSpPr>
        <p:spPr/>
        <p:txBody>
          <a:bodyPr/>
          <a:lstStyle/>
          <a:p>
            <a:r>
              <a:rPr lang="en-US" b="1" dirty="0">
                <a:solidFill>
                  <a:srgbClr val="0070C0"/>
                </a:solidFill>
              </a:rPr>
              <a:t>Sociocultural factors</a:t>
            </a:r>
          </a:p>
        </p:txBody>
      </p:sp>
      <p:sp>
        <p:nvSpPr>
          <p:cNvPr id="3" name="Content Placeholder 2">
            <a:extLst>
              <a:ext uri="{FF2B5EF4-FFF2-40B4-BE49-F238E27FC236}">
                <a16:creationId xmlns:a16="http://schemas.microsoft.com/office/drawing/2014/main" id="{42313260-A434-7842-57E2-7CB45388FF1C}"/>
              </a:ext>
            </a:extLst>
          </p:cNvPr>
          <p:cNvSpPr>
            <a:spLocks noGrp="1"/>
          </p:cNvSpPr>
          <p:nvPr>
            <p:ph idx="1"/>
          </p:nvPr>
        </p:nvSpPr>
        <p:spPr>
          <a:xfrm>
            <a:off x="446315" y="1331103"/>
            <a:ext cx="6924869" cy="4351338"/>
          </a:xfrm>
        </p:spPr>
        <p:txBody>
          <a:bodyPr>
            <a:normAutofit fontScale="85000" lnSpcReduction="20000"/>
          </a:bodyPr>
          <a:lstStyle/>
          <a:p>
            <a:pPr marL="285750" indent="-285750">
              <a:buFont typeface="Arial" panose="020B0604020202020204" pitchFamily="34" charset="0"/>
              <a:buChar char="•"/>
            </a:pPr>
            <a:r>
              <a:rPr lang="en-GB" b="1" dirty="0">
                <a:solidFill>
                  <a:srgbClr val="0070C0"/>
                </a:solidFill>
              </a:rPr>
              <a:t>Family – </a:t>
            </a:r>
            <a:r>
              <a:rPr lang="en-GB" dirty="0">
                <a:solidFill>
                  <a:srgbClr val="0070C0"/>
                </a:solidFill>
              </a:rPr>
              <a:t>nuclear, extended</a:t>
            </a:r>
          </a:p>
          <a:p>
            <a:pPr marL="285750" indent="-285750">
              <a:buFont typeface="Arial" panose="020B0604020202020204" pitchFamily="34" charset="0"/>
              <a:buChar char="•"/>
            </a:pPr>
            <a:r>
              <a:rPr lang="en-GB" b="1" dirty="0">
                <a:solidFill>
                  <a:srgbClr val="0070C0"/>
                </a:solidFill>
              </a:rPr>
              <a:t>Social roles - </a:t>
            </a:r>
          </a:p>
          <a:p>
            <a:pPr marL="285750" indent="-285750">
              <a:buFont typeface="Arial" panose="020B0604020202020204" pitchFamily="34" charset="0"/>
              <a:buChar char="•"/>
            </a:pPr>
            <a:r>
              <a:rPr lang="en-GB" dirty="0">
                <a:solidFill>
                  <a:srgbClr val="0070C0"/>
                </a:solidFill>
              </a:rPr>
              <a:t>Cultural perspectives on -</a:t>
            </a:r>
          </a:p>
          <a:p>
            <a:pPr marL="742950" lvl="1" indent="-285750">
              <a:buFont typeface="Arial" panose="020B0604020202020204" pitchFamily="34" charset="0"/>
              <a:buChar char="•"/>
            </a:pPr>
            <a:r>
              <a:rPr lang="en-GB" dirty="0">
                <a:solidFill>
                  <a:srgbClr val="0070C0"/>
                </a:solidFill>
              </a:rPr>
              <a:t>Aging – and social / cultural attitudes to this</a:t>
            </a:r>
          </a:p>
          <a:p>
            <a:pPr marL="742950" lvl="1" indent="-285750">
              <a:buFont typeface="Arial" panose="020B0604020202020204" pitchFamily="34" charset="0"/>
              <a:buChar char="•"/>
            </a:pPr>
            <a:r>
              <a:rPr lang="en-GB" dirty="0">
                <a:solidFill>
                  <a:srgbClr val="0070C0"/>
                </a:solidFill>
              </a:rPr>
              <a:t>Carer / role model for children / Grandchildren </a:t>
            </a:r>
          </a:p>
          <a:p>
            <a:pPr marL="742950" lvl="1" indent="-285750">
              <a:buFont typeface="Arial" panose="020B0604020202020204" pitchFamily="34" charset="0"/>
              <a:buChar char="•"/>
            </a:pPr>
            <a:r>
              <a:rPr lang="en-GB" dirty="0">
                <a:solidFill>
                  <a:srgbClr val="0070C0"/>
                </a:solidFill>
              </a:rPr>
              <a:t>Retirement</a:t>
            </a:r>
          </a:p>
          <a:p>
            <a:pPr marL="742950" lvl="1" indent="-285750">
              <a:buFont typeface="Arial" panose="020B0604020202020204" pitchFamily="34" charset="0"/>
              <a:buChar char="•"/>
            </a:pPr>
            <a:r>
              <a:rPr lang="en-GB" dirty="0">
                <a:solidFill>
                  <a:srgbClr val="0070C0"/>
                </a:solidFill>
              </a:rPr>
              <a:t>Religious engagement / commitments</a:t>
            </a:r>
          </a:p>
          <a:p>
            <a:pPr marL="742950" lvl="1" indent="-285750">
              <a:buFont typeface="Arial" panose="020B0604020202020204" pitchFamily="34" charset="0"/>
              <a:buChar char="•"/>
            </a:pPr>
            <a:r>
              <a:rPr lang="en-GB" dirty="0">
                <a:solidFill>
                  <a:srgbClr val="0070C0"/>
                </a:solidFill>
              </a:rPr>
              <a:t>Community engagement / commitments</a:t>
            </a:r>
          </a:p>
          <a:p>
            <a:pPr marL="742950" lvl="1" indent="-285750">
              <a:buFont typeface="Arial" panose="020B0604020202020204" pitchFamily="34" charset="0"/>
              <a:buChar char="•"/>
            </a:pPr>
            <a:r>
              <a:rPr lang="en-GB" dirty="0">
                <a:solidFill>
                  <a:srgbClr val="0070C0"/>
                </a:solidFill>
              </a:rPr>
              <a:t>Continence</a:t>
            </a:r>
          </a:p>
          <a:p>
            <a:pPr marL="742950" lvl="1" indent="-285750">
              <a:buFont typeface="Arial" panose="020B0604020202020204" pitchFamily="34" charset="0"/>
              <a:buChar char="•"/>
            </a:pPr>
            <a:r>
              <a:rPr lang="en-GB" dirty="0">
                <a:solidFill>
                  <a:srgbClr val="0070C0"/>
                </a:solidFill>
              </a:rPr>
              <a:t>Dementia</a:t>
            </a:r>
          </a:p>
          <a:p>
            <a:pPr marL="742950" lvl="1" indent="-285750">
              <a:buFont typeface="Arial" panose="020B0604020202020204" pitchFamily="34" charset="0"/>
              <a:buChar char="•"/>
            </a:pPr>
            <a:r>
              <a:rPr lang="en-GB" dirty="0">
                <a:solidFill>
                  <a:srgbClr val="0070C0"/>
                </a:solidFill>
              </a:rPr>
              <a:t>Incapacity / Disability</a:t>
            </a:r>
          </a:p>
          <a:p>
            <a:pPr marL="742950" lvl="1" indent="-285750">
              <a:buFont typeface="Arial" panose="020B0604020202020204" pitchFamily="34" charset="0"/>
              <a:buChar char="•"/>
            </a:pPr>
            <a:r>
              <a:rPr lang="en-GB" dirty="0">
                <a:solidFill>
                  <a:srgbClr val="0070C0"/>
                </a:solidFill>
              </a:rPr>
              <a:t>Sri Lanka is regarded by the Supreme Court as a secular state -</a:t>
            </a:r>
            <a:r>
              <a:rPr lang="en-GB" sz="1300" dirty="0">
                <a:solidFill>
                  <a:srgbClr val="0070C0"/>
                </a:solidFill>
              </a:rPr>
              <a:t>https://www.lawnet.gov.lk/wp-content/uploads/2016/11/018-SLLR-SLLR-2007-V-1-ASHIK-v.-BANDULA-AND-OTHERSNoise-Pollution-Case.pdf</a:t>
            </a:r>
          </a:p>
          <a:p>
            <a:endParaRPr lang="en-US" dirty="0">
              <a:solidFill>
                <a:srgbClr val="0070C0"/>
              </a:solidFill>
            </a:endParaRPr>
          </a:p>
        </p:txBody>
      </p:sp>
      <p:pic>
        <p:nvPicPr>
          <p:cNvPr id="3074" name="Picture 2" descr="Picture">
            <a:extLst>
              <a:ext uri="{FF2B5EF4-FFF2-40B4-BE49-F238E27FC236}">
                <a16:creationId xmlns:a16="http://schemas.microsoft.com/office/drawing/2014/main" id="{B7E46FAA-BB6D-2F0C-CC99-5A67DD6CA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137" y="1437012"/>
            <a:ext cx="4029075" cy="3648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2234A0-8B4F-3229-9702-0B5BAC2DA48B}"/>
              </a:ext>
            </a:extLst>
          </p:cNvPr>
          <p:cNvSpPr txBox="1"/>
          <p:nvPr/>
        </p:nvSpPr>
        <p:spPr>
          <a:xfrm>
            <a:off x="7818957" y="5014335"/>
            <a:ext cx="3697255" cy="276999"/>
          </a:xfrm>
          <a:prstGeom prst="rect">
            <a:avLst/>
          </a:prstGeom>
          <a:noFill/>
        </p:spPr>
        <p:txBody>
          <a:bodyPr wrap="square">
            <a:spAutoFit/>
          </a:bodyPr>
          <a:lstStyle/>
          <a:p>
            <a:r>
              <a:rPr lang="en-GB" sz="1200" dirty="0">
                <a:solidFill>
                  <a:srgbClr val="0070C0"/>
                </a:solidFill>
              </a:rPr>
              <a:t>https://gb-sri-lanka-buddhism.weebly.com/history.html</a:t>
            </a:r>
          </a:p>
        </p:txBody>
      </p:sp>
    </p:spTree>
    <p:extLst>
      <p:ext uri="{BB962C8B-B14F-4D97-AF65-F5344CB8AC3E}">
        <p14:creationId xmlns:p14="http://schemas.microsoft.com/office/powerpoint/2010/main" val="3519764250"/>
      </p:ext>
    </p:extLst>
  </p:cSld>
  <p:clrMapOvr>
    <a:masterClrMapping/>
  </p:clrMapOvr>
  <mc:AlternateContent xmlns:mc="http://schemas.openxmlformats.org/markup-compatibility/2006" xmlns:p14="http://schemas.microsoft.com/office/powerpoint/2010/main">
    <mc:Choice Requires="p14">
      <p:transition spd="slow" p14:dur="2000" advTm="920142"/>
    </mc:Choice>
    <mc:Fallback xmlns="">
      <p:transition spd="slow" advTm="9201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57B4-6AC8-CFAC-0DD4-BA39E4F4CE5A}"/>
              </a:ext>
            </a:extLst>
          </p:cNvPr>
          <p:cNvSpPr>
            <a:spLocks noGrp="1"/>
          </p:cNvSpPr>
          <p:nvPr>
            <p:ph type="title"/>
          </p:nvPr>
        </p:nvSpPr>
        <p:spPr/>
        <p:txBody>
          <a:bodyPr/>
          <a:lstStyle/>
          <a:p>
            <a:r>
              <a:rPr lang="en-US" dirty="0" err="1">
                <a:solidFill>
                  <a:srgbClr val="0070C0"/>
                </a:solidFill>
              </a:rPr>
              <a:t>Contd</a:t>
            </a:r>
            <a:r>
              <a:rPr lang="en-US" dirty="0">
                <a:solidFill>
                  <a:srgbClr val="0070C0"/>
                </a:solidFill>
              </a:rPr>
              <a:t>…</a:t>
            </a:r>
          </a:p>
        </p:txBody>
      </p:sp>
      <p:sp>
        <p:nvSpPr>
          <p:cNvPr id="3" name="Content Placeholder 2">
            <a:extLst>
              <a:ext uri="{FF2B5EF4-FFF2-40B4-BE49-F238E27FC236}">
                <a16:creationId xmlns:a16="http://schemas.microsoft.com/office/drawing/2014/main" id="{348E0C0F-783B-1549-DA1B-06AE45149261}"/>
              </a:ext>
            </a:extLst>
          </p:cNvPr>
          <p:cNvSpPr>
            <a:spLocks noGrp="1"/>
          </p:cNvSpPr>
          <p:nvPr>
            <p:ph idx="1"/>
          </p:nvPr>
        </p:nvSpPr>
        <p:spPr>
          <a:xfrm>
            <a:off x="838200" y="1239521"/>
            <a:ext cx="6756918" cy="2791304"/>
          </a:xfrm>
        </p:spPr>
        <p:txBody>
          <a:bodyPr>
            <a:noAutofit/>
          </a:bodyPr>
          <a:lstStyle/>
          <a:p>
            <a:r>
              <a:rPr lang="en-GB" sz="2400" dirty="0">
                <a:solidFill>
                  <a:srgbClr val="0070C0"/>
                </a:solidFill>
              </a:rPr>
              <a:t>Transport equity / Poverty restricting access to transport. </a:t>
            </a:r>
          </a:p>
          <a:p>
            <a:r>
              <a:rPr lang="en-GB" sz="2400" dirty="0">
                <a:solidFill>
                  <a:srgbClr val="0070C0"/>
                </a:solidFill>
              </a:rPr>
              <a:t>Help-seeking : weak social network; poor understanding of warning signs by families; negative attitudes to old-age culture; crisis of personal perspectives in help-seeking.</a:t>
            </a:r>
          </a:p>
          <a:p>
            <a:r>
              <a:rPr lang="en-GB" sz="2400" dirty="0">
                <a:solidFill>
                  <a:srgbClr val="0070C0"/>
                </a:solidFill>
              </a:rPr>
              <a:t>Social stigma </a:t>
            </a:r>
          </a:p>
          <a:p>
            <a:r>
              <a:rPr lang="en-GB" sz="2400" dirty="0">
                <a:solidFill>
                  <a:srgbClr val="0070C0"/>
                </a:solidFill>
              </a:rPr>
              <a:t>Caregiver burden </a:t>
            </a:r>
          </a:p>
        </p:txBody>
      </p:sp>
      <p:sp>
        <p:nvSpPr>
          <p:cNvPr id="4" name="Content Placeholder 2">
            <a:extLst>
              <a:ext uri="{FF2B5EF4-FFF2-40B4-BE49-F238E27FC236}">
                <a16:creationId xmlns:a16="http://schemas.microsoft.com/office/drawing/2014/main" id="{F0005379-342F-5014-C260-9E96CEBD1CF1}"/>
              </a:ext>
            </a:extLst>
          </p:cNvPr>
          <p:cNvSpPr txBox="1">
            <a:spLocks/>
          </p:cNvSpPr>
          <p:nvPr/>
        </p:nvSpPr>
        <p:spPr>
          <a:xfrm>
            <a:off x="6702287" y="1358789"/>
            <a:ext cx="5065643" cy="4805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0070C0"/>
              </a:solidFill>
            </a:endParaRPr>
          </a:p>
        </p:txBody>
      </p:sp>
      <p:pic>
        <p:nvPicPr>
          <p:cNvPr id="1026" name="Picture 2" descr="My Crazy, Death-Defying Sri Lankan Bus Journey">
            <a:extLst>
              <a:ext uri="{FF2B5EF4-FFF2-40B4-BE49-F238E27FC236}">
                <a16:creationId xmlns:a16="http://schemas.microsoft.com/office/drawing/2014/main" id="{E759120E-EA54-3703-8CD2-ADB91B971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545" y="2565084"/>
            <a:ext cx="4279641" cy="24050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C8EBA9-AD26-72A4-FA53-9ECF2A3CB4C5}"/>
              </a:ext>
            </a:extLst>
          </p:cNvPr>
          <p:cNvSpPr txBox="1"/>
          <p:nvPr/>
        </p:nvSpPr>
        <p:spPr>
          <a:xfrm>
            <a:off x="7268544" y="5089421"/>
            <a:ext cx="4279642" cy="461665"/>
          </a:xfrm>
          <a:prstGeom prst="rect">
            <a:avLst/>
          </a:prstGeom>
          <a:noFill/>
        </p:spPr>
        <p:txBody>
          <a:bodyPr wrap="square">
            <a:spAutoFit/>
          </a:bodyPr>
          <a:lstStyle/>
          <a:p>
            <a:r>
              <a:rPr lang="en-GB" sz="1200" dirty="0">
                <a:solidFill>
                  <a:srgbClr val="0070C0"/>
                </a:solidFill>
              </a:rPr>
              <a:t>https://www.thedailybeast.com/my-crazy-death-defying-sri-lankan-bus-journey</a:t>
            </a:r>
          </a:p>
        </p:txBody>
      </p:sp>
    </p:spTree>
    <p:extLst>
      <p:ext uri="{BB962C8B-B14F-4D97-AF65-F5344CB8AC3E}">
        <p14:creationId xmlns:p14="http://schemas.microsoft.com/office/powerpoint/2010/main" val="3069737313"/>
      </p:ext>
    </p:extLst>
  </p:cSld>
  <p:clrMapOvr>
    <a:masterClrMapping/>
  </p:clrMapOvr>
  <mc:AlternateContent xmlns:mc="http://schemas.openxmlformats.org/markup-compatibility/2006" xmlns:p14="http://schemas.microsoft.com/office/powerpoint/2010/main">
    <mc:Choice Requires="p14">
      <p:transition spd="slow" p14:dur="2000" advTm="242280"/>
    </mc:Choice>
    <mc:Fallback xmlns="">
      <p:transition spd="slow" advTm="2422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353B-4519-426C-B1C5-484BE725EA22}"/>
              </a:ext>
            </a:extLst>
          </p:cNvPr>
          <p:cNvSpPr>
            <a:spLocks noGrp="1"/>
          </p:cNvSpPr>
          <p:nvPr>
            <p:ph type="title"/>
          </p:nvPr>
        </p:nvSpPr>
        <p:spPr>
          <a:xfrm>
            <a:off x="419100" y="219075"/>
            <a:ext cx="8534400" cy="589493"/>
          </a:xfrm>
        </p:spPr>
        <p:txBody>
          <a:bodyPr>
            <a:normAutofit fontScale="90000"/>
          </a:bodyPr>
          <a:lstStyle/>
          <a:p>
            <a:r>
              <a:rPr lang="en-GB" b="1" dirty="0">
                <a:solidFill>
                  <a:srgbClr val="0070C0"/>
                </a:solidFill>
              </a:rPr>
              <a:t>Sociocultural perspectives</a:t>
            </a:r>
          </a:p>
        </p:txBody>
      </p:sp>
      <p:sp>
        <p:nvSpPr>
          <p:cNvPr id="3" name="Content Placeholder 2">
            <a:extLst>
              <a:ext uri="{FF2B5EF4-FFF2-40B4-BE49-F238E27FC236}">
                <a16:creationId xmlns:a16="http://schemas.microsoft.com/office/drawing/2014/main" id="{5DE383CC-AAAA-422E-9882-6EFD2B44A2D3}"/>
              </a:ext>
            </a:extLst>
          </p:cNvPr>
          <p:cNvSpPr>
            <a:spLocks noGrp="1"/>
          </p:cNvSpPr>
          <p:nvPr>
            <p:ph idx="1"/>
          </p:nvPr>
        </p:nvSpPr>
        <p:spPr>
          <a:xfrm>
            <a:off x="419100" y="723900"/>
            <a:ext cx="11353799" cy="5410200"/>
          </a:xfrm>
        </p:spPr>
        <p:txBody>
          <a:bodyPr>
            <a:normAutofit/>
          </a:bodyPr>
          <a:lstStyle/>
          <a:p>
            <a:r>
              <a:rPr lang="en-GB" sz="1800" dirty="0">
                <a:solidFill>
                  <a:srgbClr val="0070C0"/>
                </a:solidFill>
              </a:rPr>
              <a:t>Varuni Tennakoon, Janine Wiles, </a:t>
            </a:r>
            <a:r>
              <a:rPr lang="en-GB" sz="1800" dirty="0" err="1">
                <a:solidFill>
                  <a:srgbClr val="0070C0"/>
                </a:solidFill>
              </a:rPr>
              <a:t>Roshini</a:t>
            </a:r>
            <a:r>
              <a:rPr lang="en-GB" sz="1800" dirty="0">
                <a:solidFill>
                  <a:srgbClr val="0070C0"/>
                </a:solidFill>
              </a:rPr>
              <a:t> Peiris-John, Rajitha Wickremasinghe, Bridget Kool, Shanthi </a:t>
            </a:r>
            <a:r>
              <a:rPr lang="en-GB" sz="1800" dirty="0" err="1">
                <a:solidFill>
                  <a:srgbClr val="0070C0"/>
                </a:solidFill>
              </a:rPr>
              <a:t>Ameratunga</a:t>
            </a:r>
            <a:r>
              <a:rPr lang="en-GB" sz="1800" dirty="0">
                <a:solidFill>
                  <a:srgbClr val="0070C0"/>
                </a:solidFill>
              </a:rPr>
              <a:t>, Transport equity in Sri Lanka: Experiences linked to disability and older age, (2020) Journal of Transport &amp; Health, 18, 100913,ISSN 2214-1405, </a:t>
            </a:r>
            <a:r>
              <a:rPr lang="en-GB" sz="1800" dirty="0">
                <a:solidFill>
                  <a:srgbClr val="0070C0"/>
                </a:solidFill>
                <a:hlinkClick r:id="rId2">
                  <a:extLst>
                    <a:ext uri="{A12FA001-AC4F-418D-AE19-62706E023703}">
                      <ahyp:hlinkClr xmlns:ahyp="http://schemas.microsoft.com/office/drawing/2018/hyperlinkcolor" val="tx"/>
                    </a:ext>
                  </a:extLst>
                </a:hlinkClick>
              </a:rPr>
              <a:t>https://doi.org/10.1016/j.jth.2020.100913</a:t>
            </a:r>
            <a:r>
              <a:rPr lang="en-GB" sz="1800" dirty="0">
                <a:solidFill>
                  <a:srgbClr val="0070C0"/>
                </a:solidFill>
              </a:rPr>
              <a:t>. https://www.sciencedirect.com/science/article/pii/S2214140520301171)</a:t>
            </a:r>
          </a:p>
          <a:p>
            <a:pPr lvl="1"/>
            <a:r>
              <a:rPr lang="en-GB" dirty="0">
                <a:solidFill>
                  <a:srgbClr val="0070C0"/>
                </a:solidFill>
              </a:rPr>
              <a:t>Transport- a well-known determinant of health</a:t>
            </a:r>
          </a:p>
          <a:p>
            <a:pPr lvl="1"/>
            <a:r>
              <a:rPr lang="en-GB" dirty="0">
                <a:solidFill>
                  <a:srgbClr val="0070C0"/>
                </a:solidFill>
              </a:rPr>
              <a:t>Salient to wellbeing and health outcomes among older people and people with disabilities.</a:t>
            </a:r>
          </a:p>
          <a:p>
            <a:pPr lvl="1"/>
            <a:r>
              <a:rPr lang="en-GB" dirty="0">
                <a:solidFill>
                  <a:srgbClr val="0070C0"/>
                </a:solidFill>
              </a:rPr>
              <a:t>Focus groups identified barriers as poor road systems and public vehicles, lack of representation in road development programmes, reduced opportunities for meaningful participation in society, negative public attitudes re ageing and disability, poverty restricting access to transport. </a:t>
            </a:r>
          </a:p>
          <a:p>
            <a:endParaRPr lang="en-GB" dirty="0">
              <a:solidFill>
                <a:srgbClr val="0070C0"/>
              </a:solidFill>
            </a:endParaRPr>
          </a:p>
        </p:txBody>
      </p:sp>
    </p:spTree>
    <p:extLst>
      <p:ext uri="{BB962C8B-B14F-4D97-AF65-F5344CB8AC3E}">
        <p14:creationId xmlns:p14="http://schemas.microsoft.com/office/powerpoint/2010/main" val="2497920997"/>
      </p:ext>
    </p:extLst>
  </p:cSld>
  <p:clrMapOvr>
    <a:masterClrMapping/>
  </p:clrMapOvr>
  <mc:AlternateContent xmlns:mc="http://schemas.openxmlformats.org/markup-compatibility/2006" xmlns:p14="http://schemas.microsoft.com/office/powerpoint/2010/main">
    <mc:Choice Requires="p14">
      <p:transition spd="slow" p14:dur="2000" advTm="121347"/>
    </mc:Choice>
    <mc:Fallback xmlns="">
      <p:transition spd="slow" advTm="1213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D567E-CA86-83FF-3590-36873C494876}"/>
              </a:ext>
            </a:extLst>
          </p:cNvPr>
          <p:cNvSpPr>
            <a:spLocks noGrp="1"/>
          </p:cNvSpPr>
          <p:nvPr>
            <p:ph idx="1"/>
          </p:nvPr>
        </p:nvSpPr>
        <p:spPr>
          <a:xfrm>
            <a:off x="653143" y="845910"/>
            <a:ext cx="11075437" cy="4948399"/>
          </a:xfrm>
        </p:spPr>
        <p:txBody>
          <a:bodyPr>
            <a:normAutofit fontScale="92500"/>
          </a:bodyPr>
          <a:lstStyle/>
          <a:p>
            <a:pPr marL="0" indent="0">
              <a:buNone/>
            </a:pPr>
            <a:r>
              <a:rPr lang="en-GB" b="1" dirty="0">
                <a:solidFill>
                  <a:srgbClr val="0070C0"/>
                </a:solidFill>
              </a:rPr>
              <a:t>Attitudes to aging </a:t>
            </a:r>
          </a:p>
          <a:p>
            <a:pPr lvl="1"/>
            <a:r>
              <a:rPr lang="en-GB" dirty="0">
                <a:solidFill>
                  <a:srgbClr val="0070C0"/>
                </a:solidFill>
              </a:rPr>
              <a:t>Abuse against older adults in Sri Lanka is identified as a pressing problem. </a:t>
            </a:r>
            <a:r>
              <a:rPr lang="en-GB" b="0" i="0" dirty="0" err="1">
                <a:solidFill>
                  <a:srgbClr val="0070C0"/>
                </a:solidFill>
                <a:effectLst/>
              </a:rPr>
              <a:t>Maduwage</a:t>
            </a:r>
            <a:r>
              <a:rPr lang="en-GB" b="0" i="0" dirty="0">
                <a:solidFill>
                  <a:srgbClr val="0070C0"/>
                </a:solidFill>
                <a:effectLst/>
              </a:rPr>
              <a:t> S. Situational Overview of Elder Abuse in Sri Lanka. International Handbook of Elder Abuse and Mistreatment. Singapore: Springer; 2020. pp. 427–437.</a:t>
            </a:r>
            <a:endParaRPr lang="en-GB" dirty="0">
              <a:solidFill>
                <a:srgbClr val="0070C0"/>
              </a:solidFill>
            </a:endParaRPr>
          </a:p>
          <a:p>
            <a:pPr lvl="1"/>
            <a:r>
              <a:rPr lang="en-GB" dirty="0">
                <a:solidFill>
                  <a:srgbClr val="0070C0"/>
                </a:solidFill>
              </a:rPr>
              <a:t>Understanding suicide in elderly people in Sri Lanka may shed light: </a:t>
            </a:r>
          </a:p>
          <a:p>
            <a:pPr lvl="1"/>
            <a:r>
              <a:rPr lang="en-GB" dirty="0">
                <a:solidFill>
                  <a:srgbClr val="0070C0"/>
                </a:solidFill>
              </a:rPr>
              <a:t>Warning indicators of suicide in elders: angry outbursts, sleep disturbance, isolation, thoughts of meaningless life.  Talking about death or suicide is a very rare indicator.   Families usually unaware of signs. </a:t>
            </a:r>
          </a:p>
          <a:p>
            <a:pPr lvl="1"/>
            <a:r>
              <a:rPr lang="en-GB" dirty="0">
                <a:solidFill>
                  <a:srgbClr val="0070C0"/>
                </a:solidFill>
              </a:rPr>
              <a:t>Help-seeking is limited by: weak social network; poor understanding of warning signs by families; negative attitudes to old-age culture; crisis of personal perspectives in help-seeking.</a:t>
            </a:r>
          </a:p>
          <a:p>
            <a:pPr lvl="1"/>
            <a:r>
              <a:rPr lang="en-GB" dirty="0">
                <a:solidFill>
                  <a:srgbClr val="0070C0"/>
                </a:solidFill>
              </a:rPr>
              <a:t>Promoting mental health services and help-seeking, would reduce suicide in older people.</a:t>
            </a:r>
          </a:p>
          <a:p>
            <a:pPr lvl="1"/>
            <a:r>
              <a:rPr lang="en-GB" sz="1400" dirty="0" err="1">
                <a:solidFill>
                  <a:srgbClr val="0070C0"/>
                </a:solidFill>
              </a:rPr>
              <a:t>Rasanayake</a:t>
            </a:r>
            <a:r>
              <a:rPr lang="en-GB" sz="1400" dirty="0">
                <a:solidFill>
                  <a:srgbClr val="0070C0"/>
                </a:solidFill>
              </a:rPr>
              <a:t> S, </a:t>
            </a:r>
            <a:r>
              <a:rPr lang="en-GB" sz="1400" dirty="0" err="1">
                <a:solidFill>
                  <a:srgbClr val="0070C0"/>
                </a:solidFill>
              </a:rPr>
              <a:t>Navratil</a:t>
            </a:r>
            <a:r>
              <a:rPr lang="en-GB" sz="1400" dirty="0">
                <a:solidFill>
                  <a:srgbClr val="0070C0"/>
                </a:solidFill>
              </a:rPr>
              <a:t> P (2023- in progress) Warning signs of elderly suicide and factors affecting professional help-seeking: case of Sri Lanka, Jn Population and Social Studies, 31, https://so03.tci-thaijo.org/index.php/jpss/article/view/255910</a:t>
            </a:r>
          </a:p>
          <a:p>
            <a:endParaRPr lang="en-US" dirty="0">
              <a:solidFill>
                <a:srgbClr val="0070C0"/>
              </a:solidFill>
            </a:endParaRPr>
          </a:p>
        </p:txBody>
      </p:sp>
    </p:spTree>
    <p:extLst>
      <p:ext uri="{BB962C8B-B14F-4D97-AF65-F5344CB8AC3E}">
        <p14:creationId xmlns:p14="http://schemas.microsoft.com/office/powerpoint/2010/main" val="3374489567"/>
      </p:ext>
    </p:extLst>
  </p:cSld>
  <p:clrMapOvr>
    <a:masterClrMapping/>
  </p:clrMapOvr>
  <mc:AlternateContent xmlns:mc="http://schemas.openxmlformats.org/markup-compatibility/2006" xmlns:p14="http://schemas.microsoft.com/office/powerpoint/2010/main">
    <mc:Choice Requires="p14">
      <p:transition spd="slow" p14:dur="2000" advTm="158862"/>
    </mc:Choice>
    <mc:Fallback xmlns="">
      <p:transition spd="slow" advTm="1588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031D-8AF5-40EB-B82E-099CF0456F7D}"/>
              </a:ext>
            </a:extLst>
          </p:cNvPr>
          <p:cNvSpPr>
            <a:spLocks noGrp="1"/>
          </p:cNvSpPr>
          <p:nvPr>
            <p:ph type="title"/>
          </p:nvPr>
        </p:nvSpPr>
        <p:spPr>
          <a:xfrm>
            <a:off x="560387" y="433916"/>
            <a:ext cx="8534400" cy="503768"/>
          </a:xfrm>
        </p:spPr>
        <p:txBody>
          <a:bodyPr>
            <a:normAutofit fontScale="90000"/>
          </a:bodyPr>
          <a:lstStyle/>
          <a:p>
            <a:r>
              <a:rPr lang="en-GB" b="1" dirty="0">
                <a:solidFill>
                  <a:srgbClr val="0070C0"/>
                </a:solidFill>
              </a:rPr>
              <a:t>Caregivers</a:t>
            </a:r>
          </a:p>
        </p:txBody>
      </p:sp>
      <p:sp>
        <p:nvSpPr>
          <p:cNvPr id="3" name="Content Placeholder 2">
            <a:extLst>
              <a:ext uri="{FF2B5EF4-FFF2-40B4-BE49-F238E27FC236}">
                <a16:creationId xmlns:a16="http://schemas.microsoft.com/office/drawing/2014/main" id="{121284BE-D2A0-4F84-84AE-520170B3BCD1}"/>
              </a:ext>
            </a:extLst>
          </p:cNvPr>
          <p:cNvSpPr>
            <a:spLocks noGrp="1"/>
          </p:cNvSpPr>
          <p:nvPr>
            <p:ph idx="1"/>
          </p:nvPr>
        </p:nvSpPr>
        <p:spPr>
          <a:xfrm>
            <a:off x="419100" y="1069976"/>
            <a:ext cx="11525250" cy="5354108"/>
          </a:xfrm>
        </p:spPr>
        <p:txBody>
          <a:bodyPr>
            <a:normAutofit/>
          </a:bodyPr>
          <a:lstStyle/>
          <a:p>
            <a:r>
              <a:rPr lang="en-GB" dirty="0">
                <a:solidFill>
                  <a:srgbClr val="0070C0"/>
                </a:solidFill>
              </a:rPr>
              <a:t>P</a:t>
            </a:r>
            <a:r>
              <a:rPr lang="en-GB" b="0" i="0" dirty="0">
                <a:solidFill>
                  <a:srgbClr val="0070C0"/>
                </a:solidFill>
                <a:effectLst/>
              </a:rPr>
              <a:t>ositive perceptions of caregivers can be better cultivated when caring is lauded as a virtuous act that aids in reducing the care deficit. </a:t>
            </a:r>
            <a:endParaRPr lang="en-GB" dirty="0">
              <a:solidFill>
                <a:srgbClr val="0070C0"/>
              </a:solidFill>
            </a:endParaRPr>
          </a:p>
          <a:p>
            <a:r>
              <a:rPr lang="en-GB" dirty="0">
                <a:solidFill>
                  <a:srgbClr val="0070C0"/>
                </a:solidFill>
              </a:rPr>
              <a:t>A 2021 global study (20 countries) found that while perceptions of caregivers in Bangladesh was most positive, those of Sri Lanka were most negative. </a:t>
            </a:r>
          </a:p>
          <a:p>
            <a:r>
              <a:rPr lang="en-GB" dirty="0">
                <a:solidFill>
                  <a:srgbClr val="0070C0"/>
                </a:solidFill>
              </a:rPr>
              <a:t>This highlights the importance of culture as an influencing factor rather than geographic region (Ghana is second most positive and Tanzania is second most negative). </a:t>
            </a:r>
          </a:p>
          <a:p>
            <a:endParaRPr lang="en-GB" sz="900" dirty="0">
              <a:solidFill>
                <a:srgbClr val="0070C0"/>
              </a:solidFill>
            </a:endParaRPr>
          </a:p>
        </p:txBody>
      </p:sp>
    </p:spTree>
    <p:extLst>
      <p:ext uri="{BB962C8B-B14F-4D97-AF65-F5344CB8AC3E}">
        <p14:creationId xmlns:p14="http://schemas.microsoft.com/office/powerpoint/2010/main" val="2935267306"/>
      </p:ext>
    </p:extLst>
  </p:cSld>
  <p:clrMapOvr>
    <a:masterClrMapping/>
  </p:clrMapOvr>
  <mc:AlternateContent xmlns:mc="http://schemas.openxmlformats.org/markup-compatibility/2006" xmlns:p14="http://schemas.microsoft.com/office/powerpoint/2010/main">
    <mc:Choice Requires="p14">
      <p:transition spd="slow" p14:dur="2000" advTm="66453"/>
    </mc:Choice>
    <mc:Fallback xmlns="">
      <p:transition spd="slow" advTm="664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942CF-6BC9-46E1-BEAD-FD19589BC492}"/>
              </a:ext>
            </a:extLst>
          </p:cNvPr>
          <p:cNvSpPr>
            <a:spLocks noGrp="1"/>
          </p:cNvSpPr>
          <p:nvPr>
            <p:ph idx="1"/>
          </p:nvPr>
        </p:nvSpPr>
        <p:spPr>
          <a:xfrm>
            <a:off x="307911" y="429208"/>
            <a:ext cx="11532636" cy="5411755"/>
          </a:xfrm>
        </p:spPr>
        <p:txBody>
          <a:bodyPr>
            <a:normAutofit fontScale="32500" lnSpcReduction="20000"/>
          </a:bodyPr>
          <a:lstStyle/>
          <a:p>
            <a:r>
              <a:rPr lang="en-GB" sz="9600" dirty="0">
                <a:solidFill>
                  <a:srgbClr val="0070C0"/>
                </a:solidFill>
              </a:rPr>
              <a:t>In Bangladesh families provide most, nurses provide very little hands-on care. Culture &amp; religious norms dissuade nurses (mostly female) in Bangladesh from intimate patient contact, especially with men.  </a:t>
            </a:r>
          </a:p>
          <a:p>
            <a:r>
              <a:rPr lang="en-GB" sz="9600" dirty="0">
                <a:solidFill>
                  <a:srgbClr val="0070C0"/>
                </a:solidFill>
              </a:rPr>
              <a:t>Despite a ‘strong intergenerational care system’ in Sri Lanka, emotional or verbal abuse and neglect are reported as common.     Multiple reports of discrimination against caregivers for people with mental illness are said to be linked to ‘courtesy stigma’, where prejudice against people with mental illness is extended to their caregivers.  </a:t>
            </a:r>
          </a:p>
          <a:p>
            <a:pPr marL="0">
              <a:lnSpc>
                <a:spcPct val="110000"/>
              </a:lnSpc>
              <a:spcBef>
                <a:spcPts val="0"/>
              </a:spcBef>
            </a:pPr>
            <a:r>
              <a:rPr lang="en-GB" sz="5100" b="0" i="0" dirty="0" err="1">
                <a:solidFill>
                  <a:srgbClr val="0070C0"/>
                </a:solidFill>
                <a:effectLst/>
              </a:rPr>
              <a:t>Maduwage</a:t>
            </a:r>
            <a:r>
              <a:rPr lang="en-GB" sz="5100" b="0" i="0" dirty="0">
                <a:solidFill>
                  <a:srgbClr val="0070C0"/>
                </a:solidFill>
                <a:effectLst/>
              </a:rPr>
              <a:t> S. Situational Overview of Elder Abuse in Sri Lanka. International Handbook of Elder Abuse and Mistreatment. Singapore: Springer; 2020. pp. 427–437. </a:t>
            </a:r>
            <a:r>
              <a:rPr lang="en-GB" sz="5100" b="0" i="0" u="sng" dirty="0">
                <a:solidFill>
                  <a:srgbClr val="0070C0"/>
                </a:solidFill>
                <a:effectLst/>
                <a:hlinkClick r:id="rId2">
                  <a:extLst>
                    <a:ext uri="{A12FA001-AC4F-418D-AE19-62706E023703}">
                      <ahyp:hlinkClr xmlns:ahyp="http://schemas.microsoft.com/office/drawing/2018/hyperlinkcolor" val="tx"/>
                    </a:ext>
                  </a:extLst>
                </a:hlinkClick>
              </a:rPr>
              <a:t>https://doi.org/10.1007/978-981-13-8610-7</a:t>
            </a:r>
            <a:r>
              <a:rPr lang="en-GB" sz="5100" b="0" i="0" dirty="0">
                <a:solidFill>
                  <a:srgbClr val="0070C0"/>
                </a:solidFill>
                <a:effectLst/>
              </a:rPr>
              <a:t>_24</a:t>
            </a:r>
          </a:p>
          <a:p>
            <a:pPr marL="0">
              <a:lnSpc>
                <a:spcPct val="110000"/>
              </a:lnSpc>
              <a:spcBef>
                <a:spcPts val="0"/>
              </a:spcBef>
            </a:pPr>
            <a:r>
              <a:rPr lang="en-GB" sz="5100" b="0" i="0" dirty="0">
                <a:solidFill>
                  <a:srgbClr val="0070C0"/>
                </a:solidFill>
                <a:effectLst/>
              </a:rPr>
              <a:t>Ng R, </a:t>
            </a:r>
            <a:r>
              <a:rPr lang="en-GB" sz="5100" b="0" i="0" dirty="0" err="1">
                <a:solidFill>
                  <a:srgbClr val="0070C0"/>
                </a:solidFill>
                <a:effectLst/>
              </a:rPr>
              <a:t>Indran</a:t>
            </a:r>
            <a:r>
              <a:rPr lang="en-GB" sz="5100" b="0" i="0" dirty="0">
                <a:solidFill>
                  <a:srgbClr val="0070C0"/>
                </a:solidFill>
                <a:effectLst/>
              </a:rPr>
              <a:t> N (2021) Societal perceptions of caregivers linked to culture across 20 countries: Evidence from a 10-billion-word database. </a:t>
            </a:r>
            <a:r>
              <a:rPr lang="en-GB" sz="5100" b="0" i="0" dirty="0" err="1">
                <a:solidFill>
                  <a:srgbClr val="0070C0"/>
                </a:solidFill>
                <a:effectLst/>
              </a:rPr>
              <a:t>PLoS</a:t>
            </a:r>
            <a:r>
              <a:rPr lang="en-GB" sz="5100" b="0" i="0" dirty="0">
                <a:solidFill>
                  <a:srgbClr val="0070C0"/>
                </a:solidFill>
                <a:effectLst/>
              </a:rPr>
              <a:t> ONE 16(7): e0251161. </a:t>
            </a:r>
            <a:r>
              <a:rPr lang="en-GB" sz="5100" b="0" i="0" dirty="0">
                <a:solidFill>
                  <a:srgbClr val="0070C0"/>
                </a:solidFill>
                <a:effectLst/>
                <a:hlinkClick r:id="rId3">
                  <a:extLst>
                    <a:ext uri="{A12FA001-AC4F-418D-AE19-62706E023703}">
                      <ahyp:hlinkClr xmlns:ahyp="http://schemas.microsoft.com/office/drawing/2018/hyperlinkcolor" val="tx"/>
                    </a:ext>
                  </a:extLst>
                </a:hlinkClick>
              </a:rPr>
              <a:t>https://doi.org/10.1371/journal.pone.0251161</a:t>
            </a:r>
            <a:endParaRPr lang="en-GB" sz="5100" b="0" i="0" dirty="0">
              <a:solidFill>
                <a:srgbClr val="0070C0"/>
              </a:solidFill>
              <a:effectLst/>
            </a:endParaRPr>
          </a:p>
          <a:p>
            <a:pPr marL="0">
              <a:lnSpc>
                <a:spcPct val="110000"/>
              </a:lnSpc>
              <a:spcBef>
                <a:spcPts val="0"/>
              </a:spcBef>
            </a:pPr>
            <a:r>
              <a:rPr lang="en-GB" sz="5100" b="0" i="0" dirty="0">
                <a:solidFill>
                  <a:srgbClr val="0070C0"/>
                </a:solidFill>
                <a:effectLst/>
              </a:rPr>
              <a:t>Watt MH, </a:t>
            </a:r>
            <a:r>
              <a:rPr lang="en-GB" sz="5100" b="0" i="0" dirty="0" err="1">
                <a:solidFill>
                  <a:srgbClr val="0070C0"/>
                </a:solidFill>
                <a:effectLst/>
              </a:rPr>
              <a:t>Perera</a:t>
            </a:r>
            <a:r>
              <a:rPr lang="en-GB" sz="5100" b="0" i="0" dirty="0">
                <a:solidFill>
                  <a:srgbClr val="0070C0"/>
                </a:solidFill>
                <a:effectLst/>
              </a:rPr>
              <a:t> B, </a:t>
            </a:r>
            <a:r>
              <a:rPr lang="en-GB" sz="5100" b="0" i="0" dirty="0" err="1">
                <a:solidFill>
                  <a:srgbClr val="0070C0"/>
                </a:solidFill>
                <a:effectLst/>
              </a:rPr>
              <a:t>Østbye</a:t>
            </a:r>
            <a:r>
              <a:rPr lang="en-GB" sz="5100" b="0" i="0" dirty="0">
                <a:solidFill>
                  <a:srgbClr val="0070C0"/>
                </a:solidFill>
                <a:effectLst/>
              </a:rPr>
              <a:t> T, </a:t>
            </a:r>
            <a:r>
              <a:rPr lang="en-GB" sz="5100" b="0" i="0" dirty="0" err="1">
                <a:solidFill>
                  <a:srgbClr val="0070C0"/>
                </a:solidFill>
                <a:effectLst/>
              </a:rPr>
              <a:t>Ranabahu</a:t>
            </a:r>
            <a:r>
              <a:rPr lang="en-GB" sz="5100" b="0" i="0" dirty="0">
                <a:solidFill>
                  <a:srgbClr val="0070C0"/>
                </a:solidFill>
                <a:effectLst/>
              </a:rPr>
              <a:t> S, Rajapakse H, </a:t>
            </a:r>
            <a:r>
              <a:rPr lang="en-GB" sz="5100" b="0" i="0" dirty="0" err="1">
                <a:solidFill>
                  <a:srgbClr val="0070C0"/>
                </a:solidFill>
                <a:effectLst/>
              </a:rPr>
              <a:t>Maselko</a:t>
            </a:r>
            <a:r>
              <a:rPr lang="en-GB" sz="5100" b="0" i="0" dirty="0">
                <a:solidFill>
                  <a:srgbClr val="0070C0"/>
                </a:solidFill>
                <a:effectLst/>
              </a:rPr>
              <a:t> J. Caregiving expectations and challenges among elders and their adult children in Southern Sri Lanka. Ageing Soc. 2014;34: 838–858. pmid:25152553</a:t>
            </a:r>
          </a:p>
          <a:p>
            <a:pPr marL="0">
              <a:lnSpc>
                <a:spcPct val="110000"/>
              </a:lnSpc>
              <a:spcBef>
                <a:spcPts val="0"/>
              </a:spcBef>
            </a:pPr>
            <a:r>
              <a:rPr lang="en-GB" sz="5100" b="0" i="0" dirty="0">
                <a:solidFill>
                  <a:srgbClr val="0070C0"/>
                </a:solidFill>
                <a:effectLst/>
              </a:rPr>
              <a:t>Fernando SM, Deane FP, McLeod HJ, Davis EL. A carer burden and stigma in schizophrenia and affective disorders: Experiences from Sri Lanka. Asian J Psychiatry. 2017;26: 77–81. pmid:28483097</a:t>
            </a:r>
            <a:endParaRPr lang="en-US" dirty="0">
              <a:solidFill>
                <a:srgbClr val="0070C0"/>
              </a:solidFill>
            </a:endParaRPr>
          </a:p>
        </p:txBody>
      </p:sp>
    </p:spTree>
    <p:extLst>
      <p:ext uri="{BB962C8B-B14F-4D97-AF65-F5344CB8AC3E}">
        <p14:creationId xmlns:p14="http://schemas.microsoft.com/office/powerpoint/2010/main" val="1657875195"/>
      </p:ext>
    </p:extLst>
  </p:cSld>
  <p:clrMapOvr>
    <a:masterClrMapping/>
  </p:clrMapOvr>
  <mc:AlternateContent xmlns:mc="http://schemas.openxmlformats.org/markup-compatibility/2006" xmlns:p14="http://schemas.microsoft.com/office/powerpoint/2010/main">
    <mc:Choice Requires="p14">
      <p:transition spd="slow" p14:dur="2000" advTm="118568"/>
    </mc:Choice>
    <mc:Fallback xmlns="">
      <p:transition spd="slow" advTm="11856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2655</Words>
  <Application>Microsoft Office PowerPoint</Application>
  <PresentationFormat>Widescreen</PresentationFormat>
  <Paragraphs>144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roboto</vt:lpstr>
      <vt:lpstr>Times New Roman</vt:lpstr>
      <vt:lpstr>Office Theme</vt:lpstr>
      <vt:lpstr>Sociocultural factors influence on people with Neurodegenerative disorders</vt:lpstr>
      <vt:lpstr>Learning Outcomes </vt:lpstr>
      <vt:lpstr>Sociocultural factors</vt:lpstr>
      <vt:lpstr>Sociocultural factors</vt:lpstr>
      <vt:lpstr>Contd…</vt:lpstr>
      <vt:lpstr>Sociocultural perspectives</vt:lpstr>
      <vt:lpstr>PowerPoint Presentation</vt:lpstr>
      <vt:lpstr>Caregivers</vt:lpstr>
      <vt:lpstr>PowerPoint Presentation</vt:lpstr>
      <vt:lpstr>Case Scenario</vt:lpstr>
      <vt:lpstr>PowerPoint Presentation</vt:lpstr>
      <vt:lpstr>PowerPoint Presentation</vt:lpstr>
      <vt:lpstr>PowerPoint Presentation</vt:lpstr>
      <vt:lpstr>PowerPoint Presentation</vt:lpstr>
      <vt:lpstr>Potential sociocultural issues for Kamala</vt:lpstr>
      <vt:lpstr>Is there another way to phrase the issues?</vt:lpstr>
      <vt:lpstr>Summary </vt:lpstr>
      <vt:lpstr>Scenario</vt:lpstr>
      <vt:lpstr>Scenario – my attempt- you may do better!...</vt:lpstr>
      <vt:lpstr>References </vt:lpstr>
      <vt:lpstr>Any questions?</vt:lpstr>
      <vt:lpstr>Thank you </vt:lpstr>
      <vt:lpstr>Duration – 2 hours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steve smith</cp:lastModifiedBy>
  <cp:revision>7</cp:revision>
  <dcterms:created xsi:type="dcterms:W3CDTF">2022-12-12T07:56:35Z</dcterms:created>
  <dcterms:modified xsi:type="dcterms:W3CDTF">2023-11-07T05:25:14Z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