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9" r:id="rId2"/>
    <p:sldId id="260" r:id="rId3"/>
    <p:sldId id="269" r:id="rId4"/>
    <p:sldId id="261" r:id="rId5"/>
    <p:sldId id="262" r:id="rId6"/>
    <p:sldId id="270" r:id="rId7"/>
    <p:sldId id="273" r:id="rId8"/>
    <p:sldId id="274" r:id="rId9"/>
    <p:sldId id="267" r:id="rId10"/>
    <p:sldId id="266" r:id="rId11"/>
    <p:sldId id="512" r:id="rId12"/>
    <p:sldId id="268" r:id="rId13"/>
    <p:sldId id="510" r:id="rId14"/>
    <p:sldId id="511" r:id="rId15"/>
    <p:sldId id="51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13" autoAdjust="0"/>
    <p:restoredTop sz="96327"/>
  </p:normalViewPr>
  <p:slideViewPr>
    <p:cSldViewPr snapToGrid="0">
      <p:cViewPr varScale="1">
        <p:scale>
          <a:sx n="82" d="100"/>
          <a:sy n="82" d="100"/>
        </p:scale>
        <p:origin x="70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 smith" userId="b48a1e4ac3f36e84" providerId="LiveId" clId="{E0963EC0-850A-47A2-ABD1-30DA378FF5B8}"/>
    <pc:docChg chg="custSel modSld sldOrd">
      <pc:chgData name="steve smith" userId="b48a1e4ac3f36e84" providerId="LiveId" clId="{E0963EC0-850A-47A2-ABD1-30DA378FF5B8}" dt="2023-09-17T15:05:49.499" v="39" actId="20577"/>
      <pc:docMkLst>
        <pc:docMk/>
      </pc:docMkLst>
      <pc:sldChg chg="modSp mod ord">
        <pc:chgData name="steve smith" userId="b48a1e4ac3f36e84" providerId="LiveId" clId="{E0963EC0-850A-47A2-ABD1-30DA378FF5B8}" dt="2023-09-17T15:05:49.499" v="39" actId="20577"/>
        <pc:sldMkLst>
          <pc:docMk/>
          <pc:sldMk cId="4180465040" sldId="513"/>
        </pc:sldMkLst>
        <pc:spChg chg="mod">
          <ac:chgData name="steve smith" userId="b48a1e4ac3f36e84" providerId="LiveId" clId="{E0963EC0-850A-47A2-ABD1-30DA378FF5B8}" dt="2023-08-11T14:32:30.889" v="36" actId="20577"/>
          <ac:spMkLst>
            <pc:docMk/>
            <pc:sldMk cId="4180465040" sldId="513"/>
            <ac:spMk id="2" creationId="{C6D35850-9061-FCE3-9C2D-14F7E2A958F0}"/>
          </ac:spMkLst>
        </pc:spChg>
        <pc:spChg chg="mod">
          <ac:chgData name="steve smith" userId="b48a1e4ac3f36e84" providerId="LiveId" clId="{E0963EC0-850A-47A2-ABD1-30DA378FF5B8}" dt="2023-09-17T15:05:49.499" v="39" actId="20577"/>
          <ac:spMkLst>
            <pc:docMk/>
            <pc:sldMk cId="4180465040" sldId="513"/>
            <ac:spMk id="3" creationId="{3985F982-6C17-D34A-F052-02BEAEF362E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5CEFD-F132-8D4A-CBD6-0D58E795D3E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45DDD34-4E3C-E741-0A54-ED5AF84004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A58F8AAD-A814-3D44-58F5-89C98849742A}"/>
              </a:ext>
            </a:extLst>
          </p:cNvPr>
          <p:cNvSpPr>
            <a:spLocks noGrp="1"/>
          </p:cNvSpPr>
          <p:nvPr>
            <p:ph type="dt" sz="half" idx="10"/>
          </p:nvPr>
        </p:nvSpPr>
        <p:spPr/>
        <p:txBody>
          <a:bodyPr/>
          <a:lstStyle/>
          <a:p>
            <a:fld id="{48A87A34-81AB-432B-8DAE-1953F412C126}" type="datetimeFigureOut">
              <a:rPr lang="en-US" smtClean="0"/>
              <a:t>11/7/2023</a:t>
            </a:fld>
            <a:endParaRPr lang="en-US" dirty="0"/>
          </a:p>
        </p:txBody>
      </p:sp>
      <p:sp>
        <p:nvSpPr>
          <p:cNvPr id="5" name="Footer Placeholder 4">
            <a:extLst>
              <a:ext uri="{FF2B5EF4-FFF2-40B4-BE49-F238E27FC236}">
                <a16:creationId xmlns:a16="http://schemas.microsoft.com/office/drawing/2014/main" id="{F4996C51-1EC5-A5E8-823B-6EDB7BA204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A2431DE-0A3F-6886-DB7F-483C61EE2C4F}"/>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88802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3A261-92D8-3C9A-C350-A3262F2B07F4}"/>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8797523C-16AF-B858-9798-C9FB60FC981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A72954E-AE30-A390-73BF-BC8392CDF1CA}"/>
              </a:ext>
            </a:extLst>
          </p:cNvPr>
          <p:cNvSpPr>
            <a:spLocks noGrp="1"/>
          </p:cNvSpPr>
          <p:nvPr>
            <p:ph type="dt" sz="half" idx="10"/>
          </p:nvPr>
        </p:nvSpPr>
        <p:spPr/>
        <p:txBody>
          <a:bodyPr/>
          <a:lstStyle/>
          <a:p>
            <a:fld id="{5706EFCD-9E10-D444-B141-9B23EA676C6C}" type="datetimeFigureOut">
              <a:rPr lang="en-SE" smtClean="0"/>
              <a:t>11/07/2023</a:t>
            </a:fld>
            <a:endParaRPr lang="en-SE"/>
          </a:p>
        </p:txBody>
      </p:sp>
      <p:sp>
        <p:nvSpPr>
          <p:cNvPr id="5" name="Footer Placeholder 4">
            <a:extLst>
              <a:ext uri="{FF2B5EF4-FFF2-40B4-BE49-F238E27FC236}">
                <a16:creationId xmlns:a16="http://schemas.microsoft.com/office/drawing/2014/main" id="{3B180001-0E36-47BA-7A8D-6E7825E1767F}"/>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D1EE6D6B-357F-6C30-2BDB-33907DA45C83}"/>
              </a:ext>
            </a:extLst>
          </p:cNvPr>
          <p:cNvSpPr>
            <a:spLocks noGrp="1"/>
          </p:cNvSpPr>
          <p:nvPr>
            <p:ph type="sldNum" sz="quarter" idx="12"/>
          </p:nvPr>
        </p:nvSpPr>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48323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0A9822-3C47-265F-D55B-D32ADCD0497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31103D28-B598-74F5-FBF1-F2CB5AFC976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153D17F-1E9A-021D-155C-5AF85EA07B51}"/>
              </a:ext>
            </a:extLst>
          </p:cNvPr>
          <p:cNvSpPr>
            <a:spLocks noGrp="1"/>
          </p:cNvSpPr>
          <p:nvPr>
            <p:ph type="dt" sz="half" idx="10"/>
          </p:nvPr>
        </p:nvSpPr>
        <p:spPr/>
        <p:txBody>
          <a:bodyPr/>
          <a:lstStyle/>
          <a:p>
            <a:fld id="{5706EFCD-9E10-D444-B141-9B23EA676C6C}" type="datetimeFigureOut">
              <a:rPr lang="en-SE" smtClean="0"/>
              <a:t>11/07/2023</a:t>
            </a:fld>
            <a:endParaRPr lang="en-SE"/>
          </a:p>
        </p:txBody>
      </p:sp>
      <p:sp>
        <p:nvSpPr>
          <p:cNvPr id="5" name="Footer Placeholder 4">
            <a:extLst>
              <a:ext uri="{FF2B5EF4-FFF2-40B4-BE49-F238E27FC236}">
                <a16:creationId xmlns:a16="http://schemas.microsoft.com/office/drawing/2014/main" id="{75EDF4E7-C8CD-603D-8793-8413E9A11F73}"/>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B526D4BA-DB91-DFC3-14EB-1E0CAC07ADED}"/>
              </a:ext>
            </a:extLst>
          </p:cNvPr>
          <p:cNvSpPr>
            <a:spLocks noGrp="1"/>
          </p:cNvSpPr>
          <p:nvPr>
            <p:ph type="sldNum" sz="quarter" idx="12"/>
          </p:nvPr>
        </p:nvSpPr>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710393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ED16B-BC3D-F431-445B-B70B8DD7189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C659A07-F4A6-A667-01BB-F18B57CA8EB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F72044B-3814-2D59-FE98-1C2432DFEB7F}"/>
              </a:ext>
            </a:extLst>
          </p:cNvPr>
          <p:cNvSpPr>
            <a:spLocks noGrp="1"/>
          </p:cNvSpPr>
          <p:nvPr>
            <p:ph type="dt" sz="half" idx="10"/>
          </p:nvPr>
        </p:nvSpPr>
        <p:spPr/>
        <p:txBody>
          <a:bodyPr/>
          <a:lstStyle/>
          <a:p>
            <a:fld id="{48A87A34-81AB-432B-8DAE-1953F412C126}" type="datetimeFigureOut">
              <a:rPr lang="en-US" smtClean="0"/>
              <a:t>11/7/2023</a:t>
            </a:fld>
            <a:endParaRPr lang="en-US" dirty="0"/>
          </a:p>
        </p:txBody>
      </p:sp>
      <p:sp>
        <p:nvSpPr>
          <p:cNvPr id="5" name="Footer Placeholder 4">
            <a:extLst>
              <a:ext uri="{FF2B5EF4-FFF2-40B4-BE49-F238E27FC236}">
                <a16:creationId xmlns:a16="http://schemas.microsoft.com/office/drawing/2014/main" id="{6EAAB2F3-46A8-C527-0CA1-66CEFBE09A2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41C5A2-5395-0F1D-75EF-B200D25B5867}"/>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78269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C5CB4-40D9-9555-D02F-475CA83E514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B9C01A7F-196B-DBB6-06E9-637F96139F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1C82BC2-625B-7F44-D8CC-232532FD2889}"/>
              </a:ext>
            </a:extLst>
          </p:cNvPr>
          <p:cNvSpPr>
            <a:spLocks noGrp="1"/>
          </p:cNvSpPr>
          <p:nvPr>
            <p:ph type="dt" sz="half" idx="10"/>
          </p:nvPr>
        </p:nvSpPr>
        <p:spPr/>
        <p:txBody>
          <a:bodyPr/>
          <a:lstStyle/>
          <a:p>
            <a:fld id="{48A87A34-81AB-432B-8DAE-1953F412C126}" type="datetimeFigureOut">
              <a:rPr lang="en-US" smtClean="0"/>
              <a:t>11/7/2023</a:t>
            </a:fld>
            <a:endParaRPr lang="en-US" dirty="0"/>
          </a:p>
        </p:txBody>
      </p:sp>
      <p:sp>
        <p:nvSpPr>
          <p:cNvPr id="5" name="Footer Placeholder 4">
            <a:extLst>
              <a:ext uri="{FF2B5EF4-FFF2-40B4-BE49-F238E27FC236}">
                <a16:creationId xmlns:a16="http://schemas.microsoft.com/office/drawing/2014/main" id="{9FBD57DB-36A3-794D-BFFB-BF8B3F8580D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B70087-FE59-1CBE-E46C-D8F6FE7B7542}"/>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74549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F2788-CE66-3E82-5202-74EF9CF78F71}"/>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FF25C31-70CA-5163-0226-8239F2F36B5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603606F3-FC7A-CD21-D833-1FC7139077B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BDD51530-4345-B979-EC24-5D937DF46D8F}"/>
              </a:ext>
            </a:extLst>
          </p:cNvPr>
          <p:cNvSpPr>
            <a:spLocks noGrp="1"/>
          </p:cNvSpPr>
          <p:nvPr>
            <p:ph type="dt" sz="half" idx="10"/>
          </p:nvPr>
        </p:nvSpPr>
        <p:spPr/>
        <p:txBody>
          <a:bodyPr/>
          <a:lstStyle/>
          <a:p>
            <a:fld id="{48A87A34-81AB-432B-8DAE-1953F412C126}" type="datetimeFigureOut">
              <a:rPr lang="en-US" smtClean="0"/>
              <a:t>11/7/2023</a:t>
            </a:fld>
            <a:endParaRPr lang="en-US" dirty="0"/>
          </a:p>
        </p:txBody>
      </p:sp>
      <p:sp>
        <p:nvSpPr>
          <p:cNvPr id="6" name="Footer Placeholder 5">
            <a:extLst>
              <a:ext uri="{FF2B5EF4-FFF2-40B4-BE49-F238E27FC236}">
                <a16:creationId xmlns:a16="http://schemas.microsoft.com/office/drawing/2014/main" id="{2350E345-3A09-7FE5-31AD-E2EBBAA507B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F26C6CD-3632-CC9D-19E9-1996558763F4}"/>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24827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E7AC1-D493-DEA4-957E-E7704B789DAA}"/>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B32B05F2-7A14-2A20-1F55-97D338A74B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264D37D-DFD8-3BB0-DB03-1D2234283B0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6EB59195-7500-EDE1-0C6C-C3BE1D7D4B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BF58575-AAC8-D203-2E7A-CC6262F8FD3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216EC5E0-E997-8EA0-209A-D28F3073D8C7}"/>
              </a:ext>
            </a:extLst>
          </p:cNvPr>
          <p:cNvSpPr>
            <a:spLocks noGrp="1"/>
          </p:cNvSpPr>
          <p:nvPr>
            <p:ph type="dt" sz="half" idx="10"/>
          </p:nvPr>
        </p:nvSpPr>
        <p:spPr/>
        <p:txBody>
          <a:bodyPr/>
          <a:lstStyle/>
          <a:p>
            <a:fld id="{5706EFCD-9E10-D444-B141-9B23EA676C6C}" type="datetimeFigureOut">
              <a:rPr lang="en-SE" smtClean="0"/>
              <a:t>11/07/2023</a:t>
            </a:fld>
            <a:endParaRPr lang="en-SE"/>
          </a:p>
        </p:txBody>
      </p:sp>
      <p:sp>
        <p:nvSpPr>
          <p:cNvPr id="8" name="Footer Placeholder 7">
            <a:extLst>
              <a:ext uri="{FF2B5EF4-FFF2-40B4-BE49-F238E27FC236}">
                <a16:creationId xmlns:a16="http://schemas.microsoft.com/office/drawing/2014/main" id="{E8987AF2-3D98-3094-9800-38FA0156358F}"/>
              </a:ext>
            </a:extLst>
          </p:cNvPr>
          <p:cNvSpPr>
            <a:spLocks noGrp="1"/>
          </p:cNvSpPr>
          <p:nvPr>
            <p:ph type="ftr" sz="quarter" idx="11"/>
          </p:nvPr>
        </p:nvSpPr>
        <p:spPr/>
        <p:txBody>
          <a:bodyPr/>
          <a:lstStyle/>
          <a:p>
            <a:endParaRPr lang="en-SE"/>
          </a:p>
        </p:txBody>
      </p:sp>
      <p:sp>
        <p:nvSpPr>
          <p:cNvPr id="9" name="Slide Number Placeholder 8">
            <a:extLst>
              <a:ext uri="{FF2B5EF4-FFF2-40B4-BE49-F238E27FC236}">
                <a16:creationId xmlns:a16="http://schemas.microsoft.com/office/drawing/2014/main" id="{D4793A2A-9009-CBB4-88B3-FB3912AF4576}"/>
              </a:ext>
            </a:extLst>
          </p:cNvPr>
          <p:cNvSpPr>
            <a:spLocks noGrp="1"/>
          </p:cNvSpPr>
          <p:nvPr>
            <p:ph type="sldNum" sz="quarter" idx="12"/>
          </p:nvPr>
        </p:nvSpPr>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791275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060D5-38C7-5768-7F52-12FB5935E28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09820CB5-96BE-D5CE-E221-705DBE5BF24F}"/>
              </a:ext>
            </a:extLst>
          </p:cNvPr>
          <p:cNvSpPr>
            <a:spLocks noGrp="1"/>
          </p:cNvSpPr>
          <p:nvPr>
            <p:ph type="dt" sz="half" idx="10"/>
          </p:nvPr>
        </p:nvSpPr>
        <p:spPr/>
        <p:txBody>
          <a:bodyPr/>
          <a:lstStyle/>
          <a:p>
            <a:fld id="{5706EFCD-9E10-D444-B141-9B23EA676C6C}" type="datetimeFigureOut">
              <a:rPr lang="en-SE" smtClean="0"/>
              <a:t>11/07/2023</a:t>
            </a:fld>
            <a:endParaRPr lang="en-SE"/>
          </a:p>
        </p:txBody>
      </p:sp>
      <p:sp>
        <p:nvSpPr>
          <p:cNvPr id="4" name="Footer Placeholder 3">
            <a:extLst>
              <a:ext uri="{FF2B5EF4-FFF2-40B4-BE49-F238E27FC236}">
                <a16:creationId xmlns:a16="http://schemas.microsoft.com/office/drawing/2014/main" id="{06C36FA7-277B-0FE5-1DA2-7C13523EF846}"/>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ABDADCCC-D6CF-59E3-E25D-53BEF03821FA}"/>
              </a:ext>
            </a:extLst>
          </p:cNvPr>
          <p:cNvSpPr>
            <a:spLocks noGrp="1"/>
          </p:cNvSpPr>
          <p:nvPr>
            <p:ph type="sldNum" sz="quarter" idx="12"/>
          </p:nvPr>
        </p:nvSpPr>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3091890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5ABC2C-9D2B-3F7F-B0B9-A7B5E1AA7C32}"/>
              </a:ext>
            </a:extLst>
          </p:cNvPr>
          <p:cNvSpPr>
            <a:spLocks noGrp="1"/>
          </p:cNvSpPr>
          <p:nvPr>
            <p:ph type="dt" sz="half" idx="10"/>
          </p:nvPr>
        </p:nvSpPr>
        <p:spPr/>
        <p:txBody>
          <a:bodyPr/>
          <a:lstStyle/>
          <a:p>
            <a:fld id="{5706EFCD-9E10-D444-B141-9B23EA676C6C}" type="datetimeFigureOut">
              <a:rPr lang="en-SE" smtClean="0"/>
              <a:t>11/07/2023</a:t>
            </a:fld>
            <a:endParaRPr lang="en-SE"/>
          </a:p>
        </p:txBody>
      </p:sp>
      <p:sp>
        <p:nvSpPr>
          <p:cNvPr id="3" name="Footer Placeholder 2">
            <a:extLst>
              <a:ext uri="{FF2B5EF4-FFF2-40B4-BE49-F238E27FC236}">
                <a16:creationId xmlns:a16="http://schemas.microsoft.com/office/drawing/2014/main" id="{D49AFFBB-20A6-FCE7-42E8-F52A86DC630E}"/>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E04BF814-A4A4-7865-957C-9292036A2BEE}"/>
              </a:ext>
            </a:extLst>
          </p:cNvPr>
          <p:cNvSpPr>
            <a:spLocks noGrp="1"/>
          </p:cNvSpPr>
          <p:nvPr>
            <p:ph type="sldNum" sz="quarter" idx="12"/>
          </p:nvPr>
        </p:nvSpPr>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763900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45A8E-2D4C-C3DC-59A8-813081A5C51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C62F4C55-D230-603D-50D3-B1601EE925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B2CC9896-118B-2FB9-240D-34D806CB1E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93B53C7-6824-023B-0C47-A33CC1C4741D}"/>
              </a:ext>
            </a:extLst>
          </p:cNvPr>
          <p:cNvSpPr>
            <a:spLocks noGrp="1"/>
          </p:cNvSpPr>
          <p:nvPr>
            <p:ph type="dt" sz="half" idx="10"/>
          </p:nvPr>
        </p:nvSpPr>
        <p:spPr/>
        <p:txBody>
          <a:bodyPr/>
          <a:lstStyle/>
          <a:p>
            <a:fld id="{5706EFCD-9E10-D444-B141-9B23EA676C6C}" type="datetimeFigureOut">
              <a:rPr lang="en-SE" smtClean="0"/>
              <a:t>11/07/2023</a:t>
            </a:fld>
            <a:endParaRPr lang="en-SE"/>
          </a:p>
        </p:txBody>
      </p:sp>
      <p:sp>
        <p:nvSpPr>
          <p:cNvPr id="6" name="Footer Placeholder 5">
            <a:extLst>
              <a:ext uri="{FF2B5EF4-FFF2-40B4-BE49-F238E27FC236}">
                <a16:creationId xmlns:a16="http://schemas.microsoft.com/office/drawing/2014/main" id="{69957CB2-F6D6-CC3C-3591-0ADACD695C7B}"/>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8D5A40A4-741A-B48B-C614-FFD9F42B2DF6}"/>
              </a:ext>
            </a:extLst>
          </p:cNvPr>
          <p:cNvSpPr>
            <a:spLocks noGrp="1"/>
          </p:cNvSpPr>
          <p:nvPr>
            <p:ph type="sldNum" sz="quarter" idx="12"/>
          </p:nvPr>
        </p:nvSpPr>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146801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6B43C-5167-3828-83A6-5E636DADFB3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EB318927-8EC9-F996-98CA-EB72AC9A39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0C4CC2E-238C-8FD6-742F-798C6146A6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6B27CA4-F719-EB12-67F0-9372A067282E}"/>
              </a:ext>
            </a:extLst>
          </p:cNvPr>
          <p:cNvSpPr>
            <a:spLocks noGrp="1"/>
          </p:cNvSpPr>
          <p:nvPr>
            <p:ph type="dt" sz="half" idx="10"/>
          </p:nvPr>
        </p:nvSpPr>
        <p:spPr/>
        <p:txBody>
          <a:bodyPr/>
          <a:lstStyle/>
          <a:p>
            <a:fld id="{5706EFCD-9E10-D444-B141-9B23EA676C6C}" type="datetimeFigureOut">
              <a:rPr lang="en-SE" smtClean="0"/>
              <a:t>11/07/2023</a:t>
            </a:fld>
            <a:endParaRPr lang="en-SE"/>
          </a:p>
        </p:txBody>
      </p:sp>
      <p:sp>
        <p:nvSpPr>
          <p:cNvPr id="6" name="Footer Placeholder 5">
            <a:extLst>
              <a:ext uri="{FF2B5EF4-FFF2-40B4-BE49-F238E27FC236}">
                <a16:creationId xmlns:a16="http://schemas.microsoft.com/office/drawing/2014/main" id="{C249B158-A209-B32C-5F8E-72911A1A1ED5}"/>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B679482F-2AEF-C889-79A3-454E2AAA14A8}"/>
              </a:ext>
            </a:extLst>
          </p:cNvPr>
          <p:cNvSpPr>
            <a:spLocks noGrp="1"/>
          </p:cNvSpPr>
          <p:nvPr>
            <p:ph type="sldNum" sz="quarter" idx="12"/>
          </p:nvPr>
        </p:nvSpPr>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019816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03DB57-9978-8AF4-EFA7-DD44562220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E4A9392-511A-ADBF-2603-9FD7B59F8D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E2176B9-ED73-AB99-984F-C707EEA8FE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11/7/2023</a:t>
            </a:fld>
            <a:endParaRPr lang="en-US" dirty="0"/>
          </a:p>
        </p:txBody>
      </p:sp>
      <p:sp>
        <p:nvSpPr>
          <p:cNvPr id="5" name="Footer Placeholder 4">
            <a:extLst>
              <a:ext uri="{FF2B5EF4-FFF2-40B4-BE49-F238E27FC236}">
                <a16:creationId xmlns:a16="http://schemas.microsoft.com/office/drawing/2014/main" id="{901A5337-FEB5-C429-ABAF-C86387A0BC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3755A51-7106-CB55-A04D-0182D049FC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grpSp>
        <p:nvGrpSpPr>
          <p:cNvPr id="7" name="Group 6">
            <a:extLst>
              <a:ext uri="{FF2B5EF4-FFF2-40B4-BE49-F238E27FC236}">
                <a16:creationId xmlns:a16="http://schemas.microsoft.com/office/drawing/2014/main" id="{52090305-3157-B1DA-1634-19D14FC39CCA}"/>
              </a:ext>
            </a:extLst>
          </p:cNvPr>
          <p:cNvGrpSpPr/>
          <p:nvPr userDrawn="1"/>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87AF903C-0FD7-C3C2-527F-A0904BF2C105}"/>
                </a:ext>
              </a:extLst>
            </p:cNvPr>
            <p:cNvPicPr/>
            <p:nvPr userDrawn="1"/>
          </p:nvPicPr>
          <p:blipFill>
            <a:blip r:embed="rId13">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3BE21388-8C56-858B-131A-C38B7BE81989}"/>
                </a:ext>
              </a:extLst>
            </p:cNvPr>
            <p:cNvSpPr txBox="1"/>
            <p:nvPr userDrawn="1"/>
          </p:nvSpPr>
          <p:spPr>
            <a:xfrm>
              <a:off x="2796720" y="10142137"/>
              <a:ext cx="4243227" cy="461665"/>
            </a:xfrm>
            <a:prstGeom prst="rect">
              <a:avLst/>
            </a:prstGeom>
            <a:noFill/>
          </p:spPr>
          <p:txBody>
            <a:bodyPr wrap="square" rtlCol="0">
              <a:spAutoFit/>
            </a:bodyPr>
            <a:lstStyle/>
            <a:p>
              <a:r>
                <a:rPr lang="en-GB" sz="800" dirty="0"/>
                <a:t>Reference number: 618596-EPP-1-2020-1-SE-EPPKA2-CBHE-JP</a:t>
              </a:r>
              <a:br>
                <a:rPr lang="en-GB" sz="800" dirty="0"/>
              </a:br>
              <a:r>
                <a:rPr lang="en-GB" sz="800" dirty="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1D375227-BCDF-324C-05E9-C451F3287EEB}"/>
              </a:ext>
            </a:extLst>
          </p:cNvPr>
          <p:cNvPicPr>
            <a:picLocks noChangeAspect="1"/>
          </p:cNvPicPr>
          <p:nvPr userDrawn="1"/>
        </p:nvPicPr>
        <p:blipFill>
          <a:blip r:embed="rId14"/>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6707878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doi.org/10.3390/healthcare10061102" TargetMode="External"/><Relationship Id="rId2" Type="http://schemas.openxmlformats.org/officeDocument/2006/relationships/hyperlink" Target="https://www.alzheimers.org.uk/get-support/help-dementia-care/understanding-supporting-person-dementia-psychological-emotional-impact" TargetMode="External"/><Relationship Id="rId1" Type="http://schemas.openxmlformats.org/officeDocument/2006/relationships/slideLayout" Target="../slideLayouts/slideLayout6.xml"/><Relationship Id="rId4" Type="http://schemas.openxmlformats.org/officeDocument/2006/relationships/hyperlink" Target="https://www.sciencedirect.com/science/article/pii/S1474442221003306"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049D7-B4C4-4AE7-A912-3E88EB25B56A}"/>
              </a:ext>
            </a:extLst>
          </p:cNvPr>
          <p:cNvSpPr>
            <a:spLocks noGrp="1"/>
          </p:cNvSpPr>
          <p:nvPr>
            <p:ph type="ctrTitle"/>
          </p:nvPr>
        </p:nvSpPr>
        <p:spPr/>
        <p:txBody>
          <a:bodyPr/>
          <a:lstStyle/>
          <a:p>
            <a:r>
              <a:rPr lang="en-GB" b="1" dirty="0">
                <a:solidFill>
                  <a:srgbClr val="0070C0"/>
                </a:solidFill>
              </a:rPr>
              <a:t>Comprehensive Care</a:t>
            </a:r>
          </a:p>
        </p:txBody>
      </p:sp>
      <p:sp>
        <p:nvSpPr>
          <p:cNvPr id="3" name="Subtitle 2">
            <a:extLst>
              <a:ext uri="{FF2B5EF4-FFF2-40B4-BE49-F238E27FC236}">
                <a16:creationId xmlns:a16="http://schemas.microsoft.com/office/drawing/2014/main" id="{36339862-C1FA-4932-A0FD-7FEF9EDB3295}"/>
              </a:ext>
            </a:extLst>
          </p:cNvPr>
          <p:cNvSpPr>
            <a:spLocks noGrp="1"/>
          </p:cNvSpPr>
          <p:nvPr>
            <p:ph type="subTitle" idx="1"/>
          </p:nvPr>
        </p:nvSpPr>
        <p:spPr/>
        <p:txBody>
          <a:bodyPr/>
          <a:lstStyle/>
          <a:p>
            <a:r>
              <a:rPr lang="en-GB" dirty="0">
                <a:solidFill>
                  <a:srgbClr val="0070C0"/>
                </a:solidFill>
              </a:rPr>
              <a:t>Lecture Three</a:t>
            </a:r>
          </a:p>
          <a:p>
            <a:r>
              <a:rPr lang="en-GB" dirty="0">
                <a:solidFill>
                  <a:srgbClr val="0070C0"/>
                </a:solidFill>
              </a:rPr>
              <a:t>Psychological Factors affecting people living with NDDs.</a:t>
            </a:r>
          </a:p>
        </p:txBody>
      </p:sp>
    </p:spTree>
    <p:extLst>
      <p:ext uri="{BB962C8B-B14F-4D97-AF65-F5344CB8AC3E}">
        <p14:creationId xmlns:p14="http://schemas.microsoft.com/office/powerpoint/2010/main" val="634228462"/>
      </p:ext>
    </p:extLst>
  </p:cSld>
  <p:clrMapOvr>
    <a:masterClrMapping/>
  </p:clrMapOvr>
  <mc:AlternateContent xmlns:mc="http://schemas.openxmlformats.org/markup-compatibility/2006" xmlns:p14="http://schemas.microsoft.com/office/powerpoint/2010/main">
    <mc:Choice Requires="p14">
      <p:transition spd="slow" p14:dur="2000" advTm="24930"/>
    </mc:Choice>
    <mc:Fallback xmlns="">
      <p:transition spd="slow" advTm="2493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29FA7-849F-4BBB-BCE9-BDA651216342}"/>
              </a:ext>
            </a:extLst>
          </p:cNvPr>
          <p:cNvSpPr>
            <a:spLocks noGrp="1"/>
          </p:cNvSpPr>
          <p:nvPr>
            <p:ph type="title"/>
          </p:nvPr>
        </p:nvSpPr>
        <p:spPr>
          <a:xfrm>
            <a:off x="279918" y="182880"/>
            <a:ext cx="11607281" cy="558800"/>
          </a:xfrm>
        </p:spPr>
        <p:txBody>
          <a:bodyPr>
            <a:normAutofit/>
          </a:bodyPr>
          <a:lstStyle/>
          <a:p>
            <a:pPr algn="ctr"/>
            <a:r>
              <a:rPr lang="en-GB" sz="3200" b="1" dirty="0">
                <a:solidFill>
                  <a:srgbClr val="0070C0"/>
                </a:solidFill>
              </a:rPr>
              <a:t>Care plan to address psychological issues  -  Updated 25 October 2024.</a:t>
            </a:r>
          </a:p>
        </p:txBody>
      </p:sp>
      <p:graphicFrame>
        <p:nvGraphicFramePr>
          <p:cNvPr id="4" name="Table 4">
            <a:extLst>
              <a:ext uri="{FF2B5EF4-FFF2-40B4-BE49-F238E27FC236}">
                <a16:creationId xmlns:a16="http://schemas.microsoft.com/office/drawing/2014/main" id="{F08908A5-76B6-47F1-B847-7F936818AEF6}"/>
              </a:ext>
            </a:extLst>
          </p:cNvPr>
          <p:cNvGraphicFramePr>
            <a:graphicFrameLocks noGrp="1"/>
          </p:cNvGraphicFramePr>
          <p:nvPr>
            <p:ph idx="1"/>
            <p:extLst>
              <p:ext uri="{D42A27DB-BD31-4B8C-83A1-F6EECF244321}">
                <p14:modId xmlns:p14="http://schemas.microsoft.com/office/powerpoint/2010/main" val="3155254880"/>
              </p:ext>
            </p:extLst>
          </p:nvPr>
        </p:nvGraphicFramePr>
        <p:xfrm>
          <a:off x="247213" y="741680"/>
          <a:ext cx="11697574" cy="5449418"/>
        </p:xfrm>
        <a:graphic>
          <a:graphicData uri="http://schemas.openxmlformats.org/drawingml/2006/table">
            <a:tbl>
              <a:tblPr firstRow="1" bandRow="1">
                <a:tableStyleId>{5C22544A-7EE6-4342-B048-85BDC9FD1C3A}</a:tableStyleId>
              </a:tblPr>
              <a:tblGrid>
                <a:gridCol w="1520890">
                  <a:extLst>
                    <a:ext uri="{9D8B030D-6E8A-4147-A177-3AD203B41FA5}">
                      <a16:colId xmlns:a16="http://schemas.microsoft.com/office/drawing/2014/main" val="305697139"/>
                    </a:ext>
                  </a:extLst>
                </a:gridCol>
                <a:gridCol w="1870836">
                  <a:extLst>
                    <a:ext uri="{9D8B030D-6E8A-4147-A177-3AD203B41FA5}">
                      <a16:colId xmlns:a16="http://schemas.microsoft.com/office/drawing/2014/main" val="1231911662"/>
                    </a:ext>
                  </a:extLst>
                </a:gridCol>
                <a:gridCol w="2295330">
                  <a:extLst>
                    <a:ext uri="{9D8B030D-6E8A-4147-A177-3AD203B41FA5}">
                      <a16:colId xmlns:a16="http://schemas.microsoft.com/office/drawing/2014/main" val="1040445687"/>
                    </a:ext>
                  </a:extLst>
                </a:gridCol>
                <a:gridCol w="2267339">
                  <a:extLst>
                    <a:ext uri="{9D8B030D-6E8A-4147-A177-3AD203B41FA5}">
                      <a16:colId xmlns:a16="http://schemas.microsoft.com/office/drawing/2014/main" val="86712715"/>
                    </a:ext>
                  </a:extLst>
                </a:gridCol>
                <a:gridCol w="2472612">
                  <a:extLst>
                    <a:ext uri="{9D8B030D-6E8A-4147-A177-3AD203B41FA5}">
                      <a16:colId xmlns:a16="http://schemas.microsoft.com/office/drawing/2014/main" val="425531760"/>
                    </a:ext>
                  </a:extLst>
                </a:gridCol>
                <a:gridCol w="1270567">
                  <a:extLst>
                    <a:ext uri="{9D8B030D-6E8A-4147-A177-3AD203B41FA5}">
                      <a16:colId xmlns:a16="http://schemas.microsoft.com/office/drawing/2014/main" val="1301695596"/>
                    </a:ext>
                  </a:extLst>
                </a:gridCol>
              </a:tblGrid>
              <a:tr h="1157021">
                <a:tc>
                  <a:txBody>
                    <a:bodyPr/>
                    <a:lstStyle/>
                    <a:p>
                      <a:r>
                        <a:rPr lang="en-GB" dirty="0"/>
                        <a:t>Relevant activity / activities of living</a:t>
                      </a:r>
                    </a:p>
                  </a:txBody>
                  <a:tcPr/>
                </a:tc>
                <a:tc>
                  <a:txBody>
                    <a:bodyPr/>
                    <a:lstStyle/>
                    <a:p>
                      <a:r>
                        <a:rPr lang="en-GB" dirty="0"/>
                        <a:t>Problem (actual and potential)</a:t>
                      </a:r>
                    </a:p>
                  </a:txBody>
                  <a:tcPr/>
                </a:tc>
                <a:tc>
                  <a:txBody>
                    <a:bodyPr/>
                    <a:lstStyle/>
                    <a:p>
                      <a:r>
                        <a:rPr lang="en-GB" dirty="0"/>
                        <a:t>Goal</a:t>
                      </a:r>
                    </a:p>
                  </a:txBody>
                  <a:tcPr/>
                </a:tc>
                <a:tc>
                  <a:txBody>
                    <a:bodyPr/>
                    <a:lstStyle/>
                    <a:p>
                      <a:r>
                        <a:rPr lang="en-GB" dirty="0"/>
                        <a:t>Care interventions</a:t>
                      </a:r>
                    </a:p>
                  </a:txBody>
                  <a:tcPr/>
                </a:tc>
                <a:tc>
                  <a:txBody>
                    <a:bodyPr/>
                    <a:lstStyle/>
                    <a:p>
                      <a:r>
                        <a:rPr lang="en-GB" dirty="0"/>
                        <a:t>Rationale</a:t>
                      </a:r>
                    </a:p>
                  </a:txBody>
                  <a:tcPr/>
                </a:tc>
                <a:tc>
                  <a:txBody>
                    <a:bodyPr/>
                    <a:lstStyle/>
                    <a:p>
                      <a:r>
                        <a:rPr lang="en-GB" dirty="0"/>
                        <a:t>Evaluation</a:t>
                      </a:r>
                    </a:p>
                  </a:txBody>
                  <a:tcPr/>
                </a:tc>
                <a:extLst>
                  <a:ext uri="{0D108BD9-81ED-4DB2-BD59-A6C34878D82A}">
                    <a16:rowId xmlns:a16="http://schemas.microsoft.com/office/drawing/2014/main" val="554152754"/>
                  </a:ext>
                </a:extLst>
              </a:tr>
              <a:tr h="2462378">
                <a:tc>
                  <a:txBody>
                    <a:bodyPr/>
                    <a:lstStyle/>
                    <a:p>
                      <a:r>
                        <a:rPr lang="en-GB" sz="1600" dirty="0">
                          <a:solidFill>
                            <a:srgbClr val="0070C0"/>
                          </a:solidFill>
                        </a:rPr>
                        <a:t>Maintaining a safe environment / Mobilising</a:t>
                      </a:r>
                    </a:p>
                  </a:txBody>
                  <a:tcPr/>
                </a:tc>
                <a:tc>
                  <a:txBody>
                    <a:bodyPr/>
                    <a:lstStyle/>
                    <a:p>
                      <a:r>
                        <a:rPr lang="en-GB" sz="1600" dirty="0">
                          <a:solidFill>
                            <a:srgbClr val="0070C0"/>
                          </a:solidFill>
                        </a:rPr>
                        <a:t>Kamala may sense a lack of control over personal choices regarding going out and travelling, and will feel isolated if made to stay indoors.</a:t>
                      </a:r>
                    </a:p>
                  </a:txBody>
                  <a:tcPr/>
                </a:tc>
                <a:tc>
                  <a:txBody>
                    <a:bodyPr/>
                    <a:lstStyle/>
                    <a:p>
                      <a:r>
                        <a:rPr lang="en-GB" sz="1600" dirty="0">
                          <a:solidFill>
                            <a:srgbClr val="0070C0"/>
                          </a:solidFill>
                        </a:rPr>
                        <a:t>Kamala, will avoid falls, diabetes will be controlled, will not travel unaccompanied, will remain living at her own home, will engage with church activities and will see family in Colombo every two months. </a:t>
                      </a:r>
                    </a:p>
                  </a:txBody>
                  <a:tcPr/>
                </a:tc>
                <a:tc>
                  <a:txBody>
                    <a:bodyPr/>
                    <a:lstStyle/>
                    <a:p>
                      <a:pPr marL="0" indent="0">
                        <a:buFont typeface="Arial" panose="020B0604020202020204" pitchFamily="34" charset="0"/>
                        <a:buNone/>
                      </a:pPr>
                      <a:r>
                        <a:rPr lang="en-GB" sz="1600" dirty="0">
                          <a:solidFill>
                            <a:srgbClr val="0070C0"/>
                          </a:solidFill>
                        </a:rPr>
                        <a:t>Arrange an MDT meeting with Kamala, her son, diabetes specialist, community nurse and psychiatrist, to formulate and agree a plan that addresses the goals. </a:t>
                      </a:r>
                    </a:p>
                  </a:txBody>
                  <a:tcPr/>
                </a:tc>
                <a:tc>
                  <a:txBody>
                    <a:bodyPr/>
                    <a:lstStyle/>
                    <a:p>
                      <a:pPr marL="0" indent="0">
                        <a:buFont typeface="Arial" panose="020B0604020202020204" pitchFamily="34" charset="0"/>
                        <a:buNone/>
                      </a:pPr>
                      <a:r>
                        <a:rPr lang="en-GB" sz="1600" dirty="0">
                          <a:solidFill>
                            <a:srgbClr val="0070C0"/>
                          </a:solidFill>
                        </a:rPr>
                        <a:t>It is not safe for Kamala to travel unaccompanied as she has done, or manage stairs alone.   But she needs to have some control in her choice-making. </a:t>
                      </a:r>
                    </a:p>
                  </a:txBody>
                  <a:tcPr/>
                </a:tc>
                <a:tc>
                  <a:txBody>
                    <a:bodyPr/>
                    <a:lstStyle/>
                    <a:p>
                      <a:r>
                        <a:rPr lang="en-GB" sz="1600" dirty="0">
                          <a:solidFill>
                            <a:srgbClr val="0070C0"/>
                          </a:solidFill>
                        </a:rPr>
                        <a:t>By 30 10 2024 the plan will be agreed by the MDT including Kamala and her son, and drawn up.</a:t>
                      </a:r>
                    </a:p>
                  </a:txBody>
                  <a:tcPr/>
                </a:tc>
                <a:extLst>
                  <a:ext uri="{0D108BD9-81ED-4DB2-BD59-A6C34878D82A}">
                    <a16:rowId xmlns:a16="http://schemas.microsoft.com/office/drawing/2014/main" val="3522362756"/>
                  </a:ext>
                </a:extLst>
              </a:tr>
              <a:tr h="1513027">
                <a:tc>
                  <a:txBody>
                    <a:bodyPr/>
                    <a:lstStyle/>
                    <a:p>
                      <a:r>
                        <a:rPr lang="en-GB" sz="1600" dirty="0">
                          <a:solidFill>
                            <a:srgbClr val="0070C0"/>
                          </a:solidFill>
                        </a:rPr>
                        <a:t>Communicating</a:t>
                      </a:r>
                    </a:p>
                  </a:txBody>
                  <a:tcPr/>
                </a:tc>
                <a:tc>
                  <a:txBody>
                    <a:bodyPr/>
                    <a:lstStyle/>
                    <a:p>
                      <a:r>
                        <a:rPr lang="en-GB" sz="1600" dirty="0">
                          <a:solidFill>
                            <a:srgbClr val="0070C0"/>
                          </a:solidFill>
                        </a:rPr>
                        <a:t>Kamala may feel overwhelmed by multiple diagnoses – potential for depression. </a:t>
                      </a:r>
                    </a:p>
                  </a:txBody>
                  <a:tcPr/>
                </a:tc>
                <a:tc>
                  <a:txBody>
                    <a:bodyPr/>
                    <a:lstStyle/>
                    <a:p>
                      <a:r>
                        <a:rPr lang="en-GB" sz="1600" dirty="0">
                          <a:solidFill>
                            <a:srgbClr val="0070C0"/>
                          </a:solidFill>
                        </a:rPr>
                        <a:t>Kamala and her son will understand her diagnoses and will be reassured about how they can be managed. </a:t>
                      </a:r>
                    </a:p>
                  </a:txBody>
                  <a:tcPr/>
                </a:tc>
                <a:tc>
                  <a:txBody>
                    <a:bodyPr/>
                    <a:lstStyle/>
                    <a:p>
                      <a:pPr marL="0" indent="0">
                        <a:buFont typeface="Arial" panose="020B0604020202020204" pitchFamily="34" charset="0"/>
                        <a:buNone/>
                      </a:pPr>
                      <a:r>
                        <a:rPr lang="en-GB" sz="1600" dirty="0">
                          <a:solidFill>
                            <a:srgbClr val="0070C0"/>
                          </a:solidFill>
                        </a:rPr>
                        <a:t>Specialist neurological nurse to meet with Kamala and her son to discuss implications of diagnoses and agree whole care plan.</a:t>
                      </a:r>
                    </a:p>
                  </a:txBody>
                  <a:tcPr/>
                </a:tc>
                <a:tc>
                  <a:txBody>
                    <a:bodyPr/>
                    <a:lstStyle/>
                    <a:p>
                      <a:pPr marL="0" indent="0">
                        <a:buFont typeface="Arial" panose="020B0604020202020204" pitchFamily="34" charset="0"/>
                        <a:buNone/>
                      </a:pPr>
                      <a:r>
                        <a:rPr lang="en-GB" sz="1600" dirty="0">
                          <a:solidFill>
                            <a:srgbClr val="0070C0"/>
                          </a:solidFill>
                        </a:rPr>
                        <a:t>A greater understanding of likely course of disease and how problems can be anticipated and planned for will help  alleviate uncertainty, anxiety, and reassure.</a:t>
                      </a:r>
                    </a:p>
                  </a:txBody>
                  <a:tcPr/>
                </a:tc>
                <a:tc>
                  <a:txBody>
                    <a:bodyPr/>
                    <a:lstStyle/>
                    <a:p>
                      <a:r>
                        <a:rPr lang="en-GB" sz="1600" dirty="0">
                          <a:solidFill>
                            <a:srgbClr val="0070C0"/>
                          </a:solidFill>
                        </a:rPr>
                        <a:t>Meeting held by 30 10 24, -to document and review outcome.</a:t>
                      </a:r>
                    </a:p>
                  </a:txBody>
                  <a:tcPr/>
                </a:tc>
                <a:extLst>
                  <a:ext uri="{0D108BD9-81ED-4DB2-BD59-A6C34878D82A}">
                    <a16:rowId xmlns:a16="http://schemas.microsoft.com/office/drawing/2014/main" val="717463991"/>
                  </a:ext>
                </a:extLst>
              </a:tr>
            </a:tbl>
          </a:graphicData>
        </a:graphic>
      </p:graphicFrame>
    </p:spTree>
    <p:extLst>
      <p:ext uri="{BB962C8B-B14F-4D97-AF65-F5344CB8AC3E}">
        <p14:creationId xmlns:p14="http://schemas.microsoft.com/office/powerpoint/2010/main" val="2623469378"/>
      </p:ext>
    </p:extLst>
  </p:cSld>
  <p:clrMapOvr>
    <a:masterClrMapping/>
  </p:clrMapOvr>
  <mc:AlternateContent xmlns:mc="http://schemas.openxmlformats.org/markup-compatibility/2006" xmlns:p14="http://schemas.microsoft.com/office/powerpoint/2010/main">
    <mc:Choice Requires="p14">
      <p:transition spd="slow" p14:dur="2000" advTm="612076"/>
    </mc:Choice>
    <mc:Fallback xmlns="">
      <p:transition spd="slow" advTm="612076"/>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7FD3E84-1471-46F6-C8ED-072A8F3FCE66}"/>
              </a:ext>
            </a:extLst>
          </p:cNvPr>
          <p:cNvGraphicFramePr>
            <a:graphicFrameLocks noGrp="1"/>
          </p:cNvGraphicFramePr>
          <p:nvPr>
            <p:extLst>
              <p:ext uri="{D42A27DB-BD31-4B8C-83A1-F6EECF244321}">
                <p14:modId xmlns:p14="http://schemas.microsoft.com/office/powerpoint/2010/main" val="4194096450"/>
              </p:ext>
            </p:extLst>
          </p:nvPr>
        </p:nvGraphicFramePr>
        <p:xfrm>
          <a:off x="326571" y="1415078"/>
          <a:ext cx="11313416" cy="2987040"/>
        </p:xfrm>
        <a:graphic>
          <a:graphicData uri="http://schemas.openxmlformats.org/drawingml/2006/table">
            <a:tbl>
              <a:tblPr firstRow="1" bandRow="1">
                <a:tableStyleId>{5C22544A-7EE6-4342-B048-85BDC9FD1C3A}</a:tableStyleId>
              </a:tblPr>
              <a:tblGrid>
                <a:gridCol w="1470943">
                  <a:extLst>
                    <a:ext uri="{9D8B030D-6E8A-4147-A177-3AD203B41FA5}">
                      <a16:colId xmlns:a16="http://schemas.microsoft.com/office/drawing/2014/main" val="3542305682"/>
                    </a:ext>
                  </a:extLst>
                </a:gridCol>
                <a:gridCol w="1367211">
                  <a:extLst>
                    <a:ext uri="{9D8B030D-6E8A-4147-A177-3AD203B41FA5}">
                      <a16:colId xmlns:a16="http://schemas.microsoft.com/office/drawing/2014/main" val="3085078620"/>
                    </a:ext>
                  </a:extLst>
                </a:gridCol>
                <a:gridCol w="1606305">
                  <a:extLst>
                    <a:ext uri="{9D8B030D-6E8A-4147-A177-3AD203B41FA5}">
                      <a16:colId xmlns:a16="http://schemas.microsoft.com/office/drawing/2014/main" val="2554423601"/>
                    </a:ext>
                  </a:extLst>
                </a:gridCol>
                <a:gridCol w="2274095">
                  <a:extLst>
                    <a:ext uri="{9D8B030D-6E8A-4147-A177-3AD203B41FA5}">
                      <a16:colId xmlns:a16="http://schemas.microsoft.com/office/drawing/2014/main" val="595429788"/>
                    </a:ext>
                  </a:extLst>
                </a:gridCol>
                <a:gridCol w="2824571">
                  <a:extLst>
                    <a:ext uri="{9D8B030D-6E8A-4147-A177-3AD203B41FA5}">
                      <a16:colId xmlns:a16="http://schemas.microsoft.com/office/drawing/2014/main" val="241809933"/>
                    </a:ext>
                  </a:extLst>
                </a:gridCol>
                <a:gridCol w="1770291">
                  <a:extLst>
                    <a:ext uri="{9D8B030D-6E8A-4147-A177-3AD203B41FA5}">
                      <a16:colId xmlns:a16="http://schemas.microsoft.com/office/drawing/2014/main" val="121897643"/>
                    </a:ext>
                  </a:extLst>
                </a:gridCol>
              </a:tblGrid>
              <a:tr h="801014">
                <a:tc>
                  <a:txBody>
                    <a:bodyPr/>
                    <a:lstStyle/>
                    <a:p>
                      <a:r>
                        <a:rPr lang="en-GB" dirty="0">
                          <a:solidFill>
                            <a:schemeClr val="accent1"/>
                          </a:solidFill>
                        </a:rPr>
                        <a:t>Relevant activity / activities of living</a:t>
                      </a:r>
                    </a:p>
                  </a:txBody>
                  <a:tcPr>
                    <a:solidFill>
                      <a:schemeClr val="accent1">
                        <a:lumMod val="40000"/>
                        <a:lumOff val="60000"/>
                      </a:schemeClr>
                    </a:solidFill>
                  </a:tcPr>
                </a:tc>
                <a:tc>
                  <a:txBody>
                    <a:bodyPr/>
                    <a:lstStyle/>
                    <a:p>
                      <a:r>
                        <a:rPr lang="en-GB" dirty="0">
                          <a:solidFill>
                            <a:schemeClr val="accent1"/>
                          </a:solidFill>
                        </a:rPr>
                        <a:t>Problem (actual and potential)</a:t>
                      </a:r>
                    </a:p>
                  </a:txBody>
                  <a:tcPr>
                    <a:solidFill>
                      <a:schemeClr val="accent1">
                        <a:lumMod val="40000"/>
                        <a:lumOff val="60000"/>
                      </a:schemeClr>
                    </a:solidFill>
                  </a:tcPr>
                </a:tc>
                <a:tc>
                  <a:txBody>
                    <a:bodyPr/>
                    <a:lstStyle/>
                    <a:p>
                      <a:r>
                        <a:rPr lang="en-GB" dirty="0">
                          <a:solidFill>
                            <a:schemeClr val="accent1"/>
                          </a:solidFill>
                        </a:rPr>
                        <a:t>Goal</a:t>
                      </a:r>
                    </a:p>
                  </a:txBody>
                  <a:tcPr>
                    <a:solidFill>
                      <a:schemeClr val="accent1">
                        <a:lumMod val="40000"/>
                        <a:lumOff val="60000"/>
                      </a:schemeClr>
                    </a:solidFill>
                  </a:tcPr>
                </a:tc>
                <a:tc>
                  <a:txBody>
                    <a:bodyPr/>
                    <a:lstStyle/>
                    <a:p>
                      <a:r>
                        <a:rPr lang="en-GB" dirty="0">
                          <a:solidFill>
                            <a:schemeClr val="accent1"/>
                          </a:solidFill>
                        </a:rPr>
                        <a:t>Care interventions</a:t>
                      </a:r>
                    </a:p>
                  </a:txBody>
                  <a:tcPr>
                    <a:solidFill>
                      <a:schemeClr val="accent1">
                        <a:lumMod val="40000"/>
                        <a:lumOff val="60000"/>
                      </a:schemeClr>
                    </a:solidFill>
                  </a:tcPr>
                </a:tc>
                <a:tc>
                  <a:txBody>
                    <a:bodyPr/>
                    <a:lstStyle/>
                    <a:p>
                      <a:r>
                        <a:rPr lang="en-GB" dirty="0">
                          <a:solidFill>
                            <a:schemeClr val="accent1"/>
                          </a:solidFill>
                        </a:rPr>
                        <a:t>Rationale</a:t>
                      </a:r>
                    </a:p>
                  </a:txBody>
                  <a:tcPr>
                    <a:solidFill>
                      <a:schemeClr val="accent1">
                        <a:lumMod val="40000"/>
                        <a:lumOff val="60000"/>
                      </a:schemeClr>
                    </a:solidFill>
                  </a:tcPr>
                </a:tc>
                <a:tc>
                  <a:txBody>
                    <a:bodyPr/>
                    <a:lstStyle/>
                    <a:p>
                      <a:r>
                        <a:rPr lang="en-GB" dirty="0">
                          <a:solidFill>
                            <a:schemeClr val="accent1"/>
                          </a:solidFill>
                        </a:rPr>
                        <a:t>Evaluation</a:t>
                      </a:r>
                    </a:p>
                  </a:txBody>
                  <a:tcPr>
                    <a:solidFill>
                      <a:schemeClr val="accent1">
                        <a:lumMod val="40000"/>
                        <a:lumOff val="60000"/>
                      </a:schemeClr>
                    </a:solidFill>
                  </a:tcPr>
                </a:tc>
                <a:extLst>
                  <a:ext uri="{0D108BD9-81ED-4DB2-BD59-A6C34878D82A}">
                    <a16:rowId xmlns:a16="http://schemas.microsoft.com/office/drawing/2014/main" val="1073751070"/>
                  </a:ext>
                </a:extLst>
              </a:tr>
              <a:tr h="801014">
                <a:tc>
                  <a:txBody>
                    <a:bodyPr/>
                    <a:lstStyle/>
                    <a:p>
                      <a:r>
                        <a:rPr lang="en-GB" sz="1600" dirty="0">
                          <a:solidFill>
                            <a:srgbClr val="0070C0"/>
                          </a:solidFill>
                        </a:rPr>
                        <a:t>Personal cleansing and dressing.</a:t>
                      </a:r>
                    </a:p>
                  </a:txBody>
                  <a:tcPr>
                    <a:solidFill>
                      <a:schemeClr val="accent1">
                        <a:lumMod val="20000"/>
                        <a:lumOff val="80000"/>
                      </a:schemeClr>
                    </a:solidFill>
                  </a:tcPr>
                </a:tc>
                <a:tc>
                  <a:txBody>
                    <a:bodyPr/>
                    <a:lstStyle/>
                    <a:p>
                      <a:r>
                        <a:rPr lang="en-GB" sz="1600" dirty="0">
                          <a:solidFill>
                            <a:srgbClr val="0070C0"/>
                          </a:solidFill>
                        </a:rPr>
                        <a:t>Low mood and esteem may lead to poor attention to hygiene.</a:t>
                      </a:r>
                    </a:p>
                  </a:txBody>
                  <a:tcPr>
                    <a:solidFill>
                      <a:schemeClr val="accent1">
                        <a:lumMod val="20000"/>
                        <a:lumOff val="80000"/>
                      </a:schemeClr>
                    </a:solidFill>
                  </a:tcPr>
                </a:tc>
                <a:tc>
                  <a:txBody>
                    <a:bodyPr/>
                    <a:lstStyle/>
                    <a:p>
                      <a:r>
                        <a:rPr lang="en-GB" sz="1600" dirty="0">
                          <a:solidFill>
                            <a:srgbClr val="0070C0"/>
                          </a:solidFill>
                        </a:rPr>
                        <a:t>Good hygiene and skin care will be maintained.</a:t>
                      </a:r>
                    </a:p>
                  </a:txBody>
                  <a:tcPr>
                    <a:solidFill>
                      <a:schemeClr val="accent1">
                        <a:lumMod val="20000"/>
                        <a:lumOff val="80000"/>
                      </a:schemeClr>
                    </a:solidFill>
                  </a:tcPr>
                </a:tc>
                <a:tc>
                  <a:txBody>
                    <a:bodyPr/>
                    <a:lstStyle/>
                    <a:p>
                      <a:pPr marL="0" indent="0">
                        <a:buFont typeface="Arial" panose="020B0604020202020204" pitchFamily="34" charset="0"/>
                        <a:buNone/>
                      </a:pPr>
                      <a:r>
                        <a:rPr lang="en-GB" sz="1600" dirty="0">
                          <a:solidFill>
                            <a:srgbClr val="0070C0"/>
                          </a:solidFill>
                        </a:rPr>
                        <a:t>Visiting nurse will prompt good hygiene and check for foot wounds and pressure sores.</a:t>
                      </a:r>
                    </a:p>
                  </a:txBody>
                  <a:tcPr>
                    <a:solidFill>
                      <a:schemeClr val="accent1">
                        <a:lumMod val="20000"/>
                        <a:lumOff val="80000"/>
                      </a:schemeClr>
                    </a:solidFill>
                  </a:tcPr>
                </a:tc>
                <a:tc>
                  <a:txBody>
                    <a:bodyPr/>
                    <a:lstStyle/>
                    <a:p>
                      <a:pPr marL="0" indent="0">
                        <a:buFont typeface="Arial" panose="020B0604020202020204" pitchFamily="34" charset="0"/>
                        <a:buNone/>
                      </a:pPr>
                      <a:r>
                        <a:rPr lang="en-GB" sz="1600" dirty="0">
                          <a:solidFill>
                            <a:srgbClr val="0070C0"/>
                          </a:solidFill>
                        </a:rPr>
                        <a:t>PVD associated with diabetes may impair sensitivity to wounds.  Sensitive prompting, not ‘taking over’ will maximise a sense of control and help alleviate potential causes of depression.</a:t>
                      </a:r>
                    </a:p>
                  </a:txBody>
                  <a:tcPr>
                    <a:solidFill>
                      <a:schemeClr val="accent1">
                        <a:lumMod val="20000"/>
                        <a:lumOff val="80000"/>
                      </a:schemeClr>
                    </a:solidFill>
                  </a:tcPr>
                </a:tc>
                <a:tc>
                  <a:txBody>
                    <a:bodyPr/>
                    <a:lstStyle/>
                    <a:p>
                      <a:r>
                        <a:rPr lang="en-GB" sz="1600" dirty="0">
                          <a:solidFill>
                            <a:srgbClr val="0070C0"/>
                          </a:solidFill>
                        </a:rPr>
                        <a:t>Weekly visit from neuro nurse in place by 30 10 24, - frequency reviewed each visit.</a:t>
                      </a:r>
                    </a:p>
                  </a:txBody>
                  <a:tcPr>
                    <a:solidFill>
                      <a:schemeClr val="accent1">
                        <a:lumMod val="20000"/>
                        <a:lumOff val="80000"/>
                      </a:schemeClr>
                    </a:solidFill>
                  </a:tcPr>
                </a:tc>
                <a:extLst>
                  <a:ext uri="{0D108BD9-81ED-4DB2-BD59-A6C34878D82A}">
                    <a16:rowId xmlns:a16="http://schemas.microsoft.com/office/drawing/2014/main" val="2460235564"/>
                  </a:ext>
                </a:extLst>
              </a:tr>
            </a:tbl>
          </a:graphicData>
        </a:graphic>
      </p:graphicFrame>
      <p:sp>
        <p:nvSpPr>
          <p:cNvPr id="4" name="TextBox 3">
            <a:extLst>
              <a:ext uri="{FF2B5EF4-FFF2-40B4-BE49-F238E27FC236}">
                <a16:creationId xmlns:a16="http://schemas.microsoft.com/office/drawing/2014/main" id="{BBD42BB6-BF88-3769-0663-6167A6A6FFAD}"/>
              </a:ext>
            </a:extLst>
          </p:cNvPr>
          <p:cNvSpPr txBox="1"/>
          <p:nvPr/>
        </p:nvSpPr>
        <p:spPr>
          <a:xfrm>
            <a:off x="326571" y="651884"/>
            <a:ext cx="11168743" cy="523220"/>
          </a:xfrm>
          <a:prstGeom prst="rect">
            <a:avLst/>
          </a:prstGeom>
          <a:noFill/>
        </p:spPr>
        <p:txBody>
          <a:bodyPr wrap="square">
            <a:spAutoFit/>
          </a:bodyPr>
          <a:lstStyle/>
          <a:p>
            <a:r>
              <a:rPr lang="en-GB" sz="2800" dirty="0">
                <a:solidFill>
                  <a:srgbClr val="0070C0"/>
                </a:solidFill>
              </a:rPr>
              <a:t>Care plan to address psychological issues  -  Updated 25 October 2024.</a:t>
            </a:r>
            <a:endParaRPr lang="en-GB" sz="2800" dirty="0"/>
          </a:p>
        </p:txBody>
      </p:sp>
    </p:spTree>
    <p:extLst>
      <p:ext uri="{BB962C8B-B14F-4D97-AF65-F5344CB8AC3E}">
        <p14:creationId xmlns:p14="http://schemas.microsoft.com/office/powerpoint/2010/main" val="3466887029"/>
      </p:ext>
    </p:extLst>
  </p:cSld>
  <p:clrMapOvr>
    <a:masterClrMapping/>
  </p:clrMapOvr>
  <mc:AlternateContent xmlns:mc="http://schemas.openxmlformats.org/markup-compatibility/2006" xmlns:p14="http://schemas.microsoft.com/office/powerpoint/2010/main">
    <mc:Choice Requires="p14">
      <p:transition spd="slow" p14:dur="2000" advTm="737486"/>
    </mc:Choice>
    <mc:Fallback xmlns="">
      <p:transition spd="slow" advTm="737486"/>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C7F6D-EA14-43EC-A6B0-2132F6A105A4}"/>
              </a:ext>
            </a:extLst>
          </p:cNvPr>
          <p:cNvSpPr>
            <a:spLocks noGrp="1"/>
          </p:cNvSpPr>
          <p:nvPr>
            <p:ph type="title"/>
          </p:nvPr>
        </p:nvSpPr>
        <p:spPr/>
        <p:txBody>
          <a:bodyPr/>
          <a:lstStyle/>
          <a:p>
            <a:r>
              <a:rPr lang="en-GB" b="1" dirty="0">
                <a:solidFill>
                  <a:srgbClr val="0070C0"/>
                </a:solidFill>
              </a:rPr>
              <a:t>References / Bibliography</a:t>
            </a:r>
          </a:p>
        </p:txBody>
      </p:sp>
      <p:sp>
        <p:nvSpPr>
          <p:cNvPr id="4" name="TextBox 3">
            <a:extLst>
              <a:ext uri="{FF2B5EF4-FFF2-40B4-BE49-F238E27FC236}">
                <a16:creationId xmlns:a16="http://schemas.microsoft.com/office/drawing/2014/main" id="{29BC56FB-E47A-CB15-BB48-771DD7B37226}"/>
              </a:ext>
            </a:extLst>
          </p:cNvPr>
          <p:cNvSpPr txBox="1"/>
          <p:nvPr/>
        </p:nvSpPr>
        <p:spPr>
          <a:xfrm>
            <a:off x="233265" y="1690688"/>
            <a:ext cx="11691257" cy="4247317"/>
          </a:xfrm>
          <a:prstGeom prst="rect">
            <a:avLst/>
          </a:prstGeom>
          <a:noFill/>
        </p:spPr>
        <p:txBody>
          <a:bodyPr wrap="square">
            <a:spAutoFit/>
          </a:bodyPr>
          <a:lstStyle/>
          <a:p>
            <a:r>
              <a:rPr lang="en-GB" b="0" i="0" dirty="0">
                <a:solidFill>
                  <a:srgbClr val="0070C0"/>
                </a:solidFill>
                <a:effectLst/>
                <a:latin typeface="helvetica neue"/>
              </a:rPr>
              <a:t>Alzheimer’s Society (2023) The psychological and emotional impact of dementia, </a:t>
            </a:r>
            <a:r>
              <a:rPr lang="en-GB" b="0" i="0" dirty="0">
                <a:solidFill>
                  <a:srgbClr val="0070C0"/>
                </a:solidFill>
                <a:effectLst/>
                <a:latin typeface="helvetica neue"/>
                <a:hlinkClick r:id="rId2">
                  <a:extLst>
                    <a:ext uri="{A12FA001-AC4F-418D-AE19-62706E023703}">
                      <ahyp:hlinkClr xmlns:ahyp="http://schemas.microsoft.com/office/drawing/2018/hyperlinkcolor" val="tx"/>
                    </a:ext>
                  </a:extLst>
                </a:hlinkClick>
              </a:rPr>
              <a:t>https://www.alzheimers.org.uk/get-support/help-dementia-care/understanding-supporting-person-dementia-psychological-emotional-impact</a:t>
            </a:r>
            <a:endParaRPr lang="en-GB" b="0" i="0" dirty="0">
              <a:solidFill>
                <a:srgbClr val="0070C0"/>
              </a:solidFill>
              <a:effectLst/>
              <a:latin typeface="helvetica neue"/>
            </a:endParaRPr>
          </a:p>
          <a:p>
            <a:endParaRPr lang="en-GB" dirty="0">
              <a:solidFill>
                <a:srgbClr val="0070C0"/>
              </a:solidFill>
              <a:latin typeface="helvetica neue"/>
            </a:endParaRPr>
          </a:p>
          <a:p>
            <a:r>
              <a:rPr lang="en-GB" b="0" i="0" dirty="0" err="1">
                <a:solidFill>
                  <a:srgbClr val="0070C0"/>
                </a:solidFill>
                <a:effectLst/>
                <a:latin typeface="helvetica neue"/>
              </a:rPr>
              <a:t>Gorostiaga</a:t>
            </a:r>
            <a:r>
              <a:rPr lang="en-GB" b="0" i="0" dirty="0">
                <a:solidFill>
                  <a:srgbClr val="0070C0"/>
                </a:solidFill>
                <a:effectLst/>
                <a:latin typeface="helvetica neue"/>
              </a:rPr>
              <a:t> A, </a:t>
            </a:r>
            <a:r>
              <a:rPr lang="en-GB" b="0" i="0" dirty="0" err="1">
                <a:solidFill>
                  <a:srgbClr val="0070C0"/>
                </a:solidFill>
                <a:effectLst/>
                <a:latin typeface="helvetica neue"/>
              </a:rPr>
              <a:t>Etxeberria</a:t>
            </a:r>
            <a:r>
              <a:rPr lang="en-GB" b="0" i="0" dirty="0">
                <a:solidFill>
                  <a:srgbClr val="0070C0"/>
                </a:solidFill>
                <a:effectLst/>
                <a:latin typeface="helvetica neue"/>
              </a:rPr>
              <a:t> I, </a:t>
            </a:r>
            <a:r>
              <a:rPr lang="en-GB" b="0" i="0" dirty="0" err="1">
                <a:solidFill>
                  <a:srgbClr val="0070C0"/>
                </a:solidFill>
                <a:effectLst/>
                <a:latin typeface="helvetica neue"/>
              </a:rPr>
              <a:t>Salaberria</a:t>
            </a:r>
            <a:r>
              <a:rPr lang="en-GB" b="0" i="0" dirty="0">
                <a:solidFill>
                  <a:srgbClr val="0070C0"/>
                </a:solidFill>
                <a:effectLst/>
                <a:latin typeface="helvetica neue"/>
              </a:rPr>
              <a:t> K, </a:t>
            </a:r>
            <a:r>
              <a:rPr lang="en-GB" b="0" i="0" dirty="0" err="1">
                <a:solidFill>
                  <a:srgbClr val="0070C0"/>
                </a:solidFill>
                <a:effectLst/>
                <a:latin typeface="helvetica neue"/>
              </a:rPr>
              <a:t>Kortabitarte</a:t>
            </a:r>
            <a:r>
              <a:rPr lang="en-GB" b="0" i="0" dirty="0">
                <a:solidFill>
                  <a:srgbClr val="0070C0"/>
                </a:solidFill>
                <a:effectLst/>
                <a:latin typeface="helvetica neue"/>
              </a:rPr>
              <a:t> I. Primary and Secondary Caregivers of People with Dementia (</a:t>
            </a:r>
            <a:r>
              <a:rPr lang="en-GB" b="0" i="0" dirty="0" err="1">
                <a:solidFill>
                  <a:srgbClr val="0070C0"/>
                </a:solidFill>
                <a:effectLst/>
                <a:latin typeface="helvetica neue"/>
              </a:rPr>
              <a:t>PwD</a:t>
            </a:r>
            <a:r>
              <a:rPr lang="en-GB" b="0" i="0" dirty="0">
                <a:solidFill>
                  <a:srgbClr val="0070C0"/>
                </a:solidFill>
                <a:effectLst/>
                <a:latin typeface="helvetica neue"/>
              </a:rPr>
              <a:t>): Differential Patterns and Implications for Psychological Support. </a:t>
            </a:r>
            <a:r>
              <a:rPr lang="en-GB" b="0" i="1" dirty="0">
                <a:solidFill>
                  <a:srgbClr val="0070C0"/>
                </a:solidFill>
                <a:effectLst/>
                <a:latin typeface="helvetica neue"/>
              </a:rPr>
              <a:t>Healthcare</a:t>
            </a:r>
            <a:r>
              <a:rPr lang="en-GB" b="0" i="0" dirty="0">
                <a:solidFill>
                  <a:srgbClr val="0070C0"/>
                </a:solidFill>
                <a:effectLst/>
                <a:latin typeface="helvetica neue"/>
              </a:rPr>
              <a:t>. 2022; 10(6):1102. </a:t>
            </a:r>
            <a:r>
              <a:rPr lang="en-GB" b="0" i="0" dirty="0">
                <a:solidFill>
                  <a:srgbClr val="0070C0"/>
                </a:solidFill>
                <a:effectLst/>
                <a:latin typeface="helvetica neue"/>
                <a:hlinkClick r:id="rId3">
                  <a:extLst>
                    <a:ext uri="{A12FA001-AC4F-418D-AE19-62706E023703}">
                      <ahyp:hlinkClr xmlns:ahyp="http://schemas.microsoft.com/office/drawing/2018/hyperlinkcolor" val="tx"/>
                    </a:ext>
                  </a:extLst>
                </a:hlinkClick>
              </a:rPr>
              <a:t>https://doi.org/10.3390/healthcare10061102</a:t>
            </a:r>
            <a:endParaRPr lang="en-GB" b="0" i="0" dirty="0">
              <a:solidFill>
                <a:srgbClr val="0070C0"/>
              </a:solidFill>
              <a:effectLst/>
              <a:latin typeface="helvetica neue"/>
            </a:endParaRPr>
          </a:p>
          <a:p>
            <a:endParaRPr lang="en-GB" dirty="0">
              <a:solidFill>
                <a:srgbClr val="0070C0"/>
              </a:solidFill>
              <a:latin typeface="helvetica neue"/>
            </a:endParaRPr>
          </a:p>
          <a:p>
            <a:r>
              <a:rPr lang="en-GB" dirty="0">
                <a:solidFill>
                  <a:srgbClr val="0070C0"/>
                </a:solidFill>
              </a:rPr>
              <a:t>Kai A, Ishii S, Ishii T, </a:t>
            </a:r>
            <a:r>
              <a:rPr lang="en-GB" dirty="0" err="1">
                <a:solidFill>
                  <a:srgbClr val="0070C0"/>
                </a:solidFill>
              </a:rPr>
              <a:t>Fuchino</a:t>
            </a:r>
            <a:r>
              <a:rPr lang="en-GB" dirty="0">
                <a:solidFill>
                  <a:srgbClr val="0070C0"/>
                </a:solidFill>
              </a:rPr>
              <a:t> K, Okamura H: Factors Associated with Caregiver Burden and Depressive States among Family Caregivers of Patients Admitted due to </a:t>
            </a:r>
            <a:r>
              <a:rPr lang="en-GB" dirty="0" err="1">
                <a:solidFill>
                  <a:srgbClr val="0070C0"/>
                </a:solidFill>
              </a:rPr>
              <a:t>Behavioral</a:t>
            </a:r>
            <a:r>
              <a:rPr lang="en-GB" dirty="0">
                <a:solidFill>
                  <a:srgbClr val="0070C0"/>
                </a:solidFill>
              </a:rPr>
              <a:t> and Psychological Symptoms of Dementia. Dement </a:t>
            </a:r>
            <a:r>
              <a:rPr lang="en-GB" dirty="0" err="1">
                <a:solidFill>
                  <a:srgbClr val="0070C0"/>
                </a:solidFill>
              </a:rPr>
              <a:t>Geriatr</a:t>
            </a:r>
            <a:r>
              <a:rPr lang="en-GB" dirty="0">
                <a:solidFill>
                  <a:srgbClr val="0070C0"/>
                </a:solidFill>
              </a:rPr>
              <a:t> </a:t>
            </a:r>
            <a:r>
              <a:rPr lang="en-GB" dirty="0" err="1">
                <a:solidFill>
                  <a:srgbClr val="0070C0"/>
                </a:solidFill>
              </a:rPr>
              <a:t>Cogn</a:t>
            </a:r>
            <a:r>
              <a:rPr lang="en-GB" dirty="0">
                <a:solidFill>
                  <a:srgbClr val="0070C0"/>
                </a:solidFill>
              </a:rPr>
              <a:t> </a:t>
            </a:r>
            <a:r>
              <a:rPr lang="en-GB" dirty="0" err="1">
                <a:solidFill>
                  <a:srgbClr val="0070C0"/>
                </a:solidFill>
              </a:rPr>
              <a:t>Disord</a:t>
            </a:r>
            <a:r>
              <a:rPr lang="en-GB" dirty="0">
                <a:solidFill>
                  <a:srgbClr val="0070C0"/>
                </a:solidFill>
              </a:rPr>
              <a:t> 2022;51:262-270. </a:t>
            </a:r>
            <a:r>
              <a:rPr lang="en-GB" dirty="0" err="1">
                <a:solidFill>
                  <a:srgbClr val="0070C0"/>
                </a:solidFill>
              </a:rPr>
              <a:t>doi</a:t>
            </a:r>
            <a:r>
              <a:rPr lang="en-GB" dirty="0">
                <a:solidFill>
                  <a:srgbClr val="0070C0"/>
                </a:solidFill>
              </a:rPr>
              <a:t>: 10.1159/000525354</a:t>
            </a:r>
          </a:p>
          <a:p>
            <a:endParaRPr lang="en-GB" dirty="0">
              <a:solidFill>
                <a:srgbClr val="0070C0"/>
              </a:solidFill>
              <a:latin typeface="helvetica neue"/>
            </a:endParaRPr>
          </a:p>
          <a:p>
            <a:r>
              <a:rPr lang="en-GB" dirty="0">
                <a:solidFill>
                  <a:srgbClr val="0070C0"/>
                </a:solidFill>
                <a:latin typeface="helvetica neue"/>
              </a:rPr>
              <a:t>Weintraub D et al (2022), The neuropsychiatry of Parkinson's disease: advances and challenges,</a:t>
            </a:r>
          </a:p>
          <a:p>
            <a:r>
              <a:rPr lang="en-GB" dirty="0">
                <a:solidFill>
                  <a:srgbClr val="0070C0"/>
                </a:solidFill>
                <a:latin typeface="helvetica neue"/>
              </a:rPr>
              <a:t>The Lancet </a:t>
            </a:r>
            <a:r>
              <a:rPr lang="en-GB">
                <a:solidFill>
                  <a:srgbClr val="0070C0"/>
                </a:solidFill>
                <a:latin typeface="helvetica neue"/>
              </a:rPr>
              <a:t>Neurology, 21(1) 89-102, </a:t>
            </a:r>
            <a:r>
              <a:rPr lang="en-GB">
                <a:solidFill>
                  <a:srgbClr val="0563C1"/>
                </a:solidFill>
                <a:latin typeface="helvetica neue"/>
                <a:hlinkClick r:id="rId4">
                  <a:extLst>
                    <a:ext uri="{A12FA001-AC4F-418D-AE19-62706E023703}">
                      <ahyp:hlinkClr xmlns:ahyp="http://schemas.microsoft.com/office/drawing/2018/hyperlinkcolor" val="tx"/>
                    </a:ext>
                  </a:extLst>
                </a:hlinkClick>
              </a:rPr>
              <a:t>https</a:t>
            </a:r>
            <a:r>
              <a:rPr lang="en-GB" dirty="0">
                <a:solidFill>
                  <a:srgbClr val="0563C1"/>
                </a:solidFill>
                <a:latin typeface="helvetica neue"/>
                <a:hlinkClick r:id="rId4">
                  <a:extLst>
                    <a:ext uri="{A12FA001-AC4F-418D-AE19-62706E023703}">
                      <ahyp:hlinkClr xmlns:ahyp="http://schemas.microsoft.com/office/drawing/2018/hyperlinkcolor" val="tx"/>
                    </a:ext>
                  </a:extLst>
                </a:hlinkClick>
              </a:rPr>
              <a:t>://www.sciencedirect.com/science/article/pii</a:t>
            </a:r>
            <a:r>
              <a:rPr lang="en-GB">
                <a:solidFill>
                  <a:srgbClr val="0070C0"/>
                </a:solidFill>
                <a:latin typeface="helvetica neue"/>
                <a:hlinkClick r:id="rId4">
                  <a:extLst>
                    <a:ext uri="{A12FA001-AC4F-418D-AE19-62706E023703}">
                      <ahyp:hlinkClr xmlns:ahyp="http://schemas.microsoft.com/office/drawing/2018/hyperlinkcolor" val="tx"/>
                    </a:ext>
                  </a:extLst>
                </a:hlinkClick>
              </a:rPr>
              <a:t>/S1474442221003306</a:t>
            </a:r>
            <a:r>
              <a:rPr lang="en-GB">
                <a:solidFill>
                  <a:srgbClr val="0070C0"/>
                </a:solidFill>
                <a:latin typeface="helvetica neue"/>
              </a:rPr>
              <a:t>.</a:t>
            </a:r>
          </a:p>
          <a:p>
            <a:endParaRPr lang="en-GB" dirty="0">
              <a:solidFill>
                <a:srgbClr val="0070C0"/>
              </a:solidFill>
            </a:endParaRPr>
          </a:p>
        </p:txBody>
      </p:sp>
    </p:spTree>
    <p:extLst>
      <p:ext uri="{BB962C8B-B14F-4D97-AF65-F5344CB8AC3E}">
        <p14:creationId xmlns:p14="http://schemas.microsoft.com/office/powerpoint/2010/main" val="1613101571"/>
      </p:ext>
    </p:extLst>
  </p:cSld>
  <p:clrMapOvr>
    <a:masterClrMapping/>
  </p:clrMapOvr>
  <mc:AlternateContent xmlns:mc="http://schemas.openxmlformats.org/markup-compatibility/2006" xmlns:p14="http://schemas.microsoft.com/office/powerpoint/2010/main">
    <mc:Choice Requires="p14">
      <p:transition spd="slow" p14:dur="2000" advTm="275158"/>
    </mc:Choice>
    <mc:Fallback xmlns="">
      <p:transition spd="slow" advTm="275158"/>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E8A3B-B979-C0E1-D1F5-85BE2A072B0E}"/>
              </a:ext>
            </a:extLst>
          </p:cNvPr>
          <p:cNvSpPr>
            <a:spLocks noGrp="1"/>
          </p:cNvSpPr>
          <p:nvPr>
            <p:ph type="title"/>
          </p:nvPr>
        </p:nvSpPr>
        <p:spPr/>
        <p:txBody>
          <a:bodyPr/>
          <a:lstStyle/>
          <a:p>
            <a:r>
              <a:rPr lang="en-US" b="1" dirty="0">
                <a:solidFill>
                  <a:srgbClr val="0070C0"/>
                </a:solidFill>
              </a:rPr>
              <a:t>Any questions?</a:t>
            </a:r>
          </a:p>
        </p:txBody>
      </p:sp>
      <p:pic>
        <p:nvPicPr>
          <p:cNvPr id="1026" name="Picture 2" descr="1,000+ Free Questions &amp; Question Mark Images - Pixabay">
            <a:extLst>
              <a:ext uri="{FF2B5EF4-FFF2-40B4-BE49-F238E27FC236}">
                <a16:creationId xmlns:a16="http://schemas.microsoft.com/office/drawing/2014/main" id="{E5BF4FE9-F1A6-6DC9-FC0F-56DD57AB9D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1370" y="1270517"/>
            <a:ext cx="4618653" cy="46186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7333043"/>
      </p:ext>
    </p:extLst>
  </p:cSld>
  <p:clrMapOvr>
    <a:masterClrMapping/>
  </p:clrMapOvr>
  <mc:AlternateContent xmlns:mc="http://schemas.openxmlformats.org/markup-compatibility/2006" xmlns:p14="http://schemas.microsoft.com/office/powerpoint/2010/main">
    <mc:Choice Requires="p14">
      <p:transition spd="slow" p14:dur="2000" advTm="44553"/>
    </mc:Choice>
    <mc:Fallback xmlns="">
      <p:transition spd="slow" advTm="44553"/>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9DFBA-4A88-CF3F-A759-3E072FA860F8}"/>
              </a:ext>
            </a:extLst>
          </p:cNvPr>
          <p:cNvSpPr>
            <a:spLocks noGrp="1"/>
          </p:cNvSpPr>
          <p:nvPr>
            <p:ph type="title"/>
          </p:nvPr>
        </p:nvSpPr>
        <p:spPr/>
        <p:txBody>
          <a:bodyPr/>
          <a:lstStyle/>
          <a:p>
            <a:r>
              <a:rPr lang="en-US" b="1" dirty="0">
                <a:solidFill>
                  <a:srgbClr val="0070C0"/>
                </a:solidFill>
              </a:rPr>
              <a:t>Thank you </a:t>
            </a:r>
          </a:p>
        </p:txBody>
      </p:sp>
      <p:pic>
        <p:nvPicPr>
          <p:cNvPr id="2050" name="Picture 2" descr="Thank You&quot; and &quot;Questions?&quot; - Two Slides You Can Lose">
            <a:extLst>
              <a:ext uri="{FF2B5EF4-FFF2-40B4-BE49-F238E27FC236}">
                <a16:creationId xmlns:a16="http://schemas.microsoft.com/office/drawing/2014/main" id="{B1618645-0E7A-4BFA-C688-8F77C32069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9804" y="1507380"/>
            <a:ext cx="6096000" cy="4067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2406684"/>
      </p:ext>
    </p:extLst>
  </p:cSld>
  <p:clrMapOvr>
    <a:masterClrMapping/>
  </p:clrMapOvr>
  <mc:AlternateContent xmlns:mc="http://schemas.openxmlformats.org/markup-compatibility/2006" xmlns:p14="http://schemas.microsoft.com/office/powerpoint/2010/main">
    <mc:Choice Requires="p14">
      <p:transition spd="slow" p14:dur="2000" advTm="79071"/>
    </mc:Choice>
    <mc:Fallback xmlns="">
      <p:transition spd="slow" advTm="79071"/>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35850-9061-FCE3-9C2D-14F7E2A958F0}"/>
              </a:ext>
            </a:extLst>
          </p:cNvPr>
          <p:cNvSpPr>
            <a:spLocks noGrp="1"/>
          </p:cNvSpPr>
          <p:nvPr>
            <p:ph type="title"/>
          </p:nvPr>
        </p:nvSpPr>
        <p:spPr>
          <a:xfrm>
            <a:off x="838200" y="365125"/>
            <a:ext cx="10515600" cy="455969"/>
          </a:xfrm>
        </p:spPr>
        <p:txBody>
          <a:bodyPr>
            <a:normAutofit fontScale="90000"/>
          </a:bodyPr>
          <a:lstStyle/>
          <a:p>
            <a:r>
              <a:rPr lang="en-GB" b="1" dirty="0">
                <a:solidFill>
                  <a:srgbClr val="0070C0"/>
                </a:solidFill>
              </a:rPr>
              <a:t>Duration - 2 hours, 20 minutes</a:t>
            </a:r>
          </a:p>
        </p:txBody>
      </p:sp>
      <p:sp>
        <p:nvSpPr>
          <p:cNvPr id="3" name="Content Placeholder 2">
            <a:extLst>
              <a:ext uri="{FF2B5EF4-FFF2-40B4-BE49-F238E27FC236}">
                <a16:creationId xmlns:a16="http://schemas.microsoft.com/office/drawing/2014/main" id="{3985F982-6C17-D34A-F052-02BEAEF362EE}"/>
              </a:ext>
            </a:extLst>
          </p:cNvPr>
          <p:cNvSpPr>
            <a:spLocks noGrp="1"/>
          </p:cNvSpPr>
          <p:nvPr>
            <p:ph idx="1"/>
          </p:nvPr>
        </p:nvSpPr>
        <p:spPr>
          <a:xfrm>
            <a:off x="315686" y="1013862"/>
            <a:ext cx="11664820" cy="4351338"/>
          </a:xfrm>
        </p:spPr>
        <p:txBody>
          <a:bodyPr>
            <a:normAutofit lnSpcReduction="10000"/>
          </a:bodyPr>
          <a:lstStyle/>
          <a:p>
            <a:r>
              <a:rPr lang="en-GB" dirty="0">
                <a:solidFill>
                  <a:srgbClr val="0070C0"/>
                </a:solidFill>
              </a:rPr>
              <a:t>Breakdown: </a:t>
            </a:r>
          </a:p>
          <a:p>
            <a:r>
              <a:rPr lang="en-GB" dirty="0">
                <a:solidFill>
                  <a:srgbClr val="0070C0"/>
                </a:solidFill>
              </a:rPr>
              <a:t>Lecture time –							- 1 hour.</a:t>
            </a:r>
          </a:p>
          <a:p>
            <a:r>
              <a:rPr lang="en-GB" dirty="0">
                <a:solidFill>
                  <a:srgbClr val="0070C0"/>
                </a:solidFill>
              </a:rPr>
              <a:t>Activity 1 – explained on slide 10.                                       – 15 minutes</a:t>
            </a:r>
          </a:p>
          <a:p>
            <a:r>
              <a:rPr lang="en-GB" dirty="0">
                <a:solidFill>
                  <a:srgbClr val="0070C0"/>
                </a:solidFill>
              </a:rPr>
              <a:t>Exercise – whole group discussing outcome of activity 1 – 20 minutes</a:t>
            </a:r>
          </a:p>
          <a:p>
            <a:r>
              <a:rPr lang="en-GB" dirty="0">
                <a:solidFill>
                  <a:srgbClr val="0070C0"/>
                </a:solidFill>
              </a:rPr>
              <a:t>Activity 2- explained on slide 12 - 				-   15 minutes</a:t>
            </a:r>
          </a:p>
          <a:p>
            <a:r>
              <a:rPr lang="en-GB" dirty="0">
                <a:solidFill>
                  <a:srgbClr val="0070C0"/>
                </a:solidFill>
              </a:rPr>
              <a:t>Exercise – whole group discussing outcome of activity 2 -  20 minutes</a:t>
            </a:r>
          </a:p>
          <a:p>
            <a:r>
              <a:rPr lang="en-GB" dirty="0">
                <a:solidFill>
                  <a:srgbClr val="0070C0"/>
                </a:solidFill>
              </a:rPr>
              <a:t>Questions and class discussion - 				- 10 minutes</a:t>
            </a:r>
          </a:p>
          <a:p>
            <a:endParaRPr lang="en-GB" dirty="0">
              <a:solidFill>
                <a:srgbClr val="0070C0"/>
              </a:solidFill>
            </a:endParaRPr>
          </a:p>
          <a:p>
            <a:r>
              <a:rPr lang="en-GB" dirty="0">
                <a:solidFill>
                  <a:srgbClr val="0070C0"/>
                </a:solidFill>
              </a:rPr>
              <a:t>Total – 2 hours, 20 minutes. </a:t>
            </a:r>
          </a:p>
        </p:txBody>
      </p:sp>
    </p:spTree>
    <p:extLst>
      <p:ext uri="{BB962C8B-B14F-4D97-AF65-F5344CB8AC3E}">
        <p14:creationId xmlns:p14="http://schemas.microsoft.com/office/powerpoint/2010/main" val="4180465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BA1B9-C61B-41ED-8D8A-85F3CAF67935}"/>
              </a:ext>
            </a:extLst>
          </p:cNvPr>
          <p:cNvSpPr>
            <a:spLocks noGrp="1"/>
          </p:cNvSpPr>
          <p:nvPr>
            <p:ph type="title"/>
          </p:nvPr>
        </p:nvSpPr>
        <p:spPr>
          <a:xfrm>
            <a:off x="849086" y="365125"/>
            <a:ext cx="10504714" cy="885177"/>
          </a:xfrm>
        </p:spPr>
        <p:txBody>
          <a:bodyPr/>
          <a:lstStyle/>
          <a:p>
            <a:r>
              <a:rPr lang="en-GB" b="1" dirty="0">
                <a:solidFill>
                  <a:srgbClr val="0070C0"/>
                </a:solidFill>
              </a:rPr>
              <a:t>Learning Outcomes</a:t>
            </a:r>
          </a:p>
        </p:txBody>
      </p:sp>
      <p:sp>
        <p:nvSpPr>
          <p:cNvPr id="3" name="Content Placeholder 2">
            <a:extLst>
              <a:ext uri="{FF2B5EF4-FFF2-40B4-BE49-F238E27FC236}">
                <a16:creationId xmlns:a16="http://schemas.microsoft.com/office/drawing/2014/main" id="{B5C09A44-6A3E-40B9-868A-E19B1E5A515E}"/>
              </a:ext>
            </a:extLst>
          </p:cNvPr>
          <p:cNvSpPr>
            <a:spLocks noGrp="1"/>
          </p:cNvSpPr>
          <p:nvPr>
            <p:ph idx="1"/>
          </p:nvPr>
        </p:nvSpPr>
        <p:spPr>
          <a:xfrm>
            <a:off x="292359" y="1763486"/>
            <a:ext cx="11607281" cy="4161453"/>
          </a:xfrm>
        </p:spPr>
        <p:txBody>
          <a:bodyPr>
            <a:normAutofit/>
          </a:bodyPr>
          <a:lstStyle/>
          <a:p>
            <a:r>
              <a:rPr lang="en-US" sz="2400" dirty="0">
                <a:solidFill>
                  <a:srgbClr val="0070C0"/>
                </a:solidFill>
                <a:latin typeface="Times New Roman" panose="02020603050405020304" pitchFamily="18" charset="0"/>
                <a:ea typeface="Calibri" panose="020F0502020204030204" pitchFamily="34" charset="0"/>
                <a:cs typeface="Latha" panose="020B0604020202020204" pitchFamily="34" charset="0"/>
              </a:rPr>
              <a:t>Attending this lecture will enhance your understanding regarding</a:t>
            </a:r>
            <a:r>
              <a:rPr lang="en-US" sz="2400" dirty="0">
                <a:solidFill>
                  <a:srgbClr val="0070C0"/>
                </a:solidFill>
                <a:effectLst/>
                <a:latin typeface="Times New Roman" panose="02020603050405020304" pitchFamily="18" charset="0"/>
                <a:ea typeface="Calibri" panose="020F0502020204030204" pitchFamily="34" charset="0"/>
                <a:cs typeface="Latha" panose="020B0604020202020204" pitchFamily="34" charset="0"/>
              </a:rPr>
              <a:t>:</a:t>
            </a:r>
          </a:p>
          <a:p>
            <a:r>
              <a:rPr lang="en-US" sz="2400" dirty="0">
                <a:solidFill>
                  <a:srgbClr val="0070C0"/>
                </a:solidFill>
                <a:effectLst/>
                <a:latin typeface="Times New Roman" panose="02020603050405020304" pitchFamily="18" charset="0"/>
                <a:ea typeface="Calibri" panose="020F0502020204030204" pitchFamily="34" charset="0"/>
                <a:cs typeface="Latha" panose="020B0604020202020204" pitchFamily="34" charset="0"/>
              </a:rPr>
              <a:t>How to identify and address psychological factors influencing living with a degenerative neurological disorder</a:t>
            </a:r>
          </a:p>
          <a:p>
            <a:r>
              <a:rPr lang="en-US" sz="2400" dirty="0">
                <a:solidFill>
                  <a:srgbClr val="0070C0"/>
                </a:solidFill>
                <a:latin typeface="Times New Roman" panose="02020603050405020304" pitchFamily="18" charset="0"/>
                <a:ea typeface="Calibri" panose="020F0502020204030204" pitchFamily="34" charset="0"/>
                <a:cs typeface="Latha" panose="020B0604020202020204" pitchFamily="34" charset="0"/>
              </a:rPr>
              <a:t>How to consider the psychological impact on informal caregivers /  family members, indirectly affected by NDDs.</a:t>
            </a:r>
            <a:endParaRPr lang="en-US" sz="2400" dirty="0">
              <a:solidFill>
                <a:srgbClr val="0070C0"/>
              </a:solidFill>
              <a:effectLst/>
              <a:latin typeface="Times New Roman" panose="02020603050405020304" pitchFamily="18" charset="0"/>
              <a:ea typeface="Calibri" panose="020F0502020204030204" pitchFamily="34" charset="0"/>
              <a:cs typeface="Latha" panose="020B0604020202020204" pitchFamily="34" charset="0"/>
            </a:endParaRPr>
          </a:p>
          <a:p>
            <a:r>
              <a:rPr lang="en-US" sz="2400" dirty="0">
                <a:solidFill>
                  <a:srgbClr val="0070C0"/>
                </a:solidFill>
                <a:latin typeface="Times New Roman" panose="02020603050405020304" pitchFamily="18" charset="0"/>
                <a:ea typeface="Calibri" panose="020F0502020204030204" pitchFamily="34" charset="0"/>
                <a:cs typeface="Latha" panose="020B0604020202020204" pitchFamily="34" charset="0"/>
              </a:rPr>
              <a:t>How to organize and document assessment, planning, implementation and evaluation with regard to psychological problems caused by living directly or indirectly with NDDs. </a:t>
            </a:r>
            <a:endParaRPr lang="en-US" sz="2400" dirty="0">
              <a:solidFill>
                <a:srgbClr val="0070C0"/>
              </a:solidFill>
              <a:effectLst/>
              <a:latin typeface="Times New Roman" panose="02020603050405020304" pitchFamily="18" charset="0"/>
              <a:ea typeface="Calibri" panose="020F0502020204030204" pitchFamily="34" charset="0"/>
              <a:cs typeface="Latha" panose="020B0604020202020204" pitchFamily="34" charset="0"/>
            </a:endParaRPr>
          </a:p>
          <a:p>
            <a:pPr marL="0" indent="0">
              <a:buNone/>
            </a:pPr>
            <a:endParaRPr lang="en-GB" dirty="0">
              <a:solidFill>
                <a:srgbClr val="0070C0"/>
              </a:solidFill>
            </a:endParaRPr>
          </a:p>
        </p:txBody>
      </p:sp>
    </p:spTree>
    <p:extLst>
      <p:ext uri="{BB962C8B-B14F-4D97-AF65-F5344CB8AC3E}">
        <p14:creationId xmlns:p14="http://schemas.microsoft.com/office/powerpoint/2010/main" val="499373789"/>
      </p:ext>
    </p:extLst>
  </p:cSld>
  <p:clrMapOvr>
    <a:masterClrMapping/>
  </p:clrMapOvr>
  <mc:AlternateContent xmlns:mc="http://schemas.openxmlformats.org/markup-compatibility/2006" xmlns:p14="http://schemas.microsoft.com/office/powerpoint/2010/main">
    <mc:Choice Requires="p14">
      <p:transition spd="slow" p14:dur="2000" advTm="71768"/>
    </mc:Choice>
    <mc:Fallback xmlns="">
      <p:transition spd="slow" advTm="71768"/>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40A28-80A8-473E-8845-013C47AB194E}"/>
              </a:ext>
            </a:extLst>
          </p:cNvPr>
          <p:cNvSpPr>
            <a:spLocks noGrp="1"/>
          </p:cNvSpPr>
          <p:nvPr>
            <p:ph type="title"/>
          </p:nvPr>
        </p:nvSpPr>
        <p:spPr/>
        <p:txBody>
          <a:bodyPr/>
          <a:lstStyle/>
          <a:p>
            <a:r>
              <a:rPr lang="en-GB" b="1" dirty="0">
                <a:solidFill>
                  <a:srgbClr val="0070C0"/>
                </a:solidFill>
              </a:rPr>
              <a:t>Case 1 - Kamala</a:t>
            </a:r>
          </a:p>
        </p:txBody>
      </p:sp>
      <p:sp>
        <p:nvSpPr>
          <p:cNvPr id="3" name="Content Placeholder 2">
            <a:extLst>
              <a:ext uri="{FF2B5EF4-FFF2-40B4-BE49-F238E27FC236}">
                <a16:creationId xmlns:a16="http://schemas.microsoft.com/office/drawing/2014/main" id="{F6125938-E444-4836-BAA5-2DE8050BF427}"/>
              </a:ext>
            </a:extLst>
          </p:cNvPr>
          <p:cNvSpPr>
            <a:spLocks noGrp="1"/>
          </p:cNvSpPr>
          <p:nvPr>
            <p:ph idx="1"/>
          </p:nvPr>
        </p:nvSpPr>
        <p:spPr/>
        <p:txBody>
          <a:bodyPr/>
          <a:lstStyle/>
          <a:p>
            <a:r>
              <a:rPr lang="en-GB" dirty="0">
                <a:solidFill>
                  <a:srgbClr val="0070C0"/>
                </a:solidFill>
              </a:rPr>
              <a:t>Read the case scenario.</a:t>
            </a:r>
          </a:p>
        </p:txBody>
      </p:sp>
    </p:spTree>
    <p:extLst>
      <p:ext uri="{BB962C8B-B14F-4D97-AF65-F5344CB8AC3E}">
        <p14:creationId xmlns:p14="http://schemas.microsoft.com/office/powerpoint/2010/main" val="1097521747"/>
      </p:ext>
    </p:extLst>
  </p:cSld>
  <p:clrMapOvr>
    <a:masterClrMapping/>
  </p:clrMapOvr>
  <mc:AlternateContent xmlns:mc="http://schemas.openxmlformats.org/markup-compatibility/2006" xmlns:p14="http://schemas.microsoft.com/office/powerpoint/2010/main">
    <mc:Choice Requires="p14">
      <p:transition spd="slow" p14:dur="2000" advTm="80239"/>
    </mc:Choice>
    <mc:Fallback xmlns="">
      <p:transition spd="slow" advTm="8023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EA56503-2383-4EB4-A019-EE6140574955}"/>
              </a:ext>
            </a:extLst>
          </p:cNvPr>
          <p:cNvSpPr txBox="1"/>
          <p:nvPr/>
        </p:nvSpPr>
        <p:spPr>
          <a:xfrm>
            <a:off x="781050" y="475595"/>
            <a:ext cx="10953749" cy="6186309"/>
          </a:xfrm>
          <a:prstGeom prst="rect">
            <a:avLst/>
          </a:prstGeom>
          <a:noFill/>
        </p:spPr>
        <p:txBody>
          <a:bodyPr wrap="square">
            <a:spAutoFit/>
          </a:bodyPr>
          <a:lstStyle/>
          <a:p>
            <a:r>
              <a:rPr lang="en-GB" dirty="0">
                <a:solidFill>
                  <a:srgbClr val="0070C0"/>
                </a:solidFill>
              </a:rPr>
              <a:t>Page 1</a:t>
            </a:r>
          </a:p>
          <a:p>
            <a:endParaRPr lang="en-GB" dirty="0">
              <a:solidFill>
                <a:srgbClr val="0070C0"/>
              </a:solidFill>
            </a:endParaRPr>
          </a:p>
          <a:p>
            <a:r>
              <a:rPr lang="en-GB" dirty="0">
                <a:solidFill>
                  <a:srgbClr val="0070C0"/>
                </a:solidFill>
              </a:rPr>
              <a:t>An 84 year old woman (Kamala) was diagnosed to have cerebrovascular disease, had vascular surgery and clot</a:t>
            </a:r>
          </a:p>
          <a:p>
            <a:r>
              <a:rPr lang="en-GB" dirty="0">
                <a:solidFill>
                  <a:srgbClr val="0070C0"/>
                </a:solidFill>
              </a:rPr>
              <a:t>removal with good recovery. However, she was diagnosed to have Parkinson disease. In addition,</a:t>
            </a:r>
          </a:p>
          <a:p>
            <a:r>
              <a:rPr lang="en-GB" dirty="0">
                <a:solidFill>
                  <a:srgbClr val="0070C0"/>
                </a:solidFill>
              </a:rPr>
              <a:t>she had Diabetes Mellitus, Ischemic heart disease, and Hypertension. She was on multiple</a:t>
            </a:r>
          </a:p>
          <a:p>
            <a:r>
              <a:rPr lang="en-GB" dirty="0">
                <a:solidFill>
                  <a:srgbClr val="0070C0"/>
                </a:solidFill>
              </a:rPr>
              <a:t>medications such as Insulin, </a:t>
            </a:r>
            <a:r>
              <a:rPr lang="en-GB" dirty="0" err="1">
                <a:solidFill>
                  <a:srgbClr val="0070C0"/>
                </a:solidFill>
              </a:rPr>
              <a:t>Losarten</a:t>
            </a:r>
            <a:r>
              <a:rPr lang="en-GB" dirty="0">
                <a:solidFill>
                  <a:srgbClr val="0070C0"/>
                </a:solidFill>
              </a:rPr>
              <a:t>, Aspirin, </a:t>
            </a:r>
            <a:r>
              <a:rPr lang="en-GB" dirty="0" err="1">
                <a:solidFill>
                  <a:srgbClr val="0070C0"/>
                </a:solidFill>
              </a:rPr>
              <a:t>Benxzeol</a:t>
            </a:r>
            <a:r>
              <a:rPr lang="en-GB" dirty="0">
                <a:solidFill>
                  <a:srgbClr val="0070C0"/>
                </a:solidFill>
              </a:rPr>
              <a:t>, Levodopa.</a:t>
            </a:r>
          </a:p>
          <a:p>
            <a:r>
              <a:rPr lang="en-GB" dirty="0">
                <a:solidFill>
                  <a:srgbClr val="0070C0"/>
                </a:solidFill>
              </a:rPr>
              <a:t>Four months back she has had a fall with fracture neck of the femur on left side. She had a hip</a:t>
            </a:r>
          </a:p>
          <a:p>
            <a:r>
              <a:rPr lang="en-GB" dirty="0">
                <a:solidFill>
                  <a:srgbClr val="0070C0"/>
                </a:solidFill>
              </a:rPr>
              <a:t>replacement surgery, rehabilitation and walking training following surgery. She still has difficulty in</a:t>
            </a:r>
          </a:p>
          <a:p>
            <a:r>
              <a:rPr lang="en-GB" dirty="0">
                <a:solidFill>
                  <a:srgbClr val="0070C0"/>
                </a:solidFill>
              </a:rPr>
              <a:t>walking with shuffling gait and a tendency to fall.</a:t>
            </a:r>
          </a:p>
          <a:p>
            <a:endParaRPr lang="en-GB" dirty="0">
              <a:solidFill>
                <a:srgbClr val="0070C0"/>
              </a:solidFill>
            </a:endParaRPr>
          </a:p>
          <a:p>
            <a:r>
              <a:rPr lang="en-GB" dirty="0">
                <a:solidFill>
                  <a:srgbClr val="0070C0"/>
                </a:solidFill>
              </a:rPr>
              <a:t>One year back she had visited her grand children in Colombo and went back home by bus against the</a:t>
            </a:r>
          </a:p>
          <a:p>
            <a:r>
              <a:rPr lang="en-GB" dirty="0">
                <a:solidFill>
                  <a:srgbClr val="0070C0"/>
                </a:solidFill>
              </a:rPr>
              <a:t>advice of the son. She took insulin to start the trip and fell asleep in the bus and forgot to take the</a:t>
            </a:r>
          </a:p>
          <a:p>
            <a:r>
              <a:rPr lang="en-GB" dirty="0">
                <a:solidFill>
                  <a:srgbClr val="0070C0"/>
                </a:solidFill>
              </a:rPr>
              <a:t>breakfast. On the way, 150 km away from Colombo, she fell inside the bus with sweating and was</a:t>
            </a:r>
          </a:p>
          <a:p>
            <a:r>
              <a:rPr lang="en-GB" dirty="0">
                <a:solidFill>
                  <a:srgbClr val="0070C0"/>
                </a:solidFill>
              </a:rPr>
              <a:t>admitted to a rural hospital nearby. This rural hospital found her capillary blood sugar to be LOW on</a:t>
            </a:r>
          </a:p>
          <a:p>
            <a:r>
              <a:rPr lang="en-GB" dirty="0">
                <a:solidFill>
                  <a:srgbClr val="0070C0"/>
                </a:solidFill>
              </a:rPr>
              <a:t>the glucometer.</a:t>
            </a:r>
          </a:p>
          <a:p>
            <a:r>
              <a:rPr lang="en-GB" dirty="0">
                <a:solidFill>
                  <a:srgbClr val="0070C0"/>
                </a:solidFill>
              </a:rPr>
              <a:t>She is not able to control bladder and bowel and wears diapers on a routine basis. She needs help</a:t>
            </a:r>
          </a:p>
          <a:p>
            <a:r>
              <a:rPr lang="en-GB" dirty="0">
                <a:solidFill>
                  <a:srgbClr val="0070C0"/>
                </a:solidFill>
              </a:rPr>
              <a:t>for personal hygiene and cleanliness.</a:t>
            </a:r>
          </a:p>
          <a:p>
            <a:r>
              <a:rPr lang="en-GB" dirty="0">
                <a:solidFill>
                  <a:srgbClr val="0070C0"/>
                </a:solidFill>
              </a:rPr>
              <a:t>The house is a two story house and she lived on the ground floor. The toilet is attached but the</a:t>
            </a:r>
          </a:p>
          <a:p>
            <a:r>
              <a:rPr lang="en-GB" dirty="0">
                <a:solidFill>
                  <a:srgbClr val="0070C0"/>
                </a:solidFill>
              </a:rPr>
              <a:t>entrance is from outside the house.</a:t>
            </a:r>
          </a:p>
          <a:p>
            <a:r>
              <a:rPr lang="en-GB" dirty="0">
                <a:solidFill>
                  <a:srgbClr val="0070C0"/>
                </a:solidFill>
              </a:rPr>
              <a:t>She could eat on her own taking a long time about 45 minutes per meal and is very messy at meals.</a:t>
            </a:r>
          </a:p>
          <a:p>
            <a:r>
              <a:rPr lang="en-GB" dirty="0">
                <a:solidFill>
                  <a:srgbClr val="0070C0"/>
                </a:solidFill>
              </a:rPr>
              <a:t>She has regular fainting attacks with low blood sugar time to time. She had been admitted to</a:t>
            </a:r>
          </a:p>
          <a:p>
            <a:r>
              <a:rPr lang="en-GB" dirty="0" err="1">
                <a:solidFill>
                  <a:srgbClr val="0070C0"/>
                </a:solidFill>
              </a:rPr>
              <a:t>Koslanda</a:t>
            </a:r>
            <a:r>
              <a:rPr lang="en-GB" dirty="0">
                <a:solidFill>
                  <a:srgbClr val="0070C0"/>
                </a:solidFill>
              </a:rPr>
              <a:t> hospital several times for this. Her eating habits had been irregular.</a:t>
            </a:r>
          </a:p>
        </p:txBody>
      </p:sp>
    </p:spTree>
    <p:extLst>
      <p:ext uri="{BB962C8B-B14F-4D97-AF65-F5344CB8AC3E}">
        <p14:creationId xmlns:p14="http://schemas.microsoft.com/office/powerpoint/2010/main" val="256534347"/>
      </p:ext>
    </p:extLst>
  </p:cSld>
  <p:clrMapOvr>
    <a:masterClrMapping/>
  </p:clrMapOvr>
  <mc:AlternateContent xmlns:mc="http://schemas.openxmlformats.org/markup-compatibility/2006" xmlns:p14="http://schemas.microsoft.com/office/powerpoint/2010/main">
    <mc:Choice Requires="p14">
      <p:transition spd="slow" p14:dur="2000" advTm="65290"/>
    </mc:Choice>
    <mc:Fallback xmlns="">
      <p:transition spd="slow" advTm="6529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DD72A9-48CE-499D-86FD-2FCFD8373B8D}"/>
              </a:ext>
            </a:extLst>
          </p:cNvPr>
          <p:cNvSpPr txBox="1"/>
          <p:nvPr/>
        </p:nvSpPr>
        <p:spPr>
          <a:xfrm>
            <a:off x="647700" y="499318"/>
            <a:ext cx="11306175" cy="5632311"/>
          </a:xfrm>
          <a:prstGeom prst="rect">
            <a:avLst/>
          </a:prstGeom>
          <a:noFill/>
        </p:spPr>
        <p:txBody>
          <a:bodyPr wrap="square">
            <a:spAutoFit/>
          </a:bodyPr>
          <a:lstStyle/>
          <a:p>
            <a:r>
              <a:rPr lang="en-GB" dirty="0">
                <a:solidFill>
                  <a:srgbClr val="0070C0"/>
                </a:solidFill>
              </a:rPr>
              <a:t>Page 2</a:t>
            </a:r>
          </a:p>
          <a:p>
            <a:endParaRPr lang="en-GB" dirty="0">
              <a:solidFill>
                <a:srgbClr val="0070C0"/>
              </a:solidFill>
            </a:endParaRPr>
          </a:p>
          <a:p>
            <a:r>
              <a:rPr lang="en-GB" dirty="0">
                <a:solidFill>
                  <a:srgbClr val="0070C0"/>
                </a:solidFill>
              </a:rPr>
              <a:t>Kamala is a retired teacher who was very active in social work, being chairperson of the local mediation</a:t>
            </a:r>
          </a:p>
          <a:p>
            <a:r>
              <a:rPr lang="en-GB" dirty="0">
                <a:solidFill>
                  <a:srgbClr val="0070C0"/>
                </a:solidFill>
              </a:rPr>
              <a:t>board for conflicts, being the chief “</a:t>
            </a:r>
            <a:r>
              <a:rPr lang="en-GB" dirty="0" err="1">
                <a:solidFill>
                  <a:srgbClr val="0070C0"/>
                </a:solidFill>
              </a:rPr>
              <a:t>dayakaya</a:t>
            </a:r>
            <a:r>
              <a:rPr lang="en-GB" dirty="0">
                <a:solidFill>
                  <a:srgbClr val="0070C0"/>
                </a:solidFill>
              </a:rPr>
              <a:t>” (servant) of the village temple, visiting temple almost</a:t>
            </a:r>
          </a:p>
          <a:p>
            <a:r>
              <a:rPr lang="en-GB" dirty="0">
                <a:solidFill>
                  <a:srgbClr val="0070C0"/>
                </a:solidFill>
              </a:rPr>
              <a:t>on a daily basis. The temple is on a down the hill road from home. This also requires her</a:t>
            </a:r>
          </a:p>
          <a:p>
            <a:r>
              <a:rPr lang="en-GB" dirty="0">
                <a:solidFill>
                  <a:srgbClr val="0070C0"/>
                </a:solidFill>
              </a:rPr>
              <a:t>participation in regular religious activities of the temple.</a:t>
            </a:r>
          </a:p>
          <a:p>
            <a:r>
              <a:rPr lang="en-GB" dirty="0">
                <a:solidFill>
                  <a:srgbClr val="0070C0"/>
                </a:solidFill>
              </a:rPr>
              <a:t>She likes to meet villagers who frequently seeks her advice on almost anything in their lives, as she is</a:t>
            </a:r>
          </a:p>
          <a:p>
            <a:r>
              <a:rPr lang="en-GB" dirty="0">
                <a:solidFill>
                  <a:srgbClr val="0070C0"/>
                </a:solidFill>
              </a:rPr>
              <a:t>a retired teacher who had been guiding them for a long period of time. She is liked by all the villagers</a:t>
            </a:r>
          </a:p>
          <a:p>
            <a:r>
              <a:rPr lang="en-GB" dirty="0">
                <a:solidFill>
                  <a:srgbClr val="0070C0"/>
                </a:solidFill>
              </a:rPr>
              <a:t>and neighbours, who would support her care whenever it is needed.</a:t>
            </a:r>
          </a:p>
          <a:p>
            <a:r>
              <a:rPr lang="en-GB" dirty="0">
                <a:solidFill>
                  <a:srgbClr val="0070C0"/>
                </a:solidFill>
              </a:rPr>
              <a:t>She lives in </a:t>
            </a:r>
            <a:r>
              <a:rPr lang="en-GB" dirty="0" err="1">
                <a:solidFill>
                  <a:srgbClr val="0070C0"/>
                </a:solidFill>
              </a:rPr>
              <a:t>Koslanda</a:t>
            </a:r>
            <a:r>
              <a:rPr lang="en-GB" dirty="0">
                <a:solidFill>
                  <a:srgbClr val="0070C0"/>
                </a:solidFill>
              </a:rPr>
              <a:t> 240 km away from Colombo. Nearest hospital is at </a:t>
            </a:r>
            <a:r>
              <a:rPr lang="en-GB" dirty="0" err="1">
                <a:solidFill>
                  <a:srgbClr val="0070C0"/>
                </a:solidFill>
              </a:rPr>
              <a:t>Koslanda</a:t>
            </a:r>
            <a:r>
              <a:rPr lang="en-GB" dirty="0">
                <a:solidFill>
                  <a:srgbClr val="0070C0"/>
                </a:solidFill>
              </a:rPr>
              <a:t> 3 km away from</a:t>
            </a:r>
          </a:p>
          <a:p>
            <a:r>
              <a:rPr lang="en-GB" dirty="0">
                <a:solidFill>
                  <a:srgbClr val="0070C0"/>
                </a:solidFill>
              </a:rPr>
              <a:t>home. This hospital has two medical officers and no specialist care is provided.</a:t>
            </a:r>
          </a:p>
          <a:p>
            <a:r>
              <a:rPr lang="en-GB" dirty="0">
                <a:solidFill>
                  <a:srgbClr val="0070C0"/>
                </a:solidFill>
              </a:rPr>
              <a:t>Her five children are living in Colombo and all are employed. They are visiting her on the week end</a:t>
            </a:r>
          </a:p>
          <a:p>
            <a:r>
              <a:rPr lang="en-GB" dirty="0">
                <a:solidFill>
                  <a:srgbClr val="0070C0"/>
                </a:solidFill>
              </a:rPr>
              <a:t>with in rotation. The children want her to stay in Colombo with her eldest daughter who is a medical</a:t>
            </a:r>
          </a:p>
          <a:p>
            <a:r>
              <a:rPr lang="en-GB" dirty="0">
                <a:solidFill>
                  <a:srgbClr val="0070C0"/>
                </a:solidFill>
              </a:rPr>
              <a:t>officer who could willingly take care of her.</a:t>
            </a:r>
          </a:p>
          <a:p>
            <a:r>
              <a:rPr lang="en-GB" dirty="0">
                <a:solidFill>
                  <a:srgbClr val="0070C0"/>
                </a:solidFill>
              </a:rPr>
              <a:t>Her husband died 10 years back at the age of 78 years in Colombo while staying in his son’s place.</a:t>
            </a:r>
          </a:p>
          <a:p>
            <a:r>
              <a:rPr lang="en-GB" dirty="0">
                <a:solidFill>
                  <a:srgbClr val="0070C0"/>
                </a:solidFill>
              </a:rPr>
              <a:t>She could not visit her husband when he was hospitalized during a brief serious illness and passed</a:t>
            </a:r>
          </a:p>
          <a:p>
            <a:r>
              <a:rPr lang="en-GB" dirty="0">
                <a:solidFill>
                  <a:srgbClr val="0070C0"/>
                </a:solidFill>
              </a:rPr>
              <a:t>away. She did not like that incident and maintained her position that one day, she wants to die at</a:t>
            </a:r>
          </a:p>
          <a:p>
            <a:r>
              <a:rPr lang="en-GB" dirty="0">
                <a:solidFill>
                  <a:srgbClr val="0070C0"/>
                </a:solidFill>
              </a:rPr>
              <a:t>home.</a:t>
            </a:r>
          </a:p>
          <a:p>
            <a:r>
              <a:rPr lang="en-GB" dirty="0">
                <a:solidFill>
                  <a:srgbClr val="0070C0"/>
                </a:solidFill>
              </a:rPr>
              <a:t>There is a paid carer living/staying with her on a monthly salary, who generally stays with the</a:t>
            </a:r>
          </a:p>
          <a:p>
            <a:r>
              <a:rPr lang="en-GB" dirty="0">
                <a:solidFill>
                  <a:srgbClr val="0070C0"/>
                </a:solidFill>
              </a:rPr>
              <a:t>woman in weekdays, but occasionally visits her home leaving the woman alone at the night.</a:t>
            </a:r>
          </a:p>
        </p:txBody>
      </p:sp>
    </p:spTree>
    <p:extLst>
      <p:ext uri="{BB962C8B-B14F-4D97-AF65-F5344CB8AC3E}">
        <p14:creationId xmlns:p14="http://schemas.microsoft.com/office/powerpoint/2010/main" val="973458774"/>
      </p:ext>
    </p:extLst>
  </p:cSld>
  <p:clrMapOvr>
    <a:masterClrMapping/>
  </p:clrMapOvr>
  <mc:AlternateContent xmlns:mc="http://schemas.openxmlformats.org/markup-compatibility/2006" xmlns:p14="http://schemas.microsoft.com/office/powerpoint/2010/main">
    <mc:Choice Requires="p14">
      <p:transition spd="slow" p14:dur="2000" advTm="45604"/>
    </mc:Choice>
    <mc:Fallback xmlns="">
      <p:transition spd="slow" advTm="45604"/>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329EFF7-3D5E-4B8F-8231-824B6401737B}"/>
              </a:ext>
            </a:extLst>
          </p:cNvPr>
          <p:cNvSpPr>
            <a:spLocks noGrp="1"/>
          </p:cNvSpPr>
          <p:nvPr>
            <p:ph type="title"/>
          </p:nvPr>
        </p:nvSpPr>
        <p:spPr/>
        <p:txBody>
          <a:bodyPr/>
          <a:lstStyle/>
          <a:p>
            <a:r>
              <a:rPr lang="en-GB" b="1" dirty="0">
                <a:solidFill>
                  <a:srgbClr val="0070C0"/>
                </a:solidFill>
              </a:rPr>
              <a:t>Assessment</a:t>
            </a:r>
          </a:p>
        </p:txBody>
      </p:sp>
      <p:sp>
        <p:nvSpPr>
          <p:cNvPr id="7" name="Content Placeholder 6">
            <a:extLst>
              <a:ext uri="{FF2B5EF4-FFF2-40B4-BE49-F238E27FC236}">
                <a16:creationId xmlns:a16="http://schemas.microsoft.com/office/drawing/2014/main" id="{548D6C4D-6B3C-47BD-911D-BFBA4034BAC1}"/>
              </a:ext>
            </a:extLst>
          </p:cNvPr>
          <p:cNvSpPr>
            <a:spLocks noGrp="1"/>
          </p:cNvSpPr>
          <p:nvPr>
            <p:ph idx="1"/>
          </p:nvPr>
        </p:nvSpPr>
        <p:spPr>
          <a:xfrm>
            <a:off x="838200" y="1825625"/>
            <a:ext cx="10515600" cy="2289175"/>
          </a:xfrm>
        </p:spPr>
        <p:txBody>
          <a:bodyPr/>
          <a:lstStyle/>
          <a:p>
            <a:r>
              <a:rPr lang="en-GB" dirty="0">
                <a:solidFill>
                  <a:srgbClr val="0070C0"/>
                </a:solidFill>
              </a:rPr>
              <a:t>As with physical factors, there are many potential issues to address.  </a:t>
            </a:r>
          </a:p>
          <a:p>
            <a:r>
              <a:rPr lang="en-GB" dirty="0">
                <a:solidFill>
                  <a:srgbClr val="0070C0"/>
                </a:solidFill>
              </a:rPr>
              <a:t>Again, we need a structure – hence the RLT model.</a:t>
            </a:r>
          </a:p>
          <a:p>
            <a:r>
              <a:rPr lang="en-GB" dirty="0">
                <a:solidFill>
                  <a:srgbClr val="0070C0"/>
                </a:solidFill>
              </a:rPr>
              <a:t>Let’s unpick some psychological factors influencing her level of dependence / independence, to carry out specific activities of living.  </a:t>
            </a:r>
          </a:p>
          <a:p>
            <a:endParaRPr lang="en-GB" dirty="0">
              <a:solidFill>
                <a:srgbClr val="0070C0"/>
              </a:solidFill>
            </a:endParaRPr>
          </a:p>
        </p:txBody>
      </p:sp>
    </p:spTree>
    <p:extLst>
      <p:ext uri="{BB962C8B-B14F-4D97-AF65-F5344CB8AC3E}">
        <p14:creationId xmlns:p14="http://schemas.microsoft.com/office/powerpoint/2010/main" val="2387133821"/>
      </p:ext>
    </p:extLst>
  </p:cSld>
  <p:clrMapOvr>
    <a:masterClrMapping/>
  </p:clrMapOvr>
  <mc:AlternateContent xmlns:mc="http://schemas.openxmlformats.org/markup-compatibility/2006" xmlns:p14="http://schemas.microsoft.com/office/powerpoint/2010/main">
    <mc:Choice Requires="p14">
      <p:transition spd="slow" p14:dur="2000" advTm="41156"/>
    </mc:Choice>
    <mc:Fallback xmlns="">
      <p:transition spd="slow" advTm="41156"/>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B4159-E0CE-7921-A2B6-0C458EF2983E}"/>
              </a:ext>
            </a:extLst>
          </p:cNvPr>
          <p:cNvSpPr>
            <a:spLocks noGrp="1"/>
          </p:cNvSpPr>
          <p:nvPr>
            <p:ph type="title"/>
          </p:nvPr>
        </p:nvSpPr>
        <p:spPr/>
        <p:txBody>
          <a:bodyPr/>
          <a:lstStyle/>
          <a:p>
            <a:pPr algn="ctr"/>
            <a:r>
              <a:rPr lang="en-GB" b="1" dirty="0">
                <a:solidFill>
                  <a:srgbClr val="0070C0"/>
                </a:solidFill>
              </a:rPr>
              <a:t>General potential psychological Impact of NDDs</a:t>
            </a:r>
          </a:p>
        </p:txBody>
      </p:sp>
      <p:sp>
        <p:nvSpPr>
          <p:cNvPr id="3" name="Content Placeholder 2">
            <a:extLst>
              <a:ext uri="{FF2B5EF4-FFF2-40B4-BE49-F238E27FC236}">
                <a16:creationId xmlns:a16="http://schemas.microsoft.com/office/drawing/2014/main" id="{330D54B7-4FAD-EBE1-3EEF-F4672BB1DAAF}"/>
              </a:ext>
            </a:extLst>
          </p:cNvPr>
          <p:cNvSpPr>
            <a:spLocks noGrp="1"/>
          </p:cNvSpPr>
          <p:nvPr>
            <p:ph idx="1"/>
          </p:nvPr>
        </p:nvSpPr>
        <p:spPr/>
        <p:txBody>
          <a:bodyPr>
            <a:normAutofit fontScale="92500"/>
          </a:bodyPr>
          <a:lstStyle/>
          <a:p>
            <a:r>
              <a:rPr lang="en-GB" b="1" dirty="0">
                <a:solidFill>
                  <a:srgbClr val="0070C0"/>
                </a:solidFill>
              </a:rPr>
              <a:t>For the individual diagnosed: </a:t>
            </a:r>
            <a:r>
              <a:rPr lang="en-GB" dirty="0">
                <a:solidFill>
                  <a:srgbClr val="0070C0"/>
                </a:solidFill>
              </a:rPr>
              <a:t>shock, denial, disbelief = common initial reactions.</a:t>
            </a:r>
          </a:p>
          <a:p>
            <a:r>
              <a:rPr lang="en-GB" dirty="0">
                <a:solidFill>
                  <a:srgbClr val="0070C0"/>
                </a:solidFill>
              </a:rPr>
              <a:t>Fear, anxiety, depression are common, and related to facing a future with uncertain outcomes &amp; limitations.</a:t>
            </a:r>
          </a:p>
          <a:p>
            <a:r>
              <a:rPr lang="en-GB" dirty="0">
                <a:solidFill>
                  <a:srgbClr val="0070C0"/>
                </a:solidFill>
              </a:rPr>
              <a:t>As the condition develops- frustration, anger, and grief over loss of abilities and independence, family &amp; societal role … and the sense of ‘who I am’.</a:t>
            </a:r>
          </a:p>
          <a:p>
            <a:r>
              <a:rPr lang="en-GB" dirty="0">
                <a:solidFill>
                  <a:srgbClr val="0070C0"/>
                </a:solidFill>
              </a:rPr>
              <a:t>Cognitive decline &amp; changes in personality &amp; behaviour affect emotional wellbeing.</a:t>
            </a:r>
          </a:p>
          <a:p>
            <a:r>
              <a:rPr lang="en-GB" dirty="0">
                <a:solidFill>
                  <a:srgbClr val="0070C0"/>
                </a:solidFill>
              </a:rPr>
              <a:t>Coping strategies such as support groups, counselling, and medication may help manage the psychological impact.</a:t>
            </a:r>
          </a:p>
          <a:p>
            <a:endParaRPr lang="en-GB" dirty="0"/>
          </a:p>
        </p:txBody>
      </p:sp>
    </p:spTree>
    <p:extLst>
      <p:ext uri="{BB962C8B-B14F-4D97-AF65-F5344CB8AC3E}">
        <p14:creationId xmlns:p14="http://schemas.microsoft.com/office/powerpoint/2010/main" val="1249396994"/>
      </p:ext>
    </p:extLst>
  </p:cSld>
  <p:clrMapOvr>
    <a:masterClrMapping/>
  </p:clrMapOvr>
  <mc:AlternateContent xmlns:mc="http://schemas.openxmlformats.org/markup-compatibility/2006" xmlns:p14="http://schemas.microsoft.com/office/powerpoint/2010/main">
    <mc:Choice Requires="p14">
      <p:transition spd="slow" p14:dur="2000" advTm="259989"/>
    </mc:Choice>
    <mc:Fallback xmlns="">
      <p:transition spd="slow" advTm="259989"/>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716A8-72FD-580D-D3F1-D6E5C67F0672}"/>
              </a:ext>
            </a:extLst>
          </p:cNvPr>
          <p:cNvSpPr>
            <a:spLocks noGrp="1"/>
          </p:cNvSpPr>
          <p:nvPr>
            <p:ph type="title"/>
          </p:nvPr>
        </p:nvSpPr>
        <p:spPr/>
        <p:txBody>
          <a:bodyPr/>
          <a:lstStyle/>
          <a:p>
            <a:pPr algn="ctr"/>
            <a:r>
              <a:rPr lang="en-GB" b="1" dirty="0">
                <a:solidFill>
                  <a:srgbClr val="0070C0"/>
                </a:solidFill>
              </a:rPr>
              <a:t>General potential psychological Impact of NDDs</a:t>
            </a:r>
            <a:endParaRPr lang="en-GB" b="1" dirty="0"/>
          </a:p>
        </p:txBody>
      </p:sp>
      <p:sp>
        <p:nvSpPr>
          <p:cNvPr id="3" name="Content Placeholder 2">
            <a:extLst>
              <a:ext uri="{FF2B5EF4-FFF2-40B4-BE49-F238E27FC236}">
                <a16:creationId xmlns:a16="http://schemas.microsoft.com/office/drawing/2014/main" id="{8C113E39-1480-800E-96CB-7DD9F7242FB1}"/>
              </a:ext>
            </a:extLst>
          </p:cNvPr>
          <p:cNvSpPr>
            <a:spLocks noGrp="1"/>
          </p:cNvSpPr>
          <p:nvPr>
            <p:ph idx="1"/>
          </p:nvPr>
        </p:nvSpPr>
        <p:spPr/>
        <p:txBody>
          <a:bodyPr>
            <a:normAutofit lnSpcReduction="10000"/>
          </a:bodyPr>
          <a:lstStyle/>
          <a:p>
            <a:r>
              <a:rPr lang="en-GB" dirty="0">
                <a:solidFill>
                  <a:srgbClr val="0070C0"/>
                </a:solidFill>
              </a:rPr>
              <a:t>For the family: Shock, grief, guilt and fear for their own health can be initial reactions.</a:t>
            </a:r>
          </a:p>
          <a:p>
            <a:r>
              <a:rPr lang="en-GB" dirty="0">
                <a:solidFill>
                  <a:srgbClr val="0070C0"/>
                </a:solidFill>
              </a:rPr>
              <a:t>The physically and emotionally demanding caregiving role can lead to caregiver stress and burnout.</a:t>
            </a:r>
          </a:p>
          <a:p>
            <a:r>
              <a:rPr lang="en-GB" dirty="0">
                <a:solidFill>
                  <a:srgbClr val="0070C0"/>
                </a:solidFill>
              </a:rPr>
              <a:t>Social isolation, and financial strain may arise from medical and in-home care expenses.</a:t>
            </a:r>
          </a:p>
          <a:p>
            <a:r>
              <a:rPr lang="en-GB" dirty="0">
                <a:solidFill>
                  <a:srgbClr val="0070C0"/>
                </a:solidFill>
              </a:rPr>
              <a:t>Stigmatisation may also lead to further isolation. </a:t>
            </a:r>
          </a:p>
          <a:p>
            <a:r>
              <a:rPr lang="en-GB" dirty="0">
                <a:solidFill>
                  <a:srgbClr val="0070C0"/>
                </a:solidFill>
              </a:rPr>
              <a:t>Communication &amp; support within the family as well as seeking external support from services including respite care may help alleviate some of these effects. </a:t>
            </a:r>
          </a:p>
        </p:txBody>
      </p:sp>
    </p:spTree>
    <p:extLst>
      <p:ext uri="{BB962C8B-B14F-4D97-AF65-F5344CB8AC3E}">
        <p14:creationId xmlns:p14="http://schemas.microsoft.com/office/powerpoint/2010/main" val="1040325036"/>
      </p:ext>
    </p:extLst>
  </p:cSld>
  <p:clrMapOvr>
    <a:masterClrMapping/>
  </p:clrMapOvr>
  <mc:AlternateContent xmlns:mc="http://schemas.openxmlformats.org/markup-compatibility/2006" xmlns:p14="http://schemas.microsoft.com/office/powerpoint/2010/main">
    <mc:Choice Requires="p14">
      <p:transition spd="slow" p14:dur="2000" advTm="625174"/>
    </mc:Choice>
    <mc:Fallback xmlns="">
      <p:transition spd="slow" advTm="625174"/>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E0936-057E-436D-92BC-72CA195461B5}"/>
              </a:ext>
            </a:extLst>
          </p:cNvPr>
          <p:cNvSpPr>
            <a:spLocks noGrp="1"/>
          </p:cNvSpPr>
          <p:nvPr>
            <p:ph type="title"/>
          </p:nvPr>
        </p:nvSpPr>
        <p:spPr/>
        <p:txBody>
          <a:bodyPr>
            <a:noAutofit/>
          </a:bodyPr>
          <a:lstStyle/>
          <a:p>
            <a:pPr algn="ctr"/>
            <a:r>
              <a:rPr lang="en-GB" sz="2800" b="1" dirty="0">
                <a:solidFill>
                  <a:srgbClr val="0070C0"/>
                </a:solidFill>
              </a:rPr>
              <a:t>Exercise:  </a:t>
            </a:r>
            <a:br>
              <a:rPr lang="en-GB" sz="2800" dirty="0">
                <a:solidFill>
                  <a:srgbClr val="0070C0"/>
                </a:solidFill>
              </a:rPr>
            </a:br>
            <a:r>
              <a:rPr lang="en-GB" sz="2800" dirty="0">
                <a:solidFill>
                  <a:srgbClr val="0070C0"/>
                </a:solidFill>
              </a:rPr>
              <a:t>Those are a few examples.   Think about all the Als, and how psychological factors might influence each for Kamala.</a:t>
            </a:r>
          </a:p>
        </p:txBody>
      </p:sp>
      <p:sp>
        <p:nvSpPr>
          <p:cNvPr id="3" name="Content Placeholder 2">
            <a:extLst>
              <a:ext uri="{FF2B5EF4-FFF2-40B4-BE49-F238E27FC236}">
                <a16:creationId xmlns:a16="http://schemas.microsoft.com/office/drawing/2014/main" id="{EB2C6D2D-13F5-443A-82B8-F33475DD6106}"/>
              </a:ext>
            </a:extLst>
          </p:cNvPr>
          <p:cNvSpPr>
            <a:spLocks noGrp="1"/>
          </p:cNvSpPr>
          <p:nvPr>
            <p:ph sz="half" idx="1"/>
          </p:nvPr>
        </p:nvSpPr>
        <p:spPr>
          <a:xfrm>
            <a:off x="717550" y="2684041"/>
            <a:ext cx="5181600" cy="3003550"/>
          </a:xfrm>
        </p:spPr>
        <p:txBody>
          <a:bodyPr>
            <a:normAutofit fontScale="92500" lnSpcReduction="20000"/>
          </a:bodyPr>
          <a:lstStyle/>
          <a:p>
            <a:r>
              <a:rPr lang="en-GB" dirty="0">
                <a:solidFill>
                  <a:srgbClr val="0070C0"/>
                </a:solidFill>
                <a:latin typeface="-apple-system"/>
              </a:rPr>
              <a:t>M</a:t>
            </a:r>
            <a:r>
              <a:rPr lang="en-GB" b="0" i="0" dirty="0">
                <a:solidFill>
                  <a:srgbClr val="0070C0"/>
                </a:solidFill>
                <a:effectLst/>
                <a:latin typeface="-apple-system"/>
              </a:rPr>
              <a:t>aintaining a safe environment, </a:t>
            </a:r>
          </a:p>
          <a:p>
            <a:r>
              <a:rPr lang="en-GB" b="0" i="0" dirty="0">
                <a:solidFill>
                  <a:srgbClr val="0070C0"/>
                </a:solidFill>
                <a:effectLst/>
                <a:latin typeface="-apple-system"/>
              </a:rPr>
              <a:t>communicating </a:t>
            </a:r>
          </a:p>
          <a:p>
            <a:r>
              <a:rPr lang="en-GB" dirty="0">
                <a:solidFill>
                  <a:srgbClr val="0070C0"/>
                </a:solidFill>
                <a:latin typeface="-apple-system"/>
              </a:rPr>
              <a:t>B</a:t>
            </a:r>
            <a:r>
              <a:rPr lang="en-GB" b="0" i="0" dirty="0">
                <a:solidFill>
                  <a:srgbClr val="0070C0"/>
                </a:solidFill>
                <a:effectLst/>
                <a:latin typeface="-apple-system"/>
              </a:rPr>
              <a:t>reathing </a:t>
            </a:r>
          </a:p>
          <a:p>
            <a:r>
              <a:rPr lang="en-GB" dirty="0">
                <a:solidFill>
                  <a:srgbClr val="0070C0"/>
                </a:solidFill>
                <a:latin typeface="-apple-system"/>
              </a:rPr>
              <a:t>E</a:t>
            </a:r>
            <a:r>
              <a:rPr lang="en-GB" b="0" i="0" dirty="0">
                <a:solidFill>
                  <a:srgbClr val="0070C0"/>
                </a:solidFill>
                <a:effectLst/>
                <a:latin typeface="-apple-system"/>
              </a:rPr>
              <a:t>ating and drinking</a:t>
            </a:r>
          </a:p>
          <a:p>
            <a:r>
              <a:rPr lang="en-GB" dirty="0">
                <a:solidFill>
                  <a:srgbClr val="0070C0"/>
                </a:solidFill>
                <a:latin typeface="-apple-system"/>
              </a:rPr>
              <a:t>E</a:t>
            </a:r>
            <a:r>
              <a:rPr lang="en-GB" b="0" i="0" dirty="0">
                <a:solidFill>
                  <a:srgbClr val="0070C0"/>
                </a:solidFill>
                <a:effectLst/>
                <a:latin typeface="-apple-system"/>
              </a:rPr>
              <a:t>liminating </a:t>
            </a:r>
          </a:p>
          <a:p>
            <a:r>
              <a:rPr lang="en-GB" dirty="0">
                <a:solidFill>
                  <a:srgbClr val="0070C0"/>
                </a:solidFill>
                <a:latin typeface="-apple-system"/>
              </a:rPr>
              <a:t>P</a:t>
            </a:r>
            <a:r>
              <a:rPr lang="en-GB" b="0" i="0" dirty="0">
                <a:solidFill>
                  <a:srgbClr val="0070C0"/>
                </a:solidFill>
                <a:effectLst/>
                <a:latin typeface="-apple-system"/>
              </a:rPr>
              <a:t>ersonal cleansing and dressing</a:t>
            </a:r>
          </a:p>
          <a:p>
            <a:pPr marL="0" indent="0">
              <a:buNone/>
            </a:pPr>
            <a:r>
              <a:rPr lang="en-GB" b="0" i="0" dirty="0">
                <a:solidFill>
                  <a:srgbClr val="0070C0"/>
                </a:solidFill>
                <a:effectLst/>
                <a:latin typeface="-apple-system"/>
              </a:rPr>
              <a:t> </a:t>
            </a:r>
            <a:endParaRPr lang="en-GB" dirty="0">
              <a:solidFill>
                <a:srgbClr val="0070C0"/>
              </a:solidFill>
            </a:endParaRPr>
          </a:p>
        </p:txBody>
      </p:sp>
      <p:sp>
        <p:nvSpPr>
          <p:cNvPr id="4" name="Content Placeholder 3">
            <a:extLst>
              <a:ext uri="{FF2B5EF4-FFF2-40B4-BE49-F238E27FC236}">
                <a16:creationId xmlns:a16="http://schemas.microsoft.com/office/drawing/2014/main" id="{A205F9B2-91FD-4867-891A-C445E979E462}"/>
              </a:ext>
            </a:extLst>
          </p:cNvPr>
          <p:cNvSpPr>
            <a:spLocks noGrp="1"/>
          </p:cNvSpPr>
          <p:nvPr>
            <p:ph sz="half" idx="2"/>
          </p:nvPr>
        </p:nvSpPr>
        <p:spPr>
          <a:xfrm>
            <a:off x="6172200" y="2684041"/>
            <a:ext cx="5181600" cy="3003550"/>
          </a:xfrm>
        </p:spPr>
        <p:txBody>
          <a:bodyPr>
            <a:normAutofit fontScale="92500" lnSpcReduction="20000"/>
          </a:bodyPr>
          <a:lstStyle/>
          <a:p>
            <a:r>
              <a:rPr lang="en-GB" dirty="0">
                <a:solidFill>
                  <a:srgbClr val="0070C0"/>
                </a:solidFill>
                <a:latin typeface="-apple-system"/>
              </a:rPr>
              <a:t>C</a:t>
            </a:r>
            <a:r>
              <a:rPr lang="en-GB" b="0" i="0" dirty="0">
                <a:solidFill>
                  <a:srgbClr val="0070C0"/>
                </a:solidFill>
                <a:effectLst/>
                <a:latin typeface="-apple-system"/>
              </a:rPr>
              <a:t>ontrolling body temperature </a:t>
            </a:r>
          </a:p>
          <a:p>
            <a:r>
              <a:rPr lang="en-GB" b="0" i="0" dirty="0">
                <a:solidFill>
                  <a:srgbClr val="0070C0"/>
                </a:solidFill>
                <a:effectLst/>
                <a:latin typeface="-apple-system"/>
              </a:rPr>
              <a:t>Mobilising</a:t>
            </a:r>
          </a:p>
          <a:p>
            <a:r>
              <a:rPr lang="en-GB" dirty="0">
                <a:solidFill>
                  <a:srgbClr val="0070C0"/>
                </a:solidFill>
                <a:latin typeface="-apple-system"/>
              </a:rPr>
              <a:t>W</a:t>
            </a:r>
            <a:r>
              <a:rPr lang="en-GB" b="0" i="0" dirty="0">
                <a:solidFill>
                  <a:srgbClr val="0070C0"/>
                </a:solidFill>
                <a:effectLst/>
                <a:latin typeface="-apple-system"/>
              </a:rPr>
              <a:t>orking and playing</a:t>
            </a:r>
          </a:p>
          <a:p>
            <a:r>
              <a:rPr lang="en-GB" dirty="0">
                <a:solidFill>
                  <a:srgbClr val="0070C0"/>
                </a:solidFill>
                <a:latin typeface="-apple-system"/>
              </a:rPr>
              <a:t>E</a:t>
            </a:r>
            <a:r>
              <a:rPr lang="en-GB" b="0" i="0" dirty="0">
                <a:solidFill>
                  <a:srgbClr val="0070C0"/>
                </a:solidFill>
                <a:effectLst/>
                <a:latin typeface="-apple-system"/>
              </a:rPr>
              <a:t>xpressing sexuality </a:t>
            </a:r>
          </a:p>
          <a:p>
            <a:r>
              <a:rPr lang="en-GB" dirty="0">
                <a:solidFill>
                  <a:srgbClr val="0070C0"/>
                </a:solidFill>
                <a:latin typeface="-apple-system"/>
              </a:rPr>
              <a:t>S</a:t>
            </a:r>
            <a:r>
              <a:rPr lang="en-GB" b="0" i="0" dirty="0">
                <a:solidFill>
                  <a:srgbClr val="0070C0"/>
                </a:solidFill>
                <a:effectLst/>
                <a:latin typeface="-apple-system"/>
              </a:rPr>
              <a:t>leeping </a:t>
            </a:r>
          </a:p>
          <a:p>
            <a:r>
              <a:rPr lang="en-GB" dirty="0">
                <a:solidFill>
                  <a:srgbClr val="0070C0"/>
                </a:solidFill>
                <a:latin typeface="-apple-system"/>
              </a:rPr>
              <a:t>D</a:t>
            </a:r>
            <a:r>
              <a:rPr lang="en-GB" b="0" i="0" dirty="0">
                <a:solidFill>
                  <a:srgbClr val="0070C0"/>
                </a:solidFill>
                <a:effectLst/>
                <a:latin typeface="-apple-system"/>
              </a:rPr>
              <a:t>ying. </a:t>
            </a:r>
            <a:endParaRPr lang="en-GB" dirty="0">
              <a:solidFill>
                <a:srgbClr val="0070C0"/>
              </a:solidFill>
            </a:endParaRPr>
          </a:p>
        </p:txBody>
      </p:sp>
      <p:pic>
        <p:nvPicPr>
          <p:cNvPr id="1026" name="Picture 2" descr="The Roper-Logan-Tierney Model of Nursing: Based on Activities of Living, 1e  : Roper MPhil RGN RSCN RNT, Nancy, Logan MA DNS(Educ) RGN RNT, Winifred W.,  Tierney BSc(SocScNurs) PhD RGN, Alison J.: Amazon.co.uk:">
            <a:extLst>
              <a:ext uri="{FF2B5EF4-FFF2-40B4-BE49-F238E27FC236}">
                <a16:creationId xmlns:a16="http://schemas.microsoft.com/office/drawing/2014/main" id="{EA59C4C0-0F9D-413E-826A-031032DDC2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12350" y="3490912"/>
            <a:ext cx="1714500" cy="2676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1315854"/>
      </p:ext>
    </p:extLst>
  </p:cSld>
  <p:clrMapOvr>
    <a:masterClrMapping/>
  </p:clrMapOvr>
  <mc:AlternateContent xmlns:mc="http://schemas.openxmlformats.org/markup-compatibility/2006" xmlns:p14="http://schemas.microsoft.com/office/powerpoint/2010/main">
    <mc:Choice Requires="p14">
      <p:transition spd="slow" p14:dur="2000" advTm="280845"/>
    </mc:Choice>
    <mc:Fallback xmlns="">
      <p:transition spd="slow" advTm="280845"/>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1657</Words>
  <Application>Microsoft Office PowerPoint</Application>
  <PresentationFormat>Widescreen</PresentationFormat>
  <Paragraphs>135</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-apple-system</vt:lpstr>
      <vt:lpstr>Arial</vt:lpstr>
      <vt:lpstr>Calibri</vt:lpstr>
      <vt:lpstr>Calibri Light</vt:lpstr>
      <vt:lpstr>helvetica neue</vt:lpstr>
      <vt:lpstr>Times New Roman</vt:lpstr>
      <vt:lpstr>Office Theme</vt:lpstr>
      <vt:lpstr>Comprehensive Care</vt:lpstr>
      <vt:lpstr>Learning Outcomes</vt:lpstr>
      <vt:lpstr>Case 1 - Kamala</vt:lpstr>
      <vt:lpstr>PowerPoint Presentation</vt:lpstr>
      <vt:lpstr>PowerPoint Presentation</vt:lpstr>
      <vt:lpstr>Assessment</vt:lpstr>
      <vt:lpstr>General potential psychological Impact of NDDs</vt:lpstr>
      <vt:lpstr>General potential psychological Impact of NDDs</vt:lpstr>
      <vt:lpstr>Exercise:   Those are a few examples.   Think about all the Als, and how psychological factors might influence each for Kamala.</vt:lpstr>
      <vt:lpstr>Care plan to address psychological issues  -  Updated 25 October 2024.</vt:lpstr>
      <vt:lpstr>PowerPoint Presentation</vt:lpstr>
      <vt:lpstr>References / Bibliography</vt:lpstr>
      <vt:lpstr>Any questions?</vt:lpstr>
      <vt:lpstr>Thank you </vt:lpstr>
      <vt:lpstr>Duration - 2 hours, 20 minutes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presentation</dc:title>
  <dc:creator>Martin Jens Persson</dc:creator>
  <cp:lastModifiedBy>steve smith</cp:lastModifiedBy>
  <cp:revision>9</cp:revision>
  <dcterms:created xsi:type="dcterms:W3CDTF">2022-12-12T07:56:35Z</dcterms:created>
  <dcterms:modified xsi:type="dcterms:W3CDTF">2023-11-07T05:22:36Z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44ccec-98ca-4847-b090-103d5c6592f4_Enabled">
    <vt:lpwstr>true</vt:lpwstr>
  </property>
  <property fmtid="{D5CDD505-2E9C-101B-9397-08002B2CF9AE}" pid="3" name="MSIP_Label_9144ccec-98ca-4847-b090-103d5c6592f4_SetDate">
    <vt:lpwstr>2022-12-12T08:01:38Z</vt:lpwstr>
  </property>
  <property fmtid="{D5CDD505-2E9C-101B-9397-08002B2CF9AE}" pid="4" name="MSIP_Label_9144ccec-98ca-4847-b090-103d5c6592f4_Method">
    <vt:lpwstr>Standard</vt:lpwstr>
  </property>
  <property fmtid="{D5CDD505-2E9C-101B-9397-08002B2CF9AE}" pid="5" name="MSIP_Label_9144ccec-98ca-4847-b090-103d5c6592f4_Name">
    <vt:lpwstr>Information class 1</vt:lpwstr>
  </property>
  <property fmtid="{D5CDD505-2E9C-101B-9397-08002B2CF9AE}" pid="6" name="MSIP_Label_9144ccec-98ca-4847-b090-103d5c6592f4_SiteId">
    <vt:lpwstr>fb665cd7-b4b7-4578-8a42-29ff69176bdf</vt:lpwstr>
  </property>
  <property fmtid="{D5CDD505-2E9C-101B-9397-08002B2CF9AE}" pid="7" name="MSIP_Label_9144ccec-98ca-4847-b090-103d5c6592f4_ActionId">
    <vt:lpwstr>a68d1860-4a23-49fb-977d-35382d0eacfc</vt:lpwstr>
  </property>
  <property fmtid="{D5CDD505-2E9C-101B-9397-08002B2CF9AE}" pid="8" name="MSIP_Label_9144ccec-98ca-4847-b090-103d5c6592f4_ContentBits">
    <vt:lpwstr>0</vt:lpwstr>
  </property>
</Properties>
</file>