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516" r:id="rId4"/>
    <p:sldId id="517" r:id="rId5"/>
    <p:sldId id="514" r:id="rId6"/>
    <p:sldId id="515" r:id="rId7"/>
    <p:sldId id="518" r:id="rId8"/>
    <p:sldId id="519" r:id="rId9"/>
    <p:sldId id="520" r:id="rId10"/>
    <p:sldId id="521" r:id="rId11"/>
    <p:sldId id="522" r:id="rId12"/>
    <p:sldId id="523" r:id="rId13"/>
    <p:sldId id="540" r:id="rId14"/>
    <p:sldId id="524" r:id="rId15"/>
    <p:sldId id="525" r:id="rId16"/>
    <p:sldId id="526" r:id="rId17"/>
    <p:sldId id="527" r:id="rId18"/>
    <p:sldId id="528" r:id="rId19"/>
    <p:sldId id="529" r:id="rId20"/>
    <p:sldId id="530" r:id="rId21"/>
    <p:sldId id="531" r:id="rId22"/>
    <p:sldId id="532" r:id="rId23"/>
    <p:sldId id="533" r:id="rId24"/>
    <p:sldId id="534" r:id="rId25"/>
    <p:sldId id="535" r:id="rId26"/>
    <p:sldId id="536" r:id="rId27"/>
    <p:sldId id="537" r:id="rId28"/>
    <p:sldId id="538" r:id="rId29"/>
    <p:sldId id="545" r:id="rId30"/>
    <p:sldId id="541" r:id="rId31"/>
    <p:sldId id="542" r:id="rId32"/>
    <p:sldId id="543" r:id="rId33"/>
    <p:sldId id="544" r:id="rId34"/>
    <p:sldId id="546" r:id="rId35"/>
    <p:sldId id="548" r:id="rId36"/>
    <p:sldId id="549" r:id="rId37"/>
    <p:sldId id="550" r:id="rId38"/>
    <p:sldId id="556" r:id="rId39"/>
    <p:sldId id="551" r:id="rId40"/>
    <p:sldId id="552" r:id="rId41"/>
    <p:sldId id="553" r:id="rId42"/>
    <p:sldId id="557" r:id="rId43"/>
    <p:sldId id="539" r:id="rId44"/>
    <p:sldId id="547" r:id="rId45"/>
    <p:sldId id="260" r:id="rId46"/>
    <p:sldId id="512" r:id="rId47"/>
    <p:sldId id="513" r:id="rId48"/>
    <p:sldId id="28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B310BA-8A29-4A55-A339-25689F8E6DCF}" v="1" dt="2023-08-22T15:49:10.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CE35F-A1F2-A839-AB6E-32D62ADD39C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8CC67B8-6FEA-42B4-CC22-715D11DB93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9F520C8-29AA-4648-3E45-E809935ED992}"/>
              </a:ext>
            </a:extLst>
          </p:cNvPr>
          <p:cNvSpPr>
            <a:spLocks noGrp="1"/>
          </p:cNvSpPr>
          <p:nvPr>
            <p:ph type="dt" sz="half" idx="10"/>
          </p:nvPr>
        </p:nvSpPr>
        <p:spPr/>
        <p:txBody>
          <a:bodyPr/>
          <a:lstStyle/>
          <a:p>
            <a:fld id="{48A87A34-81AB-432B-8DAE-1953F412C126}" type="datetimeFigureOut">
              <a:rPr lang="en-US" smtClean="0"/>
              <a:t>11/7/2023</a:t>
            </a:fld>
            <a:endParaRPr lang="en-US" dirty="0"/>
          </a:p>
        </p:txBody>
      </p:sp>
      <p:sp>
        <p:nvSpPr>
          <p:cNvPr id="5" name="Footer Placeholder 4">
            <a:extLst>
              <a:ext uri="{FF2B5EF4-FFF2-40B4-BE49-F238E27FC236}">
                <a16:creationId xmlns:a16="http://schemas.microsoft.com/office/drawing/2014/main" id="{FE7A81EE-C779-B436-21C2-90AF6C0662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E6960C-75B1-6EB0-9D94-8BC1B2D6520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1724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6AE36-3B03-CB8D-9541-F3F089551AD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13E3438-5F30-864D-0000-E5BECE96B6E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18FB653-4E1A-E325-2C35-AA95800592A6}"/>
              </a:ext>
            </a:extLst>
          </p:cNvPr>
          <p:cNvSpPr>
            <a:spLocks noGrp="1"/>
          </p:cNvSpPr>
          <p:nvPr>
            <p:ph type="dt" sz="half" idx="10"/>
          </p:nvPr>
        </p:nvSpPr>
        <p:spPr/>
        <p:txBody>
          <a:bodyPr/>
          <a:lstStyle/>
          <a:p>
            <a:fld id="{5706EFCD-9E10-D444-B141-9B23EA676C6C}" type="datetimeFigureOut">
              <a:rPr lang="en-SE" smtClean="0"/>
              <a:t>11/07/2023</a:t>
            </a:fld>
            <a:endParaRPr lang="en-SE"/>
          </a:p>
        </p:txBody>
      </p:sp>
      <p:sp>
        <p:nvSpPr>
          <p:cNvPr id="5" name="Footer Placeholder 4">
            <a:extLst>
              <a:ext uri="{FF2B5EF4-FFF2-40B4-BE49-F238E27FC236}">
                <a16:creationId xmlns:a16="http://schemas.microsoft.com/office/drawing/2014/main" id="{193D2040-1E2A-45F0-74EE-DAABAD808C2A}"/>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EC8A040-79BB-9EEC-B059-1EBFF2F58733}"/>
              </a:ext>
            </a:extLst>
          </p:cNvPr>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56980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0E82F5-20BB-4DF9-EDF7-CC744333868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6D41CD7-983C-8214-5A84-0F5D9CFA52E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F9D994E-118D-FD08-14E2-A75ED3608E0E}"/>
              </a:ext>
            </a:extLst>
          </p:cNvPr>
          <p:cNvSpPr>
            <a:spLocks noGrp="1"/>
          </p:cNvSpPr>
          <p:nvPr>
            <p:ph type="dt" sz="half" idx="10"/>
          </p:nvPr>
        </p:nvSpPr>
        <p:spPr/>
        <p:txBody>
          <a:bodyPr/>
          <a:lstStyle/>
          <a:p>
            <a:fld id="{5706EFCD-9E10-D444-B141-9B23EA676C6C}" type="datetimeFigureOut">
              <a:rPr lang="en-SE" smtClean="0"/>
              <a:t>11/07/2023</a:t>
            </a:fld>
            <a:endParaRPr lang="en-SE"/>
          </a:p>
        </p:txBody>
      </p:sp>
      <p:sp>
        <p:nvSpPr>
          <p:cNvPr id="5" name="Footer Placeholder 4">
            <a:extLst>
              <a:ext uri="{FF2B5EF4-FFF2-40B4-BE49-F238E27FC236}">
                <a16:creationId xmlns:a16="http://schemas.microsoft.com/office/drawing/2014/main" id="{807F3404-49A7-0F8A-477A-389D72C26F0B}"/>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30BAA4B2-7FFF-9C99-0DA1-46CBE6DE5AF8}"/>
              </a:ext>
            </a:extLst>
          </p:cNvPr>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116887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F8D4A-700D-4AC6-3C16-9C45CE42C53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17D3D-25B0-DA36-34B1-B81A4016FF6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1DFA282-B654-A342-86BC-E1AC1931F39D}"/>
              </a:ext>
            </a:extLst>
          </p:cNvPr>
          <p:cNvSpPr>
            <a:spLocks noGrp="1"/>
          </p:cNvSpPr>
          <p:nvPr>
            <p:ph type="dt" sz="half" idx="10"/>
          </p:nvPr>
        </p:nvSpPr>
        <p:spPr/>
        <p:txBody>
          <a:bodyPr/>
          <a:lstStyle/>
          <a:p>
            <a:fld id="{48A87A34-81AB-432B-8DAE-1953F412C126}" type="datetimeFigureOut">
              <a:rPr lang="en-US" smtClean="0"/>
              <a:t>11/7/2023</a:t>
            </a:fld>
            <a:endParaRPr lang="en-US" dirty="0"/>
          </a:p>
        </p:txBody>
      </p:sp>
      <p:sp>
        <p:nvSpPr>
          <p:cNvPr id="5" name="Footer Placeholder 4">
            <a:extLst>
              <a:ext uri="{FF2B5EF4-FFF2-40B4-BE49-F238E27FC236}">
                <a16:creationId xmlns:a16="http://schemas.microsoft.com/office/drawing/2014/main" id="{7E20D0F0-8976-9F19-BA01-A70935B20A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5037AC-0ED8-500B-439D-92E0D3E3CD1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449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D2BD7-9B9D-2304-4694-83123F21810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3053B28-EAA5-654C-C26B-A2471D578E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5E8AB28-0FCE-5197-DA6B-88CD407691C5}"/>
              </a:ext>
            </a:extLst>
          </p:cNvPr>
          <p:cNvSpPr>
            <a:spLocks noGrp="1"/>
          </p:cNvSpPr>
          <p:nvPr>
            <p:ph type="dt" sz="half" idx="10"/>
          </p:nvPr>
        </p:nvSpPr>
        <p:spPr/>
        <p:txBody>
          <a:bodyPr/>
          <a:lstStyle/>
          <a:p>
            <a:fld id="{48A87A34-81AB-432B-8DAE-1953F412C126}" type="datetimeFigureOut">
              <a:rPr lang="en-US" smtClean="0"/>
              <a:t>11/7/2023</a:t>
            </a:fld>
            <a:endParaRPr lang="en-US" dirty="0"/>
          </a:p>
        </p:txBody>
      </p:sp>
      <p:sp>
        <p:nvSpPr>
          <p:cNvPr id="5" name="Footer Placeholder 4">
            <a:extLst>
              <a:ext uri="{FF2B5EF4-FFF2-40B4-BE49-F238E27FC236}">
                <a16:creationId xmlns:a16="http://schemas.microsoft.com/office/drawing/2014/main" id="{163D2EF4-1802-7CF3-3458-2F392713B2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E9C684-5D91-3290-5351-32069F69DA7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96452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96978-6A4C-1551-D086-8D85153B8EA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E4575D0-687B-68EE-DFAE-986E7BEF237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0B4EE42-3391-743B-6230-A825DAC50D8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6BC8FCB-3D0E-6F8E-04A6-D81F17CA08BF}"/>
              </a:ext>
            </a:extLst>
          </p:cNvPr>
          <p:cNvSpPr>
            <a:spLocks noGrp="1"/>
          </p:cNvSpPr>
          <p:nvPr>
            <p:ph type="dt" sz="half" idx="10"/>
          </p:nvPr>
        </p:nvSpPr>
        <p:spPr/>
        <p:txBody>
          <a:bodyPr/>
          <a:lstStyle/>
          <a:p>
            <a:fld id="{48A87A34-81AB-432B-8DAE-1953F412C126}" type="datetimeFigureOut">
              <a:rPr lang="en-US" smtClean="0"/>
              <a:t>11/7/2023</a:t>
            </a:fld>
            <a:endParaRPr lang="en-US" dirty="0"/>
          </a:p>
        </p:txBody>
      </p:sp>
      <p:sp>
        <p:nvSpPr>
          <p:cNvPr id="6" name="Footer Placeholder 5">
            <a:extLst>
              <a:ext uri="{FF2B5EF4-FFF2-40B4-BE49-F238E27FC236}">
                <a16:creationId xmlns:a16="http://schemas.microsoft.com/office/drawing/2014/main" id="{EFC20323-29A8-31A1-78FF-AB25F4AAA75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43EDC4-41F5-5AF6-20BF-D3CDF01D073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9974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0DBD-9B6F-D18E-652E-186D1E5E3E7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D0D5B6E-E1D5-C041-AFB8-302B5F340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124C724-0E8B-84AF-1A75-4D0BE232B5F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C9F9EC0-6E22-CB99-4B96-63C6CF56AB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51C43F9-1886-0E5D-E3B8-7ABA2239457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D7CE0BF-2370-97EA-81D6-F8D4FF31D983}"/>
              </a:ext>
            </a:extLst>
          </p:cNvPr>
          <p:cNvSpPr>
            <a:spLocks noGrp="1"/>
          </p:cNvSpPr>
          <p:nvPr>
            <p:ph type="dt" sz="half" idx="10"/>
          </p:nvPr>
        </p:nvSpPr>
        <p:spPr/>
        <p:txBody>
          <a:bodyPr/>
          <a:lstStyle/>
          <a:p>
            <a:fld id="{5706EFCD-9E10-D444-B141-9B23EA676C6C}" type="datetimeFigureOut">
              <a:rPr lang="en-SE" smtClean="0"/>
              <a:t>11/07/2023</a:t>
            </a:fld>
            <a:endParaRPr lang="en-SE"/>
          </a:p>
        </p:txBody>
      </p:sp>
      <p:sp>
        <p:nvSpPr>
          <p:cNvPr id="8" name="Footer Placeholder 7">
            <a:extLst>
              <a:ext uri="{FF2B5EF4-FFF2-40B4-BE49-F238E27FC236}">
                <a16:creationId xmlns:a16="http://schemas.microsoft.com/office/drawing/2014/main" id="{7E9FCAC4-D674-2708-98F5-6CC3116A7546}"/>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F6DF18DB-D61F-88CE-489D-79D0899A7965}"/>
              </a:ext>
            </a:extLst>
          </p:cNvPr>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933603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60ED-663F-4453-D3CF-7927D44C1ED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3AB06C9-FEE8-FA0A-BE4D-5B02588BA901}"/>
              </a:ext>
            </a:extLst>
          </p:cNvPr>
          <p:cNvSpPr>
            <a:spLocks noGrp="1"/>
          </p:cNvSpPr>
          <p:nvPr>
            <p:ph type="dt" sz="half" idx="10"/>
          </p:nvPr>
        </p:nvSpPr>
        <p:spPr/>
        <p:txBody>
          <a:bodyPr/>
          <a:lstStyle/>
          <a:p>
            <a:fld id="{5706EFCD-9E10-D444-B141-9B23EA676C6C}" type="datetimeFigureOut">
              <a:rPr lang="en-SE" smtClean="0"/>
              <a:t>11/07/2023</a:t>
            </a:fld>
            <a:endParaRPr lang="en-SE"/>
          </a:p>
        </p:txBody>
      </p:sp>
      <p:sp>
        <p:nvSpPr>
          <p:cNvPr id="4" name="Footer Placeholder 3">
            <a:extLst>
              <a:ext uri="{FF2B5EF4-FFF2-40B4-BE49-F238E27FC236}">
                <a16:creationId xmlns:a16="http://schemas.microsoft.com/office/drawing/2014/main" id="{8D34CCC7-22BC-7B3D-07EC-A1D0573BF80D}"/>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2F3785BC-54D6-E7C2-E6C7-CF961E98E42F}"/>
              </a:ext>
            </a:extLst>
          </p:cNvPr>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31695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D51ABA-D1E7-BF96-3393-3F77479E9DDB}"/>
              </a:ext>
            </a:extLst>
          </p:cNvPr>
          <p:cNvSpPr>
            <a:spLocks noGrp="1"/>
          </p:cNvSpPr>
          <p:nvPr>
            <p:ph type="dt" sz="half" idx="10"/>
          </p:nvPr>
        </p:nvSpPr>
        <p:spPr/>
        <p:txBody>
          <a:bodyPr/>
          <a:lstStyle/>
          <a:p>
            <a:fld id="{5706EFCD-9E10-D444-B141-9B23EA676C6C}" type="datetimeFigureOut">
              <a:rPr lang="en-SE" smtClean="0"/>
              <a:t>11/07/2023</a:t>
            </a:fld>
            <a:endParaRPr lang="en-SE"/>
          </a:p>
        </p:txBody>
      </p:sp>
      <p:sp>
        <p:nvSpPr>
          <p:cNvPr id="3" name="Footer Placeholder 2">
            <a:extLst>
              <a:ext uri="{FF2B5EF4-FFF2-40B4-BE49-F238E27FC236}">
                <a16:creationId xmlns:a16="http://schemas.microsoft.com/office/drawing/2014/main" id="{DD5B0F57-4529-10F6-F876-2EBB2A3E5286}"/>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05846893-1586-43F3-94F5-A5413FFF76CF}"/>
              </a:ext>
            </a:extLst>
          </p:cNvPr>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23483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F5D5-1741-C5EB-5F57-AF07C10EAD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9D34ACF-C021-F8E2-796B-325893991A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05641AF-3280-37AE-515C-7EB97D46E1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F8F978-6322-D520-DF4B-5B7EF3AFDEA8}"/>
              </a:ext>
            </a:extLst>
          </p:cNvPr>
          <p:cNvSpPr>
            <a:spLocks noGrp="1"/>
          </p:cNvSpPr>
          <p:nvPr>
            <p:ph type="dt" sz="half" idx="10"/>
          </p:nvPr>
        </p:nvSpPr>
        <p:spPr/>
        <p:txBody>
          <a:bodyPr/>
          <a:lstStyle/>
          <a:p>
            <a:fld id="{5706EFCD-9E10-D444-B141-9B23EA676C6C}" type="datetimeFigureOut">
              <a:rPr lang="en-SE" smtClean="0"/>
              <a:t>11/07/2023</a:t>
            </a:fld>
            <a:endParaRPr lang="en-SE"/>
          </a:p>
        </p:txBody>
      </p:sp>
      <p:sp>
        <p:nvSpPr>
          <p:cNvPr id="6" name="Footer Placeholder 5">
            <a:extLst>
              <a:ext uri="{FF2B5EF4-FFF2-40B4-BE49-F238E27FC236}">
                <a16:creationId xmlns:a16="http://schemas.microsoft.com/office/drawing/2014/main" id="{6A535EB7-9E1E-B619-3F12-B417ECD302B1}"/>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2CB4305D-D878-6A0C-ACB9-96E8D8EA38C2}"/>
              </a:ext>
            </a:extLst>
          </p:cNvPr>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07802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C0CB5-B71C-FD82-459A-C96EA1741D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40E3089-745F-A7DA-0FB3-FC0341810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6F66DD-8571-6913-12A8-11FAAD32B2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05B0763-E4CC-92DB-7266-990746761DFE}"/>
              </a:ext>
            </a:extLst>
          </p:cNvPr>
          <p:cNvSpPr>
            <a:spLocks noGrp="1"/>
          </p:cNvSpPr>
          <p:nvPr>
            <p:ph type="dt" sz="half" idx="10"/>
          </p:nvPr>
        </p:nvSpPr>
        <p:spPr/>
        <p:txBody>
          <a:bodyPr/>
          <a:lstStyle/>
          <a:p>
            <a:fld id="{5706EFCD-9E10-D444-B141-9B23EA676C6C}" type="datetimeFigureOut">
              <a:rPr lang="en-SE" smtClean="0"/>
              <a:t>11/07/2023</a:t>
            </a:fld>
            <a:endParaRPr lang="en-SE"/>
          </a:p>
        </p:txBody>
      </p:sp>
      <p:sp>
        <p:nvSpPr>
          <p:cNvPr id="6" name="Footer Placeholder 5">
            <a:extLst>
              <a:ext uri="{FF2B5EF4-FFF2-40B4-BE49-F238E27FC236}">
                <a16:creationId xmlns:a16="http://schemas.microsoft.com/office/drawing/2014/main" id="{8274C9A6-7E98-FFDD-95DC-F945E6EC0965}"/>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675AB697-277B-FDCE-6448-D23EFC2A5709}"/>
              </a:ext>
            </a:extLst>
          </p:cNvPr>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84337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C6CD9-3CA2-4C6C-6FE2-6FCD03B25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1B18813-FA16-6D2E-71C4-E4B99D07A8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4448297-F938-DE27-0617-718479A51A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11/7/2023</a:t>
            </a:fld>
            <a:endParaRPr lang="en-US" dirty="0"/>
          </a:p>
        </p:txBody>
      </p:sp>
      <p:sp>
        <p:nvSpPr>
          <p:cNvPr id="5" name="Footer Placeholder 4">
            <a:extLst>
              <a:ext uri="{FF2B5EF4-FFF2-40B4-BE49-F238E27FC236}">
                <a16:creationId xmlns:a16="http://schemas.microsoft.com/office/drawing/2014/main" id="{706CEC8E-DD53-2E26-E7E9-0A41859F1F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C077C03-FFC9-268B-FFAC-CAF5AD719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grpSp>
        <p:nvGrpSpPr>
          <p:cNvPr id="7" name="Group 6">
            <a:extLst>
              <a:ext uri="{FF2B5EF4-FFF2-40B4-BE49-F238E27FC236}">
                <a16:creationId xmlns:a16="http://schemas.microsoft.com/office/drawing/2014/main" id="{1CD19763-7A5E-15F0-4CF4-1762D5C1DA3C}"/>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678B08E1-84A8-2740-1B79-8DD7FA469E7F}"/>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9525F305-152F-53AF-FEB0-C794EA7E5A96}"/>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F2568710-9FA7-00D3-CA71-558D92069142}"/>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8064354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lbcoaching.co.za/surfacing-the-elephant-in-the-room/"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037/0022-3514.77.6.1121" TargetMode="External"/><Relationship Id="rId2" Type="http://schemas.openxmlformats.org/officeDocument/2006/relationships/hyperlink" Target="https://doi.org/10.1016/j.nedt.2011.01.012"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3758/s13423-017-1242-7" TargetMode="External"/><Relationship Id="rId2" Type="http://schemas.openxmlformats.org/officeDocument/2006/relationships/hyperlink" Target="https://www.britishjournalofnursing.com/content/professional/through-the-looking-glass-the-rabbit-hole-of-reflective-practice/" TargetMode="External"/><Relationship Id="rId1" Type="http://schemas.openxmlformats.org/officeDocument/2006/relationships/slideLayout" Target="../slideLayouts/slideLayout2.xml"/><Relationship Id="rId4" Type="http://schemas.openxmlformats.org/officeDocument/2006/relationships/hyperlink" Target="https://doi.org/10.3928/01484834-20171020-11"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britishjournalofnursing.com/content/professional/through-the-looking-glass-the-rabbit-hole-of-reflective-practice/#B2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a:xfrm>
            <a:off x="1400742" y="802298"/>
            <a:ext cx="8637073" cy="2541431"/>
          </a:xfrm>
        </p:spPr>
        <p:txBody>
          <a:bodyPr/>
          <a:lstStyle/>
          <a:p>
            <a:pPr algn="ctr"/>
            <a:r>
              <a:rPr lang="en-GB" b="1" dirty="0">
                <a:solidFill>
                  <a:srgbClr val="0070C0"/>
                </a:solidFill>
              </a:rPr>
              <a:t>Comprehensive Care</a:t>
            </a:r>
            <a:endParaRPr lang="en-SE" b="1" dirty="0">
              <a:solidFill>
                <a:srgbClr val="0070C0"/>
              </a:solidFill>
            </a:endParaRPr>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147278" y="3514271"/>
            <a:ext cx="10002804" cy="2046773"/>
          </a:xfrm>
        </p:spPr>
        <p:txBody>
          <a:bodyPr>
            <a:normAutofit/>
          </a:bodyPr>
          <a:lstStyle/>
          <a:p>
            <a:pPr algn="ctr"/>
            <a:r>
              <a:rPr lang="en-GB" sz="2800" dirty="0">
                <a:solidFill>
                  <a:srgbClr val="0070C0"/>
                </a:solidFill>
              </a:rPr>
              <a:t>Lecture 22</a:t>
            </a:r>
          </a:p>
          <a:p>
            <a:pPr algn="ctr"/>
            <a:r>
              <a:rPr lang="en-GB" sz="2800" dirty="0">
                <a:solidFill>
                  <a:srgbClr val="0070C0"/>
                </a:solidFill>
              </a:rPr>
              <a:t>Leading and managing a </a:t>
            </a:r>
            <a:r>
              <a:rPr lang="en-GB" sz="2800" dirty="0" err="1">
                <a:solidFill>
                  <a:srgbClr val="0070C0"/>
                </a:solidFill>
              </a:rPr>
              <a:t>neurocare</a:t>
            </a:r>
            <a:r>
              <a:rPr lang="en-GB" sz="2800" dirty="0">
                <a:solidFill>
                  <a:srgbClr val="0070C0"/>
                </a:solidFill>
              </a:rPr>
              <a:t> team, and change in NDD Care</a:t>
            </a:r>
            <a:endParaRPr lang="en-SE" sz="2800" dirty="0">
              <a:solidFill>
                <a:srgbClr val="0070C0"/>
              </a:solidFill>
            </a:endParaRPr>
          </a:p>
        </p:txBody>
      </p:sp>
    </p:spTree>
    <p:extLst>
      <p:ext uri="{BB962C8B-B14F-4D97-AF65-F5344CB8AC3E}">
        <p14:creationId xmlns:p14="http://schemas.microsoft.com/office/powerpoint/2010/main" val="1161591771"/>
      </p:ext>
    </p:extLst>
  </p:cSld>
  <p:clrMapOvr>
    <a:masterClrMapping/>
  </p:clrMapOvr>
  <mc:AlternateContent xmlns:mc="http://schemas.openxmlformats.org/markup-compatibility/2006" xmlns:p14="http://schemas.microsoft.com/office/powerpoint/2010/main">
    <mc:Choice Requires="p14">
      <p:transition spd="slow" p14:dur="2000" advTm="46688"/>
    </mc:Choice>
    <mc:Fallback xmlns="">
      <p:transition spd="slow" advTm="4668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6721-41B7-A9E1-0D70-92273D4418D2}"/>
              </a:ext>
            </a:extLst>
          </p:cNvPr>
          <p:cNvSpPr>
            <a:spLocks noGrp="1"/>
          </p:cNvSpPr>
          <p:nvPr>
            <p:ph type="title"/>
          </p:nvPr>
        </p:nvSpPr>
        <p:spPr/>
        <p:txBody>
          <a:bodyPr>
            <a:normAutofit fontScale="90000"/>
          </a:bodyPr>
          <a:lstStyle/>
          <a:p>
            <a:r>
              <a:rPr lang="en-GB" b="1" dirty="0">
                <a:solidFill>
                  <a:srgbClr val="0070C0"/>
                </a:solidFill>
              </a:rPr>
              <a:t>Models of Reflective Practice</a:t>
            </a:r>
            <a:br>
              <a:rPr lang="en-GB" dirty="0">
                <a:solidFill>
                  <a:srgbClr val="0070C0"/>
                </a:solidFill>
              </a:rPr>
            </a:br>
            <a:r>
              <a:rPr lang="en-GB" sz="2800" dirty="0">
                <a:solidFill>
                  <a:srgbClr val="0070C0"/>
                </a:solidFill>
              </a:rPr>
              <a:t>Jones G (2023)What is reflective practice? </a:t>
            </a:r>
            <a:br>
              <a:rPr lang="en-GB" sz="2800" dirty="0">
                <a:solidFill>
                  <a:srgbClr val="0070C0"/>
                </a:solidFill>
              </a:rPr>
            </a:br>
            <a:r>
              <a:rPr lang="en-GB" sz="2000" dirty="0">
                <a:solidFill>
                  <a:srgbClr val="0070C0"/>
                </a:solidFill>
              </a:rPr>
              <a:t>https://spielverlagerung.com/2018/03/07/what-is-reflective-practice</a:t>
            </a:r>
            <a:r>
              <a:rPr lang="en-GB" sz="2800" dirty="0">
                <a:solidFill>
                  <a:srgbClr val="0070C0"/>
                </a:solidFill>
              </a:rPr>
              <a:t>/</a:t>
            </a:r>
          </a:p>
        </p:txBody>
      </p:sp>
      <p:sp>
        <p:nvSpPr>
          <p:cNvPr id="3" name="Content Placeholder 2">
            <a:extLst>
              <a:ext uri="{FF2B5EF4-FFF2-40B4-BE49-F238E27FC236}">
                <a16:creationId xmlns:a16="http://schemas.microsoft.com/office/drawing/2014/main" id="{19ED6CBF-2D07-2299-B066-0A643CAA8A0F}"/>
              </a:ext>
            </a:extLst>
          </p:cNvPr>
          <p:cNvSpPr>
            <a:spLocks noGrp="1"/>
          </p:cNvSpPr>
          <p:nvPr>
            <p:ph idx="1"/>
          </p:nvPr>
        </p:nvSpPr>
        <p:spPr>
          <a:xfrm>
            <a:off x="838200" y="1825625"/>
            <a:ext cx="8081865" cy="4351338"/>
          </a:xfrm>
        </p:spPr>
        <p:txBody>
          <a:bodyPr>
            <a:normAutofit fontScale="92500" lnSpcReduction="20000"/>
          </a:bodyPr>
          <a:lstStyle/>
          <a:p>
            <a:r>
              <a:rPr lang="en-GB" dirty="0">
                <a:solidFill>
                  <a:srgbClr val="0070C0"/>
                </a:solidFill>
              </a:rPr>
              <a:t>Driscoll (2000)</a:t>
            </a:r>
          </a:p>
          <a:p>
            <a:pPr algn="just">
              <a:buFont typeface="Arial" panose="020B0604020202020204" pitchFamily="34" charset="0"/>
              <a:buChar char="•"/>
            </a:pPr>
            <a:r>
              <a:rPr lang="en-GB" sz="2000" b="0" i="0" dirty="0">
                <a:solidFill>
                  <a:srgbClr val="0070C0"/>
                </a:solidFill>
                <a:effectLst/>
                <a:latin typeface="Open Sans" panose="020B0606030504020204" pitchFamily="34" charset="0"/>
              </a:rPr>
              <a:t>What?</a:t>
            </a:r>
          </a:p>
          <a:p>
            <a:pPr marL="742950" lvl="1" indent="-285750" algn="just">
              <a:buFont typeface="Arial" panose="020B0604020202020204" pitchFamily="34" charset="0"/>
              <a:buChar char="•"/>
            </a:pPr>
            <a:r>
              <a:rPr lang="en-GB" sz="2000" b="0" i="0" dirty="0">
                <a:solidFill>
                  <a:srgbClr val="0070C0"/>
                </a:solidFill>
                <a:effectLst/>
                <a:latin typeface="Open Sans" panose="020B0606030504020204" pitchFamily="34" charset="0"/>
              </a:rPr>
              <a:t>Describe what has happened?</a:t>
            </a:r>
          </a:p>
          <a:p>
            <a:pPr marL="742950" lvl="1" indent="-285750" algn="just">
              <a:buFont typeface="Arial" panose="020B0604020202020204" pitchFamily="34" charset="0"/>
              <a:buChar char="•"/>
            </a:pPr>
            <a:r>
              <a:rPr lang="en-GB" sz="2000" b="0" i="0" dirty="0">
                <a:solidFill>
                  <a:srgbClr val="0070C0"/>
                </a:solidFill>
                <a:effectLst/>
                <a:latin typeface="Open Sans" panose="020B0606030504020204" pitchFamily="34" charset="0"/>
              </a:rPr>
              <a:t>What are the facts of the situation?</a:t>
            </a:r>
          </a:p>
          <a:p>
            <a:pPr algn="just">
              <a:buFont typeface="Arial" panose="020B0604020202020204" pitchFamily="34" charset="0"/>
              <a:buChar char="•"/>
            </a:pPr>
            <a:r>
              <a:rPr lang="en-GB" sz="2000" b="0" i="0" dirty="0">
                <a:solidFill>
                  <a:srgbClr val="0070C0"/>
                </a:solidFill>
                <a:effectLst/>
                <a:latin typeface="Open Sans" panose="020B0606030504020204" pitchFamily="34" charset="0"/>
              </a:rPr>
              <a:t>So, What?</a:t>
            </a:r>
          </a:p>
          <a:p>
            <a:pPr marL="742950" lvl="1" indent="-285750" algn="just">
              <a:buFont typeface="Arial" panose="020B0604020202020204" pitchFamily="34" charset="0"/>
              <a:buChar char="•"/>
            </a:pPr>
            <a:r>
              <a:rPr lang="en-GB" sz="2000" b="0" i="0" dirty="0">
                <a:solidFill>
                  <a:srgbClr val="0070C0"/>
                </a:solidFill>
                <a:effectLst/>
                <a:latin typeface="Open Sans" panose="020B0606030504020204" pitchFamily="34" charset="0"/>
              </a:rPr>
              <a:t>Why is this an important issue to reflect upon?</a:t>
            </a:r>
          </a:p>
          <a:p>
            <a:pPr marL="742950" lvl="1" indent="-285750" algn="just">
              <a:buFont typeface="Arial" panose="020B0604020202020204" pitchFamily="34" charset="0"/>
              <a:buChar char="•"/>
            </a:pPr>
            <a:r>
              <a:rPr lang="en-GB" sz="2000" b="0" i="0" dirty="0">
                <a:solidFill>
                  <a:srgbClr val="0070C0"/>
                </a:solidFill>
                <a:effectLst/>
                <a:latin typeface="Open Sans" panose="020B0606030504020204" pitchFamily="34" charset="0"/>
              </a:rPr>
              <a:t>What does it suggest?</a:t>
            </a:r>
          </a:p>
          <a:p>
            <a:pPr algn="just">
              <a:buFont typeface="Arial" panose="020B0604020202020204" pitchFamily="34" charset="0"/>
              <a:buChar char="•"/>
            </a:pPr>
            <a:r>
              <a:rPr lang="en-GB" sz="2000" b="0" i="0" dirty="0">
                <a:solidFill>
                  <a:srgbClr val="0070C0"/>
                </a:solidFill>
                <a:effectLst/>
                <a:latin typeface="Open Sans" panose="020B0606030504020204" pitchFamily="34" charset="0"/>
              </a:rPr>
              <a:t>What Now?</a:t>
            </a:r>
          </a:p>
          <a:p>
            <a:pPr marL="742950" lvl="1" indent="-285750" algn="just">
              <a:buFont typeface="Arial" panose="020B0604020202020204" pitchFamily="34" charset="0"/>
              <a:buChar char="•"/>
            </a:pPr>
            <a:r>
              <a:rPr lang="en-GB" sz="2000" b="0" i="0" dirty="0">
                <a:solidFill>
                  <a:srgbClr val="0070C0"/>
                </a:solidFill>
                <a:effectLst/>
                <a:latin typeface="Open Sans" panose="020B0606030504020204" pitchFamily="34" charset="0"/>
              </a:rPr>
              <a:t>What would you do differently?</a:t>
            </a:r>
          </a:p>
          <a:p>
            <a:pPr marL="742950" lvl="1" indent="-285750" algn="just">
              <a:buFont typeface="Arial" panose="020B0604020202020204" pitchFamily="34" charset="0"/>
              <a:buChar char="•"/>
            </a:pPr>
            <a:r>
              <a:rPr lang="en-GB" sz="2000" b="0" i="0" dirty="0">
                <a:solidFill>
                  <a:srgbClr val="0070C0"/>
                </a:solidFill>
                <a:effectLst/>
                <a:latin typeface="Open Sans" panose="020B0606030504020204" pitchFamily="34" charset="0"/>
              </a:rPr>
              <a:t>How will this affect your future practice?</a:t>
            </a:r>
          </a:p>
          <a:p>
            <a:pPr marL="742950" lvl="1" indent="-285750" algn="just">
              <a:buFont typeface="Arial" panose="020B0604020202020204" pitchFamily="34" charset="0"/>
              <a:buChar char="•"/>
            </a:pPr>
            <a:endParaRPr lang="en-GB" sz="2000" dirty="0">
              <a:solidFill>
                <a:srgbClr val="0070C0"/>
              </a:solidFill>
              <a:latin typeface="Open Sans" panose="020B0606030504020204" pitchFamily="34" charset="0"/>
            </a:endParaRPr>
          </a:p>
          <a:p>
            <a:pPr marL="742950" lvl="1" indent="-285750" algn="just">
              <a:buFont typeface="Arial" panose="020B0604020202020204" pitchFamily="34" charset="0"/>
              <a:buChar char="•"/>
            </a:pPr>
            <a:r>
              <a:rPr lang="en-GB" sz="2000" dirty="0">
                <a:solidFill>
                  <a:srgbClr val="0070C0"/>
                </a:solidFill>
                <a:latin typeface="Open Sans" panose="020B0606030504020204" pitchFamily="34" charset="0"/>
              </a:rPr>
              <a:t>My personal comment:</a:t>
            </a:r>
          </a:p>
          <a:p>
            <a:pPr marL="742950" lvl="1" indent="-285750" algn="just">
              <a:buFont typeface="Arial" panose="020B0604020202020204" pitchFamily="34" charset="0"/>
              <a:buChar char="•"/>
            </a:pPr>
            <a:r>
              <a:rPr lang="en-GB" sz="2000" b="0" i="0" dirty="0">
                <a:solidFill>
                  <a:srgbClr val="0070C0"/>
                </a:solidFill>
                <a:effectLst/>
                <a:latin typeface="Open Sans" panose="020B0606030504020204" pitchFamily="34" charset="0"/>
              </a:rPr>
              <a:t>Good for a specific issue</a:t>
            </a:r>
          </a:p>
          <a:p>
            <a:pPr marL="742950" lvl="1" indent="-285750" algn="just">
              <a:buFont typeface="Arial" panose="020B0604020202020204" pitchFamily="34" charset="0"/>
              <a:buChar char="•"/>
            </a:pPr>
            <a:r>
              <a:rPr lang="en-GB" sz="2000" dirty="0">
                <a:solidFill>
                  <a:srgbClr val="0070C0"/>
                </a:solidFill>
                <a:latin typeface="Open Sans" panose="020B0606030504020204" pitchFamily="34" charset="0"/>
              </a:rPr>
              <a:t>Not so good for broader consideration of general approaches</a:t>
            </a:r>
            <a:endParaRPr lang="en-GB" sz="2000" b="0" i="0" dirty="0">
              <a:solidFill>
                <a:srgbClr val="0070C0"/>
              </a:solidFill>
              <a:effectLst/>
              <a:latin typeface="Open Sans" panose="020B0606030504020204" pitchFamily="34" charset="0"/>
            </a:endParaRPr>
          </a:p>
          <a:p>
            <a:endParaRPr lang="en-GB" dirty="0">
              <a:solidFill>
                <a:srgbClr val="0070C0"/>
              </a:solidFill>
            </a:endParaRPr>
          </a:p>
        </p:txBody>
      </p:sp>
      <p:pic>
        <p:nvPicPr>
          <p:cNvPr id="4" name="Picture 3">
            <a:extLst>
              <a:ext uri="{FF2B5EF4-FFF2-40B4-BE49-F238E27FC236}">
                <a16:creationId xmlns:a16="http://schemas.microsoft.com/office/drawing/2014/main" id="{F1E473E1-1130-85A4-9096-C8EA95A807EB}"/>
              </a:ext>
            </a:extLst>
          </p:cNvPr>
          <p:cNvPicPr>
            <a:picLocks noChangeAspect="1"/>
          </p:cNvPicPr>
          <p:nvPr/>
        </p:nvPicPr>
        <p:blipFill>
          <a:blip r:embed="rId2"/>
          <a:stretch>
            <a:fillRect/>
          </a:stretch>
        </p:blipFill>
        <p:spPr>
          <a:xfrm>
            <a:off x="9240464" y="614200"/>
            <a:ext cx="2113336" cy="3724567"/>
          </a:xfrm>
          <a:prstGeom prst="rect">
            <a:avLst/>
          </a:prstGeom>
        </p:spPr>
      </p:pic>
    </p:spTree>
    <p:extLst>
      <p:ext uri="{BB962C8B-B14F-4D97-AF65-F5344CB8AC3E}">
        <p14:creationId xmlns:p14="http://schemas.microsoft.com/office/powerpoint/2010/main" val="3604037018"/>
      </p:ext>
    </p:extLst>
  </p:cSld>
  <p:clrMapOvr>
    <a:masterClrMapping/>
  </p:clrMapOvr>
  <mc:AlternateContent xmlns:mc="http://schemas.openxmlformats.org/markup-compatibility/2006" xmlns:p14="http://schemas.microsoft.com/office/powerpoint/2010/main">
    <mc:Choice Requires="p14">
      <p:transition spd="slow" p14:dur="2000" advTm="380218"/>
    </mc:Choice>
    <mc:Fallback xmlns="">
      <p:transition spd="slow" advTm="38021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6721-41B7-A9E1-0D70-92273D4418D2}"/>
              </a:ext>
            </a:extLst>
          </p:cNvPr>
          <p:cNvSpPr>
            <a:spLocks noGrp="1"/>
          </p:cNvSpPr>
          <p:nvPr>
            <p:ph type="title"/>
          </p:nvPr>
        </p:nvSpPr>
        <p:spPr/>
        <p:txBody>
          <a:bodyPr>
            <a:normAutofit fontScale="90000"/>
          </a:bodyPr>
          <a:lstStyle/>
          <a:p>
            <a:r>
              <a:rPr lang="en-GB" b="1" dirty="0">
                <a:solidFill>
                  <a:srgbClr val="0070C0"/>
                </a:solidFill>
              </a:rPr>
              <a:t>Models of Reflective Practice</a:t>
            </a:r>
            <a:br>
              <a:rPr lang="en-GB" dirty="0">
                <a:solidFill>
                  <a:srgbClr val="0070C0"/>
                </a:solidFill>
              </a:rPr>
            </a:br>
            <a:r>
              <a:rPr lang="en-GB" sz="2800" dirty="0">
                <a:solidFill>
                  <a:srgbClr val="0070C0"/>
                </a:solidFill>
              </a:rPr>
              <a:t>Jones G (2023)What is reflective practice? </a:t>
            </a:r>
            <a:br>
              <a:rPr lang="en-GB" sz="2800" dirty="0">
                <a:solidFill>
                  <a:srgbClr val="0070C0"/>
                </a:solidFill>
              </a:rPr>
            </a:br>
            <a:r>
              <a:rPr lang="en-GB" sz="2000" dirty="0">
                <a:solidFill>
                  <a:srgbClr val="0070C0"/>
                </a:solidFill>
              </a:rPr>
              <a:t>https://spielverlagerung.com/2018/03/07/what-is-reflective-practice</a:t>
            </a:r>
            <a:r>
              <a:rPr lang="en-GB" sz="2800" dirty="0">
                <a:solidFill>
                  <a:srgbClr val="0070C0"/>
                </a:solidFill>
              </a:rPr>
              <a:t>/</a:t>
            </a:r>
          </a:p>
        </p:txBody>
      </p:sp>
      <p:sp>
        <p:nvSpPr>
          <p:cNvPr id="3" name="Content Placeholder 2">
            <a:extLst>
              <a:ext uri="{FF2B5EF4-FFF2-40B4-BE49-F238E27FC236}">
                <a16:creationId xmlns:a16="http://schemas.microsoft.com/office/drawing/2014/main" id="{19ED6CBF-2D07-2299-B066-0A643CAA8A0F}"/>
              </a:ext>
            </a:extLst>
          </p:cNvPr>
          <p:cNvSpPr>
            <a:spLocks noGrp="1"/>
          </p:cNvSpPr>
          <p:nvPr>
            <p:ph idx="1"/>
          </p:nvPr>
        </p:nvSpPr>
        <p:spPr>
          <a:xfrm>
            <a:off x="370114" y="1825624"/>
            <a:ext cx="7057053" cy="4155298"/>
          </a:xfrm>
        </p:spPr>
        <p:txBody>
          <a:bodyPr>
            <a:normAutofit fontScale="47500" lnSpcReduction="20000"/>
          </a:bodyPr>
          <a:lstStyle/>
          <a:p>
            <a:r>
              <a:rPr lang="en-GB" dirty="0">
                <a:solidFill>
                  <a:srgbClr val="0070C0"/>
                </a:solidFill>
              </a:rPr>
              <a:t>Kolb (1984)</a:t>
            </a:r>
          </a:p>
          <a:p>
            <a:pPr algn="just"/>
            <a:r>
              <a:rPr lang="en-GB" b="0" i="0" dirty="0">
                <a:solidFill>
                  <a:srgbClr val="0070C0"/>
                </a:solidFill>
                <a:effectLst/>
                <a:latin typeface="Open Sans" panose="020B0606030504020204" pitchFamily="34" charset="0"/>
              </a:rPr>
              <a:t>Kolb believed that there were four stages to effective learning and these are as follows:</a:t>
            </a:r>
          </a:p>
          <a:p>
            <a:pPr algn="just">
              <a:buFont typeface="+mj-lt"/>
              <a:buAutoNum type="arabicPeriod"/>
            </a:pPr>
            <a:r>
              <a:rPr lang="en-GB" b="0" i="0" dirty="0">
                <a:solidFill>
                  <a:srgbClr val="0070C0"/>
                </a:solidFill>
                <a:effectLst/>
                <a:latin typeface="Open Sans" panose="020B0606030504020204" pitchFamily="34" charset="0"/>
              </a:rPr>
              <a:t>Concrete Experience: Where a new experience or situation is encountered, or an existing experience is reinterpreted.</a:t>
            </a:r>
          </a:p>
          <a:p>
            <a:pPr algn="just">
              <a:buFont typeface="+mj-lt"/>
              <a:buAutoNum type="arabicPeriod"/>
            </a:pPr>
            <a:r>
              <a:rPr lang="en-GB" b="0" i="0" dirty="0">
                <a:solidFill>
                  <a:srgbClr val="0070C0"/>
                </a:solidFill>
                <a:effectLst/>
                <a:latin typeface="Open Sans" panose="020B0606030504020204" pitchFamily="34" charset="0"/>
              </a:rPr>
              <a:t>Reflective Observation of the new experience: The understanding of the importance of any inconsistencies between the experience and prior understanding.</a:t>
            </a:r>
          </a:p>
          <a:p>
            <a:pPr algn="just">
              <a:buFont typeface="+mj-lt"/>
              <a:buAutoNum type="arabicPeriod"/>
            </a:pPr>
            <a:r>
              <a:rPr lang="en-GB" b="0" i="0" dirty="0">
                <a:solidFill>
                  <a:srgbClr val="0070C0"/>
                </a:solidFill>
                <a:effectLst/>
                <a:latin typeface="Open Sans" panose="020B0606030504020204" pitchFamily="34" charset="0"/>
              </a:rPr>
              <a:t>Abstract Conceptualising: The reflection then gives way to new idea, or a new understanding of a previously abstract idea.</a:t>
            </a:r>
          </a:p>
          <a:p>
            <a:pPr algn="just">
              <a:buFont typeface="+mj-lt"/>
              <a:buAutoNum type="arabicPeriod"/>
            </a:pPr>
            <a:r>
              <a:rPr lang="en-GB" b="0" i="0" dirty="0">
                <a:solidFill>
                  <a:srgbClr val="0070C0"/>
                </a:solidFill>
                <a:effectLst/>
                <a:latin typeface="Open Sans" panose="020B0606030504020204" pitchFamily="34" charset="0"/>
              </a:rPr>
              <a:t>Active Experimentation: The learner applies them to the world around them to see what results occur.</a:t>
            </a:r>
          </a:p>
          <a:p>
            <a:pPr algn="just"/>
            <a:r>
              <a:rPr lang="en-GB" b="0" i="0" dirty="0">
                <a:solidFill>
                  <a:srgbClr val="0070C0"/>
                </a:solidFill>
                <a:effectLst/>
                <a:latin typeface="Open Sans" panose="020B0606030504020204" pitchFamily="34" charset="0"/>
              </a:rPr>
              <a:t>It’s important to note that Kolb sees all four stages as an integrative process where each stage mutually supports the next one.</a:t>
            </a:r>
          </a:p>
          <a:p>
            <a:pPr algn="just"/>
            <a:endParaRPr lang="en-GB" dirty="0">
              <a:solidFill>
                <a:srgbClr val="0070C0"/>
              </a:solidFill>
              <a:latin typeface="Open Sans" panose="020B0606030504020204" pitchFamily="34" charset="0"/>
            </a:endParaRPr>
          </a:p>
          <a:p>
            <a:pPr algn="just"/>
            <a:r>
              <a:rPr lang="en-GB" b="0" i="0" dirty="0">
                <a:solidFill>
                  <a:srgbClr val="0070C0"/>
                </a:solidFill>
                <a:effectLst/>
                <a:latin typeface="Open Sans" panose="020B0606030504020204" pitchFamily="34" charset="0"/>
              </a:rPr>
              <a:t>My comment:</a:t>
            </a:r>
          </a:p>
          <a:p>
            <a:pPr algn="just"/>
            <a:r>
              <a:rPr lang="en-GB" dirty="0">
                <a:solidFill>
                  <a:srgbClr val="0070C0"/>
                </a:solidFill>
                <a:latin typeface="Open Sans" panose="020B0606030504020204" pitchFamily="34" charset="0"/>
              </a:rPr>
              <a:t>A structured approach to learning through acquiring concepts, that can be applied then to new situations.</a:t>
            </a:r>
          </a:p>
          <a:p>
            <a:pPr algn="just"/>
            <a:r>
              <a:rPr lang="en-GB" b="0" i="0" dirty="0">
                <a:solidFill>
                  <a:srgbClr val="0070C0"/>
                </a:solidFill>
                <a:effectLst/>
                <a:latin typeface="Open Sans" panose="020B0606030504020204" pitchFamily="34" charset="0"/>
              </a:rPr>
              <a:t>We need to reflect on long-standing situations.</a:t>
            </a:r>
          </a:p>
          <a:p>
            <a:endParaRPr lang="en-GB" dirty="0">
              <a:solidFill>
                <a:srgbClr val="0070C0"/>
              </a:solidFill>
            </a:endParaRPr>
          </a:p>
          <a:p>
            <a:endParaRPr lang="en-GB" dirty="0">
              <a:solidFill>
                <a:srgbClr val="0070C0"/>
              </a:solidFill>
            </a:endParaRPr>
          </a:p>
        </p:txBody>
      </p:sp>
      <p:pic>
        <p:nvPicPr>
          <p:cNvPr id="7170" name="Picture 2">
            <a:extLst>
              <a:ext uri="{FF2B5EF4-FFF2-40B4-BE49-F238E27FC236}">
                <a16:creationId xmlns:a16="http://schemas.microsoft.com/office/drawing/2014/main" id="{E58EB028-7EF9-0D65-4479-EE3DDBBFB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1143" y="1828476"/>
            <a:ext cx="4310743" cy="3201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712784"/>
      </p:ext>
    </p:extLst>
  </p:cSld>
  <p:clrMapOvr>
    <a:masterClrMapping/>
  </p:clrMapOvr>
  <mc:AlternateContent xmlns:mc="http://schemas.openxmlformats.org/markup-compatibility/2006" xmlns:p14="http://schemas.microsoft.com/office/powerpoint/2010/main">
    <mc:Choice Requires="p14">
      <p:transition spd="slow" p14:dur="2000" advTm="179743"/>
    </mc:Choice>
    <mc:Fallback xmlns="">
      <p:transition spd="slow" advTm="17974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6721-41B7-A9E1-0D70-92273D4418D2}"/>
              </a:ext>
            </a:extLst>
          </p:cNvPr>
          <p:cNvSpPr>
            <a:spLocks noGrp="1"/>
          </p:cNvSpPr>
          <p:nvPr>
            <p:ph type="title"/>
          </p:nvPr>
        </p:nvSpPr>
        <p:spPr/>
        <p:txBody>
          <a:bodyPr>
            <a:normAutofit fontScale="90000"/>
          </a:bodyPr>
          <a:lstStyle/>
          <a:p>
            <a:r>
              <a:rPr lang="en-GB" b="1" dirty="0">
                <a:solidFill>
                  <a:srgbClr val="0070C0"/>
                </a:solidFill>
              </a:rPr>
              <a:t>Models of Reflective Practice</a:t>
            </a:r>
            <a:br>
              <a:rPr lang="en-GB" dirty="0">
                <a:solidFill>
                  <a:srgbClr val="0070C0"/>
                </a:solidFill>
              </a:rPr>
            </a:br>
            <a:r>
              <a:rPr lang="en-GB" sz="2800" dirty="0">
                <a:solidFill>
                  <a:srgbClr val="0070C0"/>
                </a:solidFill>
              </a:rPr>
              <a:t>Jones G (2023)What is reflective practice? </a:t>
            </a:r>
            <a:br>
              <a:rPr lang="en-GB" sz="2800" dirty="0">
                <a:solidFill>
                  <a:srgbClr val="0070C0"/>
                </a:solidFill>
              </a:rPr>
            </a:br>
            <a:r>
              <a:rPr lang="en-GB" sz="2000" dirty="0">
                <a:solidFill>
                  <a:srgbClr val="0070C0"/>
                </a:solidFill>
              </a:rPr>
              <a:t>https://spielverlagerung.com/2018/03/07/what-is-reflective-practice</a:t>
            </a:r>
            <a:r>
              <a:rPr lang="en-GB" sz="2800" dirty="0">
                <a:solidFill>
                  <a:srgbClr val="0070C0"/>
                </a:solidFill>
              </a:rPr>
              <a:t>/</a:t>
            </a:r>
          </a:p>
        </p:txBody>
      </p:sp>
      <p:sp>
        <p:nvSpPr>
          <p:cNvPr id="3" name="Content Placeholder 2">
            <a:extLst>
              <a:ext uri="{FF2B5EF4-FFF2-40B4-BE49-F238E27FC236}">
                <a16:creationId xmlns:a16="http://schemas.microsoft.com/office/drawing/2014/main" id="{19ED6CBF-2D07-2299-B066-0A643CAA8A0F}"/>
              </a:ext>
            </a:extLst>
          </p:cNvPr>
          <p:cNvSpPr>
            <a:spLocks noGrp="1"/>
          </p:cNvSpPr>
          <p:nvPr>
            <p:ph idx="1"/>
          </p:nvPr>
        </p:nvSpPr>
        <p:spPr>
          <a:xfrm>
            <a:off x="270588" y="1825625"/>
            <a:ext cx="11083212" cy="4351338"/>
          </a:xfrm>
        </p:spPr>
        <p:txBody>
          <a:bodyPr>
            <a:normAutofit fontScale="77500" lnSpcReduction="20000"/>
          </a:bodyPr>
          <a:lstStyle/>
          <a:p>
            <a:r>
              <a:rPr lang="en-GB" dirty="0">
                <a:solidFill>
                  <a:srgbClr val="0070C0"/>
                </a:solidFill>
              </a:rPr>
              <a:t>Gibbs (1988)</a:t>
            </a:r>
          </a:p>
          <a:p>
            <a:pPr algn="just"/>
            <a:r>
              <a:rPr lang="en-GB" sz="2000" b="0" i="1" dirty="0">
                <a:solidFill>
                  <a:srgbClr val="0070C0"/>
                </a:solidFill>
                <a:effectLst/>
              </a:rPr>
              <a:t>What went well during the experience?</a:t>
            </a:r>
            <a:endParaRPr lang="en-GB" sz="2000" b="0" i="0" dirty="0">
              <a:solidFill>
                <a:srgbClr val="0070C0"/>
              </a:solidFill>
              <a:effectLst/>
            </a:endParaRPr>
          </a:p>
          <a:p>
            <a:pPr algn="just"/>
            <a:r>
              <a:rPr lang="en-GB" sz="2000" b="0" i="1" dirty="0">
                <a:solidFill>
                  <a:srgbClr val="0070C0"/>
                </a:solidFill>
                <a:effectLst/>
              </a:rPr>
              <a:t>What went badly during the experience?</a:t>
            </a:r>
            <a:endParaRPr lang="en-GB" sz="2000" b="0" i="0" dirty="0">
              <a:solidFill>
                <a:srgbClr val="0070C0"/>
              </a:solidFill>
              <a:effectLst/>
            </a:endParaRPr>
          </a:p>
          <a:p>
            <a:pPr algn="just"/>
            <a:r>
              <a:rPr lang="en-GB" sz="2000" b="0" i="1" dirty="0">
                <a:solidFill>
                  <a:srgbClr val="0070C0"/>
                </a:solidFill>
                <a:effectLst/>
              </a:rPr>
              <a:t>How did the experience end, and was it a complete (resolution) or incomplete experience?</a:t>
            </a:r>
            <a:endParaRPr lang="en-GB" sz="2000" b="0" i="0" dirty="0">
              <a:solidFill>
                <a:srgbClr val="0070C0"/>
              </a:solidFill>
              <a:effectLst/>
            </a:endParaRPr>
          </a:p>
          <a:p>
            <a:pPr algn="just"/>
            <a:r>
              <a:rPr lang="en-GB" sz="2000" b="0" i="1" dirty="0">
                <a:solidFill>
                  <a:srgbClr val="0070C0"/>
                </a:solidFill>
                <a:effectLst/>
              </a:rPr>
              <a:t>What should or could I have done differently?</a:t>
            </a:r>
            <a:endParaRPr lang="en-GB" sz="2000" b="0" i="0" dirty="0">
              <a:solidFill>
                <a:srgbClr val="0070C0"/>
              </a:solidFill>
              <a:effectLst/>
            </a:endParaRPr>
          </a:p>
          <a:p>
            <a:pPr algn="just"/>
            <a:r>
              <a:rPr lang="en-GB" sz="2000" b="0" i="1" dirty="0">
                <a:solidFill>
                  <a:srgbClr val="0070C0"/>
                </a:solidFill>
                <a:effectLst/>
              </a:rPr>
              <a:t>What stopped me from doing this?</a:t>
            </a:r>
            <a:endParaRPr lang="en-GB" sz="2000" b="0" i="0" dirty="0">
              <a:solidFill>
                <a:srgbClr val="0070C0"/>
              </a:solidFill>
              <a:effectLst/>
            </a:endParaRPr>
          </a:p>
          <a:p>
            <a:pPr algn="just"/>
            <a:r>
              <a:rPr lang="en-GB" sz="2000" b="0" i="1" dirty="0">
                <a:solidFill>
                  <a:srgbClr val="0070C0"/>
                </a:solidFill>
                <a:effectLst/>
              </a:rPr>
              <a:t>What did I learn about myself from this experience?</a:t>
            </a:r>
            <a:endParaRPr lang="en-GB" sz="2000" b="0" i="0" dirty="0">
              <a:solidFill>
                <a:srgbClr val="0070C0"/>
              </a:solidFill>
              <a:effectLst/>
            </a:endParaRPr>
          </a:p>
          <a:p>
            <a:pPr algn="just"/>
            <a:r>
              <a:rPr lang="en-GB" sz="2000" b="0" i="1" dirty="0">
                <a:solidFill>
                  <a:srgbClr val="0070C0"/>
                </a:solidFill>
                <a:effectLst/>
              </a:rPr>
              <a:t>What did I learn about my current knowledge and understanding?</a:t>
            </a:r>
            <a:endParaRPr lang="en-GB" sz="2000" b="0" i="0" dirty="0">
              <a:solidFill>
                <a:srgbClr val="0070C0"/>
              </a:solidFill>
              <a:effectLst/>
            </a:endParaRPr>
          </a:p>
          <a:p>
            <a:pPr algn="just"/>
            <a:r>
              <a:rPr lang="en-GB" sz="2000" b="0" i="1" dirty="0">
                <a:solidFill>
                  <a:srgbClr val="0070C0"/>
                </a:solidFill>
                <a:effectLst/>
              </a:rPr>
              <a:t>Did the experience meet my learning goals?</a:t>
            </a:r>
            <a:endParaRPr lang="en-GB" sz="2000" b="0" i="0" dirty="0">
              <a:solidFill>
                <a:srgbClr val="0070C0"/>
              </a:solidFill>
              <a:effectLst/>
            </a:endParaRPr>
          </a:p>
          <a:p>
            <a:endParaRPr lang="en-GB" sz="2000" dirty="0">
              <a:solidFill>
                <a:srgbClr val="0070C0"/>
              </a:solidFill>
            </a:endParaRPr>
          </a:p>
          <a:p>
            <a:r>
              <a:rPr lang="en-GB" sz="2000" dirty="0">
                <a:solidFill>
                  <a:srgbClr val="0070C0"/>
                </a:solidFill>
              </a:rPr>
              <a:t>My Comment: </a:t>
            </a:r>
          </a:p>
          <a:p>
            <a:r>
              <a:rPr lang="en-GB" sz="2000" dirty="0">
                <a:solidFill>
                  <a:srgbClr val="0070C0"/>
                </a:solidFill>
              </a:rPr>
              <a:t>More space for critical analysis; could lead to a clear action plan; will accommodate reflection on long-standing circumstances.</a:t>
            </a:r>
          </a:p>
          <a:p>
            <a:r>
              <a:rPr lang="en-GB" sz="2000" dirty="0">
                <a:solidFill>
                  <a:srgbClr val="0070C0"/>
                </a:solidFill>
              </a:rPr>
              <a:t>Great to separate feelings from what happened- the objective and the subjective.</a:t>
            </a:r>
          </a:p>
          <a:p>
            <a:r>
              <a:rPr lang="en-GB" sz="2000" dirty="0">
                <a:solidFill>
                  <a:srgbClr val="0070C0"/>
                </a:solidFill>
              </a:rPr>
              <a:t>Not so helpful for a quick – in the moment – change of approach (reflection </a:t>
            </a:r>
            <a:r>
              <a:rPr lang="en-GB" sz="2000" b="1" dirty="0">
                <a:solidFill>
                  <a:srgbClr val="0070C0"/>
                </a:solidFill>
              </a:rPr>
              <a:t>IN</a:t>
            </a:r>
            <a:r>
              <a:rPr lang="en-GB" sz="2000" dirty="0">
                <a:solidFill>
                  <a:srgbClr val="0070C0"/>
                </a:solidFill>
              </a:rPr>
              <a:t> action as opposed to </a:t>
            </a:r>
            <a:r>
              <a:rPr lang="en-GB" sz="2000" b="1" dirty="0">
                <a:solidFill>
                  <a:srgbClr val="0070C0"/>
                </a:solidFill>
              </a:rPr>
              <a:t>ON</a:t>
            </a:r>
            <a:r>
              <a:rPr lang="en-GB" sz="2000" dirty="0">
                <a:solidFill>
                  <a:srgbClr val="0070C0"/>
                </a:solidFill>
              </a:rPr>
              <a:t> action – Schon 1991) </a:t>
            </a:r>
          </a:p>
          <a:p>
            <a:endParaRPr lang="en-GB" dirty="0">
              <a:solidFill>
                <a:srgbClr val="0070C0"/>
              </a:solidFill>
            </a:endParaRPr>
          </a:p>
        </p:txBody>
      </p:sp>
      <p:pic>
        <p:nvPicPr>
          <p:cNvPr id="4" name="Picture 3">
            <a:extLst>
              <a:ext uri="{FF2B5EF4-FFF2-40B4-BE49-F238E27FC236}">
                <a16:creationId xmlns:a16="http://schemas.microsoft.com/office/drawing/2014/main" id="{95207B43-88B8-FA9C-2C07-63F9F21A6B9A}"/>
              </a:ext>
            </a:extLst>
          </p:cNvPr>
          <p:cNvPicPr>
            <a:picLocks noChangeAspect="1"/>
          </p:cNvPicPr>
          <p:nvPr/>
        </p:nvPicPr>
        <p:blipFill>
          <a:blip r:embed="rId2"/>
          <a:stretch>
            <a:fillRect/>
          </a:stretch>
        </p:blipFill>
        <p:spPr>
          <a:xfrm>
            <a:off x="8206079" y="681037"/>
            <a:ext cx="3524250" cy="3505200"/>
          </a:xfrm>
          <a:prstGeom prst="rect">
            <a:avLst/>
          </a:prstGeom>
        </p:spPr>
      </p:pic>
    </p:spTree>
    <p:extLst>
      <p:ext uri="{BB962C8B-B14F-4D97-AF65-F5344CB8AC3E}">
        <p14:creationId xmlns:p14="http://schemas.microsoft.com/office/powerpoint/2010/main" val="433563381"/>
      </p:ext>
    </p:extLst>
  </p:cSld>
  <p:clrMapOvr>
    <a:masterClrMapping/>
  </p:clrMapOvr>
  <mc:AlternateContent xmlns:mc="http://schemas.openxmlformats.org/markup-compatibility/2006" xmlns:p14="http://schemas.microsoft.com/office/powerpoint/2010/main">
    <mc:Choice Requires="p14">
      <p:transition spd="slow" p14:dur="2000" advTm="366944"/>
    </mc:Choice>
    <mc:Fallback xmlns="">
      <p:transition spd="slow" advTm="36694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1BC9-054C-9935-B300-624CE99C4863}"/>
              </a:ext>
            </a:extLst>
          </p:cNvPr>
          <p:cNvSpPr>
            <a:spLocks noGrp="1"/>
          </p:cNvSpPr>
          <p:nvPr>
            <p:ph type="title"/>
          </p:nvPr>
        </p:nvSpPr>
        <p:spPr>
          <a:xfrm>
            <a:off x="838200" y="365125"/>
            <a:ext cx="10515600" cy="511953"/>
          </a:xfrm>
        </p:spPr>
        <p:txBody>
          <a:bodyPr>
            <a:normAutofit fontScale="90000"/>
          </a:bodyPr>
          <a:lstStyle/>
          <a:p>
            <a:r>
              <a:rPr lang="en-GB" b="1" dirty="0">
                <a:solidFill>
                  <a:srgbClr val="0070C0"/>
                </a:solidFill>
              </a:rPr>
              <a:t>Making change happen</a:t>
            </a:r>
          </a:p>
        </p:txBody>
      </p:sp>
      <p:sp>
        <p:nvSpPr>
          <p:cNvPr id="3" name="Content Placeholder 2">
            <a:extLst>
              <a:ext uri="{FF2B5EF4-FFF2-40B4-BE49-F238E27FC236}">
                <a16:creationId xmlns:a16="http://schemas.microsoft.com/office/drawing/2014/main" id="{547E2480-DBE2-ABD5-FEF1-A5CFC563D992}"/>
              </a:ext>
            </a:extLst>
          </p:cNvPr>
          <p:cNvSpPr>
            <a:spLocks noGrp="1"/>
          </p:cNvSpPr>
          <p:nvPr>
            <p:ph idx="1"/>
          </p:nvPr>
        </p:nvSpPr>
        <p:spPr>
          <a:xfrm>
            <a:off x="233266" y="877078"/>
            <a:ext cx="8920066" cy="5299885"/>
          </a:xfrm>
        </p:spPr>
        <p:txBody>
          <a:bodyPr>
            <a:normAutofit fontScale="92500" lnSpcReduction="10000"/>
          </a:bodyPr>
          <a:lstStyle/>
          <a:p>
            <a:r>
              <a:rPr lang="en-GB" dirty="0">
                <a:solidFill>
                  <a:srgbClr val="0070C0"/>
                </a:solidFill>
              </a:rPr>
              <a:t>If, following reflection, you see a need for change, before trying to implement the change you need to consider:</a:t>
            </a:r>
          </a:p>
          <a:p>
            <a:r>
              <a:rPr lang="en-GB" dirty="0">
                <a:solidFill>
                  <a:srgbClr val="0070C0"/>
                </a:solidFill>
              </a:rPr>
              <a:t>Implementing change can be difficult.   Not everyone sees the need you have seen.  You should expect to encounter barriers – anticipate and consider how you will overcome them. </a:t>
            </a:r>
          </a:p>
          <a:p>
            <a:r>
              <a:rPr lang="en-GB" dirty="0">
                <a:solidFill>
                  <a:srgbClr val="0070C0"/>
                </a:solidFill>
              </a:rPr>
              <a:t>There are organisational barriers – structures may not easily allow for change; lack of management buy-in; hierarchy; committees…</a:t>
            </a:r>
          </a:p>
          <a:p>
            <a:r>
              <a:rPr lang="en-GB" dirty="0">
                <a:solidFill>
                  <a:srgbClr val="0070C0"/>
                </a:solidFill>
              </a:rPr>
              <a:t>There are personal barriers – resistance generally to change; lip service; ideas and expectations / traditions about who is accepted as a change instigator; people are too busy</a:t>
            </a:r>
          </a:p>
          <a:p>
            <a:r>
              <a:rPr lang="en-GB" dirty="0">
                <a:solidFill>
                  <a:srgbClr val="0070C0"/>
                </a:solidFill>
              </a:rPr>
              <a:t>Problems with presenting the need for change and the plan.  Lack of clarity; poor communicating strategy; too many projects at once… </a:t>
            </a:r>
          </a:p>
        </p:txBody>
      </p:sp>
      <p:pic>
        <p:nvPicPr>
          <p:cNvPr id="4" name="Picture 3">
            <a:extLst>
              <a:ext uri="{FF2B5EF4-FFF2-40B4-BE49-F238E27FC236}">
                <a16:creationId xmlns:a16="http://schemas.microsoft.com/office/drawing/2014/main" id="{E723A1C8-3B99-DB5F-527C-825D17D7992E}"/>
              </a:ext>
            </a:extLst>
          </p:cNvPr>
          <p:cNvPicPr>
            <a:picLocks noChangeAspect="1"/>
          </p:cNvPicPr>
          <p:nvPr/>
        </p:nvPicPr>
        <p:blipFill>
          <a:blip r:embed="rId2"/>
          <a:stretch>
            <a:fillRect/>
          </a:stretch>
        </p:blipFill>
        <p:spPr>
          <a:xfrm>
            <a:off x="9341464" y="1259632"/>
            <a:ext cx="2561919" cy="2169367"/>
          </a:xfrm>
          <a:prstGeom prst="rect">
            <a:avLst/>
          </a:prstGeom>
        </p:spPr>
      </p:pic>
      <p:sp>
        <p:nvSpPr>
          <p:cNvPr id="6" name="TextBox 5">
            <a:extLst>
              <a:ext uri="{FF2B5EF4-FFF2-40B4-BE49-F238E27FC236}">
                <a16:creationId xmlns:a16="http://schemas.microsoft.com/office/drawing/2014/main" id="{32D5D1F7-27FD-8051-7D34-991A03B6F578}"/>
              </a:ext>
            </a:extLst>
          </p:cNvPr>
          <p:cNvSpPr txBox="1"/>
          <p:nvPr/>
        </p:nvSpPr>
        <p:spPr>
          <a:xfrm>
            <a:off x="9366978" y="3442221"/>
            <a:ext cx="2561919" cy="738664"/>
          </a:xfrm>
          <a:prstGeom prst="rect">
            <a:avLst/>
          </a:prstGeom>
          <a:noFill/>
        </p:spPr>
        <p:txBody>
          <a:bodyPr wrap="square">
            <a:spAutoFit/>
          </a:bodyPr>
          <a:lstStyle/>
          <a:p>
            <a:r>
              <a:rPr lang="en-GB" sz="1400" dirty="0">
                <a:solidFill>
                  <a:srgbClr val="0070C0"/>
                </a:solidFill>
              </a:rPr>
              <a:t>https://smallbiztrends.com/2013/09/implementing-change-programs.html#google_vignette</a:t>
            </a:r>
          </a:p>
        </p:txBody>
      </p:sp>
    </p:spTree>
    <p:extLst>
      <p:ext uri="{BB962C8B-B14F-4D97-AF65-F5344CB8AC3E}">
        <p14:creationId xmlns:p14="http://schemas.microsoft.com/office/powerpoint/2010/main" val="2517375082"/>
      </p:ext>
    </p:extLst>
  </p:cSld>
  <p:clrMapOvr>
    <a:masterClrMapping/>
  </p:clrMapOvr>
  <mc:AlternateContent xmlns:mc="http://schemas.openxmlformats.org/markup-compatibility/2006" xmlns:p14="http://schemas.microsoft.com/office/powerpoint/2010/main">
    <mc:Choice Requires="p14">
      <p:transition spd="slow" p14:dur="2000" advTm="315106"/>
    </mc:Choice>
    <mc:Fallback xmlns="">
      <p:transition spd="slow" advTm="31510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6721-41B7-A9E1-0D70-92273D4418D2}"/>
              </a:ext>
            </a:extLst>
          </p:cNvPr>
          <p:cNvSpPr>
            <a:spLocks noGrp="1"/>
          </p:cNvSpPr>
          <p:nvPr>
            <p:ph type="title"/>
          </p:nvPr>
        </p:nvSpPr>
        <p:spPr>
          <a:xfrm>
            <a:off x="277586" y="887640"/>
            <a:ext cx="10515600" cy="315912"/>
          </a:xfrm>
        </p:spPr>
        <p:txBody>
          <a:bodyPr>
            <a:normAutofit fontScale="90000"/>
          </a:bodyPr>
          <a:lstStyle/>
          <a:p>
            <a:r>
              <a:rPr lang="en-GB" b="1" dirty="0">
                <a:solidFill>
                  <a:srgbClr val="0070C0"/>
                </a:solidFill>
              </a:rPr>
              <a:t>Models of Reflective Practice</a:t>
            </a:r>
            <a:br>
              <a:rPr lang="en-GB" b="1" dirty="0">
                <a:solidFill>
                  <a:srgbClr val="0070C0"/>
                </a:solidFill>
              </a:rPr>
            </a:br>
            <a:r>
              <a:rPr lang="en-GB" b="1" dirty="0">
                <a:solidFill>
                  <a:srgbClr val="0070C0"/>
                </a:solidFill>
              </a:rPr>
              <a:t>Johns (2000)</a:t>
            </a:r>
            <a:br>
              <a:rPr lang="en-GB" dirty="0">
                <a:solidFill>
                  <a:srgbClr val="0070C0"/>
                </a:solidFill>
              </a:rPr>
            </a:br>
            <a:endParaRPr lang="en-GB" sz="2800" dirty="0">
              <a:solidFill>
                <a:srgbClr val="0070C0"/>
              </a:solidFill>
            </a:endParaRPr>
          </a:p>
        </p:txBody>
      </p:sp>
      <p:pic>
        <p:nvPicPr>
          <p:cNvPr id="5" name="Picture 4">
            <a:extLst>
              <a:ext uri="{FF2B5EF4-FFF2-40B4-BE49-F238E27FC236}">
                <a16:creationId xmlns:a16="http://schemas.microsoft.com/office/drawing/2014/main" id="{3E547192-EA4E-FB21-BFF9-F6AB2F06F6A3}"/>
              </a:ext>
            </a:extLst>
          </p:cNvPr>
          <p:cNvPicPr>
            <a:picLocks noChangeAspect="1"/>
          </p:cNvPicPr>
          <p:nvPr/>
        </p:nvPicPr>
        <p:blipFill>
          <a:blip r:embed="rId2"/>
          <a:stretch>
            <a:fillRect/>
          </a:stretch>
        </p:blipFill>
        <p:spPr>
          <a:xfrm>
            <a:off x="7856376" y="365124"/>
            <a:ext cx="4208106" cy="3264484"/>
          </a:xfrm>
          <a:prstGeom prst="rect">
            <a:avLst/>
          </a:prstGeom>
        </p:spPr>
      </p:pic>
      <p:sp>
        <p:nvSpPr>
          <p:cNvPr id="7" name="TextBox 6">
            <a:extLst>
              <a:ext uri="{FF2B5EF4-FFF2-40B4-BE49-F238E27FC236}">
                <a16:creationId xmlns:a16="http://schemas.microsoft.com/office/drawing/2014/main" id="{A79240E4-82E7-837D-1873-4F8F961DE695}"/>
              </a:ext>
            </a:extLst>
          </p:cNvPr>
          <p:cNvSpPr txBox="1"/>
          <p:nvPr/>
        </p:nvSpPr>
        <p:spPr>
          <a:xfrm>
            <a:off x="277586" y="1443841"/>
            <a:ext cx="7578790" cy="3970318"/>
          </a:xfrm>
          <a:prstGeom prst="rect">
            <a:avLst/>
          </a:prstGeom>
          <a:noFill/>
        </p:spPr>
        <p:txBody>
          <a:bodyPr wrap="square">
            <a:spAutoFit/>
          </a:bodyPr>
          <a:lstStyle/>
          <a:p>
            <a:r>
              <a:rPr lang="en-GB" dirty="0">
                <a:solidFill>
                  <a:srgbClr val="0070C0"/>
                </a:solidFill>
              </a:rPr>
              <a:t>Phase 1: describe the experience- Phenomenon -Describe the experience you’re feeling and living right now.</a:t>
            </a:r>
          </a:p>
          <a:p>
            <a:r>
              <a:rPr lang="en-GB" dirty="0">
                <a:solidFill>
                  <a:srgbClr val="0070C0"/>
                </a:solidFill>
              </a:rPr>
              <a:t>Causal - What essential factors contributed to this experience?</a:t>
            </a:r>
          </a:p>
          <a:p>
            <a:r>
              <a:rPr lang="en-GB" dirty="0">
                <a:solidFill>
                  <a:srgbClr val="0070C0"/>
                </a:solidFill>
              </a:rPr>
              <a:t>Context- What significant background factors belong to this experience?</a:t>
            </a:r>
          </a:p>
          <a:p>
            <a:r>
              <a:rPr lang="en-GB" dirty="0">
                <a:solidFill>
                  <a:srgbClr val="0070C0"/>
                </a:solidFill>
              </a:rPr>
              <a:t>Explain- What are the key processes for reflection during this experience?</a:t>
            </a:r>
          </a:p>
          <a:p>
            <a:endParaRPr lang="en-GB" dirty="0">
              <a:solidFill>
                <a:srgbClr val="0070C0"/>
              </a:solidFill>
            </a:endParaRPr>
          </a:p>
          <a:p>
            <a:r>
              <a:rPr lang="en-GB" dirty="0">
                <a:solidFill>
                  <a:srgbClr val="0070C0"/>
                </a:solidFill>
              </a:rPr>
              <a:t>Phase 2: reflection</a:t>
            </a:r>
          </a:p>
          <a:p>
            <a:r>
              <a:rPr lang="en-GB" dirty="0">
                <a:solidFill>
                  <a:srgbClr val="0070C0"/>
                </a:solidFill>
              </a:rPr>
              <a:t>The second phase is about the reflection itself. </a:t>
            </a:r>
          </a:p>
          <a:p>
            <a:r>
              <a:rPr lang="en-GB" dirty="0">
                <a:solidFill>
                  <a:srgbClr val="0070C0"/>
                </a:solidFill>
              </a:rPr>
              <a:t>What am I trying to achieve? Why did I approach this the way I did?</a:t>
            </a:r>
          </a:p>
          <a:p>
            <a:r>
              <a:rPr lang="en-GB" dirty="0">
                <a:solidFill>
                  <a:srgbClr val="0070C0"/>
                </a:solidFill>
              </a:rPr>
              <a:t>What were the consequences of my actions for me?</a:t>
            </a:r>
          </a:p>
          <a:p>
            <a:r>
              <a:rPr lang="en-GB" dirty="0">
                <a:solidFill>
                  <a:srgbClr val="0070C0"/>
                </a:solidFill>
              </a:rPr>
              <a:t>What were the consequences of my actions for the patient/ family?</a:t>
            </a:r>
          </a:p>
          <a:p>
            <a:r>
              <a:rPr lang="en-GB" dirty="0">
                <a:solidFill>
                  <a:srgbClr val="0070C0"/>
                </a:solidFill>
              </a:rPr>
              <a:t>What were the consequences of my actions for the people I work with?</a:t>
            </a:r>
          </a:p>
          <a:p>
            <a:r>
              <a:rPr lang="en-GB" dirty="0">
                <a:solidFill>
                  <a:srgbClr val="0070C0"/>
                </a:solidFill>
              </a:rPr>
              <a:t>How did I feel during this experience? How did others feel?</a:t>
            </a:r>
          </a:p>
          <a:p>
            <a:r>
              <a:rPr lang="en-GB" dirty="0">
                <a:solidFill>
                  <a:srgbClr val="0070C0"/>
                </a:solidFill>
              </a:rPr>
              <a:t>How do I know how others felt during this experience?</a:t>
            </a:r>
          </a:p>
        </p:txBody>
      </p:sp>
    </p:spTree>
    <p:extLst>
      <p:ext uri="{BB962C8B-B14F-4D97-AF65-F5344CB8AC3E}">
        <p14:creationId xmlns:p14="http://schemas.microsoft.com/office/powerpoint/2010/main" val="887579208"/>
      </p:ext>
    </p:extLst>
  </p:cSld>
  <p:clrMapOvr>
    <a:masterClrMapping/>
  </p:clrMapOvr>
  <mc:AlternateContent xmlns:mc="http://schemas.openxmlformats.org/markup-compatibility/2006" xmlns:p14="http://schemas.microsoft.com/office/powerpoint/2010/main">
    <mc:Choice Requires="p14">
      <p:transition spd="slow" p14:dur="2000" advTm="136220"/>
    </mc:Choice>
    <mc:Fallback xmlns="">
      <p:transition spd="slow" advTm="13622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6721-41B7-A9E1-0D70-92273D4418D2}"/>
              </a:ext>
            </a:extLst>
          </p:cNvPr>
          <p:cNvSpPr>
            <a:spLocks noGrp="1"/>
          </p:cNvSpPr>
          <p:nvPr>
            <p:ph type="title"/>
          </p:nvPr>
        </p:nvSpPr>
        <p:spPr>
          <a:xfrm>
            <a:off x="277586" y="887640"/>
            <a:ext cx="10515600" cy="315912"/>
          </a:xfrm>
        </p:spPr>
        <p:txBody>
          <a:bodyPr>
            <a:normAutofit fontScale="90000"/>
          </a:bodyPr>
          <a:lstStyle/>
          <a:p>
            <a:r>
              <a:rPr lang="en-GB" b="1" dirty="0">
                <a:solidFill>
                  <a:srgbClr val="0070C0"/>
                </a:solidFill>
              </a:rPr>
              <a:t>Models of Reflective Practice</a:t>
            </a:r>
            <a:br>
              <a:rPr lang="en-GB" b="1" dirty="0">
                <a:solidFill>
                  <a:srgbClr val="0070C0"/>
                </a:solidFill>
              </a:rPr>
            </a:br>
            <a:r>
              <a:rPr lang="en-GB" b="1" dirty="0">
                <a:solidFill>
                  <a:srgbClr val="0070C0"/>
                </a:solidFill>
              </a:rPr>
              <a:t>Johns (2000)</a:t>
            </a:r>
            <a:br>
              <a:rPr lang="en-GB" dirty="0">
                <a:solidFill>
                  <a:srgbClr val="0070C0"/>
                </a:solidFill>
              </a:rPr>
            </a:br>
            <a:endParaRPr lang="en-GB" sz="2800" dirty="0">
              <a:solidFill>
                <a:srgbClr val="0070C0"/>
              </a:solidFill>
            </a:endParaRPr>
          </a:p>
        </p:txBody>
      </p:sp>
      <p:sp>
        <p:nvSpPr>
          <p:cNvPr id="7" name="TextBox 6">
            <a:extLst>
              <a:ext uri="{FF2B5EF4-FFF2-40B4-BE49-F238E27FC236}">
                <a16:creationId xmlns:a16="http://schemas.microsoft.com/office/drawing/2014/main" id="{A79240E4-82E7-837D-1873-4F8F961DE695}"/>
              </a:ext>
            </a:extLst>
          </p:cNvPr>
          <p:cNvSpPr txBox="1"/>
          <p:nvPr/>
        </p:nvSpPr>
        <p:spPr>
          <a:xfrm>
            <a:off x="277586" y="1443841"/>
            <a:ext cx="6141875" cy="4524315"/>
          </a:xfrm>
          <a:prstGeom prst="rect">
            <a:avLst/>
          </a:prstGeom>
          <a:noFill/>
        </p:spPr>
        <p:txBody>
          <a:bodyPr wrap="square">
            <a:spAutoFit/>
          </a:bodyPr>
          <a:lstStyle/>
          <a:p>
            <a:pPr algn="l" fontAlgn="base"/>
            <a:r>
              <a:rPr lang="en-GB" b="1" i="0" dirty="0">
                <a:solidFill>
                  <a:srgbClr val="0070C0"/>
                </a:solidFill>
                <a:effectLst/>
                <a:latin typeface="Open Sans" panose="020B0606030504020204" pitchFamily="34" charset="0"/>
              </a:rPr>
              <a:t>Phase 3: influencing factors</a:t>
            </a:r>
          </a:p>
          <a:p>
            <a:pPr algn="l" fontAlgn="base"/>
            <a:r>
              <a:rPr lang="en-GB" b="0" i="0" dirty="0">
                <a:solidFill>
                  <a:srgbClr val="0070C0"/>
                </a:solidFill>
                <a:effectLst/>
                <a:latin typeface="Open Sans" panose="020B0606030504020204" pitchFamily="34" charset="0"/>
              </a:rPr>
              <a:t>The third phase revolves around the factors that influenced the situation as it occurred. </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What internal factors influenced my decision making?</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What external factors influenced my decision making ?</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What sources of knowledge were available?</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What sources could I have consulted?</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What sources and information would have impacted my choice?</a:t>
            </a:r>
          </a:p>
          <a:p>
            <a:pPr algn="l" fontAlgn="base"/>
            <a:r>
              <a:rPr lang="en-GB" b="1" i="0" dirty="0">
                <a:solidFill>
                  <a:srgbClr val="0070C0"/>
                </a:solidFill>
                <a:effectLst/>
                <a:latin typeface="Open Sans" panose="020B0606030504020204" pitchFamily="34" charset="0"/>
              </a:rPr>
              <a:t>Phase 4: what could I have done better</a:t>
            </a:r>
          </a:p>
          <a:p>
            <a:pPr algn="l" fontAlgn="base"/>
            <a:r>
              <a:rPr lang="en-GB" b="0" i="0" dirty="0">
                <a:solidFill>
                  <a:srgbClr val="0070C0"/>
                </a:solidFill>
                <a:effectLst/>
                <a:latin typeface="Open Sans" panose="020B0606030504020204" pitchFamily="34" charset="0"/>
              </a:rPr>
              <a:t>The fourth phase concerns identifying improvement areas for the situation as it occurred. What other options did I have?</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What consequences are involved in the other options?</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Have I considered all options?  Have I selected the best option?</a:t>
            </a:r>
          </a:p>
        </p:txBody>
      </p:sp>
      <p:sp>
        <p:nvSpPr>
          <p:cNvPr id="3" name="TextBox 2">
            <a:extLst>
              <a:ext uri="{FF2B5EF4-FFF2-40B4-BE49-F238E27FC236}">
                <a16:creationId xmlns:a16="http://schemas.microsoft.com/office/drawing/2014/main" id="{0D80D760-E816-E005-020B-BBB34E750B82}"/>
              </a:ext>
            </a:extLst>
          </p:cNvPr>
          <p:cNvSpPr txBox="1"/>
          <p:nvPr/>
        </p:nvSpPr>
        <p:spPr>
          <a:xfrm>
            <a:off x="6531429" y="541078"/>
            <a:ext cx="5382985" cy="4247317"/>
          </a:xfrm>
          <a:prstGeom prst="rect">
            <a:avLst/>
          </a:prstGeom>
          <a:noFill/>
        </p:spPr>
        <p:txBody>
          <a:bodyPr wrap="square" rtlCol="0">
            <a:spAutoFit/>
          </a:bodyPr>
          <a:lstStyle/>
          <a:p>
            <a:pPr algn="l" fontAlgn="base"/>
            <a:r>
              <a:rPr lang="en-GB" b="1" i="0" dirty="0">
                <a:solidFill>
                  <a:srgbClr val="0070C0"/>
                </a:solidFill>
                <a:effectLst/>
                <a:latin typeface="Open Sans" panose="020B0606030504020204" pitchFamily="34" charset="0"/>
              </a:rPr>
              <a:t>Phase 5: learning</a:t>
            </a:r>
          </a:p>
          <a:p>
            <a:pPr algn="l" fontAlgn="base"/>
            <a:r>
              <a:rPr lang="en-GB" b="0" i="0" dirty="0">
                <a:solidFill>
                  <a:srgbClr val="0070C0"/>
                </a:solidFill>
                <a:effectLst/>
                <a:latin typeface="Open Sans" panose="020B0606030504020204" pitchFamily="34" charset="0"/>
              </a:rPr>
              <a:t>The fifth phase is about learning from areas for improvement as identified in the previous phase. </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What will change because of this experience?</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How do I feel about my experience now?</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Does this situation have to do with past situations?</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What would have been a better approach?</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What are the consequences of alternatives choices I’ve made for patients? For others and me?</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How approachable and available am I to better help my patients and colleagues?</a:t>
            </a:r>
          </a:p>
          <a:p>
            <a:pPr algn="l" fontAlgn="base">
              <a:buFont typeface="Arial" panose="020B0604020202020204" pitchFamily="34" charset="0"/>
              <a:buChar char="•"/>
            </a:pPr>
            <a:r>
              <a:rPr lang="en-GB" b="0" i="0" dirty="0">
                <a:solidFill>
                  <a:srgbClr val="0070C0"/>
                </a:solidFill>
                <a:effectLst/>
                <a:latin typeface="Open Sans" panose="020B0606030504020204" pitchFamily="34" charset="0"/>
              </a:rPr>
              <a:t>How has this experience changed my knowledge? </a:t>
            </a:r>
          </a:p>
        </p:txBody>
      </p:sp>
      <p:sp>
        <p:nvSpPr>
          <p:cNvPr id="4" name="TextBox 3">
            <a:extLst>
              <a:ext uri="{FF2B5EF4-FFF2-40B4-BE49-F238E27FC236}">
                <a16:creationId xmlns:a16="http://schemas.microsoft.com/office/drawing/2014/main" id="{69F0535F-7BCE-F874-0E7A-9EC8CC2B7237}"/>
              </a:ext>
            </a:extLst>
          </p:cNvPr>
          <p:cNvSpPr txBox="1"/>
          <p:nvPr/>
        </p:nvSpPr>
        <p:spPr>
          <a:xfrm>
            <a:off x="6904653" y="5411755"/>
            <a:ext cx="4152123" cy="923330"/>
          </a:xfrm>
          <a:prstGeom prst="rect">
            <a:avLst/>
          </a:prstGeom>
          <a:noFill/>
        </p:spPr>
        <p:txBody>
          <a:bodyPr wrap="square" rtlCol="0">
            <a:spAutoFit/>
          </a:bodyPr>
          <a:lstStyle/>
          <a:p>
            <a:r>
              <a:rPr lang="en-GB" dirty="0">
                <a:solidFill>
                  <a:srgbClr val="0070C0"/>
                </a:solidFill>
              </a:rPr>
              <a:t>My comment-</a:t>
            </a:r>
          </a:p>
          <a:p>
            <a:r>
              <a:rPr lang="en-GB" dirty="0">
                <a:solidFill>
                  <a:srgbClr val="0070C0"/>
                </a:solidFill>
              </a:rPr>
              <a:t>Greater space for considering both internal and external factors.</a:t>
            </a:r>
          </a:p>
        </p:txBody>
      </p:sp>
    </p:spTree>
    <p:extLst>
      <p:ext uri="{BB962C8B-B14F-4D97-AF65-F5344CB8AC3E}">
        <p14:creationId xmlns:p14="http://schemas.microsoft.com/office/powerpoint/2010/main" val="1729435711"/>
      </p:ext>
    </p:extLst>
  </p:cSld>
  <p:clrMapOvr>
    <a:masterClrMapping/>
  </p:clrMapOvr>
  <mc:AlternateContent xmlns:mc="http://schemas.openxmlformats.org/markup-compatibility/2006" xmlns:p14="http://schemas.microsoft.com/office/powerpoint/2010/main">
    <mc:Choice Requires="p14">
      <p:transition spd="slow" p14:dur="2000" advTm="177717"/>
    </mc:Choice>
    <mc:Fallback xmlns="">
      <p:transition spd="slow" advTm="17771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27F8-6CBD-B178-2E35-AD337F1D0BCF}"/>
              </a:ext>
            </a:extLst>
          </p:cNvPr>
          <p:cNvSpPr>
            <a:spLocks noGrp="1"/>
          </p:cNvSpPr>
          <p:nvPr>
            <p:ph type="title"/>
          </p:nvPr>
        </p:nvSpPr>
        <p:spPr>
          <a:xfrm>
            <a:off x="838200" y="365125"/>
            <a:ext cx="10515600" cy="427977"/>
          </a:xfrm>
        </p:spPr>
        <p:txBody>
          <a:bodyPr>
            <a:noAutofit/>
          </a:bodyPr>
          <a:lstStyle/>
          <a:p>
            <a:pPr>
              <a:lnSpc>
                <a:spcPct val="100000"/>
              </a:lnSpc>
            </a:pPr>
            <a:r>
              <a:rPr lang="en-GB" sz="4000" b="1" dirty="0">
                <a:solidFill>
                  <a:srgbClr val="0070C0"/>
                </a:solidFill>
              </a:rPr>
              <a:t>Models of change </a:t>
            </a:r>
            <a:br>
              <a:rPr lang="en-GB" sz="1600" dirty="0">
                <a:solidFill>
                  <a:srgbClr val="0070C0"/>
                </a:solidFill>
              </a:rPr>
            </a:br>
            <a:r>
              <a:rPr lang="en-GB" sz="1600" b="0" i="0" dirty="0">
                <a:solidFill>
                  <a:srgbClr val="0070C0"/>
                </a:solidFill>
                <a:effectLst/>
                <a:latin typeface="Google Sans"/>
              </a:rPr>
              <a:t>Lewin, K. (1951) Field Theory in Social Science: Selected Theoretical Papers (ed. Cartwright, D.). Harper &amp; Row, New York.</a:t>
            </a:r>
            <a:endParaRPr lang="en-GB" sz="1600" dirty="0">
              <a:solidFill>
                <a:srgbClr val="0070C0"/>
              </a:solidFill>
            </a:endParaRPr>
          </a:p>
        </p:txBody>
      </p:sp>
      <p:sp>
        <p:nvSpPr>
          <p:cNvPr id="3" name="Content Placeholder 2">
            <a:extLst>
              <a:ext uri="{FF2B5EF4-FFF2-40B4-BE49-F238E27FC236}">
                <a16:creationId xmlns:a16="http://schemas.microsoft.com/office/drawing/2014/main" id="{D7E0ABD4-BD8D-72CA-EC3D-C711028CA86B}"/>
              </a:ext>
            </a:extLst>
          </p:cNvPr>
          <p:cNvSpPr>
            <a:spLocks noGrp="1"/>
          </p:cNvSpPr>
          <p:nvPr>
            <p:ph idx="1"/>
          </p:nvPr>
        </p:nvSpPr>
        <p:spPr>
          <a:xfrm>
            <a:off x="242596" y="1231641"/>
            <a:ext cx="6960637" cy="4917232"/>
          </a:xfrm>
        </p:spPr>
        <p:txBody>
          <a:bodyPr>
            <a:normAutofit fontScale="92500"/>
          </a:bodyPr>
          <a:lstStyle/>
          <a:p>
            <a:r>
              <a:rPr lang="en-GB" dirty="0">
                <a:solidFill>
                  <a:srgbClr val="0070C0"/>
                </a:solidFill>
              </a:rPr>
              <a:t>Lewin’s Change model is probably the most influential in healthcare.</a:t>
            </a:r>
          </a:p>
          <a:p>
            <a:r>
              <a:rPr lang="en-GB" dirty="0">
                <a:solidFill>
                  <a:srgbClr val="0070C0"/>
                </a:solidFill>
              </a:rPr>
              <a:t>3 stages: Unfreezing, Changing, Refreezing</a:t>
            </a:r>
          </a:p>
          <a:p>
            <a:r>
              <a:rPr lang="en-GB" dirty="0">
                <a:solidFill>
                  <a:srgbClr val="0070C0"/>
                </a:solidFill>
              </a:rPr>
              <a:t>Individuals and organisations are influenced by forces that maintain the status quo, and those that drive change. </a:t>
            </a:r>
          </a:p>
          <a:p>
            <a:r>
              <a:rPr lang="en-GB" dirty="0">
                <a:solidFill>
                  <a:srgbClr val="0070C0"/>
                </a:solidFill>
              </a:rPr>
              <a:t>Stage 1 aim- create awareness of need for change and willingness to embrace it.  Challenge set beliefs and practices, gain acknowledgement of problem/s. Involves education, illuminating barriers, answering rebuffs (‘that’s been tried’ ‘our hands are tied’ and so on.</a:t>
            </a:r>
          </a:p>
        </p:txBody>
      </p:sp>
      <p:pic>
        <p:nvPicPr>
          <p:cNvPr id="5" name="Picture 4">
            <a:extLst>
              <a:ext uri="{FF2B5EF4-FFF2-40B4-BE49-F238E27FC236}">
                <a16:creationId xmlns:a16="http://schemas.microsoft.com/office/drawing/2014/main" id="{33C4F9EB-4587-9B2A-BA0D-88EEB4DED79F}"/>
              </a:ext>
            </a:extLst>
          </p:cNvPr>
          <p:cNvPicPr>
            <a:picLocks noChangeAspect="1"/>
          </p:cNvPicPr>
          <p:nvPr/>
        </p:nvPicPr>
        <p:blipFill rotWithShape="1">
          <a:blip r:embed="rId2"/>
          <a:srcRect l="21429" t="31973" r="40536" b="33470"/>
          <a:stretch/>
        </p:blipFill>
        <p:spPr>
          <a:xfrm>
            <a:off x="7312090" y="1161662"/>
            <a:ext cx="4637314" cy="2369975"/>
          </a:xfrm>
          <a:prstGeom prst="rect">
            <a:avLst/>
          </a:prstGeom>
        </p:spPr>
      </p:pic>
      <p:pic>
        <p:nvPicPr>
          <p:cNvPr id="7" name="Picture 6">
            <a:extLst>
              <a:ext uri="{FF2B5EF4-FFF2-40B4-BE49-F238E27FC236}">
                <a16:creationId xmlns:a16="http://schemas.microsoft.com/office/drawing/2014/main" id="{B26A92EA-1659-C52E-86F3-D54C6A5E0B6A}"/>
              </a:ext>
            </a:extLst>
          </p:cNvPr>
          <p:cNvPicPr>
            <a:picLocks noChangeAspect="1"/>
          </p:cNvPicPr>
          <p:nvPr/>
        </p:nvPicPr>
        <p:blipFill rotWithShape="1">
          <a:blip r:embed="rId3"/>
          <a:srcRect l="17371" t="32925" r="42909" b="40272"/>
          <a:stretch/>
        </p:blipFill>
        <p:spPr>
          <a:xfrm>
            <a:off x="7312090" y="3531637"/>
            <a:ext cx="4637314" cy="1838131"/>
          </a:xfrm>
          <a:prstGeom prst="rect">
            <a:avLst/>
          </a:prstGeom>
        </p:spPr>
      </p:pic>
      <p:sp>
        <p:nvSpPr>
          <p:cNvPr id="8" name="TextBox 7">
            <a:extLst>
              <a:ext uri="{FF2B5EF4-FFF2-40B4-BE49-F238E27FC236}">
                <a16:creationId xmlns:a16="http://schemas.microsoft.com/office/drawing/2014/main" id="{08BC24A0-BF6E-8182-9F25-9D167C942F3D}"/>
              </a:ext>
            </a:extLst>
          </p:cNvPr>
          <p:cNvSpPr txBox="1"/>
          <p:nvPr/>
        </p:nvSpPr>
        <p:spPr>
          <a:xfrm>
            <a:off x="7312090" y="5511672"/>
            <a:ext cx="3754015" cy="923330"/>
          </a:xfrm>
          <a:prstGeom prst="rect">
            <a:avLst/>
          </a:prstGeom>
          <a:noFill/>
        </p:spPr>
        <p:txBody>
          <a:bodyPr wrap="square" rtlCol="0">
            <a:spAutoFit/>
          </a:bodyPr>
          <a:lstStyle/>
          <a:p>
            <a:r>
              <a:rPr lang="en-GB" dirty="0"/>
              <a:t>Born 1890, Died 1947-heart failure.</a:t>
            </a:r>
          </a:p>
          <a:p>
            <a:r>
              <a:rPr lang="en-GB" dirty="0"/>
              <a:t>Most cited Psychologist.  </a:t>
            </a:r>
          </a:p>
          <a:p>
            <a:r>
              <a:rPr lang="en-GB" dirty="0"/>
              <a:t>German- American.</a:t>
            </a:r>
          </a:p>
        </p:txBody>
      </p:sp>
    </p:spTree>
    <p:extLst>
      <p:ext uri="{BB962C8B-B14F-4D97-AF65-F5344CB8AC3E}">
        <p14:creationId xmlns:p14="http://schemas.microsoft.com/office/powerpoint/2010/main" val="3049660301"/>
      </p:ext>
    </p:extLst>
  </p:cSld>
  <p:clrMapOvr>
    <a:masterClrMapping/>
  </p:clrMapOvr>
  <mc:AlternateContent xmlns:mc="http://schemas.openxmlformats.org/markup-compatibility/2006" xmlns:p14="http://schemas.microsoft.com/office/powerpoint/2010/main">
    <mc:Choice Requires="p14">
      <p:transition spd="slow" p14:dur="2000" advTm="363966"/>
    </mc:Choice>
    <mc:Fallback xmlns="">
      <p:transition spd="slow" advTm="36396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27F8-6CBD-B178-2E35-AD337F1D0BCF}"/>
              </a:ext>
            </a:extLst>
          </p:cNvPr>
          <p:cNvSpPr>
            <a:spLocks noGrp="1"/>
          </p:cNvSpPr>
          <p:nvPr>
            <p:ph type="title"/>
          </p:nvPr>
        </p:nvSpPr>
        <p:spPr>
          <a:xfrm>
            <a:off x="838200" y="365125"/>
            <a:ext cx="10515600" cy="427977"/>
          </a:xfrm>
        </p:spPr>
        <p:txBody>
          <a:bodyPr>
            <a:noAutofit/>
          </a:bodyPr>
          <a:lstStyle/>
          <a:p>
            <a:pPr>
              <a:lnSpc>
                <a:spcPct val="100000"/>
              </a:lnSpc>
            </a:pPr>
            <a:r>
              <a:rPr lang="en-GB" sz="4000" b="1" dirty="0">
                <a:solidFill>
                  <a:srgbClr val="0070C0"/>
                </a:solidFill>
              </a:rPr>
              <a:t>Models of change </a:t>
            </a:r>
            <a:br>
              <a:rPr lang="en-GB" sz="1600" dirty="0">
                <a:solidFill>
                  <a:srgbClr val="0070C0"/>
                </a:solidFill>
              </a:rPr>
            </a:br>
            <a:r>
              <a:rPr lang="en-GB" sz="1600" b="0" i="0" dirty="0">
                <a:solidFill>
                  <a:srgbClr val="0070C0"/>
                </a:solidFill>
                <a:effectLst/>
                <a:latin typeface="Google Sans"/>
              </a:rPr>
              <a:t>Lewin, K. (1951) Field Theory in Social Science: Selected Theoretical Papers (ed. Cartwright, D.). Harper &amp; Row, New York.</a:t>
            </a:r>
            <a:endParaRPr lang="en-GB" sz="1600" dirty="0">
              <a:solidFill>
                <a:srgbClr val="0070C0"/>
              </a:solidFill>
            </a:endParaRPr>
          </a:p>
        </p:txBody>
      </p:sp>
      <p:sp>
        <p:nvSpPr>
          <p:cNvPr id="3" name="Content Placeholder 2">
            <a:extLst>
              <a:ext uri="{FF2B5EF4-FFF2-40B4-BE49-F238E27FC236}">
                <a16:creationId xmlns:a16="http://schemas.microsoft.com/office/drawing/2014/main" id="{D7E0ABD4-BD8D-72CA-EC3D-C711028CA86B}"/>
              </a:ext>
            </a:extLst>
          </p:cNvPr>
          <p:cNvSpPr>
            <a:spLocks noGrp="1"/>
          </p:cNvSpPr>
          <p:nvPr>
            <p:ph idx="1"/>
          </p:nvPr>
        </p:nvSpPr>
        <p:spPr>
          <a:xfrm>
            <a:off x="242596" y="1231641"/>
            <a:ext cx="8014996" cy="4917232"/>
          </a:xfrm>
        </p:spPr>
        <p:txBody>
          <a:bodyPr>
            <a:normAutofit/>
          </a:bodyPr>
          <a:lstStyle/>
          <a:p>
            <a:r>
              <a:rPr lang="en-GB" dirty="0">
                <a:solidFill>
                  <a:srgbClr val="0070C0"/>
                </a:solidFill>
              </a:rPr>
              <a:t>Stage 2  -  Thought-showering; everybody on board; explore alternatives and likely outcomes; gain buy-in to the change- document opportunities provided to object, only with everyone’s approval –(not only on the change but how it will be introduced, what will happen when obstacles are met)- implement change.</a:t>
            </a:r>
          </a:p>
          <a:p>
            <a:r>
              <a:rPr lang="en-GB" dirty="0">
                <a:solidFill>
                  <a:srgbClr val="0070C0"/>
                </a:solidFill>
              </a:rPr>
              <a:t>Stage 3 – Reinforce the change as the new normal; provide training; incorporate a system of evaluation and refining; celebrate successes; events to promote/ present the way of working. </a:t>
            </a:r>
          </a:p>
        </p:txBody>
      </p:sp>
      <p:pic>
        <p:nvPicPr>
          <p:cNvPr id="7" name="Picture 6">
            <a:extLst>
              <a:ext uri="{FF2B5EF4-FFF2-40B4-BE49-F238E27FC236}">
                <a16:creationId xmlns:a16="http://schemas.microsoft.com/office/drawing/2014/main" id="{B26A92EA-1659-C52E-86F3-D54C6A5E0B6A}"/>
              </a:ext>
            </a:extLst>
          </p:cNvPr>
          <p:cNvPicPr>
            <a:picLocks noChangeAspect="1"/>
          </p:cNvPicPr>
          <p:nvPr/>
        </p:nvPicPr>
        <p:blipFill rotWithShape="1">
          <a:blip r:embed="rId2"/>
          <a:srcRect l="17371" t="32925" r="42909" b="40272"/>
          <a:stretch/>
        </p:blipFill>
        <p:spPr>
          <a:xfrm>
            <a:off x="8486145" y="1674846"/>
            <a:ext cx="3354401" cy="1329612"/>
          </a:xfrm>
          <a:prstGeom prst="rect">
            <a:avLst/>
          </a:prstGeom>
        </p:spPr>
      </p:pic>
    </p:spTree>
    <p:extLst>
      <p:ext uri="{BB962C8B-B14F-4D97-AF65-F5344CB8AC3E}">
        <p14:creationId xmlns:p14="http://schemas.microsoft.com/office/powerpoint/2010/main" val="2114145434"/>
      </p:ext>
    </p:extLst>
  </p:cSld>
  <p:clrMapOvr>
    <a:masterClrMapping/>
  </p:clrMapOvr>
  <mc:AlternateContent xmlns:mc="http://schemas.openxmlformats.org/markup-compatibility/2006" xmlns:p14="http://schemas.microsoft.com/office/powerpoint/2010/main">
    <mc:Choice Requires="p14">
      <p:transition spd="slow" p14:dur="2000" advTm="226827"/>
    </mc:Choice>
    <mc:Fallback xmlns="">
      <p:transition spd="slow" advTm="22682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0172-4E2F-13A4-7166-3C1E9CAB6F83}"/>
              </a:ext>
            </a:extLst>
          </p:cNvPr>
          <p:cNvSpPr>
            <a:spLocks noGrp="1"/>
          </p:cNvSpPr>
          <p:nvPr>
            <p:ph type="title"/>
          </p:nvPr>
        </p:nvSpPr>
        <p:spPr>
          <a:xfrm>
            <a:off x="838200" y="365126"/>
            <a:ext cx="10515600" cy="474630"/>
          </a:xfrm>
        </p:spPr>
        <p:txBody>
          <a:bodyPr>
            <a:normAutofit fontScale="90000"/>
          </a:bodyPr>
          <a:lstStyle/>
          <a:p>
            <a:r>
              <a:rPr lang="en-GB" b="1" dirty="0">
                <a:solidFill>
                  <a:srgbClr val="0070C0"/>
                </a:solidFill>
              </a:rPr>
              <a:t>Change implementation – </a:t>
            </a:r>
            <a:r>
              <a:rPr lang="en-GB" sz="3100" b="1" dirty="0">
                <a:solidFill>
                  <a:srgbClr val="0070C0"/>
                </a:solidFill>
              </a:rPr>
              <a:t>Activity 3 – 20 minutes</a:t>
            </a:r>
          </a:p>
        </p:txBody>
      </p:sp>
      <p:sp>
        <p:nvSpPr>
          <p:cNvPr id="3" name="Content Placeholder 2">
            <a:extLst>
              <a:ext uri="{FF2B5EF4-FFF2-40B4-BE49-F238E27FC236}">
                <a16:creationId xmlns:a16="http://schemas.microsoft.com/office/drawing/2014/main" id="{7302C2D3-87C3-A8C9-9008-1B5683FAEF64}"/>
              </a:ext>
            </a:extLst>
          </p:cNvPr>
          <p:cNvSpPr>
            <a:spLocks noGrp="1"/>
          </p:cNvSpPr>
          <p:nvPr>
            <p:ph idx="1"/>
          </p:nvPr>
        </p:nvSpPr>
        <p:spPr>
          <a:xfrm>
            <a:off x="251927" y="839756"/>
            <a:ext cx="10860831" cy="5337207"/>
          </a:xfrm>
        </p:spPr>
        <p:txBody>
          <a:bodyPr>
            <a:normAutofit/>
          </a:bodyPr>
          <a:lstStyle/>
          <a:p>
            <a:r>
              <a:rPr lang="en-GB" dirty="0">
                <a:solidFill>
                  <a:srgbClr val="0070C0"/>
                </a:solidFill>
              </a:rPr>
              <a:t>Allow 20 minutes for this activity in pairs or small groups:</a:t>
            </a:r>
          </a:p>
          <a:p>
            <a:r>
              <a:rPr lang="en-GB" dirty="0" err="1">
                <a:solidFill>
                  <a:srgbClr val="0070C0"/>
                </a:solidFill>
              </a:rPr>
              <a:t>Nipuni</a:t>
            </a:r>
            <a:r>
              <a:rPr lang="en-GB" dirty="0">
                <a:solidFill>
                  <a:srgbClr val="0070C0"/>
                </a:solidFill>
              </a:rPr>
              <a:t> is a ward nurse who finds that discharge planning tends to be directed by physicians.  Even when patients and a family caregiver are invited to a multi-disciplinary meeting to agree the plan, they find it difficult to speak up about their needs.    </a:t>
            </a:r>
            <a:r>
              <a:rPr lang="en-GB" dirty="0" err="1">
                <a:solidFill>
                  <a:srgbClr val="0070C0"/>
                </a:solidFill>
              </a:rPr>
              <a:t>Nipuni</a:t>
            </a:r>
            <a:r>
              <a:rPr lang="en-GB" dirty="0">
                <a:solidFill>
                  <a:srgbClr val="0070C0"/>
                </a:solidFill>
              </a:rPr>
              <a:t> wants the team to recognise this as a problem, and then agree a change that will make it easier for patient and family perspectives to be heard and considered.  But currently she feels the professionals involved are happy with the status quo.  </a:t>
            </a:r>
          </a:p>
          <a:p>
            <a:r>
              <a:rPr lang="en-GB" dirty="0">
                <a:solidFill>
                  <a:srgbClr val="0070C0"/>
                </a:solidFill>
              </a:rPr>
              <a:t>How, drawing on Lewin’s model of change, could </a:t>
            </a:r>
            <a:r>
              <a:rPr lang="en-GB" dirty="0" err="1">
                <a:solidFill>
                  <a:srgbClr val="0070C0"/>
                </a:solidFill>
              </a:rPr>
              <a:t>Nipuni</a:t>
            </a:r>
            <a:r>
              <a:rPr lang="en-GB" dirty="0">
                <a:solidFill>
                  <a:srgbClr val="0070C0"/>
                </a:solidFill>
              </a:rPr>
              <a:t> effectively set about achieving agreement among the team about implementing change?</a:t>
            </a:r>
          </a:p>
        </p:txBody>
      </p:sp>
    </p:spTree>
    <p:extLst>
      <p:ext uri="{BB962C8B-B14F-4D97-AF65-F5344CB8AC3E}">
        <p14:creationId xmlns:p14="http://schemas.microsoft.com/office/powerpoint/2010/main" val="1656329360"/>
      </p:ext>
    </p:extLst>
  </p:cSld>
  <p:clrMapOvr>
    <a:masterClrMapping/>
  </p:clrMapOvr>
  <mc:AlternateContent xmlns:mc="http://schemas.openxmlformats.org/markup-compatibility/2006" xmlns:p14="http://schemas.microsoft.com/office/powerpoint/2010/main">
    <mc:Choice Requires="p14">
      <p:transition spd="slow" p14:dur="2000" advTm="170156"/>
    </mc:Choice>
    <mc:Fallback xmlns="">
      <p:transition spd="slow" advTm="17015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B4E02-D5CB-0320-4754-F417E25A2009}"/>
              </a:ext>
            </a:extLst>
          </p:cNvPr>
          <p:cNvSpPr>
            <a:spLocks noGrp="1"/>
          </p:cNvSpPr>
          <p:nvPr>
            <p:ph type="title"/>
          </p:nvPr>
        </p:nvSpPr>
        <p:spPr/>
        <p:txBody>
          <a:bodyPr/>
          <a:lstStyle/>
          <a:p>
            <a:r>
              <a:rPr lang="en-GB" b="1" dirty="0">
                <a:solidFill>
                  <a:srgbClr val="0070C0"/>
                </a:solidFill>
              </a:rPr>
              <a:t>Tutor-led discussion </a:t>
            </a:r>
            <a:r>
              <a:rPr lang="en-GB" dirty="0">
                <a:solidFill>
                  <a:srgbClr val="0070C0"/>
                </a:solidFill>
              </a:rPr>
              <a:t>– </a:t>
            </a:r>
            <a:r>
              <a:rPr lang="en-GB" sz="3200" dirty="0">
                <a:solidFill>
                  <a:srgbClr val="0070C0"/>
                </a:solidFill>
              </a:rPr>
              <a:t>further 20 minutes</a:t>
            </a:r>
          </a:p>
        </p:txBody>
      </p:sp>
      <p:sp>
        <p:nvSpPr>
          <p:cNvPr id="3" name="Content Placeholder 2">
            <a:extLst>
              <a:ext uri="{FF2B5EF4-FFF2-40B4-BE49-F238E27FC236}">
                <a16:creationId xmlns:a16="http://schemas.microsoft.com/office/drawing/2014/main" id="{716523D0-2A61-F5EB-38AC-23F7796370D6}"/>
              </a:ext>
            </a:extLst>
          </p:cNvPr>
          <p:cNvSpPr>
            <a:spLocks noGrp="1"/>
          </p:cNvSpPr>
          <p:nvPr>
            <p:ph idx="1"/>
          </p:nvPr>
        </p:nvSpPr>
        <p:spPr/>
        <p:txBody>
          <a:bodyPr/>
          <a:lstStyle/>
          <a:p>
            <a:r>
              <a:rPr lang="en-GB" dirty="0">
                <a:solidFill>
                  <a:srgbClr val="0070C0"/>
                </a:solidFill>
              </a:rPr>
              <a:t>Each pair / group feed back to the class, and tutor leads discussion of the change plans emerging from activity 3. </a:t>
            </a:r>
          </a:p>
          <a:p>
            <a:r>
              <a:rPr lang="en-GB" dirty="0">
                <a:solidFill>
                  <a:srgbClr val="0070C0"/>
                </a:solidFill>
              </a:rPr>
              <a:t>Then move on to consider my attempt (on the following slides) – discuss whether I have thought of points the group had not considered, and whether the group came up with useful suggestions I had not come up with.   </a:t>
            </a:r>
          </a:p>
        </p:txBody>
      </p:sp>
    </p:spTree>
    <p:extLst>
      <p:ext uri="{BB962C8B-B14F-4D97-AF65-F5344CB8AC3E}">
        <p14:creationId xmlns:p14="http://schemas.microsoft.com/office/powerpoint/2010/main" val="4276280761"/>
      </p:ext>
    </p:extLst>
  </p:cSld>
  <p:clrMapOvr>
    <a:masterClrMapping/>
  </p:clrMapOvr>
  <mc:AlternateContent xmlns:mc="http://schemas.openxmlformats.org/markup-compatibility/2006" xmlns:p14="http://schemas.microsoft.com/office/powerpoint/2010/main">
    <mc:Choice Requires="p14">
      <p:transition spd="slow" p14:dur="2000" advTm="59630"/>
    </mc:Choice>
    <mc:Fallback xmlns="">
      <p:transition spd="slow" advTm="5963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6437-F497-C477-5649-627CBB2C9056}"/>
              </a:ext>
            </a:extLst>
          </p:cNvPr>
          <p:cNvSpPr>
            <a:spLocks noGrp="1"/>
          </p:cNvSpPr>
          <p:nvPr>
            <p:ph type="title"/>
          </p:nvPr>
        </p:nvSpPr>
        <p:spPr/>
        <p:txBody>
          <a:bodyPr/>
          <a:lstStyle/>
          <a:p>
            <a:r>
              <a:rPr lang="en-GB" b="1" dirty="0">
                <a:solidFill>
                  <a:srgbClr val="0070C0"/>
                </a:solidFill>
              </a:rPr>
              <a:t>Aims</a:t>
            </a:r>
            <a:endParaRPr lang="en-SE" b="1" dirty="0">
              <a:solidFill>
                <a:srgbClr val="0070C0"/>
              </a:solidFill>
            </a:endParaRPr>
          </a:p>
        </p:txBody>
      </p:sp>
      <p:sp>
        <p:nvSpPr>
          <p:cNvPr id="3" name="Content Placeholder 2">
            <a:extLst>
              <a:ext uri="{FF2B5EF4-FFF2-40B4-BE49-F238E27FC236}">
                <a16:creationId xmlns:a16="http://schemas.microsoft.com/office/drawing/2014/main" id="{955EAADD-A301-109F-8EFC-1CA571189100}"/>
              </a:ext>
            </a:extLst>
          </p:cNvPr>
          <p:cNvSpPr>
            <a:spLocks noGrp="1"/>
          </p:cNvSpPr>
          <p:nvPr>
            <p:ph idx="1"/>
          </p:nvPr>
        </p:nvSpPr>
        <p:spPr/>
        <p:txBody>
          <a:bodyPr>
            <a:normAutofit lnSpcReduction="10000"/>
          </a:bodyPr>
          <a:lstStyle/>
          <a:p>
            <a:pPr marL="0" indent="0">
              <a:buNone/>
            </a:pPr>
            <a:r>
              <a:rPr lang="en-GB" dirty="0">
                <a:solidFill>
                  <a:srgbClr val="0070C0"/>
                </a:solidFill>
              </a:rPr>
              <a:t>To understand how to lead and manage change regarding care for people with NDDs</a:t>
            </a:r>
          </a:p>
          <a:p>
            <a:pPr marL="0" indent="0">
              <a:buNone/>
            </a:pPr>
            <a:r>
              <a:rPr lang="en-GB" dirty="0">
                <a:solidFill>
                  <a:srgbClr val="0070C0"/>
                </a:solidFill>
              </a:rPr>
              <a:t>Content:</a:t>
            </a:r>
          </a:p>
          <a:p>
            <a:r>
              <a:rPr lang="en-GB" dirty="0">
                <a:solidFill>
                  <a:srgbClr val="0070C0"/>
                </a:solidFill>
              </a:rPr>
              <a:t>Reflective practice</a:t>
            </a:r>
          </a:p>
          <a:p>
            <a:r>
              <a:rPr lang="en-GB" dirty="0">
                <a:solidFill>
                  <a:srgbClr val="0070C0"/>
                </a:solidFill>
              </a:rPr>
              <a:t>Models of reflection</a:t>
            </a:r>
          </a:p>
          <a:p>
            <a:r>
              <a:rPr lang="en-GB" dirty="0">
                <a:solidFill>
                  <a:srgbClr val="0070C0"/>
                </a:solidFill>
              </a:rPr>
              <a:t>Barriers to change</a:t>
            </a:r>
          </a:p>
          <a:p>
            <a:r>
              <a:rPr lang="en-GB" dirty="0">
                <a:solidFill>
                  <a:srgbClr val="0070C0"/>
                </a:solidFill>
              </a:rPr>
              <a:t>Models of change</a:t>
            </a:r>
          </a:p>
          <a:p>
            <a:r>
              <a:rPr lang="en-GB" dirty="0">
                <a:solidFill>
                  <a:srgbClr val="0070C0"/>
                </a:solidFill>
              </a:rPr>
              <a:t>Making things happen</a:t>
            </a:r>
          </a:p>
          <a:p>
            <a:r>
              <a:rPr lang="en-GB" dirty="0">
                <a:solidFill>
                  <a:srgbClr val="0070C0"/>
                </a:solidFill>
              </a:rPr>
              <a:t>Retaining the team – generally and specifically for </a:t>
            </a:r>
            <a:r>
              <a:rPr lang="en-GB" dirty="0" err="1">
                <a:solidFill>
                  <a:srgbClr val="0070C0"/>
                </a:solidFill>
              </a:rPr>
              <a:t>neurocare</a:t>
            </a:r>
            <a:endParaRPr lang="en-GB" dirty="0">
              <a:solidFill>
                <a:srgbClr val="0070C0"/>
              </a:solidFill>
            </a:endParaRPr>
          </a:p>
          <a:p>
            <a:pPr marL="0" indent="0">
              <a:buNone/>
            </a:pPr>
            <a:endParaRPr lang="en-GB" dirty="0">
              <a:solidFill>
                <a:srgbClr val="0070C0"/>
              </a:solidFill>
            </a:endParaRPr>
          </a:p>
          <a:p>
            <a:pPr marL="0" indent="0">
              <a:buNone/>
            </a:pPr>
            <a:endParaRPr lang="en-GB" dirty="0">
              <a:solidFill>
                <a:srgbClr val="0070C0"/>
              </a:solidFill>
            </a:endParaRPr>
          </a:p>
          <a:p>
            <a:pPr marL="0" indent="0">
              <a:buNone/>
            </a:pPr>
            <a:endParaRPr lang="en-SE" dirty="0"/>
          </a:p>
        </p:txBody>
      </p:sp>
    </p:spTree>
    <p:extLst>
      <p:ext uri="{BB962C8B-B14F-4D97-AF65-F5344CB8AC3E}">
        <p14:creationId xmlns:p14="http://schemas.microsoft.com/office/powerpoint/2010/main" val="3095192600"/>
      </p:ext>
    </p:extLst>
  </p:cSld>
  <p:clrMapOvr>
    <a:masterClrMapping/>
  </p:clrMapOvr>
  <mc:AlternateContent xmlns:mc="http://schemas.openxmlformats.org/markup-compatibility/2006" xmlns:p14="http://schemas.microsoft.com/office/powerpoint/2010/main">
    <mc:Choice Requires="p14">
      <p:transition spd="slow" p14:dur="2000" advTm="94599"/>
    </mc:Choice>
    <mc:Fallback xmlns="">
      <p:transition spd="slow" advTm="9459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CCC1-5A8B-2F6E-C5DD-0C74D86DA83B}"/>
              </a:ext>
            </a:extLst>
          </p:cNvPr>
          <p:cNvSpPr>
            <a:spLocks noGrp="1"/>
          </p:cNvSpPr>
          <p:nvPr>
            <p:ph type="title"/>
          </p:nvPr>
        </p:nvSpPr>
        <p:spPr>
          <a:xfrm>
            <a:off x="838200" y="365126"/>
            <a:ext cx="10515600" cy="623920"/>
          </a:xfrm>
        </p:spPr>
        <p:txBody>
          <a:bodyPr>
            <a:normAutofit fontScale="90000"/>
          </a:bodyPr>
          <a:lstStyle/>
          <a:p>
            <a:r>
              <a:rPr lang="en-GB" b="1" dirty="0">
                <a:solidFill>
                  <a:srgbClr val="0070C0"/>
                </a:solidFill>
              </a:rPr>
              <a:t>Change plan </a:t>
            </a:r>
            <a:r>
              <a:rPr lang="en-GB" dirty="0">
                <a:solidFill>
                  <a:srgbClr val="0070C0"/>
                </a:solidFill>
              </a:rPr>
              <a:t>– </a:t>
            </a:r>
            <a:r>
              <a:rPr lang="en-GB" sz="3200" dirty="0">
                <a:solidFill>
                  <a:srgbClr val="0070C0"/>
                </a:solidFill>
              </a:rPr>
              <a:t>my attempt 1</a:t>
            </a:r>
          </a:p>
        </p:txBody>
      </p:sp>
      <p:sp>
        <p:nvSpPr>
          <p:cNvPr id="3" name="Content Placeholder 2">
            <a:extLst>
              <a:ext uri="{FF2B5EF4-FFF2-40B4-BE49-F238E27FC236}">
                <a16:creationId xmlns:a16="http://schemas.microsoft.com/office/drawing/2014/main" id="{EE9C0ACC-2EFC-DA5B-F2AC-A709C925E4EE}"/>
              </a:ext>
            </a:extLst>
          </p:cNvPr>
          <p:cNvSpPr>
            <a:spLocks noGrp="1"/>
          </p:cNvSpPr>
          <p:nvPr>
            <p:ph idx="1"/>
          </p:nvPr>
        </p:nvSpPr>
        <p:spPr>
          <a:xfrm>
            <a:off x="270589" y="1156996"/>
            <a:ext cx="11607280" cy="5019967"/>
          </a:xfrm>
        </p:spPr>
        <p:txBody>
          <a:bodyPr>
            <a:normAutofit lnSpcReduction="10000"/>
          </a:bodyPr>
          <a:lstStyle/>
          <a:p>
            <a:pPr algn="l"/>
            <a:r>
              <a:rPr lang="en-GB" b="1" i="0" dirty="0">
                <a:solidFill>
                  <a:srgbClr val="0070C0"/>
                </a:solidFill>
                <a:effectLst/>
                <a:latin typeface="Söhne"/>
              </a:rPr>
              <a:t>1. Unfreeze Stage:</a:t>
            </a:r>
            <a:r>
              <a:rPr lang="en-GB" b="0" i="0" dirty="0">
                <a:solidFill>
                  <a:srgbClr val="0070C0"/>
                </a:solidFill>
                <a:effectLst/>
                <a:latin typeface="Söhne"/>
              </a:rPr>
              <a:t> </a:t>
            </a:r>
            <a:r>
              <a:rPr lang="en-GB" b="0" i="0" dirty="0" err="1">
                <a:solidFill>
                  <a:srgbClr val="0070C0"/>
                </a:solidFill>
                <a:effectLst/>
                <a:latin typeface="Söhne"/>
              </a:rPr>
              <a:t>Nipuni</a:t>
            </a:r>
            <a:r>
              <a:rPr lang="en-GB" b="0" i="0" dirty="0">
                <a:solidFill>
                  <a:srgbClr val="0070C0"/>
                </a:solidFill>
                <a:effectLst/>
                <a:latin typeface="Söhne"/>
              </a:rPr>
              <a:t> needs to create awareness and motivation for change by highlighting the current issues with the discharge planning process and its impact on patient and family engagement. To do this:</a:t>
            </a:r>
          </a:p>
          <a:p>
            <a:pPr algn="l">
              <a:buFont typeface="Arial" panose="020B0604020202020204" pitchFamily="34" charset="0"/>
              <a:buChar char="•"/>
            </a:pPr>
            <a:r>
              <a:rPr lang="en-GB" b="1" i="0" dirty="0">
                <a:solidFill>
                  <a:srgbClr val="0070C0"/>
                </a:solidFill>
                <a:effectLst/>
                <a:latin typeface="Söhne"/>
              </a:rPr>
              <a:t>Gather Data:</a:t>
            </a:r>
            <a:r>
              <a:rPr lang="en-GB" b="0" i="0" dirty="0">
                <a:solidFill>
                  <a:srgbClr val="0070C0"/>
                </a:solidFill>
                <a:effectLst/>
                <a:latin typeface="Söhne"/>
              </a:rPr>
              <a:t> </a:t>
            </a:r>
            <a:r>
              <a:rPr lang="en-GB" b="0" i="0" dirty="0" err="1">
                <a:solidFill>
                  <a:srgbClr val="0070C0"/>
                </a:solidFill>
                <a:effectLst/>
                <a:latin typeface="Söhne"/>
              </a:rPr>
              <a:t>Nipuni</a:t>
            </a:r>
            <a:r>
              <a:rPr lang="en-GB" b="0" i="0" dirty="0">
                <a:solidFill>
                  <a:srgbClr val="0070C0"/>
                </a:solidFill>
                <a:effectLst/>
                <a:latin typeface="Söhne"/>
              </a:rPr>
              <a:t> needs to collect data that supports the need for change. This could include patient feedback, case studies, and research showing the benefits of involving patients and families in discharge planning.</a:t>
            </a:r>
          </a:p>
          <a:p>
            <a:pPr algn="l">
              <a:buFont typeface="Arial" panose="020B0604020202020204" pitchFamily="34" charset="0"/>
              <a:buChar char="•"/>
            </a:pPr>
            <a:r>
              <a:rPr lang="en-GB" b="1" i="0" dirty="0">
                <a:solidFill>
                  <a:srgbClr val="0070C0"/>
                </a:solidFill>
                <a:effectLst/>
                <a:latin typeface="Söhne"/>
              </a:rPr>
              <a:t>Create a Sense of Urgency:</a:t>
            </a:r>
            <a:r>
              <a:rPr lang="en-GB" b="0" i="0" dirty="0">
                <a:solidFill>
                  <a:srgbClr val="0070C0"/>
                </a:solidFill>
                <a:effectLst/>
                <a:latin typeface="Söhne"/>
              </a:rPr>
              <a:t> Present the data to the team and emphasize the importance of patient-centred care. Illustrate how involving patients and families in the planning process can lead to better outcomes and increased satisfaction.</a:t>
            </a:r>
          </a:p>
          <a:p>
            <a:pPr algn="l">
              <a:buFont typeface="Arial" panose="020B0604020202020204" pitchFamily="34" charset="0"/>
              <a:buChar char="•"/>
            </a:pPr>
            <a:r>
              <a:rPr lang="en-GB" b="1" i="0" dirty="0">
                <a:solidFill>
                  <a:srgbClr val="0070C0"/>
                </a:solidFill>
                <a:effectLst/>
                <a:latin typeface="Söhne"/>
              </a:rPr>
              <a:t>Address Concerns:</a:t>
            </a:r>
            <a:r>
              <a:rPr lang="en-GB" b="0" i="0" dirty="0">
                <a:solidFill>
                  <a:srgbClr val="0070C0"/>
                </a:solidFill>
                <a:effectLst/>
                <a:latin typeface="Söhne"/>
              </a:rPr>
              <a:t> Acknowledge and address any resistance from team members who are content with the status quo. Engage in open discussions to understand their perspectives and concerns.</a:t>
            </a:r>
          </a:p>
          <a:p>
            <a:endParaRPr lang="en-GB" dirty="0">
              <a:solidFill>
                <a:srgbClr val="0070C0"/>
              </a:solidFill>
            </a:endParaRPr>
          </a:p>
        </p:txBody>
      </p:sp>
    </p:spTree>
    <p:extLst>
      <p:ext uri="{BB962C8B-B14F-4D97-AF65-F5344CB8AC3E}">
        <p14:creationId xmlns:p14="http://schemas.microsoft.com/office/powerpoint/2010/main" val="4005250116"/>
      </p:ext>
    </p:extLst>
  </p:cSld>
  <p:clrMapOvr>
    <a:masterClrMapping/>
  </p:clrMapOvr>
  <mc:AlternateContent xmlns:mc="http://schemas.openxmlformats.org/markup-compatibility/2006" xmlns:p14="http://schemas.microsoft.com/office/powerpoint/2010/main">
    <mc:Choice Requires="p14">
      <p:transition spd="slow" p14:dur="2000" advTm="206979"/>
    </mc:Choice>
    <mc:Fallback xmlns="">
      <p:transition spd="slow" advTm="20697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CCC1-5A8B-2F6E-C5DD-0C74D86DA83B}"/>
              </a:ext>
            </a:extLst>
          </p:cNvPr>
          <p:cNvSpPr>
            <a:spLocks noGrp="1"/>
          </p:cNvSpPr>
          <p:nvPr>
            <p:ph type="title"/>
          </p:nvPr>
        </p:nvSpPr>
        <p:spPr>
          <a:xfrm>
            <a:off x="838200" y="365126"/>
            <a:ext cx="10515600" cy="623920"/>
          </a:xfrm>
        </p:spPr>
        <p:txBody>
          <a:bodyPr>
            <a:normAutofit fontScale="90000"/>
          </a:bodyPr>
          <a:lstStyle/>
          <a:p>
            <a:r>
              <a:rPr lang="en-GB" b="1" dirty="0">
                <a:solidFill>
                  <a:srgbClr val="0070C0"/>
                </a:solidFill>
              </a:rPr>
              <a:t>Change plan </a:t>
            </a:r>
            <a:r>
              <a:rPr lang="en-GB" dirty="0">
                <a:solidFill>
                  <a:srgbClr val="0070C0"/>
                </a:solidFill>
              </a:rPr>
              <a:t>– </a:t>
            </a:r>
            <a:r>
              <a:rPr lang="en-GB" sz="3200" dirty="0">
                <a:solidFill>
                  <a:srgbClr val="0070C0"/>
                </a:solidFill>
              </a:rPr>
              <a:t>my attempt 2 </a:t>
            </a:r>
          </a:p>
        </p:txBody>
      </p:sp>
      <p:sp>
        <p:nvSpPr>
          <p:cNvPr id="3" name="Content Placeholder 2">
            <a:extLst>
              <a:ext uri="{FF2B5EF4-FFF2-40B4-BE49-F238E27FC236}">
                <a16:creationId xmlns:a16="http://schemas.microsoft.com/office/drawing/2014/main" id="{EE9C0ACC-2EFC-DA5B-F2AC-A709C925E4EE}"/>
              </a:ext>
            </a:extLst>
          </p:cNvPr>
          <p:cNvSpPr>
            <a:spLocks noGrp="1"/>
          </p:cNvSpPr>
          <p:nvPr>
            <p:ph idx="1"/>
          </p:nvPr>
        </p:nvSpPr>
        <p:spPr>
          <a:xfrm>
            <a:off x="270589" y="1156996"/>
            <a:ext cx="11607280" cy="5019967"/>
          </a:xfrm>
        </p:spPr>
        <p:txBody>
          <a:bodyPr>
            <a:normAutofit lnSpcReduction="10000"/>
          </a:bodyPr>
          <a:lstStyle/>
          <a:p>
            <a:pPr algn="l"/>
            <a:r>
              <a:rPr lang="en-GB" b="1" i="0" dirty="0">
                <a:solidFill>
                  <a:srgbClr val="0070C0"/>
                </a:solidFill>
                <a:effectLst/>
                <a:latin typeface="Söhne"/>
              </a:rPr>
              <a:t>Transition Stage:</a:t>
            </a:r>
            <a:r>
              <a:rPr lang="en-GB" b="0" i="0" dirty="0">
                <a:solidFill>
                  <a:srgbClr val="0070C0"/>
                </a:solidFill>
                <a:effectLst/>
                <a:latin typeface="Söhne"/>
              </a:rPr>
              <a:t> In this stage, </a:t>
            </a:r>
            <a:r>
              <a:rPr lang="en-GB" b="0" i="0" dirty="0" err="1">
                <a:solidFill>
                  <a:srgbClr val="0070C0"/>
                </a:solidFill>
                <a:effectLst/>
                <a:latin typeface="Söhne"/>
              </a:rPr>
              <a:t>Nipuni</a:t>
            </a:r>
            <a:r>
              <a:rPr lang="en-GB" b="0" i="0" dirty="0">
                <a:solidFill>
                  <a:srgbClr val="0070C0"/>
                </a:solidFill>
                <a:effectLst/>
                <a:latin typeface="Söhne"/>
              </a:rPr>
              <a:t> will introduce the change and facilitate its adoption among the team members. Here's how she can proceed:</a:t>
            </a:r>
          </a:p>
          <a:p>
            <a:pPr algn="l">
              <a:buFont typeface="Arial" panose="020B0604020202020204" pitchFamily="34" charset="0"/>
              <a:buChar char="•"/>
            </a:pPr>
            <a:r>
              <a:rPr lang="en-GB" b="1" i="0" dirty="0">
                <a:solidFill>
                  <a:srgbClr val="0070C0"/>
                </a:solidFill>
                <a:effectLst/>
                <a:latin typeface="Söhne"/>
              </a:rPr>
              <a:t>Engage the Team:</a:t>
            </a:r>
            <a:r>
              <a:rPr lang="en-GB" b="0" i="0" dirty="0">
                <a:solidFill>
                  <a:srgbClr val="0070C0"/>
                </a:solidFill>
                <a:effectLst/>
                <a:latin typeface="Söhne"/>
              </a:rPr>
              <a:t> Organize meetings or workshops where team members can share their experiences and thoughts on the current discharge planning process. Encourage open dialogue and active participation.</a:t>
            </a:r>
          </a:p>
          <a:p>
            <a:pPr algn="l">
              <a:buFont typeface="Arial" panose="020B0604020202020204" pitchFamily="34" charset="0"/>
              <a:buChar char="•"/>
            </a:pPr>
            <a:r>
              <a:rPr lang="en-GB" b="1" i="0" dirty="0">
                <a:solidFill>
                  <a:srgbClr val="0070C0"/>
                </a:solidFill>
                <a:effectLst/>
                <a:latin typeface="Söhne"/>
              </a:rPr>
              <a:t>Share Success Stories:</a:t>
            </a:r>
            <a:r>
              <a:rPr lang="en-GB" b="0" i="0" dirty="0">
                <a:solidFill>
                  <a:srgbClr val="0070C0"/>
                </a:solidFill>
                <a:effectLst/>
                <a:latin typeface="Söhne"/>
              </a:rPr>
              <a:t> Present real-life examples of situations where involving patients and families in the planning process led to better outcomes. Highlight the positive impact on patient satisfaction, adherence to treatment plans, and reduced readmissions.</a:t>
            </a:r>
          </a:p>
          <a:p>
            <a:pPr algn="l">
              <a:buFont typeface="Arial" panose="020B0604020202020204" pitchFamily="34" charset="0"/>
              <a:buChar char="•"/>
            </a:pPr>
            <a:r>
              <a:rPr lang="en-GB" b="1" i="0" dirty="0">
                <a:solidFill>
                  <a:srgbClr val="0070C0"/>
                </a:solidFill>
                <a:effectLst/>
                <a:latin typeface="Söhne"/>
              </a:rPr>
              <a:t>Involve Key Stakeholders:</a:t>
            </a:r>
            <a:r>
              <a:rPr lang="en-GB" b="0" i="0" dirty="0">
                <a:solidFill>
                  <a:srgbClr val="0070C0"/>
                </a:solidFill>
                <a:effectLst/>
                <a:latin typeface="Söhne"/>
              </a:rPr>
              <a:t> Identify influential team members who can support the change. Their buy-in and endorsement will help influence their peers.</a:t>
            </a:r>
          </a:p>
          <a:p>
            <a:endParaRPr lang="en-GB" dirty="0">
              <a:solidFill>
                <a:srgbClr val="0070C0"/>
              </a:solidFill>
            </a:endParaRPr>
          </a:p>
        </p:txBody>
      </p:sp>
    </p:spTree>
    <p:extLst>
      <p:ext uri="{BB962C8B-B14F-4D97-AF65-F5344CB8AC3E}">
        <p14:creationId xmlns:p14="http://schemas.microsoft.com/office/powerpoint/2010/main" val="2439139058"/>
      </p:ext>
    </p:extLst>
  </p:cSld>
  <p:clrMapOvr>
    <a:masterClrMapping/>
  </p:clrMapOvr>
  <mc:AlternateContent xmlns:mc="http://schemas.openxmlformats.org/markup-compatibility/2006" xmlns:p14="http://schemas.microsoft.com/office/powerpoint/2010/main">
    <mc:Choice Requires="p14">
      <p:transition spd="slow" p14:dur="2000" advTm="98559"/>
    </mc:Choice>
    <mc:Fallback xmlns="">
      <p:transition spd="slow" advTm="9855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CCC1-5A8B-2F6E-C5DD-0C74D86DA83B}"/>
              </a:ext>
            </a:extLst>
          </p:cNvPr>
          <p:cNvSpPr>
            <a:spLocks noGrp="1"/>
          </p:cNvSpPr>
          <p:nvPr>
            <p:ph type="title"/>
          </p:nvPr>
        </p:nvSpPr>
        <p:spPr>
          <a:xfrm>
            <a:off x="838200" y="365126"/>
            <a:ext cx="10515600" cy="623920"/>
          </a:xfrm>
        </p:spPr>
        <p:txBody>
          <a:bodyPr>
            <a:normAutofit fontScale="90000"/>
          </a:bodyPr>
          <a:lstStyle/>
          <a:p>
            <a:r>
              <a:rPr lang="en-GB" b="1" dirty="0">
                <a:solidFill>
                  <a:srgbClr val="0070C0"/>
                </a:solidFill>
              </a:rPr>
              <a:t>Change plan </a:t>
            </a:r>
            <a:r>
              <a:rPr lang="en-GB" dirty="0">
                <a:solidFill>
                  <a:srgbClr val="0070C0"/>
                </a:solidFill>
              </a:rPr>
              <a:t>– </a:t>
            </a:r>
            <a:r>
              <a:rPr lang="en-GB" sz="3200" dirty="0">
                <a:solidFill>
                  <a:srgbClr val="0070C0"/>
                </a:solidFill>
              </a:rPr>
              <a:t>my attempt 3 </a:t>
            </a:r>
          </a:p>
        </p:txBody>
      </p:sp>
      <p:sp>
        <p:nvSpPr>
          <p:cNvPr id="3" name="Content Placeholder 2">
            <a:extLst>
              <a:ext uri="{FF2B5EF4-FFF2-40B4-BE49-F238E27FC236}">
                <a16:creationId xmlns:a16="http://schemas.microsoft.com/office/drawing/2014/main" id="{EE9C0ACC-2EFC-DA5B-F2AC-A709C925E4EE}"/>
              </a:ext>
            </a:extLst>
          </p:cNvPr>
          <p:cNvSpPr>
            <a:spLocks noGrp="1"/>
          </p:cNvSpPr>
          <p:nvPr>
            <p:ph idx="1"/>
          </p:nvPr>
        </p:nvSpPr>
        <p:spPr>
          <a:xfrm>
            <a:off x="270589" y="1156996"/>
            <a:ext cx="11607280" cy="5019967"/>
          </a:xfrm>
        </p:spPr>
        <p:txBody>
          <a:bodyPr>
            <a:normAutofit fontScale="62500" lnSpcReduction="20000"/>
          </a:bodyPr>
          <a:lstStyle/>
          <a:p>
            <a:r>
              <a:rPr lang="en-GB" dirty="0">
                <a:solidFill>
                  <a:srgbClr val="0070C0"/>
                </a:solidFill>
              </a:rPr>
              <a:t> </a:t>
            </a:r>
            <a:r>
              <a:rPr lang="en-GB" sz="3800" dirty="0">
                <a:solidFill>
                  <a:srgbClr val="0070C0"/>
                </a:solidFill>
              </a:rPr>
              <a:t>Refreeze Stage:</a:t>
            </a:r>
          </a:p>
          <a:p>
            <a:r>
              <a:rPr lang="en-GB" sz="3800" dirty="0">
                <a:solidFill>
                  <a:srgbClr val="0070C0"/>
                </a:solidFill>
              </a:rPr>
              <a:t>Once the team is open to the idea of change, </a:t>
            </a:r>
            <a:r>
              <a:rPr lang="en-GB" sz="3800" dirty="0" err="1">
                <a:solidFill>
                  <a:srgbClr val="0070C0"/>
                </a:solidFill>
              </a:rPr>
              <a:t>Nipuni</a:t>
            </a:r>
            <a:r>
              <a:rPr lang="en-GB" sz="3800" dirty="0">
                <a:solidFill>
                  <a:srgbClr val="0070C0"/>
                </a:solidFill>
              </a:rPr>
              <a:t> needs to solidify the new approach as the norm. This involves:</a:t>
            </a:r>
          </a:p>
          <a:p>
            <a:r>
              <a:rPr lang="en-GB" sz="3800" dirty="0">
                <a:solidFill>
                  <a:srgbClr val="0070C0"/>
                </a:solidFill>
              </a:rPr>
              <a:t>Develop a Shared Vision: Work with the team to co-create a vision for the new discharge planning process that includes active patient and family involvement. Ensure that the vision aligns with the team's values and goals.</a:t>
            </a:r>
          </a:p>
          <a:p>
            <a:r>
              <a:rPr lang="en-GB" sz="3800" dirty="0">
                <a:solidFill>
                  <a:srgbClr val="0070C0"/>
                </a:solidFill>
              </a:rPr>
              <a:t>Define Roles and Responsibilities: Clarify the roles and responsibilities of each team member in implementing the change. Ensure that everyone understands their part in making patient and family perspectives heard.</a:t>
            </a:r>
          </a:p>
          <a:p>
            <a:r>
              <a:rPr lang="en-GB" sz="3800" dirty="0">
                <a:solidFill>
                  <a:srgbClr val="0070C0"/>
                </a:solidFill>
              </a:rPr>
              <a:t>Pilot and Feedback: Implement the new approach on a small scale initially. Gather feedback from patients, families, and team members about their experiences and any challenges faced during the process. Use this feedback to refine the approach.</a:t>
            </a:r>
          </a:p>
          <a:p>
            <a:r>
              <a:rPr lang="en-GB" sz="3800" dirty="0">
                <a:solidFill>
                  <a:srgbClr val="0070C0"/>
                </a:solidFill>
              </a:rPr>
              <a:t>Celebrate Progress: Recognize and celebrate achievements along the way. Highlight instances where patients and families were successfully engaged and their perspectives were considered.</a:t>
            </a:r>
          </a:p>
          <a:p>
            <a:endParaRPr lang="en-GB" dirty="0">
              <a:solidFill>
                <a:srgbClr val="0070C0"/>
              </a:solidFill>
            </a:endParaRPr>
          </a:p>
          <a:p>
            <a:endParaRPr lang="en-GB" dirty="0">
              <a:solidFill>
                <a:srgbClr val="0070C0"/>
              </a:solidFill>
            </a:endParaRPr>
          </a:p>
          <a:p>
            <a:endParaRPr lang="en-GB" dirty="0">
              <a:solidFill>
                <a:srgbClr val="0070C0"/>
              </a:solidFill>
            </a:endParaRPr>
          </a:p>
        </p:txBody>
      </p:sp>
    </p:spTree>
    <p:extLst>
      <p:ext uri="{BB962C8B-B14F-4D97-AF65-F5344CB8AC3E}">
        <p14:creationId xmlns:p14="http://schemas.microsoft.com/office/powerpoint/2010/main" val="376315034"/>
      </p:ext>
    </p:extLst>
  </p:cSld>
  <p:clrMapOvr>
    <a:masterClrMapping/>
  </p:clrMapOvr>
  <mc:AlternateContent xmlns:mc="http://schemas.openxmlformats.org/markup-compatibility/2006" xmlns:p14="http://schemas.microsoft.com/office/powerpoint/2010/main">
    <mc:Choice Requires="p14">
      <p:transition spd="slow" p14:dur="2000" advTm="127137"/>
    </mc:Choice>
    <mc:Fallback xmlns="">
      <p:transition spd="slow" advTm="12713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CCC1-5A8B-2F6E-C5DD-0C74D86DA83B}"/>
              </a:ext>
            </a:extLst>
          </p:cNvPr>
          <p:cNvSpPr>
            <a:spLocks noGrp="1"/>
          </p:cNvSpPr>
          <p:nvPr>
            <p:ph type="title"/>
          </p:nvPr>
        </p:nvSpPr>
        <p:spPr>
          <a:xfrm>
            <a:off x="838200" y="365126"/>
            <a:ext cx="10515600" cy="623920"/>
          </a:xfrm>
        </p:spPr>
        <p:txBody>
          <a:bodyPr>
            <a:normAutofit fontScale="90000"/>
          </a:bodyPr>
          <a:lstStyle/>
          <a:p>
            <a:r>
              <a:rPr lang="en-GB" b="1" dirty="0">
                <a:solidFill>
                  <a:srgbClr val="0070C0"/>
                </a:solidFill>
              </a:rPr>
              <a:t>Change plan </a:t>
            </a:r>
            <a:r>
              <a:rPr lang="en-GB" dirty="0">
                <a:solidFill>
                  <a:srgbClr val="0070C0"/>
                </a:solidFill>
              </a:rPr>
              <a:t>– </a:t>
            </a:r>
            <a:r>
              <a:rPr lang="en-GB" sz="3200" dirty="0">
                <a:solidFill>
                  <a:srgbClr val="0070C0"/>
                </a:solidFill>
              </a:rPr>
              <a:t>my attempt 4 </a:t>
            </a:r>
          </a:p>
        </p:txBody>
      </p:sp>
      <p:sp>
        <p:nvSpPr>
          <p:cNvPr id="3" name="Content Placeholder 2">
            <a:extLst>
              <a:ext uri="{FF2B5EF4-FFF2-40B4-BE49-F238E27FC236}">
                <a16:creationId xmlns:a16="http://schemas.microsoft.com/office/drawing/2014/main" id="{EE9C0ACC-2EFC-DA5B-F2AC-A709C925E4EE}"/>
              </a:ext>
            </a:extLst>
          </p:cNvPr>
          <p:cNvSpPr>
            <a:spLocks noGrp="1"/>
          </p:cNvSpPr>
          <p:nvPr>
            <p:ph idx="1"/>
          </p:nvPr>
        </p:nvSpPr>
        <p:spPr>
          <a:xfrm>
            <a:off x="270589" y="1156996"/>
            <a:ext cx="11607280" cy="5019967"/>
          </a:xfrm>
        </p:spPr>
        <p:txBody>
          <a:bodyPr>
            <a:normAutofit/>
          </a:bodyPr>
          <a:lstStyle/>
          <a:p>
            <a:r>
              <a:rPr lang="en-GB" dirty="0">
                <a:solidFill>
                  <a:srgbClr val="0070C0"/>
                </a:solidFill>
              </a:rPr>
              <a:t> Throughout the entire process, </a:t>
            </a:r>
            <a:r>
              <a:rPr lang="en-GB" dirty="0" err="1">
                <a:solidFill>
                  <a:srgbClr val="0070C0"/>
                </a:solidFill>
              </a:rPr>
              <a:t>Nipuni</a:t>
            </a:r>
            <a:r>
              <a:rPr lang="en-GB" dirty="0">
                <a:solidFill>
                  <a:srgbClr val="0070C0"/>
                </a:solidFill>
              </a:rPr>
              <a:t> should maintain open lines of communication, be receptive to feedback, and address any concerns that arise. Remember that change takes time, and it's important to continuously monitor progress, adapt the approach if needed, and sustain the momentum for the new way of working. By following these steps, </a:t>
            </a:r>
            <a:r>
              <a:rPr lang="en-GB" dirty="0" err="1">
                <a:solidFill>
                  <a:srgbClr val="0070C0"/>
                </a:solidFill>
              </a:rPr>
              <a:t>Nipuni</a:t>
            </a:r>
            <a:r>
              <a:rPr lang="en-GB" dirty="0">
                <a:solidFill>
                  <a:srgbClr val="0070C0"/>
                </a:solidFill>
              </a:rPr>
              <a:t> can effectively guide her team toward agreeing on and implementing the change to improve patient and family engagement in discharge planning.</a:t>
            </a:r>
          </a:p>
          <a:p>
            <a:endParaRPr lang="en-GB" dirty="0">
              <a:solidFill>
                <a:srgbClr val="0070C0"/>
              </a:solidFill>
            </a:endParaRPr>
          </a:p>
          <a:p>
            <a:endParaRPr lang="en-GB" dirty="0">
              <a:solidFill>
                <a:srgbClr val="0070C0"/>
              </a:solidFill>
            </a:endParaRPr>
          </a:p>
          <a:p>
            <a:endParaRPr lang="en-GB" dirty="0">
              <a:solidFill>
                <a:srgbClr val="0070C0"/>
              </a:solidFill>
            </a:endParaRPr>
          </a:p>
          <a:p>
            <a:endParaRPr lang="en-GB" dirty="0">
              <a:solidFill>
                <a:srgbClr val="0070C0"/>
              </a:solidFill>
            </a:endParaRPr>
          </a:p>
        </p:txBody>
      </p:sp>
    </p:spTree>
    <p:extLst>
      <p:ext uri="{BB962C8B-B14F-4D97-AF65-F5344CB8AC3E}">
        <p14:creationId xmlns:p14="http://schemas.microsoft.com/office/powerpoint/2010/main" val="2577285402"/>
      </p:ext>
    </p:extLst>
  </p:cSld>
  <p:clrMapOvr>
    <a:masterClrMapping/>
  </p:clrMapOvr>
  <mc:AlternateContent xmlns:mc="http://schemas.openxmlformats.org/markup-compatibility/2006" xmlns:p14="http://schemas.microsoft.com/office/powerpoint/2010/main">
    <mc:Choice Requires="p14">
      <p:transition spd="slow" p14:dur="2000" advTm="79526"/>
    </mc:Choice>
    <mc:Fallback xmlns="">
      <p:transition spd="slow" advTm="7952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6EEB-699C-7149-C938-02ED05489D9A}"/>
              </a:ext>
            </a:extLst>
          </p:cNvPr>
          <p:cNvSpPr>
            <a:spLocks noGrp="1"/>
          </p:cNvSpPr>
          <p:nvPr>
            <p:ph type="title"/>
          </p:nvPr>
        </p:nvSpPr>
        <p:spPr/>
        <p:txBody>
          <a:bodyPr/>
          <a:lstStyle/>
          <a:p>
            <a:r>
              <a:rPr lang="en-GB" b="1" dirty="0">
                <a:solidFill>
                  <a:srgbClr val="0070C0"/>
                </a:solidFill>
              </a:rPr>
              <a:t>Reflection</a:t>
            </a:r>
            <a:r>
              <a:rPr lang="en-GB" dirty="0">
                <a:solidFill>
                  <a:srgbClr val="0070C0"/>
                </a:solidFill>
              </a:rPr>
              <a:t>  </a:t>
            </a:r>
            <a:r>
              <a:rPr lang="en-GB" sz="3200" dirty="0">
                <a:solidFill>
                  <a:srgbClr val="0070C0"/>
                </a:solidFill>
              </a:rPr>
              <a:t>Activity 4 - 20 minutes </a:t>
            </a:r>
          </a:p>
        </p:txBody>
      </p:sp>
      <p:sp>
        <p:nvSpPr>
          <p:cNvPr id="3" name="Content Placeholder 2">
            <a:extLst>
              <a:ext uri="{FF2B5EF4-FFF2-40B4-BE49-F238E27FC236}">
                <a16:creationId xmlns:a16="http://schemas.microsoft.com/office/drawing/2014/main" id="{38EAD634-8614-B69E-7091-6E8C5A82DAD1}"/>
              </a:ext>
            </a:extLst>
          </p:cNvPr>
          <p:cNvSpPr>
            <a:spLocks noGrp="1"/>
          </p:cNvSpPr>
          <p:nvPr>
            <p:ph idx="1"/>
          </p:nvPr>
        </p:nvSpPr>
        <p:spPr/>
        <p:txBody>
          <a:bodyPr/>
          <a:lstStyle/>
          <a:p>
            <a:r>
              <a:rPr lang="en-GB" dirty="0">
                <a:solidFill>
                  <a:srgbClr val="0070C0"/>
                </a:solidFill>
              </a:rPr>
              <a:t>Now- </a:t>
            </a:r>
            <a:r>
              <a:rPr lang="en-GB" b="0" i="0" dirty="0">
                <a:solidFill>
                  <a:srgbClr val="0070C0"/>
                </a:solidFill>
                <a:effectLst/>
                <a:latin typeface="Söhne"/>
              </a:rPr>
              <a:t>Let's imagine </a:t>
            </a:r>
            <a:r>
              <a:rPr lang="en-GB" b="0" i="0" dirty="0" err="1">
                <a:solidFill>
                  <a:srgbClr val="0070C0"/>
                </a:solidFill>
                <a:effectLst/>
                <a:latin typeface="Söhne"/>
              </a:rPr>
              <a:t>Nipuni</a:t>
            </a:r>
            <a:r>
              <a:rPr lang="en-GB" b="0" i="0" dirty="0">
                <a:solidFill>
                  <a:srgbClr val="0070C0"/>
                </a:solidFill>
                <a:effectLst/>
                <a:latin typeface="Söhne"/>
              </a:rPr>
              <a:t> implements this and generally it works well, but she finds that a couple of strong personalities in the team are not quite convinced and seem to pay lip-service to this change at times. She wants to avoid being confrontational but wants to win them around so that they become happy to implement the change, and wants to avoid them negatively influencing other team members. Using Gibbs reflective model, could you in pairs or small groups come up with a reflection </a:t>
            </a:r>
            <a:r>
              <a:rPr lang="en-GB" b="0" i="0" dirty="0" err="1">
                <a:solidFill>
                  <a:srgbClr val="0070C0"/>
                </a:solidFill>
                <a:effectLst/>
                <a:latin typeface="Söhne"/>
              </a:rPr>
              <a:t>Nipuni</a:t>
            </a:r>
            <a:r>
              <a:rPr lang="en-GB" b="0" i="0" dirty="0">
                <a:solidFill>
                  <a:srgbClr val="0070C0"/>
                </a:solidFill>
                <a:effectLst/>
                <a:latin typeface="Söhne"/>
              </a:rPr>
              <a:t> might write in this case?</a:t>
            </a:r>
            <a:endParaRPr lang="en-GB" dirty="0">
              <a:solidFill>
                <a:srgbClr val="0070C0"/>
              </a:solidFill>
            </a:endParaRPr>
          </a:p>
        </p:txBody>
      </p:sp>
    </p:spTree>
    <p:extLst>
      <p:ext uri="{BB962C8B-B14F-4D97-AF65-F5344CB8AC3E}">
        <p14:creationId xmlns:p14="http://schemas.microsoft.com/office/powerpoint/2010/main" val="1471092322"/>
      </p:ext>
    </p:extLst>
  </p:cSld>
  <p:clrMapOvr>
    <a:masterClrMapping/>
  </p:clrMapOvr>
  <mc:AlternateContent xmlns:mc="http://schemas.openxmlformats.org/markup-compatibility/2006" xmlns:p14="http://schemas.microsoft.com/office/powerpoint/2010/main">
    <mc:Choice Requires="p14">
      <p:transition spd="slow" p14:dur="2000" advTm="162585"/>
    </mc:Choice>
    <mc:Fallback xmlns="">
      <p:transition spd="slow" advTm="16258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B4E02-D5CB-0320-4754-F417E25A2009}"/>
              </a:ext>
            </a:extLst>
          </p:cNvPr>
          <p:cNvSpPr>
            <a:spLocks noGrp="1"/>
          </p:cNvSpPr>
          <p:nvPr>
            <p:ph type="title"/>
          </p:nvPr>
        </p:nvSpPr>
        <p:spPr/>
        <p:txBody>
          <a:bodyPr/>
          <a:lstStyle/>
          <a:p>
            <a:r>
              <a:rPr lang="en-GB" b="1" dirty="0">
                <a:solidFill>
                  <a:srgbClr val="0070C0"/>
                </a:solidFill>
              </a:rPr>
              <a:t>Tutor-led discussion </a:t>
            </a:r>
            <a:r>
              <a:rPr lang="en-GB" dirty="0">
                <a:solidFill>
                  <a:srgbClr val="0070C0"/>
                </a:solidFill>
              </a:rPr>
              <a:t>– </a:t>
            </a:r>
            <a:r>
              <a:rPr lang="en-GB" sz="3200" dirty="0">
                <a:solidFill>
                  <a:srgbClr val="0070C0"/>
                </a:solidFill>
              </a:rPr>
              <a:t>further 20 minutes</a:t>
            </a:r>
          </a:p>
        </p:txBody>
      </p:sp>
      <p:sp>
        <p:nvSpPr>
          <p:cNvPr id="3" name="Content Placeholder 2">
            <a:extLst>
              <a:ext uri="{FF2B5EF4-FFF2-40B4-BE49-F238E27FC236}">
                <a16:creationId xmlns:a16="http://schemas.microsoft.com/office/drawing/2014/main" id="{716523D0-2A61-F5EB-38AC-23F7796370D6}"/>
              </a:ext>
            </a:extLst>
          </p:cNvPr>
          <p:cNvSpPr>
            <a:spLocks noGrp="1"/>
          </p:cNvSpPr>
          <p:nvPr>
            <p:ph idx="1"/>
          </p:nvPr>
        </p:nvSpPr>
        <p:spPr/>
        <p:txBody>
          <a:bodyPr/>
          <a:lstStyle/>
          <a:p>
            <a:r>
              <a:rPr lang="en-GB" dirty="0">
                <a:solidFill>
                  <a:srgbClr val="0070C0"/>
                </a:solidFill>
              </a:rPr>
              <a:t>Each pair / group feed back to the class, and tutor leads discussion of the reflections emerging from activity 4. </a:t>
            </a:r>
          </a:p>
          <a:p>
            <a:r>
              <a:rPr lang="en-GB" dirty="0">
                <a:solidFill>
                  <a:srgbClr val="0070C0"/>
                </a:solidFill>
              </a:rPr>
              <a:t>Then move on to consider my attempt (on the following slides) – discuss whether I have thought of points the group had not considered, and whether the group came up with useful suggestions I had not come up with.   </a:t>
            </a:r>
          </a:p>
        </p:txBody>
      </p:sp>
    </p:spTree>
    <p:extLst>
      <p:ext uri="{BB962C8B-B14F-4D97-AF65-F5344CB8AC3E}">
        <p14:creationId xmlns:p14="http://schemas.microsoft.com/office/powerpoint/2010/main" val="4162268589"/>
      </p:ext>
    </p:extLst>
  </p:cSld>
  <p:clrMapOvr>
    <a:masterClrMapping/>
  </p:clrMapOvr>
  <mc:AlternateContent xmlns:mc="http://schemas.openxmlformats.org/markup-compatibility/2006" xmlns:p14="http://schemas.microsoft.com/office/powerpoint/2010/main">
    <mc:Choice Requires="p14">
      <p:transition spd="slow" p14:dur="2000" advTm="49663"/>
    </mc:Choice>
    <mc:Fallback xmlns="">
      <p:transition spd="slow" advTm="4966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960CD-04EA-6A81-C768-BF04E776DE20}"/>
              </a:ext>
            </a:extLst>
          </p:cNvPr>
          <p:cNvSpPr>
            <a:spLocks noGrp="1"/>
          </p:cNvSpPr>
          <p:nvPr>
            <p:ph type="title"/>
          </p:nvPr>
        </p:nvSpPr>
        <p:spPr/>
        <p:txBody>
          <a:bodyPr/>
          <a:lstStyle/>
          <a:p>
            <a:r>
              <a:rPr lang="en-GB" dirty="0">
                <a:solidFill>
                  <a:srgbClr val="0070C0"/>
                </a:solidFill>
              </a:rPr>
              <a:t>My attempt 1</a:t>
            </a:r>
          </a:p>
        </p:txBody>
      </p:sp>
      <p:sp>
        <p:nvSpPr>
          <p:cNvPr id="3" name="Content Placeholder 2">
            <a:extLst>
              <a:ext uri="{FF2B5EF4-FFF2-40B4-BE49-F238E27FC236}">
                <a16:creationId xmlns:a16="http://schemas.microsoft.com/office/drawing/2014/main" id="{61E92A7C-3C0F-C764-93D3-06F4124990B5}"/>
              </a:ext>
            </a:extLst>
          </p:cNvPr>
          <p:cNvSpPr>
            <a:spLocks noGrp="1"/>
          </p:cNvSpPr>
          <p:nvPr>
            <p:ph idx="1"/>
          </p:nvPr>
        </p:nvSpPr>
        <p:spPr/>
        <p:txBody>
          <a:bodyPr>
            <a:normAutofit fontScale="92500" lnSpcReduction="20000"/>
          </a:bodyPr>
          <a:lstStyle/>
          <a:p>
            <a:pPr algn="l"/>
            <a:r>
              <a:rPr lang="en-GB" b="1" i="0" dirty="0">
                <a:solidFill>
                  <a:srgbClr val="0070C0"/>
                </a:solidFill>
                <a:effectLst/>
                <a:latin typeface="Söhne"/>
              </a:rPr>
              <a:t>Gibbs Reflective Model: Reflection on Influencing Team Members</a:t>
            </a:r>
            <a:endParaRPr lang="en-GB" b="0" i="0" dirty="0">
              <a:solidFill>
                <a:srgbClr val="0070C0"/>
              </a:solidFill>
              <a:effectLst/>
              <a:latin typeface="Söhne"/>
            </a:endParaRPr>
          </a:p>
          <a:p>
            <a:pPr algn="l"/>
            <a:r>
              <a:rPr lang="en-GB" b="1" i="0" dirty="0">
                <a:solidFill>
                  <a:srgbClr val="0070C0"/>
                </a:solidFill>
                <a:effectLst/>
                <a:latin typeface="Söhne"/>
              </a:rPr>
              <a:t>Description:</a:t>
            </a:r>
            <a:r>
              <a:rPr lang="en-GB" b="0" i="0" dirty="0">
                <a:solidFill>
                  <a:srgbClr val="0070C0"/>
                </a:solidFill>
                <a:effectLst/>
                <a:latin typeface="Söhne"/>
              </a:rPr>
              <a:t> During the implementation of the new patient and family engagement approach in discharge planning, I observed that a couple of strong personalities on the team were not entirely convinced about the change. Despite the overall positive outcomes and progress, these team members seemed to only partially embrace the change and sometimes displayed a lack of enthusiasm. This situation led me to reflect on my approach to engaging them more effectively.</a:t>
            </a:r>
          </a:p>
          <a:p>
            <a:pPr algn="l"/>
            <a:r>
              <a:rPr lang="en-GB" b="1" i="0" dirty="0">
                <a:solidFill>
                  <a:srgbClr val="0070C0"/>
                </a:solidFill>
                <a:effectLst/>
                <a:latin typeface="Söhne"/>
              </a:rPr>
              <a:t>Feelings:</a:t>
            </a:r>
            <a:r>
              <a:rPr lang="en-GB" b="0" i="0" dirty="0">
                <a:solidFill>
                  <a:srgbClr val="0070C0"/>
                </a:solidFill>
                <a:effectLst/>
                <a:latin typeface="Söhne"/>
              </a:rPr>
              <a:t> I initially felt a bit frustrated and concerned that these team members' lack of complete buy-in might impact the success of the change initiative. I was also worried that their reservations could potentially influence other team members and undermine the progress we've made so far.</a:t>
            </a:r>
          </a:p>
          <a:p>
            <a:endParaRPr lang="en-GB" dirty="0">
              <a:solidFill>
                <a:srgbClr val="0070C0"/>
              </a:solidFill>
            </a:endParaRPr>
          </a:p>
        </p:txBody>
      </p:sp>
    </p:spTree>
    <p:extLst>
      <p:ext uri="{BB962C8B-B14F-4D97-AF65-F5344CB8AC3E}">
        <p14:creationId xmlns:p14="http://schemas.microsoft.com/office/powerpoint/2010/main" val="3311127069"/>
      </p:ext>
    </p:extLst>
  </p:cSld>
  <p:clrMapOvr>
    <a:masterClrMapping/>
  </p:clrMapOvr>
  <mc:AlternateContent xmlns:mc="http://schemas.openxmlformats.org/markup-compatibility/2006" xmlns:p14="http://schemas.microsoft.com/office/powerpoint/2010/main">
    <mc:Choice Requires="p14">
      <p:transition spd="slow" p14:dur="2000" advTm="101759"/>
    </mc:Choice>
    <mc:Fallback xmlns="">
      <p:transition spd="slow" advTm="10175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C5CB0-9652-3EC3-B326-BE3F7DF2071B}"/>
              </a:ext>
            </a:extLst>
          </p:cNvPr>
          <p:cNvSpPr>
            <a:spLocks noGrp="1"/>
          </p:cNvSpPr>
          <p:nvPr>
            <p:ph type="title"/>
          </p:nvPr>
        </p:nvSpPr>
        <p:spPr/>
        <p:txBody>
          <a:bodyPr/>
          <a:lstStyle/>
          <a:p>
            <a:r>
              <a:rPr lang="en-GB" dirty="0">
                <a:solidFill>
                  <a:srgbClr val="0070C0"/>
                </a:solidFill>
              </a:rPr>
              <a:t>My attempt 2</a:t>
            </a:r>
          </a:p>
        </p:txBody>
      </p:sp>
      <p:sp>
        <p:nvSpPr>
          <p:cNvPr id="3" name="Content Placeholder 2">
            <a:extLst>
              <a:ext uri="{FF2B5EF4-FFF2-40B4-BE49-F238E27FC236}">
                <a16:creationId xmlns:a16="http://schemas.microsoft.com/office/drawing/2014/main" id="{7FC89E4A-9C04-1B9F-71A0-28FBE2C74F65}"/>
              </a:ext>
            </a:extLst>
          </p:cNvPr>
          <p:cNvSpPr>
            <a:spLocks noGrp="1"/>
          </p:cNvSpPr>
          <p:nvPr>
            <p:ph idx="1"/>
          </p:nvPr>
        </p:nvSpPr>
        <p:spPr/>
        <p:txBody>
          <a:bodyPr>
            <a:normAutofit fontScale="77500" lnSpcReduction="20000"/>
          </a:bodyPr>
          <a:lstStyle/>
          <a:p>
            <a:pPr algn="l"/>
            <a:r>
              <a:rPr lang="en-GB" b="1" i="0" dirty="0">
                <a:solidFill>
                  <a:srgbClr val="0070C0"/>
                </a:solidFill>
                <a:effectLst/>
                <a:latin typeface="Söhne"/>
              </a:rPr>
              <a:t>Evaluation:</a:t>
            </a:r>
            <a:r>
              <a:rPr lang="en-GB" b="0" i="0" dirty="0">
                <a:solidFill>
                  <a:srgbClr val="0070C0"/>
                </a:solidFill>
                <a:effectLst/>
                <a:latin typeface="Söhne"/>
              </a:rPr>
              <a:t> Upon reviewing the situation, I realized that my approach to engaging these team members might need adjustment. While the majority of the team has embraced the change and its benefits, it's crucial to address any lingering doubts to ensure the entire team is on board. I recognized the importance of finding a way to win over these strong personalities without being confrontational.</a:t>
            </a:r>
          </a:p>
          <a:p>
            <a:pPr algn="l"/>
            <a:r>
              <a:rPr lang="en-GB" b="1" i="0" dirty="0">
                <a:solidFill>
                  <a:srgbClr val="0070C0"/>
                </a:solidFill>
                <a:effectLst/>
                <a:latin typeface="Söhne"/>
              </a:rPr>
              <a:t>Analysis:</a:t>
            </a:r>
            <a:r>
              <a:rPr lang="en-GB" b="0" i="0" dirty="0">
                <a:solidFill>
                  <a:srgbClr val="0070C0"/>
                </a:solidFill>
                <a:effectLst/>
                <a:latin typeface="Söhne"/>
              </a:rPr>
              <a:t> Considering their reluctance, I realized that they might have concerns or questions that haven't been fully addressed. It's possible that they need more personalized attention to understand the benefits of the change for both patient outcomes and their own work experiences. Moreover, their </a:t>
            </a:r>
            <a:r>
              <a:rPr lang="en-GB" b="0" i="0" dirty="0" err="1">
                <a:solidFill>
                  <a:srgbClr val="0070C0"/>
                </a:solidFill>
                <a:effectLst/>
                <a:latin typeface="Söhne"/>
              </a:rPr>
              <a:t>skepticism</a:t>
            </a:r>
            <a:r>
              <a:rPr lang="en-GB" b="0" i="0" dirty="0">
                <a:solidFill>
                  <a:srgbClr val="0070C0"/>
                </a:solidFill>
                <a:effectLst/>
                <a:latin typeface="Söhne"/>
              </a:rPr>
              <a:t> might stem from their previous experiences or deeply ingrained habits.</a:t>
            </a:r>
          </a:p>
          <a:p>
            <a:pPr algn="l"/>
            <a:r>
              <a:rPr lang="en-GB" b="1" i="0" dirty="0">
                <a:solidFill>
                  <a:srgbClr val="0070C0"/>
                </a:solidFill>
                <a:effectLst/>
                <a:latin typeface="Söhne"/>
              </a:rPr>
              <a:t>Conclusion:</a:t>
            </a:r>
            <a:r>
              <a:rPr lang="en-GB" b="0" i="0" dirty="0">
                <a:solidFill>
                  <a:srgbClr val="0070C0"/>
                </a:solidFill>
                <a:effectLst/>
                <a:latin typeface="Söhne"/>
              </a:rPr>
              <a:t> To ensure the success of the change initiative and maintain a harmonious team environment, I need to find a way to engage these team members more effectively. I must approach them with empathy and open-mindedness to understand their perspectives and concerns. By addressing their doubts and actively involving them in the decision-making process, I can foster a sense of ownership and encourage their commitment to the change.</a:t>
            </a:r>
          </a:p>
          <a:p>
            <a:endParaRPr lang="en-GB" dirty="0">
              <a:solidFill>
                <a:srgbClr val="0070C0"/>
              </a:solidFill>
            </a:endParaRPr>
          </a:p>
        </p:txBody>
      </p:sp>
    </p:spTree>
    <p:extLst>
      <p:ext uri="{BB962C8B-B14F-4D97-AF65-F5344CB8AC3E}">
        <p14:creationId xmlns:p14="http://schemas.microsoft.com/office/powerpoint/2010/main" val="2579654101"/>
      </p:ext>
    </p:extLst>
  </p:cSld>
  <p:clrMapOvr>
    <a:masterClrMapping/>
  </p:clrMapOvr>
  <mc:AlternateContent xmlns:mc="http://schemas.openxmlformats.org/markup-compatibility/2006" xmlns:p14="http://schemas.microsoft.com/office/powerpoint/2010/main">
    <mc:Choice Requires="p14">
      <p:transition spd="slow" p14:dur="2000" advTm="192008"/>
    </mc:Choice>
    <mc:Fallback xmlns="">
      <p:transition spd="slow" advTm="19200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734E2-8D43-EB06-03FD-B5988BFEA5E1}"/>
              </a:ext>
            </a:extLst>
          </p:cNvPr>
          <p:cNvSpPr>
            <a:spLocks noGrp="1"/>
          </p:cNvSpPr>
          <p:nvPr>
            <p:ph type="title"/>
          </p:nvPr>
        </p:nvSpPr>
        <p:spPr/>
        <p:txBody>
          <a:bodyPr/>
          <a:lstStyle/>
          <a:p>
            <a:r>
              <a:rPr lang="en-GB" dirty="0">
                <a:solidFill>
                  <a:srgbClr val="0070C0"/>
                </a:solidFill>
              </a:rPr>
              <a:t>My attempt 3</a:t>
            </a:r>
          </a:p>
        </p:txBody>
      </p:sp>
      <p:sp>
        <p:nvSpPr>
          <p:cNvPr id="3" name="Content Placeholder 2">
            <a:extLst>
              <a:ext uri="{FF2B5EF4-FFF2-40B4-BE49-F238E27FC236}">
                <a16:creationId xmlns:a16="http://schemas.microsoft.com/office/drawing/2014/main" id="{7E282083-1A05-21FD-795E-6A35B4613C53}"/>
              </a:ext>
            </a:extLst>
          </p:cNvPr>
          <p:cNvSpPr>
            <a:spLocks noGrp="1"/>
          </p:cNvSpPr>
          <p:nvPr>
            <p:ph idx="1"/>
          </p:nvPr>
        </p:nvSpPr>
        <p:spPr/>
        <p:txBody>
          <a:bodyPr>
            <a:normAutofit fontScale="70000" lnSpcReduction="20000"/>
          </a:bodyPr>
          <a:lstStyle/>
          <a:p>
            <a:pPr marL="0" indent="0" algn="l">
              <a:buNone/>
            </a:pPr>
            <a:r>
              <a:rPr lang="en-GB" b="1" i="0" dirty="0">
                <a:solidFill>
                  <a:srgbClr val="0070C0"/>
                </a:solidFill>
                <a:effectLst/>
                <a:latin typeface="Söhne"/>
              </a:rPr>
              <a:t>Action Plan:</a:t>
            </a:r>
            <a:endParaRPr lang="en-GB" b="0" i="0" dirty="0">
              <a:solidFill>
                <a:srgbClr val="0070C0"/>
              </a:solidFill>
              <a:effectLst/>
              <a:latin typeface="Söhne"/>
            </a:endParaRPr>
          </a:p>
          <a:p>
            <a:pPr algn="l">
              <a:buFont typeface="+mj-lt"/>
              <a:buAutoNum type="arabicPeriod"/>
            </a:pPr>
            <a:r>
              <a:rPr lang="en-GB" b="1" i="0" dirty="0">
                <a:solidFill>
                  <a:srgbClr val="0070C0"/>
                </a:solidFill>
                <a:effectLst/>
                <a:latin typeface="Söhne"/>
              </a:rPr>
              <a:t>Individual Discussions:</a:t>
            </a:r>
            <a:r>
              <a:rPr lang="en-GB" b="0" i="0" dirty="0">
                <a:solidFill>
                  <a:srgbClr val="0070C0"/>
                </a:solidFill>
                <a:effectLst/>
                <a:latin typeface="Söhne"/>
              </a:rPr>
              <a:t> Arrange one-on-one conversations with each of these team members. Provide a safe space for them to express their reservations and concerns openly.</a:t>
            </a:r>
          </a:p>
          <a:p>
            <a:pPr algn="l">
              <a:buFont typeface="+mj-lt"/>
              <a:buAutoNum type="arabicPeriod"/>
            </a:pPr>
            <a:r>
              <a:rPr lang="en-GB" b="1" i="0" dirty="0">
                <a:solidFill>
                  <a:srgbClr val="0070C0"/>
                </a:solidFill>
                <a:effectLst/>
                <a:latin typeface="Söhne"/>
              </a:rPr>
              <a:t>Customized Information:</a:t>
            </a:r>
            <a:r>
              <a:rPr lang="en-GB" b="0" i="0" dirty="0">
                <a:solidFill>
                  <a:srgbClr val="0070C0"/>
                </a:solidFill>
                <a:effectLst/>
                <a:latin typeface="Söhne"/>
              </a:rPr>
              <a:t> Tailor the information and examples to address their specific concerns and highlight how the change aligns with their values and goals.</a:t>
            </a:r>
          </a:p>
          <a:p>
            <a:pPr algn="l">
              <a:buFont typeface="+mj-lt"/>
              <a:buAutoNum type="arabicPeriod"/>
            </a:pPr>
            <a:r>
              <a:rPr lang="en-GB" b="1" i="0" dirty="0">
                <a:solidFill>
                  <a:srgbClr val="0070C0"/>
                </a:solidFill>
                <a:effectLst/>
                <a:latin typeface="Söhne"/>
              </a:rPr>
              <a:t>Collaborative Problem-Solving:</a:t>
            </a:r>
            <a:r>
              <a:rPr lang="en-GB" b="0" i="0" dirty="0">
                <a:solidFill>
                  <a:srgbClr val="0070C0"/>
                </a:solidFill>
                <a:effectLst/>
                <a:latin typeface="Söhne"/>
              </a:rPr>
              <a:t> Collaborate with them to find solutions to any challenges they foresee in implementing the change. This will empower them and demonstrate that their input is valued.</a:t>
            </a:r>
          </a:p>
          <a:p>
            <a:pPr algn="l">
              <a:buFont typeface="+mj-lt"/>
              <a:buAutoNum type="arabicPeriod"/>
            </a:pPr>
            <a:r>
              <a:rPr lang="en-GB" b="1" i="0" dirty="0">
                <a:solidFill>
                  <a:srgbClr val="0070C0"/>
                </a:solidFill>
                <a:effectLst/>
                <a:latin typeface="Söhne"/>
              </a:rPr>
              <a:t>Regular Check-ins:</a:t>
            </a:r>
            <a:r>
              <a:rPr lang="en-GB" b="0" i="0" dirty="0">
                <a:solidFill>
                  <a:srgbClr val="0070C0"/>
                </a:solidFill>
                <a:effectLst/>
                <a:latin typeface="Söhne"/>
              </a:rPr>
              <a:t> Maintain regular communication with them to track their progress, address any ongoing concerns, and celebrate their successes.</a:t>
            </a:r>
          </a:p>
          <a:p>
            <a:pPr algn="l">
              <a:buFont typeface="+mj-lt"/>
              <a:buAutoNum type="arabicPeriod"/>
            </a:pPr>
            <a:r>
              <a:rPr lang="en-GB" b="1" i="0" dirty="0">
                <a:solidFill>
                  <a:srgbClr val="0070C0"/>
                </a:solidFill>
                <a:effectLst/>
                <a:latin typeface="Söhne"/>
              </a:rPr>
              <a:t>Positive Reinforcement:</a:t>
            </a:r>
            <a:r>
              <a:rPr lang="en-GB" b="0" i="0" dirty="0">
                <a:solidFill>
                  <a:srgbClr val="0070C0"/>
                </a:solidFill>
                <a:effectLst/>
                <a:latin typeface="Söhne"/>
              </a:rPr>
              <a:t> Recognize and celebrate their efforts and contributions to the change initiative, which can boost their motivation and confidence.</a:t>
            </a:r>
          </a:p>
          <a:p>
            <a:pPr algn="l"/>
            <a:r>
              <a:rPr lang="en-GB" b="0" i="0" dirty="0">
                <a:solidFill>
                  <a:srgbClr val="0070C0"/>
                </a:solidFill>
                <a:effectLst/>
                <a:latin typeface="Söhne"/>
              </a:rPr>
              <a:t>By following this action plan, I aim to effectively engage these team members, overcome their reservations, and ultimately create a unified team that embraces the change and its positive impacts on patient care and outcomes.</a:t>
            </a:r>
          </a:p>
          <a:p>
            <a:endParaRPr lang="en-GB" dirty="0">
              <a:solidFill>
                <a:srgbClr val="0070C0"/>
              </a:solidFill>
            </a:endParaRPr>
          </a:p>
        </p:txBody>
      </p:sp>
    </p:spTree>
    <p:extLst>
      <p:ext uri="{BB962C8B-B14F-4D97-AF65-F5344CB8AC3E}">
        <p14:creationId xmlns:p14="http://schemas.microsoft.com/office/powerpoint/2010/main" val="88522084"/>
      </p:ext>
    </p:extLst>
  </p:cSld>
  <p:clrMapOvr>
    <a:masterClrMapping/>
  </p:clrMapOvr>
  <mc:AlternateContent xmlns:mc="http://schemas.openxmlformats.org/markup-compatibility/2006" xmlns:p14="http://schemas.microsoft.com/office/powerpoint/2010/main">
    <mc:Choice Requires="p14">
      <p:transition spd="slow" p14:dur="2000" advTm="101641"/>
    </mc:Choice>
    <mc:Fallback xmlns="">
      <p:transition spd="slow" advTm="10164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2711-4BC3-BB39-9D82-A21E40A293DA}"/>
              </a:ext>
            </a:extLst>
          </p:cNvPr>
          <p:cNvSpPr>
            <a:spLocks noGrp="1"/>
          </p:cNvSpPr>
          <p:nvPr>
            <p:ph type="title"/>
          </p:nvPr>
        </p:nvSpPr>
        <p:spPr>
          <a:xfrm>
            <a:off x="838200" y="365126"/>
            <a:ext cx="10515600" cy="689234"/>
          </a:xfrm>
        </p:spPr>
        <p:txBody>
          <a:bodyPr>
            <a:normAutofit fontScale="90000"/>
          </a:bodyPr>
          <a:lstStyle/>
          <a:p>
            <a:r>
              <a:rPr lang="en-GB" b="1" dirty="0">
                <a:solidFill>
                  <a:srgbClr val="0070C0"/>
                </a:solidFill>
              </a:rPr>
              <a:t>Elephant in the room – Retention  </a:t>
            </a:r>
          </a:p>
        </p:txBody>
      </p:sp>
      <p:pic>
        <p:nvPicPr>
          <p:cNvPr id="1026" name="Picture 2">
            <a:extLst>
              <a:ext uri="{FF2B5EF4-FFF2-40B4-BE49-F238E27FC236}">
                <a16:creationId xmlns:a16="http://schemas.microsoft.com/office/drawing/2014/main" id="{B27841D6-387B-E439-8854-53BF5ACDE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323" y="1054360"/>
            <a:ext cx="4209661" cy="22691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856B26E-78B8-9E8C-D8DC-92A2600896EE}"/>
              </a:ext>
            </a:extLst>
          </p:cNvPr>
          <p:cNvSpPr txBox="1"/>
          <p:nvPr/>
        </p:nvSpPr>
        <p:spPr>
          <a:xfrm>
            <a:off x="230156" y="3846717"/>
            <a:ext cx="4392776" cy="2523768"/>
          </a:xfrm>
          <a:prstGeom prst="rect">
            <a:avLst/>
          </a:prstGeom>
          <a:noFill/>
        </p:spPr>
        <p:txBody>
          <a:bodyPr wrap="square" rtlCol="0">
            <a:spAutoFit/>
          </a:bodyPr>
          <a:lstStyle/>
          <a:p>
            <a:r>
              <a:rPr lang="en-GB" sz="1400" dirty="0">
                <a:solidFill>
                  <a:srgbClr val="0070C0"/>
                </a:solidFill>
              </a:rPr>
              <a:t>Let’s talk about retention but while on the subject – how do we make it ok to discuss the elephant in the room?  </a:t>
            </a:r>
          </a:p>
          <a:p>
            <a:r>
              <a:rPr lang="en-GB" sz="1400" dirty="0">
                <a:solidFill>
                  <a:srgbClr val="0070C0"/>
                </a:solidFill>
              </a:rPr>
              <a:t>A few potential examples:  </a:t>
            </a:r>
          </a:p>
          <a:p>
            <a:pPr marL="285750" indent="-285750">
              <a:buFont typeface="Arial" panose="020B0604020202020204" pitchFamily="34" charset="0"/>
              <a:buChar char="•"/>
            </a:pPr>
            <a:r>
              <a:rPr lang="en-GB" sz="1400" dirty="0">
                <a:solidFill>
                  <a:srgbClr val="0070C0"/>
                </a:solidFill>
              </a:rPr>
              <a:t>An overbearing team member, maybe senior, maybe not – what they say no one dares disagree, point out their error or ask for explanation.</a:t>
            </a:r>
          </a:p>
          <a:p>
            <a:pPr marL="285750" indent="-285750">
              <a:buFont typeface="Arial" panose="020B0604020202020204" pitchFamily="34" charset="0"/>
              <a:buChar char="•"/>
            </a:pPr>
            <a:r>
              <a:rPr lang="en-GB" sz="1400" dirty="0">
                <a:solidFill>
                  <a:srgbClr val="0070C0"/>
                </a:solidFill>
              </a:rPr>
              <a:t>In discussions with families – end of life planning.</a:t>
            </a:r>
          </a:p>
          <a:p>
            <a:pPr marL="285750" indent="-285750">
              <a:buFont typeface="Arial" panose="020B0604020202020204" pitchFamily="34" charset="0"/>
              <a:buChar char="•"/>
            </a:pPr>
            <a:r>
              <a:rPr lang="en-GB" sz="1400" dirty="0">
                <a:solidFill>
                  <a:srgbClr val="0070C0"/>
                </a:solidFill>
              </a:rPr>
              <a:t>Staff burnout</a:t>
            </a:r>
          </a:p>
          <a:p>
            <a:pPr marL="285750" indent="-285750">
              <a:buFont typeface="Arial" panose="020B0604020202020204" pitchFamily="34" charset="0"/>
              <a:buChar char="•"/>
            </a:pPr>
            <a:r>
              <a:rPr lang="en-GB" sz="1400" dirty="0">
                <a:solidFill>
                  <a:srgbClr val="0070C0"/>
                </a:solidFill>
              </a:rPr>
              <a:t>Gender bias / other prejudices, bullying</a:t>
            </a:r>
          </a:p>
          <a:p>
            <a:pPr marL="285750" indent="-285750">
              <a:buFont typeface="Arial" panose="020B0604020202020204" pitchFamily="34" charset="0"/>
              <a:buChar char="•"/>
            </a:pPr>
            <a:endParaRPr lang="en-GB" sz="1400" dirty="0">
              <a:solidFill>
                <a:srgbClr val="0070C0"/>
              </a:solidFill>
            </a:endParaRPr>
          </a:p>
          <a:p>
            <a:endParaRPr lang="en-GB" dirty="0"/>
          </a:p>
        </p:txBody>
      </p:sp>
      <p:sp>
        <p:nvSpPr>
          <p:cNvPr id="12" name="TextBox 11">
            <a:extLst>
              <a:ext uri="{FF2B5EF4-FFF2-40B4-BE49-F238E27FC236}">
                <a16:creationId xmlns:a16="http://schemas.microsoft.com/office/drawing/2014/main" id="{CF57E3AD-FAE9-B038-1A37-CD0AD60394EE}"/>
              </a:ext>
            </a:extLst>
          </p:cNvPr>
          <p:cNvSpPr txBox="1"/>
          <p:nvPr/>
        </p:nvSpPr>
        <p:spPr>
          <a:xfrm>
            <a:off x="344457" y="3323497"/>
            <a:ext cx="4278474" cy="523220"/>
          </a:xfrm>
          <a:prstGeom prst="rect">
            <a:avLst/>
          </a:prstGeom>
          <a:noFill/>
        </p:spPr>
        <p:txBody>
          <a:bodyPr wrap="square">
            <a:spAutoFit/>
          </a:bodyPr>
          <a:lstStyle/>
          <a:p>
            <a:r>
              <a:rPr lang="en-GB" sz="1400" dirty="0">
                <a:solidFill>
                  <a:srgbClr val="0070C0"/>
                </a:solidFill>
                <a:hlinkClick r:id="rId3"/>
              </a:rPr>
              <a:t>https://www.lbcoaching.co.za/surfacing-the-elephant-in-the-room/</a:t>
            </a:r>
            <a:endParaRPr lang="en-GB" sz="1400" dirty="0">
              <a:solidFill>
                <a:srgbClr val="0070C0"/>
              </a:solidFill>
            </a:endParaRPr>
          </a:p>
        </p:txBody>
      </p:sp>
      <p:sp>
        <p:nvSpPr>
          <p:cNvPr id="13" name="TextBox 12">
            <a:extLst>
              <a:ext uri="{FF2B5EF4-FFF2-40B4-BE49-F238E27FC236}">
                <a16:creationId xmlns:a16="http://schemas.microsoft.com/office/drawing/2014/main" id="{E9CDB244-3E8E-226B-C4DB-37385C3D7BEA}"/>
              </a:ext>
            </a:extLst>
          </p:cNvPr>
          <p:cNvSpPr txBox="1"/>
          <p:nvPr/>
        </p:nvSpPr>
        <p:spPr>
          <a:xfrm>
            <a:off x="4737232" y="1054360"/>
            <a:ext cx="7224613" cy="5293757"/>
          </a:xfrm>
          <a:prstGeom prst="rect">
            <a:avLst/>
          </a:prstGeom>
          <a:noFill/>
        </p:spPr>
        <p:txBody>
          <a:bodyPr wrap="square" rtlCol="0">
            <a:spAutoFit/>
          </a:bodyPr>
          <a:lstStyle/>
          <a:p>
            <a:r>
              <a:rPr lang="en-GB" sz="1600" b="1" dirty="0">
                <a:solidFill>
                  <a:srgbClr val="0070C0"/>
                </a:solidFill>
              </a:rPr>
              <a:t>Some principles for addressing an elephant in the room:</a:t>
            </a:r>
          </a:p>
          <a:p>
            <a:pPr marL="285750" indent="-285750">
              <a:buFont typeface="Arial" panose="020B0604020202020204" pitchFamily="34" charset="0"/>
              <a:buChar char="•"/>
            </a:pPr>
            <a:r>
              <a:rPr lang="en-GB" sz="1400" b="1" dirty="0">
                <a:solidFill>
                  <a:srgbClr val="0070C0"/>
                </a:solidFill>
              </a:rPr>
              <a:t>Assume ability / willingness to change.  </a:t>
            </a:r>
            <a:r>
              <a:rPr lang="en-GB" sz="1400" dirty="0">
                <a:solidFill>
                  <a:srgbClr val="0070C0"/>
                </a:solidFill>
              </a:rPr>
              <a:t>Many suffer in silence because they don’t believe they’ll be listened to or that people or institutions may be willing to change.  Raise the issue and give them a chance to change…</a:t>
            </a:r>
          </a:p>
          <a:p>
            <a:pPr marL="285750" indent="-285750">
              <a:buFont typeface="Arial" panose="020B0604020202020204" pitchFamily="34" charset="0"/>
              <a:buChar char="•"/>
            </a:pPr>
            <a:endParaRPr lang="en-GB" sz="1400" dirty="0">
              <a:solidFill>
                <a:srgbClr val="0070C0"/>
              </a:solidFill>
            </a:endParaRPr>
          </a:p>
          <a:p>
            <a:pPr marL="285750" indent="-285750">
              <a:buFont typeface="Arial" panose="020B0604020202020204" pitchFamily="34" charset="0"/>
              <a:buChar char="•"/>
            </a:pPr>
            <a:r>
              <a:rPr lang="en-GB" sz="1400" b="1" dirty="0">
                <a:solidFill>
                  <a:srgbClr val="0070C0"/>
                </a:solidFill>
              </a:rPr>
              <a:t>Get clear about what you really want.  </a:t>
            </a:r>
            <a:r>
              <a:rPr lang="en-GB" sz="1400" dirty="0">
                <a:solidFill>
                  <a:srgbClr val="0070C0"/>
                </a:solidFill>
              </a:rPr>
              <a:t>Check what you’re about to say is rational and not defensive – it often happens when emotions run high.</a:t>
            </a:r>
          </a:p>
          <a:p>
            <a:pPr marL="285750" indent="-285750">
              <a:buFont typeface="Arial" panose="020B0604020202020204" pitchFamily="34" charset="0"/>
              <a:buChar char="•"/>
            </a:pPr>
            <a:r>
              <a:rPr lang="en-GB" sz="1400" dirty="0">
                <a:solidFill>
                  <a:srgbClr val="0070C0"/>
                </a:solidFill>
              </a:rPr>
              <a:t> </a:t>
            </a:r>
            <a:r>
              <a:rPr lang="en-GB" sz="1400" b="1" dirty="0">
                <a:solidFill>
                  <a:srgbClr val="0070C0"/>
                </a:solidFill>
              </a:rPr>
              <a:t>Set your argument in context:  </a:t>
            </a:r>
            <a:r>
              <a:rPr lang="en-GB" sz="1400" dirty="0">
                <a:solidFill>
                  <a:srgbClr val="0070C0"/>
                </a:solidFill>
              </a:rPr>
              <a:t>Avoid what you’re about to say being perceived as an ambush.  Start with what’s good about how things are, and clarify in positive terms what you’re trying to achieve- acknowledge that everyone is working to be efficient, effective etc, and that you are aiming to support their good efforts.</a:t>
            </a:r>
          </a:p>
          <a:p>
            <a:pPr marL="285750" indent="-285750">
              <a:buFont typeface="Arial" panose="020B0604020202020204" pitchFamily="34" charset="0"/>
              <a:buChar char="•"/>
            </a:pPr>
            <a:r>
              <a:rPr lang="en-GB" sz="1400" b="1" dirty="0">
                <a:solidFill>
                  <a:srgbClr val="0070C0"/>
                </a:solidFill>
              </a:rPr>
              <a:t>Be objective, not subjective </a:t>
            </a:r>
            <a:r>
              <a:rPr lang="en-GB" sz="1400" dirty="0">
                <a:solidFill>
                  <a:srgbClr val="0070C0"/>
                </a:solidFill>
              </a:rPr>
              <a:t>– stick to what happened, not your interpretation of it.  (That said, you can </a:t>
            </a:r>
            <a:r>
              <a:rPr lang="en-GB" sz="1400" b="1" i="1" dirty="0">
                <a:solidFill>
                  <a:srgbClr val="0070C0"/>
                </a:solidFill>
              </a:rPr>
              <a:t>then</a:t>
            </a:r>
            <a:r>
              <a:rPr lang="en-GB" sz="1400" dirty="0">
                <a:solidFill>
                  <a:srgbClr val="0070C0"/>
                </a:solidFill>
              </a:rPr>
              <a:t> if appropriate, explain how this felt to you, acknowledging this is subjective).  E.g. – instead of opening with ‘management regard me as incompetent’ how about – I was instructed by management not to discuss end of life issues with patients and families, but to refer such matters to a senior clinician in future.   This made me feel as if management believe me to lack the competence to do this.  There may be another explanation that I’d be grateful to understand. </a:t>
            </a:r>
          </a:p>
          <a:p>
            <a:pPr marL="285750" indent="-285750">
              <a:buFont typeface="Arial" panose="020B0604020202020204" pitchFamily="34" charset="0"/>
              <a:buChar char="•"/>
            </a:pPr>
            <a:r>
              <a:rPr lang="en-GB" sz="1400" b="1" dirty="0">
                <a:solidFill>
                  <a:srgbClr val="0070C0"/>
                </a:solidFill>
              </a:rPr>
              <a:t>Agree an action plan </a:t>
            </a:r>
            <a:r>
              <a:rPr lang="en-GB" sz="1400" dirty="0">
                <a:solidFill>
                  <a:srgbClr val="0070C0"/>
                </a:solidFill>
              </a:rPr>
              <a:t>– if you managed to speak up and this was well-received, things will quickly slip back to the same situation unless you agree an action plan clarifying things that will happen next to ensure change is achieved and adhered to.  </a:t>
            </a:r>
          </a:p>
          <a:p>
            <a:pPr marL="285750" indent="-285750">
              <a:buFont typeface="Arial" panose="020B0604020202020204" pitchFamily="34" charset="0"/>
              <a:buChar char="•"/>
            </a:pPr>
            <a:endParaRPr lang="en-GB" sz="1400" dirty="0">
              <a:solidFill>
                <a:srgbClr val="0070C0"/>
              </a:solidFill>
            </a:endParaRPr>
          </a:p>
          <a:p>
            <a:pPr marL="285750" indent="-285750">
              <a:buFont typeface="Arial" panose="020B0604020202020204" pitchFamily="34" charset="0"/>
              <a:buChar char="•"/>
            </a:pPr>
            <a:r>
              <a:rPr lang="en-GB" sz="1400" dirty="0">
                <a:solidFill>
                  <a:srgbClr val="0070C0"/>
                </a:solidFill>
              </a:rPr>
              <a:t>Robb G (2022) https://www.gra.uk.com/blog/5-crucial-tips-for-addressing-the-elephant-in-the-room</a:t>
            </a:r>
            <a:endParaRPr lang="en-GB" dirty="0">
              <a:solidFill>
                <a:srgbClr val="0070C0"/>
              </a:solidFill>
            </a:endParaRPr>
          </a:p>
        </p:txBody>
      </p:sp>
    </p:spTree>
    <p:extLst>
      <p:ext uri="{BB962C8B-B14F-4D97-AF65-F5344CB8AC3E}">
        <p14:creationId xmlns:p14="http://schemas.microsoft.com/office/powerpoint/2010/main" val="2947741289"/>
      </p:ext>
    </p:extLst>
  </p:cSld>
  <p:clrMapOvr>
    <a:masterClrMapping/>
  </p:clrMapOvr>
  <mc:AlternateContent xmlns:mc="http://schemas.openxmlformats.org/markup-compatibility/2006" xmlns:p14="http://schemas.microsoft.com/office/powerpoint/2010/main">
    <mc:Choice Requires="p14">
      <p:transition spd="slow" p14:dur="2000" advTm="860914"/>
    </mc:Choice>
    <mc:Fallback xmlns="">
      <p:transition spd="slow" advTm="86091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715A-6408-E5AB-F619-4EC825E6F911}"/>
              </a:ext>
            </a:extLst>
          </p:cNvPr>
          <p:cNvSpPr>
            <a:spLocks noGrp="1"/>
          </p:cNvSpPr>
          <p:nvPr>
            <p:ph type="title"/>
          </p:nvPr>
        </p:nvSpPr>
        <p:spPr>
          <a:xfrm>
            <a:off x="838200" y="365125"/>
            <a:ext cx="10515600" cy="483961"/>
          </a:xfrm>
        </p:spPr>
        <p:txBody>
          <a:bodyPr>
            <a:normAutofit fontScale="90000"/>
          </a:bodyPr>
          <a:lstStyle/>
          <a:p>
            <a:r>
              <a:rPr lang="en-GB" b="1" dirty="0">
                <a:solidFill>
                  <a:srgbClr val="0070C0"/>
                </a:solidFill>
              </a:rPr>
              <a:t>Reviewing the experience of your course</a:t>
            </a:r>
            <a:endParaRPr lang="en-GB" dirty="0">
              <a:solidFill>
                <a:srgbClr val="0070C0"/>
              </a:solidFill>
            </a:endParaRPr>
          </a:p>
        </p:txBody>
      </p:sp>
      <p:sp>
        <p:nvSpPr>
          <p:cNvPr id="3" name="Content Placeholder 2">
            <a:extLst>
              <a:ext uri="{FF2B5EF4-FFF2-40B4-BE49-F238E27FC236}">
                <a16:creationId xmlns:a16="http://schemas.microsoft.com/office/drawing/2014/main" id="{60FB6FEC-5A32-AAD7-CF48-18FE602B1DF3}"/>
              </a:ext>
            </a:extLst>
          </p:cNvPr>
          <p:cNvSpPr>
            <a:spLocks noGrp="1"/>
          </p:cNvSpPr>
          <p:nvPr>
            <p:ph idx="1"/>
          </p:nvPr>
        </p:nvSpPr>
        <p:spPr>
          <a:xfrm>
            <a:off x="373224" y="1013862"/>
            <a:ext cx="8724124" cy="5079028"/>
          </a:xfrm>
        </p:spPr>
        <p:txBody>
          <a:bodyPr>
            <a:normAutofit lnSpcReduction="10000"/>
          </a:bodyPr>
          <a:lstStyle/>
          <a:p>
            <a:r>
              <a:rPr lang="en-GB" dirty="0">
                <a:solidFill>
                  <a:srgbClr val="0070C0"/>
                </a:solidFill>
              </a:rPr>
              <a:t>As you near completion of your course, it’s time to reflect</a:t>
            </a:r>
          </a:p>
          <a:p>
            <a:r>
              <a:rPr lang="en-GB" dirty="0">
                <a:solidFill>
                  <a:srgbClr val="0070C0"/>
                </a:solidFill>
              </a:rPr>
              <a:t>It is pointless completing a specialist </a:t>
            </a:r>
            <a:r>
              <a:rPr lang="en-GB" dirty="0" err="1">
                <a:solidFill>
                  <a:srgbClr val="0070C0"/>
                </a:solidFill>
              </a:rPr>
              <a:t>nEUROcare</a:t>
            </a:r>
            <a:r>
              <a:rPr lang="en-GB" dirty="0">
                <a:solidFill>
                  <a:srgbClr val="0070C0"/>
                </a:solidFill>
              </a:rPr>
              <a:t> course, if your practice doesn’t change, and if that of your colleagues doesn’t change; and if QoL for people with NDDs in your care doesn’t improve.</a:t>
            </a:r>
          </a:p>
          <a:p>
            <a:r>
              <a:rPr lang="en-GB" dirty="0">
                <a:solidFill>
                  <a:srgbClr val="0070C0"/>
                </a:solidFill>
              </a:rPr>
              <a:t>That raises lots difficult questions such as –</a:t>
            </a:r>
          </a:p>
          <a:p>
            <a:r>
              <a:rPr lang="en-GB" dirty="0">
                <a:solidFill>
                  <a:srgbClr val="0070C0"/>
                </a:solidFill>
              </a:rPr>
              <a:t>What was the experience?</a:t>
            </a:r>
          </a:p>
          <a:p>
            <a:r>
              <a:rPr lang="en-GB" dirty="0">
                <a:solidFill>
                  <a:srgbClr val="0070C0"/>
                </a:solidFill>
              </a:rPr>
              <a:t>What did you learn?</a:t>
            </a:r>
          </a:p>
          <a:p>
            <a:r>
              <a:rPr lang="en-GB" dirty="0">
                <a:solidFill>
                  <a:srgbClr val="0070C0"/>
                </a:solidFill>
              </a:rPr>
              <a:t>What should stay the same?</a:t>
            </a:r>
          </a:p>
          <a:p>
            <a:r>
              <a:rPr lang="en-GB" dirty="0">
                <a:solidFill>
                  <a:srgbClr val="0070C0"/>
                </a:solidFill>
              </a:rPr>
              <a:t>What should change?</a:t>
            </a:r>
          </a:p>
          <a:p>
            <a:r>
              <a:rPr lang="en-GB" dirty="0">
                <a:solidFill>
                  <a:srgbClr val="0070C0"/>
                </a:solidFill>
              </a:rPr>
              <a:t>How can you influence, initiate, and manage change?</a:t>
            </a:r>
          </a:p>
        </p:txBody>
      </p:sp>
      <p:pic>
        <p:nvPicPr>
          <p:cNvPr id="1026" name="Picture 2" descr="reviewing-assessing-practice-web">
            <a:extLst>
              <a:ext uri="{FF2B5EF4-FFF2-40B4-BE49-F238E27FC236}">
                <a16:creationId xmlns:a16="http://schemas.microsoft.com/office/drawing/2014/main" id="{418D7FB4-72E9-9EB1-FDC4-52B288B91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799" y="1547326"/>
            <a:ext cx="2447731" cy="2447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4BD981-6F44-E265-24C7-3BB0D8B0388F}"/>
              </a:ext>
            </a:extLst>
          </p:cNvPr>
          <p:cNvSpPr txBox="1"/>
          <p:nvPr/>
        </p:nvSpPr>
        <p:spPr>
          <a:xfrm>
            <a:off x="9448799" y="3785356"/>
            <a:ext cx="2447730" cy="830997"/>
          </a:xfrm>
          <a:prstGeom prst="rect">
            <a:avLst/>
          </a:prstGeom>
          <a:noFill/>
        </p:spPr>
        <p:txBody>
          <a:bodyPr wrap="square">
            <a:spAutoFit/>
          </a:bodyPr>
          <a:lstStyle/>
          <a:p>
            <a:r>
              <a:rPr lang="en-GB" sz="1200" dirty="0">
                <a:solidFill>
                  <a:srgbClr val="0070C0"/>
                </a:solidFill>
              </a:rPr>
              <a:t>https://www.effectivepractitioner.nes.scot.nhs.uk/evidence,-research-and-development/reviewing-and-assessing-practice.aspx</a:t>
            </a:r>
          </a:p>
        </p:txBody>
      </p:sp>
    </p:spTree>
    <p:extLst>
      <p:ext uri="{BB962C8B-B14F-4D97-AF65-F5344CB8AC3E}">
        <p14:creationId xmlns:p14="http://schemas.microsoft.com/office/powerpoint/2010/main" val="1951576445"/>
      </p:ext>
    </p:extLst>
  </p:cSld>
  <p:clrMapOvr>
    <a:masterClrMapping/>
  </p:clrMapOvr>
  <mc:AlternateContent xmlns:mc="http://schemas.openxmlformats.org/markup-compatibility/2006" xmlns:p14="http://schemas.microsoft.com/office/powerpoint/2010/main">
    <mc:Choice Requires="p14">
      <p:transition spd="slow" p14:dur="2000" advTm="117489"/>
    </mc:Choice>
    <mc:Fallback xmlns="">
      <p:transition spd="slow" advTm="11748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1167-4DE0-4BE6-B067-7166447ADB93}"/>
              </a:ext>
            </a:extLst>
          </p:cNvPr>
          <p:cNvSpPr>
            <a:spLocks noGrp="1"/>
          </p:cNvSpPr>
          <p:nvPr>
            <p:ph type="title"/>
          </p:nvPr>
        </p:nvSpPr>
        <p:spPr>
          <a:xfrm>
            <a:off x="838200" y="365126"/>
            <a:ext cx="10515600" cy="409316"/>
          </a:xfrm>
        </p:spPr>
        <p:txBody>
          <a:bodyPr>
            <a:normAutofit fontScale="90000"/>
          </a:bodyPr>
          <a:lstStyle/>
          <a:p>
            <a:r>
              <a:rPr lang="en-GB" b="1" dirty="0">
                <a:solidFill>
                  <a:srgbClr val="0070C0"/>
                </a:solidFill>
              </a:rPr>
              <a:t>Retaining </a:t>
            </a:r>
            <a:r>
              <a:rPr lang="en-GB" b="1" dirty="0" err="1">
                <a:solidFill>
                  <a:srgbClr val="0070C0"/>
                </a:solidFill>
              </a:rPr>
              <a:t>nEUROcare</a:t>
            </a:r>
            <a:r>
              <a:rPr lang="en-GB" b="1" dirty="0">
                <a:solidFill>
                  <a:srgbClr val="0070C0"/>
                </a:solidFill>
              </a:rPr>
              <a:t> professionals</a:t>
            </a:r>
          </a:p>
        </p:txBody>
      </p:sp>
      <p:sp>
        <p:nvSpPr>
          <p:cNvPr id="3" name="Content Placeholder 2">
            <a:extLst>
              <a:ext uri="{FF2B5EF4-FFF2-40B4-BE49-F238E27FC236}">
                <a16:creationId xmlns:a16="http://schemas.microsoft.com/office/drawing/2014/main" id="{D3A225F7-0F85-F71E-AE55-D81DB94146D7}"/>
              </a:ext>
            </a:extLst>
          </p:cNvPr>
          <p:cNvSpPr>
            <a:spLocks noGrp="1"/>
          </p:cNvSpPr>
          <p:nvPr>
            <p:ph idx="1"/>
          </p:nvPr>
        </p:nvSpPr>
        <p:spPr>
          <a:xfrm>
            <a:off x="298580" y="920554"/>
            <a:ext cx="8612156" cy="5172335"/>
          </a:xfrm>
        </p:spPr>
        <p:txBody>
          <a:bodyPr>
            <a:normAutofit fontScale="92500" lnSpcReduction="10000"/>
          </a:bodyPr>
          <a:lstStyle/>
          <a:p>
            <a:r>
              <a:rPr lang="en-GB" dirty="0">
                <a:solidFill>
                  <a:srgbClr val="0070C0"/>
                </a:solidFill>
              </a:rPr>
              <a:t>Nursing shortages are common worldwide.  They make up the greatest proportion of healthcare professionals, and give most direct patient care </a:t>
            </a:r>
            <a:r>
              <a:rPr lang="en-GB" sz="1600" dirty="0">
                <a:solidFill>
                  <a:srgbClr val="0070C0"/>
                </a:solidFill>
              </a:rPr>
              <a:t>Kumari </a:t>
            </a:r>
            <a:r>
              <a:rPr lang="en-GB" sz="1600" dirty="0" err="1">
                <a:solidFill>
                  <a:srgbClr val="0070C0"/>
                </a:solidFill>
              </a:rPr>
              <a:t>Shammika</a:t>
            </a:r>
            <a:r>
              <a:rPr lang="en-GB" sz="1600" dirty="0">
                <a:solidFill>
                  <a:srgbClr val="0070C0"/>
                </a:solidFill>
              </a:rPr>
              <a:t> </a:t>
            </a:r>
            <a:r>
              <a:rPr lang="en-GB" sz="1600" dirty="0" err="1">
                <a:solidFill>
                  <a:srgbClr val="0070C0"/>
                </a:solidFill>
              </a:rPr>
              <a:t>Senani</a:t>
            </a:r>
            <a:r>
              <a:rPr lang="en-GB" sz="1600" dirty="0">
                <a:solidFill>
                  <a:srgbClr val="0070C0"/>
                </a:solidFill>
              </a:rPr>
              <a:t> </a:t>
            </a:r>
            <a:r>
              <a:rPr lang="en-GB" sz="1600" dirty="0" err="1">
                <a:solidFill>
                  <a:srgbClr val="0070C0"/>
                </a:solidFill>
              </a:rPr>
              <a:t>Mudihanselage</a:t>
            </a:r>
            <a:r>
              <a:rPr lang="en-GB" sz="1600" dirty="0">
                <a:solidFill>
                  <a:srgbClr val="0070C0"/>
                </a:solidFill>
              </a:rPr>
              <a:t> </a:t>
            </a:r>
            <a:r>
              <a:rPr lang="en-GB" sz="1600" dirty="0" err="1">
                <a:solidFill>
                  <a:srgbClr val="0070C0"/>
                </a:solidFill>
              </a:rPr>
              <a:t>Hellerawa</a:t>
            </a:r>
            <a:r>
              <a:rPr lang="en-GB" sz="1600" dirty="0">
                <a:solidFill>
                  <a:srgbClr val="0070C0"/>
                </a:solidFill>
              </a:rPr>
              <a:t>, De </a:t>
            </a:r>
            <a:r>
              <a:rPr lang="en-GB" sz="1600" dirty="0" err="1">
                <a:solidFill>
                  <a:srgbClr val="0070C0"/>
                </a:solidFill>
              </a:rPr>
              <a:t>Alwis</a:t>
            </a:r>
            <a:r>
              <a:rPr lang="en-GB" sz="1600" dirty="0">
                <a:solidFill>
                  <a:srgbClr val="0070C0"/>
                </a:solidFill>
              </a:rPr>
              <a:t> </a:t>
            </a:r>
            <a:r>
              <a:rPr lang="en-GB" sz="1600" dirty="0" err="1">
                <a:solidFill>
                  <a:srgbClr val="0070C0"/>
                </a:solidFill>
              </a:rPr>
              <a:t>Chamaru</a:t>
            </a:r>
            <a:r>
              <a:rPr lang="en-GB" sz="1600" dirty="0">
                <a:solidFill>
                  <a:srgbClr val="0070C0"/>
                </a:solidFill>
              </a:rPr>
              <a:t> </a:t>
            </a:r>
            <a:r>
              <a:rPr lang="en-GB" sz="1600" dirty="0" err="1">
                <a:solidFill>
                  <a:srgbClr val="0070C0"/>
                </a:solidFill>
              </a:rPr>
              <a:t>Adambarage</a:t>
            </a:r>
            <a:r>
              <a:rPr lang="en-GB" sz="1600" dirty="0">
                <a:solidFill>
                  <a:srgbClr val="0070C0"/>
                </a:solidFill>
              </a:rPr>
              <a:t> (2015).</a:t>
            </a:r>
          </a:p>
          <a:p>
            <a:r>
              <a:rPr lang="en-GB" dirty="0">
                <a:solidFill>
                  <a:srgbClr val="0070C0"/>
                </a:solidFill>
              </a:rPr>
              <a:t>An exploratory study (self-administered questionnaire, randomly recruited nursing officers (N=93 returned of 100 selected) at Polonnaruwa District Hospital (North Central Province of Sri Lanka) found a positive relationship between nursing shortage and workload, also between workload and quality of patient care.</a:t>
            </a:r>
          </a:p>
          <a:p>
            <a:r>
              <a:rPr lang="en-GB" dirty="0">
                <a:solidFill>
                  <a:srgbClr val="0070C0"/>
                </a:solidFill>
              </a:rPr>
              <a:t>Ability of nurses to manage emotions of self and others mitigates stress among nurses.   i.e. nurse’s emotional intelligence is a partly modifying variable for job outcome for nurses. </a:t>
            </a:r>
          </a:p>
        </p:txBody>
      </p:sp>
      <p:pic>
        <p:nvPicPr>
          <p:cNvPr id="5" name="Picture 4">
            <a:extLst>
              <a:ext uri="{FF2B5EF4-FFF2-40B4-BE49-F238E27FC236}">
                <a16:creationId xmlns:a16="http://schemas.microsoft.com/office/drawing/2014/main" id="{52E55154-E445-D8DB-3EE8-58FF6074B116}"/>
              </a:ext>
            </a:extLst>
          </p:cNvPr>
          <p:cNvPicPr>
            <a:picLocks noChangeAspect="1"/>
          </p:cNvPicPr>
          <p:nvPr/>
        </p:nvPicPr>
        <p:blipFill rotWithShape="1">
          <a:blip r:embed="rId2"/>
          <a:srcRect l="24719" t="45987" r="26913" b="22042"/>
          <a:stretch/>
        </p:blipFill>
        <p:spPr>
          <a:xfrm>
            <a:off x="9004011" y="701285"/>
            <a:ext cx="2957836" cy="1370111"/>
          </a:xfrm>
          <a:prstGeom prst="rect">
            <a:avLst/>
          </a:prstGeom>
        </p:spPr>
      </p:pic>
      <p:sp>
        <p:nvSpPr>
          <p:cNvPr id="7" name="TextBox 6">
            <a:extLst>
              <a:ext uri="{FF2B5EF4-FFF2-40B4-BE49-F238E27FC236}">
                <a16:creationId xmlns:a16="http://schemas.microsoft.com/office/drawing/2014/main" id="{ECDDA1B6-75F8-DCAD-821D-D3FDB16764B5}"/>
              </a:ext>
            </a:extLst>
          </p:cNvPr>
          <p:cNvSpPr txBox="1"/>
          <p:nvPr/>
        </p:nvSpPr>
        <p:spPr>
          <a:xfrm>
            <a:off x="9004011" y="2071396"/>
            <a:ext cx="3128087" cy="1569660"/>
          </a:xfrm>
          <a:prstGeom prst="rect">
            <a:avLst/>
          </a:prstGeom>
          <a:noFill/>
        </p:spPr>
        <p:txBody>
          <a:bodyPr wrap="square">
            <a:spAutoFit/>
          </a:bodyPr>
          <a:lstStyle/>
          <a:p>
            <a:r>
              <a:rPr lang="en-GB" sz="1600" b="0" i="0" dirty="0">
                <a:solidFill>
                  <a:srgbClr val="0070C0"/>
                </a:solidFill>
                <a:effectLst/>
              </a:rPr>
              <a:t>Doctors and other health workers demonstrating over shortages and higher taxes outside </a:t>
            </a:r>
            <a:r>
              <a:rPr lang="en-GB" sz="1600" b="0" i="0" dirty="0" err="1">
                <a:solidFill>
                  <a:srgbClr val="0070C0"/>
                </a:solidFill>
                <a:effectLst/>
              </a:rPr>
              <a:t>Apecsha</a:t>
            </a:r>
            <a:r>
              <a:rPr lang="en-GB" sz="1600" b="0" i="0" dirty="0">
                <a:solidFill>
                  <a:srgbClr val="0070C0"/>
                </a:solidFill>
                <a:effectLst/>
              </a:rPr>
              <a:t> cancer hospital, </a:t>
            </a:r>
            <a:r>
              <a:rPr lang="en-GB" sz="1600" b="0" i="0" dirty="0" err="1">
                <a:solidFill>
                  <a:srgbClr val="0070C0"/>
                </a:solidFill>
                <a:effectLst/>
              </a:rPr>
              <a:t>Mharagama</a:t>
            </a:r>
            <a:r>
              <a:rPr lang="en-GB" sz="1600" b="0" i="0" dirty="0">
                <a:solidFill>
                  <a:srgbClr val="0070C0"/>
                </a:solidFill>
                <a:effectLst/>
              </a:rPr>
              <a:t>, a Colombo suburb [Photo by Health workers]</a:t>
            </a:r>
            <a:endParaRPr lang="en-GB" sz="1600" dirty="0">
              <a:solidFill>
                <a:srgbClr val="0070C0"/>
              </a:solidFill>
            </a:endParaRPr>
          </a:p>
        </p:txBody>
      </p:sp>
      <p:sp>
        <p:nvSpPr>
          <p:cNvPr id="9" name="TextBox 8">
            <a:extLst>
              <a:ext uri="{FF2B5EF4-FFF2-40B4-BE49-F238E27FC236}">
                <a16:creationId xmlns:a16="http://schemas.microsoft.com/office/drawing/2014/main" id="{29755D56-EEE9-B1FE-118D-4874CBB2E1B6}"/>
              </a:ext>
            </a:extLst>
          </p:cNvPr>
          <p:cNvSpPr txBox="1"/>
          <p:nvPr/>
        </p:nvSpPr>
        <p:spPr>
          <a:xfrm>
            <a:off x="9081766" y="3641056"/>
            <a:ext cx="3050332" cy="830997"/>
          </a:xfrm>
          <a:prstGeom prst="rect">
            <a:avLst/>
          </a:prstGeom>
          <a:noFill/>
        </p:spPr>
        <p:txBody>
          <a:bodyPr wrap="square">
            <a:spAutoFit/>
          </a:bodyPr>
          <a:lstStyle/>
          <a:p>
            <a:r>
              <a:rPr lang="en-GB" sz="1600" dirty="0">
                <a:solidFill>
                  <a:srgbClr val="0070C0"/>
                </a:solidFill>
              </a:rPr>
              <a:t>World Socialist Website, https://www.wsws.org/en/articles/2023/02/14/bfkd-f14.html</a:t>
            </a:r>
          </a:p>
        </p:txBody>
      </p:sp>
    </p:spTree>
    <p:extLst>
      <p:ext uri="{BB962C8B-B14F-4D97-AF65-F5344CB8AC3E}">
        <p14:creationId xmlns:p14="http://schemas.microsoft.com/office/powerpoint/2010/main" val="2943007493"/>
      </p:ext>
    </p:extLst>
  </p:cSld>
  <p:clrMapOvr>
    <a:masterClrMapping/>
  </p:clrMapOvr>
  <mc:AlternateContent xmlns:mc="http://schemas.openxmlformats.org/markup-compatibility/2006" xmlns:p14="http://schemas.microsoft.com/office/powerpoint/2010/main">
    <mc:Choice Requires="p14">
      <p:transition spd="slow" p14:dur="2000" advTm="172303"/>
    </mc:Choice>
    <mc:Fallback xmlns="">
      <p:transition spd="slow" advTm="17230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E21B59-9486-7D0F-D856-4765A00B3CF0}"/>
              </a:ext>
            </a:extLst>
          </p:cNvPr>
          <p:cNvPicPr>
            <a:picLocks noChangeAspect="1"/>
          </p:cNvPicPr>
          <p:nvPr/>
        </p:nvPicPr>
        <p:blipFill rotWithShape="1">
          <a:blip r:embed="rId2"/>
          <a:srcRect l="35970" t="12653" r="37168" b="49553"/>
          <a:stretch/>
        </p:blipFill>
        <p:spPr>
          <a:xfrm>
            <a:off x="7483151" y="214603"/>
            <a:ext cx="4468327" cy="3536303"/>
          </a:xfrm>
          <a:prstGeom prst="rect">
            <a:avLst/>
          </a:prstGeom>
        </p:spPr>
      </p:pic>
      <p:sp>
        <p:nvSpPr>
          <p:cNvPr id="7" name="TextBox 6">
            <a:extLst>
              <a:ext uri="{FF2B5EF4-FFF2-40B4-BE49-F238E27FC236}">
                <a16:creationId xmlns:a16="http://schemas.microsoft.com/office/drawing/2014/main" id="{2189DBCE-97ED-0568-9874-B56FB3FE744C}"/>
              </a:ext>
            </a:extLst>
          </p:cNvPr>
          <p:cNvSpPr txBox="1"/>
          <p:nvPr/>
        </p:nvSpPr>
        <p:spPr>
          <a:xfrm>
            <a:off x="457199" y="394749"/>
            <a:ext cx="6635104" cy="5016758"/>
          </a:xfrm>
          <a:prstGeom prst="rect">
            <a:avLst/>
          </a:prstGeom>
          <a:noFill/>
        </p:spPr>
        <p:txBody>
          <a:bodyPr wrap="square">
            <a:spAutoFit/>
          </a:bodyPr>
          <a:lstStyle/>
          <a:p>
            <a:r>
              <a:rPr lang="en-GB" sz="1600" dirty="0">
                <a:solidFill>
                  <a:srgbClr val="0070C0"/>
                </a:solidFill>
              </a:rPr>
              <a:t>Broom (2020) - “Rich countries are ‘raiding’ nurses from their lower-income neighbours, a global nursing organisation says, leaving parts of the global South with less than 900 nurses for every one million people.</a:t>
            </a:r>
          </a:p>
          <a:p>
            <a:endParaRPr lang="en-GB" sz="1600" dirty="0">
              <a:solidFill>
                <a:srgbClr val="0070C0"/>
              </a:solidFill>
            </a:endParaRPr>
          </a:p>
          <a:p>
            <a:r>
              <a:rPr lang="en-GB" sz="1600" dirty="0">
                <a:solidFill>
                  <a:srgbClr val="0070C0"/>
                </a:solidFill>
              </a:rPr>
              <a:t>The first-ever State of the World’s Nursing report, (WHO 2020) timed to coincide with World Health Day, paints a stark picture of the disparities between rich and poor countries’ health systems.</a:t>
            </a:r>
          </a:p>
          <a:p>
            <a:endParaRPr lang="en-GB" sz="1600" dirty="0">
              <a:solidFill>
                <a:srgbClr val="0070C0"/>
              </a:solidFill>
            </a:endParaRPr>
          </a:p>
          <a:p>
            <a:r>
              <a:rPr lang="en-GB" sz="1600" dirty="0">
                <a:solidFill>
                  <a:srgbClr val="0070C0"/>
                </a:solidFill>
              </a:rPr>
              <a:t>Global imbalances of critical nursing staff are being exacerbated by the failure of developed countries to educate and train their own nurses, say the report’s authors.</a:t>
            </a:r>
          </a:p>
          <a:p>
            <a:endParaRPr lang="en-GB" sz="1600" dirty="0">
              <a:solidFill>
                <a:srgbClr val="0070C0"/>
              </a:solidFill>
            </a:endParaRPr>
          </a:p>
          <a:p>
            <a:r>
              <a:rPr lang="en-GB" sz="1600" b="1" dirty="0">
                <a:solidFill>
                  <a:srgbClr val="0070C0"/>
                </a:solidFill>
              </a:rPr>
              <a:t>“Retention is as important as recruitment</a:t>
            </a:r>
            <a:r>
              <a:rPr lang="en-GB" sz="1600" dirty="0">
                <a:solidFill>
                  <a:srgbClr val="0070C0"/>
                </a:solidFill>
              </a:rPr>
              <a:t>. And retention means that we have to take much more seriously improving working conditions.”</a:t>
            </a:r>
          </a:p>
          <a:p>
            <a:r>
              <a:rPr lang="en-GB" sz="1600" dirty="0">
                <a:solidFill>
                  <a:srgbClr val="0070C0"/>
                </a:solidFill>
              </a:rPr>
              <a:t>Howard Catton, chief executive, International Council of Nurses</a:t>
            </a:r>
          </a:p>
          <a:p>
            <a:r>
              <a:rPr lang="en-GB" sz="1600" dirty="0">
                <a:solidFill>
                  <a:srgbClr val="0070C0"/>
                </a:solidFill>
              </a:rPr>
              <a:t>Europe and the Americas average about 81 nurses per 10,000 people. In the Western Pacific the ratio is 36 nurses to every 10,000 people.</a:t>
            </a:r>
          </a:p>
          <a:p>
            <a:endParaRPr lang="en-GB" sz="1600" dirty="0">
              <a:solidFill>
                <a:srgbClr val="0070C0"/>
              </a:solidFill>
            </a:endParaRPr>
          </a:p>
          <a:p>
            <a:r>
              <a:rPr lang="en-GB" sz="1600" dirty="0">
                <a:solidFill>
                  <a:srgbClr val="0070C0"/>
                </a:solidFill>
              </a:rPr>
              <a:t>But in Africa there are just 8.7 nurses for every 10,000 people, and in South-East Asia and the Eastern Mediterranean about 16 per 10,000”.</a:t>
            </a:r>
          </a:p>
        </p:txBody>
      </p:sp>
      <p:sp>
        <p:nvSpPr>
          <p:cNvPr id="9" name="TextBox 8">
            <a:extLst>
              <a:ext uri="{FF2B5EF4-FFF2-40B4-BE49-F238E27FC236}">
                <a16:creationId xmlns:a16="http://schemas.microsoft.com/office/drawing/2014/main" id="{25895532-5034-A140-ABEB-572A7F8D2FF9}"/>
              </a:ext>
            </a:extLst>
          </p:cNvPr>
          <p:cNvSpPr txBox="1"/>
          <p:nvPr/>
        </p:nvSpPr>
        <p:spPr>
          <a:xfrm>
            <a:off x="7903028" y="3750906"/>
            <a:ext cx="3657601" cy="830997"/>
          </a:xfrm>
          <a:prstGeom prst="rect">
            <a:avLst/>
          </a:prstGeom>
          <a:noFill/>
        </p:spPr>
        <p:txBody>
          <a:bodyPr wrap="square">
            <a:spAutoFit/>
          </a:bodyPr>
          <a:lstStyle/>
          <a:p>
            <a:r>
              <a:rPr lang="en-GB" sz="1600" dirty="0">
                <a:solidFill>
                  <a:srgbClr val="0070C0"/>
                </a:solidFill>
              </a:rPr>
              <a:t>https://www.scidev.net/global/news/rich-countries-raiding-developing-world-s-nurses/</a:t>
            </a:r>
          </a:p>
        </p:txBody>
      </p:sp>
    </p:spTree>
    <p:extLst>
      <p:ext uri="{BB962C8B-B14F-4D97-AF65-F5344CB8AC3E}">
        <p14:creationId xmlns:p14="http://schemas.microsoft.com/office/powerpoint/2010/main" val="3007992713"/>
      </p:ext>
    </p:extLst>
  </p:cSld>
  <p:clrMapOvr>
    <a:masterClrMapping/>
  </p:clrMapOvr>
  <mc:AlternateContent xmlns:mc="http://schemas.openxmlformats.org/markup-compatibility/2006" xmlns:p14="http://schemas.microsoft.com/office/powerpoint/2010/main">
    <mc:Choice Requires="p14">
      <p:transition spd="slow" p14:dur="2000" advTm="162018"/>
    </mc:Choice>
    <mc:Fallback xmlns="">
      <p:transition spd="slow" advTm="16201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2575F2-57B2-66AC-6AC2-0287FC3A6645}"/>
              </a:ext>
            </a:extLst>
          </p:cNvPr>
          <p:cNvSpPr txBox="1"/>
          <p:nvPr/>
        </p:nvSpPr>
        <p:spPr>
          <a:xfrm>
            <a:off x="410548" y="261257"/>
            <a:ext cx="3312366" cy="5632311"/>
          </a:xfrm>
          <a:prstGeom prst="rect">
            <a:avLst/>
          </a:prstGeom>
          <a:noFill/>
        </p:spPr>
        <p:txBody>
          <a:bodyPr wrap="square">
            <a:spAutoFit/>
          </a:bodyPr>
          <a:lstStyle/>
          <a:p>
            <a:r>
              <a:rPr lang="en-GB" dirty="0">
                <a:solidFill>
                  <a:srgbClr val="0070C0"/>
                </a:solidFill>
              </a:rPr>
              <a:t>Broom (2020):  “Eighty per cent of the world’s nurses only currently serve 50 per cent of the world’s population,” says Mary Watkins, alternate chair at Nursing Now, which co-produced the report with the International Council of Nurses (ICN) and the World Health Organization.</a:t>
            </a:r>
          </a:p>
          <a:p>
            <a:endParaRPr lang="en-GB" dirty="0">
              <a:solidFill>
                <a:srgbClr val="0070C0"/>
              </a:solidFill>
            </a:endParaRPr>
          </a:p>
          <a:p>
            <a:r>
              <a:rPr lang="en-GB" dirty="0">
                <a:solidFill>
                  <a:srgbClr val="0070C0"/>
                </a:solidFill>
              </a:rPr>
              <a:t>These under-staffed regions will be short of 5.7 million nurses by 2030, the report estimates.</a:t>
            </a:r>
          </a:p>
          <a:p>
            <a:endParaRPr lang="en-GB" dirty="0">
              <a:solidFill>
                <a:srgbClr val="0070C0"/>
              </a:solidFill>
            </a:endParaRPr>
          </a:p>
          <a:p>
            <a:r>
              <a:rPr lang="en-GB" dirty="0">
                <a:solidFill>
                  <a:srgbClr val="0070C0"/>
                </a:solidFill>
              </a:rPr>
              <a:t>“That’s over a 20 per cent shortage, but we know that it’s even higher in certain areas because of the maldistribution that we have,” says ICN chief executive Howard Catton.</a:t>
            </a:r>
          </a:p>
        </p:txBody>
      </p:sp>
      <p:pic>
        <p:nvPicPr>
          <p:cNvPr id="6" name="Picture 5">
            <a:extLst>
              <a:ext uri="{FF2B5EF4-FFF2-40B4-BE49-F238E27FC236}">
                <a16:creationId xmlns:a16="http://schemas.microsoft.com/office/drawing/2014/main" id="{93D345AD-F9FD-9D49-429F-01E23E752EFF}"/>
              </a:ext>
            </a:extLst>
          </p:cNvPr>
          <p:cNvPicPr>
            <a:picLocks noChangeAspect="1"/>
          </p:cNvPicPr>
          <p:nvPr/>
        </p:nvPicPr>
        <p:blipFill>
          <a:blip r:embed="rId2"/>
          <a:stretch>
            <a:fillRect/>
          </a:stretch>
        </p:blipFill>
        <p:spPr>
          <a:xfrm>
            <a:off x="3656627" y="422987"/>
            <a:ext cx="8124825" cy="5044752"/>
          </a:xfrm>
          <a:prstGeom prst="rect">
            <a:avLst/>
          </a:prstGeom>
        </p:spPr>
      </p:pic>
      <p:sp>
        <p:nvSpPr>
          <p:cNvPr id="9" name="TextBox 8">
            <a:extLst>
              <a:ext uri="{FF2B5EF4-FFF2-40B4-BE49-F238E27FC236}">
                <a16:creationId xmlns:a16="http://schemas.microsoft.com/office/drawing/2014/main" id="{31B555DF-B72B-8187-1604-4A8020775DAC}"/>
              </a:ext>
            </a:extLst>
          </p:cNvPr>
          <p:cNvSpPr txBox="1"/>
          <p:nvPr/>
        </p:nvSpPr>
        <p:spPr>
          <a:xfrm>
            <a:off x="4009831" y="5739679"/>
            <a:ext cx="6953638" cy="307777"/>
          </a:xfrm>
          <a:prstGeom prst="rect">
            <a:avLst/>
          </a:prstGeom>
          <a:noFill/>
        </p:spPr>
        <p:txBody>
          <a:bodyPr wrap="square">
            <a:spAutoFit/>
          </a:bodyPr>
          <a:lstStyle/>
          <a:p>
            <a:r>
              <a:rPr lang="en-GB" sz="1400" dirty="0">
                <a:solidFill>
                  <a:srgbClr val="0070C0"/>
                </a:solidFill>
              </a:rPr>
              <a:t>https://www.scidev.net/global/news/rich-countries-raiding-developing-world-s-nurses/</a:t>
            </a:r>
          </a:p>
        </p:txBody>
      </p:sp>
    </p:spTree>
    <p:extLst>
      <p:ext uri="{BB962C8B-B14F-4D97-AF65-F5344CB8AC3E}">
        <p14:creationId xmlns:p14="http://schemas.microsoft.com/office/powerpoint/2010/main" val="1536047153"/>
      </p:ext>
    </p:extLst>
  </p:cSld>
  <p:clrMapOvr>
    <a:masterClrMapping/>
  </p:clrMapOvr>
  <mc:AlternateContent xmlns:mc="http://schemas.openxmlformats.org/markup-compatibility/2006" xmlns:p14="http://schemas.microsoft.com/office/powerpoint/2010/main">
    <mc:Choice Requires="p14">
      <p:transition spd="slow" p14:dur="2000" advTm="175464"/>
    </mc:Choice>
    <mc:Fallback xmlns="">
      <p:transition spd="slow" advTm="17546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FB8144-D702-CD0D-6EC6-338E75FD7A12}"/>
              </a:ext>
            </a:extLst>
          </p:cNvPr>
          <p:cNvSpPr txBox="1"/>
          <p:nvPr/>
        </p:nvSpPr>
        <p:spPr>
          <a:xfrm>
            <a:off x="678802" y="517763"/>
            <a:ext cx="6097554" cy="1477328"/>
          </a:xfrm>
          <a:prstGeom prst="rect">
            <a:avLst/>
          </a:prstGeom>
          <a:noFill/>
        </p:spPr>
        <p:txBody>
          <a:bodyPr wrap="square">
            <a:spAutoFit/>
          </a:bodyPr>
          <a:lstStyle/>
          <a:p>
            <a:pPr algn="l"/>
            <a:r>
              <a:rPr lang="en-GB" b="0" i="0" dirty="0">
                <a:solidFill>
                  <a:srgbClr val="0070C0"/>
                </a:solidFill>
                <a:effectLst/>
                <a:latin typeface="CaeciliaCom-55Roman"/>
              </a:rPr>
              <a:t>Broom (2020):  Data from the OECD (the Organisation for Economic Co-operation and Development) shows the number of foreign nurses in wealthy states increased more than 20 per cent between 2006 and 2016.  “We have an over-reliance in high income countries on migration,” Catton says.</a:t>
            </a:r>
          </a:p>
        </p:txBody>
      </p:sp>
      <p:sp>
        <p:nvSpPr>
          <p:cNvPr id="7" name="TextBox 6">
            <a:extLst>
              <a:ext uri="{FF2B5EF4-FFF2-40B4-BE49-F238E27FC236}">
                <a16:creationId xmlns:a16="http://schemas.microsoft.com/office/drawing/2014/main" id="{CDFD8BD7-09AE-8172-91BC-6EE4DA04D4DD}"/>
              </a:ext>
            </a:extLst>
          </p:cNvPr>
          <p:cNvSpPr txBox="1"/>
          <p:nvPr/>
        </p:nvSpPr>
        <p:spPr>
          <a:xfrm>
            <a:off x="678802" y="2770821"/>
            <a:ext cx="6097554" cy="2585323"/>
          </a:xfrm>
          <a:prstGeom prst="rect">
            <a:avLst/>
          </a:prstGeom>
          <a:noFill/>
        </p:spPr>
        <p:txBody>
          <a:bodyPr wrap="square">
            <a:spAutoFit/>
          </a:bodyPr>
          <a:lstStyle/>
          <a:p>
            <a:pPr algn="l"/>
            <a:r>
              <a:rPr lang="en-GB" b="0" i="0" dirty="0">
                <a:solidFill>
                  <a:srgbClr val="0070C0"/>
                </a:solidFill>
                <a:effectLst/>
                <a:latin typeface="CaeciliaCom-55Roman"/>
              </a:rPr>
              <a:t>We know migration has been a problem for a while, and it looks like it could be set to be worse, also because of the ageing populations in the EU and America.</a:t>
            </a:r>
          </a:p>
          <a:p>
            <a:pPr algn="l"/>
            <a:r>
              <a:rPr lang="en-GB" b="0" i="0" dirty="0">
                <a:solidFill>
                  <a:srgbClr val="0070C0"/>
                </a:solidFill>
                <a:effectLst/>
                <a:latin typeface="CaeciliaCom-55Roman"/>
              </a:rPr>
              <a:t>“If they raid low- and middle-income countries it will exacerbate shortages and maldistribution."</a:t>
            </a:r>
          </a:p>
          <a:p>
            <a:pPr algn="l"/>
            <a:r>
              <a:rPr lang="en-GB" b="0" i="0" dirty="0">
                <a:solidFill>
                  <a:srgbClr val="0070C0"/>
                </a:solidFill>
                <a:effectLst/>
                <a:latin typeface="CaeciliaCom-55Roman"/>
              </a:rPr>
              <a:t>The WHO (2020) report provides evidence needed for investment in the health workforce and nursing, and can help inform where the money should go to have the biggest population health impact, says the WHO’s Carey McCarthy.</a:t>
            </a:r>
          </a:p>
        </p:txBody>
      </p:sp>
      <p:pic>
        <p:nvPicPr>
          <p:cNvPr id="9" name="Picture 8">
            <a:extLst>
              <a:ext uri="{FF2B5EF4-FFF2-40B4-BE49-F238E27FC236}">
                <a16:creationId xmlns:a16="http://schemas.microsoft.com/office/drawing/2014/main" id="{A80185FE-B5EE-F047-13B0-A37714B63937}"/>
              </a:ext>
            </a:extLst>
          </p:cNvPr>
          <p:cNvPicPr>
            <a:picLocks noChangeAspect="1"/>
          </p:cNvPicPr>
          <p:nvPr/>
        </p:nvPicPr>
        <p:blipFill rotWithShape="1">
          <a:blip r:embed="rId2"/>
          <a:srcRect l="20816" t="36871" r="45587" b="29091"/>
          <a:stretch/>
        </p:blipFill>
        <p:spPr>
          <a:xfrm>
            <a:off x="7511143" y="942392"/>
            <a:ext cx="4096139" cy="2334314"/>
          </a:xfrm>
          <a:prstGeom prst="rect">
            <a:avLst/>
          </a:prstGeom>
        </p:spPr>
      </p:pic>
      <p:sp>
        <p:nvSpPr>
          <p:cNvPr id="11" name="TextBox 10">
            <a:extLst>
              <a:ext uri="{FF2B5EF4-FFF2-40B4-BE49-F238E27FC236}">
                <a16:creationId xmlns:a16="http://schemas.microsoft.com/office/drawing/2014/main" id="{BF5C3603-6A4B-45D8-2CDF-F4D7D03FD7E7}"/>
              </a:ext>
            </a:extLst>
          </p:cNvPr>
          <p:cNvSpPr txBox="1"/>
          <p:nvPr/>
        </p:nvSpPr>
        <p:spPr>
          <a:xfrm>
            <a:off x="7511143" y="3155541"/>
            <a:ext cx="4096138" cy="830997"/>
          </a:xfrm>
          <a:prstGeom prst="rect">
            <a:avLst/>
          </a:prstGeom>
          <a:noFill/>
        </p:spPr>
        <p:txBody>
          <a:bodyPr wrap="square">
            <a:spAutoFit/>
          </a:bodyPr>
          <a:lstStyle/>
          <a:p>
            <a:r>
              <a:rPr lang="en-GB" sz="1600" dirty="0">
                <a:solidFill>
                  <a:srgbClr val="0070C0"/>
                </a:solidFill>
              </a:rPr>
              <a:t>https://affairscloud.com/who-released-first-state-of-the-worlds-nursing-report-2020-stating-a-global-shortfall-of-5-9-mn-nurses/</a:t>
            </a:r>
          </a:p>
        </p:txBody>
      </p:sp>
    </p:spTree>
    <p:extLst>
      <p:ext uri="{BB962C8B-B14F-4D97-AF65-F5344CB8AC3E}">
        <p14:creationId xmlns:p14="http://schemas.microsoft.com/office/powerpoint/2010/main" val="2650181403"/>
      </p:ext>
    </p:extLst>
  </p:cSld>
  <p:clrMapOvr>
    <a:masterClrMapping/>
  </p:clrMapOvr>
  <mc:AlternateContent xmlns:mc="http://schemas.openxmlformats.org/markup-compatibility/2006" xmlns:p14="http://schemas.microsoft.com/office/powerpoint/2010/main">
    <mc:Choice Requires="p14">
      <p:transition spd="slow" p14:dur="2000" advTm="79393"/>
    </mc:Choice>
    <mc:Fallback xmlns="">
      <p:transition spd="slow" advTm="7939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A42A17-82A1-412F-94E5-60D4A7D526D7}"/>
              </a:ext>
            </a:extLst>
          </p:cNvPr>
          <p:cNvSpPr>
            <a:spLocks noGrp="1"/>
          </p:cNvSpPr>
          <p:nvPr>
            <p:ph type="title"/>
          </p:nvPr>
        </p:nvSpPr>
        <p:spPr>
          <a:xfrm>
            <a:off x="914400" y="122531"/>
            <a:ext cx="10515600" cy="409316"/>
          </a:xfrm>
        </p:spPr>
        <p:txBody>
          <a:bodyPr>
            <a:normAutofit fontScale="90000"/>
          </a:bodyPr>
          <a:lstStyle/>
          <a:p>
            <a:r>
              <a:rPr lang="en-GB" b="1" dirty="0">
                <a:solidFill>
                  <a:srgbClr val="0070C0"/>
                </a:solidFill>
              </a:rPr>
              <a:t>Reasons people stay and leave</a:t>
            </a:r>
          </a:p>
        </p:txBody>
      </p:sp>
      <p:sp>
        <p:nvSpPr>
          <p:cNvPr id="5" name="Content Placeholder 4">
            <a:extLst>
              <a:ext uri="{FF2B5EF4-FFF2-40B4-BE49-F238E27FC236}">
                <a16:creationId xmlns:a16="http://schemas.microsoft.com/office/drawing/2014/main" id="{A9C61D35-E594-7605-50F3-BAE351E93353}"/>
              </a:ext>
            </a:extLst>
          </p:cNvPr>
          <p:cNvSpPr>
            <a:spLocks noGrp="1"/>
          </p:cNvSpPr>
          <p:nvPr>
            <p:ph sz="half" idx="1"/>
          </p:nvPr>
        </p:nvSpPr>
        <p:spPr>
          <a:xfrm>
            <a:off x="297023" y="808587"/>
            <a:ext cx="5543939" cy="5181665"/>
          </a:xfrm>
        </p:spPr>
        <p:txBody>
          <a:bodyPr/>
          <a:lstStyle/>
          <a:p>
            <a:r>
              <a:rPr lang="en-GB" sz="1800" dirty="0">
                <a:solidFill>
                  <a:srgbClr val="0070C0"/>
                </a:solidFill>
              </a:rPr>
              <a:t>Ford (2023)</a:t>
            </a:r>
          </a:p>
          <a:p>
            <a:r>
              <a:rPr lang="en-GB" b="1" dirty="0">
                <a:solidFill>
                  <a:srgbClr val="0070C0"/>
                </a:solidFill>
              </a:rPr>
              <a:t>Reasons nurses &amp; other health professionals leave</a:t>
            </a:r>
          </a:p>
          <a:p>
            <a:r>
              <a:rPr lang="en-GB" dirty="0">
                <a:solidFill>
                  <a:srgbClr val="0070C0"/>
                </a:solidFill>
              </a:rPr>
              <a:t>Stress, burnout, unable to deliver the quality of care they want, negative workplace culture, feeling underpaid.</a:t>
            </a:r>
          </a:p>
          <a:p>
            <a:r>
              <a:rPr lang="en-GB" dirty="0">
                <a:solidFill>
                  <a:srgbClr val="0070C0"/>
                </a:solidFill>
              </a:rPr>
              <a:t>Lack of career progression opportunities, no time to undertake courses/ training.</a:t>
            </a:r>
          </a:p>
          <a:p>
            <a:r>
              <a:rPr lang="en-GB" dirty="0">
                <a:solidFill>
                  <a:srgbClr val="0070C0"/>
                </a:solidFill>
              </a:rPr>
              <a:t>Insufficient staffing.</a:t>
            </a:r>
          </a:p>
          <a:p>
            <a:endParaRPr lang="en-GB" dirty="0">
              <a:solidFill>
                <a:srgbClr val="0070C0"/>
              </a:solidFill>
            </a:endParaRPr>
          </a:p>
        </p:txBody>
      </p:sp>
      <p:sp>
        <p:nvSpPr>
          <p:cNvPr id="6" name="Content Placeholder 5">
            <a:extLst>
              <a:ext uri="{FF2B5EF4-FFF2-40B4-BE49-F238E27FC236}">
                <a16:creationId xmlns:a16="http://schemas.microsoft.com/office/drawing/2014/main" id="{896B1ED2-F3F2-8AD8-649B-FE3BAE13A755}"/>
              </a:ext>
            </a:extLst>
          </p:cNvPr>
          <p:cNvSpPr>
            <a:spLocks noGrp="1"/>
          </p:cNvSpPr>
          <p:nvPr>
            <p:ph sz="half" idx="2"/>
          </p:nvPr>
        </p:nvSpPr>
        <p:spPr>
          <a:xfrm>
            <a:off x="6096000" y="808588"/>
            <a:ext cx="5798976" cy="5181664"/>
          </a:xfrm>
        </p:spPr>
        <p:txBody>
          <a:bodyPr/>
          <a:lstStyle/>
          <a:p>
            <a:r>
              <a:rPr lang="en-GB" sz="1800" dirty="0">
                <a:solidFill>
                  <a:srgbClr val="0070C0"/>
                </a:solidFill>
              </a:rPr>
              <a:t>Loft &amp; Jensen (2020)</a:t>
            </a:r>
          </a:p>
          <a:p>
            <a:r>
              <a:rPr lang="en-GB" b="1" dirty="0">
                <a:solidFill>
                  <a:srgbClr val="0070C0"/>
                </a:solidFill>
              </a:rPr>
              <a:t>Reasons for staying</a:t>
            </a:r>
          </a:p>
          <a:p>
            <a:r>
              <a:rPr lang="en-GB" dirty="0">
                <a:solidFill>
                  <a:srgbClr val="0070C0"/>
                </a:solidFill>
              </a:rPr>
              <a:t>Being an experienced nurse</a:t>
            </a:r>
          </a:p>
          <a:p>
            <a:r>
              <a:rPr lang="en-GB" dirty="0">
                <a:solidFill>
                  <a:srgbClr val="0070C0"/>
                </a:solidFill>
              </a:rPr>
              <a:t>The importance of specialty</a:t>
            </a:r>
          </a:p>
          <a:p>
            <a:r>
              <a:rPr lang="en-GB" dirty="0">
                <a:solidFill>
                  <a:srgbClr val="0070C0"/>
                </a:solidFill>
              </a:rPr>
              <a:t>Good management</a:t>
            </a:r>
          </a:p>
          <a:p>
            <a:r>
              <a:rPr lang="en-GB" dirty="0">
                <a:solidFill>
                  <a:srgbClr val="0070C0"/>
                </a:solidFill>
              </a:rPr>
              <a:t>Professional challenges</a:t>
            </a:r>
          </a:p>
          <a:p>
            <a:r>
              <a:rPr lang="en-GB" dirty="0">
                <a:solidFill>
                  <a:srgbClr val="0070C0"/>
                </a:solidFill>
              </a:rPr>
              <a:t>Good colleagues</a:t>
            </a:r>
          </a:p>
          <a:p>
            <a:r>
              <a:rPr lang="en-GB" dirty="0">
                <a:solidFill>
                  <a:srgbClr val="0070C0"/>
                </a:solidFill>
              </a:rPr>
              <a:t>Balancing family &amp; work</a:t>
            </a:r>
          </a:p>
          <a:p>
            <a:r>
              <a:rPr lang="en-GB" dirty="0">
                <a:solidFill>
                  <a:srgbClr val="0070C0"/>
                </a:solidFill>
              </a:rPr>
              <a:t>Change in organisations</a:t>
            </a:r>
          </a:p>
        </p:txBody>
      </p:sp>
    </p:spTree>
    <p:extLst>
      <p:ext uri="{BB962C8B-B14F-4D97-AF65-F5344CB8AC3E}">
        <p14:creationId xmlns:p14="http://schemas.microsoft.com/office/powerpoint/2010/main" val="3937256963"/>
      </p:ext>
    </p:extLst>
  </p:cSld>
  <p:clrMapOvr>
    <a:masterClrMapping/>
  </p:clrMapOvr>
  <mc:AlternateContent xmlns:mc="http://schemas.openxmlformats.org/markup-compatibility/2006" xmlns:p14="http://schemas.microsoft.com/office/powerpoint/2010/main">
    <mc:Choice Requires="p14">
      <p:transition spd="slow" p14:dur="2000" advTm="197887"/>
    </mc:Choice>
    <mc:Fallback xmlns="">
      <p:transition spd="slow" advTm="19788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F8D12-0D98-C0A8-AA7F-E67928801970}"/>
              </a:ext>
            </a:extLst>
          </p:cNvPr>
          <p:cNvSpPr>
            <a:spLocks noGrp="1"/>
          </p:cNvSpPr>
          <p:nvPr>
            <p:ph type="title"/>
          </p:nvPr>
        </p:nvSpPr>
        <p:spPr>
          <a:xfrm>
            <a:off x="186612" y="365125"/>
            <a:ext cx="11700588" cy="1325563"/>
          </a:xfrm>
        </p:spPr>
        <p:txBody>
          <a:bodyPr>
            <a:normAutofit/>
          </a:bodyPr>
          <a:lstStyle/>
          <a:p>
            <a:pPr algn="ctr"/>
            <a:r>
              <a:rPr lang="en-GB" b="1" dirty="0">
                <a:solidFill>
                  <a:srgbClr val="0070C0"/>
                </a:solidFill>
              </a:rPr>
              <a:t>The Nursing and Midwifery Council, UK, 2022 survey </a:t>
            </a:r>
            <a:r>
              <a:rPr lang="en-GB" sz="2400" b="1" dirty="0">
                <a:solidFill>
                  <a:srgbClr val="0070C0"/>
                </a:solidFill>
              </a:rPr>
              <a:t>reasons nurses leave  (6,458 respondents, of 21,035, 30.7%). </a:t>
            </a:r>
          </a:p>
        </p:txBody>
      </p:sp>
      <p:sp>
        <p:nvSpPr>
          <p:cNvPr id="5" name="TextBox 4">
            <a:extLst>
              <a:ext uri="{FF2B5EF4-FFF2-40B4-BE49-F238E27FC236}">
                <a16:creationId xmlns:a16="http://schemas.microsoft.com/office/drawing/2014/main" id="{222A9AE2-F14D-3183-0626-BA14D36813B2}"/>
              </a:ext>
            </a:extLst>
          </p:cNvPr>
          <p:cNvSpPr txBox="1"/>
          <p:nvPr/>
        </p:nvSpPr>
        <p:spPr>
          <a:xfrm>
            <a:off x="382555" y="1690688"/>
            <a:ext cx="7053943" cy="3785652"/>
          </a:xfrm>
          <a:prstGeom prst="rect">
            <a:avLst/>
          </a:prstGeom>
          <a:noFill/>
        </p:spPr>
        <p:txBody>
          <a:bodyPr wrap="square">
            <a:spAutoFit/>
          </a:bodyPr>
          <a:lstStyle/>
          <a:p>
            <a:r>
              <a:rPr lang="en-GB" sz="2400" b="1" dirty="0">
                <a:solidFill>
                  <a:srgbClr val="0070C0"/>
                </a:solidFill>
              </a:rPr>
              <a:t>Reasons people left the register</a:t>
            </a:r>
          </a:p>
          <a:p>
            <a:r>
              <a:rPr lang="en-GB" sz="2400" dirty="0">
                <a:solidFill>
                  <a:srgbClr val="0070C0"/>
                </a:solidFill>
              </a:rPr>
              <a:t>Respondents could select up to three options from a pre-defined list of 21 options. </a:t>
            </a:r>
          </a:p>
          <a:p>
            <a:r>
              <a:rPr lang="en-GB" sz="2400" dirty="0">
                <a:solidFill>
                  <a:srgbClr val="0070C0"/>
                </a:solidFill>
              </a:rPr>
              <a:t>1 Retirement (42.9 percent), </a:t>
            </a:r>
          </a:p>
          <a:p>
            <a:r>
              <a:rPr lang="en-GB" sz="2400" dirty="0">
                <a:solidFill>
                  <a:srgbClr val="0070C0"/>
                </a:solidFill>
              </a:rPr>
              <a:t>2 Personal circumstances (21.7 percent), </a:t>
            </a:r>
          </a:p>
          <a:p>
            <a:r>
              <a:rPr lang="en-GB" sz="2400" dirty="0">
                <a:solidFill>
                  <a:srgbClr val="0070C0"/>
                </a:solidFill>
              </a:rPr>
              <a:t>3 Too much pressure (18.3 percent).</a:t>
            </a:r>
          </a:p>
          <a:p>
            <a:r>
              <a:rPr lang="en-GB" sz="2400" dirty="0">
                <a:solidFill>
                  <a:srgbClr val="0070C0"/>
                </a:solidFill>
              </a:rPr>
              <a:t>4 Workplace culture was fourth most frequently cited reason (13 percent). </a:t>
            </a:r>
          </a:p>
          <a:p>
            <a:r>
              <a:rPr lang="en-GB" sz="2400" dirty="0">
                <a:solidFill>
                  <a:srgbClr val="0070C0"/>
                </a:solidFill>
              </a:rPr>
              <a:t>5 Leaving the UK (12 percent), </a:t>
            </a:r>
          </a:p>
          <a:p>
            <a:r>
              <a:rPr lang="en-GB" sz="2400" dirty="0">
                <a:solidFill>
                  <a:srgbClr val="0070C0"/>
                </a:solidFill>
              </a:rPr>
              <a:t>6 Covid-19 pandemic (11.8 percent). </a:t>
            </a:r>
          </a:p>
        </p:txBody>
      </p:sp>
      <p:pic>
        <p:nvPicPr>
          <p:cNvPr id="2050" name="Picture 2" descr="THOUSAND OAKS, CA - NOVEMBER 30: Registered Nurse Sandra Stubbs, center, joins other nurses and licensed medical professionals Monday morning at Los Robles Regional Medical Center in Thousand Oaks as they picket in front of the hospital to raise concerns over lack of COVID-19 testing for patients and staff, continued insufficient PPE and dangerous lack of staff on duty as they sound the alarm on pandemic safety lapses inside the hospital. Los Robles Regional Medical Center on Monday, Nov. 30, 2020 in Thousand Oaks, CA. (Al Seib / Los Angeles Times">
            <a:extLst>
              <a:ext uri="{FF2B5EF4-FFF2-40B4-BE49-F238E27FC236}">
                <a16:creationId xmlns:a16="http://schemas.microsoft.com/office/drawing/2014/main" id="{6F9D6FC6-340A-FB40-56A1-E4D6668B9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755" y="2041848"/>
            <a:ext cx="4111690" cy="20558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19362E-05EA-6DF7-AA14-EB3F73F7B976}"/>
              </a:ext>
            </a:extLst>
          </p:cNvPr>
          <p:cNvSpPr txBox="1"/>
          <p:nvPr/>
        </p:nvSpPr>
        <p:spPr>
          <a:xfrm>
            <a:off x="7697754" y="4152901"/>
            <a:ext cx="4111689" cy="584775"/>
          </a:xfrm>
          <a:prstGeom prst="rect">
            <a:avLst/>
          </a:prstGeom>
          <a:noFill/>
        </p:spPr>
        <p:txBody>
          <a:bodyPr wrap="square">
            <a:spAutoFit/>
          </a:bodyPr>
          <a:lstStyle/>
          <a:p>
            <a:r>
              <a:rPr lang="en-GB" sz="1600" dirty="0">
                <a:solidFill>
                  <a:srgbClr val="0070C0"/>
                </a:solidFill>
              </a:rPr>
              <a:t>https://theintercept.com/2020/12/20/covid-hospital-ceos-nurses/</a:t>
            </a:r>
          </a:p>
        </p:txBody>
      </p:sp>
    </p:spTree>
    <p:extLst>
      <p:ext uri="{BB962C8B-B14F-4D97-AF65-F5344CB8AC3E}">
        <p14:creationId xmlns:p14="http://schemas.microsoft.com/office/powerpoint/2010/main" val="3088005789"/>
      </p:ext>
    </p:extLst>
  </p:cSld>
  <p:clrMapOvr>
    <a:masterClrMapping/>
  </p:clrMapOvr>
  <mc:AlternateContent xmlns:mc="http://schemas.openxmlformats.org/markup-compatibility/2006" xmlns:p14="http://schemas.microsoft.com/office/powerpoint/2010/main">
    <mc:Choice Requires="p14">
      <p:transition spd="slow" p14:dur="2000" advTm="150889"/>
    </mc:Choice>
    <mc:Fallback xmlns="">
      <p:transition spd="slow" advTm="150889"/>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0A554-E237-331E-C68A-44DC72DEB3C5}"/>
              </a:ext>
            </a:extLst>
          </p:cNvPr>
          <p:cNvSpPr>
            <a:spLocks noGrp="1"/>
          </p:cNvSpPr>
          <p:nvPr>
            <p:ph type="title"/>
          </p:nvPr>
        </p:nvSpPr>
        <p:spPr>
          <a:xfrm>
            <a:off x="838200" y="365125"/>
            <a:ext cx="10515600" cy="493291"/>
          </a:xfrm>
        </p:spPr>
        <p:txBody>
          <a:bodyPr>
            <a:normAutofit fontScale="90000"/>
          </a:bodyPr>
          <a:lstStyle/>
          <a:p>
            <a:r>
              <a:rPr lang="en-GB" b="1" dirty="0">
                <a:solidFill>
                  <a:srgbClr val="0070C0"/>
                </a:solidFill>
              </a:rPr>
              <a:t>Why do student nurses leave their course?</a:t>
            </a:r>
          </a:p>
        </p:txBody>
      </p:sp>
      <p:sp>
        <p:nvSpPr>
          <p:cNvPr id="3" name="Content Placeholder 2">
            <a:extLst>
              <a:ext uri="{FF2B5EF4-FFF2-40B4-BE49-F238E27FC236}">
                <a16:creationId xmlns:a16="http://schemas.microsoft.com/office/drawing/2014/main" id="{83897265-979B-4528-E0BA-B6735EA98E6D}"/>
              </a:ext>
            </a:extLst>
          </p:cNvPr>
          <p:cNvSpPr>
            <a:spLocks noGrp="1"/>
          </p:cNvSpPr>
          <p:nvPr>
            <p:ph idx="1"/>
          </p:nvPr>
        </p:nvSpPr>
        <p:spPr>
          <a:xfrm>
            <a:off x="343678" y="1023192"/>
            <a:ext cx="7876591" cy="4351338"/>
          </a:xfrm>
        </p:spPr>
        <p:txBody>
          <a:bodyPr>
            <a:normAutofit fontScale="92500" lnSpcReduction="10000"/>
          </a:bodyPr>
          <a:lstStyle/>
          <a:p>
            <a:r>
              <a:rPr lang="en-GB" dirty="0">
                <a:solidFill>
                  <a:srgbClr val="0070C0"/>
                </a:solidFill>
              </a:rPr>
              <a:t>Based on discussions in the UK through 2022 with students, nurses in practice placements and university lecturers</a:t>
            </a:r>
          </a:p>
          <a:p>
            <a:r>
              <a:rPr lang="en-GB" dirty="0">
                <a:solidFill>
                  <a:srgbClr val="0070C0"/>
                </a:solidFill>
              </a:rPr>
              <a:t>Health &amp; wellbeing – especially mental health</a:t>
            </a:r>
          </a:p>
          <a:p>
            <a:r>
              <a:rPr lang="en-GB" dirty="0">
                <a:solidFill>
                  <a:srgbClr val="0070C0"/>
                </a:solidFill>
              </a:rPr>
              <a:t>Family issues/ change in personal circumstances</a:t>
            </a:r>
          </a:p>
          <a:p>
            <a:r>
              <a:rPr lang="en-GB" dirty="0">
                <a:solidFill>
                  <a:srgbClr val="0070C0"/>
                </a:solidFill>
              </a:rPr>
              <a:t>Financial issues – especially cost of accommodation and travel to placements</a:t>
            </a:r>
          </a:p>
          <a:p>
            <a:r>
              <a:rPr lang="en-GB" dirty="0">
                <a:solidFill>
                  <a:srgbClr val="0070C0"/>
                </a:solidFill>
              </a:rPr>
              <a:t>Key issue highlighted – not feeling valued at placement. </a:t>
            </a:r>
          </a:p>
          <a:p>
            <a:r>
              <a:rPr lang="en-GB" dirty="0">
                <a:solidFill>
                  <a:srgbClr val="0070C0"/>
                </a:solidFill>
              </a:rPr>
              <a:t>Lack of support at placement and / or at university.</a:t>
            </a:r>
          </a:p>
          <a:p>
            <a:r>
              <a:rPr lang="en-GB" dirty="0">
                <a:solidFill>
                  <a:srgbClr val="0070C0"/>
                </a:solidFill>
              </a:rPr>
              <a:t>Academic fail</a:t>
            </a:r>
          </a:p>
        </p:txBody>
      </p:sp>
      <p:pic>
        <p:nvPicPr>
          <p:cNvPr id="3074" name="Picture 2" descr="Nurse looks back and waves as she stands beside exit">
            <a:extLst>
              <a:ext uri="{FF2B5EF4-FFF2-40B4-BE49-F238E27FC236}">
                <a16:creationId xmlns:a16="http://schemas.microsoft.com/office/drawing/2014/main" id="{1A815D1B-54C8-243B-DC5E-19205D5D9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7354" y="1124338"/>
            <a:ext cx="3600063" cy="21600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55FF15-5F66-D9A9-F989-7746B5445FA2}"/>
              </a:ext>
            </a:extLst>
          </p:cNvPr>
          <p:cNvSpPr txBox="1"/>
          <p:nvPr/>
        </p:nvSpPr>
        <p:spPr>
          <a:xfrm>
            <a:off x="8307353" y="3284376"/>
            <a:ext cx="3600063" cy="1077218"/>
          </a:xfrm>
          <a:prstGeom prst="rect">
            <a:avLst/>
          </a:prstGeom>
          <a:noFill/>
        </p:spPr>
        <p:txBody>
          <a:bodyPr wrap="square">
            <a:spAutoFit/>
          </a:bodyPr>
          <a:lstStyle/>
          <a:p>
            <a:r>
              <a:rPr lang="en-GB" sz="1600" dirty="0">
                <a:solidFill>
                  <a:srgbClr val="0070C0"/>
                </a:solidFill>
              </a:rPr>
              <a:t>https://rcni.com/nursing-standard/newsroom/news/nurse-exodus-nmc-register-sees-number-of-leavers-shoot-184976</a:t>
            </a:r>
          </a:p>
        </p:txBody>
      </p:sp>
    </p:spTree>
    <p:extLst>
      <p:ext uri="{BB962C8B-B14F-4D97-AF65-F5344CB8AC3E}">
        <p14:creationId xmlns:p14="http://schemas.microsoft.com/office/powerpoint/2010/main" val="2964449914"/>
      </p:ext>
    </p:extLst>
  </p:cSld>
  <p:clrMapOvr>
    <a:masterClrMapping/>
  </p:clrMapOvr>
  <mc:AlternateContent xmlns:mc="http://schemas.openxmlformats.org/markup-compatibility/2006" xmlns:p14="http://schemas.microsoft.com/office/powerpoint/2010/main">
    <mc:Choice Requires="p14">
      <p:transition spd="slow" p14:dur="2000" advTm="236967"/>
    </mc:Choice>
    <mc:Fallback xmlns="">
      <p:transition spd="slow" advTm="23696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B18C9-DC8F-A4A3-E20C-9F4530AB9ADA}"/>
              </a:ext>
            </a:extLst>
          </p:cNvPr>
          <p:cNvSpPr>
            <a:spLocks noGrp="1"/>
          </p:cNvSpPr>
          <p:nvPr>
            <p:ph type="title"/>
          </p:nvPr>
        </p:nvSpPr>
        <p:spPr>
          <a:xfrm>
            <a:off x="838200" y="365126"/>
            <a:ext cx="10515600" cy="539944"/>
          </a:xfrm>
        </p:spPr>
        <p:txBody>
          <a:bodyPr>
            <a:normAutofit fontScale="90000"/>
          </a:bodyPr>
          <a:lstStyle/>
          <a:p>
            <a:r>
              <a:rPr lang="en-GB" b="1" dirty="0">
                <a:solidFill>
                  <a:srgbClr val="0070C0"/>
                </a:solidFill>
              </a:rPr>
              <a:t>Keeping your team</a:t>
            </a:r>
          </a:p>
        </p:txBody>
      </p:sp>
      <p:sp>
        <p:nvSpPr>
          <p:cNvPr id="3" name="Content Placeholder 2">
            <a:extLst>
              <a:ext uri="{FF2B5EF4-FFF2-40B4-BE49-F238E27FC236}">
                <a16:creationId xmlns:a16="http://schemas.microsoft.com/office/drawing/2014/main" id="{7E5BE075-5E76-B8B1-5F41-C1520A87283E}"/>
              </a:ext>
            </a:extLst>
          </p:cNvPr>
          <p:cNvSpPr>
            <a:spLocks noGrp="1"/>
          </p:cNvSpPr>
          <p:nvPr>
            <p:ph idx="1"/>
          </p:nvPr>
        </p:nvSpPr>
        <p:spPr>
          <a:xfrm>
            <a:off x="334347" y="995201"/>
            <a:ext cx="7848600" cy="4901746"/>
          </a:xfrm>
        </p:spPr>
        <p:txBody>
          <a:bodyPr>
            <a:normAutofit lnSpcReduction="10000"/>
          </a:bodyPr>
          <a:lstStyle/>
          <a:p>
            <a:r>
              <a:rPr lang="en-GB" b="1" dirty="0">
                <a:solidFill>
                  <a:srgbClr val="0070C0"/>
                </a:solidFill>
              </a:rPr>
              <a:t>Health and wellbeing</a:t>
            </a:r>
          </a:p>
          <a:p>
            <a:r>
              <a:rPr lang="en-GB" dirty="0">
                <a:solidFill>
                  <a:srgbClr val="0070C0"/>
                </a:solidFill>
              </a:rPr>
              <a:t>Requires a good early warning system</a:t>
            </a:r>
          </a:p>
          <a:p>
            <a:r>
              <a:rPr lang="en-GB" dirty="0">
                <a:solidFill>
                  <a:srgbClr val="0070C0"/>
                </a:solidFill>
              </a:rPr>
              <a:t>One that monitors attendance and missed deadlines.</a:t>
            </a:r>
          </a:p>
          <a:p>
            <a:r>
              <a:rPr lang="en-GB" dirty="0">
                <a:solidFill>
                  <a:srgbClr val="0070C0"/>
                </a:solidFill>
              </a:rPr>
              <a:t>Refers to support – encouragement to see physician; discussion of more manageable hours / lighter workload; wellbeing focus / support groups.</a:t>
            </a:r>
          </a:p>
          <a:p>
            <a:r>
              <a:rPr lang="en-GB" dirty="0">
                <a:solidFill>
                  <a:srgbClr val="0070C0"/>
                </a:solidFill>
              </a:rPr>
              <a:t>Reasonable adjustment discussions; for students, openness between University and placement, assurance of full support. </a:t>
            </a:r>
          </a:p>
          <a:p>
            <a:r>
              <a:rPr lang="en-GB" dirty="0">
                <a:solidFill>
                  <a:srgbClr val="0070C0"/>
                </a:solidFill>
              </a:rPr>
              <a:t>Encouragement to attend wellbeing events</a:t>
            </a:r>
          </a:p>
        </p:txBody>
      </p:sp>
      <p:pic>
        <p:nvPicPr>
          <p:cNvPr id="4098" name="Picture 2">
            <a:extLst>
              <a:ext uri="{FF2B5EF4-FFF2-40B4-BE49-F238E27FC236}">
                <a16:creationId xmlns:a16="http://schemas.microsoft.com/office/drawing/2014/main" id="{58E463CE-F967-5226-2623-81CBE7AAF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6417" y="195943"/>
            <a:ext cx="2545308" cy="36016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EF21FF-5373-5FB1-AEAD-C681F7238CCC}"/>
              </a:ext>
            </a:extLst>
          </p:cNvPr>
          <p:cNvSpPr txBox="1"/>
          <p:nvPr/>
        </p:nvSpPr>
        <p:spPr>
          <a:xfrm>
            <a:off x="8624342" y="3797559"/>
            <a:ext cx="2637383" cy="1077218"/>
          </a:xfrm>
          <a:prstGeom prst="rect">
            <a:avLst/>
          </a:prstGeom>
          <a:noFill/>
        </p:spPr>
        <p:txBody>
          <a:bodyPr wrap="square">
            <a:spAutoFit/>
          </a:bodyPr>
          <a:lstStyle/>
          <a:p>
            <a:r>
              <a:rPr lang="en-GB" sz="1600" dirty="0">
                <a:solidFill>
                  <a:srgbClr val="0070C0"/>
                </a:solidFill>
              </a:rPr>
              <a:t>https://www.healthcareconferencesuk.co.uk/conferences-masterclasses/nurses-in-difficulty</a:t>
            </a:r>
          </a:p>
        </p:txBody>
      </p:sp>
    </p:spTree>
    <p:extLst>
      <p:ext uri="{BB962C8B-B14F-4D97-AF65-F5344CB8AC3E}">
        <p14:creationId xmlns:p14="http://schemas.microsoft.com/office/powerpoint/2010/main" val="1607383978"/>
      </p:ext>
    </p:extLst>
  </p:cSld>
  <p:clrMapOvr>
    <a:masterClrMapping/>
  </p:clrMapOvr>
  <mc:AlternateContent xmlns:mc="http://schemas.openxmlformats.org/markup-compatibility/2006" xmlns:p14="http://schemas.microsoft.com/office/powerpoint/2010/main">
    <mc:Choice Requires="p14">
      <p:transition spd="slow" p14:dur="2000" advTm="301583"/>
    </mc:Choice>
    <mc:Fallback xmlns="">
      <p:transition spd="slow" advTm="30158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B18C9-DC8F-A4A3-E20C-9F4530AB9ADA}"/>
              </a:ext>
            </a:extLst>
          </p:cNvPr>
          <p:cNvSpPr>
            <a:spLocks noGrp="1"/>
          </p:cNvSpPr>
          <p:nvPr>
            <p:ph type="title"/>
          </p:nvPr>
        </p:nvSpPr>
        <p:spPr>
          <a:xfrm>
            <a:off x="838200" y="365126"/>
            <a:ext cx="10515600" cy="539944"/>
          </a:xfrm>
        </p:spPr>
        <p:txBody>
          <a:bodyPr>
            <a:normAutofit fontScale="90000"/>
          </a:bodyPr>
          <a:lstStyle/>
          <a:p>
            <a:r>
              <a:rPr lang="en-GB" b="1" dirty="0">
                <a:solidFill>
                  <a:srgbClr val="0070C0"/>
                </a:solidFill>
              </a:rPr>
              <a:t>Keeping your team</a:t>
            </a:r>
          </a:p>
        </p:txBody>
      </p:sp>
      <p:sp>
        <p:nvSpPr>
          <p:cNvPr id="3" name="Content Placeholder 2">
            <a:extLst>
              <a:ext uri="{FF2B5EF4-FFF2-40B4-BE49-F238E27FC236}">
                <a16:creationId xmlns:a16="http://schemas.microsoft.com/office/drawing/2014/main" id="{7E5BE075-5E76-B8B1-5F41-C1520A87283E}"/>
              </a:ext>
            </a:extLst>
          </p:cNvPr>
          <p:cNvSpPr>
            <a:spLocks noGrp="1"/>
          </p:cNvSpPr>
          <p:nvPr>
            <p:ph idx="1"/>
          </p:nvPr>
        </p:nvSpPr>
        <p:spPr>
          <a:xfrm>
            <a:off x="334347" y="995201"/>
            <a:ext cx="7848600" cy="4901746"/>
          </a:xfrm>
        </p:spPr>
        <p:txBody>
          <a:bodyPr>
            <a:normAutofit/>
          </a:bodyPr>
          <a:lstStyle/>
          <a:p>
            <a:r>
              <a:rPr lang="en-GB" b="1" dirty="0">
                <a:solidFill>
                  <a:srgbClr val="0070C0"/>
                </a:solidFill>
              </a:rPr>
              <a:t>Health and wellbeing (N.I. example)</a:t>
            </a:r>
          </a:p>
        </p:txBody>
      </p:sp>
      <p:pic>
        <p:nvPicPr>
          <p:cNvPr id="5122" name="Picture 2" descr="Take 5 for mental health">
            <a:extLst>
              <a:ext uri="{FF2B5EF4-FFF2-40B4-BE49-F238E27FC236}">
                <a16:creationId xmlns:a16="http://schemas.microsoft.com/office/drawing/2014/main" id="{2582E1BF-5AE2-4AA5-7F6E-BF3613CBB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47" y="1547974"/>
            <a:ext cx="8884298" cy="46382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35047F-8D61-1954-29F3-2A8AA46DB42F}"/>
              </a:ext>
            </a:extLst>
          </p:cNvPr>
          <p:cNvSpPr txBox="1"/>
          <p:nvPr/>
        </p:nvSpPr>
        <p:spPr>
          <a:xfrm>
            <a:off x="9619861" y="1438146"/>
            <a:ext cx="2099388" cy="3754874"/>
          </a:xfrm>
          <a:prstGeom prst="rect">
            <a:avLst/>
          </a:prstGeom>
          <a:noFill/>
        </p:spPr>
        <p:txBody>
          <a:bodyPr wrap="square" rtlCol="0">
            <a:spAutoFit/>
          </a:bodyPr>
          <a:lstStyle/>
          <a:p>
            <a:r>
              <a:rPr lang="en-GB" dirty="0">
                <a:solidFill>
                  <a:srgbClr val="0070C0"/>
                </a:solidFill>
              </a:rPr>
              <a:t>Public Health Agency, Northern Ireland, message to healthcare staff during covid pandemic.</a:t>
            </a:r>
          </a:p>
          <a:p>
            <a:endParaRPr lang="en-GB" dirty="0">
              <a:solidFill>
                <a:srgbClr val="0070C0"/>
              </a:solidFill>
            </a:endParaRPr>
          </a:p>
          <a:p>
            <a:r>
              <a:rPr lang="en-GB" sz="1600" dirty="0">
                <a:solidFill>
                  <a:srgbClr val="0070C0"/>
                </a:solidFill>
              </a:rPr>
              <a:t>https://www.publichealth.hscni.net/covid-19-coronavirus/guidance-hsc-staff-healthcare-workers-and-care-providers/staff-health-and</a:t>
            </a:r>
          </a:p>
        </p:txBody>
      </p:sp>
    </p:spTree>
    <p:extLst>
      <p:ext uri="{BB962C8B-B14F-4D97-AF65-F5344CB8AC3E}">
        <p14:creationId xmlns:p14="http://schemas.microsoft.com/office/powerpoint/2010/main" val="1023971211"/>
      </p:ext>
    </p:extLst>
  </p:cSld>
  <p:clrMapOvr>
    <a:masterClrMapping/>
  </p:clrMapOvr>
  <mc:AlternateContent xmlns:mc="http://schemas.openxmlformats.org/markup-compatibility/2006" xmlns:p14="http://schemas.microsoft.com/office/powerpoint/2010/main">
    <mc:Choice Requires="p14">
      <p:transition spd="slow" p14:dur="2000" advTm="115729"/>
    </mc:Choice>
    <mc:Fallback xmlns="">
      <p:transition spd="slow" advTm="11572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B18C9-DC8F-A4A3-E20C-9F4530AB9ADA}"/>
              </a:ext>
            </a:extLst>
          </p:cNvPr>
          <p:cNvSpPr>
            <a:spLocks noGrp="1"/>
          </p:cNvSpPr>
          <p:nvPr>
            <p:ph type="title"/>
          </p:nvPr>
        </p:nvSpPr>
        <p:spPr>
          <a:xfrm>
            <a:off x="838200" y="365126"/>
            <a:ext cx="10515600" cy="539944"/>
          </a:xfrm>
        </p:spPr>
        <p:txBody>
          <a:bodyPr>
            <a:normAutofit fontScale="90000"/>
          </a:bodyPr>
          <a:lstStyle/>
          <a:p>
            <a:r>
              <a:rPr lang="en-GB" b="1" dirty="0">
                <a:solidFill>
                  <a:srgbClr val="0070C0"/>
                </a:solidFill>
              </a:rPr>
              <a:t>Keeping your team</a:t>
            </a:r>
          </a:p>
        </p:txBody>
      </p:sp>
      <p:sp>
        <p:nvSpPr>
          <p:cNvPr id="3" name="Content Placeholder 2">
            <a:extLst>
              <a:ext uri="{FF2B5EF4-FFF2-40B4-BE49-F238E27FC236}">
                <a16:creationId xmlns:a16="http://schemas.microsoft.com/office/drawing/2014/main" id="{7E5BE075-5E76-B8B1-5F41-C1520A87283E}"/>
              </a:ext>
            </a:extLst>
          </p:cNvPr>
          <p:cNvSpPr>
            <a:spLocks noGrp="1"/>
          </p:cNvSpPr>
          <p:nvPr>
            <p:ph idx="1"/>
          </p:nvPr>
        </p:nvSpPr>
        <p:spPr>
          <a:xfrm>
            <a:off x="334347" y="995201"/>
            <a:ext cx="7018175" cy="4901746"/>
          </a:xfrm>
        </p:spPr>
        <p:txBody>
          <a:bodyPr>
            <a:normAutofit/>
          </a:bodyPr>
          <a:lstStyle/>
          <a:p>
            <a:r>
              <a:rPr lang="en-GB" b="1" dirty="0">
                <a:solidFill>
                  <a:srgbClr val="0070C0"/>
                </a:solidFill>
              </a:rPr>
              <a:t>Family and personal issues / changes in circumstances</a:t>
            </a:r>
          </a:p>
          <a:p>
            <a:r>
              <a:rPr lang="en-GB" dirty="0">
                <a:solidFill>
                  <a:srgbClr val="0070C0"/>
                </a:solidFill>
              </a:rPr>
              <a:t>Flexible hours discussions</a:t>
            </a:r>
          </a:p>
          <a:p>
            <a:r>
              <a:rPr lang="en-GB" dirty="0">
                <a:solidFill>
                  <a:srgbClr val="0070C0"/>
                </a:solidFill>
              </a:rPr>
              <a:t>Counselling provision</a:t>
            </a:r>
          </a:p>
          <a:p>
            <a:r>
              <a:rPr lang="en-GB" dirty="0">
                <a:solidFill>
                  <a:srgbClr val="0070C0"/>
                </a:solidFill>
              </a:rPr>
              <a:t>Supportive mentors </a:t>
            </a:r>
          </a:p>
          <a:p>
            <a:r>
              <a:rPr lang="en-GB" dirty="0">
                <a:solidFill>
                  <a:srgbClr val="0070C0"/>
                </a:solidFill>
              </a:rPr>
              <a:t>Supportive personal academic advisors</a:t>
            </a:r>
          </a:p>
          <a:p>
            <a:r>
              <a:rPr lang="en-GB" dirty="0">
                <a:solidFill>
                  <a:srgbClr val="0070C0"/>
                </a:solidFill>
              </a:rPr>
              <a:t>For students – intercalation options</a:t>
            </a:r>
          </a:p>
          <a:p>
            <a:r>
              <a:rPr lang="en-GB" dirty="0">
                <a:solidFill>
                  <a:srgbClr val="0070C0"/>
                </a:solidFill>
              </a:rPr>
              <a:t>Ensuring good peer support – friendly culture</a:t>
            </a:r>
          </a:p>
        </p:txBody>
      </p:sp>
      <p:pic>
        <p:nvPicPr>
          <p:cNvPr id="6146" name="Picture 2">
            <a:extLst>
              <a:ext uri="{FF2B5EF4-FFF2-40B4-BE49-F238E27FC236}">
                <a16:creationId xmlns:a16="http://schemas.microsoft.com/office/drawing/2014/main" id="{110BC296-5C3A-F470-B8B6-0997FDE6B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63" t="4459" r="15124" b="21813"/>
          <a:stretch/>
        </p:blipFill>
        <p:spPr bwMode="auto">
          <a:xfrm>
            <a:off x="8061649" y="289250"/>
            <a:ext cx="3403060" cy="56076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69E78D-8125-B294-2F4C-E2A9EFC6CBCF}"/>
              </a:ext>
            </a:extLst>
          </p:cNvPr>
          <p:cNvSpPr txBox="1"/>
          <p:nvPr/>
        </p:nvSpPr>
        <p:spPr>
          <a:xfrm>
            <a:off x="3648268" y="5318449"/>
            <a:ext cx="3872205" cy="738664"/>
          </a:xfrm>
          <a:prstGeom prst="rect">
            <a:avLst/>
          </a:prstGeom>
          <a:noFill/>
        </p:spPr>
        <p:txBody>
          <a:bodyPr wrap="square" rtlCol="0">
            <a:spAutoFit/>
          </a:bodyPr>
          <a:lstStyle/>
          <a:p>
            <a:r>
              <a:rPr lang="en-GB" sz="1400" dirty="0">
                <a:solidFill>
                  <a:srgbClr val="0070C0"/>
                </a:solidFill>
              </a:rPr>
              <a:t>Staff News, NHS Forth Valley, https://staffnews.nhsforthvalley.com/book-of-reflections-launched-for-international-nurses-day/</a:t>
            </a:r>
          </a:p>
        </p:txBody>
      </p:sp>
    </p:spTree>
    <p:extLst>
      <p:ext uri="{BB962C8B-B14F-4D97-AF65-F5344CB8AC3E}">
        <p14:creationId xmlns:p14="http://schemas.microsoft.com/office/powerpoint/2010/main" val="2391732639"/>
      </p:ext>
    </p:extLst>
  </p:cSld>
  <p:clrMapOvr>
    <a:masterClrMapping/>
  </p:clrMapOvr>
  <mc:AlternateContent xmlns:mc="http://schemas.openxmlformats.org/markup-compatibility/2006" xmlns:p14="http://schemas.microsoft.com/office/powerpoint/2010/main">
    <mc:Choice Requires="p14">
      <p:transition spd="slow" p14:dur="2000" advTm="129570"/>
    </mc:Choice>
    <mc:Fallback xmlns="">
      <p:transition spd="slow" advTm="12957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D7CB-457F-1C7C-849A-7BA58735D1DC}"/>
              </a:ext>
            </a:extLst>
          </p:cNvPr>
          <p:cNvSpPr>
            <a:spLocks noGrp="1"/>
          </p:cNvSpPr>
          <p:nvPr>
            <p:ph type="title"/>
          </p:nvPr>
        </p:nvSpPr>
        <p:spPr>
          <a:xfrm>
            <a:off x="838200" y="365125"/>
            <a:ext cx="10515600" cy="511953"/>
          </a:xfrm>
        </p:spPr>
        <p:txBody>
          <a:bodyPr>
            <a:normAutofit fontScale="90000"/>
          </a:bodyPr>
          <a:lstStyle/>
          <a:p>
            <a:r>
              <a:rPr lang="en-GB" b="1" dirty="0">
                <a:solidFill>
                  <a:srgbClr val="0070C0"/>
                </a:solidFill>
              </a:rPr>
              <a:t>Why review?</a:t>
            </a:r>
          </a:p>
        </p:txBody>
      </p:sp>
      <p:sp>
        <p:nvSpPr>
          <p:cNvPr id="3" name="Content Placeholder 2">
            <a:extLst>
              <a:ext uri="{FF2B5EF4-FFF2-40B4-BE49-F238E27FC236}">
                <a16:creationId xmlns:a16="http://schemas.microsoft.com/office/drawing/2014/main" id="{20224412-6384-25AD-C605-C40391DFF8ED}"/>
              </a:ext>
            </a:extLst>
          </p:cNvPr>
          <p:cNvSpPr>
            <a:spLocks noGrp="1"/>
          </p:cNvSpPr>
          <p:nvPr>
            <p:ph idx="1"/>
          </p:nvPr>
        </p:nvSpPr>
        <p:spPr>
          <a:xfrm>
            <a:off x="306356" y="985869"/>
            <a:ext cx="7876591" cy="4911077"/>
          </a:xfrm>
        </p:spPr>
        <p:txBody>
          <a:bodyPr>
            <a:normAutofit fontScale="85000" lnSpcReduction="20000"/>
          </a:bodyPr>
          <a:lstStyle/>
          <a:p>
            <a:r>
              <a:rPr lang="en-GB" dirty="0">
                <a:solidFill>
                  <a:srgbClr val="0070C0"/>
                </a:solidFill>
              </a:rPr>
              <a:t>It would be terrible to make things change without a good reflection on such things as:</a:t>
            </a:r>
          </a:p>
          <a:p>
            <a:r>
              <a:rPr lang="en-GB" dirty="0">
                <a:solidFill>
                  <a:srgbClr val="0070C0"/>
                </a:solidFill>
              </a:rPr>
              <a:t>What was my reason for doing the course?</a:t>
            </a:r>
          </a:p>
          <a:p>
            <a:r>
              <a:rPr lang="en-GB" dirty="0">
                <a:solidFill>
                  <a:srgbClr val="0070C0"/>
                </a:solidFill>
              </a:rPr>
              <a:t>Was it me or someone else who felt I needed to learn more about care for people with NDDs?  For what reason?</a:t>
            </a:r>
          </a:p>
          <a:p>
            <a:r>
              <a:rPr lang="en-GB" dirty="0">
                <a:solidFill>
                  <a:srgbClr val="0070C0"/>
                </a:solidFill>
              </a:rPr>
              <a:t>Was there something wrong or inadequate about current care provision for people with NDDs?  What needed to be addressed? </a:t>
            </a:r>
          </a:p>
          <a:p>
            <a:r>
              <a:rPr lang="en-GB" dirty="0">
                <a:solidFill>
                  <a:srgbClr val="0070C0"/>
                </a:solidFill>
              </a:rPr>
              <a:t>Was it addressed?   Do I now know how to implement what needs to happen?</a:t>
            </a:r>
          </a:p>
          <a:p>
            <a:r>
              <a:rPr lang="en-GB" dirty="0">
                <a:solidFill>
                  <a:srgbClr val="0070C0"/>
                </a:solidFill>
              </a:rPr>
              <a:t>Do I have the skills and resources to make it happen? </a:t>
            </a:r>
          </a:p>
          <a:p>
            <a:r>
              <a:rPr lang="en-GB" dirty="0">
                <a:solidFill>
                  <a:srgbClr val="0070C0"/>
                </a:solidFill>
              </a:rPr>
              <a:t>What would help me to improve care for people with NDDs?</a:t>
            </a:r>
          </a:p>
          <a:p>
            <a:r>
              <a:rPr lang="en-GB" dirty="0">
                <a:solidFill>
                  <a:srgbClr val="0070C0"/>
                </a:solidFill>
              </a:rPr>
              <a:t>What barriers would make change difficult? </a:t>
            </a:r>
          </a:p>
          <a:p>
            <a:r>
              <a:rPr lang="en-GB" dirty="0">
                <a:solidFill>
                  <a:srgbClr val="0070C0"/>
                </a:solidFill>
              </a:rPr>
              <a:t>How would I overcome those barriers? </a:t>
            </a:r>
          </a:p>
          <a:p>
            <a:endParaRPr lang="en-GB" dirty="0">
              <a:solidFill>
                <a:srgbClr val="0070C0"/>
              </a:solidFill>
            </a:endParaRPr>
          </a:p>
        </p:txBody>
      </p:sp>
      <p:pic>
        <p:nvPicPr>
          <p:cNvPr id="2050" name="Picture 2" descr="Nurses reviewing material on tablet">
            <a:extLst>
              <a:ext uri="{FF2B5EF4-FFF2-40B4-BE49-F238E27FC236}">
                <a16:creationId xmlns:a16="http://schemas.microsoft.com/office/drawing/2014/main" id="{62BF0EB0-532A-F16B-19C0-9E83A2686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5461" y="1260669"/>
            <a:ext cx="3252496" cy="21683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672034E-A575-C9F9-B23F-405DCC83058E}"/>
              </a:ext>
            </a:extLst>
          </p:cNvPr>
          <p:cNvSpPr txBox="1"/>
          <p:nvPr/>
        </p:nvSpPr>
        <p:spPr>
          <a:xfrm>
            <a:off x="8705461" y="3429000"/>
            <a:ext cx="3252496" cy="738664"/>
          </a:xfrm>
          <a:prstGeom prst="rect">
            <a:avLst/>
          </a:prstGeom>
          <a:noFill/>
        </p:spPr>
        <p:txBody>
          <a:bodyPr wrap="square">
            <a:spAutoFit/>
          </a:bodyPr>
          <a:lstStyle/>
          <a:p>
            <a:r>
              <a:rPr lang="en-GB" sz="1400" dirty="0">
                <a:solidFill>
                  <a:srgbClr val="0070C0"/>
                </a:solidFill>
              </a:rPr>
              <a:t>https://www.wolterskluwer.com/en/solutions/lippincott-solutions/lippincott-blended-learning</a:t>
            </a:r>
          </a:p>
        </p:txBody>
      </p:sp>
    </p:spTree>
    <p:extLst>
      <p:ext uri="{BB962C8B-B14F-4D97-AF65-F5344CB8AC3E}">
        <p14:creationId xmlns:p14="http://schemas.microsoft.com/office/powerpoint/2010/main" val="967227949"/>
      </p:ext>
    </p:extLst>
  </p:cSld>
  <p:clrMapOvr>
    <a:masterClrMapping/>
  </p:clrMapOvr>
  <mc:AlternateContent xmlns:mc="http://schemas.openxmlformats.org/markup-compatibility/2006" xmlns:p14="http://schemas.microsoft.com/office/powerpoint/2010/main">
    <mc:Choice Requires="p14">
      <p:transition spd="slow" p14:dur="2000" advTm="158671"/>
    </mc:Choice>
    <mc:Fallback xmlns="">
      <p:transition spd="slow" advTm="15867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B18C9-DC8F-A4A3-E20C-9F4530AB9ADA}"/>
              </a:ext>
            </a:extLst>
          </p:cNvPr>
          <p:cNvSpPr>
            <a:spLocks noGrp="1"/>
          </p:cNvSpPr>
          <p:nvPr>
            <p:ph type="title"/>
          </p:nvPr>
        </p:nvSpPr>
        <p:spPr>
          <a:xfrm>
            <a:off x="838200" y="365126"/>
            <a:ext cx="10515600" cy="539944"/>
          </a:xfrm>
        </p:spPr>
        <p:txBody>
          <a:bodyPr>
            <a:normAutofit fontScale="90000"/>
          </a:bodyPr>
          <a:lstStyle/>
          <a:p>
            <a:r>
              <a:rPr lang="en-GB" b="1" dirty="0">
                <a:solidFill>
                  <a:srgbClr val="0070C0"/>
                </a:solidFill>
              </a:rPr>
              <a:t>Keeping your team</a:t>
            </a:r>
          </a:p>
        </p:txBody>
      </p:sp>
      <p:sp>
        <p:nvSpPr>
          <p:cNvPr id="3" name="Content Placeholder 2">
            <a:extLst>
              <a:ext uri="{FF2B5EF4-FFF2-40B4-BE49-F238E27FC236}">
                <a16:creationId xmlns:a16="http://schemas.microsoft.com/office/drawing/2014/main" id="{7E5BE075-5E76-B8B1-5F41-C1520A87283E}"/>
              </a:ext>
            </a:extLst>
          </p:cNvPr>
          <p:cNvSpPr>
            <a:spLocks noGrp="1"/>
          </p:cNvSpPr>
          <p:nvPr>
            <p:ph idx="1"/>
          </p:nvPr>
        </p:nvSpPr>
        <p:spPr>
          <a:xfrm>
            <a:off x="334347" y="995201"/>
            <a:ext cx="7848600" cy="4901746"/>
          </a:xfrm>
        </p:spPr>
        <p:txBody>
          <a:bodyPr>
            <a:normAutofit/>
          </a:bodyPr>
          <a:lstStyle/>
          <a:p>
            <a:r>
              <a:rPr lang="en-GB" dirty="0">
                <a:solidFill>
                  <a:srgbClr val="0070C0"/>
                </a:solidFill>
              </a:rPr>
              <a:t>Financial Hardship</a:t>
            </a:r>
          </a:p>
          <a:p>
            <a:r>
              <a:rPr lang="en-GB" dirty="0">
                <a:solidFill>
                  <a:srgbClr val="0070C0"/>
                </a:solidFill>
              </a:rPr>
              <a:t>Car share schemes</a:t>
            </a:r>
          </a:p>
          <a:p>
            <a:r>
              <a:rPr lang="en-GB" dirty="0">
                <a:solidFill>
                  <a:srgbClr val="0070C0"/>
                </a:solidFill>
              </a:rPr>
              <a:t>Accommodation assistance</a:t>
            </a:r>
          </a:p>
          <a:p>
            <a:r>
              <a:rPr lang="en-GB" dirty="0">
                <a:solidFill>
                  <a:srgbClr val="0070C0"/>
                </a:solidFill>
              </a:rPr>
              <a:t>Food banks</a:t>
            </a:r>
          </a:p>
          <a:p>
            <a:r>
              <a:rPr lang="en-GB" dirty="0">
                <a:solidFill>
                  <a:srgbClr val="0070C0"/>
                </a:solidFill>
              </a:rPr>
              <a:t>Hardship funds</a:t>
            </a:r>
          </a:p>
          <a:p>
            <a:r>
              <a:rPr lang="en-GB" dirty="0">
                <a:solidFill>
                  <a:srgbClr val="0070C0"/>
                </a:solidFill>
              </a:rPr>
              <a:t>Loans</a:t>
            </a:r>
          </a:p>
          <a:p>
            <a:r>
              <a:rPr lang="en-GB" dirty="0">
                <a:solidFill>
                  <a:srgbClr val="0070C0"/>
                </a:solidFill>
              </a:rPr>
              <a:t>Efficient reimbursement schemes</a:t>
            </a:r>
          </a:p>
          <a:p>
            <a:r>
              <a:rPr lang="en-GB" dirty="0">
                <a:solidFill>
                  <a:srgbClr val="0070C0"/>
                </a:solidFill>
              </a:rPr>
              <a:t>For students – ensuring placements are as near home as possible</a:t>
            </a:r>
          </a:p>
        </p:txBody>
      </p:sp>
      <p:pic>
        <p:nvPicPr>
          <p:cNvPr id="7170" name="Picture 2" descr="Comp showing food donations">
            <a:extLst>
              <a:ext uri="{FF2B5EF4-FFF2-40B4-BE49-F238E27FC236}">
                <a16:creationId xmlns:a16="http://schemas.microsoft.com/office/drawing/2014/main" id="{9A510FE9-7F5E-320E-56D4-A53F81D5E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146" y="765109"/>
            <a:ext cx="4389789" cy="2303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CBA786-899F-44CA-9916-EF11DE1EF997}"/>
              </a:ext>
            </a:extLst>
          </p:cNvPr>
          <p:cNvSpPr txBox="1"/>
          <p:nvPr/>
        </p:nvSpPr>
        <p:spPr>
          <a:xfrm>
            <a:off x="7264146" y="3069066"/>
            <a:ext cx="4389788" cy="830997"/>
          </a:xfrm>
          <a:prstGeom prst="rect">
            <a:avLst/>
          </a:prstGeom>
          <a:noFill/>
        </p:spPr>
        <p:txBody>
          <a:bodyPr wrap="square">
            <a:spAutoFit/>
          </a:bodyPr>
          <a:lstStyle/>
          <a:p>
            <a:r>
              <a:rPr lang="en-GB" sz="1600" dirty="0">
                <a:solidFill>
                  <a:srgbClr val="0070C0"/>
                </a:solidFill>
              </a:rPr>
              <a:t>https://metro.co.uk/2022/05/22/hospitals-set-up-food-banks-for-nhs-staff-who-cant-pay-for-food-16687488/</a:t>
            </a:r>
          </a:p>
        </p:txBody>
      </p:sp>
    </p:spTree>
    <p:extLst>
      <p:ext uri="{BB962C8B-B14F-4D97-AF65-F5344CB8AC3E}">
        <p14:creationId xmlns:p14="http://schemas.microsoft.com/office/powerpoint/2010/main" val="1138915050"/>
      </p:ext>
    </p:extLst>
  </p:cSld>
  <p:clrMapOvr>
    <a:masterClrMapping/>
  </p:clrMapOvr>
  <mc:AlternateContent xmlns:mc="http://schemas.openxmlformats.org/markup-compatibility/2006" xmlns:p14="http://schemas.microsoft.com/office/powerpoint/2010/main">
    <mc:Choice Requires="p14">
      <p:transition spd="slow" p14:dur="2000" advTm="161729"/>
    </mc:Choice>
    <mc:Fallback xmlns="">
      <p:transition spd="slow" advTm="161729"/>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B18C9-DC8F-A4A3-E20C-9F4530AB9ADA}"/>
              </a:ext>
            </a:extLst>
          </p:cNvPr>
          <p:cNvSpPr>
            <a:spLocks noGrp="1"/>
          </p:cNvSpPr>
          <p:nvPr>
            <p:ph type="title"/>
          </p:nvPr>
        </p:nvSpPr>
        <p:spPr>
          <a:xfrm>
            <a:off x="838200" y="365126"/>
            <a:ext cx="10515600" cy="539944"/>
          </a:xfrm>
        </p:spPr>
        <p:txBody>
          <a:bodyPr>
            <a:normAutofit fontScale="90000"/>
          </a:bodyPr>
          <a:lstStyle/>
          <a:p>
            <a:r>
              <a:rPr lang="en-GB" b="1" dirty="0">
                <a:solidFill>
                  <a:srgbClr val="0070C0"/>
                </a:solidFill>
              </a:rPr>
              <a:t>Keeping your team</a:t>
            </a:r>
          </a:p>
        </p:txBody>
      </p:sp>
      <p:sp>
        <p:nvSpPr>
          <p:cNvPr id="3" name="Content Placeholder 2">
            <a:extLst>
              <a:ext uri="{FF2B5EF4-FFF2-40B4-BE49-F238E27FC236}">
                <a16:creationId xmlns:a16="http://schemas.microsoft.com/office/drawing/2014/main" id="{7E5BE075-5E76-B8B1-5F41-C1520A87283E}"/>
              </a:ext>
            </a:extLst>
          </p:cNvPr>
          <p:cNvSpPr>
            <a:spLocks noGrp="1"/>
          </p:cNvSpPr>
          <p:nvPr>
            <p:ph idx="1"/>
          </p:nvPr>
        </p:nvSpPr>
        <p:spPr>
          <a:xfrm>
            <a:off x="334347" y="995201"/>
            <a:ext cx="6775580" cy="4901746"/>
          </a:xfrm>
        </p:spPr>
        <p:txBody>
          <a:bodyPr>
            <a:normAutofit fontScale="92500" lnSpcReduction="10000"/>
          </a:bodyPr>
          <a:lstStyle/>
          <a:p>
            <a:r>
              <a:rPr lang="en-GB" b="1" dirty="0">
                <a:solidFill>
                  <a:srgbClr val="0070C0"/>
                </a:solidFill>
              </a:rPr>
              <a:t>Feeling valued – fostering belonging</a:t>
            </a:r>
          </a:p>
          <a:p>
            <a:r>
              <a:rPr lang="en-GB" dirty="0">
                <a:solidFill>
                  <a:srgbClr val="0070C0"/>
                </a:solidFill>
              </a:rPr>
              <a:t>Welcome new staff / students on placement</a:t>
            </a:r>
          </a:p>
          <a:p>
            <a:r>
              <a:rPr lang="en-GB" dirty="0">
                <a:solidFill>
                  <a:srgbClr val="0070C0"/>
                </a:solidFill>
              </a:rPr>
              <a:t>Call them by name – their preferred name</a:t>
            </a:r>
          </a:p>
          <a:p>
            <a:r>
              <a:rPr lang="en-GB" dirty="0">
                <a:solidFill>
                  <a:srgbClr val="0070C0"/>
                </a:solidFill>
              </a:rPr>
              <a:t>Thank them for specific things they have done, and for being on the shift – tell them the difference they have made.</a:t>
            </a:r>
          </a:p>
          <a:p>
            <a:r>
              <a:rPr lang="en-GB" dirty="0">
                <a:solidFill>
                  <a:srgbClr val="0070C0"/>
                </a:solidFill>
              </a:rPr>
              <a:t>Include them in all teamwork – MDTs, team discussions, ask their opinions.</a:t>
            </a:r>
          </a:p>
          <a:p>
            <a:r>
              <a:rPr lang="en-GB" dirty="0">
                <a:solidFill>
                  <a:srgbClr val="0070C0"/>
                </a:solidFill>
              </a:rPr>
              <a:t>Stand up for them against prejudice, unfairness. </a:t>
            </a:r>
          </a:p>
          <a:p>
            <a:r>
              <a:rPr lang="en-GB" dirty="0">
                <a:solidFill>
                  <a:srgbClr val="0070C0"/>
                </a:solidFill>
              </a:rPr>
              <a:t>Encourage questions- reassure- there is no stupid question.  </a:t>
            </a:r>
          </a:p>
          <a:p>
            <a:endParaRPr lang="en-GB" dirty="0">
              <a:solidFill>
                <a:srgbClr val="0070C0"/>
              </a:solidFill>
            </a:endParaRPr>
          </a:p>
          <a:p>
            <a:endParaRPr lang="en-GB" dirty="0">
              <a:solidFill>
                <a:srgbClr val="0070C0"/>
              </a:solidFill>
            </a:endParaRPr>
          </a:p>
          <a:p>
            <a:endParaRPr lang="en-GB" dirty="0">
              <a:solidFill>
                <a:srgbClr val="0070C0"/>
              </a:solidFill>
            </a:endParaRPr>
          </a:p>
          <a:p>
            <a:endParaRPr lang="en-GB" dirty="0">
              <a:solidFill>
                <a:srgbClr val="0070C0"/>
              </a:solidFill>
            </a:endParaRPr>
          </a:p>
        </p:txBody>
      </p:sp>
      <p:pic>
        <p:nvPicPr>
          <p:cNvPr id="8194" name="Picture 2">
            <a:extLst>
              <a:ext uri="{FF2B5EF4-FFF2-40B4-BE49-F238E27FC236}">
                <a16:creationId xmlns:a16="http://schemas.microsoft.com/office/drawing/2014/main" id="{07660323-E1E6-971A-5A58-8B061D3E9B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99" t="1" r="15744" b="690"/>
          <a:stretch/>
        </p:blipFill>
        <p:spPr bwMode="auto">
          <a:xfrm>
            <a:off x="8425543" y="3215369"/>
            <a:ext cx="2537926" cy="23425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7D6B96-3FDF-899D-B85C-E48CE8FF2400}"/>
              </a:ext>
            </a:extLst>
          </p:cNvPr>
          <p:cNvSpPr txBox="1"/>
          <p:nvPr/>
        </p:nvSpPr>
        <p:spPr>
          <a:xfrm>
            <a:off x="7259214" y="5708469"/>
            <a:ext cx="3931298" cy="954107"/>
          </a:xfrm>
          <a:prstGeom prst="rect">
            <a:avLst/>
          </a:prstGeom>
          <a:noFill/>
        </p:spPr>
        <p:txBody>
          <a:bodyPr wrap="square">
            <a:spAutoFit/>
          </a:bodyPr>
          <a:lstStyle/>
          <a:p>
            <a:r>
              <a:rPr lang="en-GB" sz="1400" dirty="0">
                <a:solidFill>
                  <a:srgbClr val="0070C0"/>
                </a:solidFill>
              </a:rPr>
              <a:t>https://rcni.com/nursing-standard/students/clinical-placements/management-placement-whats-involved-and-how-to-get-most-out-of-it-178701</a:t>
            </a:r>
          </a:p>
        </p:txBody>
      </p:sp>
      <p:pic>
        <p:nvPicPr>
          <p:cNvPr id="7" name="Picture 6">
            <a:extLst>
              <a:ext uri="{FF2B5EF4-FFF2-40B4-BE49-F238E27FC236}">
                <a16:creationId xmlns:a16="http://schemas.microsoft.com/office/drawing/2014/main" id="{3ED1D933-0840-2224-9F97-4D39C2E167C0}"/>
              </a:ext>
            </a:extLst>
          </p:cNvPr>
          <p:cNvPicPr>
            <a:picLocks noChangeAspect="1"/>
          </p:cNvPicPr>
          <p:nvPr/>
        </p:nvPicPr>
        <p:blipFill rotWithShape="1">
          <a:blip r:embed="rId3"/>
          <a:srcRect l="30152" t="25714" r="35677" b="22041"/>
          <a:stretch/>
        </p:blipFill>
        <p:spPr>
          <a:xfrm>
            <a:off x="7259214" y="518746"/>
            <a:ext cx="2960416" cy="2546025"/>
          </a:xfrm>
          <a:prstGeom prst="rect">
            <a:avLst/>
          </a:prstGeom>
        </p:spPr>
      </p:pic>
      <p:sp>
        <p:nvSpPr>
          <p:cNvPr id="9" name="TextBox 8">
            <a:extLst>
              <a:ext uri="{FF2B5EF4-FFF2-40B4-BE49-F238E27FC236}">
                <a16:creationId xmlns:a16="http://schemas.microsoft.com/office/drawing/2014/main" id="{1CC2D87C-352C-8333-152B-DC154063D911}"/>
              </a:ext>
            </a:extLst>
          </p:cNvPr>
          <p:cNvSpPr txBox="1"/>
          <p:nvPr/>
        </p:nvSpPr>
        <p:spPr>
          <a:xfrm>
            <a:off x="10461558" y="365126"/>
            <a:ext cx="1457908" cy="2462213"/>
          </a:xfrm>
          <a:prstGeom prst="rect">
            <a:avLst/>
          </a:prstGeom>
          <a:noFill/>
        </p:spPr>
        <p:txBody>
          <a:bodyPr wrap="square">
            <a:spAutoFit/>
          </a:bodyPr>
          <a:lstStyle/>
          <a:p>
            <a:r>
              <a:rPr lang="en-GB" sz="1400" dirty="0">
                <a:solidFill>
                  <a:srgbClr val="0070C0"/>
                </a:solidFill>
              </a:rPr>
              <a:t>https://rcni.com/nursing-standard/students/clinical-placements/management-placement-whats-involved-and-how-to-get-most-out-of-it-178701</a:t>
            </a:r>
          </a:p>
        </p:txBody>
      </p:sp>
    </p:spTree>
    <p:extLst>
      <p:ext uri="{BB962C8B-B14F-4D97-AF65-F5344CB8AC3E}">
        <p14:creationId xmlns:p14="http://schemas.microsoft.com/office/powerpoint/2010/main" val="3878900395"/>
      </p:ext>
    </p:extLst>
  </p:cSld>
  <p:clrMapOvr>
    <a:masterClrMapping/>
  </p:clrMapOvr>
  <mc:AlternateContent xmlns:mc="http://schemas.openxmlformats.org/markup-compatibility/2006" xmlns:p14="http://schemas.microsoft.com/office/powerpoint/2010/main">
    <mc:Choice Requires="p14">
      <p:transition spd="slow" p14:dur="2000" advTm="271013"/>
    </mc:Choice>
    <mc:Fallback xmlns="">
      <p:transition spd="slow" advTm="27101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10F6-4F8C-F11A-8577-C372D175F294}"/>
              </a:ext>
            </a:extLst>
          </p:cNvPr>
          <p:cNvSpPr>
            <a:spLocks noGrp="1"/>
          </p:cNvSpPr>
          <p:nvPr>
            <p:ph type="title"/>
          </p:nvPr>
        </p:nvSpPr>
        <p:spPr>
          <a:xfrm>
            <a:off x="838200" y="365125"/>
            <a:ext cx="10515600" cy="521283"/>
          </a:xfrm>
        </p:spPr>
        <p:txBody>
          <a:bodyPr>
            <a:normAutofit fontScale="90000"/>
          </a:bodyPr>
          <a:lstStyle/>
          <a:p>
            <a:r>
              <a:rPr lang="en-GB" b="1" dirty="0">
                <a:solidFill>
                  <a:srgbClr val="0070C0"/>
                </a:solidFill>
              </a:rPr>
              <a:t>Keeping your </a:t>
            </a:r>
            <a:r>
              <a:rPr lang="en-GB" b="1" dirty="0" err="1">
                <a:solidFill>
                  <a:srgbClr val="0070C0"/>
                </a:solidFill>
              </a:rPr>
              <a:t>neurocare</a:t>
            </a:r>
            <a:r>
              <a:rPr lang="en-GB" b="1" dirty="0">
                <a:solidFill>
                  <a:srgbClr val="0070C0"/>
                </a:solidFill>
              </a:rPr>
              <a:t> team</a:t>
            </a:r>
          </a:p>
        </p:txBody>
      </p:sp>
      <p:sp>
        <p:nvSpPr>
          <p:cNvPr id="3" name="Content Placeholder 2">
            <a:extLst>
              <a:ext uri="{FF2B5EF4-FFF2-40B4-BE49-F238E27FC236}">
                <a16:creationId xmlns:a16="http://schemas.microsoft.com/office/drawing/2014/main" id="{13F88D44-DFD8-96D1-A186-1FBC5DFC2D34}"/>
              </a:ext>
            </a:extLst>
          </p:cNvPr>
          <p:cNvSpPr>
            <a:spLocks noGrp="1"/>
          </p:cNvSpPr>
          <p:nvPr>
            <p:ph idx="1"/>
          </p:nvPr>
        </p:nvSpPr>
        <p:spPr>
          <a:xfrm>
            <a:off x="335903" y="1054359"/>
            <a:ext cx="6186196" cy="5122604"/>
          </a:xfrm>
        </p:spPr>
        <p:txBody>
          <a:bodyPr>
            <a:normAutofit fontScale="70000" lnSpcReduction="20000"/>
          </a:bodyPr>
          <a:lstStyle/>
          <a:p>
            <a:r>
              <a:rPr lang="en-GB" b="1" dirty="0">
                <a:solidFill>
                  <a:srgbClr val="0070C0"/>
                </a:solidFill>
              </a:rPr>
              <a:t>Share your passion </a:t>
            </a:r>
            <a:r>
              <a:rPr lang="en-GB" dirty="0">
                <a:solidFill>
                  <a:srgbClr val="0070C0"/>
                </a:solidFill>
              </a:rPr>
              <a:t>– teach about the brain, in health and the impact of changes through trauma and deterioration – to all levels of staff at fitting pitches.</a:t>
            </a:r>
          </a:p>
          <a:p>
            <a:r>
              <a:rPr lang="en-GB" b="1" dirty="0">
                <a:solidFill>
                  <a:srgbClr val="0070C0"/>
                </a:solidFill>
              </a:rPr>
              <a:t>Fast-track career progression </a:t>
            </a:r>
            <a:r>
              <a:rPr lang="en-GB" dirty="0">
                <a:solidFill>
                  <a:srgbClr val="0070C0"/>
                </a:solidFill>
              </a:rPr>
              <a:t>for students showing an interest in </a:t>
            </a:r>
            <a:r>
              <a:rPr lang="en-GB" dirty="0" err="1">
                <a:solidFill>
                  <a:srgbClr val="0070C0"/>
                </a:solidFill>
              </a:rPr>
              <a:t>neurocare</a:t>
            </a:r>
            <a:r>
              <a:rPr lang="en-GB" dirty="0">
                <a:solidFill>
                  <a:srgbClr val="0070C0"/>
                </a:solidFill>
              </a:rPr>
              <a:t>.</a:t>
            </a:r>
          </a:p>
          <a:p>
            <a:r>
              <a:rPr lang="en-GB" b="1" dirty="0">
                <a:solidFill>
                  <a:srgbClr val="0070C0"/>
                </a:solidFill>
              </a:rPr>
              <a:t>Continuing Professional Development – CPD – </a:t>
            </a:r>
            <a:r>
              <a:rPr lang="en-GB" dirty="0">
                <a:solidFill>
                  <a:srgbClr val="0070C0"/>
                </a:solidFill>
              </a:rPr>
              <a:t>support staff to attend study days and undertake short courses as well as longer programmes. </a:t>
            </a:r>
          </a:p>
          <a:p>
            <a:r>
              <a:rPr lang="en-GB" b="1" dirty="0">
                <a:solidFill>
                  <a:srgbClr val="0070C0"/>
                </a:solidFill>
              </a:rPr>
              <a:t>Regular appraisals and career discussions </a:t>
            </a:r>
            <a:r>
              <a:rPr lang="en-GB" dirty="0">
                <a:solidFill>
                  <a:srgbClr val="0070C0"/>
                </a:solidFill>
              </a:rPr>
              <a:t>– assign all staff to an experienced coach in the </a:t>
            </a:r>
            <a:r>
              <a:rPr lang="en-GB" dirty="0" err="1">
                <a:solidFill>
                  <a:srgbClr val="0070C0"/>
                </a:solidFill>
              </a:rPr>
              <a:t>neurocare</a:t>
            </a:r>
            <a:r>
              <a:rPr lang="en-GB" dirty="0">
                <a:solidFill>
                  <a:srgbClr val="0070C0"/>
                </a:solidFill>
              </a:rPr>
              <a:t> field.</a:t>
            </a:r>
          </a:p>
          <a:p>
            <a:r>
              <a:rPr lang="en-GB" b="1" dirty="0">
                <a:solidFill>
                  <a:srgbClr val="0070C0"/>
                </a:solidFill>
              </a:rPr>
              <a:t>Teach the RLT model </a:t>
            </a:r>
            <a:r>
              <a:rPr lang="en-GB" dirty="0">
                <a:solidFill>
                  <a:srgbClr val="0070C0"/>
                </a:solidFill>
              </a:rPr>
              <a:t>to show that goals of maximising independence can be achieved despite progression of disorder, and physical and mental decline.</a:t>
            </a:r>
          </a:p>
          <a:p>
            <a:r>
              <a:rPr lang="en-GB" b="1" dirty="0">
                <a:solidFill>
                  <a:srgbClr val="0070C0"/>
                </a:solidFill>
              </a:rPr>
              <a:t>Recognise, reward and celebrate </a:t>
            </a:r>
            <a:r>
              <a:rPr lang="en-GB" dirty="0">
                <a:solidFill>
                  <a:srgbClr val="0070C0"/>
                </a:solidFill>
              </a:rPr>
              <a:t>achievements, establish a team aim to achieve acknowledged excellence in </a:t>
            </a:r>
            <a:r>
              <a:rPr lang="en-GB" dirty="0" err="1">
                <a:solidFill>
                  <a:srgbClr val="0070C0"/>
                </a:solidFill>
              </a:rPr>
              <a:t>neurocare</a:t>
            </a:r>
            <a:r>
              <a:rPr lang="en-GB" dirty="0">
                <a:solidFill>
                  <a:srgbClr val="0070C0"/>
                </a:solidFill>
              </a:rPr>
              <a:t>.</a:t>
            </a:r>
          </a:p>
          <a:p>
            <a:pPr marL="0" indent="0">
              <a:buNone/>
            </a:pPr>
            <a:endParaRPr lang="en-GB" dirty="0">
              <a:solidFill>
                <a:srgbClr val="0070C0"/>
              </a:solidFill>
            </a:endParaRPr>
          </a:p>
        </p:txBody>
      </p:sp>
      <p:pic>
        <p:nvPicPr>
          <p:cNvPr id="4" name="Picture 3">
            <a:extLst>
              <a:ext uri="{FF2B5EF4-FFF2-40B4-BE49-F238E27FC236}">
                <a16:creationId xmlns:a16="http://schemas.microsoft.com/office/drawing/2014/main" id="{2F4F1149-495B-0DA5-0D23-DD352E4E22FD}"/>
              </a:ext>
            </a:extLst>
          </p:cNvPr>
          <p:cNvPicPr>
            <a:picLocks noChangeAspect="1"/>
          </p:cNvPicPr>
          <p:nvPr/>
        </p:nvPicPr>
        <p:blipFill>
          <a:blip r:embed="rId2"/>
          <a:stretch>
            <a:fillRect/>
          </a:stretch>
        </p:blipFill>
        <p:spPr>
          <a:xfrm>
            <a:off x="6794991" y="761446"/>
            <a:ext cx="5202096" cy="3469757"/>
          </a:xfrm>
          <a:prstGeom prst="rect">
            <a:avLst/>
          </a:prstGeom>
        </p:spPr>
      </p:pic>
      <p:sp>
        <p:nvSpPr>
          <p:cNvPr id="6" name="TextBox 5">
            <a:extLst>
              <a:ext uri="{FF2B5EF4-FFF2-40B4-BE49-F238E27FC236}">
                <a16:creationId xmlns:a16="http://schemas.microsoft.com/office/drawing/2014/main" id="{D746ED8E-A768-CFB9-F4CB-133D405B8007}"/>
              </a:ext>
            </a:extLst>
          </p:cNvPr>
          <p:cNvSpPr txBox="1"/>
          <p:nvPr/>
        </p:nvSpPr>
        <p:spPr>
          <a:xfrm>
            <a:off x="6270168" y="4231204"/>
            <a:ext cx="4943673" cy="2308324"/>
          </a:xfrm>
          <a:prstGeom prst="rect">
            <a:avLst/>
          </a:prstGeom>
          <a:noFill/>
        </p:spPr>
        <p:txBody>
          <a:bodyPr wrap="square">
            <a:spAutoFit/>
          </a:bodyPr>
          <a:lstStyle/>
          <a:p>
            <a:r>
              <a:rPr lang="en-GB" b="1" i="0" dirty="0">
                <a:solidFill>
                  <a:srgbClr val="0070C0"/>
                </a:solidFill>
                <a:effectLst/>
              </a:rPr>
              <a:t>Sharing a passion - </a:t>
            </a:r>
            <a:r>
              <a:rPr lang="en-GB" b="0" i="0" dirty="0">
                <a:solidFill>
                  <a:srgbClr val="0070C0"/>
                </a:solidFill>
                <a:effectLst/>
              </a:rPr>
              <a:t>Partners in the </a:t>
            </a:r>
            <a:r>
              <a:rPr lang="en-GB" b="0" i="0" dirty="0" err="1">
                <a:solidFill>
                  <a:srgbClr val="0070C0"/>
                </a:solidFill>
                <a:effectLst/>
              </a:rPr>
              <a:t>nEUROcare</a:t>
            </a:r>
            <a:r>
              <a:rPr lang="en-GB" b="0" i="0" dirty="0">
                <a:solidFill>
                  <a:srgbClr val="0070C0"/>
                </a:solidFill>
                <a:effectLst/>
              </a:rPr>
              <a:t> project representing the University of Colombo</a:t>
            </a:r>
            <a:r>
              <a:rPr lang="en-GB" dirty="0">
                <a:solidFill>
                  <a:srgbClr val="0070C0"/>
                </a:solidFill>
              </a:rPr>
              <a:t>, the University of Peradeniya, the University of Ruhuna, and the General Sir John Kotelawala Defence University, Kristianstad </a:t>
            </a:r>
            <a:r>
              <a:rPr lang="en-GB" b="0" i="0" dirty="0">
                <a:solidFill>
                  <a:srgbClr val="0070C0"/>
                </a:solidFill>
                <a:effectLst/>
              </a:rPr>
              <a:t>University Sweden, Triskelion in Norway, the University of Ljubljana in Slovenia, the University of Tartu in Estonia, and Neapolis University </a:t>
            </a:r>
            <a:r>
              <a:rPr lang="en-GB" b="0" i="0" dirty="0" err="1">
                <a:solidFill>
                  <a:srgbClr val="0070C0"/>
                </a:solidFill>
                <a:effectLst/>
              </a:rPr>
              <a:t>Pafos</a:t>
            </a:r>
            <a:r>
              <a:rPr lang="en-GB" b="0" i="0" dirty="0">
                <a:solidFill>
                  <a:srgbClr val="0070C0"/>
                </a:solidFill>
                <a:effectLst/>
              </a:rPr>
              <a:t> in Cyprus</a:t>
            </a:r>
            <a:r>
              <a:rPr lang="en-GB" dirty="0">
                <a:solidFill>
                  <a:srgbClr val="0070C0"/>
                </a:solidFill>
              </a:rPr>
              <a:t>.</a:t>
            </a:r>
          </a:p>
        </p:txBody>
      </p:sp>
    </p:spTree>
    <p:extLst>
      <p:ext uri="{BB962C8B-B14F-4D97-AF65-F5344CB8AC3E}">
        <p14:creationId xmlns:p14="http://schemas.microsoft.com/office/powerpoint/2010/main" val="978521905"/>
      </p:ext>
    </p:extLst>
  </p:cSld>
  <p:clrMapOvr>
    <a:masterClrMapping/>
  </p:clrMapOvr>
  <mc:AlternateContent xmlns:mc="http://schemas.openxmlformats.org/markup-compatibility/2006" xmlns:p14="http://schemas.microsoft.com/office/powerpoint/2010/main">
    <mc:Choice Requires="p14">
      <p:transition spd="slow" p14:dur="2000" advTm="389454"/>
    </mc:Choice>
    <mc:Fallback xmlns="">
      <p:transition spd="slow" advTm="389454"/>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0FBF1-B3E0-F62C-C542-AE4766B8E90E}"/>
              </a:ext>
            </a:extLst>
          </p:cNvPr>
          <p:cNvSpPr>
            <a:spLocks noGrp="1"/>
          </p:cNvSpPr>
          <p:nvPr>
            <p:ph type="title"/>
          </p:nvPr>
        </p:nvSpPr>
        <p:spPr>
          <a:xfrm>
            <a:off x="838200" y="365125"/>
            <a:ext cx="10515600" cy="605259"/>
          </a:xfrm>
        </p:spPr>
        <p:txBody>
          <a:bodyPr>
            <a:normAutofit fontScale="90000"/>
          </a:bodyPr>
          <a:lstStyle/>
          <a:p>
            <a:r>
              <a:rPr lang="en-GB" b="1" dirty="0">
                <a:solidFill>
                  <a:srgbClr val="0070C0"/>
                </a:solidFill>
              </a:rPr>
              <a:t>Summary</a:t>
            </a:r>
          </a:p>
        </p:txBody>
      </p:sp>
      <p:sp>
        <p:nvSpPr>
          <p:cNvPr id="3" name="Content Placeholder 2">
            <a:extLst>
              <a:ext uri="{FF2B5EF4-FFF2-40B4-BE49-F238E27FC236}">
                <a16:creationId xmlns:a16="http://schemas.microsoft.com/office/drawing/2014/main" id="{9FADCD59-C992-FBA4-60C2-79D165ED0F48}"/>
              </a:ext>
            </a:extLst>
          </p:cNvPr>
          <p:cNvSpPr>
            <a:spLocks noGrp="1"/>
          </p:cNvSpPr>
          <p:nvPr>
            <p:ph idx="1"/>
          </p:nvPr>
        </p:nvSpPr>
        <p:spPr>
          <a:xfrm>
            <a:off x="390330" y="1088506"/>
            <a:ext cx="10515600" cy="4911077"/>
          </a:xfrm>
        </p:spPr>
        <p:txBody>
          <a:bodyPr>
            <a:normAutofit fontScale="92500" lnSpcReduction="20000"/>
          </a:bodyPr>
          <a:lstStyle/>
          <a:p>
            <a:r>
              <a:rPr lang="en-GB" dirty="0">
                <a:solidFill>
                  <a:srgbClr val="0070C0"/>
                </a:solidFill>
              </a:rPr>
              <a:t>In this lecture we aimed to help students understand how to lead and manage change regarding care for people with NDDs</a:t>
            </a:r>
          </a:p>
          <a:p>
            <a:r>
              <a:rPr lang="en-GB" dirty="0">
                <a:solidFill>
                  <a:srgbClr val="0070C0"/>
                </a:solidFill>
              </a:rPr>
              <a:t>To achieve this we first considered what is meant by reflective practice, and emphasised its importance towards ensuring we learn from and improve care after our engagements with fellow professionals, patients and caregivers.</a:t>
            </a:r>
          </a:p>
          <a:p>
            <a:r>
              <a:rPr lang="en-GB" dirty="0">
                <a:solidFill>
                  <a:srgbClr val="0070C0"/>
                </a:solidFill>
              </a:rPr>
              <a:t>We introduced and discussed and then practiced using models of reflection and models of change. </a:t>
            </a:r>
          </a:p>
          <a:p>
            <a:r>
              <a:rPr lang="en-GB" dirty="0">
                <a:solidFill>
                  <a:srgbClr val="0070C0"/>
                </a:solidFill>
              </a:rPr>
              <a:t>We discussed how to make good changes happen taking account of potential barriers to change.</a:t>
            </a:r>
          </a:p>
          <a:p>
            <a:r>
              <a:rPr lang="en-GB" dirty="0">
                <a:solidFill>
                  <a:srgbClr val="0070C0"/>
                </a:solidFill>
              </a:rPr>
              <a:t>We discussed how to address an elephant in the room – e.g. harassment, burnout, end of life discussions, gender equality and other areas of potential prejudice.</a:t>
            </a:r>
          </a:p>
          <a:p>
            <a:r>
              <a:rPr lang="en-GB" dirty="0">
                <a:solidFill>
                  <a:srgbClr val="0070C0"/>
                </a:solidFill>
              </a:rPr>
              <a:t>And how to support staff retention. – generally in healthcare professions and specifically in </a:t>
            </a:r>
            <a:r>
              <a:rPr lang="en-GB" dirty="0" err="1">
                <a:solidFill>
                  <a:srgbClr val="0070C0"/>
                </a:solidFill>
              </a:rPr>
              <a:t>neurocare</a:t>
            </a:r>
            <a:r>
              <a:rPr lang="en-GB" dirty="0">
                <a:solidFill>
                  <a:srgbClr val="0070C0"/>
                </a:solidFill>
              </a:rPr>
              <a:t> – mainly through your own passion.</a:t>
            </a:r>
          </a:p>
          <a:p>
            <a:endParaRPr lang="en-GB" dirty="0">
              <a:solidFill>
                <a:srgbClr val="0070C0"/>
              </a:solidFill>
            </a:endParaRPr>
          </a:p>
        </p:txBody>
      </p:sp>
    </p:spTree>
    <p:extLst>
      <p:ext uri="{BB962C8B-B14F-4D97-AF65-F5344CB8AC3E}">
        <p14:creationId xmlns:p14="http://schemas.microsoft.com/office/powerpoint/2010/main" val="3042484103"/>
      </p:ext>
    </p:extLst>
  </p:cSld>
  <p:clrMapOvr>
    <a:masterClrMapping/>
  </p:clrMapOvr>
  <mc:AlternateContent xmlns:mc="http://schemas.openxmlformats.org/markup-compatibility/2006" xmlns:p14="http://schemas.microsoft.com/office/powerpoint/2010/main">
    <mc:Choice Requires="p14">
      <p:transition spd="slow" p14:dur="2000" advTm="310644"/>
    </mc:Choice>
    <mc:Fallback xmlns="">
      <p:transition spd="slow" advTm="310644"/>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8AC13-9B37-3E8B-BEAF-9983992E0770}"/>
              </a:ext>
            </a:extLst>
          </p:cNvPr>
          <p:cNvSpPr>
            <a:spLocks noGrp="1"/>
          </p:cNvSpPr>
          <p:nvPr>
            <p:ph type="title"/>
          </p:nvPr>
        </p:nvSpPr>
        <p:spPr>
          <a:xfrm>
            <a:off x="838200" y="365125"/>
            <a:ext cx="10515600" cy="399985"/>
          </a:xfrm>
        </p:spPr>
        <p:txBody>
          <a:bodyPr>
            <a:normAutofit fontScale="90000"/>
          </a:bodyPr>
          <a:lstStyle/>
          <a:p>
            <a:r>
              <a:rPr lang="en-GB" sz="4000" b="1" dirty="0">
                <a:solidFill>
                  <a:srgbClr val="0070C0"/>
                </a:solidFill>
                <a:latin typeface="+mn-lt"/>
              </a:rPr>
              <a:t>References</a:t>
            </a:r>
          </a:p>
        </p:txBody>
      </p:sp>
      <p:sp>
        <p:nvSpPr>
          <p:cNvPr id="3" name="Content Placeholder 2">
            <a:extLst>
              <a:ext uri="{FF2B5EF4-FFF2-40B4-BE49-F238E27FC236}">
                <a16:creationId xmlns:a16="http://schemas.microsoft.com/office/drawing/2014/main" id="{8FBBBD21-55D4-A81D-69EB-A0CDA0D577A5}"/>
              </a:ext>
            </a:extLst>
          </p:cNvPr>
          <p:cNvSpPr>
            <a:spLocks noGrp="1"/>
          </p:cNvSpPr>
          <p:nvPr>
            <p:ph idx="1"/>
          </p:nvPr>
        </p:nvSpPr>
        <p:spPr>
          <a:xfrm>
            <a:off x="208383" y="845910"/>
            <a:ext cx="11775233" cy="5181666"/>
          </a:xfrm>
        </p:spPr>
        <p:txBody>
          <a:bodyPr>
            <a:normAutofit fontScale="70000" lnSpcReduction="20000"/>
          </a:bodyPr>
          <a:lstStyle/>
          <a:p>
            <a:endParaRPr lang="en-GB" sz="1600" i="0" dirty="0">
              <a:solidFill>
                <a:srgbClr val="0070C0"/>
              </a:solidFill>
              <a:effectLst/>
            </a:endParaRPr>
          </a:p>
          <a:p>
            <a:r>
              <a:rPr lang="en-GB" sz="2600" b="0" i="0" dirty="0">
                <a:solidFill>
                  <a:srgbClr val="0070C0"/>
                </a:solidFill>
                <a:effectLst/>
              </a:rPr>
              <a:t>Broom F (2020) Riche countries ‘raiding’ developing world’s nurses, Sci Dev Net, https://www.scidev.net/global/news/rich-countries-raiding-developing-world-s-nurses/</a:t>
            </a:r>
          </a:p>
          <a:p>
            <a:r>
              <a:rPr lang="en-GB" sz="2600" b="0" i="0" dirty="0">
                <a:solidFill>
                  <a:srgbClr val="0070C0"/>
                </a:solidFill>
                <a:effectLst/>
              </a:rPr>
              <a:t>Coward M. Does the use of reflective models restrict critical thinking and therefore learning in nurse education? What have we done?. Nurse </a:t>
            </a:r>
            <a:r>
              <a:rPr lang="en-GB" sz="2600" b="0" i="0" dirty="0" err="1">
                <a:solidFill>
                  <a:srgbClr val="0070C0"/>
                </a:solidFill>
                <a:effectLst/>
              </a:rPr>
              <a:t>Educ</a:t>
            </a:r>
            <a:r>
              <a:rPr lang="en-GB" sz="2600" b="0" i="0" dirty="0">
                <a:solidFill>
                  <a:srgbClr val="0070C0"/>
                </a:solidFill>
                <a:effectLst/>
              </a:rPr>
              <a:t> Today.. 2011; 31:(8)883-886 </a:t>
            </a:r>
            <a:r>
              <a:rPr lang="en-GB" sz="2600" b="0" i="0" dirty="0">
                <a:solidFill>
                  <a:srgbClr val="0070C0"/>
                </a:solidFill>
                <a:effectLst/>
                <a:hlinkClick r:id="rId2">
                  <a:extLst>
                    <a:ext uri="{A12FA001-AC4F-418D-AE19-62706E023703}">
                      <ahyp:hlinkClr xmlns:ahyp="http://schemas.microsoft.com/office/drawing/2018/hyperlinkcolor" val="tx"/>
                    </a:ext>
                  </a:extLst>
                </a:hlinkClick>
              </a:rPr>
              <a:t>https://doi.org/10.1016/j.nedt.2011.01.012</a:t>
            </a:r>
            <a:endParaRPr lang="en-GB" sz="2600" b="0" i="0" dirty="0">
              <a:solidFill>
                <a:srgbClr val="0070C0"/>
              </a:solidFill>
              <a:effectLst/>
            </a:endParaRPr>
          </a:p>
          <a:p>
            <a:r>
              <a:rPr lang="en-GB" sz="2600" b="0" i="0" dirty="0">
                <a:solidFill>
                  <a:srgbClr val="0070C0"/>
                </a:solidFill>
                <a:effectLst/>
              </a:rPr>
              <a:t>Driscoll, J. (2007) </a:t>
            </a:r>
            <a:r>
              <a:rPr lang="en-GB" sz="2600" b="0" i="1" dirty="0">
                <a:solidFill>
                  <a:srgbClr val="0070C0"/>
                </a:solidFill>
                <a:effectLst/>
              </a:rPr>
              <a:t>Practising clinical supervision: a reflective approach for healthcare professionals</a:t>
            </a:r>
            <a:r>
              <a:rPr lang="en-GB" sz="2600" b="0" i="0" dirty="0">
                <a:solidFill>
                  <a:srgbClr val="0070C0"/>
                </a:solidFill>
                <a:effectLst/>
              </a:rPr>
              <a:t>. 2nd </a:t>
            </a:r>
            <a:r>
              <a:rPr lang="en-GB" sz="2600" b="0" i="0" dirty="0" err="1">
                <a:solidFill>
                  <a:srgbClr val="0070C0"/>
                </a:solidFill>
                <a:effectLst/>
              </a:rPr>
              <a:t>edn</a:t>
            </a:r>
            <a:r>
              <a:rPr lang="en-GB" sz="2600" b="0" i="0" dirty="0">
                <a:solidFill>
                  <a:srgbClr val="0070C0"/>
                </a:solidFill>
                <a:effectLst/>
              </a:rPr>
              <a:t>. Edinburgh: Bailliere Tindall Elsevier.</a:t>
            </a:r>
          </a:p>
          <a:p>
            <a:r>
              <a:rPr lang="en-GB" sz="2600" dirty="0">
                <a:solidFill>
                  <a:srgbClr val="0070C0"/>
                </a:solidFill>
              </a:rPr>
              <a:t>Ford M (2023) Early departure of thousands of nurses ‘deeply worrying’, Nursing Times, https://www.nursingtimes.net/news/workforce/early-departure-of-thousands-of-nurses-deeply-worrying-13-02-2023/#:~:text=%E2%80%9CRetirement%20or%20a%20change%20in,on%20retention%20not%20just%20recruitment.%E2%80%9D</a:t>
            </a:r>
          </a:p>
          <a:p>
            <a:r>
              <a:rPr lang="en-GB" sz="2600" dirty="0">
                <a:solidFill>
                  <a:srgbClr val="0070C0"/>
                </a:solidFill>
              </a:rPr>
              <a:t>Johns C. Becoming a reflective practitioner: a reflective and holistic approach to clinical nursing practice, development and clinical supervision. Oxford: Blackwell Science, 2000.</a:t>
            </a:r>
            <a:endParaRPr lang="en-GB" sz="2600" b="0" i="0" dirty="0">
              <a:solidFill>
                <a:srgbClr val="0070C0"/>
              </a:solidFill>
              <a:effectLst/>
            </a:endParaRPr>
          </a:p>
          <a:p>
            <a:r>
              <a:rPr lang="en-GB" sz="2600" b="0" i="0" dirty="0" err="1">
                <a:solidFill>
                  <a:srgbClr val="0070C0"/>
                </a:solidFill>
                <a:effectLst/>
              </a:rPr>
              <a:t>Karpen</a:t>
            </a:r>
            <a:r>
              <a:rPr lang="en-GB" sz="2600" b="0" i="0" dirty="0">
                <a:solidFill>
                  <a:srgbClr val="0070C0"/>
                </a:solidFill>
                <a:effectLst/>
              </a:rPr>
              <a:t> SC. The social psychology of biased self-assessment. Am J Pharm Educ.. 2018; 82:(5)</a:t>
            </a:r>
          </a:p>
          <a:p>
            <a:r>
              <a:rPr lang="en-GB" sz="2600" b="0" i="0" dirty="0">
                <a:solidFill>
                  <a:srgbClr val="0070C0"/>
                </a:solidFill>
                <a:effectLst/>
              </a:rPr>
              <a:t>Kolb, D. A. (1984). Experiential learning: Experience as the source of learning and development (Vol. 1). Englewood Cliffs, NJ: Prentice-Hall.</a:t>
            </a:r>
          </a:p>
          <a:p>
            <a:r>
              <a:rPr lang="en-GB" sz="2600" b="0" i="0" dirty="0">
                <a:solidFill>
                  <a:srgbClr val="0070C0"/>
                </a:solidFill>
                <a:effectLst/>
              </a:rPr>
              <a:t>Kruger J, Dunning D. Unskilled and unaware of it: how difficulties in recognizing one's own incompetence lead to inflated self-assessments. J </a:t>
            </a:r>
            <a:r>
              <a:rPr lang="en-GB" sz="2600" b="0" i="0" dirty="0" err="1">
                <a:solidFill>
                  <a:srgbClr val="0070C0"/>
                </a:solidFill>
                <a:effectLst/>
              </a:rPr>
              <a:t>Pers</a:t>
            </a:r>
            <a:r>
              <a:rPr lang="en-GB" sz="2600" b="0" i="0" dirty="0">
                <a:solidFill>
                  <a:srgbClr val="0070C0"/>
                </a:solidFill>
                <a:effectLst/>
              </a:rPr>
              <a:t> Soc Psychol.. 1999; 77:(6)1121-1134 </a:t>
            </a:r>
            <a:r>
              <a:rPr lang="en-GB" sz="2600" b="0" i="0" dirty="0">
                <a:solidFill>
                  <a:srgbClr val="0070C0"/>
                </a:solidFill>
                <a:effectLst/>
                <a:hlinkClick r:id="rId3">
                  <a:extLst>
                    <a:ext uri="{A12FA001-AC4F-418D-AE19-62706E023703}">
                      <ahyp:hlinkClr xmlns:ahyp="http://schemas.microsoft.com/office/drawing/2018/hyperlinkcolor" val="tx"/>
                    </a:ext>
                  </a:extLst>
                </a:hlinkClick>
              </a:rPr>
              <a:t>https://doi.org/10.1037/0022-3514.77.6.1121</a:t>
            </a:r>
            <a:endParaRPr lang="en-GB" sz="2600" b="0" i="0" dirty="0">
              <a:solidFill>
                <a:srgbClr val="0070C0"/>
              </a:solidFill>
              <a:effectLst/>
            </a:endParaRPr>
          </a:p>
        </p:txBody>
      </p:sp>
    </p:spTree>
    <p:extLst>
      <p:ext uri="{BB962C8B-B14F-4D97-AF65-F5344CB8AC3E}">
        <p14:creationId xmlns:p14="http://schemas.microsoft.com/office/powerpoint/2010/main" val="2873896891"/>
      </p:ext>
    </p:extLst>
  </p:cSld>
  <p:clrMapOvr>
    <a:masterClrMapping/>
  </p:clrMapOvr>
  <mc:AlternateContent xmlns:mc="http://schemas.openxmlformats.org/markup-compatibility/2006" xmlns:p14="http://schemas.microsoft.com/office/powerpoint/2010/main">
    <mc:Choice Requires="p14">
      <p:transition spd="slow" p14:dur="2000" advTm="8748"/>
    </mc:Choice>
    <mc:Fallback xmlns="">
      <p:transition spd="slow" advTm="874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8AC13-9B37-3E8B-BEAF-9983992E0770}"/>
              </a:ext>
            </a:extLst>
          </p:cNvPr>
          <p:cNvSpPr>
            <a:spLocks noGrp="1"/>
          </p:cNvSpPr>
          <p:nvPr>
            <p:ph type="title"/>
          </p:nvPr>
        </p:nvSpPr>
        <p:spPr>
          <a:xfrm>
            <a:off x="838200" y="365125"/>
            <a:ext cx="10515600" cy="399985"/>
          </a:xfrm>
        </p:spPr>
        <p:txBody>
          <a:bodyPr>
            <a:normAutofit fontScale="90000"/>
          </a:bodyPr>
          <a:lstStyle/>
          <a:p>
            <a:r>
              <a:rPr lang="en-GB" sz="4000" b="1" dirty="0">
                <a:solidFill>
                  <a:srgbClr val="0070C0"/>
                </a:solidFill>
                <a:latin typeface="+mn-lt"/>
              </a:rPr>
              <a:t>References</a:t>
            </a:r>
          </a:p>
        </p:txBody>
      </p:sp>
      <p:sp>
        <p:nvSpPr>
          <p:cNvPr id="3" name="Content Placeholder 2">
            <a:extLst>
              <a:ext uri="{FF2B5EF4-FFF2-40B4-BE49-F238E27FC236}">
                <a16:creationId xmlns:a16="http://schemas.microsoft.com/office/drawing/2014/main" id="{8FBBBD21-55D4-A81D-69EB-A0CDA0D577A5}"/>
              </a:ext>
            </a:extLst>
          </p:cNvPr>
          <p:cNvSpPr>
            <a:spLocks noGrp="1"/>
          </p:cNvSpPr>
          <p:nvPr>
            <p:ph idx="1"/>
          </p:nvPr>
        </p:nvSpPr>
        <p:spPr>
          <a:xfrm>
            <a:off x="208383" y="845910"/>
            <a:ext cx="11775233" cy="5181666"/>
          </a:xfrm>
        </p:spPr>
        <p:txBody>
          <a:bodyPr>
            <a:normAutofit fontScale="77500" lnSpcReduction="20000"/>
          </a:bodyPr>
          <a:lstStyle/>
          <a:p>
            <a:endParaRPr lang="en-GB" sz="1600" i="0" dirty="0">
              <a:solidFill>
                <a:srgbClr val="0070C0"/>
              </a:solidFill>
              <a:effectLst/>
            </a:endParaRPr>
          </a:p>
          <a:p>
            <a:r>
              <a:rPr lang="en-GB" sz="2600" dirty="0">
                <a:solidFill>
                  <a:srgbClr val="0070C0"/>
                </a:solidFill>
              </a:rPr>
              <a:t>Kumari </a:t>
            </a:r>
            <a:r>
              <a:rPr lang="en-GB" sz="2600" dirty="0" err="1">
                <a:solidFill>
                  <a:srgbClr val="0070C0"/>
                </a:solidFill>
              </a:rPr>
              <a:t>Shammika</a:t>
            </a:r>
            <a:r>
              <a:rPr lang="en-GB" sz="2600" dirty="0">
                <a:solidFill>
                  <a:srgbClr val="0070C0"/>
                </a:solidFill>
              </a:rPr>
              <a:t> </a:t>
            </a:r>
            <a:r>
              <a:rPr lang="en-GB" sz="2600" dirty="0" err="1">
                <a:solidFill>
                  <a:srgbClr val="0070C0"/>
                </a:solidFill>
              </a:rPr>
              <a:t>Senani</a:t>
            </a:r>
            <a:r>
              <a:rPr lang="en-GB" sz="2600" dirty="0">
                <a:solidFill>
                  <a:srgbClr val="0070C0"/>
                </a:solidFill>
              </a:rPr>
              <a:t> </a:t>
            </a:r>
            <a:r>
              <a:rPr lang="en-GB" sz="2600" dirty="0" err="1">
                <a:solidFill>
                  <a:srgbClr val="0070C0"/>
                </a:solidFill>
              </a:rPr>
              <a:t>Mudihanselage</a:t>
            </a:r>
            <a:r>
              <a:rPr lang="en-GB" sz="2600" dirty="0">
                <a:solidFill>
                  <a:srgbClr val="0070C0"/>
                </a:solidFill>
              </a:rPr>
              <a:t> </a:t>
            </a:r>
            <a:r>
              <a:rPr lang="en-GB" sz="2600" dirty="0" err="1">
                <a:solidFill>
                  <a:srgbClr val="0070C0"/>
                </a:solidFill>
              </a:rPr>
              <a:t>Hellerawa</a:t>
            </a:r>
            <a:r>
              <a:rPr lang="en-GB" sz="2600" dirty="0">
                <a:solidFill>
                  <a:srgbClr val="0070C0"/>
                </a:solidFill>
              </a:rPr>
              <a:t>, De </a:t>
            </a:r>
            <a:r>
              <a:rPr lang="en-GB" sz="2600" dirty="0" err="1">
                <a:solidFill>
                  <a:srgbClr val="0070C0"/>
                </a:solidFill>
              </a:rPr>
              <a:t>Alwis</a:t>
            </a:r>
            <a:r>
              <a:rPr lang="en-GB" sz="2600" dirty="0">
                <a:solidFill>
                  <a:srgbClr val="0070C0"/>
                </a:solidFill>
              </a:rPr>
              <a:t> </a:t>
            </a:r>
            <a:r>
              <a:rPr lang="en-GB" sz="2600" dirty="0" err="1">
                <a:solidFill>
                  <a:srgbClr val="0070C0"/>
                </a:solidFill>
              </a:rPr>
              <a:t>Chamaru</a:t>
            </a:r>
            <a:r>
              <a:rPr lang="en-GB" sz="2600" dirty="0">
                <a:solidFill>
                  <a:srgbClr val="0070C0"/>
                </a:solidFill>
              </a:rPr>
              <a:t> </a:t>
            </a:r>
            <a:r>
              <a:rPr lang="en-GB" sz="2600" dirty="0" err="1">
                <a:solidFill>
                  <a:srgbClr val="0070C0"/>
                </a:solidFill>
              </a:rPr>
              <a:t>Adambarage</a:t>
            </a:r>
            <a:r>
              <a:rPr lang="en-GB" sz="2600" dirty="0">
                <a:solidFill>
                  <a:srgbClr val="0070C0"/>
                </a:solidFill>
              </a:rPr>
              <a:t> (2015) The nursing shortage impact on job outcome (The case in Sri Lanka) Journal of Competitiveness, 7 (3) 75-94, https://www.cjournal.cz/files/197.pdf</a:t>
            </a:r>
          </a:p>
          <a:p>
            <a:r>
              <a:rPr lang="en-GB" sz="2600" b="0" i="0" dirty="0">
                <a:solidFill>
                  <a:srgbClr val="0070C0"/>
                </a:solidFill>
                <a:effectLst/>
              </a:rPr>
              <a:t>Loft MI, Jensen CS. What makes experienced nurses stay in their position? A qualitative interview study. J </a:t>
            </a:r>
            <a:r>
              <a:rPr lang="en-GB" sz="2600" b="0" i="0" dirty="0" err="1">
                <a:solidFill>
                  <a:srgbClr val="0070C0"/>
                </a:solidFill>
                <a:effectLst/>
              </a:rPr>
              <a:t>Nurs</a:t>
            </a:r>
            <a:r>
              <a:rPr lang="en-GB" sz="2600" b="0" i="0" dirty="0">
                <a:solidFill>
                  <a:srgbClr val="0070C0"/>
                </a:solidFill>
                <a:effectLst/>
              </a:rPr>
              <a:t> </a:t>
            </a:r>
            <a:r>
              <a:rPr lang="en-GB" sz="2600" b="0" i="0" dirty="0" err="1">
                <a:solidFill>
                  <a:srgbClr val="0070C0"/>
                </a:solidFill>
                <a:effectLst/>
              </a:rPr>
              <a:t>Manag</a:t>
            </a:r>
            <a:r>
              <a:rPr lang="en-GB" sz="2600" b="0" i="0" dirty="0">
                <a:solidFill>
                  <a:srgbClr val="0070C0"/>
                </a:solidFill>
                <a:effectLst/>
              </a:rPr>
              <a:t>. 2020 Sep;28(6):1305-1316. </a:t>
            </a:r>
            <a:r>
              <a:rPr lang="en-GB" sz="2600" b="0" i="0" dirty="0" err="1">
                <a:solidFill>
                  <a:srgbClr val="0070C0"/>
                </a:solidFill>
                <a:effectLst/>
              </a:rPr>
              <a:t>doi</a:t>
            </a:r>
            <a:r>
              <a:rPr lang="en-GB" sz="2600" b="0" i="0" dirty="0">
                <a:solidFill>
                  <a:srgbClr val="0070C0"/>
                </a:solidFill>
                <a:effectLst/>
              </a:rPr>
              <a:t>: 10.1111/jonm.13082. </a:t>
            </a:r>
            <a:r>
              <a:rPr lang="en-GB" sz="2600" b="0" i="0" dirty="0" err="1">
                <a:solidFill>
                  <a:srgbClr val="0070C0"/>
                </a:solidFill>
                <a:effectLst/>
              </a:rPr>
              <a:t>Epub</a:t>
            </a:r>
            <a:r>
              <a:rPr lang="en-GB" sz="2600" b="0" i="0" dirty="0">
                <a:solidFill>
                  <a:srgbClr val="0070C0"/>
                </a:solidFill>
                <a:effectLst/>
              </a:rPr>
              <a:t> 2020 Jul 28. PMID: 32589776.</a:t>
            </a:r>
            <a:endParaRPr lang="en-GB" sz="2600" dirty="0">
              <a:solidFill>
                <a:srgbClr val="0070C0"/>
              </a:solidFill>
            </a:endParaRPr>
          </a:p>
          <a:p>
            <a:r>
              <a:rPr lang="en-GB" sz="2600" dirty="0">
                <a:solidFill>
                  <a:srgbClr val="0070C0"/>
                </a:solidFill>
              </a:rPr>
              <a:t>Mahon P, O’Neil M (2020) Through the looking glass: the rabbit hole of reflective practice, British Journal of Nursing, 29(13) </a:t>
            </a:r>
            <a:r>
              <a:rPr lang="en-GB" sz="2600" dirty="0">
                <a:solidFill>
                  <a:srgbClr val="0070C0"/>
                </a:solidFill>
                <a:hlinkClick r:id="rId2"/>
              </a:rPr>
              <a:t>https://www.britishjournalofnursing.com/content/professional/through-the-looking-glass-the-rabbit-hole-of-reflective-practice/</a:t>
            </a:r>
            <a:endParaRPr lang="en-GB" sz="2600" dirty="0">
              <a:solidFill>
                <a:srgbClr val="0070C0"/>
              </a:solidFill>
            </a:endParaRPr>
          </a:p>
          <a:p>
            <a:r>
              <a:rPr lang="en-GB" sz="2600" b="0" i="0" dirty="0">
                <a:solidFill>
                  <a:srgbClr val="0070C0"/>
                </a:solidFill>
                <a:effectLst/>
              </a:rPr>
              <a:t>Pennycook G, Ross RM, Koehler DJ, Fugelsang JA. Dunning–Kruger effects in reasoning: theoretical implications of the failure to recognize incompetence. </a:t>
            </a:r>
            <a:r>
              <a:rPr lang="en-GB" sz="2600" b="0" i="0" dirty="0" err="1">
                <a:solidFill>
                  <a:srgbClr val="0070C0"/>
                </a:solidFill>
                <a:effectLst/>
              </a:rPr>
              <a:t>Psychon</a:t>
            </a:r>
            <a:r>
              <a:rPr lang="en-GB" sz="2600" b="0" i="0" dirty="0">
                <a:solidFill>
                  <a:srgbClr val="0070C0"/>
                </a:solidFill>
                <a:effectLst/>
              </a:rPr>
              <a:t> Bull Rev.. 2017; 24:(6)1774-1784 </a:t>
            </a:r>
            <a:r>
              <a:rPr lang="en-GB" sz="2600" b="0" i="0" dirty="0">
                <a:solidFill>
                  <a:srgbClr val="0070C0"/>
                </a:solidFill>
                <a:effectLst/>
                <a:hlinkClick r:id="rId3">
                  <a:extLst>
                    <a:ext uri="{A12FA001-AC4F-418D-AE19-62706E023703}">
                      <ahyp:hlinkClr xmlns:ahyp="http://schemas.microsoft.com/office/drawing/2018/hyperlinkcolor" val="tx"/>
                    </a:ext>
                  </a:extLst>
                </a:hlinkClick>
              </a:rPr>
              <a:t>https://doi.org/10.3758/s13423-017-1242-7</a:t>
            </a:r>
            <a:endParaRPr lang="en-GB" sz="2600" b="0" i="0" dirty="0">
              <a:solidFill>
                <a:srgbClr val="0070C0"/>
              </a:solidFill>
              <a:effectLst/>
            </a:endParaRPr>
          </a:p>
          <a:p>
            <a:r>
              <a:rPr lang="en-GB" sz="2600" b="0" i="0" dirty="0">
                <a:solidFill>
                  <a:srgbClr val="0070C0"/>
                </a:solidFill>
                <a:effectLst/>
              </a:rPr>
              <a:t>Robb G (2022) 5 crucial tips for addressing the elephant in the room, https://www.gra.uk.com/blog/5-crucial-tips-for-addressing-the-elephant-in-the-room</a:t>
            </a:r>
          </a:p>
          <a:p>
            <a:r>
              <a:rPr lang="en-GB" sz="2600" b="0" i="0" dirty="0">
                <a:solidFill>
                  <a:srgbClr val="0070C0"/>
                </a:solidFill>
                <a:effectLst/>
              </a:rPr>
              <a:t>Schon, D. A. (1991). </a:t>
            </a:r>
            <a:r>
              <a:rPr lang="en-GB" sz="2600" b="0" i="1" dirty="0">
                <a:solidFill>
                  <a:srgbClr val="0070C0"/>
                </a:solidFill>
                <a:effectLst/>
              </a:rPr>
              <a:t>The reflective practitioner</a:t>
            </a:r>
            <a:r>
              <a:rPr lang="en-GB" sz="2600" b="0" i="0" dirty="0">
                <a:solidFill>
                  <a:srgbClr val="0070C0"/>
                </a:solidFill>
                <a:effectLst/>
              </a:rPr>
              <a:t>. Ashgate Publishing.</a:t>
            </a:r>
          </a:p>
          <a:p>
            <a:r>
              <a:rPr lang="en-GB" sz="2600" b="0" i="0" dirty="0">
                <a:solidFill>
                  <a:srgbClr val="0070C0"/>
                </a:solidFill>
                <a:effectLst/>
              </a:rPr>
              <a:t>Schultz PL, Baker J. Teaching strategies to increase nursing student acceptance and management of unconscious bias. J </a:t>
            </a:r>
            <a:r>
              <a:rPr lang="en-GB" sz="2600" b="0" i="0" dirty="0" err="1">
                <a:solidFill>
                  <a:srgbClr val="0070C0"/>
                </a:solidFill>
                <a:effectLst/>
              </a:rPr>
              <a:t>Nurs</a:t>
            </a:r>
            <a:r>
              <a:rPr lang="en-GB" sz="2600" b="0" i="0" dirty="0">
                <a:solidFill>
                  <a:srgbClr val="0070C0"/>
                </a:solidFill>
                <a:effectLst/>
              </a:rPr>
              <a:t> Educ.. 2017; 56:(11)692-696 </a:t>
            </a:r>
            <a:r>
              <a:rPr lang="en-GB" sz="2600" b="0" i="0" dirty="0">
                <a:solidFill>
                  <a:srgbClr val="0070C0"/>
                </a:solidFill>
                <a:effectLst/>
                <a:hlinkClick r:id="rId4">
                  <a:extLst>
                    <a:ext uri="{A12FA001-AC4F-418D-AE19-62706E023703}">
                      <ahyp:hlinkClr xmlns:ahyp="http://schemas.microsoft.com/office/drawing/2018/hyperlinkcolor" val="tx"/>
                    </a:ext>
                  </a:extLst>
                </a:hlinkClick>
              </a:rPr>
              <a:t>https://doi.org/10.3928/01484834-20171020-11</a:t>
            </a:r>
            <a:endParaRPr lang="en-GB" sz="2600" b="0" i="0" dirty="0">
              <a:solidFill>
                <a:srgbClr val="0070C0"/>
              </a:solidFill>
              <a:effectLst/>
            </a:endParaRPr>
          </a:p>
          <a:p>
            <a:r>
              <a:rPr lang="en-GB" sz="2600" dirty="0">
                <a:solidFill>
                  <a:srgbClr val="0070C0"/>
                </a:solidFill>
              </a:rPr>
              <a:t>WHO (2020) State of the world’s nursing: investing in education, jobs and leadership, https://www.who.int/publications/i/item/9789240003279</a:t>
            </a:r>
          </a:p>
        </p:txBody>
      </p:sp>
    </p:spTree>
    <p:extLst>
      <p:ext uri="{BB962C8B-B14F-4D97-AF65-F5344CB8AC3E}">
        <p14:creationId xmlns:p14="http://schemas.microsoft.com/office/powerpoint/2010/main" val="603906473"/>
      </p:ext>
    </p:extLst>
  </p:cSld>
  <p:clrMapOvr>
    <a:masterClrMapping/>
  </p:clrMapOvr>
  <mc:AlternateContent xmlns:mc="http://schemas.openxmlformats.org/markup-compatibility/2006" xmlns:p14="http://schemas.microsoft.com/office/powerpoint/2010/main">
    <mc:Choice Requires="p14">
      <p:transition spd="slow" p14:dur="2000" advTm="8762"/>
    </mc:Choice>
    <mc:Fallback xmlns="">
      <p:transition spd="slow" advTm="8762"/>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8A3B-B979-C0E1-D1F5-85BE2A072B0E}"/>
              </a:ext>
            </a:extLst>
          </p:cNvPr>
          <p:cNvSpPr>
            <a:spLocks noGrp="1"/>
          </p:cNvSpPr>
          <p:nvPr>
            <p:ph type="title"/>
          </p:nvPr>
        </p:nvSpPr>
        <p:spPr/>
        <p:txBody>
          <a:bodyPr/>
          <a:lstStyle/>
          <a:p>
            <a:r>
              <a:rPr lang="en-US" b="1" dirty="0">
                <a:solidFill>
                  <a:srgbClr val="0070C0"/>
                </a:solidFill>
              </a:rPr>
              <a:t>Any questions?</a:t>
            </a:r>
          </a:p>
        </p:txBody>
      </p:sp>
      <p:pic>
        <p:nvPicPr>
          <p:cNvPr id="1026" name="Picture 2" descr="1,000+ Free Questions &amp; Question Mark Images - Pixabay">
            <a:extLst>
              <a:ext uri="{FF2B5EF4-FFF2-40B4-BE49-F238E27FC236}">
                <a16:creationId xmlns:a16="http://schemas.microsoft.com/office/drawing/2014/main" id="{E5BF4FE9-F1A6-6DC9-FC0F-56DD57AB9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1370" y="1270517"/>
            <a:ext cx="4618653" cy="461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333043"/>
      </p:ext>
    </p:extLst>
  </p:cSld>
  <p:clrMapOvr>
    <a:masterClrMapping/>
  </p:clrMapOvr>
  <mc:AlternateContent xmlns:mc="http://schemas.openxmlformats.org/markup-compatibility/2006" xmlns:p14="http://schemas.microsoft.com/office/powerpoint/2010/main">
    <mc:Choice Requires="p14">
      <p:transition spd="slow" p14:dur="2000" advTm="48160"/>
    </mc:Choice>
    <mc:Fallback xmlns="">
      <p:transition spd="slow" advTm="4816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9DFBA-4A88-CF3F-A759-3E072FA860F8}"/>
              </a:ext>
            </a:extLst>
          </p:cNvPr>
          <p:cNvSpPr>
            <a:spLocks noGrp="1"/>
          </p:cNvSpPr>
          <p:nvPr>
            <p:ph type="title"/>
          </p:nvPr>
        </p:nvSpPr>
        <p:spPr/>
        <p:txBody>
          <a:bodyPr/>
          <a:lstStyle/>
          <a:p>
            <a:r>
              <a:rPr lang="en-US" b="1" dirty="0">
                <a:solidFill>
                  <a:srgbClr val="0070C0"/>
                </a:solidFill>
              </a:rPr>
              <a:t>Thank you </a:t>
            </a:r>
          </a:p>
        </p:txBody>
      </p:sp>
      <p:pic>
        <p:nvPicPr>
          <p:cNvPr id="2050" name="Picture 2" descr="Thank You&quot; and &quot;Questions?&quot; - Two Slides You Can Lose">
            <a:extLst>
              <a:ext uri="{FF2B5EF4-FFF2-40B4-BE49-F238E27FC236}">
                <a16:creationId xmlns:a16="http://schemas.microsoft.com/office/drawing/2014/main" id="{B1618645-0E7A-4BFA-C688-8F77C3206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804" y="1507380"/>
            <a:ext cx="609600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406684"/>
      </p:ext>
    </p:extLst>
  </p:cSld>
  <p:clrMapOvr>
    <a:masterClrMapping/>
  </p:clrMapOvr>
  <mc:AlternateContent xmlns:mc="http://schemas.openxmlformats.org/markup-compatibility/2006" xmlns:p14="http://schemas.microsoft.com/office/powerpoint/2010/main">
    <mc:Choice Requires="p14">
      <p:transition spd="slow" p14:dur="2000" advTm="27265"/>
    </mc:Choice>
    <mc:Fallback xmlns="">
      <p:transition spd="slow" advTm="27265"/>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3FA0-5DC1-A7D4-C6D8-50E7B92DC1CF}"/>
              </a:ext>
            </a:extLst>
          </p:cNvPr>
          <p:cNvSpPr>
            <a:spLocks noGrp="1"/>
          </p:cNvSpPr>
          <p:nvPr>
            <p:ph type="title"/>
          </p:nvPr>
        </p:nvSpPr>
        <p:spPr/>
        <p:txBody>
          <a:bodyPr/>
          <a:lstStyle/>
          <a:p>
            <a:r>
              <a:rPr lang="en-GB" b="1" dirty="0">
                <a:solidFill>
                  <a:srgbClr val="0070C0"/>
                </a:solidFill>
              </a:rPr>
              <a:t>Duration</a:t>
            </a:r>
          </a:p>
        </p:txBody>
      </p:sp>
      <p:sp>
        <p:nvSpPr>
          <p:cNvPr id="3" name="Content Placeholder 2">
            <a:extLst>
              <a:ext uri="{FF2B5EF4-FFF2-40B4-BE49-F238E27FC236}">
                <a16:creationId xmlns:a16="http://schemas.microsoft.com/office/drawing/2014/main" id="{07E2F1BB-7CD0-2E58-4813-F013D21E26CF}"/>
              </a:ext>
            </a:extLst>
          </p:cNvPr>
          <p:cNvSpPr>
            <a:spLocks noGrp="1"/>
          </p:cNvSpPr>
          <p:nvPr>
            <p:ph idx="1"/>
          </p:nvPr>
        </p:nvSpPr>
        <p:spPr/>
        <p:txBody>
          <a:bodyPr>
            <a:normAutofit/>
          </a:bodyPr>
          <a:lstStyle/>
          <a:p>
            <a:r>
              <a:rPr lang="en-GB" dirty="0">
                <a:solidFill>
                  <a:srgbClr val="0070C0"/>
                </a:solidFill>
              </a:rPr>
              <a:t>Recorded lecture time – 2 hours, 30 minutes</a:t>
            </a:r>
          </a:p>
          <a:p>
            <a:r>
              <a:rPr lang="en-GB" dirty="0">
                <a:solidFill>
                  <a:srgbClr val="0070C0"/>
                </a:solidFill>
              </a:rPr>
              <a:t>Activity 1 – 10 minutes Activity 2- 10 minutes, Tutor-led discussion of activities 1&amp;2 -20 minutes = 40 minutes total. </a:t>
            </a:r>
          </a:p>
          <a:p>
            <a:r>
              <a:rPr lang="en-GB" dirty="0">
                <a:solidFill>
                  <a:srgbClr val="0070C0"/>
                </a:solidFill>
              </a:rPr>
              <a:t>Activity 3- 20 minutes; tutor-led discussion-  20 mins= 40 mins total</a:t>
            </a:r>
          </a:p>
          <a:p>
            <a:r>
              <a:rPr lang="en-GB" dirty="0">
                <a:solidFill>
                  <a:srgbClr val="0070C0"/>
                </a:solidFill>
              </a:rPr>
              <a:t>Activity 4- 20 minutes; tutor-led discussion-  20 mins= 40 mins total</a:t>
            </a:r>
          </a:p>
          <a:p>
            <a:r>
              <a:rPr lang="en-GB" dirty="0">
                <a:solidFill>
                  <a:srgbClr val="0070C0"/>
                </a:solidFill>
              </a:rPr>
              <a:t>Questions – 10 minutes. </a:t>
            </a:r>
          </a:p>
          <a:p>
            <a:endParaRPr lang="en-GB" dirty="0">
              <a:solidFill>
                <a:srgbClr val="0070C0"/>
              </a:solidFill>
            </a:endParaRPr>
          </a:p>
          <a:p>
            <a:r>
              <a:rPr lang="en-GB" dirty="0">
                <a:solidFill>
                  <a:srgbClr val="0070C0"/>
                </a:solidFill>
              </a:rPr>
              <a:t>Total 4 hours, 40 minutes. </a:t>
            </a:r>
          </a:p>
          <a:p>
            <a:endParaRPr lang="en-GB" dirty="0">
              <a:solidFill>
                <a:srgbClr val="0070C0"/>
              </a:solidFill>
            </a:endParaRPr>
          </a:p>
        </p:txBody>
      </p:sp>
    </p:spTree>
    <p:extLst>
      <p:ext uri="{BB962C8B-B14F-4D97-AF65-F5344CB8AC3E}">
        <p14:creationId xmlns:p14="http://schemas.microsoft.com/office/powerpoint/2010/main" val="3493224128"/>
      </p:ext>
    </p:extLst>
  </p:cSld>
  <p:clrMapOvr>
    <a:masterClrMapping/>
  </p:clrMapOvr>
  <mc:AlternateContent xmlns:mc="http://schemas.openxmlformats.org/markup-compatibility/2006" xmlns:p14="http://schemas.microsoft.com/office/powerpoint/2010/main">
    <mc:Choice Requires="p14">
      <p:transition spd="slow" p14:dur="2000" advTm="47027"/>
    </mc:Choice>
    <mc:Fallback xmlns="">
      <p:transition spd="slow" advTm="4702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8A82-397D-1978-79C9-B804E33EDDE7}"/>
              </a:ext>
            </a:extLst>
          </p:cNvPr>
          <p:cNvSpPr>
            <a:spLocks noGrp="1"/>
          </p:cNvSpPr>
          <p:nvPr>
            <p:ph type="title"/>
          </p:nvPr>
        </p:nvSpPr>
        <p:spPr>
          <a:xfrm>
            <a:off x="410547" y="160708"/>
            <a:ext cx="11430000" cy="641726"/>
          </a:xfrm>
        </p:spPr>
        <p:txBody>
          <a:bodyPr>
            <a:normAutofit fontScale="90000"/>
          </a:bodyPr>
          <a:lstStyle/>
          <a:p>
            <a:r>
              <a:rPr lang="en-GB" b="1" dirty="0">
                <a:solidFill>
                  <a:srgbClr val="0070C0"/>
                </a:solidFill>
              </a:rPr>
              <a:t>What should stay the same?</a:t>
            </a:r>
            <a:r>
              <a:rPr lang="en-GB" sz="2400" b="1" dirty="0">
                <a:solidFill>
                  <a:srgbClr val="0070C0"/>
                </a:solidFill>
              </a:rPr>
              <a:t> Activity 1 – 10 minutes </a:t>
            </a:r>
          </a:p>
        </p:txBody>
      </p:sp>
      <p:sp>
        <p:nvSpPr>
          <p:cNvPr id="3" name="Content Placeholder 2">
            <a:extLst>
              <a:ext uri="{FF2B5EF4-FFF2-40B4-BE49-F238E27FC236}">
                <a16:creationId xmlns:a16="http://schemas.microsoft.com/office/drawing/2014/main" id="{64739891-5E55-F58C-7946-ABF8795E3B82}"/>
              </a:ext>
            </a:extLst>
          </p:cNvPr>
          <p:cNvSpPr>
            <a:spLocks noGrp="1"/>
          </p:cNvSpPr>
          <p:nvPr>
            <p:ph idx="1"/>
          </p:nvPr>
        </p:nvSpPr>
        <p:spPr>
          <a:xfrm>
            <a:off x="490527" y="1110662"/>
            <a:ext cx="7552462" cy="4888922"/>
          </a:xfrm>
        </p:spPr>
        <p:txBody>
          <a:bodyPr>
            <a:normAutofit fontScale="92500" lnSpcReduction="20000"/>
          </a:bodyPr>
          <a:lstStyle/>
          <a:p>
            <a:r>
              <a:rPr lang="en-GB" dirty="0">
                <a:solidFill>
                  <a:srgbClr val="0070C0"/>
                </a:solidFill>
              </a:rPr>
              <a:t>In small groups or pairs, agree a list of what in your current practice areas exists and must be maintained… i.e., things that should </a:t>
            </a:r>
            <a:r>
              <a:rPr lang="en-GB" b="1" i="1" dirty="0">
                <a:solidFill>
                  <a:srgbClr val="0070C0"/>
                </a:solidFill>
              </a:rPr>
              <a:t>not </a:t>
            </a:r>
            <a:r>
              <a:rPr lang="en-GB" dirty="0">
                <a:solidFill>
                  <a:srgbClr val="0070C0"/>
                </a:solidFill>
              </a:rPr>
              <a:t>change.</a:t>
            </a:r>
          </a:p>
          <a:p>
            <a:r>
              <a:rPr lang="en-GB" dirty="0">
                <a:solidFill>
                  <a:srgbClr val="0070C0"/>
                </a:solidFill>
              </a:rPr>
              <a:t>Examples might (or might not) include:- </a:t>
            </a:r>
          </a:p>
          <a:p>
            <a:r>
              <a:rPr lang="en-GB" dirty="0">
                <a:solidFill>
                  <a:srgbClr val="0070C0"/>
                </a:solidFill>
              </a:rPr>
              <a:t>No doubt where you work there is excellent practice</a:t>
            </a:r>
          </a:p>
          <a:p>
            <a:r>
              <a:rPr lang="en-GB" dirty="0">
                <a:solidFill>
                  <a:srgbClr val="0070C0"/>
                </a:solidFill>
              </a:rPr>
              <a:t>Professionalism</a:t>
            </a:r>
          </a:p>
          <a:p>
            <a:r>
              <a:rPr lang="en-GB" dirty="0">
                <a:solidFill>
                  <a:srgbClr val="0070C0"/>
                </a:solidFill>
              </a:rPr>
              <a:t>Safety</a:t>
            </a:r>
          </a:p>
          <a:p>
            <a:r>
              <a:rPr lang="en-GB" dirty="0">
                <a:solidFill>
                  <a:srgbClr val="0070C0"/>
                </a:solidFill>
              </a:rPr>
              <a:t>Committed care for all patients including people with NDDs</a:t>
            </a:r>
          </a:p>
          <a:p>
            <a:r>
              <a:rPr lang="en-GB" dirty="0">
                <a:solidFill>
                  <a:srgbClr val="0070C0"/>
                </a:solidFill>
              </a:rPr>
              <a:t>Care for families</a:t>
            </a:r>
          </a:p>
          <a:p>
            <a:r>
              <a:rPr lang="en-GB" dirty="0">
                <a:solidFill>
                  <a:srgbClr val="0070C0"/>
                </a:solidFill>
              </a:rPr>
              <a:t>Good working relationships between professions</a:t>
            </a:r>
          </a:p>
          <a:p>
            <a:r>
              <a:rPr lang="en-GB" dirty="0">
                <a:solidFill>
                  <a:srgbClr val="0070C0"/>
                </a:solidFill>
              </a:rPr>
              <a:t>Sharing of knowledge, skills and understanding of values</a:t>
            </a:r>
          </a:p>
        </p:txBody>
      </p:sp>
      <p:pic>
        <p:nvPicPr>
          <p:cNvPr id="3074" name="Picture 2" descr="nursing-values-US">
            <a:extLst>
              <a:ext uri="{FF2B5EF4-FFF2-40B4-BE49-F238E27FC236}">
                <a16:creationId xmlns:a16="http://schemas.microsoft.com/office/drawing/2014/main" id="{33497689-E0A6-9D07-2033-1C572552C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2473" y="1110662"/>
            <a:ext cx="3814617" cy="25096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E36805-8721-5DFA-2B63-D9CAAAB6239B}"/>
              </a:ext>
            </a:extLst>
          </p:cNvPr>
          <p:cNvSpPr txBox="1"/>
          <p:nvPr/>
        </p:nvSpPr>
        <p:spPr>
          <a:xfrm>
            <a:off x="8272473" y="3620278"/>
            <a:ext cx="3814617" cy="584775"/>
          </a:xfrm>
          <a:prstGeom prst="rect">
            <a:avLst/>
          </a:prstGeom>
          <a:noFill/>
        </p:spPr>
        <p:txBody>
          <a:bodyPr wrap="square">
            <a:spAutoFit/>
          </a:bodyPr>
          <a:lstStyle/>
          <a:p>
            <a:r>
              <a:rPr lang="en-GB" sz="1600" dirty="0">
                <a:solidFill>
                  <a:srgbClr val="0070C0"/>
                </a:solidFill>
              </a:rPr>
              <a:t>https://www.indeed.com/career-advice/career-development/nursing-values</a:t>
            </a:r>
          </a:p>
        </p:txBody>
      </p:sp>
    </p:spTree>
    <p:extLst>
      <p:ext uri="{BB962C8B-B14F-4D97-AF65-F5344CB8AC3E}">
        <p14:creationId xmlns:p14="http://schemas.microsoft.com/office/powerpoint/2010/main" val="481980388"/>
      </p:ext>
    </p:extLst>
  </p:cSld>
  <p:clrMapOvr>
    <a:masterClrMapping/>
  </p:clrMapOvr>
  <mc:AlternateContent xmlns:mc="http://schemas.openxmlformats.org/markup-compatibility/2006" xmlns:p14="http://schemas.microsoft.com/office/powerpoint/2010/main">
    <mc:Choice Requires="p14">
      <p:transition spd="slow" p14:dur="2000" advTm="136863"/>
    </mc:Choice>
    <mc:Fallback xmlns="">
      <p:transition spd="slow" advTm="13686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3A69D-1F1C-1D1B-5AB1-72C18DE59198}"/>
              </a:ext>
            </a:extLst>
          </p:cNvPr>
          <p:cNvSpPr>
            <a:spLocks noGrp="1"/>
          </p:cNvSpPr>
          <p:nvPr>
            <p:ph type="title"/>
          </p:nvPr>
        </p:nvSpPr>
        <p:spPr>
          <a:xfrm>
            <a:off x="838200" y="365126"/>
            <a:ext cx="10515600" cy="866516"/>
          </a:xfrm>
        </p:spPr>
        <p:txBody>
          <a:bodyPr>
            <a:normAutofit fontScale="90000"/>
          </a:bodyPr>
          <a:lstStyle/>
          <a:p>
            <a:r>
              <a:rPr lang="en-GB" b="1" dirty="0">
                <a:solidFill>
                  <a:srgbClr val="0070C0"/>
                </a:solidFill>
              </a:rPr>
              <a:t>What should change? </a:t>
            </a:r>
            <a:r>
              <a:rPr lang="en-GB" sz="2800" b="1" dirty="0">
                <a:solidFill>
                  <a:srgbClr val="0070C0"/>
                </a:solidFill>
              </a:rPr>
              <a:t>Activity 2 – 10 minutes (followed by 20 minutes tutor-led discussion on activities 1&amp;2)</a:t>
            </a:r>
            <a:endParaRPr lang="en-GB" b="1" dirty="0">
              <a:solidFill>
                <a:srgbClr val="0070C0"/>
              </a:solidFill>
            </a:endParaRPr>
          </a:p>
        </p:txBody>
      </p:sp>
      <p:sp>
        <p:nvSpPr>
          <p:cNvPr id="3" name="Content Placeholder 2">
            <a:extLst>
              <a:ext uri="{FF2B5EF4-FFF2-40B4-BE49-F238E27FC236}">
                <a16:creationId xmlns:a16="http://schemas.microsoft.com/office/drawing/2014/main" id="{FFAFCC12-0191-075D-7974-9B68BB96D690}"/>
              </a:ext>
            </a:extLst>
          </p:cNvPr>
          <p:cNvSpPr>
            <a:spLocks noGrp="1"/>
          </p:cNvSpPr>
          <p:nvPr>
            <p:ph idx="1"/>
          </p:nvPr>
        </p:nvSpPr>
        <p:spPr>
          <a:xfrm>
            <a:off x="287694" y="1471062"/>
            <a:ext cx="7727302" cy="4351338"/>
          </a:xfrm>
        </p:spPr>
        <p:txBody>
          <a:bodyPr>
            <a:normAutofit fontScale="92500" lnSpcReduction="10000"/>
          </a:bodyPr>
          <a:lstStyle/>
          <a:p>
            <a:r>
              <a:rPr lang="en-GB" dirty="0">
                <a:solidFill>
                  <a:srgbClr val="0070C0"/>
                </a:solidFill>
              </a:rPr>
              <a:t>In small groups or pairs, agree a list of what in your current practice areas does not currently exist and must be introduced; or what needs to be improved or changed, in the light of what you have learned on this course. </a:t>
            </a:r>
          </a:p>
          <a:p>
            <a:r>
              <a:rPr lang="en-GB" dirty="0">
                <a:solidFill>
                  <a:srgbClr val="0070C0"/>
                </a:solidFill>
              </a:rPr>
              <a:t>Examples might (or might not) include:-</a:t>
            </a:r>
          </a:p>
          <a:p>
            <a:r>
              <a:rPr lang="en-GB" dirty="0">
                <a:solidFill>
                  <a:srgbClr val="0070C0"/>
                </a:solidFill>
              </a:rPr>
              <a:t>More integrated team-working</a:t>
            </a:r>
          </a:p>
          <a:p>
            <a:r>
              <a:rPr lang="en-GB" dirty="0">
                <a:solidFill>
                  <a:srgbClr val="0070C0"/>
                </a:solidFill>
              </a:rPr>
              <a:t>More patient / family involvement in clinical decision-making</a:t>
            </a:r>
          </a:p>
          <a:p>
            <a:r>
              <a:rPr lang="en-GB" dirty="0">
                <a:solidFill>
                  <a:srgbClr val="0070C0"/>
                </a:solidFill>
              </a:rPr>
              <a:t>Greater regard for patient choice. </a:t>
            </a:r>
          </a:p>
          <a:p>
            <a:r>
              <a:rPr lang="en-GB" dirty="0">
                <a:solidFill>
                  <a:srgbClr val="0070C0"/>
                </a:solidFill>
              </a:rPr>
              <a:t>A more structured approach to risk management</a:t>
            </a:r>
          </a:p>
          <a:p>
            <a:endParaRPr lang="en-GB" dirty="0">
              <a:solidFill>
                <a:srgbClr val="0070C0"/>
              </a:solidFill>
            </a:endParaRPr>
          </a:p>
        </p:txBody>
      </p:sp>
      <p:pic>
        <p:nvPicPr>
          <p:cNvPr id="4098" name="Picture 2">
            <a:extLst>
              <a:ext uri="{FF2B5EF4-FFF2-40B4-BE49-F238E27FC236}">
                <a16:creationId xmlns:a16="http://schemas.microsoft.com/office/drawing/2014/main" id="{0E7BDB0B-8B02-9AB9-DA1C-86594DD2B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0140" y="1397258"/>
            <a:ext cx="3813888" cy="22883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C782DE9-AC9D-A0BE-C080-D95F5724E695}"/>
              </a:ext>
            </a:extLst>
          </p:cNvPr>
          <p:cNvSpPr txBox="1"/>
          <p:nvPr/>
        </p:nvSpPr>
        <p:spPr>
          <a:xfrm>
            <a:off x="8280140" y="3571759"/>
            <a:ext cx="3624166" cy="584775"/>
          </a:xfrm>
          <a:prstGeom prst="rect">
            <a:avLst/>
          </a:prstGeom>
          <a:noFill/>
        </p:spPr>
        <p:txBody>
          <a:bodyPr wrap="square">
            <a:spAutoFit/>
          </a:bodyPr>
          <a:lstStyle/>
          <a:p>
            <a:r>
              <a:rPr lang="en-GB" sz="1600" dirty="0">
                <a:solidFill>
                  <a:srgbClr val="0070C0"/>
                </a:solidFill>
              </a:rPr>
              <a:t>https://nursing-informatics.com/changemant.html</a:t>
            </a:r>
          </a:p>
        </p:txBody>
      </p:sp>
    </p:spTree>
    <p:extLst>
      <p:ext uri="{BB962C8B-B14F-4D97-AF65-F5344CB8AC3E}">
        <p14:creationId xmlns:p14="http://schemas.microsoft.com/office/powerpoint/2010/main" val="232500531"/>
      </p:ext>
    </p:extLst>
  </p:cSld>
  <p:clrMapOvr>
    <a:masterClrMapping/>
  </p:clrMapOvr>
  <mc:AlternateContent xmlns:mc="http://schemas.openxmlformats.org/markup-compatibility/2006" xmlns:p14="http://schemas.microsoft.com/office/powerpoint/2010/main">
    <mc:Choice Requires="p14">
      <p:transition spd="slow" p14:dur="2000" advTm="131106"/>
    </mc:Choice>
    <mc:Fallback xmlns="">
      <p:transition spd="slow" advTm="13110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79FF2-DB2B-1EAF-495B-0E4B16DCE2F0}"/>
              </a:ext>
            </a:extLst>
          </p:cNvPr>
          <p:cNvSpPr>
            <a:spLocks noGrp="1"/>
          </p:cNvSpPr>
          <p:nvPr>
            <p:ph type="title"/>
          </p:nvPr>
        </p:nvSpPr>
        <p:spPr>
          <a:xfrm>
            <a:off x="838200" y="365125"/>
            <a:ext cx="10515600" cy="493291"/>
          </a:xfrm>
        </p:spPr>
        <p:txBody>
          <a:bodyPr>
            <a:normAutofit fontScale="90000"/>
          </a:bodyPr>
          <a:lstStyle/>
          <a:p>
            <a:r>
              <a:rPr lang="en-GB" b="1" dirty="0">
                <a:solidFill>
                  <a:srgbClr val="0070C0"/>
                </a:solidFill>
              </a:rPr>
              <a:t>Reflective practice</a:t>
            </a:r>
          </a:p>
        </p:txBody>
      </p:sp>
      <p:sp>
        <p:nvSpPr>
          <p:cNvPr id="3" name="Content Placeholder 2">
            <a:extLst>
              <a:ext uri="{FF2B5EF4-FFF2-40B4-BE49-F238E27FC236}">
                <a16:creationId xmlns:a16="http://schemas.microsoft.com/office/drawing/2014/main" id="{2C8D0253-37BD-F905-2DD3-A4B8889E9401}"/>
              </a:ext>
            </a:extLst>
          </p:cNvPr>
          <p:cNvSpPr>
            <a:spLocks noGrp="1"/>
          </p:cNvSpPr>
          <p:nvPr>
            <p:ph idx="1"/>
          </p:nvPr>
        </p:nvSpPr>
        <p:spPr>
          <a:xfrm>
            <a:off x="213048" y="858415"/>
            <a:ext cx="7540691" cy="5290457"/>
          </a:xfrm>
        </p:spPr>
        <p:txBody>
          <a:bodyPr>
            <a:normAutofit fontScale="92500" lnSpcReduction="10000"/>
          </a:bodyPr>
          <a:lstStyle/>
          <a:p>
            <a:r>
              <a:rPr lang="en-GB" dirty="0">
                <a:solidFill>
                  <a:srgbClr val="0070C0"/>
                </a:solidFill>
              </a:rPr>
              <a:t>Reflection on and in practice is an integral part of nursing </a:t>
            </a:r>
            <a:r>
              <a:rPr lang="en-GB" sz="1600" dirty="0">
                <a:solidFill>
                  <a:srgbClr val="0070C0"/>
                </a:solidFill>
              </a:rPr>
              <a:t>(Mahon &amp; O’Neil, 2020) </a:t>
            </a:r>
            <a:r>
              <a:rPr lang="en-GB" dirty="0">
                <a:solidFill>
                  <a:srgbClr val="0070C0"/>
                </a:solidFill>
              </a:rPr>
              <a:t>[and relates to all healthcare professionals]</a:t>
            </a:r>
          </a:p>
          <a:p>
            <a:r>
              <a:rPr lang="en-GB" dirty="0">
                <a:solidFill>
                  <a:srgbClr val="0070C0"/>
                </a:solidFill>
              </a:rPr>
              <a:t>Unconscious biases limit our ability to learn from reflection – that is more reason to critically engage with the process.</a:t>
            </a:r>
          </a:p>
          <a:p>
            <a:r>
              <a:rPr lang="en-GB" dirty="0">
                <a:solidFill>
                  <a:srgbClr val="0070C0"/>
                </a:solidFill>
              </a:rPr>
              <a:t>None of us know what we don’t know; the unconsciously incompetent don’t know what they don’t know, plus they don’t have insight to realise it.</a:t>
            </a:r>
          </a:p>
          <a:p>
            <a:r>
              <a:rPr lang="en-GB" dirty="0">
                <a:solidFill>
                  <a:srgbClr val="0070C0"/>
                </a:solidFill>
              </a:rPr>
              <a:t>Hence they tend to overrate their performance while those who perform well assume others do too, and underrate theirs </a:t>
            </a:r>
            <a:r>
              <a:rPr lang="en-GB" sz="1700" dirty="0">
                <a:solidFill>
                  <a:srgbClr val="0070C0"/>
                </a:solidFill>
              </a:rPr>
              <a:t>(Kruger &amp; Dunning 1999).</a:t>
            </a:r>
          </a:p>
          <a:p>
            <a:r>
              <a:rPr lang="en-GB" dirty="0">
                <a:solidFill>
                  <a:srgbClr val="0070C0"/>
                </a:solidFill>
              </a:rPr>
              <a:t>So, those most likely to benefit from reflection in practice are least likely to be able to do so effectively </a:t>
            </a:r>
            <a:r>
              <a:rPr lang="en-GB" sz="1700" dirty="0">
                <a:solidFill>
                  <a:srgbClr val="0070C0"/>
                </a:solidFill>
              </a:rPr>
              <a:t>(Pennycook et al 2017).  </a:t>
            </a:r>
          </a:p>
          <a:p>
            <a:endParaRPr lang="en-GB" dirty="0">
              <a:solidFill>
                <a:srgbClr val="0070C0"/>
              </a:solidFill>
            </a:endParaRPr>
          </a:p>
        </p:txBody>
      </p:sp>
      <p:pic>
        <p:nvPicPr>
          <p:cNvPr id="5122" name="Picture 2">
            <a:extLst>
              <a:ext uri="{FF2B5EF4-FFF2-40B4-BE49-F238E27FC236}">
                <a16:creationId xmlns:a16="http://schemas.microsoft.com/office/drawing/2014/main" id="{DC243C69-C773-B252-C7E4-A9161A949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3738" y="858413"/>
            <a:ext cx="4225213" cy="38280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71DEC2-B6A1-653E-1BB4-DF3C5BD9F2AB}"/>
              </a:ext>
            </a:extLst>
          </p:cNvPr>
          <p:cNvSpPr txBox="1"/>
          <p:nvPr/>
        </p:nvSpPr>
        <p:spPr>
          <a:xfrm>
            <a:off x="8125019" y="4686506"/>
            <a:ext cx="3853933" cy="584775"/>
          </a:xfrm>
          <a:prstGeom prst="rect">
            <a:avLst/>
          </a:prstGeom>
          <a:noFill/>
        </p:spPr>
        <p:txBody>
          <a:bodyPr wrap="square">
            <a:spAutoFit/>
          </a:bodyPr>
          <a:lstStyle/>
          <a:p>
            <a:r>
              <a:rPr lang="en-GB" sz="1600" dirty="0">
                <a:solidFill>
                  <a:srgbClr val="0070C0"/>
                </a:solidFill>
              </a:rPr>
              <a:t>https://spielverlagerung.com/2018/03/07/what-is-reflective-practice/</a:t>
            </a:r>
          </a:p>
        </p:txBody>
      </p:sp>
    </p:spTree>
    <p:extLst>
      <p:ext uri="{BB962C8B-B14F-4D97-AF65-F5344CB8AC3E}">
        <p14:creationId xmlns:p14="http://schemas.microsoft.com/office/powerpoint/2010/main" val="4169564424"/>
      </p:ext>
    </p:extLst>
  </p:cSld>
  <p:clrMapOvr>
    <a:masterClrMapping/>
  </p:clrMapOvr>
  <mc:AlternateContent xmlns:mc="http://schemas.openxmlformats.org/markup-compatibility/2006" xmlns:p14="http://schemas.microsoft.com/office/powerpoint/2010/main">
    <mc:Choice Requires="p14">
      <p:transition spd="slow" p14:dur="2000" advTm="256913"/>
    </mc:Choice>
    <mc:Fallback xmlns="">
      <p:transition spd="slow" advTm="25691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91D8E-EB6B-D20B-C7F4-8BCEEBC18115}"/>
              </a:ext>
            </a:extLst>
          </p:cNvPr>
          <p:cNvSpPr>
            <a:spLocks noGrp="1"/>
          </p:cNvSpPr>
          <p:nvPr>
            <p:ph type="title"/>
          </p:nvPr>
        </p:nvSpPr>
        <p:spPr>
          <a:xfrm>
            <a:off x="838200" y="365126"/>
            <a:ext cx="10515600" cy="474630"/>
          </a:xfrm>
        </p:spPr>
        <p:txBody>
          <a:bodyPr>
            <a:normAutofit fontScale="90000"/>
          </a:bodyPr>
          <a:lstStyle/>
          <a:p>
            <a:r>
              <a:rPr lang="en-GB" b="1" dirty="0">
                <a:solidFill>
                  <a:srgbClr val="0070C0"/>
                </a:solidFill>
              </a:rPr>
              <a:t>Reflective Practice </a:t>
            </a:r>
          </a:p>
        </p:txBody>
      </p:sp>
      <p:sp>
        <p:nvSpPr>
          <p:cNvPr id="3" name="Content Placeholder 2">
            <a:extLst>
              <a:ext uri="{FF2B5EF4-FFF2-40B4-BE49-F238E27FC236}">
                <a16:creationId xmlns:a16="http://schemas.microsoft.com/office/drawing/2014/main" id="{02A202CC-1083-F429-01E0-98282DD90CF4}"/>
              </a:ext>
            </a:extLst>
          </p:cNvPr>
          <p:cNvSpPr>
            <a:spLocks noGrp="1"/>
          </p:cNvSpPr>
          <p:nvPr>
            <p:ph idx="1"/>
          </p:nvPr>
        </p:nvSpPr>
        <p:spPr>
          <a:xfrm>
            <a:off x="203720" y="948547"/>
            <a:ext cx="7475374" cy="5125681"/>
          </a:xfrm>
        </p:spPr>
        <p:txBody>
          <a:bodyPr>
            <a:normAutofit lnSpcReduction="10000"/>
          </a:bodyPr>
          <a:lstStyle/>
          <a:p>
            <a:r>
              <a:rPr lang="en-GB" dirty="0">
                <a:solidFill>
                  <a:srgbClr val="0070C0"/>
                </a:solidFill>
              </a:rPr>
              <a:t>So-  when reflecting, we must bear in mind:</a:t>
            </a:r>
          </a:p>
          <a:p>
            <a:r>
              <a:rPr lang="en-GB" dirty="0">
                <a:solidFill>
                  <a:srgbClr val="0070C0"/>
                </a:solidFill>
              </a:rPr>
              <a:t>Human minds have weaknesses- memories of past events fail us; interpretations are clouded; we have biases.</a:t>
            </a:r>
          </a:p>
          <a:p>
            <a:r>
              <a:rPr lang="en-GB" dirty="0">
                <a:solidFill>
                  <a:srgbClr val="0070C0"/>
                </a:solidFill>
              </a:rPr>
              <a:t>Cognitive biases we are unaware of are our unconscious biases. These limit ability to think and reflect objectively.</a:t>
            </a:r>
          </a:p>
          <a:p>
            <a:r>
              <a:rPr lang="en-GB" dirty="0">
                <a:solidFill>
                  <a:srgbClr val="0070C0"/>
                </a:solidFill>
              </a:rPr>
              <a:t>If our biases begin to become evident we can be hampered by defensiveness and scepticism </a:t>
            </a:r>
            <a:r>
              <a:rPr lang="en-GB" sz="1600" dirty="0">
                <a:solidFill>
                  <a:srgbClr val="0070C0"/>
                </a:solidFill>
              </a:rPr>
              <a:t>(Shultz &amp; Baker 2017) </a:t>
            </a:r>
            <a:r>
              <a:rPr lang="en-GB" dirty="0">
                <a:solidFill>
                  <a:srgbClr val="0070C0"/>
                </a:solidFill>
              </a:rPr>
              <a:t>due to a need to harmonise between our attitudes and behaviour (cognitive consistency) and to avoid disharmony (cognitive dissonance) </a:t>
            </a:r>
            <a:r>
              <a:rPr lang="en-GB" sz="1600" dirty="0">
                <a:solidFill>
                  <a:srgbClr val="0070C0"/>
                </a:solidFill>
              </a:rPr>
              <a:t>(Festinger 1957)</a:t>
            </a:r>
            <a:r>
              <a:rPr lang="en-GB" dirty="0">
                <a:solidFill>
                  <a:srgbClr val="0070C0"/>
                </a:solidFill>
              </a:rPr>
              <a:t>.   </a:t>
            </a:r>
          </a:p>
        </p:txBody>
      </p:sp>
      <p:pic>
        <p:nvPicPr>
          <p:cNvPr id="5" name="Picture 4">
            <a:extLst>
              <a:ext uri="{FF2B5EF4-FFF2-40B4-BE49-F238E27FC236}">
                <a16:creationId xmlns:a16="http://schemas.microsoft.com/office/drawing/2014/main" id="{2B85687C-CF36-AC4D-53D6-1FF394216EA4}"/>
              </a:ext>
            </a:extLst>
          </p:cNvPr>
          <p:cNvPicPr>
            <a:picLocks noChangeAspect="1"/>
          </p:cNvPicPr>
          <p:nvPr/>
        </p:nvPicPr>
        <p:blipFill rotWithShape="1">
          <a:blip r:embed="rId2"/>
          <a:srcRect l="38572" t="37007" r="15893" b="18368"/>
          <a:stretch/>
        </p:blipFill>
        <p:spPr>
          <a:xfrm>
            <a:off x="7604888" y="839756"/>
            <a:ext cx="4431854" cy="3424334"/>
          </a:xfrm>
          <a:prstGeom prst="rect">
            <a:avLst/>
          </a:prstGeom>
        </p:spPr>
      </p:pic>
      <p:sp>
        <p:nvSpPr>
          <p:cNvPr id="7" name="TextBox 6">
            <a:extLst>
              <a:ext uri="{FF2B5EF4-FFF2-40B4-BE49-F238E27FC236}">
                <a16:creationId xmlns:a16="http://schemas.microsoft.com/office/drawing/2014/main" id="{6D1178B3-2B61-3D1A-2163-B0A7422DEA00}"/>
              </a:ext>
            </a:extLst>
          </p:cNvPr>
          <p:cNvSpPr txBox="1"/>
          <p:nvPr/>
        </p:nvSpPr>
        <p:spPr>
          <a:xfrm>
            <a:off x="8089640" y="4200111"/>
            <a:ext cx="3947102" cy="584775"/>
          </a:xfrm>
          <a:prstGeom prst="rect">
            <a:avLst/>
          </a:prstGeom>
          <a:noFill/>
        </p:spPr>
        <p:txBody>
          <a:bodyPr wrap="square">
            <a:spAutoFit/>
          </a:bodyPr>
          <a:lstStyle/>
          <a:p>
            <a:r>
              <a:rPr lang="en-GB" sz="1600" dirty="0">
                <a:solidFill>
                  <a:srgbClr val="0070C0"/>
                </a:solidFill>
              </a:rPr>
              <a:t>https://www.beapplied.com/post/unconscious-bias-explained-and-how-it-affects-hiring</a:t>
            </a:r>
          </a:p>
        </p:txBody>
      </p:sp>
    </p:spTree>
    <p:extLst>
      <p:ext uri="{BB962C8B-B14F-4D97-AF65-F5344CB8AC3E}">
        <p14:creationId xmlns:p14="http://schemas.microsoft.com/office/powerpoint/2010/main" val="3675086625"/>
      </p:ext>
    </p:extLst>
  </p:cSld>
  <p:clrMapOvr>
    <a:masterClrMapping/>
  </p:clrMapOvr>
  <mc:AlternateContent xmlns:mc="http://schemas.openxmlformats.org/markup-compatibility/2006" xmlns:p14="http://schemas.microsoft.com/office/powerpoint/2010/main">
    <mc:Choice Requires="p14">
      <p:transition spd="slow" p14:dur="2000" advTm="390007"/>
    </mc:Choice>
    <mc:Fallback xmlns="">
      <p:transition spd="slow" advTm="39000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C718-1544-F416-5D31-EC8139315851}"/>
              </a:ext>
            </a:extLst>
          </p:cNvPr>
          <p:cNvSpPr>
            <a:spLocks noGrp="1"/>
          </p:cNvSpPr>
          <p:nvPr>
            <p:ph type="title"/>
          </p:nvPr>
        </p:nvSpPr>
        <p:spPr>
          <a:xfrm>
            <a:off x="838200" y="365126"/>
            <a:ext cx="10515600" cy="623920"/>
          </a:xfrm>
        </p:spPr>
        <p:txBody>
          <a:bodyPr>
            <a:normAutofit fontScale="90000"/>
          </a:bodyPr>
          <a:lstStyle/>
          <a:p>
            <a:r>
              <a:rPr lang="en-GB" b="1" dirty="0">
                <a:solidFill>
                  <a:srgbClr val="0070C0"/>
                </a:solidFill>
              </a:rPr>
              <a:t>Reflective Practice</a:t>
            </a:r>
          </a:p>
        </p:txBody>
      </p:sp>
      <p:sp>
        <p:nvSpPr>
          <p:cNvPr id="3" name="Content Placeholder 2">
            <a:extLst>
              <a:ext uri="{FF2B5EF4-FFF2-40B4-BE49-F238E27FC236}">
                <a16:creationId xmlns:a16="http://schemas.microsoft.com/office/drawing/2014/main" id="{4ADFF730-34F4-D6C2-BBC1-E2EE6C490886}"/>
              </a:ext>
            </a:extLst>
          </p:cNvPr>
          <p:cNvSpPr>
            <a:spLocks noGrp="1"/>
          </p:cNvSpPr>
          <p:nvPr>
            <p:ph idx="1"/>
          </p:nvPr>
        </p:nvSpPr>
        <p:spPr>
          <a:xfrm>
            <a:off x="838200" y="989046"/>
            <a:ext cx="8193833" cy="5187917"/>
          </a:xfrm>
        </p:spPr>
        <p:txBody>
          <a:bodyPr>
            <a:normAutofit lnSpcReduction="10000"/>
          </a:bodyPr>
          <a:lstStyle/>
          <a:p>
            <a:r>
              <a:rPr lang="en-GB" dirty="0">
                <a:solidFill>
                  <a:srgbClr val="0070C0"/>
                </a:solidFill>
              </a:rPr>
              <a:t>Caution then, is necessary.  Reflective practice can lose its way, and become an academic chore – models restricting rather than enriching thinking </a:t>
            </a:r>
            <a:r>
              <a:rPr lang="en-GB" sz="1600" dirty="0">
                <a:solidFill>
                  <a:srgbClr val="0070C0"/>
                </a:solidFill>
              </a:rPr>
              <a:t>(Coward 2011)</a:t>
            </a:r>
            <a:r>
              <a:rPr lang="en-GB" dirty="0">
                <a:solidFill>
                  <a:srgbClr val="0070C0"/>
                </a:solidFill>
              </a:rPr>
              <a:t>.</a:t>
            </a:r>
          </a:p>
          <a:p>
            <a:r>
              <a:rPr lang="en-GB" dirty="0">
                <a:solidFill>
                  <a:srgbClr val="0070C0"/>
                </a:solidFill>
                <a:latin typeface="Roboto" panose="02000000000000000000" pitchFamily="2" charset="0"/>
              </a:rPr>
              <a:t>B</a:t>
            </a:r>
            <a:r>
              <a:rPr lang="en-GB" b="0" i="0" dirty="0">
                <a:solidFill>
                  <a:srgbClr val="0070C0"/>
                </a:solidFill>
                <a:effectLst/>
                <a:latin typeface="Roboto" panose="02000000000000000000" pitchFamily="2" charset="0"/>
              </a:rPr>
              <a:t>etween the ‘comforting lies we tell ourselves', and the ‘unpleasant truths we may prefer to ignore’, we will find the liminal space of accurate, but balanced, self-assessment… …where we are neither overconfident nor driven to despair…it offers self-insight and growth potential…a safe space …to balance our biases, rather than berating ourselves for having them </a:t>
            </a:r>
            <a:r>
              <a:rPr lang="en-GB" sz="1600" b="0" i="0" dirty="0">
                <a:solidFill>
                  <a:srgbClr val="0070C0"/>
                </a:solidFill>
                <a:effectLst/>
              </a:rPr>
              <a:t>(</a:t>
            </a:r>
            <a:r>
              <a:rPr lang="en-GB" sz="1600" b="0" i="0" u="sng" dirty="0" err="1">
                <a:solidFill>
                  <a:srgbClr val="0563C1"/>
                </a:solidFill>
                <a:effectLst/>
                <a:hlinkClick r:id="rId2">
                  <a:extLst>
                    <a:ext uri="{A12FA001-AC4F-418D-AE19-62706E023703}">
                      <ahyp:hlinkClr xmlns:ahyp="http://schemas.microsoft.com/office/drawing/2018/hyperlinkcolor" val="tx"/>
                    </a:ext>
                  </a:extLst>
                </a:hlinkClick>
              </a:rPr>
              <a:t>Karpen</a:t>
            </a:r>
            <a:r>
              <a:rPr lang="en-GB" sz="1600" b="0" i="0" u="sng" dirty="0">
                <a:solidFill>
                  <a:srgbClr val="0070C0"/>
                </a:solidFill>
                <a:effectLst/>
                <a:hlinkClick r:id="rId2">
                  <a:extLst>
                    <a:ext uri="{A12FA001-AC4F-418D-AE19-62706E023703}">
                      <ahyp:hlinkClr xmlns:ahyp="http://schemas.microsoft.com/office/drawing/2018/hyperlinkcolor" val="tx"/>
                    </a:ext>
                  </a:extLst>
                </a:hlinkClick>
              </a:rPr>
              <a:t>, 2018</a:t>
            </a:r>
            <a:r>
              <a:rPr lang="en-GB" sz="1600" b="0" i="0" dirty="0">
                <a:solidFill>
                  <a:srgbClr val="0070C0"/>
                </a:solidFill>
                <a:effectLst/>
              </a:rPr>
              <a:t>), </a:t>
            </a:r>
            <a:r>
              <a:rPr lang="en-GB" b="0" i="0" dirty="0">
                <a:solidFill>
                  <a:srgbClr val="0070C0"/>
                </a:solidFill>
                <a:effectLst/>
                <a:latin typeface="Roboto" panose="02000000000000000000" pitchFamily="2" charset="0"/>
              </a:rPr>
              <a:t>… where we can foster fresh approaches to learning in, and from, practice.</a:t>
            </a:r>
            <a:endParaRPr lang="en-GB" dirty="0">
              <a:solidFill>
                <a:srgbClr val="0070C0"/>
              </a:solidFill>
            </a:endParaRPr>
          </a:p>
          <a:p>
            <a:endParaRPr lang="en-GB" dirty="0">
              <a:solidFill>
                <a:srgbClr val="0070C0"/>
              </a:solidFill>
            </a:endParaRPr>
          </a:p>
        </p:txBody>
      </p:sp>
      <p:pic>
        <p:nvPicPr>
          <p:cNvPr id="6146" name="Picture 2">
            <a:extLst>
              <a:ext uri="{FF2B5EF4-FFF2-40B4-BE49-F238E27FC236}">
                <a16:creationId xmlns:a16="http://schemas.microsoft.com/office/drawing/2014/main" id="{49A49B97-5305-0D58-EAD5-54FE09454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2387" y="1263180"/>
            <a:ext cx="2319824" cy="23198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E878D17-E0CD-7F59-B0C2-07C708597743}"/>
              </a:ext>
            </a:extLst>
          </p:cNvPr>
          <p:cNvSpPr txBox="1"/>
          <p:nvPr/>
        </p:nvSpPr>
        <p:spPr>
          <a:xfrm>
            <a:off x="9532387" y="3583004"/>
            <a:ext cx="2319823" cy="738664"/>
          </a:xfrm>
          <a:prstGeom prst="rect">
            <a:avLst/>
          </a:prstGeom>
          <a:noFill/>
        </p:spPr>
        <p:txBody>
          <a:bodyPr wrap="square">
            <a:spAutoFit/>
          </a:bodyPr>
          <a:lstStyle/>
          <a:p>
            <a:r>
              <a:rPr lang="en-GB" sz="1400" dirty="0">
                <a:solidFill>
                  <a:srgbClr val="0070C0"/>
                </a:solidFill>
              </a:rPr>
              <a:t>https://emergingrnleader.com/self-awareness-in-leadership/</a:t>
            </a:r>
          </a:p>
        </p:txBody>
      </p:sp>
    </p:spTree>
    <p:extLst>
      <p:ext uri="{BB962C8B-B14F-4D97-AF65-F5344CB8AC3E}">
        <p14:creationId xmlns:p14="http://schemas.microsoft.com/office/powerpoint/2010/main" val="2643946228"/>
      </p:ext>
    </p:extLst>
  </p:cSld>
  <p:clrMapOvr>
    <a:masterClrMapping/>
  </p:clrMapOvr>
  <mc:AlternateContent xmlns:mc="http://schemas.openxmlformats.org/markup-compatibility/2006" xmlns:p14="http://schemas.microsoft.com/office/powerpoint/2010/main">
    <mc:Choice Requires="p14">
      <p:transition spd="slow" p14:dur="2000" advTm="128591"/>
    </mc:Choice>
    <mc:Fallback xmlns="">
      <p:transition spd="slow" advTm="12859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6233</Words>
  <Application>Microsoft Office PowerPoint</Application>
  <PresentationFormat>Widescreen</PresentationFormat>
  <Paragraphs>386</Paragraphs>
  <Slides>48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CaeciliaCom-55Roman</vt:lpstr>
      <vt:lpstr>Calibri</vt:lpstr>
      <vt:lpstr>Calibri Light</vt:lpstr>
      <vt:lpstr>Google Sans</vt:lpstr>
      <vt:lpstr>Open Sans</vt:lpstr>
      <vt:lpstr>Roboto</vt:lpstr>
      <vt:lpstr>Söhne</vt:lpstr>
      <vt:lpstr>Office Theme</vt:lpstr>
      <vt:lpstr>Comprehensive Care</vt:lpstr>
      <vt:lpstr>Aims</vt:lpstr>
      <vt:lpstr>Reviewing the experience of your course</vt:lpstr>
      <vt:lpstr>Why review?</vt:lpstr>
      <vt:lpstr>What should stay the same? Activity 1 – 10 minutes </vt:lpstr>
      <vt:lpstr>What should change? Activity 2 – 10 minutes (followed by 20 minutes tutor-led discussion on activities 1&amp;2)</vt:lpstr>
      <vt:lpstr>Reflective practice</vt:lpstr>
      <vt:lpstr>Reflective Practice </vt:lpstr>
      <vt:lpstr>Reflective Practice</vt:lpstr>
      <vt:lpstr>Models of Reflective Practice Jones G (2023)What is reflective practice?  https://spielverlagerung.com/2018/03/07/what-is-reflective-practice/</vt:lpstr>
      <vt:lpstr>Models of Reflective Practice Jones G (2023)What is reflective practice?  https://spielverlagerung.com/2018/03/07/what-is-reflective-practice/</vt:lpstr>
      <vt:lpstr>Models of Reflective Practice Jones G (2023)What is reflective practice?  https://spielverlagerung.com/2018/03/07/what-is-reflective-practice/</vt:lpstr>
      <vt:lpstr>Making change happen</vt:lpstr>
      <vt:lpstr>Models of Reflective Practice Johns (2000) </vt:lpstr>
      <vt:lpstr>Models of Reflective Practice Johns (2000) </vt:lpstr>
      <vt:lpstr>Models of change  Lewin, K. (1951) Field Theory in Social Science: Selected Theoretical Papers (ed. Cartwright, D.). Harper &amp; Row, New York.</vt:lpstr>
      <vt:lpstr>Models of change  Lewin, K. (1951) Field Theory in Social Science: Selected Theoretical Papers (ed. Cartwright, D.). Harper &amp; Row, New York.</vt:lpstr>
      <vt:lpstr>Change implementation – Activity 3 – 20 minutes</vt:lpstr>
      <vt:lpstr>Tutor-led discussion – further 20 minutes</vt:lpstr>
      <vt:lpstr>Change plan – my attempt 1</vt:lpstr>
      <vt:lpstr>Change plan – my attempt 2 </vt:lpstr>
      <vt:lpstr>Change plan – my attempt 3 </vt:lpstr>
      <vt:lpstr>Change plan – my attempt 4 </vt:lpstr>
      <vt:lpstr>Reflection  Activity 4 - 20 minutes </vt:lpstr>
      <vt:lpstr>Tutor-led discussion – further 20 minutes</vt:lpstr>
      <vt:lpstr>My attempt 1</vt:lpstr>
      <vt:lpstr>My attempt 2</vt:lpstr>
      <vt:lpstr>My attempt 3</vt:lpstr>
      <vt:lpstr>Elephant in the room – Retention  </vt:lpstr>
      <vt:lpstr>Retaining nEUROcare professionals</vt:lpstr>
      <vt:lpstr>PowerPoint Presentation</vt:lpstr>
      <vt:lpstr>PowerPoint Presentation</vt:lpstr>
      <vt:lpstr>PowerPoint Presentation</vt:lpstr>
      <vt:lpstr>Reasons people stay and leave</vt:lpstr>
      <vt:lpstr>The Nursing and Midwifery Council, UK, 2022 survey reasons nurses leave  (6,458 respondents, of 21,035, 30.7%). </vt:lpstr>
      <vt:lpstr>Why do student nurses leave their course?</vt:lpstr>
      <vt:lpstr>Keeping your team</vt:lpstr>
      <vt:lpstr>Keeping your team</vt:lpstr>
      <vt:lpstr>Keeping your team</vt:lpstr>
      <vt:lpstr>Keeping your team</vt:lpstr>
      <vt:lpstr>Keeping your team</vt:lpstr>
      <vt:lpstr>Keeping your neurocare team</vt:lpstr>
      <vt:lpstr>Summary</vt:lpstr>
      <vt:lpstr>References</vt:lpstr>
      <vt:lpstr>References</vt:lpstr>
      <vt:lpstr>Any questions?</vt:lpstr>
      <vt:lpstr>Thank you </vt:lpstr>
      <vt:lpstr>Duration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Martin Jens Persson</dc:creator>
  <cp:lastModifiedBy>steve smith</cp:lastModifiedBy>
  <cp:revision>5</cp:revision>
  <dcterms:created xsi:type="dcterms:W3CDTF">2022-12-12T07:56:35Z</dcterms:created>
  <dcterms:modified xsi:type="dcterms:W3CDTF">2023-11-07T06:45:54Z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