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257" r:id="rId3"/>
    <p:sldId id="519" r:id="rId4"/>
    <p:sldId id="258" r:id="rId5"/>
    <p:sldId id="259" r:id="rId6"/>
    <p:sldId id="261" r:id="rId7"/>
    <p:sldId id="514" r:id="rId8"/>
    <p:sldId id="515" r:id="rId9"/>
    <p:sldId id="516" r:id="rId10"/>
    <p:sldId id="517" r:id="rId11"/>
    <p:sldId id="518" r:id="rId12"/>
    <p:sldId id="521" r:id="rId13"/>
    <p:sldId id="522" r:id="rId14"/>
    <p:sldId id="520" r:id="rId15"/>
    <p:sldId id="523" r:id="rId16"/>
    <p:sldId id="524" r:id="rId17"/>
    <p:sldId id="526" r:id="rId18"/>
    <p:sldId id="528" r:id="rId19"/>
    <p:sldId id="527" r:id="rId20"/>
    <p:sldId id="525" r:id="rId21"/>
    <p:sldId id="260" r:id="rId22"/>
    <p:sldId id="512" r:id="rId23"/>
    <p:sldId id="513" r:id="rId24"/>
    <p:sldId id="28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096E23-4DC5-4E66-9269-4FD9373563DD}" v="18" dt="2023-08-15T15:28:05.3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6327"/>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4FDD7-C951-943E-3425-9F9DFA04BC3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282517D-58DD-DF16-7E5B-569215FD09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97A82C02-84A8-C473-07C0-4BB0E5C0FF0F}"/>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822F52FB-49B5-3449-714E-CE14EB8317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515A125-DCD9-8142-8DDD-2F07E69EBBE2}"/>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76329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56031-103D-5AB5-E570-2632782427D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56F9691-7FA4-88F6-98E0-8DDE5EB51CC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37970AC-B9B9-4BB4-1234-B662BADA2FE3}"/>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3199AE7C-92DB-B1D9-B7ED-827EACE009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1513C5F-DD9E-5821-6F75-11EFCEA81020}"/>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17375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DD8FE-E06F-1564-483C-DBE6589C9DD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6C4215C-4C4D-AD28-EFEB-6F4BB6DE8E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E202A75-2121-F3E9-B97D-075572494153}"/>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C7447E4C-4E81-E3AC-4E92-F81A7D2E2E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267A648-B161-D36D-90A3-DDE8870F5463}"/>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82384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287C4-7E66-E783-3992-284777DBDC5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1589058-33C5-CEF5-23EF-49428D35BD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A7B1F81-562D-A713-6027-3E136B08EDE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18A0071-9B89-84EF-3C6E-F2F1B9D7D1BC}"/>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6" name="Footer Placeholder 5">
            <a:extLst>
              <a:ext uri="{FF2B5EF4-FFF2-40B4-BE49-F238E27FC236}">
                <a16:creationId xmlns:a16="http://schemas.microsoft.com/office/drawing/2014/main" id="{23729C8A-0467-49FE-9858-E4D5D1C4003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6960D8E-B90A-1F66-F340-8BF78517A86C}"/>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11168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C2E83-4389-EAF6-2D3E-24946B881EE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18D4BBB-76E6-A0C9-2555-26ADD4FB29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C8640C0-7E6B-98E9-1824-7725626AF6C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D407BB0-8E80-D19A-5F58-28073019E3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9B4D923-C13E-18F9-2EE8-D6F9225D380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4E6EF40-3DA6-B406-C2BF-F285D97B5B95}"/>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8" name="Footer Placeholder 7">
            <a:extLst>
              <a:ext uri="{FF2B5EF4-FFF2-40B4-BE49-F238E27FC236}">
                <a16:creationId xmlns:a16="http://schemas.microsoft.com/office/drawing/2014/main" id="{829F92A5-C51B-0C7D-A99B-88149039D429}"/>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25D969B4-B222-994C-52B2-F01A7CF1243A}"/>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865548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03350-F668-7F93-4DBD-EAA0F39C96D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8642759-66C5-904E-0E27-5211D96FA31F}"/>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4" name="Footer Placeholder 3">
            <a:extLst>
              <a:ext uri="{FF2B5EF4-FFF2-40B4-BE49-F238E27FC236}">
                <a16:creationId xmlns:a16="http://schemas.microsoft.com/office/drawing/2014/main" id="{3FD28444-7A2D-A730-1138-211D15189C45}"/>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C3B1B832-D2FE-92B8-D0FC-9B94BC078594}"/>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827792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6E87DE-6B5C-B154-A9A5-4B1AE9821D97}"/>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3" name="Footer Placeholder 2">
            <a:extLst>
              <a:ext uri="{FF2B5EF4-FFF2-40B4-BE49-F238E27FC236}">
                <a16:creationId xmlns:a16="http://schemas.microsoft.com/office/drawing/2014/main" id="{8290048E-4C45-8FD0-6EE6-70256BEA3E69}"/>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D1F6A221-CCAA-1952-F583-677178CFE131}"/>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056083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4B48C-B108-6025-8CC7-F24530524BF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6E76F9EB-7B23-16A7-AEA3-89114E509C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9280136-AAE3-23D8-077D-CC8C5FC971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19368CA-6231-0BA6-68D8-8E6458165664}"/>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E0D794D1-A301-9FB8-180D-2874D9C40EFC}"/>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70CB5EEC-335B-6CDF-BBDC-1B5209F9622A}"/>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566708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86B5C-4935-D1B7-1767-22C80647F63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A867352-EEA5-475D-E9EC-FE5B7E7A77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2E06078-7A50-53CB-9E85-C00B7250F8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A3A8D6-4351-6FFB-B286-57A8AACFAD0A}"/>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36D6F13D-DE6E-7DEC-20F0-630DC1BB925C}"/>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2EBAF422-030D-E314-ECB6-7293F042B76A}"/>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291632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2E89E-C503-C97E-03B0-307AF677B10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9768C72-EEEB-8EBA-13CD-4655A8FE697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56841AE-E40C-AFF4-BCB8-6E9D4F3502C2}"/>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FE7EAA46-A14E-3584-5CB0-289C7024A0E9}"/>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73F220AA-FE09-EBB1-0CD1-B76475B003D2}"/>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079178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6E83B8-0518-5764-B4CF-69943C8A4C4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C9593D9-04E6-CF39-EA6A-28BF13D5367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B573FFD-E75E-FBA7-7116-B0A1936C45F7}"/>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9870173B-46C9-5004-AE67-538BC9278D41}"/>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1EFD2DD4-2524-3A28-7F89-2455E1C55385}"/>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652669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5BA331-E411-944D-73E2-6FE1BF7D87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A2124CE-8CCB-FAFD-2235-0EDD247E83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7A03981-2A67-1D84-71CA-1464FF2D29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11/7/2023</a:t>
            </a:fld>
            <a:endParaRPr lang="en-US" dirty="0"/>
          </a:p>
        </p:txBody>
      </p:sp>
      <p:sp>
        <p:nvSpPr>
          <p:cNvPr id="5" name="Footer Placeholder 4">
            <a:extLst>
              <a:ext uri="{FF2B5EF4-FFF2-40B4-BE49-F238E27FC236}">
                <a16:creationId xmlns:a16="http://schemas.microsoft.com/office/drawing/2014/main" id="{6AB95084-A1D9-99E7-AC34-E05C07BA7B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AEB6140-D3CD-71AB-A60D-1D96AD4274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grpSp>
        <p:nvGrpSpPr>
          <p:cNvPr id="7" name="Group 6">
            <a:extLst>
              <a:ext uri="{FF2B5EF4-FFF2-40B4-BE49-F238E27FC236}">
                <a16:creationId xmlns:a16="http://schemas.microsoft.com/office/drawing/2014/main" id="{1646548D-E27F-DD33-3D7F-AD297BC33F87}"/>
              </a:ext>
            </a:extLst>
          </p:cNvPr>
          <p:cNvGrpSpPr/>
          <p:nvPr userDrawn="1"/>
        </p:nvGrpSpPr>
        <p:grpSpPr>
          <a:xfrm>
            <a:off x="179523" y="6121210"/>
            <a:ext cx="6520219" cy="633095"/>
            <a:chOff x="519728" y="10058718"/>
            <a:chExt cx="6520219" cy="633095"/>
          </a:xfrm>
        </p:grpSpPr>
        <p:pic>
          <p:nvPicPr>
            <p:cNvPr id="8" name="Picture 7">
              <a:extLst>
                <a:ext uri="{FF2B5EF4-FFF2-40B4-BE49-F238E27FC236}">
                  <a16:creationId xmlns:a16="http://schemas.microsoft.com/office/drawing/2014/main" id="{4778E450-7E3A-25A7-6D7B-8EDF387DAE4F}"/>
                </a:ext>
              </a:extLst>
            </p:cNvPr>
            <p:cNvPicPr/>
            <p:nvPr userDrawn="1"/>
          </p:nvPicPr>
          <p:blipFill>
            <a:blip r:embed="rId13">
              <a:extLst>
                <a:ext uri="{28A0092B-C50C-407E-A947-70E740481C1C}">
                  <a14:useLocalDpi xmlns:a14="http://schemas.microsoft.com/office/drawing/2010/main" val="0"/>
                </a:ext>
              </a:extLst>
            </a:blip>
            <a:stretch>
              <a:fillRect/>
            </a:stretch>
          </p:blipFill>
          <p:spPr>
            <a:xfrm>
              <a:off x="519728" y="10058718"/>
              <a:ext cx="2218055" cy="633095"/>
            </a:xfrm>
            <a:prstGeom prst="rect">
              <a:avLst/>
            </a:prstGeom>
          </p:spPr>
        </p:pic>
        <p:sp>
          <p:nvSpPr>
            <p:cNvPr id="9" name="TextBox 8">
              <a:extLst>
                <a:ext uri="{FF2B5EF4-FFF2-40B4-BE49-F238E27FC236}">
                  <a16:creationId xmlns:a16="http://schemas.microsoft.com/office/drawing/2014/main" id="{6368CD14-F75D-D756-B6FE-CCF2B6EB031F}"/>
                </a:ext>
              </a:extLst>
            </p:cNvPr>
            <p:cNvSpPr txBox="1"/>
            <p:nvPr userDrawn="1"/>
          </p:nvSpPr>
          <p:spPr>
            <a:xfrm>
              <a:off x="2796720" y="10142137"/>
              <a:ext cx="4243227" cy="461665"/>
            </a:xfrm>
            <a:prstGeom prst="rect">
              <a:avLst/>
            </a:prstGeom>
            <a:noFill/>
          </p:spPr>
          <p:txBody>
            <a:bodyPr wrap="square" rtlCol="0">
              <a:spAutoFit/>
            </a:bodyPr>
            <a:lstStyle/>
            <a:p>
              <a:r>
                <a:rPr lang="en-GB" sz="800" dirty="0"/>
                <a:t>Reference number: 618596-EPP-1-2020-1-SE-EPPKA2-CBHE-JP</a:t>
              </a:r>
              <a:br>
                <a:rPr lang="en-GB" sz="800" dirty="0"/>
              </a:br>
              <a:r>
                <a:rPr lang="en-GB" sz="800" dirty="0"/>
                <a:t>This publication [communication] reflects the views only of the authors, and the Commission cannot be held responsible for any use, which may be made of the information contained therein.</a:t>
              </a:r>
            </a:p>
          </p:txBody>
        </p:sp>
      </p:grpSp>
      <p:pic>
        <p:nvPicPr>
          <p:cNvPr id="10" name="Picture 9">
            <a:extLst>
              <a:ext uri="{FF2B5EF4-FFF2-40B4-BE49-F238E27FC236}">
                <a16:creationId xmlns:a16="http://schemas.microsoft.com/office/drawing/2014/main" id="{5F5B9EF4-F23E-3A74-2C66-2CD00FC39CF4}"/>
              </a:ext>
            </a:extLst>
          </p:cNvPr>
          <p:cNvPicPr>
            <a:picLocks noChangeAspect="1"/>
          </p:cNvPicPr>
          <p:nvPr userDrawn="1"/>
        </p:nvPicPr>
        <p:blipFill>
          <a:blip r:embed="rId14"/>
          <a:stretch>
            <a:fillRect/>
          </a:stretch>
        </p:blipFill>
        <p:spPr>
          <a:xfrm>
            <a:off x="11058439" y="5504807"/>
            <a:ext cx="1074143" cy="1309111"/>
          </a:xfrm>
          <a:prstGeom prst="rect">
            <a:avLst/>
          </a:prstGeom>
        </p:spPr>
      </p:pic>
    </p:spTree>
    <p:extLst>
      <p:ext uri="{BB962C8B-B14F-4D97-AF65-F5344CB8AC3E}">
        <p14:creationId xmlns:p14="http://schemas.microsoft.com/office/powerpoint/2010/main" val="19711103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hyperlink" Target="https://slideplayer.com/slide/5734692/"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summitmalibu.com/blog/wet-brain-causes-symptoms-wernicke-korsakoff-syndrome/" TargetMode="External"/><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slideplayer.com/slide/5734692/" TargetMode="External"/><Relationship Id="rId2" Type="http://schemas.openxmlformats.org/officeDocument/2006/relationships/hyperlink" Target="https://psu-psychology.github.io/psych-260-2020-fall/lectures/260-2020-09-10-anatomy-III.html#1"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4CEB-918A-0472-B6E4-4689B9CD397B}"/>
              </a:ext>
            </a:extLst>
          </p:cNvPr>
          <p:cNvSpPr>
            <a:spLocks noGrp="1"/>
          </p:cNvSpPr>
          <p:nvPr>
            <p:ph type="ctrTitle"/>
          </p:nvPr>
        </p:nvSpPr>
        <p:spPr>
          <a:xfrm>
            <a:off x="1400742" y="802298"/>
            <a:ext cx="8637073" cy="2541431"/>
          </a:xfrm>
        </p:spPr>
        <p:txBody>
          <a:bodyPr/>
          <a:lstStyle/>
          <a:p>
            <a:pPr algn="ctr"/>
            <a:r>
              <a:rPr lang="en-GB" b="1" dirty="0">
                <a:solidFill>
                  <a:srgbClr val="0070C0"/>
                </a:solidFill>
              </a:rPr>
              <a:t>Comprehensive Care</a:t>
            </a:r>
            <a:endParaRPr lang="en-SE" dirty="0">
              <a:solidFill>
                <a:srgbClr val="0070C0"/>
              </a:solidFill>
            </a:endParaRPr>
          </a:p>
        </p:txBody>
      </p:sp>
      <p:sp>
        <p:nvSpPr>
          <p:cNvPr id="3" name="Subtitle 2">
            <a:extLst>
              <a:ext uri="{FF2B5EF4-FFF2-40B4-BE49-F238E27FC236}">
                <a16:creationId xmlns:a16="http://schemas.microsoft.com/office/drawing/2014/main" id="{D41D21B8-B733-D6AC-A679-00D982C92189}"/>
              </a:ext>
            </a:extLst>
          </p:cNvPr>
          <p:cNvSpPr>
            <a:spLocks noGrp="1"/>
          </p:cNvSpPr>
          <p:nvPr>
            <p:ph type="subTitle" idx="1"/>
          </p:nvPr>
        </p:nvSpPr>
        <p:spPr>
          <a:xfrm>
            <a:off x="1147278" y="3514272"/>
            <a:ext cx="9144000" cy="1626895"/>
          </a:xfrm>
        </p:spPr>
        <p:txBody>
          <a:bodyPr>
            <a:normAutofit/>
          </a:bodyPr>
          <a:lstStyle/>
          <a:p>
            <a:pPr algn="ctr"/>
            <a:r>
              <a:rPr lang="en-GB" dirty="0">
                <a:solidFill>
                  <a:srgbClr val="0070C0"/>
                </a:solidFill>
              </a:rPr>
              <a:t>Lecture 21</a:t>
            </a:r>
          </a:p>
          <a:p>
            <a:pPr algn="ctr"/>
            <a:r>
              <a:rPr lang="en-GB" dirty="0">
                <a:solidFill>
                  <a:srgbClr val="0070C0"/>
                </a:solidFill>
              </a:rPr>
              <a:t>Perception issues in NDDs</a:t>
            </a:r>
          </a:p>
          <a:p>
            <a:pPr algn="ctr"/>
            <a:r>
              <a:rPr lang="en-GB" dirty="0">
                <a:solidFill>
                  <a:srgbClr val="0070C0"/>
                </a:solidFill>
              </a:rPr>
              <a:t>Drawing on Visuospatial Awareness as a main example</a:t>
            </a:r>
            <a:endParaRPr lang="en-SE" dirty="0">
              <a:solidFill>
                <a:srgbClr val="0070C0"/>
              </a:solidFill>
            </a:endParaRPr>
          </a:p>
        </p:txBody>
      </p:sp>
    </p:spTree>
    <p:extLst>
      <p:ext uri="{BB962C8B-B14F-4D97-AF65-F5344CB8AC3E}">
        <p14:creationId xmlns:p14="http://schemas.microsoft.com/office/powerpoint/2010/main" val="1161591771"/>
      </p:ext>
    </p:extLst>
  </p:cSld>
  <p:clrMapOvr>
    <a:masterClrMapping/>
  </p:clrMapOvr>
  <mc:AlternateContent xmlns:mc="http://schemas.openxmlformats.org/markup-compatibility/2006" xmlns:p14="http://schemas.microsoft.com/office/powerpoint/2010/main">
    <mc:Choice Requires="p14">
      <p:transition spd="slow" p14:dur="2000" advTm="71403"/>
    </mc:Choice>
    <mc:Fallback xmlns="">
      <p:transition spd="slow" advTm="714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86437-F497-C477-5649-627CBB2C9056}"/>
              </a:ext>
            </a:extLst>
          </p:cNvPr>
          <p:cNvSpPr>
            <a:spLocks noGrp="1"/>
          </p:cNvSpPr>
          <p:nvPr>
            <p:ph type="title"/>
          </p:nvPr>
        </p:nvSpPr>
        <p:spPr/>
        <p:txBody>
          <a:bodyPr/>
          <a:lstStyle/>
          <a:p>
            <a:r>
              <a:rPr lang="en-GB" b="1" dirty="0">
                <a:solidFill>
                  <a:srgbClr val="0070C0"/>
                </a:solidFill>
              </a:rPr>
              <a:t>Aims</a:t>
            </a:r>
            <a:endParaRPr lang="en-SE" b="1" dirty="0">
              <a:solidFill>
                <a:srgbClr val="0070C0"/>
              </a:solidFill>
            </a:endParaRPr>
          </a:p>
        </p:txBody>
      </p:sp>
      <p:sp>
        <p:nvSpPr>
          <p:cNvPr id="3" name="Content Placeholder 2">
            <a:extLst>
              <a:ext uri="{FF2B5EF4-FFF2-40B4-BE49-F238E27FC236}">
                <a16:creationId xmlns:a16="http://schemas.microsoft.com/office/drawing/2014/main" id="{955EAADD-A301-109F-8EFC-1CA571189100}"/>
              </a:ext>
            </a:extLst>
          </p:cNvPr>
          <p:cNvSpPr>
            <a:spLocks noGrp="1"/>
          </p:cNvSpPr>
          <p:nvPr>
            <p:ph idx="1"/>
          </p:nvPr>
        </p:nvSpPr>
        <p:spPr/>
        <p:txBody>
          <a:bodyPr/>
          <a:lstStyle/>
          <a:p>
            <a:pPr marL="0" indent="0">
              <a:buNone/>
            </a:pPr>
            <a:r>
              <a:rPr lang="en-GB" dirty="0">
                <a:solidFill>
                  <a:srgbClr val="0070C0"/>
                </a:solidFill>
              </a:rPr>
              <a:t>To understand how to care for people with NDDs who may be affected by problems with visuospatial awareness</a:t>
            </a:r>
          </a:p>
          <a:p>
            <a:pPr marL="0" indent="0">
              <a:buNone/>
            </a:pPr>
            <a:endParaRPr lang="en-SE" dirty="0">
              <a:solidFill>
                <a:srgbClr val="0070C0"/>
              </a:solidFill>
            </a:endParaRPr>
          </a:p>
        </p:txBody>
      </p:sp>
    </p:spTree>
    <p:extLst>
      <p:ext uri="{BB962C8B-B14F-4D97-AF65-F5344CB8AC3E}">
        <p14:creationId xmlns:p14="http://schemas.microsoft.com/office/powerpoint/2010/main" val="3095192600"/>
      </p:ext>
    </p:extLst>
  </p:cSld>
  <p:clrMapOvr>
    <a:masterClrMapping/>
  </p:clrMapOvr>
  <mc:AlternateContent xmlns:mc="http://schemas.openxmlformats.org/markup-compatibility/2006" xmlns:p14="http://schemas.microsoft.com/office/powerpoint/2010/main">
    <mc:Choice Requires="p14">
      <p:transition spd="slow" p14:dur="2000" advTm="40141"/>
    </mc:Choice>
    <mc:Fallback xmlns="">
      <p:transition spd="slow" advTm="401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99C52-10E5-F27F-DFF4-20A7E6A4AF70}"/>
              </a:ext>
            </a:extLst>
          </p:cNvPr>
          <p:cNvSpPr>
            <a:spLocks noGrp="1"/>
          </p:cNvSpPr>
          <p:nvPr>
            <p:ph type="title"/>
          </p:nvPr>
        </p:nvSpPr>
        <p:spPr>
          <a:xfrm>
            <a:off x="838200" y="365126"/>
            <a:ext cx="10515600" cy="409316"/>
          </a:xfrm>
        </p:spPr>
        <p:txBody>
          <a:bodyPr>
            <a:normAutofit fontScale="90000"/>
          </a:bodyPr>
          <a:lstStyle/>
          <a:p>
            <a:r>
              <a:rPr lang="en-GB" b="1" dirty="0">
                <a:solidFill>
                  <a:srgbClr val="0070C0"/>
                </a:solidFill>
              </a:rPr>
              <a:t>Incidentally</a:t>
            </a:r>
            <a:r>
              <a:rPr lang="en-GB" dirty="0">
                <a:solidFill>
                  <a:srgbClr val="0070C0"/>
                </a:solidFill>
              </a:rPr>
              <a:t> – </a:t>
            </a:r>
            <a:r>
              <a:rPr lang="en-GB" sz="3100" dirty="0">
                <a:solidFill>
                  <a:srgbClr val="0070C0"/>
                </a:solidFill>
              </a:rPr>
              <a:t>speaking of vision... Hope continues</a:t>
            </a:r>
          </a:p>
        </p:txBody>
      </p:sp>
      <p:pic>
        <p:nvPicPr>
          <p:cNvPr id="5" name="Picture 4">
            <a:extLst>
              <a:ext uri="{FF2B5EF4-FFF2-40B4-BE49-F238E27FC236}">
                <a16:creationId xmlns:a16="http://schemas.microsoft.com/office/drawing/2014/main" id="{08D19BC2-6203-13AE-4429-36CBE8923EA1}"/>
              </a:ext>
            </a:extLst>
          </p:cNvPr>
          <p:cNvPicPr>
            <a:picLocks noChangeAspect="1"/>
          </p:cNvPicPr>
          <p:nvPr/>
        </p:nvPicPr>
        <p:blipFill rotWithShape="1">
          <a:blip r:embed="rId2"/>
          <a:srcRect l="3750" t="12926" r="2729" b="27483"/>
          <a:stretch/>
        </p:blipFill>
        <p:spPr>
          <a:xfrm>
            <a:off x="643813" y="1134547"/>
            <a:ext cx="5365101" cy="2075184"/>
          </a:xfrm>
          <a:prstGeom prst="rect">
            <a:avLst/>
          </a:prstGeom>
        </p:spPr>
      </p:pic>
      <p:pic>
        <p:nvPicPr>
          <p:cNvPr id="7" name="Picture 6">
            <a:extLst>
              <a:ext uri="{FF2B5EF4-FFF2-40B4-BE49-F238E27FC236}">
                <a16:creationId xmlns:a16="http://schemas.microsoft.com/office/drawing/2014/main" id="{13546C5B-6FCE-757D-A04B-1C562BCA2A05}"/>
              </a:ext>
            </a:extLst>
          </p:cNvPr>
          <p:cNvPicPr>
            <a:picLocks noChangeAspect="1"/>
          </p:cNvPicPr>
          <p:nvPr/>
        </p:nvPicPr>
        <p:blipFill rotWithShape="1">
          <a:blip r:embed="rId3"/>
          <a:srcRect l="23648" t="24354" r="24005" b="5324"/>
          <a:stretch/>
        </p:blipFill>
        <p:spPr>
          <a:xfrm>
            <a:off x="6298163" y="1134547"/>
            <a:ext cx="4988767" cy="3769786"/>
          </a:xfrm>
          <a:prstGeom prst="rect">
            <a:avLst/>
          </a:prstGeom>
        </p:spPr>
      </p:pic>
      <p:pic>
        <p:nvPicPr>
          <p:cNvPr id="9" name="Picture 8">
            <a:extLst>
              <a:ext uri="{FF2B5EF4-FFF2-40B4-BE49-F238E27FC236}">
                <a16:creationId xmlns:a16="http://schemas.microsoft.com/office/drawing/2014/main" id="{D01FC90D-913C-8216-96C8-3B280E532C2C}"/>
              </a:ext>
            </a:extLst>
          </p:cNvPr>
          <p:cNvPicPr>
            <a:picLocks noChangeAspect="1"/>
          </p:cNvPicPr>
          <p:nvPr/>
        </p:nvPicPr>
        <p:blipFill rotWithShape="1">
          <a:blip r:embed="rId4"/>
          <a:srcRect l="26327" t="30885" r="27448" b="16543"/>
          <a:stretch/>
        </p:blipFill>
        <p:spPr>
          <a:xfrm>
            <a:off x="167951" y="3429001"/>
            <a:ext cx="5215812" cy="2527962"/>
          </a:xfrm>
          <a:prstGeom prst="rect">
            <a:avLst/>
          </a:prstGeom>
        </p:spPr>
      </p:pic>
      <p:pic>
        <p:nvPicPr>
          <p:cNvPr id="11" name="Picture 10">
            <a:extLst>
              <a:ext uri="{FF2B5EF4-FFF2-40B4-BE49-F238E27FC236}">
                <a16:creationId xmlns:a16="http://schemas.microsoft.com/office/drawing/2014/main" id="{0C5B7C02-E5EB-EB2D-91A6-7A201FF2B643}"/>
              </a:ext>
            </a:extLst>
          </p:cNvPr>
          <p:cNvPicPr>
            <a:picLocks noChangeAspect="1"/>
          </p:cNvPicPr>
          <p:nvPr/>
        </p:nvPicPr>
        <p:blipFill rotWithShape="1">
          <a:blip r:embed="rId5"/>
          <a:srcRect l="26326" t="40305" r="59592" b="55510"/>
          <a:stretch/>
        </p:blipFill>
        <p:spPr>
          <a:xfrm>
            <a:off x="6531428" y="4904333"/>
            <a:ext cx="1716833" cy="287040"/>
          </a:xfrm>
          <a:prstGeom prst="rect">
            <a:avLst/>
          </a:prstGeom>
        </p:spPr>
      </p:pic>
      <p:sp>
        <p:nvSpPr>
          <p:cNvPr id="12" name="TextBox 11">
            <a:extLst>
              <a:ext uri="{FF2B5EF4-FFF2-40B4-BE49-F238E27FC236}">
                <a16:creationId xmlns:a16="http://schemas.microsoft.com/office/drawing/2014/main" id="{19DFD37B-67C5-1382-E678-9371880423EC}"/>
              </a:ext>
            </a:extLst>
          </p:cNvPr>
          <p:cNvSpPr txBox="1"/>
          <p:nvPr/>
        </p:nvSpPr>
        <p:spPr>
          <a:xfrm>
            <a:off x="5393093" y="5047853"/>
            <a:ext cx="5794310" cy="1200329"/>
          </a:xfrm>
          <a:prstGeom prst="rect">
            <a:avLst/>
          </a:prstGeom>
          <a:noFill/>
        </p:spPr>
        <p:txBody>
          <a:bodyPr wrap="square" rtlCol="0">
            <a:spAutoFit/>
          </a:bodyPr>
          <a:lstStyle/>
          <a:p>
            <a:r>
              <a:rPr lang="en-GB" sz="1200" dirty="0">
                <a:solidFill>
                  <a:srgbClr val="0070C0"/>
                </a:solidFill>
              </a:rPr>
              <a:t>Parkinson’s UK (2023), https://www.parkinsons.org.uk/news/eye-scans-detect-signs-parkinsons-7-years-diagnosis#:~:text=Eye%20scans%20detect%20signs%20of%20Parkinson's%20up%20to%207%20years%20before%20diagnosis,-22%20August%202023&amp;text=Largest%20study%20on%20retinal%20imaging,of%20artificial%20intelligence%20(AI). </a:t>
            </a:r>
          </a:p>
        </p:txBody>
      </p:sp>
    </p:spTree>
    <p:extLst>
      <p:ext uri="{BB962C8B-B14F-4D97-AF65-F5344CB8AC3E}">
        <p14:creationId xmlns:p14="http://schemas.microsoft.com/office/powerpoint/2010/main" val="2694506892"/>
      </p:ext>
    </p:extLst>
  </p:cSld>
  <p:clrMapOvr>
    <a:masterClrMapping/>
  </p:clrMapOvr>
  <mc:AlternateContent xmlns:mc="http://schemas.openxmlformats.org/markup-compatibility/2006" xmlns:p14="http://schemas.microsoft.com/office/powerpoint/2010/main">
    <mc:Choice Requires="p14">
      <p:transition spd="slow" p14:dur="2000" advTm="385381"/>
    </mc:Choice>
    <mc:Fallback xmlns="">
      <p:transition spd="slow" advTm="38538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5B96E-6B2E-A1EF-BAA1-35D02FEE46F4}"/>
              </a:ext>
            </a:extLst>
          </p:cNvPr>
          <p:cNvSpPr>
            <a:spLocks noGrp="1"/>
          </p:cNvSpPr>
          <p:nvPr>
            <p:ph type="title"/>
          </p:nvPr>
        </p:nvSpPr>
        <p:spPr>
          <a:xfrm>
            <a:off x="838200" y="365125"/>
            <a:ext cx="10515600" cy="483961"/>
          </a:xfrm>
        </p:spPr>
        <p:txBody>
          <a:bodyPr>
            <a:normAutofit fontScale="90000"/>
          </a:bodyPr>
          <a:lstStyle/>
          <a:p>
            <a:pPr algn="ctr"/>
            <a:r>
              <a:rPr lang="en-GB" b="1" dirty="0">
                <a:solidFill>
                  <a:srgbClr val="0070C0"/>
                </a:solidFill>
              </a:rPr>
              <a:t>Visual processing</a:t>
            </a:r>
          </a:p>
        </p:txBody>
      </p:sp>
      <p:sp>
        <p:nvSpPr>
          <p:cNvPr id="3" name="Content Placeholder 2">
            <a:extLst>
              <a:ext uri="{FF2B5EF4-FFF2-40B4-BE49-F238E27FC236}">
                <a16:creationId xmlns:a16="http://schemas.microsoft.com/office/drawing/2014/main" id="{A6DF517B-6FA2-E734-093B-D3C8E1AF88C2}"/>
              </a:ext>
            </a:extLst>
          </p:cNvPr>
          <p:cNvSpPr>
            <a:spLocks noGrp="1"/>
          </p:cNvSpPr>
          <p:nvPr>
            <p:ph idx="1"/>
          </p:nvPr>
        </p:nvSpPr>
        <p:spPr>
          <a:xfrm>
            <a:off x="242596" y="1026367"/>
            <a:ext cx="8630815" cy="5150596"/>
          </a:xfrm>
        </p:spPr>
        <p:txBody>
          <a:bodyPr>
            <a:normAutofit/>
          </a:bodyPr>
          <a:lstStyle/>
          <a:p>
            <a:pPr marL="0" indent="0">
              <a:buNone/>
            </a:pPr>
            <a:r>
              <a:rPr lang="en-GB" dirty="0">
                <a:solidFill>
                  <a:srgbClr val="0070C0"/>
                </a:solidFill>
              </a:rPr>
              <a:t>To understand the issues with visuospatial awareness associated with NDDs, and the implications for care, it will help to distinguish “bottom-up” and “top-down” visual processing.</a:t>
            </a:r>
          </a:p>
          <a:p>
            <a:pPr marL="0" indent="0">
              <a:buNone/>
            </a:pPr>
            <a:r>
              <a:rPr lang="en-GB" b="1" dirty="0">
                <a:solidFill>
                  <a:srgbClr val="0070C0"/>
                </a:solidFill>
              </a:rPr>
              <a:t>Bottom-up:</a:t>
            </a:r>
            <a:r>
              <a:rPr lang="en-GB" dirty="0">
                <a:solidFill>
                  <a:srgbClr val="0070C0"/>
                </a:solidFill>
              </a:rPr>
              <a:t> the stimulus influences what we perceive. Analysis of features e.g. edges, colours, shapes, textures, combined to make more complex representations of objects and scenes. </a:t>
            </a:r>
          </a:p>
          <a:p>
            <a:pPr marL="0" indent="0">
              <a:buNone/>
            </a:pPr>
            <a:r>
              <a:rPr lang="en-GB" b="1" dirty="0">
                <a:solidFill>
                  <a:srgbClr val="0070C0"/>
                </a:solidFill>
              </a:rPr>
              <a:t>Top-down: </a:t>
            </a:r>
            <a:r>
              <a:rPr lang="en-GB" dirty="0">
                <a:solidFill>
                  <a:srgbClr val="0070C0"/>
                </a:solidFill>
              </a:rPr>
              <a:t>our perception is influenced by higher level cognitive factors, e.g. expectations, memories, context and prior knowledge.    </a:t>
            </a:r>
          </a:p>
          <a:p>
            <a:pPr marL="0" indent="0">
              <a:buNone/>
            </a:pPr>
            <a:endParaRPr lang="en-GB" dirty="0">
              <a:solidFill>
                <a:srgbClr val="0070C0"/>
              </a:solidFill>
            </a:endParaRPr>
          </a:p>
        </p:txBody>
      </p:sp>
      <p:pic>
        <p:nvPicPr>
          <p:cNvPr id="8" name="Picture 7">
            <a:extLst>
              <a:ext uri="{FF2B5EF4-FFF2-40B4-BE49-F238E27FC236}">
                <a16:creationId xmlns:a16="http://schemas.microsoft.com/office/drawing/2014/main" id="{EAC25D23-1B0C-2BB0-7B93-5C83B9B60B25}"/>
              </a:ext>
            </a:extLst>
          </p:cNvPr>
          <p:cNvPicPr>
            <a:picLocks noChangeAspect="1"/>
          </p:cNvPicPr>
          <p:nvPr/>
        </p:nvPicPr>
        <p:blipFill rotWithShape="1">
          <a:blip r:embed="rId2"/>
          <a:srcRect l="4306" t="4584" b="8686"/>
          <a:stretch/>
        </p:blipFill>
        <p:spPr>
          <a:xfrm>
            <a:off x="9199983" y="223935"/>
            <a:ext cx="2903181" cy="1754155"/>
          </a:xfrm>
          <a:prstGeom prst="rect">
            <a:avLst/>
          </a:prstGeom>
        </p:spPr>
      </p:pic>
      <p:sp>
        <p:nvSpPr>
          <p:cNvPr id="10" name="TextBox 9">
            <a:extLst>
              <a:ext uri="{FF2B5EF4-FFF2-40B4-BE49-F238E27FC236}">
                <a16:creationId xmlns:a16="http://schemas.microsoft.com/office/drawing/2014/main" id="{11F5F0C5-BE85-789F-4130-D7A490B616E3}"/>
              </a:ext>
            </a:extLst>
          </p:cNvPr>
          <p:cNvSpPr txBox="1"/>
          <p:nvPr/>
        </p:nvSpPr>
        <p:spPr>
          <a:xfrm>
            <a:off x="9199983" y="1978090"/>
            <a:ext cx="3108454" cy="461665"/>
          </a:xfrm>
          <a:prstGeom prst="rect">
            <a:avLst/>
          </a:prstGeom>
          <a:noFill/>
        </p:spPr>
        <p:txBody>
          <a:bodyPr wrap="square">
            <a:spAutoFit/>
          </a:bodyPr>
          <a:lstStyle/>
          <a:p>
            <a:r>
              <a:rPr lang="en-GB" sz="1200" dirty="0">
                <a:solidFill>
                  <a:srgbClr val="0070C0"/>
                </a:solidFill>
              </a:rPr>
              <a:t>https://www.verywellmind.com/bottom-up-processing-and-perception-4584296</a:t>
            </a:r>
          </a:p>
        </p:txBody>
      </p:sp>
      <p:pic>
        <p:nvPicPr>
          <p:cNvPr id="12" name="Picture 11">
            <a:extLst>
              <a:ext uri="{FF2B5EF4-FFF2-40B4-BE49-F238E27FC236}">
                <a16:creationId xmlns:a16="http://schemas.microsoft.com/office/drawing/2014/main" id="{0F5B8E99-22AF-7B15-D95B-5970F5A52CD7}"/>
              </a:ext>
            </a:extLst>
          </p:cNvPr>
          <p:cNvPicPr>
            <a:picLocks noChangeAspect="1"/>
          </p:cNvPicPr>
          <p:nvPr/>
        </p:nvPicPr>
        <p:blipFill rotWithShape="1">
          <a:blip r:embed="rId3"/>
          <a:srcRect l="30842" t="18641" r="30969" b="16734"/>
          <a:stretch/>
        </p:blipFill>
        <p:spPr>
          <a:xfrm>
            <a:off x="9234262" y="2533216"/>
            <a:ext cx="2868902" cy="2673266"/>
          </a:xfrm>
          <a:prstGeom prst="rect">
            <a:avLst/>
          </a:prstGeom>
        </p:spPr>
      </p:pic>
      <p:sp>
        <p:nvSpPr>
          <p:cNvPr id="14" name="TextBox 13">
            <a:extLst>
              <a:ext uri="{FF2B5EF4-FFF2-40B4-BE49-F238E27FC236}">
                <a16:creationId xmlns:a16="http://schemas.microsoft.com/office/drawing/2014/main" id="{D544C0A2-1DC5-23F6-4CEC-C8BFB0EE9CA6}"/>
              </a:ext>
            </a:extLst>
          </p:cNvPr>
          <p:cNvSpPr txBox="1"/>
          <p:nvPr/>
        </p:nvSpPr>
        <p:spPr>
          <a:xfrm>
            <a:off x="9234262" y="5345966"/>
            <a:ext cx="1519948" cy="830997"/>
          </a:xfrm>
          <a:prstGeom prst="rect">
            <a:avLst/>
          </a:prstGeom>
          <a:noFill/>
        </p:spPr>
        <p:txBody>
          <a:bodyPr wrap="square">
            <a:spAutoFit/>
          </a:bodyPr>
          <a:lstStyle/>
          <a:p>
            <a:r>
              <a:rPr lang="en-GB" sz="1200" dirty="0">
                <a:solidFill>
                  <a:srgbClr val="0070C0"/>
                </a:solidFill>
              </a:rPr>
              <a:t>https://imotions.com/blog/learning/best-practice/eye-movements/</a:t>
            </a:r>
          </a:p>
        </p:txBody>
      </p:sp>
    </p:spTree>
    <p:extLst>
      <p:ext uri="{BB962C8B-B14F-4D97-AF65-F5344CB8AC3E}">
        <p14:creationId xmlns:p14="http://schemas.microsoft.com/office/powerpoint/2010/main" val="383974166"/>
      </p:ext>
    </p:extLst>
  </p:cSld>
  <p:clrMapOvr>
    <a:masterClrMapping/>
  </p:clrMapOvr>
  <mc:AlternateContent xmlns:mc="http://schemas.openxmlformats.org/markup-compatibility/2006" xmlns:p14="http://schemas.microsoft.com/office/powerpoint/2010/main">
    <mc:Choice Requires="p14">
      <p:transition spd="slow" p14:dur="2000" advTm="310648"/>
    </mc:Choice>
    <mc:Fallback xmlns="">
      <p:transition spd="slow" advTm="31064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FE926-6C3C-4922-DAC5-BBDB453395F4}"/>
              </a:ext>
            </a:extLst>
          </p:cNvPr>
          <p:cNvSpPr>
            <a:spLocks noGrp="1"/>
          </p:cNvSpPr>
          <p:nvPr>
            <p:ph type="title"/>
          </p:nvPr>
        </p:nvSpPr>
        <p:spPr>
          <a:xfrm>
            <a:off x="838200" y="365125"/>
            <a:ext cx="10515600" cy="427977"/>
          </a:xfrm>
        </p:spPr>
        <p:txBody>
          <a:bodyPr>
            <a:normAutofit fontScale="90000"/>
          </a:bodyPr>
          <a:lstStyle/>
          <a:p>
            <a:pPr algn="ctr"/>
            <a:r>
              <a:rPr lang="en-GB" b="1" dirty="0">
                <a:solidFill>
                  <a:srgbClr val="0070C0"/>
                </a:solidFill>
              </a:rPr>
              <a:t>Visual processing</a:t>
            </a:r>
          </a:p>
        </p:txBody>
      </p:sp>
      <p:sp>
        <p:nvSpPr>
          <p:cNvPr id="3" name="Content Placeholder 2">
            <a:extLst>
              <a:ext uri="{FF2B5EF4-FFF2-40B4-BE49-F238E27FC236}">
                <a16:creationId xmlns:a16="http://schemas.microsoft.com/office/drawing/2014/main" id="{6C993EA9-1DF4-EF7C-9E58-50C954D48BED}"/>
              </a:ext>
            </a:extLst>
          </p:cNvPr>
          <p:cNvSpPr>
            <a:spLocks noGrp="1"/>
          </p:cNvSpPr>
          <p:nvPr>
            <p:ph idx="1"/>
          </p:nvPr>
        </p:nvSpPr>
        <p:spPr>
          <a:xfrm>
            <a:off x="261258" y="989045"/>
            <a:ext cx="8145624" cy="5187918"/>
          </a:xfrm>
        </p:spPr>
        <p:txBody>
          <a:bodyPr>
            <a:normAutofit fontScale="92500" lnSpcReduction="20000"/>
          </a:bodyPr>
          <a:lstStyle/>
          <a:p>
            <a:r>
              <a:rPr lang="en-GB" sz="1900" dirty="0">
                <a:solidFill>
                  <a:srgbClr val="0070C0"/>
                </a:solidFill>
              </a:rPr>
              <a:t>Main Source: </a:t>
            </a:r>
            <a:r>
              <a:rPr lang="en-GB" sz="1900" dirty="0" err="1">
                <a:solidFill>
                  <a:srgbClr val="0070C0"/>
                </a:solidFill>
              </a:rPr>
              <a:t>Possin</a:t>
            </a:r>
            <a:r>
              <a:rPr lang="en-GB" sz="1900" dirty="0">
                <a:solidFill>
                  <a:srgbClr val="0070C0"/>
                </a:solidFill>
              </a:rPr>
              <a:t> (2010)</a:t>
            </a:r>
          </a:p>
          <a:p>
            <a:r>
              <a:rPr lang="en-GB" dirty="0">
                <a:solidFill>
                  <a:srgbClr val="0070C0"/>
                </a:solidFill>
              </a:rPr>
              <a:t>We discussed issues around vision in an earlier lecture. This lecture delves further into processing. </a:t>
            </a:r>
          </a:p>
          <a:p>
            <a:r>
              <a:rPr lang="en-GB" dirty="0">
                <a:solidFill>
                  <a:srgbClr val="0070C0"/>
                </a:solidFill>
              </a:rPr>
              <a:t>Understanding what we see and touch and how we navigate the environment and remember where we’ve been and make sense of where we are in relation to space around us seems simple, but it involves highly complex cognitive processes.  </a:t>
            </a:r>
          </a:p>
          <a:p>
            <a:r>
              <a:rPr lang="en-GB" dirty="0">
                <a:solidFill>
                  <a:srgbClr val="0070C0"/>
                </a:solidFill>
              </a:rPr>
              <a:t>We have to accurately focus on what is relevant to our ever-changing needs, and supress what’s not significant. </a:t>
            </a:r>
          </a:p>
          <a:p>
            <a:r>
              <a:rPr lang="en-GB" dirty="0">
                <a:solidFill>
                  <a:srgbClr val="0070C0"/>
                </a:solidFill>
              </a:rPr>
              <a:t>Visuospatial impairment is often the earliest indicator of cognitive decline in NDDs. We can all experience feeling unsafe when driving, difficulty with new routes  forgetting where we parked, or where we put the keys but increasing frequency, and intensity of the issues suggests a problem.  </a:t>
            </a:r>
          </a:p>
        </p:txBody>
      </p:sp>
      <p:pic>
        <p:nvPicPr>
          <p:cNvPr id="1026" name="Picture 2" descr="Elderly couple walking down stairs to show importance of spatial awareness and proprioception">
            <a:extLst>
              <a:ext uri="{FF2B5EF4-FFF2-40B4-BE49-F238E27FC236}">
                <a16:creationId xmlns:a16="http://schemas.microsoft.com/office/drawing/2014/main" id="{7E2AF1E6-FBA4-9D08-D04A-DC0E5D0BA1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454" y="989045"/>
            <a:ext cx="3659933" cy="243995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FF178ED-B943-87C6-3B39-7144CC1C78A3}"/>
              </a:ext>
            </a:extLst>
          </p:cNvPr>
          <p:cNvSpPr txBox="1"/>
          <p:nvPr/>
        </p:nvSpPr>
        <p:spPr>
          <a:xfrm>
            <a:off x="8397454" y="3503645"/>
            <a:ext cx="3659933" cy="830997"/>
          </a:xfrm>
          <a:prstGeom prst="rect">
            <a:avLst/>
          </a:prstGeom>
          <a:noFill/>
        </p:spPr>
        <p:txBody>
          <a:bodyPr wrap="square">
            <a:spAutoFit/>
          </a:bodyPr>
          <a:lstStyle/>
          <a:p>
            <a:r>
              <a:rPr lang="en-GB" sz="1600" dirty="0">
                <a:solidFill>
                  <a:srgbClr val="0070C0"/>
                </a:solidFill>
              </a:rPr>
              <a:t>https://www.ideafit.com/personal-training/spatial-awareness-and-proprioception-for-older-adults/</a:t>
            </a:r>
          </a:p>
        </p:txBody>
      </p:sp>
    </p:spTree>
    <p:extLst>
      <p:ext uri="{BB962C8B-B14F-4D97-AF65-F5344CB8AC3E}">
        <p14:creationId xmlns:p14="http://schemas.microsoft.com/office/powerpoint/2010/main" val="479503609"/>
      </p:ext>
    </p:extLst>
  </p:cSld>
  <p:clrMapOvr>
    <a:masterClrMapping/>
  </p:clrMapOvr>
  <mc:AlternateContent xmlns:mc="http://schemas.openxmlformats.org/markup-compatibility/2006" xmlns:p14="http://schemas.microsoft.com/office/powerpoint/2010/main">
    <mc:Choice Requires="p14">
      <p:transition spd="slow" p14:dur="2000" advTm="102992"/>
    </mc:Choice>
    <mc:Fallback xmlns="">
      <p:transition spd="slow" advTm="10299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A11AD-0E86-1D49-D139-121B9A64EC67}"/>
              </a:ext>
            </a:extLst>
          </p:cNvPr>
          <p:cNvSpPr>
            <a:spLocks noGrp="1"/>
          </p:cNvSpPr>
          <p:nvPr>
            <p:ph type="title"/>
          </p:nvPr>
        </p:nvSpPr>
        <p:spPr>
          <a:xfrm>
            <a:off x="838200" y="169183"/>
            <a:ext cx="10515600" cy="409316"/>
          </a:xfrm>
        </p:spPr>
        <p:txBody>
          <a:bodyPr>
            <a:normAutofit fontScale="90000"/>
          </a:bodyPr>
          <a:lstStyle/>
          <a:p>
            <a:r>
              <a:rPr lang="en-GB" b="1" dirty="0">
                <a:solidFill>
                  <a:srgbClr val="0070C0"/>
                </a:solidFill>
              </a:rPr>
              <a:t>Processing - Bottom up: </a:t>
            </a:r>
          </a:p>
        </p:txBody>
      </p:sp>
      <p:sp>
        <p:nvSpPr>
          <p:cNvPr id="3" name="Content Placeholder 2">
            <a:extLst>
              <a:ext uri="{FF2B5EF4-FFF2-40B4-BE49-F238E27FC236}">
                <a16:creationId xmlns:a16="http://schemas.microsoft.com/office/drawing/2014/main" id="{28169947-C7AE-B1FF-02F1-11678670EB0B}"/>
              </a:ext>
            </a:extLst>
          </p:cNvPr>
          <p:cNvSpPr>
            <a:spLocks noGrp="1"/>
          </p:cNvSpPr>
          <p:nvPr>
            <p:ph idx="1"/>
          </p:nvPr>
        </p:nvSpPr>
        <p:spPr>
          <a:xfrm>
            <a:off x="231711" y="705951"/>
            <a:ext cx="6896878" cy="5163004"/>
          </a:xfrm>
        </p:spPr>
        <p:txBody>
          <a:bodyPr>
            <a:normAutofit fontScale="62500" lnSpcReduction="20000"/>
          </a:bodyPr>
          <a:lstStyle/>
          <a:p>
            <a:r>
              <a:rPr lang="en-GB" dirty="0">
                <a:solidFill>
                  <a:srgbClr val="0070C0"/>
                </a:solidFill>
              </a:rPr>
              <a:t>Visual information reaches the occipital cortex via the retina and optic nerves and optic tracts, the lateral geniculate body of the thalamus from where it travels to the primary visual cortex. </a:t>
            </a:r>
          </a:p>
          <a:p>
            <a:r>
              <a:rPr lang="en-GB" dirty="0">
                <a:solidFill>
                  <a:srgbClr val="0070C0"/>
                </a:solidFill>
              </a:rPr>
              <a:t>The primary visual cortex in the occipital lobe is also known as Brodman’s area 17, or/ and as V1.  V1 transmits processed visual information relating to the location and spatial data, e.g. orientation (dorsal stream – where?) and colour, and motion shape edges (temporal stream – what?). </a:t>
            </a:r>
          </a:p>
          <a:p>
            <a:r>
              <a:rPr lang="en-GB" dirty="0">
                <a:solidFill>
                  <a:srgbClr val="0070C0"/>
                </a:solidFill>
              </a:rPr>
              <a:t>V2 (secondary visual cortex) continues the processing of those basic features initiated in V1 and identifies more complex aspects of shapes, textures, contours; and aids ‘binocular’ vision- integrating information from both eyes to provide impressions of depth perception. </a:t>
            </a:r>
          </a:p>
          <a:p>
            <a:r>
              <a:rPr lang="en-GB" dirty="0">
                <a:solidFill>
                  <a:srgbClr val="0070C0"/>
                </a:solidFill>
              </a:rPr>
              <a:t>V3 – not so well defined as 1&amp;2, thought to contribute to motion and spatial orientation perception.  </a:t>
            </a:r>
          </a:p>
          <a:p>
            <a:r>
              <a:rPr lang="en-GB" dirty="0">
                <a:solidFill>
                  <a:srgbClr val="0070C0"/>
                </a:solidFill>
              </a:rPr>
              <a:t>V4 Associated with colour processing and object recognition.  Has a role in perceiving colour differences and identifying objects based on colour information.</a:t>
            </a:r>
          </a:p>
          <a:p>
            <a:r>
              <a:rPr lang="en-GB" dirty="0">
                <a:solidFill>
                  <a:srgbClr val="0070C0"/>
                </a:solidFill>
              </a:rPr>
              <a:t>V5- (aka MT – middle Temporal area) – specializes in  motion – very sensitive to direction and speed of stimuli.</a:t>
            </a:r>
          </a:p>
          <a:p>
            <a:r>
              <a:rPr lang="en-GB" dirty="0">
                <a:solidFill>
                  <a:srgbClr val="0070C0"/>
                </a:solidFill>
              </a:rPr>
              <a:t>V6 – implicated in processing visual motion and spatial integration--- spatial relationships.  </a:t>
            </a:r>
          </a:p>
          <a:p>
            <a:endParaRPr lang="en-GB" dirty="0">
              <a:solidFill>
                <a:srgbClr val="0070C0"/>
              </a:solidFill>
            </a:endParaRPr>
          </a:p>
        </p:txBody>
      </p:sp>
      <p:pic>
        <p:nvPicPr>
          <p:cNvPr id="1028" name="Picture 4">
            <a:extLst>
              <a:ext uri="{FF2B5EF4-FFF2-40B4-BE49-F238E27FC236}">
                <a16:creationId xmlns:a16="http://schemas.microsoft.com/office/drawing/2014/main" id="{EE17FFAA-251E-6047-46D3-823DECAA3D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7877" y="429208"/>
            <a:ext cx="4842587" cy="313508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330E2F7-B4C3-271D-851E-28A45574C514}"/>
              </a:ext>
            </a:extLst>
          </p:cNvPr>
          <p:cNvSpPr txBox="1"/>
          <p:nvPr/>
        </p:nvSpPr>
        <p:spPr>
          <a:xfrm>
            <a:off x="7277877" y="3824319"/>
            <a:ext cx="4682412" cy="830997"/>
          </a:xfrm>
          <a:prstGeom prst="rect">
            <a:avLst/>
          </a:prstGeom>
          <a:noFill/>
        </p:spPr>
        <p:txBody>
          <a:bodyPr wrap="square">
            <a:spAutoFit/>
          </a:bodyPr>
          <a:lstStyle/>
          <a:p>
            <a:r>
              <a:rPr lang="en-GB" sz="1600" dirty="0">
                <a:solidFill>
                  <a:srgbClr val="0070C0"/>
                </a:solidFill>
              </a:rPr>
              <a:t>Gilmore O, (2020) https://psu-psychology.github.io/psych-260-2020-fall/lectures/260-2020-09-10-anatomy-III.html#1</a:t>
            </a:r>
          </a:p>
        </p:txBody>
      </p:sp>
    </p:spTree>
    <p:extLst>
      <p:ext uri="{BB962C8B-B14F-4D97-AF65-F5344CB8AC3E}">
        <p14:creationId xmlns:p14="http://schemas.microsoft.com/office/powerpoint/2010/main" val="3192194505"/>
      </p:ext>
    </p:extLst>
  </p:cSld>
  <p:clrMapOvr>
    <a:masterClrMapping/>
  </p:clrMapOvr>
  <mc:AlternateContent xmlns:mc="http://schemas.openxmlformats.org/markup-compatibility/2006" xmlns:p14="http://schemas.microsoft.com/office/powerpoint/2010/main">
    <mc:Choice Requires="p14">
      <p:transition spd="slow" p14:dur="2000" advTm="306474"/>
    </mc:Choice>
    <mc:Fallback xmlns="">
      <p:transition spd="slow" advTm="30647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E7A90-21EA-2D3A-37A1-54259FBF8BF7}"/>
              </a:ext>
            </a:extLst>
          </p:cNvPr>
          <p:cNvSpPr>
            <a:spLocks noGrp="1"/>
          </p:cNvSpPr>
          <p:nvPr>
            <p:ph type="title"/>
          </p:nvPr>
        </p:nvSpPr>
        <p:spPr>
          <a:xfrm>
            <a:off x="838200" y="253060"/>
            <a:ext cx="10515600" cy="427977"/>
          </a:xfrm>
        </p:spPr>
        <p:txBody>
          <a:bodyPr>
            <a:normAutofit fontScale="90000"/>
          </a:bodyPr>
          <a:lstStyle/>
          <a:p>
            <a:r>
              <a:rPr lang="en-GB" b="1" dirty="0">
                <a:solidFill>
                  <a:srgbClr val="0070C0"/>
                </a:solidFill>
              </a:rPr>
              <a:t>Processing – Top Down: </a:t>
            </a:r>
            <a:endParaRPr lang="en-GB" dirty="0">
              <a:solidFill>
                <a:srgbClr val="0070C0"/>
              </a:solidFill>
            </a:endParaRPr>
          </a:p>
        </p:txBody>
      </p:sp>
      <p:sp>
        <p:nvSpPr>
          <p:cNvPr id="3" name="Content Placeholder 2">
            <a:extLst>
              <a:ext uri="{FF2B5EF4-FFF2-40B4-BE49-F238E27FC236}">
                <a16:creationId xmlns:a16="http://schemas.microsoft.com/office/drawing/2014/main" id="{FBE4B46E-5961-48BF-58CA-471556A3B6AE}"/>
              </a:ext>
            </a:extLst>
          </p:cNvPr>
          <p:cNvSpPr>
            <a:spLocks noGrp="1"/>
          </p:cNvSpPr>
          <p:nvPr>
            <p:ph idx="1"/>
          </p:nvPr>
        </p:nvSpPr>
        <p:spPr>
          <a:xfrm>
            <a:off x="298580" y="799256"/>
            <a:ext cx="7809722" cy="5274973"/>
          </a:xfrm>
        </p:spPr>
        <p:txBody>
          <a:bodyPr>
            <a:normAutofit fontScale="85000" lnSpcReduction="20000"/>
          </a:bodyPr>
          <a:lstStyle/>
          <a:p>
            <a:r>
              <a:rPr lang="en-GB" dirty="0">
                <a:solidFill>
                  <a:srgbClr val="0070C0"/>
                </a:solidFill>
              </a:rPr>
              <a:t>Perceptions begin with a general picture and work towards determining specific definition. These perceptions are influenced by prior knowledge, memories, context, motivation and expectations.</a:t>
            </a:r>
          </a:p>
          <a:p>
            <a:r>
              <a:rPr lang="en-GB" dirty="0">
                <a:solidFill>
                  <a:srgbClr val="0070C0"/>
                </a:solidFill>
              </a:rPr>
              <a:t>Without top-down visual processing we would be overwhelmed with constantly trying to identify the stimuli for all visual input received. The process would be so, so comparatively slow.  </a:t>
            </a:r>
          </a:p>
          <a:p>
            <a:r>
              <a:rPr lang="en-GB" dirty="0">
                <a:solidFill>
                  <a:srgbClr val="0070C0"/>
                </a:solidFill>
              </a:rPr>
              <a:t>We have to perceive aided by guesses/ hunches/ intuition.   Top-down can help ignore much unnecessary detail and make sense of the rapidly changing environment speedily.  </a:t>
            </a:r>
          </a:p>
          <a:p>
            <a:r>
              <a:rPr lang="en-GB" dirty="0">
                <a:solidFill>
                  <a:srgbClr val="0070C0"/>
                </a:solidFill>
              </a:rPr>
              <a:t>We are helped to recognise patterns and predict, but this does hinder our ability to perceive in novel/ new ways; and can make us prone to seeing what we expect to see or want to see, instead of what is there.</a:t>
            </a:r>
          </a:p>
          <a:p>
            <a:r>
              <a:rPr lang="en-GB" dirty="0">
                <a:solidFill>
                  <a:srgbClr val="0070C0"/>
                </a:solidFill>
              </a:rPr>
              <a:t>Top-Down processing is highlighted by the Stroop effect; and by typos we don’t see when proof-reading our own typing – (we tend to see it after pressing send). </a:t>
            </a:r>
          </a:p>
        </p:txBody>
      </p:sp>
      <p:pic>
        <p:nvPicPr>
          <p:cNvPr id="2050" name="Picture 2">
            <a:extLst>
              <a:ext uri="{FF2B5EF4-FFF2-40B4-BE49-F238E27FC236}">
                <a16:creationId xmlns:a16="http://schemas.microsoft.com/office/drawing/2014/main" id="{F3F64C50-24AA-C3B9-1836-09698C0EB9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894" t="8247" r="9314" b="9268"/>
          <a:stretch/>
        </p:blipFill>
        <p:spPr bwMode="auto">
          <a:xfrm>
            <a:off x="8269323" y="253060"/>
            <a:ext cx="3665589" cy="21232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475F30A-60D1-9EB1-7585-4FBA9E4CF733}"/>
              </a:ext>
            </a:extLst>
          </p:cNvPr>
          <p:cNvSpPr txBox="1"/>
          <p:nvPr/>
        </p:nvSpPr>
        <p:spPr>
          <a:xfrm>
            <a:off x="8873412" y="2376299"/>
            <a:ext cx="2922601" cy="584775"/>
          </a:xfrm>
          <a:prstGeom prst="rect">
            <a:avLst/>
          </a:prstGeom>
          <a:noFill/>
        </p:spPr>
        <p:txBody>
          <a:bodyPr wrap="square">
            <a:spAutoFit/>
          </a:bodyPr>
          <a:lstStyle/>
          <a:p>
            <a:r>
              <a:rPr lang="en-GB" sz="1600" dirty="0">
                <a:solidFill>
                  <a:srgbClr val="0070C0"/>
                </a:solidFill>
              </a:rPr>
              <a:t>https://en.wikipedia.org/wiki/Stroop_effect</a:t>
            </a:r>
          </a:p>
        </p:txBody>
      </p:sp>
      <p:pic>
        <p:nvPicPr>
          <p:cNvPr id="7" name="Picture 6">
            <a:extLst>
              <a:ext uri="{FF2B5EF4-FFF2-40B4-BE49-F238E27FC236}">
                <a16:creationId xmlns:a16="http://schemas.microsoft.com/office/drawing/2014/main" id="{5B0C8EAC-8239-E268-2550-0617D1A1440A}"/>
              </a:ext>
            </a:extLst>
          </p:cNvPr>
          <p:cNvPicPr>
            <a:picLocks noChangeAspect="1"/>
          </p:cNvPicPr>
          <p:nvPr/>
        </p:nvPicPr>
        <p:blipFill>
          <a:blip r:embed="rId3"/>
          <a:stretch>
            <a:fillRect/>
          </a:stretch>
        </p:blipFill>
        <p:spPr>
          <a:xfrm>
            <a:off x="8395558" y="3265713"/>
            <a:ext cx="2386742" cy="2995127"/>
          </a:xfrm>
          <a:prstGeom prst="rect">
            <a:avLst/>
          </a:prstGeom>
        </p:spPr>
      </p:pic>
      <p:sp>
        <p:nvSpPr>
          <p:cNvPr id="9" name="TextBox 8">
            <a:extLst>
              <a:ext uri="{FF2B5EF4-FFF2-40B4-BE49-F238E27FC236}">
                <a16:creationId xmlns:a16="http://schemas.microsoft.com/office/drawing/2014/main" id="{DCA3F9DB-656E-498C-50C2-76E46E864C09}"/>
              </a:ext>
            </a:extLst>
          </p:cNvPr>
          <p:cNvSpPr txBox="1"/>
          <p:nvPr/>
        </p:nvSpPr>
        <p:spPr>
          <a:xfrm rot="5400000">
            <a:off x="10304106" y="3899909"/>
            <a:ext cx="2099388" cy="830997"/>
          </a:xfrm>
          <a:prstGeom prst="rect">
            <a:avLst/>
          </a:prstGeom>
          <a:noFill/>
        </p:spPr>
        <p:txBody>
          <a:bodyPr wrap="square">
            <a:spAutoFit/>
          </a:bodyPr>
          <a:lstStyle/>
          <a:p>
            <a:r>
              <a:rPr lang="en-GB" sz="1600" dirty="0">
                <a:solidFill>
                  <a:srgbClr val="0070C0"/>
                </a:solidFill>
              </a:rPr>
              <a:t>https://twitter.com/iabcyeg/status/1236076604817895425</a:t>
            </a:r>
          </a:p>
        </p:txBody>
      </p:sp>
    </p:spTree>
    <p:extLst>
      <p:ext uri="{BB962C8B-B14F-4D97-AF65-F5344CB8AC3E}">
        <p14:creationId xmlns:p14="http://schemas.microsoft.com/office/powerpoint/2010/main" val="3433830121"/>
      </p:ext>
    </p:extLst>
  </p:cSld>
  <p:clrMapOvr>
    <a:masterClrMapping/>
  </p:clrMapOvr>
  <mc:AlternateContent xmlns:mc="http://schemas.openxmlformats.org/markup-compatibility/2006" xmlns:p14="http://schemas.microsoft.com/office/powerpoint/2010/main">
    <mc:Choice Requires="p14">
      <p:transition spd="slow" p14:dur="2000" advTm="381307"/>
    </mc:Choice>
    <mc:Fallback xmlns="">
      <p:transition spd="slow" advTm="38130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E448A47-643B-C221-41B2-BA2B57053B2F}"/>
              </a:ext>
            </a:extLst>
          </p:cNvPr>
          <p:cNvPicPr>
            <a:picLocks noChangeAspect="1"/>
          </p:cNvPicPr>
          <p:nvPr/>
        </p:nvPicPr>
        <p:blipFill rotWithShape="1">
          <a:blip r:embed="rId2"/>
          <a:srcRect l="28546" t="22857" r="45127" b="14557"/>
          <a:stretch/>
        </p:blipFill>
        <p:spPr>
          <a:xfrm>
            <a:off x="382554" y="755780"/>
            <a:ext cx="3209731" cy="4292082"/>
          </a:xfrm>
          <a:prstGeom prst="rect">
            <a:avLst/>
          </a:prstGeom>
        </p:spPr>
      </p:pic>
      <p:sp>
        <p:nvSpPr>
          <p:cNvPr id="5" name="TextBox 4">
            <a:extLst>
              <a:ext uri="{FF2B5EF4-FFF2-40B4-BE49-F238E27FC236}">
                <a16:creationId xmlns:a16="http://schemas.microsoft.com/office/drawing/2014/main" id="{F9229C5B-59CC-F8FB-10FA-57548835FDA4}"/>
              </a:ext>
            </a:extLst>
          </p:cNvPr>
          <p:cNvSpPr txBox="1"/>
          <p:nvPr/>
        </p:nvSpPr>
        <p:spPr>
          <a:xfrm>
            <a:off x="382554" y="5047862"/>
            <a:ext cx="3209730" cy="830997"/>
          </a:xfrm>
          <a:prstGeom prst="rect">
            <a:avLst/>
          </a:prstGeom>
          <a:noFill/>
        </p:spPr>
        <p:txBody>
          <a:bodyPr wrap="square">
            <a:spAutoFit/>
          </a:bodyPr>
          <a:lstStyle/>
          <a:p>
            <a:r>
              <a:rPr lang="en-GB" sz="1600" dirty="0">
                <a:solidFill>
                  <a:srgbClr val="0070C0"/>
                </a:solidFill>
              </a:rPr>
              <a:t>https://www.independent.co.uk/news/science/jumbled-words-letters-puzzle-cambridge-a6889811.html</a:t>
            </a:r>
          </a:p>
        </p:txBody>
      </p:sp>
      <p:pic>
        <p:nvPicPr>
          <p:cNvPr id="6" name="Picture 5">
            <a:extLst>
              <a:ext uri="{FF2B5EF4-FFF2-40B4-BE49-F238E27FC236}">
                <a16:creationId xmlns:a16="http://schemas.microsoft.com/office/drawing/2014/main" id="{8A6D9AF4-0FE4-87A9-2658-82BDE6F98C6B}"/>
              </a:ext>
            </a:extLst>
          </p:cNvPr>
          <p:cNvPicPr>
            <a:picLocks noChangeAspect="1"/>
          </p:cNvPicPr>
          <p:nvPr/>
        </p:nvPicPr>
        <p:blipFill>
          <a:blip r:embed="rId3"/>
          <a:stretch>
            <a:fillRect/>
          </a:stretch>
        </p:blipFill>
        <p:spPr>
          <a:xfrm>
            <a:off x="3722136" y="1742687"/>
            <a:ext cx="3810000" cy="3305175"/>
          </a:xfrm>
          <a:prstGeom prst="rect">
            <a:avLst/>
          </a:prstGeom>
        </p:spPr>
      </p:pic>
      <p:sp>
        <p:nvSpPr>
          <p:cNvPr id="8" name="TextBox 7">
            <a:extLst>
              <a:ext uri="{FF2B5EF4-FFF2-40B4-BE49-F238E27FC236}">
                <a16:creationId xmlns:a16="http://schemas.microsoft.com/office/drawing/2014/main" id="{7074F019-08BB-494B-AE5C-342F6B8DAA5B}"/>
              </a:ext>
            </a:extLst>
          </p:cNvPr>
          <p:cNvSpPr txBox="1"/>
          <p:nvPr/>
        </p:nvSpPr>
        <p:spPr>
          <a:xfrm>
            <a:off x="3780452" y="5294084"/>
            <a:ext cx="3809999" cy="584775"/>
          </a:xfrm>
          <a:prstGeom prst="rect">
            <a:avLst/>
          </a:prstGeom>
          <a:noFill/>
        </p:spPr>
        <p:txBody>
          <a:bodyPr wrap="square">
            <a:spAutoFit/>
          </a:bodyPr>
          <a:lstStyle/>
          <a:p>
            <a:r>
              <a:rPr lang="en-GB" sz="1600" dirty="0">
                <a:solidFill>
                  <a:srgbClr val="0070C0"/>
                </a:solidFill>
              </a:rPr>
              <a:t>https://www.moillusions.com/eye-to-brain-coordination/</a:t>
            </a:r>
          </a:p>
        </p:txBody>
      </p:sp>
      <p:pic>
        <p:nvPicPr>
          <p:cNvPr id="10" name="Picture 9">
            <a:extLst>
              <a:ext uri="{FF2B5EF4-FFF2-40B4-BE49-F238E27FC236}">
                <a16:creationId xmlns:a16="http://schemas.microsoft.com/office/drawing/2014/main" id="{0B038556-EE09-8C8F-C319-77CB8911FEB4}"/>
              </a:ext>
            </a:extLst>
          </p:cNvPr>
          <p:cNvPicPr>
            <a:picLocks noChangeAspect="1"/>
          </p:cNvPicPr>
          <p:nvPr/>
        </p:nvPicPr>
        <p:blipFill rotWithShape="1">
          <a:blip r:embed="rId4"/>
          <a:srcRect l="19209" t="34694" r="20562" b="8707"/>
          <a:stretch/>
        </p:blipFill>
        <p:spPr>
          <a:xfrm>
            <a:off x="6232306" y="322959"/>
            <a:ext cx="3477426" cy="1838131"/>
          </a:xfrm>
          <a:prstGeom prst="rect">
            <a:avLst/>
          </a:prstGeom>
        </p:spPr>
      </p:pic>
      <p:sp>
        <p:nvSpPr>
          <p:cNvPr id="12" name="TextBox 11">
            <a:extLst>
              <a:ext uri="{FF2B5EF4-FFF2-40B4-BE49-F238E27FC236}">
                <a16:creationId xmlns:a16="http://schemas.microsoft.com/office/drawing/2014/main" id="{69876F8E-AB99-E23A-69C5-DB45A4076DD9}"/>
              </a:ext>
            </a:extLst>
          </p:cNvPr>
          <p:cNvSpPr txBox="1"/>
          <p:nvPr/>
        </p:nvSpPr>
        <p:spPr>
          <a:xfrm>
            <a:off x="6674281" y="2267338"/>
            <a:ext cx="2768299" cy="1077218"/>
          </a:xfrm>
          <a:prstGeom prst="rect">
            <a:avLst/>
          </a:prstGeom>
          <a:noFill/>
        </p:spPr>
        <p:txBody>
          <a:bodyPr wrap="square">
            <a:spAutoFit/>
          </a:bodyPr>
          <a:lstStyle/>
          <a:p>
            <a:r>
              <a:rPr lang="en-GB" sz="1600" dirty="0">
                <a:solidFill>
                  <a:srgbClr val="0070C0"/>
                </a:solidFill>
              </a:rPr>
              <a:t>https://www.thesun.co.uk/fabulous/23126203/animal-optical-illusion-personality-test/</a:t>
            </a:r>
          </a:p>
        </p:txBody>
      </p:sp>
      <p:pic>
        <p:nvPicPr>
          <p:cNvPr id="14" name="Picture 13">
            <a:extLst>
              <a:ext uri="{FF2B5EF4-FFF2-40B4-BE49-F238E27FC236}">
                <a16:creationId xmlns:a16="http://schemas.microsoft.com/office/drawing/2014/main" id="{0BB497AD-5E56-24BB-8A83-AC244818A213}"/>
              </a:ext>
            </a:extLst>
          </p:cNvPr>
          <p:cNvPicPr>
            <a:picLocks noChangeAspect="1"/>
          </p:cNvPicPr>
          <p:nvPr/>
        </p:nvPicPr>
        <p:blipFill rotWithShape="1">
          <a:blip r:embed="rId5"/>
          <a:srcRect l="60230" t="21088" r="22091" b="24490"/>
          <a:stretch/>
        </p:blipFill>
        <p:spPr>
          <a:xfrm>
            <a:off x="9831357" y="755780"/>
            <a:ext cx="2155371" cy="3732246"/>
          </a:xfrm>
          <a:prstGeom prst="rect">
            <a:avLst/>
          </a:prstGeom>
        </p:spPr>
      </p:pic>
      <p:sp>
        <p:nvSpPr>
          <p:cNvPr id="16" name="TextBox 15">
            <a:extLst>
              <a:ext uri="{FF2B5EF4-FFF2-40B4-BE49-F238E27FC236}">
                <a16:creationId xmlns:a16="http://schemas.microsoft.com/office/drawing/2014/main" id="{AC15915F-64CF-FD60-99E0-2B7D33308C38}"/>
              </a:ext>
            </a:extLst>
          </p:cNvPr>
          <p:cNvSpPr txBox="1"/>
          <p:nvPr/>
        </p:nvSpPr>
        <p:spPr>
          <a:xfrm>
            <a:off x="9831356" y="4594274"/>
            <a:ext cx="2155371" cy="830997"/>
          </a:xfrm>
          <a:prstGeom prst="rect">
            <a:avLst/>
          </a:prstGeom>
          <a:noFill/>
        </p:spPr>
        <p:txBody>
          <a:bodyPr wrap="square">
            <a:spAutoFit/>
          </a:bodyPr>
          <a:lstStyle/>
          <a:p>
            <a:r>
              <a:rPr lang="en-GB" sz="1600" dirty="0">
                <a:solidFill>
                  <a:srgbClr val="0070C0"/>
                </a:solidFill>
              </a:rPr>
              <a:t>https://littlethings.com/lifestyle/old-young-woman-illusion</a:t>
            </a:r>
          </a:p>
        </p:txBody>
      </p:sp>
    </p:spTree>
    <p:extLst>
      <p:ext uri="{BB962C8B-B14F-4D97-AF65-F5344CB8AC3E}">
        <p14:creationId xmlns:p14="http://schemas.microsoft.com/office/powerpoint/2010/main" val="1242847376"/>
      </p:ext>
    </p:extLst>
  </p:cSld>
  <p:clrMapOvr>
    <a:masterClrMapping/>
  </p:clrMapOvr>
  <mc:AlternateContent xmlns:mc="http://schemas.openxmlformats.org/markup-compatibility/2006" xmlns:p14="http://schemas.microsoft.com/office/powerpoint/2010/main">
    <mc:Choice Requires="p14">
      <p:transition spd="slow" p14:dur="2000" advTm="269643"/>
    </mc:Choice>
    <mc:Fallback xmlns="">
      <p:transition spd="slow" advTm="2696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9DE1E-4BBE-9A2A-4A3B-811E48AD5D2B}"/>
              </a:ext>
            </a:extLst>
          </p:cNvPr>
          <p:cNvSpPr>
            <a:spLocks noGrp="1"/>
          </p:cNvSpPr>
          <p:nvPr>
            <p:ph type="title"/>
          </p:nvPr>
        </p:nvSpPr>
        <p:spPr>
          <a:xfrm>
            <a:off x="158621" y="252962"/>
            <a:ext cx="11840546" cy="427977"/>
          </a:xfrm>
        </p:spPr>
        <p:txBody>
          <a:bodyPr>
            <a:normAutofit fontScale="90000"/>
          </a:bodyPr>
          <a:lstStyle/>
          <a:p>
            <a:r>
              <a:rPr lang="en-GB" b="1" dirty="0">
                <a:solidFill>
                  <a:srgbClr val="0070C0"/>
                </a:solidFill>
              </a:rPr>
              <a:t>Visual perception problems in ageing, and in NDDs  (1)</a:t>
            </a:r>
          </a:p>
        </p:txBody>
      </p:sp>
      <p:sp>
        <p:nvSpPr>
          <p:cNvPr id="3" name="Content Placeholder 2">
            <a:extLst>
              <a:ext uri="{FF2B5EF4-FFF2-40B4-BE49-F238E27FC236}">
                <a16:creationId xmlns:a16="http://schemas.microsoft.com/office/drawing/2014/main" id="{3CD57550-8D5E-11DA-2038-1F9097931278}"/>
              </a:ext>
            </a:extLst>
          </p:cNvPr>
          <p:cNvSpPr>
            <a:spLocks noGrp="1"/>
          </p:cNvSpPr>
          <p:nvPr>
            <p:ph idx="1"/>
          </p:nvPr>
        </p:nvSpPr>
        <p:spPr>
          <a:xfrm>
            <a:off x="83975" y="802433"/>
            <a:ext cx="9153331" cy="5374530"/>
          </a:xfrm>
        </p:spPr>
        <p:txBody>
          <a:bodyPr>
            <a:noAutofit/>
          </a:bodyPr>
          <a:lstStyle/>
          <a:p>
            <a:r>
              <a:rPr lang="en-GB" sz="2000" b="1" i="1" dirty="0">
                <a:solidFill>
                  <a:srgbClr val="0070C0"/>
                </a:solidFill>
              </a:rPr>
              <a:t>Misperceiving and misidentifying: </a:t>
            </a:r>
            <a:r>
              <a:rPr lang="en-GB" sz="2000" dirty="0">
                <a:solidFill>
                  <a:srgbClr val="0070C0"/>
                </a:solidFill>
              </a:rPr>
              <a:t>Relying on bottom up processing for all visual information coming in via the optic nerves would be slow and insufficiently effective to enable us to respond adequately to the rapidly changing environment around us.   So we get used to making guesses based on key features of faces, objects and so on, and if the identity is uncertain, memory of something similar, or something anticipated influences what we “see”.  </a:t>
            </a:r>
          </a:p>
          <a:p>
            <a:r>
              <a:rPr lang="en-GB" sz="2000" dirty="0">
                <a:solidFill>
                  <a:srgbClr val="0070C0"/>
                </a:solidFill>
              </a:rPr>
              <a:t>So a mobile phone could be mistaken for a TV remote control; my mother, in the early days of her dementia would mistake me for my Father, who by then had been dead many years.  We don’t think we’re guessing so much of what we “see”, the picture we perceive, presented by the occipital cortex is so convincing- we believe it. </a:t>
            </a:r>
          </a:p>
          <a:p>
            <a:r>
              <a:rPr lang="en-GB" sz="2000" dirty="0">
                <a:solidFill>
                  <a:srgbClr val="0070C0"/>
                </a:solidFill>
              </a:rPr>
              <a:t>As we age and the cortex and sharpness of vision too deteriorate, we have fewer clues to base our guesses on – we are bound to “see” the “wrong” image more frequently.   We may be as convinced as ever, that our guesses are right.  </a:t>
            </a:r>
          </a:p>
          <a:p>
            <a:r>
              <a:rPr lang="en-GB" sz="2000" dirty="0">
                <a:solidFill>
                  <a:srgbClr val="0070C0"/>
                </a:solidFill>
              </a:rPr>
              <a:t>In advancing NDDs, people are not only fooled by the kinds of optical illusions shown on the previous slide – the whole surrounding environment may become a backdrop entirely consisting of visual illusions </a:t>
            </a:r>
          </a:p>
          <a:p>
            <a:r>
              <a:rPr lang="en-GB" sz="2000" dirty="0">
                <a:solidFill>
                  <a:srgbClr val="0070C0"/>
                </a:solidFill>
              </a:rPr>
              <a:t>….Then again, isn’t that the issue for all of us?  </a:t>
            </a:r>
          </a:p>
        </p:txBody>
      </p:sp>
      <p:pic>
        <p:nvPicPr>
          <p:cNvPr id="1026" name="Picture 2">
            <a:extLst>
              <a:ext uri="{FF2B5EF4-FFF2-40B4-BE49-F238E27FC236}">
                <a16:creationId xmlns:a16="http://schemas.microsoft.com/office/drawing/2014/main" id="{65405801-E0F3-D76A-ED7C-E6DD46B169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9943" y="1303174"/>
            <a:ext cx="2768082" cy="13840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BBFFD4B-DD07-5B34-181B-978A50C8EEF0}"/>
              </a:ext>
            </a:extLst>
          </p:cNvPr>
          <p:cNvSpPr txBox="1"/>
          <p:nvPr/>
        </p:nvSpPr>
        <p:spPr>
          <a:xfrm>
            <a:off x="9339942" y="2687215"/>
            <a:ext cx="2768083" cy="830997"/>
          </a:xfrm>
          <a:prstGeom prst="rect">
            <a:avLst/>
          </a:prstGeom>
          <a:noFill/>
        </p:spPr>
        <p:txBody>
          <a:bodyPr wrap="square">
            <a:spAutoFit/>
          </a:bodyPr>
          <a:lstStyle/>
          <a:p>
            <a:r>
              <a:rPr lang="en-GB" sz="1600" dirty="0">
                <a:solidFill>
                  <a:srgbClr val="0070C0"/>
                </a:solidFill>
              </a:rPr>
              <a:t>https://www.quora.com/What-is-the-difference-between-reality-and-illusion</a:t>
            </a:r>
          </a:p>
        </p:txBody>
      </p:sp>
    </p:spTree>
    <p:extLst>
      <p:ext uri="{BB962C8B-B14F-4D97-AF65-F5344CB8AC3E}">
        <p14:creationId xmlns:p14="http://schemas.microsoft.com/office/powerpoint/2010/main" val="2220528737"/>
      </p:ext>
    </p:extLst>
  </p:cSld>
  <p:clrMapOvr>
    <a:masterClrMapping/>
  </p:clrMapOvr>
  <mc:AlternateContent xmlns:mc="http://schemas.openxmlformats.org/markup-compatibility/2006" xmlns:p14="http://schemas.microsoft.com/office/powerpoint/2010/main">
    <mc:Choice Requires="p14">
      <p:transition spd="slow" p14:dur="2000" advTm="257723"/>
    </mc:Choice>
    <mc:Fallback xmlns="">
      <p:transition spd="slow" advTm="25772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11C60-5F12-6764-58A9-AEC7B7CF957E}"/>
              </a:ext>
            </a:extLst>
          </p:cNvPr>
          <p:cNvSpPr>
            <a:spLocks noGrp="1"/>
          </p:cNvSpPr>
          <p:nvPr>
            <p:ph type="title"/>
          </p:nvPr>
        </p:nvSpPr>
        <p:spPr>
          <a:xfrm>
            <a:off x="177281" y="131860"/>
            <a:ext cx="11765903" cy="465299"/>
          </a:xfrm>
        </p:spPr>
        <p:txBody>
          <a:bodyPr>
            <a:normAutofit fontScale="90000"/>
          </a:bodyPr>
          <a:lstStyle/>
          <a:p>
            <a:r>
              <a:rPr lang="en-GB" b="1" dirty="0">
                <a:solidFill>
                  <a:srgbClr val="0070C0"/>
                </a:solidFill>
              </a:rPr>
              <a:t>Visual perception problems in ageing, and in NDDs (2)</a:t>
            </a:r>
            <a:endParaRPr lang="en-GB" dirty="0">
              <a:solidFill>
                <a:srgbClr val="0070C0"/>
              </a:solidFill>
            </a:endParaRPr>
          </a:p>
        </p:txBody>
      </p:sp>
      <p:sp>
        <p:nvSpPr>
          <p:cNvPr id="3" name="Content Placeholder 2">
            <a:extLst>
              <a:ext uri="{FF2B5EF4-FFF2-40B4-BE49-F238E27FC236}">
                <a16:creationId xmlns:a16="http://schemas.microsoft.com/office/drawing/2014/main" id="{4810736E-2E4D-7926-D988-0A4354928E80}"/>
              </a:ext>
            </a:extLst>
          </p:cNvPr>
          <p:cNvSpPr>
            <a:spLocks noGrp="1"/>
          </p:cNvSpPr>
          <p:nvPr>
            <p:ph idx="1"/>
          </p:nvPr>
        </p:nvSpPr>
        <p:spPr>
          <a:xfrm>
            <a:off x="177281" y="771265"/>
            <a:ext cx="6858001" cy="5284301"/>
          </a:xfrm>
        </p:spPr>
        <p:txBody>
          <a:bodyPr>
            <a:normAutofit fontScale="85000" lnSpcReduction="20000"/>
          </a:bodyPr>
          <a:lstStyle/>
          <a:p>
            <a:r>
              <a:rPr lang="en-GB" dirty="0">
                <a:solidFill>
                  <a:srgbClr val="0070C0"/>
                </a:solidFill>
              </a:rPr>
              <a:t>So – we make wrong guesses – (BTW this not only happens with visual stimuli, but also with hearing and other senses, and memory).</a:t>
            </a:r>
          </a:p>
          <a:p>
            <a:r>
              <a:rPr lang="en-GB" dirty="0">
                <a:solidFill>
                  <a:srgbClr val="0070C0"/>
                </a:solidFill>
              </a:rPr>
              <a:t>BUT --- what if the cortex deteriorates so far that we can no longer make guesses?   We have to rely literally on bottom-up processing (which may also be impaired). </a:t>
            </a:r>
          </a:p>
          <a:p>
            <a:r>
              <a:rPr lang="en-GB" dirty="0">
                <a:solidFill>
                  <a:srgbClr val="0070C0"/>
                </a:solidFill>
              </a:rPr>
              <a:t>How long will it take to identify not only objects &amp; faces etc, but 3D information needed to navigate distance to door handles; depth of stairs ; speed of oncoming traffic?</a:t>
            </a:r>
          </a:p>
          <a:p>
            <a:r>
              <a:rPr lang="en-GB" dirty="0">
                <a:solidFill>
                  <a:srgbClr val="0070C0"/>
                </a:solidFill>
              </a:rPr>
              <a:t>What about parts of the room we can’t see – room corners; behind us.</a:t>
            </a:r>
          </a:p>
          <a:p>
            <a:r>
              <a:rPr lang="en-GB" dirty="0">
                <a:solidFill>
                  <a:srgbClr val="0070C0"/>
                </a:solidFill>
              </a:rPr>
              <a:t>In the previous slide we considered a deteriorating occipital cortex – what about the dorsal and temporal paths to the parietal and temporal streams; what about the hippocampi?</a:t>
            </a:r>
          </a:p>
        </p:txBody>
      </p:sp>
      <p:pic>
        <p:nvPicPr>
          <p:cNvPr id="2050" name="Picture 2">
            <a:extLst>
              <a:ext uri="{FF2B5EF4-FFF2-40B4-BE49-F238E27FC236}">
                <a16:creationId xmlns:a16="http://schemas.microsoft.com/office/drawing/2014/main" id="{7C5F7269-6FF8-CA3D-93D7-93731176FB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75210" y="597159"/>
            <a:ext cx="1737343" cy="168507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7DEBBC2-05FB-EEF8-5EF6-B37D7B985D88}"/>
              </a:ext>
            </a:extLst>
          </p:cNvPr>
          <p:cNvSpPr txBox="1"/>
          <p:nvPr/>
        </p:nvSpPr>
        <p:spPr>
          <a:xfrm>
            <a:off x="8182949" y="1127025"/>
            <a:ext cx="1984309" cy="461665"/>
          </a:xfrm>
          <a:prstGeom prst="rect">
            <a:avLst/>
          </a:prstGeom>
          <a:noFill/>
        </p:spPr>
        <p:txBody>
          <a:bodyPr wrap="square">
            <a:spAutoFit/>
          </a:bodyPr>
          <a:lstStyle/>
          <a:p>
            <a:r>
              <a:rPr lang="en-GB" sz="1200" dirty="0">
                <a:solidFill>
                  <a:srgbClr val="0070C0"/>
                </a:solidFill>
              </a:rPr>
              <a:t>https://pcvis.vision/medical-professionals/</a:t>
            </a:r>
          </a:p>
        </p:txBody>
      </p:sp>
      <p:pic>
        <p:nvPicPr>
          <p:cNvPr id="2052" name="Picture 4">
            <a:extLst>
              <a:ext uri="{FF2B5EF4-FFF2-40B4-BE49-F238E27FC236}">
                <a16:creationId xmlns:a16="http://schemas.microsoft.com/office/drawing/2014/main" id="{D37691B5-6DD6-2429-C70C-FB442DCD97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5282" y="2118557"/>
            <a:ext cx="4907902" cy="361044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0CEE283-5819-4DDF-EF34-8755FB42768F}"/>
              </a:ext>
            </a:extLst>
          </p:cNvPr>
          <p:cNvSpPr txBox="1"/>
          <p:nvPr/>
        </p:nvSpPr>
        <p:spPr>
          <a:xfrm>
            <a:off x="7035282" y="5728997"/>
            <a:ext cx="4170784" cy="830997"/>
          </a:xfrm>
          <a:prstGeom prst="rect">
            <a:avLst/>
          </a:prstGeom>
          <a:noFill/>
        </p:spPr>
        <p:txBody>
          <a:bodyPr wrap="square" rtlCol="0">
            <a:spAutoFit/>
          </a:bodyPr>
          <a:lstStyle/>
          <a:p>
            <a:r>
              <a:rPr lang="en-GB" sz="1200" dirty="0">
                <a:solidFill>
                  <a:srgbClr val="0070C0"/>
                </a:solidFill>
              </a:rPr>
              <a:t>Randall, I (2023) https://www.dailymail.co.uk/sciencetech/article-9401263/Dementia-degenerative-condition-change-way-sufferers-perceive-homes.html </a:t>
            </a:r>
          </a:p>
        </p:txBody>
      </p:sp>
    </p:spTree>
    <p:extLst>
      <p:ext uri="{BB962C8B-B14F-4D97-AF65-F5344CB8AC3E}">
        <p14:creationId xmlns:p14="http://schemas.microsoft.com/office/powerpoint/2010/main" val="3703628679"/>
      </p:ext>
    </p:extLst>
  </p:cSld>
  <p:clrMapOvr>
    <a:masterClrMapping/>
  </p:clrMapOvr>
  <mc:AlternateContent xmlns:mc="http://schemas.openxmlformats.org/markup-compatibility/2006" xmlns:p14="http://schemas.microsoft.com/office/powerpoint/2010/main">
    <mc:Choice Requires="p14">
      <p:transition spd="slow" p14:dur="2000" advTm="260075"/>
    </mc:Choice>
    <mc:Fallback xmlns="">
      <p:transition spd="slow" advTm="2600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20D758-20F1-6D89-7F98-F15083099F72}"/>
              </a:ext>
            </a:extLst>
          </p:cNvPr>
          <p:cNvPicPr>
            <a:picLocks noChangeAspect="1"/>
          </p:cNvPicPr>
          <p:nvPr/>
        </p:nvPicPr>
        <p:blipFill rotWithShape="1">
          <a:blip r:embed="rId2"/>
          <a:srcRect l="18368" t="29932" r="42449" b="21497"/>
          <a:stretch/>
        </p:blipFill>
        <p:spPr>
          <a:xfrm>
            <a:off x="83975" y="1054359"/>
            <a:ext cx="5325923" cy="3713584"/>
          </a:xfrm>
          <a:prstGeom prst="rect">
            <a:avLst/>
          </a:prstGeom>
        </p:spPr>
      </p:pic>
      <p:pic>
        <p:nvPicPr>
          <p:cNvPr id="5" name="Picture 4">
            <a:extLst>
              <a:ext uri="{FF2B5EF4-FFF2-40B4-BE49-F238E27FC236}">
                <a16:creationId xmlns:a16="http://schemas.microsoft.com/office/drawing/2014/main" id="{D181DEF2-6389-492F-B357-F25E63993274}"/>
              </a:ext>
            </a:extLst>
          </p:cNvPr>
          <p:cNvPicPr>
            <a:picLocks noChangeAspect="1"/>
          </p:cNvPicPr>
          <p:nvPr/>
        </p:nvPicPr>
        <p:blipFill rotWithShape="1">
          <a:blip r:embed="rId3"/>
          <a:srcRect l="20587" t="29252" r="41071" b="22177"/>
          <a:stretch/>
        </p:blipFill>
        <p:spPr>
          <a:xfrm>
            <a:off x="6262696" y="1054360"/>
            <a:ext cx="5325923" cy="3795120"/>
          </a:xfrm>
          <a:prstGeom prst="rect">
            <a:avLst/>
          </a:prstGeom>
        </p:spPr>
      </p:pic>
      <p:pic>
        <p:nvPicPr>
          <p:cNvPr id="6" name="Picture 5">
            <a:extLst>
              <a:ext uri="{FF2B5EF4-FFF2-40B4-BE49-F238E27FC236}">
                <a16:creationId xmlns:a16="http://schemas.microsoft.com/office/drawing/2014/main" id="{59CCC563-ACFC-6EEB-22D3-08C91AA83FDE}"/>
              </a:ext>
            </a:extLst>
          </p:cNvPr>
          <p:cNvPicPr>
            <a:picLocks noChangeAspect="1"/>
          </p:cNvPicPr>
          <p:nvPr/>
        </p:nvPicPr>
        <p:blipFill>
          <a:blip r:embed="rId4"/>
          <a:stretch>
            <a:fillRect/>
          </a:stretch>
        </p:blipFill>
        <p:spPr>
          <a:xfrm>
            <a:off x="457201" y="4925741"/>
            <a:ext cx="6139542" cy="877900"/>
          </a:xfrm>
          <a:prstGeom prst="rect">
            <a:avLst/>
          </a:prstGeom>
        </p:spPr>
      </p:pic>
    </p:spTree>
    <p:extLst>
      <p:ext uri="{BB962C8B-B14F-4D97-AF65-F5344CB8AC3E}">
        <p14:creationId xmlns:p14="http://schemas.microsoft.com/office/powerpoint/2010/main" val="3541558033"/>
      </p:ext>
    </p:extLst>
  </p:cSld>
  <p:clrMapOvr>
    <a:masterClrMapping/>
  </p:clrMapOvr>
  <mc:AlternateContent xmlns:mc="http://schemas.openxmlformats.org/markup-compatibility/2006" xmlns:p14="http://schemas.microsoft.com/office/powerpoint/2010/main">
    <mc:Choice Requires="p14">
      <p:transition spd="slow" p14:dur="2000" advTm="62440"/>
    </mc:Choice>
    <mc:Fallback xmlns="">
      <p:transition spd="slow" advTm="6244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8FFD8-CFC6-021E-C01A-CDFFAAE2D4AE}"/>
              </a:ext>
            </a:extLst>
          </p:cNvPr>
          <p:cNvSpPr>
            <a:spLocks noGrp="1"/>
          </p:cNvSpPr>
          <p:nvPr>
            <p:ph type="title"/>
          </p:nvPr>
        </p:nvSpPr>
        <p:spPr/>
        <p:txBody>
          <a:bodyPr/>
          <a:lstStyle/>
          <a:p>
            <a:r>
              <a:rPr lang="en-GB" dirty="0"/>
              <a:t>Context influences expectations</a:t>
            </a:r>
          </a:p>
        </p:txBody>
      </p:sp>
      <p:pic>
        <p:nvPicPr>
          <p:cNvPr id="5" name="Picture 4">
            <a:extLst>
              <a:ext uri="{FF2B5EF4-FFF2-40B4-BE49-F238E27FC236}">
                <a16:creationId xmlns:a16="http://schemas.microsoft.com/office/drawing/2014/main" id="{E274ED57-9DFB-2607-8F38-A4742937D0FB}"/>
              </a:ext>
            </a:extLst>
          </p:cNvPr>
          <p:cNvPicPr>
            <a:picLocks noChangeAspect="1"/>
          </p:cNvPicPr>
          <p:nvPr/>
        </p:nvPicPr>
        <p:blipFill rotWithShape="1">
          <a:blip r:embed="rId2"/>
          <a:srcRect l="32832" t="32789" r="29132" b="31564"/>
          <a:stretch/>
        </p:blipFill>
        <p:spPr>
          <a:xfrm>
            <a:off x="838200" y="1690688"/>
            <a:ext cx="7200265" cy="3795712"/>
          </a:xfrm>
          <a:prstGeom prst="rect">
            <a:avLst/>
          </a:prstGeom>
        </p:spPr>
      </p:pic>
    </p:spTree>
    <p:extLst>
      <p:ext uri="{BB962C8B-B14F-4D97-AF65-F5344CB8AC3E}">
        <p14:creationId xmlns:p14="http://schemas.microsoft.com/office/powerpoint/2010/main" val="4126511031"/>
      </p:ext>
    </p:extLst>
  </p:cSld>
  <p:clrMapOvr>
    <a:masterClrMapping/>
  </p:clrMapOvr>
  <mc:AlternateContent xmlns:mc="http://schemas.openxmlformats.org/markup-compatibility/2006" xmlns:p14="http://schemas.microsoft.com/office/powerpoint/2010/main">
    <mc:Choice Requires="p14">
      <p:transition spd="slow" p14:dur="2000" advTm="147166"/>
    </mc:Choice>
    <mc:Fallback xmlns="">
      <p:transition spd="slow" advTm="1471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8FFD8-CFC6-021E-C01A-CDFFAAE2D4AE}"/>
              </a:ext>
            </a:extLst>
          </p:cNvPr>
          <p:cNvSpPr>
            <a:spLocks noGrp="1"/>
          </p:cNvSpPr>
          <p:nvPr>
            <p:ph type="title"/>
          </p:nvPr>
        </p:nvSpPr>
        <p:spPr/>
        <p:txBody>
          <a:bodyPr/>
          <a:lstStyle/>
          <a:p>
            <a:r>
              <a:rPr lang="en-GB" dirty="0"/>
              <a:t>Context influences expectations</a:t>
            </a:r>
          </a:p>
        </p:txBody>
      </p:sp>
      <p:pic>
        <p:nvPicPr>
          <p:cNvPr id="4" name="Picture 3">
            <a:extLst>
              <a:ext uri="{FF2B5EF4-FFF2-40B4-BE49-F238E27FC236}">
                <a16:creationId xmlns:a16="http://schemas.microsoft.com/office/drawing/2014/main" id="{741120D6-C979-30F4-6585-E7F998FE6AEF}"/>
              </a:ext>
            </a:extLst>
          </p:cNvPr>
          <p:cNvPicPr>
            <a:picLocks noChangeAspect="1"/>
          </p:cNvPicPr>
          <p:nvPr/>
        </p:nvPicPr>
        <p:blipFill rotWithShape="1">
          <a:blip r:embed="rId2"/>
          <a:srcRect l="68174" t="57344" r="28771" b="37020"/>
          <a:stretch/>
        </p:blipFill>
        <p:spPr>
          <a:xfrm>
            <a:off x="2295331" y="1880330"/>
            <a:ext cx="1413810" cy="1467240"/>
          </a:xfrm>
          <a:prstGeom prst="rect">
            <a:avLst/>
          </a:prstGeom>
        </p:spPr>
      </p:pic>
      <p:pic>
        <p:nvPicPr>
          <p:cNvPr id="6" name="Picture 5">
            <a:extLst>
              <a:ext uri="{FF2B5EF4-FFF2-40B4-BE49-F238E27FC236}">
                <a16:creationId xmlns:a16="http://schemas.microsoft.com/office/drawing/2014/main" id="{3123E958-559B-6372-D0F9-873CC4D18CE7}"/>
              </a:ext>
            </a:extLst>
          </p:cNvPr>
          <p:cNvPicPr>
            <a:picLocks noChangeAspect="1"/>
          </p:cNvPicPr>
          <p:nvPr/>
        </p:nvPicPr>
        <p:blipFill rotWithShape="1">
          <a:blip r:embed="rId3"/>
          <a:srcRect l="33214" t="67619" r="28520" b="18231"/>
          <a:stretch/>
        </p:blipFill>
        <p:spPr>
          <a:xfrm>
            <a:off x="5486400" y="2006080"/>
            <a:ext cx="6372897" cy="1325563"/>
          </a:xfrm>
          <a:prstGeom prst="rect">
            <a:avLst/>
          </a:prstGeom>
        </p:spPr>
      </p:pic>
      <p:sp>
        <p:nvSpPr>
          <p:cNvPr id="8" name="TextBox 7">
            <a:extLst>
              <a:ext uri="{FF2B5EF4-FFF2-40B4-BE49-F238E27FC236}">
                <a16:creationId xmlns:a16="http://schemas.microsoft.com/office/drawing/2014/main" id="{6B1D132F-E83E-89FC-C6C1-F58E4F4E97C9}"/>
              </a:ext>
            </a:extLst>
          </p:cNvPr>
          <p:cNvSpPr txBox="1"/>
          <p:nvPr/>
        </p:nvSpPr>
        <p:spPr>
          <a:xfrm>
            <a:off x="503853" y="4553339"/>
            <a:ext cx="11217772" cy="646331"/>
          </a:xfrm>
          <a:prstGeom prst="rect">
            <a:avLst/>
          </a:prstGeom>
          <a:noFill/>
        </p:spPr>
        <p:txBody>
          <a:bodyPr wrap="square">
            <a:spAutoFit/>
          </a:bodyPr>
          <a:lstStyle/>
          <a:p>
            <a:r>
              <a:rPr lang="en-GB" dirty="0">
                <a:solidFill>
                  <a:srgbClr val="0070C0"/>
                </a:solidFill>
              </a:rPr>
              <a:t>J </a:t>
            </a:r>
            <a:r>
              <a:rPr lang="en-GB" dirty="0" err="1">
                <a:solidFill>
                  <a:srgbClr val="0070C0"/>
                </a:solidFill>
              </a:rPr>
              <a:t>Grivas</a:t>
            </a:r>
            <a:r>
              <a:rPr lang="en-GB" dirty="0">
                <a:solidFill>
                  <a:srgbClr val="0070C0"/>
                </a:solidFill>
              </a:rPr>
              <a:t>. L Carter, ‘Psychology for the VCE Student Units 1 and 2’ 5th Edition, 2010, Queensland  In Fowler, H </a:t>
            </a:r>
            <a:r>
              <a:rPr lang="en-GB" dirty="0">
                <a:solidFill>
                  <a:srgbClr val="0070C0"/>
                </a:solidFill>
                <a:hlinkClick r:id="rId4">
                  <a:extLst>
                    <a:ext uri="{A12FA001-AC4F-418D-AE19-62706E023703}">
                      <ahyp:hlinkClr xmlns:ahyp="http://schemas.microsoft.com/office/drawing/2018/hyperlinkcolor" val="tx"/>
                    </a:ext>
                  </a:extLst>
                </a:hlinkClick>
              </a:rPr>
              <a:t>https://slideplayer.com/slide/5734692/</a:t>
            </a:r>
            <a:r>
              <a:rPr lang="en-GB" dirty="0">
                <a:solidFill>
                  <a:srgbClr val="0070C0"/>
                </a:solidFill>
              </a:rPr>
              <a:t>, accessed 22 08 2023. </a:t>
            </a:r>
          </a:p>
        </p:txBody>
      </p:sp>
    </p:spTree>
    <p:extLst>
      <p:ext uri="{BB962C8B-B14F-4D97-AF65-F5344CB8AC3E}">
        <p14:creationId xmlns:p14="http://schemas.microsoft.com/office/powerpoint/2010/main" val="4157437576"/>
      </p:ext>
    </p:extLst>
  </p:cSld>
  <p:clrMapOvr>
    <a:masterClrMapping/>
  </p:clrMapOvr>
  <mc:AlternateContent xmlns:mc="http://schemas.openxmlformats.org/markup-compatibility/2006" xmlns:p14="http://schemas.microsoft.com/office/powerpoint/2010/main">
    <mc:Choice Requires="p14">
      <p:transition spd="slow" p14:dur="2000" advTm="78084"/>
    </mc:Choice>
    <mc:Fallback xmlns="">
      <p:transition spd="slow" advTm="780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DF4B1-0F69-C027-9D5C-CBB33915570D}"/>
              </a:ext>
            </a:extLst>
          </p:cNvPr>
          <p:cNvSpPr>
            <a:spLocks noGrp="1"/>
          </p:cNvSpPr>
          <p:nvPr>
            <p:ph type="title"/>
          </p:nvPr>
        </p:nvSpPr>
        <p:spPr>
          <a:xfrm>
            <a:off x="838200" y="365126"/>
            <a:ext cx="10515600" cy="315912"/>
          </a:xfrm>
        </p:spPr>
        <p:txBody>
          <a:bodyPr>
            <a:normAutofit fontScale="90000"/>
          </a:bodyPr>
          <a:lstStyle/>
          <a:p>
            <a:r>
              <a:rPr lang="en-GB" b="1" dirty="0">
                <a:solidFill>
                  <a:srgbClr val="0070C0"/>
                </a:solidFill>
              </a:rPr>
              <a:t>What does all this mean for caregivers?</a:t>
            </a:r>
          </a:p>
        </p:txBody>
      </p:sp>
      <p:sp>
        <p:nvSpPr>
          <p:cNvPr id="3" name="Content Placeholder 2">
            <a:extLst>
              <a:ext uri="{FF2B5EF4-FFF2-40B4-BE49-F238E27FC236}">
                <a16:creationId xmlns:a16="http://schemas.microsoft.com/office/drawing/2014/main" id="{9C7EEA6D-19BF-BA1E-0CE1-D194140DE25F}"/>
              </a:ext>
            </a:extLst>
          </p:cNvPr>
          <p:cNvSpPr>
            <a:spLocks noGrp="1"/>
          </p:cNvSpPr>
          <p:nvPr>
            <p:ph idx="1"/>
          </p:nvPr>
        </p:nvSpPr>
        <p:spPr>
          <a:xfrm>
            <a:off x="231711" y="901893"/>
            <a:ext cx="7783286" cy="5144343"/>
          </a:xfrm>
        </p:spPr>
        <p:txBody>
          <a:bodyPr>
            <a:normAutofit fontScale="77500" lnSpcReduction="20000"/>
          </a:bodyPr>
          <a:lstStyle/>
          <a:p>
            <a:r>
              <a:rPr lang="en-GB" dirty="0">
                <a:solidFill>
                  <a:srgbClr val="0070C0"/>
                </a:solidFill>
              </a:rPr>
              <a:t>It is valuable to teach caregivers that:</a:t>
            </a:r>
          </a:p>
          <a:p>
            <a:r>
              <a:rPr lang="en-GB" dirty="0">
                <a:solidFill>
                  <a:srgbClr val="0070C0"/>
                </a:solidFill>
              </a:rPr>
              <a:t>Impaired memory in NDDs can delay visual perception as memory is important in processing visual information</a:t>
            </a:r>
          </a:p>
          <a:p>
            <a:r>
              <a:rPr lang="en-GB" dirty="0">
                <a:solidFill>
                  <a:srgbClr val="0070C0"/>
                </a:solidFill>
              </a:rPr>
              <a:t>Compromised memory causes the brain to struggle and make sense of what is seen = slower perception of the visual world</a:t>
            </a:r>
          </a:p>
          <a:p>
            <a:r>
              <a:rPr lang="en-GB" dirty="0">
                <a:solidFill>
                  <a:srgbClr val="0070C0"/>
                </a:solidFill>
              </a:rPr>
              <a:t>Expectations are necessary for visual processing – preconceived notions need to be drawn on, considered for relevance, and ruled in or out as possibilities quickly.  Cortical cell depletion, impaired flexible thinking impact on ability to utilise expectations, and so these problems also delay perception.</a:t>
            </a:r>
          </a:p>
          <a:p>
            <a:r>
              <a:rPr lang="en-GB" dirty="0">
                <a:solidFill>
                  <a:srgbClr val="0070C0"/>
                </a:solidFill>
              </a:rPr>
              <a:t>Areas involved in semantic memory also play a role in visualising imagined scenarios and picturing future events.  Picture a wedding you attended in the past.    Now picture the wedding of someone you know who is young and as yet has no partner they might marry.    The same brain areas are needed for both those tasks.</a:t>
            </a:r>
          </a:p>
          <a:p>
            <a:r>
              <a:rPr lang="en-GB" dirty="0">
                <a:solidFill>
                  <a:srgbClr val="0070C0"/>
                </a:solidFill>
              </a:rPr>
              <a:t>So impaired memory means also impaired prediction / expectation, in turn = visual perception</a:t>
            </a:r>
          </a:p>
          <a:p>
            <a:endParaRPr lang="en-GB" dirty="0">
              <a:solidFill>
                <a:srgbClr val="0070C0"/>
              </a:solidFill>
            </a:endParaRPr>
          </a:p>
        </p:txBody>
      </p:sp>
      <p:pic>
        <p:nvPicPr>
          <p:cNvPr id="5" name="Picture 4">
            <a:extLst>
              <a:ext uri="{FF2B5EF4-FFF2-40B4-BE49-F238E27FC236}">
                <a16:creationId xmlns:a16="http://schemas.microsoft.com/office/drawing/2014/main" id="{6EA38904-79D1-3F24-8DD3-6558B31910E4}"/>
              </a:ext>
            </a:extLst>
          </p:cNvPr>
          <p:cNvPicPr>
            <a:picLocks noChangeAspect="1"/>
          </p:cNvPicPr>
          <p:nvPr/>
        </p:nvPicPr>
        <p:blipFill rotWithShape="1">
          <a:blip r:embed="rId2"/>
          <a:srcRect l="15765" t="22313" r="44133" b="23810"/>
          <a:stretch/>
        </p:blipFill>
        <p:spPr>
          <a:xfrm>
            <a:off x="8256319" y="821094"/>
            <a:ext cx="3703970" cy="3415004"/>
          </a:xfrm>
          <a:prstGeom prst="rect">
            <a:avLst/>
          </a:prstGeom>
        </p:spPr>
      </p:pic>
      <p:sp>
        <p:nvSpPr>
          <p:cNvPr id="7" name="TextBox 6">
            <a:extLst>
              <a:ext uri="{FF2B5EF4-FFF2-40B4-BE49-F238E27FC236}">
                <a16:creationId xmlns:a16="http://schemas.microsoft.com/office/drawing/2014/main" id="{1720960C-EF9D-7A80-435B-AFFE13A00635}"/>
              </a:ext>
            </a:extLst>
          </p:cNvPr>
          <p:cNvSpPr txBox="1"/>
          <p:nvPr/>
        </p:nvSpPr>
        <p:spPr>
          <a:xfrm>
            <a:off x="8341567" y="4437420"/>
            <a:ext cx="3618722" cy="1323439"/>
          </a:xfrm>
          <a:prstGeom prst="rect">
            <a:avLst/>
          </a:prstGeom>
          <a:noFill/>
        </p:spPr>
        <p:txBody>
          <a:bodyPr wrap="square">
            <a:spAutoFit/>
          </a:bodyPr>
          <a:lstStyle/>
          <a:p>
            <a:pPr algn="l"/>
            <a:r>
              <a:rPr lang="en-GB" sz="1600" i="0" dirty="0">
                <a:solidFill>
                  <a:srgbClr val="0070C0"/>
                </a:solidFill>
                <a:effectLst/>
              </a:rPr>
              <a:t>Webinar: Michael J Fox Foundation (2019) “Vision Problems in Parkinson’s Disease” https://www.youtube.com/watch?app=desktop&amp;v=8rcZN6wVDJc</a:t>
            </a:r>
          </a:p>
        </p:txBody>
      </p:sp>
    </p:spTree>
    <p:extLst>
      <p:ext uri="{BB962C8B-B14F-4D97-AF65-F5344CB8AC3E}">
        <p14:creationId xmlns:p14="http://schemas.microsoft.com/office/powerpoint/2010/main" val="2183703264"/>
      </p:ext>
    </p:extLst>
  </p:cSld>
  <p:clrMapOvr>
    <a:masterClrMapping/>
  </p:clrMapOvr>
  <mc:AlternateContent xmlns:mc="http://schemas.openxmlformats.org/markup-compatibility/2006" xmlns:p14="http://schemas.microsoft.com/office/powerpoint/2010/main">
    <mc:Choice Requires="p14">
      <p:transition spd="slow" p14:dur="2000" advTm="409453"/>
    </mc:Choice>
    <mc:Fallback xmlns="">
      <p:transition spd="slow" advTm="40945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DF4B1-0F69-C027-9D5C-CBB33915570D}"/>
              </a:ext>
            </a:extLst>
          </p:cNvPr>
          <p:cNvSpPr>
            <a:spLocks noGrp="1"/>
          </p:cNvSpPr>
          <p:nvPr>
            <p:ph type="title"/>
          </p:nvPr>
        </p:nvSpPr>
        <p:spPr>
          <a:xfrm>
            <a:off x="838200" y="365126"/>
            <a:ext cx="10515600" cy="315912"/>
          </a:xfrm>
        </p:spPr>
        <p:txBody>
          <a:bodyPr>
            <a:normAutofit fontScale="90000"/>
          </a:bodyPr>
          <a:lstStyle/>
          <a:p>
            <a:r>
              <a:rPr lang="en-GB" b="1" dirty="0">
                <a:solidFill>
                  <a:srgbClr val="0070C0"/>
                </a:solidFill>
              </a:rPr>
              <a:t>What does all this mean for caregivers?</a:t>
            </a:r>
          </a:p>
        </p:txBody>
      </p:sp>
      <p:sp>
        <p:nvSpPr>
          <p:cNvPr id="3" name="Content Placeholder 2">
            <a:extLst>
              <a:ext uri="{FF2B5EF4-FFF2-40B4-BE49-F238E27FC236}">
                <a16:creationId xmlns:a16="http://schemas.microsoft.com/office/drawing/2014/main" id="{9C7EEA6D-19BF-BA1E-0CE1-D194140DE25F}"/>
              </a:ext>
            </a:extLst>
          </p:cNvPr>
          <p:cNvSpPr>
            <a:spLocks noGrp="1"/>
          </p:cNvSpPr>
          <p:nvPr>
            <p:ph idx="1"/>
          </p:nvPr>
        </p:nvSpPr>
        <p:spPr>
          <a:xfrm>
            <a:off x="231710" y="901893"/>
            <a:ext cx="8305800" cy="5144343"/>
          </a:xfrm>
        </p:spPr>
        <p:txBody>
          <a:bodyPr>
            <a:normAutofit fontScale="77500" lnSpcReduction="20000"/>
          </a:bodyPr>
          <a:lstStyle/>
          <a:p>
            <a:r>
              <a:rPr lang="en-GB" dirty="0">
                <a:solidFill>
                  <a:srgbClr val="0070C0"/>
                </a:solidFill>
              </a:rPr>
              <a:t>Knowing and reflecting on this, caregivers can tailor approaches to accommodate individuals with impaired memory, e.g. using visual aids or repetition to aid recognition.  (we have focussed on visual perception as an example, to help caregivers understand that all perception affected this way). </a:t>
            </a:r>
          </a:p>
          <a:p>
            <a:r>
              <a:rPr lang="en-GB" dirty="0">
                <a:solidFill>
                  <a:srgbClr val="0070C0"/>
                </a:solidFill>
              </a:rPr>
              <a:t>Recognising the impact of expectations on perception can help caregivers communicate more effectively, and create a supportive environment. </a:t>
            </a:r>
          </a:p>
          <a:p>
            <a:r>
              <a:rPr lang="en-GB" b="1" dirty="0">
                <a:solidFill>
                  <a:srgbClr val="0070C0"/>
                </a:solidFill>
              </a:rPr>
              <a:t>Visual aids </a:t>
            </a:r>
            <a:r>
              <a:rPr lang="en-GB" dirty="0">
                <a:solidFill>
                  <a:srgbClr val="0070C0"/>
                </a:solidFill>
              </a:rPr>
              <a:t>such as pictures/ symbols or written instructions can supplement verbal communicating, helping people with impaired memory to better understand and remember information</a:t>
            </a:r>
          </a:p>
          <a:p>
            <a:r>
              <a:rPr lang="en-GB" b="1" dirty="0">
                <a:solidFill>
                  <a:srgbClr val="0070C0"/>
                </a:solidFill>
              </a:rPr>
              <a:t>Repetition &amp; consistency: </a:t>
            </a:r>
            <a:r>
              <a:rPr lang="en-GB" dirty="0">
                <a:solidFill>
                  <a:srgbClr val="0070C0"/>
                </a:solidFill>
              </a:rPr>
              <a:t>repeat information or instructions consistently- reinforces memory and helps retain key details.</a:t>
            </a:r>
          </a:p>
          <a:p>
            <a:r>
              <a:rPr lang="en-GB" b="1" dirty="0">
                <a:solidFill>
                  <a:srgbClr val="0070C0"/>
                </a:solidFill>
              </a:rPr>
              <a:t>Structured routine:</a:t>
            </a:r>
            <a:r>
              <a:rPr lang="en-GB" dirty="0">
                <a:solidFill>
                  <a:srgbClr val="0070C0"/>
                </a:solidFill>
              </a:rPr>
              <a:t> Structured schedule, and predictable routine – familiarity helps anticipate activities, reduces anxiety and confusing.</a:t>
            </a:r>
          </a:p>
          <a:p>
            <a:r>
              <a:rPr lang="en-GB" b="1" dirty="0">
                <a:solidFill>
                  <a:srgbClr val="0070C0"/>
                </a:solidFill>
              </a:rPr>
              <a:t>Simplify information: </a:t>
            </a:r>
            <a:r>
              <a:rPr lang="en-GB" dirty="0">
                <a:solidFill>
                  <a:srgbClr val="0070C0"/>
                </a:solidFill>
              </a:rPr>
              <a:t>break down complex tasks into smaller manageable steps – easier to process and follow instructions. </a:t>
            </a:r>
          </a:p>
          <a:p>
            <a:endParaRPr lang="en-GB" dirty="0">
              <a:solidFill>
                <a:srgbClr val="0070C0"/>
              </a:solidFill>
            </a:endParaRPr>
          </a:p>
          <a:p>
            <a:endParaRPr lang="en-GB" dirty="0">
              <a:solidFill>
                <a:srgbClr val="0070C0"/>
              </a:solidFill>
            </a:endParaRPr>
          </a:p>
        </p:txBody>
      </p:sp>
      <p:pic>
        <p:nvPicPr>
          <p:cNvPr id="5" name="Picture 4">
            <a:extLst>
              <a:ext uri="{FF2B5EF4-FFF2-40B4-BE49-F238E27FC236}">
                <a16:creationId xmlns:a16="http://schemas.microsoft.com/office/drawing/2014/main" id="{C6C0A306-B096-6CCC-CB94-12ED3CFB8CDA}"/>
              </a:ext>
            </a:extLst>
          </p:cNvPr>
          <p:cNvPicPr>
            <a:picLocks noChangeAspect="1"/>
          </p:cNvPicPr>
          <p:nvPr/>
        </p:nvPicPr>
        <p:blipFill rotWithShape="1">
          <a:blip r:embed="rId2"/>
          <a:srcRect l="-2682" t="20715" r="17949" b="540"/>
          <a:stretch/>
        </p:blipFill>
        <p:spPr>
          <a:xfrm>
            <a:off x="9618015" y="511099"/>
            <a:ext cx="1839977" cy="898679"/>
          </a:xfrm>
          <a:prstGeom prst="rect">
            <a:avLst/>
          </a:prstGeom>
        </p:spPr>
      </p:pic>
      <p:sp>
        <p:nvSpPr>
          <p:cNvPr id="7" name="TextBox 6">
            <a:extLst>
              <a:ext uri="{FF2B5EF4-FFF2-40B4-BE49-F238E27FC236}">
                <a16:creationId xmlns:a16="http://schemas.microsoft.com/office/drawing/2014/main" id="{9F7666B0-FE8E-0871-80FD-ADBF683F07F5}"/>
              </a:ext>
            </a:extLst>
          </p:cNvPr>
          <p:cNvSpPr txBox="1"/>
          <p:nvPr/>
        </p:nvSpPr>
        <p:spPr>
          <a:xfrm>
            <a:off x="8621485" y="1450652"/>
            <a:ext cx="3479748" cy="3785652"/>
          </a:xfrm>
          <a:prstGeom prst="rect">
            <a:avLst/>
          </a:prstGeom>
          <a:noFill/>
        </p:spPr>
        <p:txBody>
          <a:bodyPr wrap="square">
            <a:spAutoFit/>
          </a:bodyPr>
          <a:lstStyle/>
          <a:p>
            <a:pPr algn="l"/>
            <a:r>
              <a:rPr lang="en-GB" sz="1600" b="1" i="0" dirty="0">
                <a:solidFill>
                  <a:srgbClr val="0070C0"/>
                </a:solidFill>
                <a:effectLst/>
              </a:rPr>
              <a:t>Use Assistive Devices</a:t>
            </a:r>
            <a:endParaRPr lang="en-GB" sz="1600" b="0" i="0" dirty="0">
              <a:solidFill>
                <a:srgbClr val="0070C0"/>
              </a:solidFill>
              <a:effectLst/>
            </a:endParaRPr>
          </a:p>
          <a:p>
            <a:pPr algn="l"/>
            <a:r>
              <a:rPr lang="en-GB" sz="1600" b="0" i="0" dirty="0">
                <a:solidFill>
                  <a:srgbClr val="0070C0"/>
                </a:solidFill>
                <a:effectLst/>
              </a:rPr>
              <a:t>Depth-perception issues can increase a person’s risk of experiencing falls. …</a:t>
            </a:r>
          </a:p>
          <a:p>
            <a:pPr algn="l"/>
            <a:r>
              <a:rPr lang="en-GB" sz="1600" b="0" i="0" dirty="0">
                <a:solidFill>
                  <a:srgbClr val="0070C0"/>
                </a:solidFill>
                <a:effectLst/>
              </a:rPr>
              <a:t>Assistive devices, like canes and walking sticks, can provide much-needed support [Some may…] need two sticks to walk because they have “no depth perception.”</a:t>
            </a:r>
          </a:p>
          <a:p>
            <a:pPr algn="l"/>
            <a:r>
              <a:rPr lang="en-GB" sz="1600" b="1" i="0" dirty="0">
                <a:solidFill>
                  <a:srgbClr val="0070C0"/>
                </a:solidFill>
                <a:effectLst/>
              </a:rPr>
              <a:t>Ask for Help When Needed</a:t>
            </a:r>
            <a:endParaRPr lang="en-GB" sz="1600" b="0" i="0" dirty="0">
              <a:solidFill>
                <a:srgbClr val="0070C0"/>
              </a:solidFill>
              <a:effectLst/>
            </a:endParaRPr>
          </a:p>
          <a:p>
            <a:pPr algn="l"/>
            <a:r>
              <a:rPr lang="en-GB" sz="1600" b="0" i="0" dirty="0">
                <a:solidFill>
                  <a:srgbClr val="0070C0"/>
                </a:solidFill>
                <a:effectLst/>
              </a:rPr>
              <a:t>…On “bad” days, you may find it easier to ask a loved one or caregiver to help with certain tasks that rely on depth perception. You might also ask them to retrieve items that require going up or down stairs.</a:t>
            </a:r>
          </a:p>
        </p:txBody>
      </p:sp>
      <p:sp>
        <p:nvSpPr>
          <p:cNvPr id="8" name="TextBox 7">
            <a:extLst>
              <a:ext uri="{FF2B5EF4-FFF2-40B4-BE49-F238E27FC236}">
                <a16:creationId xmlns:a16="http://schemas.microsoft.com/office/drawing/2014/main" id="{5AD364D4-3306-097D-322A-9A3B50582167}"/>
              </a:ext>
            </a:extLst>
          </p:cNvPr>
          <p:cNvSpPr txBox="1"/>
          <p:nvPr/>
        </p:nvSpPr>
        <p:spPr>
          <a:xfrm>
            <a:off x="8313576" y="5277177"/>
            <a:ext cx="2724537" cy="954107"/>
          </a:xfrm>
          <a:prstGeom prst="rect">
            <a:avLst/>
          </a:prstGeom>
          <a:noFill/>
        </p:spPr>
        <p:txBody>
          <a:bodyPr wrap="square" rtlCol="0">
            <a:spAutoFit/>
          </a:bodyPr>
          <a:lstStyle/>
          <a:p>
            <a:r>
              <a:rPr lang="en-GB" sz="1400" dirty="0">
                <a:solidFill>
                  <a:srgbClr val="0070C0"/>
                </a:solidFill>
              </a:rPr>
              <a:t>Menard V, Berman E (2022)</a:t>
            </a:r>
          </a:p>
          <a:p>
            <a:r>
              <a:rPr lang="en-GB" sz="1400" dirty="0">
                <a:solidFill>
                  <a:srgbClr val="0070C0"/>
                </a:solidFill>
              </a:rPr>
              <a:t>https://www.mymsteam.com/resources/practical-tips-for-managing-depth-perception-in-ms</a:t>
            </a:r>
          </a:p>
        </p:txBody>
      </p:sp>
      <p:sp>
        <p:nvSpPr>
          <p:cNvPr id="10" name="TextBox 9">
            <a:extLst>
              <a:ext uri="{FF2B5EF4-FFF2-40B4-BE49-F238E27FC236}">
                <a16:creationId xmlns:a16="http://schemas.microsoft.com/office/drawing/2014/main" id="{83BA8256-9012-B158-FBE9-D29106E1DF43}"/>
              </a:ext>
            </a:extLst>
          </p:cNvPr>
          <p:cNvSpPr txBox="1"/>
          <p:nvPr/>
        </p:nvSpPr>
        <p:spPr>
          <a:xfrm>
            <a:off x="9367935" y="139959"/>
            <a:ext cx="1413977" cy="338554"/>
          </a:xfrm>
          <a:prstGeom prst="rect">
            <a:avLst/>
          </a:prstGeom>
          <a:noFill/>
        </p:spPr>
        <p:txBody>
          <a:bodyPr wrap="none" rtlCol="0">
            <a:spAutoFit/>
          </a:bodyPr>
          <a:lstStyle/>
          <a:p>
            <a:r>
              <a:rPr lang="en-GB" sz="1600" dirty="0">
                <a:solidFill>
                  <a:srgbClr val="0070C0"/>
                </a:solidFill>
              </a:rPr>
              <a:t>MS Resource:  </a:t>
            </a:r>
          </a:p>
        </p:txBody>
      </p:sp>
    </p:spTree>
    <p:extLst>
      <p:ext uri="{BB962C8B-B14F-4D97-AF65-F5344CB8AC3E}">
        <p14:creationId xmlns:p14="http://schemas.microsoft.com/office/powerpoint/2010/main" val="3355298116"/>
      </p:ext>
    </p:extLst>
  </p:cSld>
  <p:clrMapOvr>
    <a:masterClrMapping/>
  </p:clrMapOvr>
  <mc:AlternateContent xmlns:mc="http://schemas.openxmlformats.org/markup-compatibility/2006" xmlns:p14="http://schemas.microsoft.com/office/powerpoint/2010/main">
    <mc:Choice Requires="p14">
      <p:transition spd="slow" p14:dur="2000" advTm="304705"/>
    </mc:Choice>
    <mc:Fallback xmlns="">
      <p:transition spd="slow" advTm="30470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DF4B1-0F69-C027-9D5C-CBB33915570D}"/>
              </a:ext>
            </a:extLst>
          </p:cNvPr>
          <p:cNvSpPr>
            <a:spLocks noGrp="1"/>
          </p:cNvSpPr>
          <p:nvPr>
            <p:ph type="title"/>
          </p:nvPr>
        </p:nvSpPr>
        <p:spPr>
          <a:xfrm>
            <a:off x="1063690" y="365125"/>
            <a:ext cx="10290110" cy="306679"/>
          </a:xfrm>
        </p:spPr>
        <p:txBody>
          <a:bodyPr>
            <a:normAutofit fontScale="90000"/>
          </a:bodyPr>
          <a:lstStyle/>
          <a:p>
            <a:r>
              <a:rPr lang="en-GB" b="1" dirty="0">
                <a:solidFill>
                  <a:srgbClr val="0070C0"/>
                </a:solidFill>
              </a:rPr>
              <a:t>What does all this mean for caregivers?</a:t>
            </a:r>
          </a:p>
        </p:txBody>
      </p:sp>
      <p:sp>
        <p:nvSpPr>
          <p:cNvPr id="3" name="Content Placeholder 2">
            <a:extLst>
              <a:ext uri="{FF2B5EF4-FFF2-40B4-BE49-F238E27FC236}">
                <a16:creationId xmlns:a16="http://schemas.microsoft.com/office/drawing/2014/main" id="{9C7EEA6D-19BF-BA1E-0CE1-D194140DE25F}"/>
              </a:ext>
            </a:extLst>
          </p:cNvPr>
          <p:cNvSpPr>
            <a:spLocks noGrp="1"/>
          </p:cNvSpPr>
          <p:nvPr>
            <p:ph idx="1"/>
          </p:nvPr>
        </p:nvSpPr>
        <p:spPr>
          <a:xfrm>
            <a:off x="343678" y="780597"/>
            <a:ext cx="8007220" cy="5265640"/>
          </a:xfrm>
        </p:spPr>
        <p:txBody>
          <a:bodyPr>
            <a:normAutofit fontScale="92500" lnSpcReduction="20000"/>
          </a:bodyPr>
          <a:lstStyle/>
          <a:p>
            <a:r>
              <a:rPr lang="en-GB" b="1" dirty="0">
                <a:solidFill>
                  <a:srgbClr val="0070C0"/>
                </a:solidFill>
              </a:rPr>
              <a:t>Clear communicating:</a:t>
            </a:r>
            <a:r>
              <a:rPr lang="en-GB" dirty="0">
                <a:solidFill>
                  <a:srgbClr val="0070C0"/>
                </a:solidFill>
              </a:rPr>
              <a:t> Speak slowly &amp; clearly using simple language, avoid use of jargon and complex terms.</a:t>
            </a:r>
          </a:p>
          <a:p>
            <a:r>
              <a:rPr lang="en-GB" b="1" dirty="0">
                <a:solidFill>
                  <a:srgbClr val="0070C0"/>
                </a:solidFill>
              </a:rPr>
              <a:t>Visual reminders:</a:t>
            </a:r>
            <a:r>
              <a:rPr lang="en-GB" dirty="0">
                <a:solidFill>
                  <a:srgbClr val="0070C0"/>
                </a:solidFill>
              </a:rPr>
              <a:t> Calendars, sticky notes, or alarms can help prompt about upcoming events or tasks.</a:t>
            </a:r>
          </a:p>
          <a:p>
            <a:r>
              <a:rPr lang="en-GB" b="1" dirty="0">
                <a:solidFill>
                  <a:srgbClr val="0070C0"/>
                </a:solidFill>
              </a:rPr>
              <a:t>Minimise distractions: </a:t>
            </a:r>
            <a:r>
              <a:rPr lang="en-GB" dirty="0">
                <a:solidFill>
                  <a:srgbClr val="0070C0"/>
                </a:solidFill>
              </a:rPr>
              <a:t>Create a quiet and organised, tidy environment to avoid visual and auditory overwhelming distractions </a:t>
            </a:r>
          </a:p>
          <a:p>
            <a:r>
              <a:rPr lang="en-GB" b="1" dirty="0">
                <a:solidFill>
                  <a:srgbClr val="0070C0"/>
                </a:solidFill>
              </a:rPr>
              <a:t>Active participation: </a:t>
            </a:r>
            <a:r>
              <a:rPr lang="en-GB" dirty="0">
                <a:solidFill>
                  <a:srgbClr val="0070C0"/>
                </a:solidFill>
              </a:rPr>
              <a:t>Involve the person in decision-making and problem-solving to engage their cognitive abilities, to help empower and boost confidence.</a:t>
            </a:r>
          </a:p>
          <a:p>
            <a:r>
              <a:rPr lang="en-GB" b="1" dirty="0">
                <a:solidFill>
                  <a:srgbClr val="0070C0"/>
                </a:solidFill>
              </a:rPr>
              <a:t>Provide time: </a:t>
            </a:r>
            <a:r>
              <a:rPr lang="en-GB" dirty="0">
                <a:solidFill>
                  <a:srgbClr val="0070C0"/>
                </a:solidFill>
              </a:rPr>
              <a:t>Allow extra time for processing information and instructions, and for completing tasks.</a:t>
            </a:r>
          </a:p>
          <a:p>
            <a:r>
              <a:rPr lang="en-GB" b="1" dirty="0">
                <a:solidFill>
                  <a:srgbClr val="0070C0"/>
                </a:solidFill>
              </a:rPr>
              <a:t>Positive reinforcement: </a:t>
            </a:r>
            <a:r>
              <a:rPr lang="en-GB" dirty="0">
                <a:solidFill>
                  <a:srgbClr val="0070C0"/>
                </a:solidFill>
              </a:rPr>
              <a:t>Offer praise for completing tasks correctly – positive feedback motivates and boosts a sense of accomplishment</a:t>
            </a:r>
          </a:p>
          <a:p>
            <a:endParaRPr lang="en-GB" b="1" dirty="0">
              <a:solidFill>
                <a:srgbClr val="0070C0"/>
              </a:solidFill>
            </a:endParaRPr>
          </a:p>
          <a:p>
            <a:endParaRPr lang="en-GB" dirty="0">
              <a:solidFill>
                <a:srgbClr val="0070C0"/>
              </a:solidFill>
            </a:endParaRPr>
          </a:p>
        </p:txBody>
      </p:sp>
      <p:pic>
        <p:nvPicPr>
          <p:cNvPr id="4098" name="Picture 2" descr="Wernicke-Korsakoff Syndrome Symptoms of Wet Brain">
            <a:extLst>
              <a:ext uri="{FF2B5EF4-FFF2-40B4-BE49-F238E27FC236}">
                <a16:creationId xmlns:a16="http://schemas.microsoft.com/office/drawing/2014/main" id="{F1884F5D-BB88-ABE2-0AD6-A007F36738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5990" y="293913"/>
            <a:ext cx="2159376" cy="38675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9712264-86F0-3590-6AB8-9D9A022B4A9B}"/>
              </a:ext>
            </a:extLst>
          </p:cNvPr>
          <p:cNvSpPr txBox="1"/>
          <p:nvPr/>
        </p:nvSpPr>
        <p:spPr>
          <a:xfrm>
            <a:off x="9209314" y="4161452"/>
            <a:ext cx="2776052" cy="1200329"/>
          </a:xfrm>
          <a:prstGeom prst="rect">
            <a:avLst/>
          </a:prstGeom>
          <a:noFill/>
        </p:spPr>
        <p:txBody>
          <a:bodyPr wrap="square" rtlCol="0">
            <a:spAutoFit/>
          </a:bodyPr>
          <a:lstStyle/>
          <a:p>
            <a:r>
              <a:rPr lang="en-GB" sz="1400" dirty="0">
                <a:solidFill>
                  <a:srgbClr val="0070C0"/>
                </a:solidFill>
                <a:hlinkClick r:id="rId3"/>
              </a:rPr>
              <a:t>https://summitmalibu.com/blog/wet-brain-causes-symptoms-wernicke-korsakoff-syndrome/</a:t>
            </a:r>
            <a:endParaRPr lang="en-GB" sz="1400" dirty="0">
              <a:solidFill>
                <a:srgbClr val="0070C0"/>
              </a:solidFill>
            </a:endParaRPr>
          </a:p>
          <a:p>
            <a:endParaRPr lang="en-GB" sz="1400" dirty="0">
              <a:solidFill>
                <a:srgbClr val="0070C0"/>
              </a:solidFill>
            </a:endParaRPr>
          </a:p>
          <a:p>
            <a:r>
              <a:rPr lang="en-GB" sz="1600" dirty="0">
                <a:solidFill>
                  <a:srgbClr val="0070C0"/>
                </a:solidFill>
              </a:rPr>
              <a:t>See next slide…</a:t>
            </a:r>
          </a:p>
        </p:txBody>
      </p:sp>
    </p:spTree>
    <p:extLst>
      <p:ext uri="{BB962C8B-B14F-4D97-AF65-F5344CB8AC3E}">
        <p14:creationId xmlns:p14="http://schemas.microsoft.com/office/powerpoint/2010/main" val="4271505119"/>
      </p:ext>
    </p:extLst>
  </p:cSld>
  <p:clrMapOvr>
    <a:masterClrMapping/>
  </p:clrMapOvr>
  <mc:AlternateContent xmlns:mc="http://schemas.openxmlformats.org/markup-compatibility/2006" xmlns:p14="http://schemas.microsoft.com/office/powerpoint/2010/main">
    <mc:Choice Requires="p14">
      <p:transition spd="slow" p14:dur="2000" advTm="230271"/>
    </mc:Choice>
    <mc:Fallback xmlns="">
      <p:transition spd="slow" advTm="23027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EBE32E-3F0B-7C93-0298-AD6B3C9E3B14}"/>
              </a:ext>
            </a:extLst>
          </p:cNvPr>
          <p:cNvPicPr>
            <a:picLocks noChangeAspect="1"/>
          </p:cNvPicPr>
          <p:nvPr/>
        </p:nvPicPr>
        <p:blipFill rotWithShape="1">
          <a:blip r:embed="rId2"/>
          <a:srcRect l="28469" t="22313" r="43367" b="14150"/>
          <a:stretch/>
        </p:blipFill>
        <p:spPr>
          <a:xfrm>
            <a:off x="130628" y="158620"/>
            <a:ext cx="6699379" cy="5813808"/>
          </a:xfrm>
          <a:prstGeom prst="rect">
            <a:avLst/>
          </a:prstGeom>
        </p:spPr>
      </p:pic>
      <p:sp>
        <p:nvSpPr>
          <p:cNvPr id="7" name="TextBox 6">
            <a:extLst>
              <a:ext uri="{FF2B5EF4-FFF2-40B4-BE49-F238E27FC236}">
                <a16:creationId xmlns:a16="http://schemas.microsoft.com/office/drawing/2014/main" id="{D94B8F3C-AE74-50AD-D11D-52B926853ECF}"/>
              </a:ext>
            </a:extLst>
          </p:cNvPr>
          <p:cNvSpPr txBox="1"/>
          <p:nvPr/>
        </p:nvSpPr>
        <p:spPr>
          <a:xfrm>
            <a:off x="8789436" y="2326860"/>
            <a:ext cx="2400299" cy="1477328"/>
          </a:xfrm>
          <a:prstGeom prst="rect">
            <a:avLst/>
          </a:prstGeom>
          <a:noFill/>
        </p:spPr>
        <p:txBody>
          <a:bodyPr wrap="square">
            <a:spAutoFit/>
          </a:bodyPr>
          <a:lstStyle/>
          <a:p>
            <a:r>
              <a:rPr lang="en-GB" dirty="0">
                <a:solidFill>
                  <a:srgbClr val="0070C0"/>
                </a:solidFill>
              </a:rPr>
              <a:t>https://summitmalibu.com/blog/wet-brain-causes-symptoms-wernicke-korsakoff-syndrome/</a:t>
            </a:r>
          </a:p>
        </p:txBody>
      </p:sp>
      <p:pic>
        <p:nvPicPr>
          <p:cNvPr id="8" name="Picture 7">
            <a:extLst>
              <a:ext uri="{FF2B5EF4-FFF2-40B4-BE49-F238E27FC236}">
                <a16:creationId xmlns:a16="http://schemas.microsoft.com/office/drawing/2014/main" id="{232C6409-0B2E-2A27-FCF7-4ADF3B0A2DB7}"/>
              </a:ext>
            </a:extLst>
          </p:cNvPr>
          <p:cNvPicPr>
            <a:picLocks noChangeAspect="1"/>
          </p:cNvPicPr>
          <p:nvPr/>
        </p:nvPicPr>
        <p:blipFill>
          <a:blip r:embed="rId3"/>
          <a:stretch>
            <a:fillRect/>
          </a:stretch>
        </p:blipFill>
        <p:spPr>
          <a:xfrm>
            <a:off x="7968683" y="4293801"/>
            <a:ext cx="2615867" cy="1745116"/>
          </a:xfrm>
          <a:prstGeom prst="rect">
            <a:avLst/>
          </a:prstGeom>
        </p:spPr>
      </p:pic>
      <p:sp>
        <p:nvSpPr>
          <p:cNvPr id="9" name="TextBox 8">
            <a:extLst>
              <a:ext uri="{FF2B5EF4-FFF2-40B4-BE49-F238E27FC236}">
                <a16:creationId xmlns:a16="http://schemas.microsoft.com/office/drawing/2014/main" id="{FDB83B1B-FF12-4FEC-718E-5B18F2B7DCEB}"/>
              </a:ext>
            </a:extLst>
          </p:cNvPr>
          <p:cNvSpPr txBox="1"/>
          <p:nvPr/>
        </p:nvSpPr>
        <p:spPr>
          <a:xfrm>
            <a:off x="6932645" y="606490"/>
            <a:ext cx="3853543" cy="369332"/>
          </a:xfrm>
          <a:prstGeom prst="rect">
            <a:avLst/>
          </a:prstGeom>
          <a:noFill/>
        </p:spPr>
        <p:txBody>
          <a:bodyPr wrap="square" rtlCol="0">
            <a:spAutoFit/>
          </a:bodyPr>
          <a:lstStyle/>
          <a:p>
            <a:r>
              <a:rPr lang="en-GB" dirty="0">
                <a:solidFill>
                  <a:srgbClr val="0070C0"/>
                </a:solidFill>
              </a:rPr>
              <a:t>Discussion from a blog: </a:t>
            </a:r>
          </a:p>
        </p:txBody>
      </p:sp>
    </p:spTree>
    <p:extLst>
      <p:ext uri="{BB962C8B-B14F-4D97-AF65-F5344CB8AC3E}">
        <p14:creationId xmlns:p14="http://schemas.microsoft.com/office/powerpoint/2010/main" val="2561567081"/>
      </p:ext>
    </p:extLst>
  </p:cSld>
  <p:clrMapOvr>
    <a:masterClrMapping/>
  </p:clrMapOvr>
  <mc:AlternateContent xmlns:mc="http://schemas.openxmlformats.org/markup-compatibility/2006" xmlns:p14="http://schemas.microsoft.com/office/powerpoint/2010/main">
    <mc:Choice Requires="p14">
      <p:transition spd="slow" p14:dur="2000" advTm="170579"/>
    </mc:Choice>
    <mc:Fallback xmlns="">
      <p:transition spd="slow" advTm="17057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09D231-AE2F-BD78-26F2-7C89C9C390A4}"/>
              </a:ext>
            </a:extLst>
          </p:cNvPr>
          <p:cNvPicPr>
            <a:picLocks noChangeAspect="1"/>
          </p:cNvPicPr>
          <p:nvPr/>
        </p:nvPicPr>
        <p:blipFill>
          <a:blip r:embed="rId2"/>
          <a:stretch>
            <a:fillRect/>
          </a:stretch>
        </p:blipFill>
        <p:spPr>
          <a:xfrm>
            <a:off x="223936" y="371591"/>
            <a:ext cx="7511142" cy="5646654"/>
          </a:xfrm>
          <a:prstGeom prst="rect">
            <a:avLst/>
          </a:prstGeom>
        </p:spPr>
      </p:pic>
      <p:sp>
        <p:nvSpPr>
          <p:cNvPr id="4" name="TextBox 3">
            <a:extLst>
              <a:ext uri="{FF2B5EF4-FFF2-40B4-BE49-F238E27FC236}">
                <a16:creationId xmlns:a16="http://schemas.microsoft.com/office/drawing/2014/main" id="{CC687138-C1FE-0279-9AE7-65E3CEC9885B}"/>
              </a:ext>
            </a:extLst>
          </p:cNvPr>
          <p:cNvSpPr txBox="1"/>
          <p:nvPr/>
        </p:nvSpPr>
        <p:spPr>
          <a:xfrm>
            <a:off x="8369560" y="1790218"/>
            <a:ext cx="2260340" cy="1477328"/>
          </a:xfrm>
          <a:prstGeom prst="rect">
            <a:avLst/>
          </a:prstGeom>
          <a:noFill/>
        </p:spPr>
        <p:txBody>
          <a:bodyPr wrap="square">
            <a:spAutoFit/>
          </a:bodyPr>
          <a:lstStyle/>
          <a:p>
            <a:r>
              <a:rPr lang="en-GB" dirty="0">
                <a:solidFill>
                  <a:srgbClr val="0070C0"/>
                </a:solidFill>
              </a:rPr>
              <a:t>https://summitmalibu.com/blog/wet-brain-causes-symptoms-wernicke-korsakoff-syndrome/</a:t>
            </a:r>
          </a:p>
        </p:txBody>
      </p:sp>
      <p:pic>
        <p:nvPicPr>
          <p:cNvPr id="6" name="Picture 5">
            <a:extLst>
              <a:ext uri="{FF2B5EF4-FFF2-40B4-BE49-F238E27FC236}">
                <a16:creationId xmlns:a16="http://schemas.microsoft.com/office/drawing/2014/main" id="{9A88BA74-E1D4-F1BF-113A-605BE1971BB4}"/>
              </a:ext>
            </a:extLst>
          </p:cNvPr>
          <p:cNvPicPr>
            <a:picLocks noChangeAspect="1"/>
          </p:cNvPicPr>
          <p:nvPr/>
        </p:nvPicPr>
        <p:blipFill>
          <a:blip r:embed="rId3"/>
          <a:stretch>
            <a:fillRect/>
          </a:stretch>
        </p:blipFill>
        <p:spPr>
          <a:xfrm>
            <a:off x="7999772" y="588179"/>
            <a:ext cx="2481287" cy="493819"/>
          </a:xfrm>
          <a:prstGeom prst="rect">
            <a:avLst/>
          </a:prstGeom>
        </p:spPr>
      </p:pic>
    </p:spTree>
    <p:extLst>
      <p:ext uri="{BB962C8B-B14F-4D97-AF65-F5344CB8AC3E}">
        <p14:creationId xmlns:p14="http://schemas.microsoft.com/office/powerpoint/2010/main" val="4131545958"/>
      </p:ext>
    </p:extLst>
  </p:cSld>
  <p:clrMapOvr>
    <a:masterClrMapping/>
  </p:clrMapOvr>
  <mc:AlternateContent xmlns:mc="http://schemas.openxmlformats.org/markup-compatibility/2006" xmlns:p14="http://schemas.microsoft.com/office/powerpoint/2010/main">
    <mc:Choice Requires="p14">
      <p:transition spd="slow" p14:dur="2000" advTm="400402"/>
    </mc:Choice>
    <mc:Fallback xmlns="">
      <p:transition spd="slow" advTm="40040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7E9BFE-E9FF-D4F4-A2FE-B85112133810}"/>
              </a:ext>
            </a:extLst>
          </p:cNvPr>
          <p:cNvPicPr>
            <a:picLocks noChangeAspect="1"/>
          </p:cNvPicPr>
          <p:nvPr/>
        </p:nvPicPr>
        <p:blipFill rotWithShape="1">
          <a:blip r:embed="rId2"/>
          <a:srcRect l="29235" t="29524" r="42449" b="6530"/>
          <a:stretch/>
        </p:blipFill>
        <p:spPr>
          <a:xfrm>
            <a:off x="335901" y="233264"/>
            <a:ext cx="7763070" cy="5807678"/>
          </a:xfrm>
          <a:prstGeom prst="rect">
            <a:avLst/>
          </a:prstGeom>
        </p:spPr>
      </p:pic>
      <p:sp>
        <p:nvSpPr>
          <p:cNvPr id="5" name="TextBox 4">
            <a:extLst>
              <a:ext uri="{FF2B5EF4-FFF2-40B4-BE49-F238E27FC236}">
                <a16:creationId xmlns:a16="http://schemas.microsoft.com/office/drawing/2014/main" id="{B14B6269-FF58-226D-9EE8-F0888BC283DF}"/>
              </a:ext>
            </a:extLst>
          </p:cNvPr>
          <p:cNvSpPr txBox="1"/>
          <p:nvPr/>
        </p:nvSpPr>
        <p:spPr>
          <a:xfrm>
            <a:off x="8434872" y="2294071"/>
            <a:ext cx="3081435" cy="923330"/>
          </a:xfrm>
          <a:prstGeom prst="rect">
            <a:avLst/>
          </a:prstGeom>
          <a:noFill/>
        </p:spPr>
        <p:txBody>
          <a:bodyPr wrap="square">
            <a:spAutoFit/>
          </a:bodyPr>
          <a:lstStyle/>
          <a:p>
            <a:r>
              <a:rPr lang="en-GB" dirty="0">
                <a:solidFill>
                  <a:srgbClr val="0070C0"/>
                </a:solidFill>
              </a:rPr>
              <a:t>https://summitmalibu.com/blog/wet-brain-causes-symptoms-wernicke-korsakoff-syndrome/</a:t>
            </a:r>
          </a:p>
        </p:txBody>
      </p:sp>
      <p:pic>
        <p:nvPicPr>
          <p:cNvPr id="7" name="Picture 6">
            <a:extLst>
              <a:ext uri="{FF2B5EF4-FFF2-40B4-BE49-F238E27FC236}">
                <a16:creationId xmlns:a16="http://schemas.microsoft.com/office/drawing/2014/main" id="{ED096A4C-8BD6-C3F7-9D0E-28FEAABF67B2}"/>
              </a:ext>
            </a:extLst>
          </p:cNvPr>
          <p:cNvPicPr>
            <a:picLocks noChangeAspect="1"/>
          </p:cNvPicPr>
          <p:nvPr/>
        </p:nvPicPr>
        <p:blipFill>
          <a:blip r:embed="rId3"/>
          <a:stretch>
            <a:fillRect/>
          </a:stretch>
        </p:blipFill>
        <p:spPr>
          <a:xfrm>
            <a:off x="8233038" y="905421"/>
            <a:ext cx="2481287" cy="493819"/>
          </a:xfrm>
          <a:prstGeom prst="rect">
            <a:avLst/>
          </a:prstGeom>
        </p:spPr>
      </p:pic>
    </p:spTree>
    <p:extLst>
      <p:ext uri="{BB962C8B-B14F-4D97-AF65-F5344CB8AC3E}">
        <p14:creationId xmlns:p14="http://schemas.microsoft.com/office/powerpoint/2010/main" val="1184049325"/>
      </p:ext>
    </p:extLst>
  </p:cSld>
  <p:clrMapOvr>
    <a:masterClrMapping/>
  </p:clrMapOvr>
  <mc:AlternateContent xmlns:mc="http://schemas.openxmlformats.org/markup-compatibility/2006" xmlns:p14="http://schemas.microsoft.com/office/powerpoint/2010/main">
    <mc:Choice Requires="p14">
      <p:transition spd="slow" p14:dur="2000" advTm="169581"/>
    </mc:Choice>
    <mc:Fallback xmlns="">
      <p:transition spd="slow" advTm="1695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DF4B1-0F69-C027-9D5C-CBB33915570D}"/>
              </a:ext>
            </a:extLst>
          </p:cNvPr>
          <p:cNvSpPr>
            <a:spLocks noGrp="1"/>
          </p:cNvSpPr>
          <p:nvPr>
            <p:ph type="title"/>
          </p:nvPr>
        </p:nvSpPr>
        <p:spPr>
          <a:xfrm>
            <a:off x="1063690" y="365125"/>
            <a:ext cx="10290110" cy="306679"/>
          </a:xfrm>
        </p:spPr>
        <p:txBody>
          <a:bodyPr>
            <a:normAutofit fontScale="90000"/>
          </a:bodyPr>
          <a:lstStyle/>
          <a:p>
            <a:r>
              <a:rPr lang="en-GB" b="1" dirty="0">
                <a:solidFill>
                  <a:srgbClr val="0070C0"/>
                </a:solidFill>
              </a:rPr>
              <a:t>What does all this mean for caregivers?</a:t>
            </a:r>
          </a:p>
        </p:txBody>
      </p:sp>
      <p:sp>
        <p:nvSpPr>
          <p:cNvPr id="3" name="Content Placeholder 2">
            <a:extLst>
              <a:ext uri="{FF2B5EF4-FFF2-40B4-BE49-F238E27FC236}">
                <a16:creationId xmlns:a16="http://schemas.microsoft.com/office/drawing/2014/main" id="{9C7EEA6D-19BF-BA1E-0CE1-D194140DE25F}"/>
              </a:ext>
            </a:extLst>
          </p:cNvPr>
          <p:cNvSpPr>
            <a:spLocks noGrp="1"/>
          </p:cNvSpPr>
          <p:nvPr>
            <p:ph idx="1"/>
          </p:nvPr>
        </p:nvSpPr>
        <p:spPr>
          <a:xfrm>
            <a:off x="343678" y="780597"/>
            <a:ext cx="7120812" cy="5265640"/>
          </a:xfrm>
        </p:spPr>
        <p:txBody>
          <a:bodyPr>
            <a:normAutofit lnSpcReduction="10000"/>
          </a:bodyPr>
          <a:lstStyle/>
          <a:p>
            <a:r>
              <a:rPr lang="en-GB" b="1" dirty="0">
                <a:solidFill>
                  <a:srgbClr val="0070C0"/>
                </a:solidFill>
              </a:rPr>
              <a:t>Engage senses: </a:t>
            </a:r>
            <a:r>
              <a:rPr lang="en-GB" dirty="0">
                <a:solidFill>
                  <a:srgbClr val="0070C0"/>
                </a:solidFill>
              </a:rPr>
              <a:t>utilize touch and smell sensory experiences to enhance memory and perception.  Associating information with multiple senses can aid retention.</a:t>
            </a:r>
          </a:p>
          <a:p>
            <a:r>
              <a:rPr lang="en-GB" b="1" dirty="0">
                <a:solidFill>
                  <a:srgbClr val="0070C0"/>
                </a:solidFill>
              </a:rPr>
              <a:t>Encourage social interaction: </a:t>
            </a:r>
            <a:r>
              <a:rPr lang="en-GB" dirty="0">
                <a:solidFill>
                  <a:srgbClr val="0070C0"/>
                </a:solidFill>
              </a:rPr>
              <a:t>Engaging in conversations and activities with others including peers can stimulate cognitive function and improve overall wellbeing.</a:t>
            </a:r>
          </a:p>
          <a:p>
            <a:r>
              <a:rPr lang="en-GB" b="1" dirty="0">
                <a:solidFill>
                  <a:srgbClr val="0070C0"/>
                </a:solidFill>
              </a:rPr>
              <a:t>Maintain a familiar environment: </a:t>
            </a:r>
            <a:r>
              <a:rPr lang="en-GB" dirty="0">
                <a:solidFill>
                  <a:srgbClr val="0070C0"/>
                </a:solidFill>
              </a:rPr>
              <a:t>Changes to environment can unsettle and can be confusing to people with impaired perception</a:t>
            </a:r>
          </a:p>
          <a:p>
            <a:r>
              <a:rPr lang="en-GB" b="1" dirty="0">
                <a:solidFill>
                  <a:srgbClr val="0070C0"/>
                </a:solidFill>
              </a:rPr>
              <a:t>Patience and empathy: </a:t>
            </a:r>
            <a:r>
              <a:rPr lang="en-GB" dirty="0">
                <a:solidFill>
                  <a:srgbClr val="0070C0"/>
                </a:solidFill>
              </a:rPr>
              <a:t>This is key to all of it – in a word- kindness!  </a:t>
            </a:r>
          </a:p>
          <a:p>
            <a:endParaRPr lang="en-GB" b="1" dirty="0">
              <a:solidFill>
                <a:srgbClr val="0070C0"/>
              </a:solidFill>
            </a:endParaRPr>
          </a:p>
          <a:p>
            <a:endParaRPr lang="en-GB" dirty="0">
              <a:solidFill>
                <a:srgbClr val="0070C0"/>
              </a:solidFill>
            </a:endParaRPr>
          </a:p>
        </p:txBody>
      </p:sp>
      <p:pic>
        <p:nvPicPr>
          <p:cNvPr id="4" name="Picture 3">
            <a:extLst>
              <a:ext uri="{FF2B5EF4-FFF2-40B4-BE49-F238E27FC236}">
                <a16:creationId xmlns:a16="http://schemas.microsoft.com/office/drawing/2014/main" id="{462A37F4-EA74-A78A-F9D6-45DADAE06A8A}"/>
              </a:ext>
            </a:extLst>
          </p:cNvPr>
          <p:cNvPicPr>
            <a:picLocks noChangeAspect="1"/>
          </p:cNvPicPr>
          <p:nvPr/>
        </p:nvPicPr>
        <p:blipFill>
          <a:blip r:embed="rId2"/>
          <a:stretch>
            <a:fillRect/>
          </a:stretch>
        </p:blipFill>
        <p:spPr>
          <a:xfrm>
            <a:off x="7921690" y="937727"/>
            <a:ext cx="4163784" cy="3083767"/>
          </a:xfrm>
          <a:prstGeom prst="rect">
            <a:avLst/>
          </a:prstGeom>
        </p:spPr>
      </p:pic>
      <p:sp>
        <p:nvSpPr>
          <p:cNvPr id="6" name="TextBox 5">
            <a:extLst>
              <a:ext uri="{FF2B5EF4-FFF2-40B4-BE49-F238E27FC236}">
                <a16:creationId xmlns:a16="http://schemas.microsoft.com/office/drawing/2014/main" id="{78C13FBF-C987-8D06-49DC-2DBE0D6DEEC5}"/>
              </a:ext>
            </a:extLst>
          </p:cNvPr>
          <p:cNvSpPr txBox="1"/>
          <p:nvPr/>
        </p:nvSpPr>
        <p:spPr>
          <a:xfrm>
            <a:off x="7921689" y="4021494"/>
            <a:ext cx="4163783" cy="584775"/>
          </a:xfrm>
          <a:prstGeom prst="rect">
            <a:avLst/>
          </a:prstGeom>
          <a:noFill/>
        </p:spPr>
        <p:txBody>
          <a:bodyPr wrap="square">
            <a:spAutoFit/>
          </a:bodyPr>
          <a:lstStyle/>
          <a:p>
            <a:r>
              <a:rPr lang="en-GB" sz="1600" dirty="0">
                <a:solidFill>
                  <a:srgbClr val="0070C0"/>
                </a:solidFill>
              </a:rPr>
              <a:t>https://www.verywellhealth.com/caring-for-a-loved-one-with-huntingtons-disease-5095920</a:t>
            </a:r>
          </a:p>
        </p:txBody>
      </p:sp>
    </p:spTree>
    <p:extLst>
      <p:ext uri="{BB962C8B-B14F-4D97-AF65-F5344CB8AC3E}">
        <p14:creationId xmlns:p14="http://schemas.microsoft.com/office/powerpoint/2010/main" val="1886867558"/>
      </p:ext>
    </p:extLst>
  </p:cSld>
  <p:clrMapOvr>
    <a:masterClrMapping/>
  </p:clrMapOvr>
  <mc:AlternateContent xmlns:mc="http://schemas.openxmlformats.org/markup-compatibility/2006" xmlns:p14="http://schemas.microsoft.com/office/powerpoint/2010/main">
    <mc:Choice Requires="p14">
      <p:transition spd="slow" p14:dur="2000" advTm="174055"/>
    </mc:Choice>
    <mc:Fallback xmlns="">
      <p:transition spd="slow" advTm="17405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8AC13-9B37-3E8B-BEAF-9983992E0770}"/>
              </a:ext>
            </a:extLst>
          </p:cNvPr>
          <p:cNvSpPr>
            <a:spLocks noGrp="1"/>
          </p:cNvSpPr>
          <p:nvPr>
            <p:ph type="title"/>
          </p:nvPr>
        </p:nvSpPr>
        <p:spPr>
          <a:xfrm>
            <a:off x="838200" y="365125"/>
            <a:ext cx="10515600" cy="633251"/>
          </a:xfrm>
        </p:spPr>
        <p:txBody>
          <a:bodyPr>
            <a:normAutofit fontScale="90000"/>
          </a:bodyPr>
          <a:lstStyle/>
          <a:p>
            <a:r>
              <a:rPr lang="en-GB" sz="4000" b="1" dirty="0">
                <a:solidFill>
                  <a:srgbClr val="0070C0"/>
                </a:solidFill>
                <a:latin typeface="+mn-lt"/>
              </a:rPr>
              <a:t>References</a:t>
            </a:r>
          </a:p>
        </p:txBody>
      </p:sp>
      <p:sp>
        <p:nvSpPr>
          <p:cNvPr id="3" name="Content Placeholder 2">
            <a:extLst>
              <a:ext uri="{FF2B5EF4-FFF2-40B4-BE49-F238E27FC236}">
                <a16:creationId xmlns:a16="http://schemas.microsoft.com/office/drawing/2014/main" id="{8FBBBD21-55D4-A81D-69EB-A0CDA0D577A5}"/>
              </a:ext>
            </a:extLst>
          </p:cNvPr>
          <p:cNvSpPr>
            <a:spLocks noGrp="1"/>
          </p:cNvSpPr>
          <p:nvPr>
            <p:ph idx="1"/>
          </p:nvPr>
        </p:nvSpPr>
        <p:spPr>
          <a:xfrm>
            <a:off x="223935" y="998376"/>
            <a:ext cx="11747241" cy="4351338"/>
          </a:xfrm>
        </p:spPr>
        <p:txBody>
          <a:bodyPr>
            <a:normAutofit lnSpcReduction="10000"/>
          </a:bodyPr>
          <a:lstStyle/>
          <a:p>
            <a:r>
              <a:rPr lang="en-GB" sz="1600" dirty="0">
                <a:solidFill>
                  <a:srgbClr val="0070C0"/>
                </a:solidFill>
              </a:rPr>
              <a:t>Gilmore O, (2020) Psych 260, Neuroanatomy 3,  </a:t>
            </a:r>
            <a:r>
              <a:rPr lang="en-GB" sz="1600" dirty="0">
                <a:solidFill>
                  <a:srgbClr val="0563C1"/>
                </a:solidFill>
                <a:hlinkClick r:id="rId2">
                  <a:extLst>
                    <a:ext uri="{A12FA001-AC4F-418D-AE19-62706E023703}">
                      <ahyp:hlinkClr xmlns:ahyp="http://schemas.microsoft.com/office/drawing/2018/hyperlinkcolor" val="tx"/>
                    </a:ext>
                  </a:extLst>
                </a:hlinkClick>
              </a:rPr>
              <a:t>https://psu-psychology.github.io/psych-260-2020-fall/lectures/260-2020-09-10-anatomy-III.html#</a:t>
            </a:r>
            <a:r>
              <a:rPr lang="en-GB" sz="1600" dirty="0">
                <a:solidFill>
                  <a:srgbClr val="0070C0"/>
                </a:solidFill>
                <a:hlinkClick r:id="rId2">
                  <a:extLst>
                    <a:ext uri="{A12FA001-AC4F-418D-AE19-62706E023703}">
                      <ahyp:hlinkClr xmlns:ahyp="http://schemas.microsoft.com/office/drawing/2018/hyperlinkcolor" val="tx"/>
                    </a:ext>
                  </a:extLst>
                </a:hlinkClick>
              </a:rPr>
              <a:t>1</a:t>
            </a:r>
            <a:endParaRPr lang="en-GB" sz="1600" dirty="0">
              <a:solidFill>
                <a:srgbClr val="0070C0"/>
              </a:solidFill>
            </a:endParaRPr>
          </a:p>
          <a:p>
            <a:r>
              <a:rPr lang="en-GB" sz="1600" dirty="0">
                <a:solidFill>
                  <a:srgbClr val="0070C0"/>
                </a:solidFill>
              </a:rPr>
              <a:t>J </a:t>
            </a:r>
            <a:r>
              <a:rPr lang="en-GB" sz="1600" dirty="0" err="1">
                <a:solidFill>
                  <a:srgbClr val="0070C0"/>
                </a:solidFill>
              </a:rPr>
              <a:t>Grivas</a:t>
            </a:r>
            <a:r>
              <a:rPr lang="en-GB" sz="1600" dirty="0">
                <a:solidFill>
                  <a:srgbClr val="0070C0"/>
                </a:solidFill>
              </a:rPr>
              <a:t>. L Carter, ‘Psychology for the VCE Student Units 1 and 2’ 5th Edition, 2010, Queensland  In Fowler, H </a:t>
            </a:r>
            <a:r>
              <a:rPr lang="en-GB" sz="1600" dirty="0">
                <a:solidFill>
                  <a:srgbClr val="0070C0"/>
                </a:solidFill>
                <a:hlinkClick r:id="rId3">
                  <a:extLst>
                    <a:ext uri="{A12FA001-AC4F-418D-AE19-62706E023703}">
                      <ahyp:hlinkClr xmlns:ahyp="http://schemas.microsoft.com/office/drawing/2018/hyperlinkcolor" val="tx"/>
                    </a:ext>
                  </a:extLst>
                </a:hlinkClick>
              </a:rPr>
              <a:t>https://slideplayer.com/slide/5734692/</a:t>
            </a:r>
            <a:r>
              <a:rPr lang="en-GB" sz="1600" dirty="0">
                <a:solidFill>
                  <a:srgbClr val="0070C0"/>
                </a:solidFill>
              </a:rPr>
              <a:t>, accessed 22 08 2023. </a:t>
            </a:r>
          </a:p>
          <a:p>
            <a:r>
              <a:rPr lang="en-GB" sz="1600" dirty="0">
                <a:solidFill>
                  <a:srgbClr val="0070C0"/>
                </a:solidFill>
              </a:rPr>
              <a:t>Parkinson’s UK (2023), https://www.parkinsons.org.uk/news/eye-scans-detect-signs-parkinsons-7-years-diagnosis#:~:text=Eye%20scans%20detect%20signs%20of%20Parkinson's%20up%20to%207%20years%20before%20diagnosis,-22%20August%202023&amp;text=Largest%20study%20on%20retinal%20imaging,of%20artificial%20intelligence%20(AI). </a:t>
            </a:r>
            <a:endParaRPr lang="en-GB" sz="1600" i="0" dirty="0">
              <a:solidFill>
                <a:srgbClr val="0070C0"/>
              </a:solidFill>
              <a:effectLst/>
            </a:endParaRPr>
          </a:p>
          <a:p>
            <a:r>
              <a:rPr lang="en-GB" sz="1600" i="0" dirty="0" err="1">
                <a:solidFill>
                  <a:srgbClr val="0070C0"/>
                </a:solidFill>
                <a:effectLst/>
              </a:rPr>
              <a:t>Moawad</a:t>
            </a:r>
            <a:r>
              <a:rPr lang="en-GB" sz="1600" i="0" dirty="0">
                <a:solidFill>
                  <a:srgbClr val="0070C0"/>
                </a:solidFill>
                <a:effectLst/>
              </a:rPr>
              <a:t> H (2023) Caring for someone with Huntington’s disease, </a:t>
            </a:r>
            <a:r>
              <a:rPr lang="en-GB" sz="1600" i="0" dirty="0" err="1">
                <a:solidFill>
                  <a:srgbClr val="0070C0"/>
                </a:solidFill>
                <a:effectLst/>
              </a:rPr>
              <a:t>Verywell</a:t>
            </a:r>
            <a:r>
              <a:rPr lang="en-GB" sz="1600" i="0" dirty="0">
                <a:solidFill>
                  <a:srgbClr val="0070C0"/>
                </a:solidFill>
                <a:effectLst/>
              </a:rPr>
              <a:t> Health, https://www.verywellhealth.com/caring-for-a-loved-one-with-huntingtons-disease-509592 </a:t>
            </a:r>
          </a:p>
          <a:p>
            <a:r>
              <a:rPr lang="en-GB" sz="1600" i="0" dirty="0" err="1">
                <a:solidFill>
                  <a:srgbClr val="0070C0"/>
                </a:solidFill>
                <a:effectLst/>
              </a:rPr>
              <a:t>Possin</a:t>
            </a:r>
            <a:r>
              <a:rPr lang="en-GB" sz="1600" i="0" dirty="0">
                <a:solidFill>
                  <a:srgbClr val="0070C0"/>
                </a:solidFill>
                <a:effectLst/>
              </a:rPr>
              <a:t> KL. Visual spatial cognition in neurodegenerative disease. </a:t>
            </a:r>
            <a:r>
              <a:rPr lang="en-GB" sz="1600" i="0" dirty="0" err="1">
                <a:solidFill>
                  <a:srgbClr val="0070C0"/>
                </a:solidFill>
                <a:effectLst/>
              </a:rPr>
              <a:t>Neurocase</a:t>
            </a:r>
            <a:r>
              <a:rPr lang="en-GB" sz="1600" i="0" dirty="0">
                <a:solidFill>
                  <a:srgbClr val="0070C0"/>
                </a:solidFill>
                <a:effectLst/>
              </a:rPr>
              <a:t>. 2010 Dec;16(6):466-87. </a:t>
            </a:r>
            <a:r>
              <a:rPr lang="en-GB" sz="1600" i="0" dirty="0" err="1">
                <a:solidFill>
                  <a:srgbClr val="0070C0"/>
                </a:solidFill>
                <a:effectLst/>
              </a:rPr>
              <a:t>doi</a:t>
            </a:r>
            <a:r>
              <a:rPr lang="en-GB" sz="1600" i="0" dirty="0">
                <a:solidFill>
                  <a:srgbClr val="0070C0"/>
                </a:solidFill>
                <a:effectLst/>
              </a:rPr>
              <a:t>: 10.1080/13554791003730600. </a:t>
            </a:r>
            <a:r>
              <a:rPr lang="en-GB" sz="1600" i="0" dirty="0" err="1">
                <a:solidFill>
                  <a:srgbClr val="0070C0"/>
                </a:solidFill>
                <a:effectLst/>
              </a:rPr>
              <a:t>Epub</a:t>
            </a:r>
            <a:r>
              <a:rPr lang="en-GB" sz="1600" i="0" dirty="0">
                <a:solidFill>
                  <a:srgbClr val="0070C0"/>
                </a:solidFill>
                <a:effectLst/>
              </a:rPr>
              <a:t> 2010 Jun 2. PMID: 20526954; PMCID: PMC3028935.</a:t>
            </a:r>
          </a:p>
          <a:p>
            <a:r>
              <a:rPr lang="en-GB" sz="1600" dirty="0">
                <a:solidFill>
                  <a:srgbClr val="0070C0"/>
                </a:solidFill>
              </a:rPr>
              <a:t>Randall I (2023) </a:t>
            </a:r>
            <a:r>
              <a:rPr lang="en-GB" sz="1600" i="0" dirty="0">
                <a:solidFill>
                  <a:srgbClr val="0070C0"/>
                </a:solidFill>
                <a:effectLst/>
              </a:rPr>
              <a:t>What the world looks like to someone living with dementia: Photos reveal how the degenerative condition can drastically change the way sufferers perceive their own homes, Mail Online, </a:t>
            </a:r>
            <a:r>
              <a:rPr lang="en-GB" sz="1600" dirty="0">
                <a:solidFill>
                  <a:srgbClr val="0070C0"/>
                </a:solidFill>
              </a:rPr>
              <a:t>https://www.dailymail.co.uk/sciencetech/article-9401263/Dementia-degenerative-condition-change-way-sufferers-perceive-homes.html </a:t>
            </a:r>
          </a:p>
          <a:p>
            <a:r>
              <a:rPr lang="en-GB" sz="1600" i="0" dirty="0">
                <a:solidFill>
                  <a:srgbClr val="0070C0"/>
                </a:solidFill>
                <a:effectLst/>
              </a:rPr>
              <a:t>Wagner S, Romero-</a:t>
            </a:r>
            <a:r>
              <a:rPr lang="en-GB" sz="1600" i="0" dirty="0" err="1">
                <a:solidFill>
                  <a:srgbClr val="0070C0"/>
                </a:solidFill>
                <a:effectLst/>
              </a:rPr>
              <a:t>Bascones</a:t>
            </a:r>
            <a:r>
              <a:rPr lang="en-GB" sz="1600" i="0" dirty="0">
                <a:solidFill>
                  <a:srgbClr val="0070C0"/>
                </a:solidFill>
                <a:effectLst/>
              </a:rPr>
              <a:t> D, Cortina-Borja M et al (2023), </a:t>
            </a:r>
            <a:r>
              <a:rPr lang="en-GB" sz="1600" dirty="0">
                <a:solidFill>
                  <a:srgbClr val="0070C0"/>
                </a:solidFill>
              </a:rPr>
              <a:t>Retinal Optical Coherence Tomography Features Associated With Incident and Prevalent Parkinson Disease, </a:t>
            </a:r>
            <a:r>
              <a:rPr lang="en-GB" sz="1600" i="0" dirty="0">
                <a:solidFill>
                  <a:srgbClr val="0070C0"/>
                </a:solidFill>
                <a:effectLst/>
              </a:rPr>
              <a:t>Neurology 10.1212/WNL.0000000000207727; DOI: 10.1212/WNL.0000000000207727</a:t>
            </a:r>
          </a:p>
          <a:p>
            <a:endParaRPr lang="en-GB" sz="1600" i="0" dirty="0">
              <a:solidFill>
                <a:srgbClr val="0070C0"/>
              </a:solidFill>
              <a:effectLst/>
            </a:endParaRPr>
          </a:p>
          <a:p>
            <a:endParaRPr lang="en-GB" sz="1600" dirty="0">
              <a:solidFill>
                <a:srgbClr val="0070C0"/>
              </a:solidFill>
            </a:endParaRPr>
          </a:p>
        </p:txBody>
      </p:sp>
    </p:spTree>
    <p:extLst>
      <p:ext uri="{BB962C8B-B14F-4D97-AF65-F5344CB8AC3E}">
        <p14:creationId xmlns:p14="http://schemas.microsoft.com/office/powerpoint/2010/main" val="603906473"/>
      </p:ext>
    </p:extLst>
  </p:cSld>
  <p:clrMapOvr>
    <a:masterClrMapping/>
  </p:clrMapOvr>
  <mc:AlternateContent xmlns:mc="http://schemas.openxmlformats.org/markup-compatibility/2006" xmlns:p14="http://schemas.microsoft.com/office/powerpoint/2010/main">
    <mc:Choice Requires="p14">
      <p:transition spd="slow" p14:dur="2000" advTm="6749"/>
    </mc:Choice>
    <mc:Fallback xmlns="">
      <p:transition spd="slow" advTm="674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E8A3B-B979-C0E1-D1F5-85BE2A072B0E}"/>
              </a:ext>
            </a:extLst>
          </p:cNvPr>
          <p:cNvSpPr>
            <a:spLocks noGrp="1"/>
          </p:cNvSpPr>
          <p:nvPr>
            <p:ph type="title"/>
          </p:nvPr>
        </p:nvSpPr>
        <p:spPr/>
        <p:txBody>
          <a:bodyPr/>
          <a:lstStyle/>
          <a:p>
            <a:r>
              <a:rPr lang="en-US" b="1" dirty="0">
                <a:solidFill>
                  <a:srgbClr val="0070C0"/>
                </a:solidFill>
              </a:rPr>
              <a:t>Any questions?</a:t>
            </a:r>
          </a:p>
        </p:txBody>
      </p:sp>
      <p:pic>
        <p:nvPicPr>
          <p:cNvPr id="1026" name="Picture 2" descr="1,000+ Free Questions &amp; Question Mark Images - Pixabay">
            <a:extLst>
              <a:ext uri="{FF2B5EF4-FFF2-40B4-BE49-F238E27FC236}">
                <a16:creationId xmlns:a16="http://schemas.microsoft.com/office/drawing/2014/main" id="{E5BF4FE9-F1A6-6DC9-FC0F-56DD57AB9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370" y="1270517"/>
            <a:ext cx="4618653" cy="4618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333043"/>
      </p:ext>
    </p:extLst>
  </p:cSld>
  <p:clrMapOvr>
    <a:masterClrMapping/>
  </p:clrMapOvr>
  <mc:AlternateContent xmlns:mc="http://schemas.openxmlformats.org/markup-compatibility/2006" xmlns:p14="http://schemas.microsoft.com/office/powerpoint/2010/main">
    <mc:Choice Requires="p14">
      <p:transition spd="slow" p14:dur="2000" advTm="113586"/>
    </mc:Choice>
    <mc:Fallback xmlns="">
      <p:transition spd="slow" advTm="11358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DFBA-4A88-CF3F-A759-3E072FA860F8}"/>
              </a:ext>
            </a:extLst>
          </p:cNvPr>
          <p:cNvSpPr>
            <a:spLocks noGrp="1"/>
          </p:cNvSpPr>
          <p:nvPr>
            <p:ph type="title"/>
          </p:nvPr>
        </p:nvSpPr>
        <p:spPr/>
        <p:txBody>
          <a:bodyPr/>
          <a:lstStyle/>
          <a:p>
            <a:r>
              <a:rPr lang="en-US" b="1" dirty="0">
                <a:solidFill>
                  <a:srgbClr val="0070C0"/>
                </a:solidFill>
              </a:rPr>
              <a:t>Thank you </a:t>
            </a:r>
          </a:p>
        </p:txBody>
      </p:sp>
      <p:pic>
        <p:nvPicPr>
          <p:cNvPr id="2050" name="Picture 2" descr="Thank You&quot; and &quot;Questions?&quot; - Two Slides You Can Lose">
            <a:extLst>
              <a:ext uri="{FF2B5EF4-FFF2-40B4-BE49-F238E27FC236}">
                <a16:creationId xmlns:a16="http://schemas.microsoft.com/office/drawing/2014/main" id="{B1618645-0E7A-4BFA-C688-8F77C3206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804" y="1507380"/>
            <a:ext cx="6096000" cy="406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406684"/>
      </p:ext>
    </p:extLst>
  </p:cSld>
  <p:clrMapOvr>
    <a:masterClrMapping/>
  </p:clrMapOvr>
  <mc:AlternateContent xmlns:mc="http://schemas.openxmlformats.org/markup-compatibility/2006" xmlns:p14="http://schemas.microsoft.com/office/powerpoint/2010/main">
    <mc:Choice Requires="p14">
      <p:transition spd="slow" p14:dur="2000" advTm="25132"/>
    </mc:Choice>
    <mc:Fallback xmlns="">
      <p:transition spd="slow" advTm="2513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B3FA0-5DC1-A7D4-C6D8-50E7B92DC1CF}"/>
              </a:ext>
            </a:extLst>
          </p:cNvPr>
          <p:cNvSpPr>
            <a:spLocks noGrp="1"/>
          </p:cNvSpPr>
          <p:nvPr>
            <p:ph type="title"/>
          </p:nvPr>
        </p:nvSpPr>
        <p:spPr/>
        <p:txBody>
          <a:bodyPr/>
          <a:lstStyle/>
          <a:p>
            <a:r>
              <a:rPr lang="en-GB" b="1" dirty="0">
                <a:solidFill>
                  <a:srgbClr val="0070C0"/>
                </a:solidFill>
              </a:rPr>
              <a:t>Duration</a:t>
            </a:r>
          </a:p>
        </p:txBody>
      </p:sp>
      <p:sp>
        <p:nvSpPr>
          <p:cNvPr id="3" name="Content Placeholder 2">
            <a:extLst>
              <a:ext uri="{FF2B5EF4-FFF2-40B4-BE49-F238E27FC236}">
                <a16:creationId xmlns:a16="http://schemas.microsoft.com/office/drawing/2014/main" id="{07E2F1BB-7CD0-2E58-4813-F013D21E26CF}"/>
              </a:ext>
            </a:extLst>
          </p:cNvPr>
          <p:cNvSpPr>
            <a:spLocks noGrp="1"/>
          </p:cNvSpPr>
          <p:nvPr>
            <p:ph idx="1"/>
          </p:nvPr>
        </p:nvSpPr>
        <p:spPr/>
        <p:txBody>
          <a:bodyPr/>
          <a:lstStyle/>
          <a:p>
            <a:r>
              <a:rPr lang="en-GB" dirty="0">
                <a:solidFill>
                  <a:srgbClr val="0070C0"/>
                </a:solidFill>
              </a:rPr>
              <a:t>Recorded lecture time – 1 hour, 20 minutes</a:t>
            </a:r>
          </a:p>
          <a:p>
            <a:r>
              <a:rPr lang="en-GB" dirty="0">
                <a:solidFill>
                  <a:srgbClr val="0070C0"/>
                </a:solidFill>
              </a:rPr>
              <a:t>Questions – 10 minutes. </a:t>
            </a:r>
          </a:p>
          <a:p>
            <a:r>
              <a:rPr lang="en-GB" dirty="0">
                <a:solidFill>
                  <a:srgbClr val="0070C0"/>
                </a:solidFill>
              </a:rPr>
              <a:t>Total time – 1 hour, 30 minutes. </a:t>
            </a:r>
          </a:p>
        </p:txBody>
      </p:sp>
    </p:spTree>
    <p:extLst>
      <p:ext uri="{BB962C8B-B14F-4D97-AF65-F5344CB8AC3E}">
        <p14:creationId xmlns:p14="http://schemas.microsoft.com/office/powerpoint/2010/main" val="3493224128"/>
      </p:ext>
    </p:extLst>
  </p:cSld>
  <p:clrMapOvr>
    <a:masterClrMapping/>
  </p:clrMapOvr>
  <mc:AlternateContent xmlns:mc="http://schemas.openxmlformats.org/markup-compatibility/2006" xmlns:p14="http://schemas.microsoft.com/office/powerpoint/2010/main">
    <mc:Choice Requires="p14">
      <p:transition spd="slow" p14:dur="2000" advTm="24453"/>
    </mc:Choice>
    <mc:Fallback xmlns="">
      <p:transition spd="slow" advTm="2445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2454</Words>
  <Application>Microsoft Office PowerPoint</Application>
  <PresentationFormat>Widescreen</PresentationFormat>
  <Paragraphs>117</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Calibri Light</vt:lpstr>
      <vt:lpstr>Office Theme</vt:lpstr>
      <vt:lpstr>Comprehensive Care</vt:lpstr>
      <vt:lpstr>Aims</vt:lpstr>
      <vt:lpstr>Incidentally – speaking of vision... Hope continues</vt:lpstr>
      <vt:lpstr>Visual processing</vt:lpstr>
      <vt:lpstr>Visual processing</vt:lpstr>
      <vt:lpstr>Processing - Bottom up: </vt:lpstr>
      <vt:lpstr>Processing – Top Down: </vt:lpstr>
      <vt:lpstr>PowerPoint Presentation</vt:lpstr>
      <vt:lpstr>Visual perception problems in ageing, and in NDDs  (1)</vt:lpstr>
      <vt:lpstr>Visual perception problems in ageing, and in NDDs (2)</vt:lpstr>
      <vt:lpstr>PowerPoint Presentation</vt:lpstr>
      <vt:lpstr>Context influences expectations</vt:lpstr>
      <vt:lpstr>Context influences expectations</vt:lpstr>
      <vt:lpstr>What does all this mean for caregivers?</vt:lpstr>
      <vt:lpstr>What does all this mean for caregivers?</vt:lpstr>
      <vt:lpstr>What does all this mean for caregivers?</vt:lpstr>
      <vt:lpstr>PowerPoint Presentation</vt:lpstr>
      <vt:lpstr>PowerPoint Presentation</vt:lpstr>
      <vt:lpstr>PowerPoint Presentation</vt:lpstr>
      <vt:lpstr>What does all this mean for caregivers?</vt:lpstr>
      <vt:lpstr>References</vt:lpstr>
      <vt:lpstr>Any questions?</vt:lpstr>
      <vt:lpstr>Thank you </vt:lpstr>
      <vt:lpstr>Duration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Martin Jens Persson</dc:creator>
  <cp:lastModifiedBy>steve smith</cp:lastModifiedBy>
  <cp:revision>5</cp:revision>
  <dcterms:created xsi:type="dcterms:W3CDTF">2022-12-12T07:56:35Z</dcterms:created>
  <dcterms:modified xsi:type="dcterms:W3CDTF">2023-11-07T06:38:48Z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