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9" r:id="rId2"/>
    <p:sldId id="512" r:id="rId3"/>
    <p:sldId id="260" r:id="rId4"/>
    <p:sldId id="269" r:id="rId5"/>
    <p:sldId id="261" r:id="rId6"/>
    <p:sldId id="262" r:id="rId7"/>
    <p:sldId id="270" r:id="rId8"/>
    <p:sldId id="271" r:id="rId9"/>
    <p:sldId id="263" r:id="rId10"/>
    <p:sldId id="264" r:id="rId11"/>
    <p:sldId id="265" r:id="rId12"/>
    <p:sldId id="266" r:id="rId13"/>
    <p:sldId id="267" r:id="rId14"/>
    <p:sldId id="272" r:id="rId15"/>
    <p:sldId id="268" r:id="rId16"/>
    <p:sldId id="510" r:id="rId17"/>
    <p:sldId id="511" r:id="rId18"/>
    <p:sldId id="51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6327"/>
  </p:normalViewPr>
  <p:slideViewPr>
    <p:cSldViewPr snapToGrid="0">
      <p:cViewPr varScale="1">
        <p:scale>
          <a:sx n="82" d="100"/>
          <a:sy n="82" d="100"/>
        </p:scale>
        <p:origin x="69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ve smith" userId="b48a1e4ac3f36e84" providerId="LiveId" clId="{414E8051-C27A-48AB-89A4-FC667E51E8CD}"/>
    <pc:docChg chg="modSld sldOrd">
      <pc:chgData name="steve smith" userId="b48a1e4ac3f36e84" providerId="LiveId" clId="{414E8051-C27A-48AB-89A4-FC667E51E8CD}" dt="2023-08-11T14:20:03.263" v="1"/>
      <pc:docMkLst>
        <pc:docMk/>
      </pc:docMkLst>
      <pc:sldChg chg="ord">
        <pc:chgData name="steve smith" userId="b48a1e4ac3f36e84" providerId="LiveId" clId="{414E8051-C27A-48AB-89A4-FC667E51E8CD}" dt="2023-08-11T14:20:03.263" v="1"/>
        <pc:sldMkLst>
          <pc:docMk/>
          <pc:sldMk cId="1302453921" sldId="513"/>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46C71-61DC-43F2-4790-2219A111DFE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6CD2C941-49FE-2E61-5C18-7F48B1FDC1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17AA650F-D1A9-21A7-F24A-F7007C503EE3}"/>
              </a:ext>
            </a:extLst>
          </p:cNvPr>
          <p:cNvSpPr>
            <a:spLocks noGrp="1"/>
          </p:cNvSpPr>
          <p:nvPr>
            <p:ph type="dt" sz="half" idx="10"/>
          </p:nvPr>
        </p:nvSpPr>
        <p:spPr/>
        <p:txBody>
          <a:bodyPr/>
          <a:lstStyle/>
          <a:p>
            <a:fld id="{48A87A34-81AB-432B-8DAE-1953F412C126}" type="datetimeFigureOut">
              <a:rPr lang="en-US" smtClean="0"/>
              <a:t>11/7/2023</a:t>
            </a:fld>
            <a:endParaRPr lang="en-US" dirty="0"/>
          </a:p>
        </p:txBody>
      </p:sp>
      <p:sp>
        <p:nvSpPr>
          <p:cNvPr id="5" name="Footer Placeholder 4">
            <a:extLst>
              <a:ext uri="{FF2B5EF4-FFF2-40B4-BE49-F238E27FC236}">
                <a16:creationId xmlns:a16="http://schemas.microsoft.com/office/drawing/2014/main" id="{3F322398-A3FC-D65D-F8FC-340F6F4B972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DD71143-3190-38B9-356F-AE234220FF93}"/>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77273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011B5-E3A8-AEBE-E51A-E3567F2A3029}"/>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01B82577-E55E-96A1-0FD7-38D2223D5CF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7B408BC-DA06-8853-A9ED-C6DEA4DA7555}"/>
              </a:ext>
            </a:extLst>
          </p:cNvPr>
          <p:cNvSpPr>
            <a:spLocks noGrp="1"/>
          </p:cNvSpPr>
          <p:nvPr>
            <p:ph type="dt" sz="half" idx="10"/>
          </p:nvPr>
        </p:nvSpPr>
        <p:spPr/>
        <p:txBody>
          <a:bodyPr/>
          <a:lstStyle/>
          <a:p>
            <a:fld id="{5706EFCD-9E10-D444-B141-9B23EA676C6C}" type="datetimeFigureOut">
              <a:rPr lang="en-SE" smtClean="0"/>
              <a:t>11/07/2023</a:t>
            </a:fld>
            <a:endParaRPr lang="en-SE"/>
          </a:p>
        </p:txBody>
      </p:sp>
      <p:sp>
        <p:nvSpPr>
          <p:cNvPr id="5" name="Footer Placeholder 4">
            <a:extLst>
              <a:ext uri="{FF2B5EF4-FFF2-40B4-BE49-F238E27FC236}">
                <a16:creationId xmlns:a16="http://schemas.microsoft.com/office/drawing/2014/main" id="{D3F41810-EA03-9B4A-9233-B76105220956}"/>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289C720A-45E0-2C9C-4BBE-69F759C8F28E}"/>
              </a:ext>
            </a:extLst>
          </p:cNvPr>
          <p:cNvSpPr>
            <a:spLocks noGrp="1"/>
          </p:cNvSpPr>
          <p:nvPr>
            <p:ph type="sldNum" sz="quarter" idx="12"/>
          </p:nvPr>
        </p:nvSpPr>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3061104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23D688-0DBE-B522-B668-A85503397A8B}"/>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BB833876-E209-E352-580D-CEC4ABD6BAC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77772A8-C38F-5BCD-67B1-BAC637E9A39E}"/>
              </a:ext>
            </a:extLst>
          </p:cNvPr>
          <p:cNvSpPr>
            <a:spLocks noGrp="1"/>
          </p:cNvSpPr>
          <p:nvPr>
            <p:ph type="dt" sz="half" idx="10"/>
          </p:nvPr>
        </p:nvSpPr>
        <p:spPr/>
        <p:txBody>
          <a:bodyPr/>
          <a:lstStyle/>
          <a:p>
            <a:fld id="{5706EFCD-9E10-D444-B141-9B23EA676C6C}" type="datetimeFigureOut">
              <a:rPr lang="en-SE" smtClean="0"/>
              <a:t>11/07/2023</a:t>
            </a:fld>
            <a:endParaRPr lang="en-SE"/>
          </a:p>
        </p:txBody>
      </p:sp>
      <p:sp>
        <p:nvSpPr>
          <p:cNvPr id="5" name="Footer Placeholder 4">
            <a:extLst>
              <a:ext uri="{FF2B5EF4-FFF2-40B4-BE49-F238E27FC236}">
                <a16:creationId xmlns:a16="http://schemas.microsoft.com/office/drawing/2014/main" id="{B11514CC-9864-27DB-FED6-EE8509BC0ABE}"/>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2F3E4DBF-76B0-9201-AC50-089E80694D35}"/>
              </a:ext>
            </a:extLst>
          </p:cNvPr>
          <p:cNvSpPr>
            <a:spLocks noGrp="1"/>
          </p:cNvSpPr>
          <p:nvPr>
            <p:ph type="sldNum" sz="quarter" idx="12"/>
          </p:nvPr>
        </p:nvSpPr>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850102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780F3-0BBA-5096-0C37-E0D03CCAADC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61867A7-13CD-309C-1C1D-E73F5AF71DA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DF813B8-5A75-2832-4C49-303A090EC155}"/>
              </a:ext>
            </a:extLst>
          </p:cNvPr>
          <p:cNvSpPr>
            <a:spLocks noGrp="1"/>
          </p:cNvSpPr>
          <p:nvPr>
            <p:ph type="dt" sz="half" idx="10"/>
          </p:nvPr>
        </p:nvSpPr>
        <p:spPr/>
        <p:txBody>
          <a:bodyPr/>
          <a:lstStyle/>
          <a:p>
            <a:fld id="{48A87A34-81AB-432B-8DAE-1953F412C126}" type="datetimeFigureOut">
              <a:rPr lang="en-US" smtClean="0"/>
              <a:t>11/7/2023</a:t>
            </a:fld>
            <a:endParaRPr lang="en-US" dirty="0"/>
          </a:p>
        </p:txBody>
      </p:sp>
      <p:sp>
        <p:nvSpPr>
          <p:cNvPr id="5" name="Footer Placeholder 4">
            <a:extLst>
              <a:ext uri="{FF2B5EF4-FFF2-40B4-BE49-F238E27FC236}">
                <a16:creationId xmlns:a16="http://schemas.microsoft.com/office/drawing/2014/main" id="{91C47683-46D6-966B-61D5-808392E6203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FED80C-753C-D79E-2894-BA6595C96EF1}"/>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16898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FD2E1-DEC8-484E-5B85-89D7E18BFBD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5DC45C5F-0141-25E6-404E-D46D3A7E31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A432854-3864-DC58-C5F3-8CBB853E18E3}"/>
              </a:ext>
            </a:extLst>
          </p:cNvPr>
          <p:cNvSpPr>
            <a:spLocks noGrp="1"/>
          </p:cNvSpPr>
          <p:nvPr>
            <p:ph type="dt" sz="half" idx="10"/>
          </p:nvPr>
        </p:nvSpPr>
        <p:spPr/>
        <p:txBody>
          <a:bodyPr/>
          <a:lstStyle/>
          <a:p>
            <a:fld id="{48A87A34-81AB-432B-8DAE-1953F412C126}" type="datetimeFigureOut">
              <a:rPr lang="en-US" smtClean="0"/>
              <a:t>11/7/2023</a:t>
            </a:fld>
            <a:endParaRPr lang="en-US" dirty="0"/>
          </a:p>
        </p:txBody>
      </p:sp>
      <p:sp>
        <p:nvSpPr>
          <p:cNvPr id="5" name="Footer Placeholder 4">
            <a:extLst>
              <a:ext uri="{FF2B5EF4-FFF2-40B4-BE49-F238E27FC236}">
                <a16:creationId xmlns:a16="http://schemas.microsoft.com/office/drawing/2014/main" id="{7314B834-C243-E67B-D3DF-8851BD6740E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A9D5213-ABF9-E627-FF9B-6F2732216A61}"/>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59270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227FA-C7E0-8E41-7840-BB6EC8FF3A2D}"/>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E1724F0-80A1-3E97-C617-26A412682D1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ACCD6CBB-7E66-0150-40AE-DCA4BF75F77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0D3450C9-097C-21AB-E4F9-54B755BABCCD}"/>
              </a:ext>
            </a:extLst>
          </p:cNvPr>
          <p:cNvSpPr>
            <a:spLocks noGrp="1"/>
          </p:cNvSpPr>
          <p:nvPr>
            <p:ph type="dt" sz="half" idx="10"/>
          </p:nvPr>
        </p:nvSpPr>
        <p:spPr/>
        <p:txBody>
          <a:bodyPr/>
          <a:lstStyle/>
          <a:p>
            <a:fld id="{48A87A34-81AB-432B-8DAE-1953F412C126}" type="datetimeFigureOut">
              <a:rPr lang="en-US" smtClean="0"/>
              <a:t>11/7/2023</a:t>
            </a:fld>
            <a:endParaRPr lang="en-US" dirty="0"/>
          </a:p>
        </p:txBody>
      </p:sp>
      <p:sp>
        <p:nvSpPr>
          <p:cNvPr id="6" name="Footer Placeholder 5">
            <a:extLst>
              <a:ext uri="{FF2B5EF4-FFF2-40B4-BE49-F238E27FC236}">
                <a16:creationId xmlns:a16="http://schemas.microsoft.com/office/drawing/2014/main" id="{711D3FFC-33AA-6EA0-F1C0-9D1A3F147A9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77B46B-9C53-8B49-4548-8824F34E4F59}"/>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40569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ED646-37EF-E5AE-323E-4B27BE5790E9}"/>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ACF509ED-401C-1F2D-88E3-E94171CF6F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01D5E1D-9B22-2CD6-E5E9-0254BFA9CBC0}"/>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31CB83AB-A34F-AA67-DCA7-CA285A6D35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8F413FB-62D7-7F22-9276-A3D1ACD6806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ED0B8DD6-6EF5-A0D0-6C07-8B73CDB415A7}"/>
              </a:ext>
            </a:extLst>
          </p:cNvPr>
          <p:cNvSpPr>
            <a:spLocks noGrp="1"/>
          </p:cNvSpPr>
          <p:nvPr>
            <p:ph type="dt" sz="half" idx="10"/>
          </p:nvPr>
        </p:nvSpPr>
        <p:spPr/>
        <p:txBody>
          <a:bodyPr/>
          <a:lstStyle/>
          <a:p>
            <a:fld id="{5706EFCD-9E10-D444-B141-9B23EA676C6C}" type="datetimeFigureOut">
              <a:rPr lang="en-SE" smtClean="0"/>
              <a:t>11/07/2023</a:t>
            </a:fld>
            <a:endParaRPr lang="en-SE"/>
          </a:p>
        </p:txBody>
      </p:sp>
      <p:sp>
        <p:nvSpPr>
          <p:cNvPr id="8" name="Footer Placeholder 7">
            <a:extLst>
              <a:ext uri="{FF2B5EF4-FFF2-40B4-BE49-F238E27FC236}">
                <a16:creationId xmlns:a16="http://schemas.microsoft.com/office/drawing/2014/main" id="{3BFCD1C1-A888-5D6B-F732-C06C1E3DC2DB}"/>
              </a:ext>
            </a:extLst>
          </p:cNvPr>
          <p:cNvSpPr>
            <a:spLocks noGrp="1"/>
          </p:cNvSpPr>
          <p:nvPr>
            <p:ph type="ftr" sz="quarter" idx="11"/>
          </p:nvPr>
        </p:nvSpPr>
        <p:spPr/>
        <p:txBody>
          <a:bodyPr/>
          <a:lstStyle/>
          <a:p>
            <a:endParaRPr lang="en-SE"/>
          </a:p>
        </p:txBody>
      </p:sp>
      <p:sp>
        <p:nvSpPr>
          <p:cNvPr id="9" name="Slide Number Placeholder 8">
            <a:extLst>
              <a:ext uri="{FF2B5EF4-FFF2-40B4-BE49-F238E27FC236}">
                <a16:creationId xmlns:a16="http://schemas.microsoft.com/office/drawing/2014/main" id="{6FB14EB7-EB87-6367-3A30-F26E2DDC1512}"/>
              </a:ext>
            </a:extLst>
          </p:cNvPr>
          <p:cNvSpPr>
            <a:spLocks noGrp="1"/>
          </p:cNvSpPr>
          <p:nvPr>
            <p:ph type="sldNum" sz="quarter" idx="12"/>
          </p:nvPr>
        </p:nvSpPr>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1110556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48533-3F8C-A661-FAF5-F8D9284A614A}"/>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C9426871-70FA-288C-69F7-E61F04594D19}"/>
              </a:ext>
            </a:extLst>
          </p:cNvPr>
          <p:cNvSpPr>
            <a:spLocks noGrp="1"/>
          </p:cNvSpPr>
          <p:nvPr>
            <p:ph type="dt" sz="half" idx="10"/>
          </p:nvPr>
        </p:nvSpPr>
        <p:spPr/>
        <p:txBody>
          <a:bodyPr/>
          <a:lstStyle/>
          <a:p>
            <a:fld id="{5706EFCD-9E10-D444-B141-9B23EA676C6C}" type="datetimeFigureOut">
              <a:rPr lang="en-SE" smtClean="0"/>
              <a:t>11/07/2023</a:t>
            </a:fld>
            <a:endParaRPr lang="en-SE"/>
          </a:p>
        </p:txBody>
      </p:sp>
      <p:sp>
        <p:nvSpPr>
          <p:cNvPr id="4" name="Footer Placeholder 3">
            <a:extLst>
              <a:ext uri="{FF2B5EF4-FFF2-40B4-BE49-F238E27FC236}">
                <a16:creationId xmlns:a16="http://schemas.microsoft.com/office/drawing/2014/main" id="{792157FF-7BAA-2509-4319-900D0B217AF5}"/>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F1D257B6-378D-1B78-2B11-F3F33A04B5DA}"/>
              </a:ext>
            </a:extLst>
          </p:cNvPr>
          <p:cNvSpPr>
            <a:spLocks noGrp="1"/>
          </p:cNvSpPr>
          <p:nvPr>
            <p:ph type="sldNum" sz="quarter" idx="12"/>
          </p:nvPr>
        </p:nvSpPr>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794268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66C6F6C-200B-F634-684F-171132B62EC5}"/>
              </a:ext>
            </a:extLst>
          </p:cNvPr>
          <p:cNvSpPr>
            <a:spLocks noGrp="1"/>
          </p:cNvSpPr>
          <p:nvPr>
            <p:ph type="dt" sz="half" idx="10"/>
          </p:nvPr>
        </p:nvSpPr>
        <p:spPr/>
        <p:txBody>
          <a:bodyPr/>
          <a:lstStyle/>
          <a:p>
            <a:fld id="{5706EFCD-9E10-D444-B141-9B23EA676C6C}" type="datetimeFigureOut">
              <a:rPr lang="en-SE" smtClean="0"/>
              <a:t>11/07/2023</a:t>
            </a:fld>
            <a:endParaRPr lang="en-SE"/>
          </a:p>
        </p:txBody>
      </p:sp>
      <p:sp>
        <p:nvSpPr>
          <p:cNvPr id="3" name="Footer Placeholder 2">
            <a:extLst>
              <a:ext uri="{FF2B5EF4-FFF2-40B4-BE49-F238E27FC236}">
                <a16:creationId xmlns:a16="http://schemas.microsoft.com/office/drawing/2014/main" id="{40753533-DDE7-DBDD-4109-72580A36610F}"/>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4FF52A6F-3516-7688-1C58-66B06F1FB077}"/>
              </a:ext>
            </a:extLst>
          </p:cNvPr>
          <p:cNvSpPr>
            <a:spLocks noGrp="1"/>
          </p:cNvSpPr>
          <p:nvPr>
            <p:ph type="sldNum" sz="quarter" idx="12"/>
          </p:nvPr>
        </p:nvSpPr>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693150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8B083-9D03-68DB-0FBE-E76A5070744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CAF0CD88-C03B-A964-5112-FB0F659378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C22D396D-0268-1D69-D129-8B94FF0254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26B33E1-BE52-8A9B-C4F9-6187BC4F0D28}"/>
              </a:ext>
            </a:extLst>
          </p:cNvPr>
          <p:cNvSpPr>
            <a:spLocks noGrp="1"/>
          </p:cNvSpPr>
          <p:nvPr>
            <p:ph type="dt" sz="half" idx="10"/>
          </p:nvPr>
        </p:nvSpPr>
        <p:spPr/>
        <p:txBody>
          <a:bodyPr/>
          <a:lstStyle/>
          <a:p>
            <a:fld id="{5706EFCD-9E10-D444-B141-9B23EA676C6C}" type="datetimeFigureOut">
              <a:rPr lang="en-SE" smtClean="0"/>
              <a:t>11/07/2023</a:t>
            </a:fld>
            <a:endParaRPr lang="en-SE"/>
          </a:p>
        </p:txBody>
      </p:sp>
      <p:sp>
        <p:nvSpPr>
          <p:cNvPr id="6" name="Footer Placeholder 5">
            <a:extLst>
              <a:ext uri="{FF2B5EF4-FFF2-40B4-BE49-F238E27FC236}">
                <a16:creationId xmlns:a16="http://schemas.microsoft.com/office/drawing/2014/main" id="{F5FA8FA8-D762-1059-EF6D-DA876BB20EF2}"/>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1B56B785-5298-C602-4330-A2EDDDA1E881}"/>
              </a:ext>
            </a:extLst>
          </p:cNvPr>
          <p:cNvSpPr>
            <a:spLocks noGrp="1"/>
          </p:cNvSpPr>
          <p:nvPr>
            <p:ph type="sldNum" sz="quarter" idx="12"/>
          </p:nvPr>
        </p:nvSpPr>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182755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79AB4-7C8B-CB47-EC02-71FD402C0B9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224C29C6-82A0-7ACD-F5C0-0567FE1544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A16F0C8-37C1-5388-0073-440BD3D2E6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5A6F272-DBCC-503A-DA9F-C6A819E57984}"/>
              </a:ext>
            </a:extLst>
          </p:cNvPr>
          <p:cNvSpPr>
            <a:spLocks noGrp="1"/>
          </p:cNvSpPr>
          <p:nvPr>
            <p:ph type="dt" sz="half" idx="10"/>
          </p:nvPr>
        </p:nvSpPr>
        <p:spPr/>
        <p:txBody>
          <a:bodyPr/>
          <a:lstStyle/>
          <a:p>
            <a:fld id="{5706EFCD-9E10-D444-B141-9B23EA676C6C}" type="datetimeFigureOut">
              <a:rPr lang="en-SE" smtClean="0"/>
              <a:t>11/07/2023</a:t>
            </a:fld>
            <a:endParaRPr lang="en-SE"/>
          </a:p>
        </p:txBody>
      </p:sp>
      <p:sp>
        <p:nvSpPr>
          <p:cNvPr id="6" name="Footer Placeholder 5">
            <a:extLst>
              <a:ext uri="{FF2B5EF4-FFF2-40B4-BE49-F238E27FC236}">
                <a16:creationId xmlns:a16="http://schemas.microsoft.com/office/drawing/2014/main" id="{D08DABAC-758F-B3D7-B096-8A9A87A1C545}"/>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FDBA903A-030D-C7DA-111F-CDD1AD3E73D6}"/>
              </a:ext>
            </a:extLst>
          </p:cNvPr>
          <p:cNvSpPr>
            <a:spLocks noGrp="1"/>
          </p:cNvSpPr>
          <p:nvPr>
            <p:ph type="sldNum" sz="quarter" idx="12"/>
          </p:nvPr>
        </p:nvSpPr>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621436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45C91A-21CD-A533-5448-CC6B1FCB00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178572B8-14B7-86F0-9E9C-01D685DA12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162BC2A-58C4-A087-203A-B945273BBA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11/7/2023</a:t>
            </a:fld>
            <a:endParaRPr lang="en-US" dirty="0"/>
          </a:p>
        </p:txBody>
      </p:sp>
      <p:sp>
        <p:nvSpPr>
          <p:cNvPr id="5" name="Footer Placeholder 4">
            <a:extLst>
              <a:ext uri="{FF2B5EF4-FFF2-40B4-BE49-F238E27FC236}">
                <a16:creationId xmlns:a16="http://schemas.microsoft.com/office/drawing/2014/main" id="{33EC70AD-071A-402C-34CC-2300714277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41130A8-58FA-4DA5-7A6A-03C9E56825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grpSp>
        <p:nvGrpSpPr>
          <p:cNvPr id="7" name="Group 6">
            <a:extLst>
              <a:ext uri="{FF2B5EF4-FFF2-40B4-BE49-F238E27FC236}">
                <a16:creationId xmlns:a16="http://schemas.microsoft.com/office/drawing/2014/main" id="{FDB15D30-6292-20E2-6BDD-C5E6E4FFD4DA}"/>
              </a:ext>
            </a:extLst>
          </p:cNvPr>
          <p:cNvGrpSpPr/>
          <p:nvPr userDrawn="1"/>
        </p:nvGrpSpPr>
        <p:grpSpPr>
          <a:xfrm>
            <a:off x="179523" y="6121210"/>
            <a:ext cx="6520219" cy="633095"/>
            <a:chOff x="519728" y="10058718"/>
            <a:chExt cx="6520219" cy="633095"/>
          </a:xfrm>
        </p:grpSpPr>
        <p:pic>
          <p:nvPicPr>
            <p:cNvPr id="8" name="Picture 7">
              <a:extLst>
                <a:ext uri="{FF2B5EF4-FFF2-40B4-BE49-F238E27FC236}">
                  <a16:creationId xmlns:a16="http://schemas.microsoft.com/office/drawing/2014/main" id="{F895377C-CE6F-5B78-A937-68EBD5A62936}"/>
                </a:ext>
              </a:extLst>
            </p:cNvPr>
            <p:cNvPicPr/>
            <p:nvPr userDrawn="1"/>
          </p:nvPicPr>
          <p:blipFill>
            <a:blip r:embed="rId13">
              <a:extLst>
                <a:ext uri="{28A0092B-C50C-407E-A947-70E740481C1C}">
                  <a14:useLocalDpi xmlns:a14="http://schemas.microsoft.com/office/drawing/2010/main" val="0"/>
                </a:ext>
              </a:extLst>
            </a:blip>
            <a:stretch>
              <a:fillRect/>
            </a:stretch>
          </p:blipFill>
          <p:spPr>
            <a:xfrm>
              <a:off x="519728" y="10058718"/>
              <a:ext cx="2218055" cy="633095"/>
            </a:xfrm>
            <a:prstGeom prst="rect">
              <a:avLst/>
            </a:prstGeom>
          </p:spPr>
        </p:pic>
        <p:sp>
          <p:nvSpPr>
            <p:cNvPr id="9" name="TextBox 8">
              <a:extLst>
                <a:ext uri="{FF2B5EF4-FFF2-40B4-BE49-F238E27FC236}">
                  <a16:creationId xmlns:a16="http://schemas.microsoft.com/office/drawing/2014/main" id="{5A6D1CB1-2105-3D52-92CD-D23013AE5F32}"/>
                </a:ext>
              </a:extLst>
            </p:cNvPr>
            <p:cNvSpPr txBox="1"/>
            <p:nvPr userDrawn="1"/>
          </p:nvSpPr>
          <p:spPr>
            <a:xfrm>
              <a:off x="2796720" y="10142137"/>
              <a:ext cx="4243227" cy="461665"/>
            </a:xfrm>
            <a:prstGeom prst="rect">
              <a:avLst/>
            </a:prstGeom>
            <a:noFill/>
          </p:spPr>
          <p:txBody>
            <a:bodyPr wrap="square" rtlCol="0">
              <a:spAutoFit/>
            </a:bodyPr>
            <a:lstStyle/>
            <a:p>
              <a:r>
                <a:rPr lang="en-GB" sz="800" dirty="0"/>
                <a:t>Reference number: 618596-EPP-1-2020-1-SE-EPPKA2-CBHE-JP</a:t>
              </a:r>
              <a:br>
                <a:rPr lang="en-GB" sz="800" dirty="0"/>
              </a:br>
              <a:r>
                <a:rPr lang="en-GB" sz="800" dirty="0"/>
                <a:t>This publication [communication] reflects the views only of the authors, and the Commission cannot be held responsible for any use, which may be made of the information contained therein.</a:t>
              </a:r>
            </a:p>
          </p:txBody>
        </p:sp>
      </p:grpSp>
      <p:pic>
        <p:nvPicPr>
          <p:cNvPr id="10" name="Picture 9">
            <a:extLst>
              <a:ext uri="{FF2B5EF4-FFF2-40B4-BE49-F238E27FC236}">
                <a16:creationId xmlns:a16="http://schemas.microsoft.com/office/drawing/2014/main" id="{BCA95D69-B4A9-642D-FE61-3393FF23997B}"/>
              </a:ext>
            </a:extLst>
          </p:cNvPr>
          <p:cNvPicPr>
            <a:picLocks noChangeAspect="1"/>
          </p:cNvPicPr>
          <p:nvPr userDrawn="1"/>
        </p:nvPicPr>
        <p:blipFill>
          <a:blip r:embed="rId14"/>
          <a:stretch>
            <a:fillRect/>
          </a:stretch>
        </p:blipFill>
        <p:spPr>
          <a:xfrm>
            <a:off x="11058439" y="5504807"/>
            <a:ext cx="1074143" cy="1309111"/>
          </a:xfrm>
          <a:prstGeom prst="rect">
            <a:avLst/>
          </a:prstGeom>
        </p:spPr>
      </p:pic>
    </p:spTree>
    <p:extLst>
      <p:ext uri="{BB962C8B-B14F-4D97-AF65-F5344CB8AC3E}">
        <p14:creationId xmlns:p14="http://schemas.microsoft.com/office/powerpoint/2010/main" val="41803233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effectivehealthcare.ahrq.gov/products/pressure-ulcer-prevention/research-protocol" TargetMode="External"/><Relationship Id="rId2" Type="http://schemas.openxmlformats.org/officeDocument/2006/relationships/hyperlink" Target="https://journalppw.com/index.php/jpsp/article/view/6381/4211" TargetMode="Externa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049D7-B4C4-4AE7-A912-3E88EB25B56A}"/>
              </a:ext>
            </a:extLst>
          </p:cNvPr>
          <p:cNvSpPr>
            <a:spLocks noGrp="1"/>
          </p:cNvSpPr>
          <p:nvPr>
            <p:ph type="ctrTitle"/>
          </p:nvPr>
        </p:nvSpPr>
        <p:spPr/>
        <p:txBody>
          <a:bodyPr/>
          <a:lstStyle/>
          <a:p>
            <a:r>
              <a:rPr lang="en-GB" b="1" dirty="0">
                <a:solidFill>
                  <a:srgbClr val="0070C0"/>
                </a:solidFill>
              </a:rPr>
              <a:t>Comprehensive Care</a:t>
            </a:r>
          </a:p>
        </p:txBody>
      </p:sp>
      <p:sp>
        <p:nvSpPr>
          <p:cNvPr id="3" name="Subtitle 2">
            <a:extLst>
              <a:ext uri="{FF2B5EF4-FFF2-40B4-BE49-F238E27FC236}">
                <a16:creationId xmlns:a16="http://schemas.microsoft.com/office/drawing/2014/main" id="{36339862-C1FA-4932-A0FD-7FEF9EDB3295}"/>
              </a:ext>
            </a:extLst>
          </p:cNvPr>
          <p:cNvSpPr>
            <a:spLocks noGrp="1"/>
          </p:cNvSpPr>
          <p:nvPr>
            <p:ph type="subTitle" idx="1"/>
          </p:nvPr>
        </p:nvSpPr>
        <p:spPr/>
        <p:txBody>
          <a:bodyPr/>
          <a:lstStyle/>
          <a:p>
            <a:r>
              <a:rPr lang="en-GB" dirty="0">
                <a:solidFill>
                  <a:srgbClr val="0070C0"/>
                </a:solidFill>
              </a:rPr>
              <a:t>Lecture Two</a:t>
            </a:r>
          </a:p>
          <a:p>
            <a:r>
              <a:rPr lang="en-GB" dirty="0">
                <a:solidFill>
                  <a:srgbClr val="0070C0"/>
                </a:solidFill>
              </a:rPr>
              <a:t>Physical / Biological Factors affecting people living with NDDs.</a:t>
            </a:r>
          </a:p>
        </p:txBody>
      </p:sp>
    </p:spTree>
    <p:extLst>
      <p:ext uri="{BB962C8B-B14F-4D97-AF65-F5344CB8AC3E}">
        <p14:creationId xmlns:p14="http://schemas.microsoft.com/office/powerpoint/2010/main" val="634228462"/>
      </p:ext>
    </p:extLst>
  </p:cSld>
  <p:clrMapOvr>
    <a:masterClrMapping/>
  </p:clrMapOvr>
  <mc:AlternateContent xmlns:mc="http://schemas.openxmlformats.org/markup-compatibility/2006" xmlns:p14="http://schemas.microsoft.com/office/powerpoint/2010/main">
    <mc:Choice Requires="p14">
      <p:transition spd="slow" p14:dur="2000" advTm="37906"/>
    </mc:Choice>
    <mc:Fallback xmlns="">
      <p:transition spd="slow" advTm="37906"/>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72028-BCD8-459D-BC51-2FDD5F9B17EA}"/>
              </a:ext>
            </a:extLst>
          </p:cNvPr>
          <p:cNvSpPr>
            <a:spLocks noGrp="1"/>
          </p:cNvSpPr>
          <p:nvPr>
            <p:ph type="title"/>
          </p:nvPr>
        </p:nvSpPr>
        <p:spPr>
          <a:xfrm>
            <a:off x="838200" y="365126"/>
            <a:ext cx="10515600" cy="520700"/>
          </a:xfrm>
        </p:spPr>
        <p:txBody>
          <a:bodyPr>
            <a:normAutofit fontScale="90000"/>
          </a:bodyPr>
          <a:lstStyle/>
          <a:p>
            <a:r>
              <a:rPr lang="en-GB" b="1" dirty="0">
                <a:solidFill>
                  <a:srgbClr val="0070C0"/>
                </a:solidFill>
              </a:rPr>
              <a:t>Medication-</a:t>
            </a:r>
            <a:r>
              <a:rPr lang="en-GB" dirty="0">
                <a:solidFill>
                  <a:srgbClr val="0070C0"/>
                </a:solidFill>
              </a:rPr>
              <a:t> potential issues to consider</a:t>
            </a:r>
          </a:p>
        </p:txBody>
      </p:sp>
      <p:sp>
        <p:nvSpPr>
          <p:cNvPr id="3" name="Content Placeholder 2">
            <a:extLst>
              <a:ext uri="{FF2B5EF4-FFF2-40B4-BE49-F238E27FC236}">
                <a16:creationId xmlns:a16="http://schemas.microsoft.com/office/drawing/2014/main" id="{D6D7014B-79CF-4083-8472-EAB1854BE416}"/>
              </a:ext>
            </a:extLst>
          </p:cNvPr>
          <p:cNvSpPr>
            <a:spLocks noGrp="1"/>
          </p:cNvSpPr>
          <p:nvPr>
            <p:ph idx="1"/>
          </p:nvPr>
        </p:nvSpPr>
        <p:spPr>
          <a:xfrm>
            <a:off x="704850" y="1035050"/>
            <a:ext cx="10515600" cy="4351338"/>
          </a:xfrm>
        </p:spPr>
        <p:txBody>
          <a:bodyPr>
            <a:normAutofit fontScale="77500" lnSpcReduction="20000"/>
          </a:bodyPr>
          <a:lstStyle/>
          <a:p>
            <a:r>
              <a:rPr lang="en-GB" b="1" i="1" dirty="0">
                <a:solidFill>
                  <a:srgbClr val="0070C0"/>
                </a:solidFill>
              </a:rPr>
              <a:t>Insulin:</a:t>
            </a:r>
            <a:r>
              <a:rPr lang="en-GB" dirty="0">
                <a:solidFill>
                  <a:srgbClr val="0070C0"/>
                </a:solidFill>
              </a:rPr>
              <a:t> risk= low blood sugar associated with fatigue, mood changes, inability to speak, sweating, confusion/ disorientation, seizures, muscle twitching, </a:t>
            </a:r>
            <a:r>
              <a:rPr lang="en-GB" dirty="0" err="1">
                <a:solidFill>
                  <a:srgbClr val="0070C0"/>
                </a:solidFill>
              </a:rPr>
              <a:t>palor</a:t>
            </a:r>
            <a:r>
              <a:rPr lang="en-GB" dirty="0">
                <a:solidFill>
                  <a:srgbClr val="0070C0"/>
                </a:solidFill>
              </a:rPr>
              <a:t>, altered consciousness, death.</a:t>
            </a:r>
          </a:p>
          <a:p>
            <a:r>
              <a:rPr lang="en-GB" b="1" i="1" dirty="0">
                <a:solidFill>
                  <a:srgbClr val="0070C0"/>
                </a:solidFill>
              </a:rPr>
              <a:t>Losartan potassium, </a:t>
            </a:r>
            <a:r>
              <a:rPr lang="en-GB" dirty="0">
                <a:solidFill>
                  <a:srgbClr val="0070C0"/>
                </a:solidFill>
              </a:rPr>
              <a:t>to treat hypertension: possible unwanted effects = dizziness, headaches, nausea, sickness, diarrhoea, joint/ muscle pain; hypotension… light headed, weak, blurred vision, confusion, fainting…</a:t>
            </a:r>
          </a:p>
          <a:p>
            <a:r>
              <a:rPr lang="en-GB" b="1" i="1" dirty="0" err="1">
                <a:solidFill>
                  <a:srgbClr val="0070C0"/>
                </a:solidFill>
              </a:rPr>
              <a:t>Benxzeol</a:t>
            </a:r>
            <a:r>
              <a:rPr lang="en-GB" dirty="0">
                <a:solidFill>
                  <a:srgbClr val="0070C0"/>
                </a:solidFill>
              </a:rPr>
              <a:t> (</a:t>
            </a:r>
            <a:r>
              <a:rPr lang="en-GB" i="0" dirty="0">
                <a:solidFill>
                  <a:srgbClr val="0070C0"/>
                </a:solidFill>
                <a:effectLst/>
              </a:rPr>
              <a:t>Trihexyphenidyl</a:t>
            </a:r>
            <a:r>
              <a:rPr lang="en-GB" dirty="0">
                <a:solidFill>
                  <a:srgbClr val="0070C0"/>
                </a:solidFill>
              </a:rPr>
              <a:t>,</a:t>
            </a:r>
            <a:r>
              <a:rPr lang="en-GB" i="0" dirty="0">
                <a:solidFill>
                  <a:srgbClr val="0070C0"/>
                </a:solidFill>
                <a:effectLst/>
              </a:rPr>
              <a:t> </a:t>
            </a:r>
            <a:r>
              <a:rPr lang="en-GB" dirty="0">
                <a:solidFill>
                  <a:srgbClr val="0070C0"/>
                </a:solidFill>
              </a:rPr>
              <a:t>antispasmodic, antimuscarinic, for </a:t>
            </a:r>
            <a:r>
              <a:rPr lang="en-GB" b="0" i="0" dirty="0">
                <a:solidFill>
                  <a:srgbClr val="0070C0"/>
                </a:solidFill>
                <a:effectLst/>
              </a:rPr>
              <a:t>stiffness, tremors, spasms, and poor muscle control stiffness, tremors, spasms, and poor muscle control). Unwanted effects can include drowsiness, vertigo, headaches, agitation, anxiet</a:t>
            </a:r>
            <a:r>
              <a:rPr lang="en-GB" dirty="0">
                <a:solidFill>
                  <a:srgbClr val="0070C0"/>
                </a:solidFill>
              </a:rPr>
              <a:t>y, nausea, constipation, pupil dilation with or without photophobia (glaucoma- contraindication). </a:t>
            </a:r>
          </a:p>
          <a:p>
            <a:r>
              <a:rPr lang="en-GB" dirty="0">
                <a:solidFill>
                  <a:srgbClr val="0070C0"/>
                </a:solidFill>
              </a:rPr>
              <a:t> </a:t>
            </a:r>
            <a:r>
              <a:rPr lang="en-GB" b="1" i="1" dirty="0">
                <a:solidFill>
                  <a:srgbClr val="0070C0"/>
                </a:solidFill>
              </a:rPr>
              <a:t>Levodopa</a:t>
            </a:r>
            <a:r>
              <a:rPr lang="en-GB" dirty="0">
                <a:solidFill>
                  <a:srgbClr val="0070C0"/>
                </a:solidFill>
              </a:rPr>
              <a:t> (often combined with </a:t>
            </a:r>
            <a:r>
              <a:rPr lang="en-GB" dirty="0" err="1">
                <a:solidFill>
                  <a:srgbClr val="0070C0"/>
                </a:solidFill>
              </a:rPr>
              <a:t>benserazide</a:t>
            </a:r>
            <a:r>
              <a:rPr lang="en-GB" dirty="0">
                <a:solidFill>
                  <a:srgbClr val="0070C0"/>
                </a:solidFill>
              </a:rPr>
              <a:t> or carbidopa- stop </a:t>
            </a:r>
            <a:r>
              <a:rPr lang="en-GB" dirty="0" err="1">
                <a:solidFill>
                  <a:srgbClr val="0070C0"/>
                </a:solidFill>
              </a:rPr>
              <a:t>l-dopa</a:t>
            </a:r>
            <a:r>
              <a:rPr lang="en-GB" dirty="0">
                <a:solidFill>
                  <a:srgbClr val="0070C0"/>
                </a:solidFill>
              </a:rPr>
              <a:t> being broken down in bloodstream before crossing b-b barrier, also reduce L-dopa effects of tiredness, nausea, vomiting, dizziness). Other effects may include: loss of appetite, diarrhoea, dry mouth, constipation, mouth and throat pain, change in taste sense, forgetfulness, confusion, light-headedness, lowered blood pressure, dyskinesia, hallucinations, sleep disturbance/ unusual dreams, impulsivity (uncommon).</a:t>
            </a:r>
            <a:endParaRPr lang="en-GB" b="0" i="0" dirty="0">
              <a:solidFill>
                <a:srgbClr val="0070C0"/>
              </a:solidFill>
              <a:effectLst/>
              <a:latin typeface="arial" panose="020B0604020202020204" pitchFamily="34" charset="0"/>
            </a:endParaRPr>
          </a:p>
          <a:p>
            <a:endParaRPr lang="en-GB" dirty="0">
              <a:solidFill>
                <a:srgbClr val="0070C0"/>
              </a:solidFill>
            </a:endParaRPr>
          </a:p>
          <a:p>
            <a:endParaRPr lang="en-GB" dirty="0">
              <a:solidFill>
                <a:srgbClr val="0070C0"/>
              </a:solidFill>
            </a:endParaRPr>
          </a:p>
          <a:p>
            <a:endParaRPr lang="en-GB" dirty="0">
              <a:solidFill>
                <a:srgbClr val="0070C0"/>
              </a:solidFill>
            </a:endParaRPr>
          </a:p>
          <a:p>
            <a:endParaRPr lang="en-GB" dirty="0">
              <a:solidFill>
                <a:srgbClr val="0070C0"/>
              </a:solidFill>
            </a:endParaRPr>
          </a:p>
        </p:txBody>
      </p:sp>
    </p:spTree>
    <p:extLst>
      <p:ext uri="{BB962C8B-B14F-4D97-AF65-F5344CB8AC3E}">
        <p14:creationId xmlns:p14="http://schemas.microsoft.com/office/powerpoint/2010/main" val="2516887897"/>
      </p:ext>
    </p:extLst>
  </p:cSld>
  <p:clrMapOvr>
    <a:masterClrMapping/>
  </p:clrMapOvr>
  <mc:AlternateContent xmlns:mc="http://schemas.openxmlformats.org/markup-compatibility/2006" xmlns:p14="http://schemas.microsoft.com/office/powerpoint/2010/main">
    <mc:Choice Requires="p14">
      <p:transition spd="slow" p14:dur="2000" advTm="284571"/>
    </mc:Choice>
    <mc:Fallback xmlns="">
      <p:transition spd="slow" advTm="284571"/>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96926-2ADF-46B2-AEB4-4AEBDAD16FEB}"/>
              </a:ext>
            </a:extLst>
          </p:cNvPr>
          <p:cNvSpPr>
            <a:spLocks noGrp="1"/>
          </p:cNvSpPr>
          <p:nvPr>
            <p:ph type="title"/>
          </p:nvPr>
        </p:nvSpPr>
        <p:spPr/>
        <p:txBody>
          <a:bodyPr/>
          <a:lstStyle/>
          <a:p>
            <a:r>
              <a:rPr lang="en-GB" b="1" dirty="0">
                <a:solidFill>
                  <a:srgbClr val="0070C0"/>
                </a:solidFill>
              </a:rPr>
              <a:t>Some</a:t>
            </a:r>
            <a:r>
              <a:rPr lang="en-GB" dirty="0">
                <a:solidFill>
                  <a:srgbClr val="0070C0"/>
                </a:solidFill>
              </a:rPr>
              <a:t> immediately obvious </a:t>
            </a:r>
            <a:r>
              <a:rPr lang="en-GB" b="1" dirty="0">
                <a:solidFill>
                  <a:srgbClr val="0070C0"/>
                </a:solidFill>
              </a:rPr>
              <a:t>physical</a:t>
            </a:r>
            <a:r>
              <a:rPr lang="en-GB" dirty="0">
                <a:solidFill>
                  <a:srgbClr val="0070C0"/>
                </a:solidFill>
              </a:rPr>
              <a:t> impacts</a:t>
            </a:r>
          </a:p>
        </p:txBody>
      </p:sp>
      <p:sp>
        <p:nvSpPr>
          <p:cNvPr id="3" name="Content Placeholder 2">
            <a:extLst>
              <a:ext uri="{FF2B5EF4-FFF2-40B4-BE49-F238E27FC236}">
                <a16:creationId xmlns:a16="http://schemas.microsoft.com/office/drawing/2014/main" id="{93767F50-D028-4622-87BA-5761CDFFAC4E}"/>
              </a:ext>
            </a:extLst>
          </p:cNvPr>
          <p:cNvSpPr>
            <a:spLocks noGrp="1"/>
          </p:cNvSpPr>
          <p:nvPr>
            <p:ph idx="1"/>
          </p:nvPr>
        </p:nvSpPr>
        <p:spPr/>
        <p:txBody>
          <a:bodyPr/>
          <a:lstStyle/>
          <a:p>
            <a:r>
              <a:rPr lang="en-GB" b="1" i="1" dirty="0">
                <a:solidFill>
                  <a:srgbClr val="0070C0"/>
                </a:solidFill>
              </a:rPr>
              <a:t>Maintaining a safe environment, and mobilising</a:t>
            </a:r>
            <a:r>
              <a:rPr lang="en-GB" dirty="0">
                <a:solidFill>
                  <a:srgbClr val="0070C0"/>
                </a:solidFill>
              </a:rPr>
              <a:t>: walking difficulty, shuffling gait, falls tendency.</a:t>
            </a:r>
          </a:p>
          <a:p>
            <a:r>
              <a:rPr lang="en-GB" b="1" i="1" dirty="0">
                <a:solidFill>
                  <a:srgbClr val="0070C0"/>
                </a:solidFill>
              </a:rPr>
              <a:t>Eliminating: </a:t>
            </a:r>
            <a:r>
              <a:rPr lang="en-GB" dirty="0">
                <a:solidFill>
                  <a:srgbClr val="0070C0"/>
                </a:solidFill>
              </a:rPr>
              <a:t>Double incontinence, wears diapers.</a:t>
            </a:r>
          </a:p>
          <a:p>
            <a:r>
              <a:rPr lang="en-GB" b="1" i="1" dirty="0">
                <a:solidFill>
                  <a:srgbClr val="0070C0"/>
                </a:solidFill>
              </a:rPr>
              <a:t>Washing and dressing: </a:t>
            </a:r>
            <a:r>
              <a:rPr lang="en-GB" dirty="0">
                <a:solidFill>
                  <a:srgbClr val="0070C0"/>
                </a:solidFill>
              </a:rPr>
              <a:t>needs assistance.</a:t>
            </a:r>
          </a:p>
          <a:p>
            <a:r>
              <a:rPr lang="en-GB" b="1" i="1" dirty="0">
                <a:solidFill>
                  <a:srgbClr val="0070C0"/>
                </a:solidFill>
              </a:rPr>
              <a:t>Maintaining a safe environment, Eating and drinking</a:t>
            </a:r>
            <a:r>
              <a:rPr lang="en-GB" dirty="0">
                <a:solidFill>
                  <a:srgbClr val="0070C0"/>
                </a:solidFill>
              </a:rPr>
              <a:t>: Hypoglycaemia, prone to fainting. Slow and ‘messy’ eating- needs assistance to eat and drink. </a:t>
            </a:r>
          </a:p>
          <a:p>
            <a:endParaRPr lang="en-GB" dirty="0">
              <a:solidFill>
                <a:srgbClr val="0070C0"/>
              </a:solidFill>
            </a:endParaRPr>
          </a:p>
          <a:p>
            <a:endParaRPr lang="en-GB" dirty="0">
              <a:solidFill>
                <a:srgbClr val="0070C0"/>
              </a:solidFill>
            </a:endParaRPr>
          </a:p>
        </p:txBody>
      </p:sp>
    </p:spTree>
    <p:extLst>
      <p:ext uri="{BB962C8B-B14F-4D97-AF65-F5344CB8AC3E}">
        <p14:creationId xmlns:p14="http://schemas.microsoft.com/office/powerpoint/2010/main" val="2954011894"/>
      </p:ext>
    </p:extLst>
  </p:cSld>
  <p:clrMapOvr>
    <a:masterClrMapping/>
  </p:clrMapOvr>
  <mc:AlternateContent xmlns:mc="http://schemas.openxmlformats.org/markup-compatibility/2006" xmlns:p14="http://schemas.microsoft.com/office/powerpoint/2010/main">
    <mc:Choice Requires="p14">
      <p:transition spd="slow" p14:dur="2000" advTm="85818"/>
    </mc:Choice>
    <mc:Fallback xmlns="">
      <p:transition spd="slow" advTm="85818"/>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29FA7-849F-4BBB-BCE9-BDA651216342}"/>
              </a:ext>
            </a:extLst>
          </p:cNvPr>
          <p:cNvSpPr>
            <a:spLocks noGrp="1"/>
          </p:cNvSpPr>
          <p:nvPr>
            <p:ph type="title"/>
          </p:nvPr>
        </p:nvSpPr>
        <p:spPr>
          <a:xfrm>
            <a:off x="676275" y="182880"/>
            <a:ext cx="10515600" cy="558800"/>
          </a:xfrm>
        </p:spPr>
        <p:txBody>
          <a:bodyPr>
            <a:normAutofit fontScale="90000"/>
          </a:bodyPr>
          <a:lstStyle/>
          <a:p>
            <a:r>
              <a:rPr lang="en-GB" sz="3200" dirty="0"/>
              <a:t>Care plan to address physical issues   -   Updated 25 October 2024.</a:t>
            </a:r>
          </a:p>
        </p:txBody>
      </p:sp>
      <p:graphicFrame>
        <p:nvGraphicFramePr>
          <p:cNvPr id="4" name="Table 4">
            <a:extLst>
              <a:ext uri="{FF2B5EF4-FFF2-40B4-BE49-F238E27FC236}">
                <a16:creationId xmlns:a16="http://schemas.microsoft.com/office/drawing/2014/main" id="{F08908A5-76B6-47F1-B847-7F936818AEF6}"/>
              </a:ext>
            </a:extLst>
          </p:cNvPr>
          <p:cNvGraphicFramePr>
            <a:graphicFrameLocks noGrp="1"/>
          </p:cNvGraphicFramePr>
          <p:nvPr>
            <p:ph idx="1"/>
            <p:extLst>
              <p:ext uri="{D42A27DB-BD31-4B8C-83A1-F6EECF244321}">
                <p14:modId xmlns:p14="http://schemas.microsoft.com/office/powerpoint/2010/main" val="716434797"/>
              </p:ext>
            </p:extLst>
          </p:nvPr>
        </p:nvGraphicFramePr>
        <p:xfrm>
          <a:off x="223838" y="970915"/>
          <a:ext cx="11744324" cy="5394960"/>
        </p:xfrm>
        <a:graphic>
          <a:graphicData uri="http://schemas.openxmlformats.org/drawingml/2006/table">
            <a:tbl>
              <a:tblPr firstRow="1" bandRow="1">
                <a:tableStyleId>{5C22544A-7EE6-4342-B048-85BDC9FD1C3A}</a:tableStyleId>
              </a:tblPr>
              <a:tblGrid>
                <a:gridCol w="1409700">
                  <a:extLst>
                    <a:ext uri="{9D8B030D-6E8A-4147-A177-3AD203B41FA5}">
                      <a16:colId xmlns:a16="http://schemas.microsoft.com/office/drawing/2014/main" val="305697139"/>
                    </a:ext>
                  </a:extLst>
                </a:gridCol>
                <a:gridCol w="1825089">
                  <a:extLst>
                    <a:ext uri="{9D8B030D-6E8A-4147-A177-3AD203B41FA5}">
                      <a16:colId xmlns:a16="http://schemas.microsoft.com/office/drawing/2014/main" val="1231911662"/>
                    </a:ext>
                  </a:extLst>
                </a:gridCol>
                <a:gridCol w="1826247">
                  <a:extLst>
                    <a:ext uri="{9D8B030D-6E8A-4147-A177-3AD203B41FA5}">
                      <a16:colId xmlns:a16="http://schemas.microsoft.com/office/drawing/2014/main" val="1040445687"/>
                    </a:ext>
                  </a:extLst>
                </a:gridCol>
                <a:gridCol w="2632516">
                  <a:extLst>
                    <a:ext uri="{9D8B030D-6E8A-4147-A177-3AD203B41FA5}">
                      <a16:colId xmlns:a16="http://schemas.microsoft.com/office/drawing/2014/main" val="86712715"/>
                    </a:ext>
                  </a:extLst>
                </a:gridCol>
                <a:gridCol w="2540179">
                  <a:extLst>
                    <a:ext uri="{9D8B030D-6E8A-4147-A177-3AD203B41FA5}">
                      <a16:colId xmlns:a16="http://schemas.microsoft.com/office/drawing/2014/main" val="425531760"/>
                    </a:ext>
                  </a:extLst>
                </a:gridCol>
                <a:gridCol w="1510593">
                  <a:extLst>
                    <a:ext uri="{9D8B030D-6E8A-4147-A177-3AD203B41FA5}">
                      <a16:colId xmlns:a16="http://schemas.microsoft.com/office/drawing/2014/main" val="1301695596"/>
                    </a:ext>
                  </a:extLst>
                </a:gridCol>
              </a:tblGrid>
              <a:tr h="370840">
                <a:tc>
                  <a:txBody>
                    <a:bodyPr/>
                    <a:lstStyle/>
                    <a:p>
                      <a:r>
                        <a:rPr lang="en-GB" dirty="0"/>
                        <a:t>Relevant activity / activities of living</a:t>
                      </a:r>
                    </a:p>
                  </a:txBody>
                  <a:tcPr/>
                </a:tc>
                <a:tc>
                  <a:txBody>
                    <a:bodyPr/>
                    <a:lstStyle/>
                    <a:p>
                      <a:r>
                        <a:rPr lang="en-GB" dirty="0"/>
                        <a:t>Problem (actual and potential)</a:t>
                      </a:r>
                    </a:p>
                  </a:txBody>
                  <a:tcPr/>
                </a:tc>
                <a:tc>
                  <a:txBody>
                    <a:bodyPr/>
                    <a:lstStyle/>
                    <a:p>
                      <a:r>
                        <a:rPr lang="en-GB" dirty="0"/>
                        <a:t>Goal</a:t>
                      </a:r>
                    </a:p>
                  </a:txBody>
                  <a:tcPr/>
                </a:tc>
                <a:tc>
                  <a:txBody>
                    <a:bodyPr/>
                    <a:lstStyle/>
                    <a:p>
                      <a:r>
                        <a:rPr lang="en-GB" dirty="0"/>
                        <a:t>Care interventions</a:t>
                      </a:r>
                    </a:p>
                  </a:txBody>
                  <a:tcPr/>
                </a:tc>
                <a:tc>
                  <a:txBody>
                    <a:bodyPr/>
                    <a:lstStyle/>
                    <a:p>
                      <a:r>
                        <a:rPr lang="en-GB" dirty="0"/>
                        <a:t>Rationale</a:t>
                      </a:r>
                    </a:p>
                  </a:txBody>
                  <a:tcPr/>
                </a:tc>
                <a:tc>
                  <a:txBody>
                    <a:bodyPr/>
                    <a:lstStyle/>
                    <a:p>
                      <a:r>
                        <a:rPr lang="en-GB" dirty="0"/>
                        <a:t>Evaluation</a:t>
                      </a:r>
                    </a:p>
                  </a:txBody>
                  <a:tcPr/>
                </a:tc>
                <a:extLst>
                  <a:ext uri="{0D108BD9-81ED-4DB2-BD59-A6C34878D82A}">
                    <a16:rowId xmlns:a16="http://schemas.microsoft.com/office/drawing/2014/main" val="554152754"/>
                  </a:ext>
                </a:extLst>
              </a:tr>
              <a:tr h="370840">
                <a:tc>
                  <a:txBody>
                    <a:bodyPr/>
                    <a:lstStyle/>
                    <a:p>
                      <a:r>
                        <a:rPr lang="en-GB" sz="1200" b="1" i="1" dirty="0">
                          <a:solidFill>
                            <a:srgbClr val="0070C0"/>
                          </a:solidFill>
                        </a:rPr>
                        <a:t>Maintaining a safe environment, and mobilising.</a:t>
                      </a:r>
                      <a:endParaRPr lang="en-GB" sz="1200" dirty="0">
                        <a:solidFill>
                          <a:srgbClr val="0070C0"/>
                        </a:solidFill>
                      </a:endParaRPr>
                    </a:p>
                  </a:txBody>
                  <a:tcPr/>
                </a:tc>
                <a:tc>
                  <a:txBody>
                    <a:bodyPr/>
                    <a:lstStyle/>
                    <a:p>
                      <a:r>
                        <a:rPr lang="en-GB" sz="1200" dirty="0">
                          <a:solidFill>
                            <a:srgbClr val="0070C0"/>
                          </a:solidFill>
                        </a:rPr>
                        <a:t>1 Walking is slow</a:t>
                      </a:r>
                    </a:p>
                    <a:p>
                      <a:r>
                        <a:rPr lang="en-GB" sz="1200" dirty="0">
                          <a:solidFill>
                            <a:srgbClr val="0070C0"/>
                          </a:solidFill>
                        </a:rPr>
                        <a:t>2 Shuffling gait and prone to falls.</a:t>
                      </a:r>
                    </a:p>
                  </a:txBody>
                  <a:tcPr/>
                </a:tc>
                <a:tc>
                  <a:txBody>
                    <a:bodyPr/>
                    <a:lstStyle/>
                    <a:p>
                      <a:r>
                        <a:rPr lang="en-GB" sz="1200" dirty="0">
                          <a:solidFill>
                            <a:srgbClr val="0070C0"/>
                          </a:solidFill>
                        </a:rPr>
                        <a:t>1 Kamala will enjoy walking as able and will participate in meaningful activities. </a:t>
                      </a:r>
                    </a:p>
                    <a:p>
                      <a:r>
                        <a:rPr lang="en-GB" sz="1200" dirty="0">
                          <a:solidFill>
                            <a:srgbClr val="0070C0"/>
                          </a:solidFill>
                        </a:rPr>
                        <a:t>2 Kamala will not fall.</a:t>
                      </a:r>
                    </a:p>
                  </a:txBody>
                  <a:tcPr/>
                </a:tc>
                <a:tc>
                  <a:txBody>
                    <a:bodyPr/>
                    <a:lstStyle/>
                    <a:p>
                      <a:pPr marL="285750" indent="-285750">
                        <a:buFont typeface="Arial" panose="020B0604020202020204" pitchFamily="34" charset="0"/>
                        <a:buChar char="•"/>
                      </a:pPr>
                      <a:r>
                        <a:rPr lang="en-GB" sz="1200" dirty="0">
                          <a:solidFill>
                            <a:srgbClr val="0070C0"/>
                          </a:solidFill>
                        </a:rPr>
                        <a:t>Kamala will be encouraged to begin walking in good time to get to where she wants / needs to be.</a:t>
                      </a:r>
                    </a:p>
                    <a:p>
                      <a:pPr marL="285750" indent="-285750">
                        <a:buFont typeface="Arial" panose="020B0604020202020204" pitchFamily="34" charset="0"/>
                        <a:buChar char="•"/>
                      </a:pPr>
                      <a:r>
                        <a:rPr lang="en-GB" sz="1200" dirty="0">
                          <a:solidFill>
                            <a:srgbClr val="0070C0"/>
                          </a:solidFill>
                        </a:rPr>
                        <a:t>Routes Kamala walks will be reviewed, and any potential trip hazards removed/ repaired.  Lighting will be enhanced. </a:t>
                      </a:r>
                    </a:p>
                    <a:p>
                      <a:pPr marL="285750" indent="-285750">
                        <a:buFont typeface="Arial" panose="020B0604020202020204" pitchFamily="34" charset="0"/>
                        <a:buChar char="•"/>
                      </a:pPr>
                      <a:r>
                        <a:rPr lang="en-GB" sz="1200" dirty="0">
                          <a:solidFill>
                            <a:srgbClr val="0070C0"/>
                          </a:solidFill>
                        </a:rPr>
                        <a:t>Kamala will be accompanied when walking, and assessment of ability / any near or actual falls documented. </a:t>
                      </a:r>
                    </a:p>
                  </a:txBody>
                  <a:tcPr/>
                </a:tc>
                <a:tc>
                  <a:txBody>
                    <a:bodyPr/>
                    <a:lstStyle/>
                    <a:p>
                      <a:pPr marL="285750" indent="-285750">
                        <a:buFont typeface="Arial" panose="020B0604020202020204" pitchFamily="34" charset="0"/>
                        <a:buChar char="•"/>
                      </a:pPr>
                      <a:r>
                        <a:rPr lang="en-GB" sz="1200" dirty="0">
                          <a:solidFill>
                            <a:srgbClr val="0070C0"/>
                          </a:solidFill>
                        </a:rPr>
                        <a:t>To increase independence in walking safely.</a:t>
                      </a:r>
                    </a:p>
                    <a:p>
                      <a:pPr marL="285750" indent="-285750">
                        <a:buFont typeface="Arial" panose="020B0604020202020204" pitchFamily="34" charset="0"/>
                        <a:buChar char="•"/>
                      </a:pPr>
                      <a:r>
                        <a:rPr lang="en-GB" sz="1200" dirty="0">
                          <a:solidFill>
                            <a:srgbClr val="0070C0"/>
                          </a:solidFill>
                        </a:rPr>
                        <a:t>Without reminders to start walking in good time, Kamala may rush, increasing likelihood of falls.</a:t>
                      </a:r>
                    </a:p>
                    <a:p>
                      <a:pPr marL="285750" indent="-285750">
                        <a:buFont typeface="Arial" panose="020B0604020202020204" pitchFamily="34" charset="0"/>
                        <a:buChar char="•"/>
                      </a:pPr>
                      <a:r>
                        <a:rPr lang="en-GB" sz="1200" dirty="0">
                          <a:solidFill>
                            <a:srgbClr val="0070C0"/>
                          </a:solidFill>
                        </a:rPr>
                        <a:t>Shuffling gait makes it more difficult to avoid trip hazards.  </a:t>
                      </a:r>
                    </a:p>
                    <a:p>
                      <a:pPr marL="285750" indent="-285750">
                        <a:buFont typeface="Arial" panose="020B0604020202020204" pitchFamily="34" charset="0"/>
                        <a:buChar char="•"/>
                      </a:pPr>
                      <a:r>
                        <a:rPr lang="en-GB" sz="1200" dirty="0">
                          <a:solidFill>
                            <a:srgbClr val="0070C0"/>
                          </a:solidFill>
                        </a:rPr>
                        <a:t>Sight acuity and observation deteriorate with age. </a:t>
                      </a:r>
                    </a:p>
                  </a:txBody>
                  <a:tcPr/>
                </a:tc>
                <a:tc>
                  <a:txBody>
                    <a:bodyPr/>
                    <a:lstStyle/>
                    <a:p>
                      <a:r>
                        <a:rPr lang="en-GB" sz="1200" dirty="0">
                          <a:solidFill>
                            <a:srgbClr val="0070C0"/>
                          </a:solidFill>
                        </a:rPr>
                        <a:t>OT will lead review by 28 October 2024, or immediately following any fall or other potentially harmful event or near event. </a:t>
                      </a:r>
                    </a:p>
                  </a:txBody>
                  <a:tcPr/>
                </a:tc>
                <a:extLst>
                  <a:ext uri="{0D108BD9-81ED-4DB2-BD59-A6C34878D82A}">
                    <a16:rowId xmlns:a16="http://schemas.microsoft.com/office/drawing/2014/main" val="717463991"/>
                  </a:ext>
                </a:extLst>
              </a:tr>
              <a:tr h="370840">
                <a:tc>
                  <a:txBody>
                    <a:bodyPr/>
                    <a:lstStyle/>
                    <a:p>
                      <a:r>
                        <a:rPr lang="en-GB" sz="1200" dirty="0">
                          <a:solidFill>
                            <a:srgbClr val="0070C0"/>
                          </a:solidFill>
                        </a:rPr>
                        <a:t>Eliminating</a:t>
                      </a:r>
                    </a:p>
                  </a:txBody>
                  <a:tcPr/>
                </a:tc>
                <a:tc>
                  <a:txBody>
                    <a:bodyPr/>
                    <a:lstStyle/>
                    <a:p>
                      <a:r>
                        <a:rPr lang="en-GB" sz="1200" dirty="0">
                          <a:solidFill>
                            <a:srgbClr val="0070C0"/>
                          </a:solidFill>
                        </a:rPr>
                        <a:t>3 Kamala is doubly incontinent.</a:t>
                      </a:r>
                    </a:p>
                    <a:p>
                      <a:r>
                        <a:rPr lang="en-GB" sz="1200" dirty="0">
                          <a:solidFill>
                            <a:srgbClr val="0070C0"/>
                          </a:solidFill>
                        </a:rPr>
                        <a:t>4 Kamala currently wears diapers- it is not known if this is necessary.</a:t>
                      </a:r>
                    </a:p>
                    <a:p>
                      <a:r>
                        <a:rPr lang="en-GB" sz="1200" dirty="0">
                          <a:solidFill>
                            <a:srgbClr val="0070C0"/>
                          </a:solidFill>
                        </a:rPr>
                        <a:t>5 Potential further risk of falls, related to problems 1&amp;2- if urgently trying to get to </a:t>
                      </a:r>
                      <a:r>
                        <a:rPr lang="en-GB" sz="1200" dirty="0" err="1">
                          <a:solidFill>
                            <a:srgbClr val="0070C0"/>
                          </a:solidFill>
                        </a:rPr>
                        <a:t>w.c.</a:t>
                      </a:r>
                      <a:r>
                        <a:rPr lang="en-GB" sz="1200" dirty="0">
                          <a:solidFill>
                            <a:srgbClr val="0070C0"/>
                          </a:solidFill>
                        </a:rPr>
                        <a:t>  </a:t>
                      </a:r>
                    </a:p>
                  </a:txBody>
                  <a:tcPr/>
                </a:tc>
                <a:tc>
                  <a:txBody>
                    <a:bodyPr/>
                    <a:lstStyle/>
                    <a:p>
                      <a:r>
                        <a:rPr lang="en-GB" sz="1200" dirty="0">
                          <a:solidFill>
                            <a:srgbClr val="0070C0"/>
                          </a:solidFill>
                        </a:rPr>
                        <a:t>3 Kamala will not be incontinent unless this impossible to achieve, in which case incontinence will be managed effectively. </a:t>
                      </a:r>
                    </a:p>
                    <a:p>
                      <a:r>
                        <a:rPr lang="en-GB" sz="1200" dirty="0">
                          <a:solidFill>
                            <a:srgbClr val="0070C0"/>
                          </a:solidFill>
                        </a:rPr>
                        <a:t>4 Kamala will not fall or nearly fall due to rushing to get to </a:t>
                      </a:r>
                      <a:r>
                        <a:rPr lang="en-GB" sz="1200" dirty="0" err="1">
                          <a:solidFill>
                            <a:srgbClr val="0070C0"/>
                          </a:solidFill>
                        </a:rPr>
                        <a:t>w.c.</a:t>
                      </a:r>
                      <a:endParaRPr lang="en-GB" sz="1200" dirty="0">
                        <a:solidFill>
                          <a:srgbClr val="0070C0"/>
                        </a:solidFill>
                      </a:endParaRPr>
                    </a:p>
                  </a:txBody>
                  <a:tcPr/>
                </a:tc>
                <a:tc>
                  <a:txBody>
                    <a:bodyPr/>
                    <a:lstStyle/>
                    <a:p>
                      <a:pPr marL="171450" indent="-171450">
                        <a:buFont typeface="Arial" panose="020B0604020202020204" pitchFamily="34" charset="0"/>
                        <a:buChar char="•"/>
                      </a:pPr>
                      <a:r>
                        <a:rPr lang="en-GB" sz="1200" dirty="0">
                          <a:solidFill>
                            <a:srgbClr val="0070C0"/>
                          </a:solidFill>
                        </a:rPr>
                        <a:t>Encourage Kamala to use </a:t>
                      </a:r>
                      <a:r>
                        <a:rPr lang="en-GB" sz="1200" dirty="0" err="1">
                          <a:solidFill>
                            <a:srgbClr val="0070C0"/>
                          </a:solidFill>
                        </a:rPr>
                        <a:t>w.c.</a:t>
                      </a:r>
                      <a:r>
                        <a:rPr lang="en-GB" sz="1200" dirty="0">
                          <a:solidFill>
                            <a:srgbClr val="0070C0"/>
                          </a:solidFill>
                        </a:rPr>
                        <a:t> every two hours; if incontinent, every hour; if incontinent every 30 minutes- reducing time until no incontinence.  </a:t>
                      </a:r>
                    </a:p>
                    <a:p>
                      <a:pPr marL="171450" indent="-171450">
                        <a:buFont typeface="Arial" panose="020B0604020202020204" pitchFamily="34" charset="0"/>
                        <a:buChar char="•"/>
                      </a:pPr>
                      <a:r>
                        <a:rPr lang="en-GB" sz="1200" dirty="0">
                          <a:solidFill>
                            <a:srgbClr val="0070C0"/>
                          </a:solidFill>
                        </a:rPr>
                        <a:t>Document findings.</a:t>
                      </a:r>
                    </a:p>
                    <a:p>
                      <a:pPr marL="171450" indent="-171450">
                        <a:buFont typeface="Arial" panose="020B0604020202020204" pitchFamily="34" charset="0"/>
                        <a:buChar char="•"/>
                      </a:pPr>
                      <a:r>
                        <a:rPr lang="en-GB" sz="1200" dirty="0">
                          <a:solidFill>
                            <a:srgbClr val="0070C0"/>
                          </a:solidFill>
                        </a:rPr>
                        <a:t>If no incontinence when Kamala uses </a:t>
                      </a:r>
                      <a:r>
                        <a:rPr lang="en-GB" sz="1200" dirty="0" err="1">
                          <a:solidFill>
                            <a:srgbClr val="0070C0"/>
                          </a:solidFill>
                        </a:rPr>
                        <a:t>w.c.</a:t>
                      </a:r>
                      <a:r>
                        <a:rPr lang="en-GB" sz="1200" dirty="0">
                          <a:solidFill>
                            <a:srgbClr val="0070C0"/>
                          </a:solidFill>
                        </a:rPr>
                        <a:t> at regular intervals, encourage trial without wearing diapers.</a:t>
                      </a:r>
                    </a:p>
                  </a:txBody>
                  <a:tcPr/>
                </a:tc>
                <a:tc>
                  <a:txBody>
                    <a:bodyPr/>
                    <a:lstStyle/>
                    <a:p>
                      <a:pPr marL="171450" indent="-171450">
                        <a:buFont typeface="Arial" panose="020B0604020202020204" pitchFamily="34" charset="0"/>
                        <a:buChar char="•"/>
                      </a:pPr>
                      <a:r>
                        <a:rPr lang="en-GB" sz="1200" dirty="0">
                          <a:solidFill>
                            <a:srgbClr val="0070C0"/>
                          </a:solidFill>
                        </a:rPr>
                        <a:t>To increase independence regarding eliminating.</a:t>
                      </a:r>
                    </a:p>
                    <a:p>
                      <a:pPr marL="171450" indent="-171450">
                        <a:buFont typeface="Arial" panose="020B0604020202020204" pitchFamily="34" charset="0"/>
                        <a:buChar char="•"/>
                      </a:pPr>
                      <a:r>
                        <a:rPr lang="en-GB" sz="1200" dirty="0">
                          <a:solidFill>
                            <a:srgbClr val="0070C0"/>
                          </a:solidFill>
                        </a:rPr>
                        <a:t>To establish whether incontinence can be avoided and if not, can be managed. </a:t>
                      </a:r>
                    </a:p>
                    <a:p>
                      <a:pPr marL="171450" indent="-171450">
                        <a:buFont typeface="Arial" panose="020B0604020202020204" pitchFamily="34" charset="0"/>
                        <a:buChar char="•"/>
                      </a:pPr>
                      <a:r>
                        <a:rPr lang="en-GB" sz="1200" dirty="0">
                          <a:solidFill>
                            <a:srgbClr val="0070C0"/>
                          </a:solidFill>
                        </a:rPr>
                        <a:t>Wearing diapers if unnecessary causes added risk of falls and infection, increases dependency on care staff to assist changing, and is associated with lowered self esteem. </a:t>
                      </a:r>
                    </a:p>
                  </a:txBody>
                  <a:tcPr/>
                </a:tc>
                <a:tc>
                  <a:txBody>
                    <a:bodyPr/>
                    <a:lstStyle/>
                    <a:p>
                      <a:r>
                        <a:rPr lang="en-GB" sz="1200" dirty="0">
                          <a:solidFill>
                            <a:srgbClr val="0070C0"/>
                          </a:solidFill>
                        </a:rPr>
                        <a:t>Nurse will review </a:t>
                      </a:r>
                    </a:p>
                    <a:p>
                      <a:r>
                        <a:rPr lang="en-GB" sz="1200" dirty="0">
                          <a:solidFill>
                            <a:srgbClr val="0070C0"/>
                          </a:solidFill>
                        </a:rPr>
                        <a:t>28 10 2024.</a:t>
                      </a:r>
                    </a:p>
                  </a:txBody>
                  <a:tcPr/>
                </a:tc>
                <a:extLst>
                  <a:ext uri="{0D108BD9-81ED-4DB2-BD59-A6C34878D82A}">
                    <a16:rowId xmlns:a16="http://schemas.microsoft.com/office/drawing/2014/main" val="1149912768"/>
                  </a:ext>
                </a:extLst>
              </a:tr>
            </a:tbl>
          </a:graphicData>
        </a:graphic>
      </p:graphicFrame>
    </p:spTree>
    <p:extLst>
      <p:ext uri="{BB962C8B-B14F-4D97-AF65-F5344CB8AC3E}">
        <p14:creationId xmlns:p14="http://schemas.microsoft.com/office/powerpoint/2010/main" val="2623469378"/>
      </p:ext>
    </p:extLst>
  </p:cSld>
  <p:clrMapOvr>
    <a:masterClrMapping/>
  </p:clrMapOvr>
  <mc:AlternateContent xmlns:mc="http://schemas.openxmlformats.org/markup-compatibility/2006" xmlns:p14="http://schemas.microsoft.com/office/powerpoint/2010/main">
    <mc:Choice Requires="p14">
      <p:transition spd="slow" p14:dur="2000" advTm="689759"/>
    </mc:Choice>
    <mc:Fallback xmlns="">
      <p:transition spd="slow" advTm="689759"/>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29FA7-849F-4BBB-BCE9-BDA651216342}"/>
              </a:ext>
            </a:extLst>
          </p:cNvPr>
          <p:cNvSpPr>
            <a:spLocks noGrp="1"/>
          </p:cNvSpPr>
          <p:nvPr>
            <p:ph type="title"/>
          </p:nvPr>
        </p:nvSpPr>
        <p:spPr>
          <a:xfrm>
            <a:off x="676275" y="182880"/>
            <a:ext cx="10515600" cy="558800"/>
          </a:xfrm>
        </p:spPr>
        <p:txBody>
          <a:bodyPr>
            <a:normAutofit fontScale="90000"/>
          </a:bodyPr>
          <a:lstStyle/>
          <a:p>
            <a:r>
              <a:rPr lang="en-GB" sz="3200" dirty="0">
                <a:solidFill>
                  <a:srgbClr val="0070C0"/>
                </a:solidFill>
              </a:rPr>
              <a:t>Care plan to address physical issues   -   Updated 25 October 2024.</a:t>
            </a:r>
          </a:p>
        </p:txBody>
      </p:sp>
      <p:graphicFrame>
        <p:nvGraphicFramePr>
          <p:cNvPr id="4" name="Table 4">
            <a:extLst>
              <a:ext uri="{FF2B5EF4-FFF2-40B4-BE49-F238E27FC236}">
                <a16:creationId xmlns:a16="http://schemas.microsoft.com/office/drawing/2014/main" id="{F08908A5-76B6-47F1-B847-7F936818AEF6}"/>
              </a:ext>
            </a:extLst>
          </p:cNvPr>
          <p:cNvGraphicFramePr>
            <a:graphicFrameLocks noGrp="1"/>
          </p:cNvGraphicFramePr>
          <p:nvPr>
            <p:ph idx="1"/>
            <p:extLst>
              <p:ext uri="{D42A27DB-BD31-4B8C-83A1-F6EECF244321}">
                <p14:modId xmlns:p14="http://schemas.microsoft.com/office/powerpoint/2010/main" val="3975041432"/>
              </p:ext>
            </p:extLst>
          </p:nvPr>
        </p:nvGraphicFramePr>
        <p:xfrm>
          <a:off x="223838" y="741680"/>
          <a:ext cx="11744324" cy="5852160"/>
        </p:xfrm>
        <a:graphic>
          <a:graphicData uri="http://schemas.openxmlformats.org/drawingml/2006/table">
            <a:tbl>
              <a:tblPr firstRow="1" bandRow="1">
                <a:tableStyleId>{5C22544A-7EE6-4342-B048-85BDC9FD1C3A}</a:tableStyleId>
              </a:tblPr>
              <a:tblGrid>
                <a:gridCol w="1185862">
                  <a:extLst>
                    <a:ext uri="{9D8B030D-6E8A-4147-A177-3AD203B41FA5}">
                      <a16:colId xmlns:a16="http://schemas.microsoft.com/office/drawing/2014/main" val="305697139"/>
                    </a:ext>
                  </a:extLst>
                </a:gridCol>
                <a:gridCol w="1457325">
                  <a:extLst>
                    <a:ext uri="{9D8B030D-6E8A-4147-A177-3AD203B41FA5}">
                      <a16:colId xmlns:a16="http://schemas.microsoft.com/office/drawing/2014/main" val="1231911662"/>
                    </a:ext>
                  </a:extLst>
                </a:gridCol>
                <a:gridCol w="1762125">
                  <a:extLst>
                    <a:ext uri="{9D8B030D-6E8A-4147-A177-3AD203B41FA5}">
                      <a16:colId xmlns:a16="http://schemas.microsoft.com/office/drawing/2014/main" val="1040445687"/>
                    </a:ext>
                  </a:extLst>
                </a:gridCol>
                <a:gridCol w="3533775">
                  <a:extLst>
                    <a:ext uri="{9D8B030D-6E8A-4147-A177-3AD203B41FA5}">
                      <a16:colId xmlns:a16="http://schemas.microsoft.com/office/drawing/2014/main" val="86712715"/>
                    </a:ext>
                  </a:extLst>
                </a:gridCol>
                <a:gridCol w="2514600">
                  <a:extLst>
                    <a:ext uri="{9D8B030D-6E8A-4147-A177-3AD203B41FA5}">
                      <a16:colId xmlns:a16="http://schemas.microsoft.com/office/drawing/2014/main" val="425531760"/>
                    </a:ext>
                  </a:extLst>
                </a:gridCol>
                <a:gridCol w="1290637">
                  <a:extLst>
                    <a:ext uri="{9D8B030D-6E8A-4147-A177-3AD203B41FA5}">
                      <a16:colId xmlns:a16="http://schemas.microsoft.com/office/drawing/2014/main" val="1301695596"/>
                    </a:ext>
                  </a:extLst>
                </a:gridCol>
              </a:tblGrid>
              <a:tr h="370840">
                <a:tc>
                  <a:txBody>
                    <a:bodyPr/>
                    <a:lstStyle/>
                    <a:p>
                      <a:r>
                        <a:rPr lang="en-GB" dirty="0"/>
                        <a:t>Relevant activity / activities of living</a:t>
                      </a:r>
                    </a:p>
                  </a:txBody>
                  <a:tcPr/>
                </a:tc>
                <a:tc>
                  <a:txBody>
                    <a:bodyPr/>
                    <a:lstStyle/>
                    <a:p>
                      <a:r>
                        <a:rPr lang="en-GB" dirty="0"/>
                        <a:t>Problem (actual and potential)</a:t>
                      </a:r>
                    </a:p>
                  </a:txBody>
                  <a:tcPr/>
                </a:tc>
                <a:tc>
                  <a:txBody>
                    <a:bodyPr/>
                    <a:lstStyle/>
                    <a:p>
                      <a:r>
                        <a:rPr lang="en-GB" dirty="0"/>
                        <a:t>Goal</a:t>
                      </a:r>
                    </a:p>
                  </a:txBody>
                  <a:tcPr/>
                </a:tc>
                <a:tc>
                  <a:txBody>
                    <a:bodyPr/>
                    <a:lstStyle/>
                    <a:p>
                      <a:r>
                        <a:rPr lang="en-GB" dirty="0"/>
                        <a:t>Care interventions</a:t>
                      </a:r>
                    </a:p>
                  </a:txBody>
                  <a:tcPr/>
                </a:tc>
                <a:tc>
                  <a:txBody>
                    <a:bodyPr/>
                    <a:lstStyle/>
                    <a:p>
                      <a:r>
                        <a:rPr lang="en-GB" dirty="0"/>
                        <a:t>Rationale</a:t>
                      </a:r>
                    </a:p>
                  </a:txBody>
                  <a:tcPr/>
                </a:tc>
                <a:tc>
                  <a:txBody>
                    <a:bodyPr/>
                    <a:lstStyle/>
                    <a:p>
                      <a:r>
                        <a:rPr lang="en-GB" dirty="0"/>
                        <a:t>Evaluation</a:t>
                      </a:r>
                    </a:p>
                  </a:txBody>
                  <a:tcPr/>
                </a:tc>
                <a:extLst>
                  <a:ext uri="{0D108BD9-81ED-4DB2-BD59-A6C34878D82A}">
                    <a16:rowId xmlns:a16="http://schemas.microsoft.com/office/drawing/2014/main" val="554152754"/>
                  </a:ext>
                </a:extLst>
              </a:tr>
              <a:tr h="370840">
                <a:tc>
                  <a:txBody>
                    <a:bodyPr/>
                    <a:lstStyle/>
                    <a:p>
                      <a:r>
                        <a:rPr lang="en-GB" sz="1200" dirty="0">
                          <a:solidFill>
                            <a:srgbClr val="0070C0"/>
                          </a:solidFill>
                        </a:rPr>
                        <a:t>Washing and dressing</a:t>
                      </a:r>
                    </a:p>
                  </a:txBody>
                  <a:tcPr/>
                </a:tc>
                <a:tc>
                  <a:txBody>
                    <a:bodyPr/>
                    <a:lstStyle/>
                    <a:p>
                      <a:r>
                        <a:rPr lang="en-GB" sz="1200" dirty="0">
                          <a:solidFill>
                            <a:srgbClr val="0070C0"/>
                          </a:solidFill>
                        </a:rPr>
                        <a:t>6 It is documented that Kamala needs assistance with washing and dressing.</a:t>
                      </a:r>
                    </a:p>
                  </a:txBody>
                  <a:tcPr/>
                </a:tc>
                <a:tc>
                  <a:txBody>
                    <a:bodyPr/>
                    <a:lstStyle/>
                    <a:p>
                      <a:r>
                        <a:rPr lang="en-GB" sz="1200" dirty="0">
                          <a:solidFill>
                            <a:srgbClr val="0070C0"/>
                          </a:solidFill>
                        </a:rPr>
                        <a:t>5 To enable Kamala to maximise independence in washing and dressing  </a:t>
                      </a:r>
                    </a:p>
                  </a:txBody>
                  <a:tcPr/>
                </a:tc>
                <a:tc>
                  <a:txBody>
                    <a:bodyPr/>
                    <a:lstStyle/>
                    <a:p>
                      <a:pPr marL="285750" indent="-285750">
                        <a:buFont typeface="Arial" panose="020B0604020202020204" pitchFamily="34" charset="0"/>
                        <a:buChar char="•"/>
                      </a:pPr>
                      <a:r>
                        <a:rPr lang="en-GB" sz="1200" dirty="0">
                          <a:solidFill>
                            <a:srgbClr val="0070C0"/>
                          </a:solidFill>
                        </a:rPr>
                        <a:t>Encourage Kamala to wash and dress as able, offering to assist as needed.</a:t>
                      </a:r>
                    </a:p>
                    <a:p>
                      <a:pPr marL="285750" indent="-285750">
                        <a:buFont typeface="Arial" panose="020B0604020202020204" pitchFamily="34" charset="0"/>
                        <a:buChar char="•"/>
                      </a:pPr>
                      <a:r>
                        <a:rPr lang="en-GB" sz="1200" dirty="0">
                          <a:solidFill>
                            <a:srgbClr val="0070C0"/>
                          </a:solidFill>
                        </a:rPr>
                        <a:t>Document level and type of assistance needed with specific aspects of washing and dressing.</a:t>
                      </a:r>
                    </a:p>
                  </a:txBody>
                  <a:tcPr/>
                </a:tc>
                <a:tc>
                  <a:txBody>
                    <a:bodyPr/>
                    <a:lstStyle/>
                    <a:p>
                      <a:pPr marL="285750" indent="-285750">
                        <a:buFont typeface="Arial" panose="020B0604020202020204" pitchFamily="34" charset="0"/>
                        <a:buChar char="•"/>
                      </a:pPr>
                      <a:r>
                        <a:rPr lang="en-GB" sz="1200" dirty="0">
                          <a:solidFill>
                            <a:srgbClr val="0070C0"/>
                          </a:solidFill>
                        </a:rPr>
                        <a:t>To maximise independence, and clarify where assistance is necessary.</a:t>
                      </a:r>
                    </a:p>
                    <a:p>
                      <a:pPr marL="285750" indent="-285750">
                        <a:buFont typeface="Arial" panose="020B0604020202020204" pitchFamily="34" charset="0"/>
                        <a:buChar char="•"/>
                      </a:pPr>
                      <a:r>
                        <a:rPr lang="en-GB" sz="1200" dirty="0">
                          <a:solidFill>
                            <a:srgbClr val="0070C0"/>
                          </a:solidFill>
                        </a:rPr>
                        <a:t>Problem 6 is currently poorly identified- needs clarification.</a:t>
                      </a:r>
                    </a:p>
                  </a:txBody>
                  <a:tcPr/>
                </a:tc>
                <a:tc>
                  <a:txBody>
                    <a:bodyPr/>
                    <a:lstStyle/>
                    <a:p>
                      <a:r>
                        <a:rPr lang="en-GB" sz="1200" dirty="0">
                          <a:solidFill>
                            <a:srgbClr val="0070C0"/>
                          </a:solidFill>
                        </a:rPr>
                        <a:t>PT by 28 10 2024</a:t>
                      </a:r>
                    </a:p>
                  </a:txBody>
                  <a:tcPr/>
                </a:tc>
                <a:extLst>
                  <a:ext uri="{0D108BD9-81ED-4DB2-BD59-A6C34878D82A}">
                    <a16:rowId xmlns:a16="http://schemas.microsoft.com/office/drawing/2014/main" val="717463991"/>
                  </a:ext>
                </a:extLst>
              </a:tr>
              <a:tr h="370840">
                <a:tc>
                  <a:txBody>
                    <a:bodyPr/>
                    <a:lstStyle/>
                    <a:p>
                      <a:r>
                        <a:rPr lang="en-GB" sz="1200" b="0" i="0" dirty="0">
                          <a:solidFill>
                            <a:srgbClr val="0070C0"/>
                          </a:solidFill>
                        </a:rPr>
                        <a:t>Maintaining a safe environment, Eating and drinking</a:t>
                      </a:r>
                    </a:p>
                  </a:txBody>
                  <a:tcPr/>
                </a:tc>
                <a:tc>
                  <a:txBody>
                    <a:bodyPr/>
                    <a:lstStyle/>
                    <a:p>
                      <a:r>
                        <a:rPr lang="en-GB" sz="1200" dirty="0">
                          <a:solidFill>
                            <a:srgbClr val="0070C0"/>
                          </a:solidFill>
                        </a:rPr>
                        <a:t>7 Kamala has experienced episodes of hypoglycaemia, and associated fainting.</a:t>
                      </a:r>
                    </a:p>
                    <a:p>
                      <a:r>
                        <a:rPr lang="en-GB" sz="1200" dirty="0">
                          <a:solidFill>
                            <a:srgbClr val="0070C0"/>
                          </a:solidFill>
                        </a:rPr>
                        <a:t>8 Kamala is reportedly ‘slow and ‘messy’ with eating and needing assistance to eat and drink. </a:t>
                      </a:r>
                    </a:p>
                  </a:txBody>
                  <a:tcPr/>
                </a:tc>
                <a:tc>
                  <a:txBody>
                    <a:bodyPr/>
                    <a:lstStyle/>
                    <a:p>
                      <a:r>
                        <a:rPr lang="en-GB" sz="1200" dirty="0">
                          <a:solidFill>
                            <a:srgbClr val="0070C0"/>
                          </a:solidFill>
                        </a:rPr>
                        <a:t>6 To enable Kamala to enjoy eating and drinking as independently and safely as possible.  </a:t>
                      </a:r>
                    </a:p>
                    <a:p>
                      <a:r>
                        <a:rPr lang="en-GB" sz="1200" dirty="0">
                          <a:solidFill>
                            <a:srgbClr val="0070C0"/>
                          </a:solidFill>
                        </a:rPr>
                        <a:t>7 Kamala’s blood sugar levels will be well controlled</a:t>
                      </a:r>
                    </a:p>
                    <a:p>
                      <a:r>
                        <a:rPr lang="en-GB" sz="1200" dirty="0">
                          <a:solidFill>
                            <a:srgbClr val="0070C0"/>
                          </a:solidFill>
                        </a:rPr>
                        <a:t>8 No further hypoglycaemic episodes.</a:t>
                      </a:r>
                    </a:p>
                  </a:txBody>
                  <a:tcPr/>
                </a:tc>
                <a:tc>
                  <a:txBody>
                    <a:bodyPr/>
                    <a:lstStyle/>
                    <a:p>
                      <a:pPr marL="171450" indent="-171450">
                        <a:buFont typeface="Arial" panose="020B0604020202020204" pitchFamily="34" charset="0"/>
                        <a:buChar char="•"/>
                      </a:pPr>
                      <a:r>
                        <a:rPr lang="en-GB" sz="1200" dirty="0">
                          <a:solidFill>
                            <a:srgbClr val="0070C0"/>
                          </a:solidFill>
                        </a:rPr>
                        <a:t>Encourage Kamala to eat and drink independently, and with consent, monitoring to establish what specific aspects Kamala needs assistance with. </a:t>
                      </a:r>
                    </a:p>
                    <a:p>
                      <a:pPr marL="171450" indent="-171450">
                        <a:buFont typeface="Arial" panose="020B0604020202020204" pitchFamily="34" charset="0"/>
                        <a:buChar char="•"/>
                      </a:pPr>
                      <a:r>
                        <a:rPr lang="en-GB" sz="1200" dirty="0">
                          <a:solidFill>
                            <a:srgbClr val="0070C0"/>
                          </a:solidFill>
                        </a:rPr>
                        <a:t>Diabetes specialist to work with Kamala to establish her level of understanding of diabetes, glucose monitoring and safe eating and drinking, identifying the extent of professional assistance needed to ensure safe eating and drinking and insulin self-administration. </a:t>
                      </a:r>
                    </a:p>
                  </a:txBody>
                  <a:tcPr/>
                </a:tc>
                <a:tc>
                  <a:txBody>
                    <a:bodyPr/>
                    <a:lstStyle/>
                    <a:p>
                      <a:pPr marL="285750" indent="-285750">
                        <a:buFont typeface="Arial" panose="020B0604020202020204" pitchFamily="34" charset="0"/>
                        <a:buChar char="•"/>
                      </a:pPr>
                      <a:r>
                        <a:rPr lang="en-GB" sz="1200" dirty="0">
                          <a:solidFill>
                            <a:srgbClr val="0070C0"/>
                          </a:solidFill>
                        </a:rPr>
                        <a:t>To maximise independence, and clarify where assistance is necessary.</a:t>
                      </a:r>
                    </a:p>
                    <a:p>
                      <a:pPr marL="285750" indent="-285750">
                        <a:buFont typeface="Arial" panose="020B0604020202020204" pitchFamily="34" charset="0"/>
                        <a:buChar char="•"/>
                      </a:pPr>
                      <a:r>
                        <a:rPr lang="en-GB" sz="1200" dirty="0">
                          <a:solidFill>
                            <a:srgbClr val="0070C0"/>
                          </a:solidFill>
                        </a:rPr>
                        <a:t>Problems with these activities of living are currently poorly identified and need clarification.</a:t>
                      </a:r>
                    </a:p>
                    <a:p>
                      <a:pPr marL="171450" indent="-171450">
                        <a:buFont typeface="Arial" panose="020B0604020202020204" pitchFamily="34" charset="0"/>
                        <a:buChar char="•"/>
                      </a:pPr>
                      <a:endParaRPr lang="en-GB" sz="1200" dirty="0">
                        <a:solidFill>
                          <a:srgbClr val="0070C0"/>
                        </a:solidFill>
                      </a:endParaRPr>
                    </a:p>
                  </a:txBody>
                  <a:tcPr/>
                </a:tc>
                <a:tc>
                  <a:txBody>
                    <a:bodyPr/>
                    <a:lstStyle/>
                    <a:p>
                      <a:r>
                        <a:rPr lang="en-GB" sz="1200" dirty="0">
                          <a:solidFill>
                            <a:srgbClr val="0070C0"/>
                          </a:solidFill>
                        </a:rPr>
                        <a:t>Nurse – ( managing to eat and drink with dignity and safety) by 28 10 2024</a:t>
                      </a:r>
                    </a:p>
                    <a:p>
                      <a:r>
                        <a:rPr lang="en-GB" sz="1200" dirty="0">
                          <a:solidFill>
                            <a:srgbClr val="0070C0"/>
                          </a:solidFill>
                        </a:rPr>
                        <a:t>Diabetes specialist (re blood sugar management) by 28 10 2024</a:t>
                      </a:r>
                    </a:p>
                  </a:txBody>
                  <a:tcPr/>
                </a:tc>
                <a:extLst>
                  <a:ext uri="{0D108BD9-81ED-4DB2-BD59-A6C34878D82A}">
                    <a16:rowId xmlns:a16="http://schemas.microsoft.com/office/drawing/2014/main" val="1149912768"/>
                  </a:ext>
                </a:extLst>
              </a:tr>
              <a:tr h="370840">
                <a:tc>
                  <a:txBody>
                    <a:bodyPr/>
                    <a:lstStyle/>
                    <a:p>
                      <a:r>
                        <a:rPr lang="en-GB" sz="1200" b="0" i="0" dirty="0">
                          <a:solidFill>
                            <a:srgbClr val="0070C0"/>
                          </a:solidFill>
                        </a:rPr>
                        <a:t>All ALs</a:t>
                      </a:r>
                    </a:p>
                  </a:txBody>
                  <a:tcPr/>
                </a:tc>
                <a:tc>
                  <a:txBody>
                    <a:bodyPr/>
                    <a:lstStyle/>
                    <a:p>
                      <a:r>
                        <a:rPr lang="en-GB" sz="1200" dirty="0">
                          <a:solidFill>
                            <a:srgbClr val="0070C0"/>
                          </a:solidFill>
                        </a:rPr>
                        <a:t>9 Potential further problems / issues associated with diagnoses.</a:t>
                      </a:r>
                    </a:p>
                    <a:p>
                      <a:r>
                        <a:rPr lang="en-GB" sz="1200" dirty="0">
                          <a:solidFill>
                            <a:srgbClr val="0070C0"/>
                          </a:solidFill>
                        </a:rPr>
                        <a:t>10 Potential unwanted effects of medications</a:t>
                      </a:r>
                    </a:p>
                  </a:txBody>
                  <a:tcPr/>
                </a:tc>
                <a:tc>
                  <a:txBody>
                    <a:bodyPr/>
                    <a:lstStyle/>
                    <a:p>
                      <a:r>
                        <a:rPr lang="en-GB" sz="1200" dirty="0">
                          <a:solidFill>
                            <a:srgbClr val="0070C0"/>
                          </a:solidFill>
                        </a:rPr>
                        <a:t>9 Any further problems / issues associated with diagnoses, </a:t>
                      </a:r>
                      <a:r>
                        <a:rPr lang="en-GB" sz="1200" dirty="0" err="1">
                          <a:solidFill>
                            <a:srgbClr val="0070C0"/>
                          </a:solidFill>
                        </a:rPr>
                        <a:t>ar</a:t>
                      </a:r>
                      <a:r>
                        <a:rPr lang="en-GB" sz="1200" dirty="0">
                          <a:solidFill>
                            <a:srgbClr val="0070C0"/>
                          </a:solidFill>
                        </a:rPr>
                        <a:t> arising from unwanted effects of prescribed medicines will be identified and addressed.</a:t>
                      </a:r>
                    </a:p>
                  </a:txBody>
                  <a:tcPr/>
                </a:tc>
                <a:tc>
                  <a:txBody>
                    <a:bodyPr/>
                    <a:lstStyle/>
                    <a:p>
                      <a:pPr marL="171450" indent="-171450">
                        <a:buFont typeface="Arial" panose="020B0604020202020204" pitchFamily="34" charset="0"/>
                        <a:buChar char="•"/>
                      </a:pPr>
                      <a:r>
                        <a:rPr lang="en-GB" sz="1200" dirty="0">
                          <a:solidFill>
                            <a:srgbClr val="0070C0"/>
                          </a:solidFill>
                        </a:rPr>
                        <a:t>All staff working with Kamala will be taught common side effects of her medications and problems frequently associated with her diagnoses and will document and report any relevant observations to the nurse in charge of Kamala’s care</a:t>
                      </a:r>
                    </a:p>
                  </a:txBody>
                  <a:tcPr/>
                </a:tc>
                <a:tc>
                  <a:txBody>
                    <a:bodyPr/>
                    <a:lstStyle/>
                    <a:p>
                      <a:pPr marL="171450" indent="-171450">
                        <a:buFont typeface="Arial" panose="020B0604020202020204" pitchFamily="34" charset="0"/>
                        <a:buChar char="•"/>
                      </a:pPr>
                      <a:r>
                        <a:rPr lang="en-GB" sz="1200" dirty="0">
                          <a:solidFill>
                            <a:srgbClr val="0070C0"/>
                          </a:solidFill>
                        </a:rPr>
                        <a:t>Deterioration is inevitable in NDDs, and problems that arise need to be identified and addressed promptly to enable Kamala to remain relatively safe and to maximise independence as far as possible, while receiving any necessary interventions. </a:t>
                      </a:r>
                    </a:p>
                  </a:txBody>
                  <a:tcPr/>
                </a:tc>
                <a:tc>
                  <a:txBody>
                    <a:bodyPr/>
                    <a:lstStyle/>
                    <a:p>
                      <a:r>
                        <a:rPr lang="en-GB" sz="1200" dirty="0">
                          <a:solidFill>
                            <a:srgbClr val="0070C0"/>
                          </a:solidFill>
                        </a:rPr>
                        <a:t>Nurse leading Kamala’s care, by 28 10 2024</a:t>
                      </a:r>
                    </a:p>
                  </a:txBody>
                  <a:tcPr/>
                </a:tc>
                <a:extLst>
                  <a:ext uri="{0D108BD9-81ED-4DB2-BD59-A6C34878D82A}">
                    <a16:rowId xmlns:a16="http://schemas.microsoft.com/office/drawing/2014/main" val="2382949280"/>
                  </a:ext>
                </a:extLst>
              </a:tr>
            </a:tbl>
          </a:graphicData>
        </a:graphic>
      </p:graphicFrame>
    </p:spTree>
    <p:extLst>
      <p:ext uri="{BB962C8B-B14F-4D97-AF65-F5344CB8AC3E}">
        <p14:creationId xmlns:p14="http://schemas.microsoft.com/office/powerpoint/2010/main" val="3916022303"/>
      </p:ext>
    </p:extLst>
  </p:cSld>
  <p:clrMapOvr>
    <a:masterClrMapping/>
  </p:clrMapOvr>
  <mc:AlternateContent xmlns:mc="http://schemas.openxmlformats.org/markup-compatibility/2006" xmlns:p14="http://schemas.microsoft.com/office/powerpoint/2010/main">
    <mc:Choice Requires="p14">
      <p:transition spd="slow" p14:dur="2000" advTm="489814"/>
    </mc:Choice>
    <mc:Fallback xmlns="">
      <p:transition spd="slow" advTm="489814"/>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29FA7-849F-4BBB-BCE9-BDA651216342}"/>
              </a:ext>
            </a:extLst>
          </p:cNvPr>
          <p:cNvSpPr>
            <a:spLocks noGrp="1"/>
          </p:cNvSpPr>
          <p:nvPr>
            <p:ph type="title"/>
          </p:nvPr>
        </p:nvSpPr>
        <p:spPr>
          <a:xfrm>
            <a:off x="676275" y="182880"/>
            <a:ext cx="10515600" cy="558800"/>
          </a:xfrm>
        </p:spPr>
        <p:txBody>
          <a:bodyPr>
            <a:normAutofit fontScale="90000"/>
          </a:bodyPr>
          <a:lstStyle/>
          <a:p>
            <a:r>
              <a:rPr lang="en-GB" sz="3200" dirty="0">
                <a:solidFill>
                  <a:srgbClr val="0070C0"/>
                </a:solidFill>
              </a:rPr>
              <a:t>Care plan to address physical issues   -   Updated 25 October 2024.</a:t>
            </a:r>
          </a:p>
        </p:txBody>
      </p:sp>
      <p:graphicFrame>
        <p:nvGraphicFramePr>
          <p:cNvPr id="4" name="Table 4">
            <a:extLst>
              <a:ext uri="{FF2B5EF4-FFF2-40B4-BE49-F238E27FC236}">
                <a16:creationId xmlns:a16="http://schemas.microsoft.com/office/drawing/2014/main" id="{F08908A5-76B6-47F1-B847-7F936818AEF6}"/>
              </a:ext>
            </a:extLst>
          </p:cNvPr>
          <p:cNvGraphicFramePr>
            <a:graphicFrameLocks noGrp="1"/>
          </p:cNvGraphicFramePr>
          <p:nvPr>
            <p:ph idx="1"/>
            <p:extLst>
              <p:ext uri="{D42A27DB-BD31-4B8C-83A1-F6EECF244321}">
                <p14:modId xmlns:p14="http://schemas.microsoft.com/office/powerpoint/2010/main" val="1163766146"/>
              </p:ext>
            </p:extLst>
          </p:nvPr>
        </p:nvGraphicFramePr>
        <p:xfrm>
          <a:off x="223838" y="970915"/>
          <a:ext cx="11744324" cy="3931920"/>
        </p:xfrm>
        <a:graphic>
          <a:graphicData uri="http://schemas.openxmlformats.org/drawingml/2006/table">
            <a:tbl>
              <a:tblPr firstRow="1" bandRow="1">
                <a:tableStyleId>{5C22544A-7EE6-4342-B048-85BDC9FD1C3A}</a:tableStyleId>
              </a:tblPr>
              <a:tblGrid>
                <a:gridCol w="1409700">
                  <a:extLst>
                    <a:ext uri="{9D8B030D-6E8A-4147-A177-3AD203B41FA5}">
                      <a16:colId xmlns:a16="http://schemas.microsoft.com/office/drawing/2014/main" val="305697139"/>
                    </a:ext>
                  </a:extLst>
                </a:gridCol>
                <a:gridCol w="1825089">
                  <a:extLst>
                    <a:ext uri="{9D8B030D-6E8A-4147-A177-3AD203B41FA5}">
                      <a16:colId xmlns:a16="http://schemas.microsoft.com/office/drawing/2014/main" val="1231911662"/>
                    </a:ext>
                  </a:extLst>
                </a:gridCol>
                <a:gridCol w="1826247">
                  <a:extLst>
                    <a:ext uri="{9D8B030D-6E8A-4147-A177-3AD203B41FA5}">
                      <a16:colId xmlns:a16="http://schemas.microsoft.com/office/drawing/2014/main" val="1040445687"/>
                    </a:ext>
                  </a:extLst>
                </a:gridCol>
                <a:gridCol w="2632516">
                  <a:extLst>
                    <a:ext uri="{9D8B030D-6E8A-4147-A177-3AD203B41FA5}">
                      <a16:colId xmlns:a16="http://schemas.microsoft.com/office/drawing/2014/main" val="86712715"/>
                    </a:ext>
                  </a:extLst>
                </a:gridCol>
                <a:gridCol w="2540179">
                  <a:extLst>
                    <a:ext uri="{9D8B030D-6E8A-4147-A177-3AD203B41FA5}">
                      <a16:colId xmlns:a16="http://schemas.microsoft.com/office/drawing/2014/main" val="425531760"/>
                    </a:ext>
                  </a:extLst>
                </a:gridCol>
                <a:gridCol w="1510593">
                  <a:extLst>
                    <a:ext uri="{9D8B030D-6E8A-4147-A177-3AD203B41FA5}">
                      <a16:colId xmlns:a16="http://schemas.microsoft.com/office/drawing/2014/main" val="1301695596"/>
                    </a:ext>
                  </a:extLst>
                </a:gridCol>
              </a:tblGrid>
              <a:tr h="370840">
                <a:tc>
                  <a:txBody>
                    <a:bodyPr/>
                    <a:lstStyle/>
                    <a:p>
                      <a:r>
                        <a:rPr lang="en-GB" dirty="0"/>
                        <a:t>Relevant activity / activities of living</a:t>
                      </a:r>
                    </a:p>
                  </a:txBody>
                  <a:tcPr/>
                </a:tc>
                <a:tc>
                  <a:txBody>
                    <a:bodyPr/>
                    <a:lstStyle/>
                    <a:p>
                      <a:r>
                        <a:rPr lang="en-GB" dirty="0"/>
                        <a:t>Problem (actual and potential)</a:t>
                      </a:r>
                    </a:p>
                  </a:txBody>
                  <a:tcPr/>
                </a:tc>
                <a:tc>
                  <a:txBody>
                    <a:bodyPr/>
                    <a:lstStyle/>
                    <a:p>
                      <a:r>
                        <a:rPr lang="en-GB" dirty="0"/>
                        <a:t>Goal</a:t>
                      </a:r>
                    </a:p>
                  </a:txBody>
                  <a:tcPr/>
                </a:tc>
                <a:tc>
                  <a:txBody>
                    <a:bodyPr/>
                    <a:lstStyle/>
                    <a:p>
                      <a:r>
                        <a:rPr lang="en-GB" dirty="0"/>
                        <a:t>Care interventions</a:t>
                      </a:r>
                    </a:p>
                  </a:txBody>
                  <a:tcPr/>
                </a:tc>
                <a:tc>
                  <a:txBody>
                    <a:bodyPr/>
                    <a:lstStyle/>
                    <a:p>
                      <a:r>
                        <a:rPr lang="en-GB" dirty="0"/>
                        <a:t>Rationale</a:t>
                      </a:r>
                    </a:p>
                  </a:txBody>
                  <a:tcPr/>
                </a:tc>
                <a:tc>
                  <a:txBody>
                    <a:bodyPr/>
                    <a:lstStyle/>
                    <a:p>
                      <a:r>
                        <a:rPr lang="en-GB" dirty="0"/>
                        <a:t>Evaluation</a:t>
                      </a:r>
                    </a:p>
                  </a:txBody>
                  <a:tcPr/>
                </a:tc>
                <a:extLst>
                  <a:ext uri="{0D108BD9-81ED-4DB2-BD59-A6C34878D82A}">
                    <a16:rowId xmlns:a16="http://schemas.microsoft.com/office/drawing/2014/main" val="554152754"/>
                  </a:ext>
                </a:extLst>
              </a:tr>
              <a:tr h="370840">
                <a:tc>
                  <a:txBody>
                    <a:bodyPr/>
                    <a:lstStyle/>
                    <a:p>
                      <a:r>
                        <a:rPr lang="en-GB" sz="1200" dirty="0">
                          <a:solidFill>
                            <a:srgbClr val="0070C0"/>
                          </a:solidFill>
                        </a:rPr>
                        <a:t>Washing and dressing; Maintaining a safe environment</a:t>
                      </a:r>
                    </a:p>
                  </a:txBody>
                  <a:tcPr/>
                </a:tc>
                <a:tc>
                  <a:txBody>
                    <a:bodyPr/>
                    <a:lstStyle/>
                    <a:p>
                      <a:r>
                        <a:rPr lang="en-GB" sz="1200" dirty="0">
                          <a:solidFill>
                            <a:srgbClr val="0070C0"/>
                          </a:solidFill>
                        </a:rPr>
                        <a:t>Potential pressure wounds</a:t>
                      </a:r>
                    </a:p>
                  </a:txBody>
                  <a:tcPr/>
                </a:tc>
                <a:tc>
                  <a:txBody>
                    <a:bodyPr/>
                    <a:lstStyle/>
                    <a:p>
                      <a:r>
                        <a:rPr lang="en-GB" sz="1200" dirty="0">
                          <a:solidFill>
                            <a:srgbClr val="0070C0"/>
                          </a:solidFill>
                        </a:rPr>
                        <a:t>Kamala will not develop pressure wounds</a:t>
                      </a:r>
                    </a:p>
                  </a:txBody>
                  <a:tcPr/>
                </a:tc>
                <a:tc>
                  <a:txBody>
                    <a:bodyPr/>
                    <a:lstStyle/>
                    <a:p>
                      <a:pPr marL="285750" indent="-285750">
                        <a:buFont typeface="Arial" panose="020B0604020202020204" pitchFamily="34" charset="0"/>
                        <a:buChar char="•"/>
                      </a:pPr>
                      <a:r>
                        <a:rPr lang="en-GB" sz="1200" dirty="0">
                          <a:solidFill>
                            <a:srgbClr val="0070C0"/>
                          </a:solidFill>
                        </a:rPr>
                        <a:t>Calculate </a:t>
                      </a:r>
                      <a:r>
                        <a:rPr lang="en-GB" sz="1200" dirty="0" err="1">
                          <a:solidFill>
                            <a:srgbClr val="0070C0"/>
                          </a:solidFill>
                        </a:rPr>
                        <a:t>Waterlow</a:t>
                      </a:r>
                      <a:r>
                        <a:rPr lang="en-GB" sz="1200" dirty="0">
                          <a:solidFill>
                            <a:srgbClr val="0070C0"/>
                          </a:solidFill>
                        </a:rPr>
                        <a:t> score</a:t>
                      </a:r>
                    </a:p>
                    <a:p>
                      <a:pPr marL="285750" indent="-285750">
                        <a:buFont typeface="Arial" panose="020B0604020202020204" pitchFamily="34" charset="0"/>
                        <a:buChar char="•"/>
                      </a:pPr>
                      <a:r>
                        <a:rPr lang="en-GB" sz="1200" dirty="0">
                          <a:solidFill>
                            <a:srgbClr val="0070C0"/>
                          </a:solidFill>
                        </a:rPr>
                        <a:t>Patient education</a:t>
                      </a:r>
                    </a:p>
                  </a:txBody>
                  <a:tcPr/>
                </a:tc>
                <a:tc>
                  <a:txBody>
                    <a:bodyPr/>
                    <a:lstStyle/>
                    <a:p>
                      <a:pPr marL="285750" indent="-285750">
                        <a:buFont typeface="Arial" panose="020B0604020202020204" pitchFamily="34" charset="0"/>
                        <a:buChar char="•"/>
                      </a:pPr>
                      <a:r>
                        <a:rPr lang="en-GB" sz="1200" dirty="0">
                          <a:solidFill>
                            <a:srgbClr val="0070C0"/>
                          </a:solidFill>
                        </a:rPr>
                        <a:t>Risk of pressure wounds due to impaired mobility, incontinence, and diabetes  (impaired vascular supply, skin integrity and  sensory sensation – i.e. pain).</a:t>
                      </a:r>
                    </a:p>
                    <a:p>
                      <a:pPr marL="285750" indent="-285750">
                        <a:buFont typeface="Arial" panose="020B0604020202020204" pitchFamily="34" charset="0"/>
                        <a:buChar char="•"/>
                      </a:pPr>
                      <a:r>
                        <a:rPr lang="en-GB" sz="1200" dirty="0" err="1">
                          <a:solidFill>
                            <a:srgbClr val="0070C0"/>
                          </a:solidFill>
                        </a:rPr>
                        <a:t>Waterlow</a:t>
                      </a:r>
                      <a:r>
                        <a:rPr lang="en-GB" sz="1200" dirty="0">
                          <a:solidFill>
                            <a:srgbClr val="0070C0"/>
                          </a:solidFill>
                        </a:rPr>
                        <a:t>, Norton and Braden scales = most commonly used </a:t>
                      </a:r>
                    </a:p>
                  </a:txBody>
                  <a:tcPr/>
                </a:tc>
                <a:tc>
                  <a:txBody>
                    <a:bodyPr/>
                    <a:lstStyle/>
                    <a:p>
                      <a:r>
                        <a:rPr lang="en-GB" sz="1200" dirty="0">
                          <a:solidFill>
                            <a:srgbClr val="0070C0"/>
                          </a:solidFill>
                        </a:rPr>
                        <a:t>26 10 2024</a:t>
                      </a:r>
                    </a:p>
                  </a:txBody>
                  <a:tcPr/>
                </a:tc>
                <a:extLst>
                  <a:ext uri="{0D108BD9-81ED-4DB2-BD59-A6C34878D82A}">
                    <a16:rowId xmlns:a16="http://schemas.microsoft.com/office/drawing/2014/main" val="717463991"/>
                  </a:ext>
                </a:extLst>
              </a:tr>
              <a:tr h="370840">
                <a:tc>
                  <a:txBody>
                    <a:bodyPr/>
                    <a:lstStyle/>
                    <a:p>
                      <a:r>
                        <a:rPr lang="en-GB" sz="1200" dirty="0">
                          <a:solidFill>
                            <a:srgbClr val="0070C0"/>
                          </a:solidFill>
                        </a:rPr>
                        <a:t>Maintaining a safe Environment; Eating and Drinking</a:t>
                      </a:r>
                    </a:p>
                  </a:txBody>
                  <a:tcPr/>
                </a:tc>
                <a:tc>
                  <a:txBody>
                    <a:bodyPr/>
                    <a:lstStyle/>
                    <a:p>
                      <a:r>
                        <a:rPr lang="en-GB" sz="1200" dirty="0">
                          <a:solidFill>
                            <a:srgbClr val="0070C0"/>
                          </a:solidFill>
                        </a:rPr>
                        <a:t>Impaired swallowing- risk of choking</a:t>
                      </a:r>
                    </a:p>
                  </a:txBody>
                  <a:tcPr/>
                </a:tc>
                <a:tc>
                  <a:txBody>
                    <a:bodyPr/>
                    <a:lstStyle/>
                    <a:p>
                      <a:r>
                        <a:rPr lang="en-GB" sz="1200" dirty="0">
                          <a:solidFill>
                            <a:srgbClr val="0070C0"/>
                          </a:solidFill>
                        </a:rPr>
                        <a:t>Kamala will enjoy eating and drinking, will receive adequate nutrition and hydration and will not choke.</a:t>
                      </a:r>
                    </a:p>
                  </a:txBody>
                  <a:tcPr/>
                </a:tc>
                <a:tc>
                  <a:txBody>
                    <a:bodyPr/>
                    <a:lstStyle/>
                    <a:p>
                      <a:pPr marL="0" indent="0">
                        <a:buFont typeface="Arial" panose="020B0604020202020204" pitchFamily="34" charset="0"/>
                        <a:buNone/>
                      </a:pPr>
                      <a:r>
                        <a:rPr lang="en-GB" sz="1200" dirty="0">
                          <a:solidFill>
                            <a:srgbClr val="0070C0"/>
                          </a:solidFill>
                        </a:rPr>
                        <a:t>Refer to SALT for Swallowing assessment</a:t>
                      </a:r>
                    </a:p>
                    <a:p>
                      <a:pPr marL="171450" indent="-171450">
                        <a:buFont typeface="Arial" panose="020B0604020202020204" pitchFamily="34" charset="0"/>
                        <a:buChar char="•"/>
                      </a:pPr>
                      <a:r>
                        <a:rPr lang="en-GB" sz="1200" dirty="0">
                          <a:solidFill>
                            <a:srgbClr val="0070C0"/>
                          </a:solidFill>
                        </a:rPr>
                        <a:t>Work with Kamala to identify food and drink choices that are enjoyable, manageable and safe</a:t>
                      </a:r>
                    </a:p>
                    <a:p>
                      <a:pPr marL="171450" indent="-171450">
                        <a:buFont typeface="Arial" panose="020B0604020202020204" pitchFamily="34" charset="0"/>
                        <a:buChar char="•"/>
                      </a:pPr>
                      <a:r>
                        <a:rPr lang="en-GB" sz="1200" dirty="0">
                          <a:solidFill>
                            <a:srgbClr val="0070C0"/>
                          </a:solidFill>
                        </a:rPr>
                        <a:t>Observe for signs of tendency to choke</a:t>
                      </a:r>
                    </a:p>
                  </a:txBody>
                  <a:tcPr/>
                </a:tc>
                <a:tc>
                  <a:txBody>
                    <a:bodyPr/>
                    <a:lstStyle/>
                    <a:p>
                      <a:pPr marL="171450" indent="-171450">
                        <a:buFont typeface="Arial" panose="020B0604020202020204" pitchFamily="34" charset="0"/>
                        <a:buChar char="•"/>
                      </a:pPr>
                      <a:r>
                        <a:rPr lang="en-GB" sz="1200" dirty="0">
                          <a:solidFill>
                            <a:srgbClr val="0070C0"/>
                          </a:solidFill>
                        </a:rPr>
                        <a:t>Impaired swallowing identified but poorly described…extent of choking risk unknown.</a:t>
                      </a:r>
                    </a:p>
                  </a:txBody>
                  <a:tcPr/>
                </a:tc>
                <a:tc>
                  <a:txBody>
                    <a:bodyPr/>
                    <a:lstStyle/>
                    <a:p>
                      <a:r>
                        <a:rPr lang="en-GB" sz="1200" dirty="0">
                          <a:solidFill>
                            <a:srgbClr val="0070C0"/>
                          </a:solidFill>
                        </a:rPr>
                        <a:t>26 10 2024.</a:t>
                      </a:r>
                    </a:p>
                  </a:txBody>
                  <a:tcPr/>
                </a:tc>
                <a:extLst>
                  <a:ext uri="{0D108BD9-81ED-4DB2-BD59-A6C34878D82A}">
                    <a16:rowId xmlns:a16="http://schemas.microsoft.com/office/drawing/2014/main" val="1149912768"/>
                  </a:ext>
                </a:extLst>
              </a:tr>
            </a:tbl>
          </a:graphicData>
        </a:graphic>
      </p:graphicFrame>
    </p:spTree>
    <p:extLst>
      <p:ext uri="{BB962C8B-B14F-4D97-AF65-F5344CB8AC3E}">
        <p14:creationId xmlns:p14="http://schemas.microsoft.com/office/powerpoint/2010/main" val="1872081444"/>
      </p:ext>
    </p:extLst>
  </p:cSld>
  <p:clrMapOvr>
    <a:masterClrMapping/>
  </p:clrMapOvr>
  <mc:AlternateContent xmlns:mc="http://schemas.openxmlformats.org/markup-compatibility/2006" xmlns:p14="http://schemas.microsoft.com/office/powerpoint/2010/main">
    <mc:Choice Requires="p14">
      <p:transition spd="slow" p14:dur="2000" advTm="374649"/>
    </mc:Choice>
    <mc:Fallback xmlns="">
      <p:transition spd="slow" advTm="374649"/>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C7F6D-EA14-43EC-A6B0-2132F6A105A4}"/>
              </a:ext>
            </a:extLst>
          </p:cNvPr>
          <p:cNvSpPr>
            <a:spLocks noGrp="1"/>
          </p:cNvSpPr>
          <p:nvPr>
            <p:ph type="title"/>
          </p:nvPr>
        </p:nvSpPr>
        <p:spPr/>
        <p:txBody>
          <a:bodyPr/>
          <a:lstStyle/>
          <a:p>
            <a:r>
              <a:rPr lang="en-GB" b="1" dirty="0">
                <a:solidFill>
                  <a:srgbClr val="0070C0"/>
                </a:solidFill>
              </a:rPr>
              <a:t>References / Bibliography</a:t>
            </a:r>
          </a:p>
        </p:txBody>
      </p:sp>
      <p:sp>
        <p:nvSpPr>
          <p:cNvPr id="4" name="TextBox 3">
            <a:extLst>
              <a:ext uri="{FF2B5EF4-FFF2-40B4-BE49-F238E27FC236}">
                <a16:creationId xmlns:a16="http://schemas.microsoft.com/office/drawing/2014/main" id="{24AC730F-6F4F-4FA8-ABB0-DFD93349E170}"/>
              </a:ext>
            </a:extLst>
          </p:cNvPr>
          <p:cNvSpPr txBox="1"/>
          <p:nvPr/>
        </p:nvSpPr>
        <p:spPr>
          <a:xfrm>
            <a:off x="681036" y="2086244"/>
            <a:ext cx="10163175" cy="954107"/>
          </a:xfrm>
          <a:prstGeom prst="rect">
            <a:avLst/>
          </a:prstGeom>
          <a:noFill/>
        </p:spPr>
        <p:txBody>
          <a:bodyPr wrap="square">
            <a:spAutoFit/>
          </a:bodyPr>
          <a:lstStyle/>
          <a:p>
            <a:r>
              <a:rPr lang="en-GB" sz="1400" b="0" i="0" dirty="0">
                <a:solidFill>
                  <a:srgbClr val="0070C0"/>
                </a:solidFill>
                <a:effectLst/>
              </a:rPr>
              <a:t>‘greater rigidity relates to greater energy expenditure during walking’. ..</a:t>
            </a:r>
          </a:p>
          <a:p>
            <a:r>
              <a:rPr lang="en-GB" sz="1400" b="0" i="0" dirty="0">
                <a:solidFill>
                  <a:srgbClr val="0070C0"/>
                </a:solidFill>
                <a:effectLst/>
              </a:rPr>
              <a:t>Nelson, Alexis K., "The effects of rigidity on energy expenditure during walking in Parkinson Disease" (2021). </a:t>
            </a:r>
            <a:r>
              <a:rPr lang="en-GB" sz="1400" b="0" i="1" dirty="0">
                <a:solidFill>
                  <a:srgbClr val="0070C0"/>
                </a:solidFill>
                <a:effectLst/>
              </a:rPr>
              <a:t>Electronic Theses and Dissertations</a:t>
            </a:r>
            <a:r>
              <a:rPr lang="en-GB" sz="1400" b="0" i="0" dirty="0">
                <a:solidFill>
                  <a:srgbClr val="0070C0"/>
                </a:solidFill>
                <a:effectLst/>
              </a:rPr>
              <a:t>. 2167.</a:t>
            </a:r>
            <a:br>
              <a:rPr lang="en-GB" sz="1400" dirty="0">
                <a:solidFill>
                  <a:srgbClr val="0070C0"/>
                </a:solidFill>
              </a:rPr>
            </a:br>
            <a:r>
              <a:rPr lang="en-GB" sz="1400" b="0" i="0" dirty="0">
                <a:solidFill>
                  <a:srgbClr val="0070C0"/>
                </a:solidFill>
                <a:effectLst/>
              </a:rPr>
              <a:t>https://digitalcommons.memphis.edu/etd/2167</a:t>
            </a:r>
            <a:endParaRPr lang="en-GB" sz="1400" dirty="0">
              <a:solidFill>
                <a:srgbClr val="0070C0"/>
              </a:solidFill>
            </a:endParaRPr>
          </a:p>
        </p:txBody>
      </p:sp>
      <p:sp>
        <p:nvSpPr>
          <p:cNvPr id="6" name="TextBox 5">
            <a:extLst>
              <a:ext uri="{FF2B5EF4-FFF2-40B4-BE49-F238E27FC236}">
                <a16:creationId xmlns:a16="http://schemas.microsoft.com/office/drawing/2014/main" id="{D2A2A1D4-571D-44C2-885B-ECECB2D8EA38}"/>
              </a:ext>
            </a:extLst>
          </p:cNvPr>
          <p:cNvSpPr txBox="1"/>
          <p:nvPr/>
        </p:nvSpPr>
        <p:spPr>
          <a:xfrm>
            <a:off x="638174" y="3128132"/>
            <a:ext cx="10248901" cy="2031325"/>
          </a:xfrm>
          <a:prstGeom prst="rect">
            <a:avLst/>
          </a:prstGeom>
          <a:noFill/>
        </p:spPr>
        <p:txBody>
          <a:bodyPr wrap="square">
            <a:spAutoFit/>
          </a:bodyPr>
          <a:lstStyle/>
          <a:p>
            <a:r>
              <a:rPr lang="en-GB" sz="1400" b="0" i="0" dirty="0">
                <a:solidFill>
                  <a:srgbClr val="0070C0"/>
                </a:solidFill>
                <a:effectLst/>
                <a:latin typeface="Arial" panose="020B0604020202020204" pitchFamily="34" charset="0"/>
              </a:rPr>
              <a:t>Journal of Positive School Psychology http://journalppw.com2022, Vol. 6, No. 4, 10443–10453© 2022 JPPW. All rights </a:t>
            </a:r>
            <a:r>
              <a:rPr lang="en-GB" sz="1400" b="0" i="0" dirty="0" err="1">
                <a:solidFill>
                  <a:srgbClr val="0070C0"/>
                </a:solidFill>
                <a:effectLst/>
                <a:latin typeface="Arial" panose="020B0604020202020204" pitchFamily="34" charset="0"/>
              </a:rPr>
              <a:t>reservedParkinson’s</a:t>
            </a:r>
            <a:r>
              <a:rPr lang="en-GB" sz="1400" b="0" i="0" dirty="0">
                <a:solidFill>
                  <a:srgbClr val="0070C0"/>
                </a:solidFill>
                <a:effectLst/>
                <a:latin typeface="Arial" panose="020B0604020202020204" pitchFamily="34" charset="0"/>
              </a:rPr>
              <a:t> Disease-</a:t>
            </a:r>
            <a:r>
              <a:rPr lang="en-GB" sz="1400" b="0" i="0" dirty="0" err="1">
                <a:solidFill>
                  <a:srgbClr val="0070C0"/>
                </a:solidFill>
                <a:effectLst/>
                <a:latin typeface="Arial" panose="020B0604020202020204" pitchFamily="34" charset="0"/>
              </a:rPr>
              <a:t>Etiology</a:t>
            </a:r>
            <a:r>
              <a:rPr lang="en-GB" sz="1400" b="0" i="0" dirty="0">
                <a:solidFill>
                  <a:srgbClr val="0070C0"/>
                </a:solidFill>
                <a:effectLst/>
                <a:latin typeface="Arial" panose="020B0604020202020204" pitchFamily="34" charset="0"/>
              </a:rPr>
              <a:t>, Clinical Features, And Its Therapy: A Review</a:t>
            </a:r>
            <a:endParaRPr lang="en-GB" sz="1400" dirty="0">
              <a:solidFill>
                <a:srgbClr val="0070C0"/>
              </a:solidFill>
            </a:endParaRPr>
          </a:p>
          <a:p>
            <a:r>
              <a:rPr lang="en-GB" sz="1400" dirty="0">
                <a:solidFill>
                  <a:srgbClr val="0070C0"/>
                </a:solidFill>
                <a:hlinkClick r:id="rId2">
                  <a:extLst>
                    <a:ext uri="{A12FA001-AC4F-418D-AE19-62706E023703}">
                      <ahyp:hlinkClr xmlns:ahyp="http://schemas.microsoft.com/office/drawing/2018/hyperlinkcolor" val="tx"/>
                    </a:ext>
                  </a:extLst>
                </a:hlinkClick>
              </a:rPr>
              <a:t>https://journalppw.com/index.php/jpsp/article/view/6381/4211</a:t>
            </a:r>
            <a:endParaRPr lang="en-GB" sz="1400" dirty="0">
              <a:solidFill>
                <a:srgbClr val="0070C0"/>
              </a:solidFill>
            </a:endParaRPr>
          </a:p>
          <a:p>
            <a:endParaRPr lang="en-GB" sz="1400" dirty="0">
              <a:solidFill>
                <a:srgbClr val="0070C0"/>
              </a:solidFill>
            </a:endParaRPr>
          </a:p>
          <a:p>
            <a:endParaRPr lang="en-GB" sz="1400" dirty="0">
              <a:solidFill>
                <a:srgbClr val="0070C0"/>
              </a:solidFill>
            </a:endParaRPr>
          </a:p>
          <a:p>
            <a:r>
              <a:rPr lang="en-GB" sz="1400" b="0" i="0" dirty="0">
                <a:solidFill>
                  <a:srgbClr val="0070C0"/>
                </a:solidFill>
                <a:effectLst/>
                <a:latin typeface="Source Sans Pro" panose="020B0503030403020204" pitchFamily="34" charset="0"/>
              </a:rPr>
              <a:t>Pressure Ulcer Risk Assessment and Prevention: A Comparative Effectiveness Review. Content last reviewed December 2019. Effective Health Care Program, Agency for Healthcare Research and Quality, Rockville, MD.</a:t>
            </a:r>
            <a:br>
              <a:rPr lang="en-GB" sz="1400" dirty="0">
                <a:solidFill>
                  <a:srgbClr val="0070C0"/>
                </a:solidFill>
              </a:rPr>
            </a:br>
            <a:r>
              <a:rPr lang="en-GB" sz="1400" b="0" i="0" dirty="0">
                <a:solidFill>
                  <a:srgbClr val="0070C0"/>
                </a:solidFill>
                <a:effectLst/>
                <a:latin typeface="Source Sans Pro" panose="020B0503030403020204" pitchFamily="34" charset="0"/>
                <a:hlinkClick r:id="rId3">
                  <a:extLst>
                    <a:ext uri="{A12FA001-AC4F-418D-AE19-62706E023703}">
                      <ahyp:hlinkClr xmlns:ahyp="http://schemas.microsoft.com/office/drawing/2018/hyperlinkcolor" val="tx"/>
                    </a:ext>
                  </a:extLst>
                </a:hlinkClick>
              </a:rPr>
              <a:t>https://effectivehealthcare.ahrq.gov/products/pressure-ulcer-prevention/research-protocol</a:t>
            </a:r>
            <a:r>
              <a:rPr lang="en-GB" sz="1400" b="0" i="0" dirty="0">
                <a:solidFill>
                  <a:srgbClr val="0070C0"/>
                </a:solidFill>
                <a:effectLst/>
                <a:latin typeface="Source Sans Pro" panose="020B0503030403020204" pitchFamily="34" charset="0"/>
              </a:rPr>
              <a:t>    https://effectivehealthcare.ahrq.gov/products/pressure-ulcer-prevention/research-protocol</a:t>
            </a:r>
            <a:endParaRPr lang="en-GB" sz="1400" dirty="0">
              <a:solidFill>
                <a:srgbClr val="0070C0"/>
              </a:solidFill>
            </a:endParaRPr>
          </a:p>
        </p:txBody>
      </p:sp>
    </p:spTree>
    <p:extLst>
      <p:ext uri="{BB962C8B-B14F-4D97-AF65-F5344CB8AC3E}">
        <p14:creationId xmlns:p14="http://schemas.microsoft.com/office/powerpoint/2010/main" val="1613101571"/>
      </p:ext>
    </p:extLst>
  </p:cSld>
  <p:clrMapOvr>
    <a:masterClrMapping/>
  </p:clrMapOvr>
  <mc:AlternateContent xmlns:mc="http://schemas.openxmlformats.org/markup-compatibility/2006" xmlns:p14="http://schemas.microsoft.com/office/powerpoint/2010/main">
    <mc:Choice Requires="p14">
      <p:transition spd="slow" p14:dur="2000" advTm="17690"/>
    </mc:Choice>
    <mc:Fallback xmlns="">
      <p:transition spd="slow" advTm="1769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E8A3B-B979-C0E1-D1F5-85BE2A072B0E}"/>
              </a:ext>
            </a:extLst>
          </p:cNvPr>
          <p:cNvSpPr>
            <a:spLocks noGrp="1"/>
          </p:cNvSpPr>
          <p:nvPr>
            <p:ph type="title"/>
          </p:nvPr>
        </p:nvSpPr>
        <p:spPr/>
        <p:txBody>
          <a:bodyPr/>
          <a:lstStyle/>
          <a:p>
            <a:r>
              <a:rPr lang="en-US" b="1" dirty="0">
                <a:solidFill>
                  <a:srgbClr val="0070C0"/>
                </a:solidFill>
              </a:rPr>
              <a:t>Any questions?</a:t>
            </a:r>
          </a:p>
        </p:txBody>
      </p:sp>
      <p:pic>
        <p:nvPicPr>
          <p:cNvPr id="1026" name="Picture 2" descr="1,000+ Free Questions &amp; Question Mark Images - Pixabay">
            <a:extLst>
              <a:ext uri="{FF2B5EF4-FFF2-40B4-BE49-F238E27FC236}">
                <a16:creationId xmlns:a16="http://schemas.microsoft.com/office/drawing/2014/main" id="{E5BF4FE9-F1A6-6DC9-FC0F-56DD57AB9D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41370" y="1270517"/>
            <a:ext cx="4618653" cy="46186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7333043"/>
      </p:ext>
    </p:extLst>
  </p:cSld>
  <p:clrMapOvr>
    <a:masterClrMapping/>
  </p:clrMapOvr>
  <mc:AlternateContent xmlns:mc="http://schemas.openxmlformats.org/markup-compatibility/2006" xmlns:p14="http://schemas.microsoft.com/office/powerpoint/2010/main">
    <mc:Choice Requires="p14">
      <p:transition spd="slow" p14:dur="2000" advTm="145178"/>
    </mc:Choice>
    <mc:Fallback xmlns="">
      <p:transition spd="slow" advTm="145178"/>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9DFBA-4A88-CF3F-A759-3E072FA860F8}"/>
              </a:ext>
            </a:extLst>
          </p:cNvPr>
          <p:cNvSpPr>
            <a:spLocks noGrp="1"/>
          </p:cNvSpPr>
          <p:nvPr>
            <p:ph type="title"/>
          </p:nvPr>
        </p:nvSpPr>
        <p:spPr/>
        <p:txBody>
          <a:bodyPr/>
          <a:lstStyle/>
          <a:p>
            <a:r>
              <a:rPr lang="en-US" b="1" dirty="0">
                <a:solidFill>
                  <a:srgbClr val="0070C0"/>
                </a:solidFill>
              </a:rPr>
              <a:t>Thank you </a:t>
            </a:r>
          </a:p>
        </p:txBody>
      </p:sp>
      <p:pic>
        <p:nvPicPr>
          <p:cNvPr id="2050" name="Picture 2" descr="Thank You&quot; and &quot;Questions?&quot; - Two Slides You Can Lose">
            <a:extLst>
              <a:ext uri="{FF2B5EF4-FFF2-40B4-BE49-F238E27FC236}">
                <a16:creationId xmlns:a16="http://schemas.microsoft.com/office/drawing/2014/main" id="{B1618645-0E7A-4BFA-C688-8F77C32069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19804" y="1507380"/>
            <a:ext cx="6096000" cy="4067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2406684"/>
      </p:ext>
    </p:extLst>
  </p:cSld>
  <p:clrMapOvr>
    <a:masterClrMapping/>
  </p:clrMapOvr>
  <mc:AlternateContent xmlns:mc="http://schemas.openxmlformats.org/markup-compatibility/2006" xmlns:p14="http://schemas.microsoft.com/office/powerpoint/2010/main">
    <mc:Choice Requires="p14">
      <p:transition spd="slow" p14:dur="2000" advTm="48643"/>
    </mc:Choice>
    <mc:Fallback xmlns="">
      <p:transition spd="slow" advTm="48643"/>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A0F56-AC15-4830-C962-2E681D33EFB0}"/>
              </a:ext>
            </a:extLst>
          </p:cNvPr>
          <p:cNvSpPr>
            <a:spLocks noGrp="1"/>
          </p:cNvSpPr>
          <p:nvPr>
            <p:ph type="title"/>
          </p:nvPr>
        </p:nvSpPr>
        <p:spPr>
          <a:xfrm>
            <a:off x="838200" y="365125"/>
            <a:ext cx="10515600" cy="511953"/>
          </a:xfrm>
        </p:spPr>
        <p:txBody>
          <a:bodyPr>
            <a:normAutofit fontScale="90000"/>
          </a:bodyPr>
          <a:lstStyle/>
          <a:p>
            <a:r>
              <a:rPr lang="en-GB" b="1" dirty="0">
                <a:solidFill>
                  <a:srgbClr val="0070C0"/>
                </a:solidFill>
              </a:rPr>
              <a:t>Lecture Duration – 2 hours.  </a:t>
            </a:r>
          </a:p>
        </p:txBody>
      </p:sp>
      <p:sp>
        <p:nvSpPr>
          <p:cNvPr id="3" name="Content Placeholder 2">
            <a:extLst>
              <a:ext uri="{FF2B5EF4-FFF2-40B4-BE49-F238E27FC236}">
                <a16:creationId xmlns:a16="http://schemas.microsoft.com/office/drawing/2014/main" id="{4B8C0C58-AE5D-9710-6537-142467300F02}"/>
              </a:ext>
            </a:extLst>
          </p:cNvPr>
          <p:cNvSpPr>
            <a:spLocks noGrp="1"/>
          </p:cNvSpPr>
          <p:nvPr>
            <p:ph idx="1"/>
          </p:nvPr>
        </p:nvSpPr>
        <p:spPr>
          <a:xfrm>
            <a:off x="492968" y="1253331"/>
            <a:ext cx="10515600" cy="4351338"/>
          </a:xfrm>
        </p:spPr>
        <p:txBody>
          <a:bodyPr>
            <a:normAutofit fontScale="92500" lnSpcReduction="20000"/>
          </a:bodyPr>
          <a:lstStyle/>
          <a:p>
            <a:r>
              <a:rPr lang="en-GB" dirty="0">
                <a:solidFill>
                  <a:srgbClr val="0070C0"/>
                </a:solidFill>
              </a:rPr>
              <a:t>Breakdown: </a:t>
            </a:r>
          </a:p>
          <a:p>
            <a:r>
              <a:rPr lang="en-GB" dirty="0">
                <a:solidFill>
                  <a:srgbClr val="0070C0"/>
                </a:solidFill>
              </a:rPr>
              <a:t>Recorded guide = approximately 50 mins- 1 hour.</a:t>
            </a:r>
          </a:p>
          <a:p>
            <a:r>
              <a:rPr lang="en-GB" dirty="0">
                <a:solidFill>
                  <a:srgbClr val="0070C0"/>
                </a:solidFill>
              </a:rPr>
              <a:t>Activity 1 for students – practice in pairs, picking out from the complex scenario provided, physical problems relating to specific activities of living, as explained in slide 8 – 15 minutes</a:t>
            </a:r>
          </a:p>
          <a:p>
            <a:r>
              <a:rPr lang="en-GB" dirty="0">
                <a:solidFill>
                  <a:srgbClr val="0070C0"/>
                </a:solidFill>
              </a:rPr>
              <a:t>Group discussion following the activity, led by lecturer, also explained in slide 8.- 15 minutes</a:t>
            </a:r>
          </a:p>
          <a:p>
            <a:r>
              <a:rPr lang="en-GB" dirty="0">
                <a:solidFill>
                  <a:srgbClr val="0070C0"/>
                </a:solidFill>
              </a:rPr>
              <a:t>Activity 2 for students – practice in pairs setting out problems, goals, interventions, rationale and evaluation onto a table, as discussed in slides 13-15. – 15 minutes.</a:t>
            </a:r>
          </a:p>
          <a:p>
            <a:r>
              <a:rPr lang="en-GB" dirty="0">
                <a:solidFill>
                  <a:srgbClr val="0070C0"/>
                </a:solidFill>
              </a:rPr>
              <a:t>Group discussion led by lecturer, explained in slide 15 – 15 minutes.</a:t>
            </a:r>
          </a:p>
          <a:p>
            <a:r>
              <a:rPr lang="en-GB" dirty="0">
                <a:solidFill>
                  <a:srgbClr val="0070C0"/>
                </a:solidFill>
              </a:rPr>
              <a:t>Questions – 10 minutes</a:t>
            </a:r>
          </a:p>
          <a:p>
            <a:endParaRPr lang="en-GB" dirty="0">
              <a:solidFill>
                <a:srgbClr val="0070C0"/>
              </a:solidFill>
            </a:endParaRPr>
          </a:p>
        </p:txBody>
      </p:sp>
    </p:spTree>
    <p:extLst>
      <p:ext uri="{BB962C8B-B14F-4D97-AF65-F5344CB8AC3E}">
        <p14:creationId xmlns:p14="http://schemas.microsoft.com/office/powerpoint/2010/main" val="1302453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80F78-3AB2-2EE1-C9C4-84A802516F49}"/>
              </a:ext>
            </a:extLst>
          </p:cNvPr>
          <p:cNvSpPr>
            <a:spLocks noGrp="1"/>
          </p:cNvSpPr>
          <p:nvPr>
            <p:ph type="title"/>
          </p:nvPr>
        </p:nvSpPr>
        <p:spPr/>
        <p:txBody>
          <a:bodyPr/>
          <a:lstStyle/>
          <a:p>
            <a:r>
              <a:rPr lang="en-GB" b="1" dirty="0">
                <a:solidFill>
                  <a:srgbClr val="0070C0"/>
                </a:solidFill>
              </a:rPr>
              <a:t>Biological factors address:</a:t>
            </a:r>
          </a:p>
        </p:txBody>
      </p:sp>
      <p:sp>
        <p:nvSpPr>
          <p:cNvPr id="3" name="Content Placeholder 2">
            <a:extLst>
              <a:ext uri="{FF2B5EF4-FFF2-40B4-BE49-F238E27FC236}">
                <a16:creationId xmlns:a16="http://schemas.microsoft.com/office/drawing/2014/main" id="{77E73B28-8256-91F1-877B-B5B364CDB3D6}"/>
              </a:ext>
            </a:extLst>
          </p:cNvPr>
          <p:cNvSpPr>
            <a:spLocks noGrp="1"/>
          </p:cNvSpPr>
          <p:nvPr>
            <p:ph idx="1"/>
          </p:nvPr>
        </p:nvSpPr>
        <p:spPr>
          <a:xfrm>
            <a:off x="642257" y="2106062"/>
            <a:ext cx="10515600" cy="4351338"/>
          </a:xfrm>
        </p:spPr>
        <p:txBody>
          <a:bodyPr/>
          <a:lstStyle/>
          <a:p>
            <a:r>
              <a:rPr lang="en-GB" dirty="0">
                <a:solidFill>
                  <a:srgbClr val="0070C0"/>
                </a:solidFill>
              </a:rPr>
              <a:t>Scope of the patient’s anatomy and physiology</a:t>
            </a:r>
          </a:p>
          <a:p>
            <a:r>
              <a:rPr lang="en-GB" dirty="0">
                <a:solidFill>
                  <a:srgbClr val="0070C0"/>
                </a:solidFill>
              </a:rPr>
              <a:t>Overall physical health and impact of changes</a:t>
            </a:r>
          </a:p>
          <a:p>
            <a:r>
              <a:rPr lang="en-GB" dirty="0">
                <a:solidFill>
                  <a:srgbClr val="0070C0"/>
                </a:solidFill>
              </a:rPr>
              <a:t>Any current injury and illness</a:t>
            </a:r>
          </a:p>
          <a:p>
            <a:endParaRPr lang="en-GB" dirty="0">
              <a:solidFill>
                <a:srgbClr val="0070C0"/>
              </a:solidFill>
            </a:endParaRPr>
          </a:p>
        </p:txBody>
      </p:sp>
    </p:spTree>
    <p:extLst>
      <p:ext uri="{BB962C8B-B14F-4D97-AF65-F5344CB8AC3E}">
        <p14:creationId xmlns:p14="http://schemas.microsoft.com/office/powerpoint/2010/main" val="4125977862"/>
      </p:ext>
    </p:extLst>
  </p:cSld>
  <p:clrMapOvr>
    <a:masterClrMapping/>
  </p:clrMapOvr>
  <mc:AlternateContent xmlns:mc="http://schemas.openxmlformats.org/markup-compatibility/2006" xmlns:p14="http://schemas.microsoft.com/office/powerpoint/2010/main">
    <mc:Choice Requires="p14">
      <p:transition spd="slow" p14:dur="2000" advTm="19945"/>
    </mc:Choice>
    <mc:Fallback xmlns="">
      <p:transition spd="slow" advTm="19945"/>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BA1B9-C61B-41ED-8D8A-85F3CAF67935}"/>
              </a:ext>
            </a:extLst>
          </p:cNvPr>
          <p:cNvSpPr>
            <a:spLocks noGrp="1"/>
          </p:cNvSpPr>
          <p:nvPr>
            <p:ph type="title"/>
          </p:nvPr>
        </p:nvSpPr>
        <p:spPr/>
        <p:txBody>
          <a:bodyPr/>
          <a:lstStyle/>
          <a:p>
            <a:r>
              <a:rPr lang="en-GB" b="1" dirty="0">
                <a:solidFill>
                  <a:srgbClr val="0070C0"/>
                </a:solidFill>
              </a:rPr>
              <a:t>Learning Outcomes</a:t>
            </a:r>
          </a:p>
        </p:txBody>
      </p:sp>
      <p:sp>
        <p:nvSpPr>
          <p:cNvPr id="3" name="Content Placeholder 2">
            <a:extLst>
              <a:ext uri="{FF2B5EF4-FFF2-40B4-BE49-F238E27FC236}">
                <a16:creationId xmlns:a16="http://schemas.microsoft.com/office/drawing/2014/main" id="{B5C09A44-6A3E-40B9-868A-E19B1E5A515E}"/>
              </a:ext>
            </a:extLst>
          </p:cNvPr>
          <p:cNvSpPr>
            <a:spLocks noGrp="1"/>
          </p:cNvSpPr>
          <p:nvPr>
            <p:ph idx="1"/>
          </p:nvPr>
        </p:nvSpPr>
        <p:spPr>
          <a:xfrm>
            <a:off x="838200" y="1825624"/>
            <a:ext cx="10515600" cy="3903372"/>
          </a:xfrm>
        </p:spPr>
        <p:txBody>
          <a:bodyPr>
            <a:normAutofit/>
          </a:bodyPr>
          <a:lstStyle/>
          <a:p>
            <a:r>
              <a:rPr lang="en-US" sz="2000" dirty="0">
                <a:solidFill>
                  <a:srgbClr val="0070C0"/>
                </a:solidFill>
                <a:latin typeface="Times New Roman" panose="02020603050405020304" pitchFamily="18" charset="0"/>
                <a:ea typeface="Calibri" panose="020F0502020204030204" pitchFamily="34" charset="0"/>
                <a:cs typeface="Latha" panose="020B0604020202020204" pitchFamily="34" charset="0"/>
              </a:rPr>
              <a:t>Attending this lecture will enhance your understanding regarding</a:t>
            </a:r>
            <a:r>
              <a:rPr lang="en-US" sz="2000" dirty="0">
                <a:solidFill>
                  <a:srgbClr val="0070C0"/>
                </a:solidFill>
                <a:effectLst/>
                <a:latin typeface="Times New Roman" panose="02020603050405020304" pitchFamily="18" charset="0"/>
                <a:ea typeface="Calibri" panose="020F0502020204030204" pitchFamily="34" charset="0"/>
                <a:cs typeface="Latha" panose="020B0604020202020204" pitchFamily="34" charset="0"/>
              </a:rPr>
              <a:t>:</a:t>
            </a:r>
          </a:p>
          <a:p>
            <a:r>
              <a:rPr lang="en-US" sz="2000" dirty="0">
                <a:solidFill>
                  <a:srgbClr val="0070C0"/>
                </a:solidFill>
                <a:effectLst/>
                <a:latin typeface="Times New Roman" panose="02020603050405020304" pitchFamily="18" charset="0"/>
                <a:ea typeface="Calibri" panose="020F0502020204030204" pitchFamily="34" charset="0"/>
                <a:cs typeface="Latha" panose="020B0604020202020204" pitchFamily="34" charset="0"/>
              </a:rPr>
              <a:t>How to identify and address physical / biological factors influencing living with a degenerative neurological disorder</a:t>
            </a:r>
          </a:p>
          <a:p>
            <a:r>
              <a:rPr lang="en-US" sz="2000" dirty="0">
                <a:solidFill>
                  <a:srgbClr val="0070C0"/>
                </a:solidFill>
                <a:latin typeface="Times New Roman" panose="02020603050405020304" pitchFamily="18" charset="0"/>
                <a:ea typeface="Calibri" panose="020F0502020204030204" pitchFamily="34" charset="0"/>
                <a:cs typeface="Latha" panose="020B0604020202020204" pitchFamily="34" charset="0"/>
              </a:rPr>
              <a:t>How to take account of a patient’s diagnosis and prescribed m</a:t>
            </a:r>
            <a:r>
              <a:rPr lang="en-US" sz="2000" dirty="0">
                <a:solidFill>
                  <a:srgbClr val="0070C0"/>
                </a:solidFill>
                <a:effectLst/>
                <a:latin typeface="Times New Roman" panose="02020603050405020304" pitchFamily="18" charset="0"/>
                <a:ea typeface="Calibri" panose="020F0502020204030204" pitchFamily="34" charset="0"/>
                <a:cs typeface="Latha" panose="020B0604020202020204" pitchFamily="34" charset="0"/>
              </a:rPr>
              <a:t>edications to use knowledge of these to address actual problems and to anticipate and prepare to address potential problems if / as they arise </a:t>
            </a:r>
          </a:p>
          <a:p>
            <a:r>
              <a:rPr lang="en-US" sz="2000" dirty="0">
                <a:solidFill>
                  <a:srgbClr val="0070C0"/>
                </a:solidFill>
                <a:latin typeface="Times New Roman" panose="02020603050405020304" pitchFamily="18" charset="0"/>
                <a:ea typeface="Calibri" panose="020F0502020204030204" pitchFamily="34" charset="0"/>
                <a:cs typeface="Latha" panose="020B0604020202020204" pitchFamily="34" charset="0"/>
              </a:rPr>
              <a:t>How to organize and document assessment, planning, implementation and evaluation (and re-assessment)</a:t>
            </a:r>
          </a:p>
          <a:p>
            <a:r>
              <a:rPr lang="en-US" sz="2000" dirty="0">
                <a:solidFill>
                  <a:srgbClr val="0070C0"/>
                </a:solidFill>
                <a:effectLst/>
                <a:latin typeface="Times New Roman" panose="02020603050405020304" pitchFamily="18" charset="0"/>
                <a:ea typeface="Calibri" panose="020F0502020204030204" pitchFamily="34" charset="0"/>
                <a:cs typeface="Latha" panose="020B0604020202020204" pitchFamily="34" charset="0"/>
              </a:rPr>
              <a:t>How to begin to lead a team, </a:t>
            </a:r>
            <a:r>
              <a:rPr lang="en-US" sz="2000" dirty="0">
                <a:solidFill>
                  <a:srgbClr val="0070C0"/>
                </a:solidFill>
                <a:latin typeface="Times New Roman" panose="02020603050405020304" pitchFamily="18" charset="0"/>
                <a:ea typeface="Calibri" panose="020F0502020204030204" pitchFamily="34" charset="0"/>
                <a:cs typeface="Latha" panose="020B0604020202020204" pitchFamily="34" charset="0"/>
              </a:rPr>
              <a:t>ensuring appropriate delegation.</a:t>
            </a:r>
            <a:endParaRPr lang="en-US" sz="2000" dirty="0">
              <a:solidFill>
                <a:srgbClr val="0070C0"/>
              </a:solidFill>
              <a:effectLst/>
              <a:latin typeface="Times New Roman" panose="02020603050405020304" pitchFamily="18" charset="0"/>
              <a:ea typeface="Calibri" panose="020F0502020204030204" pitchFamily="34" charset="0"/>
              <a:cs typeface="Latha" panose="020B0604020202020204" pitchFamily="34" charset="0"/>
            </a:endParaRPr>
          </a:p>
          <a:p>
            <a:endParaRPr lang="en-US" sz="1800" dirty="0">
              <a:solidFill>
                <a:srgbClr val="0070C0"/>
              </a:solidFill>
              <a:effectLst/>
              <a:latin typeface="Times New Roman" panose="02020603050405020304" pitchFamily="18" charset="0"/>
              <a:ea typeface="Calibri" panose="020F0502020204030204" pitchFamily="34" charset="0"/>
              <a:cs typeface="Latha" panose="020B0604020202020204" pitchFamily="34" charset="0"/>
            </a:endParaRPr>
          </a:p>
          <a:p>
            <a:pPr marL="0" indent="0">
              <a:buNone/>
            </a:pPr>
            <a:endParaRPr lang="en-GB" dirty="0">
              <a:solidFill>
                <a:srgbClr val="0070C0"/>
              </a:solidFill>
            </a:endParaRPr>
          </a:p>
        </p:txBody>
      </p:sp>
    </p:spTree>
    <p:extLst>
      <p:ext uri="{BB962C8B-B14F-4D97-AF65-F5344CB8AC3E}">
        <p14:creationId xmlns:p14="http://schemas.microsoft.com/office/powerpoint/2010/main" val="499373789"/>
      </p:ext>
    </p:extLst>
  </p:cSld>
  <p:clrMapOvr>
    <a:masterClrMapping/>
  </p:clrMapOvr>
  <mc:AlternateContent xmlns:mc="http://schemas.openxmlformats.org/markup-compatibility/2006" xmlns:p14="http://schemas.microsoft.com/office/powerpoint/2010/main">
    <mc:Choice Requires="p14">
      <p:transition spd="slow" p14:dur="2000" advTm="86560"/>
    </mc:Choice>
    <mc:Fallback xmlns="">
      <p:transition spd="slow" advTm="8656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40A28-80A8-473E-8845-013C47AB194E}"/>
              </a:ext>
            </a:extLst>
          </p:cNvPr>
          <p:cNvSpPr>
            <a:spLocks noGrp="1"/>
          </p:cNvSpPr>
          <p:nvPr>
            <p:ph type="title"/>
          </p:nvPr>
        </p:nvSpPr>
        <p:spPr/>
        <p:txBody>
          <a:bodyPr/>
          <a:lstStyle/>
          <a:p>
            <a:r>
              <a:rPr lang="en-GB" b="1" dirty="0">
                <a:solidFill>
                  <a:srgbClr val="0070C0"/>
                </a:solidFill>
              </a:rPr>
              <a:t>Case 1 - Kamala</a:t>
            </a:r>
          </a:p>
        </p:txBody>
      </p:sp>
      <p:sp>
        <p:nvSpPr>
          <p:cNvPr id="3" name="Content Placeholder 2">
            <a:extLst>
              <a:ext uri="{FF2B5EF4-FFF2-40B4-BE49-F238E27FC236}">
                <a16:creationId xmlns:a16="http://schemas.microsoft.com/office/drawing/2014/main" id="{F6125938-E444-4836-BAA5-2DE8050BF427}"/>
              </a:ext>
            </a:extLst>
          </p:cNvPr>
          <p:cNvSpPr>
            <a:spLocks noGrp="1"/>
          </p:cNvSpPr>
          <p:nvPr>
            <p:ph idx="1"/>
          </p:nvPr>
        </p:nvSpPr>
        <p:spPr/>
        <p:txBody>
          <a:bodyPr/>
          <a:lstStyle/>
          <a:p>
            <a:r>
              <a:rPr lang="en-GB" dirty="0">
                <a:solidFill>
                  <a:srgbClr val="0070C0"/>
                </a:solidFill>
              </a:rPr>
              <a:t>Read the case scenario.</a:t>
            </a:r>
          </a:p>
        </p:txBody>
      </p:sp>
    </p:spTree>
    <p:extLst>
      <p:ext uri="{BB962C8B-B14F-4D97-AF65-F5344CB8AC3E}">
        <p14:creationId xmlns:p14="http://schemas.microsoft.com/office/powerpoint/2010/main" val="1097521747"/>
      </p:ext>
    </p:extLst>
  </p:cSld>
  <p:clrMapOvr>
    <a:masterClrMapping/>
  </p:clrMapOvr>
  <mc:AlternateContent xmlns:mc="http://schemas.openxmlformats.org/markup-compatibility/2006" xmlns:p14="http://schemas.microsoft.com/office/powerpoint/2010/main">
    <mc:Choice Requires="p14">
      <p:transition spd="slow" p14:dur="2000" advTm="16264"/>
    </mc:Choice>
    <mc:Fallback xmlns="">
      <p:transition spd="slow" advTm="16264"/>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EA56503-2383-4EB4-A019-EE6140574955}"/>
              </a:ext>
            </a:extLst>
          </p:cNvPr>
          <p:cNvSpPr txBox="1"/>
          <p:nvPr/>
        </p:nvSpPr>
        <p:spPr>
          <a:xfrm>
            <a:off x="781050" y="475595"/>
            <a:ext cx="10953749" cy="6186309"/>
          </a:xfrm>
          <a:prstGeom prst="rect">
            <a:avLst/>
          </a:prstGeom>
          <a:noFill/>
        </p:spPr>
        <p:txBody>
          <a:bodyPr wrap="square">
            <a:spAutoFit/>
          </a:bodyPr>
          <a:lstStyle/>
          <a:p>
            <a:r>
              <a:rPr lang="en-GB" dirty="0">
                <a:solidFill>
                  <a:srgbClr val="0070C0"/>
                </a:solidFill>
              </a:rPr>
              <a:t>Page 1</a:t>
            </a:r>
          </a:p>
          <a:p>
            <a:endParaRPr lang="en-GB" dirty="0">
              <a:solidFill>
                <a:srgbClr val="0070C0"/>
              </a:solidFill>
            </a:endParaRPr>
          </a:p>
          <a:p>
            <a:r>
              <a:rPr lang="en-GB" dirty="0">
                <a:solidFill>
                  <a:srgbClr val="0070C0"/>
                </a:solidFill>
              </a:rPr>
              <a:t>An 84 year old woman (Kamala) was diagnosed to have cerebrovascular disease, had vascular surgery and clot</a:t>
            </a:r>
          </a:p>
          <a:p>
            <a:r>
              <a:rPr lang="en-GB" dirty="0">
                <a:solidFill>
                  <a:srgbClr val="0070C0"/>
                </a:solidFill>
              </a:rPr>
              <a:t>removal with good recovery. However, she was diagnosed to have Parkinson disease. In addition,</a:t>
            </a:r>
          </a:p>
          <a:p>
            <a:r>
              <a:rPr lang="en-GB" dirty="0">
                <a:solidFill>
                  <a:srgbClr val="0070C0"/>
                </a:solidFill>
              </a:rPr>
              <a:t>she had Diabetes Mellitus, Ischemic heart disease, and Hypertension. She was on multiple</a:t>
            </a:r>
          </a:p>
          <a:p>
            <a:r>
              <a:rPr lang="en-GB" dirty="0">
                <a:solidFill>
                  <a:srgbClr val="0070C0"/>
                </a:solidFill>
              </a:rPr>
              <a:t>medications such as Insulin, </a:t>
            </a:r>
            <a:r>
              <a:rPr lang="en-GB" dirty="0" err="1">
                <a:solidFill>
                  <a:srgbClr val="0070C0"/>
                </a:solidFill>
              </a:rPr>
              <a:t>Losarten</a:t>
            </a:r>
            <a:r>
              <a:rPr lang="en-GB" dirty="0">
                <a:solidFill>
                  <a:srgbClr val="0070C0"/>
                </a:solidFill>
              </a:rPr>
              <a:t>, Aspirin, </a:t>
            </a:r>
            <a:r>
              <a:rPr lang="en-GB" dirty="0" err="1">
                <a:solidFill>
                  <a:srgbClr val="0070C0"/>
                </a:solidFill>
              </a:rPr>
              <a:t>Benxzeol</a:t>
            </a:r>
            <a:r>
              <a:rPr lang="en-GB" dirty="0">
                <a:solidFill>
                  <a:srgbClr val="0070C0"/>
                </a:solidFill>
              </a:rPr>
              <a:t>, Levodopa.</a:t>
            </a:r>
          </a:p>
          <a:p>
            <a:r>
              <a:rPr lang="en-GB" dirty="0">
                <a:solidFill>
                  <a:srgbClr val="0070C0"/>
                </a:solidFill>
              </a:rPr>
              <a:t>Four months back she has had a fall with fracture neck of the femur on left side. She had a hip</a:t>
            </a:r>
          </a:p>
          <a:p>
            <a:r>
              <a:rPr lang="en-GB" dirty="0">
                <a:solidFill>
                  <a:srgbClr val="0070C0"/>
                </a:solidFill>
              </a:rPr>
              <a:t>replacement surgery, rehabilitation and walking training following surgery. She still has difficulty in</a:t>
            </a:r>
          </a:p>
          <a:p>
            <a:r>
              <a:rPr lang="en-GB" dirty="0">
                <a:solidFill>
                  <a:srgbClr val="0070C0"/>
                </a:solidFill>
              </a:rPr>
              <a:t>walking with shuffling gait and a tendency to fall.</a:t>
            </a:r>
          </a:p>
          <a:p>
            <a:endParaRPr lang="en-GB" dirty="0">
              <a:solidFill>
                <a:srgbClr val="0070C0"/>
              </a:solidFill>
            </a:endParaRPr>
          </a:p>
          <a:p>
            <a:r>
              <a:rPr lang="en-GB" dirty="0">
                <a:solidFill>
                  <a:srgbClr val="0070C0"/>
                </a:solidFill>
              </a:rPr>
              <a:t>One year back she had visited her grand children in Colombo and went back home by bus against the</a:t>
            </a:r>
          </a:p>
          <a:p>
            <a:r>
              <a:rPr lang="en-GB" dirty="0">
                <a:solidFill>
                  <a:srgbClr val="0070C0"/>
                </a:solidFill>
              </a:rPr>
              <a:t>advice of the son. She took insulin to start the trip and fell asleep in the bus and forgot to take the</a:t>
            </a:r>
          </a:p>
          <a:p>
            <a:r>
              <a:rPr lang="en-GB" dirty="0">
                <a:solidFill>
                  <a:srgbClr val="0070C0"/>
                </a:solidFill>
              </a:rPr>
              <a:t>breakfast. On the way, 150 km away from Colombo, she fell inside the bus with sweating and was</a:t>
            </a:r>
          </a:p>
          <a:p>
            <a:r>
              <a:rPr lang="en-GB" dirty="0">
                <a:solidFill>
                  <a:srgbClr val="0070C0"/>
                </a:solidFill>
              </a:rPr>
              <a:t>admitted to a rural hospital nearby. This rural hospital found her capillary blood sugar to be LOW on</a:t>
            </a:r>
          </a:p>
          <a:p>
            <a:r>
              <a:rPr lang="en-GB" dirty="0">
                <a:solidFill>
                  <a:srgbClr val="0070C0"/>
                </a:solidFill>
              </a:rPr>
              <a:t>the glucometer.</a:t>
            </a:r>
          </a:p>
          <a:p>
            <a:r>
              <a:rPr lang="en-GB" dirty="0">
                <a:solidFill>
                  <a:srgbClr val="0070C0"/>
                </a:solidFill>
              </a:rPr>
              <a:t>She is not able to control bladder and bowel and wears diapers on a routine basis. She needs help</a:t>
            </a:r>
          </a:p>
          <a:p>
            <a:r>
              <a:rPr lang="en-GB" dirty="0">
                <a:solidFill>
                  <a:srgbClr val="0070C0"/>
                </a:solidFill>
              </a:rPr>
              <a:t>for personal hygiene and cleanliness.</a:t>
            </a:r>
          </a:p>
          <a:p>
            <a:r>
              <a:rPr lang="en-GB" dirty="0">
                <a:solidFill>
                  <a:srgbClr val="0070C0"/>
                </a:solidFill>
              </a:rPr>
              <a:t>The house is a two story house and she lived on the ground floor. The toilet is attached but the</a:t>
            </a:r>
          </a:p>
          <a:p>
            <a:r>
              <a:rPr lang="en-GB" dirty="0">
                <a:solidFill>
                  <a:srgbClr val="0070C0"/>
                </a:solidFill>
              </a:rPr>
              <a:t>entrance is from outside the house.</a:t>
            </a:r>
          </a:p>
          <a:p>
            <a:r>
              <a:rPr lang="en-GB" dirty="0">
                <a:solidFill>
                  <a:srgbClr val="0070C0"/>
                </a:solidFill>
              </a:rPr>
              <a:t>She could eat on her own taking a long time about 45 minutes per meal and is very messy at meals.</a:t>
            </a:r>
          </a:p>
          <a:p>
            <a:r>
              <a:rPr lang="en-GB" dirty="0">
                <a:solidFill>
                  <a:srgbClr val="0070C0"/>
                </a:solidFill>
              </a:rPr>
              <a:t>She has regular fainting attacks with low blood sugar time to time. She had been admitted to</a:t>
            </a:r>
          </a:p>
          <a:p>
            <a:r>
              <a:rPr lang="en-GB" dirty="0" err="1">
                <a:solidFill>
                  <a:srgbClr val="0070C0"/>
                </a:solidFill>
              </a:rPr>
              <a:t>Koslanda</a:t>
            </a:r>
            <a:r>
              <a:rPr lang="en-GB" dirty="0">
                <a:solidFill>
                  <a:srgbClr val="0070C0"/>
                </a:solidFill>
              </a:rPr>
              <a:t> hospital several times for this. Her eating habits had been irregular.</a:t>
            </a:r>
          </a:p>
        </p:txBody>
      </p:sp>
    </p:spTree>
    <p:extLst>
      <p:ext uri="{BB962C8B-B14F-4D97-AF65-F5344CB8AC3E}">
        <p14:creationId xmlns:p14="http://schemas.microsoft.com/office/powerpoint/2010/main" val="256534347"/>
      </p:ext>
    </p:extLst>
  </p:cSld>
  <p:clrMapOvr>
    <a:masterClrMapping/>
  </p:clrMapOvr>
  <mc:AlternateContent xmlns:mc="http://schemas.openxmlformats.org/markup-compatibility/2006" xmlns:p14="http://schemas.microsoft.com/office/powerpoint/2010/main">
    <mc:Choice Requires="p14">
      <p:transition spd="slow" p14:dur="2000" advTm="168403"/>
    </mc:Choice>
    <mc:Fallback xmlns="">
      <p:transition spd="slow" advTm="168403"/>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DD72A9-48CE-499D-86FD-2FCFD8373B8D}"/>
              </a:ext>
            </a:extLst>
          </p:cNvPr>
          <p:cNvSpPr txBox="1"/>
          <p:nvPr/>
        </p:nvSpPr>
        <p:spPr>
          <a:xfrm>
            <a:off x="647700" y="499318"/>
            <a:ext cx="11306175" cy="5632311"/>
          </a:xfrm>
          <a:prstGeom prst="rect">
            <a:avLst/>
          </a:prstGeom>
          <a:noFill/>
        </p:spPr>
        <p:txBody>
          <a:bodyPr wrap="square">
            <a:spAutoFit/>
          </a:bodyPr>
          <a:lstStyle/>
          <a:p>
            <a:r>
              <a:rPr lang="en-GB" dirty="0">
                <a:solidFill>
                  <a:srgbClr val="0070C0"/>
                </a:solidFill>
              </a:rPr>
              <a:t>Page 2</a:t>
            </a:r>
          </a:p>
          <a:p>
            <a:endParaRPr lang="en-GB" dirty="0">
              <a:solidFill>
                <a:srgbClr val="0070C0"/>
              </a:solidFill>
            </a:endParaRPr>
          </a:p>
          <a:p>
            <a:r>
              <a:rPr lang="en-GB" dirty="0">
                <a:solidFill>
                  <a:srgbClr val="0070C0"/>
                </a:solidFill>
              </a:rPr>
              <a:t>Kamala is a retired teacher who was very active in social work, being chairperson of the local mediation</a:t>
            </a:r>
          </a:p>
          <a:p>
            <a:r>
              <a:rPr lang="en-GB" dirty="0">
                <a:solidFill>
                  <a:srgbClr val="0070C0"/>
                </a:solidFill>
              </a:rPr>
              <a:t>board for conflicts, being the chief “</a:t>
            </a:r>
            <a:r>
              <a:rPr lang="en-GB" dirty="0" err="1">
                <a:solidFill>
                  <a:srgbClr val="0070C0"/>
                </a:solidFill>
              </a:rPr>
              <a:t>dayakaya</a:t>
            </a:r>
            <a:r>
              <a:rPr lang="en-GB" dirty="0">
                <a:solidFill>
                  <a:srgbClr val="0070C0"/>
                </a:solidFill>
              </a:rPr>
              <a:t>” (servant) of the village temple, visiting temple almost</a:t>
            </a:r>
          </a:p>
          <a:p>
            <a:r>
              <a:rPr lang="en-GB" dirty="0">
                <a:solidFill>
                  <a:srgbClr val="0070C0"/>
                </a:solidFill>
              </a:rPr>
              <a:t>on a daily basis. The temple is on a down the hill road from home. This also requires her</a:t>
            </a:r>
          </a:p>
          <a:p>
            <a:r>
              <a:rPr lang="en-GB" dirty="0">
                <a:solidFill>
                  <a:srgbClr val="0070C0"/>
                </a:solidFill>
              </a:rPr>
              <a:t>participation in regular religious activities of the temple.</a:t>
            </a:r>
          </a:p>
          <a:p>
            <a:r>
              <a:rPr lang="en-GB" dirty="0">
                <a:solidFill>
                  <a:srgbClr val="0070C0"/>
                </a:solidFill>
              </a:rPr>
              <a:t>She likes to meet villagers who frequently seeks her advice on almost anything in their lives, as she is</a:t>
            </a:r>
          </a:p>
          <a:p>
            <a:r>
              <a:rPr lang="en-GB" dirty="0">
                <a:solidFill>
                  <a:srgbClr val="0070C0"/>
                </a:solidFill>
              </a:rPr>
              <a:t>a retired teacher who had been guiding them for a long period of time. She is liked by all the villagers</a:t>
            </a:r>
          </a:p>
          <a:p>
            <a:r>
              <a:rPr lang="en-GB" dirty="0">
                <a:solidFill>
                  <a:srgbClr val="0070C0"/>
                </a:solidFill>
              </a:rPr>
              <a:t>and neighbours, who would support her care whenever it is needed.</a:t>
            </a:r>
          </a:p>
          <a:p>
            <a:r>
              <a:rPr lang="en-GB" dirty="0">
                <a:solidFill>
                  <a:srgbClr val="0070C0"/>
                </a:solidFill>
              </a:rPr>
              <a:t>She lives in </a:t>
            </a:r>
            <a:r>
              <a:rPr lang="en-GB" dirty="0" err="1">
                <a:solidFill>
                  <a:srgbClr val="0070C0"/>
                </a:solidFill>
              </a:rPr>
              <a:t>Koslanda</a:t>
            </a:r>
            <a:r>
              <a:rPr lang="en-GB" dirty="0">
                <a:solidFill>
                  <a:srgbClr val="0070C0"/>
                </a:solidFill>
              </a:rPr>
              <a:t> 240 km away from Colombo. Nearest hospital is at </a:t>
            </a:r>
            <a:r>
              <a:rPr lang="en-GB" dirty="0" err="1">
                <a:solidFill>
                  <a:srgbClr val="0070C0"/>
                </a:solidFill>
              </a:rPr>
              <a:t>Koslanda</a:t>
            </a:r>
            <a:r>
              <a:rPr lang="en-GB" dirty="0">
                <a:solidFill>
                  <a:srgbClr val="0070C0"/>
                </a:solidFill>
              </a:rPr>
              <a:t> 3 km away from</a:t>
            </a:r>
          </a:p>
          <a:p>
            <a:r>
              <a:rPr lang="en-GB" dirty="0">
                <a:solidFill>
                  <a:srgbClr val="0070C0"/>
                </a:solidFill>
              </a:rPr>
              <a:t>home. This hospital has two medical officers and no specialist care is provided.</a:t>
            </a:r>
          </a:p>
          <a:p>
            <a:r>
              <a:rPr lang="en-GB" dirty="0">
                <a:solidFill>
                  <a:srgbClr val="0070C0"/>
                </a:solidFill>
              </a:rPr>
              <a:t>Her five children are living in Colombo and all are employed. They are visiting her on the week end</a:t>
            </a:r>
          </a:p>
          <a:p>
            <a:r>
              <a:rPr lang="en-GB" dirty="0">
                <a:solidFill>
                  <a:srgbClr val="0070C0"/>
                </a:solidFill>
              </a:rPr>
              <a:t>with in rotation. The children want her to stay in Colombo with her eldest daughter who is a medical</a:t>
            </a:r>
          </a:p>
          <a:p>
            <a:r>
              <a:rPr lang="en-GB" dirty="0">
                <a:solidFill>
                  <a:srgbClr val="0070C0"/>
                </a:solidFill>
              </a:rPr>
              <a:t>officer who could willingly take care of her.</a:t>
            </a:r>
          </a:p>
          <a:p>
            <a:r>
              <a:rPr lang="en-GB" dirty="0">
                <a:solidFill>
                  <a:srgbClr val="0070C0"/>
                </a:solidFill>
              </a:rPr>
              <a:t>Her husband died 10 years back at the age of 78 years in Colombo while staying in his son’s place.</a:t>
            </a:r>
          </a:p>
          <a:p>
            <a:r>
              <a:rPr lang="en-GB" dirty="0">
                <a:solidFill>
                  <a:srgbClr val="0070C0"/>
                </a:solidFill>
              </a:rPr>
              <a:t>She could not visit her husband when he was hospitalized during a brief serious illness and passed</a:t>
            </a:r>
          </a:p>
          <a:p>
            <a:r>
              <a:rPr lang="en-GB" dirty="0">
                <a:solidFill>
                  <a:srgbClr val="0070C0"/>
                </a:solidFill>
              </a:rPr>
              <a:t>away. She did not like that incident and maintained her position that one day, she wants to die at</a:t>
            </a:r>
          </a:p>
          <a:p>
            <a:r>
              <a:rPr lang="en-GB" dirty="0">
                <a:solidFill>
                  <a:srgbClr val="0070C0"/>
                </a:solidFill>
              </a:rPr>
              <a:t>home.</a:t>
            </a:r>
          </a:p>
          <a:p>
            <a:r>
              <a:rPr lang="en-GB" dirty="0">
                <a:solidFill>
                  <a:srgbClr val="0070C0"/>
                </a:solidFill>
              </a:rPr>
              <a:t>There is a paid carer living/staying with her on a monthly salary, who generally stays with the</a:t>
            </a:r>
          </a:p>
          <a:p>
            <a:r>
              <a:rPr lang="en-GB" dirty="0">
                <a:solidFill>
                  <a:srgbClr val="0070C0"/>
                </a:solidFill>
              </a:rPr>
              <a:t>woman in weekdays, but occasionally visits her home leaving the woman alone at the night.</a:t>
            </a:r>
          </a:p>
        </p:txBody>
      </p:sp>
    </p:spTree>
    <p:extLst>
      <p:ext uri="{BB962C8B-B14F-4D97-AF65-F5344CB8AC3E}">
        <p14:creationId xmlns:p14="http://schemas.microsoft.com/office/powerpoint/2010/main" val="973458774"/>
      </p:ext>
    </p:extLst>
  </p:cSld>
  <p:clrMapOvr>
    <a:masterClrMapping/>
  </p:clrMapOvr>
  <mc:AlternateContent xmlns:mc="http://schemas.openxmlformats.org/markup-compatibility/2006" xmlns:p14="http://schemas.microsoft.com/office/powerpoint/2010/main">
    <mc:Choice Requires="p14">
      <p:transition spd="slow" p14:dur="2000" advTm="140063"/>
    </mc:Choice>
    <mc:Fallback xmlns="">
      <p:transition spd="slow" advTm="140063"/>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329EFF7-3D5E-4B8F-8231-824B6401737B}"/>
              </a:ext>
            </a:extLst>
          </p:cNvPr>
          <p:cNvSpPr>
            <a:spLocks noGrp="1"/>
          </p:cNvSpPr>
          <p:nvPr>
            <p:ph type="title"/>
          </p:nvPr>
        </p:nvSpPr>
        <p:spPr/>
        <p:txBody>
          <a:bodyPr/>
          <a:lstStyle/>
          <a:p>
            <a:r>
              <a:rPr lang="en-GB" b="1" dirty="0">
                <a:solidFill>
                  <a:srgbClr val="0070C0"/>
                </a:solidFill>
              </a:rPr>
              <a:t>Assessment</a:t>
            </a:r>
          </a:p>
        </p:txBody>
      </p:sp>
      <p:sp>
        <p:nvSpPr>
          <p:cNvPr id="7" name="Content Placeholder 6">
            <a:extLst>
              <a:ext uri="{FF2B5EF4-FFF2-40B4-BE49-F238E27FC236}">
                <a16:creationId xmlns:a16="http://schemas.microsoft.com/office/drawing/2014/main" id="{548D6C4D-6B3C-47BD-911D-BFBA4034BAC1}"/>
              </a:ext>
            </a:extLst>
          </p:cNvPr>
          <p:cNvSpPr>
            <a:spLocks noGrp="1"/>
          </p:cNvSpPr>
          <p:nvPr>
            <p:ph idx="1"/>
          </p:nvPr>
        </p:nvSpPr>
        <p:spPr/>
        <p:txBody>
          <a:bodyPr/>
          <a:lstStyle/>
          <a:p>
            <a:r>
              <a:rPr lang="en-GB" dirty="0">
                <a:solidFill>
                  <a:srgbClr val="0070C0"/>
                </a:solidFill>
              </a:rPr>
              <a:t>There are so many issues to address- where should we begin?</a:t>
            </a:r>
          </a:p>
          <a:p>
            <a:r>
              <a:rPr lang="en-GB" dirty="0">
                <a:solidFill>
                  <a:srgbClr val="0070C0"/>
                </a:solidFill>
              </a:rPr>
              <a:t>We need a structure – hence the RLT model.</a:t>
            </a:r>
          </a:p>
          <a:p>
            <a:r>
              <a:rPr lang="en-GB" dirty="0">
                <a:solidFill>
                  <a:srgbClr val="0070C0"/>
                </a:solidFill>
              </a:rPr>
              <a:t>Let’s first unpick the physical / biological factors influencing her level of dependence / independence, to carry out specific activities of living.  </a:t>
            </a:r>
          </a:p>
          <a:p>
            <a:endParaRPr lang="en-GB" dirty="0">
              <a:solidFill>
                <a:srgbClr val="0070C0"/>
              </a:solidFill>
            </a:endParaRPr>
          </a:p>
        </p:txBody>
      </p:sp>
    </p:spTree>
    <p:extLst>
      <p:ext uri="{BB962C8B-B14F-4D97-AF65-F5344CB8AC3E}">
        <p14:creationId xmlns:p14="http://schemas.microsoft.com/office/powerpoint/2010/main" val="2387133821"/>
      </p:ext>
    </p:extLst>
  </p:cSld>
  <p:clrMapOvr>
    <a:masterClrMapping/>
  </p:clrMapOvr>
  <mc:AlternateContent xmlns:mc="http://schemas.openxmlformats.org/markup-compatibility/2006" xmlns:p14="http://schemas.microsoft.com/office/powerpoint/2010/main">
    <mc:Choice Requires="p14">
      <p:transition spd="slow" p14:dur="2000" advTm="57451"/>
    </mc:Choice>
    <mc:Fallback xmlns="">
      <p:transition spd="slow" advTm="57451"/>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B9EE728-F811-4085-9974-35F37BF5AB3E}"/>
              </a:ext>
            </a:extLst>
          </p:cNvPr>
          <p:cNvSpPr txBox="1"/>
          <p:nvPr/>
        </p:nvSpPr>
        <p:spPr>
          <a:xfrm>
            <a:off x="347663" y="751820"/>
            <a:ext cx="11496674" cy="4247317"/>
          </a:xfrm>
          <a:prstGeom prst="rect">
            <a:avLst/>
          </a:prstGeom>
          <a:noFill/>
        </p:spPr>
        <p:txBody>
          <a:bodyPr wrap="square">
            <a:spAutoFit/>
          </a:bodyPr>
          <a:lstStyle/>
          <a:p>
            <a:r>
              <a:rPr lang="en-GB" b="1" dirty="0">
                <a:solidFill>
                  <a:srgbClr val="0070C0"/>
                </a:solidFill>
              </a:rPr>
              <a:t>84 </a:t>
            </a:r>
            <a:r>
              <a:rPr lang="en-GB" b="1" dirty="0" err="1">
                <a:solidFill>
                  <a:srgbClr val="0070C0"/>
                </a:solidFill>
              </a:rPr>
              <a:t>yrs</a:t>
            </a:r>
            <a:r>
              <a:rPr lang="en-GB" b="1" dirty="0">
                <a:solidFill>
                  <a:srgbClr val="0070C0"/>
                </a:solidFill>
              </a:rPr>
              <a:t> female –Name: Kamala.</a:t>
            </a:r>
          </a:p>
          <a:p>
            <a:endParaRPr lang="en-GB" dirty="0">
              <a:solidFill>
                <a:srgbClr val="0070C0"/>
              </a:solidFill>
            </a:endParaRPr>
          </a:p>
          <a:p>
            <a:r>
              <a:rPr lang="en-GB" b="1" dirty="0">
                <a:solidFill>
                  <a:srgbClr val="0070C0"/>
                </a:solidFill>
              </a:rPr>
              <a:t>Assessment-</a:t>
            </a:r>
            <a:r>
              <a:rPr lang="en-GB" dirty="0">
                <a:solidFill>
                  <a:srgbClr val="0070C0"/>
                </a:solidFill>
              </a:rPr>
              <a:t> physical factors influencing level of independence to carry out ALs.:</a:t>
            </a:r>
          </a:p>
          <a:p>
            <a:endParaRPr lang="en-GB" dirty="0">
              <a:solidFill>
                <a:srgbClr val="0070C0"/>
              </a:solidFill>
            </a:endParaRPr>
          </a:p>
          <a:p>
            <a:r>
              <a:rPr lang="en-GB" b="1" dirty="0">
                <a:solidFill>
                  <a:srgbClr val="0070C0"/>
                </a:solidFill>
              </a:rPr>
              <a:t>Diagnosis:</a:t>
            </a:r>
            <a:r>
              <a:rPr lang="en-GB" dirty="0">
                <a:solidFill>
                  <a:srgbClr val="0070C0"/>
                </a:solidFill>
              </a:rPr>
              <a:t> Parkinson’s disease, Diabetes type 1, Ischaemic Heart Disease, Hypertension. </a:t>
            </a:r>
          </a:p>
          <a:p>
            <a:endParaRPr lang="en-GB" dirty="0">
              <a:solidFill>
                <a:srgbClr val="0070C0"/>
              </a:solidFill>
            </a:endParaRPr>
          </a:p>
          <a:p>
            <a:r>
              <a:rPr lang="en-GB" b="1" dirty="0">
                <a:solidFill>
                  <a:srgbClr val="0070C0"/>
                </a:solidFill>
              </a:rPr>
              <a:t>Medications:</a:t>
            </a:r>
            <a:r>
              <a:rPr lang="en-GB" dirty="0">
                <a:solidFill>
                  <a:srgbClr val="0070C0"/>
                </a:solidFill>
              </a:rPr>
              <a:t> Insulin, </a:t>
            </a:r>
            <a:r>
              <a:rPr lang="en-GB" dirty="0" err="1">
                <a:solidFill>
                  <a:srgbClr val="0070C0"/>
                </a:solidFill>
              </a:rPr>
              <a:t>Losarten</a:t>
            </a:r>
            <a:r>
              <a:rPr lang="en-GB" dirty="0">
                <a:solidFill>
                  <a:srgbClr val="0070C0"/>
                </a:solidFill>
              </a:rPr>
              <a:t>, </a:t>
            </a:r>
            <a:r>
              <a:rPr lang="en-GB" dirty="0" err="1">
                <a:solidFill>
                  <a:srgbClr val="0070C0"/>
                </a:solidFill>
              </a:rPr>
              <a:t>Benxzeol</a:t>
            </a:r>
            <a:r>
              <a:rPr lang="en-GB" dirty="0">
                <a:solidFill>
                  <a:srgbClr val="0070C0"/>
                </a:solidFill>
              </a:rPr>
              <a:t>, Levodopa.</a:t>
            </a:r>
          </a:p>
          <a:p>
            <a:endParaRPr lang="en-GB" dirty="0">
              <a:solidFill>
                <a:srgbClr val="0070C0"/>
              </a:solidFill>
            </a:endParaRPr>
          </a:p>
          <a:p>
            <a:r>
              <a:rPr lang="en-GB" b="1" dirty="0">
                <a:solidFill>
                  <a:srgbClr val="0070C0"/>
                </a:solidFill>
              </a:rPr>
              <a:t>History:</a:t>
            </a:r>
            <a:r>
              <a:rPr lang="en-GB" dirty="0">
                <a:solidFill>
                  <a:srgbClr val="0070C0"/>
                </a:solidFill>
              </a:rPr>
              <a:t> four months prior to admission, #NoF, (left). Hip</a:t>
            </a:r>
          </a:p>
          <a:p>
            <a:r>
              <a:rPr lang="en-GB" dirty="0">
                <a:solidFill>
                  <a:srgbClr val="0070C0"/>
                </a:solidFill>
              </a:rPr>
              <a:t>replacement surgery, rehabilitation with walking training .</a:t>
            </a:r>
          </a:p>
          <a:p>
            <a:r>
              <a:rPr lang="en-GB" dirty="0">
                <a:solidFill>
                  <a:srgbClr val="0070C0"/>
                </a:solidFill>
              </a:rPr>
              <a:t>1 year prior- hypoglycaemia episode on long bus journey- forgot to eat following insulin  injection.</a:t>
            </a:r>
          </a:p>
          <a:p>
            <a:r>
              <a:rPr lang="en-GB" dirty="0">
                <a:solidFill>
                  <a:srgbClr val="0070C0"/>
                </a:solidFill>
              </a:rPr>
              <a:t> </a:t>
            </a:r>
          </a:p>
          <a:p>
            <a:r>
              <a:rPr lang="en-GB" b="1" dirty="0">
                <a:solidFill>
                  <a:srgbClr val="0070C0"/>
                </a:solidFill>
              </a:rPr>
              <a:t>Residual problems: </a:t>
            </a:r>
            <a:r>
              <a:rPr lang="en-GB" dirty="0">
                <a:solidFill>
                  <a:srgbClr val="0070C0"/>
                </a:solidFill>
              </a:rPr>
              <a:t>walking difficulty, shuffling gait, falls tendency. Double incontinence, wears diapers. Needs assistance for washing and dressing. Slow and ‘messy’ eating, irregular meal patterns. Several hospital admissions for fainting attacks associated with low blood sugar. </a:t>
            </a:r>
          </a:p>
        </p:txBody>
      </p:sp>
    </p:spTree>
    <p:extLst>
      <p:ext uri="{BB962C8B-B14F-4D97-AF65-F5344CB8AC3E}">
        <p14:creationId xmlns:p14="http://schemas.microsoft.com/office/powerpoint/2010/main" val="1049433501"/>
      </p:ext>
    </p:extLst>
  </p:cSld>
  <p:clrMapOvr>
    <a:masterClrMapping/>
  </p:clrMapOvr>
  <mc:AlternateContent xmlns:mc="http://schemas.openxmlformats.org/markup-compatibility/2006" xmlns:p14="http://schemas.microsoft.com/office/powerpoint/2010/main">
    <mc:Choice Requires="p14">
      <p:transition spd="slow" p14:dur="2000" advTm="260352"/>
    </mc:Choice>
    <mc:Fallback xmlns="">
      <p:transition spd="slow" advTm="260352"/>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E0ABD-1D92-4D93-9056-DB7535CDDBA4}"/>
              </a:ext>
            </a:extLst>
          </p:cNvPr>
          <p:cNvSpPr>
            <a:spLocks noGrp="1"/>
          </p:cNvSpPr>
          <p:nvPr>
            <p:ph type="title"/>
          </p:nvPr>
        </p:nvSpPr>
        <p:spPr/>
        <p:txBody>
          <a:bodyPr>
            <a:normAutofit/>
          </a:bodyPr>
          <a:lstStyle/>
          <a:p>
            <a:r>
              <a:rPr lang="en-GB" b="1" dirty="0">
                <a:solidFill>
                  <a:srgbClr val="0070C0"/>
                </a:solidFill>
              </a:rPr>
              <a:t>Some</a:t>
            </a:r>
            <a:r>
              <a:rPr lang="en-GB" dirty="0">
                <a:solidFill>
                  <a:srgbClr val="0070C0"/>
                </a:solidFill>
              </a:rPr>
              <a:t> examples of common </a:t>
            </a:r>
            <a:r>
              <a:rPr lang="en-GB" b="1" dirty="0">
                <a:solidFill>
                  <a:srgbClr val="0070C0"/>
                </a:solidFill>
              </a:rPr>
              <a:t>physical effects </a:t>
            </a:r>
            <a:r>
              <a:rPr lang="en-GB" dirty="0">
                <a:solidFill>
                  <a:srgbClr val="0070C0"/>
                </a:solidFill>
              </a:rPr>
              <a:t>associated with diagnoses</a:t>
            </a:r>
          </a:p>
        </p:txBody>
      </p:sp>
      <p:sp>
        <p:nvSpPr>
          <p:cNvPr id="3" name="Content Placeholder 2">
            <a:extLst>
              <a:ext uri="{FF2B5EF4-FFF2-40B4-BE49-F238E27FC236}">
                <a16:creationId xmlns:a16="http://schemas.microsoft.com/office/drawing/2014/main" id="{145CC31E-125D-478A-9C29-A670AFD23013}"/>
              </a:ext>
            </a:extLst>
          </p:cNvPr>
          <p:cNvSpPr>
            <a:spLocks noGrp="1"/>
          </p:cNvSpPr>
          <p:nvPr>
            <p:ph idx="1"/>
          </p:nvPr>
        </p:nvSpPr>
        <p:spPr/>
        <p:txBody>
          <a:bodyPr/>
          <a:lstStyle/>
          <a:p>
            <a:r>
              <a:rPr lang="en-GB" b="1" dirty="0">
                <a:solidFill>
                  <a:srgbClr val="0070C0"/>
                </a:solidFill>
              </a:rPr>
              <a:t>PD</a:t>
            </a:r>
            <a:r>
              <a:rPr lang="en-GB" dirty="0">
                <a:solidFill>
                  <a:srgbClr val="0070C0"/>
                </a:solidFill>
              </a:rPr>
              <a:t>-  tremor, rigidity, bradykinesia, swallowing difficulties, speech impairment, diminished facial expression, impaired smell sense, constipation, sleep disorders, postural hypotension, risks- falls, aspiration pneumonia, pressure wounds, unrecognised pain (50% patients)… </a:t>
            </a:r>
          </a:p>
          <a:p>
            <a:r>
              <a:rPr lang="en-GB" dirty="0">
                <a:solidFill>
                  <a:srgbClr val="0070C0"/>
                </a:solidFill>
              </a:rPr>
              <a:t> </a:t>
            </a:r>
            <a:r>
              <a:rPr lang="en-GB" b="1" dirty="0">
                <a:solidFill>
                  <a:srgbClr val="0070C0"/>
                </a:solidFill>
              </a:rPr>
              <a:t>Diabetes</a:t>
            </a:r>
            <a:r>
              <a:rPr lang="en-GB" dirty="0">
                <a:solidFill>
                  <a:srgbClr val="0070C0"/>
                </a:solidFill>
              </a:rPr>
              <a:t>– circulatory disorders e.g. </a:t>
            </a:r>
            <a:r>
              <a:rPr lang="en-GB" dirty="0" err="1">
                <a:solidFill>
                  <a:srgbClr val="0070C0"/>
                </a:solidFill>
              </a:rPr>
              <a:t>artherosclerosis</a:t>
            </a:r>
            <a:r>
              <a:rPr lang="en-GB" dirty="0">
                <a:solidFill>
                  <a:srgbClr val="0070C0"/>
                </a:solidFill>
              </a:rPr>
              <a:t>, myocardial infarction, stroke, neuropathy (with lost sense of pain/ hot &amp; cold), nephropathy</a:t>
            </a:r>
          </a:p>
          <a:p>
            <a:r>
              <a:rPr lang="en-GB" b="1" dirty="0">
                <a:solidFill>
                  <a:srgbClr val="0070C0"/>
                </a:solidFill>
              </a:rPr>
              <a:t>Ischaemic heart disease </a:t>
            </a:r>
            <a:r>
              <a:rPr lang="en-GB" dirty="0">
                <a:solidFill>
                  <a:srgbClr val="0070C0"/>
                </a:solidFill>
              </a:rPr>
              <a:t>… associated with the above</a:t>
            </a:r>
          </a:p>
          <a:p>
            <a:r>
              <a:rPr lang="en-GB" b="1" dirty="0">
                <a:solidFill>
                  <a:srgbClr val="0070C0"/>
                </a:solidFill>
              </a:rPr>
              <a:t>Hypertension</a:t>
            </a:r>
            <a:r>
              <a:rPr lang="en-GB" dirty="0">
                <a:solidFill>
                  <a:srgbClr val="0070C0"/>
                </a:solidFill>
              </a:rPr>
              <a:t>… associated with the above</a:t>
            </a:r>
          </a:p>
        </p:txBody>
      </p:sp>
    </p:spTree>
    <p:extLst>
      <p:ext uri="{BB962C8B-B14F-4D97-AF65-F5344CB8AC3E}">
        <p14:creationId xmlns:p14="http://schemas.microsoft.com/office/powerpoint/2010/main" val="3886652449"/>
      </p:ext>
    </p:extLst>
  </p:cSld>
  <p:clrMapOvr>
    <a:masterClrMapping/>
  </p:clrMapOvr>
  <mc:AlternateContent xmlns:mc="http://schemas.openxmlformats.org/markup-compatibility/2006" xmlns:p14="http://schemas.microsoft.com/office/powerpoint/2010/main">
    <mc:Choice Requires="p14">
      <p:transition spd="slow" p14:dur="2000" advTm="203459"/>
    </mc:Choice>
    <mc:Fallback xmlns="">
      <p:transition spd="slow" advTm="203459"/>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2598</Words>
  <Application>Microsoft Office PowerPoint</Application>
  <PresentationFormat>Widescreen</PresentationFormat>
  <Paragraphs>200</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Arial</vt:lpstr>
      <vt:lpstr>Calibri</vt:lpstr>
      <vt:lpstr>Calibri Light</vt:lpstr>
      <vt:lpstr>Source Sans Pro</vt:lpstr>
      <vt:lpstr>Times New Roman</vt:lpstr>
      <vt:lpstr>Office Theme</vt:lpstr>
      <vt:lpstr>Comprehensive Care</vt:lpstr>
      <vt:lpstr>Biological factors address:</vt:lpstr>
      <vt:lpstr>Learning Outcomes</vt:lpstr>
      <vt:lpstr>Case 1 - Kamala</vt:lpstr>
      <vt:lpstr>PowerPoint Presentation</vt:lpstr>
      <vt:lpstr>PowerPoint Presentation</vt:lpstr>
      <vt:lpstr>Assessment</vt:lpstr>
      <vt:lpstr>PowerPoint Presentation</vt:lpstr>
      <vt:lpstr>Some examples of common physical effects associated with diagnoses</vt:lpstr>
      <vt:lpstr>Medication- potential issues to consider</vt:lpstr>
      <vt:lpstr>Some immediately obvious physical impacts</vt:lpstr>
      <vt:lpstr>Care plan to address physical issues   -   Updated 25 October 2024.</vt:lpstr>
      <vt:lpstr>Care plan to address physical issues   -   Updated 25 October 2024.</vt:lpstr>
      <vt:lpstr>Care plan to address physical issues   -   Updated 25 October 2024.</vt:lpstr>
      <vt:lpstr>References / Bibliography</vt:lpstr>
      <vt:lpstr>Any questions?</vt:lpstr>
      <vt:lpstr>Thank you </vt:lpstr>
      <vt:lpstr>Lecture Duration – 2 hours.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presentation</dc:title>
  <dc:creator>Martin Jens Persson</dc:creator>
  <cp:lastModifiedBy>steve smith</cp:lastModifiedBy>
  <cp:revision>6</cp:revision>
  <dcterms:created xsi:type="dcterms:W3CDTF">2022-12-12T07:56:35Z</dcterms:created>
  <dcterms:modified xsi:type="dcterms:W3CDTF">2023-11-07T05:20:46Z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144ccec-98ca-4847-b090-103d5c6592f4_Enabled">
    <vt:lpwstr>true</vt:lpwstr>
  </property>
  <property fmtid="{D5CDD505-2E9C-101B-9397-08002B2CF9AE}" pid="3" name="MSIP_Label_9144ccec-98ca-4847-b090-103d5c6592f4_SetDate">
    <vt:lpwstr>2022-12-12T08:01:38Z</vt:lpwstr>
  </property>
  <property fmtid="{D5CDD505-2E9C-101B-9397-08002B2CF9AE}" pid="4" name="MSIP_Label_9144ccec-98ca-4847-b090-103d5c6592f4_Method">
    <vt:lpwstr>Standard</vt:lpwstr>
  </property>
  <property fmtid="{D5CDD505-2E9C-101B-9397-08002B2CF9AE}" pid="5" name="MSIP_Label_9144ccec-98ca-4847-b090-103d5c6592f4_Name">
    <vt:lpwstr>Information class 1</vt:lpwstr>
  </property>
  <property fmtid="{D5CDD505-2E9C-101B-9397-08002B2CF9AE}" pid="6" name="MSIP_Label_9144ccec-98ca-4847-b090-103d5c6592f4_SiteId">
    <vt:lpwstr>fb665cd7-b4b7-4578-8a42-29ff69176bdf</vt:lpwstr>
  </property>
  <property fmtid="{D5CDD505-2E9C-101B-9397-08002B2CF9AE}" pid="7" name="MSIP_Label_9144ccec-98ca-4847-b090-103d5c6592f4_ActionId">
    <vt:lpwstr>a68d1860-4a23-49fb-977d-35382d0eacfc</vt:lpwstr>
  </property>
  <property fmtid="{D5CDD505-2E9C-101B-9397-08002B2CF9AE}" pid="8" name="MSIP_Label_9144ccec-98ca-4847-b090-103d5c6592f4_ContentBits">
    <vt:lpwstr>0</vt:lpwstr>
  </property>
</Properties>
</file>