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4" r:id="rId18"/>
    <p:sldId id="275" r:id="rId19"/>
    <p:sldId id="276" r:id="rId20"/>
    <p:sldId id="277" r:id="rId21"/>
    <p:sldId id="278" r:id="rId22"/>
    <p:sldId id="281" r:id="rId23"/>
    <p:sldId id="280" r:id="rId24"/>
    <p:sldId id="279" r:id="rId25"/>
    <p:sldId id="282" r:id="rId26"/>
    <p:sldId id="514" r:id="rId27"/>
    <p:sldId id="259" r:id="rId28"/>
    <p:sldId id="272" r:id="rId29"/>
    <p:sldId id="512" r:id="rId30"/>
    <p:sldId id="513" r:id="rId31"/>
    <p:sldId id="283"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smith" userId="b48a1e4ac3f36e84" providerId="LiveId" clId="{64BC1D0E-64D2-471D-A9FA-2D428206607C}"/>
    <pc:docChg chg="custSel modSld">
      <pc:chgData name="steve smith" userId="b48a1e4ac3f36e84" providerId="LiveId" clId="{64BC1D0E-64D2-471D-A9FA-2D428206607C}" dt="2023-08-31T10:42:15.433" v="35" actId="20577"/>
      <pc:docMkLst>
        <pc:docMk/>
      </pc:docMkLst>
      <pc:sldChg chg="modSp mod">
        <pc:chgData name="steve smith" userId="b48a1e4ac3f36e84" providerId="LiveId" clId="{64BC1D0E-64D2-471D-A9FA-2D428206607C}" dt="2023-08-31T10:42:15.433" v="35" actId="20577"/>
        <pc:sldMkLst>
          <pc:docMk/>
          <pc:sldMk cId="3493224128" sldId="283"/>
        </pc:sldMkLst>
        <pc:spChg chg="mod">
          <ac:chgData name="steve smith" userId="b48a1e4ac3f36e84" providerId="LiveId" clId="{64BC1D0E-64D2-471D-A9FA-2D428206607C}" dt="2023-08-31T10:42:15.433" v="35" actId="20577"/>
          <ac:spMkLst>
            <pc:docMk/>
            <pc:sldMk cId="3493224128" sldId="283"/>
            <ac:spMk id="3" creationId="{07E2F1BB-7CD0-2E58-4813-F013D21E26C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91895-DDD1-FAB7-FBD1-02D6E9D6779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6FEF34D-CF81-4C19-BBBB-6966B04C37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628BAE3-84E8-B2B9-3730-0111D0F580D1}"/>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0F025741-91F2-5F10-0F46-56212A7577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E6905E-03C2-3B2D-7C3A-7A029FC055FE}"/>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244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94F22-7E3D-0114-650F-8AB92AB4909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BC83D34-C149-7051-953D-540AE4BF3A6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F36FD30-3D0F-88B2-258A-F8E5BBAF8571}"/>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DEDF153A-9CF1-7727-38BE-FBC1EECB411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2DDD496-DC58-2313-9CFC-3DD02EE1B14D}"/>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17719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CE549-E80C-EEC3-C7D9-50B88C2786E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FC05A38-1AA0-9341-7D55-289A1B4DAB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695A7F6-40F2-65FB-43C3-1259310634AF}"/>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EE4A177B-A50F-8F2C-FD68-F05F9773A19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3EAB94E-02B7-82F1-9374-6BF2FF067A50}"/>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763010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B66C5-D4DC-8E06-512C-E5BA5B018D6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316E785-67C4-D4C0-8697-982763AB796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B1B2888-B0F1-8217-89D5-4D687FD7654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721AD54-AFFE-14C7-30B9-FB77FD714593}"/>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FCB2D681-122E-415B-0791-AFACFA61099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29F9F51-DC9F-1176-0740-3EDDA033595C}"/>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99371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749EF-BD3C-7D09-1422-8B8A22FEE6C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C2EC7D8-429A-D4EC-2B57-0ADA6200FA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DD337D7-BF96-7F3A-AC27-545C57F6E5B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140D98F-A6D7-71C3-F65F-BFFEC783A4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9C00BFF-8189-61FF-7EEF-CE66B27E6B2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DD0336D-7472-3416-76D7-B32392F15D50}"/>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EF570E21-14B1-0162-FBC5-3ACCB8FDF355}"/>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16348ACF-8271-4363-EB0D-072783FE341C}"/>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4284894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730C4-0D6B-2A21-C35F-382C30D46D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BB24863-E17E-AECF-155F-50EF5BE99D18}"/>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5E60B440-3B23-32D8-161D-167A93F01566}"/>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46DC2F27-7F25-06A6-CA6C-EA13A3BBFCDE}"/>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337886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79FC55-6AC0-7479-5914-29FE1EE9066F}"/>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5A4BEE15-1525-984F-2DC2-89CA53897F72}"/>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1F8342B5-F290-9F4B-C779-DFA206AEC283}"/>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926170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23A2E-0750-F8FE-CF12-2AA315F0C39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363BE7D9-EF02-394D-F155-B915054B6C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C7502CA-F8B7-7AFB-C9D2-EAD62BF9F2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8C2A2D7-6C86-4A34-40C7-BAC68DB432E6}"/>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CB2DEB00-1C17-BB05-633C-9B323A92BE33}"/>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0686EFC8-26F6-7C62-A2CC-EBA3DD18CBB7}"/>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860489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F1847-55B8-CF36-5028-4AF7A6078ED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EBAD097-71B9-D204-987D-88BE176296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E30534-1AF7-82FB-AB62-331BC85ED3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510194A-BC37-012A-7565-5895102AA08B}"/>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46B27C26-3127-D538-0278-EB25910CC645}"/>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EFFDE12B-2406-E00B-F7F0-12D2FECA4243}"/>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970496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B05B4-7C7E-B269-B15E-428681CAD04F}"/>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0603224-3BA2-E849-2A3C-F0B7F6A2863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6695786-4FC2-CD4E-DB25-0A63C225B860}"/>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8623B45A-0BB3-91DE-BDE6-8CB29695FC07}"/>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DC36990D-08C4-29F2-5C9D-32EDB723C82A}"/>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027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096C57-E90E-B7E5-AA32-94C19D7BCBE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10D9260-1BF4-329A-9944-FEA0336B0E9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BC05B7C-623C-BB1B-D2FD-C5F2673432C9}"/>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9329374A-91AC-3D35-E90C-BF155BB4A110}"/>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14C6FFC6-1462-003F-5D1B-69AAD3BAC2CF}"/>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055012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7BE325-1E2E-5616-56A4-990FC39DC9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BC0A187-F310-5455-E239-738FC8FA52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E1F3F75-97A0-845C-87F1-AA4B2F3E44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7C142B19-68ED-EB3E-9173-AD9148F327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411DB6B-60C0-395A-DB79-0C3E59127E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2CB997DD-B6EC-4802-944D-375227A72A61}"/>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A2EED64C-6A36-35E7-A052-F5FEC5ECD8C7}"/>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5346B205-74DD-4379-69A2-41D5B0F5C858}"/>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C0E82C0A-3418-9A84-747A-615F97C2168D}"/>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37569112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qbi.uq.edu.au/brain/brain-anatomy/limbic-system" TargetMode="External"/><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aes.amegroups.org/article/view/6863/html#:~:text=in%20this%20edition%20of%20AES,of%20vision'%20(1)" TargetMode="External"/><Relationship Id="rId2" Type="http://schemas.openxmlformats.org/officeDocument/2006/relationships/hyperlink" Target="https://www.alzheimers.org.uk/about-dementia/symptoms-and-diagnosis/sight-hearing-loss#:~:text=However%2C%20people%20with%20dementia%20can,problems%2C%20but%20have%20healthy%20eye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media.rnib.org.uk/documents/Cataracts_and_dementia_factsheet.pdf" TargetMode="External"/><Relationship Id="rId2" Type="http://schemas.openxmlformats.org/officeDocument/2006/relationships/hyperlink" Target="https://www.rnib.org.uk/your-eyes/eye-conditions-az/charles-bonnet-syndrome/"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4CEB-918A-0472-B6E4-4689B9CD397B}"/>
              </a:ext>
            </a:extLst>
          </p:cNvPr>
          <p:cNvSpPr>
            <a:spLocks noGrp="1"/>
          </p:cNvSpPr>
          <p:nvPr>
            <p:ph type="ctrTitle"/>
          </p:nvPr>
        </p:nvSpPr>
        <p:spPr>
          <a:xfrm>
            <a:off x="1400742" y="802298"/>
            <a:ext cx="8637073" cy="2541431"/>
          </a:xfrm>
        </p:spPr>
        <p:txBody>
          <a:bodyPr/>
          <a:lstStyle/>
          <a:p>
            <a:pPr algn="ctr"/>
            <a:r>
              <a:rPr lang="en-GB" b="1" dirty="0">
                <a:solidFill>
                  <a:srgbClr val="0070C0"/>
                </a:solidFill>
              </a:rPr>
              <a:t>Comprehensive Care</a:t>
            </a:r>
            <a:endParaRPr lang="en-SE" dirty="0">
              <a:solidFill>
                <a:srgbClr val="0070C0"/>
              </a:solidFill>
            </a:endParaRPr>
          </a:p>
        </p:txBody>
      </p:sp>
      <p:sp>
        <p:nvSpPr>
          <p:cNvPr id="3" name="Subtitle 2">
            <a:extLst>
              <a:ext uri="{FF2B5EF4-FFF2-40B4-BE49-F238E27FC236}">
                <a16:creationId xmlns:a16="http://schemas.microsoft.com/office/drawing/2014/main" id="{D41D21B8-B733-D6AC-A679-00D982C92189}"/>
              </a:ext>
            </a:extLst>
          </p:cNvPr>
          <p:cNvSpPr>
            <a:spLocks noGrp="1"/>
          </p:cNvSpPr>
          <p:nvPr>
            <p:ph type="subTitle" idx="1"/>
          </p:nvPr>
        </p:nvSpPr>
        <p:spPr>
          <a:xfrm>
            <a:off x="1147278" y="3514272"/>
            <a:ext cx="9144000" cy="633095"/>
          </a:xfrm>
        </p:spPr>
        <p:txBody>
          <a:bodyPr>
            <a:noAutofit/>
          </a:bodyPr>
          <a:lstStyle/>
          <a:p>
            <a:pPr algn="ctr"/>
            <a:r>
              <a:rPr lang="en-GB" dirty="0">
                <a:solidFill>
                  <a:srgbClr val="0070C0"/>
                </a:solidFill>
              </a:rPr>
              <a:t>Lecture 19</a:t>
            </a:r>
          </a:p>
          <a:p>
            <a:pPr algn="ctr"/>
            <a:r>
              <a:rPr lang="en-GB" dirty="0">
                <a:solidFill>
                  <a:srgbClr val="0070C0"/>
                </a:solidFill>
              </a:rPr>
              <a:t>Focus on special problems</a:t>
            </a:r>
          </a:p>
          <a:p>
            <a:pPr algn="ctr"/>
            <a:r>
              <a:rPr lang="en-GB" dirty="0">
                <a:solidFill>
                  <a:srgbClr val="0070C0"/>
                </a:solidFill>
              </a:rPr>
              <a:t>Vision Loss</a:t>
            </a:r>
            <a:endParaRPr lang="en-SE" dirty="0">
              <a:solidFill>
                <a:srgbClr val="0070C0"/>
              </a:solidFill>
            </a:endParaRPr>
          </a:p>
        </p:txBody>
      </p:sp>
    </p:spTree>
    <p:extLst>
      <p:ext uri="{BB962C8B-B14F-4D97-AF65-F5344CB8AC3E}">
        <p14:creationId xmlns:p14="http://schemas.microsoft.com/office/powerpoint/2010/main" val="1161591771"/>
      </p:ext>
    </p:extLst>
  </p:cSld>
  <p:clrMapOvr>
    <a:masterClrMapping/>
  </p:clrMapOvr>
  <mc:AlternateContent xmlns:mc="http://schemas.openxmlformats.org/markup-compatibility/2006" xmlns:p14="http://schemas.microsoft.com/office/powerpoint/2010/main">
    <mc:Choice Requires="p14">
      <p:transition spd="slow" p14:dur="2000" advTm="113609"/>
    </mc:Choice>
    <mc:Fallback xmlns="">
      <p:transition spd="slow" advTm="1136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86437-F497-C477-5649-627CBB2C9056}"/>
              </a:ext>
            </a:extLst>
          </p:cNvPr>
          <p:cNvSpPr>
            <a:spLocks noGrp="1"/>
          </p:cNvSpPr>
          <p:nvPr>
            <p:ph type="title"/>
          </p:nvPr>
        </p:nvSpPr>
        <p:spPr/>
        <p:txBody>
          <a:bodyPr/>
          <a:lstStyle/>
          <a:p>
            <a:r>
              <a:rPr lang="en-GB" dirty="0">
                <a:solidFill>
                  <a:srgbClr val="0070C0"/>
                </a:solidFill>
              </a:rPr>
              <a:t>Aims</a:t>
            </a:r>
            <a:endParaRPr lang="en-SE" dirty="0">
              <a:solidFill>
                <a:srgbClr val="0070C0"/>
              </a:solidFill>
            </a:endParaRPr>
          </a:p>
        </p:txBody>
      </p:sp>
      <p:sp>
        <p:nvSpPr>
          <p:cNvPr id="3" name="Content Placeholder 2">
            <a:extLst>
              <a:ext uri="{FF2B5EF4-FFF2-40B4-BE49-F238E27FC236}">
                <a16:creationId xmlns:a16="http://schemas.microsoft.com/office/drawing/2014/main" id="{955EAADD-A301-109F-8EFC-1CA571189100}"/>
              </a:ext>
            </a:extLst>
          </p:cNvPr>
          <p:cNvSpPr>
            <a:spLocks noGrp="1"/>
          </p:cNvSpPr>
          <p:nvPr>
            <p:ph idx="1"/>
          </p:nvPr>
        </p:nvSpPr>
        <p:spPr/>
        <p:txBody>
          <a:bodyPr/>
          <a:lstStyle/>
          <a:p>
            <a:pPr marL="0" indent="0">
              <a:buNone/>
            </a:pPr>
            <a:r>
              <a:rPr lang="en-GB" dirty="0">
                <a:solidFill>
                  <a:srgbClr val="0070C0"/>
                </a:solidFill>
              </a:rPr>
              <a:t>To build on the earlier lectures in this module, to increase understanding of problems relating to vision loss associated with NDDs and implications for care.</a:t>
            </a:r>
          </a:p>
          <a:p>
            <a:pPr marL="0" indent="0">
              <a:buNone/>
            </a:pPr>
            <a:endParaRPr lang="en-SE" dirty="0">
              <a:solidFill>
                <a:srgbClr val="0070C0"/>
              </a:solidFill>
            </a:endParaRPr>
          </a:p>
        </p:txBody>
      </p:sp>
    </p:spTree>
    <p:extLst>
      <p:ext uri="{BB962C8B-B14F-4D97-AF65-F5344CB8AC3E}">
        <p14:creationId xmlns:p14="http://schemas.microsoft.com/office/powerpoint/2010/main" val="3095192600"/>
      </p:ext>
    </p:extLst>
  </p:cSld>
  <p:clrMapOvr>
    <a:masterClrMapping/>
  </p:clrMapOvr>
  <mc:AlternateContent xmlns:mc="http://schemas.openxmlformats.org/markup-compatibility/2006" xmlns:p14="http://schemas.microsoft.com/office/powerpoint/2010/main">
    <mc:Choice Requires="p14">
      <p:transition spd="slow" p14:dur="2000" advTm="26419"/>
    </mc:Choice>
    <mc:Fallback xmlns="">
      <p:transition spd="slow" advTm="2641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5B96E-6B2E-A1EF-BAA1-35D02FEE46F4}"/>
              </a:ext>
            </a:extLst>
          </p:cNvPr>
          <p:cNvSpPr>
            <a:spLocks noGrp="1"/>
          </p:cNvSpPr>
          <p:nvPr>
            <p:ph type="title"/>
          </p:nvPr>
        </p:nvSpPr>
        <p:spPr>
          <a:xfrm>
            <a:off x="1432918" y="421964"/>
            <a:ext cx="9603275" cy="473775"/>
          </a:xfrm>
        </p:spPr>
        <p:txBody>
          <a:bodyPr>
            <a:normAutofit fontScale="90000"/>
          </a:bodyPr>
          <a:lstStyle/>
          <a:p>
            <a:pPr algn="ctr"/>
            <a:r>
              <a:rPr lang="en-GB" dirty="0">
                <a:solidFill>
                  <a:srgbClr val="0070C0"/>
                </a:solidFill>
              </a:rPr>
              <a:t>Importance of modifiable factors in NDDs</a:t>
            </a:r>
            <a:br>
              <a:rPr lang="en-GB" dirty="0">
                <a:solidFill>
                  <a:srgbClr val="0070C0"/>
                </a:solidFill>
              </a:rPr>
            </a:br>
            <a:r>
              <a:rPr lang="en-GB" dirty="0">
                <a:solidFill>
                  <a:srgbClr val="0070C0"/>
                </a:solidFill>
              </a:rPr>
              <a:t>…</a:t>
            </a:r>
            <a:r>
              <a:rPr lang="en-GB" sz="2000" dirty="0">
                <a:solidFill>
                  <a:srgbClr val="0070C0"/>
                </a:solidFill>
                <a:latin typeface="Calibri" panose="020F0502020204030204" pitchFamily="34" charset="0"/>
                <a:ea typeface="Calibri" panose="020F0502020204030204" pitchFamily="34" charset="0"/>
                <a:cs typeface="Calibri" panose="020F0502020204030204" pitchFamily="34" charset="0"/>
              </a:rPr>
              <a:t>and the relevance of impaired vision </a:t>
            </a:r>
            <a:endParaRPr lang="en-GB" dirty="0">
              <a:solidFill>
                <a:srgbClr val="0070C0"/>
              </a:solidFill>
            </a:endParaRPr>
          </a:p>
        </p:txBody>
      </p:sp>
      <p:sp>
        <p:nvSpPr>
          <p:cNvPr id="3" name="Content Placeholder 2">
            <a:extLst>
              <a:ext uri="{FF2B5EF4-FFF2-40B4-BE49-F238E27FC236}">
                <a16:creationId xmlns:a16="http://schemas.microsoft.com/office/drawing/2014/main" id="{A6DF517B-6FA2-E734-093B-D3C8E1AF88C2}"/>
              </a:ext>
            </a:extLst>
          </p:cNvPr>
          <p:cNvSpPr>
            <a:spLocks noGrp="1"/>
          </p:cNvSpPr>
          <p:nvPr>
            <p:ph idx="1"/>
          </p:nvPr>
        </p:nvSpPr>
        <p:spPr>
          <a:xfrm>
            <a:off x="339013" y="1250302"/>
            <a:ext cx="11513974" cy="4833258"/>
          </a:xfrm>
        </p:spPr>
        <p:txBody>
          <a:bodyPr>
            <a:normAutofit/>
          </a:bodyPr>
          <a:lstStyle/>
          <a:p>
            <a:pPr>
              <a:lnSpc>
                <a:spcPct val="100000"/>
              </a:lnSpc>
              <a:spcBef>
                <a:spcPts val="0"/>
              </a:spcBef>
            </a:pPr>
            <a:r>
              <a:rPr lang="en-GB" sz="1800" dirty="0">
                <a:solidFill>
                  <a:srgbClr val="0070C0"/>
                </a:solidFill>
                <a:latin typeface="Calibri" panose="020F0502020204030204" pitchFamily="34" charset="0"/>
                <a:ea typeface="Calibri" panose="020F0502020204030204" pitchFamily="34" charset="0"/>
                <a:cs typeface="Calibri" panose="020F0502020204030204" pitchFamily="34" charset="0"/>
              </a:rPr>
              <a:t>The Lancet commission on dementia prevention, intervention and care (Livingston et al 2020) listed modifiable risk factors for dementia including hearing loss, hypertension, obesity, lack of exercise, diabetes, brain injury, excessive alcohol consumption, and exposure to air pollution.</a:t>
            </a:r>
          </a:p>
          <a:p>
            <a:pPr>
              <a:lnSpc>
                <a:spcPct val="100000"/>
              </a:lnSpc>
              <a:spcBef>
                <a:spcPts val="0"/>
              </a:spcBef>
            </a:pPr>
            <a:endParaRPr lang="en-GB" sz="1800"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GB" sz="1800" dirty="0">
                <a:solidFill>
                  <a:srgbClr val="0070C0"/>
                </a:solidFill>
                <a:latin typeface="Calibri" panose="020F0502020204030204" pitchFamily="34" charset="0"/>
                <a:ea typeface="Calibri" panose="020F0502020204030204" pitchFamily="34" charset="0"/>
                <a:cs typeface="Calibri" panose="020F0502020204030204" pitchFamily="34" charset="0"/>
              </a:rPr>
              <a:t>Many studies emphasise the association between sleep deprivation and dementia risk, e.g. Balan et al (2023).  They say </a:t>
            </a:r>
            <a:r>
              <a:rPr lang="en-GB" sz="1800" i="1" dirty="0">
                <a:solidFill>
                  <a:srgbClr val="0070C0"/>
                </a:solidFill>
                <a:latin typeface="Calibri" panose="020F0502020204030204" pitchFamily="34" charset="0"/>
                <a:ea typeface="Calibri" panose="020F0502020204030204" pitchFamily="34" charset="0"/>
                <a:cs typeface="Calibri" panose="020F0502020204030204" pitchFamily="34" charset="0"/>
              </a:rPr>
              <a:t>‘There are multiple mechanisms describing brain damage, such as brain hypoxia, oxidative stress, or blood-brain barrier (BBB) impairment, induced by chronic sleep restriction (CSR) and the potential correlation with future cognitive decline and dementia’.</a:t>
            </a:r>
          </a:p>
          <a:p>
            <a:pPr>
              <a:lnSpc>
                <a:spcPct val="100000"/>
              </a:lnSpc>
              <a:spcBef>
                <a:spcPts val="0"/>
              </a:spcBef>
            </a:pPr>
            <a:endParaRPr lang="en-GB" sz="1800" i="1"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GB" sz="1800" dirty="0">
                <a:solidFill>
                  <a:srgbClr val="0070C0"/>
                </a:solidFill>
                <a:latin typeface="Calibri" panose="020F0502020204030204" pitchFamily="34" charset="0"/>
                <a:ea typeface="Calibri" panose="020F0502020204030204" pitchFamily="34" charset="0"/>
                <a:cs typeface="Calibri" panose="020F0502020204030204" pitchFamily="34" charset="0"/>
              </a:rPr>
              <a:t>In 2022 a study by Ehrlich et al concluded that 1.8% of U.S. dementia cases were associated with vision impairment, and that as 90% visual problems were treatable, 100,000 prevalent U.S. cases at the time of the study were preventable.   </a:t>
            </a:r>
          </a:p>
          <a:p>
            <a:pPr>
              <a:lnSpc>
                <a:spcPct val="100000"/>
              </a:lnSpc>
              <a:spcBef>
                <a:spcPts val="0"/>
              </a:spcBef>
            </a:pPr>
            <a:endParaRPr lang="en-GB" sz="1800"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GB" sz="1800" dirty="0">
                <a:solidFill>
                  <a:srgbClr val="0070C0"/>
                </a:solidFill>
                <a:latin typeface="Calibri" panose="020F0502020204030204" pitchFamily="34" charset="0"/>
                <a:ea typeface="Calibri" panose="020F0502020204030204" pitchFamily="34" charset="0"/>
                <a:cs typeface="Calibri" panose="020F0502020204030204" pitchFamily="34" charset="0"/>
              </a:rPr>
              <a:t>They projected 250,000 preventable dementia cases in the US by 2050 if sight problems were addressed, given 90% vision impairment is treatable. </a:t>
            </a:r>
          </a:p>
        </p:txBody>
      </p:sp>
    </p:spTree>
    <p:extLst>
      <p:ext uri="{BB962C8B-B14F-4D97-AF65-F5344CB8AC3E}">
        <p14:creationId xmlns:p14="http://schemas.microsoft.com/office/powerpoint/2010/main" val="383974166"/>
      </p:ext>
    </p:extLst>
  </p:cSld>
  <p:clrMapOvr>
    <a:masterClrMapping/>
  </p:clrMapOvr>
  <mc:AlternateContent xmlns:mc="http://schemas.openxmlformats.org/markup-compatibility/2006" xmlns:p14="http://schemas.microsoft.com/office/powerpoint/2010/main">
    <mc:Choice Requires="p14">
      <p:transition spd="slow" p14:dur="2000" advTm="394080"/>
    </mc:Choice>
    <mc:Fallback xmlns="">
      <p:transition spd="slow" advTm="39408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gure thumbnail gr7">
            <a:extLst>
              <a:ext uri="{FF2B5EF4-FFF2-40B4-BE49-F238E27FC236}">
                <a16:creationId xmlns:a16="http://schemas.microsoft.com/office/drawing/2014/main" id="{25217627-6E83-1540-0ECB-E9C61915F2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4721" y="74645"/>
            <a:ext cx="5557924" cy="592493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AE83BFB-1D2A-DD52-6C08-936F19632150}"/>
              </a:ext>
            </a:extLst>
          </p:cNvPr>
          <p:cNvPicPr>
            <a:picLocks noChangeAspect="1"/>
          </p:cNvPicPr>
          <p:nvPr/>
        </p:nvPicPr>
        <p:blipFill rotWithShape="1">
          <a:blip r:embed="rId3"/>
          <a:srcRect l="7959" t="37415" r="38852" b="31293"/>
          <a:stretch/>
        </p:blipFill>
        <p:spPr>
          <a:xfrm>
            <a:off x="7128589" y="1688841"/>
            <a:ext cx="4889240" cy="2248677"/>
          </a:xfrm>
          <a:prstGeom prst="rect">
            <a:avLst/>
          </a:prstGeom>
        </p:spPr>
      </p:pic>
      <p:sp>
        <p:nvSpPr>
          <p:cNvPr id="4" name="TextBox 3">
            <a:extLst>
              <a:ext uri="{FF2B5EF4-FFF2-40B4-BE49-F238E27FC236}">
                <a16:creationId xmlns:a16="http://schemas.microsoft.com/office/drawing/2014/main" id="{882E51F9-7870-C9E8-7FF2-D8F7C94BA74B}"/>
              </a:ext>
            </a:extLst>
          </p:cNvPr>
          <p:cNvSpPr txBox="1"/>
          <p:nvPr/>
        </p:nvSpPr>
        <p:spPr>
          <a:xfrm>
            <a:off x="7903029" y="531845"/>
            <a:ext cx="3349689" cy="646331"/>
          </a:xfrm>
          <a:prstGeom prst="rect">
            <a:avLst/>
          </a:prstGeom>
          <a:noFill/>
        </p:spPr>
        <p:txBody>
          <a:bodyPr wrap="square" rtlCol="0">
            <a:spAutoFit/>
          </a:bodyPr>
          <a:lstStyle/>
          <a:p>
            <a:r>
              <a:rPr lang="en-GB" dirty="0">
                <a:solidFill>
                  <a:srgbClr val="0070C0"/>
                </a:solidFill>
              </a:rPr>
              <a:t>Setting sight loss significance into context</a:t>
            </a:r>
          </a:p>
        </p:txBody>
      </p:sp>
    </p:spTree>
    <p:extLst>
      <p:ext uri="{BB962C8B-B14F-4D97-AF65-F5344CB8AC3E}">
        <p14:creationId xmlns:p14="http://schemas.microsoft.com/office/powerpoint/2010/main" val="72227486"/>
      </p:ext>
    </p:extLst>
  </p:cSld>
  <p:clrMapOvr>
    <a:masterClrMapping/>
  </p:clrMapOvr>
  <mc:AlternateContent xmlns:mc="http://schemas.openxmlformats.org/markup-compatibility/2006" xmlns:p14="http://schemas.microsoft.com/office/powerpoint/2010/main">
    <mc:Choice Requires="p14">
      <p:transition spd="slow" p14:dur="2000" advTm="111979"/>
    </mc:Choice>
    <mc:Fallback xmlns="">
      <p:transition spd="slow" advTm="11197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B1A350-FBEC-6D70-5F5E-E1C057668FB1}"/>
              </a:ext>
            </a:extLst>
          </p:cNvPr>
          <p:cNvPicPr>
            <a:picLocks noChangeAspect="1"/>
          </p:cNvPicPr>
          <p:nvPr/>
        </p:nvPicPr>
        <p:blipFill>
          <a:blip r:embed="rId2"/>
          <a:stretch>
            <a:fillRect/>
          </a:stretch>
        </p:blipFill>
        <p:spPr>
          <a:xfrm>
            <a:off x="8005664" y="1623525"/>
            <a:ext cx="4024693" cy="2080727"/>
          </a:xfrm>
          <a:prstGeom prst="rect">
            <a:avLst/>
          </a:prstGeom>
        </p:spPr>
      </p:pic>
      <p:pic>
        <p:nvPicPr>
          <p:cNvPr id="4" name="Picture 3">
            <a:extLst>
              <a:ext uri="{FF2B5EF4-FFF2-40B4-BE49-F238E27FC236}">
                <a16:creationId xmlns:a16="http://schemas.microsoft.com/office/drawing/2014/main" id="{E1975828-60CD-8C8B-6F02-807AA14AF564}"/>
              </a:ext>
            </a:extLst>
          </p:cNvPr>
          <p:cNvPicPr>
            <a:picLocks noChangeAspect="1"/>
          </p:cNvPicPr>
          <p:nvPr/>
        </p:nvPicPr>
        <p:blipFill rotWithShape="1">
          <a:blip r:embed="rId3"/>
          <a:srcRect l="9720" t="38095" r="46542" b="17415"/>
          <a:stretch/>
        </p:blipFill>
        <p:spPr>
          <a:xfrm>
            <a:off x="161643" y="121299"/>
            <a:ext cx="7844021" cy="5309118"/>
          </a:xfrm>
          <a:prstGeom prst="rect">
            <a:avLst/>
          </a:prstGeom>
        </p:spPr>
      </p:pic>
      <p:sp>
        <p:nvSpPr>
          <p:cNvPr id="5" name="TextBox 4">
            <a:extLst>
              <a:ext uri="{FF2B5EF4-FFF2-40B4-BE49-F238E27FC236}">
                <a16:creationId xmlns:a16="http://schemas.microsoft.com/office/drawing/2014/main" id="{01DE335C-9C96-E2CE-1DEC-AC805A92DB42}"/>
              </a:ext>
            </a:extLst>
          </p:cNvPr>
          <p:cNvSpPr txBox="1"/>
          <p:nvPr/>
        </p:nvSpPr>
        <p:spPr>
          <a:xfrm>
            <a:off x="161643" y="5245751"/>
            <a:ext cx="7844021" cy="369332"/>
          </a:xfrm>
          <a:prstGeom prst="rect">
            <a:avLst/>
          </a:prstGeom>
          <a:solidFill>
            <a:schemeClr val="bg1"/>
          </a:solidFill>
        </p:spPr>
        <p:txBody>
          <a:bodyPr wrap="square" rtlCol="0">
            <a:spAutoFit/>
          </a:bodyPr>
          <a:lstStyle/>
          <a:p>
            <a:r>
              <a:rPr lang="en-GB" dirty="0"/>
              <a:t>potentially modifiable risk factors for dementia.</a:t>
            </a:r>
          </a:p>
        </p:txBody>
      </p:sp>
      <p:pic>
        <p:nvPicPr>
          <p:cNvPr id="6" name="Picture 5">
            <a:extLst>
              <a:ext uri="{FF2B5EF4-FFF2-40B4-BE49-F238E27FC236}">
                <a16:creationId xmlns:a16="http://schemas.microsoft.com/office/drawing/2014/main" id="{EA4BBFE3-01B9-5186-8F1F-F209027A1493}"/>
              </a:ext>
            </a:extLst>
          </p:cNvPr>
          <p:cNvPicPr>
            <a:picLocks noChangeAspect="1"/>
          </p:cNvPicPr>
          <p:nvPr/>
        </p:nvPicPr>
        <p:blipFill>
          <a:blip r:embed="rId4"/>
          <a:stretch>
            <a:fillRect/>
          </a:stretch>
        </p:blipFill>
        <p:spPr>
          <a:xfrm>
            <a:off x="8285933" y="497661"/>
            <a:ext cx="3401863" cy="768163"/>
          </a:xfrm>
          <a:prstGeom prst="rect">
            <a:avLst/>
          </a:prstGeom>
        </p:spPr>
      </p:pic>
    </p:spTree>
    <p:extLst>
      <p:ext uri="{BB962C8B-B14F-4D97-AF65-F5344CB8AC3E}">
        <p14:creationId xmlns:p14="http://schemas.microsoft.com/office/powerpoint/2010/main" val="2800627322"/>
      </p:ext>
    </p:extLst>
  </p:cSld>
  <p:clrMapOvr>
    <a:masterClrMapping/>
  </p:clrMapOvr>
  <mc:AlternateContent xmlns:mc="http://schemas.openxmlformats.org/markup-compatibility/2006" xmlns:p14="http://schemas.microsoft.com/office/powerpoint/2010/main">
    <mc:Choice Requires="p14">
      <p:transition spd="slow" p14:dur="2000" advTm="342821"/>
    </mc:Choice>
    <mc:Fallback xmlns="">
      <p:transition spd="slow" advTm="34282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205B4-8818-64A9-C44B-FBC3C4FE0F7C}"/>
              </a:ext>
            </a:extLst>
          </p:cNvPr>
          <p:cNvSpPr>
            <a:spLocks noGrp="1"/>
          </p:cNvSpPr>
          <p:nvPr>
            <p:ph type="title"/>
          </p:nvPr>
        </p:nvSpPr>
        <p:spPr>
          <a:xfrm>
            <a:off x="481195" y="216691"/>
            <a:ext cx="11443327" cy="669717"/>
          </a:xfrm>
        </p:spPr>
        <p:txBody>
          <a:bodyPr>
            <a:normAutofit fontScale="90000"/>
          </a:bodyPr>
          <a:lstStyle/>
          <a:p>
            <a:pPr algn="ctr"/>
            <a:r>
              <a:rPr lang="en-GB" dirty="0">
                <a:solidFill>
                  <a:srgbClr val="0070C0"/>
                </a:solidFill>
              </a:rPr>
              <a:t>Cataracts and macular degeneration</a:t>
            </a:r>
          </a:p>
        </p:txBody>
      </p:sp>
      <p:sp>
        <p:nvSpPr>
          <p:cNvPr id="3" name="Content Placeholder 2">
            <a:extLst>
              <a:ext uri="{FF2B5EF4-FFF2-40B4-BE49-F238E27FC236}">
                <a16:creationId xmlns:a16="http://schemas.microsoft.com/office/drawing/2014/main" id="{AE3F48CD-A25C-97E3-0573-7EFBFF63D5BF}"/>
              </a:ext>
            </a:extLst>
          </p:cNvPr>
          <p:cNvSpPr>
            <a:spLocks noGrp="1"/>
          </p:cNvSpPr>
          <p:nvPr>
            <p:ph idx="1"/>
          </p:nvPr>
        </p:nvSpPr>
        <p:spPr>
          <a:xfrm>
            <a:off x="481195" y="886408"/>
            <a:ext cx="11443327" cy="3992109"/>
          </a:xfrm>
        </p:spPr>
        <p:txBody>
          <a:bodyPr>
            <a:normAutofit fontScale="92500"/>
          </a:bodyPr>
          <a:lstStyle/>
          <a:p>
            <a:pPr>
              <a:lnSpc>
                <a:spcPct val="100000"/>
              </a:lnSpc>
              <a:spcBef>
                <a:spcPts val="0"/>
              </a:spcBef>
            </a:pPr>
            <a:r>
              <a:rPr lang="en-GB" dirty="0">
                <a:solidFill>
                  <a:srgbClr val="0070C0"/>
                </a:solidFill>
              </a:rPr>
              <a:t>Of 60 million pop in UK, at least 100,000 have both dementia and cataracts (Vision 2020 UK). </a:t>
            </a:r>
          </a:p>
          <a:p>
            <a:pPr>
              <a:lnSpc>
                <a:spcPct val="100000"/>
              </a:lnSpc>
              <a:spcBef>
                <a:spcPts val="0"/>
              </a:spcBef>
            </a:pPr>
            <a:r>
              <a:rPr lang="en-GB" dirty="0">
                <a:solidFill>
                  <a:srgbClr val="0070C0"/>
                </a:solidFill>
              </a:rPr>
              <a:t>What are cataracts? – with age our eye lens becomes less clear.  Once ‘misty’ ‘cloudy’ – described as a cataract.</a:t>
            </a:r>
          </a:p>
          <a:p>
            <a:pPr>
              <a:lnSpc>
                <a:spcPct val="100000"/>
              </a:lnSpc>
              <a:spcBef>
                <a:spcPts val="0"/>
              </a:spcBef>
            </a:pPr>
            <a:r>
              <a:rPr lang="en-GB" dirty="0">
                <a:solidFill>
                  <a:srgbClr val="0070C0"/>
                </a:solidFill>
              </a:rPr>
              <a:t>Effects: more difficult to see; reading is difficult; colours seem washed out; negotiating stairs is problematic; bright lights and glare are a problem, driving – initially at night (dazzling headlights) – gradually daytime too – becomes unsafe. </a:t>
            </a:r>
          </a:p>
          <a:p>
            <a:pPr>
              <a:lnSpc>
                <a:spcPct val="100000"/>
              </a:lnSpc>
              <a:spcBef>
                <a:spcPts val="0"/>
              </a:spcBef>
            </a:pPr>
            <a:r>
              <a:rPr lang="en-GB" dirty="0">
                <a:solidFill>
                  <a:srgbClr val="0070C0"/>
                </a:solidFill>
              </a:rPr>
              <a:t>Cataract surgery is one of the most common UK operations – the cloudy lens is removed and replaced with an artificial lens implant.  Sight becomes clear again.  </a:t>
            </a:r>
          </a:p>
          <a:p>
            <a:pPr>
              <a:lnSpc>
                <a:spcPct val="100000"/>
              </a:lnSpc>
              <a:spcBef>
                <a:spcPts val="0"/>
              </a:spcBef>
            </a:pPr>
            <a:endParaRPr lang="en-GB" dirty="0">
              <a:solidFill>
                <a:srgbClr val="0070C0"/>
              </a:solidFill>
            </a:endParaRPr>
          </a:p>
          <a:p>
            <a:pPr>
              <a:lnSpc>
                <a:spcPct val="100000"/>
              </a:lnSpc>
            </a:pPr>
            <a:endParaRPr lang="en-GB" dirty="0">
              <a:solidFill>
                <a:srgbClr val="0070C0"/>
              </a:solidFill>
            </a:endParaRPr>
          </a:p>
          <a:p>
            <a:endParaRPr lang="en-GB" dirty="0">
              <a:solidFill>
                <a:srgbClr val="0070C0"/>
              </a:solidFill>
            </a:endParaRPr>
          </a:p>
        </p:txBody>
      </p:sp>
      <p:pic>
        <p:nvPicPr>
          <p:cNvPr id="1026" name="Picture 2" descr="A person with a cataract">
            <a:extLst>
              <a:ext uri="{FF2B5EF4-FFF2-40B4-BE49-F238E27FC236}">
                <a16:creationId xmlns:a16="http://schemas.microsoft.com/office/drawing/2014/main" id="{278A7E58-AC87-DF4B-05A9-844DBD40DC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8009" y="4671744"/>
            <a:ext cx="3472987" cy="17529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2F9BCDF-EE09-ACD3-CB50-6137E038FB5D}"/>
              </a:ext>
            </a:extLst>
          </p:cNvPr>
          <p:cNvSpPr txBox="1"/>
          <p:nvPr/>
        </p:nvSpPr>
        <p:spPr>
          <a:xfrm>
            <a:off x="604160" y="4801144"/>
            <a:ext cx="3868279" cy="923330"/>
          </a:xfrm>
          <a:prstGeom prst="rect">
            <a:avLst/>
          </a:prstGeom>
          <a:noFill/>
        </p:spPr>
        <p:txBody>
          <a:bodyPr wrap="square">
            <a:spAutoFit/>
          </a:bodyPr>
          <a:lstStyle/>
          <a:p>
            <a:r>
              <a:rPr lang="en-GB" dirty="0">
                <a:solidFill>
                  <a:srgbClr val="0070C0"/>
                </a:solidFill>
              </a:rPr>
              <a:t>https://www.mayoclinic.org/diseases-conditions/cataracts/symptoms-causes/syc-20353790</a:t>
            </a:r>
          </a:p>
        </p:txBody>
      </p:sp>
    </p:spTree>
    <p:extLst>
      <p:ext uri="{BB962C8B-B14F-4D97-AF65-F5344CB8AC3E}">
        <p14:creationId xmlns:p14="http://schemas.microsoft.com/office/powerpoint/2010/main" val="2877081977"/>
      </p:ext>
    </p:extLst>
  </p:cSld>
  <p:clrMapOvr>
    <a:masterClrMapping/>
  </p:clrMapOvr>
  <mc:AlternateContent xmlns:mc="http://schemas.openxmlformats.org/markup-compatibility/2006" xmlns:p14="http://schemas.microsoft.com/office/powerpoint/2010/main">
    <mc:Choice Requires="p14">
      <p:transition spd="slow" p14:dur="2000" advTm="170297"/>
    </mc:Choice>
    <mc:Fallback xmlns="">
      <p:transition spd="slow" advTm="17029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E2B1E-53DD-BFD6-A2BF-BC09C83ECAA8}"/>
              </a:ext>
            </a:extLst>
          </p:cNvPr>
          <p:cNvSpPr>
            <a:spLocks noGrp="1"/>
          </p:cNvSpPr>
          <p:nvPr>
            <p:ph type="title"/>
          </p:nvPr>
        </p:nvSpPr>
        <p:spPr>
          <a:xfrm>
            <a:off x="1376934" y="188699"/>
            <a:ext cx="9603275" cy="1049235"/>
          </a:xfrm>
        </p:spPr>
        <p:txBody>
          <a:bodyPr/>
          <a:lstStyle/>
          <a:p>
            <a:r>
              <a:rPr lang="en-GB" dirty="0">
                <a:solidFill>
                  <a:srgbClr val="0070C0"/>
                </a:solidFill>
              </a:rPr>
              <a:t>Identifying cataracts in people with NDDs</a:t>
            </a:r>
          </a:p>
        </p:txBody>
      </p:sp>
      <p:sp>
        <p:nvSpPr>
          <p:cNvPr id="3" name="Content Placeholder 2">
            <a:extLst>
              <a:ext uri="{FF2B5EF4-FFF2-40B4-BE49-F238E27FC236}">
                <a16:creationId xmlns:a16="http://schemas.microsoft.com/office/drawing/2014/main" id="{77CAB4F9-15E0-FFEC-6360-87E374848DC1}"/>
              </a:ext>
            </a:extLst>
          </p:cNvPr>
          <p:cNvSpPr>
            <a:spLocks noGrp="1"/>
          </p:cNvSpPr>
          <p:nvPr>
            <p:ph idx="1"/>
          </p:nvPr>
        </p:nvSpPr>
        <p:spPr>
          <a:xfrm>
            <a:off x="394996" y="979716"/>
            <a:ext cx="7787951" cy="4655974"/>
          </a:xfrm>
        </p:spPr>
        <p:txBody>
          <a:bodyPr>
            <a:normAutofit fontScale="77500" lnSpcReduction="20000"/>
          </a:bodyPr>
          <a:lstStyle/>
          <a:p>
            <a:pPr>
              <a:lnSpc>
                <a:spcPct val="100000"/>
              </a:lnSpc>
              <a:spcBef>
                <a:spcPts val="0"/>
              </a:spcBef>
            </a:pPr>
            <a:r>
              <a:rPr lang="en-GB" dirty="0">
                <a:solidFill>
                  <a:srgbClr val="0070C0"/>
                </a:solidFill>
              </a:rPr>
              <a:t>Everyone should have sight tested by an optician every two years and if over 70, and / or have a NDD, yearly.   Sooner if sight problems increase between appointments. </a:t>
            </a:r>
          </a:p>
          <a:p>
            <a:pPr>
              <a:lnSpc>
                <a:spcPct val="100000"/>
              </a:lnSpc>
              <a:spcBef>
                <a:spcPts val="0"/>
              </a:spcBef>
            </a:pPr>
            <a:endParaRPr lang="en-GB" dirty="0">
              <a:solidFill>
                <a:srgbClr val="0070C0"/>
              </a:solidFill>
            </a:endParaRPr>
          </a:p>
          <a:p>
            <a:pPr>
              <a:lnSpc>
                <a:spcPct val="100000"/>
              </a:lnSpc>
              <a:spcBef>
                <a:spcPts val="0"/>
              </a:spcBef>
            </a:pPr>
            <a:r>
              <a:rPr lang="en-GB" dirty="0">
                <a:solidFill>
                  <a:srgbClr val="0070C0"/>
                </a:solidFill>
              </a:rPr>
              <a:t>This establishes if glasses are needed, or if already worn, if different strength lenses are required.  Also, vascular issues can be detected, and cataracts can be identified. </a:t>
            </a:r>
          </a:p>
          <a:p>
            <a:pPr>
              <a:lnSpc>
                <a:spcPct val="100000"/>
              </a:lnSpc>
              <a:spcBef>
                <a:spcPts val="0"/>
              </a:spcBef>
            </a:pPr>
            <a:endParaRPr lang="en-GB" dirty="0">
              <a:solidFill>
                <a:srgbClr val="0070C0"/>
              </a:solidFill>
            </a:endParaRPr>
          </a:p>
          <a:p>
            <a:pPr>
              <a:lnSpc>
                <a:spcPct val="100000"/>
              </a:lnSpc>
              <a:spcBef>
                <a:spcPts val="0"/>
              </a:spcBef>
            </a:pPr>
            <a:r>
              <a:rPr lang="en-GB" dirty="0">
                <a:solidFill>
                  <a:srgbClr val="0070C0"/>
                </a:solidFill>
              </a:rPr>
              <a:t>Accompany the person with an NDD you care for to optician, or have the optician come to their home – support them to explain the problems their condition causes, so the optician can modify the examination accordingly.  </a:t>
            </a:r>
          </a:p>
          <a:p>
            <a:pPr>
              <a:lnSpc>
                <a:spcPct val="100000"/>
              </a:lnSpc>
              <a:spcBef>
                <a:spcPts val="0"/>
              </a:spcBef>
            </a:pPr>
            <a:endParaRPr lang="en-GB" dirty="0">
              <a:solidFill>
                <a:srgbClr val="0070C0"/>
              </a:solidFill>
            </a:endParaRPr>
          </a:p>
          <a:p>
            <a:pPr>
              <a:lnSpc>
                <a:spcPct val="100000"/>
              </a:lnSpc>
              <a:spcBef>
                <a:spcPts val="0"/>
              </a:spcBef>
            </a:pPr>
            <a:r>
              <a:rPr lang="en-GB" dirty="0">
                <a:solidFill>
                  <a:srgbClr val="0070C0"/>
                </a:solidFill>
              </a:rPr>
              <a:t>Cataracts can be removed at any stage- no need to wait till ‘ripe’ and in dementia earlier may be beneficial. </a:t>
            </a:r>
          </a:p>
          <a:p>
            <a:pPr>
              <a:lnSpc>
                <a:spcPct val="100000"/>
              </a:lnSpc>
              <a:spcBef>
                <a:spcPts val="0"/>
              </a:spcBef>
            </a:pPr>
            <a:endParaRPr lang="en-GB" dirty="0">
              <a:solidFill>
                <a:srgbClr val="0070C0"/>
              </a:solidFill>
            </a:endParaRPr>
          </a:p>
          <a:p>
            <a:pPr marL="0" indent="0">
              <a:lnSpc>
                <a:spcPct val="100000"/>
              </a:lnSpc>
              <a:spcBef>
                <a:spcPts val="0"/>
              </a:spcBef>
              <a:buNone/>
            </a:pPr>
            <a:endParaRPr lang="en-GB" dirty="0">
              <a:solidFill>
                <a:srgbClr val="0070C0"/>
              </a:solidFill>
            </a:endParaRPr>
          </a:p>
          <a:p>
            <a:pPr>
              <a:lnSpc>
                <a:spcPct val="100000"/>
              </a:lnSpc>
              <a:spcBef>
                <a:spcPts val="0"/>
              </a:spcBef>
            </a:pPr>
            <a:endParaRPr lang="en-GB" dirty="0">
              <a:solidFill>
                <a:srgbClr val="0070C0"/>
              </a:solidFill>
            </a:endParaRPr>
          </a:p>
          <a:p>
            <a:pPr>
              <a:lnSpc>
                <a:spcPct val="100000"/>
              </a:lnSpc>
              <a:spcBef>
                <a:spcPts val="0"/>
              </a:spcBef>
            </a:pPr>
            <a:endParaRPr lang="en-GB" dirty="0">
              <a:solidFill>
                <a:srgbClr val="0070C0"/>
              </a:solidFill>
            </a:endParaRPr>
          </a:p>
        </p:txBody>
      </p:sp>
      <p:pic>
        <p:nvPicPr>
          <p:cNvPr id="2050" name="Picture 2" descr="eye care optician nhs &amp; privateservices shepherds bush">
            <a:extLst>
              <a:ext uri="{FF2B5EF4-FFF2-40B4-BE49-F238E27FC236}">
                <a16:creationId xmlns:a16="http://schemas.microsoft.com/office/drawing/2014/main" id="{3EF7FE24-FC9D-5925-A06B-5FD4AD2916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5337" y="2087336"/>
            <a:ext cx="2440733" cy="24407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0BE2829-E439-257D-21FC-23E7135D252E}"/>
              </a:ext>
            </a:extLst>
          </p:cNvPr>
          <p:cNvSpPr txBox="1"/>
          <p:nvPr/>
        </p:nvSpPr>
        <p:spPr>
          <a:xfrm>
            <a:off x="9100457" y="4528069"/>
            <a:ext cx="2696547" cy="646331"/>
          </a:xfrm>
          <a:prstGeom prst="rect">
            <a:avLst/>
          </a:prstGeom>
          <a:noFill/>
        </p:spPr>
        <p:txBody>
          <a:bodyPr wrap="square">
            <a:spAutoFit/>
          </a:bodyPr>
          <a:lstStyle/>
          <a:p>
            <a:r>
              <a:rPr lang="en-GB" dirty="0">
                <a:solidFill>
                  <a:srgbClr val="0070C0"/>
                </a:solidFill>
              </a:rPr>
              <a:t>https://westlondonoptician.co.uk/</a:t>
            </a:r>
          </a:p>
        </p:txBody>
      </p:sp>
    </p:spTree>
    <p:extLst>
      <p:ext uri="{BB962C8B-B14F-4D97-AF65-F5344CB8AC3E}">
        <p14:creationId xmlns:p14="http://schemas.microsoft.com/office/powerpoint/2010/main" val="574769970"/>
      </p:ext>
    </p:extLst>
  </p:cSld>
  <p:clrMapOvr>
    <a:masterClrMapping/>
  </p:clrMapOvr>
  <mc:AlternateContent xmlns:mc="http://schemas.openxmlformats.org/markup-compatibility/2006" xmlns:p14="http://schemas.microsoft.com/office/powerpoint/2010/main">
    <mc:Choice Requires="p14">
      <p:transition spd="slow" p14:dur="2000" advTm="139795"/>
    </mc:Choice>
    <mc:Fallback xmlns="">
      <p:transition spd="slow" advTm="13979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94415-40A6-BF56-C748-1433073CA4F5}"/>
              </a:ext>
            </a:extLst>
          </p:cNvPr>
          <p:cNvSpPr>
            <a:spLocks noGrp="1"/>
          </p:cNvSpPr>
          <p:nvPr>
            <p:ph type="title"/>
          </p:nvPr>
        </p:nvSpPr>
        <p:spPr>
          <a:xfrm>
            <a:off x="466532" y="501466"/>
            <a:ext cx="10431106" cy="539089"/>
          </a:xfrm>
        </p:spPr>
        <p:txBody>
          <a:bodyPr>
            <a:normAutofit fontScale="90000"/>
          </a:bodyPr>
          <a:lstStyle/>
          <a:p>
            <a:r>
              <a:rPr lang="en-GB" b="1" dirty="0">
                <a:solidFill>
                  <a:srgbClr val="0070C0"/>
                </a:solidFill>
              </a:rPr>
              <a:t>Identifying Visual problems in people with NDDs</a:t>
            </a:r>
            <a:endParaRPr lang="en-GB" b="1" dirty="0"/>
          </a:p>
        </p:txBody>
      </p:sp>
      <p:sp>
        <p:nvSpPr>
          <p:cNvPr id="3" name="Content Placeholder 2">
            <a:extLst>
              <a:ext uri="{FF2B5EF4-FFF2-40B4-BE49-F238E27FC236}">
                <a16:creationId xmlns:a16="http://schemas.microsoft.com/office/drawing/2014/main" id="{20316F2D-B588-D79F-D656-67473DD93795}"/>
              </a:ext>
            </a:extLst>
          </p:cNvPr>
          <p:cNvSpPr>
            <a:spLocks noGrp="1"/>
          </p:cNvSpPr>
          <p:nvPr>
            <p:ph idx="1"/>
          </p:nvPr>
        </p:nvSpPr>
        <p:spPr>
          <a:xfrm>
            <a:off x="228737" y="1417342"/>
            <a:ext cx="7178351" cy="4694208"/>
          </a:xfrm>
        </p:spPr>
        <p:txBody>
          <a:bodyPr>
            <a:normAutofit fontScale="77500" lnSpcReduction="20000"/>
          </a:bodyPr>
          <a:lstStyle/>
          <a:p>
            <a:r>
              <a:rPr lang="en-GB" dirty="0">
                <a:solidFill>
                  <a:srgbClr val="0070C0"/>
                </a:solidFill>
              </a:rPr>
              <a:t>If at a stage of NDD where the person has difficulty with speech or explaining, look out for these signs of problems with vision:</a:t>
            </a:r>
          </a:p>
          <a:p>
            <a:endParaRPr lang="en-GB" dirty="0">
              <a:solidFill>
                <a:srgbClr val="0070C0"/>
              </a:solidFill>
            </a:endParaRPr>
          </a:p>
          <a:p>
            <a:r>
              <a:rPr lang="en-GB" dirty="0">
                <a:solidFill>
                  <a:srgbClr val="0070C0"/>
                </a:solidFill>
              </a:rPr>
              <a:t>Difficulty recognising familiar faces (often assumed to be cognitive deterioration) (diagnostic overshadowing).</a:t>
            </a:r>
          </a:p>
          <a:p>
            <a:r>
              <a:rPr lang="en-GB" dirty="0">
                <a:solidFill>
                  <a:srgbClr val="0070C0"/>
                </a:solidFill>
              </a:rPr>
              <a:t>Difficulty recognising responding to facial expressions. </a:t>
            </a:r>
          </a:p>
          <a:p>
            <a:r>
              <a:rPr lang="en-GB" dirty="0">
                <a:solidFill>
                  <a:srgbClr val="0070C0"/>
                </a:solidFill>
              </a:rPr>
              <a:t>Shying away from light, or keeping bright lights on or both</a:t>
            </a:r>
          </a:p>
          <a:p>
            <a:r>
              <a:rPr lang="en-GB" dirty="0">
                <a:solidFill>
                  <a:srgbClr val="0070C0"/>
                </a:solidFill>
              </a:rPr>
              <a:t>Difficulty finding things</a:t>
            </a:r>
          </a:p>
          <a:p>
            <a:r>
              <a:rPr lang="en-GB" dirty="0">
                <a:solidFill>
                  <a:srgbClr val="0070C0"/>
                </a:solidFill>
              </a:rPr>
              <a:t>Giving up reading, or other hobbies needing sight acuity</a:t>
            </a:r>
          </a:p>
          <a:p>
            <a:r>
              <a:rPr lang="en-GB" dirty="0">
                <a:solidFill>
                  <a:srgbClr val="0070C0"/>
                </a:solidFill>
              </a:rPr>
              <a:t>Struggling to navigate unfamiliar environments</a:t>
            </a:r>
          </a:p>
          <a:p>
            <a:r>
              <a:rPr lang="en-GB" dirty="0">
                <a:solidFill>
                  <a:srgbClr val="0070C0"/>
                </a:solidFill>
              </a:rPr>
              <a:t>Struggling to manage / find food on the plate</a:t>
            </a:r>
          </a:p>
          <a:p>
            <a:r>
              <a:rPr lang="en-GB" dirty="0">
                <a:solidFill>
                  <a:srgbClr val="0070C0"/>
                </a:solidFill>
              </a:rPr>
              <a:t>Seeming frustrated with current glasses.</a:t>
            </a:r>
          </a:p>
          <a:p>
            <a:endParaRPr lang="en-GB" dirty="0">
              <a:solidFill>
                <a:srgbClr val="0070C0"/>
              </a:solidFill>
            </a:endParaRPr>
          </a:p>
          <a:p>
            <a:endParaRPr lang="en-GB" dirty="0">
              <a:solidFill>
                <a:srgbClr val="0070C0"/>
              </a:solidFill>
            </a:endParaRPr>
          </a:p>
          <a:p>
            <a:pPr marL="0" indent="0">
              <a:buNone/>
            </a:pPr>
            <a:endParaRPr lang="en-GB" dirty="0">
              <a:solidFill>
                <a:srgbClr val="0070C0"/>
              </a:solidFill>
            </a:endParaRPr>
          </a:p>
          <a:p>
            <a:endParaRPr lang="en-GB" dirty="0">
              <a:solidFill>
                <a:srgbClr val="0070C0"/>
              </a:solidFill>
            </a:endParaRPr>
          </a:p>
        </p:txBody>
      </p:sp>
      <p:pic>
        <p:nvPicPr>
          <p:cNvPr id="3074" name="Picture 2">
            <a:extLst>
              <a:ext uri="{FF2B5EF4-FFF2-40B4-BE49-F238E27FC236}">
                <a16:creationId xmlns:a16="http://schemas.microsoft.com/office/drawing/2014/main" id="{A61EB3E4-7568-2608-D0E0-E5E46D7B58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7243" y="1912775"/>
            <a:ext cx="4162871" cy="277660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75A1282-344E-6AA1-FAFB-55B0E9E07CA7}"/>
              </a:ext>
            </a:extLst>
          </p:cNvPr>
          <p:cNvSpPr txBox="1"/>
          <p:nvPr/>
        </p:nvSpPr>
        <p:spPr>
          <a:xfrm>
            <a:off x="7637243" y="4689378"/>
            <a:ext cx="3932716" cy="646331"/>
          </a:xfrm>
          <a:prstGeom prst="rect">
            <a:avLst/>
          </a:prstGeom>
          <a:noFill/>
        </p:spPr>
        <p:txBody>
          <a:bodyPr wrap="square">
            <a:spAutoFit/>
          </a:bodyPr>
          <a:lstStyle/>
          <a:p>
            <a:r>
              <a:rPr lang="en-GB" dirty="0">
                <a:solidFill>
                  <a:srgbClr val="0070C0"/>
                </a:solidFill>
              </a:rPr>
              <a:t>https://alzfdn.org/dont-overlook-alzheimers-affect-on-eyesight/</a:t>
            </a:r>
          </a:p>
        </p:txBody>
      </p:sp>
    </p:spTree>
    <p:extLst>
      <p:ext uri="{BB962C8B-B14F-4D97-AF65-F5344CB8AC3E}">
        <p14:creationId xmlns:p14="http://schemas.microsoft.com/office/powerpoint/2010/main" val="1189286552"/>
      </p:ext>
    </p:extLst>
  </p:cSld>
  <p:clrMapOvr>
    <a:masterClrMapping/>
  </p:clrMapOvr>
  <mc:AlternateContent xmlns:mc="http://schemas.openxmlformats.org/markup-compatibility/2006" xmlns:p14="http://schemas.microsoft.com/office/powerpoint/2010/main">
    <mc:Choice Requires="p14">
      <p:transition spd="slow" p14:dur="2000" advTm="217598"/>
    </mc:Choice>
    <mc:Fallback xmlns="">
      <p:transition spd="slow" advTm="21759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B4786-BC59-DCB7-9862-B24E69EF8C96}"/>
              </a:ext>
            </a:extLst>
          </p:cNvPr>
          <p:cNvSpPr>
            <a:spLocks noGrp="1"/>
          </p:cNvSpPr>
          <p:nvPr>
            <p:ph type="title"/>
          </p:nvPr>
        </p:nvSpPr>
        <p:spPr>
          <a:xfrm>
            <a:off x="1451578" y="179369"/>
            <a:ext cx="9603275" cy="464444"/>
          </a:xfrm>
        </p:spPr>
        <p:txBody>
          <a:bodyPr>
            <a:normAutofit fontScale="90000"/>
          </a:bodyPr>
          <a:lstStyle/>
          <a:p>
            <a:pPr>
              <a:lnSpc>
                <a:spcPct val="100000"/>
              </a:lnSpc>
              <a:spcBef>
                <a:spcPts val="0"/>
              </a:spcBef>
            </a:pPr>
            <a:r>
              <a:rPr lang="en-GB" dirty="0">
                <a:solidFill>
                  <a:srgbClr val="0070C0"/>
                </a:solidFill>
              </a:rPr>
              <a:t>About cataract surgery for people with NDDs</a:t>
            </a:r>
          </a:p>
        </p:txBody>
      </p:sp>
      <p:sp>
        <p:nvSpPr>
          <p:cNvPr id="3" name="Content Placeholder 2">
            <a:extLst>
              <a:ext uri="{FF2B5EF4-FFF2-40B4-BE49-F238E27FC236}">
                <a16:creationId xmlns:a16="http://schemas.microsoft.com/office/drawing/2014/main" id="{001013FF-520C-2255-DA2A-C1762C1D0E03}"/>
              </a:ext>
            </a:extLst>
          </p:cNvPr>
          <p:cNvSpPr>
            <a:spLocks noGrp="1"/>
          </p:cNvSpPr>
          <p:nvPr>
            <p:ph idx="1"/>
          </p:nvPr>
        </p:nvSpPr>
        <p:spPr>
          <a:xfrm>
            <a:off x="335902" y="643814"/>
            <a:ext cx="11429999" cy="5393092"/>
          </a:xfrm>
        </p:spPr>
        <p:txBody>
          <a:bodyPr>
            <a:normAutofit fontScale="77500" lnSpcReduction="20000"/>
          </a:bodyPr>
          <a:lstStyle/>
          <a:p>
            <a:pPr>
              <a:lnSpc>
                <a:spcPct val="100000"/>
              </a:lnSpc>
              <a:spcBef>
                <a:spcPts val="0"/>
              </a:spcBef>
            </a:pPr>
            <a:r>
              <a:rPr lang="en-GB" dirty="0">
                <a:solidFill>
                  <a:srgbClr val="0070C0"/>
                </a:solidFill>
              </a:rPr>
              <a:t>If the optician detects a cataract in the person with an NDD a referral to an ophthalmologist at the hospital should be made.</a:t>
            </a:r>
          </a:p>
          <a:p>
            <a:pPr>
              <a:lnSpc>
                <a:spcPct val="100000"/>
              </a:lnSpc>
              <a:spcBef>
                <a:spcPts val="0"/>
              </a:spcBef>
            </a:pPr>
            <a:r>
              <a:rPr lang="en-GB" dirty="0">
                <a:solidFill>
                  <a:srgbClr val="0070C0"/>
                </a:solidFill>
              </a:rPr>
              <a:t>Surgery is usually as a day case under local anaesthetic. Surgery is the only treatment for cataracts.</a:t>
            </a:r>
          </a:p>
          <a:p>
            <a:pPr>
              <a:lnSpc>
                <a:spcPct val="100000"/>
              </a:lnSpc>
              <a:spcBef>
                <a:spcPts val="0"/>
              </a:spcBef>
            </a:pPr>
            <a:endParaRPr lang="en-GB" dirty="0">
              <a:solidFill>
                <a:srgbClr val="0070C0"/>
              </a:solidFill>
            </a:endParaRPr>
          </a:p>
          <a:p>
            <a:pPr>
              <a:lnSpc>
                <a:spcPct val="100000"/>
              </a:lnSpc>
              <a:spcBef>
                <a:spcPts val="0"/>
              </a:spcBef>
            </a:pPr>
            <a:r>
              <a:rPr lang="en-GB" dirty="0">
                <a:solidFill>
                  <a:srgbClr val="0070C0"/>
                </a:solidFill>
              </a:rPr>
              <a:t>Surgery only takes about 20 minutes but due to preparation, recovery and admin time, set the day aside.   </a:t>
            </a:r>
          </a:p>
          <a:p>
            <a:pPr>
              <a:lnSpc>
                <a:spcPct val="100000"/>
              </a:lnSpc>
              <a:spcBef>
                <a:spcPts val="0"/>
              </a:spcBef>
            </a:pPr>
            <a:r>
              <a:rPr lang="en-GB" dirty="0">
                <a:solidFill>
                  <a:srgbClr val="0070C0"/>
                </a:solidFill>
              </a:rPr>
              <a:t>At home, a caregiver will need to help with eye care – hygiene to avoid infection and eye drops</a:t>
            </a:r>
          </a:p>
          <a:p>
            <a:pPr>
              <a:lnSpc>
                <a:spcPct val="100000"/>
              </a:lnSpc>
              <a:spcBef>
                <a:spcPts val="0"/>
              </a:spcBef>
            </a:pPr>
            <a:r>
              <a:rPr lang="en-GB" dirty="0">
                <a:solidFill>
                  <a:srgbClr val="0070C0"/>
                </a:solidFill>
              </a:rPr>
              <a:t>Usually cataracts develop in both eyes but surgery is carried out on one eye at a time with 6-12 weeks between procedures. Even with surgery on one eye there is usually great benefit, and in some cases, discussion with ophthalmologist may lead to choosing to avoid a second procedure.  Clearly having good vision in both eyes is optimal when tolerated. </a:t>
            </a:r>
          </a:p>
          <a:p>
            <a:pPr>
              <a:lnSpc>
                <a:spcPct val="100000"/>
              </a:lnSpc>
              <a:spcBef>
                <a:spcPts val="0"/>
              </a:spcBef>
            </a:pPr>
            <a:r>
              <a:rPr lang="en-GB" dirty="0">
                <a:solidFill>
                  <a:srgbClr val="0070C0"/>
                </a:solidFill>
              </a:rPr>
              <a:t>Usually there is no physical reason why cataract surgery should cause any more difficulties for </a:t>
            </a:r>
            <a:r>
              <a:rPr lang="en-GB" dirty="0" err="1">
                <a:solidFill>
                  <a:srgbClr val="0070C0"/>
                </a:solidFill>
              </a:rPr>
              <a:t>PwNDDs</a:t>
            </a:r>
            <a:r>
              <a:rPr lang="en-GB" dirty="0">
                <a:solidFill>
                  <a:srgbClr val="0070C0"/>
                </a:solidFill>
              </a:rPr>
              <a:t>, but assessment re ability to cooperate / tolerability of the procedure and aftercare is essential.</a:t>
            </a:r>
          </a:p>
          <a:p>
            <a:pPr>
              <a:lnSpc>
                <a:spcPct val="100000"/>
              </a:lnSpc>
              <a:spcBef>
                <a:spcPts val="0"/>
              </a:spcBef>
            </a:pPr>
            <a:r>
              <a:rPr lang="en-GB" dirty="0">
                <a:solidFill>
                  <a:srgbClr val="0070C0"/>
                </a:solidFill>
              </a:rPr>
              <a:t>Risk assessment will weigh anticipated benefits against potential distress, eye infection or other complications resulting from failed aftercare.</a:t>
            </a:r>
          </a:p>
          <a:p>
            <a:pPr>
              <a:lnSpc>
                <a:spcPct val="100000"/>
              </a:lnSpc>
              <a:spcBef>
                <a:spcPts val="0"/>
              </a:spcBef>
            </a:pPr>
            <a:r>
              <a:rPr lang="en-GB" dirty="0">
                <a:solidFill>
                  <a:srgbClr val="0070C0"/>
                </a:solidFill>
              </a:rPr>
              <a:t>Bear in mind the extent to which Pw advanced NDDs benefit from visual activities – TV, drawing etc, and how isolation can be alleviated through ability to see other people clearly.</a:t>
            </a:r>
          </a:p>
          <a:p>
            <a:pPr>
              <a:lnSpc>
                <a:spcPct val="100000"/>
              </a:lnSpc>
              <a:spcBef>
                <a:spcPts val="0"/>
              </a:spcBef>
            </a:pPr>
            <a:endParaRPr lang="en-GB" dirty="0">
              <a:solidFill>
                <a:srgbClr val="0070C0"/>
              </a:solidFill>
            </a:endParaRPr>
          </a:p>
          <a:p>
            <a:pPr>
              <a:lnSpc>
                <a:spcPct val="100000"/>
              </a:lnSpc>
              <a:spcBef>
                <a:spcPts val="0"/>
              </a:spcBef>
            </a:pPr>
            <a:endParaRPr lang="en-GB" dirty="0">
              <a:solidFill>
                <a:srgbClr val="0070C0"/>
              </a:solidFill>
            </a:endParaRPr>
          </a:p>
        </p:txBody>
      </p:sp>
    </p:spTree>
    <p:extLst>
      <p:ext uri="{BB962C8B-B14F-4D97-AF65-F5344CB8AC3E}">
        <p14:creationId xmlns:p14="http://schemas.microsoft.com/office/powerpoint/2010/main" val="2131361485"/>
      </p:ext>
    </p:extLst>
  </p:cSld>
  <p:clrMapOvr>
    <a:masterClrMapping/>
  </p:clrMapOvr>
  <mc:AlternateContent xmlns:mc="http://schemas.openxmlformats.org/markup-compatibility/2006" xmlns:p14="http://schemas.microsoft.com/office/powerpoint/2010/main">
    <mc:Choice Requires="p14">
      <p:transition spd="slow" p14:dur="2000" advTm="243453"/>
    </mc:Choice>
    <mc:Fallback xmlns="">
      <p:transition spd="slow" advTm="24345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DC27F-C8C8-A8D3-BE19-F33B2D5B68D3}"/>
              </a:ext>
            </a:extLst>
          </p:cNvPr>
          <p:cNvSpPr>
            <a:spLocks noGrp="1"/>
          </p:cNvSpPr>
          <p:nvPr>
            <p:ph type="title"/>
          </p:nvPr>
        </p:nvSpPr>
        <p:spPr>
          <a:xfrm>
            <a:off x="388776" y="832511"/>
            <a:ext cx="11358465" cy="501767"/>
          </a:xfrm>
        </p:spPr>
        <p:txBody>
          <a:bodyPr>
            <a:normAutofit fontScale="90000"/>
          </a:bodyPr>
          <a:lstStyle/>
          <a:p>
            <a:r>
              <a:rPr lang="en-GB" dirty="0">
                <a:solidFill>
                  <a:srgbClr val="0070C0"/>
                </a:solidFill>
              </a:rPr>
              <a:t>General anaesthesia for cataracts in advanced NDDs</a:t>
            </a:r>
          </a:p>
        </p:txBody>
      </p:sp>
      <p:sp>
        <p:nvSpPr>
          <p:cNvPr id="3" name="Content Placeholder 2">
            <a:extLst>
              <a:ext uri="{FF2B5EF4-FFF2-40B4-BE49-F238E27FC236}">
                <a16:creationId xmlns:a16="http://schemas.microsoft.com/office/drawing/2014/main" id="{7F01F005-6A50-E3CC-FAEA-E4D27983689C}"/>
              </a:ext>
            </a:extLst>
          </p:cNvPr>
          <p:cNvSpPr>
            <a:spLocks noGrp="1"/>
          </p:cNvSpPr>
          <p:nvPr>
            <p:ph idx="1"/>
          </p:nvPr>
        </p:nvSpPr>
        <p:spPr>
          <a:xfrm>
            <a:off x="1180992" y="1997071"/>
            <a:ext cx="9603275" cy="3450613"/>
          </a:xfrm>
        </p:spPr>
        <p:txBody>
          <a:bodyPr>
            <a:normAutofit fontScale="92500" lnSpcReduction="20000"/>
          </a:bodyPr>
          <a:lstStyle/>
          <a:p>
            <a:r>
              <a:rPr lang="en-GB" dirty="0">
                <a:solidFill>
                  <a:srgbClr val="0070C0"/>
                </a:solidFill>
              </a:rPr>
              <a:t>In advanced NDDs where tolerability/ ability to cooperate are impaired, general surgery may be considered.</a:t>
            </a:r>
          </a:p>
          <a:p>
            <a:r>
              <a:rPr lang="en-GB" dirty="0">
                <a:solidFill>
                  <a:srgbClr val="0070C0"/>
                </a:solidFill>
              </a:rPr>
              <a:t>Some professionals express concern that a general anaesthetic can worsen neurological conditions such as dementia long term.  However for cataract surgery the procedure is short and a low level of anaesthesia is required.  The risk has to be the </a:t>
            </a:r>
            <a:r>
              <a:rPr lang="en-GB" dirty="0" err="1">
                <a:solidFill>
                  <a:srgbClr val="0070C0"/>
                </a:solidFill>
              </a:rPr>
              <a:t>opthalmologists</a:t>
            </a:r>
            <a:r>
              <a:rPr lang="en-GB" dirty="0">
                <a:solidFill>
                  <a:srgbClr val="0070C0"/>
                </a:solidFill>
              </a:rPr>
              <a:t> decision following MDT discussion involving patient and caregiver.   Informed consent is of course necessary. </a:t>
            </a:r>
          </a:p>
          <a:p>
            <a:r>
              <a:rPr lang="en-GB" dirty="0">
                <a:solidFill>
                  <a:srgbClr val="0070C0"/>
                </a:solidFill>
              </a:rPr>
              <a:t>All of this information is from </a:t>
            </a:r>
            <a:r>
              <a:rPr lang="en-GB" dirty="0" err="1">
                <a:solidFill>
                  <a:srgbClr val="0070C0"/>
                </a:solidFill>
              </a:rPr>
              <a:t>Ursell</a:t>
            </a:r>
            <a:r>
              <a:rPr lang="en-GB" dirty="0">
                <a:solidFill>
                  <a:srgbClr val="0070C0"/>
                </a:solidFill>
              </a:rPr>
              <a:t> P, Vision 2020  (see references) – there is much more information within the document at this link.</a:t>
            </a:r>
          </a:p>
        </p:txBody>
      </p:sp>
    </p:spTree>
    <p:extLst>
      <p:ext uri="{BB962C8B-B14F-4D97-AF65-F5344CB8AC3E}">
        <p14:creationId xmlns:p14="http://schemas.microsoft.com/office/powerpoint/2010/main" val="1788534921"/>
      </p:ext>
    </p:extLst>
  </p:cSld>
  <p:clrMapOvr>
    <a:masterClrMapping/>
  </p:clrMapOvr>
  <mc:AlternateContent xmlns:mc="http://schemas.openxmlformats.org/markup-compatibility/2006" xmlns:p14="http://schemas.microsoft.com/office/powerpoint/2010/main">
    <mc:Choice Requires="p14">
      <p:transition spd="slow" p14:dur="2000" advTm="142432"/>
    </mc:Choice>
    <mc:Fallback xmlns="">
      <p:transition spd="slow" advTm="1424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634E8-B221-EF6F-2F4C-C276395E26A2}"/>
              </a:ext>
            </a:extLst>
          </p:cNvPr>
          <p:cNvSpPr>
            <a:spLocks noGrp="1"/>
          </p:cNvSpPr>
          <p:nvPr>
            <p:ph type="title"/>
          </p:nvPr>
        </p:nvSpPr>
        <p:spPr>
          <a:xfrm>
            <a:off x="199053" y="151376"/>
            <a:ext cx="11793893" cy="445783"/>
          </a:xfrm>
        </p:spPr>
        <p:txBody>
          <a:bodyPr>
            <a:normAutofit fontScale="90000"/>
          </a:bodyPr>
          <a:lstStyle/>
          <a:p>
            <a:pPr algn="ctr"/>
            <a:r>
              <a:rPr lang="en-GB" dirty="0">
                <a:solidFill>
                  <a:srgbClr val="0070C0"/>
                </a:solidFill>
              </a:rPr>
              <a:t>Tips for reducing impact of sight loss for </a:t>
            </a:r>
            <a:r>
              <a:rPr lang="en-GB" dirty="0" err="1">
                <a:solidFill>
                  <a:srgbClr val="0070C0"/>
                </a:solidFill>
              </a:rPr>
              <a:t>PwNDDs</a:t>
            </a:r>
            <a:endParaRPr lang="en-GB" dirty="0">
              <a:solidFill>
                <a:srgbClr val="0070C0"/>
              </a:solidFill>
            </a:endParaRPr>
          </a:p>
        </p:txBody>
      </p:sp>
      <p:sp>
        <p:nvSpPr>
          <p:cNvPr id="3" name="Content Placeholder 2">
            <a:extLst>
              <a:ext uri="{FF2B5EF4-FFF2-40B4-BE49-F238E27FC236}">
                <a16:creationId xmlns:a16="http://schemas.microsoft.com/office/drawing/2014/main" id="{CB4101F5-230F-360C-0248-C6E7585078F0}"/>
              </a:ext>
            </a:extLst>
          </p:cNvPr>
          <p:cNvSpPr>
            <a:spLocks noGrp="1"/>
          </p:cNvSpPr>
          <p:nvPr>
            <p:ph idx="1"/>
          </p:nvPr>
        </p:nvSpPr>
        <p:spPr>
          <a:xfrm>
            <a:off x="317241" y="868067"/>
            <a:ext cx="8602824" cy="4926243"/>
          </a:xfrm>
        </p:spPr>
        <p:txBody>
          <a:bodyPr>
            <a:normAutofit fontScale="85000" lnSpcReduction="10000"/>
          </a:bodyPr>
          <a:lstStyle/>
          <a:p>
            <a:r>
              <a:rPr lang="en-GB" dirty="0">
                <a:solidFill>
                  <a:srgbClr val="0070C0"/>
                </a:solidFill>
              </a:rPr>
              <a:t>Regular optician assessment; good eye and glasses care, keeping glasses clean.</a:t>
            </a:r>
          </a:p>
          <a:p>
            <a:r>
              <a:rPr lang="en-GB" dirty="0">
                <a:solidFill>
                  <a:srgbClr val="0070C0"/>
                </a:solidFill>
              </a:rPr>
              <a:t>Environment – contrasting colours, good lighting- maximising natural light.</a:t>
            </a:r>
          </a:p>
          <a:p>
            <a:r>
              <a:rPr lang="en-GB" dirty="0">
                <a:solidFill>
                  <a:srgbClr val="0070C0"/>
                </a:solidFill>
              </a:rPr>
              <a:t>Checking for trip hazards, clearing clutter, familiarity. </a:t>
            </a:r>
          </a:p>
          <a:p>
            <a:r>
              <a:rPr lang="en-GB" dirty="0">
                <a:solidFill>
                  <a:srgbClr val="0070C0"/>
                </a:solidFill>
              </a:rPr>
              <a:t>Fluorescent strips on corners and edges – on furniture, steps, doorways…</a:t>
            </a:r>
          </a:p>
          <a:p>
            <a:r>
              <a:rPr lang="en-GB" dirty="0">
                <a:solidFill>
                  <a:srgbClr val="0070C0"/>
                </a:solidFill>
              </a:rPr>
              <a:t>Getting person’s attention before giving information, introducing / clarifying who you are; explaining what’s about to happen e.g., ‘The doctor is about to join us’; ‘I’m leaving the room now’…</a:t>
            </a:r>
          </a:p>
          <a:p>
            <a:r>
              <a:rPr lang="en-GB" dirty="0">
                <a:solidFill>
                  <a:srgbClr val="0070C0"/>
                </a:solidFill>
              </a:rPr>
              <a:t>Technology can help – automatic lighting, and audio labels.</a:t>
            </a:r>
          </a:p>
          <a:p>
            <a:r>
              <a:rPr lang="en-GB" dirty="0">
                <a:solidFill>
                  <a:srgbClr val="0070C0"/>
                </a:solidFill>
              </a:rPr>
              <a:t>Involve occupational therapist / visual rehabilitation specialists.</a:t>
            </a:r>
          </a:p>
          <a:p>
            <a:r>
              <a:rPr lang="en-GB" dirty="0">
                <a:solidFill>
                  <a:srgbClr val="0070C0"/>
                </a:solidFill>
              </a:rPr>
              <a:t>Ref: Alzheimer’s Society (2023)</a:t>
            </a:r>
          </a:p>
          <a:p>
            <a:endParaRPr lang="en-GB" dirty="0">
              <a:solidFill>
                <a:srgbClr val="0070C0"/>
              </a:solidFill>
            </a:endParaRPr>
          </a:p>
          <a:p>
            <a:endParaRPr lang="en-GB" dirty="0">
              <a:solidFill>
                <a:srgbClr val="0070C0"/>
              </a:solidFill>
            </a:endParaRPr>
          </a:p>
        </p:txBody>
      </p:sp>
      <p:pic>
        <p:nvPicPr>
          <p:cNvPr id="1026" name="Picture 2" descr="Elder Care in Avon IN: Vision Issues">
            <a:extLst>
              <a:ext uri="{FF2B5EF4-FFF2-40B4-BE49-F238E27FC236}">
                <a16:creationId xmlns:a16="http://schemas.microsoft.com/office/drawing/2014/main" id="{7C007C89-68B3-B06F-7E57-56B13786CB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5338" y="1894114"/>
            <a:ext cx="2799421" cy="18671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FF2946E-77AB-10F4-93FE-D504FFA9FA60}"/>
              </a:ext>
            </a:extLst>
          </p:cNvPr>
          <p:cNvSpPr txBox="1"/>
          <p:nvPr/>
        </p:nvSpPr>
        <p:spPr>
          <a:xfrm>
            <a:off x="9075338" y="3761306"/>
            <a:ext cx="2799421" cy="830997"/>
          </a:xfrm>
          <a:prstGeom prst="rect">
            <a:avLst/>
          </a:prstGeom>
          <a:noFill/>
        </p:spPr>
        <p:txBody>
          <a:bodyPr wrap="square">
            <a:spAutoFit/>
          </a:bodyPr>
          <a:lstStyle/>
          <a:p>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https://www.hsucares.com/5-things-cause-visual-problems-seniors-dementia/</a:t>
            </a:r>
          </a:p>
        </p:txBody>
      </p:sp>
    </p:spTree>
    <p:extLst>
      <p:ext uri="{BB962C8B-B14F-4D97-AF65-F5344CB8AC3E}">
        <p14:creationId xmlns:p14="http://schemas.microsoft.com/office/powerpoint/2010/main" val="4157780658"/>
      </p:ext>
    </p:extLst>
  </p:cSld>
  <p:clrMapOvr>
    <a:masterClrMapping/>
  </p:clrMapOvr>
  <mc:AlternateContent xmlns:mc="http://schemas.openxmlformats.org/markup-compatibility/2006" xmlns:p14="http://schemas.microsoft.com/office/powerpoint/2010/main">
    <mc:Choice Requires="p14">
      <p:transition spd="slow" p14:dur="2000" advTm="199632"/>
    </mc:Choice>
    <mc:Fallback xmlns="">
      <p:transition spd="slow" advTm="1996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00CC7-24DD-0ADD-2159-52B8A13335A3}"/>
              </a:ext>
            </a:extLst>
          </p:cNvPr>
          <p:cNvSpPr>
            <a:spLocks noGrp="1"/>
          </p:cNvSpPr>
          <p:nvPr>
            <p:ph type="title"/>
          </p:nvPr>
        </p:nvSpPr>
        <p:spPr>
          <a:xfrm>
            <a:off x="236375" y="151376"/>
            <a:ext cx="11719249" cy="529759"/>
          </a:xfrm>
        </p:spPr>
        <p:txBody>
          <a:bodyPr>
            <a:normAutofit fontScale="90000"/>
          </a:bodyPr>
          <a:lstStyle/>
          <a:p>
            <a:pPr algn="ctr">
              <a:lnSpc>
                <a:spcPct val="100000"/>
              </a:lnSpc>
              <a:spcBef>
                <a:spcPts val="0"/>
              </a:spcBef>
            </a:pPr>
            <a:r>
              <a:rPr lang="en-GB" dirty="0">
                <a:solidFill>
                  <a:srgbClr val="0070C0"/>
                </a:solidFill>
              </a:rPr>
              <a:t>Charles Bonnet Syndrome</a:t>
            </a:r>
          </a:p>
        </p:txBody>
      </p:sp>
      <p:sp>
        <p:nvSpPr>
          <p:cNvPr id="3" name="Content Placeholder 2">
            <a:extLst>
              <a:ext uri="{FF2B5EF4-FFF2-40B4-BE49-F238E27FC236}">
                <a16:creationId xmlns:a16="http://schemas.microsoft.com/office/drawing/2014/main" id="{68626107-6AA2-175D-455D-549DB6058E7E}"/>
              </a:ext>
            </a:extLst>
          </p:cNvPr>
          <p:cNvSpPr>
            <a:spLocks noGrp="1"/>
          </p:cNvSpPr>
          <p:nvPr>
            <p:ph idx="1"/>
          </p:nvPr>
        </p:nvSpPr>
        <p:spPr>
          <a:xfrm>
            <a:off x="236375" y="746768"/>
            <a:ext cx="8599715" cy="4860930"/>
          </a:xfrm>
        </p:spPr>
        <p:txBody>
          <a:bodyPr>
            <a:normAutofit fontScale="77500" lnSpcReduction="20000"/>
          </a:bodyPr>
          <a:lstStyle/>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Important syndrome to be aware of due to potential diagnostic overshadowing.</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Characterised by complex visual hallucinations in otherwise psychologically normal people.</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Associated with significant sight loss.</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Hallucinations may involve faces, people, places, animals, insects; sometimes whole scenes e.g. waterfalls, fields of flowers.   Single person or animal or large groups. </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Commonly, very small or grotesque people, or people dressed in costumes, e.g. Edwardian, Roman soldiers or children in bonnets.</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Sometimes they fit with surroundings e.g. people working in your garden but sometimes very odd, e.g. a bus or train in your kitchen. </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Fantasy figures may appear- dragons, unicorns… </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Distinct from hallucinations associated with psychosis – people with CBS know they are hallucinating – don’t think the images are really there. </a:t>
            </a:r>
          </a:p>
          <a:p>
            <a:pPr marL="0" indent="0">
              <a:lnSpc>
                <a:spcPct val="100000"/>
              </a:lnSpc>
              <a:spcBef>
                <a:spcPts val="0"/>
              </a:spcBef>
              <a:buNone/>
            </a:pPr>
            <a:endParaRPr lang="en-GB" dirty="0">
              <a:solidFill>
                <a:srgbClr val="0070C0"/>
              </a:solidFill>
              <a:latin typeface="Calibri" panose="020F0502020204030204" pitchFamily="34" charset="0"/>
              <a:ea typeface="Calibri" panose="020F0502020204030204" pitchFamily="34" charset="0"/>
              <a:cs typeface="Calibri" panose="020F0502020204030204" pitchFamily="34" charset="0"/>
            </a:endParaRPr>
          </a:p>
        </p:txBody>
      </p:sp>
      <p:pic>
        <p:nvPicPr>
          <p:cNvPr id="2050" name="Picture 2">
            <a:extLst>
              <a:ext uri="{FF2B5EF4-FFF2-40B4-BE49-F238E27FC236}">
                <a16:creationId xmlns:a16="http://schemas.microsoft.com/office/drawing/2014/main" id="{5B259450-9BBB-17D7-568C-7255F35BAD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3491" y="332279"/>
            <a:ext cx="2212133" cy="22121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3D4AB39-7AD4-244C-F0B5-C3732A96BD5E}"/>
              </a:ext>
            </a:extLst>
          </p:cNvPr>
          <p:cNvSpPr txBox="1"/>
          <p:nvPr/>
        </p:nvSpPr>
        <p:spPr>
          <a:xfrm>
            <a:off x="9743491" y="2628388"/>
            <a:ext cx="2337706" cy="1815882"/>
          </a:xfrm>
          <a:prstGeom prst="rect">
            <a:avLst/>
          </a:prstGeom>
          <a:noFill/>
        </p:spPr>
        <p:txBody>
          <a:bodyPr wrap="square">
            <a:spAutoFit/>
          </a:bodyPr>
          <a:lstStyle/>
          <a:p>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https://www.macularsociety.org/about/media/news/2021/november/charles-bonnet-syndrome-id-end-up-sitting-in-the-corner-crying-through-fear/</a:t>
            </a:r>
          </a:p>
        </p:txBody>
      </p:sp>
    </p:spTree>
    <p:extLst>
      <p:ext uri="{BB962C8B-B14F-4D97-AF65-F5344CB8AC3E}">
        <p14:creationId xmlns:p14="http://schemas.microsoft.com/office/powerpoint/2010/main" val="3600865411"/>
      </p:ext>
    </p:extLst>
  </p:cSld>
  <p:clrMapOvr>
    <a:masterClrMapping/>
  </p:clrMapOvr>
  <mc:AlternateContent xmlns:mc="http://schemas.openxmlformats.org/markup-compatibility/2006" xmlns:p14="http://schemas.microsoft.com/office/powerpoint/2010/main">
    <mc:Choice Requires="p14">
      <p:transition spd="slow" p14:dur="2000" advTm="249954"/>
    </mc:Choice>
    <mc:Fallback xmlns="">
      <p:transition spd="slow" advTm="24995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F714-7545-8CBB-F8E1-6F6B1CB03330}"/>
              </a:ext>
            </a:extLst>
          </p:cNvPr>
          <p:cNvSpPr>
            <a:spLocks noGrp="1"/>
          </p:cNvSpPr>
          <p:nvPr>
            <p:ph type="title"/>
          </p:nvPr>
        </p:nvSpPr>
        <p:spPr>
          <a:xfrm>
            <a:off x="1367604" y="179369"/>
            <a:ext cx="9603275" cy="427122"/>
          </a:xfrm>
        </p:spPr>
        <p:txBody>
          <a:bodyPr>
            <a:normAutofit fontScale="90000"/>
          </a:bodyPr>
          <a:lstStyle/>
          <a:p>
            <a:pPr algn="ctr"/>
            <a:r>
              <a:rPr lang="en-GB" dirty="0"/>
              <a:t>Charles Bonnet Syndrome</a:t>
            </a:r>
          </a:p>
        </p:txBody>
      </p:sp>
      <p:pic>
        <p:nvPicPr>
          <p:cNvPr id="3074" name="Picture 2" descr="UNUSUAL VISIONS – A depiction of one of the types of “overlay” people with Charles Bonnet Syndrome see.">
            <a:extLst>
              <a:ext uri="{FF2B5EF4-FFF2-40B4-BE49-F238E27FC236}">
                <a16:creationId xmlns:a16="http://schemas.microsoft.com/office/drawing/2014/main" id="{DDBBD93D-FB91-E0A2-893C-0B84652C3D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037" y="1898779"/>
            <a:ext cx="4305300" cy="32289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8EFFE7A-9519-D445-8594-88E13F83EE2A}"/>
              </a:ext>
            </a:extLst>
          </p:cNvPr>
          <p:cNvSpPr txBox="1"/>
          <p:nvPr/>
        </p:nvSpPr>
        <p:spPr>
          <a:xfrm>
            <a:off x="167951" y="5127754"/>
            <a:ext cx="4392386" cy="584775"/>
          </a:xfrm>
          <a:prstGeom prst="rect">
            <a:avLst/>
          </a:prstGeom>
          <a:noFill/>
        </p:spPr>
        <p:txBody>
          <a:bodyPr wrap="square">
            <a:spAutoFit/>
          </a:bodyPr>
          <a:lstStyle/>
          <a:p>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https://www.thesenior.com.au/story/5411096/looking-for-change/</a:t>
            </a:r>
          </a:p>
        </p:txBody>
      </p:sp>
      <p:pic>
        <p:nvPicPr>
          <p:cNvPr id="7" name="Picture 6">
            <a:extLst>
              <a:ext uri="{FF2B5EF4-FFF2-40B4-BE49-F238E27FC236}">
                <a16:creationId xmlns:a16="http://schemas.microsoft.com/office/drawing/2014/main" id="{637CD78F-C59B-DE41-7B42-1BAAD19B272F}"/>
              </a:ext>
            </a:extLst>
          </p:cNvPr>
          <p:cNvPicPr>
            <a:picLocks noChangeAspect="1"/>
          </p:cNvPicPr>
          <p:nvPr/>
        </p:nvPicPr>
        <p:blipFill rotWithShape="1">
          <a:blip r:embed="rId3"/>
          <a:srcRect l="12245" t="30476" r="38852" b="31020"/>
          <a:stretch/>
        </p:blipFill>
        <p:spPr>
          <a:xfrm>
            <a:off x="4730622" y="1963983"/>
            <a:ext cx="3498204" cy="1549283"/>
          </a:xfrm>
          <a:prstGeom prst="rect">
            <a:avLst/>
          </a:prstGeom>
        </p:spPr>
      </p:pic>
      <p:pic>
        <p:nvPicPr>
          <p:cNvPr id="9" name="Picture 8">
            <a:extLst>
              <a:ext uri="{FF2B5EF4-FFF2-40B4-BE49-F238E27FC236}">
                <a16:creationId xmlns:a16="http://schemas.microsoft.com/office/drawing/2014/main" id="{0270CC99-3071-2EF1-AB26-783F175A4F99}"/>
              </a:ext>
            </a:extLst>
          </p:cNvPr>
          <p:cNvPicPr>
            <a:picLocks noChangeAspect="1"/>
          </p:cNvPicPr>
          <p:nvPr/>
        </p:nvPicPr>
        <p:blipFill rotWithShape="1">
          <a:blip r:embed="rId4"/>
          <a:srcRect l="13088" t="31701" r="40918" b="34013"/>
          <a:stretch/>
        </p:blipFill>
        <p:spPr>
          <a:xfrm>
            <a:off x="4693588" y="3629897"/>
            <a:ext cx="3572271" cy="1497857"/>
          </a:xfrm>
          <a:prstGeom prst="rect">
            <a:avLst/>
          </a:prstGeom>
        </p:spPr>
      </p:pic>
      <p:sp>
        <p:nvSpPr>
          <p:cNvPr id="11" name="TextBox 10">
            <a:extLst>
              <a:ext uri="{FF2B5EF4-FFF2-40B4-BE49-F238E27FC236}">
                <a16:creationId xmlns:a16="http://schemas.microsoft.com/office/drawing/2014/main" id="{902899F0-C50B-A6CB-8B8A-F277A2FF1DCB}"/>
              </a:ext>
            </a:extLst>
          </p:cNvPr>
          <p:cNvSpPr txBox="1"/>
          <p:nvPr/>
        </p:nvSpPr>
        <p:spPr>
          <a:xfrm>
            <a:off x="4647424" y="5127754"/>
            <a:ext cx="3618436" cy="830997"/>
          </a:xfrm>
          <a:prstGeom prst="rect">
            <a:avLst/>
          </a:prstGeom>
          <a:noFill/>
        </p:spPr>
        <p:txBody>
          <a:bodyPr wrap="square">
            <a:spAutoFit/>
          </a:bodyPr>
          <a:lstStyle/>
          <a:p>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https://toronto.ctvnews.ca/patient-with-charles-bonnet-syndrome-describes-hallucinations-1.2793248</a:t>
            </a:r>
          </a:p>
        </p:txBody>
      </p:sp>
      <p:pic>
        <p:nvPicPr>
          <p:cNvPr id="13" name="Picture 12">
            <a:extLst>
              <a:ext uri="{FF2B5EF4-FFF2-40B4-BE49-F238E27FC236}">
                <a16:creationId xmlns:a16="http://schemas.microsoft.com/office/drawing/2014/main" id="{9AD2BFEA-7D42-E99A-69B0-C47156F97E18}"/>
              </a:ext>
            </a:extLst>
          </p:cNvPr>
          <p:cNvPicPr>
            <a:picLocks noChangeAspect="1"/>
          </p:cNvPicPr>
          <p:nvPr/>
        </p:nvPicPr>
        <p:blipFill rotWithShape="1">
          <a:blip r:embed="rId5"/>
          <a:srcRect l="14005" t="30612" r="38316" b="26930"/>
          <a:stretch/>
        </p:blipFill>
        <p:spPr>
          <a:xfrm>
            <a:off x="8399111" y="1963983"/>
            <a:ext cx="3385452" cy="1497857"/>
          </a:xfrm>
          <a:prstGeom prst="rect">
            <a:avLst/>
          </a:prstGeom>
        </p:spPr>
      </p:pic>
      <p:pic>
        <p:nvPicPr>
          <p:cNvPr id="15" name="Picture 14">
            <a:extLst>
              <a:ext uri="{FF2B5EF4-FFF2-40B4-BE49-F238E27FC236}">
                <a16:creationId xmlns:a16="http://schemas.microsoft.com/office/drawing/2014/main" id="{ACE0D59B-DE70-88F1-DF28-A808777200A5}"/>
              </a:ext>
            </a:extLst>
          </p:cNvPr>
          <p:cNvPicPr>
            <a:picLocks noChangeAspect="1"/>
          </p:cNvPicPr>
          <p:nvPr/>
        </p:nvPicPr>
        <p:blipFill rotWithShape="1">
          <a:blip r:embed="rId6"/>
          <a:srcRect l="11217" t="30885" r="39235" b="31428"/>
          <a:stretch/>
        </p:blipFill>
        <p:spPr>
          <a:xfrm>
            <a:off x="8399110" y="3627810"/>
            <a:ext cx="3500918" cy="1497857"/>
          </a:xfrm>
          <a:prstGeom prst="rect">
            <a:avLst/>
          </a:prstGeom>
        </p:spPr>
      </p:pic>
      <p:pic>
        <p:nvPicPr>
          <p:cNvPr id="3076" name="Picture 4" descr="Tree with spaceman in vision">
            <a:extLst>
              <a:ext uri="{FF2B5EF4-FFF2-40B4-BE49-F238E27FC236}">
                <a16:creationId xmlns:a16="http://schemas.microsoft.com/office/drawing/2014/main" id="{605D8D56-52D5-75B2-44A1-7FB9CCC295B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9965" y="179369"/>
            <a:ext cx="1762312" cy="1615702"/>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73B04DDA-3571-8748-A095-B58E24C00D90}"/>
              </a:ext>
            </a:extLst>
          </p:cNvPr>
          <p:cNvSpPr txBox="1"/>
          <p:nvPr/>
        </p:nvSpPr>
        <p:spPr>
          <a:xfrm>
            <a:off x="2174032" y="804042"/>
            <a:ext cx="2724539" cy="830997"/>
          </a:xfrm>
          <a:prstGeom prst="rect">
            <a:avLst/>
          </a:prstGeom>
          <a:noFill/>
        </p:spPr>
        <p:txBody>
          <a:bodyPr wrap="square">
            <a:spAutoFit/>
          </a:bodyPr>
          <a:lstStyle/>
          <a:p>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https://www.visionexpress.com/eye-health/charles-bonnet-syndrome</a:t>
            </a:r>
          </a:p>
        </p:txBody>
      </p:sp>
      <p:pic>
        <p:nvPicPr>
          <p:cNvPr id="19" name="Picture 18">
            <a:extLst>
              <a:ext uri="{FF2B5EF4-FFF2-40B4-BE49-F238E27FC236}">
                <a16:creationId xmlns:a16="http://schemas.microsoft.com/office/drawing/2014/main" id="{E97A181F-814F-50A4-FDD2-E6F7A43F7478}"/>
              </a:ext>
            </a:extLst>
          </p:cNvPr>
          <p:cNvPicPr>
            <a:picLocks noChangeAspect="1"/>
          </p:cNvPicPr>
          <p:nvPr/>
        </p:nvPicPr>
        <p:blipFill rotWithShape="1">
          <a:blip r:embed="rId8"/>
          <a:srcRect l="60765" t="25229" r="3342" b="38368"/>
          <a:stretch/>
        </p:blipFill>
        <p:spPr>
          <a:xfrm>
            <a:off x="9455408" y="179369"/>
            <a:ext cx="2444620" cy="1394645"/>
          </a:xfrm>
          <a:prstGeom prst="rect">
            <a:avLst/>
          </a:prstGeom>
        </p:spPr>
      </p:pic>
      <p:sp>
        <p:nvSpPr>
          <p:cNvPr id="21" name="TextBox 20">
            <a:extLst>
              <a:ext uri="{FF2B5EF4-FFF2-40B4-BE49-F238E27FC236}">
                <a16:creationId xmlns:a16="http://schemas.microsoft.com/office/drawing/2014/main" id="{84293472-A7B0-75DF-02DE-11A0545E7BA1}"/>
              </a:ext>
            </a:extLst>
          </p:cNvPr>
          <p:cNvSpPr txBox="1"/>
          <p:nvPr/>
        </p:nvSpPr>
        <p:spPr>
          <a:xfrm>
            <a:off x="6792542" y="687409"/>
            <a:ext cx="2584723" cy="830997"/>
          </a:xfrm>
          <a:prstGeom prst="rect">
            <a:avLst/>
          </a:prstGeom>
          <a:noFill/>
        </p:spPr>
        <p:txBody>
          <a:bodyPr wrap="square">
            <a:spAutoFit/>
          </a:bodyPr>
          <a:lstStyle/>
          <a:p>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https://www.youtube.com/watch?app=desktop&amp;v=zuEqNGzGcy8</a:t>
            </a:r>
          </a:p>
        </p:txBody>
      </p:sp>
    </p:spTree>
    <p:extLst>
      <p:ext uri="{BB962C8B-B14F-4D97-AF65-F5344CB8AC3E}">
        <p14:creationId xmlns:p14="http://schemas.microsoft.com/office/powerpoint/2010/main" val="3616289328"/>
      </p:ext>
    </p:extLst>
  </p:cSld>
  <p:clrMapOvr>
    <a:masterClrMapping/>
  </p:clrMapOvr>
  <mc:AlternateContent xmlns:mc="http://schemas.openxmlformats.org/markup-compatibility/2006" xmlns:p14="http://schemas.microsoft.com/office/powerpoint/2010/main">
    <mc:Choice Requires="p14">
      <p:transition spd="slow" p14:dur="2000" advTm="59723"/>
    </mc:Choice>
    <mc:Fallback xmlns="">
      <p:transition spd="slow" advTm="5972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3CE5E-022D-1A0A-4FCE-DB23076F76F3}"/>
              </a:ext>
            </a:extLst>
          </p:cNvPr>
          <p:cNvSpPr>
            <a:spLocks noGrp="1"/>
          </p:cNvSpPr>
          <p:nvPr>
            <p:ph type="title"/>
          </p:nvPr>
        </p:nvSpPr>
        <p:spPr>
          <a:xfrm>
            <a:off x="1428921" y="132716"/>
            <a:ext cx="9603275" cy="455114"/>
          </a:xfrm>
        </p:spPr>
        <p:txBody>
          <a:bodyPr>
            <a:normAutofit fontScale="90000"/>
          </a:bodyPr>
          <a:lstStyle/>
          <a:p>
            <a:pPr algn="ct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Charles Bonnet</a:t>
            </a:r>
          </a:p>
        </p:txBody>
      </p:sp>
      <p:sp>
        <p:nvSpPr>
          <p:cNvPr id="3" name="Content Placeholder 2">
            <a:extLst>
              <a:ext uri="{FF2B5EF4-FFF2-40B4-BE49-F238E27FC236}">
                <a16:creationId xmlns:a16="http://schemas.microsoft.com/office/drawing/2014/main" id="{8901B7E0-7E0E-CE07-27C3-77F03DDC0A7B}"/>
              </a:ext>
            </a:extLst>
          </p:cNvPr>
          <p:cNvSpPr>
            <a:spLocks noGrp="1"/>
          </p:cNvSpPr>
          <p:nvPr>
            <p:ph idx="1"/>
          </p:nvPr>
        </p:nvSpPr>
        <p:spPr>
          <a:xfrm>
            <a:off x="286659" y="700116"/>
            <a:ext cx="8632371" cy="4907582"/>
          </a:xfrm>
        </p:spPr>
        <p:txBody>
          <a:bodyPr>
            <a:normAutofit fontScale="85000" lnSpcReduction="10000"/>
          </a:bodyPr>
          <a:lstStyle/>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Genevan (Swiss) naturalist and philosophical writer 1720-1793.</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Among first to use the term ‘evolution’ in a biological context.</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Deaf aged 7, and failing eyesight. </a:t>
            </a:r>
          </a:p>
          <a:p>
            <a:pPr>
              <a:lnSpc>
                <a:spcPct val="100000"/>
              </a:lnSpc>
              <a:spcBef>
                <a:spcPts val="0"/>
              </a:spcBef>
            </a:pPr>
            <a:endParaRPr lang="en-GB"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Numerous discoveries including that respiration of caterpillars and butterflies is through pores ‘spiracles’</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Fellow of The Royal Society, Member of Swedish Academy of Sciences, Danish Academy of Sciences</a:t>
            </a: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In 1760 described what is now called Charles Bonnet Syndrome</a:t>
            </a:r>
          </a:p>
          <a:p>
            <a:pPr>
              <a:lnSpc>
                <a:spcPct val="100000"/>
              </a:lnSpc>
              <a:spcBef>
                <a:spcPts val="0"/>
              </a:spcBef>
            </a:pPr>
            <a:r>
              <a:rPr lang="en-GB"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He documented it in his 87-year-old grandfather, who was nearly blind from cataracts in both eyes but perceived men, women, birds, carriages, buildings, tapestries and scaffolding patterns.</a:t>
            </a:r>
          </a:p>
          <a:p>
            <a:pPr>
              <a:lnSpc>
                <a:spcPct val="100000"/>
              </a:lnSpc>
              <a:spcBef>
                <a:spcPts val="0"/>
              </a:spcBef>
            </a:pPr>
            <a:endParaRPr lang="en-GB"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(From Wikipedia – see link)</a:t>
            </a:r>
          </a:p>
          <a:p>
            <a:pPr>
              <a:lnSpc>
                <a:spcPct val="100000"/>
              </a:lnSpc>
              <a:spcBef>
                <a:spcPts val="0"/>
              </a:spcBef>
            </a:pPr>
            <a:endParaRPr lang="en-GB" dirty="0"/>
          </a:p>
        </p:txBody>
      </p:sp>
      <p:pic>
        <p:nvPicPr>
          <p:cNvPr id="4098" name="Picture 2" descr="undefined">
            <a:extLst>
              <a:ext uri="{FF2B5EF4-FFF2-40B4-BE49-F238E27FC236}">
                <a16:creationId xmlns:a16="http://schemas.microsoft.com/office/drawing/2014/main" id="{420BF38E-1072-9DF1-7CD1-0104BCFAD8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0571" y="360273"/>
            <a:ext cx="2394339" cy="302001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0CE9B56-7595-396A-C041-C28BB44D38B7}"/>
              </a:ext>
            </a:extLst>
          </p:cNvPr>
          <p:cNvSpPr txBox="1"/>
          <p:nvPr/>
        </p:nvSpPr>
        <p:spPr>
          <a:xfrm>
            <a:off x="9470571" y="3431683"/>
            <a:ext cx="2556587" cy="584775"/>
          </a:xfrm>
          <a:prstGeom prst="rect">
            <a:avLst/>
          </a:prstGeom>
          <a:noFill/>
        </p:spPr>
        <p:txBody>
          <a:bodyPr wrap="square">
            <a:spAutoFit/>
          </a:bodyPr>
          <a:lstStyle/>
          <a:p>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https://en.wikipedia.org/wiki/Charles_Bonnet</a:t>
            </a:r>
          </a:p>
        </p:txBody>
      </p:sp>
    </p:spTree>
    <p:extLst>
      <p:ext uri="{BB962C8B-B14F-4D97-AF65-F5344CB8AC3E}">
        <p14:creationId xmlns:p14="http://schemas.microsoft.com/office/powerpoint/2010/main" val="1579415814"/>
      </p:ext>
    </p:extLst>
  </p:cSld>
  <p:clrMapOvr>
    <a:masterClrMapping/>
  </p:clrMapOvr>
  <mc:AlternateContent xmlns:mc="http://schemas.openxmlformats.org/markup-compatibility/2006" xmlns:p14="http://schemas.microsoft.com/office/powerpoint/2010/main">
    <mc:Choice Requires="p14">
      <p:transition spd="slow" p14:dur="2000" advTm="98137"/>
    </mc:Choice>
    <mc:Fallback xmlns="">
      <p:transition spd="slow" advTm="9813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368C1-CDA8-D158-A68E-2BA3D7E11281}"/>
              </a:ext>
            </a:extLst>
          </p:cNvPr>
          <p:cNvSpPr>
            <a:spLocks noGrp="1"/>
          </p:cNvSpPr>
          <p:nvPr>
            <p:ph type="title"/>
          </p:nvPr>
        </p:nvSpPr>
        <p:spPr>
          <a:xfrm>
            <a:off x="1451578" y="263343"/>
            <a:ext cx="9603275" cy="1049235"/>
          </a:xfrm>
        </p:spPr>
        <p:txBody>
          <a:bodyPr/>
          <a:lstStyle/>
          <a:p>
            <a:pPr algn="ctr"/>
            <a:r>
              <a:rPr lang="en-GB" b="1" dirty="0">
                <a:solidFill>
                  <a:srgbClr val="0070C0"/>
                </a:solidFill>
              </a:rPr>
              <a:t>Prevalence of CBS</a:t>
            </a:r>
          </a:p>
        </p:txBody>
      </p:sp>
      <p:sp>
        <p:nvSpPr>
          <p:cNvPr id="3" name="Content Placeholder 2">
            <a:extLst>
              <a:ext uri="{FF2B5EF4-FFF2-40B4-BE49-F238E27FC236}">
                <a16:creationId xmlns:a16="http://schemas.microsoft.com/office/drawing/2014/main" id="{5BF35AE4-5E14-4576-D72E-D86DA9583176}"/>
              </a:ext>
            </a:extLst>
          </p:cNvPr>
          <p:cNvSpPr>
            <a:spLocks noGrp="1"/>
          </p:cNvSpPr>
          <p:nvPr>
            <p:ph idx="1"/>
          </p:nvPr>
        </p:nvSpPr>
        <p:spPr>
          <a:xfrm>
            <a:off x="286139" y="1875773"/>
            <a:ext cx="10768714" cy="3433345"/>
          </a:xfrm>
        </p:spPr>
        <p:txBody>
          <a:bodyPr>
            <a:normAutofit/>
          </a:bodyPr>
          <a:lstStyle/>
          <a:p>
            <a:r>
              <a:rPr lang="en-GB" dirty="0">
                <a:solidFill>
                  <a:srgbClr val="0070C0"/>
                </a:solidFill>
              </a:rPr>
              <a:t>Estimates vary.  </a:t>
            </a:r>
            <a:r>
              <a:rPr lang="en-GB" dirty="0" err="1">
                <a:solidFill>
                  <a:srgbClr val="0070C0"/>
                </a:solidFill>
              </a:rPr>
              <a:t>Dhooge</a:t>
            </a:r>
            <a:r>
              <a:rPr lang="en-GB" dirty="0">
                <a:solidFill>
                  <a:srgbClr val="0070C0"/>
                </a:solidFill>
              </a:rPr>
              <a:t> and </a:t>
            </a:r>
            <a:r>
              <a:rPr lang="en-GB" dirty="0" err="1">
                <a:solidFill>
                  <a:srgbClr val="0070C0"/>
                </a:solidFill>
              </a:rPr>
              <a:t>Klevering</a:t>
            </a:r>
            <a:r>
              <a:rPr lang="en-GB" dirty="0">
                <a:solidFill>
                  <a:srgbClr val="0070C0"/>
                </a:solidFill>
              </a:rPr>
              <a:t> (2022) say approx. 1/5 people with low vision.</a:t>
            </a:r>
          </a:p>
          <a:p>
            <a:r>
              <a:rPr lang="en-GB" dirty="0" err="1">
                <a:solidFill>
                  <a:srgbClr val="0070C0"/>
                </a:solidFill>
              </a:rPr>
              <a:t>Shirashi</a:t>
            </a:r>
            <a:r>
              <a:rPr lang="en-GB" dirty="0">
                <a:solidFill>
                  <a:srgbClr val="0070C0"/>
                </a:solidFill>
              </a:rPr>
              <a:t> et al (2004) cite estimates ranging from 1% to 10%.  They consecutively screened 1,000 ophthalmology and optician patients at a university hospital.  Prevalence was 5/1000.   0.8% within a low vision group.  </a:t>
            </a:r>
          </a:p>
          <a:p>
            <a:r>
              <a:rPr lang="en-GB" dirty="0">
                <a:solidFill>
                  <a:srgbClr val="0070C0"/>
                </a:solidFill>
              </a:rPr>
              <a:t>Some suggest the condition is more prevalent than documented due to anxiety around being perceived as mentally ill.  --- see next slide….</a:t>
            </a:r>
          </a:p>
        </p:txBody>
      </p:sp>
    </p:spTree>
    <p:extLst>
      <p:ext uri="{BB962C8B-B14F-4D97-AF65-F5344CB8AC3E}">
        <p14:creationId xmlns:p14="http://schemas.microsoft.com/office/powerpoint/2010/main" val="1822513033"/>
      </p:ext>
    </p:extLst>
  </p:cSld>
  <p:clrMapOvr>
    <a:masterClrMapping/>
  </p:clrMapOvr>
  <mc:AlternateContent xmlns:mc="http://schemas.openxmlformats.org/markup-compatibility/2006" xmlns:p14="http://schemas.microsoft.com/office/powerpoint/2010/main">
    <mc:Choice Requires="p14">
      <p:transition spd="slow" p14:dur="2000" advTm="92996"/>
    </mc:Choice>
    <mc:Fallback xmlns="">
      <p:transition spd="slow" advTm="9299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18F9DB7-DEB8-3615-F67C-EF228B570CFA}"/>
              </a:ext>
            </a:extLst>
          </p:cNvPr>
          <p:cNvPicPr>
            <a:picLocks noChangeAspect="1"/>
          </p:cNvPicPr>
          <p:nvPr/>
        </p:nvPicPr>
        <p:blipFill rotWithShape="1">
          <a:blip r:embed="rId2"/>
          <a:srcRect l="16454" t="13197" r="39158" b="17278"/>
          <a:stretch/>
        </p:blipFill>
        <p:spPr>
          <a:xfrm>
            <a:off x="139960" y="111966"/>
            <a:ext cx="7641771" cy="5505061"/>
          </a:xfrm>
          <a:prstGeom prst="rect">
            <a:avLst/>
          </a:prstGeom>
        </p:spPr>
      </p:pic>
      <p:sp>
        <p:nvSpPr>
          <p:cNvPr id="6" name="TextBox 5">
            <a:extLst>
              <a:ext uri="{FF2B5EF4-FFF2-40B4-BE49-F238E27FC236}">
                <a16:creationId xmlns:a16="http://schemas.microsoft.com/office/drawing/2014/main" id="{C953300A-87A5-55B0-9819-1E53AA8D0D41}"/>
              </a:ext>
            </a:extLst>
          </p:cNvPr>
          <p:cNvSpPr txBox="1"/>
          <p:nvPr/>
        </p:nvSpPr>
        <p:spPr>
          <a:xfrm>
            <a:off x="10092612" y="111966"/>
            <a:ext cx="1959428" cy="830997"/>
          </a:xfrm>
          <a:prstGeom prst="rect">
            <a:avLst/>
          </a:prstGeom>
          <a:noFill/>
        </p:spPr>
        <p:txBody>
          <a:bodyPr wrap="square">
            <a:spAutoFit/>
          </a:bodyPr>
          <a:lstStyle/>
          <a:p>
            <a:r>
              <a:rPr lang="en-GB" sz="1200" dirty="0">
                <a:solidFill>
                  <a:srgbClr val="0070C0"/>
                </a:solidFill>
                <a:latin typeface="Calibri" panose="020F0502020204030204" pitchFamily="34" charset="0"/>
                <a:ea typeface="Calibri" panose="020F0502020204030204" pitchFamily="34" charset="0"/>
                <a:cs typeface="Calibri" panose="020F0502020204030204" pitchFamily="34" charset="0"/>
              </a:rPr>
              <a:t>https://www.dailyinfographic.com/this-underreported-impairment-causes-hallucinations</a:t>
            </a:r>
          </a:p>
        </p:txBody>
      </p:sp>
      <p:pic>
        <p:nvPicPr>
          <p:cNvPr id="8" name="Picture 7">
            <a:extLst>
              <a:ext uri="{FF2B5EF4-FFF2-40B4-BE49-F238E27FC236}">
                <a16:creationId xmlns:a16="http://schemas.microsoft.com/office/drawing/2014/main" id="{607861C8-1356-FE18-D4D4-17D13D0C6E08}"/>
              </a:ext>
            </a:extLst>
          </p:cNvPr>
          <p:cNvPicPr>
            <a:picLocks noChangeAspect="1"/>
          </p:cNvPicPr>
          <p:nvPr/>
        </p:nvPicPr>
        <p:blipFill rotWithShape="1">
          <a:blip r:embed="rId3"/>
          <a:srcRect l="18674" t="29932" r="60127" b="23946"/>
          <a:stretch/>
        </p:blipFill>
        <p:spPr>
          <a:xfrm>
            <a:off x="7935230" y="112537"/>
            <a:ext cx="1700182" cy="2080727"/>
          </a:xfrm>
          <a:prstGeom prst="rect">
            <a:avLst/>
          </a:prstGeom>
        </p:spPr>
      </p:pic>
      <p:pic>
        <p:nvPicPr>
          <p:cNvPr id="10" name="Picture 9">
            <a:extLst>
              <a:ext uri="{FF2B5EF4-FFF2-40B4-BE49-F238E27FC236}">
                <a16:creationId xmlns:a16="http://schemas.microsoft.com/office/drawing/2014/main" id="{1E9DE3B6-B15F-6FDD-5816-93B03293F526}"/>
              </a:ext>
            </a:extLst>
          </p:cNvPr>
          <p:cNvPicPr>
            <a:picLocks noChangeAspect="1"/>
          </p:cNvPicPr>
          <p:nvPr/>
        </p:nvPicPr>
        <p:blipFill rotWithShape="1">
          <a:blip r:embed="rId4"/>
          <a:srcRect l="42168" t="46530" r="47194" b="37007"/>
          <a:stretch/>
        </p:blipFill>
        <p:spPr>
          <a:xfrm>
            <a:off x="7935230" y="2304660"/>
            <a:ext cx="1296956" cy="1763487"/>
          </a:xfrm>
          <a:prstGeom prst="rect">
            <a:avLst/>
          </a:prstGeom>
        </p:spPr>
      </p:pic>
      <p:pic>
        <p:nvPicPr>
          <p:cNvPr id="12" name="Picture 11">
            <a:extLst>
              <a:ext uri="{FF2B5EF4-FFF2-40B4-BE49-F238E27FC236}">
                <a16:creationId xmlns:a16="http://schemas.microsoft.com/office/drawing/2014/main" id="{622CA04A-5E3B-8C30-341F-F1698E2D4F93}"/>
              </a:ext>
            </a:extLst>
          </p:cNvPr>
          <p:cNvPicPr>
            <a:picLocks noChangeAspect="1"/>
          </p:cNvPicPr>
          <p:nvPr/>
        </p:nvPicPr>
        <p:blipFill rotWithShape="1">
          <a:blip r:embed="rId5"/>
          <a:srcRect l="71633" t="15374" r="12296" b="72508"/>
          <a:stretch/>
        </p:blipFill>
        <p:spPr>
          <a:xfrm>
            <a:off x="9788910" y="1031601"/>
            <a:ext cx="2263129" cy="1972855"/>
          </a:xfrm>
          <a:prstGeom prst="rect">
            <a:avLst/>
          </a:prstGeom>
        </p:spPr>
      </p:pic>
      <p:pic>
        <p:nvPicPr>
          <p:cNvPr id="14" name="Picture 13">
            <a:extLst>
              <a:ext uri="{FF2B5EF4-FFF2-40B4-BE49-F238E27FC236}">
                <a16:creationId xmlns:a16="http://schemas.microsoft.com/office/drawing/2014/main" id="{52E85F37-4BE6-E803-F4F9-2D8848E161ED}"/>
              </a:ext>
            </a:extLst>
          </p:cNvPr>
          <p:cNvPicPr>
            <a:picLocks noChangeAspect="1"/>
          </p:cNvPicPr>
          <p:nvPr/>
        </p:nvPicPr>
        <p:blipFill rotWithShape="1">
          <a:blip r:embed="rId5"/>
          <a:srcRect l="71173" t="50000" r="20527" b="35918"/>
          <a:stretch/>
        </p:blipFill>
        <p:spPr>
          <a:xfrm>
            <a:off x="9940757" y="3102429"/>
            <a:ext cx="1834475" cy="965718"/>
          </a:xfrm>
          <a:prstGeom prst="rect">
            <a:avLst/>
          </a:prstGeom>
        </p:spPr>
      </p:pic>
      <p:pic>
        <p:nvPicPr>
          <p:cNvPr id="16" name="Picture 15">
            <a:extLst>
              <a:ext uri="{FF2B5EF4-FFF2-40B4-BE49-F238E27FC236}">
                <a16:creationId xmlns:a16="http://schemas.microsoft.com/office/drawing/2014/main" id="{59814D34-DC2C-2947-CB8A-153D4429B468}"/>
              </a:ext>
            </a:extLst>
          </p:cNvPr>
          <p:cNvPicPr>
            <a:picLocks noChangeAspect="1"/>
          </p:cNvPicPr>
          <p:nvPr/>
        </p:nvPicPr>
        <p:blipFill rotWithShape="1">
          <a:blip r:embed="rId5"/>
          <a:srcRect l="25408" t="58231" r="67781" b="27483"/>
          <a:stretch/>
        </p:blipFill>
        <p:spPr>
          <a:xfrm>
            <a:off x="7935230" y="4282751"/>
            <a:ext cx="1296956" cy="1530113"/>
          </a:xfrm>
          <a:prstGeom prst="rect">
            <a:avLst/>
          </a:prstGeom>
        </p:spPr>
      </p:pic>
    </p:spTree>
    <p:extLst>
      <p:ext uri="{BB962C8B-B14F-4D97-AF65-F5344CB8AC3E}">
        <p14:creationId xmlns:p14="http://schemas.microsoft.com/office/powerpoint/2010/main" val="3766008489"/>
      </p:ext>
    </p:extLst>
  </p:cSld>
  <p:clrMapOvr>
    <a:masterClrMapping/>
  </p:clrMapOvr>
  <mc:AlternateContent xmlns:mc="http://schemas.openxmlformats.org/markup-compatibility/2006" xmlns:p14="http://schemas.microsoft.com/office/powerpoint/2010/main">
    <mc:Choice Requires="p14">
      <p:transition spd="slow" p14:dur="2000" advTm="130412"/>
    </mc:Choice>
    <mc:Fallback xmlns="">
      <p:transition spd="slow" advTm="1304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1008DA-D126-0B09-DF96-B317E7373C75}"/>
              </a:ext>
            </a:extLst>
          </p:cNvPr>
          <p:cNvPicPr>
            <a:picLocks noChangeAspect="1"/>
          </p:cNvPicPr>
          <p:nvPr/>
        </p:nvPicPr>
        <p:blipFill rotWithShape="1">
          <a:blip r:embed="rId2"/>
          <a:srcRect l="32143" t="66939" r="12219" b="8435"/>
          <a:stretch/>
        </p:blipFill>
        <p:spPr>
          <a:xfrm>
            <a:off x="242595" y="354562"/>
            <a:ext cx="10531069" cy="2621903"/>
          </a:xfrm>
          <a:prstGeom prst="rect">
            <a:avLst/>
          </a:prstGeom>
        </p:spPr>
      </p:pic>
      <p:pic>
        <p:nvPicPr>
          <p:cNvPr id="5" name="Picture 4">
            <a:extLst>
              <a:ext uri="{FF2B5EF4-FFF2-40B4-BE49-F238E27FC236}">
                <a16:creationId xmlns:a16="http://schemas.microsoft.com/office/drawing/2014/main" id="{36AC999B-117B-A108-EA2B-011921E83DAD}"/>
              </a:ext>
            </a:extLst>
          </p:cNvPr>
          <p:cNvPicPr>
            <a:picLocks noChangeAspect="1"/>
          </p:cNvPicPr>
          <p:nvPr/>
        </p:nvPicPr>
        <p:blipFill rotWithShape="1">
          <a:blip r:embed="rId2"/>
          <a:srcRect l="11633" t="45306" r="78342" b="26939"/>
          <a:stretch/>
        </p:blipFill>
        <p:spPr>
          <a:xfrm>
            <a:off x="242595" y="3041780"/>
            <a:ext cx="2491191" cy="2760781"/>
          </a:xfrm>
          <a:prstGeom prst="rect">
            <a:avLst/>
          </a:prstGeom>
        </p:spPr>
      </p:pic>
      <p:pic>
        <p:nvPicPr>
          <p:cNvPr id="7" name="Picture 6">
            <a:extLst>
              <a:ext uri="{FF2B5EF4-FFF2-40B4-BE49-F238E27FC236}">
                <a16:creationId xmlns:a16="http://schemas.microsoft.com/office/drawing/2014/main" id="{AE059590-1770-D134-3D5C-C0AAA3607126}"/>
              </a:ext>
            </a:extLst>
          </p:cNvPr>
          <p:cNvPicPr>
            <a:picLocks noChangeAspect="1"/>
          </p:cNvPicPr>
          <p:nvPr/>
        </p:nvPicPr>
        <p:blipFill rotWithShape="1">
          <a:blip r:embed="rId2"/>
          <a:srcRect l="17220" t="76735" r="57831" b="12380"/>
          <a:stretch/>
        </p:blipFill>
        <p:spPr>
          <a:xfrm>
            <a:off x="2883159" y="3135087"/>
            <a:ext cx="3536064" cy="1567542"/>
          </a:xfrm>
          <a:prstGeom prst="rect">
            <a:avLst/>
          </a:prstGeom>
        </p:spPr>
      </p:pic>
      <p:pic>
        <p:nvPicPr>
          <p:cNvPr id="9" name="Picture 8">
            <a:extLst>
              <a:ext uri="{FF2B5EF4-FFF2-40B4-BE49-F238E27FC236}">
                <a16:creationId xmlns:a16="http://schemas.microsoft.com/office/drawing/2014/main" id="{5A6BC446-382C-A73C-F7E7-DEB45E23A6E0}"/>
              </a:ext>
            </a:extLst>
          </p:cNvPr>
          <p:cNvPicPr>
            <a:picLocks noChangeAspect="1"/>
          </p:cNvPicPr>
          <p:nvPr/>
        </p:nvPicPr>
        <p:blipFill rotWithShape="1">
          <a:blip r:embed="rId2"/>
          <a:srcRect l="25332" t="17960" r="46124" b="52516"/>
          <a:stretch/>
        </p:blipFill>
        <p:spPr>
          <a:xfrm>
            <a:off x="6662057" y="3041780"/>
            <a:ext cx="4236097" cy="2836506"/>
          </a:xfrm>
          <a:prstGeom prst="rect">
            <a:avLst/>
          </a:prstGeom>
        </p:spPr>
      </p:pic>
    </p:spTree>
    <p:extLst>
      <p:ext uri="{BB962C8B-B14F-4D97-AF65-F5344CB8AC3E}">
        <p14:creationId xmlns:p14="http://schemas.microsoft.com/office/powerpoint/2010/main" val="2134974006"/>
      </p:ext>
    </p:extLst>
  </p:cSld>
  <p:clrMapOvr>
    <a:masterClrMapping/>
  </p:clrMapOvr>
  <mc:AlternateContent xmlns:mc="http://schemas.openxmlformats.org/markup-compatibility/2006" xmlns:p14="http://schemas.microsoft.com/office/powerpoint/2010/main">
    <mc:Choice Requires="p14">
      <p:transition spd="slow" p14:dur="2000" advTm="145158"/>
    </mc:Choice>
    <mc:Fallback xmlns="">
      <p:transition spd="slow" advTm="14515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FDA01-3AAA-AB50-4774-7A255A5A228E}"/>
              </a:ext>
            </a:extLst>
          </p:cNvPr>
          <p:cNvSpPr>
            <a:spLocks noGrp="1"/>
          </p:cNvSpPr>
          <p:nvPr>
            <p:ph type="title"/>
          </p:nvPr>
        </p:nvSpPr>
        <p:spPr>
          <a:xfrm>
            <a:off x="1451579" y="226022"/>
            <a:ext cx="9603275" cy="492436"/>
          </a:xfrm>
        </p:spPr>
        <p:txBody>
          <a:bodyPr>
            <a:normAutofit fontScale="90000"/>
          </a:bodyPr>
          <a:lstStyle/>
          <a:p>
            <a:r>
              <a:rPr lang="en-GB" b="1" dirty="0">
                <a:solidFill>
                  <a:srgbClr val="0070C0"/>
                </a:solidFill>
              </a:rPr>
              <a:t>Some key points concerning CBS</a:t>
            </a:r>
          </a:p>
        </p:txBody>
      </p:sp>
      <p:sp>
        <p:nvSpPr>
          <p:cNvPr id="3" name="Content Placeholder 2">
            <a:extLst>
              <a:ext uri="{FF2B5EF4-FFF2-40B4-BE49-F238E27FC236}">
                <a16:creationId xmlns:a16="http://schemas.microsoft.com/office/drawing/2014/main" id="{4C12C289-83F6-E5F8-C0C4-AD96E2FD748D}"/>
              </a:ext>
            </a:extLst>
          </p:cNvPr>
          <p:cNvSpPr>
            <a:spLocks noGrp="1"/>
          </p:cNvSpPr>
          <p:nvPr>
            <p:ph idx="1"/>
          </p:nvPr>
        </p:nvSpPr>
        <p:spPr>
          <a:xfrm>
            <a:off x="279918" y="830744"/>
            <a:ext cx="11681927" cy="4748962"/>
          </a:xfrm>
        </p:spPr>
        <p:txBody>
          <a:bodyPr>
            <a:normAutofit fontScale="77500" lnSpcReduction="20000"/>
          </a:bodyPr>
          <a:lstStyle/>
          <a:p>
            <a:pPr>
              <a:lnSpc>
                <a:spcPct val="100000"/>
              </a:lnSpc>
              <a:spcBef>
                <a:spcPts val="0"/>
              </a:spcBef>
            </a:pPr>
            <a:r>
              <a:rPr lang="en-GB" dirty="0">
                <a:solidFill>
                  <a:srgbClr val="0070C0"/>
                </a:solidFill>
              </a:rPr>
              <a:t>The risk of CBS correlates with extent of vision loss rather than underlying ophthalmic diagnosis.</a:t>
            </a:r>
          </a:p>
          <a:p>
            <a:pPr>
              <a:lnSpc>
                <a:spcPct val="100000"/>
              </a:lnSpc>
              <a:spcBef>
                <a:spcPts val="0"/>
              </a:spcBef>
            </a:pPr>
            <a:r>
              <a:rPr lang="en-GB" dirty="0">
                <a:solidFill>
                  <a:srgbClr val="0070C0"/>
                </a:solidFill>
              </a:rPr>
              <a:t>Recent visual acuity loss is a risk factor and diseases associated with CBS include cataracts, age-related macular degeneration and glaucoma.  Also neurological conditions affecting vision e.g. optic neuropathies, optic neuritis, giant cell (temporal) arteritis, chiasm disorders.</a:t>
            </a:r>
          </a:p>
          <a:p>
            <a:pPr>
              <a:lnSpc>
                <a:spcPct val="100000"/>
              </a:lnSpc>
              <a:spcBef>
                <a:spcPts val="0"/>
              </a:spcBef>
            </a:pPr>
            <a:r>
              <a:rPr lang="en-GB" dirty="0">
                <a:solidFill>
                  <a:srgbClr val="0070C0"/>
                </a:solidFill>
              </a:rPr>
              <a:t>Ophthalmologists are urged to actively identify patients with hallucinations among all with moderate to severe visual impairment, regardless of whether underlying diagnosis is neurologic or ophthalmic.</a:t>
            </a:r>
          </a:p>
          <a:p>
            <a:pPr>
              <a:lnSpc>
                <a:spcPct val="100000"/>
              </a:lnSpc>
              <a:spcBef>
                <a:spcPts val="0"/>
              </a:spcBef>
            </a:pPr>
            <a:r>
              <a:rPr lang="en-GB" dirty="0">
                <a:solidFill>
                  <a:srgbClr val="0070C0"/>
                </a:solidFill>
              </a:rPr>
              <a:t>The association of CBS with ageing is due to link to cataracts, but CBS occurs in young, even children.</a:t>
            </a:r>
          </a:p>
          <a:p>
            <a:pPr>
              <a:lnSpc>
                <a:spcPct val="100000"/>
              </a:lnSpc>
              <a:spcBef>
                <a:spcPts val="0"/>
              </a:spcBef>
            </a:pPr>
            <a:r>
              <a:rPr lang="en-GB" dirty="0">
                <a:solidFill>
                  <a:srgbClr val="0070C0"/>
                </a:solidFill>
              </a:rPr>
              <a:t>Clear CBS definition is missing in many studies. The majority of CBS cases are reported in psychiatric and neurologic rather than ophthalmic literature.</a:t>
            </a:r>
          </a:p>
          <a:p>
            <a:pPr>
              <a:lnSpc>
                <a:spcPct val="100000"/>
              </a:lnSpc>
              <a:spcBef>
                <a:spcPts val="0"/>
              </a:spcBef>
            </a:pPr>
            <a:r>
              <a:rPr lang="en-GB" dirty="0">
                <a:solidFill>
                  <a:srgbClr val="0070C0"/>
                </a:solidFill>
              </a:rPr>
              <a:t>WHO in the 2018 revision of ICDs allocated a specific CBS diagnostic code- 9D56: complex visual hallucinations, partial or complete vision loss, absence of mental or behavioural disorders.</a:t>
            </a:r>
          </a:p>
          <a:p>
            <a:pPr>
              <a:lnSpc>
                <a:spcPct val="100000"/>
              </a:lnSpc>
              <a:spcBef>
                <a:spcPts val="0"/>
              </a:spcBef>
            </a:pPr>
            <a:r>
              <a:rPr lang="en-GB" dirty="0">
                <a:solidFill>
                  <a:srgbClr val="0070C0"/>
                </a:solidFill>
              </a:rPr>
              <a:t>Ophthalmologists are urged to ask patients with visual loss this question: have you ever seen things or images that you know were not actually present at that moment? </a:t>
            </a:r>
          </a:p>
          <a:p>
            <a:pPr>
              <a:lnSpc>
                <a:spcPct val="100000"/>
              </a:lnSpc>
              <a:spcBef>
                <a:spcPts val="0"/>
              </a:spcBef>
            </a:pPr>
            <a:endParaRPr lang="en-GB" dirty="0">
              <a:solidFill>
                <a:srgbClr val="0070C0"/>
              </a:solidFill>
            </a:endParaRPr>
          </a:p>
          <a:p>
            <a:pPr>
              <a:lnSpc>
                <a:spcPct val="100000"/>
              </a:lnSpc>
              <a:spcBef>
                <a:spcPts val="0"/>
              </a:spcBef>
            </a:pPr>
            <a:r>
              <a:rPr lang="en-GB" dirty="0">
                <a:solidFill>
                  <a:srgbClr val="0070C0"/>
                </a:solidFill>
              </a:rPr>
              <a:t>Se ref- </a:t>
            </a:r>
            <a:r>
              <a:rPr lang="en-GB" dirty="0" err="1">
                <a:solidFill>
                  <a:srgbClr val="0070C0"/>
                </a:solidFill>
              </a:rPr>
              <a:t>Dhooge</a:t>
            </a:r>
            <a:r>
              <a:rPr lang="en-GB" dirty="0">
                <a:solidFill>
                  <a:srgbClr val="0070C0"/>
                </a:solidFill>
              </a:rPr>
              <a:t> &amp; </a:t>
            </a:r>
            <a:r>
              <a:rPr lang="en-GB" dirty="0" err="1">
                <a:solidFill>
                  <a:srgbClr val="0070C0"/>
                </a:solidFill>
              </a:rPr>
              <a:t>Klevering</a:t>
            </a:r>
            <a:r>
              <a:rPr lang="en-GB" dirty="0">
                <a:solidFill>
                  <a:srgbClr val="0070C0"/>
                </a:solidFill>
              </a:rPr>
              <a:t> (2022).</a:t>
            </a:r>
          </a:p>
          <a:p>
            <a:pPr>
              <a:lnSpc>
                <a:spcPct val="100000"/>
              </a:lnSpc>
              <a:spcBef>
                <a:spcPts val="0"/>
              </a:spcBef>
            </a:pPr>
            <a:endParaRPr lang="en-GB" dirty="0">
              <a:solidFill>
                <a:srgbClr val="0070C0"/>
              </a:solidFill>
            </a:endParaRPr>
          </a:p>
          <a:p>
            <a:pPr>
              <a:lnSpc>
                <a:spcPct val="100000"/>
              </a:lnSpc>
              <a:spcBef>
                <a:spcPts val="0"/>
              </a:spcBef>
            </a:pPr>
            <a:endParaRPr lang="en-GB" dirty="0">
              <a:solidFill>
                <a:srgbClr val="0070C0"/>
              </a:solidFill>
            </a:endParaRPr>
          </a:p>
        </p:txBody>
      </p:sp>
    </p:spTree>
    <p:extLst>
      <p:ext uri="{BB962C8B-B14F-4D97-AF65-F5344CB8AC3E}">
        <p14:creationId xmlns:p14="http://schemas.microsoft.com/office/powerpoint/2010/main" val="2673782406"/>
      </p:ext>
    </p:extLst>
  </p:cSld>
  <p:clrMapOvr>
    <a:masterClrMapping/>
  </p:clrMapOvr>
  <mc:AlternateContent xmlns:mc="http://schemas.openxmlformats.org/markup-compatibility/2006" xmlns:p14="http://schemas.microsoft.com/office/powerpoint/2010/main">
    <mc:Choice Requires="p14">
      <p:transition spd="slow" p14:dur="2000" advTm="170904"/>
    </mc:Choice>
    <mc:Fallback xmlns="">
      <p:transition spd="slow" advTm="1709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FDA01-3AAA-AB50-4774-7A255A5A228E}"/>
              </a:ext>
            </a:extLst>
          </p:cNvPr>
          <p:cNvSpPr>
            <a:spLocks noGrp="1"/>
          </p:cNvSpPr>
          <p:nvPr>
            <p:ph type="title"/>
          </p:nvPr>
        </p:nvSpPr>
        <p:spPr>
          <a:xfrm>
            <a:off x="1451579" y="226022"/>
            <a:ext cx="9603275" cy="492436"/>
          </a:xfrm>
        </p:spPr>
        <p:txBody>
          <a:bodyPr>
            <a:normAutofit fontScale="90000"/>
          </a:bodyPr>
          <a:lstStyle/>
          <a:p>
            <a:r>
              <a:rPr lang="en-GB" b="1" dirty="0">
                <a:solidFill>
                  <a:srgbClr val="0070C0"/>
                </a:solidFill>
              </a:rPr>
              <a:t>Some More key points concerning CBS</a:t>
            </a:r>
          </a:p>
        </p:txBody>
      </p:sp>
      <p:sp>
        <p:nvSpPr>
          <p:cNvPr id="3" name="Content Placeholder 2">
            <a:extLst>
              <a:ext uri="{FF2B5EF4-FFF2-40B4-BE49-F238E27FC236}">
                <a16:creationId xmlns:a16="http://schemas.microsoft.com/office/drawing/2014/main" id="{4C12C289-83F6-E5F8-C0C4-AD96E2FD748D}"/>
              </a:ext>
            </a:extLst>
          </p:cNvPr>
          <p:cNvSpPr>
            <a:spLocks noGrp="1"/>
          </p:cNvSpPr>
          <p:nvPr>
            <p:ph idx="1"/>
          </p:nvPr>
        </p:nvSpPr>
        <p:spPr>
          <a:xfrm>
            <a:off x="279918" y="830744"/>
            <a:ext cx="11681927" cy="4748962"/>
          </a:xfrm>
        </p:spPr>
        <p:txBody>
          <a:bodyPr>
            <a:normAutofit fontScale="77500" lnSpcReduction="20000"/>
          </a:bodyPr>
          <a:lstStyle/>
          <a:p>
            <a:pPr>
              <a:lnSpc>
                <a:spcPct val="100000"/>
              </a:lnSpc>
              <a:spcBef>
                <a:spcPts val="0"/>
              </a:spcBef>
            </a:pPr>
            <a:r>
              <a:rPr lang="en-GB" dirty="0">
                <a:solidFill>
                  <a:srgbClr val="0070C0"/>
                </a:solidFill>
              </a:rPr>
              <a:t>Some people with PD, AD, other NDDs and strokes may experience visual hallucinations due to visual impairment, which may be misunderstood.  It is suggested that having CBS and one of these conditions may make hallucinations more frequent.</a:t>
            </a:r>
          </a:p>
          <a:p>
            <a:pPr>
              <a:lnSpc>
                <a:spcPct val="100000"/>
              </a:lnSpc>
              <a:spcBef>
                <a:spcPts val="0"/>
              </a:spcBef>
            </a:pPr>
            <a:r>
              <a:rPr lang="en-GB" dirty="0">
                <a:solidFill>
                  <a:srgbClr val="0070C0"/>
                </a:solidFill>
              </a:rPr>
              <a:t>Hallucinations usually become less frequent over time. It was thought that after 12-18 months they tend to stop but now known can occur over many years, quite frequently still present after 5 years.</a:t>
            </a:r>
          </a:p>
          <a:p>
            <a:pPr>
              <a:lnSpc>
                <a:spcPct val="100000"/>
              </a:lnSpc>
              <a:spcBef>
                <a:spcPts val="0"/>
              </a:spcBef>
            </a:pPr>
            <a:r>
              <a:rPr lang="en-GB" dirty="0">
                <a:solidFill>
                  <a:srgbClr val="0070C0"/>
                </a:solidFill>
              </a:rPr>
              <a:t>What helps?   No treatment but reassurance that it’s not a mental health issue can help. Also knowing it usually goes away after time. Review medications- some may aggravate CBS e.g. anticholinergics.  Innovations to improve sight- better lighting, magnifying glass for reading, using colour to maximise what vision the person does have, may all help reduce hallucinations.</a:t>
            </a:r>
          </a:p>
          <a:p>
            <a:pPr>
              <a:lnSpc>
                <a:spcPct val="100000"/>
              </a:lnSpc>
              <a:spcBef>
                <a:spcPts val="0"/>
              </a:spcBef>
            </a:pPr>
            <a:r>
              <a:rPr lang="en-GB" dirty="0">
                <a:solidFill>
                  <a:srgbClr val="0070C0"/>
                </a:solidFill>
              </a:rPr>
              <a:t>Many find hallucinations are worse when sitting quietly, unstimulated.  T.V. or other visual stimulation can help. If they happen a lot in say the lounge, and not so much in the kitchen or garden - factor this in to where most time is spent.  It could be that the kitchen and garden are brighter, so try more light in lounge.  However, if they happen when there’s lots of light, try switching lights dimmer. </a:t>
            </a:r>
          </a:p>
          <a:p>
            <a:pPr>
              <a:lnSpc>
                <a:spcPct val="100000"/>
              </a:lnSpc>
              <a:spcBef>
                <a:spcPts val="0"/>
              </a:spcBef>
            </a:pPr>
            <a:endParaRPr lang="en-GB" dirty="0">
              <a:solidFill>
                <a:srgbClr val="0070C0"/>
              </a:solidFill>
            </a:endParaRPr>
          </a:p>
          <a:p>
            <a:pPr>
              <a:lnSpc>
                <a:spcPct val="100000"/>
              </a:lnSpc>
              <a:spcBef>
                <a:spcPts val="0"/>
              </a:spcBef>
            </a:pPr>
            <a:endParaRPr lang="en-GB" dirty="0">
              <a:solidFill>
                <a:srgbClr val="0070C0"/>
              </a:solidFill>
            </a:endParaRPr>
          </a:p>
          <a:p>
            <a:pPr>
              <a:lnSpc>
                <a:spcPct val="100000"/>
              </a:lnSpc>
              <a:spcBef>
                <a:spcPts val="0"/>
              </a:spcBef>
            </a:pPr>
            <a:endParaRPr lang="en-GB" dirty="0">
              <a:solidFill>
                <a:srgbClr val="0070C0"/>
              </a:solidFill>
            </a:endParaRPr>
          </a:p>
        </p:txBody>
      </p:sp>
    </p:spTree>
    <p:extLst>
      <p:ext uri="{BB962C8B-B14F-4D97-AF65-F5344CB8AC3E}">
        <p14:creationId xmlns:p14="http://schemas.microsoft.com/office/powerpoint/2010/main" val="2726898577"/>
      </p:ext>
    </p:extLst>
  </p:cSld>
  <p:clrMapOvr>
    <a:masterClrMapping/>
  </p:clrMapOvr>
  <mc:AlternateContent xmlns:mc="http://schemas.openxmlformats.org/markup-compatibility/2006" xmlns:p14="http://schemas.microsoft.com/office/powerpoint/2010/main">
    <mc:Choice Requires="p14">
      <p:transition spd="slow" p14:dur="2000" advTm="155176"/>
    </mc:Choice>
    <mc:Fallback xmlns="">
      <p:transition spd="slow" advTm="15517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FDA01-3AAA-AB50-4774-7A255A5A228E}"/>
              </a:ext>
            </a:extLst>
          </p:cNvPr>
          <p:cNvSpPr>
            <a:spLocks noGrp="1"/>
          </p:cNvSpPr>
          <p:nvPr>
            <p:ph type="title"/>
          </p:nvPr>
        </p:nvSpPr>
        <p:spPr>
          <a:xfrm>
            <a:off x="1451579" y="226022"/>
            <a:ext cx="9603275" cy="492436"/>
          </a:xfrm>
        </p:spPr>
        <p:txBody>
          <a:bodyPr>
            <a:normAutofit fontScale="90000"/>
          </a:bodyPr>
          <a:lstStyle/>
          <a:p>
            <a:r>
              <a:rPr lang="en-GB" b="1" dirty="0">
                <a:solidFill>
                  <a:srgbClr val="0070C0"/>
                </a:solidFill>
              </a:rPr>
              <a:t>Some More key points concerning CBS</a:t>
            </a:r>
          </a:p>
        </p:txBody>
      </p:sp>
      <p:sp>
        <p:nvSpPr>
          <p:cNvPr id="3" name="Content Placeholder 2">
            <a:extLst>
              <a:ext uri="{FF2B5EF4-FFF2-40B4-BE49-F238E27FC236}">
                <a16:creationId xmlns:a16="http://schemas.microsoft.com/office/drawing/2014/main" id="{4C12C289-83F6-E5F8-C0C4-AD96E2FD748D}"/>
              </a:ext>
            </a:extLst>
          </p:cNvPr>
          <p:cNvSpPr>
            <a:spLocks noGrp="1"/>
          </p:cNvSpPr>
          <p:nvPr>
            <p:ph idx="1"/>
          </p:nvPr>
        </p:nvSpPr>
        <p:spPr>
          <a:xfrm>
            <a:off x="279918" y="830744"/>
            <a:ext cx="11681927" cy="4748962"/>
          </a:xfrm>
        </p:spPr>
        <p:txBody>
          <a:bodyPr>
            <a:normAutofit lnSpcReduction="10000"/>
          </a:bodyPr>
          <a:lstStyle/>
          <a:p>
            <a:pPr>
              <a:lnSpc>
                <a:spcPct val="100000"/>
              </a:lnSpc>
              <a:spcBef>
                <a:spcPts val="0"/>
              </a:spcBef>
            </a:pPr>
            <a:r>
              <a:rPr lang="en-GB" dirty="0">
                <a:solidFill>
                  <a:srgbClr val="0070C0"/>
                </a:solidFill>
              </a:rPr>
              <a:t>Some find staring directly at images or reaching to touch them causes them to fade. </a:t>
            </a:r>
          </a:p>
          <a:p>
            <a:pPr>
              <a:lnSpc>
                <a:spcPct val="100000"/>
              </a:lnSpc>
              <a:spcBef>
                <a:spcPts val="0"/>
              </a:spcBef>
            </a:pPr>
            <a:r>
              <a:rPr lang="en-GB" dirty="0">
                <a:solidFill>
                  <a:srgbClr val="0070C0"/>
                </a:solidFill>
              </a:rPr>
              <a:t>Blinking can help. Try looking from left to right about once per second for 15-30 seconds.   As a guide to how far to move the eyes- suggest imagining two points about a metre apart on a wall a metre and a half in front of the person. Keep eyes open during the movements.   Rest for a few moments between attempts.  If ineffective after 4 attempts it’s unlikely to work, but may be worth trying again with a different hallucination.  </a:t>
            </a:r>
          </a:p>
          <a:p>
            <a:pPr>
              <a:lnSpc>
                <a:spcPct val="100000"/>
              </a:lnSpc>
              <a:spcBef>
                <a:spcPts val="0"/>
              </a:spcBef>
            </a:pPr>
            <a:r>
              <a:rPr lang="en-GB" dirty="0">
                <a:solidFill>
                  <a:srgbClr val="0070C0"/>
                </a:solidFill>
              </a:rPr>
              <a:t>Relaxation may help – some find stress increases hallucinations. </a:t>
            </a:r>
          </a:p>
          <a:p>
            <a:pPr>
              <a:lnSpc>
                <a:spcPct val="100000"/>
              </a:lnSpc>
              <a:spcBef>
                <a:spcPts val="0"/>
              </a:spcBef>
            </a:pPr>
            <a:endParaRPr lang="en-GB" dirty="0">
              <a:solidFill>
                <a:srgbClr val="0070C0"/>
              </a:solidFill>
            </a:endParaRPr>
          </a:p>
          <a:p>
            <a:pPr>
              <a:lnSpc>
                <a:spcPct val="100000"/>
              </a:lnSpc>
              <a:spcBef>
                <a:spcPts val="0"/>
              </a:spcBef>
            </a:pPr>
            <a:r>
              <a:rPr lang="en-GB" dirty="0">
                <a:solidFill>
                  <a:srgbClr val="0070C0"/>
                </a:solidFill>
              </a:rPr>
              <a:t>See RNIB reference. </a:t>
            </a:r>
          </a:p>
          <a:p>
            <a:pPr>
              <a:lnSpc>
                <a:spcPct val="100000"/>
              </a:lnSpc>
              <a:spcBef>
                <a:spcPts val="0"/>
              </a:spcBef>
            </a:pPr>
            <a:endParaRPr lang="en-GB" dirty="0">
              <a:solidFill>
                <a:srgbClr val="0070C0"/>
              </a:solidFill>
            </a:endParaRPr>
          </a:p>
          <a:p>
            <a:pPr>
              <a:lnSpc>
                <a:spcPct val="100000"/>
              </a:lnSpc>
              <a:spcBef>
                <a:spcPts val="0"/>
              </a:spcBef>
            </a:pPr>
            <a:endParaRPr lang="en-GB" dirty="0">
              <a:solidFill>
                <a:srgbClr val="0070C0"/>
              </a:solidFill>
            </a:endParaRPr>
          </a:p>
          <a:p>
            <a:pPr>
              <a:lnSpc>
                <a:spcPct val="100000"/>
              </a:lnSpc>
              <a:spcBef>
                <a:spcPts val="0"/>
              </a:spcBef>
            </a:pPr>
            <a:endParaRPr lang="en-GB" dirty="0">
              <a:solidFill>
                <a:srgbClr val="0070C0"/>
              </a:solidFill>
            </a:endParaRPr>
          </a:p>
          <a:p>
            <a:pPr>
              <a:lnSpc>
                <a:spcPct val="100000"/>
              </a:lnSpc>
              <a:spcBef>
                <a:spcPts val="0"/>
              </a:spcBef>
            </a:pPr>
            <a:endParaRPr lang="en-GB" dirty="0">
              <a:solidFill>
                <a:srgbClr val="0070C0"/>
              </a:solidFill>
            </a:endParaRPr>
          </a:p>
        </p:txBody>
      </p:sp>
    </p:spTree>
    <p:extLst>
      <p:ext uri="{BB962C8B-B14F-4D97-AF65-F5344CB8AC3E}">
        <p14:creationId xmlns:p14="http://schemas.microsoft.com/office/powerpoint/2010/main" val="1281811091"/>
      </p:ext>
    </p:extLst>
  </p:cSld>
  <p:clrMapOvr>
    <a:masterClrMapping/>
  </p:clrMapOvr>
  <mc:AlternateContent xmlns:mc="http://schemas.openxmlformats.org/markup-compatibility/2006" xmlns:p14="http://schemas.microsoft.com/office/powerpoint/2010/main">
    <mc:Choice Requires="p14">
      <p:transition spd="slow" p14:dur="2000" advTm="68771"/>
    </mc:Choice>
    <mc:Fallback xmlns="">
      <p:transition spd="slow" advTm="6877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F39F3-64FD-2345-59AC-8FACEBE5B4F5}"/>
              </a:ext>
            </a:extLst>
          </p:cNvPr>
          <p:cNvSpPr>
            <a:spLocks noGrp="1"/>
          </p:cNvSpPr>
          <p:nvPr>
            <p:ph type="title"/>
          </p:nvPr>
        </p:nvSpPr>
        <p:spPr>
          <a:xfrm>
            <a:off x="1451579" y="123385"/>
            <a:ext cx="9603275" cy="464444"/>
          </a:xfrm>
        </p:spPr>
        <p:txBody>
          <a:bodyPr>
            <a:normAutofit fontScale="90000"/>
          </a:bodyPr>
          <a:lstStyle/>
          <a:p>
            <a:pPr algn="ctr"/>
            <a:r>
              <a:rPr lang="en-GB" b="1" dirty="0">
                <a:solidFill>
                  <a:srgbClr val="0070C0"/>
                </a:solidFill>
              </a:rPr>
              <a:t>Blind sight</a:t>
            </a:r>
          </a:p>
        </p:txBody>
      </p:sp>
      <p:sp>
        <p:nvSpPr>
          <p:cNvPr id="3" name="Content Placeholder 2">
            <a:extLst>
              <a:ext uri="{FF2B5EF4-FFF2-40B4-BE49-F238E27FC236}">
                <a16:creationId xmlns:a16="http://schemas.microsoft.com/office/drawing/2014/main" id="{5401A79B-0B78-3297-5D97-798645B4FCB1}"/>
              </a:ext>
            </a:extLst>
          </p:cNvPr>
          <p:cNvSpPr>
            <a:spLocks noGrp="1"/>
          </p:cNvSpPr>
          <p:nvPr>
            <p:ph idx="1"/>
          </p:nvPr>
        </p:nvSpPr>
        <p:spPr>
          <a:xfrm>
            <a:off x="184850" y="716244"/>
            <a:ext cx="7942113" cy="5411755"/>
          </a:xfrm>
        </p:spPr>
        <p:txBody>
          <a:bodyPr>
            <a:normAutofit fontScale="77500" lnSpcReduction="20000"/>
          </a:bodyPr>
          <a:lstStyle/>
          <a:p>
            <a:pPr>
              <a:lnSpc>
                <a:spcPct val="100000"/>
              </a:lnSpc>
              <a:spcBef>
                <a:spcPts val="0"/>
              </a:spcBef>
            </a:pPr>
            <a:r>
              <a:rPr lang="en-GB" dirty="0" err="1">
                <a:solidFill>
                  <a:srgbClr val="0070C0"/>
                </a:solidFill>
              </a:rPr>
              <a:t>Weiskrantz</a:t>
            </a:r>
            <a:r>
              <a:rPr lang="en-GB" dirty="0">
                <a:solidFill>
                  <a:srgbClr val="0070C0"/>
                </a:solidFill>
              </a:rPr>
              <a:t> (1986) coined this term- ‘people who are perceptually blind in an area of visual field demonstrate intact responses to stimuli in that visual field suggesting a residual network of functions..’ </a:t>
            </a:r>
            <a:r>
              <a:rPr lang="en-GB" sz="1600" dirty="0" err="1">
                <a:solidFill>
                  <a:srgbClr val="0070C0"/>
                </a:solidFill>
              </a:rPr>
              <a:t>Diederich</a:t>
            </a:r>
            <a:r>
              <a:rPr lang="en-GB" sz="1600" dirty="0">
                <a:solidFill>
                  <a:srgbClr val="0070C0"/>
                </a:solidFill>
              </a:rPr>
              <a:t> et al (2014). </a:t>
            </a:r>
          </a:p>
          <a:p>
            <a:pPr>
              <a:lnSpc>
                <a:spcPct val="100000"/>
              </a:lnSpc>
              <a:spcBef>
                <a:spcPts val="0"/>
              </a:spcBef>
            </a:pPr>
            <a:r>
              <a:rPr lang="en-GB" dirty="0">
                <a:solidFill>
                  <a:srgbClr val="0070C0"/>
                </a:solidFill>
              </a:rPr>
              <a:t>Patients who perceive themselves blind - cannot consciously see - can guess location and sometimes identity of objects in the blind field, and may respond / react accordingly.  </a:t>
            </a:r>
            <a:r>
              <a:rPr lang="en-GB" dirty="0" err="1">
                <a:solidFill>
                  <a:srgbClr val="0070C0"/>
                </a:solidFill>
              </a:rPr>
              <a:t>Tammietto</a:t>
            </a:r>
            <a:r>
              <a:rPr lang="en-GB" dirty="0">
                <a:solidFill>
                  <a:srgbClr val="0070C0"/>
                </a:solidFill>
              </a:rPr>
              <a:t> et al (2010) found Pw blindsight react appropriately to facial expressions especially those indicating fear or danger. </a:t>
            </a:r>
          </a:p>
          <a:p>
            <a:pPr>
              <a:lnSpc>
                <a:spcPct val="100000"/>
              </a:lnSpc>
              <a:spcBef>
                <a:spcPts val="0"/>
              </a:spcBef>
            </a:pPr>
            <a:r>
              <a:rPr lang="en-GB" dirty="0">
                <a:solidFill>
                  <a:srgbClr val="0070C0"/>
                </a:solidFill>
              </a:rPr>
              <a:t>We all have blindsight in health, and do not have to rely solely on conscious sight to react to visual stimuli.</a:t>
            </a:r>
          </a:p>
          <a:p>
            <a:pPr>
              <a:lnSpc>
                <a:spcPct val="100000"/>
              </a:lnSpc>
              <a:spcBef>
                <a:spcPts val="0"/>
              </a:spcBef>
            </a:pPr>
            <a:r>
              <a:rPr lang="en-GB" dirty="0" err="1">
                <a:solidFill>
                  <a:srgbClr val="0070C0"/>
                </a:solidFill>
              </a:rPr>
              <a:t>Diederich</a:t>
            </a:r>
            <a:r>
              <a:rPr lang="en-GB" dirty="0">
                <a:solidFill>
                  <a:srgbClr val="0070C0"/>
                </a:solidFill>
              </a:rPr>
              <a:t> et al (2014) found </a:t>
            </a:r>
            <a:r>
              <a:rPr lang="en-GB" dirty="0" err="1">
                <a:solidFill>
                  <a:srgbClr val="0070C0"/>
                </a:solidFill>
              </a:rPr>
              <a:t>PwPD</a:t>
            </a:r>
            <a:r>
              <a:rPr lang="en-GB" dirty="0">
                <a:solidFill>
                  <a:srgbClr val="0070C0"/>
                </a:solidFill>
              </a:rPr>
              <a:t> were ‘blind to blindsight’.  This means </a:t>
            </a:r>
            <a:r>
              <a:rPr lang="en-GB" dirty="0" err="1">
                <a:solidFill>
                  <a:srgbClr val="0070C0"/>
                </a:solidFill>
              </a:rPr>
              <a:t>PwPD</a:t>
            </a:r>
            <a:r>
              <a:rPr lang="en-GB" dirty="0">
                <a:solidFill>
                  <a:srgbClr val="0070C0"/>
                </a:solidFill>
              </a:rPr>
              <a:t> are less able to react rapidly to stimuli and have to rely on longer, slower, goal-directed actions informed by the neocortical visual pathway, without rapid blindsight-mediated functions.  </a:t>
            </a:r>
          </a:p>
          <a:p>
            <a:pPr>
              <a:lnSpc>
                <a:spcPct val="100000"/>
              </a:lnSpc>
              <a:spcBef>
                <a:spcPts val="0"/>
              </a:spcBef>
            </a:pPr>
            <a:r>
              <a:rPr lang="en-GB" dirty="0">
                <a:solidFill>
                  <a:srgbClr val="0070C0"/>
                </a:solidFill>
              </a:rPr>
              <a:t>This phenomenon is similar to the impact on movement in PD, of degeneration of the basal nuclei – longer, goal-directed pathways are relied on to initiate movement. </a:t>
            </a:r>
          </a:p>
        </p:txBody>
      </p:sp>
      <p:pic>
        <p:nvPicPr>
          <p:cNvPr id="5" name="Picture 4">
            <a:extLst>
              <a:ext uri="{FF2B5EF4-FFF2-40B4-BE49-F238E27FC236}">
                <a16:creationId xmlns:a16="http://schemas.microsoft.com/office/drawing/2014/main" id="{DCC4AC12-BB1C-29AB-E377-47FC51AB418E}"/>
              </a:ext>
            </a:extLst>
          </p:cNvPr>
          <p:cNvPicPr>
            <a:picLocks noChangeAspect="1"/>
          </p:cNvPicPr>
          <p:nvPr/>
        </p:nvPicPr>
        <p:blipFill rotWithShape="1">
          <a:blip r:embed="rId2"/>
          <a:srcRect l="28852" t="24899" r="41913" b="38291"/>
          <a:stretch/>
        </p:blipFill>
        <p:spPr>
          <a:xfrm>
            <a:off x="8425543" y="123385"/>
            <a:ext cx="3581607" cy="2125293"/>
          </a:xfrm>
          <a:prstGeom prst="rect">
            <a:avLst/>
          </a:prstGeom>
        </p:spPr>
      </p:pic>
      <p:sp>
        <p:nvSpPr>
          <p:cNvPr id="6" name="TextBox 5">
            <a:extLst>
              <a:ext uri="{FF2B5EF4-FFF2-40B4-BE49-F238E27FC236}">
                <a16:creationId xmlns:a16="http://schemas.microsoft.com/office/drawing/2014/main" id="{0D46547B-1D9A-357D-8724-1600698E073D}"/>
              </a:ext>
            </a:extLst>
          </p:cNvPr>
          <p:cNvSpPr txBox="1"/>
          <p:nvPr/>
        </p:nvSpPr>
        <p:spPr>
          <a:xfrm>
            <a:off x="8388220" y="2248678"/>
            <a:ext cx="3581607" cy="738664"/>
          </a:xfrm>
          <a:prstGeom prst="rect">
            <a:avLst/>
          </a:prstGeom>
          <a:noFill/>
        </p:spPr>
        <p:txBody>
          <a:bodyPr wrap="square" rtlCol="0">
            <a:spAutoFit/>
          </a:bodyPr>
          <a:lstStyle/>
          <a:p>
            <a:r>
              <a:rPr lang="en-GB" sz="1400" dirty="0">
                <a:solidFill>
                  <a:srgbClr val="0070C0"/>
                </a:solidFill>
                <a:latin typeface="Calibri" panose="020F0502020204030204" pitchFamily="34" charset="0"/>
                <a:ea typeface="Calibri" panose="020F0502020204030204" pitchFamily="34" charset="0"/>
                <a:cs typeface="Calibri" panose="020F0502020204030204" pitchFamily="34" charset="0"/>
              </a:rPr>
              <a:t>University of Queensland Brain Institute, https://qbi.uq.edu.au/article/2019/01/brain-pathway-explains-blindsight-confirmed</a:t>
            </a:r>
          </a:p>
        </p:txBody>
      </p:sp>
      <p:sp>
        <p:nvSpPr>
          <p:cNvPr id="8" name="TextBox 7">
            <a:extLst>
              <a:ext uri="{FF2B5EF4-FFF2-40B4-BE49-F238E27FC236}">
                <a16:creationId xmlns:a16="http://schemas.microsoft.com/office/drawing/2014/main" id="{F0AA870F-8147-0249-3A60-FB721682E5A1}"/>
              </a:ext>
            </a:extLst>
          </p:cNvPr>
          <p:cNvSpPr txBox="1"/>
          <p:nvPr/>
        </p:nvSpPr>
        <p:spPr>
          <a:xfrm>
            <a:off x="8388220" y="3090647"/>
            <a:ext cx="3704280" cy="2031325"/>
          </a:xfrm>
          <a:prstGeom prst="rect">
            <a:avLst/>
          </a:prstGeom>
          <a:noFill/>
        </p:spPr>
        <p:txBody>
          <a:bodyPr wrap="square">
            <a:spAutoFit/>
          </a:bodyPr>
          <a:lstStyle/>
          <a:p>
            <a:pPr algn="l"/>
            <a:r>
              <a:rPr lang="en-GB" sz="14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‘One possible explanation that an independent pathway exists in the brain that bypasses the visual cortex and instead carries information from the eyes to the </a:t>
            </a:r>
            <a:r>
              <a:rPr lang="en-GB" sz="1400" b="0" i="0" u="none" strike="noStrike" dirty="0">
                <a:solidFill>
                  <a:srgbClr val="0070C0"/>
                </a:solidFill>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thalamus </a:t>
            </a:r>
            <a:r>
              <a:rPr lang="en-GB" sz="14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and …straight to the amygdala, was tested by looking at the MRI scans of 622 people with functioning visual cortices …’</a:t>
            </a:r>
          </a:p>
          <a:p>
            <a:pPr algn="l"/>
            <a:r>
              <a:rPr lang="en-GB" sz="14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“Amazingly, we were able to reconstruct this pathway in every person.”</a:t>
            </a:r>
          </a:p>
        </p:txBody>
      </p:sp>
    </p:spTree>
    <p:extLst>
      <p:ext uri="{BB962C8B-B14F-4D97-AF65-F5344CB8AC3E}">
        <p14:creationId xmlns:p14="http://schemas.microsoft.com/office/powerpoint/2010/main" val="2713756355"/>
      </p:ext>
    </p:extLst>
  </p:cSld>
  <p:clrMapOvr>
    <a:masterClrMapping/>
  </p:clrMapOvr>
  <mc:AlternateContent xmlns:mc="http://schemas.openxmlformats.org/markup-compatibility/2006" xmlns:p14="http://schemas.microsoft.com/office/powerpoint/2010/main">
    <mc:Choice Requires="p14">
      <p:transition spd="slow" p14:dur="2000" advTm="286486"/>
    </mc:Choice>
    <mc:Fallback xmlns="">
      <p:transition spd="slow" advTm="28648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635E4E-56C7-3BC3-79C3-341B5FE569DE}"/>
              </a:ext>
            </a:extLst>
          </p:cNvPr>
          <p:cNvPicPr>
            <a:picLocks noChangeAspect="1"/>
          </p:cNvPicPr>
          <p:nvPr/>
        </p:nvPicPr>
        <p:blipFill rotWithShape="1">
          <a:blip r:embed="rId2"/>
          <a:srcRect l="27627" t="19320" r="28903" b="5850"/>
          <a:stretch/>
        </p:blipFill>
        <p:spPr>
          <a:xfrm>
            <a:off x="307909" y="737117"/>
            <a:ext cx="7595120" cy="5393589"/>
          </a:xfrm>
          <a:prstGeom prst="rect">
            <a:avLst/>
          </a:prstGeom>
        </p:spPr>
      </p:pic>
      <p:pic>
        <p:nvPicPr>
          <p:cNvPr id="5" name="Picture 4">
            <a:extLst>
              <a:ext uri="{FF2B5EF4-FFF2-40B4-BE49-F238E27FC236}">
                <a16:creationId xmlns:a16="http://schemas.microsoft.com/office/drawing/2014/main" id="{C631B155-280B-D1BB-3C61-220C34787268}"/>
              </a:ext>
            </a:extLst>
          </p:cNvPr>
          <p:cNvPicPr>
            <a:picLocks noChangeAspect="1"/>
          </p:cNvPicPr>
          <p:nvPr/>
        </p:nvPicPr>
        <p:blipFill rotWithShape="1">
          <a:blip r:embed="rId3"/>
          <a:srcRect l="22271" t="15374" r="23163" b="79864"/>
          <a:stretch/>
        </p:blipFill>
        <p:spPr>
          <a:xfrm>
            <a:off x="307909" y="400722"/>
            <a:ext cx="7595120" cy="326572"/>
          </a:xfrm>
          <a:prstGeom prst="rect">
            <a:avLst/>
          </a:prstGeom>
        </p:spPr>
      </p:pic>
      <p:sp>
        <p:nvSpPr>
          <p:cNvPr id="6" name="Rectangle 1">
            <a:extLst>
              <a:ext uri="{FF2B5EF4-FFF2-40B4-BE49-F238E27FC236}">
                <a16:creationId xmlns:a16="http://schemas.microsoft.com/office/drawing/2014/main" id="{C3154CF7-26CF-02FB-FC47-DE1B3E8B75FC}"/>
              </a:ext>
            </a:extLst>
          </p:cNvPr>
          <p:cNvSpPr>
            <a:spLocks noChangeArrowheads="1"/>
          </p:cNvSpPr>
          <p:nvPr/>
        </p:nvSpPr>
        <p:spPr bwMode="auto">
          <a:xfrm>
            <a:off x="8207830" y="817913"/>
            <a:ext cx="3676261"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222222"/>
                </a:solidFill>
                <a:effectLst/>
                <a:latin typeface="Indy Serif"/>
              </a:rPr>
              <a:t>TN, …suffered a stroke in 2003 which destroyed … the primary visual cortex. The stroke affected only one hemisphere of his brain. … about a month later … a second stroke … wiped out the primary visual cortex on the other side of his brain. Suddenly, though his eyes were healthy, he became blind.</a:t>
            </a: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222222"/>
                </a:solidFill>
                <a:effectLst/>
                <a:latin typeface="Indy Serif"/>
              </a:rPr>
              <a:t>… he can still see in some situations, although he is unaware that he does so – a phenomenon known as blindsight. The most striking demonstration of this came [in 2008], when de Gelder, a neuropsychologist at Tilburg University in the Netherlands and Harvard Medical School in the US, and neuropsychologist Alan </a:t>
            </a:r>
            <a:r>
              <a:rPr kumimoji="0" lang="en-US" altLang="en-US" sz="1400" b="0" i="0" u="none" strike="noStrike" cap="none" normalizeH="0" baseline="0" dirty="0" err="1">
                <a:ln>
                  <a:noFill/>
                </a:ln>
                <a:solidFill>
                  <a:srgbClr val="222222"/>
                </a:solidFill>
                <a:effectLst/>
                <a:latin typeface="Indy Serif"/>
              </a:rPr>
              <a:t>Pegna</a:t>
            </a:r>
            <a:r>
              <a:rPr kumimoji="0" lang="en-US" altLang="en-US" sz="1400" b="0" i="0" u="none" strike="noStrike" cap="none" normalizeH="0" baseline="0" dirty="0">
                <a:ln>
                  <a:noFill/>
                </a:ln>
                <a:solidFill>
                  <a:srgbClr val="222222"/>
                </a:solidFill>
                <a:effectLst/>
                <a:latin typeface="Indy Serif"/>
              </a:rPr>
              <a:t> of Geneva University and others, asked him to walk down a corridor which they had arranged like an obstacle course, having littered it with tripods, filing trays and boxes. He navigated his way successfully through the obstacles, though he said he saw none of them.</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73017760"/>
      </p:ext>
    </p:extLst>
  </p:cSld>
  <p:clrMapOvr>
    <a:masterClrMapping/>
  </p:clrMapOvr>
  <mc:AlternateContent xmlns:mc="http://schemas.openxmlformats.org/markup-compatibility/2006" xmlns:p14="http://schemas.microsoft.com/office/powerpoint/2010/main">
    <mc:Choice Requires="p14">
      <p:transition spd="slow" p14:dur="2000" advTm="117418"/>
    </mc:Choice>
    <mc:Fallback xmlns="">
      <p:transition spd="slow" advTm="11741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C32996EB-561D-1775-D62D-335E7B4CC7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10" y="216384"/>
            <a:ext cx="9927771" cy="5904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0220142"/>
      </p:ext>
    </p:extLst>
  </p:cSld>
  <p:clrMapOvr>
    <a:masterClrMapping/>
  </p:clrMapOvr>
  <mc:AlternateContent xmlns:mc="http://schemas.openxmlformats.org/markup-compatibility/2006" xmlns:p14="http://schemas.microsoft.com/office/powerpoint/2010/main">
    <mc:Choice Requires="p14">
      <p:transition spd="slow" p14:dur="2000" advTm="112788"/>
    </mc:Choice>
    <mc:Fallback xmlns="">
      <p:transition spd="slow" advTm="1127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7F744-BEA9-7C05-6CEB-BF9249966E0C}"/>
              </a:ext>
            </a:extLst>
          </p:cNvPr>
          <p:cNvSpPr>
            <a:spLocks noGrp="1"/>
          </p:cNvSpPr>
          <p:nvPr>
            <p:ph type="title"/>
          </p:nvPr>
        </p:nvSpPr>
        <p:spPr>
          <a:xfrm>
            <a:off x="1294362" y="617907"/>
            <a:ext cx="9603275" cy="520428"/>
          </a:xfrm>
        </p:spPr>
        <p:txBody>
          <a:bodyPr>
            <a:normAutofit fontScale="90000"/>
          </a:bodyPr>
          <a:lstStyle/>
          <a:p>
            <a:pPr algn="ctr"/>
            <a:r>
              <a:rPr lang="en-GB" dirty="0">
                <a:solidFill>
                  <a:srgbClr val="0070C0"/>
                </a:solidFill>
              </a:rPr>
              <a:t>Blind to blind sight – effects in PD</a:t>
            </a:r>
            <a:br>
              <a:rPr lang="en-GB" dirty="0">
                <a:solidFill>
                  <a:srgbClr val="0070C0"/>
                </a:solidFill>
              </a:rPr>
            </a:br>
            <a:r>
              <a:rPr lang="en-GB" sz="1800" dirty="0">
                <a:solidFill>
                  <a:srgbClr val="0070C0"/>
                </a:solidFill>
              </a:rPr>
              <a:t>Diedrich et al (2014)</a:t>
            </a:r>
            <a:endParaRPr lang="en-GB" dirty="0">
              <a:solidFill>
                <a:srgbClr val="0070C0"/>
              </a:solidFill>
            </a:endParaRPr>
          </a:p>
        </p:txBody>
      </p:sp>
      <p:sp>
        <p:nvSpPr>
          <p:cNvPr id="3" name="Content Placeholder 2">
            <a:extLst>
              <a:ext uri="{FF2B5EF4-FFF2-40B4-BE49-F238E27FC236}">
                <a16:creationId xmlns:a16="http://schemas.microsoft.com/office/drawing/2014/main" id="{C61FE2A4-1D93-70A3-AF02-2175D0C190A3}"/>
              </a:ext>
            </a:extLst>
          </p:cNvPr>
          <p:cNvSpPr>
            <a:spLocks noGrp="1"/>
          </p:cNvSpPr>
          <p:nvPr>
            <p:ph idx="1"/>
          </p:nvPr>
        </p:nvSpPr>
        <p:spPr>
          <a:xfrm>
            <a:off x="289249" y="1856792"/>
            <a:ext cx="8854751" cy="3442996"/>
          </a:xfrm>
        </p:spPr>
        <p:txBody>
          <a:bodyPr>
            <a:normAutofit fontScale="85000" lnSpcReduction="10000"/>
          </a:bodyPr>
          <a:lstStyle/>
          <a:p>
            <a:pPr>
              <a:lnSpc>
                <a:spcPct val="100000"/>
              </a:lnSpc>
              <a:spcBef>
                <a:spcPts val="0"/>
              </a:spcBef>
            </a:pPr>
            <a:r>
              <a:rPr lang="en-GB" dirty="0">
                <a:solidFill>
                  <a:srgbClr val="0070C0"/>
                </a:solidFill>
              </a:rPr>
              <a:t>The loss or reduction of facial expressions in PD (hypomimia) may not only be due to bradykinesia of facial muscles but also deficient emotional reactivity mediate by “real-time cell analysis” (RTCA). </a:t>
            </a:r>
          </a:p>
          <a:p>
            <a:pPr>
              <a:lnSpc>
                <a:spcPct val="100000"/>
              </a:lnSpc>
              <a:spcBef>
                <a:spcPts val="0"/>
              </a:spcBef>
            </a:pPr>
            <a:r>
              <a:rPr lang="en-GB" dirty="0">
                <a:solidFill>
                  <a:srgbClr val="0070C0"/>
                </a:solidFill>
              </a:rPr>
              <a:t>“Theory of mind” (ability to consider other’s emotional states, ‘read’ their reactions, explain or predict their behaviour – vital in social interaction- is impaired.</a:t>
            </a:r>
          </a:p>
          <a:p>
            <a:pPr>
              <a:lnSpc>
                <a:spcPct val="100000"/>
              </a:lnSpc>
              <a:spcBef>
                <a:spcPts val="0"/>
              </a:spcBef>
            </a:pPr>
            <a:r>
              <a:rPr lang="en-GB" dirty="0">
                <a:solidFill>
                  <a:srgbClr val="0070C0"/>
                </a:solidFill>
              </a:rPr>
              <a:t>Reduced motion detection impacts negatively on reaction times necessary for safe driving.</a:t>
            </a:r>
          </a:p>
          <a:p>
            <a:pPr>
              <a:lnSpc>
                <a:spcPct val="100000"/>
              </a:lnSpc>
              <a:spcBef>
                <a:spcPts val="0"/>
              </a:spcBef>
            </a:pPr>
            <a:endParaRPr lang="en-GB" dirty="0">
              <a:solidFill>
                <a:srgbClr val="0070C0"/>
              </a:solidFill>
            </a:endParaRPr>
          </a:p>
          <a:p>
            <a:pPr>
              <a:lnSpc>
                <a:spcPct val="100000"/>
              </a:lnSpc>
              <a:spcBef>
                <a:spcPts val="0"/>
              </a:spcBef>
            </a:pPr>
            <a:r>
              <a:rPr lang="en-GB" dirty="0">
                <a:solidFill>
                  <a:srgbClr val="0070C0"/>
                </a:solidFill>
              </a:rPr>
              <a:t>Implications for other NDDs? </a:t>
            </a:r>
          </a:p>
        </p:txBody>
      </p:sp>
    </p:spTree>
    <p:extLst>
      <p:ext uri="{BB962C8B-B14F-4D97-AF65-F5344CB8AC3E}">
        <p14:creationId xmlns:p14="http://schemas.microsoft.com/office/powerpoint/2010/main" val="591581609"/>
      </p:ext>
    </p:extLst>
  </p:cSld>
  <p:clrMapOvr>
    <a:masterClrMapping/>
  </p:clrMapOvr>
  <mc:AlternateContent xmlns:mc="http://schemas.openxmlformats.org/markup-compatibility/2006" xmlns:p14="http://schemas.microsoft.com/office/powerpoint/2010/main">
    <mc:Choice Requires="p14">
      <p:transition spd="slow" p14:dur="2000" advTm="94484"/>
    </mc:Choice>
    <mc:Fallback xmlns="">
      <p:transition spd="slow" advTm="944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A60FE-5F09-0E10-0BDF-B898EDD312CB}"/>
              </a:ext>
            </a:extLst>
          </p:cNvPr>
          <p:cNvSpPr>
            <a:spLocks noGrp="1"/>
          </p:cNvSpPr>
          <p:nvPr>
            <p:ph type="title"/>
          </p:nvPr>
        </p:nvSpPr>
        <p:spPr>
          <a:xfrm>
            <a:off x="191947" y="282006"/>
            <a:ext cx="11807220" cy="587136"/>
          </a:xfrm>
        </p:spPr>
        <p:txBody>
          <a:bodyPr>
            <a:normAutofit fontScale="90000"/>
          </a:bodyPr>
          <a:lstStyle/>
          <a:p>
            <a:pPr algn="ctr"/>
            <a:r>
              <a:rPr lang="en-GB" dirty="0">
                <a:solidFill>
                  <a:srgbClr val="0070C0"/>
                </a:solidFill>
              </a:rPr>
              <a:t>Summary points</a:t>
            </a:r>
          </a:p>
        </p:txBody>
      </p:sp>
      <p:sp>
        <p:nvSpPr>
          <p:cNvPr id="3" name="Content Placeholder 2">
            <a:extLst>
              <a:ext uri="{FF2B5EF4-FFF2-40B4-BE49-F238E27FC236}">
                <a16:creationId xmlns:a16="http://schemas.microsoft.com/office/drawing/2014/main" id="{8FE88914-FE01-12A1-FFD0-68C8247E7956}"/>
              </a:ext>
            </a:extLst>
          </p:cNvPr>
          <p:cNvSpPr>
            <a:spLocks noGrp="1"/>
          </p:cNvSpPr>
          <p:nvPr>
            <p:ph idx="1"/>
          </p:nvPr>
        </p:nvSpPr>
        <p:spPr>
          <a:xfrm>
            <a:off x="261257" y="869142"/>
            <a:ext cx="11625943" cy="4467968"/>
          </a:xfrm>
        </p:spPr>
        <p:txBody>
          <a:bodyPr>
            <a:normAutofit fontScale="77500" lnSpcReduction="20000"/>
          </a:bodyPr>
          <a:lstStyle/>
          <a:p>
            <a:pPr>
              <a:lnSpc>
                <a:spcPct val="100000"/>
              </a:lnSpc>
              <a:spcBef>
                <a:spcPts val="0"/>
              </a:spcBef>
            </a:pPr>
            <a:r>
              <a:rPr lang="en-GB" dirty="0">
                <a:solidFill>
                  <a:srgbClr val="0070C0"/>
                </a:solidFill>
              </a:rPr>
              <a:t>Impaired sight is significantly associated with NDDs.   It is a modifiable risk factor – and should be viewed along with hypertension, smoking, excessive alcohol intake, inactivity, obesity, depression, isolation, living with pollution, hearing loss, traumatic brain injury, diabetes as a factor to manage and treat, to reduce NDD risk.</a:t>
            </a:r>
          </a:p>
          <a:p>
            <a:pPr>
              <a:lnSpc>
                <a:spcPct val="100000"/>
              </a:lnSpc>
              <a:spcBef>
                <a:spcPts val="0"/>
              </a:spcBef>
            </a:pPr>
            <a:endParaRPr lang="en-GB" dirty="0">
              <a:solidFill>
                <a:srgbClr val="0070C0"/>
              </a:solidFill>
            </a:endParaRPr>
          </a:p>
          <a:p>
            <a:pPr>
              <a:lnSpc>
                <a:spcPct val="100000"/>
              </a:lnSpc>
              <a:spcBef>
                <a:spcPts val="0"/>
              </a:spcBef>
            </a:pPr>
            <a:r>
              <a:rPr lang="en-GB" dirty="0">
                <a:solidFill>
                  <a:srgbClr val="0070C0"/>
                </a:solidFill>
              </a:rPr>
              <a:t>Sight problems increase the impact of NDDs – and must be actively diagnosed.  Cataract removal for example can significantly increase function and QoL in </a:t>
            </a:r>
            <a:r>
              <a:rPr lang="en-GB" dirty="0" err="1">
                <a:solidFill>
                  <a:srgbClr val="0070C0"/>
                </a:solidFill>
              </a:rPr>
              <a:t>PwNDDs</a:t>
            </a:r>
            <a:r>
              <a:rPr lang="en-GB" dirty="0">
                <a:solidFill>
                  <a:srgbClr val="0070C0"/>
                </a:solidFill>
              </a:rPr>
              <a:t> and greatly reduce caregiver burden. </a:t>
            </a:r>
          </a:p>
          <a:p>
            <a:pPr>
              <a:lnSpc>
                <a:spcPct val="100000"/>
              </a:lnSpc>
              <a:spcBef>
                <a:spcPts val="0"/>
              </a:spcBef>
            </a:pPr>
            <a:r>
              <a:rPr lang="en-GB" dirty="0">
                <a:solidFill>
                  <a:srgbClr val="0070C0"/>
                </a:solidFill>
              </a:rPr>
              <a:t> Simple tips we have discussed for improving the environment to maximise sight / reduce the impact of vision loss can be put in place and taught to patients and caregivers.</a:t>
            </a:r>
          </a:p>
          <a:p>
            <a:pPr>
              <a:lnSpc>
                <a:spcPct val="100000"/>
              </a:lnSpc>
              <a:spcBef>
                <a:spcPts val="0"/>
              </a:spcBef>
            </a:pPr>
            <a:r>
              <a:rPr lang="en-GB" dirty="0">
                <a:solidFill>
                  <a:srgbClr val="0070C0"/>
                </a:solidFill>
              </a:rPr>
              <a:t>Unusual phenomena discussed such as blind sight (and blind to blind sight) and Charles Bonnet Syndrome highlight the importance of actively and frequently checking with patients and family caregivers for THEIR perspective on issues around sight.</a:t>
            </a:r>
          </a:p>
          <a:p>
            <a:pPr>
              <a:lnSpc>
                <a:spcPct val="100000"/>
              </a:lnSpc>
              <a:spcBef>
                <a:spcPts val="0"/>
              </a:spcBef>
            </a:pPr>
            <a:r>
              <a:rPr lang="en-GB" dirty="0">
                <a:solidFill>
                  <a:srgbClr val="0070C0"/>
                </a:solidFill>
              </a:rPr>
              <a:t>Regular optician visits are essential, as is maintaining good care of visual aids.</a:t>
            </a:r>
          </a:p>
          <a:p>
            <a:pPr>
              <a:lnSpc>
                <a:spcPct val="100000"/>
              </a:lnSpc>
              <a:spcBef>
                <a:spcPts val="0"/>
              </a:spcBef>
            </a:pPr>
            <a:r>
              <a:rPr lang="en-GB" dirty="0">
                <a:solidFill>
                  <a:srgbClr val="0070C0"/>
                </a:solidFill>
              </a:rPr>
              <a:t>We stressed the importance of avoiding diagnostic overshadowing.</a:t>
            </a:r>
          </a:p>
          <a:p>
            <a:pPr>
              <a:lnSpc>
                <a:spcPct val="100000"/>
              </a:lnSpc>
              <a:spcBef>
                <a:spcPts val="0"/>
              </a:spcBef>
            </a:pPr>
            <a:endParaRPr lang="en-GB" dirty="0">
              <a:solidFill>
                <a:srgbClr val="0070C0"/>
              </a:solidFill>
            </a:endParaRPr>
          </a:p>
        </p:txBody>
      </p:sp>
    </p:spTree>
    <p:extLst>
      <p:ext uri="{BB962C8B-B14F-4D97-AF65-F5344CB8AC3E}">
        <p14:creationId xmlns:p14="http://schemas.microsoft.com/office/powerpoint/2010/main" val="3068339127"/>
      </p:ext>
    </p:extLst>
  </p:cSld>
  <p:clrMapOvr>
    <a:masterClrMapping/>
  </p:clrMapOvr>
  <mc:AlternateContent xmlns:mc="http://schemas.openxmlformats.org/markup-compatibility/2006" xmlns:p14="http://schemas.microsoft.com/office/powerpoint/2010/main">
    <mc:Choice Requires="p14">
      <p:transition spd="slow" p14:dur="2000" advTm="220588"/>
    </mc:Choice>
    <mc:Fallback xmlns="">
      <p:transition spd="slow" advTm="22058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3454-3B84-05DF-3418-59C12571146F}"/>
              </a:ext>
            </a:extLst>
          </p:cNvPr>
          <p:cNvSpPr>
            <a:spLocks noGrp="1"/>
          </p:cNvSpPr>
          <p:nvPr>
            <p:ph type="title"/>
          </p:nvPr>
        </p:nvSpPr>
        <p:spPr>
          <a:xfrm>
            <a:off x="335902" y="365125"/>
            <a:ext cx="11728580" cy="642581"/>
          </a:xfrm>
        </p:spPr>
        <p:txBody>
          <a:bodyPr>
            <a:normAutofit fontScale="90000"/>
          </a:bodyPr>
          <a:lstStyle/>
          <a:p>
            <a:r>
              <a:rPr lang="en-GB" b="1" dirty="0">
                <a:solidFill>
                  <a:srgbClr val="0070C0"/>
                </a:solidFill>
              </a:rPr>
              <a:t>Activity 1</a:t>
            </a:r>
            <a:r>
              <a:rPr lang="en-GB" dirty="0">
                <a:solidFill>
                  <a:srgbClr val="0070C0"/>
                </a:solidFill>
              </a:rPr>
              <a:t> – </a:t>
            </a:r>
            <a:r>
              <a:rPr lang="en-GB" sz="2000" dirty="0">
                <a:solidFill>
                  <a:srgbClr val="0070C0"/>
                </a:solidFill>
              </a:rPr>
              <a:t>allow 20 minutes, and a further 20 minutes for a tutor led class discussion of your responses</a:t>
            </a:r>
            <a:r>
              <a:rPr lang="en-GB" dirty="0">
                <a:solidFill>
                  <a:srgbClr val="0070C0"/>
                </a:solidFill>
              </a:rPr>
              <a:t>. </a:t>
            </a:r>
          </a:p>
        </p:txBody>
      </p:sp>
      <p:sp>
        <p:nvSpPr>
          <p:cNvPr id="3" name="Content Placeholder 2">
            <a:extLst>
              <a:ext uri="{FF2B5EF4-FFF2-40B4-BE49-F238E27FC236}">
                <a16:creationId xmlns:a16="http://schemas.microsoft.com/office/drawing/2014/main" id="{041AE160-69AF-FE1A-5BEB-A7FA7EB349FF}"/>
              </a:ext>
            </a:extLst>
          </p:cNvPr>
          <p:cNvSpPr>
            <a:spLocks noGrp="1"/>
          </p:cNvSpPr>
          <p:nvPr>
            <p:ph idx="1"/>
          </p:nvPr>
        </p:nvSpPr>
        <p:spPr>
          <a:xfrm>
            <a:off x="838200" y="1007706"/>
            <a:ext cx="10515600" cy="5169257"/>
          </a:xfrm>
        </p:spPr>
        <p:txBody>
          <a:bodyPr/>
          <a:lstStyle/>
          <a:p>
            <a:r>
              <a:rPr lang="en-GB" dirty="0">
                <a:solidFill>
                  <a:srgbClr val="0070C0"/>
                </a:solidFill>
              </a:rPr>
              <a:t>Make some notes on your thoughts on the following questions:</a:t>
            </a:r>
          </a:p>
          <a:p>
            <a:r>
              <a:rPr lang="en-GB" dirty="0">
                <a:solidFill>
                  <a:srgbClr val="0070C0"/>
                </a:solidFill>
              </a:rPr>
              <a:t>What is the relevance of understanding Charles Bonnet Syndrome when caring for a person with an advanced NDD? </a:t>
            </a:r>
          </a:p>
          <a:p>
            <a:r>
              <a:rPr lang="en-GB" dirty="0">
                <a:solidFill>
                  <a:srgbClr val="0070C0"/>
                </a:solidFill>
              </a:rPr>
              <a:t>What is the potential impact of being ‘blind to blindsight’ for a person with advancing Parkinson’s disease? </a:t>
            </a:r>
          </a:p>
          <a:p>
            <a:r>
              <a:rPr lang="en-GB" dirty="0">
                <a:solidFill>
                  <a:srgbClr val="0070C0"/>
                </a:solidFill>
              </a:rPr>
              <a:t>What reasons can you give to emphasise the importance of regular optician assessment for:</a:t>
            </a:r>
          </a:p>
          <a:p>
            <a:r>
              <a:rPr lang="en-GB" dirty="0">
                <a:solidFill>
                  <a:srgbClr val="0070C0"/>
                </a:solidFill>
              </a:rPr>
              <a:t>1 Elderly people generally</a:t>
            </a:r>
          </a:p>
          <a:p>
            <a:r>
              <a:rPr lang="en-GB" dirty="0">
                <a:solidFill>
                  <a:srgbClr val="0070C0"/>
                </a:solidFill>
              </a:rPr>
              <a:t>2 People with NDDs? </a:t>
            </a:r>
          </a:p>
          <a:p>
            <a:endParaRPr lang="en-GB" dirty="0">
              <a:solidFill>
                <a:srgbClr val="0070C0"/>
              </a:solidFill>
            </a:endParaRPr>
          </a:p>
          <a:p>
            <a:endParaRPr lang="en-GB" dirty="0">
              <a:solidFill>
                <a:srgbClr val="0070C0"/>
              </a:solidFill>
            </a:endParaRPr>
          </a:p>
          <a:p>
            <a:endParaRPr lang="en-GB" dirty="0">
              <a:solidFill>
                <a:srgbClr val="0070C0"/>
              </a:solidFill>
            </a:endParaRPr>
          </a:p>
          <a:p>
            <a:endParaRPr lang="en-GB" dirty="0">
              <a:solidFill>
                <a:srgbClr val="0070C0"/>
              </a:solidFill>
            </a:endParaRPr>
          </a:p>
          <a:p>
            <a:endParaRPr lang="en-GB" dirty="0">
              <a:solidFill>
                <a:srgbClr val="0070C0"/>
              </a:solidFill>
            </a:endParaRPr>
          </a:p>
          <a:p>
            <a:endParaRPr lang="en-GB" dirty="0">
              <a:solidFill>
                <a:srgbClr val="0070C0"/>
              </a:solidFill>
            </a:endParaRPr>
          </a:p>
          <a:p>
            <a:endParaRPr lang="en-GB" dirty="0">
              <a:solidFill>
                <a:srgbClr val="0070C0"/>
              </a:solidFill>
            </a:endParaRPr>
          </a:p>
          <a:p>
            <a:endParaRPr lang="en-GB" dirty="0">
              <a:solidFill>
                <a:srgbClr val="0070C0"/>
              </a:solidFill>
            </a:endParaRPr>
          </a:p>
          <a:p>
            <a:endParaRPr lang="en-GB" dirty="0">
              <a:solidFill>
                <a:srgbClr val="0070C0"/>
              </a:solidFill>
            </a:endParaRPr>
          </a:p>
          <a:p>
            <a:endParaRPr lang="en-GB" dirty="0">
              <a:solidFill>
                <a:srgbClr val="0070C0"/>
              </a:solidFill>
            </a:endParaRPr>
          </a:p>
        </p:txBody>
      </p:sp>
    </p:spTree>
    <p:extLst>
      <p:ext uri="{BB962C8B-B14F-4D97-AF65-F5344CB8AC3E}">
        <p14:creationId xmlns:p14="http://schemas.microsoft.com/office/powerpoint/2010/main" val="1562903989"/>
      </p:ext>
    </p:extLst>
  </p:cSld>
  <p:clrMapOvr>
    <a:masterClrMapping/>
  </p:clrMapOvr>
  <mc:AlternateContent xmlns:mc="http://schemas.openxmlformats.org/markup-compatibility/2006" xmlns:p14="http://schemas.microsoft.com/office/powerpoint/2010/main">
    <mc:Choice Requires="p14">
      <p:transition spd="slow" p14:dur="2000" advTm="110906"/>
    </mc:Choice>
    <mc:Fallback xmlns="">
      <p:transition spd="slow" advTm="11090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C88C0-89AD-3C22-3422-0C9957D26491}"/>
              </a:ext>
            </a:extLst>
          </p:cNvPr>
          <p:cNvSpPr>
            <a:spLocks noGrp="1"/>
          </p:cNvSpPr>
          <p:nvPr>
            <p:ph type="title"/>
          </p:nvPr>
        </p:nvSpPr>
        <p:spPr>
          <a:xfrm>
            <a:off x="1309913" y="114054"/>
            <a:ext cx="9603275" cy="576411"/>
          </a:xfrm>
        </p:spPr>
        <p:txBody>
          <a:bodyPr>
            <a:normAutofit fontScale="90000"/>
          </a:bodyPr>
          <a:lstStyle/>
          <a:p>
            <a:r>
              <a:rPr lang="en-GB" dirty="0">
                <a:solidFill>
                  <a:srgbClr val="0070C0"/>
                </a:solidFill>
              </a:rPr>
              <a:t>References</a:t>
            </a:r>
          </a:p>
        </p:txBody>
      </p:sp>
      <p:sp>
        <p:nvSpPr>
          <p:cNvPr id="3" name="Content Placeholder 2">
            <a:extLst>
              <a:ext uri="{FF2B5EF4-FFF2-40B4-BE49-F238E27FC236}">
                <a16:creationId xmlns:a16="http://schemas.microsoft.com/office/drawing/2014/main" id="{357B7304-AEFB-E512-DBDF-79A4814B61CE}"/>
              </a:ext>
            </a:extLst>
          </p:cNvPr>
          <p:cNvSpPr>
            <a:spLocks noGrp="1"/>
          </p:cNvSpPr>
          <p:nvPr>
            <p:ph idx="1"/>
          </p:nvPr>
        </p:nvSpPr>
        <p:spPr>
          <a:xfrm>
            <a:off x="429208" y="1166327"/>
            <a:ext cx="11513976" cy="4775880"/>
          </a:xfrm>
        </p:spPr>
        <p:txBody>
          <a:bodyPr>
            <a:normAutofit/>
          </a:bodyPr>
          <a:lstStyle/>
          <a:p>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Alzheimer’s Society (2023) Sight and hearing loss with dementia, </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https://www.alzheimers.org.uk/about-dementia/symptoms-and-diagnosis/sight-hearing-loss#:~:text=However%2C%20people%20with%20dementia%20can,problems%2C%20but%20have%20healthy%20eyes</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(Visited 28-07-2023)</a:t>
            </a:r>
          </a:p>
          <a:p>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Balan, I.,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Bilger</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N.,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Saparov</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D.,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Hryb</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I., &amp;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Abdyraimov</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A. (2023). Sleep Deprivation in Middle Age May Increase Dementia Risk: A Review. </a:t>
            </a:r>
            <a:r>
              <a:rPr lang="en-GB" sz="1600" b="0" i="1"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Cureus</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a:t>
            </a:r>
            <a:r>
              <a:rPr lang="en-GB" sz="1600" b="0" i="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15</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(4).</a:t>
            </a:r>
          </a:p>
          <a:p>
            <a:r>
              <a:rPr lang="en-GB" sz="1600" dirty="0" err="1">
                <a:solidFill>
                  <a:srgbClr val="0070C0"/>
                </a:solidFill>
                <a:latin typeface="Calibri" panose="020F0502020204030204" pitchFamily="34" charset="0"/>
                <a:ea typeface="Calibri" panose="020F0502020204030204" pitchFamily="34" charset="0"/>
                <a:cs typeface="Calibri" panose="020F0502020204030204" pitchFamily="34" charset="0"/>
              </a:rPr>
              <a:t>Dhooge</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 P, </a:t>
            </a:r>
            <a:r>
              <a:rPr lang="en-GB" sz="1600" dirty="0" err="1">
                <a:solidFill>
                  <a:srgbClr val="0070C0"/>
                </a:solidFill>
                <a:latin typeface="Calibri" panose="020F0502020204030204" pitchFamily="34" charset="0"/>
                <a:ea typeface="Calibri" panose="020F0502020204030204" pitchFamily="34" charset="0"/>
                <a:cs typeface="Calibri" panose="020F0502020204030204" pitchFamily="34" charset="0"/>
              </a:rPr>
              <a:t>Klerverling</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 B (2022), Charles Bonnet Syndrome: a condition of the visually impaired, Anneals of Eye Science, Vol 7, </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https://aes.amegroups.org/article/view/6863/html#:~:text=in%20this%20edition%20of%20AES,of%20vision'%20(1)</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a:t>
            </a:r>
          </a:p>
          <a:p>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Diederich</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NJ, Stebbins G,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Schiltz</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C, Goetz CG. Are patients with Parkinson's disease blind to blindsight? Brain. 2014 Jun;137(Pt 6):1838-49.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doi</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10.1093/brain/awu094.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Epub</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2014 Apr 24. PMID: 24764573; PMCID: PMC4032103.</a:t>
            </a:r>
            <a:endPar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Ehrlich JR, Goldstein J,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Swenor</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BK, Whitson H,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Langa</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KM,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Veliz</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P. Addition of Vision Impairment to a Life-Course Model of Potentially Modifiable Dementia Risk Factors in the US. JAMA Neurol. 2022 Jun 1;79(6):623-626. </a:t>
            </a:r>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doi</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10.1001/jamaneurol.2022.0723. </a:t>
            </a:r>
          </a:p>
          <a:p>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Livingston G, Huntley J, </a:t>
            </a:r>
            <a:r>
              <a:rPr lang="en-GB" sz="1600" dirty="0" err="1">
                <a:solidFill>
                  <a:srgbClr val="0070C0"/>
                </a:solidFill>
                <a:latin typeface="Calibri" panose="020F0502020204030204" pitchFamily="34" charset="0"/>
                <a:ea typeface="Calibri" panose="020F0502020204030204" pitchFamily="34" charset="0"/>
                <a:cs typeface="Calibri" panose="020F0502020204030204" pitchFamily="34" charset="0"/>
              </a:rPr>
              <a:t>Sommerlad</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 A, Ames D, Ballard C, Banerjee S et al (2020) Dementia prevention, intervention and care: 2020 report of The Lancet Commission, Vol 396, issue 10248 (413-446). </a:t>
            </a:r>
          </a:p>
          <a:p>
            <a:endPar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8308122"/>
      </p:ext>
    </p:extLst>
  </p:cSld>
  <p:clrMapOvr>
    <a:masterClrMapping/>
  </p:clrMapOvr>
  <mc:AlternateContent xmlns:mc="http://schemas.openxmlformats.org/markup-compatibility/2006" xmlns:p14="http://schemas.microsoft.com/office/powerpoint/2010/main">
    <mc:Choice Requires="p14">
      <p:transition spd="slow" p14:dur="2000" advTm="7761"/>
    </mc:Choice>
    <mc:Fallback xmlns="">
      <p:transition spd="slow" advTm="776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C88C0-89AD-3C22-3422-0C9957D26491}"/>
              </a:ext>
            </a:extLst>
          </p:cNvPr>
          <p:cNvSpPr>
            <a:spLocks noGrp="1"/>
          </p:cNvSpPr>
          <p:nvPr>
            <p:ph type="title"/>
          </p:nvPr>
        </p:nvSpPr>
        <p:spPr>
          <a:xfrm>
            <a:off x="1309913" y="114054"/>
            <a:ext cx="9603275" cy="576411"/>
          </a:xfrm>
        </p:spPr>
        <p:txBody>
          <a:bodyPr>
            <a:normAutofit fontScale="90000"/>
          </a:bodyPr>
          <a:lstStyle/>
          <a:p>
            <a:r>
              <a:rPr lang="en-GB" dirty="0">
                <a:solidFill>
                  <a:srgbClr val="0070C0"/>
                </a:solidFill>
              </a:rPr>
              <a:t>References</a:t>
            </a:r>
          </a:p>
        </p:txBody>
      </p:sp>
      <p:sp>
        <p:nvSpPr>
          <p:cNvPr id="3" name="Content Placeholder 2">
            <a:extLst>
              <a:ext uri="{FF2B5EF4-FFF2-40B4-BE49-F238E27FC236}">
                <a16:creationId xmlns:a16="http://schemas.microsoft.com/office/drawing/2014/main" id="{357B7304-AEFB-E512-DBDF-79A4814B61CE}"/>
              </a:ext>
            </a:extLst>
          </p:cNvPr>
          <p:cNvSpPr>
            <a:spLocks noGrp="1"/>
          </p:cNvSpPr>
          <p:nvPr>
            <p:ph idx="1"/>
          </p:nvPr>
        </p:nvSpPr>
        <p:spPr>
          <a:xfrm>
            <a:off x="429208" y="1166327"/>
            <a:ext cx="11513976" cy="4775880"/>
          </a:xfrm>
        </p:spPr>
        <p:txBody>
          <a:bodyPr>
            <a:normAutofit/>
          </a:bodyPr>
          <a:lstStyle/>
          <a:p>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Royal National </a:t>
            </a:r>
            <a:r>
              <a:rPr lang="en-GB" sz="1600" dirty="0" err="1">
                <a:solidFill>
                  <a:srgbClr val="0070C0"/>
                </a:solidFill>
                <a:latin typeface="Calibri" panose="020F0502020204030204" pitchFamily="34" charset="0"/>
                <a:ea typeface="Calibri" panose="020F0502020204030204" pitchFamily="34" charset="0"/>
                <a:cs typeface="Calibri" panose="020F0502020204030204" pitchFamily="34" charset="0"/>
              </a:rPr>
              <a:t>Insitute</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 of Blind People (RNIB) Charles Bonnet Syndrome, </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https://www.rnib.org.uk/your-eyes/eye-conditions-az/charles-bonnet-syndrome/</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  Visited 01 08 2023. </a:t>
            </a:r>
          </a:p>
          <a:p>
            <a:r>
              <a:rPr lang="en-GB" sz="1600" b="0" i="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Tamietto</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M, de Gelder B. Neural bases of the non-conscious perception of emotional signals. </a:t>
            </a:r>
            <a:r>
              <a:rPr lang="en-GB" sz="1600" b="0" i="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Nature Rev </a:t>
            </a:r>
            <a:r>
              <a:rPr lang="en-GB" sz="1600" b="0" i="1"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Neurosci</a:t>
            </a:r>
            <a:r>
              <a:rPr lang="en-GB" sz="1600" b="0" i="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a:t>
            </a:r>
            <a:r>
              <a:rPr lang="en-GB" sz="1600" b="0" i="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2010;11:697–709</a:t>
            </a:r>
            <a:endPar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r>
              <a:rPr lang="en-GB" sz="1600" dirty="0" err="1">
                <a:solidFill>
                  <a:srgbClr val="0070C0"/>
                </a:solidFill>
                <a:latin typeface="Calibri" panose="020F0502020204030204" pitchFamily="34" charset="0"/>
                <a:ea typeface="Calibri" panose="020F0502020204030204" pitchFamily="34" charset="0"/>
                <a:cs typeface="Calibri" panose="020F0502020204030204" pitchFamily="34" charset="0"/>
              </a:rPr>
              <a:t>Ursell</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rPr>
              <a:t> P, Vision 2020 The Right To Sight UK; Dementia and Sight Loss Interest Group, </a:t>
            </a:r>
            <a:r>
              <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https://media.rnib.org.uk/documents/Cataracts_and_dementia_factsheet.pdf</a:t>
            </a:r>
            <a:endPar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r>
              <a:rPr lang="en-GB" sz="1600" b="0" dirty="0" err="1">
                <a:solidFill>
                  <a:srgbClr val="0070C0"/>
                </a:solidFill>
                <a:effectLst/>
                <a:latin typeface="Calibri" panose="020F0502020204030204" pitchFamily="34" charset="0"/>
                <a:ea typeface="Calibri" panose="020F0502020204030204" pitchFamily="34" charset="0"/>
                <a:cs typeface="Calibri" panose="020F0502020204030204" pitchFamily="34" charset="0"/>
              </a:rPr>
              <a:t>Weiskrantz</a:t>
            </a:r>
            <a:r>
              <a:rPr lang="en-GB" sz="1600" b="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L. Blindsight: a case study and implications. Oxford: Oxford University Press; 1986.</a:t>
            </a:r>
            <a:endPar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endParaRPr lang="en-GB" sz="1600" dirty="0">
              <a:solidFill>
                <a:srgbClr val="0070C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6209044"/>
      </p:ext>
    </p:extLst>
  </p:cSld>
  <p:clrMapOvr>
    <a:masterClrMapping/>
  </p:clrMapOvr>
  <mc:AlternateContent xmlns:mc="http://schemas.openxmlformats.org/markup-compatibility/2006" xmlns:p14="http://schemas.microsoft.com/office/powerpoint/2010/main">
    <mc:Choice Requires="p14">
      <p:transition spd="slow" p14:dur="2000" advTm="6900"/>
    </mc:Choice>
    <mc:Fallback xmlns="">
      <p:transition spd="slow" advTm="69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b="1"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333043"/>
      </p:ext>
    </p:extLst>
  </p:cSld>
  <p:clrMapOvr>
    <a:masterClrMapping/>
  </p:clrMapOvr>
  <mc:AlternateContent xmlns:mc="http://schemas.openxmlformats.org/markup-compatibility/2006" xmlns:p14="http://schemas.microsoft.com/office/powerpoint/2010/main">
    <mc:Choice Requires="p14">
      <p:transition spd="slow" p14:dur="2000" advTm="13026"/>
    </mc:Choice>
    <mc:Fallback xmlns="">
      <p:transition spd="slow" advTm="1302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b="1"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406684"/>
      </p:ext>
    </p:extLst>
  </p:cSld>
  <p:clrMapOvr>
    <a:masterClrMapping/>
  </p:clrMapOvr>
  <mc:AlternateContent xmlns:mc="http://schemas.openxmlformats.org/markup-compatibility/2006" xmlns:p14="http://schemas.microsoft.com/office/powerpoint/2010/main">
    <mc:Choice Requires="p14">
      <p:transition spd="slow" p14:dur="2000" advTm="18532"/>
    </mc:Choice>
    <mc:Fallback xmlns="">
      <p:transition spd="slow" advTm="1853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B3FA0-5DC1-A7D4-C6D8-50E7B92DC1CF}"/>
              </a:ext>
            </a:extLst>
          </p:cNvPr>
          <p:cNvSpPr>
            <a:spLocks noGrp="1"/>
          </p:cNvSpPr>
          <p:nvPr>
            <p:ph type="title"/>
          </p:nvPr>
        </p:nvSpPr>
        <p:spPr/>
        <p:txBody>
          <a:bodyPr/>
          <a:lstStyle/>
          <a:p>
            <a:r>
              <a:rPr lang="en-GB" b="1" dirty="0">
                <a:solidFill>
                  <a:srgbClr val="0070C0"/>
                </a:solidFill>
              </a:rPr>
              <a:t>Duration</a:t>
            </a:r>
          </a:p>
        </p:txBody>
      </p:sp>
      <p:sp>
        <p:nvSpPr>
          <p:cNvPr id="3" name="Content Placeholder 2">
            <a:extLst>
              <a:ext uri="{FF2B5EF4-FFF2-40B4-BE49-F238E27FC236}">
                <a16:creationId xmlns:a16="http://schemas.microsoft.com/office/drawing/2014/main" id="{07E2F1BB-7CD0-2E58-4813-F013D21E26CF}"/>
              </a:ext>
            </a:extLst>
          </p:cNvPr>
          <p:cNvSpPr>
            <a:spLocks noGrp="1"/>
          </p:cNvSpPr>
          <p:nvPr>
            <p:ph idx="1"/>
          </p:nvPr>
        </p:nvSpPr>
        <p:spPr/>
        <p:txBody>
          <a:bodyPr/>
          <a:lstStyle/>
          <a:p>
            <a:r>
              <a:rPr lang="en-GB" dirty="0">
                <a:solidFill>
                  <a:srgbClr val="0070C0"/>
                </a:solidFill>
              </a:rPr>
              <a:t>Recorded lecture time – 1 hour 10 minutes</a:t>
            </a:r>
          </a:p>
          <a:p>
            <a:r>
              <a:rPr lang="en-GB" dirty="0">
                <a:solidFill>
                  <a:srgbClr val="0070C0"/>
                </a:solidFill>
              </a:rPr>
              <a:t>Activity 1 – 40 minutes (20 minutes plus 20 minutes tutor led class discussion of student responses)</a:t>
            </a:r>
          </a:p>
          <a:p>
            <a:r>
              <a:rPr lang="en-GB" dirty="0">
                <a:solidFill>
                  <a:srgbClr val="0070C0"/>
                </a:solidFill>
              </a:rPr>
              <a:t>Questions – 10 minutes. </a:t>
            </a:r>
          </a:p>
          <a:p>
            <a:r>
              <a:rPr lang="en-GB" dirty="0">
                <a:solidFill>
                  <a:srgbClr val="0070C0"/>
                </a:solidFill>
              </a:rPr>
              <a:t>Total – 2 hours. </a:t>
            </a:r>
          </a:p>
          <a:p>
            <a:endParaRPr lang="en-GB" dirty="0">
              <a:solidFill>
                <a:srgbClr val="0070C0"/>
              </a:solidFill>
            </a:endParaRPr>
          </a:p>
        </p:txBody>
      </p:sp>
    </p:spTree>
    <p:extLst>
      <p:ext uri="{BB962C8B-B14F-4D97-AF65-F5344CB8AC3E}">
        <p14:creationId xmlns:p14="http://schemas.microsoft.com/office/powerpoint/2010/main" val="3493224128"/>
      </p:ext>
    </p:extLst>
  </p:cSld>
  <p:clrMapOvr>
    <a:masterClrMapping/>
  </p:clrMapOvr>
  <mc:AlternateContent xmlns:mc="http://schemas.openxmlformats.org/markup-compatibility/2006" xmlns:p14="http://schemas.microsoft.com/office/powerpoint/2010/main">
    <mc:Choice Requires="p14">
      <p:transition spd="slow" p14:dur="2000" advTm="65057"/>
    </mc:Choice>
    <mc:Fallback xmlns="">
      <p:transition spd="slow" advTm="6505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3476</Words>
  <Application>Microsoft Office PowerPoint</Application>
  <PresentationFormat>Widescreen</PresentationFormat>
  <Paragraphs>187</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Indy Serif</vt:lpstr>
      <vt:lpstr>Office Theme</vt:lpstr>
      <vt:lpstr>Comprehensive Care</vt:lpstr>
      <vt:lpstr>Aims</vt:lpstr>
      <vt:lpstr>Importance of modifiable factors in NDDs …and the relevance of impaired vision </vt:lpstr>
      <vt:lpstr>PowerPoint Presentation</vt:lpstr>
      <vt:lpstr>PowerPoint Presentation</vt:lpstr>
      <vt:lpstr>Cataracts and macular degeneration</vt:lpstr>
      <vt:lpstr>Identifying cataracts in people with NDDs</vt:lpstr>
      <vt:lpstr>Identifying Visual problems in people with NDDs</vt:lpstr>
      <vt:lpstr>About cataract surgery for people with NDDs</vt:lpstr>
      <vt:lpstr>General anaesthesia for cataracts in advanced NDDs</vt:lpstr>
      <vt:lpstr>Tips for reducing impact of sight loss for PwNDDs</vt:lpstr>
      <vt:lpstr>Charles Bonnet Syndrome</vt:lpstr>
      <vt:lpstr>Charles Bonnet Syndrome</vt:lpstr>
      <vt:lpstr>Charles Bonnet</vt:lpstr>
      <vt:lpstr>Prevalence of CBS</vt:lpstr>
      <vt:lpstr>PowerPoint Presentation</vt:lpstr>
      <vt:lpstr>PowerPoint Presentation</vt:lpstr>
      <vt:lpstr>Some key points concerning CBS</vt:lpstr>
      <vt:lpstr>Some More key points concerning CBS</vt:lpstr>
      <vt:lpstr>Some More key points concerning CBS</vt:lpstr>
      <vt:lpstr>Blind sight</vt:lpstr>
      <vt:lpstr>PowerPoint Presentation</vt:lpstr>
      <vt:lpstr>PowerPoint Presentation</vt:lpstr>
      <vt:lpstr>Blind to blind sight – effects in PD Diedrich et al (2014)</vt:lpstr>
      <vt:lpstr>Summary points</vt:lpstr>
      <vt:lpstr>Activity 1 – allow 20 minutes, and a further 20 minutes for a tutor led class discussion of your responses. </vt:lpstr>
      <vt:lpstr>References</vt:lpstr>
      <vt:lpstr>References</vt:lpstr>
      <vt:lpstr>Any questions?</vt:lpstr>
      <vt:lpstr>Thank you </vt:lpstr>
      <vt:lpstr>Duration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5</cp:revision>
  <dcterms:created xsi:type="dcterms:W3CDTF">2022-12-12T07:56:35Z</dcterms:created>
  <dcterms:modified xsi:type="dcterms:W3CDTF">2023-11-07T06:32:00Z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