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57" r:id="rId3"/>
    <p:sldId id="258" r:id="rId4"/>
    <p:sldId id="259" r:id="rId5"/>
    <p:sldId id="260" r:id="rId6"/>
    <p:sldId id="268" r:id="rId7"/>
    <p:sldId id="261" r:id="rId8"/>
    <p:sldId id="271" r:id="rId9"/>
    <p:sldId id="518" r:id="rId10"/>
    <p:sldId id="519" r:id="rId11"/>
    <p:sldId id="520" r:id="rId12"/>
    <p:sldId id="262" r:id="rId13"/>
    <p:sldId id="273" r:id="rId14"/>
    <p:sldId id="272" r:id="rId15"/>
    <p:sldId id="263" r:id="rId16"/>
    <p:sldId id="270" r:id="rId17"/>
    <p:sldId id="275" r:id="rId18"/>
    <p:sldId id="276" r:id="rId19"/>
    <p:sldId id="264" r:id="rId20"/>
    <p:sldId id="277" r:id="rId21"/>
    <p:sldId id="279" r:id="rId22"/>
    <p:sldId id="280" r:id="rId23"/>
    <p:sldId id="281" r:id="rId24"/>
    <p:sldId id="282" r:id="rId25"/>
    <p:sldId id="283" r:id="rId26"/>
    <p:sldId id="516" r:id="rId27"/>
    <p:sldId id="517" r:id="rId28"/>
    <p:sldId id="269" r:id="rId29"/>
    <p:sldId id="274" r:id="rId30"/>
    <p:sldId id="278" r:id="rId31"/>
    <p:sldId id="514" r:id="rId32"/>
    <p:sldId id="515" r:id="rId33"/>
    <p:sldId id="52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C2ECB1CC-26C7-49EE-A1AE-2CD9828C44DB}"/>
    <pc:docChg chg="custSel modSld">
      <pc:chgData name="steve smith" userId="b48a1e4ac3f36e84" providerId="LiveId" clId="{C2ECB1CC-26C7-49EE-A1AE-2CD9828C44DB}" dt="2023-09-17T15:38:44.500" v="27" actId="20577"/>
      <pc:docMkLst>
        <pc:docMk/>
      </pc:docMkLst>
      <pc:sldChg chg="modSp mod">
        <pc:chgData name="steve smith" userId="b48a1e4ac3f36e84" providerId="LiveId" clId="{C2ECB1CC-26C7-49EE-A1AE-2CD9828C44DB}" dt="2023-09-17T15:38:44.500" v="27" actId="20577"/>
        <pc:sldMkLst>
          <pc:docMk/>
          <pc:sldMk cId="1161591771" sldId="256"/>
        </pc:sldMkLst>
        <pc:spChg chg="mod">
          <ac:chgData name="steve smith" userId="b48a1e4ac3f36e84" providerId="LiveId" clId="{C2ECB1CC-26C7-49EE-A1AE-2CD9828C44DB}" dt="2023-08-11T15:36:42.979" v="4" actId="113"/>
          <ac:spMkLst>
            <pc:docMk/>
            <pc:sldMk cId="1161591771" sldId="256"/>
            <ac:spMk id="2" creationId="{A2DF4CEB-918A-0472-B6E4-4689B9CD397B}"/>
          </ac:spMkLst>
        </pc:spChg>
        <pc:spChg chg="mod">
          <ac:chgData name="steve smith" userId="b48a1e4ac3f36e84" providerId="LiveId" clId="{C2ECB1CC-26C7-49EE-A1AE-2CD9828C44DB}" dt="2023-09-17T15:38:44.500" v="27" actId="20577"/>
          <ac:spMkLst>
            <pc:docMk/>
            <pc:sldMk cId="1161591771" sldId="256"/>
            <ac:spMk id="3" creationId="{D41D21B8-B733-D6AC-A679-00D982C92189}"/>
          </ac:spMkLst>
        </pc:spChg>
      </pc:sldChg>
      <pc:sldChg chg="modSp mod">
        <pc:chgData name="steve smith" userId="b48a1e4ac3f36e84" providerId="LiveId" clId="{C2ECB1CC-26C7-49EE-A1AE-2CD9828C44DB}" dt="2023-08-11T15:37:15.262" v="25" actId="20577"/>
        <pc:sldMkLst>
          <pc:docMk/>
          <pc:sldMk cId="868167599" sldId="521"/>
        </pc:sldMkLst>
        <pc:spChg chg="mod">
          <ac:chgData name="steve smith" userId="b48a1e4ac3f36e84" providerId="LiveId" clId="{C2ECB1CC-26C7-49EE-A1AE-2CD9828C44DB}" dt="2023-08-11T15:37:15.262" v="25" actId="20577"/>
          <ac:spMkLst>
            <pc:docMk/>
            <pc:sldMk cId="868167599" sldId="521"/>
            <ac:spMk id="2" creationId="{82E103E9-2A5C-5EDA-58B3-38A15A4D2F6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EB59E-14C3-4DAE-200D-F456156AF14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79C3B4C-94EE-90D3-7E86-900BCCDFC8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E7E57B4-FE22-86A6-D27C-4EBC2B92C794}"/>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B01DCD31-C0F9-1F7F-9E90-F5E48CA41E9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6ABDEF5-84E0-95DA-A9B7-C97E89B7292E}"/>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42219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DB03A-2375-4E5A-2A86-70221EBC993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55D7D35-ABA5-A2F5-9712-7C6B8254BA8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8FF165B-EE52-BCD7-E7BD-FFFEC72C3F81}"/>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02E8F3E8-7CA5-9D12-746F-2DB315303FB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713B8A-DB51-5A67-266D-FC3A69D2FFE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73740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E99B8-9298-2B21-4DDB-364B743C9B3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118C154-5238-C360-D7F5-09D6E885F7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CAE381-C44A-B4A4-E001-F5F83CE6F946}"/>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91C16ACE-2AF3-ADBC-9C38-05B92726766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280696B-55F3-DEDD-6C8E-656A952092EC}"/>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2947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917AB-B384-93B0-C2A7-10CF3FE4341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49F7E60-9626-E240-B3FE-8B98118BE3E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52205A5-62C9-735E-4240-E282A05170D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518399C-C98B-AE45-B998-D198B2371D14}"/>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8057C5E5-ED55-8F50-A0D5-B253D060DD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89A9EC6-4D0A-95FC-20DB-9EFC45E23EBF}"/>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0075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4E274-D414-95ED-CC6D-0D5014B68C4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EEBCB16-3D2C-B679-3CDE-F1D5F3A2D2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F956385-CD9E-054A-39D7-092100BD3D8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7B126BD-59C7-0976-0D10-4E70AAAC71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7C1A3FB-83A5-13DC-FC73-21FBEA4CD10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C84DE37-67B4-4DBD-9312-EC8DDB94B48A}"/>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35DD3B87-28EB-7D1E-840A-B22217CB432D}"/>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2EDA9DBA-4E5A-FD1D-4ADD-890859F8BC0A}"/>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109425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92605-F40A-2604-B966-A2AD30356D3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505F3C8-A413-C5D1-A7BD-B8D009698E1A}"/>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643FD186-9DAE-8BCD-EA26-F5F99ED0B56B}"/>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19AF555F-D63C-F823-A7D5-8F942FE33CFD}"/>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937906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1E709E-1478-5991-3CF5-3734CFE92FC2}"/>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5DEFFB97-BCD3-2042-571D-D5FB540D3684}"/>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B63D8F5A-2A3E-9C01-661F-037AB359E3F1}"/>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149551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73BF3-C2ED-6753-D98D-EAF78584BD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67B3375-EC92-2E30-B775-AFECC9E801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00F0BD0-276B-2596-36B0-2FA020A5B0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2E03C13-D273-A09B-7B66-9F08DC6559D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A907323B-953D-B742-A398-B2D40F81A873}"/>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8AB07EC9-0968-E9AD-2348-3C2943CE7095}"/>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517699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3F676-29E0-11D0-E3C2-96822D81FD5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7D1438-AC09-18C3-1E30-F985B0DD37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0B4BB48-CE6D-558D-FA8B-915DDFA1B9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87A817E-F48F-3D3D-9590-6D27D283B0BC}"/>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A3662443-82F7-8995-12C3-B9FFB9DF10EC}"/>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A845EC7F-2204-B751-C724-150229213650}"/>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006641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9B466-3785-0C76-23A1-FB842A54074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3CE7E0E-90BC-5822-B3FB-7D8E8462EEF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543FD73-2838-A3E0-E64A-D8CEFEDA77E7}"/>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0830F83E-EEE0-4A37-EB46-AEF2CFE6DA82}"/>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9E66CC54-6D43-849E-7460-35CE2E787ACB}"/>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175726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6083C8-2B91-BBC9-F3CC-8209173C761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F4AA070-B0A6-B3D9-3BFA-BDE3994B7B8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B80850D-21D3-2F41-9D7C-3F42BF3F2183}"/>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2CF222E9-277F-A4A1-9270-6854658DCD5B}"/>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DCAD665C-E4B4-0BA4-F562-D974D065EFE1}"/>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437564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A6C3EE-AF11-3934-6566-8D9FC3889B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57688FB-ECCA-B1C8-535C-D53EAE7176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7749EE6-CB5C-CFAA-EE95-05F1DCB7C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8BB949F3-E7E0-CF26-8138-8E6D2E5EF8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3C49E5E-D4B8-C2AC-1868-3E1F0604278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28775ED5-B37E-0E23-1ED1-B3EDAE7CBEA0}"/>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58B61C1D-559F-BF98-88C7-F6F3C3114176}"/>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E64B86F0-3F6C-070B-A6BA-E93FC545D5B9}"/>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0DFA91E8-843A-519D-8C8F-2C4AFA24B340}"/>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23643602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spandidos-publications.com/10.3892/br.2022.1587" TargetMode="External"/><Relationship Id="rId2" Type="http://schemas.openxmlformats.org/officeDocument/2006/relationships/hyperlink" Target="https://www.mdpi.com/1660-4601/19/14/8799" TargetMode="External"/><Relationship Id="rId1" Type="http://schemas.openxmlformats.org/officeDocument/2006/relationships/slideLayout" Target="../slideLayouts/slideLayout2.xml"/><Relationship Id="rId5" Type="http://schemas.openxmlformats.org/officeDocument/2006/relationships/hyperlink" Target="https://www.mdpi.com/1999-4923/14/6/1117" TargetMode="External"/><Relationship Id="rId4" Type="http://schemas.openxmlformats.org/officeDocument/2006/relationships/hyperlink" Target="https://www.sciencedirect.com/science/article/pii/S0011502922001250"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doi.org/10.1093/brain/awn161" TargetMode="External"/><Relationship Id="rId2" Type="http://schemas.openxmlformats.org/officeDocument/2006/relationships/hyperlink" Target="https://www.ons.gov.uk/peoplepopulationandcommunity/healthandsocialcare/healthcaresystem/bulletins/nationalsurveyofbereavedpeoplevoices/england2015#preferences-and-choice-at-the-end-of-life" TargetMode="External"/><Relationship Id="rId1" Type="http://schemas.openxmlformats.org/officeDocument/2006/relationships/slideLayout" Target="../slideLayouts/slideLayout2.xml"/><Relationship Id="rId5" Type="http://schemas.openxmlformats.org/officeDocument/2006/relationships/hyperlink" Target="https://pubmed.ncbi.nlm.nih.gov/23144781/" TargetMode="External"/><Relationship Id="rId4" Type="http://schemas.openxmlformats.org/officeDocument/2006/relationships/hyperlink" Target="https://academic.oup.com/brain/article/131/10/2729/264308"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doi.org/10.3892/br.2022.1587" TargetMode="External"/><Relationship Id="rId3" Type="http://schemas.openxmlformats.org/officeDocument/2006/relationships/hyperlink" Target="https://pubmed.ncbi.nlm.nih.gov/16613404/#:~:text=These%20data%20revealed%20that%20people,with%20PD%20and%20their%20families" TargetMode="External"/><Relationship Id="rId7" Type="http://schemas.openxmlformats.org/officeDocument/2006/relationships/hyperlink" Target="https://doi.org/10.3390/pharmaceutics14061117" TargetMode="External"/><Relationship Id="rId2" Type="http://schemas.openxmlformats.org/officeDocument/2006/relationships/hyperlink" Target="https://doi.org/10.3399/bjgp19X704561" TargetMode="External"/><Relationship Id="rId1" Type="http://schemas.openxmlformats.org/officeDocument/2006/relationships/slideLayout" Target="../slideLayouts/slideLayout2.xml"/><Relationship Id="rId6" Type="http://schemas.openxmlformats.org/officeDocument/2006/relationships/hyperlink" Target="https://www.parkinsons.org.uk/research/gdnf-glial-cell-derived-neurotrophic-factor" TargetMode="External"/><Relationship Id="rId5" Type="http://schemas.openxmlformats.org/officeDocument/2006/relationships/hyperlink" Target="https://www.mdpi.com/2076-328X/12/4/97" TargetMode="External"/><Relationship Id="rId4" Type="http://schemas.openxmlformats.org/officeDocument/2006/relationships/hyperlink" Target="https://doi.org/10.3390/bs12040097" TargetMode="External"/><Relationship Id="rId9" Type="http://schemas.openxmlformats.org/officeDocument/2006/relationships/hyperlink" Target="https://doi.org/10.1093/geront/gnac042"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alz-journals.onlinelibrary.wiley.com/doi/epdf/10.1002/alz.12390" TargetMode="External"/><Relationship Id="rId2" Type="http://schemas.openxmlformats.org/officeDocument/2006/relationships/hyperlink" Target="https://www.mdpi.com/1660-4601/19/14/8799"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4CEB-918A-0472-B6E4-4689B9CD397B}"/>
              </a:ext>
            </a:extLst>
          </p:cNvPr>
          <p:cNvSpPr>
            <a:spLocks noGrp="1"/>
          </p:cNvSpPr>
          <p:nvPr>
            <p:ph type="ctrTitle"/>
          </p:nvPr>
        </p:nvSpPr>
        <p:spPr>
          <a:xfrm>
            <a:off x="1400742" y="802298"/>
            <a:ext cx="8637073" cy="2541431"/>
          </a:xfrm>
        </p:spPr>
        <p:txBody>
          <a:bodyPr/>
          <a:lstStyle/>
          <a:p>
            <a:pPr algn="ctr"/>
            <a:r>
              <a:rPr lang="en-GB" b="1" dirty="0">
                <a:solidFill>
                  <a:srgbClr val="0070C0"/>
                </a:solidFill>
              </a:rPr>
              <a:t>Comprehensive Care</a:t>
            </a:r>
            <a:endParaRPr lang="en-SE" b="1" dirty="0">
              <a:solidFill>
                <a:srgbClr val="0070C0"/>
              </a:solidFill>
            </a:endParaRPr>
          </a:p>
        </p:txBody>
      </p:sp>
      <p:sp>
        <p:nvSpPr>
          <p:cNvPr id="3" name="Subtitle 2">
            <a:extLst>
              <a:ext uri="{FF2B5EF4-FFF2-40B4-BE49-F238E27FC236}">
                <a16:creationId xmlns:a16="http://schemas.microsoft.com/office/drawing/2014/main" id="{D41D21B8-B733-D6AC-A679-00D982C92189}"/>
              </a:ext>
            </a:extLst>
          </p:cNvPr>
          <p:cNvSpPr>
            <a:spLocks noGrp="1"/>
          </p:cNvSpPr>
          <p:nvPr>
            <p:ph type="subTitle" idx="1"/>
          </p:nvPr>
        </p:nvSpPr>
        <p:spPr>
          <a:xfrm>
            <a:off x="1147278" y="3514272"/>
            <a:ext cx="9144000" cy="1384299"/>
          </a:xfrm>
        </p:spPr>
        <p:txBody>
          <a:bodyPr>
            <a:noAutofit/>
          </a:bodyPr>
          <a:lstStyle/>
          <a:p>
            <a:pPr algn="ctr"/>
            <a:r>
              <a:rPr lang="en-GB" sz="2800">
                <a:solidFill>
                  <a:srgbClr val="0070C0"/>
                </a:solidFill>
              </a:rPr>
              <a:t>Lecture 18</a:t>
            </a:r>
            <a:endParaRPr lang="en-GB" sz="2800" dirty="0">
              <a:solidFill>
                <a:srgbClr val="0070C0"/>
              </a:solidFill>
            </a:endParaRPr>
          </a:p>
          <a:p>
            <a:pPr algn="ctr"/>
            <a:r>
              <a:rPr lang="en-GB" sz="4400" b="1" dirty="0">
                <a:solidFill>
                  <a:srgbClr val="0070C0"/>
                </a:solidFill>
              </a:rPr>
              <a:t>Dying</a:t>
            </a:r>
            <a:endParaRPr lang="en-SE" sz="4400" b="1" dirty="0">
              <a:solidFill>
                <a:srgbClr val="0070C0"/>
              </a:solidFill>
            </a:endParaRPr>
          </a:p>
        </p:txBody>
      </p:sp>
    </p:spTree>
    <p:extLst>
      <p:ext uri="{BB962C8B-B14F-4D97-AF65-F5344CB8AC3E}">
        <p14:creationId xmlns:p14="http://schemas.microsoft.com/office/powerpoint/2010/main" val="1161591771"/>
      </p:ext>
    </p:extLst>
  </p:cSld>
  <p:clrMapOvr>
    <a:masterClrMapping/>
  </p:clrMapOvr>
  <mc:AlternateContent xmlns:mc="http://schemas.openxmlformats.org/markup-compatibility/2006" xmlns:p14="http://schemas.microsoft.com/office/powerpoint/2010/main">
    <mc:Choice Requires="p14">
      <p:transition spd="slow" p14:dur="2000" advTm="197447"/>
    </mc:Choice>
    <mc:Fallback xmlns="">
      <p:transition spd="slow" advTm="1974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86437-F497-C477-5649-627CBB2C9056}"/>
              </a:ext>
            </a:extLst>
          </p:cNvPr>
          <p:cNvSpPr>
            <a:spLocks noGrp="1"/>
          </p:cNvSpPr>
          <p:nvPr>
            <p:ph type="title"/>
          </p:nvPr>
        </p:nvSpPr>
        <p:spPr/>
        <p:txBody>
          <a:bodyPr/>
          <a:lstStyle/>
          <a:p>
            <a:r>
              <a:rPr lang="en-GB" b="1" dirty="0">
                <a:solidFill>
                  <a:srgbClr val="0070C0"/>
                </a:solidFill>
              </a:rPr>
              <a:t>Aims</a:t>
            </a:r>
            <a:endParaRPr lang="en-SE" b="1" dirty="0">
              <a:solidFill>
                <a:srgbClr val="0070C0"/>
              </a:solidFill>
            </a:endParaRPr>
          </a:p>
        </p:txBody>
      </p:sp>
      <p:sp>
        <p:nvSpPr>
          <p:cNvPr id="3" name="Content Placeholder 2">
            <a:extLst>
              <a:ext uri="{FF2B5EF4-FFF2-40B4-BE49-F238E27FC236}">
                <a16:creationId xmlns:a16="http://schemas.microsoft.com/office/drawing/2014/main" id="{955EAADD-A301-109F-8EFC-1CA571189100}"/>
              </a:ext>
            </a:extLst>
          </p:cNvPr>
          <p:cNvSpPr>
            <a:spLocks noGrp="1"/>
          </p:cNvSpPr>
          <p:nvPr>
            <p:ph idx="1"/>
          </p:nvPr>
        </p:nvSpPr>
        <p:spPr/>
        <p:txBody>
          <a:bodyPr/>
          <a:lstStyle/>
          <a:p>
            <a:pPr marL="0" indent="0">
              <a:buNone/>
            </a:pPr>
            <a:r>
              <a:rPr lang="en-GB" dirty="0">
                <a:solidFill>
                  <a:srgbClr val="0070C0"/>
                </a:solidFill>
              </a:rPr>
              <a:t>To understand how to care for people with NDDs with regard to the AL of dying.</a:t>
            </a:r>
          </a:p>
          <a:p>
            <a:pPr marL="0" indent="0">
              <a:buNone/>
            </a:pPr>
            <a:endParaRPr lang="en-SE" dirty="0"/>
          </a:p>
        </p:txBody>
      </p:sp>
    </p:spTree>
    <p:extLst>
      <p:ext uri="{BB962C8B-B14F-4D97-AF65-F5344CB8AC3E}">
        <p14:creationId xmlns:p14="http://schemas.microsoft.com/office/powerpoint/2010/main" val="3095192600"/>
      </p:ext>
    </p:extLst>
  </p:cSld>
  <p:clrMapOvr>
    <a:masterClrMapping/>
  </p:clrMapOvr>
  <mc:AlternateContent xmlns:mc="http://schemas.openxmlformats.org/markup-compatibility/2006" xmlns:p14="http://schemas.microsoft.com/office/powerpoint/2010/main">
    <mc:Choice Requires="p14">
      <p:transition spd="slow" p14:dur="2000" advTm="19933"/>
    </mc:Choice>
    <mc:Fallback xmlns="">
      <p:transition spd="slow" advTm="199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5B96E-6B2E-A1EF-BAA1-35D02FEE46F4}"/>
              </a:ext>
            </a:extLst>
          </p:cNvPr>
          <p:cNvSpPr>
            <a:spLocks noGrp="1"/>
          </p:cNvSpPr>
          <p:nvPr>
            <p:ph type="title"/>
          </p:nvPr>
        </p:nvSpPr>
        <p:spPr>
          <a:xfrm>
            <a:off x="303914" y="198030"/>
            <a:ext cx="11611278" cy="1049235"/>
          </a:xfrm>
        </p:spPr>
        <p:txBody>
          <a:bodyPr/>
          <a:lstStyle/>
          <a:p>
            <a:pPr algn="ctr"/>
            <a:r>
              <a:rPr lang="en-GB" b="1" dirty="0">
                <a:solidFill>
                  <a:srgbClr val="0070C0"/>
                </a:solidFill>
              </a:rPr>
              <a:t>Dying</a:t>
            </a:r>
          </a:p>
        </p:txBody>
      </p:sp>
      <p:sp>
        <p:nvSpPr>
          <p:cNvPr id="3" name="Content Placeholder 2">
            <a:extLst>
              <a:ext uri="{FF2B5EF4-FFF2-40B4-BE49-F238E27FC236}">
                <a16:creationId xmlns:a16="http://schemas.microsoft.com/office/drawing/2014/main" id="{A6DF517B-6FA2-E734-093B-D3C8E1AF88C2}"/>
              </a:ext>
            </a:extLst>
          </p:cNvPr>
          <p:cNvSpPr>
            <a:spLocks noGrp="1"/>
          </p:cNvSpPr>
          <p:nvPr>
            <p:ph idx="1"/>
          </p:nvPr>
        </p:nvSpPr>
        <p:spPr>
          <a:xfrm>
            <a:off x="223935" y="1247266"/>
            <a:ext cx="8378889" cy="4733656"/>
          </a:xfrm>
        </p:spPr>
        <p:txBody>
          <a:bodyPr>
            <a:normAutofit/>
          </a:bodyPr>
          <a:lstStyle/>
          <a:p>
            <a:r>
              <a:rPr lang="en-GB" dirty="0">
                <a:solidFill>
                  <a:srgbClr val="0070C0"/>
                </a:solidFill>
              </a:rPr>
              <a:t>Your care plan, as you’ve continued to evaluate interventions and reset goals should have been in a constant state of change.   That’s what it takes to individualise the plan and ensure it is always responsive to evaluation and reassessment of problems you work with the client to overcome.  </a:t>
            </a:r>
          </a:p>
          <a:p>
            <a:r>
              <a:rPr lang="en-GB" dirty="0">
                <a:solidFill>
                  <a:srgbClr val="0070C0"/>
                </a:solidFill>
              </a:rPr>
              <a:t>Dying for all us us is inevitable of course but for people with NDDs and their families it never seems so abstract, but a long process faced in reality, daily.  </a:t>
            </a:r>
          </a:p>
          <a:p>
            <a:endParaRPr lang="en-GB" dirty="0">
              <a:solidFill>
                <a:srgbClr val="0070C0"/>
              </a:solidFill>
            </a:endParaRPr>
          </a:p>
        </p:txBody>
      </p:sp>
      <p:pic>
        <p:nvPicPr>
          <p:cNvPr id="1026" name="Picture 2" descr="What to Expect During End Stages of ALS">
            <a:extLst>
              <a:ext uri="{FF2B5EF4-FFF2-40B4-BE49-F238E27FC236}">
                <a16:creationId xmlns:a16="http://schemas.microsoft.com/office/drawing/2014/main" id="{BFE8FB24-C224-B70D-9EE3-B491A0D404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7469" y="1270132"/>
            <a:ext cx="3319310" cy="198761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03D6816-7A1F-B35D-4869-B79197089704}"/>
              </a:ext>
            </a:extLst>
          </p:cNvPr>
          <p:cNvSpPr txBox="1"/>
          <p:nvPr/>
        </p:nvSpPr>
        <p:spPr>
          <a:xfrm>
            <a:off x="8677469" y="3198595"/>
            <a:ext cx="3319310" cy="830997"/>
          </a:xfrm>
          <a:prstGeom prst="rect">
            <a:avLst/>
          </a:prstGeom>
          <a:noFill/>
        </p:spPr>
        <p:txBody>
          <a:bodyPr wrap="square">
            <a:spAutoFit/>
          </a:bodyPr>
          <a:lstStyle/>
          <a:p>
            <a:r>
              <a:rPr lang="en-GB" sz="1600" dirty="0">
                <a:solidFill>
                  <a:srgbClr val="0070C0"/>
                </a:solidFill>
              </a:rPr>
              <a:t>https://www.traditionshealth.com/blog/what-to-expect-during-end-stages-of-als/</a:t>
            </a:r>
          </a:p>
        </p:txBody>
      </p:sp>
    </p:spTree>
    <p:extLst>
      <p:ext uri="{BB962C8B-B14F-4D97-AF65-F5344CB8AC3E}">
        <p14:creationId xmlns:p14="http://schemas.microsoft.com/office/powerpoint/2010/main" val="383974166"/>
      </p:ext>
    </p:extLst>
  </p:cSld>
  <p:clrMapOvr>
    <a:masterClrMapping/>
  </p:clrMapOvr>
  <mc:AlternateContent xmlns:mc="http://schemas.openxmlformats.org/markup-compatibility/2006" xmlns:p14="http://schemas.microsoft.com/office/powerpoint/2010/main">
    <mc:Choice Requires="p14">
      <p:transition spd="slow" p14:dur="2000" advTm="131031"/>
    </mc:Choice>
    <mc:Fallback xmlns="">
      <p:transition spd="slow" advTm="13103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810C2-F2FA-C802-48AF-08C2B94BDF54}"/>
              </a:ext>
            </a:extLst>
          </p:cNvPr>
          <p:cNvSpPr>
            <a:spLocks noGrp="1"/>
          </p:cNvSpPr>
          <p:nvPr>
            <p:ph type="title"/>
          </p:nvPr>
        </p:nvSpPr>
        <p:spPr>
          <a:xfrm>
            <a:off x="838200" y="365126"/>
            <a:ext cx="10515600" cy="595928"/>
          </a:xfrm>
        </p:spPr>
        <p:txBody>
          <a:bodyPr>
            <a:normAutofit fontScale="90000"/>
          </a:bodyPr>
          <a:lstStyle/>
          <a:p>
            <a:pPr algn="ctr"/>
            <a:r>
              <a:rPr lang="en-GB" b="1" dirty="0">
                <a:solidFill>
                  <a:srgbClr val="0070C0"/>
                </a:solidFill>
              </a:rPr>
              <a:t>Your part in the process</a:t>
            </a:r>
          </a:p>
        </p:txBody>
      </p:sp>
      <p:sp>
        <p:nvSpPr>
          <p:cNvPr id="3" name="Content Placeholder 2">
            <a:extLst>
              <a:ext uri="{FF2B5EF4-FFF2-40B4-BE49-F238E27FC236}">
                <a16:creationId xmlns:a16="http://schemas.microsoft.com/office/drawing/2014/main" id="{0D71435F-C733-86FC-927A-49F9258AD9C0}"/>
              </a:ext>
            </a:extLst>
          </p:cNvPr>
          <p:cNvSpPr>
            <a:spLocks noGrp="1"/>
          </p:cNvSpPr>
          <p:nvPr>
            <p:ph idx="1"/>
          </p:nvPr>
        </p:nvSpPr>
        <p:spPr>
          <a:xfrm>
            <a:off x="195944" y="1082352"/>
            <a:ext cx="8285584" cy="4814596"/>
          </a:xfrm>
        </p:spPr>
        <p:txBody>
          <a:bodyPr>
            <a:noAutofit/>
          </a:bodyPr>
          <a:lstStyle/>
          <a:p>
            <a:r>
              <a:rPr lang="en-GB" sz="2000" dirty="0">
                <a:solidFill>
                  <a:srgbClr val="0070C0"/>
                </a:solidFill>
              </a:rPr>
              <a:t>You are needed in that process.   You give time, and you listen to fears; to practical matters and spiritual concerns.</a:t>
            </a:r>
          </a:p>
          <a:p>
            <a:r>
              <a:rPr lang="en-GB" sz="2000" dirty="0">
                <a:solidFill>
                  <a:srgbClr val="0070C0"/>
                </a:solidFill>
              </a:rPr>
              <a:t>You work with the client to tie up loose ends where possible.   </a:t>
            </a:r>
          </a:p>
          <a:p>
            <a:r>
              <a:rPr lang="en-GB" sz="2000" dirty="0">
                <a:solidFill>
                  <a:srgbClr val="0070C0"/>
                </a:solidFill>
              </a:rPr>
              <a:t>S/he may want to share beliefs/ express doubts.  </a:t>
            </a:r>
          </a:p>
          <a:p>
            <a:r>
              <a:rPr lang="en-GB" sz="2000" dirty="0">
                <a:solidFill>
                  <a:srgbClr val="0070C0"/>
                </a:solidFill>
              </a:rPr>
              <a:t>You may need to help communicating between the individual and family.  </a:t>
            </a:r>
          </a:p>
          <a:p>
            <a:r>
              <a:rPr lang="en-GB" sz="2000" dirty="0">
                <a:solidFill>
                  <a:srgbClr val="0070C0"/>
                </a:solidFill>
              </a:rPr>
              <a:t>You have been / are doing much of this, helping in the process of dying without even realising. You will have helped ensure the maximum possible comfort. </a:t>
            </a:r>
          </a:p>
          <a:p>
            <a:r>
              <a:rPr lang="en-GB" sz="2000" dirty="0">
                <a:solidFill>
                  <a:srgbClr val="0070C0"/>
                </a:solidFill>
              </a:rPr>
              <a:t>If you at times became exasperated, even infuriated by seemingly irrational behaviour and the overwhelming general difficulty of it all, it’s because you got very involved and because you care so much - don’t allow yourself to feel guilt.   It’s all to be expected.</a:t>
            </a:r>
          </a:p>
          <a:p>
            <a:r>
              <a:rPr lang="en-GB" sz="2000" dirty="0">
                <a:solidFill>
                  <a:srgbClr val="0070C0"/>
                </a:solidFill>
              </a:rPr>
              <a:t>Feel good about yourself, congratulate yourself, and take time to congratulate and reassure your colleagues too.  They and you are doing great work.  </a:t>
            </a:r>
          </a:p>
        </p:txBody>
      </p:sp>
      <p:pic>
        <p:nvPicPr>
          <p:cNvPr id="2050" name="Picture 2" descr="shot of patient and loved one holding hands while discussing hospice care for late stage huntington's disease">
            <a:extLst>
              <a:ext uri="{FF2B5EF4-FFF2-40B4-BE49-F238E27FC236}">
                <a16:creationId xmlns:a16="http://schemas.microsoft.com/office/drawing/2014/main" id="{AB6FDCA0-F99B-1C0C-D578-7B480DF753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9413" y="1216866"/>
            <a:ext cx="3318200" cy="22121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FD64C53-C5A4-74E9-FECC-9E59C673388A}"/>
              </a:ext>
            </a:extLst>
          </p:cNvPr>
          <p:cNvSpPr txBox="1"/>
          <p:nvPr/>
        </p:nvSpPr>
        <p:spPr>
          <a:xfrm>
            <a:off x="8681357" y="3428999"/>
            <a:ext cx="3314699" cy="1077218"/>
          </a:xfrm>
          <a:prstGeom prst="rect">
            <a:avLst/>
          </a:prstGeom>
          <a:noFill/>
        </p:spPr>
        <p:txBody>
          <a:bodyPr wrap="square">
            <a:spAutoFit/>
          </a:bodyPr>
          <a:lstStyle/>
          <a:p>
            <a:r>
              <a:rPr lang="en-GB" sz="1600" dirty="0">
                <a:solidFill>
                  <a:srgbClr val="0070C0"/>
                </a:solidFill>
              </a:rPr>
              <a:t>https://www.compassus.com/for-caregivers/how-a-doctor-chose-his-own-path-to-hospice-care/hospice-for-advanced-huntington-s-disease/</a:t>
            </a:r>
          </a:p>
        </p:txBody>
      </p:sp>
    </p:spTree>
    <p:extLst>
      <p:ext uri="{BB962C8B-B14F-4D97-AF65-F5344CB8AC3E}">
        <p14:creationId xmlns:p14="http://schemas.microsoft.com/office/powerpoint/2010/main" val="1820575246"/>
      </p:ext>
    </p:extLst>
  </p:cSld>
  <p:clrMapOvr>
    <a:masterClrMapping/>
  </p:clrMapOvr>
  <mc:AlternateContent xmlns:mc="http://schemas.openxmlformats.org/markup-compatibility/2006" xmlns:p14="http://schemas.microsoft.com/office/powerpoint/2010/main">
    <mc:Choice Requires="p14">
      <p:transition spd="slow" p14:dur="2000" advTm="485458"/>
    </mc:Choice>
    <mc:Fallback xmlns="">
      <p:transition spd="slow" advTm="4854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69455-0FF6-9FD2-1BB9-758161402EB3}"/>
              </a:ext>
            </a:extLst>
          </p:cNvPr>
          <p:cNvSpPr>
            <a:spLocks noGrp="1"/>
          </p:cNvSpPr>
          <p:nvPr>
            <p:ph type="title"/>
          </p:nvPr>
        </p:nvSpPr>
        <p:spPr>
          <a:xfrm>
            <a:off x="838200" y="365125"/>
            <a:ext cx="10515600" cy="735887"/>
          </a:xfrm>
        </p:spPr>
        <p:txBody>
          <a:bodyPr/>
          <a:lstStyle/>
          <a:p>
            <a:pPr algn="ctr"/>
            <a:r>
              <a:rPr lang="en-GB" b="1" dirty="0">
                <a:solidFill>
                  <a:srgbClr val="0070C0"/>
                </a:solidFill>
              </a:rPr>
              <a:t>The value of teamwork</a:t>
            </a:r>
          </a:p>
        </p:txBody>
      </p:sp>
      <p:sp>
        <p:nvSpPr>
          <p:cNvPr id="3" name="Content Placeholder 2">
            <a:extLst>
              <a:ext uri="{FF2B5EF4-FFF2-40B4-BE49-F238E27FC236}">
                <a16:creationId xmlns:a16="http://schemas.microsoft.com/office/drawing/2014/main" id="{03401686-EC11-8452-42C7-400DF2351F75}"/>
              </a:ext>
            </a:extLst>
          </p:cNvPr>
          <p:cNvSpPr>
            <a:spLocks noGrp="1"/>
          </p:cNvSpPr>
          <p:nvPr>
            <p:ph idx="1"/>
          </p:nvPr>
        </p:nvSpPr>
        <p:spPr>
          <a:xfrm>
            <a:off x="149291" y="1101012"/>
            <a:ext cx="6662057" cy="4497355"/>
          </a:xfrm>
        </p:spPr>
        <p:txBody>
          <a:bodyPr>
            <a:normAutofit fontScale="92500" lnSpcReduction="20000"/>
          </a:bodyPr>
          <a:lstStyle/>
          <a:p>
            <a:r>
              <a:rPr lang="en-GB" dirty="0">
                <a:solidFill>
                  <a:srgbClr val="0070C0"/>
                </a:solidFill>
              </a:rPr>
              <a:t>It’s important to work as a team, and to ensure everyone involved in this person’s care feels a sense of belonging to the team.  Include family, nurses, care assistants, therapists, physicians of all relevant specialities….</a:t>
            </a:r>
          </a:p>
          <a:p>
            <a:r>
              <a:rPr lang="en-GB" dirty="0">
                <a:solidFill>
                  <a:srgbClr val="0070C0"/>
                </a:solidFill>
              </a:rPr>
              <a:t>We all need to support each other – if there is one weak connection in a chain, the whole chain is weak.  It will be hard when the person we have all been involved with a long time, dies.  Support each other.  </a:t>
            </a:r>
          </a:p>
          <a:p>
            <a:r>
              <a:rPr lang="en-GB" dirty="0">
                <a:solidFill>
                  <a:srgbClr val="0070C0"/>
                </a:solidFill>
              </a:rPr>
              <a:t>No doubt as a team you did your best to establish his or her wishes, and liaise with loved ones or an advocate.  </a:t>
            </a:r>
          </a:p>
        </p:txBody>
      </p:sp>
      <p:pic>
        <p:nvPicPr>
          <p:cNvPr id="5" name="Picture 4">
            <a:extLst>
              <a:ext uri="{FF2B5EF4-FFF2-40B4-BE49-F238E27FC236}">
                <a16:creationId xmlns:a16="http://schemas.microsoft.com/office/drawing/2014/main" id="{EED96FA9-2EE9-A99F-2693-44560206AF7A}"/>
              </a:ext>
            </a:extLst>
          </p:cNvPr>
          <p:cNvPicPr>
            <a:picLocks noChangeAspect="1"/>
          </p:cNvPicPr>
          <p:nvPr/>
        </p:nvPicPr>
        <p:blipFill rotWithShape="1">
          <a:blip r:embed="rId2"/>
          <a:srcRect l="11021" t="42993" r="38087" b="17143"/>
          <a:stretch/>
        </p:blipFill>
        <p:spPr>
          <a:xfrm>
            <a:off x="7154129" y="1333739"/>
            <a:ext cx="4575447" cy="2015950"/>
          </a:xfrm>
          <a:prstGeom prst="rect">
            <a:avLst/>
          </a:prstGeom>
        </p:spPr>
      </p:pic>
      <p:sp>
        <p:nvSpPr>
          <p:cNvPr id="7" name="TextBox 6">
            <a:extLst>
              <a:ext uri="{FF2B5EF4-FFF2-40B4-BE49-F238E27FC236}">
                <a16:creationId xmlns:a16="http://schemas.microsoft.com/office/drawing/2014/main" id="{B6860C4F-D291-C11C-49D3-5095ABE606F6}"/>
              </a:ext>
            </a:extLst>
          </p:cNvPr>
          <p:cNvSpPr txBox="1"/>
          <p:nvPr/>
        </p:nvSpPr>
        <p:spPr>
          <a:xfrm>
            <a:off x="7063273" y="3342362"/>
            <a:ext cx="4666303" cy="830997"/>
          </a:xfrm>
          <a:prstGeom prst="rect">
            <a:avLst/>
          </a:prstGeom>
          <a:noFill/>
        </p:spPr>
        <p:txBody>
          <a:bodyPr wrap="square">
            <a:spAutoFit/>
          </a:bodyPr>
          <a:lstStyle/>
          <a:p>
            <a:r>
              <a:rPr lang="en-GB" sz="1600" dirty="0">
                <a:solidFill>
                  <a:srgbClr val="0070C0"/>
                </a:solidFill>
              </a:rPr>
              <a:t>https://www.pavilionhealthtoday.com/condition/neurology/management-of-parkinson-s-disease-symptoms-in-the-last-days-of-life-a-review-and-guide/</a:t>
            </a:r>
          </a:p>
        </p:txBody>
      </p:sp>
    </p:spTree>
    <p:extLst>
      <p:ext uri="{BB962C8B-B14F-4D97-AF65-F5344CB8AC3E}">
        <p14:creationId xmlns:p14="http://schemas.microsoft.com/office/powerpoint/2010/main" val="3955633631"/>
      </p:ext>
    </p:extLst>
  </p:cSld>
  <p:clrMapOvr>
    <a:masterClrMapping/>
  </p:clrMapOvr>
  <mc:AlternateContent xmlns:mc="http://schemas.openxmlformats.org/markup-compatibility/2006" xmlns:p14="http://schemas.microsoft.com/office/powerpoint/2010/main">
    <mc:Choice Requires="p14">
      <p:transition spd="slow" p14:dur="2000" advTm="158742"/>
    </mc:Choice>
    <mc:Fallback xmlns="">
      <p:transition spd="slow" advTm="15874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E4907-6439-F86B-5FC2-BBE46AD6EEC0}"/>
              </a:ext>
            </a:extLst>
          </p:cNvPr>
          <p:cNvSpPr>
            <a:spLocks noGrp="1"/>
          </p:cNvSpPr>
          <p:nvPr>
            <p:ph type="title"/>
          </p:nvPr>
        </p:nvSpPr>
        <p:spPr>
          <a:xfrm>
            <a:off x="838200" y="365125"/>
            <a:ext cx="10515600" cy="427977"/>
          </a:xfrm>
        </p:spPr>
        <p:txBody>
          <a:bodyPr>
            <a:normAutofit fontScale="90000"/>
          </a:bodyPr>
          <a:lstStyle/>
          <a:p>
            <a:r>
              <a:rPr lang="en-GB" b="1" dirty="0" err="1">
                <a:solidFill>
                  <a:srgbClr val="0070C0"/>
                </a:solidFill>
              </a:rPr>
              <a:t>EoL</a:t>
            </a:r>
            <a:r>
              <a:rPr lang="en-GB" b="1" dirty="0">
                <a:solidFill>
                  <a:srgbClr val="0070C0"/>
                </a:solidFill>
              </a:rPr>
              <a:t> care- PD</a:t>
            </a:r>
          </a:p>
        </p:txBody>
      </p:sp>
      <p:sp>
        <p:nvSpPr>
          <p:cNvPr id="3" name="Content Placeholder 2">
            <a:extLst>
              <a:ext uri="{FF2B5EF4-FFF2-40B4-BE49-F238E27FC236}">
                <a16:creationId xmlns:a16="http://schemas.microsoft.com/office/drawing/2014/main" id="{6B4930C1-4D90-18B8-41F1-A36DBE5D8F53}"/>
              </a:ext>
            </a:extLst>
          </p:cNvPr>
          <p:cNvSpPr>
            <a:spLocks noGrp="1"/>
          </p:cNvSpPr>
          <p:nvPr>
            <p:ph idx="1"/>
          </p:nvPr>
        </p:nvSpPr>
        <p:spPr>
          <a:xfrm>
            <a:off x="334347" y="877079"/>
            <a:ext cx="8399106" cy="5159828"/>
          </a:xfrm>
        </p:spPr>
        <p:txBody>
          <a:bodyPr>
            <a:noAutofit/>
          </a:bodyPr>
          <a:lstStyle/>
          <a:p>
            <a:r>
              <a:rPr lang="en-GB" sz="2400" dirty="0">
                <a:solidFill>
                  <a:srgbClr val="0070C0"/>
                </a:solidFill>
              </a:rPr>
              <a:t>Higginson et al (2012): of 50 patients – c/o Pain 86%, fatigue 84%, difficulty communicating 58%, insomnia 58%, </a:t>
            </a:r>
            <a:r>
              <a:rPr lang="en-GB" sz="2400" dirty="0" err="1">
                <a:solidFill>
                  <a:srgbClr val="0070C0"/>
                </a:solidFill>
              </a:rPr>
              <a:t>SoB</a:t>
            </a:r>
            <a:r>
              <a:rPr lang="en-GB" sz="2400" dirty="0">
                <a:solidFill>
                  <a:srgbClr val="0070C0"/>
                </a:solidFill>
              </a:rPr>
              <a:t> 54%,swallowing problems 40%. </a:t>
            </a:r>
          </a:p>
          <a:p>
            <a:r>
              <a:rPr lang="en-GB" sz="2400" dirty="0">
                <a:solidFill>
                  <a:srgbClr val="0070C0"/>
                </a:solidFill>
              </a:rPr>
              <a:t> Hudson et al (2006): mention caregiver distress at choking risk.</a:t>
            </a:r>
          </a:p>
          <a:p>
            <a:r>
              <a:rPr lang="en-GB" sz="2400" dirty="0">
                <a:solidFill>
                  <a:srgbClr val="0070C0"/>
                </a:solidFill>
              </a:rPr>
              <a:t>NICE (2015): most common anticipated </a:t>
            </a:r>
            <a:r>
              <a:rPr lang="en-GB" sz="2400" dirty="0" err="1">
                <a:solidFill>
                  <a:srgbClr val="0070C0"/>
                </a:solidFill>
              </a:rPr>
              <a:t>EoL</a:t>
            </a:r>
            <a:r>
              <a:rPr lang="en-GB" sz="2400" dirty="0">
                <a:solidFill>
                  <a:srgbClr val="0070C0"/>
                </a:solidFill>
              </a:rPr>
              <a:t> symptoms in adults are pain, dyspnoea, nausea &amp; vomiting, agitation, anxiety, delirium &amp; noisy respiratory secretions. Anticholinergics and antidopaminergics may help for respiratory secretions and N&amp;V (also? Cyclizine, domperidone, ondansetron may help in PD N&amp;V).</a:t>
            </a:r>
          </a:p>
          <a:p>
            <a:r>
              <a:rPr lang="en-GB" sz="2400" dirty="0">
                <a:solidFill>
                  <a:srgbClr val="0070C0"/>
                </a:solidFill>
              </a:rPr>
              <a:t>For pain, simple analgesia e.g. paracetamol, NSAIDs; caution re opiates- constipation risk.  </a:t>
            </a:r>
          </a:p>
          <a:p>
            <a:r>
              <a:rPr lang="en-GB" sz="2400" dirty="0">
                <a:solidFill>
                  <a:srgbClr val="0070C0"/>
                </a:solidFill>
              </a:rPr>
              <a:t>Review medications with expert – e.g., apomorphine may exacerbate N&amp;V. </a:t>
            </a:r>
          </a:p>
          <a:p>
            <a:pPr marL="0" indent="0">
              <a:buNone/>
            </a:pPr>
            <a:r>
              <a:rPr lang="en-GB" sz="2400" dirty="0">
                <a:solidFill>
                  <a:srgbClr val="0070C0"/>
                </a:solidFill>
              </a:rPr>
              <a:t> </a:t>
            </a:r>
          </a:p>
        </p:txBody>
      </p:sp>
      <p:pic>
        <p:nvPicPr>
          <p:cNvPr id="4" name="Picture 3">
            <a:extLst>
              <a:ext uri="{FF2B5EF4-FFF2-40B4-BE49-F238E27FC236}">
                <a16:creationId xmlns:a16="http://schemas.microsoft.com/office/drawing/2014/main" id="{5CD50FE4-9AE9-A914-AF71-D9EC5DACD4E8}"/>
              </a:ext>
            </a:extLst>
          </p:cNvPr>
          <p:cNvPicPr>
            <a:picLocks noChangeAspect="1"/>
          </p:cNvPicPr>
          <p:nvPr/>
        </p:nvPicPr>
        <p:blipFill>
          <a:blip r:embed="rId2"/>
          <a:stretch>
            <a:fillRect/>
          </a:stretch>
        </p:blipFill>
        <p:spPr>
          <a:xfrm>
            <a:off x="8851395" y="877079"/>
            <a:ext cx="3006258" cy="1859903"/>
          </a:xfrm>
          <a:prstGeom prst="rect">
            <a:avLst/>
          </a:prstGeom>
        </p:spPr>
      </p:pic>
    </p:spTree>
    <p:extLst>
      <p:ext uri="{BB962C8B-B14F-4D97-AF65-F5344CB8AC3E}">
        <p14:creationId xmlns:p14="http://schemas.microsoft.com/office/powerpoint/2010/main" val="3468474585"/>
      </p:ext>
    </p:extLst>
  </p:cSld>
  <p:clrMapOvr>
    <a:masterClrMapping/>
  </p:clrMapOvr>
  <mc:AlternateContent xmlns:mc="http://schemas.openxmlformats.org/markup-compatibility/2006" xmlns:p14="http://schemas.microsoft.com/office/powerpoint/2010/main">
    <mc:Choice Requires="p14">
      <p:transition spd="slow" p14:dur="2000" advTm="325206"/>
    </mc:Choice>
    <mc:Fallback xmlns="">
      <p:transition spd="slow" advTm="3252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9F8EC-FB7C-74A9-150A-CD8AF306921F}"/>
              </a:ext>
            </a:extLst>
          </p:cNvPr>
          <p:cNvSpPr>
            <a:spLocks noGrp="1"/>
          </p:cNvSpPr>
          <p:nvPr>
            <p:ph type="title"/>
          </p:nvPr>
        </p:nvSpPr>
        <p:spPr>
          <a:xfrm>
            <a:off x="838200" y="365126"/>
            <a:ext cx="10515600" cy="446638"/>
          </a:xfrm>
        </p:spPr>
        <p:txBody>
          <a:bodyPr>
            <a:normAutofit fontScale="90000"/>
          </a:bodyPr>
          <a:lstStyle/>
          <a:p>
            <a:pPr algn="ctr"/>
            <a:r>
              <a:rPr lang="en-GB" b="1" dirty="0">
                <a:solidFill>
                  <a:srgbClr val="0070C0"/>
                </a:solidFill>
              </a:rPr>
              <a:t>Also when approaching final NDD stages</a:t>
            </a:r>
          </a:p>
        </p:txBody>
      </p:sp>
      <p:sp>
        <p:nvSpPr>
          <p:cNvPr id="3" name="Content Placeholder 2">
            <a:extLst>
              <a:ext uri="{FF2B5EF4-FFF2-40B4-BE49-F238E27FC236}">
                <a16:creationId xmlns:a16="http://schemas.microsoft.com/office/drawing/2014/main" id="{B7EEA2F3-4367-A39C-EF38-83D692B0E394}"/>
              </a:ext>
            </a:extLst>
          </p:cNvPr>
          <p:cNvSpPr>
            <a:spLocks noGrp="1"/>
          </p:cNvSpPr>
          <p:nvPr>
            <p:ph idx="1"/>
          </p:nvPr>
        </p:nvSpPr>
        <p:spPr>
          <a:xfrm>
            <a:off x="453204" y="989045"/>
            <a:ext cx="8457531" cy="4430647"/>
          </a:xfrm>
        </p:spPr>
        <p:txBody>
          <a:bodyPr>
            <a:normAutofit/>
          </a:bodyPr>
          <a:lstStyle/>
          <a:p>
            <a:r>
              <a:rPr lang="en-GB" dirty="0" err="1">
                <a:solidFill>
                  <a:srgbClr val="0070C0"/>
                </a:solidFill>
              </a:rPr>
              <a:t>Choreic</a:t>
            </a:r>
            <a:r>
              <a:rPr lang="en-GB" dirty="0">
                <a:solidFill>
                  <a:srgbClr val="0070C0"/>
                </a:solidFill>
              </a:rPr>
              <a:t> movements tend to settle down whereas rigidity can increase.  Gentle exercise directed by a physiotherapist can be helpful. </a:t>
            </a:r>
          </a:p>
          <a:p>
            <a:r>
              <a:rPr lang="en-GB" dirty="0">
                <a:solidFill>
                  <a:srgbClr val="0070C0"/>
                </a:solidFill>
              </a:rPr>
              <a:t>A therapeutic masseuse or aromatherapist can instil a sense of calm and peace through gentle hand massage.</a:t>
            </a:r>
          </a:p>
          <a:p>
            <a:r>
              <a:rPr lang="en-GB" dirty="0">
                <a:solidFill>
                  <a:srgbClr val="0070C0"/>
                </a:solidFill>
              </a:rPr>
              <a:t>Good mouthcare is essential as is general hygiene to avoid complications e.g. pressure sore development,  changing position and good use of pressure relieving seating and mattress.  </a:t>
            </a:r>
          </a:p>
        </p:txBody>
      </p:sp>
      <p:pic>
        <p:nvPicPr>
          <p:cNvPr id="7170" name="Picture 2">
            <a:extLst>
              <a:ext uri="{FF2B5EF4-FFF2-40B4-BE49-F238E27FC236}">
                <a16:creationId xmlns:a16="http://schemas.microsoft.com/office/drawing/2014/main" id="{C8DC9DF5-8269-1980-2F6C-2419313460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0735" y="1174264"/>
            <a:ext cx="3104388" cy="174621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6F165FF-E270-1DC1-4A38-ED33C7DA42A5}"/>
              </a:ext>
            </a:extLst>
          </p:cNvPr>
          <p:cNvSpPr txBox="1"/>
          <p:nvPr/>
        </p:nvSpPr>
        <p:spPr>
          <a:xfrm>
            <a:off x="8910734" y="2920482"/>
            <a:ext cx="3104387" cy="830997"/>
          </a:xfrm>
          <a:prstGeom prst="rect">
            <a:avLst/>
          </a:prstGeom>
          <a:noFill/>
        </p:spPr>
        <p:txBody>
          <a:bodyPr wrap="square">
            <a:spAutoFit/>
          </a:bodyPr>
          <a:lstStyle/>
          <a:p>
            <a:r>
              <a:rPr lang="en-GB" sz="1600" dirty="0">
                <a:solidFill>
                  <a:srgbClr val="0070C0"/>
                </a:solidFill>
              </a:rPr>
              <a:t>https://www.essenceofthyme.com/blog/aromatherapy-hand-massage-in-a-care-home-setting</a:t>
            </a:r>
          </a:p>
        </p:txBody>
      </p:sp>
    </p:spTree>
    <p:extLst>
      <p:ext uri="{BB962C8B-B14F-4D97-AF65-F5344CB8AC3E}">
        <p14:creationId xmlns:p14="http://schemas.microsoft.com/office/powerpoint/2010/main" val="259402662"/>
      </p:ext>
    </p:extLst>
  </p:cSld>
  <p:clrMapOvr>
    <a:masterClrMapping/>
  </p:clrMapOvr>
  <mc:AlternateContent xmlns:mc="http://schemas.openxmlformats.org/markup-compatibility/2006" xmlns:p14="http://schemas.microsoft.com/office/powerpoint/2010/main">
    <mc:Choice Requires="p14">
      <p:transition spd="slow" p14:dur="2000" advTm="95360"/>
    </mc:Choice>
    <mc:Fallback xmlns="">
      <p:transition spd="slow" advTm="9536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E3515-71C1-BBDF-1F7B-659D9BF8366F}"/>
              </a:ext>
            </a:extLst>
          </p:cNvPr>
          <p:cNvSpPr>
            <a:spLocks noGrp="1"/>
          </p:cNvSpPr>
          <p:nvPr>
            <p:ph type="title"/>
          </p:nvPr>
        </p:nvSpPr>
        <p:spPr>
          <a:xfrm>
            <a:off x="838200" y="365126"/>
            <a:ext cx="10515600" cy="446638"/>
          </a:xfrm>
        </p:spPr>
        <p:txBody>
          <a:bodyPr>
            <a:normAutofit fontScale="90000"/>
          </a:bodyPr>
          <a:lstStyle/>
          <a:p>
            <a:r>
              <a:rPr lang="en-GB" dirty="0">
                <a:solidFill>
                  <a:srgbClr val="0070C0"/>
                </a:solidFill>
              </a:rPr>
              <a:t>‘</a:t>
            </a:r>
            <a:r>
              <a:rPr lang="en-GB" b="1" dirty="0">
                <a:solidFill>
                  <a:srgbClr val="0070C0"/>
                </a:solidFill>
              </a:rPr>
              <a:t>Active dying</a:t>
            </a:r>
            <a:r>
              <a:rPr lang="en-GB" dirty="0">
                <a:solidFill>
                  <a:srgbClr val="0070C0"/>
                </a:solidFill>
              </a:rPr>
              <a:t>’ </a:t>
            </a:r>
          </a:p>
        </p:txBody>
      </p:sp>
      <p:sp>
        <p:nvSpPr>
          <p:cNvPr id="3" name="Content Placeholder 2">
            <a:extLst>
              <a:ext uri="{FF2B5EF4-FFF2-40B4-BE49-F238E27FC236}">
                <a16:creationId xmlns:a16="http://schemas.microsoft.com/office/drawing/2014/main" id="{D01ED2E8-DF9A-77E0-A432-A829ECF9D034}"/>
              </a:ext>
            </a:extLst>
          </p:cNvPr>
          <p:cNvSpPr>
            <a:spLocks noGrp="1"/>
          </p:cNvSpPr>
          <p:nvPr>
            <p:ph idx="1"/>
          </p:nvPr>
        </p:nvSpPr>
        <p:spPr>
          <a:xfrm>
            <a:off x="269032" y="886408"/>
            <a:ext cx="8660364" cy="4843917"/>
          </a:xfrm>
        </p:spPr>
        <p:txBody>
          <a:bodyPr>
            <a:normAutofit/>
          </a:bodyPr>
          <a:lstStyle/>
          <a:p>
            <a:r>
              <a:rPr lang="en-GB" dirty="0">
                <a:solidFill>
                  <a:srgbClr val="0070C0"/>
                </a:solidFill>
              </a:rPr>
              <a:t>Anne Robson Trust (2018): pre-active dying lasts about 3 weeks, active dying lasts about 3 days.  </a:t>
            </a:r>
          </a:p>
          <a:p>
            <a:r>
              <a:rPr lang="en-GB" dirty="0">
                <a:solidFill>
                  <a:srgbClr val="0070C0"/>
                </a:solidFill>
              </a:rPr>
              <a:t>Signs of active dying- long pauses, irregular breathing</a:t>
            </a:r>
          </a:p>
          <a:p>
            <a:r>
              <a:rPr lang="en-GB" dirty="0">
                <a:solidFill>
                  <a:srgbClr val="0070C0"/>
                </a:solidFill>
              </a:rPr>
              <a:t>Coma or semi-coma, can’t be woken</a:t>
            </a:r>
          </a:p>
          <a:p>
            <a:r>
              <a:rPr lang="en-GB" dirty="0">
                <a:solidFill>
                  <a:srgbClr val="0070C0"/>
                </a:solidFill>
              </a:rPr>
              <a:t>Double incontinence and/ or decreased urine output; possible Discoloured urine.</a:t>
            </a:r>
          </a:p>
          <a:p>
            <a:r>
              <a:rPr lang="en-GB" dirty="0">
                <a:solidFill>
                  <a:srgbClr val="0070C0"/>
                </a:solidFill>
              </a:rPr>
              <a:t>Hypotension</a:t>
            </a:r>
          </a:p>
          <a:p>
            <a:r>
              <a:rPr lang="en-GB" dirty="0">
                <a:solidFill>
                  <a:srgbClr val="0070C0"/>
                </a:solidFill>
              </a:rPr>
              <a:t>Skin colour changes, extremities cold to touch</a:t>
            </a:r>
          </a:p>
          <a:p>
            <a:r>
              <a:rPr lang="en-GB" dirty="0">
                <a:solidFill>
                  <a:srgbClr val="0070C0"/>
                </a:solidFill>
              </a:rPr>
              <a:t>Hallucinations, delirium, agitation</a:t>
            </a:r>
          </a:p>
          <a:p>
            <a:r>
              <a:rPr lang="en-GB" dirty="0">
                <a:solidFill>
                  <a:srgbClr val="0070C0"/>
                </a:solidFill>
              </a:rPr>
              <a:t>Fluid build-up in lungs, gurgling sounds (‘death rattle’)</a:t>
            </a:r>
          </a:p>
        </p:txBody>
      </p:sp>
      <p:pic>
        <p:nvPicPr>
          <p:cNvPr id="3074" name="Picture 2">
            <a:extLst>
              <a:ext uri="{FF2B5EF4-FFF2-40B4-BE49-F238E27FC236}">
                <a16:creationId xmlns:a16="http://schemas.microsoft.com/office/drawing/2014/main" id="{7BC3ED35-2C18-8D7F-83F4-8931DC1393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8467" y="1145624"/>
            <a:ext cx="3044501" cy="22833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036727-BC45-9C9C-E20D-D3BF0AFB9A4E}"/>
              </a:ext>
            </a:extLst>
          </p:cNvPr>
          <p:cNvSpPr txBox="1"/>
          <p:nvPr/>
        </p:nvSpPr>
        <p:spPr>
          <a:xfrm>
            <a:off x="8878466" y="3395828"/>
            <a:ext cx="3044501" cy="584775"/>
          </a:xfrm>
          <a:prstGeom prst="rect">
            <a:avLst/>
          </a:prstGeom>
          <a:noFill/>
        </p:spPr>
        <p:txBody>
          <a:bodyPr wrap="square">
            <a:spAutoFit/>
          </a:bodyPr>
          <a:lstStyle/>
          <a:p>
            <a:r>
              <a:rPr lang="en-GB" sz="1600" dirty="0">
                <a:solidFill>
                  <a:srgbClr val="0070C0"/>
                </a:solidFill>
              </a:rPr>
              <a:t>https://annerobsontrust.org.uk/actively-dying-what-does-it-mean/</a:t>
            </a:r>
          </a:p>
        </p:txBody>
      </p:sp>
    </p:spTree>
    <p:extLst>
      <p:ext uri="{BB962C8B-B14F-4D97-AF65-F5344CB8AC3E}">
        <p14:creationId xmlns:p14="http://schemas.microsoft.com/office/powerpoint/2010/main" val="459561078"/>
      </p:ext>
    </p:extLst>
  </p:cSld>
  <p:clrMapOvr>
    <a:masterClrMapping/>
  </p:clrMapOvr>
  <mc:AlternateContent xmlns:mc="http://schemas.openxmlformats.org/markup-compatibility/2006" xmlns:p14="http://schemas.microsoft.com/office/powerpoint/2010/main">
    <mc:Choice Requires="p14">
      <p:transition spd="slow" p14:dur="2000" advTm="173644"/>
    </mc:Choice>
    <mc:Fallback xmlns="">
      <p:transition spd="slow" advTm="17364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F23D0F-5E18-DD70-FF73-2B1220247D8A}"/>
              </a:ext>
            </a:extLst>
          </p:cNvPr>
          <p:cNvPicPr>
            <a:picLocks noChangeAspect="1"/>
          </p:cNvPicPr>
          <p:nvPr/>
        </p:nvPicPr>
        <p:blipFill rotWithShape="1">
          <a:blip r:embed="rId2"/>
          <a:srcRect l="17097" t="18781" r="16371" b="13979"/>
          <a:stretch/>
        </p:blipFill>
        <p:spPr>
          <a:xfrm>
            <a:off x="412955" y="314633"/>
            <a:ext cx="10156722" cy="5773942"/>
          </a:xfrm>
          <a:prstGeom prst="rect">
            <a:avLst/>
          </a:prstGeom>
        </p:spPr>
      </p:pic>
    </p:spTree>
    <p:extLst>
      <p:ext uri="{BB962C8B-B14F-4D97-AF65-F5344CB8AC3E}">
        <p14:creationId xmlns:p14="http://schemas.microsoft.com/office/powerpoint/2010/main" val="3974855549"/>
      </p:ext>
    </p:extLst>
  </p:cSld>
  <p:clrMapOvr>
    <a:masterClrMapping/>
  </p:clrMapOvr>
  <mc:AlternateContent xmlns:mc="http://schemas.openxmlformats.org/markup-compatibility/2006" xmlns:p14="http://schemas.microsoft.com/office/powerpoint/2010/main">
    <mc:Choice Requires="p14">
      <p:transition spd="slow" p14:dur="2000" advTm="158512"/>
    </mc:Choice>
    <mc:Fallback xmlns="">
      <p:transition spd="slow" advTm="15851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C9A94A4-A019-3E0A-464B-1D09C7AA806B}"/>
              </a:ext>
            </a:extLst>
          </p:cNvPr>
          <p:cNvPicPr>
            <a:picLocks noChangeAspect="1"/>
          </p:cNvPicPr>
          <p:nvPr/>
        </p:nvPicPr>
        <p:blipFill rotWithShape="1">
          <a:blip r:embed="rId2"/>
          <a:srcRect l="14757" t="16918" r="15323" b="17132"/>
          <a:stretch/>
        </p:blipFill>
        <p:spPr>
          <a:xfrm>
            <a:off x="75858" y="245806"/>
            <a:ext cx="11732684" cy="5742039"/>
          </a:xfrm>
          <a:prstGeom prst="rect">
            <a:avLst/>
          </a:prstGeom>
        </p:spPr>
      </p:pic>
    </p:spTree>
    <p:extLst>
      <p:ext uri="{BB962C8B-B14F-4D97-AF65-F5344CB8AC3E}">
        <p14:creationId xmlns:p14="http://schemas.microsoft.com/office/powerpoint/2010/main" val="390538709"/>
      </p:ext>
    </p:extLst>
  </p:cSld>
  <p:clrMapOvr>
    <a:masterClrMapping/>
  </p:clrMapOvr>
  <mc:AlternateContent xmlns:mc="http://schemas.openxmlformats.org/markup-compatibility/2006" xmlns:p14="http://schemas.microsoft.com/office/powerpoint/2010/main">
    <mc:Choice Requires="p14">
      <p:transition spd="slow" p14:dur="2000" advTm="221899"/>
    </mc:Choice>
    <mc:Fallback xmlns="">
      <p:transition spd="slow" advTm="22189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2A1C44-2745-8800-74A3-FCDAA42A6763}"/>
              </a:ext>
            </a:extLst>
          </p:cNvPr>
          <p:cNvPicPr>
            <a:picLocks noChangeAspect="1"/>
          </p:cNvPicPr>
          <p:nvPr/>
        </p:nvPicPr>
        <p:blipFill rotWithShape="1">
          <a:blip r:embed="rId2"/>
          <a:srcRect l="25338" t="73914" r="26004" b="8242"/>
          <a:stretch/>
        </p:blipFill>
        <p:spPr>
          <a:xfrm>
            <a:off x="825910" y="816076"/>
            <a:ext cx="10393512" cy="2379408"/>
          </a:xfrm>
          <a:prstGeom prst="rect">
            <a:avLst/>
          </a:prstGeom>
        </p:spPr>
      </p:pic>
    </p:spTree>
    <p:extLst>
      <p:ext uri="{BB962C8B-B14F-4D97-AF65-F5344CB8AC3E}">
        <p14:creationId xmlns:p14="http://schemas.microsoft.com/office/powerpoint/2010/main" val="1557315588"/>
      </p:ext>
    </p:extLst>
  </p:cSld>
  <p:clrMapOvr>
    <a:masterClrMapping/>
  </p:clrMapOvr>
  <mc:AlternateContent xmlns:mc="http://schemas.openxmlformats.org/markup-compatibility/2006" xmlns:p14="http://schemas.microsoft.com/office/powerpoint/2010/main">
    <mc:Choice Requires="p14">
      <p:transition spd="slow" p14:dur="2000" advTm="53495"/>
    </mc:Choice>
    <mc:Fallback xmlns="">
      <p:transition spd="slow" advTm="534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DA108-8B62-41A6-4D0A-EDC675B1B479}"/>
              </a:ext>
            </a:extLst>
          </p:cNvPr>
          <p:cNvSpPr>
            <a:spLocks noGrp="1"/>
          </p:cNvSpPr>
          <p:nvPr>
            <p:ph type="title"/>
          </p:nvPr>
        </p:nvSpPr>
        <p:spPr>
          <a:xfrm>
            <a:off x="838200" y="365126"/>
            <a:ext cx="10515600" cy="437308"/>
          </a:xfrm>
        </p:spPr>
        <p:txBody>
          <a:bodyPr>
            <a:normAutofit fontScale="90000"/>
          </a:bodyPr>
          <a:lstStyle/>
          <a:p>
            <a:pPr algn="ctr"/>
            <a:r>
              <a:rPr lang="en-GB" b="1" dirty="0">
                <a:solidFill>
                  <a:srgbClr val="0070C0"/>
                </a:solidFill>
              </a:rPr>
              <a:t>End of life choices</a:t>
            </a:r>
          </a:p>
        </p:txBody>
      </p:sp>
      <p:sp>
        <p:nvSpPr>
          <p:cNvPr id="3" name="Content Placeholder 2">
            <a:extLst>
              <a:ext uri="{FF2B5EF4-FFF2-40B4-BE49-F238E27FC236}">
                <a16:creationId xmlns:a16="http://schemas.microsoft.com/office/drawing/2014/main" id="{9A4C6996-7A88-2A48-DD86-5CC5AA9221CE}"/>
              </a:ext>
            </a:extLst>
          </p:cNvPr>
          <p:cNvSpPr>
            <a:spLocks noGrp="1"/>
          </p:cNvSpPr>
          <p:nvPr>
            <p:ph idx="1"/>
          </p:nvPr>
        </p:nvSpPr>
        <p:spPr>
          <a:xfrm>
            <a:off x="285253" y="802434"/>
            <a:ext cx="7533800" cy="5234471"/>
          </a:xfrm>
        </p:spPr>
        <p:txBody>
          <a:bodyPr>
            <a:normAutofit fontScale="92500" lnSpcReduction="10000"/>
          </a:bodyPr>
          <a:lstStyle/>
          <a:p>
            <a:r>
              <a:rPr lang="en-GB" dirty="0">
                <a:solidFill>
                  <a:srgbClr val="0070C0"/>
                </a:solidFill>
              </a:rPr>
              <a:t>Nutrition and hydration are important factors in </a:t>
            </a:r>
            <a:r>
              <a:rPr lang="en-GB" dirty="0" err="1">
                <a:solidFill>
                  <a:srgbClr val="0070C0"/>
                </a:solidFill>
              </a:rPr>
              <a:t>EoL</a:t>
            </a:r>
            <a:r>
              <a:rPr lang="en-GB" dirty="0">
                <a:solidFill>
                  <a:srgbClr val="0070C0"/>
                </a:solidFill>
              </a:rPr>
              <a:t> care- but how aggressively should we pursue this?  How to respond if swallowing/ chewing / oral intake / aspiration deteriorate.  (recall the Eating and Drinking lecture, section on decisions around tube feeding).</a:t>
            </a:r>
          </a:p>
          <a:p>
            <a:r>
              <a:rPr lang="en-GB" dirty="0">
                <a:solidFill>
                  <a:srgbClr val="0070C0"/>
                </a:solidFill>
              </a:rPr>
              <a:t>Donating brain tissue for research.   Think about sociocultural factors – a gift of hope for future generations, a way of living on, or an unthinkable action?</a:t>
            </a:r>
          </a:p>
          <a:p>
            <a:r>
              <a:rPr lang="en-GB" dirty="0">
                <a:solidFill>
                  <a:srgbClr val="0070C0"/>
                </a:solidFill>
              </a:rPr>
              <a:t>  How to deal with wishes that can’t be achieved, e.g. a brain donation can’t go ahead- no current study / no funds for the research.  </a:t>
            </a:r>
          </a:p>
          <a:p>
            <a:r>
              <a:rPr lang="en-GB" dirty="0">
                <a:solidFill>
                  <a:srgbClr val="0070C0"/>
                </a:solidFill>
              </a:rPr>
              <a:t>Keeping up to date with current local practicalities, and communicating with family.  </a:t>
            </a:r>
          </a:p>
          <a:p>
            <a:endParaRPr lang="en-GB" dirty="0"/>
          </a:p>
        </p:txBody>
      </p:sp>
      <p:pic>
        <p:nvPicPr>
          <p:cNvPr id="4098" name="Picture 2" descr="End of Life Care">
            <a:extLst>
              <a:ext uri="{FF2B5EF4-FFF2-40B4-BE49-F238E27FC236}">
                <a16:creationId xmlns:a16="http://schemas.microsoft.com/office/drawing/2014/main" id="{9ED83A16-ABCE-64F2-5521-C4F55044C5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9478" y="1073020"/>
            <a:ext cx="3925482" cy="221135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9A526DB-D792-75B1-337F-F7ED31EA304D}"/>
              </a:ext>
            </a:extLst>
          </p:cNvPr>
          <p:cNvSpPr txBox="1"/>
          <p:nvPr/>
        </p:nvSpPr>
        <p:spPr>
          <a:xfrm>
            <a:off x="7945795" y="3284375"/>
            <a:ext cx="3960952" cy="830997"/>
          </a:xfrm>
          <a:prstGeom prst="rect">
            <a:avLst/>
          </a:prstGeom>
          <a:noFill/>
        </p:spPr>
        <p:txBody>
          <a:bodyPr wrap="square">
            <a:spAutoFit/>
          </a:bodyPr>
          <a:lstStyle/>
          <a:p>
            <a:r>
              <a:rPr lang="en-GB" sz="1600" dirty="0">
                <a:solidFill>
                  <a:srgbClr val="0070C0"/>
                </a:solidFill>
              </a:rPr>
              <a:t>https://www.pewtrusts.org/en/research-and-analysis/articles/2016/03/22/end-of-life-decision-making</a:t>
            </a:r>
          </a:p>
        </p:txBody>
      </p:sp>
    </p:spTree>
    <p:extLst>
      <p:ext uri="{BB962C8B-B14F-4D97-AF65-F5344CB8AC3E}">
        <p14:creationId xmlns:p14="http://schemas.microsoft.com/office/powerpoint/2010/main" val="1019937790"/>
      </p:ext>
    </p:extLst>
  </p:cSld>
  <p:clrMapOvr>
    <a:masterClrMapping/>
  </p:clrMapOvr>
  <mc:AlternateContent xmlns:mc="http://schemas.openxmlformats.org/markup-compatibility/2006" xmlns:p14="http://schemas.microsoft.com/office/powerpoint/2010/main">
    <mc:Choice Requires="p14">
      <p:transition spd="slow" p14:dur="2000" advTm="373191"/>
    </mc:Choice>
    <mc:Fallback xmlns="">
      <p:transition spd="slow" advTm="37319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571AC-D36C-ADD7-054A-89EB197D72E1}"/>
              </a:ext>
            </a:extLst>
          </p:cNvPr>
          <p:cNvSpPr>
            <a:spLocks noGrp="1"/>
          </p:cNvSpPr>
          <p:nvPr>
            <p:ph type="title"/>
          </p:nvPr>
        </p:nvSpPr>
        <p:spPr>
          <a:xfrm>
            <a:off x="186612" y="271820"/>
            <a:ext cx="11167188" cy="502622"/>
          </a:xfrm>
        </p:spPr>
        <p:txBody>
          <a:bodyPr>
            <a:noAutofit/>
          </a:bodyPr>
          <a:lstStyle/>
          <a:p>
            <a:r>
              <a:rPr lang="en-GB" sz="4000" b="1" dirty="0">
                <a:solidFill>
                  <a:srgbClr val="0070C0"/>
                </a:solidFill>
              </a:rPr>
              <a:t>Dying at home versus dying in an institution /hospital.</a:t>
            </a:r>
          </a:p>
        </p:txBody>
      </p:sp>
      <p:pic>
        <p:nvPicPr>
          <p:cNvPr id="5" name="Picture 4">
            <a:extLst>
              <a:ext uri="{FF2B5EF4-FFF2-40B4-BE49-F238E27FC236}">
                <a16:creationId xmlns:a16="http://schemas.microsoft.com/office/drawing/2014/main" id="{05EBA5A9-1407-BB77-7202-6CA6DB937BE7}"/>
              </a:ext>
            </a:extLst>
          </p:cNvPr>
          <p:cNvPicPr>
            <a:picLocks noChangeAspect="1"/>
          </p:cNvPicPr>
          <p:nvPr/>
        </p:nvPicPr>
        <p:blipFill rotWithShape="1">
          <a:blip r:embed="rId2"/>
          <a:srcRect l="17220" t="22177" r="41837" b="21497"/>
          <a:stretch/>
        </p:blipFill>
        <p:spPr>
          <a:xfrm>
            <a:off x="354564" y="942392"/>
            <a:ext cx="4851918" cy="3732245"/>
          </a:xfrm>
          <a:prstGeom prst="rect">
            <a:avLst/>
          </a:prstGeom>
        </p:spPr>
      </p:pic>
      <p:sp>
        <p:nvSpPr>
          <p:cNvPr id="6" name="TextBox 5">
            <a:extLst>
              <a:ext uri="{FF2B5EF4-FFF2-40B4-BE49-F238E27FC236}">
                <a16:creationId xmlns:a16="http://schemas.microsoft.com/office/drawing/2014/main" id="{7D7E3598-60DD-7617-1D5A-2141D79F7AF8}"/>
              </a:ext>
            </a:extLst>
          </p:cNvPr>
          <p:cNvSpPr txBox="1"/>
          <p:nvPr/>
        </p:nvSpPr>
        <p:spPr>
          <a:xfrm>
            <a:off x="625151" y="4674637"/>
            <a:ext cx="3405673" cy="584775"/>
          </a:xfrm>
          <a:prstGeom prst="rect">
            <a:avLst/>
          </a:prstGeom>
          <a:noFill/>
        </p:spPr>
        <p:txBody>
          <a:bodyPr wrap="square" rtlCol="0">
            <a:spAutoFit/>
          </a:bodyPr>
          <a:lstStyle/>
          <a:p>
            <a:r>
              <a:rPr lang="en-GB" sz="1600" dirty="0">
                <a:solidFill>
                  <a:srgbClr val="0070C0"/>
                </a:solidFill>
              </a:rPr>
              <a:t>21,004 bereaved respondents</a:t>
            </a:r>
          </a:p>
          <a:p>
            <a:r>
              <a:rPr lang="en-GB" sz="1600" dirty="0">
                <a:solidFill>
                  <a:srgbClr val="0070C0"/>
                </a:solidFill>
              </a:rPr>
              <a:t>Colvin H (2015) </a:t>
            </a:r>
          </a:p>
        </p:txBody>
      </p:sp>
      <p:sp>
        <p:nvSpPr>
          <p:cNvPr id="7" name="TextBox 6">
            <a:extLst>
              <a:ext uri="{FF2B5EF4-FFF2-40B4-BE49-F238E27FC236}">
                <a16:creationId xmlns:a16="http://schemas.microsoft.com/office/drawing/2014/main" id="{CA748E1B-8AE3-D071-C861-B58B7FAD062B}"/>
              </a:ext>
            </a:extLst>
          </p:cNvPr>
          <p:cNvSpPr txBox="1"/>
          <p:nvPr/>
        </p:nvSpPr>
        <p:spPr>
          <a:xfrm>
            <a:off x="5458408" y="1352939"/>
            <a:ext cx="5243804" cy="2585323"/>
          </a:xfrm>
          <a:prstGeom prst="rect">
            <a:avLst/>
          </a:prstGeom>
          <a:noFill/>
        </p:spPr>
        <p:txBody>
          <a:bodyPr wrap="square" rtlCol="0">
            <a:spAutoFit/>
          </a:bodyPr>
          <a:lstStyle/>
          <a:p>
            <a:r>
              <a:rPr lang="en-GB" dirty="0">
                <a:solidFill>
                  <a:srgbClr val="0070C0"/>
                </a:solidFill>
              </a:rPr>
              <a:t>But- Hoare et al (2019) found that while hospital admissions at end of life are negatively perceived, family caregivers and healthcare staff find enormous challenges in providing care at home.  Hoare et al refer to a gulf between nursing and care needs at home and capacity of caregivers and nurses to respond (issues mainly around staff unavailable to respond when / as needed, and provision of equipment when, as needed). </a:t>
            </a:r>
          </a:p>
        </p:txBody>
      </p:sp>
      <p:sp>
        <p:nvSpPr>
          <p:cNvPr id="8" name="TextBox 7">
            <a:extLst>
              <a:ext uri="{FF2B5EF4-FFF2-40B4-BE49-F238E27FC236}">
                <a16:creationId xmlns:a16="http://schemas.microsoft.com/office/drawing/2014/main" id="{734C20A6-2952-F69F-A00E-CF4BD00AE519}"/>
              </a:ext>
            </a:extLst>
          </p:cNvPr>
          <p:cNvSpPr txBox="1"/>
          <p:nvPr/>
        </p:nvSpPr>
        <p:spPr>
          <a:xfrm>
            <a:off x="6096000" y="3900196"/>
            <a:ext cx="4018384" cy="646331"/>
          </a:xfrm>
          <a:prstGeom prst="rect">
            <a:avLst/>
          </a:prstGeom>
          <a:noFill/>
        </p:spPr>
        <p:txBody>
          <a:bodyPr wrap="square" rtlCol="0">
            <a:spAutoFit/>
          </a:bodyPr>
          <a:lstStyle/>
          <a:p>
            <a:r>
              <a:rPr lang="en-GB" dirty="0">
                <a:solidFill>
                  <a:srgbClr val="0070C0"/>
                </a:solidFill>
              </a:rPr>
              <a:t>We emphasise choice ----   it MUST be an informed choice! </a:t>
            </a:r>
          </a:p>
        </p:txBody>
      </p:sp>
    </p:spTree>
    <p:extLst>
      <p:ext uri="{BB962C8B-B14F-4D97-AF65-F5344CB8AC3E}">
        <p14:creationId xmlns:p14="http://schemas.microsoft.com/office/powerpoint/2010/main" val="928584906"/>
      </p:ext>
    </p:extLst>
  </p:cSld>
  <p:clrMapOvr>
    <a:masterClrMapping/>
  </p:clrMapOvr>
  <mc:AlternateContent xmlns:mc="http://schemas.openxmlformats.org/markup-compatibility/2006" xmlns:p14="http://schemas.microsoft.com/office/powerpoint/2010/main">
    <mc:Choice Requires="p14">
      <p:transition spd="slow" p14:dur="2000" advTm="283476"/>
    </mc:Choice>
    <mc:Fallback xmlns="">
      <p:transition spd="slow" advTm="2834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581D9-5730-203D-00E1-7CFE953039CF}"/>
              </a:ext>
            </a:extLst>
          </p:cNvPr>
          <p:cNvSpPr>
            <a:spLocks noGrp="1"/>
          </p:cNvSpPr>
          <p:nvPr>
            <p:ph type="title"/>
          </p:nvPr>
        </p:nvSpPr>
        <p:spPr>
          <a:xfrm>
            <a:off x="838200" y="365126"/>
            <a:ext cx="10515600" cy="381324"/>
          </a:xfrm>
        </p:spPr>
        <p:txBody>
          <a:bodyPr>
            <a:normAutofit fontScale="90000"/>
          </a:bodyPr>
          <a:lstStyle/>
          <a:p>
            <a:r>
              <a:rPr lang="en-GB" b="1" dirty="0">
                <a:solidFill>
                  <a:srgbClr val="0070C0"/>
                </a:solidFill>
              </a:rPr>
              <a:t>Living wills</a:t>
            </a:r>
          </a:p>
        </p:txBody>
      </p:sp>
      <p:sp>
        <p:nvSpPr>
          <p:cNvPr id="3" name="Content Placeholder 2">
            <a:extLst>
              <a:ext uri="{FF2B5EF4-FFF2-40B4-BE49-F238E27FC236}">
                <a16:creationId xmlns:a16="http://schemas.microsoft.com/office/drawing/2014/main" id="{43C85846-760C-D2E8-306B-B158CD3E1FDB}"/>
              </a:ext>
            </a:extLst>
          </p:cNvPr>
          <p:cNvSpPr>
            <a:spLocks noGrp="1"/>
          </p:cNvSpPr>
          <p:nvPr>
            <p:ph idx="1"/>
          </p:nvPr>
        </p:nvSpPr>
        <p:spPr>
          <a:xfrm>
            <a:off x="259702" y="929886"/>
            <a:ext cx="7857931" cy="2870835"/>
          </a:xfrm>
        </p:spPr>
        <p:txBody>
          <a:bodyPr>
            <a:noAutofit/>
          </a:bodyPr>
          <a:lstStyle/>
          <a:p>
            <a:r>
              <a:rPr lang="en-GB" sz="1600" dirty="0">
                <a:solidFill>
                  <a:srgbClr val="0070C0"/>
                </a:solidFill>
              </a:rPr>
              <a:t>In the UK a living will is a form that enables people to refuse medical treatments in the future.  It will only be used in the absence of mental capacity.  Fairly similar advanced directives exist in many countries including many in Western European, Canada, America, And Australia.</a:t>
            </a:r>
          </a:p>
          <a:p>
            <a:r>
              <a:rPr lang="en-GB" sz="1600" dirty="0">
                <a:solidFill>
                  <a:srgbClr val="0070C0"/>
                </a:solidFill>
              </a:rPr>
              <a:t>In Sri Lanka advanced directives aren’t legalised.  Chang et al (2021) found that many Sri Lankan doctors lacked knowledge of A.D.s and would administer a life saving blood transfusion even in the presence of an advanced written refusal – prioritising beneficence over autonomy. </a:t>
            </a:r>
          </a:p>
          <a:p>
            <a:r>
              <a:rPr lang="en-GB" sz="1600" dirty="0">
                <a:solidFill>
                  <a:srgbClr val="0070C0"/>
                </a:solidFill>
              </a:rPr>
              <a:t>Clearly there are cultural differences.  Is beneficence about acting in the person’s best interests?  Physical, psychological, sociocultural interests?  There are </a:t>
            </a:r>
            <a:r>
              <a:rPr lang="en-GB" sz="1600" dirty="0" err="1">
                <a:solidFill>
                  <a:srgbClr val="0070C0"/>
                </a:solidFill>
              </a:rPr>
              <a:t>politicoeconomic</a:t>
            </a:r>
            <a:r>
              <a:rPr lang="en-GB" sz="1600" dirty="0">
                <a:solidFill>
                  <a:srgbClr val="0070C0"/>
                </a:solidFill>
              </a:rPr>
              <a:t> concerns- you must work within the law.  And we are bound to act ethically.   Can ethics and law collide?</a:t>
            </a:r>
          </a:p>
          <a:p>
            <a:r>
              <a:rPr lang="en-GB" sz="1600" dirty="0">
                <a:solidFill>
                  <a:srgbClr val="0070C0"/>
                </a:solidFill>
              </a:rPr>
              <a:t>These are professional conundrums to consider in the context of the country you are working in.</a:t>
            </a:r>
          </a:p>
        </p:txBody>
      </p:sp>
      <p:pic>
        <p:nvPicPr>
          <p:cNvPr id="5122" name="Picture 2" descr="Living Will Advance Decision Beaconsfield&#10;">
            <a:extLst>
              <a:ext uri="{FF2B5EF4-FFF2-40B4-BE49-F238E27FC236}">
                <a16:creationId xmlns:a16="http://schemas.microsoft.com/office/drawing/2014/main" id="{1FCEFA90-199B-8577-7E40-EF3D9C4B44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3358" y="746449"/>
            <a:ext cx="3728940" cy="246949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83A371D-01C4-2859-9729-C3AC2020E641}"/>
              </a:ext>
            </a:extLst>
          </p:cNvPr>
          <p:cNvSpPr txBox="1"/>
          <p:nvPr/>
        </p:nvSpPr>
        <p:spPr>
          <a:xfrm>
            <a:off x="8203358" y="3215946"/>
            <a:ext cx="3728940" cy="584775"/>
          </a:xfrm>
          <a:prstGeom prst="rect">
            <a:avLst/>
          </a:prstGeom>
          <a:noFill/>
        </p:spPr>
        <p:txBody>
          <a:bodyPr wrap="square">
            <a:spAutoFit/>
          </a:bodyPr>
          <a:lstStyle/>
          <a:p>
            <a:r>
              <a:rPr lang="en-GB" sz="1600" dirty="0">
                <a:solidFill>
                  <a:srgbClr val="0070C0"/>
                </a:solidFill>
              </a:rPr>
              <a:t>https://chilternwills.com/living-will-or-advance-decision/</a:t>
            </a:r>
          </a:p>
        </p:txBody>
      </p:sp>
      <p:pic>
        <p:nvPicPr>
          <p:cNvPr id="5124" name="Picture 4" descr="“Principles of Biomedical Ethics” by Tom Beauchamp and James Childress">
            <a:extLst>
              <a:ext uri="{FF2B5EF4-FFF2-40B4-BE49-F238E27FC236}">
                <a16:creationId xmlns:a16="http://schemas.microsoft.com/office/drawing/2014/main" id="{FD02B9DB-1217-E353-F175-773CCC601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7722" y="4553337"/>
            <a:ext cx="2779481" cy="1542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958094"/>
      </p:ext>
    </p:extLst>
  </p:cSld>
  <p:clrMapOvr>
    <a:masterClrMapping/>
  </p:clrMapOvr>
  <mc:AlternateContent xmlns:mc="http://schemas.openxmlformats.org/markup-compatibility/2006" xmlns:p14="http://schemas.microsoft.com/office/powerpoint/2010/main">
    <mc:Choice Requires="p14">
      <p:transition spd="slow" p14:dur="2000" advTm="337897"/>
    </mc:Choice>
    <mc:Fallback xmlns="">
      <p:transition spd="slow" advTm="33789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A38D6-1B89-1EAB-8CAC-D326B822EE29}"/>
              </a:ext>
            </a:extLst>
          </p:cNvPr>
          <p:cNvSpPr>
            <a:spLocks noGrp="1"/>
          </p:cNvSpPr>
          <p:nvPr>
            <p:ph type="title"/>
          </p:nvPr>
        </p:nvSpPr>
        <p:spPr>
          <a:xfrm>
            <a:off x="838200" y="365125"/>
            <a:ext cx="10515600" cy="726557"/>
          </a:xfrm>
        </p:spPr>
        <p:txBody>
          <a:bodyPr/>
          <a:lstStyle/>
          <a:p>
            <a:pPr algn="ctr"/>
            <a:r>
              <a:rPr lang="en-GB" b="1" dirty="0">
                <a:solidFill>
                  <a:srgbClr val="0070C0"/>
                </a:solidFill>
              </a:rPr>
              <a:t>Giving hope</a:t>
            </a:r>
          </a:p>
        </p:txBody>
      </p:sp>
      <p:sp>
        <p:nvSpPr>
          <p:cNvPr id="3" name="Content Placeholder 2">
            <a:extLst>
              <a:ext uri="{FF2B5EF4-FFF2-40B4-BE49-F238E27FC236}">
                <a16:creationId xmlns:a16="http://schemas.microsoft.com/office/drawing/2014/main" id="{FD458879-74AA-8C53-B35A-5D71BA8E151C}"/>
              </a:ext>
            </a:extLst>
          </p:cNvPr>
          <p:cNvSpPr>
            <a:spLocks noGrp="1"/>
          </p:cNvSpPr>
          <p:nvPr>
            <p:ph idx="1"/>
          </p:nvPr>
        </p:nvSpPr>
        <p:spPr>
          <a:xfrm>
            <a:off x="313245" y="1446405"/>
            <a:ext cx="7085931" cy="3965190"/>
          </a:xfrm>
        </p:spPr>
        <p:txBody>
          <a:bodyPr>
            <a:normAutofit fontScale="92500" lnSpcReduction="20000"/>
          </a:bodyPr>
          <a:lstStyle/>
          <a:p>
            <a:r>
              <a:rPr lang="en-GB" dirty="0">
                <a:solidFill>
                  <a:srgbClr val="0070C0"/>
                </a:solidFill>
              </a:rPr>
              <a:t>Historically NDDs were greatly misunderstood.  Many treated as criminals, or punished by God.  </a:t>
            </a:r>
          </a:p>
          <a:p>
            <a:r>
              <a:rPr lang="en-GB" dirty="0">
                <a:solidFill>
                  <a:srgbClr val="0070C0"/>
                </a:solidFill>
              </a:rPr>
              <a:t>Your care planning is possible because of progress and enlightenment. </a:t>
            </a:r>
          </a:p>
          <a:p>
            <a:r>
              <a:rPr lang="en-GB" dirty="0">
                <a:solidFill>
                  <a:srgbClr val="0070C0"/>
                </a:solidFill>
              </a:rPr>
              <a:t>Openness is increasingly common, leading to support groups for dementia, PD, HD etc. and caregiver support groups.  </a:t>
            </a:r>
          </a:p>
          <a:p>
            <a:r>
              <a:rPr lang="en-GB" dirty="0">
                <a:solidFill>
                  <a:srgbClr val="0070C0"/>
                </a:solidFill>
              </a:rPr>
              <a:t> Drug advances</a:t>
            </a:r>
          </a:p>
          <a:p>
            <a:r>
              <a:rPr lang="en-GB" dirty="0">
                <a:solidFill>
                  <a:srgbClr val="0070C0"/>
                </a:solidFill>
              </a:rPr>
              <a:t>Surgical advances</a:t>
            </a:r>
          </a:p>
          <a:p>
            <a:r>
              <a:rPr lang="en-GB" dirty="0">
                <a:solidFill>
                  <a:srgbClr val="0070C0"/>
                </a:solidFill>
              </a:rPr>
              <a:t>Technological advances</a:t>
            </a:r>
          </a:p>
          <a:p>
            <a:r>
              <a:rPr lang="en-GB" dirty="0">
                <a:solidFill>
                  <a:srgbClr val="0070C0"/>
                </a:solidFill>
              </a:rPr>
              <a:t>Spiritual support </a:t>
            </a:r>
          </a:p>
        </p:txBody>
      </p:sp>
      <p:pic>
        <p:nvPicPr>
          <p:cNvPr id="6146" name="Picture 2">
            <a:extLst>
              <a:ext uri="{FF2B5EF4-FFF2-40B4-BE49-F238E27FC236}">
                <a16:creationId xmlns:a16="http://schemas.microsoft.com/office/drawing/2014/main" id="{F0D6EFFF-A503-F7DA-D805-8742DE34E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4882" y="1213139"/>
            <a:ext cx="4233873" cy="317540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1297591-B2CE-1C72-016C-ACC02A8429B5}"/>
              </a:ext>
            </a:extLst>
          </p:cNvPr>
          <p:cNvSpPr txBox="1"/>
          <p:nvPr/>
        </p:nvSpPr>
        <p:spPr>
          <a:xfrm>
            <a:off x="7644882" y="4388544"/>
            <a:ext cx="4233873" cy="584775"/>
          </a:xfrm>
          <a:prstGeom prst="rect">
            <a:avLst/>
          </a:prstGeom>
          <a:noFill/>
        </p:spPr>
        <p:txBody>
          <a:bodyPr wrap="square">
            <a:spAutoFit/>
          </a:bodyPr>
          <a:lstStyle/>
          <a:p>
            <a:r>
              <a:rPr lang="en-GB" sz="1600" dirty="0">
                <a:solidFill>
                  <a:srgbClr val="0070C0"/>
                </a:solidFill>
              </a:rPr>
              <a:t>https://hdscotland.org/christian-i-hope-to-be-a-positive-role-model-for-young-people/</a:t>
            </a:r>
          </a:p>
        </p:txBody>
      </p:sp>
    </p:spTree>
    <p:extLst>
      <p:ext uri="{BB962C8B-B14F-4D97-AF65-F5344CB8AC3E}">
        <p14:creationId xmlns:p14="http://schemas.microsoft.com/office/powerpoint/2010/main" val="1318508370"/>
      </p:ext>
    </p:extLst>
  </p:cSld>
  <p:clrMapOvr>
    <a:masterClrMapping/>
  </p:clrMapOvr>
  <mc:AlternateContent xmlns:mc="http://schemas.openxmlformats.org/markup-compatibility/2006" xmlns:p14="http://schemas.microsoft.com/office/powerpoint/2010/main">
    <mc:Choice Requires="p14">
      <p:transition spd="slow" p14:dur="2000" advTm="482506"/>
    </mc:Choice>
    <mc:Fallback xmlns="">
      <p:transition spd="slow" advTm="48250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E6125-6EF2-2F82-3F43-084E03300480}"/>
              </a:ext>
            </a:extLst>
          </p:cNvPr>
          <p:cNvSpPr>
            <a:spLocks noGrp="1"/>
          </p:cNvSpPr>
          <p:nvPr>
            <p:ph type="title"/>
          </p:nvPr>
        </p:nvSpPr>
        <p:spPr>
          <a:xfrm>
            <a:off x="838200" y="365126"/>
            <a:ext cx="10515600" cy="446638"/>
          </a:xfrm>
        </p:spPr>
        <p:txBody>
          <a:bodyPr>
            <a:normAutofit fontScale="90000"/>
          </a:bodyPr>
          <a:lstStyle/>
          <a:p>
            <a:r>
              <a:rPr lang="en-GB" b="1" dirty="0">
                <a:solidFill>
                  <a:srgbClr val="0070C0"/>
                </a:solidFill>
              </a:rPr>
              <a:t>Suicide risk</a:t>
            </a:r>
          </a:p>
        </p:txBody>
      </p:sp>
      <p:sp>
        <p:nvSpPr>
          <p:cNvPr id="3" name="Content Placeholder 2">
            <a:extLst>
              <a:ext uri="{FF2B5EF4-FFF2-40B4-BE49-F238E27FC236}">
                <a16:creationId xmlns:a16="http://schemas.microsoft.com/office/drawing/2014/main" id="{AC309792-8291-B18F-5FED-F42C8B16806B}"/>
              </a:ext>
            </a:extLst>
          </p:cNvPr>
          <p:cNvSpPr>
            <a:spLocks noGrp="1"/>
          </p:cNvSpPr>
          <p:nvPr>
            <p:ph idx="1"/>
          </p:nvPr>
        </p:nvSpPr>
        <p:spPr>
          <a:xfrm>
            <a:off x="278362" y="967208"/>
            <a:ext cx="11646159" cy="4351338"/>
          </a:xfrm>
        </p:spPr>
        <p:txBody>
          <a:bodyPr>
            <a:normAutofit lnSpcReduction="10000"/>
          </a:bodyPr>
          <a:lstStyle/>
          <a:p>
            <a:r>
              <a:rPr lang="en-GB" dirty="0">
                <a:solidFill>
                  <a:srgbClr val="0070C0"/>
                </a:solidFill>
              </a:rPr>
              <a:t>Wong et al (2022): risk of suicide in dementia and dementia caregivers increases after diagnosis and after deterioration, but estimates of risk vary.</a:t>
            </a:r>
          </a:p>
          <a:p>
            <a:r>
              <a:rPr lang="en-GB" dirty="0">
                <a:solidFill>
                  <a:srgbClr val="0070C0"/>
                </a:solidFill>
              </a:rPr>
              <a:t> There is similar evidence for elsewhere in the world, and tragic supporting anecdotes e.g. </a:t>
            </a:r>
            <a:r>
              <a:rPr lang="en-GB" dirty="0" err="1">
                <a:solidFill>
                  <a:srgbClr val="0070C0"/>
                </a:solidFill>
              </a:rPr>
              <a:t>Schmutte</a:t>
            </a:r>
            <a:r>
              <a:rPr lang="en-GB" dirty="0">
                <a:solidFill>
                  <a:srgbClr val="0070C0"/>
                </a:solidFill>
              </a:rPr>
              <a:t> et al (2021); </a:t>
            </a:r>
            <a:r>
              <a:rPr lang="en-GB" dirty="0" err="1">
                <a:solidFill>
                  <a:srgbClr val="0070C0"/>
                </a:solidFill>
              </a:rPr>
              <a:t>Portacolone</a:t>
            </a:r>
            <a:r>
              <a:rPr lang="en-GB" dirty="0">
                <a:solidFill>
                  <a:srgbClr val="0070C0"/>
                </a:solidFill>
              </a:rPr>
              <a:t> et al (2022). </a:t>
            </a:r>
          </a:p>
          <a:p>
            <a:r>
              <a:rPr lang="en-GB" dirty="0">
                <a:solidFill>
                  <a:srgbClr val="0070C0"/>
                </a:solidFill>
              </a:rPr>
              <a:t>Parkinson’s disease- increased suicide risk that can’t be explained by co-morbid mental health conditions (Chen et al 2020).</a:t>
            </a:r>
          </a:p>
          <a:p>
            <a:r>
              <a:rPr lang="en-GB" dirty="0">
                <a:solidFill>
                  <a:srgbClr val="0070C0"/>
                </a:solidFill>
              </a:rPr>
              <a:t>Fang et al (2008): cohort study, 6,642 ALS patients (Sweden) 1965-2004.  3.6 suicides predicted based on population- 21 actual ALS suicides. – 6-fold relative risk.</a:t>
            </a:r>
          </a:p>
          <a:p>
            <a:r>
              <a:rPr lang="en-GB" dirty="0">
                <a:solidFill>
                  <a:srgbClr val="0070C0"/>
                </a:solidFill>
              </a:rPr>
              <a:t>HD- markedly elevated suicide risk (</a:t>
            </a:r>
            <a:r>
              <a:rPr lang="en-GB" dirty="0" err="1">
                <a:solidFill>
                  <a:srgbClr val="0070C0"/>
                </a:solidFill>
              </a:rPr>
              <a:t>Alothman</a:t>
            </a:r>
            <a:r>
              <a:rPr lang="en-GB" dirty="0">
                <a:solidFill>
                  <a:srgbClr val="0070C0"/>
                </a:solidFill>
              </a:rPr>
              <a:t> et al 2022).</a:t>
            </a:r>
          </a:p>
          <a:p>
            <a:endParaRPr lang="en-GB" dirty="0">
              <a:solidFill>
                <a:srgbClr val="0070C0"/>
              </a:solidFill>
            </a:endParaRPr>
          </a:p>
          <a:p>
            <a:endParaRPr lang="en-GB" dirty="0">
              <a:solidFill>
                <a:srgbClr val="0070C0"/>
              </a:solidFill>
            </a:endParaRPr>
          </a:p>
        </p:txBody>
      </p:sp>
    </p:spTree>
    <p:extLst>
      <p:ext uri="{BB962C8B-B14F-4D97-AF65-F5344CB8AC3E}">
        <p14:creationId xmlns:p14="http://schemas.microsoft.com/office/powerpoint/2010/main" val="52038865"/>
      </p:ext>
    </p:extLst>
  </p:cSld>
  <p:clrMapOvr>
    <a:masterClrMapping/>
  </p:clrMapOvr>
  <mc:AlternateContent xmlns:mc="http://schemas.openxmlformats.org/markup-compatibility/2006" xmlns:p14="http://schemas.microsoft.com/office/powerpoint/2010/main">
    <mc:Choice Requires="p14">
      <p:transition spd="slow" p14:dur="2000" advTm="223760"/>
    </mc:Choice>
    <mc:Fallback xmlns="">
      <p:transition spd="slow" advTm="22376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18C02-05CC-91BC-B375-9087FCBD14FA}"/>
              </a:ext>
            </a:extLst>
          </p:cNvPr>
          <p:cNvSpPr>
            <a:spLocks noGrp="1"/>
          </p:cNvSpPr>
          <p:nvPr>
            <p:ph type="title"/>
          </p:nvPr>
        </p:nvSpPr>
        <p:spPr>
          <a:xfrm>
            <a:off x="307910" y="365125"/>
            <a:ext cx="11045890" cy="521283"/>
          </a:xfrm>
        </p:spPr>
        <p:txBody>
          <a:bodyPr>
            <a:normAutofit fontScale="90000"/>
          </a:bodyPr>
          <a:lstStyle/>
          <a:p>
            <a:r>
              <a:rPr lang="en-GB" dirty="0">
                <a:solidFill>
                  <a:srgbClr val="0070C0"/>
                </a:solidFill>
              </a:rPr>
              <a:t>Safeguarding tips re suicide in HD </a:t>
            </a:r>
            <a:br>
              <a:rPr lang="en-GB" dirty="0">
                <a:solidFill>
                  <a:srgbClr val="0070C0"/>
                </a:solidFill>
              </a:rPr>
            </a:br>
            <a:r>
              <a:rPr lang="en-GB" sz="1800" dirty="0">
                <a:solidFill>
                  <a:srgbClr val="0070C0"/>
                </a:solidFill>
              </a:rPr>
              <a:t>HDSA https://hdsa.org/find-help/clinical-care-services/suicide-prevention/</a:t>
            </a:r>
          </a:p>
        </p:txBody>
      </p:sp>
      <p:sp>
        <p:nvSpPr>
          <p:cNvPr id="3" name="Content Placeholder 2">
            <a:extLst>
              <a:ext uri="{FF2B5EF4-FFF2-40B4-BE49-F238E27FC236}">
                <a16:creationId xmlns:a16="http://schemas.microsoft.com/office/drawing/2014/main" id="{632F093D-4DF1-CF4C-FD50-D18D7F5E68B2}"/>
              </a:ext>
            </a:extLst>
          </p:cNvPr>
          <p:cNvSpPr>
            <a:spLocks noGrp="1"/>
          </p:cNvSpPr>
          <p:nvPr>
            <p:ph idx="1"/>
          </p:nvPr>
        </p:nvSpPr>
        <p:spPr>
          <a:xfrm>
            <a:off x="492967" y="1452401"/>
            <a:ext cx="11347579" cy="4351338"/>
          </a:xfrm>
        </p:spPr>
        <p:txBody>
          <a:bodyPr>
            <a:normAutofit fontScale="77500" lnSpcReduction="20000"/>
          </a:bodyPr>
          <a:lstStyle/>
          <a:p>
            <a:pPr marL="0" indent="0">
              <a:buNone/>
            </a:pPr>
            <a:r>
              <a:rPr lang="en-GB" b="1" i="0" dirty="0">
                <a:solidFill>
                  <a:srgbClr val="0070C0"/>
                </a:solidFill>
                <a:effectLst/>
                <a:latin typeface="Open Sans" panose="020B0606030504020204" pitchFamily="34" charset="0"/>
              </a:rPr>
              <a:t>Things to look for include:</a:t>
            </a:r>
            <a:endParaRPr lang="en-GB" b="0" i="0" dirty="0">
              <a:solidFill>
                <a:srgbClr val="0070C0"/>
              </a:solidFill>
              <a:effectLst/>
              <a:latin typeface="Open Sans" panose="020B0606030504020204" pitchFamily="34" charset="0"/>
            </a:endParaRPr>
          </a:p>
          <a:p>
            <a:pPr algn="l">
              <a:buFont typeface="Arial" panose="020B0604020202020204" pitchFamily="34" charset="0"/>
              <a:buChar char="•"/>
            </a:pPr>
            <a:r>
              <a:rPr lang="en-GB" b="0" i="0" dirty="0">
                <a:solidFill>
                  <a:srgbClr val="0070C0"/>
                </a:solidFill>
                <a:effectLst/>
                <a:latin typeface="Open Sans" panose="020B0606030504020204" pitchFamily="34" charset="0"/>
              </a:rPr>
              <a:t>Depressed mood</a:t>
            </a:r>
          </a:p>
          <a:p>
            <a:pPr algn="l">
              <a:buFont typeface="Arial" panose="020B0604020202020204" pitchFamily="34" charset="0"/>
              <a:buChar char="•"/>
            </a:pPr>
            <a:r>
              <a:rPr lang="en-GB" b="0" i="0" dirty="0">
                <a:solidFill>
                  <a:srgbClr val="0070C0"/>
                </a:solidFill>
                <a:effectLst/>
                <a:latin typeface="Open Sans" panose="020B0606030504020204" pitchFamily="34" charset="0"/>
              </a:rPr>
              <a:t>Expressed feelings of hopelessness</a:t>
            </a:r>
          </a:p>
          <a:p>
            <a:pPr algn="l">
              <a:buFont typeface="Arial" panose="020B0604020202020204" pitchFamily="34" charset="0"/>
              <a:buChar char="•"/>
            </a:pPr>
            <a:r>
              <a:rPr lang="en-GB" b="0" i="0" dirty="0">
                <a:solidFill>
                  <a:srgbClr val="0070C0"/>
                </a:solidFill>
                <a:effectLst/>
                <a:latin typeface="Open Sans" panose="020B0606030504020204" pitchFamily="34" charset="0"/>
              </a:rPr>
              <a:t>Expressed desire to be alone</a:t>
            </a:r>
          </a:p>
          <a:p>
            <a:pPr algn="l">
              <a:buFont typeface="Arial" panose="020B0604020202020204" pitchFamily="34" charset="0"/>
              <a:buChar char="•"/>
            </a:pPr>
            <a:r>
              <a:rPr lang="en-GB" b="0" i="0" dirty="0">
                <a:solidFill>
                  <a:srgbClr val="0070C0"/>
                </a:solidFill>
                <a:effectLst/>
                <a:latin typeface="Open Sans" panose="020B0606030504020204" pitchFamily="34" charset="0"/>
              </a:rPr>
              <a:t>Withdrawal from activities, friends, family, or society</a:t>
            </a:r>
          </a:p>
          <a:p>
            <a:pPr algn="l">
              <a:buFont typeface="Arial" panose="020B0604020202020204" pitchFamily="34" charset="0"/>
              <a:buChar char="•"/>
            </a:pPr>
            <a:r>
              <a:rPr lang="en-GB" b="0" i="0" dirty="0">
                <a:solidFill>
                  <a:srgbClr val="0070C0"/>
                </a:solidFill>
                <a:effectLst/>
                <a:latin typeface="Open Sans" panose="020B0606030504020204" pitchFamily="34" charset="0"/>
              </a:rPr>
              <a:t>Talk about “ending it all,” “not dealing with it anymore,” or generally about death</a:t>
            </a:r>
          </a:p>
          <a:p>
            <a:pPr algn="l">
              <a:buFont typeface="Arial" panose="020B0604020202020204" pitchFamily="34" charset="0"/>
              <a:buChar char="•"/>
            </a:pPr>
            <a:r>
              <a:rPr lang="en-GB" b="0" i="0" dirty="0">
                <a:solidFill>
                  <a:srgbClr val="0070C0"/>
                </a:solidFill>
                <a:effectLst/>
                <a:latin typeface="Open Sans" panose="020B0606030504020204" pitchFamily="34" charset="0"/>
              </a:rPr>
              <a:t>Active planning, for example specifically stating what he or she would do</a:t>
            </a:r>
          </a:p>
          <a:p>
            <a:pPr algn="l">
              <a:buFont typeface="Arial" panose="020B0604020202020204" pitchFamily="34" charset="0"/>
              <a:buChar char="•"/>
            </a:pPr>
            <a:r>
              <a:rPr lang="en-GB" b="0" i="0" dirty="0">
                <a:solidFill>
                  <a:srgbClr val="0070C0"/>
                </a:solidFill>
                <a:effectLst/>
                <a:latin typeface="Open Sans" panose="020B0606030504020204" pitchFamily="34" charset="0"/>
              </a:rPr>
              <a:t>Stated desire to put their life in order by saying goodbye to people or giving away possessions</a:t>
            </a:r>
          </a:p>
          <a:p>
            <a:pPr algn="l">
              <a:buFont typeface="Arial" panose="020B0604020202020204" pitchFamily="34" charset="0"/>
              <a:buChar char="•"/>
            </a:pPr>
            <a:r>
              <a:rPr lang="en-GB" b="0" i="0" dirty="0">
                <a:solidFill>
                  <a:srgbClr val="0070C0"/>
                </a:solidFill>
                <a:effectLst/>
                <a:latin typeface="Open Sans" panose="020B0606030504020204" pitchFamily="34" charset="0"/>
              </a:rPr>
              <a:t>Changes in behaviour such as increased agitation or sleeping much more (or much less)</a:t>
            </a:r>
          </a:p>
          <a:p>
            <a:pPr algn="l">
              <a:buFont typeface="Arial" panose="020B0604020202020204" pitchFamily="34" charset="0"/>
              <a:buChar char="•"/>
            </a:pPr>
            <a:r>
              <a:rPr lang="en-GB" b="0" i="0" dirty="0">
                <a:solidFill>
                  <a:srgbClr val="0070C0"/>
                </a:solidFill>
                <a:effectLst/>
                <a:latin typeface="Open Sans" panose="020B0606030504020204" pitchFamily="34" charset="0"/>
              </a:rPr>
              <a:t>A sudden change in mood from depressed to happy.</a:t>
            </a:r>
          </a:p>
          <a:p>
            <a:endParaRPr lang="en-GB" dirty="0">
              <a:solidFill>
                <a:srgbClr val="0070C0"/>
              </a:solidFill>
            </a:endParaRPr>
          </a:p>
        </p:txBody>
      </p:sp>
    </p:spTree>
    <p:extLst>
      <p:ext uri="{BB962C8B-B14F-4D97-AF65-F5344CB8AC3E}">
        <p14:creationId xmlns:p14="http://schemas.microsoft.com/office/powerpoint/2010/main" val="1765195853"/>
      </p:ext>
    </p:extLst>
  </p:cSld>
  <p:clrMapOvr>
    <a:masterClrMapping/>
  </p:clrMapOvr>
  <mc:AlternateContent xmlns:mc="http://schemas.openxmlformats.org/markup-compatibility/2006" xmlns:p14="http://schemas.microsoft.com/office/powerpoint/2010/main">
    <mc:Choice Requires="p14">
      <p:transition spd="slow" p14:dur="2000" advTm="219479"/>
    </mc:Choice>
    <mc:Fallback xmlns="">
      <p:transition spd="slow" advTm="21947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B68EB-ECD7-1A20-1741-8B8CDFF03382}"/>
              </a:ext>
            </a:extLst>
          </p:cNvPr>
          <p:cNvSpPr>
            <a:spLocks noGrp="1"/>
          </p:cNvSpPr>
          <p:nvPr>
            <p:ph type="title"/>
          </p:nvPr>
        </p:nvSpPr>
        <p:spPr>
          <a:xfrm>
            <a:off x="838200" y="365126"/>
            <a:ext cx="10515600" cy="530614"/>
          </a:xfrm>
        </p:spPr>
        <p:txBody>
          <a:bodyPr>
            <a:normAutofit fontScale="90000"/>
          </a:bodyPr>
          <a:lstStyle/>
          <a:p>
            <a:r>
              <a:rPr lang="en-GB" dirty="0">
                <a:solidFill>
                  <a:srgbClr val="0070C0"/>
                </a:solidFill>
              </a:rPr>
              <a:t>Response to suicidal ideation in NDDs</a:t>
            </a:r>
          </a:p>
        </p:txBody>
      </p:sp>
      <p:sp>
        <p:nvSpPr>
          <p:cNvPr id="3" name="Content Placeholder 2">
            <a:extLst>
              <a:ext uri="{FF2B5EF4-FFF2-40B4-BE49-F238E27FC236}">
                <a16:creationId xmlns:a16="http://schemas.microsoft.com/office/drawing/2014/main" id="{F064783C-9777-9204-8B3D-2D81D6ED6297}"/>
              </a:ext>
            </a:extLst>
          </p:cNvPr>
          <p:cNvSpPr>
            <a:spLocks noGrp="1"/>
          </p:cNvSpPr>
          <p:nvPr>
            <p:ph idx="1"/>
          </p:nvPr>
        </p:nvSpPr>
        <p:spPr>
          <a:xfrm>
            <a:off x="185056" y="1013861"/>
            <a:ext cx="11823441" cy="4351338"/>
          </a:xfrm>
        </p:spPr>
        <p:txBody>
          <a:bodyPr/>
          <a:lstStyle/>
          <a:p>
            <a:r>
              <a:rPr lang="en-GB" dirty="0">
                <a:solidFill>
                  <a:srgbClr val="0070C0"/>
                </a:solidFill>
              </a:rPr>
              <a:t>In emergency - know appropriate number/s to contact for urgent psychiatric intervention.</a:t>
            </a:r>
          </a:p>
          <a:p>
            <a:r>
              <a:rPr lang="en-GB" dirty="0">
                <a:solidFill>
                  <a:srgbClr val="0070C0"/>
                </a:solidFill>
              </a:rPr>
              <a:t>Generally- involve psychologist, therapist, counsellor, social worker, with NDD expertise.</a:t>
            </a:r>
          </a:p>
          <a:p>
            <a:r>
              <a:rPr lang="en-GB" dirty="0">
                <a:solidFill>
                  <a:srgbClr val="0070C0"/>
                </a:solidFill>
              </a:rPr>
              <a:t>Access support group/s.</a:t>
            </a:r>
          </a:p>
          <a:p>
            <a:r>
              <a:rPr lang="en-GB" dirty="0">
                <a:solidFill>
                  <a:srgbClr val="0070C0"/>
                </a:solidFill>
              </a:rPr>
              <a:t>Support a self-care plan – as much as possible, foster relaxing activities (helps with sleep), engage in exercise, have time outside, boost engagement with others, satisfying pastimes/ interests/ meeting others- meaningful friendships, family, frequent phone calls/ visits.</a:t>
            </a:r>
          </a:p>
        </p:txBody>
      </p:sp>
    </p:spTree>
    <p:extLst>
      <p:ext uri="{BB962C8B-B14F-4D97-AF65-F5344CB8AC3E}">
        <p14:creationId xmlns:p14="http://schemas.microsoft.com/office/powerpoint/2010/main" val="1886910131"/>
      </p:ext>
    </p:extLst>
  </p:cSld>
  <p:clrMapOvr>
    <a:masterClrMapping/>
  </p:clrMapOvr>
  <mc:AlternateContent xmlns:mc="http://schemas.openxmlformats.org/markup-compatibility/2006" xmlns:p14="http://schemas.microsoft.com/office/powerpoint/2010/main">
    <mc:Choice Requires="p14">
      <p:transition spd="slow" p14:dur="2000" advTm="141314"/>
    </mc:Choice>
    <mc:Fallback xmlns="">
      <p:transition spd="slow" advTm="14131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53195-BB63-4D7A-DBF3-E16A348CFF9B}"/>
              </a:ext>
            </a:extLst>
          </p:cNvPr>
          <p:cNvSpPr>
            <a:spLocks noGrp="1"/>
          </p:cNvSpPr>
          <p:nvPr>
            <p:ph type="title"/>
          </p:nvPr>
        </p:nvSpPr>
        <p:spPr>
          <a:xfrm>
            <a:off x="838200" y="365125"/>
            <a:ext cx="10515600" cy="493291"/>
          </a:xfrm>
        </p:spPr>
        <p:txBody>
          <a:bodyPr>
            <a:normAutofit fontScale="90000"/>
          </a:bodyPr>
          <a:lstStyle/>
          <a:p>
            <a:pPr algn="ctr"/>
            <a:r>
              <a:rPr lang="en-GB" b="1" dirty="0">
                <a:solidFill>
                  <a:srgbClr val="0070C0"/>
                </a:solidFill>
              </a:rPr>
              <a:t>Treatment advances PD</a:t>
            </a:r>
          </a:p>
        </p:txBody>
      </p:sp>
      <p:sp>
        <p:nvSpPr>
          <p:cNvPr id="3" name="Content Placeholder 2">
            <a:extLst>
              <a:ext uri="{FF2B5EF4-FFF2-40B4-BE49-F238E27FC236}">
                <a16:creationId xmlns:a16="http://schemas.microsoft.com/office/drawing/2014/main" id="{2E7A22DE-67D1-5322-41BD-6A31BB04525B}"/>
              </a:ext>
            </a:extLst>
          </p:cNvPr>
          <p:cNvSpPr>
            <a:spLocks noGrp="1"/>
          </p:cNvSpPr>
          <p:nvPr>
            <p:ph idx="1"/>
          </p:nvPr>
        </p:nvSpPr>
        <p:spPr>
          <a:xfrm>
            <a:off x="214604" y="998376"/>
            <a:ext cx="11523306" cy="4739951"/>
          </a:xfrm>
        </p:spPr>
        <p:txBody>
          <a:bodyPr>
            <a:normAutofit lnSpcReduction="10000"/>
          </a:bodyPr>
          <a:lstStyle/>
          <a:p>
            <a:pPr marL="0" indent="0" algn="l">
              <a:buNone/>
            </a:pPr>
            <a:r>
              <a:rPr lang="en-GB" sz="2400" b="1" i="0" dirty="0">
                <a:solidFill>
                  <a:srgbClr val="0070C0"/>
                </a:solidFill>
                <a:effectLst/>
              </a:rPr>
              <a:t>Gene therapy</a:t>
            </a:r>
            <a:r>
              <a:rPr lang="en-GB" sz="2400" b="0" i="0" dirty="0">
                <a:solidFill>
                  <a:srgbClr val="0070C0"/>
                </a:solidFill>
                <a:effectLst/>
              </a:rPr>
              <a:t>: Glial cell line-derived neurotrophic factor- GDNF is a protein naturally produced in the brain. Parkinson’s UK’s research on whether it could slow, stop or reverse the progression of Parkinson’s proved inconclusive. They’re investing in planning a possible new trial.  There is reason to believe this line of inquiry may offer future hope</a:t>
            </a:r>
            <a:r>
              <a:rPr lang="en-GB" sz="1600" b="0" i="0" dirty="0">
                <a:solidFill>
                  <a:srgbClr val="0070C0"/>
                </a:solidFill>
                <a:effectLst/>
              </a:rPr>
              <a:t>. https://www.parkinsons.org.uk/research/gdnf-glial-cell-derived-neurotrophic-factor</a:t>
            </a:r>
          </a:p>
          <a:p>
            <a:pPr marL="0" indent="0" algn="l">
              <a:buNone/>
            </a:pPr>
            <a:r>
              <a:rPr lang="en-GB" sz="2400" b="1" dirty="0">
                <a:solidFill>
                  <a:srgbClr val="0070C0"/>
                </a:solidFill>
              </a:rPr>
              <a:t>DBS</a:t>
            </a:r>
            <a:r>
              <a:rPr lang="en-GB" sz="2400" dirty="0">
                <a:solidFill>
                  <a:srgbClr val="0070C0"/>
                </a:solidFill>
              </a:rPr>
              <a:t> – a well established treatment in PD, becoming more refined targeting and adjusting stimulation settings in response to symptoms, to optimise therapy and improve outcomes.</a:t>
            </a:r>
            <a:endParaRPr lang="en-GB" sz="1600" dirty="0">
              <a:solidFill>
                <a:srgbClr val="0070C0"/>
              </a:solidFill>
            </a:endParaRPr>
          </a:p>
          <a:p>
            <a:pPr marL="0" indent="0" algn="l">
              <a:buNone/>
            </a:pPr>
            <a:r>
              <a:rPr lang="en-GB" sz="1600" dirty="0">
                <a:solidFill>
                  <a:srgbClr val="0070C0"/>
                </a:solidFill>
              </a:rPr>
              <a:t>https://www.uclahealth.org/news/advances-in-deep-brain-stimulation-for-parkinsons-disease#:~:text=Deep%20brain%20stimulation%20involves%20surgically,some%20control%20within%20certain%20parameters.</a:t>
            </a:r>
          </a:p>
          <a:p>
            <a:pPr marL="0" indent="0" algn="l">
              <a:buNone/>
            </a:pPr>
            <a:r>
              <a:rPr lang="en-GB" sz="2400" b="1" i="0" dirty="0">
                <a:solidFill>
                  <a:srgbClr val="0070C0"/>
                </a:solidFill>
                <a:effectLst/>
              </a:rPr>
              <a:t>Non-invasive brain stimulation</a:t>
            </a:r>
            <a:r>
              <a:rPr lang="en-GB" sz="2400" b="0" i="0" dirty="0">
                <a:solidFill>
                  <a:srgbClr val="0070C0"/>
                </a:solidFill>
                <a:effectLst/>
              </a:rPr>
              <a:t>: transcranial magnetic stimulation (TMS) and transcranial direct current stimulation (</a:t>
            </a:r>
            <a:r>
              <a:rPr lang="en-GB" sz="2400" b="0" i="0" dirty="0" err="1">
                <a:solidFill>
                  <a:srgbClr val="0070C0"/>
                </a:solidFill>
                <a:effectLst/>
              </a:rPr>
              <a:t>tDCS</a:t>
            </a:r>
            <a:r>
              <a:rPr lang="en-GB" sz="2400" b="0" i="0" dirty="0">
                <a:solidFill>
                  <a:srgbClr val="0070C0"/>
                </a:solidFill>
                <a:effectLst/>
              </a:rPr>
              <a:t>) – further research needed but showing promise regarding improvement to motor function and reducing levodopa-induced dyskinesias</a:t>
            </a:r>
          </a:p>
          <a:p>
            <a:pPr marL="0" indent="0" algn="l">
              <a:buNone/>
            </a:pPr>
            <a:r>
              <a:rPr lang="en-GB" sz="1600" b="0" i="0" dirty="0" err="1">
                <a:solidFill>
                  <a:srgbClr val="0070C0"/>
                </a:solidFill>
                <a:effectLst/>
              </a:rPr>
              <a:t>Montemurro</a:t>
            </a:r>
            <a:r>
              <a:rPr lang="en-GB" sz="1600" b="0" i="0" dirty="0">
                <a:solidFill>
                  <a:srgbClr val="0070C0"/>
                </a:solidFill>
                <a:effectLst/>
              </a:rPr>
              <a:t> N, </a:t>
            </a:r>
            <a:r>
              <a:rPr lang="en-GB" sz="1600" b="0" i="0" dirty="0" err="1">
                <a:solidFill>
                  <a:srgbClr val="0070C0"/>
                </a:solidFill>
                <a:effectLst/>
              </a:rPr>
              <a:t>Aliaga</a:t>
            </a:r>
            <a:r>
              <a:rPr lang="en-GB" sz="1600" b="0" i="0" dirty="0">
                <a:solidFill>
                  <a:srgbClr val="0070C0"/>
                </a:solidFill>
                <a:effectLst/>
              </a:rPr>
              <a:t> N, Graff P, </a:t>
            </a:r>
            <a:r>
              <a:rPr lang="en-GB" sz="1600" b="0" i="0" dirty="0" err="1">
                <a:solidFill>
                  <a:srgbClr val="0070C0"/>
                </a:solidFill>
                <a:effectLst/>
              </a:rPr>
              <a:t>Escribano</a:t>
            </a:r>
            <a:r>
              <a:rPr lang="en-GB" sz="1600" b="0" i="0" dirty="0">
                <a:solidFill>
                  <a:srgbClr val="0070C0"/>
                </a:solidFill>
                <a:effectLst/>
              </a:rPr>
              <a:t> A, </a:t>
            </a:r>
            <a:r>
              <a:rPr lang="en-GB" sz="1600" b="0" i="0" dirty="0" err="1">
                <a:solidFill>
                  <a:srgbClr val="0070C0"/>
                </a:solidFill>
                <a:effectLst/>
              </a:rPr>
              <a:t>Lizana</a:t>
            </a:r>
            <a:r>
              <a:rPr lang="en-GB" sz="1600" b="0" i="0" dirty="0">
                <a:solidFill>
                  <a:srgbClr val="0070C0"/>
                </a:solidFill>
                <a:effectLst/>
              </a:rPr>
              <a:t> J. New Targets and New Technologies in the Treatment of Parkinson’s Disease: A Narrative Review. </a:t>
            </a:r>
            <a:r>
              <a:rPr lang="en-GB" sz="1600" b="0" i="1" dirty="0">
                <a:solidFill>
                  <a:srgbClr val="0070C0"/>
                </a:solidFill>
                <a:effectLst/>
              </a:rPr>
              <a:t>International Journal of Environmental Research and Public Health</a:t>
            </a:r>
            <a:r>
              <a:rPr lang="en-GB" sz="1600" b="0" i="0" dirty="0">
                <a:solidFill>
                  <a:srgbClr val="0070C0"/>
                </a:solidFill>
                <a:effectLst/>
              </a:rPr>
              <a:t>. 2022; 19(14):8799. https://doi.org/10.3390/ijerph19148799</a:t>
            </a:r>
          </a:p>
          <a:p>
            <a:endParaRPr lang="en-GB" dirty="0">
              <a:solidFill>
                <a:srgbClr val="0070C0"/>
              </a:solidFill>
            </a:endParaRPr>
          </a:p>
        </p:txBody>
      </p:sp>
    </p:spTree>
    <p:extLst>
      <p:ext uri="{BB962C8B-B14F-4D97-AF65-F5344CB8AC3E}">
        <p14:creationId xmlns:p14="http://schemas.microsoft.com/office/powerpoint/2010/main" val="3562883152"/>
      </p:ext>
    </p:extLst>
  </p:cSld>
  <p:clrMapOvr>
    <a:masterClrMapping/>
  </p:clrMapOvr>
  <mc:AlternateContent xmlns:mc="http://schemas.openxmlformats.org/markup-compatibility/2006" xmlns:p14="http://schemas.microsoft.com/office/powerpoint/2010/main">
    <mc:Choice Requires="p14">
      <p:transition spd="slow" p14:dur="2000" advTm="200060"/>
    </mc:Choice>
    <mc:Fallback xmlns="">
      <p:transition spd="slow" advTm="20006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53195-BB63-4D7A-DBF3-E16A348CFF9B}"/>
              </a:ext>
            </a:extLst>
          </p:cNvPr>
          <p:cNvSpPr>
            <a:spLocks noGrp="1"/>
          </p:cNvSpPr>
          <p:nvPr>
            <p:ph type="title"/>
          </p:nvPr>
        </p:nvSpPr>
        <p:spPr>
          <a:xfrm>
            <a:off x="838200" y="365125"/>
            <a:ext cx="10515600" cy="493291"/>
          </a:xfrm>
        </p:spPr>
        <p:txBody>
          <a:bodyPr>
            <a:normAutofit fontScale="90000"/>
          </a:bodyPr>
          <a:lstStyle/>
          <a:p>
            <a:pPr algn="ctr"/>
            <a:r>
              <a:rPr lang="en-GB" b="1" dirty="0">
                <a:solidFill>
                  <a:srgbClr val="0070C0"/>
                </a:solidFill>
              </a:rPr>
              <a:t>More Treatment advances NDDs</a:t>
            </a:r>
          </a:p>
        </p:txBody>
      </p:sp>
      <p:sp>
        <p:nvSpPr>
          <p:cNvPr id="3" name="Content Placeholder 2">
            <a:extLst>
              <a:ext uri="{FF2B5EF4-FFF2-40B4-BE49-F238E27FC236}">
                <a16:creationId xmlns:a16="http://schemas.microsoft.com/office/drawing/2014/main" id="{2E7A22DE-67D1-5322-41BD-6A31BB04525B}"/>
              </a:ext>
            </a:extLst>
          </p:cNvPr>
          <p:cNvSpPr>
            <a:spLocks noGrp="1"/>
          </p:cNvSpPr>
          <p:nvPr>
            <p:ph idx="1"/>
          </p:nvPr>
        </p:nvSpPr>
        <p:spPr>
          <a:xfrm>
            <a:off x="214604" y="998376"/>
            <a:ext cx="11523306" cy="5066522"/>
          </a:xfrm>
        </p:spPr>
        <p:txBody>
          <a:bodyPr>
            <a:normAutofit fontScale="92500"/>
          </a:bodyPr>
          <a:lstStyle/>
          <a:p>
            <a:r>
              <a:rPr lang="en-GB" dirty="0">
                <a:solidFill>
                  <a:srgbClr val="0070C0"/>
                </a:solidFill>
              </a:rPr>
              <a:t>HD: Antisense </a:t>
            </a:r>
            <a:r>
              <a:rPr lang="en-GB" dirty="0" err="1">
                <a:solidFill>
                  <a:srgbClr val="0070C0"/>
                </a:solidFill>
              </a:rPr>
              <a:t>oligonucleotids</a:t>
            </a:r>
            <a:r>
              <a:rPr lang="en-GB" dirty="0">
                <a:solidFill>
                  <a:srgbClr val="0070C0"/>
                </a:solidFill>
              </a:rPr>
              <a:t> (ASO) therapy: short DNA or RNA sequences that can specifically bind to the mRNA produced by the faulty gene.  This can reduce the production of the toxic huntingtin protein.   Promising recent trials suggest ability to reduce huntingtin levels in patient CSF</a:t>
            </a:r>
            <a:r>
              <a:rPr lang="en-GB" sz="1600" dirty="0">
                <a:solidFill>
                  <a:srgbClr val="0070C0"/>
                </a:solidFill>
              </a:rPr>
              <a:t>. </a:t>
            </a:r>
            <a:r>
              <a:rPr lang="en-GB" sz="1600" dirty="0">
                <a:solidFill>
                  <a:srgbClr val="0070C0"/>
                </a:solidFill>
                <a:hlinkClick r:id="rId2"/>
              </a:rPr>
              <a:t>https://www.mdpi.com/1660-4601/19/14/8799</a:t>
            </a:r>
            <a:endParaRPr lang="en-GB" sz="1600" dirty="0">
              <a:solidFill>
                <a:srgbClr val="0070C0"/>
              </a:solidFill>
            </a:endParaRPr>
          </a:p>
          <a:p>
            <a:r>
              <a:rPr lang="en-GB" dirty="0">
                <a:solidFill>
                  <a:srgbClr val="0070C0"/>
                </a:solidFill>
              </a:rPr>
              <a:t>HD: A summary – various approaches </a:t>
            </a:r>
            <a:r>
              <a:rPr lang="en-GB" sz="1600" b="0" i="0" dirty="0" err="1">
                <a:solidFill>
                  <a:srgbClr val="0070C0"/>
                </a:solidFill>
                <a:effectLst/>
              </a:rPr>
              <a:t>Palaiogeorgou</a:t>
            </a:r>
            <a:r>
              <a:rPr lang="en-GB" sz="1600" b="0" i="0" dirty="0">
                <a:solidFill>
                  <a:srgbClr val="0070C0"/>
                </a:solidFill>
                <a:effectLst/>
              </a:rPr>
              <a:t>, et al (2023) Recent approaches on Huntington's disease (R </a:t>
            </a:r>
            <a:r>
              <a:rPr lang="en-GB" sz="1600" b="0" i="0" dirty="0" err="1">
                <a:solidFill>
                  <a:srgbClr val="0070C0"/>
                </a:solidFill>
                <a:effectLst/>
              </a:rPr>
              <a:t>eview</a:t>
            </a:r>
            <a:r>
              <a:rPr lang="en-GB" sz="1600" b="0" i="0" dirty="0">
                <a:solidFill>
                  <a:srgbClr val="0070C0"/>
                </a:solidFill>
                <a:effectLst/>
              </a:rPr>
              <a:t>). </a:t>
            </a:r>
            <a:r>
              <a:rPr lang="en-GB" sz="1600" b="0" i="0" dirty="0">
                <a:solidFill>
                  <a:srgbClr val="0070C0"/>
                </a:solidFill>
                <a:effectLst/>
                <a:hlinkClick r:id="rId3"/>
              </a:rPr>
              <a:t>https://www.spandidos-publications.com/10.3892/br.2022.1587</a:t>
            </a:r>
            <a:endParaRPr lang="en-GB" sz="1600" b="0" i="0" dirty="0">
              <a:solidFill>
                <a:srgbClr val="0070C0"/>
              </a:solidFill>
              <a:effectLst/>
            </a:endParaRPr>
          </a:p>
          <a:p>
            <a:r>
              <a:rPr lang="en-GB" dirty="0">
                <a:solidFill>
                  <a:srgbClr val="0070C0"/>
                </a:solidFill>
              </a:rPr>
              <a:t>LBD: Mechanisms remain unclear, highlighting importance of accurate differential diagnosis re AD, delirium, PD</a:t>
            </a:r>
            <a:r>
              <a:rPr lang="en-GB" sz="1600" dirty="0">
                <a:solidFill>
                  <a:srgbClr val="0070C0"/>
                </a:solidFill>
              </a:rPr>
              <a:t>. </a:t>
            </a:r>
            <a:r>
              <a:rPr lang="en-GB" sz="1600" dirty="0">
                <a:solidFill>
                  <a:srgbClr val="0070C0"/>
                </a:solidFill>
                <a:hlinkClick r:id="rId4"/>
              </a:rPr>
              <a:t>https://www.sciencedirect.com/science/article/pii/S0011502922001250</a:t>
            </a:r>
            <a:endParaRPr lang="en-GB" sz="1600" dirty="0">
              <a:solidFill>
                <a:srgbClr val="0070C0"/>
              </a:solidFill>
            </a:endParaRPr>
          </a:p>
          <a:p>
            <a:r>
              <a:rPr lang="en-GB" dirty="0">
                <a:solidFill>
                  <a:srgbClr val="0070C0"/>
                </a:solidFill>
              </a:rPr>
              <a:t>AD: Halting progression seems a way off but many strategies improve QoL: </a:t>
            </a:r>
            <a:r>
              <a:rPr lang="en-GB" sz="1600" dirty="0">
                <a:solidFill>
                  <a:srgbClr val="0070C0"/>
                </a:solidFill>
              </a:rPr>
              <a:t>Pardo-</a:t>
            </a:r>
            <a:r>
              <a:rPr lang="en-GB" sz="1600" dirty="0" err="1">
                <a:solidFill>
                  <a:srgbClr val="0070C0"/>
                </a:solidFill>
              </a:rPr>
              <a:t>Mareno</a:t>
            </a:r>
            <a:r>
              <a:rPr lang="en-GB" sz="1600" dirty="0">
                <a:solidFill>
                  <a:srgbClr val="0070C0"/>
                </a:solidFill>
              </a:rPr>
              <a:t> T et al (2023) </a:t>
            </a:r>
            <a:r>
              <a:rPr lang="en-GB" sz="1600" dirty="0">
                <a:solidFill>
                  <a:srgbClr val="0070C0"/>
                </a:solidFill>
                <a:hlinkClick r:id="rId5"/>
              </a:rPr>
              <a:t>https://www.mdpi.com/1999-4923/14/6/1117</a:t>
            </a:r>
            <a:r>
              <a:rPr lang="en-GB" sz="1600" dirty="0">
                <a:solidFill>
                  <a:srgbClr val="0070C0"/>
                </a:solidFill>
              </a:rPr>
              <a:t>.</a:t>
            </a:r>
          </a:p>
          <a:p>
            <a:r>
              <a:rPr lang="en-GB" dirty="0">
                <a:solidFill>
                  <a:srgbClr val="0070C0"/>
                </a:solidFill>
              </a:rPr>
              <a:t>ALS:  Improvements in diagnosis and prognosis help families improve </a:t>
            </a:r>
            <a:r>
              <a:rPr lang="en-GB" dirty="0" err="1">
                <a:solidFill>
                  <a:srgbClr val="0070C0"/>
                </a:solidFill>
              </a:rPr>
              <a:t>EoL</a:t>
            </a:r>
            <a:r>
              <a:rPr lang="en-GB" dirty="0">
                <a:solidFill>
                  <a:srgbClr val="0070C0"/>
                </a:solidFill>
              </a:rPr>
              <a:t> planning-  </a:t>
            </a:r>
            <a:r>
              <a:rPr lang="en-GB" dirty="0" err="1">
                <a:solidFill>
                  <a:srgbClr val="0070C0"/>
                </a:solidFill>
              </a:rPr>
              <a:t>Goutman</a:t>
            </a:r>
            <a:r>
              <a:rPr lang="en-GB" dirty="0">
                <a:solidFill>
                  <a:srgbClr val="0070C0"/>
                </a:solidFill>
              </a:rPr>
              <a:t> S et al (2022)</a:t>
            </a:r>
            <a:r>
              <a:rPr lang="en-GB" sz="1700" dirty="0">
                <a:solidFill>
                  <a:srgbClr val="0070C0"/>
                </a:solidFill>
              </a:rPr>
              <a:t>https://www.sciencedirect.com/science/article/abs/pii/S1474442221004658</a:t>
            </a:r>
          </a:p>
          <a:p>
            <a:pPr marL="0" indent="0">
              <a:buNone/>
            </a:pPr>
            <a:endParaRPr lang="en-GB" dirty="0">
              <a:solidFill>
                <a:srgbClr val="0070C0"/>
              </a:solidFill>
            </a:endParaRPr>
          </a:p>
        </p:txBody>
      </p:sp>
    </p:spTree>
    <p:extLst>
      <p:ext uri="{BB962C8B-B14F-4D97-AF65-F5344CB8AC3E}">
        <p14:creationId xmlns:p14="http://schemas.microsoft.com/office/powerpoint/2010/main" val="1850078565"/>
      </p:ext>
    </p:extLst>
  </p:cSld>
  <p:clrMapOvr>
    <a:masterClrMapping/>
  </p:clrMapOvr>
  <mc:AlternateContent xmlns:mc="http://schemas.openxmlformats.org/markup-compatibility/2006" xmlns:p14="http://schemas.microsoft.com/office/powerpoint/2010/main">
    <mc:Choice Requires="p14">
      <p:transition spd="slow" p14:dur="2000" advTm="211202"/>
    </mc:Choice>
    <mc:Fallback xmlns="">
      <p:transition spd="slow" advTm="21120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10598-4B85-A4F2-8B55-1DA3F6D39E9F}"/>
              </a:ext>
            </a:extLst>
          </p:cNvPr>
          <p:cNvSpPr>
            <a:spLocks noGrp="1"/>
          </p:cNvSpPr>
          <p:nvPr>
            <p:ph type="title"/>
          </p:nvPr>
        </p:nvSpPr>
        <p:spPr>
          <a:xfrm>
            <a:off x="287694" y="206505"/>
            <a:ext cx="10515600" cy="586597"/>
          </a:xfrm>
        </p:spPr>
        <p:txBody>
          <a:bodyPr>
            <a:normAutofit fontScale="90000"/>
          </a:bodyPr>
          <a:lstStyle/>
          <a:p>
            <a:r>
              <a:rPr lang="en-GB" b="1" dirty="0">
                <a:solidFill>
                  <a:srgbClr val="0070C0"/>
                </a:solidFill>
              </a:rPr>
              <a:t>Spiritual care for people with NDDs</a:t>
            </a:r>
          </a:p>
        </p:txBody>
      </p:sp>
      <p:sp>
        <p:nvSpPr>
          <p:cNvPr id="3" name="Content Placeholder 2">
            <a:extLst>
              <a:ext uri="{FF2B5EF4-FFF2-40B4-BE49-F238E27FC236}">
                <a16:creationId xmlns:a16="http://schemas.microsoft.com/office/drawing/2014/main" id="{1580E913-8865-D8B0-B247-65C59AF366FF}"/>
              </a:ext>
            </a:extLst>
          </p:cNvPr>
          <p:cNvSpPr>
            <a:spLocks noGrp="1"/>
          </p:cNvSpPr>
          <p:nvPr>
            <p:ph idx="1"/>
          </p:nvPr>
        </p:nvSpPr>
        <p:spPr>
          <a:xfrm>
            <a:off x="222380" y="793102"/>
            <a:ext cx="9014926" cy="5001208"/>
          </a:xfrm>
        </p:spPr>
        <p:txBody>
          <a:bodyPr>
            <a:normAutofit fontScale="25000" lnSpcReduction="20000"/>
          </a:bodyPr>
          <a:lstStyle/>
          <a:p>
            <a:pPr>
              <a:lnSpc>
                <a:spcPct val="120000"/>
              </a:lnSpc>
              <a:spcBef>
                <a:spcPts val="0"/>
              </a:spcBef>
            </a:pPr>
            <a:r>
              <a:rPr lang="en-GB" sz="8000" b="1" i="0" dirty="0">
                <a:solidFill>
                  <a:srgbClr val="0070C0"/>
                </a:solidFill>
                <a:effectLst/>
              </a:rPr>
              <a:t>De Diego-Cordero R et al (2022) Spiritual Dimension in Neurological and Neurodegenerative Diseases: A Systematic Mapping Review- Conclusions: </a:t>
            </a:r>
          </a:p>
          <a:p>
            <a:pPr>
              <a:lnSpc>
                <a:spcPct val="120000"/>
              </a:lnSpc>
              <a:spcBef>
                <a:spcPts val="0"/>
              </a:spcBef>
            </a:pPr>
            <a:r>
              <a:rPr lang="en-GB" sz="8000" b="0" i="0" dirty="0">
                <a:solidFill>
                  <a:srgbClr val="0070C0"/>
                </a:solidFill>
                <a:effectLst/>
              </a:rPr>
              <a:t>Spirituality in patients with a neurological disorder seems to be closely related to a higher quality of life and emotional well-being.</a:t>
            </a:r>
          </a:p>
          <a:p>
            <a:pPr algn="l">
              <a:lnSpc>
                <a:spcPct val="120000"/>
              </a:lnSpc>
              <a:spcBef>
                <a:spcPts val="0"/>
              </a:spcBef>
            </a:pPr>
            <a:r>
              <a:rPr lang="en-GB" sz="8000" b="0" i="0" dirty="0">
                <a:solidFill>
                  <a:srgbClr val="0070C0"/>
                </a:solidFill>
                <a:effectLst/>
              </a:rPr>
              <a:t>The spiritual dimension is an important aspect in adaptation and coping with neurological diseases, considering religious faith as a resource that can help these patients accept and cope with their condition.</a:t>
            </a:r>
          </a:p>
          <a:p>
            <a:pPr algn="l">
              <a:lnSpc>
                <a:spcPct val="120000"/>
              </a:lnSpc>
              <a:spcBef>
                <a:spcPts val="0"/>
              </a:spcBef>
            </a:pPr>
            <a:r>
              <a:rPr lang="en-GB" sz="8000" b="0" i="0" dirty="0">
                <a:solidFill>
                  <a:srgbClr val="0070C0"/>
                </a:solidFill>
                <a:effectLst/>
              </a:rPr>
              <a:t>There is a lower incidence of some neurological disorders in patients with strong religious beliefs and practices compared to the general population, with the lifestyles recommended by certain religions being a protective factor against the development of certain diseases and health problems.</a:t>
            </a:r>
          </a:p>
          <a:p>
            <a:pPr algn="l">
              <a:lnSpc>
                <a:spcPct val="120000"/>
              </a:lnSpc>
              <a:spcBef>
                <a:spcPts val="0"/>
              </a:spcBef>
            </a:pPr>
            <a:r>
              <a:rPr lang="en-GB" sz="8000" b="0" i="0" dirty="0">
                <a:solidFill>
                  <a:srgbClr val="0070C0"/>
                </a:solidFill>
                <a:effectLst/>
              </a:rPr>
              <a:t>In addition, spiritual practices such as yoga have been shown to have positive effects and to be an effective aid in the treatment of some neurological disorders. However, it is necessary to take the appropriate measures to avoid possible adverse effects when performing advanced yoga practices.</a:t>
            </a:r>
          </a:p>
          <a:p>
            <a:endParaRPr lang="en-GB" dirty="0">
              <a:solidFill>
                <a:srgbClr val="0070C0"/>
              </a:solidFill>
            </a:endParaRPr>
          </a:p>
        </p:txBody>
      </p:sp>
      <p:pic>
        <p:nvPicPr>
          <p:cNvPr id="8194" name="Picture 2">
            <a:extLst>
              <a:ext uri="{FF2B5EF4-FFF2-40B4-BE49-F238E27FC236}">
                <a16:creationId xmlns:a16="http://schemas.microsoft.com/office/drawing/2014/main" id="{72C8CCE1-DE5A-1956-C0C0-53E355675E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1211" y="677505"/>
            <a:ext cx="2846617" cy="18977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9EED636-8F2A-E297-2F81-C5C78FB7CF57}"/>
              </a:ext>
            </a:extLst>
          </p:cNvPr>
          <p:cNvSpPr txBox="1"/>
          <p:nvPr/>
        </p:nvSpPr>
        <p:spPr>
          <a:xfrm>
            <a:off x="9171211" y="2553272"/>
            <a:ext cx="2846616" cy="830997"/>
          </a:xfrm>
          <a:prstGeom prst="rect">
            <a:avLst/>
          </a:prstGeom>
          <a:noFill/>
        </p:spPr>
        <p:txBody>
          <a:bodyPr wrap="square">
            <a:spAutoFit/>
          </a:bodyPr>
          <a:lstStyle/>
          <a:p>
            <a:r>
              <a:rPr lang="en-GB" sz="1600" dirty="0">
                <a:solidFill>
                  <a:srgbClr val="0070C0"/>
                </a:solidFill>
              </a:rPr>
              <a:t>https://blog.encompasshealth.com/2019/10/05/spiritual-care-and-dementia/</a:t>
            </a:r>
          </a:p>
        </p:txBody>
      </p:sp>
    </p:spTree>
    <p:extLst>
      <p:ext uri="{BB962C8B-B14F-4D97-AF65-F5344CB8AC3E}">
        <p14:creationId xmlns:p14="http://schemas.microsoft.com/office/powerpoint/2010/main" val="3096975927"/>
      </p:ext>
    </p:extLst>
  </p:cSld>
  <p:clrMapOvr>
    <a:masterClrMapping/>
  </p:clrMapOvr>
  <mc:AlternateContent xmlns:mc="http://schemas.openxmlformats.org/markup-compatibility/2006" xmlns:p14="http://schemas.microsoft.com/office/powerpoint/2010/main">
    <mc:Choice Requires="p14">
      <p:transition spd="slow" p14:dur="2000" advTm="142735"/>
    </mc:Choice>
    <mc:Fallback xmlns="">
      <p:transition spd="slow" advTm="14273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10598-4B85-A4F2-8B55-1DA3F6D39E9F}"/>
              </a:ext>
            </a:extLst>
          </p:cNvPr>
          <p:cNvSpPr>
            <a:spLocks noGrp="1"/>
          </p:cNvSpPr>
          <p:nvPr>
            <p:ph type="title"/>
          </p:nvPr>
        </p:nvSpPr>
        <p:spPr>
          <a:xfrm>
            <a:off x="244928" y="331593"/>
            <a:ext cx="11702143" cy="586597"/>
          </a:xfrm>
        </p:spPr>
        <p:txBody>
          <a:bodyPr>
            <a:normAutofit fontScale="90000"/>
          </a:bodyPr>
          <a:lstStyle/>
          <a:p>
            <a:r>
              <a:rPr lang="en-GB" b="1" dirty="0">
                <a:solidFill>
                  <a:srgbClr val="0070C0"/>
                </a:solidFill>
              </a:rPr>
              <a:t>Spiritual care for people with NDDs  </a:t>
            </a:r>
            <a:r>
              <a:rPr lang="en-GB" sz="1800" b="1" dirty="0">
                <a:solidFill>
                  <a:srgbClr val="0070C0"/>
                </a:solidFill>
              </a:rPr>
              <a:t>De Diego-Cordero R et al (2022) Spiritual Dimension in Neurological and Neurodegenerative Diseases: A Systematic Mapping Review- Conclusions:</a:t>
            </a:r>
            <a:br>
              <a:rPr lang="en-GB" sz="1800" dirty="0">
                <a:solidFill>
                  <a:srgbClr val="0070C0"/>
                </a:solidFill>
              </a:rPr>
            </a:br>
            <a:endParaRPr lang="en-GB" sz="1800" b="1" dirty="0">
              <a:solidFill>
                <a:srgbClr val="0070C0"/>
              </a:solidFill>
            </a:endParaRPr>
          </a:p>
        </p:txBody>
      </p:sp>
      <p:pic>
        <p:nvPicPr>
          <p:cNvPr id="9218" name="Picture 2" descr="figure 1">
            <a:extLst>
              <a:ext uri="{FF2B5EF4-FFF2-40B4-BE49-F238E27FC236}">
                <a16:creationId xmlns:a16="http://schemas.microsoft.com/office/drawing/2014/main" id="{AC2C29C5-E8D7-CDF9-72D3-DF3DA8E840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934" y="1754154"/>
            <a:ext cx="5805858" cy="410546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ritique of the Religion and Spirituality Discourse in Family Articles -  Zaloudek - 2017 - Journal of Family Theory &amp;amp;amp; Review - Wiley Online  Library">
            <a:extLst>
              <a:ext uri="{FF2B5EF4-FFF2-40B4-BE49-F238E27FC236}">
                <a16:creationId xmlns:a16="http://schemas.microsoft.com/office/drawing/2014/main" id="{24ABC9E4-FD5A-2CD3-F8DA-794555BA7B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7331" y="1138333"/>
            <a:ext cx="4954555" cy="349898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605460F-28E4-B1F0-1A4D-D27B553D54F6}"/>
              </a:ext>
            </a:extLst>
          </p:cNvPr>
          <p:cNvSpPr txBox="1"/>
          <p:nvPr/>
        </p:nvSpPr>
        <p:spPr>
          <a:xfrm>
            <a:off x="6951304" y="4637314"/>
            <a:ext cx="4870582" cy="584775"/>
          </a:xfrm>
          <a:prstGeom prst="rect">
            <a:avLst/>
          </a:prstGeom>
          <a:noFill/>
        </p:spPr>
        <p:txBody>
          <a:bodyPr wrap="square">
            <a:spAutoFit/>
          </a:bodyPr>
          <a:lstStyle/>
          <a:p>
            <a:r>
              <a:rPr lang="en-GB" sz="1600" dirty="0">
                <a:solidFill>
                  <a:srgbClr val="0070C0"/>
                </a:solidFill>
              </a:rPr>
              <a:t>http://www.haridasa.org/religion-and-spirituality-the-uniqueness-and-divergence-between-the-two-2/</a:t>
            </a:r>
          </a:p>
        </p:txBody>
      </p:sp>
    </p:spTree>
    <p:extLst>
      <p:ext uri="{BB962C8B-B14F-4D97-AF65-F5344CB8AC3E}">
        <p14:creationId xmlns:p14="http://schemas.microsoft.com/office/powerpoint/2010/main" val="791417230"/>
      </p:ext>
    </p:extLst>
  </p:cSld>
  <p:clrMapOvr>
    <a:masterClrMapping/>
  </p:clrMapOvr>
  <mc:AlternateContent xmlns:mc="http://schemas.openxmlformats.org/markup-compatibility/2006" xmlns:p14="http://schemas.microsoft.com/office/powerpoint/2010/main">
    <mc:Choice Requires="p14">
      <p:transition spd="slow" p14:dur="2000" advTm="210956"/>
    </mc:Choice>
    <mc:Fallback xmlns="">
      <p:transition spd="slow" advTm="21095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272FA-E4BC-A81B-C846-98C0C47385D9}"/>
              </a:ext>
            </a:extLst>
          </p:cNvPr>
          <p:cNvSpPr>
            <a:spLocks noGrp="1"/>
          </p:cNvSpPr>
          <p:nvPr>
            <p:ph type="title"/>
          </p:nvPr>
        </p:nvSpPr>
        <p:spPr>
          <a:xfrm>
            <a:off x="195942" y="355795"/>
            <a:ext cx="11775233" cy="1325563"/>
          </a:xfrm>
        </p:spPr>
        <p:txBody>
          <a:bodyPr/>
          <a:lstStyle/>
          <a:p>
            <a:r>
              <a:rPr lang="en-GB" b="1" dirty="0">
                <a:solidFill>
                  <a:srgbClr val="0070C0"/>
                </a:solidFill>
              </a:rPr>
              <a:t>Care for people with NDDs with regard to the AL of dying – Summary 1</a:t>
            </a:r>
          </a:p>
        </p:txBody>
      </p:sp>
      <p:sp>
        <p:nvSpPr>
          <p:cNvPr id="3" name="Content Placeholder 2">
            <a:extLst>
              <a:ext uri="{FF2B5EF4-FFF2-40B4-BE49-F238E27FC236}">
                <a16:creationId xmlns:a16="http://schemas.microsoft.com/office/drawing/2014/main" id="{0B58078B-A69B-D495-0C5C-996FE0FADCFD}"/>
              </a:ext>
            </a:extLst>
          </p:cNvPr>
          <p:cNvSpPr>
            <a:spLocks noGrp="1"/>
          </p:cNvSpPr>
          <p:nvPr>
            <p:ph idx="1"/>
          </p:nvPr>
        </p:nvSpPr>
        <p:spPr>
          <a:xfrm>
            <a:off x="298580" y="1825625"/>
            <a:ext cx="11055220" cy="4351338"/>
          </a:xfrm>
        </p:spPr>
        <p:txBody>
          <a:bodyPr/>
          <a:lstStyle/>
          <a:p>
            <a:r>
              <a:rPr lang="en-GB" b="1" dirty="0">
                <a:solidFill>
                  <a:srgbClr val="0070C0"/>
                </a:solidFill>
              </a:rPr>
              <a:t>Physical care- </a:t>
            </a:r>
            <a:r>
              <a:rPr lang="en-GB" dirty="0">
                <a:solidFill>
                  <a:srgbClr val="0070C0"/>
                </a:solidFill>
              </a:rPr>
              <a:t>Nurses/ caregivers should consider pain management, providing comfort, maintaining personal hygiene including good mouthcare, assisting with mobilising and ensuring adequate nutrition and hydration.  Monitoring and adapting to changes in physical ability is key to promoting comfort and dignity.</a:t>
            </a:r>
          </a:p>
          <a:p>
            <a:r>
              <a:rPr lang="en-GB" b="1" dirty="0">
                <a:solidFill>
                  <a:srgbClr val="0070C0"/>
                </a:solidFill>
              </a:rPr>
              <a:t>Psychological and emotional support- </a:t>
            </a:r>
            <a:r>
              <a:rPr lang="en-GB" dirty="0">
                <a:solidFill>
                  <a:srgbClr val="0070C0"/>
                </a:solidFill>
              </a:rPr>
              <a:t>supportive and empathetic presence, active listening to concerns and fears, facilitating open communicating, addressing distress, anxiety, depression, and seeking expert intervention as needed.  </a:t>
            </a:r>
          </a:p>
        </p:txBody>
      </p:sp>
    </p:spTree>
    <p:extLst>
      <p:ext uri="{BB962C8B-B14F-4D97-AF65-F5344CB8AC3E}">
        <p14:creationId xmlns:p14="http://schemas.microsoft.com/office/powerpoint/2010/main" val="1321992918"/>
      </p:ext>
    </p:extLst>
  </p:cSld>
  <p:clrMapOvr>
    <a:masterClrMapping/>
  </p:clrMapOvr>
  <mc:AlternateContent xmlns:mc="http://schemas.openxmlformats.org/markup-compatibility/2006" xmlns:p14="http://schemas.microsoft.com/office/powerpoint/2010/main">
    <mc:Choice Requires="p14">
      <p:transition spd="slow" p14:dur="2000" advTm="147286"/>
    </mc:Choice>
    <mc:Fallback xmlns="">
      <p:transition spd="slow" advTm="14728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272FA-E4BC-A81B-C846-98C0C47385D9}"/>
              </a:ext>
            </a:extLst>
          </p:cNvPr>
          <p:cNvSpPr>
            <a:spLocks noGrp="1"/>
          </p:cNvSpPr>
          <p:nvPr>
            <p:ph type="title"/>
          </p:nvPr>
        </p:nvSpPr>
        <p:spPr>
          <a:xfrm>
            <a:off x="195942" y="355795"/>
            <a:ext cx="11775233" cy="1325563"/>
          </a:xfrm>
        </p:spPr>
        <p:txBody>
          <a:bodyPr/>
          <a:lstStyle/>
          <a:p>
            <a:r>
              <a:rPr lang="en-GB" b="1" dirty="0">
                <a:solidFill>
                  <a:srgbClr val="0070C0"/>
                </a:solidFill>
              </a:rPr>
              <a:t>Care for people with NDDs with regard to the AL of dying – Summary 2</a:t>
            </a:r>
          </a:p>
        </p:txBody>
      </p:sp>
      <p:sp>
        <p:nvSpPr>
          <p:cNvPr id="3" name="Content Placeholder 2">
            <a:extLst>
              <a:ext uri="{FF2B5EF4-FFF2-40B4-BE49-F238E27FC236}">
                <a16:creationId xmlns:a16="http://schemas.microsoft.com/office/drawing/2014/main" id="{0B58078B-A69B-D495-0C5C-996FE0FADCFD}"/>
              </a:ext>
            </a:extLst>
          </p:cNvPr>
          <p:cNvSpPr>
            <a:spLocks noGrp="1"/>
          </p:cNvSpPr>
          <p:nvPr>
            <p:ph idx="1"/>
          </p:nvPr>
        </p:nvSpPr>
        <p:spPr>
          <a:xfrm>
            <a:off x="298580" y="1825625"/>
            <a:ext cx="11055220" cy="4351338"/>
          </a:xfrm>
        </p:spPr>
        <p:txBody>
          <a:bodyPr/>
          <a:lstStyle/>
          <a:p>
            <a:r>
              <a:rPr lang="en-GB" b="1" dirty="0">
                <a:solidFill>
                  <a:srgbClr val="0070C0"/>
                </a:solidFill>
              </a:rPr>
              <a:t>Social and spiritual needs- </a:t>
            </a:r>
            <a:r>
              <a:rPr lang="en-GB" dirty="0">
                <a:solidFill>
                  <a:srgbClr val="0070C0"/>
                </a:solidFill>
              </a:rPr>
              <a:t>recognising and respecting spiritual and social needs is essential. Maintain social connections, facilitate meaningful interactions with loved ones, ensure opportunities for spiritual expression according to beliefs and preferences, encourage engagement with activities with personal significance such as reminiscence or spiritual rituals, encouraging a sense of fulfilment.</a:t>
            </a:r>
          </a:p>
          <a:p>
            <a:r>
              <a:rPr lang="en-GB" b="1" dirty="0">
                <a:solidFill>
                  <a:srgbClr val="0070C0"/>
                </a:solidFill>
              </a:rPr>
              <a:t>Advance Care Planning – </a:t>
            </a:r>
            <a:r>
              <a:rPr lang="en-GB" dirty="0">
                <a:solidFill>
                  <a:srgbClr val="0070C0"/>
                </a:solidFill>
              </a:rPr>
              <a:t>support end of life decision-making, including preferences for medical interventions, resuscitation and life-sustaining interventions. Ensure wishes are clearly documented and known to those who need to know.</a:t>
            </a:r>
          </a:p>
        </p:txBody>
      </p:sp>
    </p:spTree>
    <p:extLst>
      <p:ext uri="{BB962C8B-B14F-4D97-AF65-F5344CB8AC3E}">
        <p14:creationId xmlns:p14="http://schemas.microsoft.com/office/powerpoint/2010/main" val="3378253569"/>
      </p:ext>
    </p:extLst>
  </p:cSld>
  <p:clrMapOvr>
    <a:masterClrMapping/>
  </p:clrMapOvr>
  <mc:AlternateContent xmlns:mc="http://schemas.openxmlformats.org/markup-compatibility/2006" xmlns:p14="http://schemas.microsoft.com/office/powerpoint/2010/main">
    <mc:Choice Requires="p14">
      <p:transition spd="slow" p14:dur="2000" advTm="236117"/>
    </mc:Choice>
    <mc:Fallback xmlns="">
      <p:transition spd="slow" advTm="23611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272FA-E4BC-A81B-C846-98C0C47385D9}"/>
              </a:ext>
            </a:extLst>
          </p:cNvPr>
          <p:cNvSpPr>
            <a:spLocks noGrp="1"/>
          </p:cNvSpPr>
          <p:nvPr>
            <p:ph type="title"/>
          </p:nvPr>
        </p:nvSpPr>
        <p:spPr>
          <a:xfrm>
            <a:off x="195942" y="355795"/>
            <a:ext cx="11775233" cy="1325563"/>
          </a:xfrm>
        </p:spPr>
        <p:txBody>
          <a:bodyPr/>
          <a:lstStyle/>
          <a:p>
            <a:r>
              <a:rPr lang="en-GB" b="1" dirty="0">
                <a:solidFill>
                  <a:srgbClr val="0070C0"/>
                </a:solidFill>
              </a:rPr>
              <a:t>Care for people with NDDs with regard to the AL of dying – Summary 3</a:t>
            </a:r>
          </a:p>
        </p:txBody>
      </p:sp>
      <p:sp>
        <p:nvSpPr>
          <p:cNvPr id="3" name="Content Placeholder 2">
            <a:extLst>
              <a:ext uri="{FF2B5EF4-FFF2-40B4-BE49-F238E27FC236}">
                <a16:creationId xmlns:a16="http://schemas.microsoft.com/office/drawing/2014/main" id="{0B58078B-A69B-D495-0C5C-996FE0FADCFD}"/>
              </a:ext>
            </a:extLst>
          </p:cNvPr>
          <p:cNvSpPr>
            <a:spLocks noGrp="1"/>
          </p:cNvSpPr>
          <p:nvPr>
            <p:ph idx="1"/>
          </p:nvPr>
        </p:nvSpPr>
        <p:spPr>
          <a:xfrm>
            <a:off x="298580" y="1825625"/>
            <a:ext cx="11055220" cy="4351338"/>
          </a:xfrm>
        </p:spPr>
        <p:txBody>
          <a:bodyPr/>
          <a:lstStyle/>
          <a:p>
            <a:r>
              <a:rPr lang="en-GB" b="1" dirty="0">
                <a:solidFill>
                  <a:srgbClr val="0070C0"/>
                </a:solidFill>
              </a:rPr>
              <a:t>Family &amp; caregiver support – </a:t>
            </a:r>
            <a:r>
              <a:rPr lang="en-GB" dirty="0">
                <a:solidFill>
                  <a:srgbClr val="0070C0"/>
                </a:solidFill>
              </a:rPr>
              <a:t>provide emotional support, respite care, and practical assistance to help ease / reduce caregiver burden and promote wellbeing.  Education on disease progression, symptom management and </a:t>
            </a:r>
            <a:r>
              <a:rPr lang="en-GB" dirty="0" err="1">
                <a:solidFill>
                  <a:srgbClr val="0070C0"/>
                </a:solidFill>
              </a:rPr>
              <a:t>EoL</a:t>
            </a:r>
            <a:r>
              <a:rPr lang="en-GB" dirty="0">
                <a:solidFill>
                  <a:srgbClr val="0070C0"/>
                </a:solidFill>
              </a:rPr>
              <a:t> care, to empower them to anticipate, better understand and prepare for challenges they may face.</a:t>
            </a:r>
          </a:p>
          <a:p>
            <a:r>
              <a:rPr lang="en-GB" b="1" dirty="0">
                <a:solidFill>
                  <a:srgbClr val="0070C0"/>
                </a:solidFill>
              </a:rPr>
              <a:t>Interdisciplinary collaboration – </a:t>
            </a:r>
            <a:r>
              <a:rPr lang="en-GB" dirty="0">
                <a:solidFill>
                  <a:srgbClr val="0070C0"/>
                </a:solidFill>
              </a:rPr>
              <a:t>aimed at empowering the individual and loved ones. </a:t>
            </a:r>
          </a:p>
        </p:txBody>
      </p:sp>
    </p:spTree>
    <p:extLst>
      <p:ext uri="{BB962C8B-B14F-4D97-AF65-F5344CB8AC3E}">
        <p14:creationId xmlns:p14="http://schemas.microsoft.com/office/powerpoint/2010/main" val="1920351659"/>
      </p:ext>
    </p:extLst>
  </p:cSld>
  <p:clrMapOvr>
    <a:masterClrMapping/>
  </p:clrMapOvr>
  <mc:AlternateContent xmlns:mc="http://schemas.openxmlformats.org/markup-compatibility/2006" xmlns:p14="http://schemas.microsoft.com/office/powerpoint/2010/main">
    <mc:Choice Requires="p14">
      <p:transition spd="slow" p14:dur="2000" advTm="120476"/>
    </mc:Choice>
    <mc:Fallback xmlns="">
      <p:transition spd="slow" advTm="12047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A4E0-C909-B4FF-DA5C-73919A6DF27C}"/>
              </a:ext>
            </a:extLst>
          </p:cNvPr>
          <p:cNvSpPr>
            <a:spLocks noGrp="1"/>
          </p:cNvSpPr>
          <p:nvPr>
            <p:ph type="title"/>
          </p:nvPr>
        </p:nvSpPr>
        <p:spPr>
          <a:xfrm>
            <a:off x="838200" y="365125"/>
            <a:ext cx="10515600" cy="455969"/>
          </a:xfrm>
        </p:spPr>
        <p:txBody>
          <a:bodyPr>
            <a:normAutofit fontScale="90000"/>
          </a:bodyPr>
          <a:lstStyle/>
          <a:p>
            <a:r>
              <a:rPr lang="en-GB" b="1" dirty="0">
                <a:solidFill>
                  <a:srgbClr val="0070C0"/>
                </a:solidFill>
              </a:rPr>
              <a:t>Scenario</a:t>
            </a:r>
          </a:p>
        </p:txBody>
      </p:sp>
      <p:sp>
        <p:nvSpPr>
          <p:cNvPr id="3" name="Content Placeholder 2">
            <a:extLst>
              <a:ext uri="{FF2B5EF4-FFF2-40B4-BE49-F238E27FC236}">
                <a16:creationId xmlns:a16="http://schemas.microsoft.com/office/drawing/2014/main" id="{46017F1A-2AA0-CCD9-AAC6-62EFDCD1946F}"/>
              </a:ext>
            </a:extLst>
          </p:cNvPr>
          <p:cNvSpPr>
            <a:spLocks noGrp="1"/>
          </p:cNvSpPr>
          <p:nvPr>
            <p:ph idx="1"/>
          </p:nvPr>
        </p:nvSpPr>
        <p:spPr>
          <a:xfrm>
            <a:off x="335902" y="914401"/>
            <a:ext cx="11607282" cy="4189443"/>
          </a:xfrm>
        </p:spPr>
        <p:txBody>
          <a:bodyPr>
            <a:normAutofit/>
          </a:bodyPr>
          <a:lstStyle/>
          <a:p>
            <a:r>
              <a:rPr lang="en-GB" sz="1500" dirty="0">
                <a:solidFill>
                  <a:srgbClr val="0070C0"/>
                </a:solidFill>
              </a:rPr>
              <a:t>Regarding the scenario below, could you come up with a care plan that could be put in place, concisely identifying the key problem and the goal and interventions with rationale?</a:t>
            </a:r>
          </a:p>
          <a:p>
            <a:r>
              <a:rPr lang="en-GB" sz="1500" dirty="0">
                <a:solidFill>
                  <a:srgbClr val="0070C0"/>
                </a:solidFill>
              </a:rPr>
              <a:t>John is aged 52 and is in the final stages of ALS. He is experiencing widespread neuropathic pain – burning, tingling, shotting and electrical sensations, probably aggravated by muscle spasms due to increased tone; contractures and joint pain due to muscle weakness and atrophy; and positional pain and pain on pressure areas due to prolonged immobility.  The nursing team also recognise psychological and emotional pain involving anxiety, depression and existential pain (pain without clear connection to physical pain, related to thoughts around life and death).  The team have worked together to provide a good holistic care plan, but there is some disagreement around the administration of pain medication and its potential impact on John’s QoL and level of consciousness. </a:t>
            </a:r>
          </a:p>
          <a:p>
            <a:r>
              <a:rPr lang="en-GB" sz="1500" dirty="0">
                <a:solidFill>
                  <a:srgbClr val="0070C0"/>
                </a:solidFill>
              </a:rPr>
              <a:t>One nurse advocates an aggressive approach, emphasising the need to administer high doses to adequately enhance comfort and wellbeing in John’s final days.  </a:t>
            </a:r>
          </a:p>
          <a:p>
            <a:r>
              <a:rPr lang="en-GB" sz="1500" dirty="0">
                <a:solidFill>
                  <a:srgbClr val="0070C0"/>
                </a:solidFill>
              </a:rPr>
              <a:t>Another expresses concerns about the potential adverse effects of pain medication such as sedation and reduced cognitive function.  This view is that preserving John’s level of consciousness is crucial to his continued ability to interact with loved ones, making meaningful connections and retain a sense of dignity in these last stages. </a:t>
            </a:r>
          </a:p>
          <a:p>
            <a:pPr marL="0" indent="0">
              <a:buNone/>
            </a:pPr>
            <a:r>
              <a:rPr lang="en-GB" sz="1500" dirty="0">
                <a:solidFill>
                  <a:srgbClr val="0070C0"/>
                </a:solidFill>
              </a:rPr>
              <a:t>Can you suggest a care plan that concisely identifies the problem, goal and interventions for this team, to help address this dilemma? </a:t>
            </a:r>
          </a:p>
          <a:p>
            <a:pPr marL="0" indent="0">
              <a:buNone/>
            </a:pPr>
            <a:endParaRPr lang="en-GB" sz="1500" dirty="0">
              <a:solidFill>
                <a:srgbClr val="0070C0"/>
              </a:solidFill>
            </a:endParaRPr>
          </a:p>
          <a:p>
            <a:endParaRPr lang="en-GB" sz="2000" dirty="0">
              <a:solidFill>
                <a:srgbClr val="0070C0"/>
              </a:solidFill>
            </a:endParaRPr>
          </a:p>
        </p:txBody>
      </p:sp>
      <p:graphicFrame>
        <p:nvGraphicFramePr>
          <p:cNvPr id="4" name="Table 4">
            <a:extLst>
              <a:ext uri="{FF2B5EF4-FFF2-40B4-BE49-F238E27FC236}">
                <a16:creationId xmlns:a16="http://schemas.microsoft.com/office/drawing/2014/main" id="{B3C7FFDD-8005-CB10-6979-D87FF582DD82}"/>
              </a:ext>
            </a:extLst>
          </p:cNvPr>
          <p:cNvGraphicFramePr>
            <a:graphicFrameLocks noGrp="1"/>
          </p:cNvGraphicFramePr>
          <p:nvPr>
            <p:extLst>
              <p:ext uri="{D42A27DB-BD31-4B8C-83A1-F6EECF244321}">
                <p14:modId xmlns:p14="http://schemas.microsoft.com/office/powerpoint/2010/main" val="4109839955"/>
              </p:ext>
            </p:extLst>
          </p:nvPr>
        </p:nvGraphicFramePr>
        <p:xfrm>
          <a:off x="468437" y="5201910"/>
          <a:ext cx="10686646" cy="741688"/>
        </p:xfrm>
        <a:graphic>
          <a:graphicData uri="http://schemas.openxmlformats.org/drawingml/2006/table">
            <a:tbl>
              <a:tblPr firstRow="1" bandRow="1">
                <a:effectLst/>
                <a:tableStyleId>{5C22544A-7EE6-4342-B048-85BDC9FD1C3A}</a:tableStyleId>
              </a:tblPr>
              <a:tblGrid>
                <a:gridCol w="1377214">
                  <a:extLst>
                    <a:ext uri="{9D8B030D-6E8A-4147-A177-3AD203B41FA5}">
                      <a16:colId xmlns:a16="http://schemas.microsoft.com/office/drawing/2014/main" val="224345535"/>
                    </a:ext>
                  </a:extLst>
                </a:gridCol>
                <a:gridCol w="1657359">
                  <a:extLst>
                    <a:ext uri="{9D8B030D-6E8A-4147-A177-3AD203B41FA5}">
                      <a16:colId xmlns:a16="http://schemas.microsoft.com/office/drawing/2014/main" val="3165342597"/>
                    </a:ext>
                  </a:extLst>
                </a:gridCol>
                <a:gridCol w="6188659">
                  <a:extLst>
                    <a:ext uri="{9D8B030D-6E8A-4147-A177-3AD203B41FA5}">
                      <a16:colId xmlns:a16="http://schemas.microsoft.com/office/drawing/2014/main" val="4166675228"/>
                    </a:ext>
                  </a:extLst>
                </a:gridCol>
                <a:gridCol w="1463414">
                  <a:extLst>
                    <a:ext uri="{9D8B030D-6E8A-4147-A177-3AD203B41FA5}">
                      <a16:colId xmlns:a16="http://schemas.microsoft.com/office/drawing/2014/main" val="1372264049"/>
                    </a:ext>
                  </a:extLst>
                </a:gridCol>
              </a:tblGrid>
              <a:tr h="370844">
                <a:tc>
                  <a:txBody>
                    <a:bodyPr/>
                    <a:lstStyle/>
                    <a:p>
                      <a:pPr lvl="0"/>
                      <a:r>
                        <a:rPr lang="en-GB" dirty="0"/>
                        <a:t>Problem</a:t>
                      </a:r>
                    </a:p>
                  </a:txBody>
                  <a:tcPr/>
                </a:tc>
                <a:tc>
                  <a:txBody>
                    <a:bodyPr/>
                    <a:lstStyle/>
                    <a:p>
                      <a:pPr lvl="0"/>
                      <a:r>
                        <a:rPr lang="en-GB"/>
                        <a:t>Goal</a:t>
                      </a:r>
                    </a:p>
                  </a:txBody>
                  <a:tcPr/>
                </a:tc>
                <a:tc>
                  <a:txBody>
                    <a:bodyPr/>
                    <a:lstStyle/>
                    <a:p>
                      <a:pPr lvl="0"/>
                      <a:r>
                        <a:rPr lang="en-GB" dirty="0"/>
                        <a:t>Intervention</a:t>
                      </a:r>
                    </a:p>
                  </a:txBody>
                  <a:tcPr/>
                </a:tc>
                <a:tc>
                  <a:txBody>
                    <a:bodyPr/>
                    <a:lstStyle/>
                    <a:p>
                      <a:pPr lvl="0"/>
                      <a:r>
                        <a:rPr lang="en-GB"/>
                        <a:t>Evaluation</a:t>
                      </a:r>
                    </a:p>
                  </a:txBody>
                  <a:tcPr/>
                </a:tc>
                <a:extLst>
                  <a:ext uri="{0D108BD9-81ED-4DB2-BD59-A6C34878D82A}">
                    <a16:rowId xmlns:a16="http://schemas.microsoft.com/office/drawing/2014/main" val="3328636604"/>
                  </a:ext>
                </a:extLst>
              </a:tr>
              <a:tr h="370844">
                <a:tc>
                  <a:txBody>
                    <a:bodyPr/>
                    <a:lstStyle/>
                    <a:p>
                      <a:pPr lvl="0"/>
                      <a:endParaRPr lang="en-GB" dirty="0"/>
                    </a:p>
                  </a:txBody>
                  <a:tcPr/>
                </a:tc>
                <a:tc>
                  <a:txBody>
                    <a:bodyPr/>
                    <a:lstStyle/>
                    <a:p>
                      <a:pPr lvl="0"/>
                      <a:endParaRPr lang="en-GB"/>
                    </a:p>
                  </a:txBody>
                  <a:tcPr/>
                </a:tc>
                <a:tc>
                  <a:txBody>
                    <a:bodyPr/>
                    <a:lstStyle/>
                    <a:p>
                      <a:pPr lvl="0"/>
                      <a:endParaRPr lang="en-GB"/>
                    </a:p>
                  </a:txBody>
                  <a:tcPr/>
                </a:tc>
                <a:tc>
                  <a:txBody>
                    <a:bodyPr/>
                    <a:lstStyle/>
                    <a:p>
                      <a:pPr lvl="0"/>
                      <a:endParaRPr lang="en-GB" dirty="0"/>
                    </a:p>
                  </a:txBody>
                  <a:tcPr/>
                </a:tc>
                <a:extLst>
                  <a:ext uri="{0D108BD9-81ED-4DB2-BD59-A6C34878D82A}">
                    <a16:rowId xmlns:a16="http://schemas.microsoft.com/office/drawing/2014/main" val="3880082648"/>
                  </a:ext>
                </a:extLst>
              </a:tr>
            </a:tbl>
          </a:graphicData>
        </a:graphic>
      </p:graphicFrame>
    </p:spTree>
    <p:extLst>
      <p:ext uri="{BB962C8B-B14F-4D97-AF65-F5344CB8AC3E}">
        <p14:creationId xmlns:p14="http://schemas.microsoft.com/office/powerpoint/2010/main" val="1143124384"/>
      </p:ext>
    </p:extLst>
  </p:cSld>
  <p:clrMapOvr>
    <a:masterClrMapping/>
  </p:clrMapOvr>
  <mc:AlternateContent xmlns:mc="http://schemas.openxmlformats.org/markup-compatibility/2006" xmlns:p14="http://schemas.microsoft.com/office/powerpoint/2010/main">
    <mc:Choice Requires="p14">
      <p:transition spd="slow" p14:dur="2000" advTm="323332"/>
    </mc:Choice>
    <mc:Fallback xmlns="">
      <p:transition spd="slow" advTm="3233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A4E0-C909-B4FF-DA5C-73919A6DF27C}"/>
              </a:ext>
            </a:extLst>
          </p:cNvPr>
          <p:cNvSpPr>
            <a:spLocks noGrp="1"/>
          </p:cNvSpPr>
          <p:nvPr>
            <p:ph type="title"/>
          </p:nvPr>
        </p:nvSpPr>
        <p:spPr>
          <a:xfrm>
            <a:off x="838200" y="365125"/>
            <a:ext cx="10515600" cy="371993"/>
          </a:xfrm>
        </p:spPr>
        <p:txBody>
          <a:bodyPr>
            <a:normAutofit fontScale="90000"/>
          </a:bodyPr>
          <a:lstStyle/>
          <a:p>
            <a:r>
              <a:rPr lang="en-GB" b="1" dirty="0">
                <a:solidFill>
                  <a:srgbClr val="0070C0"/>
                </a:solidFill>
              </a:rPr>
              <a:t>Scenario – </a:t>
            </a:r>
            <a:r>
              <a:rPr lang="en-GB" sz="3100" b="1" dirty="0">
                <a:solidFill>
                  <a:srgbClr val="0070C0"/>
                </a:solidFill>
              </a:rPr>
              <a:t>my attempt – you may do better!</a:t>
            </a:r>
          </a:p>
        </p:txBody>
      </p:sp>
      <p:graphicFrame>
        <p:nvGraphicFramePr>
          <p:cNvPr id="4" name="Table 4">
            <a:extLst>
              <a:ext uri="{FF2B5EF4-FFF2-40B4-BE49-F238E27FC236}">
                <a16:creationId xmlns:a16="http://schemas.microsoft.com/office/drawing/2014/main" id="{B3C7FFDD-8005-CB10-6979-D87FF582DD82}"/>
              </a:ext>
            </a:extLst>
          </p:cNvPr>
          <p:cNvGraphicFramePr>
            <a:graphicFrameLocks noGrp="1"/>
          </p:cNvGraphicFramePr>
          <p:nvPr>
            <p:extLst>
              <p:ext uri="{D42A27DB-BD31-4B8C-83A1-F6EECF244321}">
                <p14:modId xmlns:p14="http://schemas.microsoft.com/office/powerpoint/2010/main" val="996342336"/>
              </p:ext>
            </p:extLst>
          </p:nvPr>
        </p:nvGraphicFramePr>
        <p:xfrm>
          <a:off x="158619" y="821093"/>
          <a:ext cx="11737911" cy="5047861"/>
        </p:xfrm>
        <a:graphic>
          <a:graphicData uri="http://schemas.openxmlformats.org/drawingml/2006/table">
            <a:tbl>
              <a:tblPr firstRow="1" bandRow="1">
                <a:effectLst/>
                <a:tableStyleId>{5C22544A-7EE6-4342-B048-85BDC9FD1C3A}</a:tableStyleId>
              </a:tblPr>
              <a:tblGrid>
                <a:gridCol w="1384404">
                  <a:extLst>
                    <a:ext uri="{9D8B030D-6E8A-4147-A177-3AD203B41FA5}">
                      <a16:colId xmlns:a16="http://schemas.microsoft.com/office/drawing/2014/main" val="224345535"/>
                    </a:ext>
                  </a:extLst>
                </a:gridCol>
                <a:gridCol w="1324645">
                  <a:extLst>
                    <a:ext uri="{9D8B030D-6E8A-4147-A177-3AD203B41FA5}">
                      <a16:colId xmlns:a16="http://schemas.microsoft.com/office/drawing/2014/main" val="3165342597"/>
                    </a:ext>
                  </a:extLst>
                </a:gridCol>
                <a:gridCol w="7722577">
                  <a:extLst>
                    <a:ext uri="{9D8B030D-6E8A-4147-A177-3AD203B41FA5}">
                      <a16:colId xmlns:a16="http://schemas.microsoft.com/office/drawing/2014/main" val="4166675228"/>
                    </a:ext>
                  </a:extLst>
                </a:gridCol>
                <a:gridCol w="1306285">
                  <a:extLst>
                    <a:ext uri="{9D8B030D-6E8A-4147-A177-3AD203B41FA5}">
                      <a16:colId xmlns:a16="http://schemas.microsoft.com/office/drawing/2014/main" val="1372264049"/>
                    </a:ext>
                  </a:extLst>
                </a:gridCol>
              </a:tblGrid>
              <a:tr h="536056">
                <a:tc>
                  <a:txBody>
                    <a:bodyPr/>
                    <a:lstStyle/>
                    <a:p>
                      <a:pPr lvl="0"/>
                      <a:r>
                        <a:rPr lang="en-GB" dirty="0"/>
                        <a:t>Problem</a:t>
                      </a:r>
                    </a:p>
                  </a:txBody>
                  <a:tcPr/>
                </a:tc>
                <a:tc>
                  <a:txBody>
                    <a:bodyPr/>
                    <a:lstStyle/>
                    <a:p>
                      <a:pPr lvl="0"/>
                      <a:r>
                        <a:rPr lang="en-GB" dirty="0"/>
                        <a:t>Goal</a:t>
                      </a:r>
                    </a:p>
                  </a:txBody>
                  <a:tcPr/>
                </a:tc>
                <a:tc>
                  <a:txBody>
                    <a:bodyPr/>
                    <a:lstStyle/>
                    <a:p>
                      <a:pPr lvl="0"/>
                      <a:r>
                        <a:rPr lang="en-GB" dirty="0"/>
                        <a:t>Intervention</a:t>
                      </a:r>
                    </a:p>
                  </a:txBody>
                  <a:tcPr/>
                </a:tc>
                <a:tc>
                  <a:txBody>
                    <a:bodyPr/>
                    <a:lstStyle/>
                    <a:p>
                      <a:pPr lvl="0"/>
                      <a:r>
                        <a:rPr lang="en-GB"/>
                        <a:t>Evaluation</a:t>
                      </a:r>
                    </a:p>
                  </a:txBody>
                  <a:tcPr/>
                </a:tc>
                <a:extLst>
                  <a:ext uri="{0D108BD9-81ED-4DB2-BD59-A6C34878D82A}">
                    <a16:rowId xmlns:a16="http://schemas.microsoft.com/office/drawing/2014/main" val="3328636604"/>
                  </a:ext>
                </a:extLst>
              </a:tr>
              <a:tr h="4511805">
                <a:tc>
                  <a:txBody>
                    <a:bodyPr/>
                    <a:lstStyle/>
                    <a:p>
                      <a:pPr lvl="0"/>
                      <a:r>
                        <a:rPr lang="en-GB" sz="1400" dirty="0"/>
                        <a:t>Various viewpoints on appropriately balancing pain management and consciousness for John have been expressed within the team.</a:t>
                      </a:r>
                    </a:p>
                  </a:txBody>
                  <a:tcPr/>
                </a:tc>
                <a:tc>
                  <a:txBody>
                    <a:bodyPr/>
                    <a:lstStyle/>
                    <a:p>
                      <a:pPr lvl="0"/>
                      <a:r>
                        <a:rPr lang="en-GB" sz="1400" dirty="0"/>
                        <a:t>To provide effective pain management while respecting the patient’s desire for consciousness and maintaining a sense of dignity during the end-of-life phase</a:t>
                      </a:r>
                    </a:p>
                  </a:txBody>
                  <a:tcPr/>
                </a:tc>
                <a:tc>
                  <a:txBody>
                    <a:bodyPr/>
                    <a:lstStyle/>
                    <a:p>
                      <a:pPr marL="342900" lvl="0" indent="-342900">
                        <a:buFont typeface="+mj-lt"/>
                        <a:buAutoNum type="arabicPeriod"/>
                      </a:pPr>
                      <a:r>
                        <a:rPr lang="en-GB" sz="1400" dirty="0"/>
                        <a:t>Utilise pain assessment tools to evaluate the intensity and nature of John’s pain. Incorporate subjective reports, non-verbal cues and physical indicators and the impact on QoL and wellbeing.</a:t>
                      </a:r>
                    </a:p>
                    <a:p>
                      <a:pPr marL="342900" lvl="0" indent="-342900">
                        <a:buFont typeface="+mj-lt"/>
                        <a:buAutoNum type="arabicPeriod"/>
                      </a:pPr>
                      <a:r>
                        <a:rPr lang="en-GB" sz="1400" dirty="0"/>
                        <a:t>Collaborate with John, his family and healthcare team to establish an individualised plan.  Consider his preferences, values and goals regarding pain relief and consciousness levels.</a:t>
                      </a:r>
                    </a:p>
                    <a:p>
                      <a:pPr marL="342900" lvl="0" indent="-342900">
                        <a:buFont typeface="+mj-lt"/>
                        <a:buAutoNum type="arabicPeriod"/>
                      </a:pPr>
                      <a:r>
                        <a:rPr lang="en-GB" sz="1400" dirty="0"/>
                        <a:t>Combine pharmacological and non-pharmacological interventions to optimise control.  </a:t>
                      </a:r>
                      <a:r>
                        <a:rPr lang="en-GB" sz="1400" dirty="0" err="1"/>
                        <a:t>Analgaesics</a:t>
                      </a:r>
                      <a:r>
                        <a:rPr lang="en-GB" sz="1400" dirty="0"/>
                        <a:t> including opiates and non-opioid medicines administered orally, </a:t>
                      </a:r>
                      <a:r>
                        <a:rPr lang="en-GB" sz="1400" dirty="0" err="1"/>
                        <a:t>transdermally</a:t>
                      </a:r>
                      <a:r>
                        <a:rPr lang="en-GB" sz="1400" dirty="0"/>
                        <a:t> or other routes to be considered with possible physiotherapy, massage therapy, relaxation techniques heat or cold therapy and guided imagery. </a:t>
                      </a:r>
                    </a:p>
                    <a:p>
                      <a:pPr marL="342900" lvl="0" indent="-342900">
                        <a:buFont typeface="+mj-lt"/>
                        <a:buAutoNum type="arabicPeriod"/>
                      </a:pPr>
                      <a:r>
                        <a:rPr lang="en-GB" sz="1400" dirty="0"/>
                        <a:t>Encourage John to communicate pain levels using a rating scale and also unwanted effects to aid monitoring. </a:t>
                      </a:r>
                    </a:p>
                    <a:p>
                      <a:pPr marL="342900" lvl="0" indent="-342900">
                        <a:buFont typeface="+mj-lt"/>
                        <a:buAutoNum type="arabicPeriod"/>
                      </a:pPr>
                      <a:r>
                        <a:rPr lang="en-GB" sz="1400" dirty="0"/>
                        <a:t>Foster ongoing open communicating with John, his family and healthcare team regarding pain management goals, expectations and concerns. Address any misconceptions or fears about pain management and promote shared understanding and informed, collaborative  decision-making.</a:t>
                      </a:r>
                    </a:p>
                    <a:p>
                      <a:pPr marL="342900" lvl="0" indent="-342900">
                        <a:buFont typeface="+mj-lt"/>
                        <a:buAutoNum type="arabicPeriod"/>
                      </a:pPr>
                      <a:r>
                        <a:rPr lang="en-GB" sz="1400" dirty="0"/>
                        <a:t>Assess and address John’s emotional and psychological wellbeing and provide appropriate support and counselling.  Collaborate with Social Workers, counsellors and palliative care specialists to address psychological distress anxiety and existential pain.  Offer John opportunities to express emotions, fears and concerns in a safe, supportive environment. </a:t>
                      </a:r>
                    </a:p>
                    <a:p>
                      <a:pPr marL="342900" lvl="0" indent="-342900">
                        <a:buFont typeface="+mj-lt"/>
                        <a:buAutoNum type="arabicPeriod"/>
                      </a:pPr>
                      <a:endParaRPr lang="en-GB"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Maintain accurate, detailed documentation of pain assessments, interventions, patient responses and modifications to the care plan.  Continue collaboration with the MDT to review and modify the pan as appropriate on an ongoing basis. </a:t>
                      </a:r>
                    </a:p>
                    <a:p>
                      <a:pPr lvl="0"/>
                      <a:endParaRPr lang="en-GB" sz="1400" dirty="0"/>
                    </a:p>
                  </a:txBody>
                  <a:tcPr/>
                </a:tc>
                <a:extLst>
                  <a:ext uri="{0D108BD9-81ED-4DB2-BD59-A6C34878D82A}">
                    <a16:rowId xmlns:a16="http://schemas.microsoft.com/office/drawing/2014/main" val="3880082648"/>
                  </a:ext>
                </a:extLst>
              </a:tr>
            </a:tbl>
          </a:graphicData>
        </a:graphic>
      </p:graphicFrame>
    </p:spTree>
    <p:extLst>
      <p:ext uri="{BB962C8B-B14F-4D97-AF65-F5344CB8AC3E}">
        <p14:creationId xmlns:p14="http://schemas.microsoft.com/office/powerpoint/2010/main" val="2339768293"/>
      </p:ext>
    </p:extLst>
  </p:cSld>
  <p:clrMapOvr>
    <a:masterClrMapping/>
  </p:clrMapOvr>
  <mc:AlternateContent xmlns:mc="http://schemas.openxmlformats.org/markup-compatibility/2006" xmlns:p14="http://schemas.microsoft.com/office/powerpoint/2010/main">
    <mc:Choice Requires="p14">
      <p:transition spd="slow" p14:dur="2000" advTm="378231"/>
    </mc:Choice>
    <mc:Fallback xmlns="">
      <p:transition spd="slow" advTm="37823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28F6E-17A6-3F9A-C514-50DD4FDAF0E7}"/>
              </a:ext>
            </a:extLst>
          </p:cNvPr>
          <p:cNvSpPr>
            <a:spLocks noGrp="1"/>
          </p:cNvSpPr>
          <p:nvPr>
            <p:ph type="title"/>
          </p:nvPr>
        </p:nvSpPr>
        <p:spPr>
          <a:xfrm>
            <a:off x="838200" y="318473"/>
            <a:ext cx="10515600" cy="539944"/>
          </a:xfrm>
        </p:spPr>
        <p:txBody>
          <a:bodyPr>
            <a:normAutofit fontScale="90000"/>
          </a:bodyPr>
          <a:lstStyle/>
          <a:p>
            <a:r>
              <a:rPr lang="en-GB" b="1" dirty="0">
                <a:solidFill>
                  <a:srgbClr val="0070C0"/>
                </a:solidFill>
              </a:rPr>
              <a:t>References</a:t>
            </a:r>
          </a:p>
        </p:txBody>
      </p:sp>
      <p:sp>
        <p:nvSpPr>
          <p:cNvPr id="3" name="Content Placeholder 2">
            <a:extLst>
              <a:ext uri="{FF2B5EF4-FFF2-40B4-BE49-F238E27FC236}">
                <a16:creationId xmlns:a16="http://schemas.microsoft.com/office/drawing/2014/main" id="{3D3C4B64-728E-E38E-88A4-9F564B1FAE2F}"/>
              </a:ext>
            </a:extLst>
          </p:cNvPr>
          <p:cNvSpPr>
            <a:spLocks noGrp="1"/>
          </p:cNvSpPr>
          <p:nvPr>
            <p:ph idx="1"/>
          </p:nvPr>
        </p:nvSpPr>
        <p:spPr>
          <a:xfrm>
            <a:off x="205273" y="905070"/>
            <a:ext cx="11737911" cy="5542383"/>
          </a:xfrm>
        </p:spPr>
        <p:txBody>
          <a:bodyPr>
            <a:normAutofit fontScale="85000" lnSpcReduction="10000"/>
          </a:bodyPr>
          <a:lstStyle/>
          <a:p>
            <a:r>
              <a:rPr lang="en-GB" sz="1900" b="0" i="0" dirty="0" err="1">
                <a:solidFill>
                  <a:srgbClr val="0070C0"/>
                </a:solidFill>
                <a:effectLst/>
              </a:rPr>
              <a:t>Alothman</a:t>
            </a:r>
            <a:r>
              <a:rPr lang="en-GB" sz="1900" b="0" i="0" dirty="0">
                <a:solidFill>
                  <a:srgbClr val="0070C0"/>
                </a:solidFill>
                <a:effectLst/>
              </a:rPr>
              <a:t>, D., Marshall, C.R., Tyrrell, E. </a:t>
            </a:r>
            <a:r>
              <a:rPr lang="en-GB" sz="1900" b="0" i="1" dirty="0">
                <a:solidFill>
                  <a:srgbClr val="0070C0"/>
                </a:solidFill>
                <a:effectLst/>
              </a:rPr>
              <a:t>et al.</a:t>
            </a:r>
            <a:r>
              <a:rPr lang="en-GB" sz="1900" b="0" i="0" dirty="0">
                <a:solidFill>
                  <a:srgbClr val="0070C0"/>
                </a:solidFill>
                <a:effectLst/>
              </a:rPr>
              <a:t> Risk of mortality from suicide in patients with Huntington’s disease is increased compared to the general population in England. </a:t>
            </a:r>
            <a:r>
              <a:rPr lang="en-GB" sz="1900" b="0" i="1" dirty="0">
                <a:solidFill>
                  <a:srgbClr val="0070C0"/>
                </a:solidFill>
                <a:effectLst/>
              </a:rPr>
              <a:t>J </a:t>
            </a:r>
            <a:r>
              <a:rPr lang="en-GB" sz="1900" b="0" i="1" dirty="0" err="1">
                <a:solidFill>
                  <a:srgbClr val="0070C0"/>
                </a:solidFill>
                <a:effectLst/>
              </a:rPr>
              <a:t>Neurol</a:t>
            </a:r>
            <a:r>
              <a:rPr lang="en-GB" sz="1900" b="0" i="0" dirty="0">
                <a:solidFill>
                  <a:srgbClr val="0070C0"/>
                </a:solidFill>
                <a:effectLst/>
              </a:rPr>
              <a:t> </a:t>
            </a:r>
            <a:r>
              <a:rPr lang="en-GB" sz="1900" b="1" i="0" dirty="0">
                <a:solidFill>
                  <a:srgbClr val="0070C0"/>
                </a:solidFill>
                <a:effectLst/>
              </a:rPr>
              <a:t>269</a:t>
            </a:r>
            <a:r>
              <a:rPr lang="en-GB" sz="1900" b="0" i="0" dirty="0">
                <a:solidFill>
                  <a:srgbClr val="0070C0"/>
                </a:solidFill>
                <a:effectLst/>
              </a:rPr>
              <a:t>, 4436–4439 (2022). https://doi.org/10.1007/s00415-022-11085-z</a:t>
            </a:r>
          </a:p>
          <a:p>
            <a:r>
              <a:rPr lang="en-GB" sz="1900" b="0" i="0" dirty="0">
                <a:solidFill>
                  <a:srgbClr val="0070C0"/>
                </a:solidFill>
                <a:effectLst/>
              </a:rPr>
              <a:t>Anne Robinson Trust (2018) Actively dying: what does it mean? https://annerobsontrust.org.uk/actively-dying-what-does-it-mean/</a:t>
            </a:r>
          </a:p>
          <a:p>
            <a:r>
              <a:rPr lang="en-GB" sz="1900" b="0" i="0" dirty="0">
                <a:solidFill>
                  <a:srgbClr val="0070C0"/>
                </a:solidFill>
                <a:effectLst/>
              </a:rPr>
              <a:t>Chang, T., </a:t>
            </a:r>
            <a:r>
              <a:rPr lang="en-GB" sz="1900" b="0" i="0" dirty="0" err="1">
                <a:solidFill>
                  <a:srgbClr val="0070C0"/>
                </a:solidFill>
                <a:effectLst/>
              </a:rPr>
              <a:t>Darshani</a:t>
            </a:r>
            <a:r>
              <a:rPr lang="en-GB" sz="1900" b="0" i="0" dirty="0">
                <a:solidFill>
                  <a:srgbClr val="0070C0"/>
                </a:solidFill>
                <a:effectLst/>
              </a:rPr>
              <a:t>, S., </a:t>
            </a:r>
            <a:r>
              <a:rPr lang="en-GB" sz="1900" b="0" i="0" dirty="0" err="1">
                <a:solidFill>
                  <a:srgbClr val="0070C0"/>
                </a:solidFill>
                <a:effectLst/>
              </a:rPr>
              <a:t>Manikavasagam</a:t>
            </a:r>
            <a:r>
              <a:rPr lang="en-GB" sz="1900" b="0" i="0" dirty="0">
                <a:solidFill>
                  <a:srgbClr val="0070C0"/>
                </a:solidFill>
                <a:effectLst/>
              </a:rPr>
              <a:t>, P. </a:t>
            </a:r>
            <a:r>
              <a:rPr lang="en-GB" sz="1900" b="0" i="1" dirty="0">
                <a:solidFill>
                  <a:srgbClr val="0070C0"/>
                </a:solidFill>
                <a:effectLst/>
              </a:rPr>
              <a:t>et al.</a:t>
            </a:r>
            <a:r>
              <a:rPr lang="en-GB" sz="1900" b="0" i="0" dirty="0">
                <a:solidFill>
                  <a:srgbClr val="0070C0"/>
                </a:solidFill>
                <a:effectLst/>
              </a:rPr>
              <a:t> Knowledge and attitudes about end-of-life decisions, good death and principles of medical ethics among doctors in tertiary care hospitals in Sri Lanka: a cross-sectional study. </a:t>
            </a:r>
            <a:r>
              <a:rPr lang="en-GB" sz="1900" b="0" i="1" dirty="0">
                <a:solidFill>
                  <a:srgbClr val="0070C0"/>
                </a:solidFill>
                <a:effectLst/>
              </a:rPr>
              <a:t>BMC Med Ethics</a:t>
            </a:r>
            <a:r>
              <a:rPr lang="en-GB" sz="1900" b="0" i="0" dirty="0">
                <a:solidFill>
                  <a:srgbClr val="0070C0"/>
                </a:solidFill>
                <a:effectLst/>
              </a:rPr>
              <a:t> </a:t>
            </a:r>
            <a:r>
              <a:rPr lang="en-GB" sz="1900" b="1" i="0" dirty="0">
                <a:solidFill>
                  <a:srgbClr val="0070C0"/>
                </a:solidFill>
                <a:effectLst/>
              </a:rPr>
              <a:t>22</a:t>
            </a:r>
            <a:r>
              <a:rPr lang="en-GB" sz="1900" b="0" i="0" dirty="0">
                <a:solidFill>
                  <a:srgbClr val="0070C0"/>
                </a:solidFill>
                <a:effectLst/>
              </a:rPr>
              <a:t>, 66 (2021). https://doi.org/10.1186/s12910-021-00631-5</a:t>
            </a:r>
          </a:p>
          <a:p>
            <a:r>
              <a:rPr lang="en-GB" sz="1900" b="0" i="0" dirty="0">
                <a:solidFill>
                  <a:srgbClr val="0070C0"/>
                </a:solidFill>
                <a:effectLst/>
              </a:rPr>
              <a:t>Chen Y, Yu S, Hu Y, et al. Risk of Suicide Among Patients With Parkinson Disease. </a:t>
            </a:r>
            <a:r>
              <a:rPr lang="en-GB" sz="1900" b="0" i="1" dirty="0">
                <a:solidFill>
                  <a:srgbClr val="0070C0"/>
                </a:solidFill>
                <a:effectLst/>
              </a:rPr>
              <a:t>JAMA Psychiatry.</a:t>
            </a:r>
            <a:r>
              <a:rPr lang="en-GB" sz="1900" b="0" i="0" dirty="0">
                <a:solidFill>
                  <a:srgbClr val="0070C0"/>
                </a:solidFill>
                <a:effectLst/>
              </a:rPr>
              <a:t> 2021;78(3):293–301. doi:10.1001/jamapsychiatry.2020.4001</a:t>
            </a:r>
          </a:p>
          <a:p>
            <a:r>
              <a:rPr lang="en-GB" sz="1900" b="0" i="0" dirty="0">
                <a:solidFill>
                  <a:srgbClr val="0070C0"/>
                </a:solidFill>
                <a:effectLst/>
              </a:rPr>
              <a:t>Colvin H (2015) National survey of bereaved people (Voices) England 2015, </a:t>
            </a:r>
            <a:r>
              <a:rPr lang="en-GB" sz="1900" b="0" i="0" dirty="0">
                <a:solidFill>
                  <a:srgbClr val="0070C0"/>
                </a:solidFill>
                <a:effectLst/>
                <a:hlinkClick r:id="rId2"/>
              </a:rPr>
              <a:t>https://www.ons.gov.uk/peoplepopulationandcommunity/healthandsocialcare/healthcaresystem/bulletins/nationalsurveyofbereavedpeoplevoices/england2015#preferences-and-choice-at-the-end-of-life</a:t>
            </a:r>
            <a:endParaRPr lang="en-GB" sz="1900" b="0" i="0" dirty="0">
              <a:solidFill>
                <a:srgbClr val="0070C0"/>
              </a:solidFill>
              <a:effectLst/>
            </a:endParaRPr>
          </a:p>
          <a:p>
            <a:r>
              <a:rPr lang="en-GB" sz="1900" i="0" dirty="0">
                <a:solidFill>
                  <a:srgbClr val="0070C0"/>
                </a:solidFill>
                <a:effectLst/>
              </a:rPr>
              <a:t>de Diego-Cordero R, </a:t>
            </a:r>
            <a:r>
              <a:rPr lang="en-GB" sz="1900" i="0" dirty="0" err="1">
                <a:solidFill>
                  <a:srgbClr val="0070C0"/>
                </a:solidFill>
                <a:effectLst/>
              </a:rPr>
              <a:t>Martos-Lorite</a:t>
            </a:r>
            <a:r>
              <a:rPr lang="en-GB" sz="1900" i="0" dirty="0">
                <a:solidFill>
                  <a:srgbClr val="0070C0"/>
                </a:solidFill>
                <a:effectLst/>
              </a:rPr>
              <a:t> I, Vega-</a:t>
            </a:r>
            <a:r>
              <a:rPr lang="en-GB" sz="1900" i="0" dirty="0" err="1">
                <a:solidFill>
                  <a:srgbClr val="0070C0"/>
                </a:solidFill>
                <a:effectLst/>
              </a:rPr>
              <a:t>Escaño</a:t>
            </a:r>
            <a:r>
              <a:rPr lang="en-GB" sz="1900" i="0" dirty="0">
                <a:solidFill>
                  <a:srgbClr val="0070C0"/>
                </a:solidFill>
                <a:effectLst/>
              </a:rPr>
              <a:t> J. Spiritual Dimension in Neurological and Neurodegenerative Diseases: A Systematic Mapping Review. J </a:t>
            </a:r>
            <a:r>
              <a:rPr lang="en-GB" sz="1900" i="0" dirty="0" err="1">
                <a:solidFill>
                  <a:srgbClr val="0070C0"/>
                </a:solidFill>
                <a:effectLst/>
              </a:rPr>
              <a:t>Relig</a:t>
            </a:r>
            <a:r>
              <a:rPr lang="en-GB" sz="1900" i="0" dirty="0">
                <a:solidFill>
                  <a:srgbClr val="0070C0"/>
                </a:solidFill>
                <a:effectLst/>
              </a:rPr>
              <a:t> Health. 2022 Oct 15:1–19. </a:t>
            </a:r>
            <a:r>
              <a:rPr lang="en-GB" sz="1900" i="0" dirty="0" err="1">
                <a:solidFill>
                  <a:srgbClr val="0070C0"/>
                </a:solidFill>
                <a:effectLst/>
              </a:rPr>
              <a:t>doi</a:t>
            </a:r>
            <a:r>
              <a:rPr lang="en-GB" sz="1900" i="0" dirty="0">
                <a:solidFill>
                  <a:srgbClr val="0070C0"/>
                </a:solidFill>
                <a:effectLst/>
              </a:rPr>
              <a:t>: 10.1007/s10943-022-01683-6. </a:t>
            </a:r>
            <a:r>
              <a:rPr lang="en-GB" sz="1900" i="0" dirty="0" err="1">
                <a:solidFill>
                  <a:srgbClr val="0070C0"/>
                </a:solidFill>
                <a:effectLst/>
              </a:rPr>
              <a:t>Epub</a:t>
            </a:r>
            <a:r>
              <a:rPr lang="en-GB" sz="1900" i="0" dirty="0">
                <a:solidFill>
                  <a:srgbClr val="0070C0"/>
                </a:solidFill>
                <a:effectLst/>
              </a:rPr>
              <a:t> ahead of print. PMID: 36243837; PMCID: PMC9569166.</a:t>
            </a:r>
          </a:p>
          <a:p>
            <a:r>
              <a:rPr lang="en-GB" sz="1900" b="0" i="0" dirty="0">
                <a:solidFill>
                  <a:srgbClr val="0070C0"/>
                </a:solidFill>
                <a:effectLst/>
              </a:rPr>
              <a:t>Fang F, </a:t>
            </a:r>
            <a:r>
              <a:rPr lang="en-GB" sz="1900" b="0" i="0" dirty="0" err="1">
                <a:solidFill>
                  <a:srgbClr val="0070C0"/>
                </a:solidFill>
                <a:effectLst/>
              </a:rPr>
              <a:t>Valdimarsdóttir</a:t>
            </a:r>
            <a:r>
              <a:rPr lang="en-GB" sz="1900" b="0" i="0" dirty="0">
                <a:solidFill>
                  <a:srgbClr val="0070C0"/>
                </a:solidFill>
                <a:effectLst/>
              </a:rPr>
              <a:t> U, </a:t>
            </a:r>
            <a:r>
              <a:rPr lang="en-GB" sz="1900" b="0" i="0" dirty="0" err="1">
                <a:solidFill>
                  <a:srgbClr val="0070C0"/>
                </a:solidFill>
                <a:effectLst/>
              </a:rPr>
              <a:t>Fürst</a:t>
            </a:r>
            <a:r>
              <a:rPr lang="en-GB" sz="1900" b="0" i="0" dirty="0">
                <a:solidFill>
                  <a:srgbClr val="0070C0"/>
                </a:solidFill>
                <a:effectLst/>
              </a:rPr>
              <a:t> C, </a:t>
            </a:r>
            <a:r>
              <a:rPr lang="en-GB" sz="1900" b="0" i="0" dirty="0" err="1">
                <a:solidFill>
                  <a:srgbClr val="0070C0"/>
                </a:solidFill>
                <a:effectLst/>
              </a:rPr>
              <a:t>Hultman</a:t>
            </a:r>
            <a:r>
              <a:rPr lang="en-GB" sz="1900" b="0" i="0" dirty="0">
                <a:solidFill>
                  <a:srgbClr val="0070C0"/>
                </a:solidFill>
                <a:effectLst/>
              </a:rPr>
              <a:t> C, Fall K, </a:t>
            </a:r>
            <a:r>
              <a:rPr lang="en-GB" sz="1900" b="0" i="0" dirty="0" err="1">
                <a:solidFill>
                  <a:srgbClr val="0070C0"/>
                </a:solidFill>
                <a:effectLst/>
              </a:rPr>
              <a:t>Sparén</a:t>
            </a:r>
            <a:r>
              <a:rPr lang="en-GB" sz="1900" b="0" i="0" dirty="0">
                <a:solidFill>
                  <a:srgbClr val="0070C0"/>
                </a:solidFill>
                <a:effectLst/>
              </a:rPr>
              <a:t> P, Ye W, (2008) Suicide among patients with amyotrophic lateral sclerosis, </a:t>
            </a:r>
            <a:r>
              <a:rPr lang="en-GB" sz="1900" b="0" i="1" dirty="0">
                <a:solidFill>
                  <a:srgbClr val="0070C0"/>
                </a:solidFill>
                <a:effectLst/>
              </a:rPr>
              <a:t>Brain</a:t>
            </a:r>
            <a:r>
              <a:rPr lang="en-GB" sz="1900" b="0" i="0" dirty="0">
                <a:solidFill>
                  <a:srgbClr val="0070C0"/>
                </a:solidFill>
                <a:effectLst/>
              </a:rPr>
              <a:t>, 131, (10), 2729-2733,   </a:t>
            </a:r>
            <a:r>
              <a:rPr lang="en-GB" sz="1900" b="0" i="0" u="none" strike="noStrike" dirty="0">
                <a:solidFill>
                  <a:srgbClr val="0070C0"/>
                </a:solidFill>
                <a:effectLst/>
                <a:hlinkClick r:id="rId3">
                  <a:extLst>
                    <a:ext uri="{A12FA001-AC4F-418D-AE19-62706E023703}">
                      <ahyp:hlinkClr xmlns:ahyp="http://schemas.microsoft.com/office/drawing/2018/hyperlinkcolor" val="tx"/>
                    </a:ext>
                  </a:extLst>
                </a:hlinkClick>
              </a:rPr>
              <a:t>https://doi.org/10.1093/brain/awn161</a:t>
            </a:r>
            <a:r>
              <a:rPr lang="en-GB" sz="1900" b="0" i="0" u="none" strike="noStrike" dirty="0">
                <a:solidFill>
                  <a:srgbClr val="0070C0"/>
                </a:solidFill>
                <a:effectLst/>
              </a:rPr>
              <a:t>  </a:t>
            </a:r>
            <a:r>
              <a:rPr lang="en-GB" sz="1900" b="0" i="0" u="none" strike="noStrike" dirty="0">
                <a:solidFill>
                  <a:srgbClr val="0070C0"/>
                </a:solidFill>
                <a:effectLst/>
                <a:hlinkClick r:id="rId4"/>
              </a:rPr>
              <a:t>https://academic.oup.com/brain/article/131/10/2729/264308</a:t>
            </a:r>
            <a:endParaRPr lang="en-GB" sz="1900" b="0" i="0" u="none" strike="noStrike" dirty="0">
              <a:solidFill>
                <a:srgbClr val="0070C0"/>
              </a:solidFill>
              <a:effectLst/>
            </a:endParaRPr>
          </a:p>
          <a:p>
            <a:r>
              <a:rPr lang="en-GB" sz="1900" b="0" i="0" dirty="0" err="1">
                <a:solidFill>
                  <a:srgbClr val="0070C0"/>
                </a:solidFill>
                <a:effectLst/>
              </a:rPr>
              <a:t>Goutman</a:t>
            </a:r>
            <a:r>
              <a:rPr lang="en-GB" sz="1900" b="0" i="0" dirty="0">
                <a:solidFill>
                  <a:srgbClr val="0070C0"/>
                </a:solidFill>
                <a:effectLst/>
              </a:rPr>
              <a:t> S et al (2022) Recent advances in the diagnosis and prognosis of amyotrophic lateral sclerosis, </a:t>
            </a:r>
            <a:r>
              <a:rPr lang="en-GB" sz="1900" b="0" i="1" dirty="0">
                <a:solidFill>
                  <a:srgbClr val="0070C0"/>
                </a:solidFill>
                <a:effectLst/>
              </a:rPr>
              <a:t>The Lancet</a:t>
            </a:r>
            <a:r>
              <a:rPr lang="en-GB" sz="1900" b="0" i="0" dirty="0">
                <a:solidFill>
                  <a:srgbClr val="0070C0"/>
                </a:solidFill>
                <a:effectLst/>
              </a:rPr>
              <a:t>, 21(5) 480-493, https://www.sciencedirect.com/science/article/abs/pii/S1474442221004658 </a:t>
            </a:r>
          </a:p>
          <a:p>
            <a:r>
              <a:rPr lang="en-GB" sz="1900" b="0" i="0" dirty="0">
                <a:solidFill>
                  <a:srgbClr val="0070C0"/>
                </a:solidFill>
                <a:effectLst/>
              </a:rPr>
              <a:t>Higginson I, Gao W, Saleem T, Chaudhuri K, Burman R, </a:t>
            </a:r>
            <a:r>
              <a:rPr lang="en-GB" sz="1900" b="0" i="0" dirty="0" err="1">
                <a:solidFill>
                  <a:srgbClr val="0070C0"/>
                </a:solidFill>
                <a:effectLst/>
              </a:rPr>
              <a:t>McCrone</a:t>
            </a:r>
            <a:r>
              <a:rPr lang="en-GB" sz="1900" b="0" i="0" dirty="0">
                <a:solidFill>
                  <a:srgbClr val="0070C0"/>
                </a:solidFill>
                <a:effectLst/>
              </a:rPr>
              <a:t> P, Leigh P. (2012) Symptoms and quality of life in late stage Parkinson syndromes: a longitudinal community study of predictive factors. </a:t>
            </a:r>
            <a:r>
              <a:rPr lang="en-GB" sz="1900" b="0" i="0" dirty="0" err="1">
                <a:solidFill>
                  <a:srgbClr val="0070C0"/>
                </a:solidFill>
                <a:effectLst/>
              </a:rPr>
              <a:t>PLoS</a:t>
            </a:r>
            <a:r>
              <a:rPr lang="en-GB" sz="1900" b="0" i="0" dirty="0">
                <a:solidFill>
                  <a:srgbClr val="0070C0"/>
                </a:solidFill>
                <a:effectLst/>
              </a:rPr>
              <a:t> One;7(11):e46327. </a:t>
            </a:r>
            <a:r>
              <a:rPr lang="en-GB" sz="1900" b="0" i="0" dirty="0" err="1">
                <a:solidFill>
                  <a:srgbClr val="0070C0"/>
                </a:solidFill>
                <a:effectLst/>
              </a:rPr>
              <a:t>doi</a:t>
            </a:r>
            <a:r>
              <a:rPr lang="en-GB" sz="1900" b="0" i="0" dirty="0">
                <a:solidFill>
                  <a:srgbClr val="0070C0"/>
                </a:solidFill>
                <a:effectLst/>
              </a:rPr>
              <a:t>: 10.1371; </a:t>
            </a:r>
            <a:r>
              <a:rPr lang="en-GB" sz="1900" b="0" i="0" dirty="0">
                <a:solidFill>
                  <a:srgbClr val="0070C0"/>
                </a:solidFill>
                <a:effectLst/>
                <a:hlinkClick r:id="rId5"/>
              </a:rPr>
              <a:t>https://pubmed.ncbi.nlm.nih.gov/23144781/</a:t>
            </a:r>
            <a:endParaRPr lang="en-GB" sz="1900" b="0" i="0" dirty="0">
              <a:solidFill>
                <a:srgbClr val="0070C0"/>
              </a:solidFill>
              <a:effectLst/>
            </a:endParaRPr>
          </a:p>
          <a:p>
            <a:endParaRPr lang="en-GB" sz="1600" b="0" i="0" dirty="0">
              <a:solidFill>
                <a:srgbClr val="0070C0"/>
              </a:solidFill>
              <a:effectLst/>
            </a:endParaRPr>
          </a:p>
          <a:p>
            <a:endParaRPr lang="en-GB" sz="1600" dirty="0">
              <a:solidFill>
                <a:srgbClr val="0070C0"/>
              </a:solidFill>
            </a:endParaRPr>
          </a:p>
        </p:txBody>
      </p:sp>
    </p:spTree>
    <p:extLst>
      <p:ext uri="{BB962C8B-B14F-4D97-AF65-F5344CB8AC3E}">
        <p14:creationId xmlns:p14="http://schemas.microsoft.com/office/powerpoint/2010/main" val="2975314295"/>
      </p:ext>
    </p:extLst>
  </p:cSld>
  <p:clrMapOvr>
    <a:masterClrMapping/>
  </p:clrMapOvr>
  <mc:AlternateContent xmlns:mc="http://schemas.openxmlformats.org/markup-compatibility/2006" xmlns:p14="http://schemas.microsoft.com/office/powerpoint/2010/main">
    <mc:Choice Requires="p14">
      <p:transition spd="slow" p14:dur="2000" advTm="8489"/>
    </mc:Choice>
    <mc:Fallback xmlns="">
      <p:transition spd="slow" advTm="848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6835B-9F2F-5B25-2576-3DF90853B28A}"/>
              </a:ext>
            </a:extLst>
          </p:cNvPr>
          <p:cNvSpPr>
            <a:spLocks noGrp="1"/>
          </p:cNvSpPr>
          <p:nvPr>
            <p:ph type="title"/>
          </p:nvPr>
        </p:nvSpPr>
        <p:spPr>
          <a:xfrm>
            <a:off x="838200" y="365126"/>
            <a:ext cx="10515600" cy="530614"/>
          </a:xfrm>
        </p:spPr>
        <p:txBody>
          <a:bodyPr>
            <a:normAutofit fontScale="90000"/>
          </a:bodyPr>
          <a:lstStyle/>
          <a:p>
            <a:r>
              <a:rPr lang="en-GB" b="1" dirty="0">
                <a:solidFill>
                  <a:srgbClr val="0070C0"/>
                </a:solidFill>
              </a:rPr>
              <a:t>References 2</a:t>
            </a:r>
          </a:p>
        </p:txBody>
      </p:sp>
      <p:sp>
        <p:nvSpPr>
          <p:cNvPr id="3" name="Content Placeholder 2">
            <a:extLst>
              <a:ext uri="{FF2B5EF4-FFF2-40B4-BE49-F238E27FC236}">
                <a16:creationId xmlns:a16="http://schemas.microsoft.com/office/drawing/2014/main" id="{D37FD7BB-4DE4-2512-19A7-FA1CFCEF6C59}"/>
              </a:ext>
            </a:extLst>
          </p:cNvPr>
          <p:cNvSpPr>
            <a:spLocks noGrp="1"/>
          </p:cNvSpPr>
          <p:nvPr>
            <p:ph idx="1"/>
          </p:nvPr>
        </p:nvSpPr>
        <p:spPr>
          <a:xfrm>
            <a:off x="175726" y="1069844"/>
            <a:ext cx="11776787" cy="4845763"/>
          </a:xfrm>
        </p:spPr>
        <p:txBody>
          <a:bodyPr>
            <a:normAutofit fontScale="92500" lnSpcReduction="10000"/>
          </a:bodyPr>
          <a:lstStyle/>
          <a:p>
            <a:r>
              <a:rPr lang="en-GB" sz="1600" b="0" i="0" dirty="0">
                <a:solidFill>
                  <a:srgbClr val="0070C0"/>
                </a:solidFill>
                <a:effectLst/>
              </a:rPr>
              <a:t>Hoare S, Kelly M, Barclay S (2019) </a:t>
            </a:r>
            <a:r>
              <a:rPr lang="en-GB" sz="1600" b="0" i="1" u="none" strike="noStrike" dirty="0">
                <a:solidFill>
                  <a:srgbClr val="0070C0"/>
                </a:solidFill>
                <a:effectLst/>
                <a:hlinkClick r:id="rId2">
                  <a:extLst>
                    <a:ext uri="{A12FA001-AC4F-418D-AE19-62706E023703}">
                      <ahyp:hlinkClr xmlns:ahyp="http://schemas.microsoft.com/office/drawing/2018/hyperlinkcolor" val="tx"/>
                    </a:ext>
                  </a:extLst>
                </a:hlinkClick>
              </a:rPr>
              <a:t>Home care and end-of-life hospital admissions: a retrospective interview study</a:t>
            </a:r>
            <a:r>
              <a:rPr lang="en-GB" sz="1600" b="0" i="1" dirty="0">
                <a:solidFill>
                  <a:srgbClr val="0070C0"/>
                </a:solidFill>
                <a:effectLst/>
              </a:rPr>
              <a:t>.</a:t>
            </a:r>
            <a:r>
              <a:rPr lang="en-GB" sz="1600" b="0" i="0" dirty="0">
                <a:solidFill>
                  <a:srgbClr val="0070C0"/>
                </a:solidFill>
                <a:effectLst/>
              </a:rPr>
              <a:t> BJGP; 18 June 2019; DOI: 10.3399/bjgp19X704561</a:t>
            </a:r>
          </a:p>
          <a:p>
            <a:r>
              <a:rPr lang="en-GB" sz="1600" b="0" i="0" dirty="0">
                <a:solidFill>
                  <a:srgbClr val="0070C0"/>
                </a:solidFill>
                <a:effectLst/>
              </a:rPr>
              <a:t>Hudson P, Toye C, </a:t>
            </a:r>
            <a:r>
              <a:rPr lang="en-GB" sz="1600" b="0" i="0" dirty="0" err="1">
                <a:solidFill>
                  <a:srgbClr val="0070C0"/>
                </a:solidFill>
                <a:effectLst/>
              </a:rPr>
              <a:t>Kristjanson</a:t>
            </a:r>
            <a:r>
              <a:rPr lang="en-GB" sz="1600" b="0" i="0" dirty="0">
                <a:solidFill>
                  <a:srgbClr val="0070C0"/>
                </a:solidFill>
                <a:effectLst/>
              </a:rPr>
              <a:t> L.  (2006) Would people with Parkinson's disease benefit from palliative care? </a:t>
            </a:r>
            <a:r>
              <a:rPr lang="en-GB" sz="1600" b="0" i="0" dirty="0" err="1">
                <a:solidFill>
                  <a:srgbClr val="0070C0"/>
                </a:solidFill>
                <a:effectLst/>
              </a:rPr>
              <a:t>Palliat</a:t>
            </a:r>
            <a:r>
              <a:rPr lang="en-GB" sz="1600" b="0" i="0" dirty="0">
                <a:solidFill>
                  <a:srgbClr val="0070C0"/>
                </a:solidFill>
                <a:effectLst/>
              </a:rPr>
              <a:t> Med. 20(2):87-94. </a:t>
            </a:r>
            <a:r>
              <a:rPr lang="en-GB" sz="1600" b="0" i="0" dirty="0" err="1">
                <a:solidFill>
                  <a:srgbClr val="0070C0"/>
                </a:solidFill>
                <a:effectLst/>
              </a:rPr>
              <a:t>doi</a:t>
            </a:r>
            <a:r>
              <a:rPr lang="en-GB" sz="1600" b="0" i="0" dirty="0">
                <a:solidFill>
                  <a:srgbClr val="0070C0"/>
                </a:solidFill>
                <a:effectLst/>
              </a:rPr>
              <a:t>: 10.1191/0269216306pm1108oa. PMID: 16613404. </a:t>
            </a:r>
            <a:r>
              <a:rPr lang="en-GB" sz="1600" b="0" i="0" dirty="0">
                <a:solidFill>
                  <a:srgbClr val="0070C0"/>
                </a:solidFill>
                <a:effectLst/>
                <a:hlinkClick r:id="rId3"/>
              </a:rPr>
              <a:t>https://pubmed.ncbi.nlm.nih.gov/16613404/#:~:text=These%20data%20revealed%20that%20people,with%20PD%20and%20their%20families</a:t>
            </a:r>
            <a:r>
              <a:rPr lang="en-GB" sz="1600" b="0" i="0" dirty="0">
                <a:solidFill>
                  <a:srgbClr val="0070C0"/>
                </a:solidFill>
                <a:effectLst/>
              </a:rPr>
              <a:t>.</a:t>
            </a:r>
          </a:p>
          <a:p>
            <a:r>
              <a:rPr lang="en-GB" sz="1600" dirty="0">
                <a:solidFill>
                  <a:srgbClr val="0070C0"/>
                </a:solidFill>
              </a:rPr>
              <a:t>NICE (2015) Guideline (NG31) Care od adults in the last days of life, https://www.nice.org.uk/guidance/ng31</a:t>
            </a:r>
            <a:endParaRPr lang="en-GB" sz="1600" b="0" i="0" dirty="0">
              <a:solidFill>
                <a:srgbClr val="0070C0"/>
              </a:solidFill>
              <a:effectLst/>
            </a:endParaRPr>
          </a:p>
          <a:p>
            <a:r>
              <a:rPr lang="en-GB" sz="1600" b="0" i="0" dirty="0">
                <a:solidFill>
                  <a:srgbClr val="0070C0"/>
                </a:solidFill>
                <a:effectLst/>
                <a:latin typeface="helvetica neue"/>
              </a:rPr>
              <a:t>Kong JW, Park JY. Understanding Suicide Risk in People with Dementia and Family Caregivers in South Korea: A Systematic Review. </a:t>
            </a:r>
            <a:r>
              <a:rPr lang="en-GB" sz="1600" b="0" i="1" dirty="0" err="1">
                <a:solidFill>
                  <a:srgbClr val="0070C0"/>
                </a:solidFill>
                <a:effectLst/>
                <a:latin typeface="helvetica neue"/>
              </a:rPr>
              <a:t>Behavioral</a:t>
            </a:r>
            <a:r>
              <a:rPr lang="en-GB" sz="1600" b="0" i="1" dirty="0">
                <a:solidFill>
                  <a:srgbClr val="0070C0"/>
                </a:solidFill>
                <a:effectLst/>
                <a:latin typeface="helvetica neue"/>
              </a:rPr>
              <a:t> Sciences</a:t>
            </a:r>
            <a:r>
              <a:rPr lang="en-GB" sz="1600" b="0" i="0" dirty="0">
                <a:solidFill>
                  <a:srgbClr val="0070C0"/>
                </a:solidFill>
                <a:effectLst/>
                <a:latin typeface="helvetica neue"/>
              </a:rPr>
              <a:t>. 2022; 12(4):97. </a:t>
            </a:r>
            <a:r>
              <a:rPr lang="en-GB" sz="1600" b="0" i="0" dirty="0">
                <a:solidFill>
                  <a:srgbClr val="0070C0"/>
                </a:solidFill>
                <a:effectLst/>
                <a:latin typeface="helvetica neue"/>
                <a:hlinkClick r:id="rId4"/>
              </a:rPr>
              <a:t>https://doi.org/10.3390/bs12040097</a:t>
            </a:r>
            <a:r>
              <a:rPr lang="en-GB" sz="1600" b="0" i="0" dirty="0">
                <a:solidFill>
                  <a:srgbClr val="0070C0"/>
                </a:solidFill>
                <a:effectLst/>
                <a:latin typeface="helvetica neue"/>
              </a:rPr>
              <a:t> </a:t>
            </a:r>
            <a:r>
              <a:rPr lang="en-GB" sz="1600" b="0" i="0" dirty="0">
                <a:solidFill>
                  <a:srgbClr val="0070C0"/>
                </a:solidFill>
                <a:effectLst/>
                <a:latin typeface="helvetica neue"/>
                <a:hlinkClick r:id="rId5"/>
              </a:rPr>
              <a:t>https://www.mdpi.com/2076-328X/12/4/97</a:t>
            </a:r>
            <a:endParaRPr lang="en-GB" sz="1600" b="0" i="0" dirty="0">
              <a:solidFill>
                <a:srgbClr val="0070C0"/>
              </a:solidFill>
              <a:effectLst/>
              <a:latin typeface="helvetica neue"/>
            </a:endParaRPr>
          </a:p>
          <a:p>
            <a:r>
              <a:rPr lang="en-GB" sz="1600" dirty="0" err="1">
                <a:solidFill>
                  <a:srgbClr val="0070C0"/>
                </a:solidFill>
              </a:rPr>
              <a:t>Montemurro</a:t>
            </a:r>
            <a:r>
              <a:rPr lang="en-GB" sz="1600" dirty="0">
                <a:solidFill>
                  <a:srgbClr val="0070C0"/>
                </a:solidFill>
              </a:rPr>
              <a:t> N, </a:t>
            </a:r>
            <a:r>
              <a:rPr lang="en-GB" sz="1600" dirty="0" err="1">
                <a:solidFill>
                  <a:srgbClr val="0070C0"/>
                </a:solidFill>
              </a:rPr>
              <a:t>Aliaga</a:t>
            </a:r>
            <a:r>
              <a:rPr lang="en-GB" sz="1600" dirty="0">
                <a:solidFill>
                  <a:srgbClr val="0070C0"/>
                </a:solidFill>
              </a:rPr>
              <a:t> N, Graff P, </a:t>
            </a:r>
            <a:r>
              <a:rPr lang="en-GB" sz="1600" dirty="0" err="1">
                <a:solidFill>
                  <a:srgbClr val="0070C0"/>
                </a:solidFill>
              </a:rPr>
              <a:t>Escribano</a:t>
            </a:r>
            <a:r>
              <a:rPr lang="en-GB" sz="1600" dirty="0">
                <a:solidFill>
                  <a:srgbClr val="0070C0"/>
                </a:solidFill>
              </a:rPr>
              <a:t> A, </a:t>
            </a:r>
            <a:r>
              <a:rPr lang="en-GB" sz="1600" dirty="0" err="1">
                <a:solidFill>
                  <a:srgbClr val="0070C0"/>
                </a:solidFill>
              </a:rPr>
              <a:t>Lizana</a:t>
            </a:r>
            <a:r>
              <a:rPr lang="en-GB" sz="1600" dirty="0">
                <a:solidFill>
                  <a:srgbClr val="0070C0"/>
                </a:solidFill>
              </a:rPr>
              <a:t> J. New Targets and New Technologies in the Treatment of Parkinson’s Disease: A Narrative Review. </a:t>
            </a:r>
            <a:r>
              <a:rPr lang="en-GB" sz="1600" i="1" dirty="0">
                <a:solidFill>
                  <a:srgbClr val="0070C0"/>
                </a:solidFill>
              </a:rPr>
              <a:t>International Journal of Environmental Research and Public Health</a:t>
            </a:r>
            <a:r>
              <a:rPr lang="en-GB" sz="1600" dirty="0">
                <a:solidFill>
                  <a:srgbClr val="0070C0"/>
                </a:solidFill>
              </a:rPr>
              <a:t>. 2022; 19(14):8799. https://doi.org/10.3390/ijerph19148799</a:t>
            </a:r>
          </a:p>
          <a:p>
            <a:r>
              <a:rPr lang="en-GB" sz="1600" b="0" i="0" dirty="0">
                <a:solidFill>
                  <a:srgbClr val="0070C0"/>
                </a:solidFill>
                <a:effectLst/>
              </a:rPr>
              <a:t>Parkinson’s UK (2023) GDNF (</a:t>
            </a:r>
            <a:r>
              <a:rPr lang="en-GB" sz="1600" b="0" i="0" dirty="0" err="1">
                <a:solidFill>
                  <a:srgbClr val="0070C0"/>
                </a:solidFill>
                <a:effectLst/>
              </a:rPr>
              <a:t>Glian</a:t>
            </a:r>
            <a:r>
              <a:rPr lang="en-GB" sz="1600" b="0" i="0" dirty="0">
                <a:solidFill>
                  <a:srgbClr val="0070C0"/>
                </a:solidFill>
                <a:effectLst/>
              </a:rPr>
              <a:t> cell-derived neurotrophic factor) </a:t>
            </a:r>
            <a:r>
              <a:rPr lang="en-GB" sz="1600" b="0" i="0" dirty="0">
                <a:solidFill>
                  <a:srgbClr val="0070C0"/>
                </a:solidFill>
                <a:effectLst/>
                <a:hlinkClick r:id="rId6"/>
              </a:rPr>
              <a:t>https://www.parkinsons.org.uk/research/gdnf-glial-cell-derived-neurotrophic-factor</a:t>
            </a:r>
            <a:endParaRPr lang="en-GB" sz="1600" b="0" i="0" dirty="0">
              <a:solidFill>
                <a:srgbClr val="0070C0"/>
              </a:solidFill>
              <a:effectLst/>
            </a:endParaRPr>
          </a:p>
          <a:p>
            <a:r>
              <a:rPr lang="en-GB" sz="1600" b="0" i="0" dirty="0">
                <a:solidFill>
                  <a:srgbClr val="0070C0"/>
                </a:solidFill>
                <a:effectLst/>
              </a:rPr>
              <a:t>Pardo-Moreno T, González-</a:t>
            </a:r>
            <a:r>
              <a:rPr lang="en-GB" sz="1600" b="0" i="0" dirty="0" err="1">
                <a:solidFill>
                  <a:srgbClr val="0070C0"/>
                </a:solidFill>
                <a:effectLst/>
              </a:rPr>
              <a:t>Acedo</a:t>
            </a:r>
            <a:r>
              <a:rPr lang="en-GB" sz="1600" b="0" i="0" dirty="0">
                <a:solidFill>
                  <a:srgbClr val="0070C0"/>
                </a:solidFill>
                <a:effectLst/>
              </a:rPr>
              <a:t> A, Rivas-Domínguez A, García-Morales V, García-</a:t>
            </a:r>
            <a:r>
              <a:rPr lang="en-GB" sz="1600" b="0" i="0" dirty="0" err="1">
                <a:solidFill>
                  <a:srgbClr val="0070C0"/>
                </a:solidFill>
                <a:effectLst/>
              </a:rPr>
              <a:t>Cozar</a:t>
            </a:r>
            <a:r>
              <a:rPr lang="en-GB" sz="1600" b="0" i="0" dirty="0">
                <a:solidFill>
                  <a:srgbClr val="0070C0"/>
                </a:solidFill>
                <a:effectLst/>
              </a:rPr>
              <a:t> FJ, Ramos-Rodríguez JJ, </a:t>
            </a:r>
            <a:r>
              <a:rPr lang="en-GB" sz="1600" b="0" i="0" dirty="0" err="1">
                <a:solidFill>
                  <a:srgbClr val="0070C0"/>
                </a:solidFill>
                <a:effectLst/>
              </a:rPr>
              <a:t>Melguizo</a:t>
            </a:r>
            <a:r>
              <a:rPr lang="en-GB" sz="1600" b="0" i="0" dirty="0">
                <a:solidFill>
                  <a:srgbClr val="0070C0"/>
                </a:solidFill>
                <a:effectLst/>
              </a:rPr>
              <a:t>-Rodríguez L. Therapeutic Approach to Alzheimer’s Disease: Current Treatments and New Perspectives. </a:t>
            </a:r>
            <a:r>
              <a:rPr lang="en-GB" sz="1600" b="0" i="1" dirty="0">
                <a:solidFill>
                  <a:srgbClr val="0070C0"/>
                </a:solidFill>
                <a:effectLst/>
              </a:rPr>
              <a:t>Pharmaceutics</a:t>
            </a:r>
            <a:r>
              <a:rPr lang="en-GB" sz="1600" b="0" i="0" dirty="0">
                <a:solidFill>
                  <a:srgbClr val="0070C0"/>
                </a:solidFill>
                <a:effectLst/>
              </a:rPr>
              <a:t>. 2022; 14(6):1117. </a:t>
            </a:r>
            <a:r>
              <a:rPr lang="en-GB" sz="1600" b="0" i="0" dirty="0">
                <a:solidFill>
                  <a:srgbClr val="0070C0"/>
                </a:solidFill>
                <a:effectLst/>
                <a:hlinkClick r:id="rId7"/>
              </a:rPr>
              <a:t>https://doi.org/10.3390/pharmaceutics14061117</a:t>
            </a:r>
            <a:r>
              <a:rPr lang="en-GB" sz="1600" b="0" i="0" dirty="0">
                <a:solidFill>
                  <a:srgbClr val="0070C0"/>
                </a:solidFill>
                <a:effectLst/>
              </a:rPr>
              <a:t>, https://www.mdpi.com/1999-4923/14/6/1117</a:t>
            </a:r>
          </a:p>
          <a:p>
            <a:r>
              <a:rPr lang="en-GB" sz="1600" dirty="0" err="1">
                <a:solidFill>
                  <a:srgbClr val="0070C0"/>
                </a:solidFill>
              </a:rPr>
              <a:t>Palaiogeorgou</a:t>
            </a:r>
            <a:r>
              <a:rPr lang="en-GB" sz="1600" dirty="0">
                <a:solidFill>
                  <a:srgbClr val="0070C0"/>
                </a:solidFill>
              </a:rPr>
              <a:t>, A.M., </a:t>
            </a:r>
            <a:r>
              <a:rPr lang="en-GB" sz="1600" dirty="0" err="1">
                <a:solidFill>
                  <a:srgbClr val="0070C0"/>
                </a:solidFill>
              </a:rPr>
              <a:t>Papakonstantinou</a:t>
            </a:r>
            <a:r>
              <a:rPr lang="en-GB" sz="1600" dirty="0">
                <a:solidFill>
                  <a:srgbClr val="0070C0"/>
                </a:solidFill>
              </a:rPr>
              <a:t>, E., </a:t>
            </a:r>
            <a:r>
              <a:rPr lang="en-GB" sz="1600" dirty="0" err="1">
                <a:solidFill>
                  <a:srgbClr val="0070C0"/>
                </a:solidFill>
              </a:rPr>
              <a:t>Golfinopoulou</a:t>
            </a:r>
            <a:r>
              <a:rPr lang="en-GB" sz="1600" dirty="0">
                <a:solidFill>
                  <a:srgbClr val="0070C0"/>
                </a:solidFill>
              </a:rPr>
              <a:t>, R., </a:t>
            </a:r>
            <a:r>
              <a:rPr lang="en-GB" sz="1600" dirty="0" err="1">
                <a:solidFill>
                  <a:srgbClr val="0070C0"/>
                </a:solidFill>
              </a:rPr>
              <a:t>Sigala</a:t>
            </a:r>
            <a:r>
              <a:rPr lang="en-GB" sz="1600" dirty="0">
                <a:solidFill>
                  <a:srgbClr val="0070C0"/>
                </a:solidFill>
              </a:rPr>
              <a:t>, M., </a:t>
            </a:r>
            <a:r>
              <a:rPr lang="en-GB" sz="1600" dirty="0" err="1">
                <a:solidFill>
                  <a:srgbClr val="0070C0"/>
                </a:solidFill>
              </a:rPr>
              <a:t>Mitsis</a:t>
            </a:r>
            <a:r>
              <a:rPr lang="en-GB" sz="1600" dirty="0">
                <a:solidFill>
                  <a:srgbClr val="0070C0"/>
                </a:solidFill>
              </a:rPr>
              <a:t>, T., </a:t>
            </a:r>
            <a:r>
              <a:rPr lang="en-GB" sz="1600" dirty="0" err="1">
                <a:solidFill>
                  <a:srgbClr val="0070C0"/>
                </a:solidFill>
              </a:rPr>
              <a:t>Papageorgiou</a:t>
            </a:r>
            <a:r>
              <a:rPr lang="en-GB" sz="1600" dirty="0">
                <a:solidFill>
                  <a:srgbClr val="0070C0"/>
                </a:solidFill>
              </a:rPr>
              <a:t>, L. ... </a:t>
            </a:r>
            <a:r>
              <a:rPr lang="en-GB" sz="1600" dirty="0" err="1">
                <a:solidFill>
                  <a:srgbClr val="0070C0"/>
                </a:solidFill>
              </a:rPr>
              <a:t>Vlachakis</a:t>
            </a:r>
            <a:r>
              <a:rPr lang="en-GB" sz="1600" dirty="0">
                <a:solidFill>
                  <a:srgbClr val="0070C0"/>
                </a:solidFill>
              </a:rPr>
              <a:t>, D. (2023). Recent approaches on Huntington's disease (Review). Biomedical Reports, 18, 5. </a:t>
            </a:r>
            <a:r>
              <a:rPr lang="en-GB" sz="1600" dirty="0">
                <a:solidFill>
                  <a:srgbClr val="0070C0"/>
                </a:solidFill>
                <a:hlinkClick r:id="rId8"/>
              </a:rPr>
              <a:t>https://doi.org/10.3892/br.2022.1587</a:t>
            </a:r>
            <a:endParaRPr lang="en-GB" sz="1600" dirty="0">
              <a:solidFill>
                <a:srgbClr val="0070C0"/>
              </a:solidFill>
            </a:endParaRPr>
          </a:p>
          <a:p>
            <a:r>
              <a:rPr lang="en-GB" sz="1600" b="0" i="0" dirty="0" err="1">
                <a:solidFill>
                  <a:srgbClr val="0070C0"/>
                </a:solidFill>
                <a:effectLst/>
              </a:rPr>
              <a:t>Portacolone</a:t>
            </a:r>
            <a:r>
              <a:rPr lang="en-GB" sz="1600" b="0" i="0" dirty="0">
                <a:solidFill>
                  <a:srgbClr val="0070C0"/>
                </a:solidFill>
                <a:effectLst/>
              </a:rPr>
              <a:t> E, Byers A, Halpern J, Barnes D (2022) Addressing Suicide Risk in Patients Living With Dementia During the COVID-19 Pandemic and Beyond, </a:t>
            </a:r>
            <a:r>
              <a:rPr lang="en-GB" sz="1600" b="0" i="1" dirty="0">
                <a:solidFill>
                  <a:srgbClr val="0070C0"/>
                </a:solidFill>
                <a:effectLst/>
              </a:rPr>
              <a:t>The Gerontologist</a:t>
            </a:r>
            <a:r>
              <a:rPr lang="en-GB" sz="1600" b="0" i="0" dirty="0">
                <a:solidFill>
                  <a:srgbClr val="0070C0"/>
                </a:solidFill>
                <a:effectLst/>
              </a:rPr>
              <a:t>, Volume 62, Issue 7, September 2022, Pages 956–963, </a:t>
            </a:r>
            <a:r>
              <a:rPr lang="en-GB" sz="1600" b="0" i="0" u="none" strike="noStrike" dirty="0">
                <a:solidFill>
                  <a:srgbClr val="0070C0"/>
                </a:solidFill>
                <a:effectLst/>
                <a:hlinkClick r:id="rId9">
                  <a:extLst>
                    <a:ext uri="{A12FA001-AC4F-418D-AE19-62706E023703}">
                      <ahyp:hlinkClr xmlns:ahyp="http://schemas.microsoft.com/office/drawing/2018/hyperlinkcolor" val="tx"/>
                    </a:ext>
                  </a:extLst>
                </a:hlinkClick>
              </a:rPr>
              <a:t>https://doi.org/10.1093/geront/gnac042</a:t>
            </a:r>
            <a:endParaRPr lang="en-GB" sz="1600" b="0" i="0" u="none" strike="noStrike" dirty="0">
              <a:solidFill>
                <a:srgbClr val="0070C0"/>
              </a:solidFill>
              <a:effectLst/>
            </a:endParaRPr>
          </a:p>
          <a:p>
            <a:endParaRPr lang="en-GB" sz="1600" dirty="0">
              <a:solidFill>
                <a:srgbClr val="0070C0"/>
              </a:solidFill>
            </a:endParaRPr>
          </a:p>
        </p:txBody>
      </p:sp>
    </p:spTree>
    <p:extLst>
      <p:ext uri="{BB962C8B-B14F-4D97-AF65-F5344CB8AC3E}">
        <p14:creationId xmlns:p14="http://schemas.microsoft.com/office/powerpoint/2010/main" val="3737468340"/>
      </p:ext>
    </p:extLst>
  </p:cSld>
  <p:clrMapOvr>
    <a:masterClrMapping/>
  </p:clrMapOvr>
  <mc:AlternateContent xmlns:mc="http://schemas.openxmlformats.org/markup-compatibility/2006" xmlns:p14="http://schemas.microsoft.com/office/powerpoint/2010/main">
    <mc:Choice Requires="p14">
      <p:transition spd="slow" p14:dur="2000" advTm="40516"/>
    </mc:Choice>
    <mc:Fallback xmlns="">
      <p:transition spd="slow" advTm="4051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6835B-9F2F-5B25-2576-3DF90853B28A}"/>
              </a:ext>
            </a:extLst>
          </p:cNvPr>
          <p:cNvSpPr>
            <a:spLocks noGrp="1"/>
          </p:cNvSpPr>
          <p:nvPr>
            <p:ph type="title"/>
          </p:nvPr>
        </p:nvSpPr>
        <p:spPr>
          <a:xfrm>
            <a:off x="838200" y="365126"/>
            <a:ext cx="10515600" cy="530614"/>
          </a:xfrm>
        </p:spPr>
        <p:txBody>
          <a:bodyPr>
            <a:normAutofit fontScale="90000"/>
          </a:bodyPr>
          <a:lstStyle/>
          <a:p>
            <a:r>
              <a:rPr lang="en-GB" b="1" dirty="0">
                <a:solidFill>
                  <a:srgbClr val="0070C0"/>
                </a:solidFill>
              </a:rPr>
              <a:t>References 3</a:t>
            </a:r>
          </a:p>
        </p:txBody>
      </p:sp>
      <p:sp>
        <p:nvSpPr>
          <p:cNvPr id="3" name="Content Placeholder 2">
            <a:extLst>
              <a:ext uri="{FF2B5EF4-FFF2-40B4-BE49-F238E27FC236}">
                <a16:creationId xmlns:a16="http://schemas.microsoft.com/office/drawing/2014/main" id="{D37FD7BB-4DE4-2512-19A7-FA1CFCEF6C59}"/>
              </a:ext>
            </a:extLst>
          </p:cNvPr>
          <p:cNvSpPr>
            <a:spLocks noGrp="1"/>
          </p:cNvSpPr>
          <p:nvPr>
            <p:ph idx="1"/>
          </p:nvPr>
        </p:nvSpPr>
        <p:spPr>
          <a:xfrm>
            <a:off x="175726" y="1069844"/>
            <a:ext cx="11776787" cy="4845763"/>
          </a:xfrm>
        </p:spPr>
        <p:txBody>
          <a:bodyPr>
            <a:normAutofit/>
          </a:bodyPr>
          <a:lstStyle/>
          <a:p>
            <a:r>
              <a:rPr lang="en-GB" sz="1600" b="0" i="0" dirty="0">
                <a:solidFill>
                  <a:srgbClr val="0070C0"/>
                </a:solidFill>
                <a:effectLst/>
              </a:rPr>
              <a:t>Prasad S (2023) </a:t>
            </a:r>
            <a:r>
              <a:rPr lang="en-GB" sz="1600" b="0" i="0" dirty="0" err="1">
                <a:solidFill>
                  <a:srgbClr val="0070C0"/>
                </a:solidFill>
                <a:effectLst/>
              </a:rPr>
              <a:t>Recenet</a:t>
            </a:r>
            <a:r>
              <a:rPr lang="en-GB" sz="1600" b="0" i="0" dirty="0">
                <a:solidFill>
                  <a:srgbClr val="0070C0"/>
                </a:solidFill>
                <a:effectLst/>
              </a:rPr>
              <a:t> advances in Lewy body dementia: a comprehensive review, </a:t>
            </a:r>
            <a:r>
              <a:rPr lang="en-GB" sz="1600" b="0" i="1" dirty="0">
                <a:solidFill>
                  <a:srgbClr val="0070C0"/>
                </a:solidFill>
                <a:effectLst/>
              </a:rPr>
              <a:t>Disease-a-month</a:t>
            </a:r>
            <a:r>
              <a:rPr lang="en-GB" sz="1600" b="0" i="0" dirty="0">
                <a:solidFill>
                  <a:srgbClr val="0070C0"/>
                </a:solidFill>
                <a:effectLst/>
              </a:rPr>
              <a:t> 69(5) 101441, https://www.sciencedirect.com/science/article/pii/S0011502922001250</a:t>
            </a:r>
          </a:p>
          <a:p>
            <a:r>
              <a:rPr lang="en-GB" sz="1600" b="0" i="0" dirty="0">
                <a:solidFill>
                  <a:srgbClr val="0070C0"/>
                </a:solidFill>
                <a:effectLst/>
              </a:rPr>
              <a:t>Rook ME, Southwell AL. Antisense Oligonucleotide Therapy: From Design to the Huntington Disease Clinic. </a:t>
            </a:r>
            <a:r>
              <a:rPr lang="en-GB" sz="1600" b="0" i="0" dirty="0" err="1">
                <a:solidFill>
                  <a:srgbClr val="0070C0"/>
                </a:solidFill>
                <a:effectLst/>
              </a:rPr>
              <a:t>BioDrugs</a:t>
            </a:r>
            <a:r>
              <a:rPr lang="en-GB" sz="1600" b="0" i="0" dirty="0">
                <a:solidFill>
                  <a:srgbClr val="0070C0"/>
                </a:solidFill>
                <a:effectLst/>
              </a:rPr>
              <a:t>. 2022 Mar;36(2):105-119. </a:t>
            </a:r>
            <a:r>
              <a:rPr lang="en-GB" sz="1600" b="0" i="0" dirty="0" err="1">
                <a:solidFill>
                  <a:srgbClr val="0070C0"/>
                </a:solidFill>
                <a:effectLst/>
              </a:rPr>
              <a:t>doi</a:t>
            </a:r>
            <a:r>
              <a:rPr lang="en-GB" sz="1600" b="0" i="0" dirty="0">
                <a:solidFill>
                  <a:srgbClr val="0070C0"/>
                </a:solidFill>
                <a:effectLst/>
              </a:rPr>
              <a:t>: 10.1007/s40259-022-00519-9. </a:t>
            </a:r>
            <a:r>
              <a:rPr lang="en-GB" sz="1600" b="0" i="0" dirty="0" err="1">
                <a:solidFill>
                  <a:srgbClr val="0070C0"/>
                </a:solidFill>
                <a:effectLst/>
              </a:rPr>
              <a:t>Epub</a:t>
            </a:r>
            <a:r>
              <a:rPr lang="en-GB" sz="1600" b="0" i="0" dirty="0">
                <a:solidFill>
                  <a:srgbClr val="0070C0"/>
                </a:solidFill>
                <a:effectLst/>
              </a:rPr>
              <a:t> 2022 Mar 7. PMID: 35254632; PMCID: PMC8899000. </a:t>
            </a:r>
            <a:r>
              <a:rPr lang="en-GB" sz="1600" b="0" i="0" dirty="0">
                <a:solidFill>
                  <a:srgbClr val="0070C0"/>
                </a:solidFill>
                <a:effectLst/>
                <a:hlinkClick r:id="rId2"/>
              </a:rPr>
              <a:t>https://www.mdpi.com/1660-4601/19/14/8799</a:t>
            </a:r>
            <a:endParaRPr lang="en-GB" sz="1600" b="0" i="0" dirty="0">
              <a:solidFill>
                <a:srgbClr val="0070C0"/>
              </a:solidFill>
              <a:effectLst/>
            </a:endParaRPr>
          </a:p>
          <a:p>
            <a:r>
              <a:rPr lang="en-GB" sz="1600" dirty="0" err="1">
                <a:solidFill>
                  <a:srgbClr val="0070C0"/>
                </a:solidFill>
              </a:rPr>
              <a:t>Schmutte</a:t>
            </a:r>
            <a:r>
              <a:rPr lang="en-GB" sz="1600" dirty="0">
                <a:solidFill>
                  <a:srgbClr val="0070C0"/>
                </a:solidFill>
              </a:rPr>
              <a:t> T, </a:t>
            </a:r>
            <a:r>
              <a:rPr lang="en-GB" sz="1600" dirty="0" err="1">
                <a:solidFill>
                  <a:srgbClr val="0070C0"/>
                </a:solidFill>
              </a:rPr>
              <a:t>Olfson</a:t>
            </a:r>
            <a:r>
              <a:rPr lang="en-GB" sz="1600" dirty="0">
                <a:solidFill>
                  <a:srgbClr val="0070C0"/>
                </a:solidFill>
              </a:rPr>
              <a:t> M, </a:t>
            </a:r>
            <a:r>
              <a:rPr lang="en-GB" sz="1600" dirty="0" err="1">
                <a:solidFill>
                  <a:srgbClr val="0070C0"/>
                </a:solidFill>
              </a:rPr>
              <a:t>Maust</a:t>
            </a:r>
            <a:r>
              <a:rPr lang="en-GB" sz="1600" dirty="0">
                <a:solidFill>
                  <a:srgbClr val="0070C0"/>
                </a:solidFill>
              </a:rPr>
              <a:t> D, </a:t>
            </a:r>
            <a:r>
              <a:rPr lang="en-GB" sz="1600" dirty="0" err="1">
                <a:solidFill>
                  <a:srgbClr val="0070C0"/>
                </a:solidFill>
              </a:rPr>
              <a:t>Xie</a:t>
            </a:r>
            <a:r>
              <a:rPr lang="en-GB" sz="1600" dirty="0">
                <a:solidFill>
                  <a:srgbClr val="0070C0"/>
                </a:solidFill>
              </a:rPr>
              <a:t> M, Marcus S (2021) Suicide risk in first year after dementia diagnosis in adults, Alzheimer’s and Dementia, 18 (2) 262-271, </a:t>
            </a:r>
            <a:r>
              <a:rPr lang="en-GB" sz="1600" dirty="0">
                <a:solidFill>
                  <a:srgbClr val="0070C0"/>
                </a:solidFill>
                <a:hlinkClick r:id="rId3"/>
              </a:rPr>
              <a:t>https://alz-journals.onlinelibrary.wiley.com/doi/epdf/10.1002/alz.12390</a:t>
            </a:r>
            <a:endParaRPr lang="en-GB" sz="1600" dirty="0">
              <a:solidFill>
                <a:srgbClr val="0070C0"/>
              </a:solidFill>
            </a:endParaRPr>
          </a:p>
          <a:p>
            <a:r>
              <a:rPr lang="en-GB" sz="1600" dirty="0">
                <a:solidFill>
                  <a:srgbClr val="0070C0"/>
                </a:solidFill>
              </a:rPr>
              <a:t>UCLA (2020) Advances in deep brain stimulation for Parkinson’s disease, https://www.uclahealth.org/news/advances-in-deep-brain-stimulation-for-parkinsons-disease#:~:text=Deep%20brain%20stimulation%20involves%20surgically,some%20control%20within%20certain%20parameters.</a:t>
            </a:r>
          </a:p>
          <a:p>
            <a:endParaRPr lang="en-GB" sz="1600" b="0" i="0" dirty="0">
              <a:solidFill>
                <a:srgbClr val="0070C0"/>
              </a:solidFill>
              <a:effectLst/>
            </a:endParaRPr>
          </a:p>
          <a:p>
            <a:endParaRPr lang="en-GB" sz="1600" dirty="0">
              <a:solidFill>
                <a:srgbClr val="0070C0"/>
              </a:solidFill>
            </a:endParaRPr>
          </a:p>
        </p:txBody>
      </p:sp>
    </p:spTree>
    <p:extLst>
      <p:ext uri="{BB962C8B-B14F-4D97-AF65-F5344CB8AC3E}">
        <p14:creationId xmlns:p14="http://schemas.microsoft.com/office/powerpoint/2010/main" val="3036063704"/>
      </p:ext>
    </p:extLst>
  </p:cSld>
  <p:clrMapOvr>
    <a:masterClrMapping/>
  </p:clrMapOvr>
  <mc:AlternateContent xmlns:mc="http://schemas.openxmlformats.org/markup-compatibility/2006" xmlns:p14="http://schemas.microsoft.com/office/powerpoint/2010/main">
    <mc:Choice Requires="p14">
      <p:transition spd="slow" p14:dur="2000" advTm="7115"/>
    </mc:Choice>
    <mc:Fallback xmlns="">
      <p:transition spd="slow" advTm="711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691189"/>
      </p:ext>
    </p:extLst>
  </p:cSld>
  <p:clrMapOvr>
    <a:masterClrMapping/>
  </p:clrMapOvr>
  <mc:AlternateContent xmlns:mc="http://schemas.openxmlformats.org/markup-compatibility/2006" xmlns:p14="http://schemas.microsoft.com/office/powerpoint/2010/main">
    <mc:Choice Requires="p14">
      <p:transition spd="slow" p14:dur="2000" advTm="72722"/>
    </mc:Choice>
    <mc:Fallback xmlns="">
      <p:transition spd="slow" advTm="727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075982"/>
      </p:ext>
    </p:extLst>
  </p:cSld>
  <p:clrMapOvr>
    <a:masterClrMapping/>
  </p:clrMapOvr>
  <mc:AlternateContent xmlns:mc="http://schemas.openxmlformats.org/markup-compatibility/2006" xmlns:p14="http://schemas.microsoft.com/office/powerpoint/2010/main">
    <mc:Choice Requires="p14">
      <p:transition spd="slow" p14:dur="2000" advTm="78976"/>
    </mc:Choice>
    <mc:Fallback xmlns="">
      <p:transition spd="slow" advTm="7897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103E9-2A5C-5EDA-58B3-38A15A4D2F6A}"/>
              </a:ext>
            </a:extLst>
          </p:cNvPr>
          <p:cNvSpPr>
            <a:spLocks noGrp="1"/>
          </p:cNvSpPr>
          <p:nvPr>
            <p:ph type="title"/>
          </p:nvPr>
        </p:nvSpPr>
        <p:spPr/>
        <p:txBody>
          <a:bodyPr/>
          <a:lstStyle/>
          <a:p>
            <a:r>
              <a:rPr lang="en-GB" b="1" dirty="0">
                <a:solidFill>
                  <a:srgbClr val="0070C0"/>
                </a:solidFill>
              </a:rPr>
              <a:t>Duration – 2hours </a:t>
            </a:r>
            <a:r>
              <a:rPr lang="en-GB" b="1">
                <a:solidFill>
                  <a:srgbClr val="0070C0"/>
                </a:solidFill>
              </a:rPr>
              <a:t>45 minutes</a:t>
            </a:r>
            <a:endParaRPr lang="en-GB" b="1" dirty="0">
              <a:solidFill>
                <a:srgbClr val="0070C0"/>
              </a:solidFill>
            </a:endParaRPr>
          </a:p>
        </p:txBody>
      </p:sp>
      <p:sp>
        <p:nvSpPr>
          <p:cNvPr id="3" name="Content Placeholder 2">
            <a:extLst>
              <a:ext uri="{FF2B5EF4-FFF2-40B4-BE49-F238E27FC236}">
                <a16:creationId xmlns:a16="http://schemas.microsoft.com/office/drawing/2014/main" id="{AB7FCCBC-1795-460D-80E3-390CF09A9F49}"/>
              </a:ext>
            </a:extLst>
          </p:cNvPr>
          <p:cNvSpPr>
            <a:spLocks noGrp="1"/>
          </p:cNvSpPr>
          <p:nvPr>
            <p:ph idx="1"/>
          </p:nvPr>
        </p:nvSpPr>
        <p:spPr/>
        <p:txBody>
          <a:bodyPr/>
          <a:lstStyle/>
          <a:p>
            <a:r>
              <a:rPr lang="en-GB" dirty="0">
                <a:solidFill>
                  <a:srgbClr val="0070C0"/>
                </a:solidFill>
              </a:rPr>
              <a:t>Recorded lecture time:				  1 hr, 45 minutes</a:t>
            </a:r>
          </a:p>
          <a:p>
            <a:r>
              <a:rPr lang="en-GB" dirty="0">
                <a:solidFill>
                  <a:srgbClr val="0070C0"/>
                </a:solidFill>
              </a:rPr>
              <a:t>Activity 1- care plan / scenario: 			20 minutes</a:t>
            </a:r>
          </a:p>
          <a:p>
            <a:r>
              <a:rPr lang="en-GB" dirty="0">
                <a:solidFill>
                  <a:srgbClr val="0070C0"/>
                </a:solidFill>
              </a:rPr>
              <a:t>Tutor-led discussion on activity 1:			20 minutes</a:t>
            </a:r>
          </a:p>
          <a:p>
            <a:r>
              <a:rPr lang="en-GB" dirty="0">
                <a:solidFill>
                  <a:srgbClr val="0070C0"/>
                </a:solidFill>
              </a:rPr>
              <a:t>Questions / tutor-led discussion: 			20 minutes</a:t>
            </a:r>
          </a:p>
          <a:p>
            <a:endParaRPr lang="en-GB" dirty="0">
              <a:solidFill>
                <a:srgbClr val="0070C0"/>
              </a:solidFill>
            </a:endParaRPr>
          </a:p>
          <a:p>
            <a:r>
              <a:rPr lang="en-GB" dirty="0">
                <a:solidFill>
                  <a:srgbClr val="0070C0"/>
                </a:solidFill>
              </a:rPr>
              <a:t>Total duration:						2 hours, </a:t>
            </a:r>
            <a:r>
              <a:rPr lang="en-GB">
                <a:solidFill>
                  <a:srgbClr val="0070C0"/>
                </a:solidFill>
              </a:rPr>
              <a:t>45 minutes</a:t>
            </a:r>
            <a:r>
              <a:rPr lang="en-GB" dirty="0">
                <a:solidFill>
                  <a:srgbClr val="0070C0"/>
                </a:solidFill>
              </a:rPr>
              <a:t>				</a:t>
            </a:r>
          </a:p>
        </p:txBody>
      </p:sp>
    </p:spTree>
    <p:extLst>
      <p:ext uri="{BB962C8B-B14F-4D97-AF65-F5344CB8AC3E}">
        <p14:creationId xmlns:p14="http://schemas.microsoft.com/office/powerpoint/2010/main" val="8681675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4263</Words>
  <Application>Microsoft Office PowerPoint</Application>
  <PresentationFormat>Widescreen</PresentationFormat>
  <Paragraphs>181</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helvetica neue</vt:lpstr>
      <vt:lpstr>Open Sans</vt:lpstr>
      <vt:lpstr>Office Theme</vt:lpstr>
      <vt:lpstr>Comprehensive Care</vt:lpstr>
      <vt:lpstr>Aims</vt:lpstr>
      <vt:lpstr>Dying</vt:lpstr>
      <vt:lpstr>Your part in the process</vt:lpstr>
      <vt:lpstr>The value of teamwork</vt:lpstr>
      <vt:lpstr>EoL care- PD</vt:lpstr>
      <vt:lpstr>Also when approaching final NDD stages</vt:lpstr>
      <vt:lpstr>‘Active dying’ </vt:lpstr>
      <vt:lpstr>PowerPoint Presentation</vt:lpstr>
      <vt:lpstr>PowerPoint Presentation</vt:lpstr>
      <vt:lpstr>PowerPoint Presentation</vt:lpstr>
      <vt:lpstr>End of life choices</vt:lpstr>
      <vt:lpstr>Dying at home versus dying in an institution /hospital.</vt:lpstr>
      <vt:lpstr>Living wills</vt:lpstr>
      <vt:lpstr>Giving hope</vt:lpstr>
      <vt:lpstr>Suicide risk</vt:lpstr>
      <vt:lpstr>Safeguarding tips re suicide in HD  HDSA https://hdsa.org/find-help/clinical-care-services/suicide-prevention/</vt:lpstr>
      <vt:lpstr>Response to suicidal ideation in NDDs</vt:lpstr>
      <vt:lpstr>Treatment advances PD</vt:lpstr>
      <vt:lpstr>More Treatment advances NDDs</vt:lpstr>
      <vt:lpstr>Spiritual care for people with NDDs</vt:lpstr>
      <vt:lpstr>Spiritual care for people with NDDs  De Diego-Cordero R et al (2022) Spiritual Dimension in Neurological and Neurodegenerative Diseases: A Systematic Mapping Review- Conclusions: </vt:lpstr>
      <vt:lpstr>Care for people with NDDs with regard to the AL of dying – Summary 1</vt:lpstr>
      <vt:lpstr>Care for people with NDDs with regard to the AL of dying – Summary 2</vt:lpstr>
      <vt:lpstr>Care for people with NDDs with regard to the AL of dying – Summary 3</vt:lpstr>
      <vt:lpstr>Scenario</vt:lpstr>
      <vt:lpstr>Scenario – my attempt – you may do better!</vt:lpstr>
      <vt:lpstr>References</vt:lpstr>
      <vt:lpstr>References 2</vt:lpstr>
      <vt:lpstr>References 3</vt:lpstr>
      <vt:lpstr>Any questions?</vt:lpstr>
      <vt:lpstr>Thank you </vt:lpstr>
      <vt:lpstr>Duration – 2hours 45 minutes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12</cp:revision>
  <dcterms:created xsi:type="dcterms:W3CDTF">2022-12-12T07:56:35Z</dcterms:created>
  <dcterms:modified xsi:type="dcterms:W3CDTF">2023-11-07T06:28:44Z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