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58" r:id="rId4"/>
    <p:sldId id="262" r:id="rId5"/>
    <p:sldId id="263" r:id="rId6"/>
    <p:sldId id="265" r:id="rId7"/>
    <p:sldId id="266" r:id="rId8"/>
    <p:sldId id="267" r:id="rId9"/>
    <p:sldId id="268" r:id="rId10"/>
    <p:sldId id="269" r:id="rId11"/>
    <p:sldId id="270" r:id="rId12"/>
    <p:sldId id="271" r:id="rId13"/>
    <p:sldId id="272" r:id="rId14"/>
    <p:sldId id="273" r:id="rId15"/>
    <p:sldId id="259" r:id="rId16"/>
    <p:sldId id="260" r:id="rId17"/>
    <p:sldId id="261" r:id="rId18"/>
    <p:sldId id="274" r:id="rId19"/>
    <p:sldId id="514" r:id="rId20"/>
    <p:sldId id="515" r:id="rId21"/>
    <p:sldId id="264" r:id="rId22"/>
    <p:sldId id="512" r:id="rId23"/>
    <p:sldId id="513" r:id="rId24"/>
    <p:sldId id="51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327"/>
  </p:normalViewPr>
  <p:slideViewPr>
    <p:cSldViewPr snapToGrid="0">
      <p:cViewPr varScale="1">
        <p:scale>
          <a:sx n="82" d="100"/>
          <a:sy n="82" d="100"/>
        </p:scale>
        <p:origin x="69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smith" userId="b48a1e4ac3f36e84" providerId="LiveId" clId="{8D624881-4526-401A-AA46-1A97D9B4956B}"/>
    <pc:docChg chg="modSld">
      <pc:chgData name="steve smith" userId="b48a1e4ac3f36e84" providerId="LiveId" clId="{8D624881-4526-401A-AA46-1A97D9B4956B}" dt="2023-09-17T15:37:00.439" v="28" actId="20577"/>
      <pc:docMkLst>
        <pc:docMk/>
      </pc:docMkLst>
      <pc:sldChg chg="modSp mod">
        <pc:chgData name="steve smith" userId="b48a1e4ac3f36e84" providerId="LiveId" clId="{8D624881-4526-401A-AA46-1A97D9B4956B}" dt="2023-09-17T15:37:00.439" v="28" actId="20577"/>
        <pc:sldMkLst>
          <pc:docMk/>
          <pc:sldMk cId="1161591771" sldId="256"/>
        </pc:sldMkLst>
        <pc:spChg chg="mod">
          <ac:chgData name="steve smith" userId="b48a1e4ac3f36e84" providerId="LiveId" clId="{8D624881-4526-401A-AA46-1A97D9B4956B}" dt="2023-09-17T15:37:00.439" v="28" actId="20577"/>
          <ac:spMkLst>
            <pc:docMk/>
            <pc:sldMk cId="1161591771" sldId="256"/>
            <ac:spMk id="3" creationId="{D41D21B8-B733-D6AC-A679-00D982C92189}"/>
          </ac:spMkLst>
        </pc:spChg>
      </pc:sldChg>
      <pc:sldChg chg="modSp mod">
        <pc:chgData name="steve smith" userId="b48a1e4ac3f36e84" providerId="LiveId" clId="{8D624881-4526-401A-AA46-1A97D9B4956B}" dt="2023-08-11T15:32:20.579" v="26" actId="20577"/>
        <pc:sldMkLst>
          <pc:docMk/>
          <pc:sldMk cId="1555964906" sldId="516"/>
        </pc:sldMkLst>
        <pc:spChg chg="mod">
          <ac:chgData name="steve smith" userId="b48a1e4ac3f36e84" providerId="LiveId" clId="{8D624881-4526-401A-AA46-1A97D9B4956B}" dt="2023-08-11T15:32:20.579" v="26" actId="20577"/>
          <ac:spMkLst>
            <pc:docMk/>
            <pc:sldMk cId="1555964906" sldId="516"/>
            <ac:spMk id="2" creationId="{49797059-9A1A-24B5-7557-695944A047A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0E022-FE12-01EC-BE7A-22790E808ED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41CEAA8C-4549-A799-E32D-EE1CAA6D74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0610A144-85B9-EC60-CA50-6F4EC9A13FB4}"/>
              </a:ext>
            </a:extLst>
          </p:cNvPr>
          <p:cNvSpPr>
            <a:spLocks noGrp="1"/>
          </p:cNvSpPr>
          <p:nvPr>
            <p:ph type="dt" sz="half" idx="10"/>
          </p:nvPr>
        </p:nvSpPr>
        <p:spPr/>
        <p:txBody>
          <a:bodyPr/>
          <a:lstStyle/>
          <a:p>
            <a:fld id="{48A87A34-81AB-432B-8DAE-1953F412C126}" type="datetimeFigureOut">
              <a:rPr lang="en-US" smtClean="0"/>
              <a:t>11/7/2023</a:t>
            </a:fld>
            <a:endParaRPr lang="en-US" dirty="0"/>
          </a:p>
        </p:txBody>
      </p:sp>
      <p:sp>
        <p:nvSpPr>
          <p:cNvPr id="5" name="Footer Placeholder 4">
            <a:extLst>
              <a:ext uri="{FF2B5EF4-FFF2-40B4-BE49-F238E27FC236}">
                <a16:creationId xmlns:a16="http://schemas.microsoft.com/office/drawing/2014/main" id="{B1677557-FD99-55A0-B8FF-AEC34AAE1F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9695CE-F9CE-778C-7BA3-7C042B43E6CB}"/>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31888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7616D-96F5-E898-1A53-19B062C5A1BA}"/>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5D794004-3880-46D0-706D-BBDC739A50D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7947C82-1AEA-7487-7059-A5BC626FDC82}"/>
              </a:ext>
            </a:extLst>
          </p:cNvPr>
          <p:cNvSpPr>
            <a:spLocks noGrp="1"/>
          </p:cNvSpPr>
          <p:nvPr>
            <p:ph type="dt" sz="half" idx="10"/>
          </p:nvPr>
        </p:nvSpPr>
        <p:spPr/>
        <p:txBody>
          <a:bodyPr/>
          <a:lstStyle/>
          <a:p>
            <a:fld id="{5706EFCD-9E10-D444-B141-9B23EA676C6C}" type="datetimeFigureOut">
              <a:rPr lang="en-SE" smtClean="0"/>
              <a:t>11/07/2023</a:t>
            </a:fld>
            <a:endParaRPr lang="en-SE"/>
          </a:p>
        </p:txBody>
      </p:sp>
      <p:sp>
        <p:nvSpPr>
          <p:cNvPr id="5" name="Footer Placeholder 4">
            <a:extLst>
              <a:ext uri="{FF2B5EF4-FFF2-40B4-BE49-F238E27FC236}">
                <a16:creationId xmlns:a16="http://schemas.microsoft.com/office/drawing/2014/main" id="{AD3B8F94-1B09-7CC1-C219-D8A72AA55A63}"/>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945278C2-5F95-049E-FBC5-8C73F3113978}"/>
              </a:ext>
            </a:extLst>
          </p:cNvPr>
          <p:cNvSpPr>
            <a:spLocks noGrp="1"/>
          </p:cNvSpPr>
          <p:nvPr>
            <p:ph type="sldNum" sz="quarter" idx="12"/>
          </p:nvPr>
        </p:nvSpPr>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2948784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69FBE8-9A05-32C1-CE28-BA364CB36FD7}"/>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D2A0E09D-5917-0B9C-598F-F818AA3F2F1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82DC383-C26D-7BBC-C2C7-468642665221}"/>
              </a:ext>
            </a:extLst>
          </p:cNvPr>
          <p:cNvSpPr>
            <a:spLocks noGrp="1"/>
          </p:cNvSpPr>
          <p:nvPr>
            <p:ph type="dt" sz="half" idx="10"/>
          </p:nvPr>
        </p:nvSpPr>
        <p:spPr/>
        <p:txBody>
          <a:bodyPr/>
          <a:lstStyle/>
          <a:p>
            <a:fld id="{5706EFCD-9E10-D444-B141-9B23EA676C6C}" type="datetimeFigureOut">
              <a:rPr lang="en-SE" smtClean="0"/>
              <a:t>11/07/2023</a:t>
            </a:fld>
            <a:endParaRPr lang="en-SE"/>
          </a:p>
        </p:txBody>
      </p:sp>
      <p:sp>
        <p:nvSpPr>
          <p:cNvPr id="5" name="Footer Placeholder 4">
            <a:extLst>
              <a:ext uri="{FF2B5EF4-FFF2-40B4-BE49-F238E27FC236}">
                <a16:creationId xmlns:a16="http://schemas.microsoft.com/office/drawing/2014/main" id="{FF0F5E10-C732-A841-8BEE-888A5123EEDB}"/>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DBA7EF23-138E-BFAF-F501-959E93ED8A0F}"/>
              </a:ext>
            </a:extLst>
          </p:cNvPr>
          <p:cNvSpPr>
            <a:spLocks noGrp="1"/>
          </p:cNvSpPr>
          <p:nvPr>
            <p:ph type="sldNum" sz="quarter" idx="12"/>
          </p:nvPr>
        </p:nvSpPr>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3691936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33AC1-0B76-6ED9-074A-A4F9DF558BA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D2D2DDE-970C-BA9D-20CF-5677A8ECF86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A956D21-0BA1-EC47-63A4-833D70E59D8C}"/>
              </a:ext>
            </a:extLst>
          </p:cNvPr>
          <p:cNvSpPr>
            <a:spLocks noGrp="1"/>
          </p:cNvSpPr>
          <p:nvPr>
            <p:ph type="dt" sz="half" idx="10"/>
          </p:nvPr>
        </p:nvSpPr>
        <p:spPr/>
        <p:txBody>
          <a:bodyPr/>
          <a:lstStyle/>
          <a:p>
            <a:fld id="{48A87A34-81AB-432B-8DAE-1953F412C126}" type="datetimeFigureOut">
              <a:rPr lang="en-US" smtClean="0"/>
              <a:t>11/7/2023</a:t>
            </a:fld>
            <a:endParaRPr lang="en-US" dirty="0"/>
          </a:p>
        </p:txBody>
      </p:sp>
      <p:sp>
        <p:nvSpPr>
          <p:cNvPr id="5" name="Footer Placeholder 4">
            <a:extLst>
              <a:ext uri="{FF2B5EF4-FFF2-40B4-BE49-F238E27FC236}">
                <a16:creationId xmlns:a16="http://schemas.microsoft.com/office/drawing/2014/main" id="{E8C680F1-E3E2-C913-E74F-C7BDE44D21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DA5C0C-BD57-5E37-A6F7-A4B05E72CADF}"/>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52969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BA353-B183-E8E1-85E0-5D1C9CBB132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2C8DE0B-87C8-79B1-5B45-8930310106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308E6B6-1DFC-C940-B2F6-038AC51DCE43}"/>
              </a:ext>
            </a:extLst>
          </p:cNvPr>
          <p:cNvSpPr>
            <a:spLocks noGrp="1"/>
          </p:cNvSpPr>
          <p:nvPr>
            <p:ph type="dt" sz="half" idx="10"/>
          </p:nvPr>
        </p:nvSpPr>
        <p:spPr/>
        <p:txBody>
          <a:bodyPr/>
          <a:lstStyle/>
          <a:p>
            <a:fld id="{48A87A34-81AB-432B-8DAE-1953F412C126}" type="datetimeFigureOut">
              <a:rPr lang="en-US" smtClean="0"/>
              <a:t>11/7/2023</a:t>
            </a:fld>
            <a:endParaRPr lang="en-US" dirty="0"/>
          </a:p>
        </p:txBody>
      </p:sp>
      <p:sp>
        <p:nvSpPr>
          <p:cNvPr id="5" name="Footer Placeholder 4">
            <a:extLst>
              <a:ext uri="{FF2B5EF4-FFF2-40B4-BE49-F238E27FC236}">
                <a16:creationId xmlns:a16="http://schemas.microsoft.com/office/drawing/2014/main" id="{D67147AA-A255-4ECA-46BB-24EB661018E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D6C74CB-4CA1-399A-D43E-AB17506CFAB7}"/>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41090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9F3C4-9C1F-B55D-D836-D29CE242D6F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DD32550-C803-E8A9-DA21-ED16B636AA7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1745C92-B452-922A-2BBE-8504E672621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0B0143D-C006-53B4-C2AC-AA961E1923EA}"/>
              </a:ext>
            </a:extLst>
          </p:cNvPr>
          <p:cNvSpPr>
            <a:spLocks noGrp="1"/>
          </p:cNvSpPr>
          <p:nvPr>
            <p:ph type="dt" sz="half" idx="10"/>
          </p:nvPr>
        </p:nvSpPr>
        <p:spPr/>
        <p:txBody>
          <a:bodyPr/>
          <a:lstStyle/>
          <a:p>
            <a:fld id="{48A87A34-81AB-432B-8DAE-1953F412C126}" type="datetimeFigureOut">
              <a:rPr lang="en-US" smtClean="0"/>
              <a:t>11/7/2023</a:t>
            </a:fld>
            <a:endParaRPr lang="en-US" dirty="0"/>
          </a:p>
        </p:txBody>
      </p:sp>
      <p:sp>
        <p:nvSpPr>
          <p:cNvPr id="6" name="Footer Placeholder 5">
            <a:extLst>
              <a:ext uri="{FF2B5EF4-FFF2-40B4-BE49-F238E27FC236}">
                <a16:creationId xmlns:a16="http://schemas.microsoft.com/office/drawing/2014/main" id="{CE242E7A-A068-1B85-75D6-271B0465EE6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998EB7E-A15A-43D0-ED9D-28E54DF00B16}"/>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6475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224C0-F726-8E2E-62D6-02D0C420085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CA68A574-C567-0052-83AE-D5FA4D36F4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CA30A57-F2EE-D5F1-25A7-A3007A7393D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C3A2925F-8B05-EF27-EA15-C25B10EC32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CB86-0214-77F2-8C74-3B548635733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10DC1D8C-40AE-B11E-8492-AAE49C31BB64}"/>
              </a:ext>
            </a:extLst>
          </p:cNvPr>
          <p:cNvSpPr>
            <a:spLocks noGrp="1"/>
          </p:cNvSpPr>
          <p:nvPr>
            <p:ph type="dt" sz="half" idx="10"/>
          </p:nvPr>
        </p:nvSpPr>
        <p:spPr/>
        <p:txBody>
          <a:bodyPr/>
          <a:lstStyle/>
          <a:p>
            <a:fld id="{5706EFCD-9E10-D444-B141-9B23EA676C6C}" type="datetimeFigureOut">
              <a:rPr lang="en-SE" smtClean="0"/>
              <a:t>11/07/2023</a:t>
            </a:fld>
            <a:endParaRPr lang="en-SE"/>
          </a:p>
        </p:txBody>
      </p:sp>
      <p:sp>
        <p:nvSpPr>
          <p:cNvPr id="8" name="Footer Placeholder 7">
            <a:extLst>
              <a:ext uri="{FF2B5EF4-FFF2-40B4-BE49-F238E27FC236}">
                <a16:creationId xmlns:a16="http://schemas.microsoft.com/office/drawing/2014/main" id="{B5CE419B-58FD-F863-0EFE-67C6CC333BA3}"/>
              </a:ext>
            </a:extLst>
          </p:cNvPr>
          <p:cNvSpPr>
            <a:spLocks noGrp="1"/>
          </p:cNvSpPr>
          <p:nvPr>
            <p:ph type="ftr" sz="quarter" idx="11"/>
          </p:nvPr>
        </p:nvSpPr>
        <p:spPr/>
        <p:txBody>
          <a:bodyPr/>
          <a:lstStyle/>
          <a:p>
            <a:endParaRPr lang="en-SE"/>
          </a:p>
        </p:txBody>
      </p:sp>
      <p:sp>
        <p:nvSpPr>
          <p:cNvPr id="9" name="Slide Number Placeholder 8">
            <a:extLst>
              <a:ext uri="{FF2B5EF4-FFF2-40B4-BE49-F238E27FC236}">
                <a16:creationId xmlns:a16="http://schemas.microsoft.com/office/drawing/2014/main" id="{B1DB3BB8-8771-2A6F-5FBC-447D8DB8C550}"/>
              </a:ext>
            </a:extLst>
          </p:cNvPr>
          <p:cNvSpPr>
            <a:spLocks noGrp="1"/>
          </p:cNvSpPr>
          <p:nvPr>
            <p:ph type="sldNum" sz="quarter" idx="12"/>
          </p:nvPr>
        </p:nvSpPr>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1308789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13EBC-9C02-44F0-B5EC-FCF71C93BA99}"/>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6BBF2846-7175-7D67-E1EE-6C0FBB7A38D3}"/>
              </a:ext>
            </a:extLst>
          </p:cNvPr>
          <p:cNvSpPr>
            <a:spLocks noGrp="1"/>
          </p:cNvSpPr>
          <p:nvPr>
            <p:ph type="dt" sz="half" idx="10"/>
          </p:nvPr>
        </p:nvSpPr>
        <p:spPr/>
        <p:txBody>
          <a:bodyPr/>
          <a:lstStyle/>
          <a:p>
            <a:fld id="{5706EFCD-9E10-D444-B141-9B23EA676C6C}" type="datetimeFigureOut">
              <a:rPr lang="en-SE" smtClean="0"/>
              <a:t>11/07/2023</a:t>
            </a:fld>
            <a:endParaRPr lang="en-SE"/>
          </a:p>
        </p:txBody>
      </p:sp>
      <p:sp>
        <p:nvSpPr>
          <p:cNvPr id="4" name="Footer Placeholder 3">
            <a:extLst>
              <a:ext uri="{FF2B5EF4-FFF2-40B4-BE49-F238E27FC236}">
                <a16:creationId xmlns:a16="http://schemas.microsoft.com/office/drawing/2014/main" id="{8ABE58C6-1A23-7337-8ECB-DEFC3B5479F0}"/>
              </a:ext>
            </a:extLst>
          </p:cNvPr>
          <p:cNvSpPr>
            <a:spLocks noGrp="1"/>
          </p:cNvSpPr>
          <p:nvPr>
            <p:ph type="ftr" sz="quarter" idx="11"/>
          </p:nvPr>
        </p:nvSpPr>
        <p:spPr/>
        <p:txBody>
          <a:bodyPr/>
          <a:lstStyle/>
          <a:p>
            <a:endParaRPr lang="en-SE"/>
          </a:p>
        </p:txBody>
      </p:sp>
      <p:sp>
        <p:nvSpPr>
          <p:cNvPr id="5" name="Slide Number Placeholder 4">
            <a:extLst>
              <a:ext uri="{FF2B5EF4-FFF2-40B4-BE49-F238E27FC236}">
                <a16:creationId xmlns:a16="http://schemas.microsoft.com/office/drawing/2014/main" id="{AC2017A2-3CE0-DA3C-B316-EBD8C4DD2BE6}"/>
              </a:ext>
            </a:extLst>
          </p:cNvPr>
          <p:cNvSpPr>
            <a:spLocks noGrp="1"/>
          </p:cNvSpPr>
          <p:nvPr>
            <p:ph type="sldNum" sz="quarter" idx="12"/>
          </p:nvPr>
        </p:nvSpPr>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2818420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1BEA2A-F41A-1F39-EB66-E4C706D4B714}"/>
              </a:ext>
            </a:extLst>
          </p:cNvPr>
          <p:cNvSpPr>
            <a:spLocks noGrp="1"/>
          </p:cNvSpPr>
          <p:nvPr>
            <p:ph type="dt" sz="half" idx="10"/>
          </p:nvPr>
        </p:nvSpPr>
        <p:spPr/>
        <p:txBody>
          <a:bodyPr/>
          <a:lstStyle/>
          <a:p>
            <a:fld id="{5706EFCD-9E10-D444-B141-9B23EA676C6C}" type="datetimeFigureOut">
              <a:rPr lang="en-SE" smtClean="0"/>
              <a:t>11/07/2023</a:t>
            </a:fld>
            <a:endParaRPr lang="en-SE"/>
          </a:p>
        </p:txBody>
      </p:sp>
      <p:sp>
        <p:nvSpPr>
          <p:cNvPr id="3" name="Footer Placeholder 2">
            <a:extLst>
              <a:ext uri="{FF2B5EF4-FFF2-40B4-BE49-F238E27FC236}">
                <a16:creationId xmlns:a16="http://schemas.microsoft.com/office/drawing/2014/main" id="{4137AF3B-EF61-73CA-F2FC-A86E0D36F687}"/>
              </a:ext>
            </a:extLst>
          </p:cNvPr>
          <p:cNvSpPr>
            <a:spLocks noGrp="1"/>
          </p:cNvSpPr>
          <p:nvPr>
            <p:ph type="ftr" sz="quarter" idx="11"/>
          </p:nvPr>
        </p:nvSpPr>
        <p:spPr/>
        <p:txBody>
          <a:bodyPr/>
          <a:lstStyle/>
          <a:p>
            <a:endParaRPr lang="en-SE"/>
          </a:p>
        </p:txBody>
      </p:sp>
      <p:sp>
        <p:nvSpPr>
          <p:cNvPr id="4" name="Slide Number Placeholder 3">
            <a:extLst>
              <a:ext uri="{FF2B5EF4-FFF2-40B4-BE49-F238E27FC236}">
                <a16:creationId xmlns:a16="http://schemas.microsoft.com/office/drawing/2014/main" id="{A07A7D79-297D-AF0B-58BC-E2C4AD6A2241}"/>
              </a:ext>
            </a:extLst>
          </p:cNvPr>
          <p:cNvSpPr>
            <a:spLocks noGrp="1"/>
          </p:cNvSpPr>
          <p:nvPr>
            <p:ph type="sldNum" sz="quarter" idx="12"/>
          </p:nvPr>
        </p:nvSpPr>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535111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F4695-9243-3D44-BF53-972931464AA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2B61E6DD-6ED2-E16B-8D7A-55EA091B24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AECB70BF-4D29-56E0-7FD8-1C83E27DDE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C07EAAD-9F45-DFF0-FB97-1548FACF3A4B}"/>
              </a:ext>
            </a:extLst>
          </p:cNvPr>
          <p:cNvSpPr>
            <a:spLocks noGrp="1"/>
          </p:cNvSpPr>
          <p:nvPr>
            <p:ph type="dt" sz="half" idx="10"/>
          </p:nvPr>
        </p:nvSpPr>
        <p:spPr/>
        <p:txBody>
          <a:bodyPr/>
          <a:lstStyle/>
          <a:p>
            <a:fld id="{5706EFCD-9E10-D444-B141-9B23EA676C6C}" type="datetimeFigureOut">
              <a:rPr lang="en-SE" smtClean="0"/>
              <a:t>11/07/2023</a:t>
            </a:fld>
            <a:endParaRPr lang="en-SE"/>
          </a:p>
        </p:txBody>
      </p:sp>
      <p:sp>
        <p:nvSpPr>
          <p:cNvPr id="6" name="Footer Placeholder 5">
            <a:extLst>
              <a:ext uri="{FF2B5EF4-FFF2-40B4-BE49-F238E27FC236}">
                <a16:creationId xmlns:a16="http://schemas.microsoft.com/office/drawing/2014/main" id="{673E9986-DAAA-67E9-89CD-BB985BF3E40F}"/>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31EF4B6C-1AC1-1016-4E01-339D20CE17B3}"/>
              </a:ext>
            </a:extLst>
          </p:cNvPr>
          <p:cNvSpPr>
            <a:spLocks noGrp="1"/>
          </p:cNvSpPr>
          <p:nvPr>
            <p:ph type="sldNum" sz="quarter" idx="12"/>
          </p:nvPr>
        </p:nvSpPr>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4167915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1252B-3EFF-A6E5-4382-C675E33ED06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C9C78FD1-324B-994D-BC4A-63D66F569D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A1EB7F0-7885-8439-638C-4565E2E492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B203FC2-D939-4792-C909-3B68C8725988}"/>
              </a:ext>
            </a:extLst>
          </p:cNvPr>
          <p:cNvSpPr>
            <a:spLocks noGrp="1"/>
          </p:cNvSpPr>
          <p:nvPr>
            <p:ph type="dt" sz="half" idx="10"/>
          </p:nvPr>
        </p:nvSpPr>
        <p:spPr/>
        <p:txBody>
          <a:bodyPr/>
          <a:lstStyle/>
          <a:p>
            <a:fld id="{5706EFCD-9E10-D444-B141-9B23EA676C6C}" type="datetimeFigureOut">
              <a:rPr lang="en-SE" smtClean="0"/>
              <a:t>11/07/2023</a:t>
            </a:fld>
            <a:endParaRPr lang="en-SE"/>
          </a:p>
        </p:txBody>
      </p:sp>
      <p:sp>
        <p:nvSpPr>
          <p:cNvPr id="6" name="Footer Placeholder 5">
            <a:extLst>
              <a:ext uri="{FF2B5EF4-FFF2-40B4-BE49-F238E27FC236}">
                <a16:creationId xmlns:a16="http://schemas.microsoft.com/office/drawing/2014/main" id="{9629570B-E872-6DFC-9802-F927827AB177}"/>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F8C999DB-94DB-329E-F3F4-E4644769E0B1}"/>
              </a:ext>
            </a:extLst>
          </p:cNvPr>
          <p:cNvSpPr>
            <a:spLocks noGrp="1"/>
          </p:cNvSpPr>
          <p:nvPr>
            <p:ph type="sldNum" sz="quarter" idx="12"/>
          </p:nvPr>
        </p:nvSpPr>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889347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9500D0-6024-4E7A-4C58-B194F7116F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341D9069-DE4E-02F9-9B4C-8273ADD83D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3B0B19C-8A44-E47C-A17E-91ABFCBDD1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11/7/2023</a:t>
            </a:fld>
            <a:endParaRPr lang="en-US" dirty="0"/>
          </a:p>
        </p:txBody>
      </p:sp>
      <p:sp>
        <p:nvSpPr>
          <p:cNvPr id="5" name="Footer Placeholder 4">
            <a:extLst>
              <a:ext uri="{FF2B5EF4-FFF2-40B4-BE49-F238E27FC236}">
                <a16:creationId xmlns:a16="http://schemas.microsoft.com/office/drawing/2014/main" id="{B588F00F-06C1-A6D1-ACA0-F26FCA42B1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D5296B3-FE9B-5310-105B-9288C9A211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grpSp>
        <p:nvGrpSpPr>
          <p:cNvPr id="7" name="Group 6">
            <a:extLst>
              <a:ext uri="{FF2B5EF4-FFF2-40B4-BE49-F238E27FC236}">
                <a16:creationId xmlns:a16="http://schemas.microsoft.com/office/drawing/2014/main" id="{501EDBE9-4090-152C-8F74-A713BC141D49}"/>
              </a:ext>
            </a:extLst>
          </p:cNvPr>
          <p:cNvGrpSpPr/>
          <p:nvPr userDrawn="1"/>
        </p:nvGrpSpPr>
        <p:grpSpPr>
          <a:xfrm>
            <a:off x="179523" y="6121210"/>
            <a:ext cx="6520219" cy="633095"/>
            <a:chOff x="519728" y="10058718"/>
            <a:chExt cx="6520219" cy="633095"/>
          </a:xfrm>
        </p:grpSpPr>
        <p:pic>
          <p:nvPicPr>
            <p:cNvPr id="8" name="Picture 7">
              <a:extLst>
                <a:ext uri="{FF2B5EF4-FFF2-40B4-BE49-F238E27FC236}">
                  <a16:creationId xmlns:a16="http://schemas.microsoft.com/office/drawing/2014/main" id="{3D44F703-6D2D-0B93-91BD-F521389BFDC9}"/>
                </a:ext>
              </a:extLst>
            </p:cNvPr>
            <p:cNvPicPr/>
            <p:nvPr userDrawn="1"/>
          </p:nvPicPr>
          <p:blipFill>
            <a:blip r:embed="rId13">
              <a:extLst>
                <a:ext uri="{28A0092B-C50C-407E-A947-70E740481C1C}">
                  <a14:useLocalDpi xmlns:a14="http://schemas.microsoft.com/office/drawing/2010/main" val="0"/>
                </a:ext>
              </a:extLst>
            </a:blip>
            <a:stretch>
              <a:fillRect/>
            </a:stretch>
          </p:blipFill>
          <p:spPr>
            <a:xfrm>
              <a:off x="519728" y="10058718"/>
              <a:ext cx="2218055" cy="633095"/>
            </a:xfrm>
            <a:prstGeom prst="rect">
              <a:avLst/>
            </a:prstGeom>
          </p:spPr>
        </p:pic>
        <p:sp>
          <p:nvSpPr>
            <p:cNvPr id="9" name="TextBox 8">
              <a:extLst>
                <a:ext uri="{FF2B5EF4-FFF2-40B4-BE49-F238E27FC236}">
                  <a16:creationId xmlns:a16="http://schemas.microsoft.com/office/drawing/2014/main" id="{74A7BC47-472A-4E90-66CD-9B4DB2FA5E78}"/>
                </a:ext>
              </a:extLst>
            </p:cNvPr>
            <p:cNvSpPr txBox="1"/>
            <p:nvPr userDrawn="1"/>
          </p:nvSpPr>
          <p:spPr>
            <a:xfrm>
              <a:off x="2796720" y="10142137"/>
              <a:ext cx="4243227" cy="461665"/>
            </a:xfrm>
            <a:prstGeom prst="rect">
              <a:avLst/>
            </a:prstGeom>
            <a:noFill/>
          </p:spPr>
          <p:txBody>
            <a:bodyPr wrap="square" rtlCol="0">
              <a:spAutoFit/>
            </a:bodyPr>
            <a:lstStyle/>
            <a:p>
              <a:r>
                <a:rPr lang="en-GB" sz="800" dirty="0"/>
                <a:t>Reference number: 618596-EPP-1-2020-1-SE-EPPKA2-CBHE-JP</a:t>
              </a:r>
              <a:br>
                <a:rPr lang="en-GB" sz="800" dirty="0"/>
              </a:br>
              <a:r>
                <a:rPr lang="en-GB" sz="800" dirty="0"/>
                <a:t>This publication [communication] reflects the views only of the authors, and the Commission cannot be held responsible for any use, which may be made of the information contained therein.</a:t>
              </a:r>
            </a:p>
          </p:txBody>
        </p:sp>
      </p:grpSp>
      <p:pic>
        <p:nvPicPr>
          <p:cNvPr id="10" name="Picture 9">
            <a:extLst>
              <a:ext uri="{FF2B5EF4-FFF2-40B4-BE49-F238E27FC236}">
                <a16:creationId xmlns:a16="http://schemas.microsoft.com/office/drawing/2014/main" id="{85B9EDA6-4167-C9DC-9D50-451A108F45DB}"/>
              </a:ext>
            </a:extLst>
          </p:cNvPr>
          <p:cNvPicPr>
            <a:picLocks noChangeAspect="1"/>
          </p:cNvPicPr>
          <p:nvPr userDrawn="1"/>
        </p:nvPicPr>
        <p:blipFill>
          <a:blip r:embed="rId14"/>
          <a:stretch>
            <a:fillRect/>
          </a:stretch>
        </p:blipFill>
        <p:spPr>
          <a:xfrm>
            <a:off x="11058439" y="5504807"/>
            <a:ext cx="1074143" cy="1309111"/>
          </a:xfrm>
          <a:prstGeom prst="rect">
            <a:avLst/>
          </a:prstGeom>
        </p:spPr>
      </p:pic>
    </p:spTree>
    <p:extLst>
      <p:ext uri="{BB962C8B-B14F-4D97-AF65-F5344CB8AC3E}">
        <p14:creationId xmlns:p14="http://schemas.microsoft.com/office/powerpoint/2010/main" val="42710724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researchimpact.uwa.edu.au/research-impact-stories/parkinsons-and-sleep/" TargetMode="External"/><Relationship Id="rId2" Type="http://schemas.openxmlformats.org/officeDocument/2006/relationships/hyperlink" Target="https://research.umn.edu/inquiry/post/more-movement-treating-sleep-problems-parkinson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F4CEB-918A-0472-B6E4-4689B9CD397B}"/>
              </a:ext>
            </a:extLst>
          </p:cNvPr>
          <p:cNvSpPr>
            <a:spLocks noGrp="1"/>
          </p:cNvSpPr>
          <p:nvPr>
            <p:ph type="ctrTitle"/>
          </p:nvPr>
        </p:nvSpPr>
        <p:spPr>
          <a:xfrm>
            <a:off x="1400742" y="802298"/>
            <a:ext cx="8637073" cy="2541431"/>
          </a:xfrm>
        </p:spPr>
        <p:txBody>
          <a:bodyPr/>
          <a:lstStyle/>
          <a:p>
            <a:pPr algn="ctr"/>
            <a:r>
              <a:rPr lang="en-GB" b="1" dirty="0">
                <a:solidFill>
                  <a:srgbClr val="0070C0"/>
                </a:solidFill>
              </a:rPr>
              <a:t>Comprehensive Care</a:t>
            </a:r>
            <a:endParaRPr lang="en-SE" dirty="0">
              <a:solidFill>
                <a:srgbClr val="0070C0"/>
              </a:solidFill>
            </a:endParaRPr>
          </a:p>
        </p:txBody>
      </p:sp>
      <p:sp>
        <p:nvSpPr>
          <p:cNvPr id="3" name="Subtitle 2">
            <a:extLst>
              <a:ext uri="{FF2B5EF4-FFF2-40B4-BE49-F238E27FC236}">
                <a16:creationId xmlns:a16="http://schemas.microsoft.com/office/drawing/2014/main" id="{D41D21B8-B733-D6AC-A679-00D982C92189}"/>
              </a:ext>
            </a:extLst>
          </p:cNvPr>
          <p:cNvSpPr>
            <a:spLocks noGrp="1"/>
          </p:cNvSpPr>
          <p:nvPr>
            <p:ph type="subTitle" idx="1"/>
          </p:nvPr>
        </p:nvSpPr>
        <p:spPr>
          <a:xfrm>
            <a:off x="1147278" y="3514272"/>
            <a:ext cx="9144000" cy="633095"/>
          </a:xfrm>
        </p:spPr>
        <p:txBody>
          <a:bodyPr>
            <a:noAutofit/>
          </a:bodyPr>
          <a:lstStyle/>
          <a:p>
            <a:pPr algn="ctr"/>
            <a:r>
              <a:rPr lang="en-GB" sz="2800">
                <a:solidFill>
                  <a:srgbClr val="0070C0"/>
                </a:solidFill>
              </a:rPr>
              <a:t>Lecture 17</a:t>
            </a:r>
            <a:endParaRPr lang="en-GB" sz="2800" dirty="0">
              <a:solidFill>
                <a:srgbClr val="0070C0"/>
              </a:solidFill>
            </a:endParaRPr>
          </a:p>
          <a:p>
            <a:pPr algn="ctr"/>
            <a:r>
              <a:rPr lang="en-GB" sz="2800" dirty="0">
                <a:solidFill>
                  <a:srgbClr val="0070C0"/>
                </a:solidFill>
              </a:rPr>
              <a:t>Sleeping</a:t>
            </a:r>
            <a:endParaRPr lang="en-SE" sz="2800" dirty="0">
              <a:solidFill>
                <a:srgbClr val="0070C0"/>
              </a:solidFill>
            </a:endParaRPr>
          </a:p>
        </p:txBody>
      </p:sp>
    </p:spTree>
    <p:extLst>
      <p:ext uri="{BB962C8B-B14F-4D97-AF65-F5344CB8AC3E}">
        <p14:creationId xmlns:p14="http://schemas.microsoft.com/office/powerpoint/2010/main" val="1161591771"/>
      </p:ext>
    </p:extLst>
  </p:cSld>
  <p:clrMapOvr>
    <a:masterClrMapping/>
  </p:clrMapOvr>
  <mc:AlternateContent xmlns:mc="http://schemas.openxmlformats.org/markup-compatibility/2006" xmlns:p14="http://schemas.microsoft.com/office/powerpoint/2010/main">
    <mc:Choice Requires="p14">
      <p:transition spd="slow" p14:dur="2000" advTm="40798"/>
    </mc:Choice>
    <mc:Fallback xmlns="">
      <p:transition spd="slow" advTm="4079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94EC2-6FDB-D2A1-1698-D74393862D57}"/>
              </a:ext>
            </a:extLst>
          </p:cNvPr>
          <p:cNvSpPr>
            <a:spLocks noGrp="1"/>
          </p:cNvSpPr>
          <p:nvPr>
            <p:ph type="title"/>
          </p:nvPr>
        </p:nvSpPr>
        <p:spPr>
          <a:xfrm>
            <a:off x="838200" y="365126"/>
            <a:ext cx="10515600" cy="437308"/>
          </a:xfrm>
        </p:spPr>
        <p:txBody>
          <a:bodyPr>
            <a:normAutofit fontScale="90000"/>
          </a:bodyPr>
          <a:lstStyle/>
          <a:p>
            <a:r>
              <a:rPr lang="en-GB" b="1" dirty="0">
                <a:solidFill>
                  <a:srgbClr val="0070C0"/>
                </a:solidFill>
              </a:rPr>
              <a:t>Sleep problems and dementia</a:t>
            </a:r>
          </a:p>
        </p:txBody>
      </p:sp>
      <p:sp>
        <p:nvSpPr>
          <p:cNvPr id="3" name="Content Placeholder 2">
            <a:extLst>
              <a:ext uri="{FF2B5EF4-FFF2-40B4-BE49-F238E27FC236}">
                <a16:creationId xmlns:a16="http://schemas.microsoft.com/office/drawing/2014/main" id="{D7955328-A336-980B-C2E7-A2BC1D0203C3}"/>
              </a:ext>
            </a:extLst>
          </p:cNvPr>
          <p:cNvSpPr>
            <a:spLocks noGrp="1"/>
          </p:cNvSpPr>
          <p:nvPr>
            <p:ph idx="1"/>
          </p:nvPr>
        </p:nvSpPr>
        <p:spPr>
          <a:xfrm>
            <a:off x="279918" y="998376"/>
            <a:ext cx="7968343" cy="5178587"/>
          </a:xfrm>
        </p:spPr>
        <p:txBody>
          <a:bodyPr>
            <a:normAutofit/>
          </a:bodyPr>
          <a:lstStyle/>
          <a:p>
            <a:r>
              <a:rPr lang="en-GB" sz="2400" b="1" dirty="0">
                <a:solidFill>
                  <a:srgbClr val="0070C0"/>
                </a:solidFill>
              </a:rPr>
              <a:t>Excessive daytime sleepiness – </a:t>
            </a:r>
            <a:r>
              <a:rPr lang="en-GB" sz="2400" dirty="0">
                <a:solidFill>
                  <a:srgbClr val="0070C0"/>
                </a:solidFill>
              </a:rPr>
              <a:t>disruption of body clock, multiple daytime naps impacts on sleep at night.  Most common in DLB, PD dementia and advanced AD.</a:t>
            </a:r>
          </a:p>
          <a:p>
            <a:r>
              <a:rPr lang="en-GB" sz="2400" dirty="0">
                <a:solidFill>
                  <a:srgbClr val="0070C0"/>
                </a:solidFill>
              </a:rPr>
              <a:t>It increases chances of hallucinations and delusions.</a:t>
            </a:r>
          </a:p>
          <a:p>
            <a:r>
              <a:rPr lang="en-GB" sz="2400" dirty="0">
                <a:solidFill>
                  <a:srgbClr val="0070C0"/>
                </a:solidFill>
              </a:rPr>
              <a:t>Healthy sleep routine helps: encourage sleepiness an hour before bed, regular activities in day, including a walk, good natural daylight exposure, puzzles, fun, meals at predictable times. </a:t>
            </a:r>
          </a:p>
          <a:p>
            <a:r>
              <a:rPr lang="en-GB" sz="2400" dirty="0">
                <a:solidFill>
                  <a:srgbClr val="0070C0"/>
                </a:solidFill>
              </a:rPr>
              <a:t>Avoid alcohol &amp; caffeine. </a:t>
            </a:r>
          </a:p>
          <a:p>
            <a:r>
              <a:rPr lang="en-GB" sz="2400" dirty="0">
                <a:solidFill>
                  <a:srgbClr val="0070C0"/>
                </a:solidFill>
              </a:rPr>
              <a:t>Avoid hunger, thirst, being too full.  </a:t>
            </a:r>
          </a:p>
          <a:p>
            <a:r>
              <a:rPr lang="en-GB" sz="2400" dirty="0">
                <a:solidFill>
                  <a:srgbClr val="0070C0"/>
                </a:solidFill>
              </a:rPr>
              <a:t>If daytime naps are needed, ensure they last no more than 30-60 mins. </a:t>
            </a:r>
          </a:p>
        </p:txBody>
      </p:sp>
      <p:pic>
        <p:nvPicPr>
          <p:cNvPr id="6" name="Picture 5">
            <a:extLst>
              <a:ext uri="{FF2B5EF4-FFF2-40B4-BE49-F238E27FC236}">
                <a16:creationId xmlns:a16="http://schemas.microsoft.com/office/drawing/2014/main" id="{127D276E-776B-4DF0-D24B-5809AFDEA40E}"/>
              </a:ext>
            </a:extLst>
          </p:cNvPr>
          <p:cNvPicPr>
            <a:picLocks noChangeAspect="1"/>
          </p:cNvPicPr>
          <p:nvPr/>
        </p:nvPicPr>
        <p:blipFill rotWithShape="1">
          <a:blip r:embed="rId2"/>
          <a:srcRect l="12781" t="11701" r="45127" b="12787"/>
          <a:stretch/>
        </p:blipFill>
        <p:spPr>
          <a:xfrm>
            <a:off x="8248260" y="998376"/>
            <a:ext cx="3663821" cy="3697198"/>
          </a:xfrm>
          <a:prstGeom prst="rect">
            <a:avLst/>
          </a:prstGeom>
        </p:spPr>
      </p:pic>
      <p:sp>
        <p:nvSpPr>
          <p:cNvPr id="8" name="TextBox 7">
            <a:extLst>
              <a:ext uri="{FF2B5EF4-FFF2-40B4-BE49-F238E27FC236}">
                <a16:creationId xmlns:a16="http://schemas.microsoft.com/office/drawing/2014/main" id="{8260CEB5-F189-5609-FD56-3539BEF34BD9}"/>
              </a:ext>
            </a:extLst>
          </p:cNvPr>
          <p:cNvSpPr txBox="1"/>
          <p:nvPr/>
        </p:nvSpPr>
        <p:spPr>
          <a:xfrm>
            <a:off x="8248260" y="4783885"/>
            <a:ext cx="3663821" cy="584775"/>
          </a:xfrm>
          <a:prstGeom prst="rect">
            <a:avLst/>
          </a:prstGeom>
          <a:noFill/>
        </p:spPr>
        <p:txBody>
          <a:bodyPr wrap="square">
            <a:spAutoFit/>
          </a:bodyPr>
          <a:lstStyle/>
          <a:p>
            <a:r>
              <a:rPr lang="en-GB" sz="1600" dirty="0">
                <a:solidFill>
                  <a:srgbClr val="0070C0"/>
                </a:solidFill>
              </a:rPr>
              <a:t>https://www.medicalnewstoday.com/articles/321186</a:t>
            </a:r>
          </a:p>
        </p:txBody>
      </p:sp>
    </p:spTree>
    <p:extLst>
      <p:ext uri="{BB962C8B-B14F-4D97-AF65-F5344CB8AC3E}">
        <p14:creationId xmlns:p14="http://schemas.microsoft.com/office/powerpoint/2010/main" val="256186616"/>
      </p:ext>
    </p:extLst>
  </p:cSld>
  <p:clrMapOvr>
    <a:masterClrMapping/>
  </p:clrMapOvr>
  <mc:AlternateContent xmlns:mc="http://schemas.openxmlformats.org/markup-compatibility/2006" xmlns:p14="http://schemas.microsoft.com/office/powerpoint/2010/main">
    <mc:Choice Requires="p14">
      <p:transition spd="slow" p14:dur="2000" advTm="269081"/>
    </mc:Choice>
    <mc:Fallback xmlns="">
      <p:transition spd="slow" advTm="26908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94EC2-6FDB-D2A1-1698-D74393862D57}"/>
              </a:ext>
            </a:extLst>
          </p:cNvPr>
          <p:cNvSpPr>
            <a:spLocks noGrp="1"/>
          </p:cNvSpPr>
          <p:nvPr>
            <p:ph type="title"/>
          </p:nvPr>
        </p:nvSpPr>
        <p:spPr>
          <a:xfrm>
            <a:off x="838200" y="365126"/>
            <a:ext cx="10515600" cy="437308"/>
          </a:xfrm>
        </p:spPr>
        <p:txBody>
          <a:bodyPr>
            <a:normAutofit fontScale="90000"/>
          </a:bodyPr>
          <a:lstStyle/>
          <a:p>
            <a:r>
              <a:rPr lang="en-GB" b="1" dirty="0">
                <a:solidFill>
                  <a:srgbClr val="0070C0"/>
                </a:solidFill>
              </a:rPr>
              <a:t>Sleep problems and dementia</a:t>
            </a:r>
          </a:p>
        </p:txBody>
      </p:sp>
      <p:sp>
        <p:nvSpPr>
          <p:cNvPr id="3" name="Content Placeholder 2">
            <a:extLst>
              <a:ext uri="{FF2B5EF4-FFF2-40B4-BE49-F238E27FC236}">
                <a16:creationId xmlns:a16="http://schemas.microsoft.com/office/drawing/2014/main" id="{D7955328-A336-980B-C2E7-A2BC1D0203C3}"/>
              </a:ext>
            </a:extLst>
          </p:cNvPr>
          <p:cNvSpPr>
            <a:spLocks noGrp="1"/>
          </p:cNvSpPr>
          <p:nvPr>
            <p:ph idx="1"/>
          </p:nvPr>
        </p:nvSpPr>
        <p:spPr>
          <a:xfrm>
            <a:off x="279918" y="998376"/>
            <a:ext cx="7968343" cy="5178587"/>
          </a:xfrm>
        </p:spPr>
        <p:txBody>
          <a:bodyPr>
            <a:normAutofit/>
          </a:bodyPr>
          <a:lstStyle/>
          <a:p>
            <a:r>
              <a:rPr lang="en-GB" sz="2400" b="1" dirty="0">
                <a:solidFill>
                  <a:srgbClr val="0070C0"/>
                </a:solidFill>
              </a:rPr>
              <a:t>Sleep-disordered breathing- </a:t>
            </a:r>
            <a:r>
              <a:rPr lang="en-GB" sz="2400" dirty="0">
                <a:solidFill>
                  <a:srgbClr val="0070C0"/>
                </a:solidFill>
              </a:rPr>
              <a:t>The most common is sleep apnoea.</a:t>
            </a:r>
          </a:p>
          <a:p>
            <a:r>
              <a:rPr lang="en-GB" sz="2400" i="0" dirty="0">
                <a:solidFill>
                  <a:srgbClr val="0070C0"/>
                </a:solidFill>
                <a:effectLst/>
              </a:rPr>
              <a:t>can cause drowsiness, low mood and headaches when the person is awake. It can also contribute to dementia symptoms becoming worse over time.</a:t>
            </a:r>
          </a:p>
          <a:p>
            <a:r>
              <a:rPr lang="en-GB" sz="2400" dirty="0">
                <a:solidFill>
                  <a:srgbClr val="0070C0"/>
                </a:solidFill>
              </a:rPr>
              <a:t>Can be serious</a:t>
            </a:r>
            <a:r>
              <a:rPr lang="en-GB" sz="2400" i="0" dirty="0">
                <a:solidFill>
                  <a:srgbClr val="0070C0"/>
                </a:solidFill>
                <a:effectLst/>
              </a:rPr>
              <a:t>. See GP.  CPAP could be recommended.</a:t>
            </a:r>
          </a:p>
          <a:p>
            <a:pPr algn="l"/>
            <a:r>
              <a:rPr lang="en-GB" sz="2400" i="0" dirty="0">
                <a:solidFill>
                  <a:srgbClr val="0070C0"/>
                </a:solidFill>
                <a:effectLst/>
              </a:rPr>
              <a:t>Some simple adjustments to their sleeping behaviour can help. These include: sleeping on one side of the body (usually left); not smoking or drinking alcohol before going to sleep; not taking sleeping pills (unless prescribed by the doctor) as these can make the condition worse.</a:t>
            </a:r>
          </a:p>
          <a:p>
            <a:endParaRPr lang="en-GB" sz="2400" dirty="0">
              <a:solidFill>
                <a:srgbClr val="0070C0"/>
              </a:solidFill>
            </a:endParaRPr>
          </a:p>
        </p:txBody>
      </p:sp>
      <p:pic>
        <p:nvPicPr>
          <p:cNvPr id="5" name="Picture 4">
            <a:extLst>
              <a:ext uri="{FF2B5EF4-FFF2-40B4-BE49-F238E27FC236}">
                <a16:creationId xmlns:a16="http://schemas.microsoft.com/office/drawing/2014/main" id="{5879CC39-2F93-9FB6-FD9A-8844D92E3B96}"/>
              </a:ext>
            </a:extLst>
          </p:cNvPr>
          <p:cNvPicPr>
            <a:picLocks noChangeAspect="1"/>
          </p:cNvPicPr>
          <p:nvPr/>
        </p:nvPicPr>
        <p:blipFill rotWithShape="1">
          <a:blip r:embed="rId2"/>
          <a:srcRect l="13750" t="42449" r="40229" b="11429"/>
          <a:stretch/>
        </p:blipFill>
        <p:spPr>
          <a:xfrm>
            <a:off x="8100238" y="998376"/>
            <a:ext cx="3856394" cy="2174032"/>
          </a:xfrm>
          <a:prstGeom prst="rect">
            <a:avLst/>
          </a:prstGeom>
        </p:spPr>
      </p:pic>
      <p:sp>
        <p:nvSpPr>
          <p:cNvPr id="9" name="TextBox 8">
            <a:extLst>
              <a:ext uri="{FF2B5EF4-FFF2-40B4-BE49-F238E27FC236}">
                <a16:creationId xmlns:a16="http://schemas.microsoft.com/office/drawing/2014/main" id="{B70FF55A-E8C1-52DA-AAFA-1EA303746F18}"/>
              </a:ext>
            </a:extLst>
          </p:cNvPr>
          <p:cNvSpPr txBox="1"/>
          <p:nvPr/>
        </p:nvSpPr>
        <p:spPr>
          <a:xfrm>
            <a:off x="8100238" y="3146984"/>
            <a:ext cx="3856394" cy="830997"/>
          </a:xfrm>
          <a:prstGeom prst="rect">
            <a:avLst/>
          </a:prstGeom>
          <a:noFill/>
        </p:spPr>
        <p:txBody>
          <a:bodyPr wrap="square">
            <a:spAutoFit/>
          </a:bodyPr>
          <a:lstStyle/>
          <a:p>
            <a:r>
              <a:rPr lang="en-GB" sz="1600" dirty="0">
                <a:solidFill>
                  <a:srgbClr val="0070C0"/>
                </a:solidFill>
              </a:rPr>
              <a:t>https://www.healthline.com/health-news/sleep-apnea-may-increase-your-risk-of-cognitive-decline-dementia</a:t>
            </a:r>
          </a:p>
        </p:txBody>
      </p:sp>
    </p:spTree>
    <p:extLst>
      <p:ext uri="{BB962C8B-B14F-4D97-AF65-F5344CB8AC3E}">
        <p14:creationId xmlns:p14="http://schemas.microsoft.com/office/powerpoint/2010/main" val="3794297503"/>
      </p:ext>
    </p:extLst>
  </p:cSld>
  <p:clrMapOvr>
    <a:masterClrMapping/>
  </p:clrMapOvr>
  <mc:AlternateContent xmlns:mc="http://schemas.openxmlformats.org/markup-compatibility/2006" xmlns:p14="http://schemas.microsoft.com/office/powerpoint/2010/main">
    <mc:Choice Requires="p14">
      <p:transition spd="slow" p14:dur="2000" advTm="133771"/>
    </mc:Choice>
    <mc:Fallback xmlns="">
      <p:transition spd="slow" advTm="13377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94EC2-6FDB-D2A1-1698-D74393862D57}"/>
              </a:ext>
            </a:extLst>
          </p:cNvPr>
          <p:cNvSpPr>
            <a:spLocks noGrp="1"/>
          </p:cNvSpPr>
          <p:nvPr>
            <p:ph type="title"/>
          </p:nvPr>
        </p:nvSpPr>
        <p:spPr>
          <a:xfrm>
            <a:off x="838200" y="365126"/>
            <a:ext cx="10515600" cy="437308"/>
          </a:xfrm>
        </p:spPr>
        <p:txBody>
          <a:bodyPr>
            <a:normAutofit fontScale="90000"/>
          </a:bodyPr>
          <a:lstStyle/>
          <a:p>
            <a:r>
              <a:rPr lang="en-GB" b="1" dirty="0">
                <a:solidFill>
                  <a:srgbClr val="0070C0"/>
                </a:solidFill>
              </a:rPr>
              <a:t>Sleep problems and dementia</a:t>
            </a:r>
          </a:p>
        </p:txBody>
      </p:sp>
      <p:sp>
        <p:nvSpPr>
          <p:cNvPr id="3" name="Content Placeholder 2">
            <a:extLst>
              <a:ext uri="{FF2B5EF4-FFF2-40B4-BE49-F238E27FC236}">
                <a16:creationId xmlns:a16="http://schemas.microsoft.com/office/drawing/2014/main" id="{D7955328-A336-980B-C2E7-A2BC1D0203C3}"/>
              </a:ext>
            </a:extLst>
          </p:cNvPr>
          <p:cNvSpPr>
            <a:spLocks noGrp="1"/>
          </p:cNvSpPr>
          <p:nvPr>
            <p:ph idx="1"/>
          </p:nvPr>
        </p:nvSpPr>
        <p:spPr>
          <a:xfrm>
            <a:off x="279917" y="998376"/>
            <a:ext cx="9181323" cy="5178587"/>
          </a:xfrm>
        </p:spPr>
        <p:txBody>
          <a:bodyPr>
            <a:normAutofit lnSpcReduction="10000"/>
          </a:bodyPr>
          <a:lstStyle/>
          <a:p>
            <a:r>
              <a:rPr lang="en-GB" sz="2400" b="1" dirty="0">
                <a:solidFill>
                  <a:srgbClr val="0070C0"/>
                </a:solidFill>
              </a:rPr>
              <a:t>Restless leg syndrome-</a:t>
            </a:r>
            <a:r>
              <a:rPr lang="en-GB" sz="2400" dirty="0">
                <a:solidFill>
                  <a:srgbClr val="0070C0"/>
                </a:solidFill>
              </a:rPr>
              <a:t> strong urge to move limbs while awake and at rest. Cannot relax properly, impacts on sleep at night.  </a:t>
            </a:r>
          </a:p>
          <a:p>
            <a:r>
              <a:rPr lang="en-GB" sz="2400" dirty="0">
                <a:solidFill>
                  <a:srgbClr val="0070C0"/>
                </a:solidFill>
              </a:rPr>
              <a:t>Unpleasant symptoms e.g. aching, tingling, only relieved by moving, may need to get up and walk around. With aphasia may rub legs to indicate to you.</a:t>
            </a:r>
          </a:p>
          <a:p>
            <a:r>
              <a:rPr lang="en-GB" sz="2400" dirty="0">
                <a:solidFill>
                  <a:srgbClr val="0070C0"/>
                </a:solidFill>
              </a:rPr>
              <a:t>Cause not understood well. More common in DLB /PD dementia, (and in pregnancy) also arthritis, diabetes, thyroid and kidney disorders, iron deficiency, and if taking medication for depression &amp; anxiety.</a:t>
            </a:r>
          </a:p>
          <a:p>
            <a:r>
              <a:rPr lang="en-GB" sz="2400" dirty="0">
                <a:solidFill>
                  <a:srgbClr val="0070C0"/>
                </a:solidFill>
              </a:rPr>
              <a:t>Treatments include daytime physical exercise, massage, acupuncture, inflatable compression device on legs [contraindicated if may have arterial disease, or confused, prone to falls]  , but a lack of evidence for any of these – maybe worth trying. Iron supplements may help.   Medicines for RLS include pramipexole, ropinirole, </a:t>
            </a:r>
            <a:r>
              <a:rPr lang="en-GB" sz="2400" dirty="0" err="1">
                <a:solidFill>
                  <a:srgbClr val="0070C0"/>
                </a:solidFill>
              </a:rPr>
              <a:t>rotigotine</a:t>
            </a:r>
            <a:r>
              <a:rPr lang="en-GB" sz="2400" dirty="0">
                <a:solidFill>
                  <a:srgbClr val="0070C0"/>
                </a:solidFill>
              </a:rPr>
              <a:t>, but may exacerbate hallucinations, delusions if had psychosis previously especially in DLB/ PD dementia.    </a:t>
            </a:r>
          </a:p>
        </p:txBody>
      </p:sp>
      <p:pic>
        <p:nvPicPr>
          <p:cNvPr id="6" name="Picture 5">
            <a:extLst>
              <a:ext uri="{FF2B5EF4-FFF2-40B4-BE49-F238E27FC236}">
                <a16:creationId xmlns:a16="http://schemas.microsoft.com/office/drawing/2014/main" id="{B569156C-AC7B-44E5-0C46-70F5B5967928}"/>
              </a:ext>
            </a:extLst>
          </p:cNvPr>
          <p:cNvPicPr>
            <a:picLocks noChangeAspect="1"/>
          </p:cNvPicPr>
          <p:nvPr/>
        </p:nvPicPr>
        <p:blipFill rotWithShape="1">
          <a:blip r:embed="rId2"/>
          <a:srcRect l="37117" t="26259" r="39541" b="11564"/>
          <a:stretch/>
        </p:blipFill>
        <p:spPr>
          <a:xfrm>
            <a:off x="9720610" y="863395"/>
            <a:ext cx="1784035" cy="3209682"/>
          </a:xfrm>
          <a:prstGeom prst="rect">
            <a:avLst/>
          </a:prstGeom>
        </p:spPr>
      </p:pic>
      <p:sp>
        <p:nvSpPr>
          <p:cNvPr id="11" name="TextBox 10">
            <a:extLst>
              <a:ext uri="{FF2B5EF4-FFF2-40B4-BE49-F238E27FC236}">
                <a16:creationId xmlns:a16="http://schemas.microsoft.com/office/drawing/2014/main" id="{B9E5F778-8512-D09C-CEF1-FBA67145353A}"/>
              </a:ext>
            </a:extLst>
          </p:cNvPr>
          <p:cNvSpPr txBox="1"/>
          <p:nvPr/>
        </p:nvSpPr>
        <p:spPr>
          <a:xfrm>
            <a:off x="9672400" y="4134038"/>
            <a:ext cx="1681400" cy="1077218"/>
          </a:xfrm>
          <a:prstGeom prst="rect">
            <a:avLst/>
          </a:prstGeom>
          <a:noFill/>
        </p:spPr>
        <p:txBody>
          <a:bodyPr wrap="square">
            <a:spAutoFit/>
          </a:bodyPr>
          <a:lstStyle/>
          <a:p>
            <a:r>
              <a:rPr lang="en-GB" sz="1600" dirty="0">
                <a:solidFill>
                  <a:srgbClr val="0070C0"/>
                </a:solidFill>
              </a:rPr>
              <a:t>https://www.sleephealthfoundation.org.au/pdfs/Restless-Legs.pdf</a:t>
            </a:r>
          </a:p>
        </p:txBody>
      </p:sp>
    </p:spTree>
    <p:extLst>
      <p:ext uri="{BB962C8B-B14F-4D97-AF65-F5344CB8AC3E}">
        <p14:creationId xmlns:p14="http://schemas.microsoft.com/office/powerpoint/2010/main" val="792764126"/>
      </p:ext>
    </p:extLst>
  </p:cSld>
  <p:clrMapOvr>
    <a:masterClrMapping/>
  </p:clrMapOvr>
  <mc:AlternateContent xmlns:mc="http://schemas.openxmlformats.org/markup-compatibility/2006" xmlns:p14="http://schemas.microsoft.com/office/powerpoint/2010/main">
    <mc:Choice Requires="p14">
      <p:transition spd="slow" p14:dur="2000" advTm="304112"/>
    </mc:Choice>
    <mc:Fallback xmlns="">
      <p:transition spd="slow" advTm="30411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94EC2-6FDB-D2A1-1698-D74393862D57}"/>
              </a:ext>
            </a:extLst>
          </p:cNvPr>
          <p:cNvSpPr>
            <a:spLocks noGrp="1"/>
          </p:cNvSpPr>
          <p:nvPr>
            <p:ph type="title"/>
          </p:nvPr>
        </p:nvSpPr>
        <p:spPr>
          <a:xfrm>
            <a:off x="838200" y="365126"/>
            <a:ext cx="10515600" cy="437308"/>
          </a:xfrm>
        </p:spPr>
        <p:txBody>
          <a:bodyPr>
            <a:normAutofit fontScale="90000"/>
          </a:bodyPr>
          <a:lstStyle/>
          <a:p>
            <a:r>
              <a:rPr lang="en-GB" b="1" dirty="0">
                <a:solidFill>
                  <a:srgbClr val="0070C0"/>
                </a:solidFill>
              </a:rPr>
              <a:t>Sleep problems and dementia</a:t>
            </a:r>
          </a:p>
        </p:txBody>
      </p:sp>
      <p:sp>
        <p:nvSpPr>
          <p:cNvPr id="3" name="Content Placeholder 2">
            <a:extLst>
              <a:ext uri="{FF2B5EF4-FFF2-40B4-BE49-F238E27FC236}">
                <a16:creationId xmlns:a16="http://schemas.microsoft.com/office/drawing/2014/main" id="{D7955328-A336-980B-C2E7-A2BC1D0203C3}"/>
              </a:ext>
            </a:extLst>
          </p:cNvPr>
          <p:cNvSpPr>
            <a:spLocks noGrp="1"/>
          </p:cNvSpPr>
          <p:nvPr>
            <p:ph idx="1"/>
          </p:nvPr>
        </p:nvSpPr>
        <p:spPr>
          <a:xfrm>
            <a:off x="279918" y="998376"/>
            <a:ext cx="8388222" cy="5178587"/>
          </a:xfrm>
        </p:spPr>
        <p:txBody>
          <a:bodyPr>
            <a:normAutofit/>
          </a:bodyPr>
          <a:lstStyle/>
          <a:p>
            <a:r>
              <a:rPr lang="en-GB" sz="2400" dirty="0">
                <a:solidFill>
                  <a:srgbClr val="0070C0"/>
                </a:solidFill>
              </a:rPr>
              <a:t>Periodic limb movement disorder- unconsciously move limbs, mostly legs and feet in sleep.   Causes waking and lack of deep sleep.</a:t>
            </a:r>
          </a:p>
          <a:p>
            <a:r>
              <a:rPr lang="en-GB" sz="2400" dirty="0">
                <a:solidFill>
                  <a:srgbClr val="0070C0"/>
                </a:solidFill>
              </a:rPr>
              <a:t>More common in DLB / PD dementia. </a:t>
            </a:r>
          </a:p>
          <a:p>
            <a:r>
              <a:rPr lang="en-GB" sz="2400" dirty="0">
                <a:solidFill>
                  <a:srgbClr val="0070C0"/>
                </a:solidFill>
              </a:rPr>
              <a:t>Antidepressants, allergy medicines, anti-emetics, anti-psychotics may cause PLD </a:t>
            </a:r>
            <a:r>
              <a:rPr lang="en-GB" sz="1200" dirty="0">
                <a:solidFill>
                  <a:srgbClr val="0070C0"/>
                </a:solidFill>
              </a:rPr>
              <a:t>(Periodic Limb Disorder)</a:t>
            </a:r>
            <a:r>
              <a:rPr lang="en-GB" sz="2400" dirty="0">
                <a:solidFill>
                  <a:srgbClr val="0070C0"/>
                </a:solidFill>
              </a:rPr>
              <a:t>.</a:t>
            </a:r>
          </a:p>
          <a:p>
            <a:r>
              <a:rPr lang="en-GB" sz="2400" dirty="0">
                <a:solidFill>
                  <a:srgbClr val="0070C0"/>
                </a:solidFill>
              </a:rPr>
              <a:t>So- important to review medicines, consider alternatives.</a:t>
            </a:r>
          </a:p>
          <a:p>
            <a:r>
              <a:rPr lang="en-GB" sz="2400" dirty="0">
                <a:solidFill>
                  <a:srgbClr val="0070C0"/>
                </a:solidFill>
              </a:rPr>
              <a:t>GPs tend to avoid treating with medication but if necessary may try those used for RLS. </a:t>
            </a:r>
          </a:p>
        </p:txBody>
      </p:sp>
      <p:pic>
        <p:nvPicPr>
          <p:cNvPr id="7170" name="Picture 2">
            <a:extLst>
              <a:ext uri="{FF2B5EF4-FFF2-40B4-BE49-F238E27FC236}">
                <a16:creationId xmlns:a16="http://schemas.microsoft.com/office/drawing/2014/main" id="{C0B6BEA1-76BE-57EF-CA2F-47EA5D8235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0842" y="1240972"/>
            <a:ext cx="3037113" cy="20247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9177228-1248-CD15-507B-64BCBEFF765E}"/>
              </a:ext>
            </a:extLst>
          </p:cNvPr>
          <p:cNvSpPr txBox="1"/>
          <p:nvPr/>
        </p:nvSpPr>
        <p:spPr>
          <a:xfrm>
            <a:off x="8845420" y="3300547"/>
            <a:ext cx="3112535" cy="1077218"/>
          </a:xfrm>
          <a:prstGeom prst="rect">
            <a:avLst/>
          </a:prstGeom>
          <a:noFill/>
        </p:spPr>
        <p:txBody>
          <a:bodyPr wrap="square">
            <a:spAutoFit/>
          </a:bodyPr>
          <a:lstStyle/>
          <a:p>
            <a:r>
              <a:rPr lang="en-GB" sz="1600" dirty="0">
                <a:solidFill>
                  <a:srgbClr val="0070C0"/>
                </a:solidFill>
              </a:rPr>
              <a:t>http://www.sleepdisordersresource.com/sleep-movement-disorders/periodic-limb/periodic-limb-movement-disorder/</a:t>
            </a:r>
          </a:p>
        </p:txBody>
      </p:sp>
    </p:spTree>
    <p:extLst>
      <p:ext uri="{BB962C8B-B14F-4D97-AF65-F5344CB8AC3E}">
        <p14:creationId xmlns:p14="http://schemas.microsoft.com/office/powerpoint/2010/main" val="265323701"/>
      </p:ext>
    </p:extLst>
  </p:cSld>
  <p:clrMapOvr>
    <a:masterClrMapping/>
  </p:clrMapOvr>
  <mc:AlternateContent xmlns:mc="http://schemas.openxmlformats.org/markup-compatibility/2006" xmlns:p14="http://schemas.microsoft.com/office/powerpoint/2010/main">
    <mc:Choice Requires="p14">
      <p:transition spd="slow" p14:dur="2000" advTm="109713"/>
    </mc:Choice>
    <mc:Fallback xmlns="">
      <p:transition spd="slow" advTm="10971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94EC2-6FDB-D2A1-1698-D74393862D57}"/>
              </a:ext>
            </a:extLst>
          </p:cNvPr>
          <p:cNvSpPr>
            <a:spLocks noGrp="1"/>
          </p:cNvSpPr>
          <p:nvPr>
            <p:ph type="title"/>
          </p:nvPr>
        </p:nvSpPr>
        <p:spPr>
          <a:xfrm>
            <a:off x="838200" y="365126"/>
            <a:ext cx="10515600" cy="437308"/>
          </a:xfrm>
        </p:spPr>
        <p:txBody>
          <a:bodyPr>
            <a:normAutofit fontScale="90000"/>
          </a:bodyPr>
          <a:lstStyle/>
          <a:p>
            <a:r>
              <a:rPr lang="en-GB" b="1" dirty="0">
                <a:solidFill>
                  <a:srgbClr val="0070C0"/>
                </a:solidFill>
              </a:rPr>
              <a:t>Sleep problems and dementia</a:t>
            </a:r>
          </a:p>
        </p:txBody>
      </p:sp>
      <p:sp>
        <p:nvSpPr>
          <p:cNvPr id="3" name="Content Placeholder 2">
            <a:extLst>
              <a:ext uri="{FF2B5EF4-FFF2-40B4-BE49-F238E27FC236}">
                <a16:creationId xmlns:a16="http://schemas.microsoft.com/office/drawing/2014/main" id="{D7955328-A336-980B-C2E7-A2BC1D0203C3}"/>
              </a:ext>
            </a:extLst>
          </p:cNvPr>
          <p:cNvSpPr>
            <a:spLocks noGrp="1"/>
          </p:cNvSpPr>
          <p:nvPr>
            <p:ph idx="1"/>
          </p:nvPr>
        </p:nvSpPr>
        <p:spPr>
          <a:xfrm>
            <a:off x="279918" y="998376"/>
            <a:ext cx="7865706" cy="5178587"/>
          </a:xfrm>
        </p:spPr>
        <p:txBody>
          <a:bodyPr>
            <a:normAutofit lnSpcReduction="10000"/>
          </a:bodyPr>
          <a:lstStyle/>
          <a:p>
            <a:r>
              <a:rPr lang="en-GB" sz="2400" dirty="0">
                <a:solidFill>
                  <a:srgbClr val="0070C0"/>
                </a:solidFill>
              </a:rPr>
              <a:t>REM behavioural sleep disorder (RBD) – physically acting out dreams.  May involve violent limb / body movement, may injure self or partner, may fall from bed on waking.</a:t>
            </a:r>
          </a:p>
          <a:p>
            <a:r>
              <a:rPr lang="en-GB" sz="2400" dirty="0">
                <a:solidFill>
                  <a:srgbClr val="0070C0"/>
                </a:solidFill>
              </a:rPr>
              <a:t>Sleeping separately and having cushions/ mattress beside bed may be necessary. Sleeping in a sleeping bag may help, and/ or sleeping on a mattress on the floor.  </a:t>
            </a:r>
          </a:p>
          <a:p>
            <a:r>
              <a:rPr lang="en-GB" sz="2400" dirty="0">
                <a:solidFill>
                  <a:srgbClr val="0070C0"/>
                </a:solidFill>
              </a:rPr>
              <a:t>Often won’t remember the dream/ flailing limbs around, but exhausted in daytime. </a:t>
            </a:r>
          </a:p>
          <a:p>
            <a:r>
              <a:rPr lang="en-GB" sz="2400" dirty="0">
                <a:solidFill>
                  <a:srgbClr val="0070C0"/>
                </a:solidFill>
              </a:rPr>
              <a:t>More common in DLB / PD dementia, and in men more than women.  Often develops years before dementia. </a:t>
            </a:r>
          </a:p>
          <a:p>
            <a:r>
              <a:rPr lang="en-GB" sz="2400" dirty="0">
                <a:solidFill>
                  <a:srgbClr val="0070C0"/>
                </a:solidFill>
              </a:rPr>
              <a:t>Drugs used to treat RBD are melatonin and clonazepam, though melatonin usually with dementia as clonazepam can exacerbate dementia symptoms, cause daytime drowsiness, and increases falls and sleep apnoea risks.</a:t>
            </a:r>
          </a:p>
        </p:txBody>
      </p:sp>
      <p:pic>
        <p:nvPicPr>
          <p:cNvPr id="6" name="Picture 5">
            <a:extLst>
              <a:ext uri="{FF2B5EF4-FFF2-40B4-BE49-F238E27FC236}">
                <a16:creationId xmlns:a16="http://schemas.microsoft.com/office/drawing/2014/main" id="{1A14C9B8-EC97-F1B4-346D-0B5E1FDB2B24}"/>
              </a:ext>
            </a:extLst>
          </p:cNvPr>
          <p:cNvPicPr>
            <a:picLocks noChangeAspect="1"/>
          </p:cNvPicPr>
          <p:nvPr/>
        </p:nvPicPr>
        <p:blipFill rotWithShape="1">
          <a:blip r:embed="rId2"/>
          <a:srcRect l="18750" t="23538" r="43367" b="21633"/>
          <a:stretch/>
        </p:blipFill>
        <p:spPr>
          <a:xfrm>
            <a:off x="8668710" y="788436"/>
            <a:ext cx="3243372" cy="2640564"/>
          </a:xfrm>
          <a:prstGeom prst="rect">
            <a:avLst/>
          </a:prstGeom>
        </p:spPr>
      </p:pic>
      <p:sp>
        <p:nvSpPr>
          <p:cNvPr id="8" name="TextBox 7">
            <a:extLst>
              <a:ext uri="{FF2B5EF4-FFF2-40B4-BE49-F238E27FC236}">
                <a16:creationId xmlns:a16="http://schemas.microsoft.com/office/drawing/2014/main" id="{F24D229C-CDE2-EB28-10F7-AA93A9E19416}"/>
              </a:ext>
            </a:extLst>
          </p:cNvPr>
          <p:cNvSpPr txBox="1"/>
          <p:nvPr/>
        </p:nvSpPr>
        <p:spPr>
          <a:xfrm>
            <a:off x="8681722" y="3436811"/>
            <a:ext cx="3258923" cy="830997"/>
          </a:xfrm>
          <a:prstGeom prst="rect">
            <a:avLst/>
          </a:prstGeom>
          <a:noFill/>
        </p:spPr>
        <p:txBody>
          <a:bodyPr wrap="square">
            <a:spAutoFit/>
          </a:bodyPr>
          <a:lstStyle/>
          <a:p>
            <a:r>
              <a:rPr lang="en-GB" sz="1600" dirty="0">
                <a:solidFill>
                  <a:srgbClr val="0070C0"/>
                </a:solidFill>
              </a:rPr>
              <a:t>https://www.medicalnewstoday.com/articles/247730#what-is-rem-sleep-behavior-disorder</a:t>
            </a:r>
          </a:p>
        </p:txBody>
      </p:sp>
    </p:spTree>
    <p:extLst>
      <p:ext uri="{BB962C8B-B14F-4D97-AF65-F5344CB8AC3E}">
        <p14:creationId xmlns:p14="http://schemas.microsoft.com/office/powerpoint/2010/main" val="1454328205"/>
      </p:ext>
    </p:extLst>
  </p:cSld>
  <p:clrMapOvr>
    <a:masterClrMapping/>
  </p:clrMapOvr>
  <mc:AlternateContent xmlns:mc="http://schemas.openxmlformats.org/markup-compatibility/2006" xmlns:p14="http://schemas.microsoft.com/office/powerpoint/2010/main">
    <mc:Choice Requires="p14">
      <p:transition spd="slow" p14:dur="2000" advTm="202925"/>
    </mc:Choice>
    <mc:Fallback xmlns="">
      <p:transition spd="slow" advTm="20292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D74D5-802A-BA73-4908-C344D6295CA2}"/>
              </a:ext>
            </a:extLst>
          </p:cNvPr>
          <p:cNvSpPr>
            <a:spLocks noGrp="1"/>
          </p:cNvSpPr>
          <p:nvPr>
            <p:ph type="title"/>
          </p:nvPr>
        </p:nvSpPr>
        <p:spPr>
          <a:xfrm>
            <a:off x="366569" y="533931"/>
            <a:ext cx="11601948" cy="501767"/>
          </a:xfrm>
        </p:spPr>
        <p:txBody>
          <a:bodyPr>
            <a:normAutofit fontScale="90000"/>
          </a:bodyPr>
          <a:lstStyle/>
          <a:p>
            <a:pPr algn="ctr"/>
            <a:r>
              <a:rPr lang="en-GB" b="1" dirty="0">
                <a:solidFill>
                  <a:srgbClr val="0070C0"/>
                </a:solidFill>
              </a:rPr>
              <a:t>Typical staff debates </a:t>
            </a:r>
            <a:br>
              <a:rPr lang="en-GB" b="1" dirty="0">
                <a:solidFill>
                  <a:srgbClr val="0070C0"/>
                </a:solidFill>
              </a:rPr>
            </a:br>
            <a:r>
              <a:rPr lang="en-GB" b="1" dirty="0">
                <a:solidFill>
                  <a:srgbClr val="0070C0"/>
                </a:solidFill>
              </a:rPr>
              <a:t>related to the AL of sleeping</a:t>
            </a:r>
          </a:p>
        </p:txBody>
      </p:sp>
      <p:sp>
        <p:nvSpPr>
          <p:cNvPr id="3" name="Content Placeholder 2">
            <a:extLst>
              <a:ext uri="{FF2B5EF4-FFF2-40B4-BE49-F238E27FC236}">
                <a16:creationId xmlns:a16="http://schemas.microsoft.com/office/drawing/2014/main" id="{9DD195BE-873B-2B25-9539-0FDFE4B47DB2}"/>
              </a:ext>
            </a:extLst>
          </p:cNvPr>
          <p:cNvSpPr>
            <a:spLocks noGrp="1"/>
          </p:cNvSpPr>
          <p:nvPr>
            <p:ph idx="1"/>
          </p:nvPr>
        </p:nvSpPr>
        <p:spPr>
          <a:xfrm>
            <a:off x="327909" y="2146360"/>
            <a:ext cx="7724410" cy="3450613"/>
          </a:xfrm>
        </p:spPr>
        <p:txBody>
          <a:bodyPr>
            <a:normAutofit fontScale="92500" lnSpcReduction="20000"/>
          </a:bodyPr>
          <a:lstStyle/>
          <a:p>
            <a:r>
              <a:rPr lang="en-GB" dirty="0">
                <a:solidFill>
                  <a:srgbClr val="0070C0"/>
                </a:solidFill>
              </a:rPr>
              <a:t>Does it matter if someone turns night into day?</a:t>
            </a:r>
          </a:p>
          <a:p>
            <a:r>
              <a:rPr lang="en-GB" dirty="0">
                <a:solidFill>
                  <a:srgbClr val="0070C0"/>
                </a:solidFill>
              </a:rPr>
              <a:t>Is it better to explain why the person can’t have a meal at 03.00am or to give the food? </a:t>
            </a:r>
          </a:p>
          <a:p>
            <a:r>
              <a:rPr lang="en-GB" dirty="0">
                <a:solidFill>
                  <a:srgbClr val="0070C0"/>
                </a:solidFill>
              </a:rPr>
              <a:t>Bedside rails v sleeping on a mattress on the floor… manual handling implications.</a:t>
            </a:r>
          </a:p>
          <a:p>
            <a:r>
              <a:rPr lang="en-GB" dirty="0">
                <a:solidFill>
                  <a:srgbClr val="0070C0"/>
                </a:solidFill>
              </a:rPr>
              <a:t>Hammocks in HD</a:t>
            </a:r>
          </a:p>
          <a:p>
            <a:r>
              <a:rPr lang="en-GB" dirty="0">
                <a:solidFill>
                  <a:srgbClr val="0070C0"/>
                </a:solidFill>
              </a:rPr>
              <a:t>Perseverance- better to remove the call bell? –case scenario,  Adam</a:t>
            </a:r>
          </a:p>
          <a:p>
            <a:r>
              <a:rPr lang="en-GB" dirty="0">
                <a:solidFill>
                  <a:srgbClr val="0070C0"/>
                </a:solidFill>
              </a:rPr>
              <a:t>Case scenario - Bill</a:t>
            </a:r>
          </a:p>
        </p:txBody>
      </p:sp>
      <p:pic>
        <p:nvPicPr>
          <p:cNvPr id="5" name="Picture 4">
            <a:extLst>
              <a:ext uri="{FF2B5EF4-FFF2-40B4-BE49-F238E27FC236}">
                <a16:creationId xmlns:a16="http://schemas.microsoft.com/office/drawing/2014/main" id="{5B4F6233-0F6A-0CE6-1D3C-CF206FD3BB3E}"/>
              </a:ext>
            </a:extLst>
          </p:cNvPr>
          <p:cNvPicPr>
            <a:picLocks noChangeAspect="1"/>
          </p:cNvPicPr>
          <p:nvPr/>
        </p:nvPicPr>
        <p:blipFill rotWithShape="1">
          <a:blip r:embed="rId2"/>
          <a:srcRect l="4840" t="27075" r="50561" b="7785"/>
          <a:stretch/>
        </p:blipFill>
        <p:spPr>
          <a:xfrm>
            <a:off x="8369560" y="1408922"/>
            <a:ext cx="3349689" cy="2751986"/>
          </a:xfrm>
          <a:prstGeom prst="rect">
            <a:avLst/>
          </a:prstGeom>
        </p:spPr>
      </p:pic>
      <p:sp>
        <p:nvSpPr>
          <p:cNvPr id="7" name="TextBox 6">
            <a:extLst>
              <a:ext uri="{FF2B5EF4-FFF2-40B4-BE49-F238E27FC236}">
                <a16:creationId xmlns:a16="http://schemas.microsoft.com/office/drawing/2014/main" id="{B8499669-11F4-1001-5482-7BB7AD679B14}"/>
              </a:ext>
            </a:extLst>
          </p:cNvPr>
          <p:cNvSpPr txBox="1"/>
          <p:nvPr/>
        </p:nvSpPr>
        <p:spPr>
          <a:xfrm>
            <a:off x="8369560" y="4010904"/>
            <a:ext cx="3349689" cy="830997"/>
          </a:xfrm>
          <a:prstGeom prst="rect">
            <a:avLst/>
          </a:prstGeom>
          <a:noFill/>
        </p:spPr>
        <p:txBody>
          <a:bodyPr wrap="square">
            <a:spAutoFit/>
          </a:bodyPr>
          <a:lstStyle/>
          <a:p>
            <a:r>
              <a:rPr lang="en-GB" sz="1600" dirty="0">
                <a:solidFill>
                  <a:srgbClr val="0070C0"/>
                </a:solidFill>
              </a:rPr>
              <a:t>https://www.amazon.co.uk/BANBALOO-Anti-Fall-Portable-Non-Slip-Articulated/dp/B07XJLDBFH</a:t>
            </a:r>
          </a:p>
        </p:txBody>
      </p:sp>
    </p:spTree>
    <p:extLst>
      <p:ext uri="{BB962C8B-B14F-4D97-AF65-F5344CB8AC3E}">
        <p14:creationId xmlns:p14="http://schemas.microsoft.com/office/powerpoint/2010/main" val="959310574"/>
      </p:ext>
    </p:extLst>
  </p:cSld>
  <p:clrMapOvr>
    <a:masterClrMapping/>
  </p:clrMapOvr>
  <mc:AlternateContent xmlns:mc="http://schemas.openxmlformats.org/markup-compatibility/2006" xmlns:p14="http://schemas.microsoft.com/office/powerpoint/2010/main">
    <mc:Choice Requires="p14">
      <p:transition spd="slow" p14:dur="2000" advTm="1104480"/>
    </mc:Choice>
    <mc:Fallback xmlns="">
      <p:transition spd="slow" advTm="110448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E1084-1F01-DC52-BD4B-D4D43C25672A}"/>
              </a:ext>
            </a:extLst>
          </p:cNvPr>
          <p:cNvSpPr>
            <a:spLocks noGrp="1"/>
          </p:cNvSpPr>
          <p:nvPr>
            <p:ph type="title"/>
          </p:nvPr>
        </p:nvSpPr>
        <p:spPr>
          <a:xfrm>
            <a:off x="350566" y="160706"/>
            <a:ext cx="11601948" cy="1049235"/>
          </a:xfrm>
        </p:spPr>
        <p:txBody>
          <a:bodyPr/>
          <a:lstStyle/>
          <a:p>
            <a:r>
              <a:rPr lang="en-GB" b="1" dirty="0">
                <a:solidFill>
                  <a:srgbClr val="0070C0"/>
                </a:solidFill>
              </a:rPr>
              <a:t>What interferes with sleep in hospitals?</a:t>
            </a:r>
          </a:p>
        </p:txBody>
      </p:sp>
      <p:sp>
        <p:nvSpPr>
          <p:cNvPr id="3" name="Content Placeholder 2">
            <a:extLst>
              <a:ext uri="{FF2B5EF4-FFF2-40B4-BE49-F238E27FC236}">
                <a16:creationId xmlns:a16="http://schemas.microsoft.com/office/drawing/2014/main" id="{DB856818-3FCB-228F-2288-AE6C5E6D213F}"/>
              </a:ext>
            </a:extLst>
          </p:cNvPr>
          <p:cNvSpPr>
            <a:spLocks noGrp="1"/>
          </p:cNvSpPr>
          <p:nvPr>
            <p:ph idx="1"/>
          </p:nvPr>
        </p:nvSpPr>
        <p:spPr>
          <a:xfrm>
            <a:off x="350566" y="1519198"/>
            <a:ext cx="6460782" cy="3450613"/>
          </a:xfrm>
        </p:spPr>
        <p:txBody>
          <a:bodyPr>
            <a:normAutofit fontScale="77500" lnSpcReduction="20000"/>
          </a:bodyPr>
          <a:lstStyle/>
          <a:p>
            <a:r>
              <a:rPr lang="en-GB" dirty="0">
                <a:solidFill>
                  <a:srgbClr val="0070C0"/>
                </a:solidFill>
              </a:rPr>
              <a:t>Staff talking</a:t>
            </a:r>
          </a:p>
          <a:p>
            <a:r>
              <a:rPr lang="en-GB" dirty="0">
                <a:solidFill>
                  <a:srgbClr val="0070C0"/>
                </a:solidFill>
              </a:rPr>
              <a:t>Staff noisy shoes, hard floors</a:t>
            </a:r>
          </a:p>
          <a:p>
            <a:r>
              <a:rPr lang="en-GB" dirty="0">
                <a:solidFill>
                  <a:srgbClr val="0070C0"/>
                </a:solidFill>
              </a:rPr>
              <a:t>Unnecessary ‘vital’ observations</a:t>
            </a:r>
          </a:p>
          <a:p>
            <a:r>
              <a:rPr lang="en-GB" dirty="0">
                <a:solidFill>
                  <a:srgbClr val="0070C0"/>
                </a:solidFill>
              </a:rPr>
              <a:t>Buzzers / call belles.</a:t>
            </a:r>
          </a:p>
          <a:p>
            <a:r>
              <a:rPr lang="en-GB" dirty="0">
                <a:solidFill>
                  <a:srgbClr val="0070C0"/>
                </a:solidFill>
              </a:rPr>
              <a:t>Beeps and other machinery noises. </a:t>
            </a:r>
          </a:p>
          <a:p>
            <a:r>
              <a:rPr lang="en-GB" dirty="0">
                <a:solidFill>
                  <a:srgbClr val="0070C0"/>
                </a:solidFill>
              </a:rPr>
              <a:t>Routine checks for incontinence or monitoring vital signs.</a:t>
            </a:r>
          </a:p>
          <a:p>
            <a:r>
              <a:rPr lang="en-GB" dirty="0">
                <a:solidFill>
                  <a:srgbClr val="0070C0"/>
                </a:solidFill>
              </a:rPr>
              <a:t>Anxiety. Unfamiliar surroundings.  ‘White coat’ syndrome.  Security fears.</a:t>
            </a:r>
          </a:p>
          <a:p>
            <a:r>
              <a:rPr lang="en-GB" dirty="0">
                <a:solidFill>
                  <a:srgbClr val="0070C0"/>
                </a:solidFill>
              </a:rPr>
              <a:t>Smoke alarms.  (toast?  Harvest flies?)</a:t>
            </a:r>
          </a:p>
        </p:txBody>
      </p:sp>
      <p:pic>
        <p:nvPicPr>
          <p:cNvPr id="8194" name="Picture 2" descr="older man sleeping in hospital bed">
            <a:extLst>
              <a:ext uri="{FF2B5EF4-FFF2-40B4-BE49-F238E27FC236}">
                <a16:creationId xmlns:a16="http://schemas.microsoft.com/office/drawing/2014/main" id="{C35E839A-5A9F-24AD-BFAC-7C247D8320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1119" y="1519198"/>
            <a:ext cx="3916913" cy="224569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C5F2CC6-E9DE-2710-3BB9-224323A67F0F}"/>
              </a:ext>
            </a:extLst>
          </p:cNvPr>
          <p:cNvSpPr txBox="1"/>
          <p:nvPr/>
        </p:nvSpPr>
        <p:spPr>
          <a:xfrm>
            <a:off x="7338915" y="3769553"/>
            <a:ext cx="3979117" cy="830997"/>
          </a:xfrm>
          <a:prstGeom prst="rect">
            <a:avLst/>
          </a:prstGeom>
          <a:noFill/>
        </p:spPr>
        <p:txBody>
          <a:bodyPr wrap="square">
            <a:spAutoFit/>
          </a:bodyPr>
          <a:lstStyle/>
          <a:p>
            <a:r>
              <a:rPr lang="en-GB" sz="1600" dirty="0">
                <a:solidFill>
                  <a:srgbClr val="0070C0"/>
                </a:solidFill>
              </a:rPr>
              <a:t>https://www.futurity.org/calcium-c-diff-infection-1487842/older-man-sleeping-hospital_1600/</a:t>
            </a:r>
          </a:p>
        </p:txBody>
      </p:sp>
    </p:spTree>
    <p:extLst>
      <p:ext uri="{BB962C8B-B14F-4D97-AF65-F5344CB8AC3E}">
        <p14:creationId xmlns:p14="http://schemas.microsoft.com/office/powerpoint/2010/main" val="657713774"/>
      </p:ext>
    </p:extLst>
  </p:cSld>
  <p:clrMapOvr>
    <a:masterClrMapping/>
  </p:clrMapOvr>
  <mc:AlternateContent xmlns:mc="http://schemas.openxmlformats.org/markup-compatibility/2006" xmlns:p14="http://schemas.microsoft.com/office/powerpoint/2010/main">
    <mc:Choice Requires="p14">
      <p:transition spd="slow" p14:dur="2000" advTm="458098"/>
    </mc:Choice>
    <mc:Fallback xmlns="">
      <p:transition spd="slow" advTm="45809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1B561-126B-9B8B-AA76-70F30FCB38BE}"/>
              </a:ext>
            </a:extLst>
          </p:cNvPr>
          <p:cNvSpPr>
            <a:spLocks noGrp="1"/>
          </p:cNvSpPr>
          <p:nvPr>
            <p:ph type="title"/>
          </p:nvPr>
        </p:nvSpPr>
        <p:spPr>
          <a:xfrm>
            <a:off x="173285" y="179368"/>
            <a:ext cx="9603275" cy="473775"/>
          </a:xfrm>
        </p:spPr>
        <p:txBody>
          <a:bodyPr>
            <a:normAutofit fontScale="90000"/>
          </a:bodyPr>
          <a:lstStyle/>
          <a:p>
            <a:r>
              <a:rPr lang="en-GB" b="1" dirty="0">
                <a:solidFill>
                  <a:srgbClr val="0070C0"/>
                </a:solidFill>
              </a:rPr>
              <a:t>Tips learned</a:t>
            </a:r>
          </a:p>
        </p:txBody>
      </p:sp>
      <p:sp>
        <p:nvSpPr>
          <p:cNvPr id="3" name="Content Placeholder 2">
            <a:extLst>
              <a:ext uri="{FF2B5EF4-FFF2-40B4-BE49-F238E27FC236}">
                <a16:creationId xmlns:a16="http://schemas.microsoft.com/office/drawing/2014/main" id="{35D364E2-E018-A19C-FA41-BFA7406E74E0}"/>
              </a:ext>
            </a:extLst>
          </p:cNvPr>
          <p:cNvSpPr>
            <a:spLocks noGrp="1"/>
          </p:cNvSpPr>
          <p:nvPr>
            <p:ph idx="1"/>
          </p:nvPr>
        </p:nvSpPr>
        <p:spPr>
          <a:xfrm>
            <a:off x="326571" y="914720"/>
            <a:ext cx="8304245" cy="3927868"/>
          </a:xfrm>
        </p:spPr>
        <p:txBody>
          <a:bodyPr>
            <a:normAutofit fontScale="70000" lnSpcReduction="20000"/>
          </a:bodyPr>
          <a:lstStyle/>
          <a:p>
            <a:r>
              <a:rPr lang="en-GB" dirty="0">
                <a:solidFill>
                  <a:srgbClr val="0070C0"/>
                </a:solidFill>
              </a:rPr>
              <a:t>Cover wooden floors.   Ideally- choose soft flooring.</a:t>
            </a:r>
          </a:p>
          <a:p>
            <a:r>
              <a:rPr lang="en-GB" dirty="0">
                <a:solidFill>
                  <a:srgbClr val="0070C0"/>
                </a:solidFill>
              </a:rPr>
              <a:t>Avoid shoes that squeak or clunk on hard flooring. Use flat, quiet shoes. </a:t>
            </a:r>
          </a:p>
          <a:p>
            <a:r>
              <a:rPr lang="en-GB" dirty="0">
                <a:solidFill>
                  <a:srgbClr val="0070C0"/>
                </a:solidFill>
              </a:rPr>
              <a:t>Check activity engagement in the day is suitable tiring, meaningful and satisfying. </a:t>
            </a:r>
          </a:p>
          <a:p>
            <a:r>
              <a:rPr lang="en-GB" dirty="0">
                <a:solidFill>
                  <a:srgbClr val="0070C0"/>
                </a:solidFill>
              </a:rPr>
              <a:t>Check ‘patients’ ‘residents’ ‘clients’ have enjoyed fresh air in the day.</a:t>
            </a:r>
          </a:p>
          <a:p>
            <a:r>
              <a:rPr lang="en-GB" dirty="0">
                <a:solidFill>
                  <a:srgbClr val="0070C0"/>
                </a:solidFill>
              </a:rPr>
              <a:t>Sufficient snacks in the day?  </a:t>
            </a:r>
          </a:p>
          <a:p>
            <a:r>
              <a:rPr lang="en-GB" dirty="0">
                <a:solidFill>
                  <a:srgbClr val="0070C0"/>
                </a:solidFill>
              </a:rPr>
              <a:t>Warm milky drink late evening?</a:t>
            </a:r>
          </a:p>
          <a:p>
            <a:r>
              <a:rPr lang="en-GB" dirty="0">
                <a:solidFill>
                  <a:srgbClr val="0070C0"/>
                </a:solidFill>
              </a:rPr>
              <a:t>Have snacks ready in case people wake hungry- avoid discussions at that point about whether eating at night is appropriate, whether the kitchen is closed.  Quick snacks, no fuss = soon back to bed.</a:t>
            </a:r>
          </a:p>
          <a:p>
            <a:r>
              <a:rPr lang="en-GB" dirty="0">
                <a:solidFill>
                  <a:srgbClr val="0070C0"/>
                </a:solidFill>
              </a:rPr>
              <a:t>Time taken to explain the risk of turning night into day = night WILL turn into day for that individual</a:t>
            </a:r>
          </a:p>
          <a:p>
            <a:endParaRPr lang="en-GB" dirty="0">
              <a:solidFill>
                <a:srgbClr val="0070C0"/>
              </a:solidFill>
            </a:endParaRPr>
          </a:p>
          <a:p>
            <a:endParaRPr lang="en-GB" dirty="0">
              <a:solidFill>
                <a:srgbClr val="0070C0"/>
              </a:solidFill>
            </a:endParaRPr>
          </a:p>
          <a:p>
            <a:endParaRPr lang="en-GB" dirty="0"/>
          </a:p>
        </p:txBody>
      </p:sp>
    </p:spTree>
    <p:extLst>
      <p:ext uri="{BB962C8B-B14F-4D97-AF65-F5344CB8AC3E}">
        <p14:creationId xmlns:p14="http://schemas.microsoft.com/office/powerpoint/2010/main" val="3157457636"/>
      </p:ext>
    </p:extLst>
  </p:cSld>
  <p:clrMapOvr>
    <a:masterClrMapping/>
  </p:clrMapOvr>
  <mc:AlternateContent xmlns:mc="http://schemas.openxmlformats.org/markup-compatibility/2006" xmlns:p14="http://schemas.microsoft.com/office/powerpoint/2010/main">
    <mc:Choice Requires="p14">
      <p:transition spd="slow" p14:dur="2000" advTm="187950"/>
    </mc:Choice>
    <mc:Fallback xmlns="">
      <p:transition spd="slow" advTm="18795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C9B19-D8BA-498A-1702-DB2A26FE9B58}"/>
              </a:ext>
            </a:extLst>
          </p:cNvPr>
          <p:cNvSpPr>
            <a:spLocks noGrp="1"/>
          </p:cNvSpPr>
          <p:nvPr>
            <p:ph type="title"/>
          </p:nvPr>
        </p:nvSpPr>
        <p:spPr>
          <a:xfrm>
            <a:off x="838200" y="365126"/>
            <a:ext cx="10515600" cy="474630"/>
          </a:xfrm>
        </p:spPr>
        <p:txBody>
          <a:bodyPr>
            <a:normAutofit fontScale="90000"/>
          </a:bodyPr>
          <a:lstStyle/>
          <a:p>
            <a:r>
              <a:rPr lang="en-GB" b="1" dirty="0">
                <a:solidFill>
                  <a:srgbClr val="0070C0"/>
                </a:solidFill>
              </a:rPr>
              <a:t>Summary</a:t>
            </a:r>
          </a:p>
        </p:txBody>
      </p:sp>
      <p:sp>
        <p:nvSpPr>
          <p:cNvPr id="3" name="Content Placeholder 2">
            <a:extLst>
              <a:ext uri="{FF2B5EF4-FFF2-40B4-BE49-F238E27FC236}">
                <a16:creationId xmlns:a16="http://schemas.microsoft.com/office/drawing/2014/main" id="{3AC85C55-12A4-1091-1222-8D124318C188}"/>
              </a:ext>
            </a:extLst>
          </p:cNvPr>
          <p:cNvSpPr>
            <a:spLocks noGrp="1"/>
          </p:cNvSpPr>
          <p:nvPr>
            <p:ph idx="1"/>
          </p:nvPr>
        </p:nvSpPr>
        <p:spPr>
          <a:xfrm>
            <a:off x="223935" y="998376"/>
            <a:ext cx="11700587" cy="5178587"/>
          </a:xfrm>
        </p:spPr>
        <p:txBody>
          <a:bodyPr>
            <a:normAutofit lnSpcReduction="10000"/>
          </a:bodyPr>
          <a:lstStyle/>
          <a:p>
            <a:r>
              <a:rPr lang="en-GB" dirty="0">
                <a:solidFill>
                  <a:srgbClr val="0070C0"/>
                </a:solidFill>
              </a:rPr>
              <a:t>Sleep problems for people with NDDs can include insomnia, rapid eye movement behavioural sleep disorder (RBD), Excessive daytime sleepiness, Restless leg syndrome and sleep apnoea.</a:t>
            </a:r>
          </a:p>
          <a:p>
            <a:r>
              <a:rPr lang="en-GB" dirty="0">
                <a:solidFill>
                  <a:srgbClr val="0070C0"/>
                </a:solidFill>
              </a:rPr>
              <a:t>Nurses / caregivers can help by working to maintain a consistent sleep routine- encourage bed and waking at consistent times, even at weekends.</a:t>
            </a:r>
          </a:p>
          <a:p>
            <a:r>
              <a:rPr lang="en-GB" dirty="0">
                <a:solidFill>
                  <a:srgbClr val="0070C0"/>
                </a:solidFill>
              </a:rPr>
              <a:t>Create sleep-inducing environment. Dark, quiet, comfortable temperature.</a:t>
            </a:r>
          </a:p>
          <a:p>
            <a:r>
              <a:rPr lang="en-GB" dirty="0">
                <a:solidFill>
                  <a:srgbClr val="0070C0"/>
                </a:solidFill>
              </a:rPr>
              <a:t>Avoid stimulating activities before bed, e.g. TV, screens, caffeine.</a:t>
            </a:r>
          </a:p>
          <a:p>
            <a:r>
              <a:rPr lang="en-GB" dirty="0">
                <a:solidFill>
                  <a:srgbClr val="0070C0"/>
                </a:solidFill>
              </a:rPr>
              <a:t>Promote regular physical activity in daytime. </a:t>
            </a:r>
          </a:p>
          <a:p>
            <a:r>
              <a:rPr lang="en-GB" dirty="0">
                <a:solidFill>
                  <a:srgbClr val="0070C0"/>
                </a:solidFill>
              </a:rPr>
              <a:t>Consult GP or neurologist if sleep apnoea, and/ or if sleep problems persist.   Sleep medication usually avoided with cognitive impairment but if needed, requires careful monitoring and expert prescribing and review. </a:t>
            </a:r>
          </a:p>
          <a:p>
            <a:r>
              <a:rPr lang="en-GB" dirty="0">
                <a:solidFill>
                  <a:srgbClr val="0070C0"/>
                </a:solidFill>
              </a:rPr>
              <a:t>Be aware re caregiver sleep disturbance.</a:t>
            </a:r>
          </a:p>
        </p:txBody>
      </p:sp>
    </p:spTree>
    <p:extLst>
      <p:ext uri="{BB962C8B-B14F-4D97-AF65-F5344CB8AC3E}">
        <p14:creationId xmlns:p14="http://schemas.microsoft.com/office/powerpoint/2010/main" val="2029388739"/>
      </p:ext>
    </p:extLst>
  </p:cSld>
  <p:clrMapOvr>
    <a:masterClrMapping/>
  </p:clrMapOvr>
  <mc:AlternateContent xmlns:mc="http://schemas.openxmlformats.org/markup-compatibility/2006" xmlns:p14="http://schemas.microsoft.com/office/powerpoint/2010/main">
    <mc:Choice Requires="p14">
      <p:transition spd="slow" p14:dur="2000" advTm="183066"/>
    </mc:Choice>
    <mc:Fallback xmlns="">
      <p:transition spd="slow" advTm="18306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AA4E0-C909-B4FF-DA5C-73919A6DF27C}"/>
              </a:ext>
            </a:extLst>
          </p:cNvPr>
          <p:cNvSpPr>
            <a:spLocks noGrp="1"/>
          </p:cNvSpPr>
          <p:nvPr>
            <p:ph type="title"/>
          </p:nvPr>
        </p:nvSpPr>
        <p:spPr>
          <a:xfrm>
            <a:off x="838200" y="365125"/>
            <a:ext cx="10515600" cy="455969"/>
          </a:xfrm>
        </p:spPr>
        <p:txBody>
          <a:bodyPr>
            <a:normAutofit fontScale="90000"/>
          </a:bodyPr>
          <a:lstStyle/>
          <a:p>
            <a:r>
              <a:rPr lang="en-GB" b="1" dirty="0">
                <a:solidFill>
                  <a:srgbClr val="0070C0"/>
                </a:solidFill>
              </a:rPr>
              <a:t>Scenario</a:t>
            </a:r>
          </a:p>
        </p:txBody>
      </p:sp>
      <p:sp>
        <p:nvSpPr>
          <p:cNvPr id="3" name="Content Placeholder 2">
            <a:extLst>
              <a:ext uri="{FF2B5EF4-FFF2-40B4-BE49-F238E27FC236}">
                <a16:creationId xmlns:a16="http://schemas.microsoft.com/office/drawing/2014/main" id="{46017F1A-2AA0-CCD9-AAC6-62EFDCD1946F}"/>
              </a:ext>
            </a:extLst>
          </p:cNvPr>
          <p:cNvSpPr>
            <a:spLocks noGrp="1"/>
          </p:cNvSpPr>
          <p:nvPr>
            <p:ph idx="1"/>
          </p:nvPr>
        </p:nvSpPr>
        <p:spPr>
          <a:xfrm>
            <a:off x="335902" y="914402"/>
            <a:ext cx="11607282" cy="2118048"/>
          </a:xfrm>
        </p:spPr>
        <p:txBody>
          <a:bodyPr>
            <a:normAutofit lnSpcReduction="10000"/>
          </a:bodyPr>
          <a:lstStyle/>
          <a:p>
            <a:r>
              <a:rPr lang="en-GB" sz="2000" dirty="0">
                <a:solidFill>
                  <a:srgbClr val="0070C0"/>
                </a:solidFill>
              </a:rPr>
              <a:t>Regarding the scenario below, could you come up with a care plan that </a:t>
            </a:r>
            <a:r>
              <a:rPr lang="en-GB" sz="2000" dirty="0" err="1">
                <a:solidFill>
                  <a:srgbClr val="0070C0"/>
                </a:solidFill>
              </a:rPr>
              <a:t>Achila</a:t>
            </a:r>
            <a:r>
              <a:rPr lang="en-GB" sz="2000" dirty="0">
                <a:solidFill>
                  <a:srgbClr val="0070C0"/>
                </a:solidFill>
              </a:rPr>
              <a:t> could put in place, concisely identifying the key problem and the goal and interventions with rationale?</a:t>
            </a:r>
          </a:p>
          <a:p>
            <a:r>
              <a:rPr lang="en-GB" sz="2000" dirty="0" err="1">
                <a:solidFill>
                  <a:srgbClr val="0070C0"/>
                </a:solidFill>
              </a:rPr>
              <a:t>Indika</a:t>
            </a:r>
            <a:r>
              <a:rPr lang="en-GB" sz="2000" dirty="0">
                <a:solidFill>
                  <a:srgbClr val="0070C0"/>
                </a:solidFill>
              </a:rPr>
              <a:t> has Parkinson’s disease and lives at home with his wife, Amaya. A community nurse, </a:t>
            </a:r>
            <a:r>
              <a:rPr lang="en-GB" sz="2000" dirty="0" err="1">
                <a:solidFill>
                  <a:srgbClr val="0070C0"/>
                </a:solidFill>
              </a:rPr>
              <a:t>Achila</a:t>
            </a:r>
            <a:r>
              <a:rPr lang="en-GB" sz="2000" dirty="0">
                <a:solidFill>
                  <a:srgbClr val="0070C0"/>
                </a:solidFill>
              </a:rPr>
              <a:t>, visits to check how the couple are managing.  </a:t>
            </a:r>
            <a:r>
              <a:rPr lang="en-GB" sz="2000" dirty="0" err="1">
                <a:solidFill>
                  <a:srgbClr val="0070C0"/>
                </a:solidFill>
              </a:rPr>
              <a:t>Indika</a:t>
            </a:r>
            <a:r>
              <a:rPr lang="en-GB" sz="2000" dirty="0">
                <a:solidFill>
                  <a:srgbClr val="0070C0"/>
                </a:solidFill>
              </a:rPr>
              <a:t> needs help from Amaya with most activities of living.  They seem to be coping well, except that Amaya looks tired.  They explain that while </a:t>
            </a:r>
            <a:r>
              <a:rPr lang="en-GB" sz="2000" dirty="0" err="1">
                <a:solidFill>
                  <a:srgbClr val="0070C0"/>
                </a:solidFill>
              </a:rPr>
              <a:t>Indika</a:t>
            </a:r>
            <a:r>
              <a:rPr lang="en-GB" sz="2000" dirty="0">
                <a:solidFill>
                  <a:srgbClr val="0070C0"/>
                </a:solidFill>
              </a:rPr>
              <a:t> does sleep well, Amaya is disturbed through the night due to </a:t>
            </a:r>
            <a:r>
              <a:rPr lang="en-GB" sz="2000" dirty="0" err="1">
                <a:solidFill>
                  <a:srgbClr val="0070C0"/>
                </a:solidFill>
              </a:rPr>
              <a:t>Indika</a:t>
            </a:r>
            <a:r>
              <a:rPr lang="en-GB" sz="2000" dirty="0">
                <a:solidFill>
                  <a:srgbClr val="0070C0"/>
                </a:solidFill>
              </a:rPr>
              <a:t> moving a lot, particularly his legs, and his noisy breathing.</a:t>
            </a:r>
          </a:p>
        </p:txBody>
      </p:sp>
      <p:graphicFrame>
        <p:nvGraphicFramePr>
          <p:cNvPr id="4" name="Table 4">
            <a:extLst>
              <a:ext uri="{FF2B5EF4-FFF2-40B4-BE49-F238E27FC236}">
                <a16:creationId xmlns:a16="http://schemas.microsoft.com/office/drawing/2014/main" id="{B3C7FFDD-8005-CB10-6979-D87FF582DD82}"/>
              </a:ext>
            </a:extLst>
          </p:cNvPr>
          <p:cNvGraphicFramePr>
            <a:graphicFrameLocks noGrp="1"/>
          </p:cNvGraphicFramePr>
          <p:nvPr>
            <p:extLst>
              <p:ext uri="{D42A27DB-BD31-4B8C-83A1-F6EECF244321}">
                <p14:modId xmlns:p14="http://schemas.microsoft.com/office/powerpoint/2010/main" val="4210217201"/>
              </p:ext>
            </p:extLst>
          </p:nvPr>
        </p:nvGraphicFramePr>
        <p:xfrm>
          <a:off x="505759" y="3083863"/>
          <a:ext cx="10686646" cy="741688"/>
        </p:xfrm>
        <a:graphic>
          <a:graphicData uri="http://schemas.openxmlformats.org/drawingml/2006/table">
            <a:tbl>
              <a:tblPr firstRow="1" bandRow="1">
                <a:effectLst/>
                <a:tableStyleId>{5C22544A-7EE6-4342-B048-85BDC9FD1C3A}</a:tableStyleId>
              </a:tblPr>
              <a:tblGrid>
                <a:gridCol w="1377214">
                  <a:extLst>
                    <a:ext uri="{9D8B030D-6E8A-4147-A177-3AD203B41FA5}">
                      <a16:colId xmlns:a16="http://schemas.microsoft.com/office/drawing/2014/main" val="224345535"/>
                    </a:ext>
                  </a:extLst>
                </a:gridCol>
                <a:gridCol w="1657359">
                  <a:extLst>
                    <a:ext uri="{9D8B030D-6E8A-4147-A177-3AD203B41FA5}">
                      <a16:colId xmlns:a16="http://schemas.microsoft.com/office/drawing/2014/main" val="3165342597"/>
                    </a:ext>
                  </a:extLst>
                </a:gridCol>
                <a:gridCol w="6188659">
                  <a:extLst>
                    <a:ext uri="{9D8B030D-6E8A-4147-A177-3AD203B41FA5}">
                      <a16:colId xmlns:a16="http://schemas.microsoft.com/office/drawing/2014/main" val="4166675228"/>
                    </a:ext>
                  </a:extLst>
                </a:gridCol>
                <a:gridCol w="1463414">
                  <a:extLst>
                    <a:ext uri="{9D8B030D-6E8A-4147-A177-3AD203B41FA5}">
                      <a16:colId xmlns:a16="http://schemas.microsoft.com/office/drawing/2014/main" val="1372264049"/>
                    </a:ext>
                  </a:extLst>
                </a:gridCol>
              </a:tblGrid>
              <a:tr h="370844">
                <a:tc>
                  <a:txBody>
                    <a:bodyPr/>
                    <a:lstStyle/>
                    <a:p>
                      <a:pPr lvl="0"/>
                      <a:r>
                        <a:rPr lang="en-GB" dirty="0"/>
                        <a:t>Problem</a:t>
                      </a:r>
                    </a:p>
                  </a:txBody>
                  <a:tcPr/>
                </a:tc>
                <a:tc>
                  <a:txBody>
                    <a:bodyPr/>
                    <a:lstStyle/>
                    <a:p>
                      <a:pPr lvl="0"/>
                      <a:r>
                        <a:rPr lang="en-GB"/>
                        <a:t>Goal</a:t>
                      </a:r>
                    </a:p>
                  </a:txBody>
                  <a:tcPr/>
                </a:tc>
                <a:tc>
                  <a:txBody>
                    <a:bodyPr/>
                    <a:lstStyle/>
                    <a:p>
                      <a:pPr lvl="0"/>
                      <a:r>
                        <a:rPr lang="en-GB" dirty="0"/>
                        <a:t>Intervention</a:t>
                      </a:r>
                    </a:p>
                  </a:txBody>
                  <a:tcPr/>
                </a:tc>
                <a:tc>
                  <a:txBody>
                    <a:bodyPr/>
                    <a:lstStyle/>
                    <a:p>
                      <a:pPr lvl="0"/>
                      <a:r>
                        <a:rPr lang="en-GB"/>
                        <a:t>Evaluation</a:t>
                      </a:r>
                    </a:p>
                  </a:txBody>
                  <a:tcPr/>
                </a:tc>
                <a:extLst>
                  <a:ext uri="{0D108BD9-81ED-4DB2-BD59-A6C34878D82A}">
                    <a16:rowId xmlns:a16="http://schemas.microsoft.com/office/drawing/2014/main" val="3328636604"/>
                  </a:ext>
                </a:extLst>
              </a:tr>
              <a:tr h="370844">
                <a:tc>
                  <a:txBody>
                    <a:bodyPr/>
                    <a:lstStyle/>
                    <a:p>
                      <a:pPr lvl="0"/>
                      <a:endParaRPr lang="en-GB" dirty="0"/>
                    </a:p>
                  </a:txBody>
                  <a:tcPr/>
                </a:tc>
                <a:tc>
                  <a:txBody>
                    <a:bodyPr/>
                    <a:lstStyle/>
                    <a:p>
                      <a:pPr lvl="0"/>
                      <a:endParaRPr lang="en-GB"/>
                    </a:p>
                  </a:txBody>
                  <a:tcPr/>
                </a:tc>
                <a:tc>
                  <a:txBody>
                    <a:bodyPr/>
                    <a:lstStyle/>
                    <a:p>
                      <a:pPr lvl="0"/>
                      <a:endParaRPr lang="en-GB"/>
                    </a:p>
                  </a:txBody>
                  <a:tcPr/>
                </a:tc>
                <a:tc>
                  <a:txBody>
                    <a:bodyPr/>
                    <a:lstStyle/>
                    <a:p>
                      <a:pPr lvl="0"/>
                      <a:endParaRPr lang="en-GB" dirty="0"/>
                    </a:p>
                  </a:txBody>
                  <a:tcPr/>
                </a:tc>
                <a:extLst>
                  <a:ext uri="{0D108BD9-81ED-4DB2-BD59-A6C34878D82A}">
                    <a16:rowId xmlns:a16="http://schemas.microsoft.com/office/drawing/2014/main" val="3880082648"/>
                  </a:ext>
                </a:extLst>
              </a:tr>
            </a:tbl>
          </a:graphicData>
        </a:graphic>
      </p:graphicFrame>
    </p:spTree>
    <p:extLst>
      <p:ext uri="{BB962C8B-B14F-4D97-AF65-F5344CB8AC3E}">
        <p14:creationId xmlns:p14="http://schemas.microsoft.com/office/powerpoint/2010/main" val="1143124384"/>
      </p:ext>
    </p:extLst>
  </p:cSld>
  <p:clrMapOvr>
    <a:masterClrMapping/>
  </p:clrMapOvr>
  <mc:AlternateContent xmlns:mc="http://schemas.openxmlformats.org/markup-compatibility/2006" xmlns:p14="http://schemas.microsoft.com/office/powerpoint/2010/main">
    <mc:Choice Requires="p14">
      <p:transition spd="slow" p14:dur="2000" advTm="156483"/>
    </mc:Choice>
    <mc:Fallback xmlns="">
      <p:transition spd="slow" advTm="15648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86437-F497-C477-5649-627CBB2C9056}"/>
              </a:ext>
            </a:extLst>
          </p:cNvPr>
          <p:cNvSpPr>
            <a:spLocks noGrp="1"/>
          </p:cNvSpPr>
          <p:nvPr>
            <p:ph type="title"/>
          </p:nvPr>
        </p:nvSpPr>
        <p:spPr/>
        <p:txBody>
          <a:bodyPr/>
          <a:lstStyle/>
          <a:p>
            <a:r>
              <a:rPr lang="en-GB" b="1" dirty="0">
                <a:solidFill>
                  <a:srgbClr val="0070C0"/>
                </a:solidFill>
              </a:rPr>
              <a:t>Aims</a:t>
            </a:r>
            <a:endParaRPr lang="en-SE" b="1" dirty="0">
              <a:solidFill>
                <a:srgbClr val="0070C0"/>
              </a:solidFill>
            </a:endParaRPr>
          </a:p>
        </p:txBody>
      </p:sp>
      <p:sp>
        <p:nvSpPr>
          <p:cNvPr id="3" name="Content Placeholder 2">
            <a:extLst>
              <a:ext uri="{FF2B5EF4-FFF2-40B4-BE49-F238E27FC236}">
                <a16:creationId xmlns:a16="http://schemas.microsoft.com/office/drawing/2014/main" id="{955EAADD-A301-109F-8EFC-1CA571189100}"/>
              </a:ext>
            </a:extLst>
          </p:cNvPr>
          <p:cNvSpPr>
            <a:spLocks noGrp="1"/>
          </p:cNvSpPr>
          <p:nvPr>
            <p:ph idx="1"/>
          </p:nvPr>
        </p:nvSpPr>
        <p:spPr/>
        <p:txBody>
          <a:bodyPr/>
          <a:lstStyle/>
          <a:p>
            <a:pPr marL="0" indent="0">
              <a:buNone/>
            </a:pPr>
            <a:r>
              <a:rPr lang="en-GB" dirty="0">
                <a:solidFill>
                  <a:srgbClr val="0070C0"/>
                </a:solidFill>
              </a:rPr>
              <a:t>To understand how to care for people with NDDs with regard to the AL of sleeping.</a:t>
            </a:r>
          </a:p>
          <a:p>
            <a:pPr marL="0" indent="0">
              <a:buNone/>
            </a:pPr>
            <a:endParaRPr lang="en-SE" dirty="0"/>
          </a:p>
        </p:txBody>
      </p:sp>
    </p:spTree>
    <p:extLst>
      <p:ext uri="{BB962C8B-B14F-4D97-AF65-F5344CB8AC3E}">
        <p14:creationId xmlns:p14="http://schemas.microsoft.com/office/powerpoint/2010/main" val="3095192600"/>
      </p:ext>
    </p:extLst>
  </p:cSld>
  <p:clrMapOvr>
    <a:masterClrMapping/>
  </p:clrMapOvr>
  <mc:AlternateContent xmlns:mc="http://schemas.openxmlformats.org/markup-compatibility/2006" xmlns:p14="http://schemas.microsoft.com/office/powerpoint/2010/main">
    <mc:Choice Requires="p14">
      <p:transition spd="slow" p14:dur="2000" advTm="20137"/>
    </mc:Choice>
    <mc:Fallback xmlns="">
      <p:transition spd="slow" advTm="20137"/>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AA4E0-C909-B4FF-DA5C-73919A6DF27C}"/>
              </a:ext>
            </a:extLst>
          </p:cNvPr>
          <p:cNvSpPr>
            <a:spLocks noGrp="1"/>
          </p:cNvSpPr>
          <p:nvPr>
            <p:ph type="title"/>
          </p:nvPr>
        </p:nvSpPr>
        <p:spPr>
          <a:xfrm>
            <a:off x="838200" y="169182"/>
            <a:ext cx="10515600" cy="455969"/>
          </a:xfrm>
        </p:spPr>
        <p:txBody>
          <a:bodyPr>
            <a:normAutofit fontScale="90000"/>
          </a:bodyPr>
          <a:lstStyle/>
          <a:p>
            <a:r>
              <a:rPr lang="en-GB" b="1" dirty="0">
                <a:solidFill>
                  <a:srgbClr val="0070C0"/>
                </a:solidFill>
              </a:rPr>
              <a:t>Scenario – my effort- you may do better…</a:t>
            </a:r>
          </a:p>
        </p:txBody>
      </p:sp>
      <p:graphicFrame>
        <p:nvGraphicFramePr>
          <p:cNvPr id="4" name="Table 4">
            <a:extLst>
              <a:ext uri="{FF2B5EF4-FFF2-40B4-BE49-F238E27FC236}">
                <a16:creationId xmlns:a16="http://schemas.microsoft.com/office/drawing/2014/main" id="{B3C7FFDD-8005-CB10-6979-D87FF582DD82}"/>
              </a:ext>
            </a:extLst>
          </p:cNvPr>
          <p:cNvGraphicFramePr>
            <a:graphicFrameLocks noGrp="1"/>
          </p:cNvGraphicFramePr>
          <p:nvPr>
            <p:extLst>
              <p:ext uri="{D42A27DB-BD31-4B8C-83A1-F6EECF244321}">
                <p14:modId xmlns:p14="http://schemas.microsoft.com/office/powerpoint/2010/main" val="481714220"/>
              </p:ext>
            </p:extLst>
          </p:nvPr>
        </p:nvGraphicFramePr>
        <p:xfrm>
          <a:off x="188517" y="625152"/>
          <a:ext cx="11745335" cy="4786604"/>
        </p:xfrm>
        <a:graphic>
          <a:graphicData uri="http://schemas.openxmlformats.org/drawingml/2006/table">
            <a:tbl>
              <a:tblPr firstRow="1" bandRow="1">
                <a:effectLst/>
                <a:tableStyleId>{5C22544A-7EE6-4342-B048-85BDC9FD1C3A}</a:tableStyleId>
              </a:tblPr>
              <a:tblGrid>
                <a:gridCol w="1220405">
                  <a:extLst>
                    <a:ext uri="{9D8B030D-6E8A-4147-A177-3AD203B41FA5}">
                      <a16:colId xmlns:a16="http://schemas.microsoft.com/office/drawing/2014/main" val="224345535"/>
                    </a:ext>
                  </a:extLst>
                </a:gridCol>
                <a:gridCol w="1129005">
                  <a:extLst>
                    <a:ext uri="{9D8B030D-6E8A-4147-A177-3AD203B41FA5}">
                      <a16:colId xmlns:a16="http://schemas.microsoft.com/office/drawing/2014/main" val="3165342597"/>
                    </a:ext>
                  </a:extLst>
                </a:gridCol>
                <a:gridCol w="7968342">
                  <a:extLst>
                    <a:ext uri="{9D8B030D-6E8A-4147-A177-3AD203B41FA5}">
                      <a16:colId xmlns:a16="http://schemas.microsoft.com/office/drawing/2014/main" val="4166675228"/>
                    </a:ext>
                  </a:extLst>
                </a:gridCol>
                <a:gridCol w="1427583">
                  <a:extLst>
                    <a:ext uri="{9D8B030D-6E8A-4147-A177-3AD203B41FA5}">
                      <a16:colId xmlns:a16="http://schemas.microsoft.com/office/drawing/2014/main" val="1372264049"/>
                    </a:ext>
                  </a:extLst>
                </a:gridCol>
              </a:tblGrid>
              <a:tr h="493274">
                <a:tc>
                  <a:txBody>
                    <a:bodyPr/>
                    <a:lstStyle/>
                    <a:p>
                      <a:pPr lvl="0"/>
                      <a:r>
                        <a:rPr lang="en-GB" dirty="0"/>
                        <a:t>Problem</a:t>
                      </a:r>
                    </a:p>
                  </a:txBody>
                  <a:tcPr/>
                </a:tc>
                <a:tc>
                  <a:txBody>
                    <a:bodyPr/>
                    <a:lstStyle/>
                    <a:p>
                      <a:pPr lvl="0"/>
                      <a:r>
                        <a:rPr lang="en-GB"/>
                        <a:t>Goal</a:t>
                      </a:r>
                    </a:p>
                  </a:txBody>
                  <a:tcPr/>
                </a:tc>
                <a:tc>
                  <a:txBody>
                    <a:bodyPr/>
                    <a:lstStyle/>
                    <a:p>
                      <a:pPr lvl="0"/>
                      <a:r>
                        <a:rPr lang="en-GB" dirty="0"/>
                        <a:t>Intervention (with rationale)</a:t>
                      </a:r>
                    </a:p>
                  </a:txBody>
                  <a:tcPr/>
                </a:tc>
                <a:tc>
                  <a:txBody>
                    <a:bodyPr/>
                    <a:lstStyle/>
                    <a:p>
                      <a:pPr lvl="0"/>
                      <a:r>
                        <a:rPr lang="en-GB"/>
                        <a:t>Evaluation</a:t>
                      </a:r>
                    </a:p>
                  </a:txBody>
                  <a:tcPr/>
                </a:tc>
                <a:extLst>
                  <a:ext uri="{0D108BD9-81ED-4DB2-BD59-A6C34878D82A}">
                    <a16:rowId xmlns:a16="http://schemas.microsoft.com/office/drawing/2014/main" val="3328636604"/>
                  </a:ext>
                </a:extLst>
              </a:tr>
              <a:tr h="4293330">
                <a:tc>
                  <a:txBody>
                    <a:bodyPr/>
                    <a:lstStyle/>
                    <a:p>
                      <a:pPr lvl="0"/>
                      <a:r>
                        <a:rPr lang="en-GB" sz="1400" dirty="0"/>
                        <a:t>Amaya, </a:t>
                      </a:r>
                      <a:r>
                        <a:rPr lang="en-GB" sz="1400" dirty="0" err="1"/>
                        <a:t>Indika’s</a:t>
                      </a:r>
                      <a:r>
                        <a:rPr lang="en-GB" sz="1400" dirty="0"/>
                        <a:t> wife and main caregiver experiences sleep disturbance due to </a:t>
                      </a:r>
                      <a:r>
                        <a:rPr lang="en-GB" sz="1400" dirty="0" err="1"/>
                        <a:t>Indika’s</a:t>
                      </a:r>
                      <a:r>
                        <a:rPr lang="en-GB" sz="1400" dirty="0"/>
                        <a:t> movement and noisy breathing at night.</a:t>
                      </a:r>
                    </a:p>
                  </a:txBody>
                  <a:tcPr/>
                </a:tc>
                <a:tc>
                  <a:txBody>
                    <a:bodyPr/>
                    <a:lstStyle/>
                    <a:p>
                      <a:pPr lvl="0"/>
                      <a:r>
                        <a:rPr lang="en-GB" sz="1400" dirty="0"/>
                        <a:t>Improve sleep quality for Amaya by reducing disturbance caused by </a:t>
                      </a:r>
                      <a:r>
                        <a:rPr lang="en-GB" sz="1400" dirty="0" err="1"/>
                        <a:t>Indika’s</a:t>
                      </a:r>
                      <a:r>
                        <a:rPr lang="en-GB" sz="1400" dirty="0"/>
                        <a:t> movement and breathing.</a:t>
                      </a:r>
                    </a:p>
                  </a:txBody>
                  <a:tcPr/>
                </a:tc>
                <a:tc>
                  <a:txBody>
                    <a:bodyPr/>
                    <a:lstStyle/>
                    <a:p>
                      <a:pPr marL="342900" lvl="0" indent="-342900">
                        <a:buFont typeface="+mj-lt"/>
                        <a:buAutoNum type="arabicPeriod"/>
                      </a:pPr>
                      <a:r>
                        <a:rPr lang="en-GB" sz="1400" dirty="0"/>
                        <a:t>Consult with </a:t>
                      </a:r>
                      <a:r>
                        <a:rPr lang="en-GB" sz="1400" dirty="0" err="1"/>
                        <a:t>Indika’s</a:t>
                      </a:r>
                      <a:r>
                        <a:rPr lang="en-GB" sz="1400" dirty="0"/>
                        <a:t> healthcare provider to review his current medications and consider adjustment that may help reduce movement and noisy breathing during sleep.  Explore the possibility of prescribing medications specifically targeting restless leg syndrome or other sleep-related symptoms. (Medications can help alleviate movement disturbances and respiratory issues associated with PD).</a:t>
                      </a:r>
                    </a:p>
                    <a:p>
                      <a:pPr marL="342900" lvl="0" indent="-342900">
                        <a:buFont typeface="+mj-lt"/>
                        <a:buAutoNum type="arabicPeriod"/>
                      </a:pPr>
                      <a:r>
                        <a:rPr lang="en-GB" sz="1400" dirty="0"/>
                        <a:t>Sleep environment optimization – Ensure bedroom is quiet, dark and at a comfortable temperature conducive to sleep.  Use ear-plugs or a white noise machine for Amaya to minimize the impact of </a:t>
                      </a:r>
                      <a:r>
                        <a:rPr lang="en-GB" sz="1400" dirty="0" err="1"/>
                        <a:t>Indika’s</a:t>
                      </a:r>
                      <a:r>
                        <a:rPr lang="en-GB" sz="1400" dirty="0"/>
                        <a:t> noisy breathing.  Consider using a separate bed, or mattress with minimal motion transfer to minimize disruption caused by </a:t>
                      </a:r>
                      <a:r>
                        <a:rPr lang="en-GB" sz="1400" dirty="0" err="1"/>
                        <a:t>Indika’s</a:t>
                      </a:r>
                      <a:r>
                        <a:rPr lang="en-GB" sz="1400" dirty="0"/>
                        <a:t> movement. (A sleep-conducive environment can enhance the quality of sleep for Amaya by reducing external disturbances and increasing comfort).</a:t>
                      </a:r>
                    </a:p>
                    <a:p>
                      <a:pPr marL="342900" lvl="0" indent="-342900">
                        <a:buFont typeface="+mj-lt"/>
                        <a:buAutoNum type="arabicPeriod"/>
                      </a:pPr>
                      <a:r>
                        <a:rPr lang="en-GB" sz="1400" dirty="0"/>
                        <a:t>Recommend </a:t>
                      </a:r>
                      <a:r>
                        <a:rPr lang="en-GB" sz="1400" dirty="0" err="1"/>
                        <a:t>Indika</a:t>
                      </a:r>
                      <a:r>
                        <a:rPr lang="en-GB" sz="1400" dirty="0"/>
                        <a:t> to consider using assistive devices such as leg supports or pillows to minimize leg movements during sleep.  Encourage </a:t>
                      </a:r>
                      <a:r>
                        <a:rPr lang="en-GB" sz="1400" dirty="0" err="1"/>
                        <a:t>Indika</a:t>
                      </a:r>
                      <a:r>
                        <a:rPr lang="en-GB" sz="1400" dirty="0"/>
                        <a:t> to try different sleeping positions that can help reduce noisy breathing, such as sleeping on his side. (These measures can help decrease disturbance for Amaya).</a:t>
                      </a:r>
                    </a:p>
                    <a:p>
                      <a:pPr marL="342900" lvl="0" indent="-342900">
                        <a:buFont typeface="+mj-lt"/>
                        <a:buAutoNum type="arabicPeriod"/>
                      </a:pPr>
                      <a:r>
                        <a:rPr lang="en-GB" sz="1400" dirty="0"/>
                        <a:t>Provide the couple with education on maintaining good sleep hygiene practices including consistent sleep and waking times, avoiding stimulants close to bedtime and establishing a relaxing bedtime routine. (Good sleep hygiene practices promote better sleep quality, improving wellbeing).</a:t>
                      </a:r>
                    </a:p>
                    <a:p>
                      <a:pPr marL="342900" lvl="0" indent="-342900">
                        <a:buFont typeface="+mj-lt"/>
                        <a:buAutoNum type="arabicPeriod"/>
                      </a:pPr>
                      <a:r>
                        <a:rPr lang="en-GB" sz="1400" dirty="0"/>
                        <a:t>Discuss the option of respite care with the couple, allowing Amaya regular breaks and opportunities for uninterrupted sleep. (This would enable Amaya to rest and recover, reducing caregiver burden and improving her wellbeing).</a:t>
                      </a:r>
                    </a:p>
                  </a:txBody>
                  <a:tcPr/>
                </a:tc>
                <a:tc>
                  <a:txBody>
                    <a:bodyPr/>
                    <a:lstStyle/>
                    <a:p>
                      <a:pPr lvl="0"/>
                      <a:r>
                        <a:rPr lang="en-GB" sz="1400" dirty="0"/>
                        <a:t>1 </a:t>
                      </a:r>
                      <a:r>
                        <a:rPr lang="en-GB" sz="1400" dirty="0" err="1"/>
                        <a:t>Achila</a:t>
                      </a:r>
                      <a:r>
                        <a:rPr lang="en-GB" sz="1400" dirty="0"/>
                        <a:t> to implement any changes based on medical review by (date).</a:t>
                      </a:r>
                    </a:p>
                    <a:p>
                      <a:pPr lvl="0"/>
                      <a:r>
                        <a:rPr lang="en-GB" sz="1400" dirty="0"/>
                        <a:t>2 </a:t>
                      </a:r>
                      <a:r>
                        <a:rPr lang="en-GB" sz="1400" dirty="0" err="1"/>
                        <a:t>Achila</a:t>
                      </a:r>
                      <a:r>
                        <a:rPr lang="en-GB" sz="1400" dirty="0"/>
                        <a:t> to visit weekly initially to review effectiveness of the interventions with the couple and make modifications as appropriate.</a:t>
                      </a:r>
                    </a:p>
                  </a:txBody>
                  <a:tcPr/>
                </a:tc>
                <a:extLst>
                  <a:ext uri="{0D108BD9-81ED-4DB2-BD59-A6C34878D82A}">
                    <a16:rowId xmlns:a16="http://schemas.microsoft.com/office/drawing/2014/main" val="3880082648"/>
                  </a:ext>
                </a:extLst>
              </a:tr>
            </a:tbl>
          </a:graphicData>
        </a:graphic>
      </p:graphicFrame>
    </p:spTree>
    <p:extLst>
      <p:ext uri="{BB962C8B-B14F-4D97-AF65-F5344CB8AC3E}">
        <p14:creationId xmlns:p14="http://schemas.microsoft.com/office/powerpoint/2010/main" val="853573520"/>
      </p:ext>
    </p:extLst>
  </p:cSld>
  <p:clrMapOvr>
    <a:masterClrMapping/>
  </p:clrMapOvr>
  <mc:AlternateContent xmlns:mc="http://schemas.openxmlformats.org/markup-compatibility/2006" xmlns:p14="http://schemas.microsoft.com/office/powerpoint/2010/main">
    <mc:Choice Requires="p14">
      <p:transition spd="slow" p14:dur="2000" advTm="313060"/>
    </mc:Choice>
    <mc:Fallback xmlns="">
      <p:transition spd="slow" advTm="31306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F287F-0D63-161F-E252-B0F077D248BC}"/>
              </a:ext>
            </a:extLst>
          </p:cNvPr>
          <p:cNvSpPr>
            <a:spLocks noGrp="1"/>
          </p:cNvSpPr>
          <p:nvPr>
            <p:ph type="title"/>
          </p:nvPr>
        </p:nvSpPr>
        <p:spPr>
          <a:xfrm>
            <a:off x="838200" y="365126"/>
            <a:ext cx="10515600" cy="409316"/>
          </a:xfrm>
        </p:spPr>
        <p:txBody>
          <a:bodyPr>
            <a:normAutofit fontScale="90000"/>
          </a:bodyPr>
          <a:lstStyle/>
          <a:p>
            <a:r>
              <a:rPr lang="en-GB" b="1" dirty="0">
                <a:solidFill>
                  <a:srgbClr val="0070C0"/>
                </a:solidFill>
              </a:rPr>
              <a:t>References</a:t>
            </a:r>
          </a:p>
        </p:txBody>
      </p:sp>
      <p:sp>
        <p:nvSpPr>
          <p:cNvPr id="3" name="Content Placeholder 2">
            <a:extLst>
              <a:ext uri="{FF2B5EF4-FFF2-40B4-BE49-F238E27FC236}">
                <a16:creationId xmlns:a16="http://schemas.microsoft.com/office/drawing/2014/main" id="{0D5EF80A-B76D-754A-FDF8-6C44C2DE1656}"/>
              </a:ext>
            </a:extLst>
          </p:cNvPr>
          <p:cNvSpPr>
            <a:spLocks noGrp="1"/>
          </p:cNvSpPr>
          <p:nvPr>
            <p:ph idx="1"/>
          </p:nvPr>
        </p:nvSpPr>
        <p:spPr>
          <a:xfrm>
            <a:off x="307910" y="942392"/>
            <a:ext cx="11607282" cy="5234571"/>
          </a:xfrm>
        </p:spPr>
        <p:txBody>
          <a:bodyPr/>
          <a:lstStyle/>
          <a:p>
            <a:r>
              <a:rPr lang="en-GB" sz="1600" b="0" i="0" dirty="0" err="1">
                <a:solidFill>
                  <a:srgbClr val="0070C0"/>
                </a:solidFill>
                <a:effectLst/>
              </a:rPr>
              <a:t>Boentert</a:t>
            </a:r>
            <a:r>
              <a:rPr lang="en-GB" sz="1600" b="0" i="0" dirty="0">
                <a:solidFill>
                  <a:srgbClr val="0070C0"/>
                </a:solidFill>
                <a:effectLst/>
              </a:rPr>
              <a:t> M. Sleep disturbances in patients with amyotrophic lateral sclerosis: current perspectives. Nat Sci Sleep. 2019 Aug 9;11:97-111. </a:t>
            </a:r>
            <a:r>
              <a:rPr lang="en-GB" sz="1600" b="0" i="0" dirty="0" err="1">
                <a:solidFill>
                  <a:srgbClr val="0070C0"/>
                </a:solidFill>
                <a:effectLst/>
              </a:rPr>
              <a:t>doi</a:t>
            </a:r>
            <a:r>
              <a:rPr lang="en-GB" sz="1600" b="0" i="0" dirty="0">
                <a:solidFill>
                  <a:srgbClr val="0070C0"/>
                </a:solidFill>
                <a:effectLst/>
              </a:rPr>
              <a:t>: 10.2147/NSS.S183504. PMID: 31496852; PMCID: PMC6701267.</a:t>
            </a:r>
            <a:endParaRPr lang="en-GB" sz="1600" dirty="0">
              <a:solidFill>
                <a:srgbClr val="0070C0"/>
              </a:solidFill>
            </a:endParaRPr>
          </a:p>
          <a:p>
            <a:r>
              <a:rPr lang="en-GB" sz="1600" dirty="0" err="1">
                <a:solidFill>
                  <a:srgbClr val="0070C0"/>
                </a:solidFill>
              </a:rPr>
              <a:t>Coss</a:t>
            </a:r>
            <a:r>
              <a:rPr lang="en-GB" sz="1600" dirty="0">
                <a:solidFill>
                  <a:srgbClr val="0070C0"/>
                </a:solidFill>
              </a:rPr>
              <a:t> K (2019) More than movement: treating sleep problems in Parkinson’s, Inquiry, </a:t>
            </a:r>
            <a:r>
              <a:rPr lang="en-GB" sz="1600" i="1" dirty="0">
                <a:solidFill>
                  <a:srgbClr val="0070C0"/>
                </a:solidFill>
              </a:rPr>
              <a:t>University of Minnesota, </a:t>
            </a:r>
            <a:r>
              <a:rPr lang="en-GB" sz="1600" dirty="0">
                <a:solidFill>
                  <a:srgbClr val="0070C0"/>
                </a:solidFill>
                <a:hlinkClick r:id="rId2"/>
              </a:rPr>
              <a:t>https://research.umn.edu/inquiry/post/more-movement-treating-sleep-problems-parkinsons</a:t>
            </a:r>
            <a:endParaRPr lang="en-GB" sz="1600" dirty="0">
              <a:solidFill>
                <a:srgbClr val="0070C0"/>
              </a:solidFill>
            </a:endParaRPr>
          </a:p>
          <a:p>
            <a:r>
              <a:rPr lang="en-GB" sz="1600" b="0" i="0" dirty="0">
                <a:solidFill>
                  <a:srgbClr val="0070C0"/>
                </a:solidFill>
                <a:effectLst/>
              </a:rPr>
              <a:t>Herzog-</a:t>
            </a:r>
            <a:r>
              <a:rPr lang="en-GB" sz="1600" b="0" i="0" dirty="0" err="1">
                <a:solidFill>
                  <a:srgbClr val="0070C0"/>
                </a:solidFill>
                <a:effectLst/>
              </a:rPr>
              <a:t>Krzywoszanska</a:t>
            </a:r>
            <a:r>
              <a:rPr lang="en-GB" sz="1600" b="0" i="0" dirty="0">
                <a:solidFill>
                  <a:srgbClr val="0070C0"/>
                </a:solidFill>
                <a:effectLst/>
              </a:rPr>
              <a:t> R, </a:t>
            </a:r>
            <a:r>
              <a:rPr lang="en-GB" sz="1600" b="0" i="0" dirty="0" err="1">
                <a:solidFill>
                  <a:srgbClr val="0070C0"/>
                </a:solidFill>
                <a:effectLst/>
              </a:rPr>
              <a:t>Krzywoszanski</a:t>
            </a:r>
            <a:r>
              <a:rPr lang="en-GB" sz="1600" b="0" i="0" dirty="0">
                <a:solidFill>
                  <a:srgbClr val="0070C0"/>
                </a:solidFill>
                <a:effectLst/>
              </a:rPr>
              <a:t> L. Sleep Disorders in Huntington's Disease. Front Psychiatry. 2019 Apr 12;10:221. </a:t>
            </a:r>
            <a:r>
              <a:rPr lang="en-GB" sz="1600" b="0" i="0" dirty="0" err="1">
                <a:solidFill>
                  <a:srgbClr val="0070C0"/>
                </a:solidFill>
                <a:effectLst/>
              </a:rPr>
              <a:t>doi</a:t>
            </a:r>
            <a:r>
              <a:rPr lang="en-GB" sz="1600" b="0" i="0" dirty="0">
                <a:solidFill>
                  <a:srgbClr val="0070C0"/>
                </a:solidFill>
                <a:effectLst/>
              </a:rPr>
              <a:t>: 10.3389/fpsyt.2019.00221. PMID: 31031659; PMCID: PMC6474183.</a:t>
            </a:r>
          </a:p>
          <a:p>
            <a:r>
              <a:rPr lang="en-GB" sz="1600" dirty="0">
                <a:solidFill>
                  <a:srgbClr val="0070C0"/>
                </a:solidFill>
              </a:rPr>
              <a:t>Morton J (Wild E, Editor) (2013) HD Buzz special feature: Huntington’s disease and sleep, https://en.hdbuzz.net/115</a:t>
            </a:r>
          </a:p>
          <a:p>
            <a:r>
              <a:rPr lang="en-GB" sz="1600" dirty="0" err="1">
                <a:solidFill>
                  <a:srgbClr val="0070C0"/>
                </a:solidFill>
              </a:rPr>
              <a:t>Pushpanathan</a:t>
            </a:r>
            <a:r>
              <a:rPr lang="en-GB" sz="1600" dirty="0">
                <a:solidFill>
                  <a:srgbClr val="0070C0"/>
                </a:solidFill>
              </a:rPr>
              <a:t> M et al (2016) The relationship between sleep and cognition in Parkinson’s disease: a meta analysis, Sleep Medicine Reviews, 26, 21-32, https://www.sciencedirect.com/science/article/abs/pii/S1087079215000696</a:t>
            </a:r>
          </a:p>
          <a:p>
            <a:r>
              <a:rPr lang="en-GB" sz="1600" dirty="0" err="1">
                <a:solidFill>
                  <a:srgbClr val="0070C0"/>
                </a:solidFill>
              </a:rPr>
              <a:t>Pushpanathan</a:t>
            </a:r>
            <a:r>
              <a:rPr lang="en-GB" sz="1600" dirty="0">
                <a:solidFill>
                  <a:srgbClr val="0070C0"/>
                </a:solidFill>
              </a:rPr>
              <a:t> M et al (2019) Parkinson’s disease: when you sleep better, you feel better, Research Impact, </a:t>
            </a:r>
            <a:r>
              <a:rPr lang="en-GB" sz="1600" i="1" dirty="0">
                <a:solidFill>
                  <a:srgbClr val="0070C0"/>
                </a:solidFill>
              </a:rPr>
              <a:t>University of Western Australia</a:t>
            </a:r>
            <a:r>
              <a:rPr lang="en-GB" sz="1600" dirty="0">
                <a:solidFill>
                  <a:srgbClr val="0070C0"/>
                </a:solidFill>
              </a:rPr>
              <a:t>, </a:t>
            </a:r>
            <a:r>
              <a:rPr lang="en-GB" sz="1600" dirty="0">
                <a:solidFill>
                  <a:srgbClr val="0070C0"/>
                </a:solidFill>
                <a:hlinkClick r:id="rId3"/>
              </a:rPr>
              <a:t>https://researchimpact.uwa.edu.au/research-impact-stories/parkinsons-and-sleep/</a:t>
            </a:r>
            <a:endParaRPr lang="en-GB" sz="1600" dirty="0">
              <a:solidFill>
                <a:srgbClr val="0070C0"/>
              </a:solidFill>
            </a:endParaRPr>
          </a:p>
          <a:p>
            <a:endParaRPr lang="en-GB" dirty="0"/>
          </a:p>
        </p:txBody>
      </p:sp>
    </p:spTree>
    <p:extLst>
      <p:ext uri="{BB962C8B-B14F-4D97-AF65-F5344CB8AC3E}">
        <p14:creationId xmlns:p14="http://schemas.microsoft.com/office/powerpoint/2010/main" val="4140428602"/>
      </p:ext>
    </p:extLst>
  </p:cSld>
  <p:clrMapOvr>
    <a:masterClrMapping/>
  </p:clrMapOvr>
  <mc:AlternateContent xmlns:mc="http://schemas.openxmlformats.org/markup-compatibility/2006" xmlns:p14="http://schemas.microsoft.com/office/powerpoint/2010/main">
    <mc:Choice Requires="p14">
      <p:transition spd="slow" p14:dur="2000" advTm="10276"/>
    </mc:Choice>
    <mc:Fallback xmlns="">
      <p:transition spd="slow" advTm="10276"/>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E8A3B-B979-C0E1-D1F5-85BE2A072B0E}"/>
              </a:ext>
            </a:extLst>
          </p:cNvPr>
          <p:cNvSpPr>
            <a:spLocks noGrp="1"/>
          </p:cNvSpPr>
          <p:nvPr>
            <p:ph type="title"/>
          </p:nvPr>
        </p:nvSpPr>
        <p:spPr/>
        <p:txBody>
          <a:bodyPr/>
          <a:lstStyle/>
          <a:p>
            <a:r>
              <a:rPr lang="en-US" dirty="0">
                <a:solidFill>
                  <a:srgbClr val="0070C0"/>
                </a:solidFill>
              </a:rPr>
              <a:t>Any questions?</a:t>
            </a:r>
          </a:p>
        </p:txBody>
      </p:sp>
      <p:pic>
        <p:nvPicPr>
          <p:cNvPr id="1026" name="Picture 2" descr="1,000+ Free Questions &amp; Question Mark Images - Pixabay">
            <a:extLst>
              <a:ext uri="{FF2B5EF4-FFF2-40B4-BE49-F238E27FC236}">
                <a16:creationId xmlns:a16="http://schemas.microsoft.com/office/drawing/2014/main" id="{E5BF4FE9-F1A6-6DC9-FC0F-56DD57AB9D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1370" y="1270517"/>
            <a:ext cx="4618653" cy="4618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504706"/>
      </p:ext>
    </p:extLst>
  </p:cSld>
  <p:clrMapOvr>
    <a:masterClrMapping/>
  </p:clrMapOvr>
  <mc:AlternateContent xmlns:mc="http://schemas.openxmlformats.org/markup-compatibility/2006" xmlns:p14="http://schemas.microsoft.com/office/powerpoint/2010/main">
    <mc:Choice Requires="p14">
      <p:transition spd="slow" p14:dur="2000" advTm="24615"/>
    </mc:Choice>
    <mc:Fallback xmlns="">
      <p:transition spd="slow" advTm="24615"/>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9DFBA-4A88-CF3F-A759-3E072FA860F8}"/>
              </a:ext>
            </a:extLst>
          </p:cNvPr>
          <p:cNvSpPr>
            <a:spLocks noGrp="1"/>
          </p:cNvSpPr>
          <p:nvPr>
            <p:ph type="title"/>
          </p:nvPr>
        </p:nvSpPr>
        <p:spPr/>
        <p:txBody>
          <a:bodyPr/>
          <a:lstStyle/>
          <a:p>
            <a:r>
              <a:rPr lang="en-US" dirty="0">
                <a:solidFill>
                  <a:srgbClr val="0070C0"/>
                </a:solidFill>
              </a:rPr>
              <a:t>Thank you </a:t>
            </a:r>
          </a:p>
        </p:txBody>
      </p:sp>
      <p:pic>
        <p:nvPicPr>
          <p:cNvPr id="2050" name="Picture 2" descr="Thank You&quot; and &quot;Questions?&quot; - Two Slides You Can Lose">
            <a:extLst>
              <a:ext uri="{FF2B5EF4-FFF2-40B4-BE49-F238E27FC236}">
                <a16:creationId xmlns:a16="http://schemas.microsoft.com/office/drawing/2014/main" id="{B1618645-0E7A-4BFA-C688-8F77C32069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804" y="1507380"/>
            <a:ext cx="6096000" cy="406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193478"/>
      </p:ext>
    </p:extLst>
  </p:cSld>
  <p:clrMapOvr>
    <a:masterClrMapping/>
  </p:clrMapOvr>
  <mc:AlternateContent xmlns:mc="http://schemas.openxmlformats.org/markup-compatibility/2006" xmlns:p14="http://schemas.microsoft.com/office/powerpoint/2010/main">
    <mc:Choice Requires="p14">
      <p:transition spd="slow" p14:dur="2000" advTm="84738"/>
    </mc:Choice>
    <mc:Fallback xmlns="">
      <p:transition spd="slow" advTm="84738"/>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97059-9A1A-24B5-7557-695944A047A3}"/>
              </a:ext>
            </a:extLst>
          </p:cNvPr>
          <p:cNvSpPr>
            <a:spLocks noGrp="1"/>
          </p:cNvSpPr>
          <p:nvPr>
            <p:ph type="title"/>
          </p:nvPr>
        </p:nvSpPr>
        <p:spPr/>
        <p:txBody>
          <a:bodyPr/>
          <a:lstStyle/>
          <a:p>
            <a:r>
              <a:rPr lang="en-GB" b="1">
                <a:solidFill>
                  <a:srgbClr val="0070C0"/>
                </a:solidFill>
              </a:rPr>
              <a:t>Duration - </a:t>
            </a:r>
            <a:r>
              <a:rPr lang="en-GB" b="1" dirty="0">
                <a:solidFill>
                  <a:srgbClr val="0070C0"/>
                </a:solidFill>
              </a:rPr>
              <a:t>2 hours, 20 minutes</a:t>
            </a:r>
          </a:p>
        </p:txBody>
      </p:sp>
      <p:sp>
        <p:nvSpPr>
          <p:cNvPr id="3" name="Content Placeholder 2">
            <a:extLst>
              <a:ext uri="{FF2B5EF4-FFF2-40B4-BE49-F238E27FC236}">
                <a16:creationId xmlns:a16="http://schemas.microsoft.com/office/drawing/2014/main" id="{522C8003-A747-87F6-5F42-64ADB01EB8AA}"/>
              </a:ext>
            </a:extLst>
          </p:cNvPr>
          <p:cNvSpPr>
            <a:spLocks noGrp="1"/>
          </p:cNvSpPr>
          <p:nvPr>
            <p:ph idx="1"/>
          </p:nvPr>
        </p:nvSpPr>
        <p:spPr/>
        <p:txBody>
          <a:bodyPr/>
          <a:lstStyle/>
          <a:p>
            <a:r>
              <a:rPr lang="en-GB" dirty="0">
                <a:solidFill>
                  <a:srgbClr val="0070C0"/>
                </a:solidFill>
              </a:rPr>
              <a:t>Recorded lecture time-   1 hour, 30 mins</a:t>
            </a:r>
          </a:p>
          <a:p>
            <a:r>
              <a:rPr lang="en-GB" dirty="0">
                <a:solidFill>
                  <a:srgbClr val="0070C0"/>
                </a:solidFill>
              </a:rPr>
              <a:t>Activity 1 – Care Planning – 20 minutes</a:t>
            </a:r>
          </a:p>
          <a:p>
            <a:r>
              <a:rPr lang="en-GB" dirty="0">
                <a:solidFill>
                  <a:srgbClr val="0070C0"/>
                </a:solidFill>
              </a:rPr>
              <a:t>Tutor-led discussion on activity 1 – 20 minutes</a:t>
            </a:r>
          </a:p>
          <a:p>
            <a:r>
              <a:rPr lang="en-GB" dirty="0">
                <a:solidFill>
                  <a:srgbClr val="0070C0"/>
                </a:solidFill>
              </a:rPr>
              <a:t>Questions- tutor – led discussion – 10 minutes</a:t>
            </a:r>
          </a:p>
          <a:p>
            <a:r>
              <a:rPr lang="en-GB" dirty="0">
                <a:solidFill>
                  <a:srgbClr val="0070C0"/>
                </a:solidFill>
              </a:rPr>
              <a:t>Total lecture duration -  2 hours, 20 minutes. </a:t>
            </a:r>
          </a:p>
        </p:txBody>
      </p:sp>
    </p:spTree>
    <p:extLst>
      <p:ext uri="{BB962C8B-B14F-4D97-AF65-F5344CB8AC3E}">
        <p14:creationId xmlns:p14="http://schemas.microsoft.com/office/powerpoint/2010/main" val="1555964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5B96E-6B2E-A1EF-BAA1-35D02FEE46F4}"/>
              </a:ext>
            </a:extLst>
          </p:cNvPr>
          <p:cNvSpPr>
            <a:spLocks noGrp="1"/>
          </p:cNvSpPr>
          <p:nvPr>
            <p:ph type="title"/>
          </p:nvPr>
        </p:nvSpPr>
        <p:spPr>
          <a:xfrm>
            <a:off x="195944" y="179368"/>
            <a:ext cx="9603275" cy="417791"/>
          </a:xfrm>
        </p:spPr>
        <p:txBody>
          <a:bodyPr>
            <a:normAutofit fontScale="90000"/>
          </a:bodyPr>
          <a:lstStyle/>
          <a:p>
            <a:r>
              <a:rPr lang="en-GB" b="1" dirty="0">
                <a:solidFill>
                  <a:srgbClr val="0070C0"/>
                </a:solidFill>
              </a:rPr>
              <a:t>Sleeping</a:t>
            </a:r>
          </a:p>
        </p:txBody>
      </p:sp>
      <p:sp>
        <p:nvSpPr>
          <p:cNvPr id="3" name="Content Placeholder 2">
            <a:extLst>
              <a:ext uri="{FF2B5EF4-FFF2-40B4-BE49-F238E27FC236}">
                <a16:creationId xmlns:a16="http://schemas.microsoft.com/office/drawing/2014/main" id="{A6DF517B-6FA2-E734-093B-D3C8E1AF88C2}"/>
              </a:ext>
            </a:extLst>
          </p:cNvPr>
          <p:cNvSpPr>
            <a:spLocks noGrp="1"/>
          </p:cNvSpPr>
          <p:nvPr>
            <p:ph idx="1"/>
          </p:nvPr>
        </p:nvSpPr>
        <p:spPr>
          <a:xfrm>
            <a:off x="195944" y="597158"/>
            <a:ext cx="8304244" cy="5579707"/>
          </a:xfrm>
        </p:spPr>
        <p:txBody>
          <a:bodyPr>
            <a:normAutofit fontScale="92500" lnSpcReduction="10000"/>
          </a:bodyPr>
          <a:lstStyle/>
          <a:p>
            <a:pPr marL="0" indent="0">
              <a:buNone/>
            </a:pPr>
            <a:r>
              <a:rPr lang="en-GB" dirty="0">
                <a:solidFill>
                  <a:srgbClr val="0070C0"/>
                </a:solidFill>
              </a:rPr>
              <a:t>Movement disorders can leave people exhausted.  Depleted.  Fatigued.  </a:t>
            </a:r>
          </a:p>
          <a:p>
            <a:pPr marL="0" indent="0">
              <a:buNone/>
            </a:pPr>
            <a:r>
              <a:rPr lang="en-GB" dirty="0">
                <a:solidFill>
                  <a:srgbClr val="0070C0"/>
                </a:solidFill>
              </a:rPr>
              <a:t>Chorea demands constant effort to keep upright, balance, eat and drink while avoiding choking.</a:t>
            </a:r>
          </a:p>
          <a:p>
            <a:pPr marL="0" indent="0">
              <a:buNone/>
            </a:pPr>
            <a:r>
              <a:rPr lang="en-GB" dirty="0">
                <a:solidFill>
                  <a:srgbClr val="0070C0"/>
                </a:solidFill>
              </a:rPr>
              <a:t>Bradykinesia, stiffness, rigidity require enormous work to be able to initiate and continue movement to carry out all the Als. </a:t>
            </a:r>
          </a:p>
          <a:p>
            <a:pPr marL="0" indent="0">
              <a:buNone/>
            </a:pPr>
            <a:r>
              <a:rPr lang="en-GB" dirty="0">
                <a:solidFill>
                  <a:srgbClr val="0070C0"/>
                </a:solidFill>
              </a:rPr>
              <a:t>Whether it’s due to the high calorific demand of chorea, or the difficulties in chewing and swallowing in other conditions, people with NDDs often go to bed hungry, making sleep difficult. </a:t>
            </a:r>
          </a:p>
          <a:p>
            <a:pPr marL="0" indent="0">
              <a:buNone/>
            </a:pPr>
            <a:r>
              <a:rPr lang="en-GB" dirty="0">
                <a:solidFill>
                  <a:srgbClr val="0070C0"/>
                </a:solidFill>
              </a:rPr>
              <a:t>If the person with an NDD is overtired and cannot settle to sleep they may get up and wander- they are at huge risk of injury and so need supervision, and saving from falls; redirecting to bed…again and again.  </a:t>
            </a:r>
          </a:p>
          <a:p>
            <a:pPr marL="0" indent="0">
              <a:buNone/>
            </a:pPr>
            <a:endParaRPr lang="en-GB" dirty="0">
              <a:solidFill>
                <a:srgbClr val="0070C0"/>
              </a:solidFill>
            </a:endParaRPr>
          </a:p>
        </p:txBody>
      </p:sp>
      <p:pic>
        <p:nvPicPr>
          <p:cNvPr id="2050" name="Picture 2" descr="Senior man sleeping">
            <a:extLst>
              <a:ext uri="{FF2B5EF4-FFF2-40B4-BE49-F238E27FC236}">
                <a16:creationId xmlns:a16="http://schemas.microsoft.com/office/drawing/2014/main" id="{48B753D5-8430-3E5F-B90F-25ED66E2E8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5330" y="1035699"/>
            <a:ext cx="3350726" cy="18847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E091DEB-84B3-03C2-C05C-B3F0D01E0D21}"/>
              </a:ext>
            </a:extLst>
          </p:cNvPr>
          <p:cNvSpPr txBox="1"/>
          <p:nvPr/>
        </p:nvSpPr>
        <p:spPr>
          <a:xfrm>
            <a:off x="8645330" y="3027783"/>
            <a:ext cx="3350726" cy="1815882"/>
          </a:xfrm>
          <a:prstGeom prst="rect">
            <a:avLst/>
          </a:prstGeom>
          <a:noFill/>
        </p:spPr>
        <p:txBody>
          <a:bodyPr wrap="square" rtlCol="0">
            <a:spAutoFit/>
          </a:bodyPr>
          <a:lstStyle/>
          <a:p>
            <a:r>
              <a:rPr lang="en-GB" sz="1600" dirty="0" err="1">
                <a:solidFill>
                  <a:srgbClr val="0070C0"/>
                </a:solidFill>
              </a:rPr>
              <a:t>Coss</a:t>
            </a:r>
            <a:r>
              <a:rPr lang="en-GB" sz="1600" dirty="0">
                <a:solidFill>
                  <a:srgbClr val="0070C0"/>
                </a:solidFill>
              </a:rPr>
              <a:t> K (2019) More than movement: treating sleep problems in Parkinson’s, Inquiry, </a:t>
            </a:r>
            <a:r>
              <a:rPr lang="en-GB" sz="1600" i="1" dirty="0">
                <a:solidFill>
                  <a:srgbClr val="0070C0"/>
                </a:solidFill>
              </a:rPr>
              <a:t>University of Minnesota, </a:t>
            </a:r>
            <a:r>
              <a:rPr lang="en-GB" sz="1600" dirty="0">
                <a:solidFill>
                  <a:srgbClr val="0070C0"/>
                </a:solidFill>
              </a:rPr>
              <a:t>https://research.umn.edu/inquiry/post/more-movement-treating-sleep-problems-parkinsons</a:t>
            </a:r>
          </a:p>
        </p:txBody>
      </p:sp>
      <p:sp>
        <p:nvSpPr>
          <p:cNvPr id="5" name="TextBox 4">
            <a:extLst>
              <a:ext uri="{FF2B5EF4-FFF2-40B4-BE49-F238E27FC236}">
                <a16:creationId xmlns:a16="http://schemas.microsoft.com/office/drawing/2014/main" id="{8F9230B1-786E-F1DC-3658-17142C4EC5C1}"/>
              </a:ext>
            </a:extLst>
          </p:cNvPr>
          <p:cNvSpPr txBox="1"/>
          <p:nvPr/>
        </p:nvSpPr>
        <p:spPr>
          <a:xfrm>
            <a:off x="8622521" y="4843665"/>
            <a:ext cx="3153747" cy="923330"/>
          </a:xfrm>
          <a:prstGeom prst="rect">
            <a:avLst/>
          </a:prstGeom>
          <a:noFill/>
        </p:spPr>
        <p:txBody>
          <a:bodyPr wrap="square" rtlCol="0">
            <a:spAutoFit/>
          </a:bodyPr>
          <a:lstStyle/>
          <a:p>
            <a:r>
              <a:rPr lang="en-GB" dirty="0" err="1">
                <a:solidFill>
                  <a:srgbClr val="0070C0"/>
                </a:solidFill>
              </a:rPr>
              <a:t>Coss</a:t>
            </a:r>
            <a:r>
              <a:rPr lang="en-GB" dirty="0">
                <a:solidFill>
                  <a:srgbClr val="0070C0"/>
                </a:solidFill>
              </a:rPr>
              <a:t> &amp; team are investigating adaptation of DBS in PD to help sleep problems</a:t>
            </a:r>
          </a:p>
        </p:txBody>
      </p:sp>
    </p:spTree>
    <p:extLst>
      <p:ext uri="{BB962C8B-B14F-4D97-AF65-F5344CB8AC3E}">
        <p14:creationId xmlns:p14="http://schemas.microsoft.com/office/powerpoint/2010/main" val="383974166"/>
      </p:ext>
    </p:extLst>
  </p:cSld>
  <p:clrMapOvr>
    <a:masterClrMapping/>
  </p:clrMapOvr>
  <mc:AlternateContent xmlns:mc="http://schemas.openxmlformats.org/markup-compatibility/2006" xmlns:p14="http://schemas.microsoft.com/office/powerpoint/2010/main">
    <mc:Choice Requires="p14">
      <p:transition spd="slow" p14:dur="2000" advTm="306539"/>
    </mc:Choice>
    <mc:Fallback xmlns="">
      <p:transition spd="slow" advTm="30653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D1630-B9F8-B8D3-7E97-99985D7D26CE}"/>
              </a:ext>
            </a:extLst>
          </p:cNvPr>
          <p:cNvSpPr>
            <a:spLocks noGrp="1"/>
          </p:cNvSpPr>
          <p:nvPr>
            <p:ph type="title"/>
          </p:nvPr>
        </p:nvSpPr>
        <p:spPr>
          <a:xfrm>
            <a:off x="838200" y="365125"/>
            <a:ext cx="10515600" cy="483961"/>
          </a:xfrm>
        </p:spPr>
        <p:txBody>
          <a:bodyPr>
            <a:normAutofit fontScale="90000"/>
          </a:bodyPr>
          <a:lstStyle/>
          <a:p>
            <a:r>
              <a:rPr lang="en-GB" b="1" dirty="0">
                <a:solidFill>
                  <a:srgbClr val="0070C0"/>
                </a:solidFill>
              </a:rPr>
              <a:t>Care for the carer</a:t>
            </a:r>
          </a:p>
        </p:txBody>
      </p:sp>
      <p:sp>
        <p:nvSpPr>
          <p:cNvPr id="3" name="Content Placeholder 2">
            <a:extLst>
              <a:ext uri="{FF2B5EF4-FFF2-40B4-BE49-F238E27FC236}">
                <a16:creationId xmlns:a16="http://schemas.microsoft.com/office/drawing/2014/main" id="{9A5BEF21-9402-4223-918A-B7086BB325D3}"/>
              </a:ext>
            </a:extLst>
          </p:cNvPr>
          <p:cNvSpPr>
            <a:spLocks noGrp="1"/>
          </p:cNvSpPr>
          <p:nvPr>
            <p:ph idx="1"/>
          </p:nvPr>
        </p:nvSpPr>
        <p:spPr>
          <a:xfrm>
            <a:off x="345233" y="1007706"/>
            <a:ext cx="7427167" cy="5169257"/>
          </a:xfrm>
        </p:spPr>
        <p:txBody>
          <a:bodyPr/>
          <a:lstStyle/>
          <a:p>
            <a:pPr marL="0" indent="0">
              <a:buNone/>
            </a:pPr>
            <a:r>
              <a:rPr lang="en-GB" dirty="0">
                <a:solidFill>
                  <a:srgbClr val="0070C0"/>
                </a:solidFill>
              </a:rPr>
              <a:t>The trouble is, caregivers- family members/ partners, neighbours perhaps, or qualified carers / nurses are exhausted too. </a:t>
            </a:r>
          </a:p>
          <a:p>
            <a:pPr marL="0" indent="0">
              <a:buNone/>
            </a:pPr>
            <a:r>
              <a:rPr lang="en-GB" dirty="0">
                <a:solidFill>
                  <a:srgbClr val="0070C0"/>
                </a:solidFill>
              </a:rPr>
              <a:t>In a home for multiple residents, I found it rare to get a moment during the night when </a:t>
            </a:r>
            <a:r>
              <a:rPr lang="en-GB" i="1" dirty="0">
                <a:solidFill>
                  <a:srgbClr val="0070C0"/>
                </a:solidFill>
              </a:rPr>
              <a:t>ALL</a:t>
            </a:r>
            <a:r>
              <a:rPr lang="en-GB" dirty="0">
                <a:solidFill>
                  <a:srgbClr val="0070C0"/>
                </a:solidFill>
              </a:rPr>
              <a:t> the residents were asleep.  Many chores needed doing overnight – difficult to achieve when on constant guard duty. </a:t>
            </a:r>
            <a:endParaRPr lang="en-GB" dirty="0"/>
          </a:p>
        </p:txBody>
      </p:sp>
      <p:pic>
        <p:nvPicPr>
          <p:cNvPr id="3074" name="Picture 2">
            <a:extLst>
              <a:ext uri="{FF2B5EF4-FFF2-40B4-BE49-F238E27FC236}">
                <a16:creationId xmlns:a16="http://schemas.microsoft.com/office/drawing/2014/main" id="{2FE7849A-CE25-E8E9-AD5D-76696308EE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3699" y="1007705"/>
            <a:ext cx="3863068" cy="26489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35030C5-B297-79C3-D58B-EC9E473102F0}"/>
              </a:ext>
            </a:extLst>
          </p:cNvPr>
          <p:cNvSpPr txBox="1"/>
          <p:nvPr/>
        </p:nvSpPr>
        <p:spPr>
          <a:xfrm>
            <a:off x="7983699" y="3656666"/>
            <a:ext cx="3863068" cy="584775"/>
          </a:xfrm>
          <a:prstGeom prst="rect">
            <a:avLst/>
          </a:prstGeom>
          <a:noFill/>
        </p:spPr>
        <p:txBody>
          <a:bodyPr wrap="square">
            <a:spAutoFit/>
          </a:bodyPr>
          <a:lstStyle/>
          <a:p>
            <a:r>
              <a:rPr lang="en-GB" sz="1600" dirty="0">
                <a:solidFill>
                  <a:srgbClr val="0070C0"/>
                </a:solidFill>
              </a:rPr>
              <a:t>https://alsnewstoday.com/forums/forums/topic/sleep-and-als/</a:t>
            </a:r>
          </a:p>
        </p:txBody>
      </p:sp>
    </p:spTree>
    <p:extLst>
      <p:ext uri="{BB962C8B-B14F-4D97-AF65-F5344CB8AC3E}">
        <p14:creationId xmlns:p14="http://schemas.microsoft.com/office/powerpoint/2010/main" val="3453826204"/>
      </p:ext>
    </p:extLst>
  </p:cSld>
  <p:clrMapOvr>
    <a:masterClrMapping/>
  </p:clrMapOvr>
  <mc:AlternateContent xmlns:mc="http://schemas.openxmlformats.org/markup-compatibility/2006" xmlns:p14="http://schemas.microsoft.com/office/powerpoint/2010/main">
    <mc:Choice Requires="p14">
      <p:transition spd="slow" p14:dur="2000" advTm="155511"/>
    </mc:Choice>
    <mc:Fallback xmlns="">
      <p:transition spd="slow" advTm="15551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B9F8B-C6FD-BEF3-219A-A815B0296DFD}"/>
              </a:ext>
            </a:extLst>
          </p:cNvPr>
          <p:cNvSpPr>
            <a:spLocks noGrp="1"/>
          </p:cNvSpPr>
          <p:nvPr>
            <p:ph type="title"/>
          </p:nvPr>
        </p:nvSpPr>
        <p:spPr>
          <a:xfrm>
            <a:off x="838200" y="365126"/>
            <a:ext cx="10515600" cy="409316"/>
          </a:xfrm>
        </p:spPr>
        <p:txBody>
          <a:bodyPr>
            <a:normAutofit fontScale="90000"/>
          </a:bodyPr>
          <a:lstStyle/>
          <a:p>
            <a:r>
              <a:rPr lang="en-GB" b="1" dirty="0">
                <a:solidFill>
                  <a:srgbClr val="0070C0"/>
                </a:solidFill>
              </a:rPr>
              <a:t>Incidentally – typical PD trajectory</a:t>
            </a:r>
          </a:p>
        </p:txBody>
      </p:sp>
      <p:pic>
        <p:nvPicPr>
          <p:cNvPr id="1026" name="Picture 2">
            <a:extLst>
              <a:ext uri="{FF2B5EF4-FFF2-40B4-BE49-F238E27FC236}">
                <a16:creationId xmlns:a16="http://schemas.microsoft.com/office/drawing/2014/main" id="{10ABF540-025A-F6C6-C5F8-4ED5D9CA2A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41" y="1010023"/>
            <a:ext cx="6246651" cy="48379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E10E832-22B6-FA06-0EE3-6C5667872CFC}"/>
              </a:ext>
            </a:extLst>
          </p:cNvPr>
          <p:cNvSpPr txBox="1"/>
          <p:nvPr/>
        </p:nvSpPr>
        <p:spPr>
          <a:xfrm>
            <a:off x="7119257" y="1520890"/>
            <a:ext cx="4002833" cy="2031325"/>
          </a:xfrm>
          <a:prstGeom prst="rect">
            <a:avLst/>
          </a:prstGeom>
          <a:noFill/>
        </p:spPr>
        <p:txBody>
          <a:bodyPr wrap="square" rtlCol="0">
            <a:spAutoFit/>
          </a:bodyPr>
          <a:lstStyle/>
          <a:p>
            <a:r>
              <a:rPr lang="en-GB" dirty="0">
                <a:solidFill>
                  <a:srgbClr val="0070C0"/>
                </a:solidFill>
              </a:rPr>
              <a:t>Picture from: </a:t>
            </a:r>
            <a:r>
              <a:rPr lang="en-GB" dirty="0" err="1">
                <a:solidFill>
                  <a:srgbClr val="0070C0"/>
                </a:solidFill>
              </a:rPr>
              <a:t>Pushpanathan</a:t>
            </a:r>
            <a:r>
              <a:rPr lang="en-GB" dirty="0">
                <a:solidFill>
                  <a:srgbClr val="0070C0"/>
                </a:solidFill>
              </a:rPr>
              <a:t> M (2019) Parkinson’s disease: when you sleep better, you feel better, Research Impact, </a:t>
            </a:r>
            <a:r>
              <a:rPr lang="en-GB" i="1" dirty="0">
                <a:solidFill>
                  <a:srgbClr val="0070C0"/>
                </a:solidFill>
              </a:rPr>
              <a:t>University of Western Australia, </a:t>
            </a:r>
            <a:r>
              <a:rPr lang="en-GB" dirty="0">
                <a:solidFill>
                  <a:srgbClr val="0070C0"/>
                </a:solidFill>
              </a:rPr>
              <a:t>https://researchimpact.uwa.edu.au/research-impact-stories/parkinsons-and-sleep/ </a:t>
            </a:r>
          </a:p>
        </p:txBody>
      </p:sp>
    </p:spTree>
    <p:extLst>
      <p:ext uri="{BB962C8B-B14F-4D97-AF65-F5344CB8AC3E}">
        <p14:creationId xmlns:p14="http://schemas.microsoft.com/office/powerpoint/2010/main" val="1101685001"/>
      </p:ext>
    </p:extLst>
  </p:cSld>
  <p:clrMapOvr>
    <a:masterClrMapping/>
  </p:clrMapOvr>
  <mc:AlternateContent xmlns:mc="http://schemas.openxmlformats.org/markup-compatibility/2006" xmlns:p14="http://schemas.microsoft.com/office/powerpoint/2010/main">
    <mc:Choice Requires="p14">
      <p:transition spd="slow" p14:dur="2000" advTm="318029"/>
    </mc:Choice>
    <mc:Fallback xmlns="">
      <p:transition spd="slow" advTm="31802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31FA0-C376-CFA1-D8F3-2775450B22D6}"/>
              </a:ext>
            </a:extLst>
          </p:cNvPr>
          <p:cNvSpPr>
            <a:spLocks noGrp="1"/>
          </p:cNvSpPr>
          <p:nvPr>
            <p:ph type="title"/>
          </p:nvPr>
        </p:nvSpPr>
        <p:spPr>
          <a:xfrm>
            <a:off x="838200" y="365126"/>
            <a:ext cx="10515600" cy="381324"/>
          </a:xfrm>
        </p:spPr>
        <p:txBody>
          <a:bodyPr>
            <a:normAutofit fontScale="90000"/>
          </a:bodyPr>
          <a:lstStyle/>
          <a:p>
            <a:r>
              <a:rPr lang="en-GB" b="1" dirty="0">
                <a:solidFill>
                  <a:srgbClr val="0070C0"/>
                </a:solidFill>
              </a:rPr>
              <a:t>Sleep and cognition in PD</a:t>
            </a:r>
          </a:p>
        </p:txBody>
      </p:sp>
      <p:sp>
        <p:nvSpPr>
          <p:cNvPr id="3" name="Content Placeholder 2">
            <a:extLst>
              <a:ext uri="{FF2B5EF4-FFF2-40B4-BE49-F238E27FC236}">
                <a16:creationId xmlns:a16="http://schemas.microsoft.com/office/drawing/2014/main" id="{22E3F61A-998F-427C-E495-EF36C2EE7610}"/>
              </a:ext>
            </a:extLst>
          </p:cNvPr>
          <p:cNvSpPr>
            <a:spLocks noGrp="1"/>
          </p:cNvSpPr>
          <p:nvPr>
            <p:ph idx="1"/>
          </p:nvPr>
        </p:nvSpPr>
        <p:spPr>
          <a:xfrm>
            <a:off x="177282" y="886408"/>
            <a:ext cx="9246636" cy="5290555"/>
          </a:xfrm>
        </p:spPr>
        <p:txBody>
          <a:bodyPr>
            <a:normAutofit fontScale="92500" lnSpcReduction="10000"/>
          </a:bodyPr>
          <a:lstStyle/>
          <a:p>
            <a:pPr algn="l" fontAlgn="base">
              <a:buFont typeface="Arial" panose="020B0604020202020204" pitchFamily="34" charset="0"/>
              <a:buChar char="•"/>
            </a:pPr>
            <a:r>
              <a:rPr lang="en-GB" b="0" i="0" dirty="0">
                <a:solidFill>
                  <a:srgbClr val="0070C0"/>
                </a:solidFill>
                <a:effectLst/>
                <a:latin typeface="Source Sans Pro" panose="020B0503030403020204" pitchFamily="34" charset="0"/>
              </a:rPr>
              <a:t>Sleep measures used in large-scale studies were not demonstrating clear relationships between sleep symptoms and the types of cognitive problems experienced.</a:t>
            </a:r>
          </a:p>
          <a:p>
            <a:pPr algn="l" fontAlgn="base">
              <a:buFont typeface="Arial" panose="020B0604020202020204" pitchFamily="34" charset="0"/>
              <a:buChar char="•"/>
            </a:pPr>
            <a:r>
              <a:rPr lang="en-GB" b="0" i="0" dirty="0">
                <a:solidFill>
                  <a:srgbClr val="0070C0"/>
                </a:solidFill>
                <a:effectLst/>
                <a:latin typeface="Source Sans Pro" panose="020B0503030403020204" pitchFamily="34" charset="0"/>
              </a:rPr>
              <a:t>Patients with sleep problems had poorer memory and thinking skills; particularly planning, problem-solving and mental flexibility.</a:t>
            </a:r>
          </a:p>
          <a:p>
            <a:pPr algn="l" fontAlgn="base">
              <a:buFont typeface="Arial" panose="020B0604020202020204" pitchFamily="34" charset="0"/>
              <a:buChar char="•"/>
            </a:pPr>
            <a:r>
              <a:rPr lang="en-GB" b="0" i="0" dirty="0">
                <a:solidFill>
                  <a:srgbClr val="0070C0"/>
                </a:solidFill>
                <a:effectLst/>
                <a:latin typeface="Source Sans Pro" panose="020B0503030403020204" pitchFamily="34" charset="0"/>
              </a:rPr>
              <a:t>Sufficient, good quality sleep at night had a significant positive impact on a person’s overall cognitive functioning.</a:t>
            </a:r>
          </a:p>
          <a:p>
            <a:pPr algn="l" fontAlgn="base">
              <a:buFont typeface="Arial" panose="020B0604020202020204" pitchFamily="34" charset="0"/>
              <a:buChar char="•"/>
            </a:pPr>
            <a:r>
              <a:rPr lang="en-GB" b="0" i="0" dirty="0">
                <a:solidFill>
                  <a:srgbClr val="0070C0"/>
                </a:solidFill>
                <a:effectLst/>
                <a:latin typeface="Source Sans Pro" panose="020B0503030403020204" pitchFamily="34" charset="0"/>
              </a:rPr>
              <a:t>There were also effects of poor sleep on a range of cognitive functions specifically in the areas of:</a:t>
            </a:r>
          </a:p>
          <a:p>
            <a:pPr marL="742950" lvl="1" indent="-285750" algn="l" fontAlgn="base">
              <a:buFont typeface="Arial" panose="020B0604020202020204" pitchFamily="34" charset="0"/>
              <a:buChar char="•"/>
            </a:pPr>
            <a:r>
              <a:rPr lang="en-GB" b="0" i="0" dirty="0">
                <a:solidFill>
                  <a:srgbClr val="0070C0"/>
                </a:solidFill>
                <a:effectLst/>
                <a:latin typeface="Source Sans Pro" panose="020B0503030403020204" pitchFamily="34" charset="0"/>
              </a:rPr>
              <a:t>long term verbal memory, and</a:t>
            </a:r>
          </a:p>
          <a:p>
            <a:pPr marL="742950" lvl="1" indent="-285750" algn="l" fontAlgn="base">
              <a:buFont typeface="Arial" panose="020B0604020202020204" pitchFamily="34" charset="0"/>
              <a:buChar char="•"/>
            </a:pPr>
            <a:r>
              <a:rPr lang="en-GB" b="0" i="0" dirty="0">
                <a:solidFill>
                  <a:srgbClr val="0070C0"/>
                </a:solidFill>
                <a:effectLst/>
                <a:latin typeface="Source Sans Pro" panose="020B0503030403020204" pitchFamily="34" charset="0"/>
              </a:rPr>
              <a:t>executive function (thinking skills), such as ability to shift attention, update working memory, generativity (mental flexibility) and fluid reasoning (solving unfamiliar problems).</a:t>
            </a:r>
          </a:p>
          <a:p>
            <a:endParaRPr lang="en-GB" dirty="0">
              <a:solidFill>
                <a:srgbClr val="0070C0"/>
              </a:solidFill>
            </a:endParaRPr>
          </a:p>
        </p:txBody>
      </p:sp>
      <p:sp>
        <p:nvSpPr>
          <p:cNvPr id="4" name="TextBox 3">
            <a:extLst>
              <a:ext uri="{FF2B5EF4-FFF2-40B4-BE49-F238E27FC236}">
                <a16:creationId xmlns:a16="http://schemas.microsoft.com/office/drawing/2014/main" id="{E20DCBB8-844D-9B60-7E36-055C8EBAE7E5}"/>
              </a:ext>
            </a:extLst>
          </p:cNvPr>
          <p:cNvSpPr txBox="1"/>
          <p:nvPr/>
        </p:nvSpPr>
        <p:spPr>
          <a:xfrm>
            <a:off x="9638522" y="1184988"/>
            <a:ext cx="2376196" cy="2554545"/>
          </a:xfrm>
          <a:prstGeom prst="rect">
            <a:avLst/>
          </a:prstGeom>
          <a:noFill/>
        </p:spPr>
        <p:txBody>
          <a:bodyPr wrap="square" rtlCol="0">
            <a:spAutoFit/>
          </a:bodyPr>
          <a:lstStyle/>
          <a:p>
            <a:r>
              <a:rPr lang="en-GB" sz="1600" dirty="0" err="1">
                <a:solidFill>
                  <a:srgbClr val="0070C0"/>
                </a:solidFill>
              </a:rPr>
              <a:t>Pushpanathan</a:t>
            </a:r>
            <a:r>
              <a:rPr lang="en-GB" sz="1600" dirty="0">
                <a:solidFill>
                  <a:srgbClr val="0070C0"/>
                </a:solidFill>
              </a:rPr>
              <a:t> M et al (2016) The relationship between sleep and cognition in Parkinson’s disease: a meta analysis, Sleep Medicine Reviews, 26, 21-32, https://www.sciencedirect.com/science/article/abs/pii/S1087079215000696</a:t>
            </a:r>
          </a:p>
        </p:txBody>
      </p:sp>
    </p:spTree>
    <p:extLst>
      <p:ext uri="{BB962C8B-B14F-4D97-AF65-F5344CB8AC3E}">
        <p14:creationId xmlns:p14="http://schemas.microsoft.com/office/powerpoint/2010/main" val="3961390010"/>
      </p:ext>
    </p:extLst>
  </p:cSld>
  <p:clrMapOvr>
    <a:masterClrMapping/>
  </p:clrMapOvr>
  <mc:AlternateContent xmlns:mc="http://schemas.openxmlformats.org/markup-compatibility/2006" xmlns:p14="http://schemas.microsoft.com/office/powerpoint/2010/main">
    <mc:Choice Requires="p14">
      <p:transition spd="slow" p14:dur="2000" advTm="190409"/>
    </mc:Choice>
    <mc:Fallback xmlns="">
      <p:transition spd="slow" advTm="19040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C913A-6640-1250-9EB7-86D795E51B0E}"/>
              </a:ext>
            </a:extLst>
          </p:cNvPr>
          <p:cNvSpPr>
            <a:spLocks noGrp="1"/>
          </p:cNvSpPr>
          <p:nvPr>
            <p:ph type="title"/>
          </p:nvPr>
        </p:nvSpPr>
        <p:spPr>
          <a:xfrm>
            <a:off x="298580" y="365125"/>
            <a:ext cx="11055220" cy="586597"/>
          </a:xfrm>
        </p:spPr>
        <p:txBody>
          <a:bodyPr>
            <a:normAutofit fontScale="90000"/>
          </a:bodyPr>
          <a:lstStyle/>
          <a:p>
            <a:r>
              <a:rPr lang="en-GB" b="1" dirty="0">
                <a:solidFill>
                  <a:srgbClr val="0070C0"/>
                </a:solidFill>
              </a:rPr>
              <a:t>Sleep problems in ALS</a:t>
            </a:r>
          </a:p>
        </p:txBody>
      </p:sp>
      <p:sp>
        <p:nvSpPr>
          <p:cNvPr id="3" name="Content Placeholder 2">
            <a:extLst>
              <a:ext uri="{FF2B5EF4-FFF2-40B4-BE49-F238E27FC236}">
                <a16:creationId xmlns:a16="http://schemas.microsoft.com/office/drawing/2014/main" id="{14CB4126-B52D-34AD-052A-CD81CAC5FBAB}"/>
              </a:ext>
            </a:extLst>
          </p:cNvPr>
          <p:cNvSpPr>
            <a:spLocks noGrp="1"/>
          </p:cNvSpPr>
          <p:nvPr>
            <p:ph idx="1"/>
          </p:nvPr>
        </p:nvSpPr>
        <p:spPr>
          <a:xfrm>
            <a:off x="298580" y="1110343"/>
            <a:ext cx="8724122" cy="5066620"/>
          </a:xfrm>
        </p:spPr>
        <p:txBody>
          <a:bodyPr>
            <a:normAutofit fontScale="92500" lnSpcReduction="10000"/>
          </a:bodyPr>
          <a:lstStyle/>
          <a:p>
            <a:r>
              <a:rPr lang="en-GB" b="0" i="0" dirty="0">
                <a:solidFill>
                  <a:srgbClr val="0070C0"/>
                </a:solidFill>
                <a:effectLst/>
                <a:latin typeface="Cambria" panose="02040503050406030204" pitchFamily="18" charset="0"/>
              </a:rPr>
              <a:t>Sleep disturbances are extremely common in ALS and substantially add to the burden of disease for both patients and caregivers. Disruption of sleep can be caused by physical symptoms, such as muscle cramps, pain, reduced mobility, spasticity, mucus retention, and restless legs syndrome. In addition, depression and anxiety may lead to significant insomnia.</a:t>
            </a:r>
          </a:p>
          <a:p>
            <a:r>
              <a:rPr lang="en-GB" b="0" i="0" dirty="0">
                <a:solidFill>
                  <a:srgbClr val="0070C0"/>
                </a:solidFill>
                <a:effectLst/>
                <a:latin typeface="Cambria" panose="02040503050406030204" pitchFamily="18" charset="0"/>
              </a:rPr>
              <a:t>Since no curative treatment can be offered to affected patients, sleep complaints should be thoroughly investigated in order to identify any treatable causes and improve QoL as much as possible. Hypnotic use should be confined to palliation during the terminal phase and refractory (i.e. treatment-resistant) insomnia in earlier stages of the disease, taking into account that most compounds potentially aggravate SDB </a:t>
            </a:r>
            <a:r>
              <a:rPr lang="en-GB" sz="1200" b="0" i="0" dirty="0">
                <a:solidFill>
                  <a:srgbClr val="0070C0"/>
                </a:solidFill>
                <a:effectLst/>
                <a:latin typeface="Cambria" panose="02040503050406030204" pitchFamily="18" charset="0"/>
              </a:rPr>
              <a:t>(Sleep-disordered breathing)</a:t>
            </a:r>
            <a:r>
              <a:rPr lang="en-GB" b="0" i="0" dirty="0">
                <a:solidFill>
                  <a:srgbClr val="0070C0"/>
                </a:solidFill>
                <a:effectLst/>
                <a:latin typeface="Cambria" panose="02040503050406030204" pitchFamily="18" charset="0"/>
              </a:rPr>
              <a:t>.</a:t>
            </a:r>
            <a:endParaRPr lang="en-GB" dirty="0">
              <a:solidFill>
                <a:srgbClr val="0070C0"/>
              </a:solidFill>
            </a:endParaRPr>
          </a:p>
        </p:txBody>
      </p:sp>
      <p:sp>
        <p:nvSpPr>
          <p:cNvPr id="5" name="TextBox 4">
            <a:extLst>
              <a:ext uri="{FF2B5EF4-FFF2-40B4-BE49-F238E27FC236}">
                <a16:creationId xmlns:a16="http://schemas.microsoft.com/office/drawing/2014/main" id="{BDFA04B8-194F-0B51-4028-B22AAB6C2B76}"/>
              </a:ext>
            </a:extLst>
          </p:cNvPr>
          <p:cNvSpPr txBox="1"/>
          <p:nvPr/>
        </p:nvSpPr>
        <p:spPr>
          <a:xfrm>
            <a:off x="9088018" y="3548753"/>
            <a:ext cx="2973354" cy="1815882"/>
          </a:xfrm>
          <a:prstGeom prst="rect">
            <a:avLst/>
          </a:prstGeom>
          <a:noFill/>
        </p:spPr>
        <p:txBody>
          <a:bodyPr wrap="square">
            <a:spAutoFit/>
          </a:bodyPr>
          <a:lstStyle/>
          <a:p>
            <a:r>
              <a:rPr lang="en-GB" sz="1600" b="0" i="0" dirty="0" err="1">
                <a:solidFill>
                  <a:srgbClr val="0070C0"/>
                </a:solidFill>
                <a:effectLst/>
              </a:rPr>
              <a:t>Boentert</a:t>
            </a:r>
            <a:r>
              <a:rPr lang="en-GB" sz="1600" b="0" i="0" dirty="0">
                <a:solidFill>
                  <a:srgbClr val="0070C0"/>
                </a:solidFill>
                <a:effectLst/>
              </a:rPr>
              <a:t> M. Sleep disturbances in patients with amyotrophic lateral sclerosis: current perspectives. Nat Sci Sleep. 2019 Aug 9;11:97-111. </a:t>
            </a:r>
            <a:r>
              <a:rPr lang="en-GB" sz="1600" b="0" i="0" dirty="0" err="1">
                <a:solidFill>
                  <a:srgbClr val="0070C0"/>
                </a:solidFill>
                <a:effectLst/>
              </a:rPr>
              <a:t>doi</a:t>
            </a:r>
            <a:r>
              <a:rPr lang="en-GB" sz="1600" b="0" i="0" dirty="0">
                <a:solidFill>
                  <a:srgbClr val="0070C0"/>
                </a:solidFill>
                <a:effectLst/>
              </a:rPr>
              <a:t>: 10.2147/NSS.S183504. PMID: 31496852; PMCID: PMC6701267.</a:t>
            </a:r>
            <a:endParaRPr lang="en-GB" sz="1600" dirty="0">
              <a:solidFill>
                <a:srgbClr val="0070C0"/>
              </a:solidFill>
            </a:endParaRPr>
          </a:p>
        </p:txBody>
      </p:sp>
      <p:pic>
        <p:nvPicPr>
          <p:cNvPr id="4098" name="Picture 2" descr="sleep quality, ALS">
            <a:extLst>
              <a:ext uri="{FF2B5EF4-FFF2-40B4-BE49-F238E27FC236}">
                <a16:creationId xmlns:a16="http://schemas.microsoft.com/office/drawing/2014/main" id="{1D87A14A-A96D-9D07-2CA6-82EB4C2BA5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2217" y="705171"/>
            <a:ext cx="2661203" cy="15763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F455898-E0F5-53BF-DE46-A62573E9CC93}"/>
              </a:ext>
            </a:extLst>
          </p:cNvPr>
          <p:cNvSpPr txBox="1"/>
          <p:nvPr/>
        </p:nvSpPr>
        <p:spPr>
          <a:xfrm>
            <a:off x="9232217" y="2218916"/>
            <a:ext cx="2661203" cy="1077218"/>
          </a:xfrm>
          <a:prstGeom prst="rect">
            <a:avLst/>
          </a:prstGeom>
          <a:noFill/>
        </p:spPr>
        <p:txBody>
          <a:bodyPr wrap="square">
            <a:spAutoFit/>
          </a:bodyPr>
          <a:lstStyle/>
          <a:p>
            <a:r>
              <a:rPr lang="en-GB" sz="1600" dirty="0">
                <a:solidFill>
                  <a:srgbClr val="0070C0"/>
                </a:solidFill>
              </a:rPr>
              <a:t>https://alsnewstoday.com/news/poor-sleep-common-newly-diagnosed-als-patients/</a:t>
            </a:r>
          </a:p>
        </p:txBody>
      </p:sp>
    </p:spTree>
    <p:extLst>
      <p:ext uri="{BB962C8B-B14F-4D97-AF65-F5344CB8AC3E}">
        <p14:creationId xmlns:p14="http://schemas.microsoft.com/office/powerpoint/2010/main" val="2783862289"/>
      </p:ext>
    </p:extLst>
  </p:cSld>
  <p:clrMapOvr>
    <a:masterClrMapping/>
  </p:clrMapOvr>
  <mc:AlternateContent xmlns:mc="http://schemas.openxmlformats.org/markup-compatibility/2006" xmlns:p14="http://schemas.microsoft.com/office/powerpoint/2010/main">
    <mc:Choice Requires="p14">
      <p:transition spd="slow" p14:dur="2000" advTm="185806"/>
    </mc:Choice>
    <mc:Fallback xmlns="">
      <p:transition spd="slow" advTm="18580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0E36B-F8F9-A6DF-4ECB-00215917104C}"/>
              </a:ext>
            </a:extLst>
          </p:cNvPr>
          <p:cNvSpPr>
            <a:spLocks noGrp="1"/>
          </p:cNvSpPr>
          <p:nvPr>
            <p:ph type="title"/>
          </p:nvPr>
        </p:nvSpPr>
        <p:spPr>
          <a:xfrm>
            <a:off x="838200" y="365125"/>
            <a:ext cx="10515600" cy="427977"/>
          </a:xfrm>
        </p:spPr>
        <p:txBody>
          <a:bodyPr>
            <a:normAutofit fontScale="90000"/>
          </a:bodyPr>
          <a:lstStyle/>
          <a:p>
            <a:r>
              <a:rPr lang="en-GB" b="1" dirty="0">
                <a:solidFill>
                  <a:srgbClr val="0070C0"/>
                </a:solidFill>
              </a:rPr>
              <a:t>Sleep problems in HD</a:t>
            </a:r>
          </a:p>
        </p:txBody>
      </p:sp>
      <p:sp>
        <p:nvSpPr>
          <p:cNvPr id="3" name="Content Placeholder 2">
            <a:extLst>
              <a:ext uri="{FF2B5EF4-FFF2-40B4-BE49-F238E27FC236}">
                <a16:creationId xmlns:a16="http://schemas.microsoft.com/office/drawing/2014/main" id="{B458BD83-43CE-739E-427B-256CE57B3CCC}"/>
              </a:ext>
            </a:extLst>
          </p:cNvPr>
          <p:cNvSpPr>
            <a:spLocks noGrp="1"/>
          </p:cNvSpPr>
          <p:nvPr>
            <p:ph idx="1"/>
          </p:nvPr>
        </p:nvSpPr>
        <p:spPr>
          <a:xfrm>
            <a:off x="233265" y="793102"/>
            <a:ext cx="8574833" cy="5383861"/>
          </a:xfrm>
        </p:spPr>
        <p:txBody>
          <a:bodyPr>
            <a:normAutofit/>
          </a:bodyPr>
          <a:lstStyle/>
          <a:p>
            <a:r>
              <a:rPr lang="en-GB" sz="2000" b="0" i="0" dirty="0">
                <a:solidFill>
                  <a:srgbClr val="0070C0"/>
                </a:solidFill>
                <a:effectLst/>
              </a:rPr>
              <a:t>The most common sleep problems reported by HD patients include insomnia, difficulties in falling asleep, frequent nocturnal awakenings, and excessive daytime sleepiness. </a:t>
            </a:r>
          </a:p>
          <a:p>
            <a:r>
              <a:rPr lang="en-GB" sz="2000" b="0" i="0" dirty="0">
                <a:solidFill>
                  <a:srgbClr val="0070C0"/>
                </a:solidFill>
                <a:effectLst/>
              </a:rPr>
              <a:t>Sleep disorders in HD have diverse and complex determinants…Sleep and circadian rhythm disorders in HD might be associated with …depression, mania, and anxiety…involuntary movements and increased motor activity during sleep.  Moreover, the pattern of sleep disorders in HD is often altered by the many drugs used to alleviate the core symptoms of the disease, a substantial number of which may adversely affect sleep.</a:t>
            </a:r>
          </a:p>
          <a:p>
            <a:r>
              <a:rPr lang="en-GB" sz="2000" b="0" i="0" dirty="0">
                <a:solidFill>
                  <a:srgbClr val="0070C0"/>
                </a:solidFill>
                <a:effectLst/>
              </a:rPr>
              <a:t>Disorders of sleep and the circadian rhythm in patients with HD can contribute to exacerbation of symptoms such as irritability and anxiety, as well as cognitive disorders that can interfere with daily functioning more than the motor symptoms. The effective treatment of sleep disorders in HD patients may play an important role in improving the quality of their life, helping them cope with everyday problems, and relieving the cognitive and emotional symptoms. It should also have a great impact on the quality of sleep of caregivers and thus create the opportunity to delay patients’ institutionalization. </a:t>
            </a:r>
          </a:p>
          <a:p>
            <a:endParaRPr lang="en-GB" sz="2000" b="0" i="0" dirty="0">
              <a:solidFill>
                <a:srgbClr val="0070C0"/>
              </a:solidFill>
              <a:effectLst/>
            </a:endParaRPr>
          </a:p>
          <a:p>
            <a:endParaRPr lang="en-GB" sz="2000" dirty="0">
              <a:solidFill>
                <a:srgbClr val="0070C0"/>
              </a:solidFill>
            </a:endParaRPr>
          </a:p>
        </p:txBody>
      </p:sp>
      <p:sp>
        <p:nvSpPr>
          <p:cNvPr id="5" name="TextBox 4">
            <a:extLst>
              <a:ext uri="{FF2B5EF4-FFF2-40B4-BE49-F238E27FC236}">
                <a16:creationId xmlns:a16="http://schemas.microsoft.com/office/drawing/2014/main" id="{0361E34F-690F-C601-63DD-5E090E9F1AD3}"/>
              </a:ext>
            </a:extLst>
          </p:cNvPr>
          <p:cNvSpPr txBox="1"/>
          <p:nvPr/>
        </p:nvSpPr>
        <p:spPr>
          <a:xfrm>
            <a:off x="8976048" y="4079404"/>
            <a:ext cx="3048777" cy="1815882"/>
          </a:xfrm>
          <a:prstGeom prst="rect">
            <a:avLst/>
          </a:prstGeom>
          <a:noFill/>
        </p:spPr>
        <p:txBody>
          <a:bodyPr wrap="square">
            <a:spAutoFit/>
          </a:bodyPr>
          <a:lstStyle/>
          <a:p>
            <a:r>
              <a:rPr lang="en-GB" sz="1600" b="0" i="0" dirty="0">
                <a:solidFill>
                  <a:srgbClr val="0070C0"/>
                </a:solidFill>
                <a:effectLst/>
              </a:rPr>
              <a:t>Herzog-</a:t>
            </a:r>
            <a:r>
              <a:rPr lang="en-GB" sz="1600" b="0" i="0" dirty="0" err="1">
                <a:solidFill>
                  <a:srgbClr val="0070C0"/>
                </a:solidFill>
                <a:effectLst/>
              </a:rPr>
              <a:t>Krzywoszanska</a:t>
            </a:r>
            <a:r>
              <a:rPr lang="en-GB" sz="1600" b="0" i="0" dirty="0">
                <a:solidFill>
                  <a:srgbClr val="0070C0"/>
                </a:solidFill>
                <a:effectLst/>
              </a:rPr>
              <a:t> R, </a:t>
            </a:r>
            <a:r>
              <a:rPr lang="en-GB" sz="1600" b="0" i="0" dirty="0" err="1">
                <a:solidFill>
                  <a:srgbClr val="0070C0"/>
                </a:solidFill>
                <a:effectLst/>
              </a:rPr>
              <a:t>Krzywoszanski</a:t>
            </a:r>
            <a:r>
              <a:rPr lang="en-GB" sz="1600" b="0" i="0" dirty="0">
                <a:solidFill>
                  <a:srgbClr val="0070C0"/>
                </a:solidFill>
                <a:effectLst/>
              </a:rPr>
              <a:t> L. Sleep Disorders in Huntington's Disease. Front Psychiatry. 2019 Apr 12;10:221. </a:t>
            </a:r>
            <a:r>
              <a:rPr lang="en-GB" sz="1600" b="0" i="0" dirty="0" err="1">
                <a:solidFill>
                  <a:srgbClr val="0070C0"/>
                </a:solidFill>
                <a:effectLst/>
              </a:rPr>
              <a:t>doi</a:t>
            </a:r>
            <a:r>
              <a:rPr lang="en-GB" sz="1600" b="0" i="0" dirty="0">
                <a:solidFill>
                  <a:srgbClr val="0070C0"/>
                </a:solidFill>
                <a:effectLst/>
              </a:rPr>
              <a:t>: 10.3389/fpsyt.2019.00221. PMID: 31031659; PMCID: PMC6474183.</a:t>
            </a:r>
            <a:endParaRPr lang="en-GB" sz="1600" dirty="0">
              <a:solidFill>
                <a:srgbClr val="0070C0"/>
              </a:solidFill>
            </a:endParaRPr>
          </a:p>
        </p:txBody>
      </p:sp>
      <p:pic>
        <p:nvPicPr>
          <p:cNvPr id="5122" name="Picture 2" descr="Sleep problems are common in the general population. People with Huntington's disease may have extra reasons to have sleeping difficulties, too.  ">
            <a:extLst>
              <a:ext uri="{FF2B5EF4-FFF2-40B4-BE49-F238E27FC236}">
                <a16:creationId xmlns:a16="http://schemas.microsoft.com/office/drawing/2014/main" id="{B33347E6-BC95-2C8B-031C-3384D5BBAC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6291" y="579113"/>
            <a:ext cx="2464255" cy="167951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615F91B-38A6-6465-9B1C-767747BADCCC}"/>
              </a:ext>
            </a:extLst>
          </p:cNvPr>
          <p:cNvSpPr txBox="1"/>
          <p:nvPr/>
        </p:nvSpPr>
        <p:spPr>
          <a:xfrm>
            <a:off x="9376292" y="2321495"/>
            <a:ext cx="2464254" cy="830997"/>
          </a:xfrm>
          <a:prstGeom prst="rect">
            <a:avLst/>
          </a:prstGeom>
          <a:noFill/>
        </p:spPr>
        <p:txBody>
          <a:bodyPr wrap="square">
            <a:spAutoFit/>
          </a:bodyPr>
          <a:lstStyle/>
          <a:p>
            <a:r>
              <a:rPr lang="en-GB" sz="1600" dirty="0">
                <a:solidFill>
                  <a:srgbClr val="0070C0"/>
                </a:solidFill>
              </a:rPr>
              <a:t>Morton J (Wild E, Editor) (2013) https://en.hdbuzz.net/115</a:t>
            </a:r>
          </a:p>
        </p:txBody>
      </p:sp>
    </p:spTree>
    <p:extLst>
      <p:ext uri="{BB962C8B-B14F-4D97-AF65-F5344CB8AC3E}">
        <p14:creationId xmlns:p14="http://schemas.microsoft.com/office/powerpoint/2010/main" val="2254935723"/>
      </p:ext>
    </p:extLst>
  </p:cSld>
  <p:clrMapOvr>
    <a:masterClrMapping/>
  </p:clrMapOvr>
  <mc:AlternateContent xmlns:mc="http://schemas.openxmlformats.org/markup-compatibility/2006" xmlns:p14="http://schemas.microsoft.com/office/powerpoint/2010/main">
    <mc:Choice Requires="p14">
      <p:transition spd="slow" p14:dur="2000" advTm="268213"/>
    </mc:Choice>
    <mc:Fallback xmlns="">
      <p:transition spd="slow" advTm="26821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94EC2-6FDB-D2A1-1698-D74393862D57}"/>
              </a:ext>
            </a:extLst>
          </p:cNvPr>
          <p:cNvSpPr>
            <a:spLocks noGrp="1"/>
          </p:cNvSpPr>
          <p:nvPr>
            <p:ph type="title"/>
          </p:nvPr>
        </p:nvSpPr>
        <p:spPr>
          <a:xfrm>
            <a:off x="838200" y="365126"/>
            <a:ext cx="10515600" cy="437308"/>
          </a:xfrm>
        </p:spPr>
        <p:txBody>
          <a:bodyPr>
            <a:normAutofit fontScale="90000"/>
          </a:bodyPr>
          <a:lstStyle/>
          <a:p>
            <a:r>
              <a:rPr lang="en-GB" b="1" dirty="0">
                <a:solidFill>
                  <a:srgbClr val="0070C0"/>
                </a:solidFill>
              </a:rPr>
              <a:t>Sleep problems and dementia</a:t>
            </a:r>
          </a:p>
        </p:txBody>
      </p:sp>
      <p:sp>
        <p:nvSpPr>
          <p:cNvPr id="3" name="Content Placeholder 2">
            <a:extLst>
              <a:ext uri="{FF2B5EF4-FFF2-40B4-BE49-F238E27FC236}">
                <a16:creationId xmlns:a16="http://schemas.microsoft.com/office/drawing/2014/main" id="{D7955328-A336-980B-C2E7-A2BC1D0203C3}"/>
              </a:ext>
            </a:extLst>
          </p:cNvPr>
          <p:cNvSpPr>
            <a:spLocks noGrp="1"/>
          </p:cNvSpPr>
          <p:nvPr>
            <p:ph idx="1"/>
          </p:nvPr>
        </p:nvSpPr>
        <p:spPr>
          <a:xfrm>
            <a:off x="279918" y="998376"/>
            <a:ext cx="7968343" cy="5178587"/>
          </a:xfrm>
        </p:spPr>
        <p:txBody>
          <a:bodyPr>
            <a:normAutofit/>
          </a:bodyPr>
          <a:lstStyle/>
          <a:p>
            <a:pPr algn="l">
              <a:buFont typeface="Arial" panose="020B0604020202020204" pitchFamily="34" charset="0"/>
              <a:buChar char="•"/>
            </a:pPr>
            <a:r>
              <a:rPr lang="en-GB" sz="2400" b="1" dirty="0">
                <a:solidFill>
                  <a:srgbClr val="0070C0"/>
                </a:solidFill>
              </a:rPr>
              <a:t>Insomnia-</a:t>
            </a:r>
            <a:r>
              <a:rPr lang="en-GB" sz="2400" dirty="0">
                <a:solidFill>
                  <a:srgbClr val="0070C0"/>
                </a:solidFill>
              </a:rPr>
              <a:t> think pain, discomfort, breathing problems, heartburn, UTI, incontinence, anxious, depression, medicines. (</a:t>
            </a:r>
            <a:r>
              <a:rPr lang="en-GB" sz="2400" i="0" dirty="0">
                <a:solidFill>
                  <a:srgbClr val="0070C0"/>
                </a:solidFill>
                <a:effectLst/>
              </a:rPr>
              <a:t>to improve dementia symptoms e.g. donepezil, rivastigmine, or galantamine.  These drugs can also lead to very vivid dreams or nightmares. If this happens, they may find taking their medication in the morning rather than at bedtime helps). </a:t>
            </a:r>
          </a:p>
          <a:p>
            <a:pPr algn="l">
              <a:buFont typeface="Arial" panose="020B0604020202020204" pitchFamily="34" charset="0"/>
              <a:buChar char="•"/>
            </a:pPr>
            <a:r>
              <a:rPr lang="en-GB" sz="2400" i="0" dirty="0">
                <a:solidFill>
                  <a:srgbClr val="0070C0"/>
                </a:solidFill>
                <a:effectLst/>
              </a:rPr>
              <a:t>There are drugs that can help a person get to sleep more easily. However, most have unpleasant or potentially dangerous side effects, such as dizziness and an increased risk of falls. This makes them less safe for a person with dementia to take. They tend to only be prescribed for very short-term use when the person has severe sleep problems.</a:t>
            </a:r>
          </a:p>
          <a:p>
            <a:endParaRPr lang="en-GB" sz="2400" dirty="0">
              <a:solidFill>
                <a:srgbClr val="0070C0"/>
              </a:solidFill>
            </a:endParaRPr>
          </a:p>
          <a:p>
            <a:endParaRPr lang="en-GB" sz="2400" dirty="0">
              <a:solidFill>
                <a:srgbClr val="0070C0"/>
              </a:solidFill>
            </a:endParaRPr>
          </a:p>
          <a:p>
            <a:endParaRPr lang="en-GB" sz="2400" dirty="0">
              <a:solidFill>
                <a:srgbClr val="0070C0"/>
              </a:solidFill>
            </a:endParaRPr>
          </a:p>
        </p:txBody>
      </p:sp>
      <p:pic>
        <p:nvPicPr>
          <p:cNvPr id="6146" name="Picture 2">
            <a:extLst>
              <a:ext uri="{FF2B5EF4-FFF2-40B4-BE49-F238E27FC236}">
                <a16:creationId xmlns:a16="http://schemas.microsoft.com/office/drawing/2014/main" id="{C8F8A636-1EE0-09DB-C6FB-EC9B2EA0CB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2453" y="1128760"/>
            <a:ext cx="3229670" cy="21509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4F514F7-8E46-C751-F95D-3DBDE6BC56B7}"/>
              </a:ext>
            </a:extLst>
          </p:cNvPr>
          <p:cNvSpPr txBox="1"/>
          <p:nvPr/>
        </p:nvSpPr>
        <p:spPr>
          <a:xfrm>
            <a:off x="8542453" y="3293754"/>
            <a:ext cx="3229670" cy="584775"/>
          </a:xfrm>
          <a:prstGeom prst="rect">
            <a:avLst/>
          </a:prstGeom>
          <a:noFill/>
        </p:spPr>
        <p:txBody>
          <a:bodyPr wrap="square">
            <a:spAutoFit/>
          </a:bodyPr>
          <a:lstStyle/>
          <a:p>
            <a:r>
              <a:rPr lang="en-GB" sz="1600" dirty="0">
                <a:solidFill>
                  <a:srgbClr val="0070C0"/>
                </a:solidFill>
              </a:rPr>
              <a:t>https://www.alzaids.com/insomnia-and-dementia/</a:t>
            </a:r>
          </a:p>
        </p:txBody>
      </p:sp>
    </p:spTree>
    <p:extLst>
      <p:ext uri="{BB962C8B-B14F-4D97-AF65-F5344CB8AC3E}">
        <p14:creationId xmlns:p14="http://schemas.microsoft.com/office/powerpoint/2010/main" val="2696392182"/>
      </p:ext>
    </p:extLst>
  </p:cSld>
  <p:clrMapOvr>
    <a:masterClrMapping/>
  </p:clrMapOvr>
  <mc:AlternateContent xmlns:mc="http://schemas.openxmlformats.org/markup-compatibility/2006" xmlns:p14="http://schemas.microsoft.com/office/powerpoint/2010/main">
    <mc:Choice Requires="p14">
      <p:transition spd="slow" p14:dur="2000" advTm="278345"/>
    </mc:Choice>
    <mc:Fallback xmlns="">
      <p:transition spd="slow" advTm="278345"/>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2943</Words>
  <Application>Microsoft Office PowerPoint</Application>
  <PresentationFormat>Widescreen</PresentationFormat>
  <Paragraphs>149</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Cambria</vt:lpstr>
      <vt:lpstr>Source Sans Pro</vt:lpstr>
      <vt:lpstr>Office Theme</vt:lpstr>
      <vt:lpstr>Comprehensive Care</vt:lpstr>
      <vt:lpstr>Aims</vt:lpstr>
      <vt:lpstr>Sleeping</vt:lpstr>
      <vt:lpstr>Care for the carer</vt:lpstr>
      <vt:lpstr>Incidentally – typical PD trajectory</vt:lpstr>
      <vt:lpstr>Sleep and cognition in PD</vt:lpstr>
      <vt:lpstr>Sleep problems in ALS</vt:lpstr>
      <vt:lpstr>Sleep problems in HD</vt:lpstr>
      <vt:lpstr>Sleep problems and dementia</vt:lpstr>
      <vt:lpstr>Sleep problems and dementia</vt:lpstr>
      <vt:lpstr>Sleep problems and dementia</vt:lpstr>
      <vt:lpstr>Sleep problems and dementia</vt:lpstr>
      <vt:lpstr>Sleep problems and dementia</vt:lpstr>
      <vt:lpstr>Sleep problems and dementia</vt:lpstr>
      <vt:lpstr>Typical staff debates  related to the AL of sleeping</vt:lpstr>
      <vt:lpstr>What interferes with sleep in hospitals?</vt:lpstr>
      <vt:lpstr>Tips learned</vt:lpstr>
      <vt:lpstr>Summary</vt:lpstr>
      <vt:lpstr>Scenario</vt:lpstr>
      <vt:lpstr>Scenario – my effort- you may do better…</vt:lpstr>
      <vt:lpstr>References</vt:lpstr>
      <vt:lpstr>Any questions?</vt:lpstr>
      <vt:lpstr>Thank you </vt:lpstr>
      <vt:lpstr>Duration - 2 hours, 20 minutes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presentation</dc:title>
  <dc:creator>Martin Jens Persson</dc:creator>
  <cp:lastModifiedBy>steve smith</cp:lastModifiedBy>
  <cp:revision>7</cp:revision>
  <dcterms:created xsi:type="dcterms:W3CDTF">2022-12-12T07:56:35Z</dcterms:created>
  <dcterms:modified xsi:type="dcterms:W3CDTF">2023-11-07T06:25:10Z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144ccec-98ca-4847-b090-103d5c6592f4_Enabled">
    <vt:lpwstr>true</vt:lpwstr>
  </property>
  <property fmtid="{D5CDD505-2E9C-101B-9397-08002B2CF9AE}" pid="3" name="MSIP_Label_9144ccec-98ca-4847-b090-103d5c6592f4_SetDate">
    <vt:lpwstr>2022-12-12T08:01:38Z</vt:lpwstr>
  </property>
  <property fmtid="{D5CDD505-2E9C-101B-9397-08002B2CF9AE}" pid="4" name="MSIP_Label_9144ccec-98ca-4847-b090-103d5c6592f4_Method">
    <vt:lpwstr>Standard</vt:lpwstr>
  </property>
  <property fmtid="{D5CDD505-2E9C-101B-9397-08002B2CF9AE}" pid="5" name="MSIP_Label_9144ccec-98ca-4847-b090-103d5c6592f4_Name">
    <vt:lpwstr>Information class 1</vt:lpwstr>
  </property>
  <property fmtid="{D5CDD505-2E9C-101B-9397-08002B2CF9AE}" pid="6" name="MSIP_Label_9144ccec-98ca-4847-b090-103d5c6592f4_SiteId">
    <vt:lpwstr>fb665cd7-b4b7-4578-8a42-29ff69176bdf</vt:lpwstr>
  </property>
  <property fmtid="{D5CDD505-2E9C-101B-9397-08002B2CF9AE}" pid="7" name="MSIP_Label_9144ccec-98ca-4847-b090-103d5c6592f4_ActionId">
    <vt:lpwstr>a68d1860-4a23-49fb-977d-35382d0eacfc</vt:lpwstr>
  </property>
  <property fmtid="{D5CDD505-2E9C-101B-9397-08002B2CF9AE}" pid="8" name="MSIP_Label_9144ccec-98ca-4847-b090-103d5c6592f4_ContentBits">
    <vt:lpwstr>0</vt:lpwstr>
  </property>
</Properties>
</file>