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sldIdLst>
    <p:sldId id="256" r:id="rId2"/>
    <p:sldId id="257" r:id="rId3"/>
    <p:sldId id="258" r:id="rId4"/>
    <p:sldId id="259" r:id="rId5"/>
    <p:sldId id="267" r:id="rId6"/>
    <p:sldId id="269" r:id="rId7"/>
    <p:sldId id="260" r:id="rId8"/>
    <p:sldId id="261" r:id="rId9"/>
    <p:sldId id="262" r:id="rId10"/>
    <p:sldId id="263" r:id="rId11"/>
    <p:sldId id="270" r:id="rId12"/>
    <p:sldId id="271" r:id="rId13"/>
    <p:sldId id="264" r:id="rId14"/>
    <p:sldId id="265" r:id="rId15"/>
    <p:sldId id="272" r:id="rId16"/>
    <p:sldId id="273" r:id="rId17"/>
    <p:sldId id="514" r:id="rId18"/>
    <p:sldId id="515" r:id="rId19"/>
    <p:sldId id="268" r:id="rId20"/>
    <p:sldId id="512" r:id="rId21"/>
    <p:sldId id="513" r:id="rId22"/>
    <p:sldId id="51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AB974E-A1CA-4F70-9482-35B914B91C92}" v="1" dt="2023-07-11T17:00:11.7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p:cViewPr varScale="1">
        <p:scale>
          <a:sx n="82" d="100"/>
          <a:sy n="82" d="100"/>
        </p:scale>
        <p:origin x="69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ve smith" userId="b48a1e4ac3f36e84" providerId="LiveId" clId="{17AB974E-A1CA-4F70-9482-35B914B91C92}"/>
    <pc:docChg chg="modSld">
      <pc:chgData name="steve smith" userId="b48a1e4ac3f36e84" providerId="LiveId" clId="{17AB974E-A1CA-4F70-9482-35B914B91C92}" dt="2023-09-17T15:35:10.228" v="20" actId="20577"/>
      <pc:docMkLst>
        <pc:docMk/>
      </pc:docMkLst>
      <pc:sldChg chg="modSp mod">
        <pc:chgData name="steve smith" userId="b48a1e4ac3f36e84" providerId="LiveId" clId="{17AB974E-A1CA-4F70-9482-35B914B91C92}" dt="2023-09-17T15:35:10.228" v="20" actId="20577"/>
        <pc:sldMkLst>
          <pc:docMk/>
          <pc:sldMk cId="1161591771" sldId="256"/>
        </pc:sldMkLst>
        <pc:spChg chg="mod">
          <ac:chgData name="steve smith" userId="b48a1e4ac3f36e84" providerId="LiveId" clId="{17AB974E-A1CA-4F70-9482-35B914B91C92}" dt="2023-09-17T15:35:10.228" v="20" actId="20577"/>
          <ac:spMkLst>
            <pc:docMk/>
            <pc:sldMk cId="1161591771" sldId="256"/>
            <ac:spMk id="3" creationId="{D41D21B8-B733-D6AC-A679-00D982C92189}"/>
          </ac:spMkLst>
        </pc:spChg>
      </pc:sldChg>
      <pc:sldChg chg="modSp mod">
        <pc:chgData name="steve smith" userId="b48a1e4ac3f36e84" providerId="LiveId" clId="{17AB974E-A1CA-4F70-9482-35B914B91C92}" dt="2023-08-11T15:23:49.577" v="18" actId="20577"/>
        <pc:sldMkLst>
          <pc:docMk/>
          <pc:sldMk cId="1758266006" sldId="516"/>
        </pc:sldMkLst>
        <pc:spChg chg="mod">
          <ac:chgData name="steve smith" userId="b48a1e4ac3f36e84" providerId="LiveId" clId="{17AB974E-A1CA-4F70-9482-35B914B91C92}" dt="2023-08-11T15:23:49.577" v="18" actId="20577"/>
          <ac:spMkLst>
            <pc:docMk/>
            <pc:sldMk cId="1758266006" sldId="516"/>
            <ac:spMk id="2" creationId="{1FEB4303-BC4A-7798-B17B-0B456E87610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8BEBD-B814-40C8-0877-CBFD3E0AAE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9243271-966F-CF70-BB51-EC3A61D6E97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290F13E-A67E-3225-F9C3-3DE962987ECE}"/>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DE3E731C-2014-25D4-E8EB-902FE14A3D7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AEB2310-CAF7-A414-5267-6B0927129244}"/>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024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C7A21-E10A-B72A-81CD-1E9B95EA18B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F5BE0C7-BD90-6BA1-2EF6-C0076C4E2B9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A85C60-DD03-4AE8-6B1C-0A4F533BAD3D}"/>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A67009A0-D53B-B297-0796-0FD9652F7D9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1340A75A-77AF-9CDD-65AA-CE4579325B9B}"/>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70689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49001-BDF6-5DAD-C56C-E5654873E30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276BD18-B633-3EC0-8BF8-3D13C751B7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8661EB4-2823-3A39-3D75-36B719EF00F9}"/>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5" name="Footer Placeholder 4">
            <a:extLst>
              <a:ext uri="{FF2B5EF4-FFF2-40B4-BE49-F238E27FC236}">
                <a16:creationId xmlns:a16="http://schemas.microsoft.com/office/drawing/2014/main" id="{5350D3A7-3AE1-4409-994F-6C02BA3CDED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1D8D91A-D164-AF4B-E046-EE95A5BC09F0}"/>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92512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B8D9A-089A-F9CB-2B2D-B69E9FF8A66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B854EC1-BF17-D742-C0F0-5816C38AE30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572D463-009D-B5B0-0DBA-D79A1D4E1DD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817826F-43B7-BE3E-1C85-56F96FB3EED8}"/>
              </a:ext>
            </a:extLst>
          </p:cNvPr>
          <p:cNvSpPr>
            <a:spLocks noGrp="1"/>
          </p:cNvSpPr>
          <p:nvPr>
            <p:ph type="dt" sz="half" idx="10"/>
          </p:nvPr>
        </p:nvSpPr>
        <p:spPr/>
        <p:txBody>
          <a:bodyPr/>
          <a:lstStyle/>
          <a:p>
            <a:fld id="{48A87A34-81AB-432B-8DAE-1953F412C126}" type="datetimeFigureOut">
              <a:rPr lang="en-US" smtClean="0"/>
              <a:t>11/7/2023</a:t>
            </a:fld>
            <a:endParaRPr lang="en-US" dirty="0"/>
          </a:p>
        </p:txBody>
      </p:sp>
      <p:sp>
        <p:nvSpPr>
          <p:cNvPr id="6" name="Footer Placeholder 5">
            <a:extLst>
              <a:ext uri="{FF2B5EF4-FFF2-40B4-BE49-F238E27FC236}">
                <a16:creationId xmlns:a16="http://schemas.microsoft.com/office/drawing/2014/main" id="{1B9E1892-6A69-4586-EBD4-C629EF9C5D7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29CCAB0-C55A-B384-C02C-E698D0C061C6}"/>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26144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D7DBB-FF22-87EF-A4F3-CF5B61FD542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BA81B76-7772-EB9E-F060-D5A52BC604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A91F88F-726C-7BCD-5A1B-B34E9A3C613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36A4A5C-48C1-53D6-21BE-7940D76818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EE491F9-BD22-2E24-D8D0-F8F1A76BCC3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FC66857-6473-F3F8-A92C-4334E718EB0F}"/>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8" name="Footer Placeholder 7">
            <a:extLst>
              <a:ext uri="{FF2B5EF4-FFF2-40B4-BE49-F238E27FC236}">
                <a16:creationId xmlns:a16="http://schemas.microsoft.com/office/drawing/2014/main" id="{5C5C3410-632B-BE2B-6919-CB7BAC80BC3C}"/>
              </a:ext>
            </a:extLst>
          </p:cNvPr>
          <p:cNvSpPr>
            <a:spLocks noGrp="1"/>
          </p:cNvSpPr>
          <p:nvPr>
            <p:ph type="ftr" sz="quarter" idx="11"/>
          </p:nvPr>
        </p:nvSpPr>
        <p:spPr/>
        <p:txBody>
          <a:bodyPr/>
          <a:lstStyle/>
          <a:p>
            <a:endParaRPr lang="en-SE"/>
          </a:p>
        </p:txBody>
      </p:sp>
      <p:sp>
        <p:nvSpPr>
          <p:cNvPr id="9" name="Slide Number Placeholder 8">
            <a:extLst>
              <a:ext uri="{FF2B5EF4-FFF2-40B4-BE49-F238E27FC236}">
                <a16:creationId xmlns:a16="http://schemas.microsoft.com/office/drawing/2014/main" id="{D9267537-DCB5-B3DF-2521-42CD9698125F}"/>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021031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80051-C706-5351-50C4-79100F5623A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5240EDB-A078-8D2A-7F16-C5D53E79B529}"/>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4" name="Footer Placeholder 3">
            <a:extLst>
              <a:ext uri="{FF2B5EF4-FFF2-40B4-BE49-F238E27FC236}">
                <a16:creationId xmlns:a16="http://schemas.microsoft.com/office/drawing/2014/main" id="{29462C16-7E0A-7459-3A55-A89AC4832A45}"/>
              </a:ext>
            </a:extLst>
          </p:cNvPr>
          <p:cNvSpPr>
            <a:spLocks noGrp="1"/>
          </p:cNvSpPr>
          <p:nvPr>
            <p:ph type="ftr" sz="quarter" idx="11"/>
          </p:nvPr>
        </p:nvSpPr>
        <p:spPr/>
        <p:txBody>
          <a:bodyPr/>
          <a:lstStyle/>
          <a:p>
            <a:endParaRPr lang="en-SE"/>
          </a:p>
        </p:txBody>
      </p:sp>
      <p:sp>
        <p:nvSpPr>
          <p:cNvPr id="5" name="Slide Number Placeholder 4">
            <a:extLst>
              <a:ext uri="{FF2B5EF4-FFF2-40B4-BE49-F238E27FC236}">
                <a16:creationId xmlns:a16="http://schemas.microsoft.com/office/drawing/2014/main" id="{4A2FB725-CD59-FF5A-D47D-461847EA43FF}"/>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8258121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76B6E6-D5E6-E8F8-6BCD-ABFDAFB04D1D}"/>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3" name="Footer Placeholder 2">
            <a:extLst>
              <a:ext uri="{FF2B5EF4-FFF2-40B4-BE49-F238E27FC236}">
                <a16:creationId xmlns:a16="http://schemas.microsoft.com/office/drawing/2014/main" id="{2A902E2F-4A77-D030-2A11-9E73392DB3C2}"/>
              </a:ext>
            </a:extLst>
          </p:cNvPr>
          <p:cNvSpPr>
            <a:spLocks noGrp="1"/>
          </p:cNvSpPr>
          <p:nvPr>
            <p:ph type="ftr" sz="quarter" idx="11"/>
          </p:nvPr>
        </p:nvSpPr>
        <p:spPr/>
        <p:txBody>
          <a:bodyPr/>
          <a:lstStyle/>
          <a:p>
            <a:endParaRPr lang="en-SE"/>
          </a:p>
        </p:txBody>
      </p:sp>
      <p:sp>
        <p:nvSpPr>
          <p:cNvPr id="4" name="Slide Number Placeholder 3">
            <a:extLst>
              <a:ext uri="{FF2B5EF4-FFF2-40B4-BE49-F238E27FC236}">
                <a16:creationId xmlns:a16="http://schemas.microsoft.com/office/drawing/2014/main" id="{74864E62-22D3-AA10-3F8B-EE4F8A362929}"/>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832386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65AAB-B2F6-6008-1474-F558AF34073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34853A95-3985-4EF2-9BAF-222D51B654E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52D113A-D425-6113-8181-A712DFCF2B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7EB096A-F19A-719C-7909-84FF57465BA9}"/>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F623AE81-443A-C5EC-B999-80E020DA1D1F}"/>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58BF7078-FF29-63A9-3EC7-84841584B88F}"/>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466498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D466B-A16E-DBEF-44FE-D77958C624B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54B4EAB-7BDC-67B3-E854-0AF42F4484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4C44BF9-8EE1-FA81-986D-D8297003E5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64C8C0E-18E4-01CA-AADD-E8970A223F6E}"/>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6" name="Footer Placeholder 5">
            <a:extLst>
              <a:ext uri="{FF2B5EF4-FFF2-40B4-BE49-F238E27FC236}">
                <a16:creationId xmlns:a16="http://schemas.microsoft.com/office/drawing/2014/main" id="{289FB8AB-A5BE-2161-C641-93F1D6CC41D4}"/>
              </a:ext>
            </a:extLst>
          </p:cNvPr>
          <p:cNvSpPr>
            <a:spLocks noGrp="1"/>
          </p:cNvSpPr>
          <p:nvPr>
            <p:ph type="ftr" sz="quarter" idx="11"/>
          </p:nvPr>
        </p:nvSpPr>
        <p:spPr/>
        <p:txBody>
          <a:bodyPr/>
          <a:lstStyle/>
          <a:p>
            <a:endParaRPr lang="en-SE"/>
          </a:p>
        </p:txBody>
      </p:sp>
      <p:sp>
        <p:nvSpPr>
          <p:cNvPr id="7" name="Slide Number Placeholder 6">
            <a:extLst>
              <a:ext uri="{FF2B5EF4-FFF2-40B4-BE49-F238E27FC236}">
                <a16:creationId xmlns:a16="http://schemas.microsoft.com/office/drawing/2014/main" id="{A1B80BA4-1FBE-78C7-F5ED-48579CA7488F}"/>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1523152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24D99-51D7-4B73-830E-95B26E34D23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21FBF9E-6822-9630-D19E-634756C534A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2C6FA9B-432E-1671-7BB0-1145C8BE1B87}"/>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0B301EBA-4E3D-43C6-F630-CDCCD023C040}"/>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107A01DF-AA42-6ACE-D527-590E0524F2CE}"/>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922256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27F71D-0C1D-9C68-1EF9-819DD21B6B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713E0CF-21A2-5BCE-7EC8-684C60521C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E1F5E2A-0ED8-13B9-C15F-7175D330A2B0}"/>
              </a:ext>
            </a:extLst>
          </p:cNvPr>
          <p:cNvSpPr>
            <a:spLocks noGrp="1"/>
          </p:cNvSpPr>
          <p:nvPr>
            <p:ph type="dt" sz="half" idx="10"/>
          </p:nvPr>
        </p:nvSpPr>
        <p:spPr/>
        <p:txBody>
          <a:bodyPr/>
          <a:lstStyle/>
          <a:p>
            <a:fld id="{5706EFCD-9E10-D444-B141-9B23EA676C6C}" type="datetimeFigureOut">
              <a:rPr lang="en-SE" smtClean="0"/>
              <a:t>11/07/2023</a:t>
            </a:fld>
            <a:endParaRPr lang="en-SE"/>
          </a:p>
        </p:txBody>
      </p:sp>
      <p:sp>
        <p:nvSpPr>
          <p:cNvPr id="5" name="Footer Placeholder 4">
            <a:extLst>
              <a:ext uri="{FF2B5EF4-FFF2-40B4-BE49-F238E27FC236}">
                <a16:creationId xmlns:a16="http://schemas.microsoft.com/office/drawing/2014/main" id="{BE891795-5F23-5AD2-68DA-811E82217870}"/>
              </a:ext>
            </a:extLst>
          </p:cNvPr>
          <p:cNvSpPr>
            <a:spLocks noGrp="1"/>
          </p:cNvSpPr>
          <p:nvPr>
            <p:ph type="ftr" sz="quarter" idx="11"/>
          </p:nvPr>
        </p:nvSpPr>
        <p:spPr/>
        <p:txBody>
          <a:bodyPr/>
          <a:lstStyle/>
          <a:p>
            <a:endParaRPr lang="en-SE"/>
          </a:p>
        </p:txBody>
      </p:sp>
      <p:sp>
        <p:nvSpPr>
          <p:cNvPr id="6" name="Slide Number Placeholder 5">
            <a:extLst>
              <a:ext uri="{FF2B5EF4-FFF2-40B4-BE49-F238E27FC236}">
                <a16:creationId xmlns:a16="http://schemas.microsoft.com/office/drawing/2014/main" id="{34F80641-0E2E-7C1F-49F5-FDAFAEC02539}"/>
              </a:ext>
            </a:extLst>
          </p:cNvPr>
          <p:cNvSpPr>
            <a:spLocks noGrp="1"/>
          </p:cNvSpPr>
          <p:nvPr>
            <p:ph type="sldNum" sz="quarter" idx="12"/>
          </p:nvPr>
        </p:nvSpPr>
        <p:spPr/>
        <p:txBody>
          <a:bodyPr/>
          <a:lstStyle/>
          <a:p>
            <a:fld id="{316871F5-4C52-B64A-ACD4-0F293C289581}" type="slidenum">
              <a:rPr lang="en-SE" smtClean="0"/>
              <a:t>‹#›</a:t>
            </a:fld>
            <a:endParaRPr lang="en-SE"/>
          </a:p>
        </p:txBody>
      </p:sp>
    </p:spTree>
    <p:extLst>
      <p:ext uri="{BB962C8B-B14F-4D97-AF65-F5344CB8AC3E}">
        <p14:creationId xmlns:p14="http://schemas.microsoft.com/office/powerpoint/2010/main" val="2274127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C8C058B-1F48-21E7-5A66-7E5040F095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A688FC3-7D20-9DE4-99D8-5A0DA9250B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4C79ED6-A3DF-39B8-DA5B-FCA84D2666E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11/7/2023</a:t>
            </a:fld>
            <a:endParaRPr lang="en-US" dirty="0"/>
          </a:p>
        </p:txBody>
      </p:sp>
      <p:sp>
        <p:nvSpPr>
          <p:cNvPr id="5" name="Footer Placeholder 4">
            <a:extLst>
              <a:ext uri="{FF2B5EF4-FFF2-40B4-BE49-F238E27FC236}">
                <a16:creationId xmlns:a16="http://schemas.microsoft.com/office/drawing/2014/main" id="{6412FEF6-6182-6FE8-455A-1FA81FBE72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FB4569F-7CA9-0177-AF6C-6007E6E14F9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grpSp>
        <p:nvGrpSpPr>
          <p:cNvPr id="7" name="Group 6">
            <a:extLst>
              <a:ext uri="{FF2B5EF4-FFF2-40B4-BE49-F238E27FC236}">
                <a16:creationId xmlns:a16="http://schemas.microsoft.com/office/drawing/2014/main" id="{B214C273-65AA-B591-F059-92E590BA748B}"/>
              </a:ext>
            </a:extLst>
          </p:cNvPr>
          <p:cNvGrpSpPr/>
          <p:nvPr userDrawn="1"/>
        </p:nvGrpSpPr>
        <p:grpSpPr>
          <a:xfrm>
            <a:off x="179523" y="6121210"/>
            <a:ext cx="6520219" cy="633095"/>
            <a:chOff x="519728" y="10058718"/>
            <a:chExt cx="6520219" cy="633095"/>
          </a:xfrm>
        </p:grpSpPr>
        <p:pic>
          <p:nvPicPr>
            <p:cNvPr id="8" name="Picture 7">
              <a:extLst>
                <a:ext uri="{FF2B5EF4-FFF2-40B4-BE49-F238E27FC236}">
                  <a16:creationId xmlns:a16="http://schemas.microsoft.com/office/drawing/2014/main" id="{A1FF4B29-7AB8-1615-FD39-884EC73ED7F3}"/>
                </a:ext>
              </a:extLst>
            </p:cNvPr>
            <p:cNvPicPr/>
            <p:nvPr userDrawn="1"/>
          </p:nvPicPr>
          <p:blipFill>
            <a:blip r:embed="rId13">
              <a:extLst>
                <a:ext uri="{28A0092B-C50C-407E-A947-70E740481C1C}">
                  <a14:useLocalDpi xmlns:a14="http://schemas.microsoft.com/office/drawing/2010/main" val="0"/>
                </a:ext>
              </a:extLst>
            </a:blip>
            <a:stretch>
              <a:fillRect/>
            </a:stretch>
          </p:blipFill>
          <p:spPr>
            <a:xfrm>
              <a:off x="519728" y="10058718"/>
              <a:ext cx="2218055" cy="633095"/>
            </a:xfrm>
            <a:prstGeom prst="rect">
              <a:avLst/>
            </a:prstGeom>
          </p:spPr>
        </p:pic>
        <p:sp>
          <p:nvSpPr>
            <p:cNvPr id="9" name="TextBox 8">
              <a:extLst>
                <a:ext uri="{FF2B5EF4-FFF2-40B4-BE49-F238E27FC236}">
                  <a16:creationId xmlns:a16="http://schemas.microsoft.com/office/drawing/2014/main" id="{62D3F403-3C6F-EBFE-6CB1-A8F23000B008}"/>
                </a:ext>
              </a:extLst>
            </p:cNvPr>
            <p:cNvSpPr txBox="1"/>
            <p:nvPr userDrawn="1"/>
          </p:nvSpPr>
          <p:spPr>
            <a:xfrm>
              <a:off x="2796720" y="10142137"/>
              <a:ext cx="4243227" cy="461665"/>
            </a:xfrm>
            <a:prstGeom prst="rect">
              <a:avLst/>
            </a:prstGeom>
            <a:noFill/>
          </p:spPr>
          <p:txBody>
            <a:bodyPr wrap="square" rtlCol="0">
              <a:spAutoFit/>
            </a:bodyPr>
            <a:lstStyle/>
            <a:p>
              <a:r>
                <a:rPr lang="en-GB" sz="800" dirty="0"/>
                <a:t>Reference number: 618596-EPP-1-2020-1-SE-EPPKA2-CBHE-JP</a:t>
              </a:r>
              <a:br>
                <a:rPr lang="en-GB" sz="800" dirty="0"/>
              </a:br>
              <a:r>
                <a:rPr lang="en-GB" sz="800" dirty="0"/>
                <a:t>This publication [communication] reflects the views only of the authors, and the Commission cannot be held responsible for any use, which may be made of the information contained therein.</a:t>
              </a:r>
            </a:p>
          </p:txBody>
        </p:sp>
      </p:grpSp>
      <p:pic>
        <p:nvPicPr>
          <p:cNvPr id="10" name="Picture 9">
            <a:extLst>
              <a:ext uri="{FF2B5EF4-FFF2-40B4-BE49-F238E27FC236}">
                <a16:creationId xmlns:a16="http://schemas.microsoft.com/office/drawing/2014/main" id="{A3CA655C-B5BB-1F89-1FC7-63A3F0681AD6}"/>
              </a:ext>
            </a:extLst>
          </p:cNvPr>
          <p:cNvPicPr>
            <a:picLocks noChangeAspect="1"/>
          </p:cNvPicPr>
          <p:nvPr userDrawn="1"/>
        </p:nvPicPr>
        <p:blipFill>
          <a:blip r:embed="rId14"/>
          <a:stretch>
            <a:fillRect/>
          </a:stretch>
        </p:blipFill>
        <p:spPr>
          <a:xfrm>
            <a:off x="11058439" y="5504807"/>
            <a:ext cx="1074143" cy="1309111"/>
          </a:xfrm>
          <a:prstGeom prst="rect">
            <a:avLst/>
          </a:prstGeom>
        </p:spPr>
      </p:pic>
    </p:spTree>
    <p:extLst>
      <p:ext uri="{BB962C8B-B14F-4D97-AF65-F5344CB8AC3E}">
        <p14:creationId xmlns:p14="http://schemas.microsoft.com/office/powerpoint/2010/main" val="15305516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hyperlink" Target="https://soundgirls.org/the-sound-of-cinematic-femininity/"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mdpi.com/1422-0067/21/6/2123" TargetMode="External"/><Relationship Id="rId2" Type="http://schemas.openxmlformats.org/officeDocument/2006/relationships/hyperlink" Target="https://doi.org/10.3390/ijms21062123"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hyperlink" Target="https://doi.org/10.1007/s10354-022-00941-2" TargetMode="External"/><Relationship Id="rId2" Type="http://schemas.openxmlformats.org/officeDocument/2006/relationships/hyperlink" Target="https://doi.org/10.1007/978-3-030-04245-5_24"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hyperlink" Target="https://link.springer.com/article/10.1007/s10354-022-00941-2#citeas"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alzheimer.ca/en/help-support/im-caring-person-living-dementia/understanding-symptoms/sexual-behaviou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soundgirls.org/the-sound-of-cinematic-femininity/" TargetMode="External"/><Relationship Id="rId2" Type="http://schemas.openxmlformats.org/officeDocument/2006/relationships/hyperlink" Target="https://doi.org/10.1007/s10354-022-00941-2" TargetMode="External"/><Relationship Id="rId1" Type="http://schemas.openxmlformats.org/officeDocument/2006/relationships/slideLayout" Target="../slideLayouts/slideLayout2.xml"/><Relationship Id="rId5" Type="http://schemas.openxmlformats.org/officeDocument/2006/relationships/hyperlink" Target="https://www.mdpi.com/1422-0067/21/6/2123" TargetMode="External"/><Relationship Id="rId4" Type="http://schemas.openxmlformats.org/officeDocument/2006/relationships/hyperlink" Target="https://doi.org/10.3390/ijms21062123"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4CEB-918A-0472-B6E4-4689B9CD397B}"/>
              </a:ext>
            </a:extLst>
          </p:cNvPr>
          <p:cNvSpPr>
            <a:spLocks noGrp="1"/>
          </p:cNvSpPr>
          <p:nvPr>
            <p:ph type="ctrTitle"/>
          </p:nvPr>
        </p:nvSpPr>
        <p:spPr>
          <a:xfrm>
            <a:off x="1400742" y="802298"/>
            <a:ext cx="8637073" cy="2541431"/>
          </a:xfrm>
        </p:spPr>
        <p:txBody>
          <a:bodyPr/>
          <a:lstStyle/>
          <a:p>
            <a:pPr algn="ctr"/>
            <a:r>
              <a:rPr lang="en-GB" b="1" dirty="0">
                <a:solidFill>
                  <a:srgbClr val="0070C0"/>
                </a:solidFill>
              </a:rPr>
              <a:t>Comprehensive Care</a:t>
            </a:r>
            <a:endParaRPr lang="en-SE" dirty="0">
              <a:solidFill>
                <a:srgbClr val="0070C0"/>
              </a:solidFill>
            </a:endParaRPr>
          </a:p>
        </p:txBody>
      </p:sp>
      <p:sp>
        <p:nvSpPr>
          <p:cNvPr id="3" name="Subtitle 2">
            <a:extLst>
              <a:ext uri="{FF2B5EF4-FFF2-40B4-BE49-F238E27FC236}">
                <a16:creationId xmlns:a16="http://schemas.microsoft.com/office/drawing/2014/main" id="{D41D21B8-B733-D6AC-A679-00D982C92189}"/>
              </a:ext>
            </a:extLst>
          </p:cNvPr>
          <p:cNvSpPr>
            <a:spLocks noGrp="1"/>
          </p:cNvSpPr>
          <p:nvPr>
            <p:ph type="subTitle" idx="1"/>
          </p:nvPr>
        </p:nvSpPr>
        <p:spPr>
          <a:xfrm>
            <a:off x="1147278" y="3514272"/>
            <a:ext cx="9144000" cy="633095"/>
          </a:xfrm>
        </p:spPr>
        <p:txBody>
          <a:bodyPr>
            <a:noAutofit/>
          </a:bodyPr>
          <a:lstStyle/>
          <a:p>
            <a:pPr algn="ctr"/>
            <a:r>
              <a:rPr lang="en-GB">
                <a:solidFill>
                  <a:srgbClr val="0070C0"/>
                </a:solidFill>
              </a:rPr>
              <a:t>Lecture 16</a:t>
            </a:r>
            <a:endParaRPr lang="en-GB" dirty="0">
              <a:solidFill>
                <a:srgbClr val="0070C0"/>
              </a:solidFill>
            </a:endParaRPr>
          </a:p>
          <a:p>
            <a:pPr algn="ctr"/>
            <a:r>
              <a:rPr lang="en-GB" dirty="0">
                <a:solidFill>
                  <a:srgbClr val="0070C0"/>
                </a:solidFill>
              </a:rPr>
              <a:t>Expressing Sexuality</a:t>
            </a:r>
            <a:endParaRPr lang="en-SE" dirty="0">
              <a:solidFill>
                <a:srgbClr val="0070C0"/>
              </a:solidFill>
            </a:endParaRPr>
          </a:p>
        </p:txBody>
      </p:sp>
    </p:spTree>
    <p:extLst>
      <p:ext uri="{BB962C8B-B14F-4D97-AF65-F5344CB8AC3E}">
        <p14:creationId xmlns:p14="http://schemas.microsoft.com/office/powerpoint/2010/main" val="1161591771"/>
      </p:ext>
    </p:extLst>
  </p:cSld>
  <p:clrMapOvr>
    <a:masterClrMapping/>
  </p:clrMapOvr>
  <mc:AlternateContent xmlns:mc="http://schemas.openxmlformats.org/markup-compatibility/2006" xmlns:p14="http://schemas.microsoft.com/office/powerpoint/2010/main">
    <mc:Choice Requires="p14">
      <p:transition spd="slow" p14:dur="2000" advTm="36533"/>
    </mc:Choice>
    <mc:Fallback xmlns="">
      <p:transition spd="slow" advTm="365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86437-F497-C477-5649-627CBB2C9056}"/>
              </a:ext>
            </a:extLst>
          </p:cNvPr>
          <p:cNvSpPr>
            <a:spLocks noGrp="1"/>
          </p:cNvSpPr>
          <p:nvPr>
            <p:ph type="title"/>
          </p:nvPr>
        </p:nvSpPr>
        <p:spPr/>
        <p:txBody>
          <a:bodyPr/>
          <a:lstStyle/>
          <a:p>
            <a:r>
              <a:rPr lang="en-GB" b="1" dirty="0">
                <a:solidFill>
                  <a:srgbClr val="0070C0"/>
                </a:solidFill>
              </a:rPr>
              <a:t>Aims</a:t>
            </a:r>
            <a:endParaRPr lang="en-SE" b="1" dirty="0">
              <a:solidFill>
                <a:srgbClr val="0070C0"/>
              </a:solidFill>
            </a:endParaRPr>
          </a:p>
        </p:txBody>
      </p:sp>
      <p:sp>
        <p:nvSpPr>
          <p:cNvPr id="3" name="Content Placeholder 2">
            <a:extLst>
              <a:ext uri="{FF2B5EF4-FFF2-40B4-BE49-F238E27FC236}">
                <a16:creationId xmlns:a16="http://schemas.microsoft.com/office/drawing/2014/main" id="{955EAADD-A301-109F-8EFC-1CA571189100}"/>
              </a:ext>
            </a:extLst>
          </p:cNvPr>
          <p:cNvSpPr>
            <a:spLocks noGrp="1"/>
          </p:cNvSpPr>
          <p:nvPr>
            <p:ph idx="1"/>
          </p:nvPr>
        </p:nvSpPr>
        <p:spPr/>
        <p:txBody>
          <a:bodyPr/>
          <a:lstStyle/>
          <a:p>
            <a:pPr marL="0" indent="0">
              <a:buNone/>
            </a:pPr>
            <a:r>
              <a:rPr lang="en-GB" dirty="0">
                <a:solidFill>
                  <a:srgbClr val="0070C0"/>
                </a:solidFill>
              </a:rPr>
              <a:t>To understand how to care for people with NDDs with regard to the AL of expressing sexuality.</a:t>
            </a:r>
          </a:p>
          <a:p>
            <a:pPr marL="0" indent="0">
              <a:buNone/>
            </a:pPr>
            <a:endParaRPr lang="en-SE" dirty="0"/>
          </a:p>
        </p:txBody>
      </p:sp>
    </p:spTree>
    <p:extLst>
      <p:ext uri="{BB962C8B-B14F-4D97-AF65-F5344CB8AC3E}">
        <p14:creationId xmlns:p14="http://schemas.microsoft.com/office/powerpoint/2010/main" val="3095192600"/>
      </p:ext>
    </p:extLst>
  </p:cSld>
  <p:clrMapOvr>
    <a:masterClrMapping/>
  </p:clrMapOvr>
  <mc:AlternateContent xmlns:mc="http://schemas.openxmlformats.org/markup-compatibility/2006" xmlns:p14="http://schemas.microsoft.com/office/powerpoint/2010/main">
    <mc:Choice Requires="p14">
      <p:transition spd="slow" p14:dur="2000" advTm="51830"/>
    </mc:Choice>
    <mc:Fallback xmlns="">
      <p:transition spd="slow" advTm="518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5B96E-6B2E-A1EF-BAA1-35D02FEE46F4}"/>
              </a:ext>
            </a:extLst>
          </p:cNvPr>
          <p:cNvSpPr>
            <a:spLocks noGrp="1"/>
          </p:cNvSpPr>
          <p:nvPr>
            <p:ph type="title"/>
          </p:nvPr>
        </p:nvSpPr>
        <p:spPr>
          <a:xfrm>
            <a:off x="838200" y="365125"/>
            <a:ext cx="10515600" cy="763879"/>
          </a:xfrm>
        </p:spPr>
        <p:txBody>
          <a:bodyPr/>
          <a:lstStyle/>
          <a:p>
            <a:r>
              <a:rPr lang="en-GB" dirty="0">
                <a:solidFill>
                  <a:srgbClr val="0070C0"/>
                </a:solidFill>
              </a:rPr>
              <a:t>We constantly express our sexuality</a:t>
            </a:r>
          </a:p>
        </p:txBody>
      </p:sp>
      <p:sp>
        <p:nvSpPr>
          <p:cNvPr id="3" name="Content Placeholder 2">
            <a:extLst>
              <a:ext uri="{FF2B5EF4-FFF2-40B4-BE49-F238E27FC236}">
                <a16:creationId xmlns:a16="http://schemas.microsoft.com/office/drawing/2014/main" id="{A6DF517B-6FA2-E734-093B-D3C8E1AF88C2}"/>
              </a:ext>
            </a:extLst>
          </p:cNvPr>
          <p:cNvSpPr>
            <a:spLocks noGrp="1"/>
          </p:cNvSpPr>
          <p:nvPr>
            <p:ph idx="1"/>
          </p:nvPr>
        </p:nvSpPr>
        <p:spPr>
          <a:xfrm>
            <a:off x="817984" y="1207929"/>
            <a:ext cx="10515600" cy="4351338"/>
          </a:xfrm>
        </p:spPr>
        <p:txBody>
          <a:bodyPr>
            <a:normAutofit/>
          </a:bodyPr>
          <a:lstStyle/>
          <a:p>
            <a:pPr marL="0" indent="0">
              <a:buNone/>
            </a:pPr>
            <a:r>
              <a:rPr lang="en-GB" dirty="0">
                <a:solidFill>
                  <a:srgbClr val="0070C0"/>
                </a:solidFill>
              </a:rPr>
              <a:t>How?   Think about the ways we all carry out this activity of living.</a:t>
            </a:r>
          </a:p>
        </p:txBody>
      </p:sp>
      <p:pic>
        <p:nvPicPr>
          <p:cNvPr id="1026" name="Picture 2" descr="Daily Rituals for Divine Feminine Energy">
            <a:extLst>
              <a:ext uri="{FF2B5EF4-FFF2-40B4-BE49-F238E27FC236}">
                <a16:creationId xmlns:a16="http://schemas.microsoft.com/office/drawing/2014/main" id="{BC454BEB-355B-DDA1-6BEA-56C83DC4C5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743" y="1828800"/>
            <a:ext cx="3307119" cy="25192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9084C46-C05B-05D1-635F-722670D432EE}"/>
              </a:ext>
            </a:extLst>
          </p:cNvPr>
          <p:cNvSpPr txBox="1"/>
          <p:nvPr/>
        </p:nvSpPr>
        <p:spPr>
          <a:xfrm>
            <a:off x="552743" y="4426990"/>
            <a:ext cx="3307118" cy="830997"/>
          </a:xfrm>
          <a:prstGeom prst="rect">
            <a:avLst/>
          </a:prstGeom>
          <a:noFill/>
        </p:spPr>
        <p:txBody>
          <a:bodyPr wrap="square">
            <a:spAutoFit/>
          </a:bodyPr>
          <a:lstStyle/>
          <a:p>
            <a:r>
              <a:rPr lang="en-GB" sz="1600" dirty="0">
                <a:solidFill>
                  <a:srgbClr val="0070C0"/>
                </a:solidFill>
              </a:rPr>
              <a:t>https://goop.com/wellness/spirituality/how-to-cultivate-divine-feminine-energy/</a:t>
            </a:r>
          </a:p>
        </p:txBody>
      </p:sp>
      <p:pic>
        <p:nvPicPr>
          <p:cNvPr id="1028" name="Picture 4">
            <a:extLst>
              <a:ext uri="{FF2B5EF4-FFF2-40B4-BE49-F238E27FC236}">
                <a16:creationId xmlns:a16="http://schemas.microsoft.com/office/drawing/2014/main" id="{1296E892-D9D6-1A08-3119-698B3B9420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5675" y="1726163"/>
            <a:ext cx="3106219" cy="284298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CE7610E-A34C-61F0-1189-4AD7D9F0C647}"/>
              </a:ext>
            </a:extLst>
          </p:cNvPr>
          <p:cNvSpPr txBox="1"/>
          <p:nvPr/>
        </p:nvSpPr>
        <p:spPr>
          <a:xfrm>
            <a:off x="4125102" y="4569143"/>
            <a:ext cx="3096792" cy="1569660"/>
          </a:xfrm>
          <a:prstGeom prst="rect">
            <a:avLst/>
          </a:prstGeom>
          <a:noFill/>
        </p:spPr>
        <p:txBody>
          <a:bodyPr wrap="square">
            <a:spAutoFit/>
          </a:bodyPr>
          <a:lstStyle/>
          <a:p>
            <a:r>
              <a:rPr lang="en-GB" sz="1600" dirty="0">
                <a:solidFill>
                  <a:srgbClr val="0070C0"/>
                </a:solidFill>
                <a:hlinkClick r:id="rId4"/>
              </a:rPr>
              <a:t>https://soundgirls.org/the-sound-of-cinematic-femininity/</a:t>
            </a:r>
            <a:endParaRPr lang="en-GB" sz="1600" dirty="0">
              <a:solidFill>
                <a:srgbClr val="0070C0"/>
              </a:solidFill>
            </a:endParaRPr>
          </a:p>
          <a:p>
            <a:r>
              <a:rPr lang="en-GB" sz="1600" b="1" dirty="0">
                <a:solidFill>
                  <a:srgbClr val="0070C0"/>
                </a:solidFill>
              </a:rPr>
              <a:t>[Note: Some insightful, thought-provoking posts on sound in cinema, see </a:t>
            </a:r>
            <a:r>
              <a:rPr lang="en-GB" sz="1600" b="1" dirty="0" err="1">
                <a:solidFill>
                  <a:srgbClr val="0070C0"/>
                </a:solidFill>
              </a:rPr>
              <a:t>Kirch</a:t>
            </a:r>
            <a:r>
              <a:rPr lang="en-GB" sz="1600" b="1" dirty="0">
                <a:solidFill>
                  <a:srgbClr val="0070C0"/>
                </a:solidFill>
              </a:rPr>
              <a:t> N (2022) The sound of cinematic femininity]</a:t>
            </a:r>
          </a:p>
        </p:txBody>
      </p:sp>
      <p:pic>
        <p:nvPicPr>
          <p:cNvPr id="1030" name="Picture 6" descr="A man with a beard, wearing a checkered shirt, with his arms crossed.">
            <a:extLst>
              <a:ext uri="{FF2B5EF4-FFF2-40B4-BE49-F238E27FC236}">
                <a16:creationId xmlns:a16="http://schemas.microsoft.com/office/drawing/2014/main" id="{00EFEF1C-71A0-E0F5-23BA-5DBD3FFE4D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9989" y="1949768"/>
            <a:ext cx="2095500" cy="26193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82C85DA-3D8D-8D81-8CFD-C642FA1DABA3}"/>
              </a:ext>
            </a:extLst>
          </p:cNvPr>
          <p:cNvSpPr txBox="1"/>
          <p:nvPr/>
        </p:nvSpPr>
        <p:spPr>
          <a:xfrm>
            <a:off x="8229988" y="4566524"/>
            <a:ext cx="2095499" cy="584775"/>
          </a:xfrm>
          <a:prstGeom prst="rect">
            <a:avLst/>
          </a:prstGeom>
          <a:noFill/>
        </p:spPr>
        <p:txBody>
          <a:bodyPr wrap="square">
            <a:spAutoFit/>
          </a:bodyPr>
          <a:lstStyle/>
          <a:p>
            <a:r>
              <a:rPr lang="en-GB" sz="1600" dirty="0">
                <a:solidFill>
                  <a:srgbClr val="0070C0"/>
                </a:solidFill>
              </a:rPr>
              <a:t>https://en.wikipedia.org/wiki/Man</a:t>
            </a:r>
          </a:p>
        </p:txBody>
      </p:sp>
    </p:spTree>
    <p:extLst>
      <p:ext uri="{BB962C8B-B14F-4D97-AF65-F5344CB8AC3E}">
        <p14:creationId xmlns:p14="http://schemas.microsoft.com/office/powerpoint/2010/main" val="383974166"/>
      </p:ext>
    </p:extLst>
  </p:cSld>
  <p:clrMapOvr>
    <a:masterClrMapping/>
  </p:clrMapOvr>
  <mc:AlternateContent xmlns:mc="http://schemas.openxmlformats.org/markup-compatibility/2006" xmlns:p14="http://schemas.microsoft.com/office/powerpoint/2010/main">
    <mc:Choice Requires="p14">
      <p:transition spd="slow" p14:dur="2000" advTm="657741"/>
    </mc:Choice>
    <mc:Fallback xmlns="">
      <p:transition spd="slow" advTm="657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A94DE-0E7C-87A6-3864-C1B9ED43DDC1}"/>
              </a:ext>
            </a:extLst>
          </p:cNvPr>
          <p:cNvSpPr>
            <a:spLocks noGrp="1"/>
          </p:cNvSpPr>
          <p:nvPr>
            <p:ph type="title"/>
          </p:nvPr>
        </p:nvSpPr>
        <p:spPr>
          <a:xfrm>
            <a:off x="838200" y="365126"/>
            <a:ext cx="10515600" cy="539944"/>
          </a:xfrm>
        </p:spPr>
        <p:txBody>
          <a:bodyPr>
            <a:normAutofit fontScale="90000"/>
          </a:bodyPr>
          <a:lstStyle/>
          <a:p>
            <a:r>
              <a:rPr lang="en-GB" b="1" dirty="0">
                <a:solidFill>
                  <a:srgbClr val="0070C0"/>
                </a:solidFill>
              </a:rPr>
              <a:t>Did you think of….</a:t>
            </a:r>
          </a:p>
        </p:txBody>
      </p:sp>
      <p:sp>
        <p:nvSpPr>
          <p:cNvPr id="3" name="Content Placeholder 2">
            <a:extLst>
              <a:ext uri="{FF2B5EF4-FFF2-40B4-BE49-F238E27FC236}">
                <a16:creationId xmlns:a16="http://schemas.microsoft.com/office/drawing/2014/main" id="{8BAC8AF1-20B3-0936-A21C-7B27C5A00860}"/>
              </a:ext>
            </a:extLst>
          </p:cNvPr>
          <p:cNvSpPr>
            <a:spLocks noGrp="1"/>
          </p:cNvSpPr>
          <p:nvPr>
            <p:ph idx="1"/>
          </p:nvPr>
        </p:nvSpPr>
        <p:spPr>
          <a:xfrm>
            <a:off x="303913" y="905070"/>
            <a:ext cx="7785727" cy="5094514"/>
          </a:xfrm>
        </p:spPr>
        <p:txBody>
          <a:bodyPr>
            <a:normAutofit fontScale="85000" lnSpcReduction="20000"/>
          </a:bodyPr>
          <a:lstStyle/>
          <a:p>
            <a:r>
              <a:rPr lang="en-GB" dirty="0">
                <a:solidFill>
                  <a:srgbClr val="0070C0"/>
                </a:solidFill>
              </a:rPr>
              <a:t>Clothing we wear, what we choose and how we wear it|?</a:t>
            </a:r>
          </a:p>
          <a:p>
            <a:r>
              <a:rPr lang="en-GB" dirty="0">
                <a:solidFill>
                  <a:srgbClr val="0070C0"/>
                </a:solidFill>
              </a:rPr>
              <a:t>Hair styles?</a:t>
            </a:r>
          </a:p>
          <a:p>
            <a:r>
              <a:rPr lang="en-GB" dirty="0">
                <a:solidFill>
                  <a:srgbClr val="0070C0"/>
                </a:solidFill>
              </a:rPr>
              <a:t>Posture, voice, tone?</a:t>
            </a:r>
          </a:p>
          <a:p>
            <a:r>
              <a:rPr lang="en-GB" dirty="0">
                <a:solidFill>
                  <a:srgbClr val="0070C0"/>
                </a:solidFill>
              </a:rPr>
              <a:t>Friends we make, subjects we choose to discuss?</a:t>
            </a:r>
          </a:p>
          <a:p>
            <a:r>
              <a:rPr lang="en-GB" dirty="0">
                <a:solidFill>
                  <a:srgbClr val="0070C0"/>
                </a:solidFill>
              </a:rPr>
              <a:t>Facial expressions?  Scents we wear?  Occupations we choose?  Hobbies? </a:t>
            </a:r>
          </a:p>
          <a:p>
            <a:r>
              <a:rPr lang="en-GB" dirty="0">
                <a:solidFill>
                  <a:srgbClr val="0070C0"/>
                </a:solidFill>
              </a:rPr>
              <a:t>How do we send out signals about our gender?  How do signals we receive in return reaffirm our sense of self, and our gender and sexuality? </a:t>
            </a:r>
          </a:p>
          <a:p>
            <a:r>
              <a:rPr lang="en-GB" dirty="0">
                <a:solidFill>
                  <a:srgbClr val="0070C0"/>
                </a:solidFill>
              </a:rPr>
              <a:t>Incidentally – do you think gender, and sexuality are determined at conception, or do you think these aspects of our lives are social constructions?    I suggest reading ‘We are our brains’ by Dick </a:t>
            </a:r>
            <a:r>
              <a:rPr lang="en-GB" dirty="0" err="1">
                <a:solidFill>
                  <a:srgbClr val="0070C0"/>
                </a:solidFill>
              </a:rPr>
              <a:t>Swaab</a:t>
            </a:r>
            <a:r>
              <a:rPr lang="en-GB" dirty="0">
                <a:solidFill>
                  <a:srgbClr val="0070C0"/>
                </a:solidFill>
              </a:rPr>
              <a:t>,(2014) Penguin. I think it is worth contemplating your own stance on this before feeling ready to support someone whose NDD is impacting on this AL.  </a:t>
            </a:r>
          </a:p>
        </p:txBody>
      </p:sp>
      <p:pic>
        <p:nvPicPr>
          <p:cNvPr id="4" name="Picture 3">
            <a:extLst>
              <a:ext uri="{FF2B5EF4-FFF2-40B4-BE49-F238E27FC236}">
                <a16:creationId xmlns:a16="http://schemas.microsoft.com/office/drawing/2014/main" id="{97E9E97E-33C5-5A5B-1CFD-0723022E052D}"/>
              </a:ext>
            </a:extLst>
          </p:cNvPr>
          <p:cNvPicPr>
            <a:picLocks noChangeAspect="1"/>
          </p:cNvPicPr>
          <p:nvPr/>
        </p:nvPicPr>
        <p:blipFill>
          <a:blip r:embed="rId2"/>
          <a:stretch>
            <a:fillRect/>
          </a:stretch>
        </p:blipFill>
        <p:spPr>
          <a:xfrm>
            <a:off x="9018830" y="1297484"/>
            <a:ext cx="2334970" cy="3572566"/>
          </a:xfrm>
          <a:prstGeom prst="rect">
            <a:avLst/>
          </a:prstGeom>
        </p:spPr>
      </p:pic>
    </p:spTree>
    <p:extLst>
      <p:ext uri="{BB962C8B-B14F-4D97-AF65-F5344CB8AC3E}">
        <p14:creationId xmlns:p14="http://schemas.microsoft.com/office/powerpoint/2010/main" val="3170554809"/>
      </p:ext>
    </p:extLst>
  </p:cSld>
  <p:clrMapOvr>
    <a:masterClrMapping/>
  </p:clrMapOvr>
  <mc:AlternateContent xmlns:mc="http://schemas.openxmlformats.org/markup-compatibility/2006" xmlns:p14="http://schemas.microsoft.com/office/powerpoint/2010/main">
    <mc:Choice Requires="p14">
      <p:transition spd="slow" p14:dur="2000" advTm="393065"/>
    </mc:Choice>
    <mc:Fallback xmlns="">
      <p:transition spd="slow" advTm="39306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7BC4A-315C-616A-398A-7EE9949E6E5B}"/>
              </a:ext>
            </a:extLst>
          </p:cNvPr>
          <p:cNvSpPr>
            <a:spLocks noGrp="1"/>
          </p:cNvSpPr>
          <p:nvPr>
            <p:ph type="title"/>
          </p:nvPr>
        </p:nvSpPr>
        <p:spPr>
          <a:xfrm>
            <a:off x="838200" y="365125"/>
            <a:ext cx="10515600" cy="427977"/>
          </a:xfrm>
        </p:spPr>
        <p:txBody>
          <a:bodyPr>
            <a:normAutofit fontScale="90000"/>
          </a:bodyPr>
          <a:lstStyle/>
          <a:p>
            <a:r>
              <a:rPr lang="en-GB" sz="4000" b="1" dirty="0">
                <a:solidFill>
                  <a:srgbClr val="0070C0"/>
                </a:solidFill>
              </a:rPr>
              <a:t>Sex and gender differences- nature or nurture?</a:t>
            </a:r>
          </a:p>
        </p:txBody>
      </p:sp>
      <p:sp>
        <p:nvSpPr>
          <p:cNvPr id="3" name="Content Placeholder 2">
            <a:extLst>
              <a:ext uri="{FF2B5EF4-FFF2-40B4-BE49-F238E27FC236}">
                <a16:creationId xmlns:a16="http://schemas.microsoft.com/office/drawing/2014/main" id="{E395A3B3-0178-5B01-FC3A-D537B3BB757B}"/>
              </a:ext>
            </a:extLst>
          </p:cNvPr>
          <p:cNvSpPr>
            <a:spLocks noGrp="1"/>
          </p:cNvSpPr>
          <p:nvPr>
            <p:ph idx="1"/>
          </p:nvPr>
        </p:nvSpPr>
        <p:spPr>
          <a:xfrm>
            <a:off x="446315" y="737069"/>
            <a:ext cx="7316755" cy="5383861"/>
          </a:xfrm>
        </p:spPr>
        <p:txBody>
          <a:bodyPr>
            <a:normAutofit lnSpcReduction="10000"/>
          </a:bodyPr>
          <a:lstStyle/>
          <a:p>
            <a:endParaRPr lang="en-GB" sz="1900" dirty="0">
              <a:solidFill>
                <a:srgbClr val="0070C0"/>
              </a:solidFill>
              <a:latin typeface="helvetica neue"/>
            </a:endParaRPr>
          </a:p>
          <a:p>
            <a:r>
              <a:rPr lang="en-GB" dirty="0">
                <a:solidFill>
                  <a:srgbClr val="0070C0"/>
                </a:solidFill>
              </a:rPr>
              <a:t>A thought-provoking review: </a:t>
            </a:r>
            <a:r>
              <a:rPr lang="en-GB" sz="1600" b="0" i="0" dirty="0" err="1">
                <a:solidFill>
                  <a:srgbClr val="0070C0"/>
                </a:solidFill>
                <a:effectLst/>
                <a:latin typeface="helvetica neue"/>
              </a:rPr>
              <a:t>Ristori</a:t>
            </a:r>
            <a:r>
              <a:rPr lang="en-GB" sz="1600" b="0" i="0" dirty="0">
                <a:solidFill>
                  <a:srgbClr val="0070C0"/>
                </a:solidFill>
                <a:effectLst/>
                <a:latin typeface="helvetica neue"/>
              </a:rPr>
              <a:t> J, </a:t>
            </a:r>
            <a:r>
              <a:rPr lang="en-GB" sz="1600" b="0" i="0" dirty="0" err="1">
                <a:solidFill>
                  <a:srgbClr val="0070C0"/>
                </a:solidFill>
                <a:effectLst/>
                <a:latin typeface="helvetica neue"/>
              </a:rPr>
              <a:t>Cocchetti</a:t>
            </a:r>
            <a:r>
              <a:rPr lang="en-GB" sz="1600" b="0" i="0" dirty="0">
                <a:solidFill>
                  <a:srgbClr val="0070C0"/>
                </a:solidFill>
                <a:effectLst/>
                <a:latin typeface="helvetica neue"/>
              </a:rPr>
              <a:t> C, Romani A, </a:t>
            </a:r>
            <a:r>
              <a:rPr lang="en-GB" sz="1600" b="0" i="0" dirty="0" err="1">
                <a:solidFill>
                  <a:srgbClr val="0070C0"/>
                </a:solidFill>
                <a:effectLst/>
                <a:latin typeface="helvetica neue"/>
              </a:rPr>
              <a:t>Mazzoli</a:t>
            </a:r>
            <a:r>
              <a:rPr lang="en-GB" sz="1600" b="0" i="0" dirty="0">
                <a:solidFill>
                  <a:srgbClr val="0070C0"/>
                </a:solidFill>
                <a:effectLst/>
                <a:latin typeface="helvetica neue"/>
              </a:rPr>
              <a:t> F, </a:t>
            </a:r>
            <a:r>
              <a:rPr lang="en-GB" sz="1600" b="0" i="0" dirty="0" err="1">
                <a:solidFill>
                  <a:srgbClr val="0070C0"/>
                </a:solidFill>
                <a:effectLst/>
                <a:latin typeface="helvetica neue"/>
              </a:rPr>
              <a:t>Vignozzi</a:t>
            </a:r>
            <a:r>
              <a:rPr lang="en-GB" sz="1600" b="0" i="0" dirty="0">
                <a:solidFill>
                  <a:srgbClr val="0070C0"/>
                </a:solidFill>
                <a:effectLst/>
                <a:latin typeface="helvetica neue"/>
              </a:rPr>
              <a:t> L, Maggi M, Fisher AD. Brain Sex Differences Related to Gender Identity Development: Genes or Hormones? </a:t>
            </a:r>
            <a:r>
              <a:rPr lang="en-GB" sz="1600" b="0" i="1" dirty="0">
                <a:solidFill>
                  <a:srgbClr val="0070C0"/>
                </a:solidFill>
                <a:effectLst/>
                <a:latin typeface="helvetica neue"/>
              </a:rPr>
              <a:t>International Journal of Molecular Sciences</a:t>
            </a:r>
            <a:r>
              <a:rPr lang="en-GB" sz="1600" b="0" i="0" dirty="0">
                <a:solidFill>
                  <a:srgbClr val="0070C0"/>
                </a:solidFill>
                <a:effectLst/>
                <a:latin typeface="helvetica neue"/>
              </a:rPr>
              <a:t>. 2020; 21(6):2123. </a:t>
            </a:r>
            <a:r>
              <a:rPr lang="en-GB" sz="1600" b="0" i="0" dirty="0">
                <a:solidFill>
                  <a:srgbClr val="0070C0"/>
                </a:solidFill>
                <a:effectLst/>
                <a:latin typeface="helvetica neue"/>
                <a:hlinkClick r:id="rId2"/>
              </a:rPr>
              <a:t>https://doi.org/10.3390/ijms21062123</a:t>
            </a:r>
            <a:r>
              <a:rPr lang="en-GB" sz="1600" b="0" i="0" dirty="0">
                <a:solidFill>
                  <a:srgbClr val="0070C0"/>
                </a:solidFill>
                <a:effectLst/>
                <a:latin typeface="helvetica neue"/>
              </a:rPr>
              <a:t>  </a:t>
            </a:r>
            <a:r>
              <a:rPr lang="en-GB" sz="1600" b="0" i="0" dirty="0">
                <a:solidFill>
                  <a:srgbClr val="0070C0"/>
                </a:solidFill>
                <a:effectLst/>
                <a:latin typeface="helvetica neue"/>
                <a:hlinkClick r:id="rId3"/>
              </a:rPr>
              <a:t>https://www.mdpi.com/1422-0067/21/6/2123</a:t>
            </a:r>
            <a:endParaRPr lang="en-GB" sz="1600" b="0" i="0" dirty="0">
              <a:solidFill>
                <a:srgbClr val="0070C0"/>
              </a:solidFill>
              <a:effectLst/>
              <a:latin typeface="helvetica neue"/>
            </a:endParaRPr>
          </a:p>
          <a:p>
            <a:r>
              <a:rPr lang="en-GB" b="0" i="0" dirty="0">
                <a:solidFill>
                  <a:srgbClr val="0070C0"/>
                </a:solidFill>
                <a:effectLst/>
                <a:latin typeface="ElsevierGulliver"/>
              </a:rPr>
              <a:t>‘Trying to assign the relative contributions of “nature” versus “nurture” [to sex and gender differences] is tough at best. … affected by numerous factors …including socialization by parents, siblings, and teachers…education, lifestyle, environmental factors…Research on sex differences cannot be complete without consideration of both genetic/hormonal and social influences that fuel development via complex nature-nurture interactions’.</a:t>
            </a:r>
            <a:endParaRPr lang="en-GB" dirty="0">
              <a:solidFill>
                <a:srgbClr val="0070C0"/>
              </a:solidFill>
              <a:latin typeface="helvetica neue"/>
            </a:endParaRPr>
          </a:p>
          <a:p>
            <a:endParaRPr lang="en-GB" sz="1600" b="0" i="0" dirty="0">
              <a:solidFill>
                <a:srgbClr val="0070C0"/>
              </a:solidFill>
              <a:effectLst/>
              <a:latin typeface="helvetica neue"/>
            </a:endParaRPr>
          </a:p>
          <a:p>
            <a:endParaRPr lang="en-GB" sz="1600" dirty="0">
              <a:solidFill>
                <a:srgbClr val="0070C0"/>
              </a:solidFill>
            </a:endParaRPr>
          </a:p>
        </p:txBody>
      </p:sp>
      <p:pic>
        <p:nvPicPr>
          <p:cNvPr id="6" name="Picture 5">
            <a:extLst>
              <a:ext uri="{FF2B5EF4-FFF2-40B4-BE49-F238E27FC236}">
                <a16:creationId xmlns:a16="http://schemas.microsoft.com/office/drawing/2014/main" id="{11281FCD-E0C2-663F-DD65-BC9657613E78}"/>
              </a:ext>
            </a:extLst>
          </p:cNvPr>
          <p:cNvPicPr>
            <a:picLocks noChangeAspect="1"/>
          </p:cNvPicPr>
          <p:nvPr/>
        </p:nvPicPr>
        <p:blipFill rotWithShape="1">
          <a:blip r:embed="rId4"/>
          <a:srcRect l="1837" t="21495" r="25152" b="9660"/>
          <a:stretch/>
        </p:blipFill>
        <p:spPr>
          <a:xfrm>
            <a:off x="7763070" y="1082351"/>
            <a:ext cx="4116375" cy="2183364"/>
          </a:xfrm>
          <a:prstGeom prst="rect">
            <a:avLst/>
          </a:prstGeom>
        </p:spPr>
      </p:pic>
      <p:sp>
        <p:nvSpPr>
          <p:cNvPr id="7" name="TextBox 6">
            <a:extLst>
              <a:ext uri="{FF2B5EF4-FFF2-40B4-BE49-F238E27FC236}">
                <a16:creationId xmlns:a16="http://schemas.microsoft.com/office/drawing/2014/main" id="{E02012CD-0D53-8AC4-23C4-B9AE7AF78AF1}"/>
              </a:ext>
            </a:extLst>
          </p:cNvPr>
          <p:cNvSpPr txBox="1"/>
          <p:nvPr/>
        </p:nvSpPr>
        <p:spPr>
          <a:xfrm>
            <a:off x="7763070" y="3428999"/>
            <a:ext cx="4051060" cy="2092881"/>
          </a:xfrm>
          <a:prstGeom prst="rect">
            <a:avLst/>
          </a:prstGeom>
          <a:noFill/>
        </p:spPr>
        <p:txBody>
          <a:bodyPr wrap="square" rtlCol="0">
            <a:spAutoFit/>
          </a:bodyPr>
          <a:lstStyle/>
          <a:p>
            <a:r>
              <a:rPr lang="en-GB" sz="1600" dirty="0">
                <a:solidFill>
                  <a:srgbClr val="0070C0"/>
                </a:solidFill>
              </a:rPr>
              <a:t>Snyder H et al (2016) </a:t>
            </a:r>
            <a:r>
              <a:rPr lang="en-GB" sz="1600" b="0" i="0" dirty="0">
                <a:solidFill>
                  <a:srgbClr val="0070C0"/>
                </a:solidFill>
                <a:effectLst/>
              </a:rPr>
              <a:t>Sex biology contributions to vulnerability to Alzheimer's disease: A think tank convened by the Women's Alzheimer's Research Initiative, </a:t>
            </a:r>
            <a:r>
              <a:rPr lang="en-GB" sz="1600" b="0" i="1" dirty="0">
                <a:solidFill>
                  <a:srgbClr val="0070C0"/>
                </a:solidFill>
                <a:effectLst/>
              </a:rPr>
              <a:t>Alzheimer’s and Dementia, </a:t>
            </a:r>
            <a:r>
              <a:rPr lang="en-GB" sz="1600" b="0" dirty="0">
                <a:solidFill>
                  <a:srgbClr val="0070C0"/>
                </a:solidFill>
                <a:effectLst/>
              </a:rPr>
              <a:t>12(11) 1186-1196, https://www.sciencedirect.com/science/article/abs/pii/S1552526016328746</a:t>
            </a:r>
            <a:endParaRPr lang="en-GB" sz="1600" b="0" i="0" dirty="0">
              <a:solidFill>
                <a:srgbClr val="0070C0"/>
              </a:solidFill>
              <a:effectLst/>
            </a:endParaRPr>
          </a:p>
          <a:p>
            <a:endParaRPr lang="en-GB" dirty="0"/>
          </a:p>
        </p:txBody>
      </p:sp>
    </p:spTree>
    <p:extLst>
      <p:ext uri="{BB962C8B-B14F-4D97-AF65-F5344CB8AC3E}">
        <p14:creationId xmlns:p14="http://schemas.microsoft.com/office/powerpoint/2010/main" val="529770643"/>
      </p:ext>
    </p:extLst>
  </p:cSld>
  <p:clrMapOvr>
    <a:masterClrMapping/>
  </p:clrMapOvr>
  <mc:AlternateContent xmlns:mc="http://schemas.openxmlformats.org/markup-compatibility/2006" xmlns:p14="http://schemas.microsoft.com/office/powerpoint/2010/main">
    <mc:Choice Requires="p14">
      <p:transition spd="slow" p14:dur="2000" advTm="157512"/>
    </mc:Choice>
    <mc:Fallback xmlns="">
      <p:transition spd="slow" advTm="15751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BFCF2-0154-DCE4-B078-6BAC37771EA9}"/>
              </a:ext>
            </a:extLst>
          </p:cNvPr>
          <p:cNvSpPr>
            <a:spLocks noGrp="1"/>
          </p:cNvSpPr>
          <p:nvPr>
            <p:ph type="title"/>
          </p:nvPr>
        </p:nvSpPr>
        <p:spPr>
          <a:xfrm>
            <a:off x="838200" y="318472"/>
            <a:ext cx="10515600" cy="399985"/>
          </a:xfrm>
        </p:spPr>
        <p:txBody>
          <a:bodyPr>
            <a:normAutofit fontScale="90000"/>
          </a:bodyPr>
          <a:lstStyle/>
          <a:p>
            <a:r>
              <a:rPr lang="en-GB" dirty="0">
                <a:solidFill>
                  <a:srgbClr val="0070C0"/>
                </a:solidFill>
              </a:rPr>
              <a:t>Other sex or gender differences</a:t>
            </a:r>
          </a:p>
        </p:txBody>
      </p:sp>
      <p:sp>
        <p:nvSpPr>
          <p:cNvPr id="3" name="Content Placeholder 2">
            <a:extLst>
              <a:ext uri="{FF2B5EF4-FFF2-40B4-BE49-F238E27FC236}">
                <a16:creationId xmlns:a16="http://schemas.microsoft.com/office/drawing/2014/main" id="{76BF0E91-DF55-914E-5A5C-C384E065099F}"/>
              </a:ext>
            </a:extLst>
          </p:cNvPr>
          <p:cNvSpPr>
            <a:spLocks noGrp="1"/>
          </p:cNvSpPr>
          <p:nvPr>
            <p:ph idx="1"/>
          </p:nvPr>
        </p:nvSpPr>
        <p:spPr>
          <a:xfrm>
            <a:off x="576943" y="985869"/>
            <a:ext cx="8053873" cy="5218988"/>
          </a:xfrm>
        </p:spPr>
        <p:txBody>
          <a:bodyPr>
            <a:normAutofit fontScale="85000" lnSpcReduction="20000"/>
          </a:bodyPr>
          <a:lstStyle/>
          <a:p>
            <a:r>
              <a:rPr lang="en-GB" b="0" i="0" dirty="0">
                <a:solidFill>
                  <a:srgbClr val="0070C0"/>
                </a:solidFill>
                <a:effectLst/>
                <a:latin typeface="-apple-system"/>
              </a:rPr>
              <a:t>Women are less likely to develop Parkinson’s disease and, when they do develop it, have a later onset than men. </a:t>
            </a:r>
            <a:r>
              <a:rPr lang="en-GB" sz="1600" b="0" i="0" dirty="0">
                <a:solidFill>
                  <a:srgbClr val="0070C0"/>
                </a:solidFill>
                <a:effectLst/>
                <a:latin typeface="-apple-system"/>
              </a:rPr>
              <a:t>Hayes, M.T. (2019). Gender Differences in Parkinson’s Disease. In: O’Neal, M. (eds) Neurology and Psychiatry of Women. Springer, Cham. </a:t>
            </a:r>
            <a:r>
              <a:rPr lang="en-GB" sz="1600" b="0" i="0" dirty="0">
                <a:solidFill>
                  <a:srgbClr val="0070C0"/>
                </a:solidFill>
                <a:effectLst/>
                <a:latin typeface="-apple-system"/>
                <a:hlinkClick r:id="rId2">
                  <a:extLst>
                    <a:ext uri="{A12FA001-AC4F-418D-AE19-62706E023703}">
                      <ahyp:hlinkClr xmlns:ahyp="http://schemas.microsoft.com/office/drawing/2018/hyperlinkcolor" val="tx"/>
                    </a:ext>
                  </a:extLst>
                </a:hlinkClick>
              </a:rPr>
              <a:t>https://doi.org/10.1007/978-3-030-04245-5_24</a:t>
            </a:r>
            <a:endParaRPr lang="en-GB" sz="1600" b="0" i="0" dirty="0">
              <a:solidFill>
                <a:srgbClr val="0070C0"/>
              </a:solidFill>
              <a:effectLst/>
              <a:latin typeface="-apple-system"/>
            </a:endParaRPr>
          </a:p>
          <a:p>
            <a:r>
              <a:rPr lang="en-GB" dirty="0">
                <a:solidFill>
                  <a:srgbClr val="0070C0"/>
                </a:solidFill>
              </a:rPr>
              <a:t>Earlier onset in Huntington’s disease associated with inheritance from affected males.</a:t>
            </a:r>
            <a:r>
              <a:rPr lang="en-GB" sz="1600" dirty="0">
                <a:solidFill>
                  <a:srgbClr val="0070C0"/>
                </a:solidFill>
                <a:latin typeface="-apple-system"/>
              </a:rPr>
              <a:t> </a:t>
            </a:r>
            <a:r>
              <a:rPr lang="en-GB" sz="1600" dirty="0">
                <a:solidFill>
                  <a:srgbClr val="0070C0"/>
                </a:solidFill>
              </a:rPr>
              <a:t>H</a:t>
            </a:r>
            <a:r>
              <a:rPr lang="en-GB" sz="1600" b="0" i="0" dirty="0">
                <a:solidFill>
                  <a:srgbClr val="0070C0"/>
                </a:solidFill>
                <a:effectLst/>
              </a:rPr>
              <a:t>asnain, N., Arif, T.B., </a:t>
            </a:r>
            <a:r>
              <a:rPr lang="en-GB" sz="1600" b="0" i="0" dirty="0" err="1">
                <a:solidFill>
                  <a:srgbClr val="0070C0"/>
                </a:solidFill>
                <a:effectLst/>
              </a:rPr>
              <a:t>Shafaut</a:t>
            </a:r>
            <a:r>
              <a:rPr lang="en-GB" sz="1600" b="0" i="0" dirty="0">
                <a:solidFill>
                  <a:srgbClr val="0070C0"/>
                </a:solidFill>
                <a:effectLst/>
              </a:rPr>
              <a:t>, R. </a:t>
            </a:r>
            <a:r>
              <a:rPr lang="en-GB" sz="1600" b="0" i="1" dirty="0">
                <a:solidFill>
                  <a:srgbClr val="0070C0"/>
                </a:solidFill>
                <a:effectLst/>
              </a:rPr>
              <a:t>et al.</a:t>
            </a:r>
            <a:r>
              <a:rPr lang="en-GB" sz="1600" b="0" i="0" dirty="0">
                <a:solidFill>
                  <a:srgbClr val="0070C0"/>
                </a:solidFill>
                <a:effectLst/>
              </a:rPr>
              <a:t> Association between sex and Huntington’s disease: an updated review on symptomatology and prognosis of neurodegenerative disorders. </a:t>
            </a:r>
            <a:r>
              <a:rPr lang="en-GB" sz="1600" b="0" i="1" dirty="0">
                <a:solidFill>
                  <a:srgbClr val="0070C0"/>
                </a:solidFill>
                <a:effectLst/>
              </a:rPr>
              <a:t>Wien Med </a:t>
            </a:r>
            <a:r>
              <a:rPr lang="en-GB" sz="1600" b="0" i="1" dirty="0" err="1">
                <a:solidFill>
                  <a:srgbClr val="0070C0"/>
                </a:solidFill>
                <a:effectLst/>
              </a:rPr>
              <a:t>Wochenschr</a:t>
            </a:r>
            <a:r>
              <a:rPr lang="en-GB" sz="1600" b="0" i="0" dirty="0">
                <a:solidFill>
                  <a:srgbClr val="0070C0"/>
                </a:solidFill>
                <a:effectLst/>
              </a:rPr>
              <a:t> (2022). </a:t>
            </a:r>
            <a:r>
              <a:rPr lang="en-GB" sz="1600" b="0" i="0" dirty="0">
                <a:solidFill>
                  <a:srgbClr val="0070C0"/>
                </a:solidFill>
                <a:effectLst/>
                <a:hlinkClick r:id="rId3"/>
              </a:rPr>
              <a:t>https://doi.org/10.1007/s10354-022-00941-2</a:t>
            </a:r>
            <a:r>
              <a:rPr lang="en-GB" sz="1600" b="0" i="0" dirty="0">
                <a:solidFill>
                  <a:srgbClr val="0070C0"/>
                </a:solidFill>
                <a:effectLst/>
              </a:rPr>
              <a:t> </a:t>
            </a:r>
            <a:r>
              <a:rPr lang="en-GB" sz="1600" b="0" i="0" dirty="0">
                <a:solidFill>
                  <a:srgbClr val="0070C0"/>
                </a:solidFill>
                <a:effectLst/>
                <a:hlinkClick r:id="rId4"/>
              </a:rPr>
              <a:t>https://link.springer.com/article/10.1007/s10354-022-00941-2#citeas</a:t>
            </a:r>
            <a:endParaRPr lang="en-GB" sz="1600" b="0" i="0" dirty="0">
              <a:solidFill>
                <a:srgbClr val="0070C0"/>
              </a:solidFill>
              <a:effectLst/>
            </a:endParaRPr>
          </a:p>
          <a:p>
            <a:pPr algn="l"/>
            <a:r>
              <a:rPr lang="en-GB" b="0" i="0" dirty="0">
                <a:solidFill>
                  <a:srgbClr val="0070C0"/>
                </a:solidFill>
                <a:effectLst/>
              </a:rPr>
              <a:t>ALS is 20% more common in men than women. However, with increasing age, the incidence of ALS is more equal between men and women.  About 90% of ALS cases occur without any known family history or genetic cause. The remaining 10% of ALS cases are inherited through a mutated gene with a known connection to the disease. For unknown reasons, military veterans are more likely to be diagnosed with the disease than the general public. </a:t>
            </a:r>
            <a:r>
              <a:rPr lang="en-GB" sz="1900" b="0" i="0" dirty="0">
                <a:solidFill>
                  <a:srgbClr val="0070C0"/>
                </a:solidFill>
                <a:effectLst/>
              </a:rPr>
              <a:t>ALS Association (2023) Who gets ALS? https://www.als.org/understanding-als/who-gets-als#:~:text=ALS%20is%2020%25%20more%20common,known%20connection%20to%20the%20disease.</a:t>
            </a:r>
          </a:p>
          <a:p>
            <a:endParaRPr lang="en-GB" b="0" i="0" dirty="0">
              <a:solidFill>
                <a:srgbClr val="0070C0"/>
              </a:solidFill>
              <a:effectLst/>
            </a:endParaRPr>
          </a:p>
          <a:p>
            <a:endParaRPr lang="en-GB" dirty="0">
              <a:solidFill>
                <a:srgbClr val="0070C0"/>
              </a:solidFill>
            </a:endParaRPr>
          </a:p>
        </p:txBody>
      </p:sp>
      <p:pic>
        <p:nvPicPr>
          <p:cNvPr id="3074" name="Picture 2">
            <a:extLst>
              <a:ext uri="{FF2B5EF4-FFF2-40B4-BE49-F238E27FC236}">
                <a16:creationId xmlns:a16="http://schemas.microsoft.com/office/drawing/2014/main" id="{D872A803-F791-7CF7-AC05-1451257B20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32414" y="1271425"/>
            <a:ext cx="3300965" cy="18567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32FEDFD-1014-89E1-7DA9-DA27FE113D8B}"/>
              </a:ext>
            </a:extLst>
          </p:cNvPr>
          <p:cNvSpPr txBox="1"/>
          <p:nvPr/>
        </p:nvSpPr>
        <p:spPr>
          <a:xfrm>
            <a:off x="8732414" y="3145008"/>
            <a:ext cx="3300965" cy="584775"/>
          </a:xfrm>
          <a:prstGeom prst="rect">
            <a:avLst/>
          </a:prstGeom>
          <a:noFill/>
        </p:spPr>
        <p:txBody>
          <a:bodyPr wrap="square">
            <a:spAutoFit/>
          </a:bodyPr>
          <a:lstStyle/>
          <a:p>
            <a:r>
              <a:rPr lang="en-GB" sz="1600" dirty="0">
                <a:solidFill>
                  <a:srgbClr val="0070C0"/>
                </a:solidFill>
              </a:rPr>
              <a:t>https://huntingtonstasmania.org.au/the-disease/</a:t>
            </a:r>
          </a:p>
        </p:txBody>
      </p:sp>
    </p:spTree>
    <p:extLst>
      <p:ext uri="{BB962C8B-B14F-4D97-AF65-F5344CB8AC3E}">
        <p14:creationId xmlns:p14="http://schemas.microsoft.com/office/powerpoint/2010/main" val="1995473474"/>
      </p:ext>
    </p:extLst>
  </p:cSld>
  <p:clrMapOvr>
    <a:masterClrMapping/>
  </p:clrMapOvr>
  <mc:AlternateContent xmlns:mc="http://schemas.openxmlformats.org/markup-compatibility/2006" xmlns:p14="http://schemas.microsoft.com/office/powerpoint/2010/main">
    <mc:Choice Requires="p14">
      <p:transition spd="slow" p14:dur="2000" advTm="354902"/>
    </mc:Choice>
    <mc:Fallback xmlns="">
      <p:transition spd="slow" advTm="35490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E298-A5D6-6C5C-F292-E69C5DAD573D}"/>
              </a:ext>
            </a:extLst>
          </p:cNvPr>
          <p:cNvSpPr>
            <a:spLocks noGrp="1"/>
          </p:cNvSpPr>
          <p:nvPr>
            <p:ph type="title"/>
          </p:nvPr>
        </p:nvSpPr>
        <p:spPr>
          <a:xfrm>
            <a:off x="275922" y="263343"/>
            <a:ext cx="11368682" cy="436453"/>
          </a:xfrm>
        </p:spPr>
        <p:txBody>
          <a:bodyPr>
            <a:normAutofit fontScale="90000"/>
          </a:bodyPr>
          <a:lstStyle/>
          <a:p>
            <a:r>
              <a:rPr lang="en-GB" dirty="0">
                <a:solidFill>
                  <a:srgbClr val="0070C0"/>
                </a:solidFill>
              </a:rPr>
              <a:t>The Impact of NDDs on expressing sexuality</a:t>
            </a:r>
          </a:p>
        </p:txBody>
      </p:sp>
      <p:sp>
        <p:nvSpPr>
          <p:cNvPr id="3" name="Content Placeholder 2">
            <a:extLst>
              <a:ext uri="{FF2B5EF4-FFF2-40B4-BE49-F238E27FC236}">
                <a16:creationId xmlns:a16="http://schemas.microsoft.com/office/drawing/2014/main" id="{492F17CD-BF7D-BFC3-8EB2-5E8E64A999D2}"/>
              </a:ext>
            </a:extLst>
          </p:cNvPr>
          <p:cNvSpPr>
            <a:spLocks noGrp="1"/>
          </p:cNvSpPr>
          <p:nvPr>
            <p:ph idx="1"/>
          </p:nvPr>
        </p:nvSpPr>
        <p:spPr>
          <a:xfrm>
            <a:off x="275923" y="989045"/>
            <a:ext cx="8233596" cy="4935894"/>
          </a:xfrm>
        </p:spPr>
        <p:txBody>
          <a:bodyPr>
            <a:normAutofit fontScale="77500" lnSpcReduction="20000"/>
          </a:bodyPr>
          <a:lstStyle/>
          <a:p>
            <a:r>
              <a:rPr lang="en-GB" dirty="0">
                <a:solidFill>
                  <a:srgbClr val="0070C0"/>
                </a:solidFill>
              </a:rPr>
              <a:t>Symptoms of NDDs strike at every aspect of a sense of self, and sexuality.</a:t>
            </a:r>
          </a:p>
          <a:p>
            <a:r>
              <a:rPr lang="en-GB" dirty="0">
                <a:solidFill>
                  <a:srgbClr val="0070C0"/>
                </a:solidFill>
              </a:rPr>
              <a:t>Uncontrolled body movements, impaired speech, body language, facial expression, incontinence, spilling food, falls, ‘clumsiness’, involuntary noises, breathing difficulty, weakness, all impact negatively on self-esteem.  </a:t>
            </a:r>
          </a:p>
          <a:p>
            <a:r>
              <a:rPr lang="en-GB" dirty="0">
                <a:solidFill>
                  <a:srgbClr val="0070C0"/>
                </a:solidFill>
              </a:rPr>
              <a:t>So can dependence on another, having to give up a home/ job, changed or lost family role, being away from loved ones.  I’m sure you can come up with many examples I haven’t thought of.</a:t>
            </a:r>
          </a:p>
          <a:p>
            <a:r>
              <a:rPr lang="en-GB" dirty="0">
                <a:solidFill>
                  <a:srgbClr val="0070C0"/>
                </a:solidFill>
              </a:rPr>
              <a:t>We can’t get rid of symptoms but we can often reduce them, and reduce the impact on a person’s quality of life, their sense of self, and their sexuality. </a:t>
            </a:r>
          </a:p>
          <a:p>
            <a:r>
              <a:rPr lang="en-GB" dirty="0">
                <a:solidFill>
                  <a:srgbClr val="0070C0"/>
                </a:solidFill>
              </a:rPr>
              <a:t>We can certainly break the negative feedback loop by sending back positive signals. Not by pretending to understand how it feels but by responding to the person, for who s/he is and what s/he may be trying to communicate to us – showing s/he is valued. </a:t>
            </a:r>
          </a:p>
        </p:txBody>
      </p:sp>
      <p:pic>
        <p:nvPicPr>
          <p:cNvPr id="7" name="Picture 6">
            <a:extLst>
              <a:ext uri="{FF2B5EF4-FFF2-40B4-BE49-F238E27FC236}">
                <a16:creationId xmlns:a16="http://schemas.microsoft.com/office/drawing/2014/main" id="{5B0BD677-A267-D6B3-01D4-94174F2379B7}"/>
              </a:ext>
            </a:extLst>
          </p:cNvPr>
          <p:cNvPicPr>
            <a:picLocks noChangeAspect="1"/>
          </p:cNvPicPr>
          <p:nvPr/>
        </p:nvPicPr>
        <p:blipFill rotWithShape="1">
          <a:blip r:embed="rId2"/>
          <a:srcRect l="13240" t="29524" r="35025" b="27211"/>
          <a:stretch/>
        </p:blipFill>
        <p:spPr>
          <a:xfrm>
            <a:off x="8466382" y="1306285"/>
            <a:ext cx="3570279" cy="1679511"/>
          </a:xfrm>
          <a:prstGeom prst="rect">
            <a:avLst/>
          </a:prstGeom>
        </p:spPr>
      </p:pic>
      <p:sp>
        <p:nvSpPr>
          <p:cNvPr id="9" name="TextBox 8">
            <a:extLst>
              <a:ext uri="{FF2B5EF4-FFF2-40B4-BE49-F238E27FC236}">
                <a16:creationId xmlns:a16="http://schemas.microsoft.com/office/drawing/2014/main" id="{ADFD139C-4C4F-5A1F-9C98-4FDD50DB4133}"/>
              </a:ext>
            </a:extLst>
          </p:cNvPr>
          <p:cNvSpPr txBox="1"/>
          <p:nvPr/>
        </p:nvSpPr>
        <p:spPr>
          <a:xfrm>
            <a:off x="8466382" y="2982657"/>
            <a:ext cx="3570279" cy="584775"/>
          </a:xfrm>
          <a:prstGeom prst="rect">
            <a:avLst/>
          </a:prstGeom>
          <a:noFill/>
        </p:spPr>
        <p:txBody>
          <a:bodyPr wrap="square">
            <a:spAutoFit/>
          </a:bodyPr>
          <a:lstStyle/>
          <a:p>
            <a:r>
              <a:rPr lang="en-GB" sz="1600" dirty="0">
                <a:solidFill>
                  <a:srgbClr val="0070C0"/>
                </a:solidFill>
              </a:rPr>
              <a:t>https://time.com/5199001/stephen-hawking-als/</a:t>
            </a:r>
          </a:p>
        </p:txBody>
      </p:sp>
    </p:spTree>
    <p:extLst>
      <p:ext uri="{BB962C8B-B14F-4D97-AF65-F5344CB8AC3E}">
        <p14:creationId xmlns:p14="http://schemas.microsoft.com/office/powerpoint/2010/main" val="3992505810"/>
      </p:ext>
    </p:extLst>
  </p:cSld>
  <p:clrMapOvr>
    <a:masterClrMapping/>
  </p:clrMapOvr>
  <mc:AlternateContent xmlns:mc="http://schemas.openxmlformats.org/markup-compatibility/2006" xmlns:p14="http://schemas.microsoft.com/office/powerpoint/2010/main">
    <mc:Choice Requires="p14">
      <p:transition spd="slow" p14:dur="2000" advTm="468125"/>
    </mc:Choice>
    <mc:Fallback xmlns="">
      <p:transition spd="slow" advTm="46812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E3B9-8734-D00E-2F61-54BCA7694458}"/>
              </a:ext>
            </a:extLst>
          </p:cNvPr>
          <p:cNvSpPr>
            <a:spLocks noGrp="1"/>
          </p:cNvSpPr>
          <p:nvPr>
            <p:ph type="title"/>
          </p:nvPr>
        </p:nvSpPr>
        <p:spPr>
          <a:xfrm>
            <a:off x="313244" y="235351"/>
            <a:ext cx="9603275" cy="1049235"/>
          </a:xfrm>
        </p:spPr>
        <p:txBody>
          <a:bodyPr/>
          <a:lstStyle/>
          <a:p>
            <a:r>
              <a:rPr lang="en-GB" b="1" dirty="0">
                <a:solidFill>
                  <a:srgbClr val="0070C0"/>
                </a:solidFill>
              </a:rPr>
              <a:t>The veil</a:t>
            </a:r>
          </a:p>
        </p:txBody>
      </p:sp>
      <p:sp>
        <p:nvSpPr>
          <p:cNvPr id="3" name="Content Placeholder 2">
            <a:extLst>
              <a:ext uri="{FF2B5EF4-FFF2-40B4-BE49-F238E27FC236}">
                <a16:creationId xmlns:a16="http://schemas.microsoft.com/office/drawing/2014/main" id="{8C2350B1-2954-A733-38F3-53A96FB2BB21}"/>
              </a:ext>
            </a:extLst>
          </p:cNvPr>
          <p:cNvSpPr>
            <a:spLocks noGrp="1"/>
          </p:cNvSpPr>
          <p:nvPr>
            <p:ph idx="1"/>
          </p:nvPr>
        </p:nvSpPr>
        <p:spPr>
          <a:xfrm>
            <a:off x="471866" y="1039885"/>
            <a:ext cx="8494852" cy="4791747"/>
          </a:xfrm>
        </p:spPr>
        <p:txBody>
          <a:bodyPr>
            <a:normAutofit fontScale="85000" lnSpcReduction="20000"/>
          </a:bodyPr>
          <a:lstStyle/>
          <a:p>
            <a:r>
              <a:rPr lang="en-GB" dirty="0">
                <a:solidFill>
                  <a:srgbClr val="0070C0"/>
                </a:solidFill>
              </a:rPr>
              <a:t>Jim Pollard ‘Caregiver’s handbook for advanced-stage Huntington’s disease, (2003) </a:t>
            </a:r>
            <a:r>
              <a:rPr lang="en-GB" i="1" dirty="0">
                <a:solidFill>
                  <a:srgbClr val="0070C0"/>
                </a:solidFill>
              </a:rPr>
              <a:t>Huntington’s Disease Association</a:t>
            </a:r>
            <a:r>
              <a:rPr lang="en-GB" dirty="0">
                <a:solidFill>
                  <a:srgbClr val="0070C0"/>
                </a:solidFill>
              </a:rPr>
              <a:t>’, talks about a number of ‘veils’ covering up the person beneath who has HD (but this is true of any NDD).  </a:t>
            </a:r>
          </a:p>
          <a:p>
            <a:r>
              <a:rPr lang="en-GB" dirty="0">
                <a:solidFill>
                  <a:srgbClr val="0070C0"/>
                </a:solidFill>
              </a:rPr>
              <a:t>The ‘veils’ he discusses include movement disorder, impulsivity, impaired speech and so on.  I’m sure you can think of many more.  Think of loss of facial expression in PD.  Lost memory in dementia.  Disinhibition in some conditions affecting the frontal lobe.</a:t>
            </a:r>
          </a:p>
          <a:p>
            <a:r>
              <a:rPr lang="en-GB" dirty="0">
                <a:solidFill>
                  <a:srgbClr val="0070C0"/>
                </a:solidFill>
              </a:rPr>
              <a:t>Our task is to adjust our sights so we can see past each ‘veil’ and view the person. </a:t>
            </a:r>
          </a:p>
          <a:p>
            <a:r>
              <a:rPr lang="en-GB" dirty="0">
                <a:solidFill>
                  <a:srgbClr val="0070C0"/>
                </a:solidFill>
              </a:rPr>
              <a:t>We need to help others do the same.  It will be easier if we can enable the person to express sexuality appropriately, in a way they are comfortable with so signals received back affirm the person’s identity and value.    </a:t>
            </a:r>
          </a:p>
        </p:txBody>
      </p:sp>
      <p:pic>
        <p:nvPicPr>
          <p:cNvPr id="4098" name="Picture 2">
            <a:extLst>
              <a:ext uri="{FF2B5EF4-FFF2-40B4-BE49-F238E27FC236}">
                <a16:creationId xmlns:a16="http://schemas.microsoft.com/office/drawing/2014/main" id="{1262E984-ACB1-5FA8-B80F-9465ACB886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85265" y="1039886"/>
            <a:ext cx="2611737" cy="3373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402220"/>
      </p:ext>
    </p:extLst>
  </p:cSld>
  <p:clrMapOvr>
    <a:masterClrMapping/>
  </p:clrMapOvr>
  <mc:AlternateContent xmlns:mc="http://schemas.openxmlformats.org/markup-compatibility/2006" xmlns:p14="http://schemas.microsoft.com/office/powerpoint/2010/main">
    <mc:Choice Requires="p14">
      <p:transition spd="slow" p14:dur="2000" advTm="302530"/>
    </mc:Choice>
    <mc:Fallback xmlns="">
      <p:transition spd="slow" advTm="3025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2F918-AECD-BBE0-1A3E-076D16975270}"/>
              </a:ext>
            </a:extLst>
          </p:cNvPr>
          <p:cNvSpPr>
            <a:spLocks noGrp="1"/>
          </p:cNvSpPr>
          <p:nvPr>
            <p:ph type="title"/>
          </p:nvPr>
        </p:nvSpPr>
        <p:spPr>
          <a:xfrm>
            <a:off x="294583" y="188699"/>
            <a:ext cx="9603275" cy="445783"/>
          </a:xfrm>
        </p:spPr>
        <p:txBody>
          <a:bodyPr>
            <a:normAutofit fontScale="90000"/>
          </a:bodyPr>
          <a:lstStyle/>
          <a:p>
            <a:r>
              <a:rPr lang="en-GB" b="1" dirty="0">
                <a:solidFill>
                  <a:srgbClr val="0070C0"/>
                </a:solidFill>
              </a:rPr>
              <a:t>Supporting / restoring gender image</a:t>
            </a:r>
          </a:p>
        </p:txBody>
      </p:sp>
      <p:sp>
        <p:nvSpPr>
          <p:cNvPr id="3" name="Content Placeholder 2">
            <a:extLst>
              <a:ext uri="{FF2B5EF4-FFF2-40B4-BE49-F238E27FC236}">
                <a16:creationId xmlns:a16="http://schemas.microsoft.com/office/drawing/2014/main" id="{B76D8B3D-D5A7-0891-310A-3B140268547B}"/>
              </a:ext>
            </a:extLst>
          </p:cNvPr>
          <p:cNvSpPr>
            <a:spLocks noGrp="1"/>
          </p:cNvSpPr>
          <p:nvPr>
            <p:ph idx="1"/>
          </p:nvPr>
        </p:nvSpPr>
        <p:spPr>
          <a:xfrm>
            <a:off x="337240" y="849405"/>
            <a:ext cx="7967005" cy="4944905"/>
          </a:xfrm>
        </p:spPr>
        <p:txBody>
          <a:bodyPr>
            <a:normAutofit fontScale="92500" lnSpcReduction="20000"/>
          </a:bodyPr>
          <a:lstStyle/>
          <a:p>
            <a:r>
              <a:rPr lang="en-GB" dirty="0">
                <a:solidFill>
                  <a:srgbClr val="0070C0"/>
                </a:solidFill>
              </a:rPr>
              <a:t>In the lecture on ‘Working &amp; Playing’ we emphasised the importance of ensuring active, meaningful days.  </a:t>
            </a:r>
          </a:p>
          <a:p>
            <a:r>
              <a:rPr lang="en-GB" dirty="0">
                <a:solidFill>
                  <a:srgbClr val="0070C0"/>
                </a:solidFill>
              </a:rPr>
              <a:t>Activities involving hair styling, make up and so on can enhance individuality and dignity - if we get it right – in keeping with choice, and paying attention to what reinforces attributes the person would wish to portray.  </a:t>
            </a:r>
          </a:p>
          <a:p>
            <a:r>
              <a:rPr lang="en-GB" dirty="0">
                <a:solidFill>
                  <a:srgbClr val="0070C0"/>
                </a:solidFill>
              </a:rPr>
              <a:t>Trips should suit personalities and interests.  There is a potential trade-off between trying to avoid making assumptions based on stereotypes, and supporting or restoring gender image when this is vulnerable.</a:t>
            </a:r>
          </a:p>
          <a:p>
            <a:r>
              <a:rPr lang="en-GB" dirty="0">
                <a:solidFill>
                  <a:srgbClr val="0070C0"/>
                </a:solidFill>
              </a:rPr>
              <a:t>A woman who perceives herself as very feminine might tend to prefer a romantic movie than a trip to the speedway.  Not necessarily, and individual choice is paramount, but it’s a point to bear in mind if expressing femininity is under threat.  </a:t>
            </a:r>
          </a:p>
        </p:txBody>
      </p:sp>
      <p:pic>
        <p:nvPicPr>
          <p:cNvPr id="5122" name="Picture 2">
            <a:extLst>
              <a:ext uri="{FF2B5EF4-FFF2-40B4-BE49-F238E27FC236}">
                <a16:creationId xmlns:a16="http://schemas.microsoft.com/office/drawing/2014/main" id="{ED031EAD-4C1F-2AB1-31D3-130022B014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4245" y="681135"/>
            <a:ext cx="3458079" cy="18163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4CDB963-C010-0EFE-7742-466C8685EE0E}"/>
              </a:ext>
            </a:extLst>
          </p:cNvPr>
          <p:cNvSpPr txBox="1"/>
          <p:nvPr/>
        </p:nvSpPr>
        <p:spPr>
          <a:xfrm>
            <a:off x="8304245" y="2530091"/>
            <a:ext cx="3458079" cy="1323439"/>
          </a:xfrm>
          <a:prstGeom prst="rect">
            <a:avLst/>
          </a:prstGeom>
          <a:noFill/>
        </p:spPr>
        <p:txBody>
          <a:bodyPr wrap="square">
            <a:spAutoFit/>
          </a:bodyPr>
          <a:lstStyle/>
          <a:p>
            <a:r>
              <a:rPr lang="en-GB" sz="1600" b="1" i="0" dirty="0">
                <a:solidFill>
                  <a:srgbClr val="0070C0"/>
                </a:solidFill>
                <a:effectLst/>
              </a:rPr>
              <a:t>Jackman J (2018) https://www.thepinknews.com/2018/05/24/elderly-aunt-goes-viral-with-wonderful-poem-about-gender-neutral-pronouns/</a:t>
            </a:r>
            <a:endParaRPr lang="en-GB" sz="1600" dirty="0">
              <a:solidFill>
                <a:srgbClr val="0070C0"/>
              </a:solidFill>
            </a:endParaRPr>
          </a:p>
        </p:txBody>
      </p:sp>
    </p:spTree>
    <p:extLst>
      <p:ext uri="{BB962C8B-B14F-4D97-AF65-F5344CB8AC3E}">
        <p14:creationId xmlns:p14="http://schemas.microsoft.com/office/powerpoint/2010/main" val="4224123555"/>
      </p:ext>
    </p:extLst>
  </p:cSld>
  <p:clrMapOvr>
    <a:masterClrMapping/>
  </p:clrMapOvr>
  <mc:AlternateContent xmlns:mc="http://schemas.openxmlformats.org/markup-compatibility/2006" xmlns:p14="http://schemas.microsoft.com/office/powerpoint/2010/main">
    <mc:Choice Requires="p14">
      <p:transition spd="slow" p14:dur="2000" advTm="281209"/>
    </mc:Choice>
    <mc:Fallback xmlns="">
      <p:transition spd="slow" advTm="28120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20D91-0C98-EB40-F52B-3200A37B74DD}"/>
              </a:ext>
            </a:extLst>
          </p:cNvPr>
          <p:cNvSpPr>
            <a:spLocks noGrp="1"/>
          </p:cNvSpPr>
          <p:nvPr>
            <p:ph type="title"/>
          </p:nvPr>
        </p:nvSpPr>
        <p:spPr>
          <a:xfrm>
            <a:off x="513184" y="375312"/>
            <a:ext cx="10448364" cy="587136"/>
          </a:xfrm>
        </p:spPr>
        <p:txBody>
          <a:bodyPr>
            <a:normAutofit fontScale="90000"/>
          </a:bodyPr>
          <a:lstStyle/>
          <a:p>
            <a:r>
              <a:rPr lang="en-GB" b="1" dirty="0">
                <a:solidFill>
                  <a:srgbClr val="0070C0"/>
                </a:solidFill>
              </a:rPr>
              <a:t>Example</a:t>
            </a:r>
          </a:p>
        </p:txBody>
      </p:sp>
      <p:sp>
        <p:nvSpPr>
          <p:cNvPr id="3" name="Content Placeholder 2">
            <a:extLst>
              <a:ext uri="{FF2B5EF4-FFF2-40B4-BE49-F238E27FC236}">
                <a16:creationId xmlns:a16="http://schemas.microsoft.com/office/drawing/2014/main" id="{5B51AA0C-F811-9BF4-8523-5D4F56DBFAAF}"/>
              </a:ext>
            </a:extLst>
          </p:cNvPr>
          <p:cNvSpPr>
            <a:spLocks noGrp="1"/>
          </p:cNvSpPr>
          <p:nvPr>
            <p:ph idx="1"/>
          </p:nvPr>
        </p:nvSpPr>
        <p:spPr>
          <a:xfrm>
            <a:off x="531845" y="962448"/>
            <a:ext cx="8070980" cy="4981151"/>
          </a:xfrm>
        </p:spPr>
        <p:txBody>
          <a:bodyPr>
            <a:normAutofit fontScale="70000" lnSpcReduction="20000"/>
          </a:bodyPr>
          <a:lstStyle/>
          <a:p>
            <a:r>
              <a:rPr lang="en-GB" dirty="0">
                <a:solidFill>
                  <a:srgbClr val="0070C0"/>
                </a:solidFill>
              </a:rPr>
              <a:t>I like a pint of beer- typically a man’s drink in my society.  But if you brought me wine in a dainty glass I’m ok with it- I quite like wine.   There are enough cues I believe, around my behaviours, about my masculinity to compensate for me having wine- typically a woman’s drink in my social networks.    But if my ability to express my gender attributes were perceived to be impaired – I might need to boost cues about being male… having that beer instead might become more important.  </a:t>
            </a:r>
          </a:p>
          <a:p>
            <a:r>
              <a:rPr lang="en-GB" dirty="0">
                <a:solidFill>
                  <a:srgbClr val="0070C0"/>
                </a:solidFill>
              </a:rPr>
              <a:t>You don’t need to agree with me about that, but you do need to think about these points, and develop your view.  </a:t>
            </a:r>
          </a:p>
          <a:p>
            <a:r>
              <a:rPr lang="en-GB" dirty="0">
                <a:solidFill>
                  <a:srgbClr val="0070C0"/>
                </a:solidFill>
              </a:rPr>
              <a:t>Exercise:-  Think about- What cues could reinforce social stigma related to assumptions that: </a:t>
            </a:r>
          </a:p>
          <a:p>
            <a:r>
              <a:rPr lang="en-GB" dirty="0">
                <a:solidFill>
                  <a:srgbClr val="0070C0"/>
                </a:solidFill>
              </a:rPr>
              <a:t>Elderly people with dementia are like children – it’s a second childhood?</a:t>
            </a:r>
          </a:p>
          <a:p>
            <a:r>
              <a:rPr lang="en-GB" dirty="0">
                <a:solidFill>
                  <a:srgbClr val="0070C0"/>
                </a:solidFill>
              </a:rPr>
              <a:t>A group of people on a charity bus are dependent on the generosity of others?</a:t>
            </a:r>
          </a:p>
          <a:p>
            <a:r>
              <a:rPr lang="en-GB" dirty="0">
                <a:solidFill>
                  <a:srgbClr val="0070C0"/>
                </a:solidFill>
              </a:rPr>
              <a:t>People who don’t make facial expressions / can’t speak need decisions made for them?</a:t>
            </a:r>
          </a:p>
          <a:p>
            <a:r>
              <a:rPr lang="en-GB" dirty="0">
                <a:solidFill>
                  <a:srgbClr val="0070C0"/>
                </a:solidFill>
              </a:rPr>
              <a:t>People in wheelchairs are simple minded? </a:t>
            </a:r>
          </a:p>
          <a:p>
            <a:r>
              <a:rPr lang="en-GB" dirty="0">
                <a:solidFill>
                  <a:srgbClr val="0070C0"/>
                </a:solidFill>
              </a:rPr>
              <a:t>How could we help to challenge those assumptions? </a:t>
            </a:r>
            <a:endParaRPr lang="en-GB" dirty="0"/>
          </a:p>
        </p:txBody>
      </p:sp>
      <p:pic>
        <p:nvPicPr>
          <p:cNvPr id="6148" name="Picture 4" descr="MzYwOGM0YzVjNCMveE4zakM4WThpNExCN24tX2l6Q18zcmRkYUpZPS8yNHgyMDoxMDEzeDU2Ni84MDZ4NDQ1L2ZpbHRlcnM6cXVhbGl0eSg3MCkvaHR0cDovL3MzLmFtYXpvbmF3cy5jb20vcG9saWN5bWljLWltYWdlcy9uMGY1aGd3NHU3czd6OWZvenp1cjI1aXhud3Bhcmo2aDZuZHM5YXdwam1rejc3NTk5YW5zcm5udXBlbXVydX">
            <a:extLst>
              <a:ext uri="{FF2B5EF4-FFF2-40B4-BE49-F238E27FC236}">
                <a16:creationId xmlns:a16="http://schemas.microsoft.com/office/drawing/2014/main" id="{C8B751C4-FC73-2039-ED75-83D65EBFD3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27094" y="1054359"/>
            <a:ext cx="2733061" cy="150708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0E1BD42-4191-B542-CA49-3B4D8B12DA54}"/>
              </a:ext>
            </a:extLst>
          </p:cNvPr>
          <p:cNvSpPr txBox="1"/>
          <p:nvPr/>
        </p:nvSpPr>
        <p:spPr>
          <a:xfrm>
            <a:off x="8927093" y="2602032"/>
            <a:ext cx="2733061" cy="1323439"/>
          </a:xfrm>
          <a:prstGeom prst="rect">
            <a:avLst/>
          </a:prstGeom>
          <a:noFill/>
        </p:spPr>
        <p:txBody>
          <a:bodyPr wrap="square">
            <a:spAutoFit/>
          </a:bodyPr>
          <a:lstStyle/>
          <a:p>
            <a:pPr algn="l"/>
            <a:r>
              <a:rPr lang="en-GB" sz="1600" b="1" i="0" dirty="0">
                <a:solidFill>
                  <a:srgbClr val="0070C0"/>
                </a:solidFill>
                <a:effectLst/>
              </a:rPr>
              <a:t>https://www.businessinsider.com/102-year-old-woman-credits-her-long-life-to-drinking-beer-every-day-2016-8?r=US&amp;IR=T</a:t>
            </a:r>
          </a:p>
        </p:txBody>
      </p:sp>
    </p:spTree>
    <p:extLst>
      <p:ext uri="{BB962C8B-B14F-4D97-AF65-F5344CB8AC3E}">
        <p14:creationId xmlns:p14="http://schemas.microsoft.com/office/powerpoint/2010/main" val="601761331"/>
      </p:ext>
    </p:extLst>
  </p:cSld>
  <p:clrMapOvr>
    <a:masterClrMapping/>
  </p:clrMapOvr>
  <mc:AlternateContent xmlns:mc="http://schemas.openxmlformats.org/markup-compatibility/2006" xmlns:p14="http://schemas.microsoft.com/office/powerpoint/2010/main">
    <mc:Choice Requires="p14">
      <p:transition spd="slow" p14:dur="2000" advTm="529429"/>
    </mc:Choice>
    <mc:Fallback xmlns="">
      <p:transition spd="slow" advTm="52942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0E47-0A1F-F778-4CE3-36E1C5BFAA9E}"/>
              </a:ext>
            </a:extLst>
          </p:cNvPr>
          <p:cNvSpPr>
            <a:spLocks noGrp="1"/>
          </p:cNvSpPr>
          <p:nvPr>
            <p:ph type="title"/>
          </p:nvPr>
        </p:nvSpPr>
        <p:spPr/>
        <p:txBody>
          <a:bodyPr/>
          <a:lstStyle/>
          <a:p>
            <a:r>
              <a:rPr lang="en-GB" dirty="0">
                <a:solidFill>
                  <a:srgbClr val="0070C0"/>
                </a:solidFill>
              </a:rPr>
              <a:t>Appropriate sexual expression</a:t>
            </a:r>
          </a:p>
        </p:txBody>
      </p:sp>
      <p:sp>
        <p:nvSpPr>
          <p:cNvPr id="3" name="Content Placeholder 2">
            <a:extLst>
              <a:ext uri="{FF2B5EF4-FFF2-40B4-BE49-F238E27FC236}">
                <a16:creationId xmlns:a16="http://schemas.microsoft.com/office/drawing/2014/main" id="{54BCE75D-C7F8-96EB-2896-BF90D1D24F88}"/>
              </a:ext>
            </a:extLst>
          </p:cNvPr>
          <p:cNvSpPr>
            <a:spLocks noGrp="1"/>
          </p:cNvSpPr>
          <p:nvPr>
            <p:ph idx="1"/>
          </p:nvPr>
        </p:nvSpPr>
        <p:spPr>
          <a:xfrm>
            <a:off x="195943" y="1825625"/>
            <a:ext cx="6167535" cy="4351338"/>
          </a:xfrm>
        </p:spPr>
        <p:txBody>
          <a:bodyPr/>
          <a:lstStyle/>
          <a:p>
            <a:r>
              <a:rPr lang="en-GB" dirty="0">
                <a:solidFill>
                  <a:srgbClr val="0070C0"/>
                </a:solidFill>
              </a:rPr>
              <a:t>Good tips at: </a:t>
            </a:r>
            <a:r>
              <a:rPr lang="en-GB" dirty="0">
                <a:solidFill>
                  <a:srgbClr val="0070C0"/>
                </a:solidFill>
                <a:hlinkClick r:id="rId2"/>
              </a:rPr>
              <a:t>https://alzheimer.ca/en/help-support/im-caring-person-living-dementia/understanding-symptoms/sexual-behaviour</a:t>
            </a:r>
            <a:endParaRPr lang="en-GB" dirty="0">
              <a:solidFill>
                <a:srgbClr val="0070C0"/>
              </a:solidFill>
            </a:endParaRPr>
          </a:p>
          <a:p>
            <a:r>
              <a:rPr lang="en-GB" dirty="0">
                <a:solidFill>
                  <a:srgbClr val="0070C0"/>
                </a:solidFill>
              </a:rPr>
              <a:t>And at: https://theconversation.com/its-time-to-end-the-taboo-of-sex-and-intimacy-in-care-homes-75740</a:t>
            </a:r>
          </a:p>
        </p:txBody>
      </p:sp>
      <p:pic>
        <p:nvPicPr>
          <p:cNvPr id="5" name="Picture 4">
            <a:extLst>
              <a:ext uri="{FF2B5EF4-FFF2-40B4-BE49-F238E27FC236}">
                <a16:creationId xmlns:a16="http://schemas.microsoft.com/office/drawing/2014/main" id="{2688372A-6F7F-A750-0E4F-330381ED58D3}"/>
              </a:ext>
            </a:extLst>
          </p:cNvPr>
          <p:cNvPicPr>
            <a:picLocks noChangeAspect="1"/>
          </p:cNvPicPr>
          <p:nvPr/>
        </p:nvPicPr>
        <p:blipFill rotWithShape="1">
          <a:blip r:embed="rId3"/>
          <a:srcRect l="2373" t="18367" r="3112" b="13605"/>
          <a:stretch/>
        </p:blipFill>
        <p:spPr>
          <a:xfrm>
            <a:off x="6531429" y="1690688"/>
            <a:ext cx="5173332" cy="2094467"/>
          </a:xfrm>
          <a:prstGeom prst="rect">
            <a:avLst/>
          </a:prstGeom>
        </p:spPr>
      </p:pic>
    </p:spTree>
    <p:extLst>
      <p:ext uri="{BB962C8B-B14F-4D97-AF65-F5344CB8AC3E}">
        <p14:creationId xmlns:p14="http://schemas.microsoft.com/office/powerpoint/2010/main" val="1406405465"/>
      </p:ext>
    </p:extLst>
  </p:cSld>
  <p:clrMapOvr>
    <a:masterClrMapping/>
  </p:clrMapOvr>
  <mc:AlternateContent xmlns:mc="http://schemas.openxmlformats.org/markup-compatibility/2006" xmlns:p14="http://schemas.microsoft.com/office/powerpoint/2010/main">
    <mc:Choice Requires="p14">
      <p:transition spd="slow" p14:dur="2000" advTm="169758"/>
    </mc:Choice>
    <mc:Fallback xmlns="">
      <p:transition spd="slow" advTm="16975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E699F-D566-EDA5-D6DB-4596DE6DCCF2}"/>
              </a:ext>
            </a:extLst>
          </p:cNvPr>
          <p:cNvSpPr>
            <a:spLocks noGrp="1"/>
          </p:cNvSpPr>
          <p:nvPr>
            <p:ph type="title"/>
          </p:nvPr>
        </p:nvSpPr>
        <p:spPr>
          <a:xfrm>
            <a:off x="838200" y="365126"/>
            <a:ext cx="10515600" cy="315912"/>
          </a:xfrm>
        </p:spPr>
        <p:txBody>
          <a:bodyPr>
            <a:normAutofit fontScale="90000"/>
          </a:bodyPr>
          <a:lstStyle/>
          <a:p>
            <a:r>
              <a:rPr lang="en-GB" dirty="0">
                <a:solidFill>
                  <a:srgbClr val="0070C0"/>
                </a:solidFill>
              </a:rPr>
              <a:t>Simpson’s study: </a:t>
            </a:r>
          </a:p>
        </p:txBody>
      </p:sp>
      <p:sp>
        <p:nvSpPr>
          <p:cNvPr id="3" name="Content Placeholder 2">
            <a:extLst>
              <a:ext uri="{FF2B5EF4-FFF2-40B4-BE49-F238E27FC236}">
                <a16:creationId xmlns:a16="http://schemas.microsoft.com/office/drawing/2014/main" id="{30DA59EF-99FA-7D64-3820-F09660D43E1C}"/>
              </a:ext>
            </a:extLst>
          </p:cNvPr>
          <p:cNvSpPr>
            <a:spLocks noGrp="1"/>
          </p:cNvSpPr>
          <p:nvPr>
            <p:ph idx="1"/>
          </p:nvPr>
        </p:nvSpPr>
        <p:spPr>
          <a:xfrm>
            <a:off x="269034" y="948548"/>
            <a:ext cx="8707016" cy="5116350"/>
          </a:xfrm>
        </p:spPr>
        <p:txBody>
          <a:bodyPr>
            <a:normAutofit fontScale="85000" lnSpcReduction="20000"/>
          </a:bodyPr>
          <a:lstStyle/>
          <a:p>
            <a:r>
              <a:rPr lang="en-GB" dirty="0">
                <a:solidFill>
                  <a:srgbClr val="0070C0"/>
                </a:solidFill>
              </a:rPr>
              <a:t>Residents spoke of a prevalent idea that they had passed a life that ‘features or deserves sex and intimacy’. A 79 </a:t>
            </a:r>
            <a:r>
              <a:rPr lang="en-GB" dirty="0" err="1">
                <a:solidFill>
                  <a:srgbClr val="0070C0"/>
                </a:solidFill>
              </a:rPr>
              <a:t>yr</a:t>
            </a:r>
            <a:r>
              <a:rPr lang="en-GB" dirty="0">
                <a:solidFill>
                  <a:srgbClr val="0070C0"/>
                </a:solidFill>
              </a:rPr>
              <a:t> old male said ‘nobody talks about [sex]’.  An 80 </a:t>
            </a:r>
            <a:r>
              <a:rPr lang="en-GB" dirty="0" err="1">
                <a:solidFill>
                  <a:srgbClr val="0070C0"/>
                </a:solidFill>
              </a:rPr>
              <a:t>yr</a:t>
            </a:r>
            <a:r>
              <a:rPr lang="en-GB" dirty="0">
                <a:solidFill>
                  <a:srgbClr val="0070C0"/>
                </a:solidFill>
              </a:rPr>
              <a:t> old female said some women ‘might want to continue sexual activity with the right person’.</a:t>
            </a:r>
          </a:p>
          <a:p>
            <a:r>
              <a:rPr lang="en-GB" dirty="0">
                <a:solidFill>
                  <a:srgbClr val="0070C0"/>
                </a:solidFill>
              </a:rPr>
              <a:t>For spouses cuddling and affection are a basic need and can eclipse the need for sex. Touch / holding hands remind a partner- still loved and valued- vital in sustaining a relationship where one has dementia.</a:t>
            </a:r>
          </a:p>
          <a:p>
            <a:r>
              <a:rPr lang="en-GB" dirty="0">
                <a:solidFill>
                  <a:srgbClr val="0070C0"/>
                </a:solidFill>
              </a:rPr>
              <a:t>Care staff called for training. Grey areas of consent when one partner is losing capacity, posing legal &amp; ethical dilemmas.</a:t>
            </a:r>
          </a:p>
          <a:p>
            <a:r>
              <a:rPr lang="en-GB" dirty="0">
                <a:solidFill>
                  <a:srgbClr val="0070C0"/>
                </a:solidFill>
              </a:rPr>
              <a:t>Some problems are inbuilt in care homes- e.g. no locked door policy (safety/ fire etc), single rooms/ few opportunities for intimacy.</a:t>
            </a:r>
          </a:p>
          <a:p>
            <a:r>
              <a:rPr lang="en-GB" dirty="0">
                <a:solidFill>
                  <a:srgbClr val="0070C0"/>
                </a:solidFill>
              </a:rPr>
              <a:t>Sex and intimacy- a basic human right – shouldn’t be brushed under the carpet, people shouldn’t be left ashamed/ afraid/ frustrated/ abused, and to feel the subject is taboo. </a:t>
            </a:r>
          </a:p>
        </p:txBody>
      </p:sp>
      <p:pic>
        <p:nvPicPr>
          <p:cNvPr id="9218" name="Picture 2">
            <a:extLst>
              <a:ext uri="{FF2B5EF4-FFF2-40B4-BE49-F238E27FC236}">
                <a16:creationId xmlns:a16="http://schemas.microsoft.com/office/drawing/2014/main" id="{A55E8317-2BE3-6A5C-CF7E-777BAE46AF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69828" y="1203648"/>
            <a:ext cx="2953139" cy="196875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AE7CF01-BD9A-02B9-CDC8-EBC2EB371CD2}"/>
              </a:ext>
            </a:extLst>
          </p:cNvPr>
          <p:cNvSpPr txBox="1"/>
          <p:nvPr/>
        </p:nvSpPr>
        <p:spPr>
          <a:xfrm>
            <a:off x="8969828" y="3172407"/>
            <a:ext cx="2953138" cy="1077218"/>
          </a:xfrm>
          <a:prstGeom prst="rect">
            <a:avLst/>
          </a:prstGeom>
          <a:noFill/>
        </p:spPr>
        <p:txBody>
          <a:bodyPr wrap="square">
            <a:spAutoFit/>
          </a:bodyPr>
          <a:lstStyle/>
          <a:p>
            <a:r>
              <a:rPr lang="en-GB" sz="1600" dirty="0">
                <a:solidFill>
                  <a:srgbClr val="0070C0"/>
                </a:solidFill>
              </a:rPr>
              <a:t>https://www.theglobeandmail.com/canada/article-grey-area-the-fragile-frontier-of-dementia-intimacy-and-sexual/</a:t>
            </a:r>
          </a:p>
        </p:txBody>
      </p:sp>
    </p:spTree>
    <p:extLst>
      <p:ext uri="{BB962C8B-B14F-4D97-AF65-F5344CB8AC3E}">
        <p14:creationId xmlns:p14="http://schemas.microsoft.com/office/powerpoint/2010/main" val="1640160052"/>
      </p:ext>
    </p:extLst>
  </p:cSld>
  <p:clrMapOvr>
    <a:masterClrMapping/>
  </p:clrMapOvr>
  <mc:AlternateContent xmlns:mc="http://schemas.openxmlformats.org/markup-compatibility/2006" xmlns:p14="http://schemas.microsoft.com/office/powerpoint/2010/main">
    <mc:Choice Requires="p14">
      <p:transition spd="slow" p14:dur="2000" advTm="274309"/>
    </mc:Choice>
    <mc:Fallback xmlns="">
      <p:transition spd="slow" advTm="27430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2CA7D-F24B-F402-ED45-600709257DE4}"/>
              </a:ext>
            </a:extLst>
          </p:cNvPr>
          <p:cNvSpPr>
            <a:spLocks noGrp="1"/>
          </p:cNvSpPr>
          <p:nvPr>
            <p:ph type="title"/>
          </p:nvPr>
        </p:nvSpPr>
        <p:spPr>
          <a:xfrm>
            <a:off x="503853" y="342420"/>
            <a:ext cx="11355355" cy="1049235"/>
          </a:xfrm>
        </p:spPr>
        <p:txBody>
          <a:bodyPr/>
          <a:lstStyle/>
          <a:p>
            <a:r>
              <a:rPr lang="en-GB" b="1" dirty="0">
                <a:solidFill>
                  <a:srgbClr val="0070C0"/>
                </a:solidFill>
              </a:rPr>
              <a:t>Inappropriate sexual expression</a:t>
            </a:r>
          </a:p>
        </p:txBody>
      </p:sp>
      <p:sp>
        <p:nvSpPr>
          <p:cNvPr id="3" name="Content Placeholder 2">
            <a:extLst>
              <a:ext uri="{FF2B5EF4-FFF2-40B4-BE49-F238E27FC236}">
                <a16:creationId xmlns:a16="http://schemas.microsoft.com/office/drawing/2014/main" id="{D52EA071-A3A7-895E-A15A-BDBFD791B274}"/>
              </a:ext>
            </a:extLst>
          </p:cNvPr>
          <p:cNvSpPr>
            <a:spLocks noGrp="1"/>
          </p:cNvSpPr>
          <p:nvPr>
            <p:ph idx="1"/>
          </p:nvPr>
        </p:nvSpPr>
        <p:spPr>
          <a:xfrm>
            <a:off x="298580" y="1511879"/>
            <a:ext cx="8136294" cy="4338415"/>
          </a:xfrm>
        </p:spPr>
        <p:txBody>
          <a:bodyPr>
            <a:normAutofit fontScale="77500" lnSpcReduction="20000"/>
          </a:bodyPr>
          <a:lstStyle/>
          <a:p>
            <a:r>
              <a:rPr lang="en-GB" dirty="0">
                <a:solidFill>
                  <a:srgbClr val="0070C0"/>
                </a:solidFill>
              </a:rPr>
              <a:t>First- in my experience, although care staff tend to be particularly concerned about inappropriate sexual expression associated with NDDs, I’ve more commonly encountered people dealing with a loss of interest in sexual activity, associated with many factors including loss of self esteem, lethargy, depression, and effects of medication.   Because this is less problematic for staff to manage the risk is that it is never addressed- no one facilitates the matter being discussed.</a:t>
            </a:r>
          </a:p>
          <a:p>
            <a:r>
              <a:rPr lang="en-GB" dirty="0">
                <a:solidFill>
                  <a:srgbClr val="0070C0"/>
                </a:solidFill>
              </a:rPr>
              <a:t>How do we enable discussion and help people affected in this way? </a:t>
            </a:r>
          </a:p>
          <a:p>
            <a:r>
              <a:rPr lang="en-GB" dirty="0">
                <a:solidFill>
                  <a:srgbClr val="0070C0"/>
                </a:solidFill>
              </a:rPr>
              <a:t>But- inappropriate sexual expression can be an issue.</a:t>
            </a:r>
          </a:p>
          <a:p>
            <a:r>
              <a:rPr lang="en-GB" dirty="0">
                <a:solidFill>
                  <a:srgbClr val="0070C0"/>
                </a:solidFill>
              </a:rPr>
              <a:t>Case scenarios – extracts from ‘Huntington’s Disease: A Nursing Guide’ Steve Smith 2005, </a:t>
            </a:r>
            <a:r>
              <a:rPr lang="en-GB" i="1" dirty="0">
                <a:solidFill>
                  <a:srgbClr val="0070C0"/>
                </a:solidFill>
              </a:rPr>
              <a:t>Fern Publishing</a:t>
            </a:r>
            <a:r>
              <a:rPr lang="en-GB" dirty="0">
                <a:solidFill>
                  <a:srgbClr val="0070C0"/>
                </a:solidFill>
              </a:rPr>
              <a:t>.</a:t>
            </a:r>
          </a:p>
          <a:p>
            <a:r>
              <a:rPr lang="en-GB" dirty="0">
                <a:solidFill>
                  <a:srgbClr val="0070C0"/>
                </a:solidFill>
              </a:rPr>
              <a:t>We don’t have ‘right answers’ to the questions these scenarios raise, but they are important to discuss with your team, and consider the points in the context of your own political, legal and ethical, sociocultural context.</a:t>
            </a:r>
          </a:p>
        </p:txBody>
      </p:sp>
      <p:pic>
        <p:nvPicPr>
          <p:cNvPr id="7170" name="Picture 2" descr="Understanding symptoms: Sexual behaviour">
            <a:extLst>
              <a:ext uri="{FF2B5EF4-FFF2-40B4-BE49-F238E27FC236}">
                <a16:creationId xmlns:a16="http://schemas.microsoft.com/office/drawing/2014/main" id="{527AFE5F-E937-AEC0-D6A9-03CB11A699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3239" y="1189057"/>
            <a:ext cx="3516597" cy="19646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E38EF62-3FFA-032E-2340-932076855C10}"/>
              </a:ext>
            </a:extLst>
          </p:cNvPr>
          <p:cNvSpPr txBox="1"/>
          <p:nvPr/>
        </p:nvSpPr>
        <p:spPr>
          <a:xfrm>
            <a:off x="8434873" y="3153747"/>
            <a:ext cx="3516597" cy="1077218"/>
          </a:xfrm>
          <a:prstGeom prst="rect">
            <a:avLst/>
          </a:prstGeom>
          <a:noFill/>
        </p:spPr>
        <p:txBody>
          <a:bodyPr wrap="square">
            <a:spAutoFit/>
          </a:bodyPr>
          <a:lstStyle/>
          <a:p>
            <a:r>
              <a:rPr lang="en-GB" sz="1600" dirty="0">
                <a:solidFill>
                  <a:srgbClr val="0070C0"/>
                </a:solidFill>
              </a:rPr>
              <a:t>https://alzheimer.ca/en/help-support/im-caring-person-living-dementia/understanding-symptoms/sexual-behaviour</a:t>
            </a:r>
          </a:p>
        </p:txBody>
      </p:sp>
    </p:spTree>
    <p:extLst>
      <p:ext uri="{BB962C8B-B14F-4D97-AF65-F5344CB8AC3E}">
        <p14:creationId xmlns:p14="http://schemas.microsoft.com/office/powerpoint/2010/main" val="3436978316"/>
      </p:ext>
    </p:extLst>
  </p:cSld>
  <p:clrMapOvr>
    <a:masterClrMapping/>
  </p:clrMapOvr>
  <mc:AlternateContent xmlns:mc="http://schemas.openxmlformats.org/markup-compatibility/2006" xmlns:p14="http://schemas.microsoft.com/office/powerpoint/2010/main">
    <mc:Choice Requires="p14">
      <p:transition spd="slow" p14:dur="2000" advTm="233010"/>
    </mc:Choice>
    <mc:Fallback xmlns="">
      <p:transition spd="slow" advTm="2330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B93B9-0C58-C39B-82D5-31BD06AA874F}"/>
              </a:ext>
            </a:extLst>
          </p:cNvPr>
          <p:cNvSpPr>
            <a:spLocks noGrp="1"/>
          </p:cNvSpPr>
          <p:nvPr>
            <p:ph type="title"/>
          </p:nvPr>
        </p:nvSpPr>
        <p:spPr>
          <a:xfrm>
            <a:off x="303913" y="244683"/>
            <a:ext cx="10902152" cy="1049235"/>
          </a:xfrm>
        </p:spPr>
        <p:txBody>
          <a:bodyPr/>
          <a:lstStyle/>
          <a:p>
            <a:r>
              <a:rPr lang="en-GB" b="1" dirty="0">
                <a:solidFill>
                  <a:srgbClr val="0070C0"/>
                </a:solidFill>
              </a:rPr>
              <a:t>Genes and Genetic Testing</a:t>
            </a:r>
          </a:p>
        </p:txBody>
      </p:sp>
      <p:sp>
        <p:nvSpPr>
          <p:cNvPr id="3" name="Content Placeholder 2">
            <a:extLst>
              <a:ext uri="{FF2B5EF4-FFF2-40B4-BE49-F238E27FC236}">
                <a16:creationId xmlns:a16="http://schemas.microsoft.com/office/drawing/2014/main" id="{8268B1F4-AB23-E0A6-6837-7B75CACF9B10}"/>
              </a:ext>
            </a:extLst>
          </p:cNvPr>
          <p:cNvSpPr>
            <a:spLocks noGrp="1"/>
          </p:cNvSpPr>
          <p:nvPr>
            <p:ph idx="1"/>
          </p:nvPr>
        </p:nvSpPr>
        <p:spPr>
          <a:xfrm>
            <a:off x="201276" y="1045349"/>
            <a:ext cx="8046985" cy="4972897"/>
          </a:xfrm>
        </p:spPr>
        <p:txBody>
          <a:bodyPr>
            <a:normAutofit fontScale="92500" lnSpcReduction="10000"/>
          </a:bodyPr>
          <a:lstStyle/>
          <a:p>
            <a:r>
              <a:rPr lang="en-GB" dirty="0">
                <a:solidFill>
                  <a:srgbClr val="0070C0"/>
                </a:solidFill>
              </a:rPr>
              <a:t>As we’re discussing HD, let’s continue, as it makes a good model for considering issues around genetics.  It is different to other NDDs as there is only one way to have HD – through a single gene fault, whereas for example there are many potential routes to PD – genetic factors may play a part as may a history of head injury, and / or environmental factors.</a:t>
            </a:r>
          </a:p>
          <a:p>
            <a:r>
              <a:rPr lang="en-GB" dirty="0">
                <a:solidFill>
                  <a:srgbClr val="0070C0"/>
                </a:solidFill>
              </a:rPr>
              <a:t>It is through expressing sexuality of course, we reproduce.  HD does not (other NDDs do not) prevent the next generation in the way some diseases do (a severely disabling genetic condition affecting children for example is unlikely to be inherited).  </a:t>
            </a:r>
          </a:p>
          <a:p>
            <a:r>
              <a:rPr lang="en-GB" dirty="0">
                <a:solidFill>
                  <a:srgbClr val="0070C0"/>
                </a:solidFill>
              </a:rPr>
              <a:t>Offspring of someone with HD are at 50% risk of inheriting the condition.   </a:t>
            </a:r>
          </a:p>
        </p:txBody>
      </p:sp>
      <p:pic>
        <p:nvPicPr>
          <p:cNvPr id="8194" name="Picture 2" descr="Autosomal dominant diagram">
            <a:extLst>
              <a:ext uri="{FF2B5EF4-FFF2-40B4-BE49-F238E27FC236}">
                <a16:creationId xmlns:a16="http://schemas.microsoft.com/office/drawing/2014/main" id="{2DBC5B89-3966-B937-53AA-1546674F66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70776" y="491111"/>
            <a:ext cx="2967134" cy="38314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F8DEC3B-DA43-E097-9DC0-CFC04757757A}"/>
              </a:ext>
            </a:extLst>
          </p:cNvPr>
          <p:cNvSpPr txBox="1"/>
          <p:nvPr/>
        </p:nvSpPr>
        <p:spPr>
          <a:xfrm>
            <a:off x="8770775" y="4336580"/>
            <a:ext cx="2967133" cy="584775"/>
          </a:xfrm>
          <a:prstGeom prst="rect">
            <a:avLst/>
          </a:prstGeom>
          <a:noFill/>
        </p:spPr>
        <p:txBody>
          <a:bodyPr wrap="square">
            <a:spAutoFit/>
          </a:bodyPr>
          <a:lstStyle/>
          <a:p>
            <a:r>
              <a:rPr lang="en-GB" sz="1600" dirty="0">
                <a:solidFill>
                  <a:srgbClr val="0070C0"/>
                </a:solidFill>
              </a:rPr>
              <a:t>https://health.ucdavis.edu/huntingtons/genetics.html</a:t>
            </a:r>
          </a:p>
        </p:txBody>
      </p:sp>
    </p:spTree>
    <p:extLst>
      <p:ext uri="{BB962C8B-B14F-4D97-AF65-F5344CB8AC3E}">
        <p14:creationId xmlns:p14="http://schemas.microsoft.com/office/powerpoint/2010/main" val="1818159887"/>
      </p:ext>
    </p:extLst>
  </p:cSld>
  <p:clrMapOvr>
    <a:masterClrMapping/>
  </p:clrMapOvr>
  <mc:AlternateContent xmlns:mc="http://schemas.openxmlformats.org/markup-compatibility/2006" xmlns:p14="http://schemas.microsoft.com/office/powerpoint/2010/main">
    <mc:Choice Requires="p14">
      <p:transition spd="slow" p14:dur="2000" advTm="132053"/>
    </mc:Choice>
    <mc:Fallback xmlns="">
      <p:transition spd="slow" advTm="13205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14F20-EE04-33FC-CC34-858CBDB7F937}"/>
              </a:ext>
            </a:extLst>
          </p:cNvPr>
          <p:cNvSpPr>
            <a:spLocks noGrp="1"/>
          </p:cNvSpPr>
          <p:nvPr>
            <p:ph type="title"/>
          </p:nvPr>
        </p:nvSpPr>
        <p:spPr>
          <a:xfrm>
            <a:off x="838200" y="365126"/>
            <a:ext cx="10515600" cy="381324"/>
          </a:xfrm>
        </p:spPr>
        <p:txBody>
          <a:bodyPr>
            <a:normAutofit fontScale="90000"/>
          </a:bodyPr>
          <a:lstStyle/>
          <a:p>
            <a:r>
              <a:rPr lang="en-GB" b="1" dirty="0">
                <a:solidFill>
                  <a:srgbClr val="0070C0"/>
                </a:solidFill>
              </a:rPr>
              <a:t>Summary 1</a:t>
            </a:r>
          </a:p>
        </p:txBody>
      </p:sp>
      <p:sp>
        <p:nvSpPr>
          <p:cNvPr id="3" name="Content Placeholder 2">
            <a:extLst>
              <a:ext uri="{FF2B5EF4-FFF2-40B4-BE49-F238E27FC236}">
                <a16:creationId xmlns:a16="http://schemas.microsoft.com/office/drawing/2014/main" id="{66218FF8-D8BE-DB3F-98C0-46230DD1F967}"/>
              </a:ext>
            </a:extLst>
          </p:cNvPr>
          <p:cNvSpPr>
            <a:spLocks noGrp="1"/>
          </p:cNvSpPr>
          <p:nvPr>
            <p:ph idx="1"/>
          </p:nvPr>
        </p:nvSpPr>
        <p:spPr>
          <a:xfrm>
            <a:off x="241040" y="845910"/>
            <a:ext cx="11618167" cy="4351338"/>
          </a:xfrm>
        </p:spPr>
        <p:txBody>
          <a:bodyPr/>
          <a:lstStyle/>
          <a:p>
            <a:r>
              <a:rPr lang="en-GB" b="1" dirty="0">
                <a:solidFill>
                  <a:srgbClr val="0070C0"/>
                </a:solidFill>
              </a:rPr>
              <a:t>Mental capacity: </a:t>
            </a:r>
            <a:r>
              <a:rPr lang="en-GB" dirty="0">
                <a:solidFill>
                  <a:srgbClr val="0070C0"/>
                </a:solidFill>
              </a:rPr>
              <a:t>nurses &amp; caregivers need to ensure a patient is still capable of informed consent before engaging in sexual activity.  Document any discussion/ decision-making process.</a:t>
            </a:r>
          </a:p>
          <a:p>
            <a:r>
              <a:rPr lang="en-GB" b="1" dirty="0">
                <a:solidFill>
                  <a:srgbClr val="0070C0"/>
                </a:solidFill>
              </a:rPr>
              <a:t>Privacy: </a:t>
            </a:r>
            <a:r>
              <a:rPr lang="en-GB" dirty="0">
                <a:solidFill>
                  <a:srgbClr val="0070C0"/>
                </a:solidFill>
              </a:rPr>
              <a:t>Patients should have access to private spaces to allow for sexual activity.  Nurses/ caregivers should be sensitive to privacy needs and ensure patients are not exposed to inappropriate situations or intrusions.</a:t>
            </a:r>
          </a:p>
          <a:p>
            <a:r>
              <a:rPr lang="en-GB" b="1" dirty="0">
                <a:solidFill>
                  <a:srgbClr val="0070C0"/>
                </a:solidFill>
              </a:rPr>
              <a:t>Safety: </a:t>
            </a:r>
            <a:r>
              <a:rPr lang="en-GB" dirty="0">
                <a:solidFill>
                  <a:srgbClr val="0070C0"/>
                </a:solidFill>
              </a:rPr>
              <a:t>Caregivers/ nurses should ensure patients &amp; partners are </a:t>
            </a:r>
            <a:r>
              <a:rPr lang="en-GB" dirty="0" err="1">
                <a:solidFill>
                  <a:srgbClr val="0070C0"/>
                </a:solidFill>
              </a:rPr>
              <a:t>safebduring</a:t>
            </a:r>
            <a:r>
              <a:rPr lang="en-GB" dirty="0">
                <a:solidFill>
                  <a:srgbClr val="0070C0"/>
                </a:solidFill>
              </a:rPr>
              <a:t> sexual activity.   This could involve e.g. discussion around contraception, physical safety in engaging in sexual ac </a:t>
            </a:r>
            <a:r>
              <a:rPr lang="en-GB" dirty="0" err="1">
                <a:solidFill>
                  <a:srgbClr val="0070C0"/>
                </a:solidFill>
              </a:rPr>
              <a:t>tivity</a:t>
            </a:r>
            <a:r>
              <a:rPr lang="en-GB" dirty="0">
                <a:solidFill>
                  <a:srgbClr val="0070C0"/>
                </a:solidFill>
              </a:rPr>
              <a:t> and any risks relating to medical condition.</a:t>
            </a:r>
          </a:p>
        </p:txBody>
      </p:sp>
    </p:spTree>
    <p:extLst>
      <p:ext uri="{BB962C8B-B14F-4D97-AF65-F5344CB8AC3E}">
        <p14:creationId xmlns:p14="http://schemas.microsoft.com/office/powerpoint/2010/main" val="600355284"/>
      </p:ext>
    </p:extLst>
  </p:cSld>
  <p:clrMapOvr>
    <a:masterClrMapping/>
  </p:clrMapOvr>
  <mc:AlternateContent xmlns:mc="http://schemas.openxmlformats.org/markup-compatibility/2006" xmlns:p14="http://schemas.microsoft.com/office/powerpoint/2010/main">
    <mc:Choice Requires="p14">
      <p:transition spd="slow" p14:dur="2000" advTm="164470"/>
    </mc:Choice>
    <mc:Fallback xmlns="">
      <p:transition spd="slow" advTm="1644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73854-AB5B-30B1-11B1-241AE8E664CE}"/>
              </a:ext>
            </a:extLst>
          </p:cNvPr>
          <p:cNvSpPr>
            <a:spLocks noGrp="1"/>
          </p:cNvSpPr>
          <p:nvPr>
            <p:ph type="title"/>
          </p:nvPr>
        </p:nvSpPr>
        <p:spPr>
          <a:xfrm>
            <a:off x="838200" y="365126"/>
            <a:ext cx="10515600" cy="502622"/>
          </a:xfrm>
        </p:spPr>
        <p:txBody>
          <a:bodyPr>
            <a:normAutofit fontScale="90000"/>
          </a:bodyPr>
          <a:lstStyle/>
          <a:p>
            <a:r>
              <a:rPr lang="en-GB" b="1" dirty="0">
                <a:solidFill>
                  <a:srgbClr val="0070C0"/>
                </a:solidFill>
              </a:rPr>
              <a:t>Summary 2 </a:t>
            </a:r>
          </a:p>
        </p:txBody>
      </p:sp>
      <p:sp>
        <p:nvSpPr>
          <p:cNvPr id="3" name="Content Placeholder 2">
            <a:extLst>
              <a:ext uri="{FF2B5EF4-FFF2-40B4-BE49-F238E27FC236}">
                <a16:creationId xmlns:a16="http://schemas.microsoft.com/office/drawing/2014/main" id="{E52A2324-8282-CF79-7852-6F1E9AFF4F77}"/>
              </a:ext>
            </a:extLst>
          </p:cNvPr>
          <p:cNvSpPr>
            <a:spLocks noGrp="1"/>
          </p:cNvSpPr>
          <p:nvPr>
            <p:ph idx="1"/>
          </p:nvPr>
        </p:nvSpPr>
        <p:spPr>
          <a:xfrm>
            <a:off x="317241" y="961053"/>
            <a:ext cx="11439330" cy="5215910"/>
          </a:xfrm>
        </p:spPr>
        <p:txBody>
          <a:bodyPr>
            <a:normAutofit lnSpcReduction="10000"/>
          </a:bodyPr>
          <a:lstStyle/>
          <a:p>
            <a:r>
              <a:rPr lang="en-GB" dirty="0">
                <a:solidFill>
                  <a:srgbClr val="0070C0"/>
                </a:solidFill>
              </a:rPr>
              <a:t>Communicating: It is essential to have open and honest communicating between the patient, partner and, where appropriate, person with duty of care (e.g. nurse/ caregiver) about their sexual needs &amp; preferences.   Caregivers &amp; nurses should be aware of cultural &amp; religious beliefs that may affect sexual expression and work to accommodate them wherever possible.</a:t>
            </a:r>
          </a:p>
          <a:p>
            <a:r>
              <a:rPr lang="en-GB" b="1" dirty="0">
                <a:solidFill>
                  <a:srgbClr val="0070C0"/>
                </a:solidFill>
              </a:rPr>
              <a:t>Dignity &amp; respect: </a:t>
            </a:r>
            <a:r>
              <a:rPr lang="en-GB" dirty="0">
                <a:solidFill>
                  <a:srgbClr val="0070C0"/>
                </a:solidFill>
              </a:rPr>
              <a:t>Patients (&amp; partners) should be treated with dignity &amp; respect in all aspects of care including expressing sexuality.  Caregivers &amp; nurses should avoid making assumptions or judgements about the person’s sexual activity and should always prioritise the patient’s wishes, needs &amp; preferences while ensuring neither they or their partner is under any pressure to act against their own wishes.</a:t>
            </a:r>
          </a:p>
          <a:p>
            <a:r>
              <a:rPr lang="en-GB" b="1" dirty="0">
                <a:solidFill>
                  <a:srgbClr val="0070C0"/>
                </a:solidFill>
              </a:rPr>
              <a:t>Support:</a:t>
            </a:r>
            <a:r>
              <a:rPr lang="en-GB" dirty="0">
                <a:solidFill>
                  <a:srgbClr val="0070C0"/>
                </a:solidFill>
              </a:rPr>
              <a:t> Caregivers &amp; nurses should be able / trained to provide Emotional &amp; psychological support in addressing issues, and aware of available resources &amp; support networks that can help with this. </a:t>
            </a:r>
          </a:p>
        </p:txBody>
      </p:sp>
    </p:spTree>
    <p:extLst>
      <p:ext uri="{BB962C8B-B14F-4D97-AF65-F5344CB8AC3E}">
        <p14:creationId xmlns:p14="http://schemas.microsoft.com/office/powerpoint/2010/main" val="4148107601"/>
      </p:ext>
    </p:extLst>
  </p:cSld>
  <p:clrMapOvr>
    <a:masterClrMapping/>
  </p:clrMapOvr>
  <mc:AlternateContent xmlns:mc="http://schemas.openxmlformats.org/markup-compatibility/2006" xmlns:p14="http://schemas.microsoft.com/office/powerpoint/2010/main">
    <mc:Choice Requires="p14">
      <p:transition spd="slow" p14:dur="2000" advTm="82838"/>
    </mc:Choice>
    <mc:Fallback xmlns="">
      <p:transition spd="slow" advTm="8283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A4E0-C909-B4FF-DA5C-73919A6DF27C}"/>
              </a:ext>
            </a:extLst>
          </p:cNvPr>
          <p:cNvSpPr>
            <a:spLocks noGrp="1"/>
          </p:cNvSpPr>
          <p:nvPr>
            <p:ph type="title"/>
          </p:nvPr>
        </p:nvSpPr>
        <p:spPr>
          <a:xfrm>
            <a:off x="838200" y="365125"/>
            <a:ext cx="10515600" cy="455969"/>
          </a:xfrm>
        </p:spPr>
        <p:txBody>
          <a:bodyPr>
            <a:normAutofit fontScale="90000"/>
          </a:bodyPr>
          <a:lstStyle/>
          <a:p>
            <a:r>
              <a:rPr lang="en-GB" b="1" dirty="0">
                <a:solidFill>
                  <a:srgbClr val="0070C0"/>
                </a:solidFill>
              </a:rPr>
              <a:t>Scenario</a:t>
            </a:r>
          </a:p>
        </p:txBody>
      </p:sp>
      <p:sp>
        <p:nvSpPr>
          <p:cNvPr id="3" name="Content Placeholder 2">
            <a:extLst>
              <a:ext uri="{FF2B5EF4-FFF2-40B4-BE49-F238E27FC236}">
                <a16:creationId xmlns:a16="http://schemas.microsoft.com/office/drawing/2014/main" id="{46017F1A-2AA0-CCD9-AAC6-62EFDCD1946F}"/>
              </a:ext>
            </a:extLst>
          </p:cNvPr>
          <p:cNvSpPr>
            <a:spLocks noGrp="1"/>
          </p:cNvSpPr>
          <p:nvPr>
            <p:ph idx="1"/>
          </p:nvPr>
        </p:nvSpPr>
        <p:spPr>
          <a:xfrm>
            <a:off x="335902" y="914401"/>
            <a:ext cx="11607282" cy="3834881"/>
          </a:xfrm>
        </p:spPr>
        <p:txBody>
          <a:bodyPr>
            <a:normAutofit fontScale="92500" lnSpcReduction="10000"/>
          </a:bodyPr>
          <a:lstStyle/>
          <a:p>
            <a:r>
              <a:rPr lang="en-GB" sz="2000" dirty="0">
                <a:solidFill>
                  <a:srgbClr val="0070C0"/>
                </a:solidFill>
              </a:rPr>
              <a:t>Regarding the scenario below, could you come up with a care plan that Aruna should put in place, concisely identifying the key problem and the goal and interventions with rationale?</a:t>
            </a:r>
          </a:p>
          <a:p>
            <a:r>
              <a:rPr lang="en-GB" sz="2000" dirty="0">
                <a:solidFill>
                  <a:srgbClr val="0070C0"/>
                </a:solidFill>
              </a:rPr>
              <a:t>Gayan is 48 years old, has advanced HD and lives at home with his wife </a:t>
            </a:r>
            <a:r>
              <a:rPr lang="en-GB" sz="2000" dirty="0" err="1">
                <a:solidFill>
                  <a:srgbClr val="0070C0"/>
                </a:solidFill>
              </a:rPr>
              <a:t>Nadeeka</a:t>
            </a:r>
            <a:r>
              <a:rPr lang="en-GB" sz="2000" dirty="0">
                <a:solidFill>
                  <a:srgbClr val="0070C0"/>
                </a:solidFill>
              </a:rPr>
              <a:t>. A community nurse, Aruna, visits Gayan gives assurance that the couple are managing well at home and have no need for any nursing input. At the end of the visit </a:t>
            </a:r>
            <a:r>
              <a:rPr lang="en-GB" sz="2000" dirty="0" err="1">
                <a:solidFill>
                  <a:srgbClr val="0070C0"/>
                </a:solidFill>
              </a:rPr>
              <a:t>Nadeeka</a:t>
            </a:r>
            <a:r>
              <a:rPr lang="en-GB" sz="2000" dirty="0">
                <a:solidFill>
                  <a:srgbClr val="0070C0"/>
                </a:solidFill>
              </a:rPr>
              <a:t> offers to carry Aruna’s bag to her car.  As Aruna bids goodbye, she notices that </a:t>
            </a:r>
            <a:r>
              <a:rPr lang="en-GB" sz="2000" dirty="0" err="1">
                <a:solidFill>
                  <a:srgbClr val="0070C0"/>
                </a:solidFill>
              </a:rPr>
              <a:t>Nadeeka</a:t>
            </a:r>
            <a:r>
              <a:rPr lang="en-GB" sz="2000" dirty="0">
                <a:solidFill>
                  <a:srgbClr val="0070C0"/>
                </a:solidFill>
              </a:rPr>
              <a:t> seems about to cry and asks what the matter is.  </a:t>
            </a:r>
            <a:r>
              <a:rPr lang="en-GB" sz="2000" dirty="0" err="1">
                <a:solidFill>
                  <a:srgbClr val="0070C0"/>
                </a:solidFill>
              </a:rPr>
              <a:t>Nadeeka</a:t>
            </a:r>
            <a:r>
              <a:rPr lang="en-GB" sz="2000" dirty="0">
                <a:solidFill>
                  <a:srgbClr val="0070C0"/>
                </a:solidFill>
              </a:rPr>
              <a:t> says she never gets a chance to tell a professional that she is not coping, but can’t say that in front of Gayan as he’d be heart-broken. </a:t>
            </a:r>
            <a:r>
              <a:rPr lang="en-GB" sz="2000" dirty="0" err="1">
                <a:solidFill>
                  <a:srgbClr val="0070C0"/>
                </a:solidFill>
              </a:rPr>
              <a:t>Nadeeka</a:t>
            </a:r>
            <a:r>
              <a:rPr lang="en-GB" sz="2000" dirty="0">
                <a:solidFill>
                  <a:srgbClr val="0070C0"/>
                </a:solidFill>
              </a:rPr>
              <a:t> says ‘I feel sick when I have to clean him up when he’s doubly incontinent, he’s awake through most nights and I’m so tired having to follow him around the house to prevent him falling.  But most difficult of all is that he continues to want to have sex.  I am repulsed by his involuntary movement, and he is so rough that it feels like being raped.   But I can never tell him as this is all he has left to enjoy, and he thinks we are still in a happy relationship, he thinks I enjoy sex with him and it would be too cruel to tell him otherwise.  You mustn’t tell him, please, but I can’t go on like this’.   Aruna apologises that the professional team have just assumed all is well in the home, listening only to Gayan’s account and then says ‘We have to address this, but it’s a very tricky dilemma.  You cannot be left to suffer in this way, let me think about how best to handle it and I’ll come back very soon’. </a:t>
            </a:r>
          </a:p>
        </p:txBody>
      </p:sp>
      <p:graphicFrame>
        <p:nvGraphicFramePr>
          <p:cNvPr id="4" name="Table 4">
            <a:extLst>
              <a:ext uri="{FF2B5EF4-FFF2-40B4-BE49-F238E27FC236}">
                <a16:creationId xmlns:a16="http://schemas.microsoft.com/office/drawing/2014/main" id="{B3C7FFDD-8005-CB10-6979-D87FF582DD82}"/>
              </a:ext>
            </a:extLst>
          </p:cNvPr>
          <p:cNvGraphicFramePr>
            <a:graphicFrameLocks noGrp="1"/>
          </p:cNvGraphicFramePr>
          <p:nvPr>
            <p:extLst>
              <p:ext uri="{D42A27DB-BD31-4B8C-83A1-F6EECF244321}">
                <p14:modId xmlns:p14="http://schemas.microsoft.com/office/powerpoint/2010/main" val="1973268027"/>
              </p:ext>
            </p:extLst>
          </p:nvPr>
        </p:nvGraphicFramePr>
        <p:xfrm>
          <a:off x="459106" y="4749282"/>
          <a:ext cx="10686646" cy="741688"/>
        </p:xfrm>
        <a:graphic>
          <a:graphicData uri="http://schemas.openxmlformats.org/drawingml/2006/table">
            <a:tbl>
              <a:tblPr firstRow="1" bandRow="1">
                <a:effectLst/>
                <a:tableStyleId>{5C22544A-7EE6-4342-B048-85BDC9FD1C3A}</a:tableStyleId>
              </a:tblPr>
              <a:tblGrid>
                <a:gridCol w="1377214">
                  <a:extLst>
                    <a:ext uri="{9D8B030D-6E8A-4147-A177-3AD203B41FA5}">
                      <a16:colId xmlns:a16="http://schemas.microsoft.com/office/drawing/2014/main" val="224345535"/>
                    </a:ext>
                  </a:extLst>
                </a:gridCol>
                <a:gridCol w="1657359">
                  <a:extLst>
                    <a:ext uri="{9D8B030D-6E8A-4147-A177-3AD203B41FA5}">
                      <a16:colId xmlns:a16="http://schemas.microsoft.com/office/drawing/2014/main" val="3165342597"/>
                    </a:ext>
                  </a:extLst>
                </a:gridCol>
                <a:gridCol w="6188659">
                  <a:extLst>
                    <a:ext uri="{9D8B030D-6E8A-4147-A177-3AD203B41FA5}">
                      <a16:colId xmlns:a16="http://schemas.microsoft.com/office/drawing/2014/main" val="4166675228"/>
                    </a:ext>
                  </a:extLst>
                </a:gridCol>
                <a:gridCol w="1463414">
                  <a:extLst>
                    <a:ext uri="{9D8B030D-6E8A-4147-A177-3AD203B41FA5}">
                      <a16:colId xmlns:a16="http://schemas.microsoft.com/office/drawing/2014/main" val="1372264049"/>
                    </a:ext>
                  </a:extLst>
                </a:gridCol>
              </a:tblGrid>
              <a:tr h="370844">
                <a:tc>
                  <a:txBody>
                    <a:bodyPr/>
                    <a:lstStyle/>
                    <a:p>
                      <a:pPr lvl="0"/>
                      <a:r>
                        <a:rPr lang="en-GB" dirty="0"/>
                        <a:t>Problem</a:t>
                      </a:r>
                    </a:p>
                  </a:txBody>
                  <a:tcPr/>
                </a:tc>
                <a:tc>
                  <a:txBody>
                    <a:bodyPr/>
                    <a:lstStyle/>
                    <a:p>
                      <a:pPr lvl="0"/>
                      <a:r>
                        <a:rPr lang="en-GB"/>
                        <a:t>Goal</a:t>
                      </a:r>
                    </a:p>
                  </a:txBody>
                  <a:tcPr/>
                </a:tc>
                <a:tc>
                  <a:txBody>
                    <a:bodyPr/>
                    <a:lstStyle/>
                    <a:p>
                      <a:pPr lvl="0"/>
                      <a:r>
                        <a:rPr lang="en-GB"/>
                        <a:t>Intervention</a:t>
                      </a:r>
                    </a:p>
                  </a:txBody>
                  <a:tcPr/>
                </a:tc>
                <a:tc>
                  <a:txBody>
                    <a:bodyPr/>
                    <a:lstStyle/>
                    <a:p>
                      <a:pPr lvl="0"/>
                      <a:r>
                        <a:rPr lang="en-GB"/>
                        <a:t>Evaluation</a:t>
                      </a:r>
                    </a:p>
                  </a:txBody>
                  <a:tcPr/>
                </a:tc>
                <a:extLst>
                  <a:ext uri="{0D108BD9-81ED-4DB2-BD59-A6C34878D82A}">
                    <a16:rowId xmlns:a16="http://schemas.microsoft.com/office/drawing/2014/main" val="3328636604"/>
                  </a:ext>
                </a:extLst>
              </a:tr>
              <a:tr h="370844">
                <a:tc>
                  <a:txBody>
                    <a:bodyPr/>
                    <a:lstStyle/>
                    <a:p>
                      <a:pPr lvl="0"/>
                      <a:endParaRPr lang="en-GB" dirty="0"/>
                    </a:p>
                  </a:txBody>
                  <a:tcPr/>
                </a:tc>
                <a:tc>
                  <a:txBody>
                    <a:bodyPr/>
                    <a:lstStyle/>
                    <a:p>
                      <a:pPr lvl="0"/>
                      <a:endParaRPr lang="en-GB"/>
                    </a:p>
                  </a:txBody>
                  <a:tcPr/>
                </a:tc>
                <a:tc>
                  <a:txBody>
                    <a:bodyPr/>
                    <a:lstStyle/>
                    <a:p>
                      <a:pPr lvl="0"/>
                      <a:endParaRPr lang="en-GB"/>
                    </a:p>
                  </a:txBody>
                  <a:tcPr/>
                </a:tc>
                <a:tc>
                  <a:txBody>
                    <a:bodyPr/>
                    <a:lstStyle/>
                    <a:p>
                      <a:pPr lvl="0"/>
                      <a:endParaRPr lang="en-GB" dirty="0"/>
                    </a:p>
                  </a:txBody>
                  <a:tcPr/>
                </a:tc>
                <a:extLst>
                  <a:ext uri="{0D108BD9-81ED-4DB2-BD59-A6C34878D82A}">
                    <a16:rowId xmlns:a16="http://schemas.microsoft.com/office/drawing/2014/main" val="3880082648"/>
                  </a:ext>
                </a:extLst>
              </a:tr>
            </a:tbl>
          </a:graphicData>
        </a:graphic>
      </p:graphicFrame>
    </p:spTree>
    <p:extLst>
      <p:ext uri="{BB962C8B-B14F-4D97-AF65-F5344CB8AC3E}">
        <p14:creationId xmlns:p14="http://schemas.microsoft.com/office/powerpoint/2010/main" val="1143124384"/>
      </p:ext>
    </p:extLst>
  </p:cSld>
  <p:clrMapOvr>
    <a:masterClrMapping/>
  </p:clrMapOvr>
  <mc:AlternateContent xmlns:mc="http://schemas.openxmlformats.org/markup-compatibility/2006" xmlns:p14="http://schemas.microsoft.com/office/powerpoint/2010/main">
    <mc:Choice Requires="p14">
      <p:transition spd="slow" p14:dur="2000" advTm="343024"/>
    </mc:Choice>
    <mc:Fallback xmlns="">
      <p:transition spd="slow" advTm="34302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68D51-9009-E635-37D7-F8AD231198C5}"/>
              </a:ext>
            </a:extLst>
          </p:cNvPr>
          <p:cNvSpPr>
            <a:spLocks noGrp="1"/>
          </p:cNvSpPr>
          <p:nvPr>
            <p:ph type="title"/>
          </p:nvPr>
        </p:nvSpPr>
        <p:spPr>
          <a:xfrm>
            <a:off x="838200" y="215835"/>
            <a:ext cx="10515600" cy="371993"/>
          </a:xfrm>
        </p:spPr>
        <p:txBody>
          <a:bodyPr>
            <a:normAutofit fontScale="90000"/>
          </a:bodyPr>
          <a:lstStyle/>
          <a:p>
            <a:r>
              <a:rPr lang="en-GB" b="1" dirty="0">
                <a:solidFill>
                  <a:srgbClr val="0070C0"/>
                </a:solidFill>
              </a:rPr>
              <a:t>Scenario-</a:t>
            </a:r>
            <a:r>
              <a:rPr lang="en-GB" dirty="0">
                <a:solidFill>
                  <a:srgbClr val="0070C0"/>
                </a:solidFill>
              </a:rPr>
              <a:t> my attempt, you may do better…</a:t>
            </a:r>
          </a:p>
        </p:txBody>
      </p:sp>
      <p:graphicFrame>
        <p:nvGraphicFramePr>
          <p:cNvPr id="4" name="Table 4">
            <a:extLst>
              <a:ext uri="{FF2B5EF4-FFF2-40B4-BE49-F238E27FC236}">
                <a16:creationId xmlns:a16="http://schemas.microsoft.com/office/drawing/2014/main" id="{DC49F21B-3EFA-0B4C-46D9-C65463959F71}"/>
              </a:ext>
            </a:extLst>
          </p:cNvPr>
          <p:cNvGraphicFramePr>
            <a:graphicFrameLocks noGrp="1"/>
          </p:cNvGraphicFramePr>
          <p:nvPr>
            <p:extLst>
              <p:ext uri="{D42A27DB-BD31-4B8C-83A1-F6EECF244321}">
                <p14:modId xmlns:p14="http://schemas.microsoft.com/office/powerpoint/2010/main" val="775221118"/>
              </p:ext>
            </p:extLst>
          </p:nvPr>
        </p:nvGraphicFramePr>
        <p:xfrm>
          <a:off x="160526" y="774908"/>
          <a:ext cx="11810649" cy="5355303"/>
        </p:xfrm>
        <a:graphic>
          <a:graphicData uri="http://schemas.openxmlformats.org/drawingml/2006/table">
            <a:tbl>
              <a:tblPr firstRow="1" bandRow="1">
                <a:effectLst/>
                <a:tableStyleId>{5C22544A-7EE6-4342-B048-85BDC9FD1C3A}</a:tableStyleId>
              </a:tblPr>
              <a:tblGrid>
                <a:gridCol w="1313711">
                  <a:extLst>
                    <a:ext uri="{9D8B030D-6E8A-4147-A177-3AD203B41FA5}">
                      <a16:colId xmlns:a16="http://schemas.microsoft.com/office/drawing/2014/main" val="224345535"/>
                    </a:ext>
                  </a:extLst>
                </a:gridCol>
                <a:gridCol w="1026367">
                  <a:extLst>
                    <a:ext uri="{9D8B030D-6E8A-4147-A177-3AD203B41FA5}">
                      <a16:colId xmlns:a16="http://schemas.microsoft.com/office/drawing/2014/main" val="3165342597"/>
                    </a:ext>
                  </a:extLst>
                </a:gridCol>
                <a:gridCol w="8089641">
                  <a:extLst>
                    <a:ext uri="{9D8B030D-6E8A-4147-A177-3AD203B41FA5}">
                      <a16:colId xmlns:a16="http://schemas.microsoft.com/office/drawing/2014/main" val="4166675228"/>
                    </a:ext>
                  </a:extLst>
                </a:gridCol>
                <a:gridCol w="1380930">
                  <a:extLst>
                    <a:ext uri="{9D8B030D-6E8A-4147-A177-3AD203B41FA5}">
                      <a16:colId xmlns:a16="http://schemas.microsoft.com/office/drawing/2014/main" val="1372264049"/>
                    </a:ext>
                  </a:extLst>
                </a:gridCol>
              </a:tblGrid>
              <a:tr h="485641">
                <a:tc>
                  <a:txBody>
                    <a:bodyPr/>
                    <a:lstStyle/>
                    <a:p>
                      <a:pPr lvl="0"/>
                      <a:r>
                        <a:rPr lang="en-GB" dirty="0"/>
                        <a:t>Problem</a:t>
                      </a:r>
                    </a:p>
                  </a:txBody>
                  <a:tcPr/>
                </a:tc>
                <a:tc>
                  <a:txBody>
                    <a:bodyPr/>
                    <a:lstStyle/>
                    <a:p>
                      <a:pPr lvl="0"/>
                      <a:r>
                        <a:rPr lang="en-GB"/>
                        <a:t>Goal</a:t>
                      </a:r>
                    </a:p>
                  </a:txBody>
                  <a:tcPr/>
                </a:tc>
                <a:tc>
                  <a:txBody>
                    <a:bodyPr/>
                    <a:lstStyle/>
                    <a:p>
                      <a:pPr lvl="0"/>
                      <a:r>
                        <a:rPr lang="en-GB" dirty="0"/>
                        <a:t>Intervention (and rationale). </a:t>
                      </a:r>
                    </a:p>
                  </a:txBody>
                  <a:tcPr/>
                </a:tc>
                <a:tc>
                  <a:txBody>
                    <a:bodyPr/>
                    <a:lstStyle/>
                    <a:p>
                      <a:pPr lvl="0"/>
                      <a:r>
                        <a:rPr lang="en-GB"/>
                        <a:t>Evaluation</a:t>
                      </a:r>
                    </a:p>
                  </a:txBody>
                  <a:tcPr/>
                </a:tc>
                <a:extLst>
                  <a:ext uri="{0D108BD9-81ED-4DB2-BD59-A6C34878D82A}">
                    <a16:rowId xmlns:a16="http://schemas.microsoft.com/office/drawing/2014/main" val="3328636604"/>
                  </a:ext>
                </a:extLst>
              </a:tr>
              <a:tr h="4869662">
                <a:tc>
                  <a:txBody>
                    <a:bodyPr/>
                    <a:lstStyle/>
                    <a:p>
                      <a:pPr lvl="0"/>
                      <a:r>
                        <a:rPr lang="en-GB" sz="1400" dirty="0" err="1"/>
                        <a:t>Nadeeka</a:t>
                      </a:r>
                      <a:r>
                        <a:rPr lang="en-GB" sz="1400" dirty="0"/>
                        <a:t> is experiencing emotional distress and physical exhaustion due to the challenges of caring for Gayan.  Above all she feels she is being sexually abused but because this is unintentional on Gayan’s part, fears raising the issue as doing so will break Gayan’s heart.  </a:t>
                      </a:r>
                    </a:p>
                  </a:txBody>
                  <a:tcPr/>
                </a:tc>
                <a:tc>
                  <a:txBody>
                    <a:bodyPr/>
                    <a:lstStyle/>
                    <a:p>
                      <a:pPr lvl="0"/>
                      <a:r>
                        <a:rPr lang="en-GB" sz="1400" dirty="0"/>
                        <a:t>To improve </a:t>
                      </a:r>
                      <a:r>
                        <a:rPr lang="en-GB" sz="1400" dirty="0" err="1"/>
                        <a:t>Nadeeka’s</a:t>
                      </a:r>
                      <a:r>
                        <a:rPr lang="en-GB" sz="1400" dirty="0"/>
                        <a:t> emotional wellbeing, provide her with the necessary support and address the difficulties she faces in caring for Gayan.</a:t>
                      </a:r>
                    </a:p>
                  </a:txBody>
                  <a:tcPr/>
                </a:tc>
                <a:tc>
                  <a:txBody>
                    <a:bodyPr/>
                    <a:lstStyle/>
                    <a:p>
                      <a:pPr marL="342900" lvl="0" indent="-342900">
                        <a:buFont typeface="+mj-lt"/>
                        <a:buAutoNum type="arabicPeriod"/>
                      </a:pPr>
                      <a:r>
                        <a:rPr lang="en-GB" sz="1400" dirty="0"/>
                        <a:t>Provide </a:t>
                      </a:r>
                      <a:r>
                        <a:rPr lang="en-GB" sz="1400" dirty="0" err="1"/>
                        <a:t>Nadeeka</a:t>
                      </a:r>
                      <a:r>
                        <a:rPr lang="en-GB" sz="1400" dirty="0"/>
                        <a:t> with a safe and non-judgemental environment to express her feelings and concerns. Offer empathetic listening and validation of her emotions. Encourage joining support groups and / or counselling services specifically for caregivers for individuals with HD.  (Emotional support and validation are crucial for </a:t>
                      </a:r>
                      <a:r>
                        <a:rPr lang="en-GB" sz="1400" dirty="0" err="1"/>
                        <a:t>Nadeeka</a:t>
                      </a:r>
                      <a:r>
                        <a:rPr lang="en-GB" sz="1400" dirty="0"/>
                        <a:t> to cope with her distress and maintain her mental wellbeing).</a:t>
                      </a:r>
                    </a:p>
                    <a:p>
                      <a:pPr marL="342900" lvl="0" indent="-342900">
                        <a:buFont typeface="+mj-lt"/>
                        <a:buAutoNum type="arabicPeriod"/>
                      </a:pPr>
                      <a:r>
                        <a:rPr lang="en-GB" sz="1400" dirty="0"/>
                        <a:t>Arrange respite care services where a trained professional can provide temporary care for Gayan, allowing </a:t>
                      </a:r>
                      <a:r>
                        <a:rPr lang="en-GB" sz="1400" dirty="0" err="1"/>
                        <a:t>Nadeeka</a:t>
                      </a:r>
                      <a:r>
                        <a:rPr lang="en-GB" sz="1400" dirty="0"/>
                        <a:t> breaks and rest.  Liaise with local care providers or community organisations to identify suitable respite options.  (The breaks will alleviate physical exhaustion allowing </a:t>
                      </a:r>
                      <a:r>
                        <a:rPr lang="en-GB" sz="1400" dirty="0" err="1"/>
                        <a:t>Nadeeka</a:t>
                      </a:r>
                      <a:r>
                        <a:rPr lang="en-GB" sz="1400" dirty="0"/>
                        <a:t> to recharge, and in the first instance removes her from the situation of experiencing unintended sexual abuse while professionals have the chance to think through a solution with the couple).</a:t>
                      </a:r>
                    </a:p>
                    <a:p>
                      <a:pPr marL="342900" lvl="0" indent="-342900">
                        <a:buFont typeface="+mj-lt"/>
                        <a:buAutoNum type="arabicPeriod"/>
                      </a:pPr>
                      <a:r>
                        <a:rPr lang="en-GB" sz="1400" dirty="0"/>
                        <a:t>Ascertain what </a:t>
                      </a:r>
                      <a:r>
                        <a:rPr lang="en-GB" sz="1400" dirty="0" err="1"/>
                        <a:t>Nadeeka</a:t>
                      </a:r>
                      <a:r>
                        <a:rPr lang="en-GB" sz="1400" dirty="0"/>
                        <a:t> understands about HD, it’s symptoms and progression, and provide any information needed, to help her understand the reasons behind Gayan’s behaviours and challenges.  Offer training on techniques for managing Gayan’s incontinence, falls risk and other symptoms to reduce her caregiver burden and enhance her caregiving skills.  (Education and training are aimed at empowering </a:t>
                      </a:r>
                      <a:r>
                        <a:rPr lang="en-GB" sz="1400" dirty="0" err="1"/>
                        <a:t>Nadeeka</a:t>
                      </a:r>
                      <a:r>
                        <a:rPr lang="en-GB" sz="1400" dirty="0"/>
                        <a:t> with knowledge and skills to manage Gayan’s symptoms effectively, reducing her symptoms effectively, reducing her stress and anxiety.</a:t>
                      </a:r>
                    </a:p>
                    <a:p>
                      <a:pPr marL="342900" lvl="0" indent="-342900">
                        <a:buFont typeface="+mj-lt"/>
                        <a:buAutoNum type="arabicPeriod"/>
                      </a:pPr>
                      <a:r>
                        <a:rPr lang="en-GB" sz="1400" dirty="0"/>
                        <a:t>Coordinate a meeting with Gayan’s multidisciplinary healthcare team to discuss all </a:t>
                      </a:r>
                      <a:r>
                        <a:rPr lang="en-GB" sz="1400" dirty="0" err="1"/>
                        <a:t>Nadeeka’s</a:t>
                      </a:r>
                      <a:r>
                        <a:rPr lang="en-GB" sz="1400" dirty="0"/>
                        <a:t> concerns and develop a comprehensive care plan.  (this provides an opportunity to advocate for </a:t>
                      </a:r>
                      <a:r>
                        <a:rPr lang="en-GB" sz="1400" dirty="0" err="1"/>
                        <a:t>Nadeeka’s</a:t>
                      </a:r>
                      <a:r>
                        <a:rPr lang="en-GB" sz="1400" dirty="0"/>
                        <a:t> perspective, and help Gayan to see that problems need addressing).</a:t>
                      </a:r>
                    </a:p>
                    <a:p>
                      <a:pPr marL="342900" lvl="0" indent="-342900">
                        <a:buFont typeface="+mj-lt"/>
                        <a:buAutoNum type="arabicPeriod"/>
                      </a:pPr>
                      <a:r>
                        <a:rPr lang="en-GB" sz="1400" dirty="0"/>
                        <a:t>Collaborate with a sexual health specialist or counsellor experienced in working with people with HD to address the complex issue of sexuality and intimacy, working with the couple to find a solution where Gayan’s sexual needs are met while </a:t>
                      </a:r>
                      <a:r>
                        <a:rPr lang="en-GB" sz="1400" dirty="0" err="1"/>
                        <a:t>Nadeeka</a:t>
                      </a:r>
                      <a:r>
                        <a:rPr lang="en-GB" sz="1400" dirty="0"/>
                        <a:t> is able to feel respected, dignified, safe, and in control regarding her own choices about sexual activity. </a:t>
                      </a:r>
                    </a:p>
                  </a:txBody>
                  <a:tcPr/>
                </a:tc>
                <a:tc>
                  <a:txBody>
                    <a:bodyPr/>
                    <a:lstStyle/>
                    <a:p>
                      <a:pPr lvl="0"/>
                      <a:r>
                        <a:rPr lang="en-GB" sz="1400" dirty="0"/>
                        <a:t>Aruna to visit the couple  weekly and allow each opportunities to openly express any concerns and to feedback to the healthcare team who will support modification of the care plan if and </a:t>
                      </a:r>
                      <a:r>
                        <a:rPr lang="en-GB" sz="1400"/>
                        <a:t>as appropriate.</a:t>
                      </a:r>
                      <a:endParaRPr lang="en-GB" sz="1400" dirty="0"/>
                    </a:p>
                  </a:txBody>
                  <a:tcPr/>
                </a:tc>
                <a:extLst>
                  <a:ext uri="{0D108BD9-81ED-4DB2-BD59-A6C34878D82A}">
                    <a16:rowId xmlns:a16="http://schemas.microsoft.com/office/drawing/2014/main" val="3880082648"/>
                  </a:ext>
                </a:extLst>
              </a:tr>
            </a:tbl>
          </a:graphicData>
        </a:graphic>
      </p:graphicFrame>
    </p:spTree>
    <p:extLst>
      <p:ext uri="{BB962C8B-B14F-4D97-AF65-F5344CB8AC3E}">
        <p14:creationId xmlns:p14="http://schemas.microsoft.com/office/powerpoint/2010/main" val="167986936"/>
      </p:ext>
    </p:extLst>
  </p:cSld>
  <p:clrMapOvr>
    <a:masterClrMapping/>
  </p:clrMapOvr>
  <mc:AlternateContent xmlns:mc="http://schemas.openxmlformats.org/markup-compatibility/2006" xmlns:p14="http://schemas.microsoft.com/office/powerpoint/2010/main">
    <mc:Choice Requires="p14">
      <p:transition spd="slow" p14:dur="2000" advTm="297453"/>
    </mc:Choice>
    <mc:Fallback xmlns="">
      <p:transition spd="slow" advTm="29745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24138-3092-B0D5-03B8-8DDD110469F6}"/>
              </a:ext>
            </a:extLst>
          </p:cNvPr>
          <p:cNvSpPr>
            <a:spLocks noGrp="1"/>
          </p:cNvSpPr>
          <p:nvPr>
            <p:ph type="title"/>
          </p:nvPr>
        </p:nvSpPr>
        <p:spPr>
          <a:xfrm>
            <a:off x="838200" y="365126"/>
            <a:ext cx="10515600" cy="418646"/>
          </a:xfrm>
        </p:spPr>
        <p:txBody>
          <a:bodyPr>
            <a:normAutofit fontScale="90000"/>
          </a:bodyPr>
          <a:lstStyle/>
          <a:p>
            <a:r>
              <a:rPr lang="en-GB" dirty="0">
                <a:solidFill>
                  <a:srgbClr val="0070C0"/>
                </a:solidFill>
              </a:rPr>
              <a:t>References</a:t>
            </a:r>
          </a:p>
        </p:txBody>
      </p:sp>
      <p:sp>
        <p:nvSpPr>
          <p:cNvPr id="3" name="Content Placeholder 2">
            <a:extLst>
              <a:ext uri="{FF2B5EF4-FFF2-40B4-BE49-F238E27FC236}">
                <a16:creationId xmlns:a16="http://schemas.microsoft.com/office/drawing/2014/main" id="{0AAB3F4F-C18C-4C22-E85C-8FB1C928D710}"/>
              </a:ext>
            </a:extLst>
          </p:cNvPr>
          <p:cNvSpPr>
            <a:spLocks noGrp="1"/>
          </p:cNvSpPr>
          <p:nvPr>
            <p:ph idx="1"/>
          </p:nvPr>
        </p:nvSpPr>
        <p:spPr>
          <a:xfrm>
            <a:off x="219270" y="783772"/>
            <a:ext cx="11761236" cy="4739950"/>
          </a:xfrm>
        </p:spPr>
        <p:txBody>
          <a:bodyPr>
            <a:normAutofit fontScale="85000" lnSpcReduction="20000"/>
          </a:bodyPr>
          <a:lstStyle/>
          <a:p>
            <a:r>
              <a:rPr lang="en-GB" sz="1600" b="0" i="0" dirty="0">
                <a:solidFill>
                  <a:srgbClr val="0070C0"/>
                </a:solidFill>
                <a:effectLst/>
              </a:rPr>
              <a:t>Alzheimer Society (2022) Sexual Behaviour, https://alzheimer.ca/en/help-support/im-caring-person-living-dementia/understanding-symptoms/sexual-behaviour</a:t>
            </a:r>
          </a:p>
          <a:p>
            <a:r>
              <a:rPr lang="en-GB" sz="1600" b="0" i="0" dirty="0">
                <a:solidFill>
                  <a:srgbClr val="0070C0"/>
                </a:solidFill>
                <a:effectLst/>
              </a:rPr>
              <a:t>ALS Association (2023) Who gets ALS? https://www.als.org/understanding-als/who-gets-als#:~:text=ALS%20is%2020%25%20more%20common,known%20connection%20to%20the%20disease.</a:t>
            </a:r>
            <a:endParaRPr lang="en-GB" sz="1600" dirty="0">
              <a:solidFill>
                <a:srgbClr val="0070C0"/>
              </a:solidFill>
            </a:endParaRPr>
          </a:p>
          <a:p>
            <a:r>
              <a:rPr lang="en-GB" sz="1600" dirty="0">
                <a:solidFill>
                  <a:srgbClr val="0070C0"/>
                </a:solidFill>
              </a:rPr>
              <a:t>Bielski Z (2018) Grey area: the fragile frontier of dementia, intimacy and sexual consent, The Globe and Mail, https://www.theglobeandmail.com/canada/article-grey-area-the-fragile-frontier-of-dementia-intimacy-and-sexual/</a:t>
            </a:r>
          </a:p>
          <a:p>
            <a:r>
              <a:rPr lang="en-GB" sz="1600" dirty="0">
                <a:solidFill>
                  <a:srgbClr val="0070C0"/>
                </a:solidFill>
              </a:rPr>
              <a:t>H</a:t>
            </a:r>
            <a:r>
              <a:rPr lang="en-GB" sz="1600" b="0" i="0" dirty="0">
                <a:solidFill>
                  <a:srgbClr val="0070C0"/>
                </a:solidFill>
                <a:effectLst/>
              </a:rPr>
              <a:t>asnain, N., Arif, T.B., </a:t>
            </a:r>
            <a:r>
              <a:rPr lang="en-GB" sz="1600" b="0" i="0" dirty="0" err="1">
                <a:solidFill>
                  <a:srgbClr val="0070C0"/>
                </a:solidFill>
                <a:effectLst/>
              </a:rPr>
              <a:t>Shafaut</a:t>
            </a:r>
            <a:r>
              <a:rPr lang="en-GB" sz="1600" b="0" i="0" dirty="0">
                <a:solidFill>
                  <a:srgbClr val="0070C0"/>
                </a:solidFill>
                <a:effectLst/>
              </a:rPr>
              <a:t>, R. </a:t>
            </a:r>
            <a:r>
              <a:rPr lang="en-GB" sz="1600" b="0" i="1" dirty="0">
                <a:solidFill>
                  <a:srgbClr val="0070C0"/>
                </a:solidFill>
                <a:effectLst/>
              </a:rPr>
              <a:t>et al.</a:t>
            </a:r>
            <a:r>
              <a:rPr lang="en-GB" sz="1600" b="0" i="0" dirty="0">
                <a:solidFill>
                  <a:srgbClr val="0070C0"/>
                </a:solidFill>
                <a:effectLst/>
              </a:rPr>
              <a:t> Association between sex and Huntington’s disease: an updated review on symptomatology and prognosis of neurodegenerative disorders. </a:t>
            </a:r>
            <a:r>
              <a:rPr lang="en-GB" sz="1600" b="0" i="1" dirty="0">
                <a:solidFill>
                  <a:srgbClr val="0070C0"/>
                </a:solidFill>
                <a:effectLst/>
              </a:rPr>
              <a:t>Wien Med </a:t>
            </a:r>
            <a:r>
              <a:rPr lang="en-GB" sz="1600" b="0" i="1" dirty="0" err="1">
                <a:solidFill>
                  <a:srgbClr val="0070C0"/>
                </a:solidFill>
                <a:effectLst/>
              </a:rPr>
              <a:t>Wochenschr</a:t>
            </a:r>
            <a:r>
              <a:rPr lang="en-GB" sz="1600" b="0" i="0" dirty="0">
                <a:solidFill>
                  <a:srgbClr val="0070C0"/>
                </a:solidFill>
                <a:effectLst/>
              </a:rPr>
              <a:t> (2022). </a:t>
            </a:r>
            <a:r>
              <a:rPr lang="en-GB" sz="1600" b="0" i="0" dirty="0">
                <a:solidFill>
                  <a:srgbClr val="0070C0"/>
                </a:solidFill>
                <a:effectLst/>
                <a:hlinkClick r:id="rId2"/>
              </a:rPr>
              <a:t>https://doi.org/10.1007/s10354-022-00941-2</a:t>
            </a:r>
            <a:r>
              <a:rPr lang="en-GB" sz="1600" b="0" i="0" dirty="0">
                <a:solidFill>
                  <a:srgbClr val="0070C0"/>
                </a:solidFill>
                <a:effectLst/>
              </a:rPr>
              <a:t> https://link.springer.com/article/10.1007/s10354-022-00941-2#citeas</a:t>
            </a:r>
          </a:p>
          <a:p>
            <a:r>
              <a:rPr lang="en-GB" sz="1600" b="0" i="0" dirty="0">
                <a:solidFill>
                  <a:srgbClr val="0070C0"/>
                </a:solidFill>
                <a:effectLst/>
              </a:rPr>
              <a:t>Hayes, M.T. (2019). Gender Differences in Parkinson’s Disease. In: O’Neal, M. (eds) Neurology and Psychiatry of Women. Springer, Cham. https://doi.org/10.1007/978-3-030-04245-5_24</a:t>
            </a:r>
            <a:endParaRPr lang="en-GB" sz="1600" dirty="0">
              <a:solidFill>
                <a:srgbClr val="0070C0"/>
              </a:solidFill>
            </a:endParaRPr>
          </a:p>
          <a:p>
            <a:r>
              <a:rPr lang="en-GB" sz="1600" i="0" dirty="0">
                <a:solidFill>
                  <a:srgbClr val="0070C0"/>
                </a:solidFill>
                <a:effectLst/>
              </a:rPr>
              <a:t>Jackman J (2018) https://www.thepinknews.com/2018/05/24/elderly-aunt-goes-viral-with-wonderful-poem-about-gender-neutral-pronouns/</a:t>
            </a:r>
            <a:endParaRPr lang="en-GB" sz="1600" dirty="0">
              <a:solidFill>
                <a:srgbClr val="0070C0"/>
              </a:solidFill>
            </a:endParaRPr>
          </a:p>
          <a:p>
            <a:r>
              <a:rPr lang="en-GB" sz="1600" dirty="0" err="1">
                <a:solidFill>
                  <a:srgbClr val="0070C0"/>
                </a:solidFill>
              </a:rPr>
              <a:t>Kirch</a:t>
            </a:r>
            <a:r>
              <a:rPr lang="en-GB" sz="1600" dirty="0">
                <a:solidFill>
                  <a:srgbClr val="0070C0"/>
                </a:solidFill>
              </a:rPr>
              <a:t> N (2022) The sound of cinematic femininity, </a:t>
            </a:r>
            <a:r>
              <a:rPr lang="en-GB" sz="1600" dirty="0">
                <a:solidFill>
                  <a:srgbClr val="0070C0"/>
                </a:solidFill>
                <a:hlinkClick r:id="rId3"/>
              </a:rPr>
              <a:t>https://soundgirls.org/the-sound-of-cinematic-femininity/</a:t>
            </a:r>
            <a:endParaRPr lang="en-GB" sz="1600" i="0" dirty="0">
              <a:solidFill>
                <a:srgbClr val="0070C0"/>
              </a:solidFill>
              <a:effectLst/>
            </a:endParaRPr>
          </a:p>
          <a:p>
            <a:r>
              <a:rPr lang="en-GB" sz="1600" b="0" i="0" dirty="0" err="1">
                <a:solidFill>
                  <a:srgbClr val="0070C0"/>
                </a:solidFill>
                <a:effectLst/>
              </a:rPr>
              <a:t>Ristori</a:t>
            </a:r>
            <a:r>
              <a:rPr lang="en-GB" sz="1600" b="0" i="0" dirty="0">
                <a:solidFill>
                  <a:srgbClr val="0070C0"/>
                </a:solidFill>
                <a:effectLst/>
              </a:rPr>
              <a:t> J, </a:t>
            </a:r>
            <a:r>
              <a:rPr lang="en-GB" sz="1600" b="0" i="0" dirty="0" err="1">
                <a:solidFill>
                  <a:srgbClr val="0070C0"/>
                </a:solidFill>
                <a:effectLst/>
              </a:rPr>
              <a:t>Cocchetti</a:t>
            </a:r>
            <a:r>
              <a:rPr lang="en-GB" sz="1600" b="0" i="0" dirty="0">
                <a:solidFill>
                  <a:srgbClr val="0070C0"/>
                </a:solidFill>
                <a:effectLst/>
              </a:rPr>
              <a:t> C, Romani A, </a:t>
            </a:r>
            <a:r>
              <a:rPr lang="en-GB" sz="1600" b="0" i="0" dirty="0" err="1">
                <a:solidFill>
                  <a:srgbClr val="0070C0"/>
                </a:solidFill>
                <a:effectLst/>
              </a:rPr>
              <a:t>Mazzoli</a:t>
            </a:r>
            <a:r>
              <a:rPr lang="en-GB" sz="1600" b="0" i="0" dirty="0">
                <a:solidFill>
                  <a:srgbClr val="0070C0"/>
                </a:solidFill>
                <a:effectLst/>
              </a:rPr>
              <a:t> F, </a:t>
            </a:r>
            <a:r>
              <a:rPr lang="en-GB" sz="1600" b="0" i="0" dirty="0" err="1">
                <a:solidFill>
                  <a:srgbClr val="0070C0"/>
                </a:solidFill>
                <a:effectLst/>
              </a:rPr>
              <a:t>Vignozzi</a:t>
            </a:r>
            <a:r>
              <a:rPr lang="en-GB" sz="1600" b="0" i="0" dirty="0">
                <a:solidFill>
                  <a:srgbClr val="0070C0"/>
                </a:solidFill>
                <a:effectLst/>
              </a:rPr>
              <a:t> L, Maggi M, Fisher AD. Brain Sex Differences Related to Gender Identity Development: Genes or Hormones? </a:t>
            </a:r>
            <a:r>
              <a:rPr lang="en-GB" sz="1600" b="0" i="1" dirty="0">
                <a:solidFill>
                  <a:srgbClr val="0070C0"/>
                </a:solidFill>
                <a:effectLst/>
              </a:rPr>
              <a:t>International Journal of Molecular Sciences</a:t>
            </a:r>
            <a:r>
              <a:rPr lang="en-GB" sz="1600" b="0" i="0" dirty="0">
                <a:solidFill>
                  <a:srgbClr val="0070C0"/>
                </a:solidFill>
                <a:effectLst/>
              </a:rPr>
              <a:t>. 2020; 21(6):2123. </a:t>
            </a:r>
            <a:r>
              <a:rPr lang="en-GB" sz="1600" b="0" i="0" dirty="0">
                <a:solidFill>
                  <a:srgbClr val="0070C0"/>
                </a:solidFill>
                <a:effectLst/>
                <a:hlinkClick r:id="rId4"/>
              </a:rPr>
              <a:t>https://doi.org/10.3390/ijms21062123</a:t>
            </a:r>
            <a:r>
              <a:rPr lang="en-GB" sz="1600" b="0" i="0" dirty="0">
                <a:solidFill>
                  <a:srgbClr val="0070C0"/>
                </a:solidFill>
                <a:effectLst/>
              </a:rPr>
              <a:t>  </a:t>
            </a:r>
            <a:r>
              <a:rPr lang="en-GB" sz="1600" b="0" i="0" dirty="0">
                <a:solidFill>
                  <a:srgbClr val="0070C0"/>
                </a:solidFill>
                <a:effectLst/>
                <a:hlinkClick r:id="rId5"/>
              </a:rPr>
              <a:t>https://www.mdpi.com/1422-0067/21/6/2123</a:t>
            </a:r>
            <a:endParaRPr lang="en-GB" sz="1600" b="0" i="0" dirty="0">
              <a:solidFill>
                <a:srgbClr val="0070C0"/>
              </a:solidFill>
              <a:effectLst/>
            </a:endParaRPr>
          </a:p>
          <a:p>
            <a:r>
              <a:rPr lang="en-GB" sz="1600" b="0" i="0" dirty="0">
                <a:solidFill>
                  <a:srgbClr val="0070C0"/>
                </a:solidFill>
                <a:effectLst/>
              </a:rPr>
              <a:t>Simpson P (2017) It’s time to end the taboo of sex and intimacy in care homes, The </a:t>
            </a:r>
            <a:r>
              <a:rPr lang="en-GB" sz="1600" b="0" i="0" dirty="0" err="1">
                <a:solidFill>
                  <a:srgbClr val="0070C0"/>
                </a:solidFill>
                <a:effectLst/>
              </a:rPr>
              <a:t>Converastion</a:t>
            </a:r>
            <a:r>
              <a:rPr lang="en-GB" sz="1600" b="0" i="0" dirty="0">
                <a:solidFill>
                  <a:srgbClr val="0070C0"/>
                </a:solidFill>
                <a:effectLst/>
              </a:rPr>
              <a:t>, https://theconversation.com/its-time-to-end-the-taboo-of-sex-and-intimacy-in-care-homes-75740</a:t>
            </a:r>
          </a:p>
          <a:p>
            <a:r>
              <a:rPr lang="en-GB" sz="1600" dirty="0">
                <a:solidFill>
                  <a:srgbClr val="0070C0"/>
                </a:solidFill>
              </a:rPr>
              <a:t>Snyder H et al (2016) </a:t>
            </a:r>
            <a:r>
              <a:rPr lang="en-GB" sz="1600" b="0" i="0" dirty="0">
                <a:solidFill>
                  <a:srgbClr val="0070C0"/>
                </a:solidFill>
                <a:effectLst/>
              </a:rPr>
              <a:t>Sex biology contributions to vulnerability to Alzheimer's disease: A think tank convened by the Women's Alzheimer's Research Initiative, </a:t>
            </a:r>
            <a:r>
              <a:rPr lang="en-GB" sz="1600" b="0" i="1" dirty="0">
                <a:solidFill>
                  <a:srgbClr val="0070C0"/>
                </a:solidFill>
                <a:effectLst/>
              </a:rPr>
              <a:t>Alzheimer’s and Dementia, </a:t>
            </a:r>
            <a:r>
              <a:rPr lang="en-GB" sz="1600" b="0" dirty="0">
                <a:solidFill>
                  <a:srgbClr val="0070C0"/>
                </a:solidFill>
                <a:effectLst/>
              </a:rPr>
              <a:t>12(11) 1186-1196, https://www.sciencedirect.com/science/article/abs/pii/S1552526016328746</a:t>
            </a:r>
            <a:endParaRPr lang="en-GB" sz="1600" dirty="0">
              <a:solidFill>
                <a:srgbClr val="0070C0"/>
              </a:solidFill>
              <a:latin typeface="helvetica neue"/>
            </a:endParaRPr>
          </a:p>
          <a:p>
            <a:r>
              <a:rPr lang="en-GB" sz="1600" dirty="0" err="1">
                <a:solidFill>
                  <a:srgbClr val="0070C0"/>
                </a:solidFill>
                <a:latin typeface="helvetica neue"/>
              </a:rPr>
              <a:t>Swaab</a:t>
            </a:r>
            <a:r>
              <a:rPr lang="en-GB" sz="1600" dirty="0">
                <a:solidFill>
                  <a:srgbClr val="0070C0"/>
                </a:solidFill>
                <a:latin typeface="helvetica neue"/>
              </a:rPr>
              <a:t> D (2010) We are our brains, Penguin.</a:t>
            </a:r>
            <a:endParaRPr lang="en-GB" sz="1600" b="0" i="0" dirty="0">
              <a:solidFill>
                <a:srgbClr val="0070C0"/>
              </a:solidFill>
              <a:effectLst/>
              <a:latin typeface="helvetica neue"/>
            </a:endParaRPr>
          </a:p>
          <a:p>
            <a:endParaRPr lang="en-GB" sz="1600" dirty="0">
              <a:solidFill>
                <a:srgbClr val="0070C0"/>
              </a:solidFill>
            </a:endParaRPr>
          </a:p>
        </p:txBody>
      </p:sp>
    </p:spTree>
    <p:extLst>
      <p:ext uri="{BB962C8B-B14F-4D97-AF65-F5344CB8AC3E}">
        <p14:creationId xmlns:p14="http://schemas.microsoft.com/office/powerpoint/2010/main" val="2268331754"/>
      </p:ext>
    </p:extLst>
  </p:cSld>
  <p:clrMapOvr>
    <a:masterClrMapping/>
  </p:clrMapOvr>
  <mc:AlternateContent xmlns:mc="http://schemas.openxmlformats.org/markup-compatibility/2006" xmlns:p14="http://schemas.microsoft.com/office/powerpoint/2010/main">
    <mc:Choice Requires="p14">
      <p:transition spd="slow" p14:dur="2000" advTm="18646"/>
    </mc:Choice>
    <mc:Fallback xmlns="">
      <p:transition spd="slow" advTm="1864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BE8A3B-B979-C0E1-D1F5-85BE2A072B0E}"/>
              </a:ext>
            </a:extLst>
          </p:cNvPr>
          <p:cNvSpPr>
            <a:spLocks noGrp="1"/>
          </p:cNvSpPr>
          <p:nvPr>
            <p:ph type="title"/>
          </p:nvPr>
        </p:nvSpPr>
        <p:spPr/>
        <p:txBody>
          <a:bodyPr/>
          <a:lstStyle/>
          <a:p>
            <a:r>
              <a:rPr lang="en-US" dirty="0">
                <a:solidFill>
                  <a:srgbClr val="0070C0"/>
                </a:solidFill>
              </a:rPr>
              <a:t>Any questions?</a:t>
            </a:r>
          </a:p>
        </p:txBody>
      </p:sp>
      <p:pic>
        <p:nvPicPr>
          <p:cNvPr id="1026" name="Picture 2" descr="1,000+ Free Questions &amp; Question Mark Images - Pixabay">
            <a:extLst>
              <a:ext uri="{FF2B5EF4-FFF2-40B4-BE49-F238E27FC236}">
                <a16:creationId xmlns:a16="http://schemas.microsoft.com/office/drawing/2014/main" id="{E5BF4FE9-F1A6-6DC9-FC0F-56DD57AB9D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1370" y="1270517"/>
            <a:ext cx="4618653" cy="4618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504706"/>
      </p:ext>
    </p:extLst>
  </p:cSld>
  <p:clrMapOvr>
    <a:masterClrMapping/>
  </p:clrMapOvr>
  <mc:AlternateContent xmlns:mc="http://schemas.openxmlformats.org/markup-compatibility/2006" xmlns:p14="http://schemas.microsoft.com/office/powerpoint/2010/main">
    <mc:Choice Requires="p14">
      <p:transition spd="slow" p14:dur="2000" advTm="17616"/>
    </mc:Choice>
    <mc:Fallback xmlns="">
      <p:transition spd="slow" advTm="1761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DFBA-4A88-CF3F-A759-3E072FA860F8}"/>
              </a:ext>
            </a:extLst>
          </p:cNvPr>
          <p:cNvSpPr>
            <a:spLocks noGrp="1"/>
          </p:cNvSpPr>
          <p:nvPr>
            <p:ph type="title"/>
          </p:nvPr>
        </p:nvSpPr>
        <p:spPr/>
        <p:txBody>
          <a:bodyPr/>
          <a:lstStyle/>
          <a:p>
            <a:r>
              <a:rPr lang="en-US" dirty="0">
                <a:solidFill>
                  <a:srgbClr val="0070C0"/>
                </a:solidFill>
              </a:rPr>
              <a:t>Thank you </a:t>
            </a:r>
          </a:p>
        </p:txBody>
      </p:sp>
      <p:pic>
        <p:nvPicPr>
          <p:cNvPr id="2050" name="Picture 2" descr="Thank You&quot; and &quot;Questions?&quot; - Two Slides You Can Lose">
            <a:extLst>
              <a:ext uri="{FF2B5EF4-FFF2-40B4-BE49-F238E27FC236}">
                <a16:creationId xmlns:a16="http://schemas.microsoft.com/office/drawing/2014/main" id="{B1618645-0E7A-4BFA-C688-8F77C32069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9804" y="1507380"/>
            <a:ext cx="6096000" cy="4067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6193478"/>
      </p:ext>
    </p:extLst>
  </p:cSld>
  <p:clrMapOvr>
    <a:masterClrMapping/>
  </p:clrMapOvr>
  <mc:AlternateContent xmlns:mc="http://schemas.openxmlformats.org/markup-compatibility/2006" xmlns:p14="http://schemas.microsoft.com/office/powerpoint/2010/main">
    <mc:Choice Requires="p14">
      <p:transition spd="slow" p14:dur="2000" advTm="41304"/>
    </mc:Choice>
    <mc:Fallback xmlns="">
      <p:transition spd="slow" advTm="4130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B4303-BC4A-7798-B17B-0B456E876107}"/>
              </a:ext>
            </a:extLst>
          </p:cNvPr>
          <p:cNvSpPr>
            <a:spLocks noGrp="1"/>
          </p:cNvSpPr>
          <p:nvPr>
            <p:ph type="title"/>
          </p:nvPr>
        </p:nvSpPr>
        <p:spPr>
          <a:xfrm>
            <a:off x="838200" y="365126"/>
            <a:ext cx="10515600" cy="689234"/>
          </a:xfrm>
        </p:spPr>
        <p:txBody>
          <a:bodyPr>
            <a:normAutofit fontScale="90000"/>
          </a:bodyPr>
          <a:lstStyle/>
          <a:p>
            <a:r>
              <a:rPr lang="en-GB" b="1" dirty="0">
                <a:solidFill>
                  <a:srgbClr val="0070C0"/>
                </a:solidFill>
              </a:rPr>
              <a:t>Duration- 2 hours, 25 minutes</a:t>
            </a:r>
          </a:p>
        </p:txBody>
      </p:sp>
      <p:sp>
        <p:nvSpPr>
          <p:cNvPr id="3" name="Content Placeholder 2">
            <a:extLst>
              <a:ext uri="{FF2B5EF4-FFF2-40B4-BE49-F238E27FC236}">
                <a16:creationId xmlns:a16="http://schemas.microsoft.com/office/drawing/2014/main" id="{DEE61115-DA25-5CF3-3F27-4B640039469D}"/>
              </a:ext>
            </a:extLst>
          </p:cNvPr>
          <p:cNvSpPr>
            <a:spLocks noGrp="1"/>
          </p:cNvSpPr>
          <p:nvPr>
            <p:ph idx="1"/>
          </p:nvPr>
        </p:nvSpPr>
        <p:spPr>
          <a:xfrm>
            <a:off x="838200" y="1054360"/>
            <a:ext cx="10515600" cy="5122603"/>
          </a:xfrm>
        </p:spPr>
        <p:txBody>
          <a:bodyPr/>
          <a:lstStyle/>
          <a:p>
            <a:r>
              <a:rPr lang="en-GB" dirty="0">
                <a:solidFill>
                  <a:srgbClr val="0070C0"/>
                </a:solidFill>
              </a:rPr>
              <a:t>Recorded Lecture – 1 hour 25 minutes</a:t>
            </a:r>
          </a:p>
          <a:p>
            <a:r>
              <a:rPr lang="en-GB" dirty="0">
                <a:solidFill>
                  <a:srgbClr val="0070C0"/>
                </a:solidFill>
              </a:rPr>
              <a:t>Activity 1 (slide 3) Ways we express our sexuality – 5 mins</a:t>
            </a:r>
          </a:p>
          <a:p>
            <a:r>
              <a:rPr lang="en-GB" dirty="0">
                <a:solidFill>
                  <a:srgbClr val="0070C0"/>
                </a:solidFill>
              </a:rPr>
              <a:t>Tutor-led discussion on activity 1- 5 minutes</a:t>
            </a:r>
          </a:p>
          <a:p>
            <a:r>
              <a:rPr lang="en-GB" dirty="0">
                <a:solidFill>
                  <a:srgbClr val="0070C0"/>
                </a:solidFill>
              </a:rPr>
              <a:t>Activity 2- (slide 10) Cues that reinforce assumptions and how to challenge these – 10 minutes</a:t>
            </a:r>
          </a:p>
          <a:p>
            <a:r>
              <a:rPr lang="en-GB" dirty="0">
                <a:solidFill>
                  <a:srgbClr val="0070C0"/>
                </a:solidFill>
              </a:rPr>
              <a:t>Tutor-led discussion on activity 2- 10 minutes</a:t>
            </a:r>
          </a:p>
          <a:p>
            <a:r>
              <a:rPr lang="en-GB" dirty="0">
                <a:solidFill>
                  <a:srgbClr val="0070C0"/>
                </a:solidFill>
              </a:rPr>
              <a:t>Activity 3- (slide 17) Care plan – 20 minutes</a:t>
            </a:r>
          </a:p>
          <a:p>
            <a:r>
              <a:rPr lang="en-GB" dirty="0">
                <a:solidFill>
                  <a:srgbClr val="0070C0"/>
                </a:solidFill>
              </a:rPr>
              <a:t>Questions- 10 minutes</a:t>
            </a:r>
          </a:p>
          <a:p>
            <a:r>
              <a:rPr lang="en-GB" dirty="0">
                <a:solidFill>
                  <a:srgbClr val="0070C0"/>
                </a:solidFill>
              </a:rPr>
              <a:t>Total duration of lecture:   2 hours 25 minutes.  </a:t>
            </a:r>
          </a:p>
        </p:txBody>
      </p:sp>
    </p:spTree>
    <p:extLst>
      <p:ext uri="{BB962C8B-B14F-4D97-AF65-F5344CB8AC3E}">
        <p14:creationId xmlns:p14="http://schemas.microsoft.com/office/powerpoint/2010/main" val="17582660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3588</Words>
  <Application>Microsoft Office PowerPoint</Application>
  <PresentationFormat>Widescreen</PresentationFormat>
  <Paragraphs>130</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-apple-system</vt:lpstr>
      <vt:lpstr>Arial</vt:lpstr>
      <vt:lpstr>Calibri</vt:lpstr>
      <vt:lpstr>Calibri Light</vt:lpstr>
      <vt:lpstr>ElsevierGulliver</vt:lpstr>
      <vt:lpstr>helvetica neue</vt:lpstr>
      <vt:lpstr>Office Theme</vt:lpstr>
      <vt:lpstr>Comprehensive Care</vt:lpstr>
      <vt:lpstr>Aims</vt:lpstr>
      <vt:lpstr>We constantly express our sexuality</vt:lpstr>
      <vt:lpstr>Did you think of….</vt:lpstr>
      <vt:lpstr>Sex and gender differences- nature or nurture?</vt:lpstr>
      <vt:lpstr>Other sex or gender differences</vt:lpstr>
      <vt:lpstr>The Impact of NDDs on expressing sexuality</vt:lpstr>
      <vt:lpstr>The veil</vt:lpstr>
      <vt:lpstr>Supporting / restoring gender image</vt:lpstr>
      <vt:lpstr>Example</vt:lpstr>
      <vt:lpstr>Appropriate sexual expression</vt:lpstr>
      <vt:lpstr>Simpson’s study: </vt:lpstr>
      <vt:lpstr>Inappropriate sexual expression</vt:lpstr>
      <vt:lpstr>Genes and Genetic Testing</vt:lpstr>
      <vt:lpstr>Summary 1</vt:lpstr>
      <vt:lpstr>Summary 2 </vt:lpstr>
      <vt:lpstr>Scenario</vt:lpstr>
      <vt:lpstr>Scenario- my attempt, you may do better…</vt:lpstr>
      <vt:lpstr>References</vt:lpstr>
      <vt:lpstr>Any questions?</vt:lpstr>
      <vt:lpstr>Thank you </vt:lpstr>
      <vt:lpstr>Duration- 2 hours, 25 minutes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Martin Jens Persson</dc:creator>
  <cp:lastModifiedBy>steve smith</cp:lastModifiedBy>
  <cp:revision>9</cp:revision>
  <dcterms:created xsi:type="dcterms:W3CDTF">2022-12-12T07:56:35Z</dcterms:created>
  <dcterms:modified xsi:type="dcterms:W3CDTF">2023-11-07T06:20:37Z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144ccec-98ca-4847-b090-103d5c6592f4_Enabled">
    <vt:lpwstr>true</vt:lpwstr>
  </property>
  <property fmtid="{D5CDD505-2E9C-101B-9397-08002B2CF9AE}" pid="3" name="MSIP_Label_9144ccec-98ca-4847-b090-103d5c6592f4_SetDate">
    <vt:lpwstr>2022-12-12T08:01:38Z</vt:lpwstr>
  </property>
  <property fmtid="{D5CDD505-2E9C-101B-9397-08002B2CF9AE}" pid="4" name="MSIP_Label_9144ccec-98ca-4847-b090-103d5c6592f4_Method">
    <vt:lpwstr>Standard</vt:lpwstr>
  </property>
  <property fmtid="{D5CDD505-2E9C-101B-9397-08002B2CF9AE}" pid="5" name="MSIP_Label_9144ccec-98ca-4847-b090-103d5c6592f4_Name">
    <vt:lpwstr>Information class 1</vt:lpwstr>
  </property>
  <property fmtid="{D5CDD505-2E9C-101B-9397-08002B2CF9AE}" pid="6" name="MSIP_Label_9144ccec-98ca-4847-b090-103d5c6592f4_SiteId">
    <vt:lpwstr>fb665cd7-b4b7-4578-8a42-29ff69176bdf</vt:lpwstr>
  </property>
  <property fmtid="{D5CDD505-2E9C-101B-9397-08002B2CF9AE}" pid="7" name="MSIP_Label_9144ccec-98ca-4847-b090-103d5c6592f4_ActionId">
    <vt:lpwstr>a68d1860-4a23-49fb-977d-35382d0eacfc</vt:lpwstr>
  </property>
  <property fmtid="{D5CDD505-2E9C-101B-9397-08002B2CF9AE}" pid="8" name="MSIP_Label_9144ccec-98ca-4847-b090-103d5c6592f4_ContentBits">
    <vt:lpwstr>0</vt:lpwstr>
  </property>
</Properties>
</file>