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258" r:id="rId4"/>
    <p:sldId id="259" r:id="rId5"/>
    <p:sldId id="260" r:id="rId6"/>
    <p:sldId id="264" r:id="rId7"/>
    <p:sldId id="261" r:id="rId8"/>
    <p:sldId id="262" r:id="rId9"/>
    <p:sldId id="517" r:id="rId10"/>
    <p:sldId id="263" r:id="rId11"/>
    <p:sldId id="265" r:id="rId12"/>
    <p:sldId id="266" r:id="rId13"/>
    <p:sldId id="271" r:id="rId14"/>
    <p:sldId id="270" r:id="rId15"/>
    <p:sldId id="272" r:id="rId16"/>
    <p:sldId id="273" r:id="rId17"/>
    <p:sldId id="274" r:id="rId18"/>
    <p:sldId id="275" r:id="rId19"/>
    <p:sldId id="268" r:id="rId20"/>
    <p:sldId id="267" r:id="rId21"/>
    <p:sldId id="269" r:id="rId22"/>
    <p:sldId id="514" r:id="rId23"/>
    <p:sldId id="276" r:id="rId24"/>
    <p:sldId id="515" r:id="rId25"/>
    <p:sldId id="516" r:id="rId26"/>
    <p:sldId id="277" r:id="rId27"/>
    <p:sldId id="512" r:id="rId28"/>
    <p:sldId id="513" r:id="rId29"/>
    <p:sldId id="51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99"/>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284D1BB0-1FFC-44F1-B156-0571144F176B}"/>
    <pc:docChg chg="custSel addSld modSld">
      <pc:chgData name="steve smith" userId="b48a1e4ac3f36e84" providerId="LiveId" clId="{284D1BB0-1FFC-44F1-B156-0571144F176B}" dt="2023-09-17T15:30:28.102" v="502" actId="20577"/>
      <pc:docMkLst>
        <pc:docMk/>
      </pc:docMkLst>
      <pc:sldChg chg="modSp mod">
        <pc:chgData name="steve smith" userId="b48a1e4ac3f36e84" providerId="LiveId" clId="{284D1BB0-1FFC-44F1-B156-0571144F176B}" dt="2023-09-17T15:30:28.102" v="502" actId="20577"/>
        <pc:sldMkLst>
          <pc:docMk/>
          <pc:sldMk cId="1161591771" sldId="256"/>
        </pc:sldMkLst>
        <pc:spChg chg="mod">
          <ac:chgData name="steve smith" userId="b48a1e4ac3f36e84" providerId="LiveId" clId="{284D1BB0-1FFC-44F1-B156-0571144F176B}" dt="2023-09-17T15:30:28.102" v="502" actId="20577"/>
          <ac:spMkLst>
            <pc:docMk/>
            <pc:sldMk cId="1161591771" sldId="256"/>
            <ac:spMk id="3" creationId="{D41D21B8-B733-D6AC-A679-00D982C92189}"/>
          </ac:spMkLst>
        </pc:spChg>
      </pc:sldChg>
      <pc:sldChg chg="modSp new mod">
        <pc:chgData name="steve smith" userId="b48a1e4ac3f36e84" providerId="LiveId" clId="{284D1BB0-1FFC-44F1-B156-0571144F176B}" dt="2023-08-11T15:12:49.491" v="500" actId="20577"/>
        <pc:sldMkLst>
          <pc:docMk/>
          <pc:sldMk cId="85922987" sldId="518"/>
        </pc:sldMkLst>
        <pc:spChg chg="mod">
          <ac:chgData name="steve smith" userId="b48a1e4ac3f36e84" providerId="LiveId" clId="{284D1BB0-1FFC-44F1-B156-0571144F176B}" dt="2023-08-11T15:12:49.491" v="500" actId="20577"/>
          <ac:spMkLst>
            <pc:docMk/>
            <pc:sldMk cId="85922987" sldId="518"/>
            <ac:spMk id="2" creationId="{493FA6B9-442A-4BD6-8A28-756BA5DE01C0}"/>
          </ac:spMkLst>
        </pc:spChg>
        <pc:spChg chg="mod">
          <ac:chgData name="steve smith" userId="b48a1e4ac3f36e84" providerId="LiveId" clId="{284D1BB0-1FFC-44F1-B156-0571144F176B}" dt="2023-07-04T11:12:39.197" v="480" actId="20577"/>
          <ac:spMkLst>
            <pc:docMk/>
            <pc:sldMk cId="85922987" sldId="518"/>
            <ac:spMk id="3" creationId="{B8608D04-E96D-3B7D-C18C-5AD7B6B04B5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58E07-6A65-6BE4-89C1-E86FF123D7C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94D3478-A129-A365-D88A-73A752E8C8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0ED1634-14A8-5111-2D63-D9CA30983135}"/>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CD361E9C-DE55-D1E3-2BA9-5C2C0AFF32F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6036896-9E96-6C7F-D9C6-13F8A729569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22383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F43AC-1BC9-098C-9598-4BC7D023343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8734C3F-1019-F300-F020-1699A323474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39AB5AD-C489-B14A-378D-D490D73544BE}"/>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E7397F2B-01AF-95AD-5206-F8DB61EB1E3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6A562D-D0F9-8583-471D-E3778EC13C6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40107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9BDFE-18E9-7F55-F2FA-E89DC1C281A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670C7DA-1919-7F4E-B69B-A4639473C7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9834281-C500-93E3-DA5D-AE44AAB2A872}"/>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15AAF04D-B7BE-3599-2976-05502B5A775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953611C-A520-4E4B-6577-ED4FB41F4969}"/>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35381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4499C-7996-2E98-67F4-6803AD7FA7B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966992B-E130-192C-1391-F96EC7297C0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8042A8F-3045-FCB6-BF28-9EF647C82B8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092B9F0-C269-7DBF-A4F6-B7B675C54276}"/>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6C7F6BEA-93AD-A6C9-BDB9-EA46A3D406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36C2978-C437-A66E-18DA-BF027A1C50E9}"/>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27390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F3C73-F6CD-60FC-CB9C-0C9EC59CA64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0848924-742A-AF4D-632D-4BCE10F4ED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C114C8F-369C-F374-09DC-EC1D6AD1E98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B19A807-1CE9-A087-A2EC-5D72A5D1FD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7B961E7-037C-4784-C8AC-E93E26437CA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9FD20A2-7902-F1A5-7E84-5196A25D706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72DF37AF-8067-4F3B-4814-2A66BCC99184}"/>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8BD0F66B-E238-C10F-7D7B-7FD494388800}"/>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635200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5A9C5-A1A2-1082-A2D6-89F64DC8FAC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8E0EFA0-BA26-4DA6-5A6C-075AC3BF36E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4BCDA963-47F8-A11B-87D5-E16D49E86023}"/>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36288A14-61A2-B7C0-3B75-692F4B64F60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516653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A29971-D419-A98E-7787-8524CE24434E}"/>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871EDC62-B91D-1D10-4A06-0525C868CEE8}"/>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025FD44C-36BD-50DD-EBBA-C8103B6D254F}"/>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671106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34A50-F1DE-E94B-08A1-1527DF9EF4E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B1DBCE2-BDBC-0E37-8399-08026B9E3F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ABF8A72-96CB-66D5-8B7F-9694F432EB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93F5B7A-BB79-DC90-F465-43BB96B4AEB6}"/>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4C6EBD6A-B208-2DEB-17AD-7866AB07F2A1}"/>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CA94907A-F074-4CD4-8C2F-5A6A6B19B4B1}"/>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435615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7876F-25B6-4C18-4C8B-4ED85463577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EAD47B4-5A05-D920-F2C8-8050F94F23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1053916-1EA1-1AD3-0DA2-B06BA0E422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8D68C15-CC5C-219D-0503-96549F6B618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0D2D7FED-F245-2CF5-365B-984BF7F3FA69}"/>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6286A357-27B5-C56D-3F5F-7F8C2B45AA69}"/>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739146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CDE29-31D5-AD2F-1B91-EFF027D963B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1B3CC5B-DAE8-CD9D-86D3-5A6834BAF5B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D0E82D5-27F0-0CA4-0E7F-E2C3C3AEF654}"/>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EA74EAE5-624C-0BD0-FFA8-98015574708B}"/>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526A2F8D-20B6-40EC-C855-DE3DC3501BB2}"/>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445381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1DD90A-EFE1-5648-9F59-B62867C294B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B7750DB-8403-5BE1-D486-1FB17A3BFC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E55F76-4C06-0249-1978-FF536A7EBF69}"/>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5CE7DAE7-2545-4669-11CA-AB23ED8D04FB}"/>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73D88B5F-6634-4716-320B-3C73EE86F779}"/>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059367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04382F-F4B3-5E6C-1B8A-D9FF606A74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BDB0934-D8FB-2CBB-4D06-6EAB58FFBE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61FAC1C-64C8-B435-C38F-546DFAB6A1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F9EC22B8-4092-7B75-FCAD-CAFD9D26E6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C2CAEA0-E458-331B-1C80-2BC9B230D9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F942FECA-1488-CF84-56EA-EBEA4789FC84}"/>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378BF1FD-36EA-3A4B-FA41-865D7279D972}"/>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94E4152B-F085-30C0-D887-DD297A62AD03}"/>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2C15334E-6BCC-B3A7-A9AE-ED525614FF3F}"/>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15122910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ebs.wofford.edu/pittmandw/psy330/2002www/basalgang/index.html%20Visited%2011%2002%202023"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facebook.com/102251898109461/photos/a.103657777968873/242557340745582/?type=3"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facebook.com/102251898109461/photos/a.103657777968873/242557340745582/?type=3"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smartsheet.com/all-risk-assessment-matrix-templates-you-need"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pubmed.ncbi.nlm.nih.gov/26444023/" TargetMode="External"/><Relationship Id="rId2" Type="http://schemas.openxmlformats.org/officeDocument/2006/relationships/hyperlink" Target="https://www.ninds.nih.gov/health-information/disorders/amyotrophic-lateral-sclerosis-als#:~:text=Riluzole%20(Rilutek)%20is%20an%20oral,survival%20by%20a%20few%20months" TargetMode="External"/><Relationship Id="rId1" Type="http://schemas.openxmlformats.org/officeDocument/2006/relationships/slideLayout" Target="../slideLayouts/slideLayout2.xml"/><Relationship Id="rId4" Type="http://schemas.openxmlformats.org/officeDocument/2006/relationships/hyperlink" Target="https://doi.org/10.3390/s19061277"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4CEB-918A-0472-B6E4-4689B9CD397B}"/>
              </a:ext>
            </a:extLst>
          </p:cNvPr>
          <p:cNvSpPr>
            <a:spLocks noGrp="1"/>
          </p:cNvSpPr>
          <p:nvPr>
            <p:ph type="ctrTitle"/>
          </p:nvPr>
        </p:nvSpPr>
        <p:spPr>
          <a:xfrm>
            <a:off x="1400742" y="802298"/>
            <a:ext cx="8637073" cy="2541431"/>
          </a:xfrm>
        </p:spPr>
        <p:txBody>
          <a:bodyPr/>
          <a:lstStyle/>
          <a:p>
            <a:pPr algn="ctr"/>
            <a:r>
              <a:rPr lang="en-GB" b="1" dirty="0">
                <a:solidFill>
                  <a:srgbClr val="0070C0"/>
                </a:solidFill>
              </a:rPr>
              <a:t>Comprehensive Care</a:t>
            </a:r>
            <a:endParaRPr lang="en-SE" dirty="0">
              <a:solidFill>
                <a:srgbClr val="0070C0"/>
              </a:solidFill>
            </a:endParaRPr>
          </a:p>
        </p:txBody>
      </p:sp>
      <p:sp>
        <p:nvSpPr>
          <p:cNvPr id="3" name="Subtitle 2">
            <a:extLst>
              <a:ext uri="{FF2B5EF4-FFF2-40B4-BE49-F238E27FC236}">
                <a16:creationId xmlns:a16="http://schemas.microsoft.com/office/drawing/2014/main" id="{D41D21B8-B733-D6AC-A679-00D982C92189}"/>
              </a:ext>
            </a:extLst>
          </p:cNvPr>
          <p:cNvSpPr>
            <a:spLocks noGrp="1"/>
          </p:cNvSpPr>
          <p:nvPr>
            <p:ph type="subTitle" idx="1"/>
          </p:nvPr>
        </p:nvSpPr>
        <p:spPr>
          <a:xfrm>
            <a:off x="1147278" y="3514272"/>
            <a:ext cx="9144000" cy="633095"/>
          </a:xfrm>
        </p:spPr>
        <p:txBody>
          <a:bodyPr>
            <a:normAutofit fontScale="70000" lnSpcReduction="20000"/>
          </a:bodyPr>
          <a:lstStyle/>
          <a:p>
            <a:pPr algn="ctr"/>
            <a:r>
              <a:rPr lang="en-GB">
                <a:solidFill>
                  <a:srgbClr val="0070C0"/>
                </a:solidFill>
              </a:rPr>
              <a:t>Lecture 14</a:t>
            </a:r>
            <a:endParaRPr lang="en-GB" dirty="0">
              <a:solidFill>
                <a:srgbClr val="0070C0"/>
              </a:solidFill>
            </a:endParaRPr>
          </a:p>
          <a:p>
            <a:pPr algn="ctr"/>
            <a:r>
              <a:rPr lang="en-GB" dirty="0">
                <a:solidFill>
                  <a:srgbClr val="0070C0"/>
                </a:solidFill>
              </a:rPr>
              <a:t>The Impact of NDDs on Mobilising</a:t>
            </a:r>
            <a:endParaRPr lang="en-SE" dirty="0">
              <a:solidFill>
                <a:srgbClr val="0070C0"/>
              </a:solidFill>
            </a:endParaRPr>
          </a:p>
        </p:txBody>
      </p:sp>
    </p:spTree>
    <p:extLst>
      <p:ext uri="{BB962C8B-B14F-4D97-AF65-F5344CB8AC3E}">
        <p14:creationId xmlns:p14="http://schemas.microsoft.com/office/powerpoint/2010/main" val="1161591771"/>
      </p:ext>
    </p:extLst>
  </p:cSld>
  <p:clrMapOvr>
    <a:masterClrMapping/>
  </p:clrMapOvr>
  <mc:AlternateContent xmlns:mc="http://schemas.openxmlformats.org/markup-compatibility/2006" xmlns:p14="http://schemas.microsoft.com/office/powerpoint/2010/main">
    <mc:Choice Requires="p14">
      <p:transition spd="slow" p14:dur="2000" advTm="40516"/>
    </mc:Choice>
    <mc:Fallback xmlns="">
      <p:transition spd="slow" advTm="405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86437-F497-C477-5649-627CBB2C9056}"/>
              </a:ext>
            </a:extLst>
          </p:cNvPr>
          <p:cNvSpPr>
            <a:spLocks noGrp="1"/>
          </p:cNvSpPr>
          <p:nvPr>
            <p:ph type="title"/>
          </p:nvPr>
        </p:nvSpPr>
        <p:spPr/>
        <p:txBody>
          <a:bodyPr/>
          <a:lstStyle/>
          <a:p>
            <a:r>
              <a:rPr lang="en-GB" dirty="0">
                <a:solidFill>
                  <a:srgbClr val="0070C0"/>
                </a:solidFill>
              </a:rPr>
              <a:t>Aims</a:t>
            </a:r>
            <a:endParaRPr lang="en-SE" dirty="0">
              <a:solidFill>
                <a:srgbClr val="0070C0"/>
              </a:solidFill>
            </a:endParaRPr>
          </a:p>
        </p:txBody>
      </p:sp>
      <p:sp>
        <p:nvSpPr>
          <p:cNvPr id="3" name="Content Placeholder 2">
            <a:extLst>
              <a:ext uri="{FF2B5EF4-FFF2-40B4-BE49-F238E27FC236}">
                <a16:creationId xmlns:a16="http://schemas.microsoft.com/office/drawing/2014/main" id="{955EAADD-A301-109F-8EFC-1CA571189100}"/>
              </a:ext>
            </a:extLst>
          </p:cNvPr>
          <p:cNvSpPr>
            <a:spLocks noGrp="1"/>
          </p:cNvSpPr>
          <p:nvPr>
            <p:ph idx="1"/>
          </p:nvPr>
        </p:nvSpPr>
        <p:spPr/>
        <p:txBody>
          <a:bodyPr/>
          <a:lstStyle/>
          <a:p>
            <a:pPr marL="0" indent="0">
              <a:buNone/>
            </a:pPr>
            <a:r>
              <a:rPr lang="en-GB" dirty="0">
                <a:solidFill>
                  <a:srgbClr val="0070C0"/>
                </a:solidFill>
              </a:rPr>
              <a:t>To understand how to care for people with NDDs with regard to the AL of mobilising.</a:t>
            </a:r>
          </a:p>
          <a:p>
            <a:pPr marL="0" indent="0">
              <a:buNone/>
            </a:pPr>
            <a:endParaRPr lang="en-SE" dirty="0"/>
          </a:p>
        </p:txBody>
      </p:sp>
    </p:spTree>
    <p:extLst>
      <p:ext uri="{BB962C8B-B14F-4D97-AF65-F5344CB8AC3E}">
        <p14:creationId xmlns:p14="http://schemas.microsoft.com/office/powerpoint/2010/main" val="3095192600"/>
      </p:ext>
    </p:extLst>
  </p:cSld>
  <p:clrMapOvr>
    <a:masterClrMapping/>
  </p:clrMapOvr>
  <mc:AlternateContent xmlns:mc="http://schemas.openxmlformats.org/markup-compatibility/2006" xmlns:p14="http://schemas.microsoft.com/office/powerpoint/2010/main">
    <mc:Choice Requires="p14">
      <p:transition spd="slow" p14:dur="2000" advTm="21045"/>
    </mc:Choice>
    <mc:Fallback xmlns="">
      <p:transition spd="slow" advTm="2104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5B96E-6B2E-A1EF-BAA1-35D02FEE46F4}"/>
              </a:ext>
            </a:extLst>
          </p:cNvPr>
          <p:cNvSpPr>
            <a:spLocks noGrp="1"/>
          </p:cNvSpPr>
          <p:nvPr>
            <p:ph type="title"/>
          </p:nvPr>
        </p:nvSpPr>
        <p:spPr/>
        <p:txBody>
          <a:bodyPr/>
          <a:lstStyle/>
          <a:p>
            <a:r>
              <a:rPr lang="en-GB" dirty="0">
                <a:solidFill>
                  <a:srgbClr val="0070C0"/>
                </a:solidFill>
              </a:rPr>
              <a:t>Movement disorders</a:t>
            </a:r>
          </a:p>
        </p:txBody>
      </p:sp>
      <p:sp>
        <p:nvSpPr>
          <p:cNvPr id="3" name="Content Placeholder 2">
            <a:extLst>
              <a:ext uri="{FF2B5EF4-FFF2-40B4-BE49-F238E27FC236}">
                <a16:creationId xmlns:a16="http://schemas.microsoft.com/office/drawing/2014/main" id="{A6DF517B-6FA2-E734-093B-D3C8E1AF88C2}"/>
              </a:ext>
            </a:extLst>
          </p:cNvPr>
          <p:cNvSpPr>
            <a:spLocks noGrp="1"/>
          </p:cNvSpPr>
          <p:nvPr>
            <p:ph idx="1"/>
          </p:nvPr>
        </p:nvSpPr>
        <p:spPr/>
        <p:txBody>
          <a:bodyPr>
            <a:normAutofit lnSpcReduction="10000"/>
          </a:bodyPr>
          <a:lstStyle/>
          <a:p>
            <a:r>
              <a:rPr lang="en-GB" dirty="0">
                <a:solidFill>
                  <a:srgbClr val="0070C0"/>
                </a:solidFill>
              </a:rPr>
              <a:t>Many NDDs are associated with movement disorders- some profoundly so.</a:t>
            </a:r>
          </a:p>
          <a:p>
            <a:r>
              <a:rPr lang="en-GB" dirty="0" err="1">
                <a:solidFill>
                  <a:srgbClr val="0070C0"/>
                </a:solidFill>
              </a:rPr>
              <a:t>Eg</a:t>
            </a:r>
            <a:r>
              <a:rPr lang="en-GB" dirty="0">
                <a:solidFill>
                  <a:srgbClr val="0070C0"/>
                </a:solidFill>
              </a:rPr>
              <a:t>- Parkinson’s disease – bradykinesia, tremor, stiffness, rigidity, postural instability, shuffling gait</a:t>
            </a:r>
          </a:p>
          <a:p>
            <a:r>
              <a:rPr lang="en-GB" dirty="0">
                <a:solidFill>
                  <a:srgbClr val="0070C0"/>
                </a:solidFill>
              </a:rPr>
              <a:t>Huntington’s disease – chorea, (juvenile HD- movement akin to PD). </a:t>
            </a:r>
          </a:p>
          <a:p>
            <a:r>
              <a:rPr lang="en-GB" dirty="0">
                <a:solidFill>
                  <a:srgbClr val="0070C0"/>
                </a:solidFill>
              </a:rPr>
              <a:t>Other NDDs may be associated with features including: Ataxia, Dystonia, spasticity, impaired balance, various gait abnormalities.</a:t>
            </a:r>
          </a:p>
          <a:p>
            <a:r>
              <a:rPr lang="en-GB" dirty="0">
                <a:solidFill>
                  <a:srgbClr val="0070C0"/>
                </a:solidFill>
              </a:rPr>
              <a:t>Movement disorders are often the most notable feature of a NDD, and may be the feature professionals are keenest to ‘fix’ but it may not be a priority for the patient or family.   </a:t>
            </a:r>
          </a:p>
          <a:p>
            <a:pPr marL="0" indent="0">
              <a:buNone/>
            </a:pPr>
            <a:endParaRPr lang="en-GB" dirty="0"/>
          </a:p>
        </p:txBody>
      </p:sp>
    </p:spTree>
    <p:extLst>
      <p:ext uri="{BB962C8B-B14F-4D97-AF65-F5344CB8AC3E}">
        <p14:creationId xmlns:p14="http://schemas.microsoft.com/office/powerpoint/2010/main" val="383974166"/>
      </p:ext>
    </p:extLst>
  </p:cSld>
  <p:clrMapOvr>
    <a:masterClrMapping/>
  </p:clrMapOvr>
  <mc:AlternateContent xmlns:mc="http://schemas.openxmlformats.org/markup-compatibility/2006" xmlns:p14="http://schemas.microsoft.com/office/powerpoint/2010/main">
    <mc:Choice Requires="p14">
      <p:transition spd="slow" p14:dur="2000" advTm="170277"/>
    </mc:Choice>
    <mc:Fallback xmlns="">
      <p:transition spd="slow" advTm="17027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7B03F-825D-875E-B47D-E7452A9A8FCB}"/>
              </a:ext>
            </a:extLst>
          </p:cNvPr>
          <p:cNvSpPr>
            <a:spLocks noGrp="1"/>
          </p:cNvSpPr>
          <p:nvPr>
            <p:ph type="title"/>
          </p:nvPr>
        </p:nvSpPr>
        <p:spPr>
          <a:xfrm>
            <a:off x="214605" y="804519"/>
            <a:ext cx="11812554" cy="1049235"/>
          </a:xfrm>
        </p:spPr>
        <p:txBody>
          <a:bodyPr>
            <a:normAutofit fontScale="90000"/>
          </a:bodyPr>
          <a:lstStyle/>
          <a:p>
            <a:r>
              <a:rPr lang="en-GB" dirty="0">
                <a:solidFill>
                  <a:srgbClr val="0070C0"/>
                </a:solidFill>
              </a:rPr>
              <a:t>movement disorder: a priority for people with NDDs?</a:t>
            </a:r>
          </a:p>
        </p:txBody>
      </p:sp>
      <p:sp>
        <p:nvSpPr>
          <p:cNvPr id="3" name="Content Placeholder 2">
            <a:extLst>
              <a:ext uri="{FF2B5EF4-FFF2-40B4-BE49-F238E27FC236}">
                <a16:creationId xmlns:a16="http://schemas.microsoft.com/office/drawing/2014/main" id="{CB1A39B5-9889-D259-EE2B-2B45EA531480}"/>
              </a:ext>
            </a:extLst>
          </p:cNvPr>
          <p:cNvSpPr>
            <a:spLocks noGrp="1"/>
          </p:cNvSpPr>
          <p:nvPr>
            <p:ph idx="1"/>
          </p:nvPr>
        </p:nvSpPr>
        <p:spPr>
          <a:xfrm>
            <a:off x="289249" y="2015732"/>
            <a:ext cx="11588620" cy="3450613"/>
          </a:xfrm>
        </p:spPr>
        <p:txBody>
          <a:bodyPr>
            <a:normAutofit fontScale="85000" lnSpcReduction="10000"/>
          </a:bodyPr>
          <a:lstStyle/>
          <a:p>
            <a:r>
              <a:rPr lang="en-GB" dirty="0">
                <a:solidFill>
                  <a:srgbClr val="0070C0"/>
                </a:solidFill>
              </a:rPr>
              <a:t>It’s obviously important- but don’t let it overshadow everything else.</a:t>
            </a:r>
          </a:p>
          <a:p>
            <a:r>
              <a:rPr lang="en-GB" dirty="0">
                <a:solidFill>
                  <a:srgbClr val="0070C0"/>
                </a:solidFill>
              </a:rPr>
              <a:t>HD- example- </a:t>
            </a:r>
            <a:r>
              <a:rPr lang="en-GB" sz="1100" b="0" i="0" dirty="0">
                <a:solidFill>
                  <a:srgbClr val="0070C0"/>
                </a:solidFill>
                <a:effectLst/>
                <a:latin typeface="BlinkMacSystemFont"/>
              </a:rPr>
              <a:t>Smith S, </a:t>
            </a:r>
            <a:r>
              <a:rPr lang="en-GB" sz="1100" b="0" i="0" dirty="0" err="1">
                <a:solidFill>
                  <a:srgbClr val="0070C0"/>
                </a:solidFill>
                <a:effectLst/>
                <a:latin typeface="BlinkMacSystemFont"/>
              </a:rPr>
              <a:t>D'Cruz</a:t>
            </a:r>
            <a:r>
              <a:rPr lang="en-GB" sz="1100" b="0" i="0" dirty="0">
                <a:solidFill>
                  <a:srgbClr val="0070C0"/>
                </a:solidFill>
                <a:effectLst/>
                <a:latin typeface="BlinkMacSystemFont"/>
              </a:rPr>
              <a:t> G, Gray R, Flaherty H, </a:t>
            </a:r>
            <a:r>
              <a:rPr lang="en-GB" sz="1100" b="0" i="0" dirty="0" err="1">
                <a:solidFill>
                  <a:srgbClr val="0070C0"/>
                </a:solidFill>
                <a:effectLst/>
                <a:latin typeface="BlinkMacSystemFont"/>
              </a:rPr>
              <a:t>Ivanecka</a:t>
            </a:r>
            <a:r>
              <a:rPr lang="en-GB" sz="1100" b="0" i="0" dirty="0">
                <a:solidFill>
                  <a:srgbClr val="0070C0"/>
                </a:solidFill>
                <a:effectLst/>
                <a:latin typeface="BlinkMacSystemFont"/>
              </a:rPr>
              <a:t> A, Deane KH. A Concept Map of What Helps People with HD Live with their Condition. J </a:t>
            </a:r>
            <a:r>
              <a:rPr lang="en-GB" sz="1100" b="0" i="0" dirty="0" err="1">
                <a:solidFill>
                  <a:srgbClr val="0070C0"/>
                </a:solidFill>
                <a:effectLst/>
                <a:latin typeface="BlinkMacSystemFont"/>
              </a:rPr>
              <a:t>Huntingtons</a:t>
            </a:r>
            <a:r>
              <a:rPr lang="en-GB" sz="1100" b="0" i="0" dirty="0">
                <a:solidFill>
                  <a:srgbClr val="0070C0"/>
                </a:solidFill>
                <a:effectLst/>
                <a:latin typeface="BlinkMacSystemFont"/>
              </a:rPr>
              <a:t> Dis. 2015;4(3):261-70. </a:t>
            </a:r>
            <a:r>
              <a:rPr lang="en-GB" sz="1100" b="0" i="0" dirty="0" err="1">
                <a:solidFill>
                  <a:srgbClr val="0070C0"/>
                </a:solidFill>
                <a:effectLst/>
                <a:latin typeface="BlinkMacSystemFont"/>
              </a:rPr>
              <a:t>doi</a:t>
            </a:r>
            <a:r>
              <a:rPr lang="en-GB" sz="1100" b="0" i="0" dirty="0">
                <a:solidFill>
                  <a:srgbClr val="0070C0"/>
                </a:solidFill>
                <a:effectLst/>
                <a:latin typeface="BlinkMacSystemFont"/>
              </a:rPr>
              <a:t>: 10.3233/JHD-150161. PMID: 26444023.</a:t>
            </a:r>
          </a:p>
          <a:p>
            <a:r>
              <a:rPr lang="en-GB" b="0" i="0" dirty="0">
                <a:solidFill>
                  <a:srgbClr val="0070C0"/>
                </a:solidFill>
                <a:effectLst/>
              </a:rPr>
              <a:t>39 </a:t>
            </a:r>
            <a:r>
              <a:rPr lang="en-GB" b="0" i="0" dirty="0" err="1">
                <a:solidFill>
                  <a:srgbClr val="0070C0"/>
                </a:solidFill>
                <a:effectLst/>
              </a:rPr>
              <a:t>PwHD</a:t>
            </a:r>
            <a:r>
              <a:rPr lang="en-GB" b="0" i="0" dirty="0">
                <a:solidFill>
                  <a:srgbClr val="0070C0"/>
                </a:solidFill>
                <a:effectLst/>
              </a:rPr>
              <a:t>, 48 Family caregivers, 39 Health Professionals, at 8 centres across England prioritised ‘what helps </a:t>
            </a:r>
            <a:r>
              <a:rPr lang="en-GB" b="0" i="0" dirty="0" err="1">
                <a:solidFill>
                  <a:srgbClr val="0070C0"/>
                </a:solidFill>
                <a:effectLst/>
              </a:rPr>
              <a:t>pwHD</a:t>
            </a:r>
            <a:r>
              <a:rPr lang="en-GB" b="0" i="0" dirty="0">
                <a:solidFill>
                  <a:srgbClr val="0070C0"/>
                </a:solidFill>
                <a:effectLst/>
              </a:rPr>
              <a:t> to live with the condition:</a:t>
            </a:r>
          </a:p>
          <a:p>
            <a:pPr lvl="1"/>
            <a:r>
              <a:rPr lang="en-GB" dirty="0">
                <a:solidFill>
                  <a:srgbClr val="0070C0"/>
                </a:solidFill>
              </a:rPr>
              <a:t>Having expert assessment and treatment for co-morbid mental health problems occurring with HD was the top priority overall – the 3 groups combined.   </a:t>
            </a:r>
          </a:p>
          <a:p>
            <a:pPr lvl="1"/>
            <a:r>
              <a:rPr lang="en-GB" b="0" i="0" dirty="0">
                <a:solidFill>
                  <a:srgbClr val="0070C0"/>
                </a:solidFill>
                <a:effectLst/>
              </a:rPr>
              <a:t>Highest priority for </a:t>
            </a:r>
            <a:r>
              <a:rPr lang="en-GB" b="0" i="0" dirty="0" err="1">
                <a:solidFill>
                  <a:srgbClr val="0070C0"/>
                </a:solidFill>
                <a:effectLst/>
              </a:rPr>
              <a:t>PwHD</a:t>
            </a:r>
            <a:r>
              <a:rPr lang="en-GB" b="0" i="0" dirty="0">
                <a:solidFill>
                  <a:srgbClr val="0070C0"/>
                </a:solidFill>
                <a:effectLst/>
              </a:rPr>
              <a:t>- being trusted to take part in decision-making for their own care. </a:t>
            </a:r>
          </a:p>
          <a:p>
            <a:pPr lvl="1"/>
            <a:r>
              <a:rPr lang="en-GB" dirty="0">
                <a:solidFill>
                  <a:srgbClr val="0070C0"/>
                </a:solidFill>
              </a:rPr>
              <a:t>Highest priority for professionals - planning care for advanced stages.</a:t>
            </a:r>
          </a:p>
          <a:p>
            <a:pPr lvl="1"/>
            <a:r>
              <a:rPr lang="en-GB" dirty="0">
                <a:solidFill>
                  <a:srgbClr val="0070C0"/>
                </a:solidFill>
              </a:rPr>
              <a:t>Highest priority for family caregivers – long term planning.</a:t>
            </a:r>
          </a:p>
          <a:p>
            <a:pPr lvl="1"/>
            <a:r>
              <a:rPr lang="en-GB" dirty="0">
                <a:solidFill>
                  <a:srgbClr val="0070C0"/>
                </a:solidFill>
              </a:rPr>
              <a:t>For all groups- addressing chorea was a relatively low priority- but never-the-less very important.</a:t>
            </a:r>
          </a:p>
          <a:p>
            <a:pPr lvl="1"/>
            <a:endParaRPr lang="en-GB" sz="1100" dirty="0"/>
          </a:p>
        </p:txBody>
      </p:sp>
    </p:spTree>
    <p:extLst>
      <p:ext uri="{BB962C8B-B14F-4D97-AF65-F5344CB8AC3E}">
        <p14:creationId xmlns:p14="http://schemas.microsoft.com/office/powerpoint/2010/main" val="66265902"/>
      </p:ext>
    </p:extLst>
  </p:cSld>
  <p:clrMapOvr>
    <a:masterClrMapping/>
  </p:clrMapOvr>
  <mc:AlternateContent xmlns:mc="http://schemas.openxmlformats.org/markup-compatibility/2006" xmlns:p14="http://schemas.microsoft.com/office/powerpoint/2010/main">
    <mc:Choice Requires="p14">
      <p:transition spd="slow" p14:dur="2000" advTm="303432"/>
    </mc:Choice>
    <mc:Fallback xmlns="">
      <p:transition spd="slow" advTm="3034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4694-F056-1A57-24A0-352AE4E66A15}"/>
              </a:ext>
            </a:extLst>
          </p:cNvPr>
          <p:cNvSpPr>
            <a:spLocks noGrp="1"/>
          </p:cNvSpPr>
          <p:nvPr>
            <p:ph type="title"/>
          </p:nvPr>
        </p:nvSpPr>
        <p:spPr>
          <a:xfrm>
            <a:off x="901073" y="342421"/>
            <a:ext cx="9603275" cy="543988"/>
          </a:xfrm>
        </p:spPr>
        <p:txBody>
          <a:bodyPr>
            <a:normAutofit fontScale="90000"/>
          </a:bodyPr>
          <a:lstStyle/>
          <a:p>
            <a:r>
              <a:rPr lang="en-GB" dirty="0"/>
              <a:t>Comparison – HD / PD</a:t>
            </a:r>
          </a:p>
        </p:txBody>
      </p:sp>
      <p:sp>
        <p:nvSpPr>
          <p:cNvPr id="5" name="AutoShape 4" descr="Huntington's Disease vs. Parkinson's Disease Symptoms">
            <a:extLst>
              <a:ext uri="{FF2B5EF4-FFF2-40B4-BE49-F238E27FC236}">
                <a16:creationId xmlns:a16="http://schemas.microsoft.com/office/drawing/2014/main" id="{CF47D912-CBB0-F409-A660-7B13A7EBDF38}"/>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a:extLst>
              <a:ext uri="{FF2B5EF4-FFF2-40B4-BE49-F238E27FC236}">
                <a16:creationId xmlns:a16="http://schemas.microsoft.com/office/drawing/2014/main" id="{3A6DA780-7FAE-136F-DB2A-36E9F820C5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574" y="886409"/>
            <a:ext cx="5448300" cy="301019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2EA165D-CD4B-B9D3-1857-D455DA04F28B}"/>
              </a:ext>
            </a:extLst>
          </p:cNvPr>
          <p:cNvSpPr txBox="1"/>
          <p:nvPr/>
        </p:nvSpPr>
        <p:spPr>
          <a:xfrm>
            <a:off x="261256" y="4133462"/>
            <a:ext cx="5574652" cy="1754326"/>
          </a:xfrm>
          <a:prstGeom prst="rect">
            <a:avLst/>
          </a:prstGeom>
          <a:noFill/>
        </p:spPr>
        <p:txBody>
          <a:bodyPr wrap="square">
            <a:spAutoFit/>
          </a:bodyPr>
          <a:lstStyle/>
          <a:p>
            <a:r>
              <a:rPr lang="en-GB" sz="1600" b="0" i="0" dirty="0">
                <a:solidFill>
                  <a:srgbClr val="0070C0"/>
                </a:solidFill>
                <a:effectLst/>
                <a:latin typeface="Times New Roman" panose="02020603050405020304" pitchFamily="18" charset="0"/>
              </a:rPr>
              <a:t>In diagram (A), an example of a brain with Parkinson’s disease is on the left and a normal brain is on the right.  In the brain on the left you can see how the substantia nigra is absent.  In diagram (B), the caudate nucleus is greatly reduced in the Huntington’s brain. </a:t>
            </a:r>
            <a:r>
              <a:rPr lang="en-GB" sz="1400" b="0" i="0" dirty="0">
                <a:solidFill>
                  <a:srgbClr val="0070C0"/>
                </a:solidFill>
                <a:effectLst/>
                <a:latin typeface="Times New Roman" panose="02020603050405020304" pitchFamily="18" charset="0"/>
                <a:hlinkClick r:id="rId3">
                  <a:extLst>
                    <a:ext uri="{A12FA001-AC4F-418D-AE19-62706E023703}">
                      <ahyp:hlinkClr xmlns:ahyp="http://schemas.microsoft.com/office/drawing/2018/hyperlinkcolor" val="tx"/>
                    </a:ext>
                  </a:extLst>
                </a:hlinkClick>
              </a:rPr>
              <a:t>https://webs.wofford.edu/pittmandw/psy330/2002www/basalgang/index.html Visited 11 02 2023</a:t>
            </a:r>
            <a:r>
              <a:rPr lang="en-GB" sz="1400" b="0" i="0" dirty="0">
                <a:solidFill>
                  <a:srgbClr val="0070C0"/>
                </a:solidFill>
                <a:effectLst/>
                <a:latin typeface="Times New Roman" panose="02020603050405020304" pitchFamily="18" charset="0"/>
              </a:rPr>
              <a:t>. </a:t>
            </a:r>
            <a:endParaRPr lang="en-GB" sz="1400" dirty="0">
              <a:solidFill>
                <a:srgbClr val="0070C0"/>
              </a:solidFill>
            </a:endParaRPr>
          </a:p>
        </p:txBody>
      </p:sp>
      <p:sp>
        <p:nvSpPr>
          <p:cNvPr id="9" name="TextBox 8">
            <a:extLst>
              <a:ext uri="{FF2B5EF4-FFF2-40B4-BE49-F238E27FC236}">
                <a16:creationId xmlns:a16="http://schemas.microsoft.com/office/drawing/2014/main" id="{2CBBEC2E-57F3-24DA-0783-EBEBB8C0D581}"/>
              </a:ext>
            </a:extLst>
          </p:cNvPr>
          <p:cNvSpPr txBox="1"/>
          <p:nvPr/>
        </p:nvSpPr>
        <p:spPr>
          <a:xfrm>
            <a:off x="6449400" y="886409"/>
            <a:ext cx="5291626" cy="2323713"/>
          </a:xfrm>
          <a:prstGeom prst="rect">
            <a:avLst/>
          </a:prstGeom>
          <a:solidFill>
            <a:srgbClr val="FFFF99"/>
          </a:solidFill>
        </p:spPr>
        <p:txBody>
          <a:bodyPr wrap="square" rtlCol="0">
            <a:spAutoFit/>
          </a:bodyPr>
          <a:lstStyle/>
          <a:p>
            <a:r>
              <a:rPr lang="en-GB" dirty="0">
                <a:solidFill>
                  <a:srgbClr val="0070C0"/>
                </a:solidFill>
              </a:rPr>
              <a:t>Exact involvement of neurotransmitter mechanisms aren’t fully understood but change to levels of neurotransmitters including dopamine, GABA, adenosine, </a:t>
            </a:r>
            <a:r>
              <a:rPr lang="en-GB" dirty="0" err="1">
                <a:solidFill>
                  <a:srgbClr val="0070C0"/>
                </a:solidFill>
              </a:rPr>
              <a:t>acetycholine</a:t>
            </a:r>
            <a:r>
              <a:rPr lang="en-GB" dirty="0">
                <a:solidFill>
                  <a:srgbClr val="0070C0"/>
                </a:solidFill>
              </a:rPr>
              <a:t> are key- </a:t>
            </a:r>
            <a:r>
              <a:rPr lang="en-GB" sz="1100" b="0" i="0" dirty="0">
                <a:solidFill>
                  <a:srgbClr val="0070C0"/>
                </a:solidFill>
                <a:effectLst/>
              </a:rPr>
              <a:t>Jamwal S, Kumar P. Insight Into the Emerging Role of Striatal Neurotransmitters in the Pathophysiology of Parkinson's Disease and Huntington's Disease: A Review. </a:t>
            </a:r>
            <a:r>
              <a:rPr lang="en-GB" sz="1100" b="0" i="0" dirty="0" err="1">
                <a:solidFill>
                  <a:srgbClr val="0070C0"/>
                </a:solidFill>
                <a:effectLst/>
              </a:rPr>
              <a:t>Curr</a:t>
            </a:r>
            <a:r>
              <a:rPr lang="en-GB" sz="1100" b="0" i="0" dirty="0">
                <a:solidFill>
                  <a:srgbClr val="0070C0"/>
                </a:solidFill>
                <a:effectLst/>
              </a:rPr>
              <a:t> </a:t>
            </a:r>
            <a:r>
              <a:rPr lang="en-GB" sz="1100" b="0" i="0" dirty="0" err="1">
                <a:solidFill>
                  <a:srgbClr val="0070C0"/>
                </a:solidFill>
                <a:effectLst/>
              </a:rPr>
              <a:t>Neuropharmacol</a:t>
            </a:r>
            <a:r>
              <a:rPr lang="en-GB" sz="1100" b="0" i="0" dirty="0">
                <a:solidFill>
                  <a:srgbClr val="0070C0"/>
                </a:solidFill>
                <a:effectLst/>
              </a:rPr>
              <a:t>. 2019;17(2):165-175. </a:t>
            </a:r>
            <a:r>
              <a:rPr lang="en-GB" sz="1100" b="0" i="0" dirty="0" err="1">
                <a:solidFill>
                  <a:srgbClr val="0070C0"/>
                </a:solidFill>
                <a:effectLst/>
              </a:rPr>
              <a:t>doi</a:t>
            </a:r>
            <a:r>
              <a:rPr lang="en-GB" sz="1100" b="0" i="0" dirty="0">
                <a:solidFill>
                  <a:srgbClr val="0070C0"/>
                </a:solidFill>
                <a:effectLst/>
              </a:rPr>
              <a:t>: 10.2174/1570159X16666180302115032. PMID: 29512464; PMCID: PMC6343208.</a:t>
            </a:r>
            <a:r>
              <a:rPr lang="en-GB" sz="1100" dirty="0">
                <a:solidFill>
                  <a:srgbClr val="0070C0"/>
                </a:solidFill>
              </a:rPr>
              <a:t>  </a:t>
            </a:r>
            <a:r>
              <a:rPr lang="en-GB" sz="1100" dirty="0" err="1">
                <a:solidFill>
                  <a:srgbClr val="0070C0"/>
                </a:solidFill>
              </a:rPr>
              <a:t>Visted</a:t>
            </a:r>
            <a:r>
              <a:rPr lang="en-GB" sz="1100" dirty="0">
                <a:solidFill>
                  <a:srgbClr val="0070C0"/>
                </a:solidFill>
              </a:rPr>
              <a:t> 11 02 2023.  </a:t>
            </a:r>
          </a:p>
          <a:p>
            <a:endParaRPr lang="en-GB" sz="1100" dirty="0">
              <a:solidFill>
                <a:srgbClr val="0070C0"/>
              </a:solidFill>
            </a:endParaRPr>
          </a:p>
          <a:p>
            <a:r>
              <a:rPr lang="en-GB" dirty="0">
                <a:solidFill>
                  <a:srgbClr val="0070C0"/>
                </a:solidFill>
              </a:rPr>
              <a:t>For simplicity, think- brake/ accelerator analogy: </a:t>
            </a:r>
          </a:p>
        </p:txBody>
      </p:sp>
      <p:pic>
        <p:nvPicPr>
          <p:cNvPr id="1034" name="Picture 10" descr="Which Pedal Is The Brake In An Automatic Car? - Mechanic Base">
            <a:extLst>
              <a:ext uri="{FF2B5EF4-FFF2-40B4-BE49-F238E27FC236}">
                <a16:creationId xmlns:a16="http://schemas.microsoft.com/office/drawing/2014/main" id="{21A29695-AF9A-468C-11B5-B9CB3AA65A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629" y="3429000"/>
            <a:ext cx="3338804" cy="1878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307401"/>
      </p:ext>
    </p:extLst>
  </p:cSld>
  <p:clrMapOvr>
    <a:masterClrMapping/>
  </p:clrMapOvr>
  <mc:AlternateContent xmlns:mc="http://schemas.openxmlformats.org/markup-compatibility/2006" xmlns:p14="http://schemas.microsoft.com/office/powerpoint/2010/main">
    <mc:Choice Requires="p14">
      <p:transition spd="slow" p14:dur="2000" advTm="408911"/>
    </mc:Choice>
    <mc:Fallback xmlns="">
      <p:transition spd="slow" advTm="4089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5593C-BDA6-97F6-DCBF-41E780BFBA63}"/>
              </a:ext>
            </a:extLst>
          </p:cNvPr>
          <p:cNvSpPr>
            <a:spLocks noGrp="1"/>
          </p:cNvSpPr>
          <p:nvPr>
            <p:ph type="title"/>
          </p:nvPr>
        </p:nvSpPr>
        <p:spPr/>
        <p:txBody>
          <a:bodyPr/>
          <a:lstStyle/>
          <a:p>
            <a:r>
              <a:rPr lang="en-GB" dirty="0">
                <a:solidFill>
                  <a:srgbClr val="0070C0"/>
                </a:solidFill>
              </a:rPr>
              <a:t>Reaching for a cup of coffee</a:t>
            </a:r>
          </a:p>
        </p:txBody>
      </p:sp>
      <p:sp>
        <p:nvSpPr>
          <p:cNvPr id="4" name="Content Placeholder 3">
            <a:extLst>
              <a:ext uri="{FF2B5EF4-FFF2-40B4-BE49-F238E27FC236}">
                <a16:creationId xmlns:a16="http://schemas.microsoft.com/office/drawing/2014/main" id="{1A0D8250-8D09-FF14-3B62-53C2563A42AC}"/>
              </a:ext>
            </a:extLst>
          </p:cNvPr>
          <p:cNvSpPr>
            <a:spLocks noGrp="1"/>
          </p:cNvSpPr>
          <p:nvPr>
            <p:ph sz="half" idx="1"/>
          </p:nvPr>
        </p:nvSpPr>
        <p:spPr>
          <a:xfrm>
            <a:off x="607576" y="1864195"/>
            <a:ext cx="2844004" cy="501922"/>
          </a:xfrm>
          <a:solidFill>
            <a:srgbClr val="FFFF99"/>
          </a:solidFill>
        </p:spPr>
        <p:txBody>
          <a:bodyPr>
            <a:normAutofit fontScale="85000" lnSpcReduction="10000"/>
          </a:bodyPr>
          <a:lstStyle/>
          <a:p>
            <a:r>
              <a:rPr lang="en-GB" dirty="0">
                <a:solidFill>
                  <a:srgbClr val="0070C0"/>
                </a:solidFill>
              </a:rPr>
              <a:t>Parkinson’s disease</a:t>
            </a:r>
          </a:p>
        </p:txBody>
      </p:sp>
      <p:sp>
        <p:nvSpPr>
          <p:cNvPr id="5" name="Content Placeholder 4">
            <a:extLst>
              <a:ext uri="{FF2B5EF4-FFF2-40B4-BE49-F238E27FC236}">
                <a16:creationId xmlns:a16="http://schemas.microsoft.com/office/drawing/2014/main" id="{CDAFCCDC-494D-E346-52CC-907461AAFE66}"/>
              </a:ext>
            </a:extLst>
          </p:cNvPr>
          <p:cNvSpPr>
            <a:spLocks noGrp="1"/>
          </p:cNvSpPr>
          <p:nvPr>
            <p:ph sz="half" idx="2"/>
          </p:nvPr>
        </p:nvSpPr>
        <p:spPr>
          <a:xfrm>
            <a:off x="3451580" y="1864194"/>
            <a:ext cx="3868564" cy="501922"/>
          </a:xfrm>
          <a:solidFill>
            <a:srgbClr val="92D050"/>
          </a:solidFill>
        </p:spPr>
        <p:txBody>
          <a:bodyPr>
            <a:normAutofit fontScale="85000" lnSpcReduction="10000"/>
          </a:bodyPr>
          <a:lstStyle/>
          <a:p>
            <a:r>
              <a:rPr lang="en-GB" dirty="0">
                <a:solidFill>
                  <a:srgbClr val="0070C0"/>
                </a:solidFill>
              </a:rPr>
              <a:t>Huntington’s disease</a:t>
            </a:r>
          </a:p>
        </p:txBody>
      </p:sp>
      <p:sp>
        <p:nvSpPr>
          <p:cNvPr id="6" name="TextBox 5">
            <a:extLst>
              <a:ext uri="{FF2B5EF4-FFF2-40B4-BE49-F238E27FC236}">
                <a16:creationId xmlns:a16="http://schemas.microsoft.com/office/drawing/2014/main" id="{9FA5A4BD-6D73-DA2E-2C96-84CF40C21D1B}"/>
              </a:ext>
            </a:extLst>
          </p:cNvPr>
          <p:cNvSpPr txBox="1"/>
          <p:nvPr/>
        </p:nvSpPr>
        <p:spPr>
          <a:xfrm>
            <a:off x="7455158" y="1963321"/>
            <a:ext cx="3452327" cy="369332"/>
          </a:xfrm>
          <a:prstGeom prst="rect">
            <a:avLst/>
          </a:prstGeom>
          <a:solidFill>
            <a:schemeClr val="accent4">
              <a:lumMod val="20000"/>
              <a:lumOff val="80000"/>
            </a:schemeClr>
          </a:solidFill>
        </p:spPr>
        <p:txBody>
          <a:bodyPr wrap="square" rtlCol="0">
            <a:spAutoFit/>
          </a:bodyPr>
          <a:lstStyle/>
          <a:p>
            <a:r>
              <a:rPr lang="en-GB" dirty="0">
                <a:solidFill>
                  <a:srgbClr val="0070C0"/>
                </a:solidFill>
              </a:rPr>
              <a:t>Alzheimer’s disease</a:t>
            </a:r>
          </a:p>
        </p:txBody>
      </p:sp>
      <p:sp>
        <p:nvSpPr>
          <p:cNvPr id="7" name="TextBox 6">
            <a:extLst>
              <a:ext uri="{FF2B5EF4-FFF2-40B4-BE49-F238E27FC236}">
                <a16:creationId xmlns:a16="http://schemas.microsoft.com/office/drawing/2014/main" id="{2EC94E99-E40C-6626-6180-188A271BDC6A}"/>
              </a:ext>
            </a:extLst>
          </p:cNvPr>
          <p:cNvSpPr txBox="1"/>
          <p:nvPr/>
        </p:nvSpPr>
        <p:spPr>
          <a:xfrm>
            <a:off x="1129004" y="2817845"/>
            <a:ext cx="4012163" cy="2585323"/>
          </a:xfrm>
          <a:prstGeom prst="rect">
            <a:avLst/>
          </a:prstGeom>
          <a:solidFill>
            <a:srgbClr val="FFFF99"/>
          </a:solidFill>
        </p:spPr>
        <p:txBody>
          <a:bodyPr wrap="square" rtlCol="0">
            <a:spAutoFit/>
          </a:bodyPr>
          <a:lstStyle/>
          <a:p>
            <a:r>
              <a:rPr lang="en-GB" dirty="0">
                <a:solidFill>
                  <a:srgbClr val="0070C0"/>
                </a:solidFill>
              </a:rPr>
              <a:t>What’s the difference?</a:t>
            </a:r>
          </a:p>
          <a:p>
            <a:endParaRPr lang="en-GB" dirty="0">
              <a:solidFill>
                <a:srgbClr val="0070C0"/>
              </a:solidFill>
            </a:endParaRPr>
          </a:p>
          <a:p>
            <a:r>
              <a:rPr lang="en-GB" dirty="0">
                <a:solidFill>
                  <a:srgbClr val="0070C0"/>
                </a:solidFill>
              </a:rPr>
              <a:t>What are the care implications- </a:t>
            </a:r>
          </a:p>
          <a:p>
            <a:r>
              <a:rPr lang="en-GB" dirty="0">
                <a:solidFill>
                  <a:srgbClr val="0070C0"/>
                </a:solidFill>
              </a:rPr>
              <a:t>	For dressing?</a:t>
            </a:r>
          </a:p>
          <a:p>
            <a:r>
              <a:rPr lang="en-GB" dirty="0">
                <a:solidFill>
                  <a:srgbClr val="0070C0"/>
                </a:solidFill>
              </a:rPr>
              <a:t>	For eating &amp; drinking?</a:t>
            </a:r>
          </a:p>
          <a:p>
            <a:r>
              <a:rPr lang="en-GB" dirty="0">
                <a:solidFill>
                  <a:srgbClr val="0070C0"/>
                </a:solidFill>
              </a:rPr>
              <a:t>	For washing / showering?</a:t>
            </a:r>
          </a:p>
          <a:p>
            <a:r>
              <a:rPr lang="en-GB" dirty="0">
                <a:solidFill>
                  <a:srgbClr val="0070C0"/>
                </a:solidFill>
              </a:rPr>
              <a:t>	For manging to walk on stairs?</a:t>
            </a:r>
          </a:p>
          <a:p>
            <a:r>
              <a:rPr lang="en-GB" dirty="0">
                <a:solidFill>
                  <a:srgbClr val="0070C0"/>
                </a:solidFill>
              </a:rPr>
              <a:t>	For sleeping</a:t>
            </a:r>
          </a:p>
          <a:p>
            <a:r>
              <a:rPr lang="en-GB" dirty="0">
                <a:solidFill>
                  <a:srgbClr val="0070C0"/>
                </a:solidFill>
              </a:rPr>
              <a:t>	</a:t>
            </a:r>
          </a:p>
        </p:txBody>
      </p:sp>
      <p:sp>
        <p:nvSpPr>
          <p:cNvPr id="8" name="TextBox 7">
            <a:extLst>
              <a:ext uri="{FF2B5EF4-FFF2-40B4-BE49-F238E27FC236}">
                <a16:creationId xmlns:a16="http://schemas.microsoft.com/office/drawing/2014/main" id="{6CB23EF7-D5F0-2738-57EA-D117D979B30C}"/>
              </a:ext>
            </a:extLst>
          </p:cNvPr>
          <p:cNvSpPr txBox="1"/>
          <p:nvPr/>
        </p:nvSpPr>
        <p:spPr>
          <a:xfrm>
            <a:off x="6027576" y="2920482"/>
            <a:ext cx="4124130" cy="1754326"/>
          </a:xfrm>
          <a:prstGeom prst="rect">
            <a:avLst/>
          </a:prstGeom>
          <a:solidFill>
            <a:schemeClr val="accent1">
              <a:lumMod val="20000"/>
              <a:lumOff val="80000"/>
            </a:schemeClr>
          </a:solidFill>
        </p:spPr>
        <p:txBody>
          <a:bodyPr wrap="square" rtlCol="0">
            <a:spAutoFit/>
          </a:bodyPr>
          <a:lstStyle/>
          <a:p>
            <a:r>
              <a:rPr lang="en-GB" dirty="0">
                <a:solidFill>
                  <a:srgbClr val="0070C0"/>
                </a:solidFill>
              </a:rPr>
              <a:t>Remember to think of</a:t>
            </a:r>
          </a:p>
          <a:p>
            <a:r>
              <a:rPr lang="en-GB" dirty="0">
                <a:solidFill>
                  <a:srgbClr val="0070C0"/>
                </a:solidFill>
              </a:rPr>
              <a:t>	Physical factors</a:t>
            </a:r>
          </a:p>
          <a:p>
            <a:r>
              <a:rPr lang="en-GB" dirty="0">
                <a:solidFill>
                  <a:srgbClr val="0070C0"/>
                </a:solidFill>
              </a:rPr>
              <a:t>	Psychological factors</a:t>
            </a:r>
          </a:p>
          <a:p>
            <a:r>
              <a:rPr lang="en-GB" dirty="0">
                <a:solidFill>
                  <a:srgbClr val="0070C0"/>
                </a:solidFill>
              </a:rPr>
              <a:t>	Sociocultural factors</a:t>
            </a:r>
          </a:p>
          <a:p>
            <a:r>
              <a:rPr lang="en-GB" dirty="0">
                <a:solidFill>
                  <a:srgbClr val="0070C0"/>
                </a:solidFill>
              </a:rPr>
              <a:t>	Environmental factors</a:t>
            </a:r>
          </a:p>
          <a:p>
            <a:r>
              <a:rPr lang="en-GB" dirty="0" err="1">
                <a:solidFill>
                  <a:srgbClr val="0070C0"/>
                </a:solidFill>
              </a:rPr>
              <a:t>Politicoeconomical</a:t>
            </a:r>
            <a:r>
              <a:rPr lang="en-GB" dirty="0">
                <a:solidFill>
                  <a:srgbClr val="0070C0"/>
                </a:solidFill>
              </a:rPr>
              <a:t> factors</a:t>
            </a:r>
          </a:p>
        </p:txBody>
      </p:sp>
    </p:spTree>
    <p:extLst>
      <p:ext uri="{BB962C8B-B14F-4D97-AF65-F5344CB8AC3E}">
        <p14:creationId xmlns:p14="http://schemas.microsoft.com/office/powerpoint/2010/main" val="3188413002"/>
      </p:ext>
    </p:extLst>
  </p:cSld>
  <p:clrMapOvr>
    <a:masterClrMapping/>
  </p:clrMapOvr>
  <mc:AlternateContent xmlns:mc="http://schemas.openxmlformats.org/markup-compatibility/2006" xmlns:p14="http://schemas.microsoft.com/office/powerpoint/2010/main">
    <mc:Choice Requires="p14">
      <p:transition spd="slow" p14:dur="2000" advTm="228260"/>
    </mc:Choice>
    <mc:Fallback xmlns="">
      <p:transition spd="slow" advTm="22826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3633A-B648-E430-7E94-A8557E223179}"/>
              </a:ext>
            </a:extLst>
          </p:cNvPr>
          <p:cNvSpPr>
            <a:spLocks noGrp="1"/>
          </p:cNvSpPr>
          <p:nvPr>
            <p:ph type="title"/>
          </p:nvPr>
        </p:nvSpPr>
        <p:spPr>
          <a:xfrm>
            <a:off x="919734" y="496608"/>
            <a:ext cx="10155703" cy="520429"/>
          </a:xfrm>
        </p:spPr>
        <p:txBody>
          <a:bodyPr>
            <a:normAutofit fontScale="90000"/>
          </a:bodyPr>
          <a:lstStyle/>
          <a:p>
            <a:r>
              <a:rPr lang="en-GB" dirty="0">
                <a:solidFill>
                  <a:srgbClr val="0070C0"/>
                </a:solidFill>
              </a:rPr>
              <a:t>Motor dysfunction in MCI and AD</a:t>
            </a:r>
          </a:p>
        </p:txBody>
      </p:sp>
      <p:sp>
        <p:nvSpPr>
          <p:cNvPr id="4" name="TextBox 3">
            <a:extLst>
              <a:ext uri="{FF2B5EF4-FFF2-40B4-BE49-F238E27FC236}">
                <a16:creationId xmlns:a16="http://schemas.microsoft.com/office/drawing/2014/main" id="{64B82611-D4DD-0082-ED9F-9195D0EC4078}"/>
              </a:ext>
            </a:extLst>
          </p:cNvPr>
          <p:cNvSpPr txBox="1"/>
          <p:nvPr/>
        </p:nvSpPr>
        <p:spPr>
          <a:xfrm>
            <a:off x="485191" y="1894916"/>
            <a:ext cx="10590246" cy="2646878"/>
          </a:xfrm>
          <a:prstGeom prst="rect">
            <a:avLst/>
          </a:prstGeom>
          <a:noFill/>
        </p:spPr>
        <p:txBody>
          <a:bodyPr wrap="square">
            <a:spAutoFit/>
          </a:bodyPr>
          <a:lstStyle/>
          <a:p>
            <a:pPr algn="l"/>
            <a:r>
              <a:rPr lang="en-GB" b="0" i="0" dirty="0">
                <a:solidFill>
                  <a:srgbClr val="0070C0"/>
                </a:solidFill>
                <a:effectLst/>
                <a:latin typeface="BlinkMacSystemFont"/>
              </a:rPr>
              <a:t>Individuals with MCI had impaired motor function relative to those without cognitive impairment and superior motor function vs those with dementia. Among those with MCI, baseline levels of lower extremity motor performance, parkinsonian gait, and bradykinesia were inversely related to risk of AD, even after controlling for clinical stroke. Thus, a person with impaired lower limb performance or parkinsonian gait …was 2 to 3 times more likely to develop AD than a person with good lower limb function...</a:t>
            </a:r>
          </a:p>
          <a:p>
            <a:pPr algn="l"/>
            <a:r>
              <a:rPr lang="en-GB" b="1" i="0" dirty="0">
                <a:solidFill>
                  <a:srgbClr val="0070C0"/>
                </a:solidFill>
                <a:effectLst/>
                <a:latin typeface="BlinkMacSystemFont"/>
              </a:rPr>
              <a:t>Conclusions: </a:t>
            </a:r>
            <a:r>
              <a:rPr lang="en-GB" b="0" i="0" dirty="0">
                <a:solidFill>
                  <a:srgbClr val="0070C0"/>
                </a:solidFill>
                <a:effectLst/>
                <a:latin typeface="BlinkMacSystemFont"/>
              </a:rPr>
              <a:t>Persons with MCI also have impaired motor function, and the degree of impairment in lower extremity function is related to the risk of AD.</a:t>
            </a:r>
          </a:p>
          <a:p>
            <a:pPr algn="l"/>
            <a:endParaRPr lang="en-GB" dirty="0">
              <a:solidFill>
                <a:srgbClr val="0070C0"/>
              </a:solidFill>
              <a:latin typeface="BlinkMacSystemFont"/>
            </a:endParaRPr>
          </a:p>
          <a:p>
            <a:pPr algn="l"/>
            <a:r>
              <a:rPr lang="en-GB" sz="1100" b="0" i="0" dirty="0">
                <a:solidFill>
                  <a:srgbClr val="0070C0"/>
                </a:solidFill>
                <a:effectLst/>
                <a:latin typeface="BlinkMacSystemFont"/>
              </a:rPr>
              <a:t>Aggarwal NT, Wilson RS, Beck TL, </a:t>
            </a:r>
            <a:r>
              <a:rPr lang="en-GB" sz="1100" b="0" i="0" dirty="0" err="1">
                <a:solidFill>
                  <a:srgbClr val="0070C0"/>
                </a:solidFill>
                <a:effectLst/>
                <a:latin typeface="BlinkMacSystemFont"/>
              </a:rPr>
              <a:t>Bienias</a:t>
            </a:r>
            <a:r>
              <a:rPr lang="en-GB" sz="1100" b="0" i="0" dirty="0">
                <a:solidFill>
                  <a:srgbClr val="0070C0"/>
                </a:solidFill>
                <a:effectLst/>
                <a:latin typeface="BlinkMacSystemFont"/>
              </a:rPr>
              <a:t> JL, Bennett DA. Motor dysfunction in mild cognitive impairment and the risk of incident Alzheimer disease. Arch Neurol. 2006 Dec;63(12):1763-9. </a:t>
            </a:r>
            <a:r>
              <a:rPr lang="en-GB" sz="1100" b="0" i="0" dirty="0" err="1">
                <a:solidFill>
                  <a:srgbClr val="0070C0"/>
                </a:solidFill>
                <a:effectLst/>
                <a:latin typeface="BlinkMacSystemFont"/>
              </a:rPr>
              <a:t>doi</a:t>
            </a:r>
            <a:r>
              <a:rPr lang="en-GB" sz="1100" b="0" i="0" dirty="0">
                <a:solidFill>
                  <a:srgbClr val="0070C0"/>
                </a:solidFill>
                <a:effectLst/>
                <a:latin typeface="BlinkMacSystemFont"/>
              </a:rPr>
              <a:t>: 10.1001/archneur.63.12.1763. PMID: 17172617.  Visited 11 02 2023.  </a:t>
            </a:r>
          </a:p>
        </p:txBody>
      </p:sp>
      <p:sp>
        <p:nvSpPr>
          <p:cNvPr id="5" name="TextBox 4">
            <a:extLst>
              <a:ext uri="{FF2B5EF4-FFF2-40B4-BE49-F238E27FC236}">
                <a16:creationId xmlns:a16="http://schemas.microsoft.com/office/drawing/2014/main" id="{3806279F-2CC5-FBF2-15F3-73D17C6168C3}"/>
              </a:ext>
            </a:extLst>
          </p:cNvPr>
          <p:cNvSpPr txBox="1"/>
          <p:nvPr/>
        </p:nvSpPr>
        <p:spPr>
          <a:xfrm>
            <a:off x="485190" y="4773342"/>
            <a:ext cx="6531429" cy="369332"/>
          </a:xfrm>
          <a:prstGeom prst="rect">
            <a:avLst/>
          </a:prstGeom>
          <a:noFill/>
        </p:spPr>
        <p:txBody>
          <a:bodyPr wrap="square" rtlCol="0">
            <a:spAutoFit/>
          </a:bodyPr>
          <a:lstStyle/>
          <a:p>
            <a:r>
              <a:rPr lang="en-GB" dirty="0">
                <a:solidFill>
                  <a:srgbClr val="0070C0"/>
                </a:solidFill>
              </a:rPr>
              <a:t>The point?- movement disorder is relevant to all people with NDDs  </a:t>
            </a:r>
          </a:p>
        </p:txBody>
      </p:sp>
      <p:pic>
        <p:nvPicPr>
          <p:cNvPr id="2050" name="Picture 2" descr="early signs of alzheimers and dementia">
            <a:extLst>
              <a:ext uri="{FF2B5EF4-FFF2-40B4-BE49-F238E27FC236}">
                <a16:creationId xmlns:a16="http://schemas.microsoft.com/office/drawing/2014/main" id="{3AB38B5E-017F-9413-B6C5-9471E20F30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4901" y="4477280"/>
            <a:ext cx="1438469" cy="143846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4A633BD-9CFB-14C5-6AA2-DCF7B421E2E8}"/>
              </a:ext>
            </a:extLst>
          </p:cNvPr>
          <p:cNvSpPr txBox="1"/>
          <p:nvPr/>
        </p:nvSpPr>
        <p:spPr>
          <a:xfrm>
            <a:off x="9144000" y="4477280"/>
            <a:ext cx="1567544" cy="769441"/>
          </a:xfrm>
          <a:prstGeom prst="rect">
            <a:avLst/>
          </a:prstGeom>
          <a:noFill/>
        </p:spPr>
        <p:txBody>
          <a:bodyPr wrap="square">
            <a:spAutoFit/>
          </a:bodyPr>
          <a:lstStyle/>
          <a:p>
            <a:r>
              <a:rPr lang="en-GB" sz="1100" dirty="0">
                <a:solidFill>
                  <a:srgbClr val="0070C0"/>
                </a:solidFill>
              </a:rPr>
              <a:t>https://www.seasons.com/frequent-falls-can-be-early-signs-of-dementia/2491911/</a:t>
            </a:r>
          </a:p>
        </p:txBody>
      </p:sp>
    </p:spTree>
    <p:extLst>
      <p:ext uri="{BB962C8B-B14F-4D97-AF65-F5344CB8AC3E}">
        <p14:creationId xmlns:p14="http://schemas.microsoft.com/office/powerpoint/2010/main" val="2397273151"/>
      </p:ext>
    </p:extLst>
  </p:cSld>
  <p:clrMapOvr>
    <a:masterClrMapping/>
  </p:clrMapOvr>
  <mc:AlternateContent xmlns:mc="http://schemas.openxmlformats.org/markup-compatibility/2006" xmlns:p14="http://schemas.microsoft.com/office/powerpoint/2010/main">
    <mc:Choice Requires="p14">
      <p:transition spd="slow" p14:dur="2000" advTm="168040"/>
    </mc:Choice>
    <mc:Fallback xmlns="">
      <p:transition spd="slow" advTm="16804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F76EB-C9CF-80B6-4CB9-FCBE2440723C}"/>
              </a:ext>
            </a:extLst>
          </p:cNvPr>
          <p:cNvSpPr>
            <a:spLocks noGrp="1"/>
          </p:cNvSpPr>
          <p:nvPr>
            <p:ph type="title"/>
          </p:nvPr>
        </p:nvSpPr>
        <p:spPr>
          <a:xfrm>
            <a:off x="406552" y="804519"/>
            <a:ext cx="2901150" cy="1049235"/>
          </a:xfrm>
          <a:solidFill>
            <a:srgbClr val="FFFF99"/>
          </a:solidFill>
        </p:spPr>
        <p:txBody>
          <a:bodyPr>
            <a:normAutofit/>
          </a:bodyPr>
          <a:lstStyle/>
          <a:p>
            <a:r>
              <a:rPr lang="en-GB" sz="2000" dirty="0">
                <a:solidFill>
                  <a:srgbClr val="0070C0"/>
                </a:solidFill>
              </a:rPr>
              <a:t>Involuntary movement Problems May include-</a:t>
            </a:r>
          </a:p>
        </p:txBody>
      </p:sp>
      <p:sp>
        <p:nvSpPr>
          <p:cNvPr id="3" name="Content Placeholder 2">
            <a:extLst>
              <a:ext uri="{FF2B5EF4-FFF2-40B4-BE49-F238E27FC236}">
                <a16:creationId xmlns:a16="http://schemas.microsoft.com/office/drawing/2014/main" id="{6D87EDC0-A8DE-EB0B-C21A-EDADD4BD87ED}"/>
              </a:ext>
            </a:extLst>
          </p:cNvPr>
          <p:cNvSpPr>
            <a:spLocks noGrp="1"/>
          </p:cNvSpPr>
          <p:nvPr>
            <p:ph idx="1"/>
          </p:nvPr>
        </p:nvSpPr>
        <p:spPr>
          <a:xfrm>
            <a:off x="406552" y="1853754"/>
            <a:ext cx="2901150" cy="3450613"/>
          </a:xfrm>
          <a:solidFill>
            <a:srgbClr val="FFFF99"/>
          </a:solidFill>
        </p:spPr>
        <p:txBody>
          <a:bodyPr>
            <a:normAutofit fontScale="77500" lnSpcReduction="20000"/>
          </a:bodyPr>
          <a:lstStyle/>
          <a:p>
            <a:r>
              <a:rPr lang="en-GB" dirty="0">
                <a:solidFill>
                  <a:srgbClr val="0070C0"/>
                </a:solidFill>
              </a:rPr>
              <a:t>Chorea</a:t>
            </a:r>
          </a:p>
          <a:p>
            <a:r>
              <a:rPr lang="en-GB" dirty="0">
                <a:solidFill>
                  <a:srgbClr val="0070C0"/>
                </a:solidFill>
              </a:rPr>
              <a:t>Rigidity and spasticity (in PD and later stages of HD, and Juvenile HD) – note- more associated with falls than chorea- </a:t>
            </a:r>
            <a:r>
              <a:rPr lang="en-GB" sz="1100" dirty="0">
                <a:solidFill>
                  <a:srgbClr val="0070C0"/>
                </a:solidFill>
              </a:rPr>
              <a:t>Rosenblatt A, </a:t>
            </a:r>
            <a:r>
              <a:rPr lang="en-GB" sz="1100" dirty="0" err="1">
                <a:solidFill>
                  <a:srgbClr val="0070C0"/>
                </a:solidFill>
              </a:rPr>
              <a:t>Ranen</a:t>
            </a:r>
            <a:r>
              <a:rPr lang="en-GB" sz="1100" dirty="0">
                <a:solidFill>
                  <a:srgbClr val="0070C0"/>
                </a:solidFill>
              </a:rPr>
              <a:t> N et al, (1999) A Physician’s Guide to the Management of Huntington’s Disease, HDA, London. </a:t>
            </a:r>
            <a:endParaRPr lang="en-GB" dirty="0">
              <a:solidFill>
                <a:srgbClr val="0070C0"/>
              </a:solidFill>
            </a:endParaRPr>
          </a:p>
          <a:p>
            <a:r>
              <a:rPr lang="en-GB" dirty="0">
                <a:solidFill>
                  <a:srgbClr val="0070C0"/>
                </a:solidFill>
              </a:rPr>
              <a:t>Myoclonus</a:t>
            </a:r>
          </a:p>
          <a:p>
            <a:r>
              <a:rPr lang="en-GB" dirty="0">
                <a:solidFill>
                  <a:srgbClr val="0070C0"/>
                </a:solidFill>
              </a:rPr>
              <a:t>Tics</a:t>
            </a:r>
          </a:p>
          <a:p>
            <a:r>
              <a:rPr lang="en-GB" dirty="0">
                <a:solidFill>
                  <a:srgbClr val="0070C0"/>
                </a:solidFill>
              </a:rPr>
              <a:t>Dystonia</a:t>
            </a:r>
          </a:p>
          <a:p>
            <a:endParaRPr lang="en-GB" dirty="0">
              <a:solidFill>
                <a:srgbClr val="0070C0"/>
              </a:solidFill>
            </a:endParaRPr>
          </a:p>
        </p:txBody>
      </p:sp>
      <p:sp>
        <p:nvSpPr>
          <p:cNvPr id="4" name="TextBox 3">
            <a:extLst>
              <a:ext uri="{FF2B5EF4-FFF2-40B4-BE49-F238E27FC236}">
                <a16:creationId xmlns:a16="http://schemas.microsoft.com/office/drawing/2014/main" id="{035CD848-31E7-1973-008A-2D92917D5236}"/>
              </a:ext>
            </a:extLst>
          </p:cNvPr>
          <p:cNvSpPr txBox="1"/>
          <p:nvPr/>
        </p:nvSpPr>
        <p:spPr>
          <a:xfrm>
            <a:off x="3638939" y="849013"/>
            <a:ext cx="2901151" cy="1015663"/>
          </a:xfrm>
          <a:prstGeom prst="rect">
            <a:avLst/>
          </a:prstGeom>
          <a:solidFill>
            <a:srgbClr val="CCFFCC"/>
          </a:solidFill>
        </p:spPr>
        <p:txBody>
          <a:bodyPr wrap="square" rtlCol="0">
            <a:spAutoFit/>
          </a:bodyPr>
          <a:lstStyle/>
          <a:p>
            <a:r>
              <a:rPr lang="en-GB" sz="2000" dirty="0">
                <a:solidFill>
                  <a:srgbClr val="0070C0"/>
                </a:solidFill>
              </a:rPr>
              <a:t>VOLUNTARY MOVEMENT PROBLEMS MAY INCLUDE</a:t>
            </a:r>
          </a:p>
        </p:txBody>
      </p:sp>
      <p:sp>
        <p:nvSpPr>
          <p:cNvPr id="5" name="TextBox 4">
            <a:extLst>
              <a:ext uri="{FF2B5EF4-FFF2-40B4-BE49-F238E27FC236}">
                <a16:creationId xmlns:a16="http://schemas.microsoft.com/office/drawing/2014/main" id="{B521F7A3-A432-253B-146F-205E336C9A19}"/>
              </a:ext>
            </a:extLst>
          </p:cNvPr>
          <p:cNvSpPr txBox="1"/>
          <p:nvPr/>
        </p:nvSpPr>
        <p:spPr>
          <a:xfrm>
            <a:off x="3638940" y="1853754"/>
            <a:ext cx="2901150" cy="2215991"/>
          </a:xfrm>
          <a:prstGeom prst="rect">
            <a:avLst/>
          </a:prstGeom>
          <a:solidFill>
            <a:srgbClr val="CCFFCC"/>
          </a:solidFill>
        </p:spPr>
        <p:txBody>
          <a:bodyPr wrap="square" rtlCol="0">
            <a:spAutoFit/>
          </a:bodyPr>
          <a:lstStyle/>
          <a:p>
            <a:pPr marL="285750" indent="-285750">
              <a:buFont typeface="Arial" panose="020B0604020202020204" pitchFamily="34" charset="0"/>
              <a:buChar char="•"/>
            </a:pPr>
            <a:r>
              <a:rPr lang="en-GB" sz="2000" dirty="0">
                <a:solidFill>
                  <a:srgbClr val="0070C0"/>
                </a:solidFill>
              </a:rPr>
              <a:t>Impaired eye movement, e.g. nystagmus, strabismus</a:t>
            </a:r>
          </a:p>
          <a:p>
            <a:pPr marL="285750" indent="-285750">
              <a:buFont typeface="Arial" panose="020B0604020202020204" pitchFamily="34" charset="0"/>
              <a:buChar char="•"/>
            </a:pPr>
            <a:r>
              <a:rPr lang="en-GB" sz="2000" dirty="0">
                <a:solidFill>
                  <a:srgbClr val="0070C0"/>
                </a:solidFill>
              </a:rPr>
              <a:t>Gait abnormalities</a:t>
            </a:r>
          </a:p>
          <a:p>
            <a:pPr marL="285750" indent="-285750">
              <a:buFont typeface="Arial" panose="020B0604020202020204" pitchFamily="34" charset="0"/>
              <a:buChar char="•"/>
            </a:pPr>
            <a:r>
              <a:rPr lang="en-GB" sz="2000" dirty="0">
                <a:solidFill>
                  <a:srgbClr val="0070C0"/>
                </a:solidFill>
              </a:rPr>
              <a:t>Speech impairment</a:t>
            </a:r>
          </a:p>
          <a:p>
            <a:pPr marL="285750" indent="-285750">
              <a:buFont typeface="Arial" panose="020B0604020202020204" pitchFamily="34" charset="0"/>
              <a:buChar char="•"/>
            </a:pPr>
            <a:r>
              <a:rPr lang="en-GB" sz="2000" dirty="0">
                <a:solidFill>
                  <a:srgbClr val="0070C0"/>
                </a:solidFill>
              </a:rPr>
              <a:t>Swallowing difficulty</a:t>
            </a:r>
          </a:p>
          <a:p>
            <a:pPr marL="285750" indent="-285750">
              <a:buFont typeface="Arial" panose="020B0604020202020204" pitchFamily="34" charset="0"/>
              <a:buChar char="•"/>
            </a:pPr>
            <a:endParaRPr lang="en-GB" dirty="0">
              <a:solidFill>
                <a:srgbClr val="0070C0"/>
              </a:solidFill>
            </a:endParaRPr>
          </a:p>
        </p:txBody>
      </p:sp>
      <p:pic>
        <p:nvPicPr>
          <p:cNvPr id="3076" name="Picture 4" descr="No photo description available.">
            <a:extLst>
              <a:ext uri="{FF2B5EF4-FFF2-40B4-BE49-F238E27FC236}">
                <a16:creationId xmlns:a16="http://schemas.microsoft.com/office/drawing/2014/main" id="{EB2D1225-BF2F-043F-D3A1-04B5665911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6114" y="251925"/>
            <a:ext cx="5319333" cy="521441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C71750-84EA-7F5D-DB4F-876786E99612}"/>
              </a:ext>
            </a:extLst>
          </p:cNvPr>
          <p:cNvSpPr txBox="1"/>
          <p:nvPr/>
        </p:nvSpPr>
        <p:spPr>
          <a:xfrm>
            <a:off x="7432609" y="5484527"/>
            <a:ext cx="3521529" cy="600164"/>
          </a:xfrm>
          <a:prstGeom prst="rect">
            <a:avLst/>
          </a:prstGeom>
          <a:noFill/>
        </p:spPr>
        <p:txBody>
          <a:bodyPr wrap="square">
            <a:spAutoFit/>
          </a:bodyPr>
          <a:lstStyle/>
          <a:p>
            <a:r>
              <a:rPr lang="en-GB" sz="1100" dirty="0">
                <a:solidFill>
                  <a:srgbClr val="0070C0"/>
                </a:solidFill>
                <a:hlinkClick r:id="rId3">
                  <a:extLst>
                    <a:ext uri="{A12FA001-AC4F-418D-AE19-62706E023703}">
                      <ahyp:hlinkClr xmlns:ahyp="http://schemas.microsoft.com/office/drawing/2018/hyperlinkcolor" val="tx"/>
                    </a:ext>
                  </a:extLst>
                </a:hlinkClick>
              </a:rPr>
              <a:t>https://www.facebook.com/102251898109461/photos/a.103657777968873/242557340745582/?type=3</a:t>
            </a:r>
            <a:r>
              <a:rPr lang="en-GB" sz="1100" dirty="0">
                <a:solidFill>
                  <a:srgbClr val="0070C0"/>
                </a:solidFill>
              </a:rPr>
              <a:t> Visited 11 02 2023</a:t>
            </a:r>
          </a:p>
        </p:txBody>
      </p:sp>
    </p:spTree>
    <p:extLst>
      <p:ext uri="{BB962C8B-B14F-4D97-AF65-F5344CB8AC3E}">
        <p14:creationId xmlns:p14="http://schemas.microsoft.com/office/powerpoint/2010/main" val="28046103"/>
      </p:ext>
    </p:extLst>
  </p:cSld>
  <p:clrMapOvr>
    <a:masterClrMapping/>
  </p:clrMapOvr>
  <mc:AlternateContent xmlns:mc="http://schemas.openxmlformats.org/markup-compatibility/2006" xmlns:p14="http://schemas.microsoft.com/office/powerpoint/2010/main">
    <mc:Choice Requires="p14">
      <p:transition spd="slow" p14:dur="2000" advTm="547090"/>
    </mc:Choice>
    <mc:Fallback xmlns="">
      <p:transition spd="slow" advTm="5470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No photo description available.">
            <a:extLst>
              <a:ext uri="{FF2B5EF4-FFF2-40B4-BE49-F238E27FC236}">
                <a16:creationId xmlns:a16="http://schemas.microsoft.com/office/drawing/2014/main" id="{EB2D1225-BF2F-043F-D3A1-04B5665911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861" y="149291"/>
            <a:ext cx="10300995" cy="602757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8C71750-84EA-7F5D-DB4F-876786E99612}"/>
              </a:ext>
            </a:extLst>
          </p:cNvPr>
          <p:cNvSpPr txBox="1"/>
          <p:nvPr/>
        </p:nvSpPr>
        <p:spPr>
          <a:xfrm>
            <a:off x="11000792" y="3606281"/>
            <a:ext cx="1045028" cy="1615827"/>
          </a:xfrm>
          <a:prstGeom prst="rect">
            <a:avLst/>
          </a:prstGeom>
          <a:noFill/>
        </p:spPr>
        <p:txBody>
          <a:bodyPr wrap="square">
            <a:spAutoFit/>
          </a:bodyPr>
          <a:lstStyle/>
          <a:p>
            <a:r>
              <a:rPr lang="en-GB" sz="1100" dirty="0">
                <a:solidFill>
                  <a:srgbClr val="0070C0"/>
                </a:solidFill>
                <a:hlinkClick r:id="rId3">
                  <a:extLst>
                    <a:ext uri="{A12FA001-AC4F-418D-AE19-62706E023703}">
                      <ahyp:hlinkClr xmlns:ahyp="http://schemas.microsoft.com/office/drawing/2018/hyperlinkcolor" val="tx"/>
                    </a:ext>
                  </a:extLst>
                </a:hlinkClick>
              </a:rPr>
              <a:t>https://www.facebook.com/102251898109461/photos/a.103657777968873/242557340745582/?type=3</a:t>
            </a:r>
            <a:r>
              <a:rPr lang="en-GB" sz="1100" dirty="0">
                <a:solidFill>
                  <a:srgbClr val="0070C0"/>
                </a:solidFill>
              </a:rPr>
              <a:t> Visited 11 02 2023</a:t>
            </a:r>
          </a:p>
        </p:txBody>
      </p:sp>
    </p:spTree>
    <p:extLst>
      <p:ext uri="{BB962C8B-B14F-4D97-AF65-F5344CB8AC3E}">
        <p14:creationId xmlns:p14="http://schemas.microsoft.com/office/powerpoint/2010/main" val="1455285191"/>
      </p:ext>
    </p:extLst>
  </p:cSld>
  <p:clrMapOvr>
    <a:masterClrMapping/>
  </p:clrMapOvr>
  <mc:AlternateContent xmlns:mc="http://schemas.openxmlformats.org/markup-compatibility/2006" xmlns:p14="http://schemas.microsoft.com/office/powerpoint/2010/main">
    <mc:Choice Requires="p14">
      <p:transition spd="slow" p14:dur="2000" advTm="29512"/>
    </mc:Choice>
    <mc:Fallback xmlns="">
      <p:transition spd="slow" advTm="2951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700DAB-5BCE-203E-5C9E-CD94CE7EF254}"/>
              </a:ext>
            </a:extLst>
          </p:cNvPr>
          <p:cNvSpPr>
            <a:spLocks noGrp="1"/>
          </p:cNvSpPr>
          <p:nvPr>
            <p:ph idx="1"/>
          </p:nvPr>
        </p:nvSpPr>
        <p:spPr>
          <a:xfrm>
            <a:off x="667808" y="550826"/>
            <a:ext cx="5219808" cy="5383443"/>
          </a:xfrm>
          <a:solidFill>
            <a:srgbClr val="FFFF99"/>
          </a:solidFill>
        </p:spPr>
        <p:txBody>
          <a:bodyPr>
            <a:normAutofit fontScale="77500" lnSpcReduction="20000"/>
          </a:bodyPr>
          <a:lstStyle/>
          <a:p>
            <a:r>
              <a:rPr lang="en-GB" dirty="0">
                <a:solidFill>
                  <a:srgbClr val="0070C0"/>
                </a:solidFill>
              </a:rPr>
              <a:t>Impaired voluntary movement tends to cause more disability</a:t>
            </a:r>
          </a:p>
          <a:p>
            <a:r>
              <a:rPr lang="en-GB" dirty="0">
                <a:solidFill>
                  <a:srgbClr val="0070C0"/>
                </a:solidFill>
              </a:rPr>
              <a:t>But involuntary movement can cause embarrassment and stigma – socially disabling</a:t>
            </a:r>
          </a:p>
          <a:p>
            <a:r>
              <a:rPr lang="en-GB" dirty="0">
                <a:solidFill>
                  <a:srgbClr val="0070C0"/>
                </a:solidFill>
              </a:rPr>
              <a:t>Chorea scenario- ‘he hit me when I assisted him to wash – was it intentional?’</a:t>
            </a:r>
          </a:p>
          <a:p>
            <a:r>
              <a:rPr lang="en-GB" dirty="0">
                <a:solidFill>
                  <a:srgbClr val="0070C0"/>
                </a:solidFill>
              </a:rPr>
              <a:t>Medicate chorea, or learn to avoid getting hit? </a:t>
            </a:r>
          </a:p>
          <a:p>
            <a:r>
              <a:rPr lang="en-GB" dirty="0">
                <a:solidFill>
                  <a:srgbClr val="0070C0"/>
                </a:solidFill>
              </a:rPr>
              <a:t>Tetrabenazine- can be helpful - easier to assist to dress – reduced social embarrassment </a:t>
            </a:r>
          </a:p>
          <a:p>
            <a:r>
              <a:rPr lang="en-GB" dirty="0">
                <a:solidFill>
                  <a:srgbClr val="0070C0"/>
                </a:solidFill>
              </a:rPr>
              <a:t>But - reduced voluntary movement? Drowsy, lethargic? Stiffer gait? Falls? Postural hypotension- unsteadiness? Dry mouth, constipated?   </a:t>
            </a:r>
          </a:p>
          <a:p>
            <a:r>
              <a:rPr lang="en-GB" dirty="0">
                <a:solidFill>
                  <a:srgbClr val="0070C0"/>
                </a:solidFill>
              </a:rPr>
              <a:t>Weighing up benefits / costs needs careful individual assessment over time.   </a:t>
            </a:r>
          </a:p>
        </p:txBody>
      </p:sp>
      <p:pic>
        <p:nvPicPr>
          <p:cNvPr id="1026" name="Picture 2" descr="Assist with Shower • preop.com">
            <a:extLst>
              <a:ext uri="{FF2B5EF4-FFF2-40B4-BE49-F238E27FC236}">
                <a16:creationId xmlns:a16="http://schemas.microsoft.com/office/drawing/2014/main" id="{3807FFC2-F83C-C4C2-CA8B-6DF5942D85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9479" y="45752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296130"/>
      </p:ext>
    </p:extLst>
  </p:cSld>
  <p:clrMapOvr>
    <a:masterClrMapping/>
  </p:clrMapOvr>
  <mc:AlternateContent xmlns:mc="http://schemas.openxmlformats.org/markup-compatibility/2006" xmlns:p14="http://schemas.microsoft.com/office/powerpoint/2010/main">
    <mc:Choice Requires="p14">
      <p:transition spd="slow" p14:dur="2000" advTm="314691"/>
    </mc:Choice>
    <mc:Fallback xmlns="">
      <p:transition spd="slow" advTm="31469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0B61-6EA2-6234-C277-7B098C561FD1}"/>
              </a:ext>
            </a:extLst>
          </p:cNvPr>
          <p:cNvSpPr>
            <a:spLocks noGrp="1"/>
          </p:cNvSpPr>
          <p:nvPr>
            <p:ph type="title"/>
          </p:nvPr>
        </p:nvSpPr>
        <p:spPr>
          <a:xfrm>
            <a:off x="1294362" y="132716"/>
            <a:ext cx="9603275" cy="529758"/>
          </a:xfrm>
        </p:spPr>
        <p:txBody>
          <a:bodyPr>
            <a:normAutofit fontScale="90000"/>
          </a:bodyPr>
          <a:lstStyle/>
          <a:p>
            <a:pPr algn="ctr"/>
            <a:r>
              <a:rPr lang="en-GB" sz="2000" b="1" dirty="0">
                <a:solidFill>
                  <a:srgbClr val="0070C0"/>
                </a:solidFill>
              </a:rPr>
              <a:t>Medication and movement disorders (PD)</a:t>
            </a:r>
            <a:br>
              <a:rPr lang="en-GB" sz="2000" dirty="0"/>
            </a:br>
            <a:r>
              <a:rPr lang="en-GB" sz="1600" dirty="0">
                <a:solidFill>
                  <a:srgbClr val="0070C0"/>
                </a:solidFill>
              </a:rPr>
              <a:t>benefits, unwanted effects, Care Implications</a:t>
            </a:r>
          </a:p>
        </p:txBody>
      </p:sp>
      <p:graphicFrame>
        <p:nvGraphicFramePr>
          <p:cNvPr id="4" name="Table 4">
            <a:extLst>
              <a:ext uri="{FF2B5EF4-FFF2-40B4-BE49-F238E27FC236}">
                <a16:creationId xmlns:a16="http://schemas.microsoft.com/office/drawing/2014/main" id="{E0C745CB-EF6D-85ED-2F8D-D0245E30E213}"/>
              </a:ext>
            </a:extLst>
          </p:cNvPr>
          <p:cNvGraphicFramePr>
            <a:graphicFrameLocks noGrp="1"/>
          </p:cNvGraphicFramePr>
          <p:nvPr>
            <p:extLst>
              <p:ext uri="{D42A27DB-BD31-4B8C-83A1-F6EECF244321}">
                <p14:modId xmlns:p14="http://schemas.microsoft.com/office/powerpoint/2010/main" val="1769082323"/>
              </p:ext>
            </p:extLst>
          </p:nvPr>
        </p:nvGraphicFramePr>
        <p:xfrm>
          <a:off x="233265" y="662474"/>
          <a:ext cx="11672595" cy="6074844"/>
        </p:xfrm>
        <a:graphic>
          <a:graphicData uri="http://schemas.openxmlformats.org/drawingml/2006/table">
            <a:tbl>
              <a:tblPr firstRow="1" bandRow="1">
                <a:tableStyleId>{F5AB1C69-6EDB-4FF4-983F-18BD219EF322}</a:tableStyleId>
              </a:tblPr>
              <a:tblGrid>
                <a:gridCol w="2789853">
                  <a:extLst>
                    <a:ext uri="{9D8B030D-6E8A-4147-A177-3AD203B41FA5}">
                      <a16:colId xmlns:a16="http://schemas.microsoft.com/office/drawing/2014/main" val="1968459462"/>
                    </a:ext>
                  </a:extLst>
                </a:gridCol>
                <a:gridCol w="3256384">
                  <a:extLst>
                    <a:ext uri="{9D8B030D-6E8A-4147-A177-3AD203B41FA5}">
                      <a16:colId xmlns:a16="http://schemas.microsoft.com/office/drawing/2014/main" val="3763107643"/>
                    </a:ext>
                  </a:extLst>
                </a:gridCol>
                <a:gridCol w="3237722">
                  <a:extLst>
                    <a:ext uri="{9D8B030D-6E8A-4147-A177-3AD203B41FA5}">
                      <a16:colId xmlns:a16="http://schemas.microsoft.com/office/drawing/2014/main" val="3745997073"/>
                    </a:ext>
                  </a:extLst>
                </a:gridCol>
                <a:gridCol w="2388636">
                  <a:extLst>
                    <a:ext uri="{9D8B030D-6E8A-4147-A177-3AD203B41FA5}">
                      <a16:colId xmlns:a16="http://schemas.microsoft.com/office/drawing/2014/main" val="1425991089"/>
                    </a:ext>
                  </a:extLst>
                </a:gridCol>
              </a:tblGrid>
              <a:tr h="353949">
                <a:tc>
                  <a:txBody>
                    <a:bodyPr/>
                    <a:lstStyle/>
                    <a:p>
                      <a:r>
                        <a:rPr lang="en-GB" sz="1200" dirty="0"/>
                        <a:t>Common PD medications</a:t>
                      </a:r>
                    </a:p>
                  </a:txBody>
                  <a:tcPr/>
                </a:tc>
                <a:tc>
                  <a:txBody>
                    <a:bodyPr/>
                    <a:lstStyle/>
                    <a:p>
                      <a:r>
                        <a:rPr lang="en-GB" sz="1200" dirty="0"/>
                        <a:t>Commonly used for</a:t>
                      </a:r>
                    </a:p>
                  </a:txBody>
                  <a:tcPr/>
                </a:tc>
                <a:tc>
                  <a:txBody>
                    <a:bodyPr/>
                    <a:lstStyle/>
                    <a:p>
                      <a:r>
                        <a:rPr lang="en-GB" sz="1200" dirty="0"/>
                        <a:t>Unwanted effects</a:t>
                      </a:r>
                    </a:p>
                  </a:txBody>
                  <a:tcPr/>
                </a:tc>
                <a:tc>
                  <a:txBody>
                    <a:bodyPr/>
                    <a:lstStyle/>
                    <a:p>
                      <a:r>
                        <a:rPr lang="en-GB" sz="1200" dirty="0"/>
                        <a:t>Care implications</a:t>
                      </a:r>
                    </a:p>
                  </a:txBody>
                  <a:tcPr/>
                </a:tc>
                <a:extLst>
                  <a:ext uri="{0D108BD9-81ED-4DB2-BD59-A6C34878D82A}">
                    <a16:rowId xmlns:a16="http://schemas.microsoft.com/office/drawing/2014/main" val="3776217665"/>
                  </a:ext>
                </a:extLst>
              </a:tr>
              <a:tr h="1054204">
                <a:tc>
                  <a:txBody>
                    <a:bodyPr/>
                    <a:lstStyle/>
                    <a:p>
                      <a:r>
                        <a:rPr lang="en-GB" sz="1200" b="1" dirty="0">
                          <a:solidFill>
                            <a:srgbClr val="0070C0"/>
                          </a:solidFill>
                        </a:rPr>
                        <a:t>Levodopa</a:t>
                      </a:r>
                      <a:r>
                        <a:rPr lang="en-GB" sz="1200" dirty="0">
                          <a:solidFill>
                            <a:srgbClr val="0070C0"/>
                          </a:solidFill>
                        </a:rPr>
                        <a:t> (&amp; Carbidopa – Sinemet).</a:t>
                      </a:r>
                    </a:p>
                  </a:txBody>
                  <a:tcPr>
                    <a:solidFill>
                      <a:srgbClr val="FFFFCC"/>
                    </a:solidFill>
                  </a:tcPr>
                </a:tc>
                <a:tc>
                  <a:txBody>
                    <a:bodyPr/>
                    <a:lstStyle/>
                    <a:p>
                      <a:r>
                        <a:rPr lang="en-GB" sz="1200" dirty="0">
                          <a:solidFill>
                            <a:srgbClr val="0070C0"/>
                          </a:solidFill>
                        </a:rPr>
                        <a:t>Bradykinesia, stiffness</a:t>
                      </a:r>
                    </a:p>
                  </a:txBody>
                  <a:tcPr>
                    <a:solidFill>
                      <a:srgbClr val="FFFFCC"/>
                    </a:solidFill>
                  </a:tcPr>
                </a:tc>
                <a:tc>
                  <a:txBody>
                    <a:bodyPr/>
                    <a:lstStyle/>
                    <a:p>
                      <a:r>
                        <a:rPr lang="en-GB" sz="1200" dirty="0">
                          <a:solidFill>
                            <a:srgbClr val="0070C0"/>
                          </a:solidFill>
                        </a:rPr>
                        <a:t>Nausea, vomiting, abnormal heart rhythms; long-term = risk of involuntary movements; restlessness, confusion.</a:t>
                      </a:r>
                    </a:p>
                  </a:txBody>
                  <a:tcPr>
                    <a:solidFill>
                      <a:srgbClr val="FFFFCC"/>
                    </a:solidFill>
                  </a:tcPr>
                </a:tc>
                <a:tc>
                  <a:txBody>
                    <a:bodyPr/>
                    <a:lstStyle/>
                    <a:p>
                      <a:r>
                        <a:rPr lang="en-GB" sz="1200" dirty="0">
                          <a:solidFill>
                            <a:srgbClr val="0070C0"/>
                          </a:solidFill>
                        </a:rPr>
                        <a:t>Inhalable powder (</a:t>
                      </a:r>
                      <a:r>
                        <a:rPr lang="en-GB" sz="1200" dirty="0" err="1">
                          <a:solidFill>
                            <a:srgbClr val="0070C0"/>
                          </a:solidFill>
                        </a:rPr>
                        <a:t>Inbrija</a:t>
                      </a:r>
                      <a:r>
                        <a:rPr lang="en-GB" sz="1200" dirty="0">
                          <a:solidFill>
                            <a:srgbClr val="0070C0"/>
                          </a:solidFill>
                        </a:rPr>
                        <a:t>) and a tablet (</a:t>
                      </a:r>
                      <a:r>
                        <a:rPr lang="en-GB" sz="1200" dirty="0" err="1">
                          <a:solidFill>
                            <a:srgbClr val="0070C0"/>
                          </a:solidFill>
                        </a:rPr>
                        <a:t>istradefylline</a:t>
                      </a:r>
                      <a:r>
                        <a:rPr lang="en-GB" sz="1200" dirty="0">
                          <a:solidFill>
                            <a:srgbClr val="0070C0"/>
                          </a:solidFill>
                        </a:rPr>
                        <a:t>) can help re OFF periods.   Reduce dosage for N&amp;V. </a:t>
                      </a:r>
                    </a:p>
                  </a:txBody>
                  <a:tcPr>
                    <a:solidFill>
                      <a:srgbClr val="FFFFCC"/>
                    </a:solidFill>
                  </a:tcPr>
                </a:tc>
                <a:extLst>
                  <a:ext uri="{0D108BD9-81ED-4DB2-BD59-A6C34878D82A}">
                    <a16:rowId xmlns:a16="http://schemas.microsoft.com/office/drawing/2014/main" val="2046874866"/>
                  </a:ext>
                </a:extLst>
              </a:tr>
              <a:tr h="15937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Dopamine agonists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e.g. Pramipexol, (Mirapex), </a:t>
                      </a:r>
                      <a:r>
                        <a:rPr lang="en-GB" sz="1200" dirty="0" err="1">
                          <a:solidFill>
                            <a:srgbClr val="0070C0"/>
                          </a:solidFill>
                        </a:rPr>
                        <a:t>Rotigotine</a:t>
                      </a:r>
                      <a:r>
                        <a:rPr lang="en-GB" sz="1200" dirty="0">
                          <a:solidFill>
                            <a:srgbClr val="0070C0"/>
                          </a:solidFill>
                        </a:rPr>
                        <a:t> (</a:t>
                      </a:r>
                      <a:r>
                        <a:rPr lang="en-GB" sz="1200" dirty="0" err="1">
                          <a:solidFill>
                            <a:srgbClr val="0070C0"/>
                          </a:solidFill>
                        </a:rPr>
                        <a:t>Neuprol</a:t>
                      </a:r>
                      <a:r>
                        <a:rPr lang="en-GB" sz="1200" dirty="0">
                          <a:solidFill>
                            <a:srgbClr val="0070C0"/>
                          </a:solidFill>
                        </a:rPr>
                        <a:t>), </a:t>
                      </a:r>
                      <a:r>
                        <a:rPr lang="en-GB" sz="1200" dirty="0" err="1">
                          <a:solidFill>
                            <a:srgbClr val="0070C0"/>
                          </a:solidFill>
                        </a:rPr>
                        <a:t>Ropinerol</a:t>
                      </a:r>
                      <a:r>
                        <a:rPr lang="en-GB" sz="1200" dirty="0">
                          <a:solidFill>
                            <a:srgbClr val="0070C0"/>
                          </a:solidFill>
                        </a:rPr>
                        <a:t> (</a:t>
                      </a:r>
                      <a:r>
                        <a:rPr lang="en-GB" sz="1200" dirty="0" err="1">
                          <a:solidFill>
                            <a:srgbClr val="0070C0"/>
                          </a:solidFill>
                        </a:rPr>
                        <a:t>Requip</a:t>
                      </a:r>
                      <a:r>
                        <a:rPr lang="en-GB" sz="1200" dirty="0">
                          <a:solidFill>
                            <a:srgbClr val="0070C0"/>
                          </a:solidFill>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Amantadine</a:t>
                      </a:r>
                    </a:p>
                    <a:p>
                      <a:endParaRPr lang="en-GB" sz="1200" dirty="0">
                        <a:solidFill>
                          <a:srgbClr val="0070C0"/>
                        </a:solidFill>
                      </a:endParaRPr>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(While levodopa is converted to dopamine in the brain- aided by carbidopa, D. agonists mimic dopamine – don’t have to be converted). For bradykinesia, stiffness.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Can help with mild PD. Used with Sinemet to reduce OFF periods. Can reduce involuntary movements caused by levodopa.</a:t>
                      </a:r>
                    </a:p>
                  </a:txBody>
                  <a:tcPr>
                    <a:solidFill>
                      <a:srgbClr val="FFFFCC"/>
                    </a:solidFill>
                  </a:tcPr>
                </a:tc>
                <a:tc>
                  <a:txBody>
                    <a:bodyPr/>
                    <a:lstStyle/>
                    <a:p>
                      <a:r>
                        <a:rPr lang="en-GB" sz="1200" dirty="0">
                          <a:solidFill>
                            <a:srgbClr val="0070C0"/>
                          </a:solidFill>
                        </a:rPr>
                        <a:t>Lower risk of long term side effects but short term includes N&amp;V, dizziness/ light headedness, confusion, hallucinations.  </a:t>
                      </a: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r>
                        <a:rPr lang="en-GB" sz="1200" dirty="0">
                          <a:solidFill>
                            <a:srgbClr val="0070C0"/>
                          </a:solidFill>
                        </a:rPr>
                        <a:t>Confusion / memory problems.</a:t>
                      </a:r>
                    </a:p>
                  </a:txBody>
                  <a:tcPr>
                    <a:solidFill>
                      <a:srgbClr val="FFFFCC"/>
                    </a:solidFill>
                  </a:tcPr>
                </a:tc>
                <a:tc>
                  <a:txBody>
                    <a:bodyPr/>
                    <a:lstStyle/>
                    <a:p>
                      <a:r>
                        <a:rPr lang="en-GB" sz="1200" dirty="0">
                          <a:solidFill>
                            <a:srgbClr val="0070C0"/>
                          </a:solidFill>
                        </a:rPr>
                        <a:t>On own or with Sinemet.  </a:t>
                      </a: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endParaRPr lang="en-GB" sz="1200" dirty="0">
                        <a:solidFill>
                          <a:srgbClr val="0070C0"/>
                        </a:solidFill>
                      </a:endParaRPr>
                    </a:p>
                    <a:p>
                      <a:r>
                        <a:rPr lang="en-GB" sz="1200" dirty="0">
                          <a:solidFill>
                            <a:srgbClr val="0070C0"/>
                          </a:solidFill>
                        </a:rPr>
                        <a:t>Observe &amp; record all effects; organise reviews</a:t>
                      </a:r>
                    </a:p>
                  </a:txBody>
                  <a:tcPr>
                    <a:solidFill>
                      <a:srgbClr val="FFFFCC"/>
                    </a:solidFill>
                  </a:tcPr>
                </a:tc>
                <a:extLst>
                  <a:ext uri="{0D108BD9-81ED-4DB2-BD59-A6C34878D82A}">
                    <a16:rowId xmlns:a16="http://schemas.microsoft.com/office/drawing/2014/main" val="1887662068"/>
                  </a:ext>
                </a:extLst>
              </a:tr>
              <a:tr h="810925">
                <a:tc>
                  <a:txBody>
                    <a:bodyPr/>
                    <a:lstStyle/>
                    <a:p>
                      <a:r>
                        <a:rPr lang="en-GB" sz="1200" b="1" dirty="0">
                          <a:solidFill>
                            <a:srgbClr val="0070C0"/>
                          </a:solidFill>
                        </a:rPr>
                        <a:t>Anticholinergics</a:t>
                      </a:r>
                    </a:p>
                    <a:p>
                      <a:r>
                        <a:rPr lang="en-GB" sz="1200" dirty="0">
                          <a:solidFill>
                            <a:srgbClr val="0070C0"/>
                          </a:solidFill>
                        </a:rPr>
                        <a:t>e.g. benztropine (Cogentin), </a:t>
                      </a:r>
                      <a:r>
                        <a:rPr lang="en-GB" sz="1200" dirty="0" err="1">
                          <a:solidFill>
                            <a:srgbClr val="0070C0"/>
                          </a:solidFill>
                        </a:rPr>
                        <a:t>trihexphenidyl</a:t>
                      </a:r>
                      <a:r>
                        <a:rPr lang="en-GB" sz="1200" dirty="0">
                          <a:solidFill>
                            <a:srgbClr val="0070C0"/>
                          </a:solidFill>
                        </a:rPr>
                        <a:t> (Artane).</a:t>
                      </a:r>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Restore balance between dopamine &amp; acetylcholine. Ease tremors/ muscle stiffness. </a:t>
                      </a:r>
                    </a:p>
                  </a:txBody>
                  <a:tcPr>
                    <a:solidFill>
                      <a:srgbClr val="FFFFCC"/>
                    </a:solidFill>
                  </a:tcPr>
                </a:tc>
                <a:tc>
                  <a:txBody>
                    <a:bodyPr/>
                    <a:lstStyle/>
                    <a:p>
                      <a:r>
                        <a:rPr lang="en-GB" sz="1200" dirty="0">
                          <a:solidFill>
                            <a:srgbClr val="0070C0"/>
                          </a:solidFill>
                        </a:rPr>
                        <a:t>May harm thinking &amp; memory- not often prescribed these days.  </a:t>
                      </a:r>
                    </a:p>
                  </a:txBody>
                  <a:tcPr>
                    <a:solidFill>
                      <a:srgbClr val="FFFFCC"/>
                    </a:solidFill>
                  </a:tcPr>
                </a:tc>
                <a:tc>
                  <a:txBody>
                    <a:bodyPr/>
                    <a:lstStyle/>
                    <a:p>
                      <a:r>
                        <a:rPr lang="en-GB" sz="1200" dirty="0">
                          <a:solidFill>
                            <a:srgbClr val="0070C0"/>
                          </a:solidFill>
                        </a:rPr>
                        <a:t>General points- all PD medications- don’t crush/ split tablets; Physical activity to help digest absorb meds; 6- 10 glasses water daily; </a:t>
                      </a:r>
                    </a:p>
                  </a:txBody>
                  <a:tcPr>
                    <a:solidFill>
                      <a:srgbClr val="FFFFCC"/>
                    </a:solidFill>
                  </a:tcPr>
                </a:tc>
                <a:extLst>
                  <a:ext uri="{0D108BD9-81ED-4DB2-BD59-A6C34878D82A}">
                    <a16:rowId xmlns:a16="http://schemas.microsoft.com/office/drawing/2014/main" val="1171541554"/>
                  </a:ext>
                </a:extLst>
              </a:tr>
              <a:tr h="1218744">
                <a:tc>
                  <a:txBody>
                    <a:bodyPr/>
                    <a:lstStyle/>
                    <a:p>
                      <a:r>
                        <a:rPr lang="en-GB" sz="1200" b="1" dirty="0">
                          <a:solidFill>
                            <a:srgbClr val="0070C0"/>
                          </a:solidFill>
                        </a:rPr>
                        <a:t>MAO-B Inhibitors</a:t>
                      </a:r>
                    </a:p>
                    <a:p>
                      <a:r>
                        <a:rPr lang="en-GB" sz="1200" dirty="0">
                          <a:solidFill>
                            <a:srgbClr val="0070C0"/>
                          </a:solidFill>
                        </a:rPr>
                        <a:t>e.g. Selegiline, (</a:t>
                      </a:r>
                      <a:r>
                        <a:rPr lang="en-GB" sz="1200" dirty="0" err="1">
                          <a:solidFill>
                            <a:srgbClr val="0070C0"/>
                          </a:solidFill>
                        </a:rPr>
                        <a:t>Eldepryl</a:t>
                      </a:r>
                      <a:r>
                        <a:rPr lang="en-GB" sz="1200" dirty="0">
                          <a:solidFill>
                            <a:srgbClr val="0070C0"/>
                          </a:solidFill>
                        </a:rPr>
                        <a:t>, </a:t>
                      </a:r>
                      <a:r>
                        <a:rPr lang="en-GB" sz="1200" dirty="0" err="1">
                          <a:solidFill>
                            <a:srgbClr val="0070C0"/>
                          </a:solidFill>
                        </a:rPr>
                        <a:t>Madopar</a:t>
                      </a:r>
                      <a:r>
                        <a:rPr lang="en-GB" sz="1200" dirty="0">
                          <a:solidFill>
                            <a:srgbClr val="0070C0"/>
                          </a:solidFill>
                        </a:rPr>
                        <a:t>); &amp; </a:t>
                      </a:r>
                      <a:r>
                        <a:rPr lang="en-GB" sz="1200" dirty="0" err="1">
                          <a:solidFill>
                            <a:srgbClr val="0070C0"/>
                          </a:solidFill>
                        </a:rPr>
                        <a:t>Rasageline</a:t>
                      </a:r>
                      <a:r>
                        <a:rPr lang="en-GB" sz="1200" dirty="0">
                          <a:solidFill>
                            <a:srgbClr val="0070C0"/>
                          </a:solidFill>
                        </a:rPr>
                        <a:t>.  </a:t>
                      </a:r>
                    </a:p>
                    <a:p>
                      <a:endParaRPr lang="en-GB" sz="1200" dirty="0">
                        <a:solidFill>
                          <a:srgbClr val="0070C0"/>
                        </a:solidFill>
                      </a:endParaRPr>
                    </a:p>
                    <a:p>
                      <a:r>
                        <a:rPr lang="en-GB" sz="1200" dirty="0">
                          <a:solidFill>
                            <a:srgbClr val="0070C0"/>
                          </a:solidFill>
                        </a:rPr>
                        <a:t>Safinamide</a:t>
                      </a:r>
                    </a:p>
                  </a:txBody>
                  <a:tcPr>
                    <a:solidFill>
                      <a:srgbClr val="FFFFCC"/>
                    </a:solidFill>
                  </a:tcPr>
                </a:tc>
                <a:tc>
                  <a:txBody>
                    <a:bodyPr/>
                    <a:lstStyle/>
                    <a:p>
                      <a:r>
                        <a:rPr lang="en-GB" sz="1200" dirty="0">
                          <a:solidFill>
                            <a:srgbClr val="0070C0"/>
                          </a:solidFill>
                        </a:rPr>
                        <a:t>Block enzymes that break down dopamine.   Selegiline may slow PD progression- some evidence suggests. </a:t>
                      </a:r>
                    </a:p>
                    <a:p>
                      <a:endParaRPr lang="en-GB" sz="1200" dirty="0">
                        <a:solidFill>
                          <a:srgbClr val="0070C0"/>
                        </a:solidFill>
                      </a:endParaRPr>
                    </a:p>
                    <a:p>
                      <a:r>
                        <a:rPr lang="en-GB" sz="1200" dirty="0">
                          <a:solidFill>
                            <a:srgbClr val="0070C0"/>
                          </a:solidFill>
                        </a:rPr>
                        <a:t>Can be and adjunct with levodopa to reduce breakthrough PD symptoms.</a:t>
                      </a:r>
                    </a:p>
                  </a:txBody>
                  <a:tcPr>
                    <a:solidFill>
                      <a:srgbClr val="FFFFCC"/>
                    </a:solidFill>
                  </a:tcPr>
                </a:tc>
                <a:tc>
                  <a:txBody>
                    <a:bodyPr/>
                    <a:lstStyle/>
                    <a:p>
                      <a:r>
                        <a:rPr lang="en-GB" sz="1200" dirty="0">
                          <a:solidFill>
                            <a:srgbClr val="0070C0"/>
                          </a:solidFill>
                        </a:rPr>
                        <a:t>Nausea, dizziness, fainting, stomach pain. </a:t>
                      </a:r>
                      <a:r>
                        <a:rPr lang="en-GB" sz="1200" dirty="0" err="1">
                          <a:solidFill>
                            <a:srgbClr val="0070C0"/>
                          </a:solidFill>
                        </a:rPr>
                        <a:t>Rasageline</a:t>
                      </a:r>
                      <a:r>
                        <a:rPr lang="en-GB" sz="1200" dirty="0">
                          <a:solidFill>
                            <a:srgbClr val="0070C0"/>
                          </a:solidFill>
                        </a:rPr>
                        <a:t> also associated with headache, joint pain, indigestion, depression.  </a:t>
                      </a:r>
                    </a:p>
                    <a:p>
                      <a:endParaRPr lang="en-GB" sz="1200" dirty="0">
                        <a:solidFill>
                          <a:srgbClr val="0070C0"/>
                        </a:solidFill>
                      </a:endParaRPr>
                    </a:p>
                    <a:p>
                      <a:r>
                        <a:rPr lang="en-GB" sz="1200" dirty="0">
                          <a:solidFill>
                            <a:srgbClr val="0070C0"/>
                          </a:solidFill>
                        </a:rPr>
                        <a:t>Trouble falling/ staying asleep, nausea, falls, involuntary movements. </a:t>
                      </a:r>
                    </a:p>
                  </a:txBody>
                  <a:tcPr>
                    <a:solidFill>
                      <a:srgbClr val="FFFFCC"/>
                    </a:solidFill>
                  </a:tcPr>
                </a:tc>
                <a:tc>
                  <a:txBody>
                    <a:bodyPr/>
                    <a:lstStyle/>
                    <a:p>
                      <a:r>
                        <a:rPr lang="en-GB" sz="1200" dirty="0">
                          <a:solidFill>
                            <a:srgbClr val="0070C0"/>
                          </a:solidFill>
                        </a:rPr>
                        <a:t>Check for changes in mood and all these potential unwanted effects. </a:t>
                      </a:r>
                    </a:p>
                  </a:txBody>
                  <a:tcPr>
                    <a:solidFill>
                      <a:srgbClr val="FFFFCC"/>
                    </a:solidFill>
                  </a:tcPr>
                </a:tc>
                <a:extLst>
                  <a:ext uri="{0D108BD9-81ED-4DB2-BD59-A6C34878D82A}">
                    <a16:rowId xmlns:a16="http://schemas.microsoft.com/office/drawing/2014/main" val="901525987"/>
                  </a:ext>
                </a:extLst>
              </a:tr>
              <a:tr h="1031245">
                <a:tc>
                  <a:txBody>
                    <a:bodyPr/>
                    <a:lstStyle/>
                    <a:p>
                      <a:r>
                        <a:rPr lang="en-GB" sz="1200" b="1" dirty="0">
                          <a:solidFill>
                            <a:srgbClr val="0070C0"/>
                          </a:solidFill>
                        </a:rPr>
                        <a:t>COMT Inhibitors</a:t>
                      </a:r>
                    </a:p>
                    <a:p>
                      <a:r>
                        <a:rPr lang="en-GB" sz="1200" b="0" dirty="0">
                          <a:solidFill>
                            <a:srgbClr val="0070C0"/>
                          </a:solidFill>
                        </a:rPr>
                        <a:t>(</a:t>
                      </a:r>
                      <a:r>
                        <a:rPr lang="en-GB" sz="1200" b="0" i="0" kern="1200" dirty="0">
                          <a:solidFill>
                            <a:srgbClr val="0070C0"/>
                          </a:solidFill>
                          <a:effectLst/>
                          <a:latin typeface="+mn-lt"/>
                          <a:ea typeface="+mn-ea"/>
                          <a:cs typeface="+mn-cs"/>
                        </a:rPr>
                        <a:t>Catechol-O-methyl transferase )</a:t>
                      </a:r>
                      <a:endParaRPr lang="en-GB" sz="1200" b="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e.g. entacapone (</a:t>
                      </a:r>
                      <a:r>
                        <a:rPr lang="en-GB" sz="1200" dirty="0" err="1">
                          <a:solidFill>
                            <a:srgbClr val="0070C0"/>
                          </a:solidFill>
                        </a:rPr>
                        <a:t>Comtan</a:t>
                      </a:r>
                      <a:r>
                        <a:rPr lang="en-GB" sz="1200" dirty="0">
                          <a:solidFill>
                            <a:srgbClr val="0070C0"/>
                          </a:solidFill>
                        </a:rPr>
                        <a:t>), </a:t>
                      </a:r>
                      <a:r>
                        <a:rPr lang="en-GB" sz="1200" dirty="0" err="1">
                          <a:solidFill>
                            <a:srgbClr val="0070C0"/>
                          </a:solidFill>
                        </a:rPr>
                        <a:t>Opicapone</a:t>
                      </a:r>
                      <a:r>
                        <a:rPr lang="en-GB" sz="1200" dirty="0">
                          <a:solidFill>
                            <a:srgbClr val="0070C0"/>
                          </a:solidFill>
                        </a:rPr>
                        <a:t> (</a:t>
                      </a:r>
                      <a:r>
                        <a:rPr lang="en-GB" sz="1200" dirty="0" err="1">
                          <a:solidFill>
                            <a:srgbClr val="0070C0"/>
                          </a:solidFill>
                        </a:rPr>
                        <a:t>Ongentis</a:t>
                      </a:r>
                      <a:r>
                        <a:rPr lang="en-GB" sz="1200" dirty="0">
                          <a:solidFill>
                            <a:srgbClr val="0070C0"/>
                          </a:solidFill>
                        </a:rPr>
                        <a:t>), Tolcapone (</a:t>
                      </a:r>
                      <a:r>
                        <a:rPr lang="en-GB" sz="1200" dirty="0" err="1">
                          <a:solidFill>
                            <a:srgbClr val="0070C0"/>
                          </a:solidFill>
                        </a:rPr>
                        <a:t>Tasmar</a:t>
                      </a:r>
                      <a:r>
                        <a:rPr lang="en-GB" sz="1200" dirty="0">
                          <a:solidFill>
                            <a:srgbClr val="0070C0"/>
                          </a:solidFill>
                        </a:rPr>
                        <a:t>).</a:t>
                      </a:r>
                    </a:p>
                  </a:txBody>
                  <a:tcPr>
                    <a:solidFill>
                      <a:srgbClr val="FFFFCC"/>
                    </a:solidFill>
                  </a:tcPr>
                </a:tc>
                <a:tc>
                  <a:txBody>
                    <a:bodyPr/>
                    <a:lstStyle/>
                    <a:p>
                      <a:r>
                        <a:rPr lang="en-GB" sz="1200" dirty="0">
                          <a:solidFill>
                            <a:srgbClr val="0070C0"/>
                          </a:solidFill>
                        </a:rPr>
                        <a:t>COMT negatively impacts on effect of levodopa. </a:t>
                      </a:r>
                    </a:p>
                    <a:p>
                      <a:r>
                        <a:rPr lang="en-GB" sz="1200" b="0" i="0" kern="1200" dirty="0">
                          <a:solidFill>
                            <a:srgbClr val="0070C0"/>
                          </a:solidFill>
                          <a:effectLst/>
                          <a:latin typeface="+mn-lt"/>
                          <a:ea typeface="+mn-ea"/>
                          <a:cs typeface="+mn-cs"/>
                        </a:rPr>
                        <a:t>They prevent peripheral degradation of levodopa, allowing a higher concentration to cross the blood-brain barrier. </a:t>
                      </a:r>
                      <a:r>
                        <a:rPr lang="en-GB" sz="1200" dirty="0">
                          <a:solidFill>
                            <a:srgbClr val="0070C0"/>
                          </a:solidFill>
                        </a:rPr>
                        <a:t> </a:t>
                      </a:r>
                    </a:p>
                  </a:txBody>
                  <a:tcPr>
                    <a:solidFill>
                      <a:srgbClr val="FFFFCC"/>
                    </a:solidFill>
                  </a:tcPr>
                </a:tc>
                <a:tc>
                  <a:txBody>
                    <a:bodyPr/>
                    <a:lstStyle/>
                    <a:p>
                      <a:r>
                        <a:rPr lang="en-GB" sz="1200" b="0" i="0" kern="1200" dirty="0">
                          <a:solidFill>
                            <a:srgbClr val="0070C0"/>
                          </a:solidFill>
                          <a:effectLst/>
                          <a:latin typeface="+mn-lt"/>
                          <a:ea typeface="+mn-ea"/>
                          <a:cs typeface="+mn-cs"/>
                        </a:rPr>
                        <a:t>dyskinesia, nausea, vomiting, orthostatic hypotension, sleep disorders and hallucinations. Possible discoloured- red/brown urine.</a:t>
                      </a:r>
                      <a:endParaRPr lang="en-GB" sz="1200" b="0" dirty="0">
                        <a:solidFill>
                          <a:srgbClr val="0070C0"/>
                        </a:solidFill>
                      </a:endParaRPr>
                    </a:p>
                  </a:txBody>
                  <a:tcPr>
                    <a:solidFill>
                      <a:srgbClr val="FFFFCC"/>
                    </a:solidFill>
                  </a:tcPr>
                </a:tc>
                <a:tc>
                  <a:txBody>
                    <a:bodyPr/>
                    <a:lstStyle/>
                    <a:p>
                      <a:endParaRPr lang="en-GB" sz="1200" dirty="0">
                        <a:solidFill>
                          <a:srgbClr val="0070C0"/>
                        </a:solidFill>
                      </a:endParaRPr>
                    </a:p>
                  </a:txBody>
                  <a:tcPr>
                    <a:solidFill>
                      <a:srgbClr val="FFFFCC"/>
                    </a:solidFill>
                  </a:tcPr>
                </a:tc>
                <a:extLst>
                  <a:ext uri="{0D108BD9-81ED-4DB2-BD59-A6C34878D82A}">
                    <a16:rowId xmlns:a16="http://schemas.microsoft.com/office/drawing/2014/main" val="894943872"/>
                  </a:ext>
                </a:extLst>
              </a:tr>
            </a:tbl>
          </a:graphicData>
        </a:graphic>
      </p:graphicFrame>
    </p:spTree>
    <p:extLst>
      <p:ext uri="{BB962C8B-B14F-4D97-AF65-F5344CB8AC3E}">
        <p14:creationId xmlns:p14="http://schemas.microsoft.com/office/powerpoint/2010/main" val="3271763764"/>
      </p:ext>
    </p:extLst>
  </p:cSld>
  <p:clrMapOvr>
    <a:masterClrMapping/>
  </p:clrMapOvr>
  <mc:AlternateContent xmlns:mc="http://schemas.openxmlformats.org/markup-compatibility/2006" xmlns:p14="http://schemas.microsoft.com/office/powerpoint/2010/main">
    <mc:Choice Requires="p14">
      <p:transition spd="slow" p14:dur="2000" advTm="586248"/>
    </mc:Choice>
    <mc:Fallback xmlns="">
      <p:transition spd="slow" advTm="58624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EC53A-28F4-DB2A-1490-C184516A10DC}"/>
              </a:ext>
            </a:extLst>
          </p:cNvPr>
          <p:cNvSpPr>
            <a:spLocks noGrp="1"/>
          </p:cNvSpPr>
          <p:nvPr>
            <p:ph type="title"/>
          </p:nvPr>
        </p:nvSpPr>
        <p:spPr>
          <a:xfrm>
            <a:off x="1451579" y="123385"/>
            <a:ext cx="9603275" cy="464444"/>
          </a:xfrm>
        </p:spPr>
        <p:txBody>
          <a:bodyPr>
            <a:normAutofit fontScale="90000"/>
          </a:bodyPr>
          <a:lstStyle/>
          <a:p>
            <a:pPr algn="ctr"/>
            <a:r>
              <a:rPr kumimoji="0" lang="en-GB" sz="1800" b="1" i="0" u="none" strike="noStrike" kern="1200" cap="all" spc="0" normalizeH="0" baseline="0" noProof="0" dirty="0">
                <a:ln>
                  <a:noFill/>
                </a:ln>
                <a:solidFill>
                  <a:srgbClr val="0070C0"/>
                </a:solidFill>
                <a:effectLst/>
                <a:uLnTx/>
                <a:uFillTx/>
                <a:latin typeface="Gill Sans MT" panose="020B0502020104020203"/>
                <a:ea typeface="+mj-ea"/>
                <a:cs typeface="+mj-cs"/>
              </a:rPr>
              <a:t>Medication and movement disorders (HD) </a:t>
            </a:r>
            <a:br>
              <a:rPr kumimoji="0" lang="en-GB" sz="1800" b="0" i="0" u="none" strike="noStrike" kern="1200" cap="all" spc="0" normalizeH="0" baseline="0" noProof="0" dirty="0">
                <a:ln>
                  <a:noFill/>
                </a:ln>
                <a:solidFill>
                  <a:prstClr val="black"/>
                </a:solidFill>
                <a:effectLst/>
                <a:uLnTx/>
                <a:uFillTx/>
                <a:latin typeface="Gill Sans MT" panose="020B0502020104020203"/>
                <a:ea typeface="+mj-ea"/>
                <a:cs typeface="+mj-cs"/>
              </a:rPr>
            </a:br>
            <a:r>
              <a:rPr kumimoji="0" lang="en-GB" sz="1400" b="0" i="0" u="none" strike="noStrike" kern="1200" cap="all" spc="0" normalizeH="0" baseline="0" noProof="0" dirty="0">
                <a:ln>
                  <a:noFill/>
                </a:ln>
                <a:solidFill>
                  <a:srgbClr val="0070C0"/>
                </a:solidFill>
                <a:effectLst/>
                <a:uLnTx/>
                <a:uFillTx/>
                <a:latin typeface="Gill Sans MT" panose="020B0502020104020203"/>
                <a:ea typeface="+mj-ea"/>
                <a:cs typeface="+mj-cs"/>
              </a:rPr>
              <a:t>benefits, unwanted effects, Care Implications</a:t>
            </a:r>
            <a:endParaRPr lang="en-GB" dirty="0">
              <a:solidFill>
                <a:srgbClr val="0070C0"/>
              </a:solidFill>
            </a:endParaRPr>
          </a:p>
        </p:txBody>
      </p:sp>
      <p:graphicFrame>
        <p:nvGraphicFramePr>
          <p:cNvPr id="4" name="Table 4">
            <a:extLst>
              <a:ext uri="{FF2B5EF4-FFF2-40B4-BE49-F238E27FC236}">
                <a16:creationId xmlns:a16="http://schemas.microsoft.com/office/drawing/2014/main" id="{2E1E4C1E-4E18-9682-3929-3E01D0F63997}"/>
              </a:ext>
            </a:extLst>
          </p:cNvPr>
          <p:cNvGraphicFramePr>
            <a:graphicFrameLocks noGrp="1"/>
          </p:cNvGraphicFramePr>
          <p:nvPr>
            <p:extLst>
              <p:ext uri="{D42A27DB-BD31-4B8C-83A1-F6EECF244321}">
                <p14:modId xmlns:p14="http://schemas.microsoft.com/office/powerpoint/2010/main" val="867075459"/>
              </p:ext>
            </p:extLst>
          </p:nvPr>
        </p:nvGraphicFramePr>
        <p:xfrm>
          <a:off x="186612" y="587829"/>
          <a:ext cx="11551299" cy="2115528"/>
        </p:xfrm>
        <a:graphic>
          <a:graphicData uri="http://schemas.openxmlformats.org/drawingml/2006/table">
            <a:tbl>
              <a:tblPr firstRow="1" bandRow="1">
                <a:tableStyleId>{F5AB1C69-6EDB-4FF4-983F-18BD219EF322}</a:tableStyleId>
              </a:tblPr>
              <a:tblGrid>
                <a:gridCol w="2746662">
                  <a:extLst>
                    <a:ext uri="{9D8B030D-6E8A-4147-A177-3AD203B41FA5}">
                      <a16:colId xmlns:a16="http://schemas.microsoft.com/office/drawing/2014/main" val="1968459462"/>
                    </a:ext>
                  </a:extLst>
                </a:gridCol>
                <a:gridCol w="3227751">
                  <a:extLst>
                    <a:ext uri="{9D8B030D-6E8A-4147-A177-3AD203B41FA5}">
                      <a16:colId xmlns:a16="http://schemas.microsoft.com/office/drawing/2014/main" val="3763107643"/>
                    </a:ext>
                  </a:extLst>
                </a:gridCol>
                <a:gridCol w="3209253">
                  <a:extLst>
                    <a:ext uri="{9D8B030D-6E8A-4147-A177-3AD203B41FA5}">
                      <a16:colId xmlns:a16="http://schemas.microsoft.com/office/drawing/2014/main" val="3745997073"/>
                    </a:ext>
                  </a:extLst>
                </a:gridCol>
                <a:gridCol w="2367633">
                  <a:extLst>
                    <a:ext uri="{9D8B030D-6E8A-4147-A177-3AD203B41FA5}">
                      <a16:colId xmlns:a16="http://schemas.microsoft.com/office/drawing/2014/main" val="1425991089"/>
                    </a:ext>
                  </a:extLst>
                </a:gridCol>
              </a:tblGrid>
              <a:tr h="280524">
                <a:tc>
                  <a:txBody>
                    <a:bodyPr/>
                    <a:lstStyle/>
                    <a:p>
                      <a:r>
                        <a:rPr lang="en-GB" sz="1200" dirty="0"/>
                        <a:t>Common HD medications</a:t>
                      </a:r>
                    </a:p>
                  </a:txBody>
                  <a:tcPr/>
                </a:tc>
                <a:tc>
                  <a:txBody>
                    <a:bodyPr/>
                    <a:lstStyle/>
                    <a:p>
                      <a:r>
                        <a:rPr lang="en-GB" sz="1200" dirty="0"/>
                        <a:t>Commonly used for</a:t>
                      </a:r>
                    </a:p>
                  </a:txBody>
                  <a:tcPr/>
                </a:tc>
                <a:tc>
                  <a:txBody>
                    <a:bodyPr/>
                    <a:lstStyle/>
                    <a:p>
                      <a:r>
                        <a:rPr lang="en-GB" sz="1200" dirty="0"/>
                        <a:t>Unwanted effects</a:t>
                      </a:r>
                    </a:p>
                  </a:txBody>
                  <a:tcPr/>
                </a:tc>
                <a:tc>
                  <a:txBody>
                    <a:bodyPr/>
                    <a:lstStyle/>
                    <a:p>
                      <a:r>
                        <a:rPr lang="en-GB" sz="1200" dirty="0"/>
                        <a:t>Care implications</a:t>
                      </a:r>
                    </a:p>
                  </a:txBody>
                  <a:tcPr/>
                </a:tc>
                <a:extLst>
                  <a:ext uri="{0D108BD9-81ED-4DB2-BD59-A6C34878D82A}">
                    <a16:rowId xmlns:a16="http://schemas.microsoft.com/office/drawing/2014/main" val="3776217665"/>
                  </a:ext>
                </a:extLst>
              </a:tr>
              <a:tr h="280524">
                <a:tc>
                  <a:txBody>
                    <a:bodyPr/>
                    <a:lstStyle/>
                    <a:p>
                      <a:r>
                        <a:rPr lang="en-GB" sz="1200" dirty="0" err="1">
                          <a:solidFill>
                            <a:srgbClr val="0070C0"/>
                          </a:solidFill>
                        </a:rPr>
                        <a:t>Xenazine</a:t>
                      </a:r>
                      <a:r>
                        <a:rPr lang="en-GB" sz="1200" dirty="0">
                          <a:solidFill>
                            <a:srgbClr val="0070C0"/>
                          </a:solidFill>
                        </a:rPr>
                        <a:t> (Tetrabenazine)</a:t>
                      </a:r>
                    </a:p>
                  </a:txBody>
                  <a:tcPr>
                    <a:solidFill>
                      <a:srgbClr val="FFFFCC"/>
                    </a:solidFill>
                  </a:tcPr>
                </a:tc>
                <a:tc>
                  <a:txBody>
                    <a:bodyPr/>
                    <a:lstStyle/>
                    <a:p>
                      <a:r>
                        <a:rPr lang="en-GB" sz="1200" dirty="0">
                          <a:solidFill>
                            <a:srgbClr val="0070C0"/>
                          </a:solidFill>
                        </a:rPr>
                        <a:t>Reducing involuntary movements (chorea)</a:t>
                      </a:r>
                    </a:p>
                  </a:txBody>
                  <a:tcPr>
                    <a:solidFill>
                      <a:srgbClr val="FFFFCC"/>
                    </a:solidFill>
                  </a:tcPr>
                </a:tc>
                <a:tc>
                  <a:txBody>
                    <a:bodyPr/>
                    <a:lstStyle/>
                    <a:p>
                      <a:r>
                        <a:rPr lang="en-GB" sz="1200" dirty="0">
                          <a:solidFill>
                            <a:srgbClr val="0070C0"/>
                          </a:solidFill>
                        </a:rPr>
                        <a:t>Voluntary movement may be inhibited.  </a:t>
                      </a:r>
                    </a:p>
                    <a:p>
                      <a:r>
                        <a:rPr lang="en-GB" sz="1200" dirty="0">
                          <a:solidFill>
                            <a:srgbClr val="0070C0"/>
                          </a:solidFill>
                        </a:rPr>
                        <a:t>Associated with depression</a:t>
                      </a:r>
                    </a:p>
                  </a:txBody>
                  <a:tcPr>
                    <a:solidFill>
                      <a:srgbClr val="FFFFCC"/>
                    </a:solidFill>
                  </a:tcPr>
                </a:tc>
                <a:tc>
                  <a:txBody>
                    <a:bodyPr/>
                    <a:lstStyle/>
                    <a:p>
                      <a:endParaRPr lang="en-GB" sz="1200" dirty="0">
                        <a:solidFill>
                          <a:srgbClr val="0070C0"/>
                        </a:solidFill>
                      </a:endParaRPr>
                    </a:p>
                  </a:txBody>
                  <a:tcPr>
                    <a:solidFill>
                      <a:srgbClr val="FFFFCC"/>
                    </a:solidFill>
                  </a:tcPr>
                </a:tc>
                <a:extLst>
                  <a:ext uri="{0D108BD9-81ED-4DB2-BD59-A6C34878D82A}">
                    <a16:rowId xmlns:a16="http://schemas.microsoft.com/office/drawing/2014/main" val="198100431"/>
                  </a:ext>
                </a:extLst>
              </a:tr>
              <a:tr h="280524">
                <a:tc>
                  <a:txBody>
                    <a:bodyPr/>
                    <a:lstStyle/>
                    <a:p>
                      <a:r>
                        <a:rPr lang="en-GB" sz="1200" dirty="0">
                          <a:solidFill>
                            <a:srgbClr val="0070C0"/>
                          </a:solidFill>
                        </a:rPr>
                        <a:t>Antipsychotic medicines, e.g.  Risperdal (risperidone), Haldol (haloperidol) or Thorazine (Chlorpromazine) </a:t>
                      </a:r>
                    </a:p>
                  </a:txBody>
                  <a:tcPr>
                    <a:solidFill>
                      <a:srgbClr val="FFFFCC"/>
                    </a:solidFill>
                  </a:tcPr>
                </a:tc>
                <a:tc>
                  <a:txBody>
                    <a:bodyPr/>
                    <a:lstStyle/>
                    <a:p>
                      <a:r>
                        <a:rPr lang="en-GB" sz="1200" dirty="0">
                          <a:solidFill>
                            <a:srgbClr val="0070C0"/>
                          </a:solidFill>
                        </a:rPr>
                        <a:t>May be used ‘off label’ [not approved for this use, but legal though pharmaceutical companies must not market for this purpose].</a:t>
                      </a:r>
                    </a:p>
                  </a:txBody>
                  <a:tcPr>
                    <a:solidFill>
                      <a:srgbClr val="FFFFCC"/>
                    </a:solidFill>
                  </a:tcPr>
                </a:tc>
                <a:tc>
                  <a:txBody>
                    <a:bodyPr/>
                    <a:lstStyle/>
                    <a:p>
                      <a:r>
                        <a:rPr lang="en-GB" sz="1200" dirty="0">
                          <a:solidFill>
                            <a:srgbClr val="0070C0"/>
                          </a:solidFill>
                        </a:rPr>
                        <a:t>Drowsiness, dry mouth, constipation, rigidity, stiffness in movement.</a:t>
                      </a:r>
                    </a:p>
                  </a:txBody>
                  <a:tcPr>
                    <a:solidFill>
                      <a:srgbClr val="FFFFCC"/>
                    </a:solidFill>
                  </a:tcPr>
                </a:tc>
                <a:tc>
                  <a:txBody>
                    <a:bodyPr/>
                    <a:lstStyle/>
                    <a:p>
                      <a:endParaRPr lang="en-GB" sz="1200" dirty="0">
                        <a:solidFill>
                          <a:srgbClr val="0070C0"/>
                        </a:solidFill>
                      </a:endParaRPr>
                    </a:p>
                  </a:txBody>
                  <a:tcPr>
                    <a:solidFill>
                      <a:srgbClr val="FFFFCC"/>
                    </a:solidFill>
                  </a:tcPr>
                </a:tc>
                <a:extLst>
                  <a:ext uri="{0D108BD9-81ED-4DB2-BD59-A6C34878D82A}">
                    <a16:rowId xmlns:a16="http://schemas.microsoft.com/office/drawing/2014/main" val="838320216"/>
                  </a:ext>
                </a:extLst>
              </a:tr>
              <a:tr h="280524">
                <a:tc>
                  <a:txBody>
                    <a:bodyPr/>
                    <a:lstStyle/>
                    <a:p>
                      <a:r>
                        <a:rPr lang="en-GB" sz="1200" dirty="0" err="1">
                          <a:solidFill>
                            <a:srgbClr val="0070C0"/>
                          </a:solidFill>
                        </a:rPr>
                        <a:t>Benzodiazapines</a:t>
                      </a:r>
                      <a:r>
                        <a:rPr lang="en-GB" sz="1200" dirty="0">
                          <a:solidFill>
                            <a:srgbClr val="0070C0"/>
                          </a:solidFill>
                        </a:rPr>
                        <a:t>, e.g. </a:t>
                      </a:r>
                      <a:r>
                        <a:rPr lang="en-GB" sz="1200" dirty="0" err="1">
                          <a:solidFill>
                            <a:srgbClr val="0070C0"/>
                          </a:solidFill>
                        </a:rPr>
                        <a:t>Klonopin</a:t>
                      </a:r>
                      <a:r>
                        <a:rPr lang="en-GB" sz="1200" dirty="0">
                          <a:solidFill>
                            <a:srgbClr val="0070C0"/>
                          </a:solidFill>
                        </a:rPr>
                        <a:t> (clonazepam), Valium (diazepam).</a:t>
                      </a:r>
                    </a:p>
                  </a:txBody>
                  <a:tcPr>
                    <a:solidFill>
                      <a:srgbClr val="FFFFCC"/>
                    </a:solidFill>
                  </a:tcPr>
                </a:tc>
                <a:tc>
                  <a:txBody>
                    <a:bodyPr/>
                    <a:lstStyle/>
                    <a:p>
                      <a:r>
                        <a:rPr lang="en-GB" sz="1200" dirty="0">
                          <a:solidFill>
                            <a:srgbClr val="0070C0"/>
                          </a:solidFill>
                        </a:rPr>
                        <a:t>Can help reduce chorea. </a:t>
                      </a:r>
                    </a:p>
                  </a:txBody>
                  <a:tcPr>
                    <a:solidFill>
                      <a:srgbClr val="FFFF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May worsen cognitive aspects of HD; risk of dependence.</a:t>
                      </a:r>
                    </a:p>
                  </a:txBody>
                  <a:tcPr>
                    <a:solidFill>
                      <a:srgbClr val="FFFFCC"/>
                    </a:solidFill>
                  </a:tcPr>
                </a:tc>
                <a:tc>
                  <a:txBody>
                    <a:bodyPr/>
                    <a:lstStyle/>
                    <a:p>
                      <a:endParaRPr lang="en-GB" sz="1200" dirty="0">
                        <a:solidFill>
                          <a:srgbClr val="0070C0"/>
                        </a:solidFill>
                      </a:endParaRPr>
                    </a:p>
                  </a:txBody>
                  <a:tcPr>
                    <a:solidFill>
                      <a:srgbClr val="FFFFCC"/>
                    </a:solidFill>
                  </a:tcPr>
                </a:tc>
                <a:extLst>
                  <a:ext uri="{0D108BD9-81ED-4DB2-BD59-A6C34878D82A}">
                    <a16:rowId xmlns:a16="http://schemas.microsoft.com/office/drawing/2014/main" val="2168640426"/>
                  </a:ext>
                </a:extLst>
              </a:tr>
              <a:tr h="280524">
                <a:tc>
                  <a:txBody>
                    <a:bodyPr/>
                    <a:lstStyle/>
                    <a:p>
                      <a:endParaRPr lang="en-GB" sz="1200" dirty="0">
                        <a:solidFill>
                          <a:srgbClr val="0070C0"/>
                        </a:solidFill>
                      </a:endParaRPr>
                    </a:p>
                  </a:txBody>
                  <a:tcPr>
                    <a:solidFill>
                      <a:srgbClr val="FFFFCC"/>
                    </a:solidFill>
                  </a:tcPr>
                </a:tc>
                <a:tc>
                  <a:txBody>
                    <a:bodyPr/>
                    <a:lstStyle/>
                    <a:p>
                      <a:endParaRPr lang="en-GB" sz="1200" dirty="0">
                        <a:solidFill>
                          <a:srgbClr val="0070C0"/>
                        </a:solidFill>
                      </a:endParaRPr>
                    </a:p>
                  </a:txBody>
                  <a:tcPr>
                    <a:solidFill>
                      <a:srgbClr val="FFFFCC"/>
                    </a:solidFill>
                  </a:tcPr>
                </a:tc>
                <a:tc>
                  <a:txBody>
                    <a:bodyPr/>
                    <a:lstStyle/>
                    <a:p>
                      <a:endParaRPr lang="en-GB" sz="1200" dirty="0">
                        <a:solidFill>
                          <a:srgbClr val="0070C0"/>
                        </a:solidFill>
                      </a:endParaRPr>
                    </a:p>
                  </a:txBody>
                  <a:tcPr>
                    <a:solidFill>
                      <a:srgbClr val="FFFFCC"/>
                    </a:solidFill>
                  </a:tcPr>
                </a:tc>
                <a:tc>
                  <a:txBody>
                    <a:bodyPr/>
                    <a:lstStyle/>
                    <a:p>
                      <a:endParaRPr lang="en-GB" sz="1200" dirty="0">
                        <a:solidFill>
                          <a:srgbClr val="0070C0"/>
                        </a:solidFill>
                      </a:endParaRPr>
                    </a:p>
                  </a:txBody>
                  <a:tcPr>
                    <a:solidFill>
                      <a:srgbClr val="FFFFCC"/>
                    </a:solidFill>
                  </a:tcPr>
                </a:tc>
                <a:extLst>
                  <a:ext uri="{0D108BD9-81ED-4DB2-BD59-A6C34878D82A}">
                    <a16:rowId xmlns:a16="http://schemas.microsoft.com/office/drawing/2014/main" val="1749385609"/>
                  </a:ext>
                </a:extLst>
              </a:tr>
            </a:tbl>
          </a:graphicData>
        </a:graphic>
      </p:graphicFrame>
      <p:sp>
        <p:nvSpPr>
          <p:cNvPr id="3" name="TextBox 2">
            <a:extLst>
              <a:ext uri="{FF2B5EF4-FFF2-40B4-BE49-F238E27FC236}">
                <a16:creationId xmlns:a16="http://schemas.microsoft.com/office/drawing/2014/main" id="{4D3F6B79-C025-A6BF-3E70-4113FC212AB6}"/>
              </a:ext>
            </a:extLst>
          </p:cNvPr>
          <p:cNvSpPr txBox="1"/>
          <p:nvPr/>
        </p:nvSpPr>
        <p:spPr>
          <a:xfrm>
            <a:off x="158619" y="3000482"/>
            <a:ext cx="11579291" cy="2308324"/>
          </a:xfrm>
          <a:prstGeom prst="rect">
            <a:avLst/>
          </a:prstGeom>
          <a:solidFill>
            <a:srgbClr val="FFFFCC"/>
          </a:solidFill>
        </p:spPr>
        <p:txBody>
          <a:bodyPr wrap="square" rtlCol="0">
            <a:spAutoFit/>
          </a:bodyPr>
          <a:lstStyle/>
          <a:p>
            <a:pPr lvl="1">
              <a:buFont typeface="Arial" panose="020B0604020202020204" pitchFamily="34" charset="0"/>
              <a:buChar char="•"/>
            </a:pPr>
            <a:r>
              <a:rPr lang="en-GB" sz="1200" b="1" i="0" dirty="0">
                <a:solidFill>
                  <a:srgbClr val="0070C0"/>
                </a:solidFill>
                <a:effectLst/>
                <a:latin typeface="Open Sans" panose="020B0606030504020204" pitchFamily="34" charset="0"/>
              </a:rPr>
              <a:t>From: https://www.ninds.nih.gov/health-information/disorders/amyotrophic-lateral-sclerosis-als#:~:text=Riluzole%20(Rilutek)%20is%20an%20oral,survival%20by%20a%20few%20months. </a:t>
            </a:r>
          </a:p>
          <a:p>
            <a:pPr lvl="1"/>
            <a:endParaRPr lang="en-GB" sz="1200" b="1" dirty="0">
              <a:solidFill>
                <a:srgbClr val="0070C0"/>
              </a:solidFill>
              <a:latin typeface="Open Sans" panose="020B0606030504020204" pitchFamily="34" charset="0"/>
            </a:endParaRPr>
          </a:p>
          <a:p>
            <a:pPr lvl="1"/>
            <a:r>
              <a:rPr lang="en-GB" sz="1200" b="1" dirty="0">
                <a:solidFill>
                  <a:srgbClr val="0070C0"/>
                </a:solidFill>
                <a:latin typeface="Open Sans" panose="020B0606030504020204" pitchFamily="34" charset="0"/>
              </a:rPr>
              <a:t>For ALS:-</a:t>
            </a:r>
            <a:endParaRPr lang="en-GB" sz="1200" b="1" i="0" dirty="0">
              <a:solidFill>
                <a:srgbClr val="0070C0"/>
              </a:solidFill>
              <a:effectLst/>
              <a:latin typeface="Open Sans" panose="020B0606030504020204" pitchFamily="34" charset="0"/>
            </a:endParaRPr>
          </a:p>
          <a:p>
            <a:pPr algn="l">
              <a:buFont typeface="Arial" panose="020B0604020202020204" pitchFamily="34" charset="0"/>
              <a:buChar char="•"/>
            </a:pPr>
            <a:endParaRPr lang="en-GB" sz="1200" dirty="0">
              <a:solidFill>
                <a:srgbClr val="212529"/>
              </a:solidFill>
              <a:latin typeface="Open Sans" panose="020B0606030504020204" pitchFamily="34" charset="0"/>
            </a:endParaRPr>
          </a:p>
          <a:p>
            <a:pPr algn="l">
              <a:buFont typeface="Arial" panose="020B0604020202020204" pitchFamily="34" charset="0"/>
              <a:buChar char="•"/>
            </a:pPr>
            <a:r>
              <a:rPr lang="en-GB" sz="1200" b="0" i="0" dirty="0" err="1">
                <a:solidFill>
                  <a:srgbClr val="0070C0"/>
                </a:solidFill>
                <a:effectLst/>
                <a:latin typeface="Open Sans" panose="020B0606030504020204" pitchFamily="34" charset="0"/>
              </a:rPr>
              <a:t>Riluzole</a:t>
            </a:r>
            <a:r>
              <a:rPr lang="en-GB" sz="1200" b="0" i="0" dirty="0">
                <a:solidFill>
                  <a:srgbClr val="0070C0"/>
                </a:solidFill>
                <a:effectLst/>
                <a:latin typeface="Open Sans" panose="020B0606030504020204" pitchFamily="34" charset="0"/>
              </a:rPr>
              <a:t> (</a:t>
            </a:r>
            <a:r>
              <a:rPr lang="en-GB" sz="1200" b="0" i="0" dirty="0" err="1">
                <a:solidFill>
                  <a:srgbClr val="0070C0"/>
                </a:solidFill>
                <a:effectLst/>
                <a:latin typeface="Open Sans" panose="020B0606030504020204" pitchFamily="34" charset="0"/>
              </a:rPr>
              <a:t>Rilutek</a:t>
            </a:r>
            <a:r>
              <a:rPr lang="en-GB" sz="1200" b="0" i="0" dirty="0">
                <a:solidFill>
                  <a:srgbClr val="0070C0"/>
                </a:solidFill>
                <a:effectLst/>
                <a:latin typeface="Open Sans" panose="020B0606030504020204" pitchFamily="34" charset="0"/>
              </a:rPr>
              <a:t>) is an oral medication believed to reduce damage to motor neurons by decreasing levels of glutamate, which transports messages between nerve cells and motor neurons. Clinical trials in people with ALS showed that </a:t>
            </a:r>
            <a:r>
              <a:rPr lang="en-GB" sz="1200" b="0" i="0" dirty="0" err="1">
                <a:solidFill>
                  <a:srgbClr val="0070C0"/>
                </a:solidFill>
                <a:effectLst/>
                <a:latin typeface="Open Sans" panose="020B0606030504020204" pitchFamily="34" charset="0"/>
              </a:rPr>
              <a:t>riluzole</a:t>
            </a:r>
            <a:r>
              <a:rPr lang="en-GB" sz="1200" b="0" i="0" dirty="0">
                <a:solidFill>
                  <a:srgbClr val="0070C0"/>
                </a:solidFill>
                <a:effectLst/>
                <a:latin typeface="Open Sans" panose="020B0606030504020204" pitchFamily="34" charset="0"/>
              </a:rPr>
              <a:t> prolongs survival by a few months. The thickened liquid form (</a:t>
            </a:r>
            <a:r>
              <a:rPr lang="en-GB" sz="1200" b="0" i="0" dirty="0" err="1">
                <a:solidFill>
                  <a:srgbClr val="0070C0"/>
                </a:solidFill>
                <a:effectLst/>
                <a:latin typeface="Open Sans" panose="020B0606030504020204" pitchFamily="34" charset="0"/>
              </a:rPr>
              <a:t>Tiglutik</a:t>
            </a:r>
            <a:r>
              <a:rPr lang="en-GB" sz="1200" b="0" i="0" dirty="0">
                <a:solidFill>
                  <a:srgbClr val="0070C0"/>
                </a:solidFill>
                <a:effectLst/>
                <a:latin typeface="Open Sans" panose="020B0606030504020204" pitchFamily="34" charset="0"/>
              </a:rPr>
              <a:t>) or the tablet (</a:t>
            </a:r>
            <a:r>
              <a:rPr lang="en-GB" sz="1200" b="0" i="0" dirty="0" err="1">
                <a:solidFill>
                  <a:srgbClr val="0070C0"/>
                </a:solidFill>
                <a:effectLst/>
                <a:latin typeface="Open Sans" panose="020B0606030504020204" pitchFamily="34" charset="0"/>
              </a:rPr>
              <a:t>Exservan</a:t>
            </a:r>
            <a:r>
              <a:rPr lang="en-GB" sz="1200" b="0" i="0" dirty="0">
                <a:solidFill>
                  <a:srgbClr val="0070C0"/>
                </a:solidFill>
                <a:effectLst/>
                <a:latin typeface="Open Sans" panose="020B0606030504020204" pitchFamily="34" charset="0"/>
              </a:rPr>
              <a:t>) that dissolves on the tongue may be preferred if you have swallowing difficulties.</a:t>
            </a:r>
          </a:p>
          <a:p>
            <a:pPr algn="l">
              <a:buFont typeface="Arial" panose="020B0604020202020204" pitchFamily="34" charset="0"/>
              <a:buChar char="•"/>
            </a:pPr>
            <a:r>
              <a:rPr lang="en-GB" sz="1200" b="0" i="0" dirty="0" err="1">
                <a:solidFill>
                  <a:srgbClr val="0070C0"/>
                </a:solidFill>
                <a:effectLst/>
                <a:latin typeface="Open Sans" panose="020B0606030504020204" pitchFamily="34" charset="0"/>
              </a:rPr>
              <a:t>Edaravone</a:t>
            </a:r>
            <a:r>
              <a:rPr lang="en-GB" sz="1200" b="0" i="0" dirty="0">
                <a:solidFill>
                  <a:srgbClr val="0070C0"/>
                </a:solidFill>
                <a:effectLst/>
                <a:latin typeface="Open Sans" panose="020B0606030504020204" pitchFamily="34" charset="0"/>
              </a:rPr>
              <a:t> (</a:t>
            </a:r>
            <a:r>
              <a:rPr lang="en-GB" sz="1200" b="0" i="0" dirty="0" err="1">
                <a:solidFill>
                  <a:srgbClr val="0070C0"/>
                </a:solidFill>
                <a:effectLst/>
                <a:latin typeface="Open Sans" panose="020B0606030504020204" pitchFamily="34" charset="0"/>
              </a:rPr>
              <a:t>Radicava</a:t>
            </a:r>
            <a:r>
              <a:rPr lang="en-GB" sz="1200" b="0" i="0" dirty="0">
                <a:solidFill>
                  <a:srgbClr val="0070C0"/>
                </a:solidFill>
                <a:effectLst/>
                <a:latin typeface="Open Sans" panose="020B0606030504020204" pitchFamily="34" charset="0"/>
              </a:rPr>
              <a:t>) is given intravenously and has been shown to slow the decline in clinical assessment of daily functioning in people with ALS.</a:t>
            </a:r>
          </a:p>
          <a:p>
            <a:pPr algn="l">
              <a:buFont typeface="Arial" panose="020B0604020202020204" pitchFamily="34" charset="0"/>
              <a:buChar char="•"/>
            </a:pPr>
            <a:endParaRPr lang="en-GB" sz="1200" b="0" i="0" dirty="0">
              <a:solidFill>
                <a:srgbClr val="0070C0"/>
              </a:solidFill>
              <a:effectLst/>
              <a:latin typeface="Open Sans" panose="020B0606030504020204" pitchFamily="34" charset="0"/>
            </a:endParaRPr>
          </a:p>
          <a:p>
            <a:pPr algn="l"/>
            <a:r>
              <a:rPr lang="en-GB" sz="1200" b="0" i="0" dirty="0">
                <a:solidFill>
                  <a:srgbClr val="0070C0"/>
                </a:solidFill>
                <a:effectLst/>
                <a:latin typeface="Open Sans" panose="020B0606030504020204" pitchFamily="34" charset="0"/>
              </a:rPr>
              <a:t>Other medications may be prescribed to help you manage symptoms including muscle cramps, stiffness, excess saliva and phlegm, and the unwanted episodes of crying and/or laughing, or other emotional displays. Medications may also help you with any pain, depression, sleep disturbances, and constipation.</a:t>
            </a:r>
            <a:endParaRPr lang="en-GB" dirty="0"/>
          </a:p>
        </p:txBody>
      </p:sp>
    </p:spTree>
    <p:extLst>
      <p:ext uri="{BB962C8B-B14F-4D97-AF65-F5344CB8AC3E}">
        <p14:creationId xmlns:p14="http://schemas.microsoft.com/office/powerpoint/2010/main" val="14892368"/>
      </p:ext>
    </p:extLst>
  </p:cSld>
  <p:clrMapOvr>
    <a:masterClrMapping/>
  </p:clrMapOvr>
  <mc:AlternateContent xmlns:mc="http://schemas.openxmlformats.org/markup-compatibility/2006" xmlns:p14="http://schemas.microsoft.com/office/powerpoint/2010/main">
    <mc:Choice Requires="p14">
      <p:transition spd="slow" p14:dur="2000" advTm="241426"/>
    </mc:Choice>
    <mc:Fallback xmlns="">
      <p:transition spd="slow" advTm="24142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7DAF5-320B-B3A1-85FF-FDD008FCF7AB}"/>
              </a:ext>
            </a:extLst>
          </p:cNvPr>
          <p:cNvSpPr>
            <a:spLocks noGrp="1"/>
          </p:cNvSpPr>
          <p:nvPr>
            <p:ph type="title"/>
          </p:nvPr>
        </p:nvSpPr>
        <p:spPr>
          <a:xfrm>
            <a:off x="245706" y="235351"/>
            <a:ext cx="11700588" cy="492437"/>
          </a:xfrm>
        </p:spPr>
        <p:txBody>
          <a:bodyPr>
            <a:normAutofit fontScale="90000"/>
          </a:bodyPr>
          <a:lstStyle/>
          <a:p>
            <a:r>
              <a:rPr lang="en-GB" b="1" dirty="0">
                <a:solidFill>
                  <a:srgbClr val="0070C0"/>
                </a:solidFill>
              </a:rPr>
              <a:t>Environmental factors</a:t>
            </a:r>
          </a:p>
        </p:txBody>
      </p:sp>
      <p:sp>
        <p:nvSpPr>
          <p:cNvPr id="3" name="Content Placeholder 2">
            <a:extLst>
              <a:ext uri="{FF2B5EF4-FFF2-40B4-BE49-F238E27FC236}">
                <a16:creationId xmlns:a16="http://schemas.microsoft.com/office/drawing/2014/main" id="{87B631AC-491F-D895-E0A3-DE1114E2DF95}"/>
              </a:ext>
            </a:extLst>
          </p:cNvPr>
          <p:cNvSpPr>
            <a:spLocks noGrp="1"/>
          </p:cNvSpPr>
          <p:nvPr>
            <p:ph idx="1"/>
          </p:nvPr>
        </p:nvSpPr>
        <p:spPr>
          <a:xfrm>
            <a:off x="317241" y="2211355"/>
            <a:ext cx="11700588" cy="3254990"/>
          </a:xfrm>
          <a:solidFill>
            <a:srgbClr val="FFFFCC"/>
          </a:solidFill>
        </p:spPr>
        <p:txBody>
          <a:bodyPr/>
          <a:lstStyle/>
          <a:p>
            <a:r>
              <a:rPr lang="en-GB" dirty="0">
                <a:solidFill>
                  <a:srgbClr val="0070C0"/>
                </a:solidFill>
              </a:rPr>
              <a:t>The importance of space for chorea. – hallways/ toilets…</a:t>
            </a:r>
          </a:p>
          <a:p>
            <a:r>
              <a:rPr lang="en-GB" dirty="0">
                <a:solidFill>
                  <a:srgbClr val="0070C0"/>
                </a:solidFill>
              </a:rPr>
              <a:t>Wet rooms</a:t>
            </a:r>
          </a:p>
          <a:p>
            <a:r>
              <a:rPr lang="en-GB" dirty="0">
                <a:solidFill>
                  <a:srgbClr val="0070C0"/>
                </a:solidFill>
              </a:rPr>
              <a:t>Rounded furniture edges</a:t>
            </a:r>
          </a:p>
          <a:p>
            <a:r>
              <a:rPr lang="en-GB" dirty="0">
                <a:solidFill>
                  <a:srgbClr val="0070C0"/>
                </a:solidFill>
              </a:rPr>
              <a:t>Good flooring and lighting</a:t>
            </a:r>
          </a:p>
          <a:p>
            <a:r>
              <a:rPr lang="en-GB" dirty="0">
                <a:solidFill>
                  <a:srgbClr val="0070C0"/>
                </a:solidFill>
              </a:rPr>
              <a:t>Flat paths</a:t>
            </a:r>
          </a:p>
          <a:p>
            <a:r>
              <a:rPr lang="en-GB" dirty="0">
                <a:solidFill>
                  <a:srgbClr val="0070C0"/>
                </a:solidFill>
              </a:rPr>
              <a:t>Accessible gardens</a:t>
            </a:r>
          </a:p>
          <a:p>
            <a:endParaRPr lang="en-GB" dirty="0"/>
          </a:p>
          <a:p>
            <a:endParaRPr lang="en-GB" dirty="0"/>
          </a:p>
        </p:txBody>
      </p:sp>
    </p:spTree>
    <p:extLst>
      <p:ext uri="{BB962C8B-B14F-4D97-AF65-F5344CB8AC3E}">
        <p14:creationId xmlns:p14="http://schemas.microsoft.com/office/powerpoint/2010/main" val="2750351535"/>
      </p:ext>
    </p:extLst>
  </p:cSld>
  <p:clrMapOvr>
    <a:masterClrMapping/>
  </p:clrMapOvr>
  <mc:AlternateContent xmlns:mc="http://schemas.openxmlformats.org/markup-compatibility/2006" xmlns:p14="http://schemas.microsoft.com/office/powerpoint/2010/main">
    <mc:Choice Requires="p14">
      <p:transition spd="slow" p14:dur="2000" advTm="178137"/>
    </mc:Choice>
    <mc:Fallback xmlns="">
      <p:transition spd="slow" advTm="17813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F156C-6E96-AC67-9A7C-1D7E3C0FC02D}"/>
              </a:ext>
            </a:extLst>
          </p:cNvPr>
          <p:cNvSpPr>
            <a:spLocks noGrp="1"/>
          </p:cNvSpPr>
          <p:nvPr>
            <p:ph type="title"/>
          </p:nvPr>
        </p:nvSpPr>
        <p:spPr>
          <a:xfrm>
            <a:off x="363115" y="477948"/>
            <a:ext cx="11560629" cy="539089"/>
          </a:xfrm>
        </p:spPr>
        <p:txBody>
          <a:bodyPr>
            <a:normAutofit fontScale="90000"/>
          </a:bodyPr>
          <a:lstStyle/>
          <a:p>
            <a:r>
              <a:rPr lang="en-GB" b="1" dirty="0">
                <a:solidFill>
                  <a:srgbClr val="0070C0"/>
                </a:solidFill>
              </a:rPr>
              <a:t>Psychological and Sociocultural impact of movement disorders</a:t>
            </a:r>
          </a:p>
        </p:txBody>
      </p:sp>
      <p:sp>
        <p:nvSpPr>
          <p:cNvPr id="3" name="Content Placeholder 2">
            <a:extLst>
              <a:ext uri="{FF2B5EF4-FFF2-40B4-BE49-F238E27FC236}">
                <a16:creationId xmlns:a16="http://schemas.microsoft.com/office/drawing/2014/main" id="{42BAED1B-8E45-7D7C-3E4B-89D968C371C4}"/>
              </a:ext>
            </a:extLst>
          </p:cNvPr>
          <p:cNvSpPr>
            <a:spLocks noGrp="1"/>
          </p:cNvSpPr>
          <p:nvPr>
            <p:ph idx="1"/>
          </p:nvPr>
        </p:nvSpPr>
        <p:spPr>
          <a:xfrm>
            <a:off x="315685" y="2015732"/>
            <a:ext cx="11655491" cy="3450613"/>
          </a:xfrm>
          <a:solidFill>
            <a:srgbClr val="FFFFCC"/>
          </a:solidFill>
        </p:spPr>
        <p:txBody>
          <a:bodyPr>
            <a:normAutofit fontScale="92500" lnSpcReduction="20000"/>
          </a:bodyPr>
          <a:lstStyle/>
          <a:p>
            <a:r>
              <a:rPr lang="en-GB" dirty="0">
                <a:solidFill>
                  <a:srgbClr val="0070C0"/>
                </a:solidFill>
              </a:rPr>
              <a:t>Reducing the impact of:  </a:t>
            </a:r>
          </a:p>
          <a:p>
            <a:r>
              <a:rPr lang="en-GB" dirty="0">
                <a:solidFill>
                  <a:srgbClr val="0070C0"/>
                </a:solidFill>
              </a:rPr>
              <a:t>Changes to body image.   Shame about movement disorder can be socially disabling, and feeds depression, and depression feeds embarrassment…</a:t>
            </a:r>
          </a:p>
          <a:p>
            <a:r>
              <a:rPr lang="en-GB" dirty="0">
                <a:solidFill>
                  <a:srgbClr val="0070C0"/>
                </a:solidFill>
              </a:rPr>
              <a:t>Tips- encourage telling self what they would tell someone they love; share thoughts and feelings about embarrassment with trusted friends / family / caregivers– go out and about in their company; join a support group. </a:t>
            </a:r>
          </a:p>
          <a:p>
            <a:r>
              <a:rPr lang="en-GB" dirty="0">
                <a:solidFill>
                  <a:srgbClr val="0070C0"/>
                </a:solidFill>
              </a:rPr>
              <a:t>Attitudes of others – staring / comments / impatience – the importance of education. </a:t>
            </a:r>
          </a:p>
          <a:p>
            <a:r>
              <a:rPr lang="en-GB" dirty="0">
                <a:solidFill>
                  <a:srgbClr val="0070C0"/>
                </a:solidFill>
              </a:rPr>
              <a:t>Careful caregiver assessment is essential – can they really cope? </a:t>
            </a:r>
          </a:p>
          <a:p>
            <a:endParaRPr lang="en-GB" dirty="0"/>
          </a:p>
        </p:txBody>
      </p:sp>
    </p:spTree>
    <p:extLst>
      <p:ext uri="{BB962C8B-B14F-4D97-AF65-F5344CB8AC3E}">
        <p14:creationId xmlns:p14="http://schemas.microsoft.com/office/powerpoint/2010/main" val="1539649930"/>
      </p:ext>
    </p:extLst>
  </p:cSld>
  <p:clrMapOvr>
    <a:masterClrMapping/>
  </p:clrMapOvr>
  <mc:AlternateContent xmlns:mc="http://schemas.openxmlformats.org/markup-compatibility/2006" xmlns:p14="http://schemas.microsoft.com/office/powerpoint/2010/main">
    <mc:Choice Requires="p14">
      <p:transition spd="slow" p14:dur="2000" advTm="164811"/>
    </mc:Choice>
    <mc:Fallback xmlns="">
      <p:transition spd="slow" advTm="16481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487BE-7274-6A0B-F0A0-4BCB82F172F3}"/>
              </a:ext>
            </a:extLst>
          </p:cNvPr>
          <p:cNvSpPr>
            <a:spLocks noGrp="1"/>
          </p:cNvSpPr>
          <p:nvPr>
            <p:ph type="title"/>
          </p:nvPr>
        </p:nvSpPr>
        <p:spPr/>
        <p:txBody>
          <a:bodyPr/>
          <a:lstStyle/>
          <a:p>
            <a:r>
              <a:rPr lang="en-GB" b="1" dirty="0" err="1">
                <a:solidFill>
                  <a:srgbClr val="0070C0"/>
                </a:solidFill>
              </a:rPr>
              <a:t>Politicoeconomic</a:t>
            </a:r>
            <a:r>
              <a:rPr lang="en-GB" b="1" dirty="0">
                <a:solidFill>
                  <a:srgbClr val="0070C0"/>
                </a:solidFill>
              </a:rPr>
              <a:t> factors</a:t>
            </a:r>
          </a:p>
        </p:txBody>
      </p:sp>
      <p:sp>
        <p:nvSpPr>
          <p:cNvPr id="3" name="Content Placeholder 2">
            <a:extLst>
              <a:ext uri="{FF2B5EF4-FFF2-40B4-BE49-F238E27FC236}">
                <a16:creationId xmlns:a16="http://schemas.microsoft.com/office/drawing/2014/main" id="{995D0DBA-913E-2FC0-2E52-3DCCADF8BFB1}"/>
              </a:ext>
            </a:extLst>
          </p:cNvPr>
          <p:cNvSpPr>
            <a:spLocks noGrp="1"/>
          </p:cNvSpPr>
          <p:nvPr>
            <p:ph idx="1"/>
          </p:nvPr>
        </p:nvSpPr>
        <p:spPr>
          <a:xfrm>
            <a:off x="838200" y="1927993"/>
            <a:ext cx="10515600" cy="3002014"/>
          </a:xfrm>
          <a:solidFill>
            <a:srgbClr val="FFFFCC"/>
          </a:solidFill>
        </p:spPr>
        <p:txBody>
          <a:bodyPr/>
          <a:lstStyle/>
          <a:p>
            <a:r>
              <a:rPr lang="en-GB" dirty="0">
                <a:solidFill>
                  <a:srgbClr val="0070C0"/>
                </a:solidFill>
              </a:rPr>
              <a:t>Good assessment and presentation of costs of providing equipment at home compared to the need for institutional care can help secure funds for aids such as – handrails; hoists; wet-room conversion; suitable car and so on. </a:t>
            </a:r>
          </a:p>
          <a:p>
            <a:r>
              <a:rPr lang="en-GB" dirty="0">
                <a:solidFill>
                  <a:srgbClr val="0070C0"/>
                </a:solidFill>
              </a:rPr>
              <a:t>Seek out friendly, and suitably equipped cab companies.</a:t>
            </a:r>
          </a:p>
          <a:p>
            <a:r>
              <a:rPr lang="en-GB" dirty="0">
                <a:solidFill>
                  <a:srgbClr val="0070C0"/>
                </a:solidFill>
              </a:rPr>
              <a:t>Argue for needs of family caregivers as well as the patient. </a:t>
            </a:r>
          </a:p>
        </p:txBody>
      </p:sp>
    </p:spTree>
    <p:extLst>
      <p:ext uri="{BB962C8B-B14F-4D97-AF65-F5344CB8AC3E}">
        <p14:creationId xmlns:p14="http://schemas.microsoft.com/office/powerpoint/2010/main" val="2459122320"/>
      </p:ext>
    </p:extLst>
  </p:cSld>
  <p:clrMapOvr>
    <a:masterClrMapping/>
  </p:clrMapOvr>
  <mc:AlternateContent xmlns:mc="http://schemas.openxmlformats.org/markup-compatibility/2006" xmlns:p14="http://schemas.microsoft.com/office/powerpoint/2010/main">
    <mc:Choice Requires="p14">
      <p:transition spd="slow" p14:dur="2000" advTm="232849"/>
    </mc:Choice>
    <mc:Fallback xmlns="">
      <p:transition spd="slow" advTm="23284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EFAC4-CB6F-CFF9-9D39-36FC0B50D06B}"/>
              </a:ext>
            </a:extLst>
          </p:cNvPr>
          <p:cNvSpPr>
            <a:spLocks noGrp="1"/>
          </p:cNvSpPr>
          <p:nvPr>
            <p:ph type="title"/>
          </p:nvPr>
        </p:nvSpPr>
        <p:spPr/>
        <p:txBody>
          <a:bodyPr>
            <a:normAutofit/>
          </a:bodyPr>
          <a:lstStyle/>
          <a:p>
            <a:pPr algn="ctr"/>
            <a:r>
              <a:rPr lang="en-GB" b="1" dirty="0">
                <a:solidFill>
                  <a:srgbClr val="0070C0"/>
                </a:solidFill>
              </a:rPr>
              <a:t>‘Freezing’ in PD</a:t>
            </a:r>
            <a:br>
              <a:rPr lang="en-GB" b="1" dirty="0">
                <a:solidFill>
                  <a:srgbClr val="0070C0"/>
                </a:solidFill>
              </a:rPr>
            </a:br>
            <a:r>
              <a:rPr lang="en-GB" sz="1800" b="1" dirty="0">
                <a:solidFill>
                  <a:srgbClr val="0070C0"/>
                </a:solidFill>
              </a:rPr>
              <a:t>Relevance to Care Regarding all issues for all people with NDDs</a:t>
            </a:r>
          </a:p>
        </p:txBody>
      </p:sp>
      <p:sp>
        <p:nvSpPr>
          <p:cNvPr id="4" name="Content Placeholder 3">
            <a:extLst>
              <a:ext uri="{FF2B5EF4-FFF2-40B4-BE49-F238E27FC236}">
                <a16:creationId xmlns:a16="http://schemas.microsoft.com/office/drawing/2014/main" id="{58D658DB-D845-CF20-003B-CBFD66C36A91}"/>
              </a:ext>
            </a:extLst>
          </p:cNvPr>
          <p:cNvSpPr>
            <a:spLocks noGrp="1"/>
          </p:cNvSpPr>
          <p:nvPr>
            <p:ph idx="1"/>
          </p:nvPr>
        </p:nvSpPr>
        <p:spPr>
          <a:xfrm>
            <a:off x="5822303" y="2015731"/>
            <a:ext cx="6167534" cy="3450613"/>
          </a:xfrm>
        </p:spPr>
        <p:txBody>
          <a:bodyPr>
            <a:normAutofit fontScale="85000" lnSpcReduction="20000"/>
          </a:bodyPr>
          <a:lstStyle/>
          <a:p>
            <a:r>
              <a:rPr lang="en-GB" dirty="0">
                <a:solidFill>
                  <a:srgbClr val="0070C0"/>
                </a:solidFill>
              </a:rPr>
              <a:t>4 cardinal PD symptoms: bradykinesia, tremor, rigidity, postural instability.</a:t>
            </a:r>
          </a:p>
          <a:p>
            <a:r>
              <a:rPr lang="en-GB" dirty="0">
                <a:solidFill>
                  <a:srgbClr val="0070C0"/>
                </a:solidFill>
              </a:rPr>
              <a:t>Freezing of gait (</a:t>
            </a:r>
            <a:r>
              <a:rPr lang="en-GB" dirty="0" err="1">
                <a:solidFill>
                  <a:srgbClr val="0070C0"/>
                </a:solidFill>
              </a:rPr>
              <a:t>F.o.G</a:t>
            </a:r>
            <a:r>
              <a:rPr lang="en-GB" dirty="0">
                <a:solidFill>
                  <a:srgbClr val="0070C0"/>
                </a:solidFill>
              </a:rPr>
              <a:t>.) = among most debilitating PD symptoms.  </a:t>
            </a:r>
          </a:p>
          <a:p>
            <a:r>
              <a:rPr lang="en-GB" dirty="0">
                <a:solidFill>
                  <a:srgbClr val="0070C0"/>
                </a:solidFill>
              </a:rPr>
              <a:t>Contributes to falls and hospitalisation /nursing home admission.</a:t>
            </a:r>
          </a:p>
          <a:p>
            <a:r>
              <a:rPr lang="en-GB" dirty="0">
                <a:solidFill>
                  <a:srgbClr val="0070C0"/>
                </a:solidFill>
              </a:rPr>
              <a:t>When medication / surgery fail to manage this, non-pharmacological approaches are key.</a:t>
            </a:r>
          </a:p>
          <a:p>
            <a:r>
              <a:rPr lang="en-GB" dirty="0">
                <a:solidFill>
                  <a:srgbClr val="0070C0"/>
                </a:solidFill>
              </a:rPr>
              <a:t>3 </a:t>
            </a:r>
            <a:r>
              <a:rPr lang="en-GB" dirty="0" err="1">
                <a:solidFill>
                  <a:srgbClr val="0070C0"/>
                </a:solidFill>
              </a:rPr>
              <a:t>F.o.G</a:t>
            </a:r>
            <a:r>
              <a:rPr lang="en-GB" dirty="0">
                <a:solidFill>
                  <a:srgbClr val="0070C0"/>
                </a:solidFill>
              </a:rPr>
              <a:t>. types identified: purely akinesia form, tremble in place form, shuffling form – the first is rarest.  </a:t>
            </a:r>
          </a:p>
        </p:txBody>
      </p:sp>
      <p:pic>
        <p:nvPicPr>
          <p:cNvPr id="1026" name="Picture 2" descr="Sensors 19 01277 g001">
            <a:extLst>
              <a:ext uri="{FF2B5EF4-FFF2-40B4-BE49-F238E27FC236}">
                <a16:creationId xmlns:a16="http://schemas.microsoft.com/office/drawing/2014/main" id="{E08BB7A1-4118-1817-105D-B70F446728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162" y="2076378"/>
            <a:ext cx="5554826" cy="390454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35494B8-8422-28CC-FF3A-4E03C1F0A41F}"/>
              </a:ext>
            </a:extLst>
          </p:cNvPr>
          <p:cNvSpPr txBox="1"/>
          <p:nvPr/>
        </p:nvSpPr>
        <p:spPr>
          <a:xfrm>
            <a:off x="5952932" y="5380758"/>
            <a:ext cx="6102220" cy="600164"/>
          </a:xfrm>
          <a:prstGeom prst="rect">
            <a:avLst/>
          </a:prstGeom>
          <a:noFill/>
        </p:spPr>
        <p:txBody>
          <a:bodyPr wrap="square">
            <a:spAutoFit/>
          </a:bodyPr>
          <a:lstStyle/>
          <a:p>
            <a:r>
              <a:rPr lang="en-GB" sz="1100" b="0" i="0" dirty="0">
                <a:solidFill>
                  <a:srgbClr val="0070C0"/>
                </a:solidFill>
                <a:effectLst/>
                <a:latin typeface="helvetica neue"/>
              </a:rPr>
              <a:t>Sweeney D, Quinlan LR, Browne P, Richardson M, </a:t>
            </a:r>
            <a:r>
              <a:rPr lang="en-GB" sz="1100" b="0" i="0" dirty="0" err="1">
                <a:solidFill>
                  <a:srgbClr val="0070C0"/>
                </a:solidFill>
                <a:effectLst/>
                <a:latin typeface="helvetica neue"/>
              </a:rPr>
              <a:t>Meskell</a:t>
            </a:r>
            <a:r>
              <a:rPr lang="en-GB" sz="1100" b="0" i="0" dirty="0">
                <a:solidFill>
                  <a:srgbClr val="0070C0"/>
                </a:solidFill>
                <a:effectLst/>
                <a:latin typeface="helvetica neue"/>
              </a:rPr>
              <a:t> P, </a:t>
            </a:r>
            <a:r>
              <a:rPr lang="en-GB" sz="1100" b="0" i="0" dirty="0" err="1">
                <a:solidFill>
                  <a:srgbClr val="0070C0"/>
                </a:solidFill>
                <a:effectLst/>
                <a:latin typeface="helvetica neue"/>
              </a:rPr>
              <a:t>ÓLaighin</a:t>
            </a:r>
            <a:r>
              <a:rPr lang="en-GB" sz="1100" b="0" i="0" dirty="0">
                <a:solidFill>
                  <a:srgbClr val="0070C0"/>
                </a:solidFill>
                <a:effectLst/>
                <a:latin typeface="helvetica neue"/>
              </a:rPr>
              <a:t> G. A Technological Review of Wearable Cueing Devices Addressing Freezing of Gait in Parkinson’s Disease. </a:t>
            </a:r>
            <a:r>
              <a:rPr lang="en-GB" sz="1100" b="0" i="1" dirty="0">
                <a:solidFill>
                  <a:srgbClr val="0070C0"/>
                </a:solidFill>
                <a:effectLst/>
                <a:latin typeface="helvetica neue"/>
              </a:rPr>
              <a:t>Sensors</a:t>
            </a:r>
            <a:r>
              <a:rPr lang="en-GB" sz="1100" b="0" i="0" dirty="0">
                <a:solidFill>
                  <a:srgbClr val="0070C0"/>
                </a:solidFill>
                <a:effectLst/>
                <a:latin typeface="helvetica neue"/>
              </a:rPr>
              <a:t>. 2019; 19(6):1277. https://doi.org/10.3390/s19061277</a:t>
            </a:r>
            <a:endParaRPr lang="en-GB" sz="1100" dirty="0">
              <a:solidFill>
                <a:srgbClr val="0070C0"/>
              </a:solidFill>
            </a:endParaRPr>
          </a:p>
        </p:txBody>
      </p:sp>
    </p:spTree>
    <p:extLst>
      <p:ext uri="{BB962C8B-B14F-4D97-AF65-F5344CB8AC3E}">
        <p14:creationId xmlns:p14="http://schemas.microsoft.com/office/powerpoint/2010/main" val="1131169108"/>
      </p:ext>
    </p:extLst>
  </p:cSld>
  <p:clrMapOvr>
    <a:masterClrMapping/>
  </p:clrMapOvr>
  <mc:AlternateContent xmlns:mc="http://schemas.openxmlformats.org/markup-compatibility/2006" xmlns:p14="http://schemas.microsoft.com/office/powerpoint/2010/main">
    <mc:Choice Requires="p14">
      <p:transition spd="slow" p14:dur="2000" advTm="381884"/>
    </mc:Choice>
    <mc:Fallback xmlns="">
      <p:transition spd="slow" advTm="3818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ser cane">
            <a:extLst>
              <a:ext uri="{FF2B5EF4-FFF2-40B4-BE49-F238E27FC236}">
                <a16:creationId xmlns:a16="http://schemas.microsoft.com/office/drawing/2014/main" id="{D875D15B-F8FD-EC63-3494-49997813AF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506" y="571500"/>
            <a:ext cx="2547257" cy="189339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Our favorite tape to use is the blue &quot;painter's tape&quot; because it is bright and easy to see!">
            <a:extLst>
              <a:ext uri="{FF2B5EF4-FFF2-40B4-BE49-F238E27FC236}">
                <a16:creationId xmlns:a16="http://schemas.microsoft.com/office/drawing/2014/main" id="{E75F966C-DFCC-A4D6-2657-EDCE9C2C9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75" y="571501"/>
            <a:ext cx="2429264" cy="18933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6B32B75-2881-EE4E-CB16-12F3FE3C072A}"/>
              </a:ext>
            </a:extLst>
          </p:cNvPr>
          <p:cNvSpPr txBox="1"/>
          <p:nvPr/>
        </p:nvSpPr>
        <p:spPr>
          <a:xfrm>
            <a:off x="466531" y="4816878"/>
            <a:ext cx="2547257" cy="646331"/>
          </a:xfrm>
          <a:prstGeom prst="rect">
            <a:avLst/>
          </a:prstGeom>
          <a:noFill/>
        </p:spPr>
        <p:txBody>
          <a:bodyPr wrap="square">
            <a:spAutoFit/>
          </a:bodyPr>
          <a:lstStyle/>
          <a:p>
            <a:r>
              <a:rPr lang="en-GB" dirty="0">
                <a:solidFill>
                  <a:srgbClr val="0070C0"/>
                </a:solidFill>
              </a:rPr>
              <a:t>https://youtu.be/aaY3gz5tJSk</a:t>
            </a:r>
          </a:p>
        </p:txBody>
      </p:sp>
      <p:pic>
        <p:nvPicPr>
          <p:cNvPr id="7" name="Picture 6">
            <a:extLst>
              <a:ext uri="{FF2B5EF4-FFF2-40B4-BE49-F238E27FC236}">
                <a16:creationId xmlns:a16="http://schemas.microsoft.com/office/drawing/2014/main" id="{B41CABAC-E161-E2FE-DFFC-777732FBDE4F}"/>
              </a:ext>
            </a:extLst>
          </p:cNvPr>
          <p:cNvPicPr>
            <a:picLocks noChangeAspect="1"/>
          </p:cNvPicPr>
          <p:nvPr/>
        </p:nvPicPr>
        <p:blipFill rotWithShape="1">
          <a:blip r:embed="rId4"/>
          <a:srcRect l="14464" t="17823" r="43367" b="31837"/>
          <a:stretch/>
        </p:blipFill>
        <p:spPr>
          <a:xfrm>
            <a:off x="3344862" y="3288236"/>
            <a:ext cx="3290726" cy="2209744"/>
          </a:xfrm>
          <a:prstGeom prst="rect">
            <a:avLst/>
          </a:prstGeom>
        </p:spPr>
      </p:pic>
      <p:pic>
        <p:nvPicPr>
          <p:cNvPr id="9" name="Picture 8">
            <a:extLst>
              <a:ext uri="{FF2B5EF4-FFF2-40B4-BE49-F238E27FC236}">
                <a16:creationId xmlns:a16="http://schemas.microsoft.com/office/drawing/2014/main" id="{FB7DB1EC-3425-416E-CA38-2CA5396DDA17}"/>
              </a:ext>
            </a:extLst>
          </p:cNvPr>
          <p:cNvPicPr>
            <a:picLocks noChangeAspect="1"/>
          </p:cNvPicPr>
          <p:nvPr/>
        </p:nvPicPr>
        <p:blipFill rotWithShape="1">
          <a:blip r:embed="rId5"/>
          <a:srcRect l="27651" t="17550" r="45358" b="45714"/>
          <a:stretch/>
        </p:blipFill>
        <p:spPr>
          <a:xfrm>
            <a:off x="6954286" y="3288236"/>
            <a:ext cx="3290726" cy="2519265"/>
          </a:xfrm>
          <a:prstGeom prst="rect">
            <a:avLst/>
          </a:prstGeom>
        </p:spPr>
      </p:pic>
      <p:sp>
        <p:nvSpPr>
          <p:cNvPr id="11" name="TextBox 10">
            <a:extLst>
              <a:ext uri="{FF2B5EF4-FFF2-40B4-BE49-F238E27FC236}">
                <a16:creationId xmlns:a16="http://schemas.microsoft.com/office/drawing/2014/main" id="{926248A4-85C5-9B8E-B8D3-5AE8FA3B6001}"/>
              </a:ext>
            </a:extLst>
          </p:cNvPr>
          <p:cNvSpPr txBox="1"/>
          <p:nvPr/>
        </p:nvSpPr>
        <p:spPr>
          <a:xfrm>
            <a:off x="6954286" y="940143"/>
            <a:ext cx="3508310" cy="923330"/>
          </a:xfrm>
          <a:prstGeom prst="rect">
            <a:avLst/>
          </a:prstGeom>
          <a:noFill/>
        </p:spPr>
        <p:txBody>
          <a:bodyPr wrap="square">
            <a:spAutoFit/>
          </a:bodyPr>
          <a:lstStyle/>
          <a:p>
            <a:r>
              <a:rPr lang="en-GB" dirty="0">
                <a:solidFill>
                  <a:srgbClr val="0070C0"/>
                </a:solidFill>
              </a:rPr>
              <a:t>https://movementdisorders.ufhealth.org/2011/11/23/physical-therapy-tips-for-freezing-of-gait/</a:t>
            </a:r>
          </a:p>
        </p:txBody>
      </p:sp>
    </p:spTree>
    <p:extLst>
      <p:ext uri="{BB962C8B-B14F-4D97-AF65-F5344CB8AC3E}">
        <p14:creationId xmlns:p14="http://schemas.microsoft.com/office/powerpoint/2010/main" val="873207125"/>
      </p:ext>
    </p:extLst>
  </p:cSld>
  <p:clrMapOvr>
    <a:masterClrMapping/>
  </p:clrMapOvr>
  <mc:AlternateContent xmlns:mc="http://schemas.openxmlformats.org/markup-compatibility/2006" xmlns:p14="http://schemas.microsoft.com/office/powerpoint/2010/main">
    <mc:Choice Requires="p14">
      <p:transition spd="slow" p14:dur="2000" advTm="101468"/>
    </mc:Choice>
    <mc:Fallback xmlns="">
      <p:transition spd="slow" advTm="1014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1C356-696F-7198-ACD5-F1F920A3EA76}"/>
              </a:ext>
            </a:extLst>
          </p:cNvPr>
          <p:cNvSpPr>
            <a:spLocks noGrp="1"/>
          </p:cNvSpPr>
          <p:nvPr>
            <p:ph type="title" idx="4294967295"/>
          </p:nvPr>
        </p:nvSpPr>
        <p:spPr>
          <a:xfrm>
            <a:off x="324464" y="356266"/>
            <a:ext cx="11543072" cy="1573644"/>
          </a:xfrm>
        </p:spPr>
        <p:txBody>
          <a:bodyPr>
            <a:normAutofit/>
          </a:bodyPr>
          <a:lstStyle/>
          <a:p>
            <a:r>
              <a:rPr lang="en-GB" b="1" dirty="0">
                <a:solidFill>
                  <a:srgbClr val="0070C0"/>
                </a:solidFill>
              </a:rPr>
              <a:t>So…   what is the Relevance</a:t>
            </a:r>
            <a:r>
              <a:rPr lang="en-GB" sz="3200" b="1" dirty="0">
                <a:solidFill>
                  <a:srgbClr val="0070C0"/>
                </a:solidFill>
              </a:rPr>
              <a:t> of approaches to care regarding freezing in PD to Care Regarding all issues for all people with NDDs?</a:t>
            </a:r>
            <a:endParaRPr lang="en-GB" dirty="0"/>
          </a:p>
        </p:txBody>
      </p:sp>
      <p:pic>
        <p:nvPicPr>
          <p:cNvPr id="1026" name="Picture 2">
            <a:extLst>
              <a:ext uri="{FF2B5EF4-FFF2-40B4-BE49-F238E27FC236}">
                <a16:creationId xmlns:a16="http://schemas.microsoft.com/office/drawing/2014/main" id="{C78BAF3F-3A33-1F30-4039-49883767BB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593" y="2627722"/>
            <a:ext cx="2798429" cy="186561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1B13DFE-7045-47E6-656F-ED4E5C82916F}"/>
              </a:ext>
            </a:extLst>
          </p:cNvPr>
          <p:cNvSpPr txBox="1"/>
          <p:nvPr/>
        </p:nvSpPr>
        <p:spPr>
          <a:xfrm>
            <a:off x="668592" y="4612629"/>
            <a:ext cx="2798429" cy="1323439"/>
          </a:xfrm>
          <a:prstGeom prst="rect">
            <a:avLst/>
          </a:prstGeom>
          <a:noFill/>
        </p:spPr>
        <p:txBody>
          <a:bodyPr wrap="square">
            <a:spAutoFit/>
          </a:bodyPr>
          <a:lstStyle/>
          <a:p>
            <a:r>
              <a:rPr lang="en-GB" sz="1600" dirty="0">
                <a:solidFill>
                  <a:srgbClr val="0070C0"/>
                </a:solidFill>
              </a:rPr>
              <a:t>https://colombogazette.com/2022/01/03/heavy-traffic-in-and-around-colombo-as-all-public-servants-return-to-work/</a:t>
            </a:r>
          </a:p>
        </p:txBody>
      </p:sp>
      <p:pic>
        <p:nvPicPr>
          <p:cNvPr id="1028" name="Picture 4">
            <a:extLst>
              <a:ext uri="{FF2B5EF4-FFF2-40B4-BE49-F238E27FC236}">
                <a16:creationId xmlns:a16="http://schemas.microsoft.com/office/drawing/2014/main" id="{95C0C9B1-3A32-3AC5-BE26-FC4E68EF89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9803" y="2172289"/>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081BB8D-E797-5545-3DA7-70931FB33067}"/>
              </a:ext>
            </a:extLst>
          </p:cNvPr>
          <p:cNvSpPr txBox="1"/>
          <p:nvPr/>
        </p:nvSpPr>
        <p:spPr>
          <a:xfrm>
            <a:off x="5399803" y="5105071"/>
            <a:ext cx="2857500" cy="830997"/>
          </a:xfrm>
          <a:prstGeom prst="rect">
            <a:avLst/>
          </a:prstGeom>
          <a:noFill/>
        </p:spPr>
        <p:txBody>
          <a:bodyPr wrap="square">
            <a:spAutoFit/>
          </a:bodyPr>
          <a:lstStyle/>
          <a:p>
            <a:r>
              <a:rPr lang="en-GB" sz="1600" dirty="0">
                <a:solidFill>
                  <a:srgbClr val="0070C0"/>
                </a:solidFill>
              </a:rPr>
              <a:t>http://www.worldexecutive.com/locations/asia_pacific/sri_lanka/colombo/maps.html</a:t>
            </a:r>
          </a:p>
        </p:txBody>
      </p:sp>
    </p:spTree>
    <p:extLst>
      <p:ext uri="{BB962C8B-B14F-4D97-AF65-F5344CB8AC3E}">
        <p14:creationId xmlns:p14="http://schemas.microsoft.com/office/powerpoint/2010/main" val="189526245"/>
      </p:ext>
    </p:extLst>
  </p:cSld>
  <p:clrMapOvr>
    <a:masterClrMapping/>
  </p:clrMapOvr>
  <mc:AlternateContent xmlns:mc="http://schemas.openxmlformats.org/markup-compatibility/2006" xmlns:p14="http://schemas.microsoft.com/office/powerpoint/2010/main">
    <mc:Choice Requires="p14">
      <p:transition spd="slow" p14:dur="2000" advTm="252056"/>
    </mc:Choice>
    <mc:Fallback xmlns="">
      <p:transition spd="slow" advTm="25205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32A06-A355-A43A-7871-8DD92C42DF05}"/>
              </a:ext>
            </a:extLst>
          </p:cNvPr>
          <p:cNvSpPr>
            <a:spLocks noGrp="1"/>
          </p:cNvSpPr>
          <p:nvPr>
            <p:ph type="title"/>
          </p:nvPr>
        </p:nvSpPr>
        <p:spPr>
          <a:xfrm>
            <a:off x="214605" y="254014"/>
            <a:ext cx="9603275" cy="520428"/>
          </a:xfrm>
        </p:spPr>
        <p:txBody>
          <a:bodyPr>
            <a:normAutofit fontScale="90000"/>
          </a:bodyPr>
          <a:lstStyle/>
          <a:p>
            <a:r>
              <a:rPr lang="en-GB" b="1" dirty="0">
                <a:solidFill>
                  <a:srgbClr val="0070C0"/>
                </a:solidFill>
              </a:rPr>
              <a:t>Wandering and dementia</a:t>
            </a:r>
          </a:p>
        </p:txBody>
      </p:sp>
      <p:sp>
        <p:nvSpPr>
          <p:cNvPr id="3" name="Content Placeholder 2">
            <a:extLst>
              <a:ext uri="{FF2B5EF4-FFF2-40B4-BE49-F238E27FC236}">
                <a16:creationId xmlns:a16="http://schemas.microsoft.com/office/drawing/2014/main" id="{666B710A-1E71-44B1-A7DB-FE244B00DFE0}"/>
              </a:ext>
            </a:extLst>
          </p:cNvPr>
          <p:cNvSpPr>
            <a:spLocks noGrp="1"/>
          </p:cNvSpPr>
          <p:nvPr>
            <p:ph idx="1"/>
          </p:nvPr>
        </p:nvSpPr>
        <p:spPr>
          <a:xfrm>
            <a:off x="236376" y="933381"/>
            <a:ext cx="11719248" cy="4804946"/>
          </a:xfrm>
        </p:spPr>
        <p:txBody>
          <a:bodyPr>
            <a:normAutofit fontScale="55000" lnSpcReduction="20000"/>
          </a:bodyPr>
          <a:lstStyle/>
          <a:p>
            <a:r>
              <a:rPr lang="en-GB" sz="3600" dirty="0">
                <a:solidFill>
                  <a:srgbClr val="0070C0"/>
                </a:solidFill>
              </a:rPr>
              <a:t>Considerations- safety</a:t>
            </a:r>
          </a:p>
          <a:p>
            <a:r>
              <a:rPr lang="en-GB" sz="3600" dirty="0">
                <a:solidFill>
                  <a:srgbClr val="0070C0"/>
                </a:solidFill>
              </a:rPr>
              <a:t>Engage in meaningful, accompanied activities through the day.  Activities and exercise help reduce anxiety, restlessness, agitation.</a:t>
            </a:r>
          </a:p>
          <a:p>
            <a:r>
              <a:rPr lang="en-GB" sz="3600" dirty="0">
                <a:solidFill>
                  <a:srgbClr val="0070C0"/>
                </a:solidFill>
              </a:rPr>
              <a:t>Meet fundamental needs- toileting, adequate food and drink, maybe reduce (not eliminate) drinks within a couple of hours prior to bedtime to avoid unnecessary toilet needs during the night. </a:t>
            </a:r>
          </a:p>
          <a:p>
            <a:r>
              <a:rPr lang="en-GB" sz="3600" dirty="0">
                <a:solidFill>
                  <a:srgbClr val="0070C0"/>
                </a:solidFill>
              </a:rPr>
              <a:t>Monitor for time of day / night most likely the individual will wander, for example- ‘sundowning’- target activities for that time. </a:t>
            </a:r>
          </a:p>
          <a:p>
            <a:r>
              <a:rPr lang="en-GB" sz="3600" dirty="0">
                <a:solidFill>
                  <a:srgbClr val="0070C0"/>
                </a:solidFill>
              </a:rPr>
              <a:t>In earlier stages- avoid overwhelming crowds, e.g. shopping malls; address driving safety if relevant; set times to check in with care staff / relatives; assess understanding of layout of new locations if relevant- where possible, adhere to familiar surroundings</a:t>
            </a:r>
          </a:p>
          <a:p>
            <a:r>
              <a:rPr lang="en-GB" sz="3600" dirty="0">
                <a:solidFill>
                  <a:srgbClr val="0070C0"/>
                </a:solidFill>
              </a:rPr>
              <a:t>Lighting/ inc. night lights around home; camouflage doors/ door handles (cover/ drape same colour as surrounding walls); try black tape on floor in front of door- may act as a visual barrier; </a:t>
            </a:r>
          </a:p>
          <a:p>
            <a:r>
              <a:rPr lang="en-GB" sz="3600" dirty="0">
                <a:solidFill>
                  <a:srgbClr val="0070C0"/>
                </a:solidFill>
              </a:rPr>
              <a:t>Higher tech?- pressure mattresses/ door mats/ alarm on door/ ---   ??? Cameras???- think of ethics/ privacy. </a:t>
            </a:r>
          </a:p>
          <a:p>
            <a:r>
              <a:rPr lang="en-GB" sz="3600" dirty="0">
                <a:solidFill>
                  <a:srgbClr val="0070C0"/>
                </a:solidFill>
              </a:rPr>
              <a:t>Time to listen and talk, understand reason for wandering.   Remember from ‘Communicating’- dilemma of how to address ‘I’m looking for my mother’ – (reality orientation, confrontation versus playing along, distraction, reminiscence therapy approach.  </a:t>
            </a:r>
          </a:p>
          <a:p>
            <a:endParaRPr lang="en-GB" dirty="0"/>
          </a:p>
        </p:txBody>
      </p:sp>
    </p:spTree>
    <p:extLst>
      <p:ext uri="{BB962C8B-B14F-4D97-AF65-F5344CB8AC3E}">
        <p14:creationId xmlns:p14="http://schemas.microsoft.com/office/powerpoint/2010/main" val="2443909956"/>
      </p:ext>
    </p:extLst>
  </p:cSld>
  <p:clrMapOvr>
    <a:masterClrMapping/>
  </p:clrMapOvr>
  <mc:AlternateContent xmlns:mc="http://schemas.openxmlformats.org/markup-compatibility/2006" xmlns:p14="http://schemas.microsoft.com/office/powerpoint/2010/main">
    <mc:Choice Requires="p14">
      <p:transition spd="slow" p14:dur="2000" advTm="386356"/>
    </mc:Choice>
    <mc:Fallback xmlns="">
      <p:transition spd="slow" advTm="38635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DCEAA-C22B-45D1-A2BF-87E500C29BE8}"/>
              </a:ext>
            </a:extLst>
          </p:cNvPr>
          <p:cNvSpPr>
            <a:spLocks noGrp="1"/>
          </p:cNvSpPr>
          <p:nvPr>
            <p:ph type="title"/>
          </p:nvPr>
        </p:nvSpPr>
        <p:spPr>
          <a:xfrm>
            <a:off x="425212" y="226022"/>
            <a:ext cx="11415335" cy="520428"/>
          </a:xfrm>
        </p:spPr>
        <p:txBody>
          <a:bodyPr>
            <a:normAutofit fontScale="90000"/>
          </a:bodyPr>
          <a:lstStyle/>
          <a:p>
            <a:r>
              <a:rPr lang="en-GB" b="1" dirty="0">
                <a:solidFill>
                  <a:srgbClr val="0070C0"/>
                </a:solidFill>
              </a:rPr>
              <a:t>Cases to consider</a:t>
            </a:r>
          </a:p>
        </p:txBody>
      </p:sp>
      <p:sp>
        <p:nvSpPr>
          <p:cNvPr id="3" name="Content Placeholder 2">
            <a:extLst>
              <a:ext uri="{FF2B5EF4-FFF2-40B4-BE49-F238E27FC236}">
                <a16:creationId xmlns:a16="http://schemas.microsoft.com/office/drawing/2014/main" id="{6D8D956B-7DE3-0636-0D3E-CE3BD224B0F0}"/>
              </a:ext>
            </a:extLst>
          </p:cNvPr>
          <p:cNvSpPr>
            <a:spLocks noGrp="1"/>
          </p:cNvSpPr>
          <p:nvPr>
            <p:ph idx="1"/>
          </p:nvPr>
        </p:nvSpPr>
        <p:spPr>
          <a:xfrm>
            <a:off x="214605" y="1147985"/>
            <a:ext cx="11532636" cy="1865803"/>
          </a:xfrm>
        </p:spPr>
        <p:txBody>
          <a:bodyPr>
            <a:noAutofit/>
          </a:bodyPr>
          <a:lstStyle/>
          <a:p>
            <a:r>
              <a:rPr lang="en-GB" sz="2400" dirty="0">
                <a:solidFill>
                  <a:srgbClr val="0070C0"/>
                </a:solidFill>
              </a:rPr>
              <a:t>Jason, has chorea and history of falls, needs money from the bank.   Can do it, but at risk of falls/ being hit by traffic, does not wish to be accompanied.  </a:t>
            </a:r>
          </a:p>
          <a:p>
            <a:r>
              <a:rPr lang="en-GB" sz="2400" dirty="0">
                <a:solidFill>
                  <a:srgbClr val="0070C0"/>
                </a:solidFill>
              </a:rPr>
              <a:t>Mary, would rather take the stairs than the lift - falls risk.</a:t>
            </a:r>
          </a:p>
          <a:p>
            <a:r>
              <a:rPr lang="en-GB" sz="2400" dirty="0">
                <a:solidFill>
                  <a:srgbClr val="0070C0"/>
                </a:solidFill>
              </a:rPr>
              <a:t>Desmond – severe memory loss and impaired spatial awareness – wants to go for walks for the day.  </a:t>
            </a:r>
          </a:p>
          <a:p>
            <a:r>
              <a:rPr lang="en-GB" sz="2400" dirty="0">
                <a:solidFill>
                  <a:srgbClr val="0070C0"/>
                </a:solidFill>
              </a:rPr>
              <a:t>Try the care planning activity on the next slide- alone or as a group activity.   Justify how you would reach a decision, weighing up duty of care, potential for negligence charge, against person-centred approach, respecting individual choice.   Consider- mental capacity assessment. </a:t>
            </a:r>
          </a:p>
        </p:txBody>
      </p:sp>
    </p:spTree>
    <p:extLst>
      <p:ext uri="{BB962C8B-B14F-4D97-AF65-F5344CB8AC3E}">
        <p14:creationId xmlns:p14="http://schemas.microsoft.com/office/powerpoint/2010/main" val="4200042346"/>
      </p:ext>
    </p:extLst>
  </p:cSld>
  <p:clrMapOvr>
    <a:masterClrMapping/>
  </p:clrMapOvr>
  <mc:AlternateContent xmlns:mc="http://schemas.openxmlformats.org/markup-compatibility/2006" xmlns:p14="http://schemas.microsoft.com/office/powerpoint/2010/main">
    <mc:Choice Requires="p14">
      <p:transition spd="slow" p14:dur="2000" advTm="264452"/>
    </mc:Choice>
    <mc:Fallback xmlns="">
      <p:transition spd="slow" advTm="26445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8DC644CA-6627-4E67-D9AF-D34AE3956FB4}"/>
              </a:ext>
            </a:extLst>
          </p:cNvPr>
          <p:cNvGraphicFramePr>
            <a:graphicFrameLocks noGrp="1"/>
          </p:cNvGraphicFramePr>
          <p:nvPr>
            <p:extLst>
              <p:ext uri="{D42A27DB-BD31-4B8C-83A1-F6EECF244321}">
                <p14:modId xmlns:p14="http://schemas.microsoft.com/office/powerpoint/2010/main" val="2459536969"/>
              </p:ext>
            </p:extLst>
          </p:nvPr>
        </p:nvGraphicFramePr>
        <p:xfrm>
          <a:off x="305319" y="103845"/>
          <a:ext cx="11535228" cy="3291840"/>
        </p:xfrm>
        <a:graphic>
          <a:graphicData uri="http://schemas.openxmlformats.org/drawingml/2006/table">
            <a:tbl>
              <a:tblPr firstRow="1" bandRow="1">
                <a:tableStyleId>{7DF18680-E054-41AD-8BC1-D1AEF772440D}</a:tableStyleId>
              </a:tblPr>
              <a:tblGrid>
                <a:gridCol w="1922538">
                  <a:extLst>
                    <a:ext uri="{9D8B030D-6E8A-4147-A177-3AD203B41FA5}">
                      <a16:colId xmlns:a16="http://schemas.microsoft.com/office/drawing/2014/main" val="1869652721"/>
                    </a:ext>
                  </a:extLst>
                </a:gridCol>
                <a:gridCol w="1922538">
                  <a:extLst>
                    <a:ext uri="{9D8B030D-6E8A-4147-A177-3AD203B41FA5}">
                      <a16:colId xmlns:a16="http://schemas.microsoft.com/office/drawing/2014/main" val="4148948970"/>
                    </a:ext>
                  </a:extLst>
                </a:gridCol>
                <a:gridCol w="1922538">
                  <a:extLst>
                    <a:ext uri="{9D8B030D-6E8A-4147-A177-3AD203B41FA5}">
                      <a16:colId xmlns:a16="http://schemas.microsoft.com/office/drawing/2014/main" val="447802067"/>
                    </a:ext>
                  </a:extLst>
                </a:gridCol>
                <a:gridCol w="1922538">
                  <a:extLst>
                    <a:ext uri="{9D8B030D-6E8A-4147-A177-3AD203B41FA5}">
                      <a16:colId xmlns:a16="http://schemas.microsoft.com/office/drawing/2014/main" val="1749682076"/>
                    </a:ext>
                  </a:extLst>
                </a:gridCol>
                <a:gridCol w="1922538">
                  <a:extLst>
                    <a:ext uri="{9D8B030D-6E8A-4147-A177-3AD203B41FA5}">
                      <a16:colId xmlns:a16="http://schemas.microsoft.com/office/drawing/2014/main" val="551103284"/>
                    </a:ext>
                  </a:extLst>
                </a:gridCol>
                <a:gridCol w="1922538">
                  <a:extLst>
                    <a:ext uri="{9D8B030D-6E8A-4147-A177-3AD203B41FA5}">
                      <a16:colId xmlns:a16="http://schemas.microsoft.com/office/drawing/2014/main" val="1036793265"/>
                    </a:ext>
                  </a:extLst>
                </a:gridCol>
              </a:tblGrid>
              <a:tr h="370840">
                <a:tc>
                  <a:txBody>
                    <a:bodyPr/>
                    <a:lstStyle/>
                    <a:p>
                      <a:r>
                        <a:rPr lang="en-GB" dirty="0">
                          <a:solidFill>
                            <a:srgbClr val="0070C0"/>
                          </a:solidFill>
                        </a:rPr>
                        <a:t>Case</a:t>
                      </a:r>
                    </a:p>
                  </a:txBody>
                  <a:tcPr/>
                </a:tc>
                <a:tc>
                  <a:txBody>
                    <a:bodyPr/>
                    <a:lstStyle/>
                    <a:p>
                      <a:r>
                        <a:rPr lang="en-GB" dirty="0">
                          <a:solidFill>
                            <a:srgbClr val="0070C0"/>
                          </a:solidFill>
                        </a:rPr>
                        <a:t>Problems / Issues, and risk level*</a:t>
                      </a:r>
                    </a:p>
                  </a:txBody>
                  <a:tcPr/>
                </a:tc>
                <a:tc>
                  <a:txBody>
                    <a:bodyPr/>
                    <a:lstStyle/>
                    <a:p>
                      <a:r>
                        <a:rPr lang="en-GB" dirty="0">
                          <a:solidFill>
                            <a:srgbClr val="0070C0"/>
                          </a:solidFill>
                        </a:rPr>
                        <a:t>Goal/s</a:t>
                      </a:r>
                    </a:p>
                  </a:txBody>
                  <a:tcPr/>
                </a:tc>
                <a:tc>
                  <a:txBody>
                    <a:bodyPr/>
                    <a:lstStyle/>
                    <a:p>
                      <a:r>
                        <a:rPr lang="en-GB" dirty="0">
                          <a:solidFill>
                            <a:srgbClr val="0070C0"/>
                          </a:solidFill>
                        </a:rPr>
                        <a:t>Intervention</a:t>
                      </a:r>
                    </a:p>
                  </a:txBody>
                  <a:tcPr/>
                </a:tc>
                <a:tc>
                  <a:txBody>
                    <a:bodyPr/>
                    <a:lstStyle/>
                    <a:p>
                      <a:r>
                        <a:rPr lang="en-GB" dirty="0">
                          <a:solidFill>
                            <a:srgbClr val="0070C0"/>
                          </a:solidFill>
                        </a:rPr>
                        <a:t>Rationale</a:t>
                      </a:r>
                    </a:p>
                  </a:txBody>
                  <a:tcPr/>
                </a:tc>
                <a:tc>
                  <a:txBody>
                    <a:bodyPr/>
                    <a:lstStyle/>
                    <a:p>
                      <a:r>
                        <a:rPr lang="en-GB" dirty="0">
                          <a:solidFill>
                            <a:srgbClr val="0070C0"/>
                          </a:solidFill>
                        </a:rPr>
                        <a:t>Evaluation</a:t>
                      </a:r>
                    </a:p>
                  </a:txBody>
                  <a:tcPr/>
                </a:tc>
                <a:extLst>
                  <a:ext uri="{0D108BD9-81ED-4DB2-BD59-A6C34878D82A}">
                    <a16:rowId xmlns:a16="http://schemas.microsoft.com/office/drawing/2014/main" val="343323822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Jason, has chorea and history of falls, needs money from the bank.   Can do it, but at risk of falls/ being hit by traffic, does not wish to be accompanied.  </a:t>
                      </a:r>
                    </a:p>
                  </a:txBody>
                  <a:tcPr/>
                </a:tc>
                <a:tc>
                  <a:txBody>
                    <a:bodyPr/>
                    <a:lstStyle/>
                    <a:p>
                      <a:endParaRPr lang="en-GB" dirty="0">
                        <a:solidFill>
                          <a:srgbClr val="0070C0"/>
                        </a:solidFill>
                      </a:endParaRPr>
                    </a:p>
                  </a:txBody>
                  <a:tcPr/>
                </a:tc>
                <a:tc>
                  <a:txBody>
                    <a:bodyPr/>
                    <a:lstStyle/>
                    <a:p>
                      <a:endParaRPr lang="en-GB">
                        <a:solidFill>
                          <a:srgbClr val="0070C0"/>
                        </a:solidFill>
                      </a:endParaRPr>
                    </a:p>
                  </a:txBody>
                  <a:tcPr/>
                </a:tc>
                <a:tc>
                  <a:txBody>
                    <a:bodyPr/>
                    <a:lstStyle/>
                    <a:p>
                      <a:endParaRPr lang="en-GB" dirty="0">
                        <a:solidFill>
                          <a:srgbClr val="0070C0"/>
                        </a:solidFill>
                      </a:endParaRPr>
                    </a:p>
                  </a:txBody>
                  <a:tcPr/>
                </a:tc>
                <a:tc>
                  <a:txBody>
                    <a:bodyPr/>
                    <a:lstStyle/>
                    <a:p>
                      <a:endParaRPr lang="en-GB" dirty="0">
                        <a:solidFill>
                          <a:srgbClr val="0070C0"/>
                        </a:solidFill>
                      </a:endParaRPr>
                    </a:p>
                  </a:txBody>
                  <a:tcPr/>
                </a:tc>
                <a:tc>
                  <a:txBody>
                    <a:bodyPr/>
                    <a:lstStyle/>
                    <a:p>
                      <a:endParaRPr lang="en-GB">
                        <a:solidFill>
                          <a:srgbClr val="0070C0"/>
                        </a:solidFill>
                      </a:endParaRPr>
                    </a:p>
                  </a:txBody>
                  <a:tcPr/>
                </a:tc>
                <a:extLst>
                  <a:ext uri="{0D108BD9-81ED-4DB2-BD59-A6C34878D82A}">
                    <a16:rowId xmlns:a16="http://schemas.microsoft.com/office/drawing/2014/main" val="339865234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Mary, would rather take the stairs than the lift - falls risk.</a:t>
                      </a:r>
                    </a:p>
                  </a:txBody>
                  <a:tcPr/>
                </a:tc>
                <a:tc>
                  <a:txBody>
                    <a:bodyPr/>
                    <a:lstStyle/>
                    <a:p>
                      <a:endParaRPr lang="en-GB">
                        <a:solidFill>
                          <a:srgbClr val="0070C0"/>
                        </a:solidFill>
                      </a:endParaRPr>
                    </a:p>
                  </a:txBody>
                  <a:tcPr/>
                </a:tc>
                <a:tc>
                  <a:txBody>
                    <a:bodyPr/>
                    <a:lstStyle/>
                    <a:p>
                      <a:endParaRPr lang="en-GB">
                        <a:solidFill>
                          <a:srgbClr val="0070C0"/>
                        </a:solidFill>
                      </a:endParaRPr>
                    </a:p>
                  </a:txBody>
                  <a:tcPr/>
                </a:tc>
                <a:tc>
                  <a:txBody>
                    <a:bodyPr/>
                    <a:lstStyle/>
                    <a:p>
                      <a:endParaRPr lang="en-GB">
                        <a:solidFill>
                          <a:srgbClr val="0070C0"/>
                        </a:solidFill>
                      </a:endParaRPr>
                    </a:p>
                  </a:txBody>
                  <a:tcPr/>
                </a:tc>
                <a:tc>
                  <a:txBody>
                    <a:bodyPr/>
                    <a:lstStyle/>
                    <a:p>
                      <a:endParaRPr lang="en-GB">
                        <a:solidFill>
                          <a:srgbClr val="0070C0"/>
                        </a:solidFill>
                      </a:endParaRPr>
                    </a:p>
                  </a:txBody>
                  <a:tcPr/>
                </a:tc>
                <a:tc>
                  <a:txBody>
                    <a:bodyPr/>
                    <a:lstStyle/>
                    <a:p>
                      <a:endParaRPr lang="en-GB" dirty="0">
                        <a:solidFill>
                          <a:srgbClr val="0070C0"/>
                        </a:solidFill>
                      </a:endParaRPr>
                    </a:p>
                  </a:txBody>
                  <a:tcPr/>
                </a:tc>
                <a:extLst>
                  <a:ext uri="{0D108BD9-81ED-4DB2-BD59-A6C34878D82A}">
                    <a16:rowId xmlns:a16="http://schemas.microsoft.com/office/drawing/2014/main" val="51716817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rPr>
                        <a:t>Desmond – severe memory loss and impaired spatial awareness – wants to go for walks for the day.  </a:t>
                      </a:r>
                    </a:p>
                  </a:txBody>
                  <a:tcPr/>
                </a:tc>
                <a:tc>
                  <a:txBody>
                    <a:bodyPr/>
                    <a:lstStyle/>
                    <a:p>
                      <a:endParaRPr lang="en-GB">
                        <a:solidFill>
                          <a:srgbClr val="0070C0"/>
                        </a:solidFill>
                      </a:endParaRPr>
                    </a:p>
                  </a:txBody>
                  <a:tcPr/>
                </a:tc>
                <a:tc>
                  <a:txBody>
                    <a:bodyPr/>
                    <a:lstStyle/>
                    <a:p>
                      <a:endParaRPr lang="en-GB">
                        <a:solidFill>
                          <a:srgbClr val="0070C0"/>
                        </a:solidFill>
                      </a:endParaRPr>
                    </a:p>
                  </a:txBody>
                  <a:tcPr/>
                </a:tc>
                <a:tc>
                  <a:txBody>
                    <a:bodyPr/>
                    <a:lstStyle/>
                    <a:p>
                      <a:endParaRPr lang="en-GB">
                        <a:solidFill>
                          <a:srgbClr val="0070C0"/>
                        </a:solidFill>
                      </a:endParaRPr>
                    </a:p>
                  </a:txBody>
                  <a:tcPr/>
                </a:tc>
                <a:tc>
                  <a:txBody>
                    <a:bodyPr/>
                    <a:lstStyle/>
                    <a:p>
                      <a:endParaRPr lang="en-GB">
                        <a:solidFill>
                          <a:srgbClr val="0070C0"/>
                        </a:solidFill>
                      </a:endParaRPr>
                    </a:p>
                  </a:txBody>
                  <a:tcPr/>
                </a:tc>
                <a:tc>
                  <a:txBody>
                    <a:bodyPr/>
                    <a:lstStyle/>
                    <a:p>
                      <a:endParaRPr lang="en-GB" dirty="0">
                        <a:solidFill>
                          <a:srgbClr val="0070C0"/>
                        </a:solidFill>
                      </a:endParaRPr>
                    </a:p>
                  </a:txBody>
                  <a:tcPr/>
                </a:tc>
                <a:extLst>
                  <a:ext uri="{0D108BD9-81ED-4DB2-BD59-A6C34878D82A}">
                    <a16:rowId xmlns:a16="http://schemas.microsoft.com/office/drawing/2014/main" val="2852188037"/>
                  </a:ext>
                </a:extLst>
              </a:tr>
            </a:tbl>
          </a:graphicData>
        </a:graphic>
      </p:graphicFrame>
      <p:pic>
        <p:nvPicPr>
          <p:cNvPr id="1030" name="Picture 6" descr="3x3 Risk Matrix">
            <a:extLst>
              <a:ext uri="{FF2B5EF4-FFF2-40B4-BE49-F238E27FC236}">
                <a16:creationId xmlns:a16="http://schemas.microsoft.com/office/drawing/2014/main" id="{53C77221-EC7D-0ADC-F48D-7284FF7076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9789" y="3670006"/>
            <a:ext cx="5586800" cy="237623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F32D9C5-2B84-45F1-DC19-42933BB026B7}"/>
              </a:ext>
            </a:extLst>
          </p:cNvPr>
          <p:cNvSpPr txBox="1"/>
          <p:nvPr/>
        </p:nvSpPr>
        <p:spPr>
          <a:xfrm>
            <a:off x="457200" y="4329683"/>
            <a:ext cx="4544008" cy="738664"/>
          </a:xfrm>
          <a:prstGeom prst="rect">
            <a:avLst/>
          </a:prstGeom>
          <a:noFill/>
        </p:spPr>
        <p:txBody>
          <a:bodyPr wrap="square">
            <a:spAutoFit/>
          </a:bodyPr>
          <a:lstStyle/>
          <a:p>
            <a:r>
              <a:rPr lang="en-GB" sz="1400" dirty="0">
                <a:solidFill>
                  <a:srgbClr val="0070C0"/>
                </a:solidFill>
              </a:rPr>
              <a:t>Example risk matrix, from:  </a:t>
            </a:r>
            <a:r>
              <a:rPr lang="en-GB" sz="1400" dirty="0">
                <a:solidFill>
                  <a:srgbClr val="0070C0"/>
                </a:solidFill>
                <a:hlinkClick r:id="rId3">
                  <a:extLst>
                    <a:ext uri="{A12FA001-AC4F-418D-AE19-62706E023703}">
                      <ahyp:hlinkClr xmlns:ahyp="http://schemas.microsoft.com/office/drawing/2018/hyperlinkcolor" val="tx"/>
                    </a:ext>
                  </a:extLst>
                </a:hlinkClick>
              </a:rPr>
              <a:t>https://www.smartsheet.com/all-risk-assessment-matrix-templates-you-need</a:t>
            </a:r>
            <a:r>
              <a:rPr lang="en-GB" sz="1400" dirty="0">
                <a:solidFill>
                  <a:srgbClr val="0070C0"/>
                </a:solidFill>
              </a:rPr>
              <a:t>   Visited 22 02 2023</a:t>
            </a:r>
          </a:p>
        </p:txBody>
      </p:sp>
    </p:spTree>
    <p:extLst>
      <p:ext uri="{BB962C8B-B14F-4D97-AF65-F5344CB8AC3E}">
        <p14:creationId xmlns:p14="http://schemas.microsoft.com/office/powerpoint/2010/main" val="4107529480"/>
      </p:ext>
    </p:extLst>
  </p:cSld>
  <p:clrMapOvr>
    <a:masterClrMapping/>
  </p:clrMapOvr>
  <mc:AlternateContent xmlns:mc="http://schemas.openxmlformats.org/markup-compatibility/2006" xmlns:p14="http://schemas.microsoft.com/office/powerpoint/2010/main">
    <mc:Choice Requires="p14">
      <p:transition spd="slow" p14:dur="2000" advTm="88370"/>
    </mc:Choice>
    <mc:Fallback xmlns="">
      <p:transition spd="slow" advTm="8837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1ED1B-FE89-2341-6B32-9BB05D06C621}"/>
              </a:ext>
            </a:extLst>
          </p:cNvPr>
          <p:cNvSpPr>
            <a:spLocks noGrp="1"/>
          </p:cNvSpPr>
          <p:nvPr>
            <p:ph type="title"/>
          </p:nvPr>
        </p:nvSpPr>
        <p:spPr/>
        <p:txBody>
          <a:bodyPr/>
          <a:lstStyle/>
          <a:p>
            <a:r>
              <a:rPr lang="en-GB" b="1" dirty="0">
                <a:solidFill>
                  <a:srgbClr val="0070C0"/>
                </a:solidFill>
              </a:rPr>
              <a:t>Does Physiotherapy improve mobility?</a:t>
            </a:r>
          </a:p>
        </p:txBody>
      </p:sp>
      <p:sp>
        <p:nvSpPr>
          <p:cNvPr id="3" name="Content Placeholder 2">
            <a:extLst>
              <a:ext uri="{FF2B5EF4-FFF2-40B4-BE49-F238E27FC236}">
                <a16:creationId xmlns:a16="http://schemas.microsoft.com/office/drawing/2014/main" id="{B1847F7D-6D66-DB6E-DA9E-612DDC83BF91}"/>
              </a:ext>
            </a:extLst>
          </p:cNvPr>
          <p:cNvSpPr>
            <a:spLocks noGrp="1"/>
          </p:cNvSpPr>
          <p:nvPr>
            <p:ph idx="1"/>
          </p:nvPr>
        </p:nvSpPr>
        <p:spPr>
          <a:xfrm>
            <a:off x="391886" y="1825625"/>
            <a:ext cx="7567126" cy="4351338"/>
          </a:xfrm>
        </p:spPr>
        <p:txBody>
          <a:bodyPr/>
          <a:lstStyle/>
          <a:p>
            <a:r>
              <a:rPr lang="en-GB" dirty="0">
                <a:solidFill>
                  <a:srgbClr val="0070C0"/>
                </a:solidFill>
              </a:rPr>
              <a:t>Quinn et al (2020) (see reference slide) :</a:t>
            </a:r>
          </a:p>
          <a:p>
            <a:r>
              <a:rPr lang="en-GB" b="1" i="0" dirty="0">
                <a:solidFill>
                  <a:srgbClr val="0070C0"/>
                </a:solidFill>
                <a:effectLst/>
                <a:latin typeface="Crimson Text"/>
              </a:rPr>
              <a:t>Conclusions</a:t>
            </a:r>
            <a:r>
              <a:rPr lang="en-GB" b="0" i="0" dirty="0">
                <a:solidFill>
                  <a:srgbClr val="0070C0"/>
                </a:solidFill>
                <a:effectLst/>
                <a:latin typeface="Crimson Text"/>
              </a:rPr>
              <a:t> There is strong evidence to support physical therapy interventions to improve fitness, motor function, and gait in persons with HD.</a:t>
            </a:r>
            <a:endParaRPr lang="en-GB" dirty="0">
              <a:solidFill>
                <a:srgbClr val="0070C0"/>
              </a:solidFill>
            </a:endParaRPr>
          </a:p>
        </p:txBody>
      </p:sp>
      <p:pic>
        <p:nvPicPr>
          <p:cNvPr id="5" name="Picture 4">
            <a:extLst>
              <a:ext uri="{FF2B5EF4-FFF2-40B4-BE49-F238E27FC236}">
                <a16:creationId xmlns:a16="http://schemas.microsoft.com/office/drawing/2014/main" id="{62EA5963-35E0-BE93-3F9B-04DC3F85DFF0}"/>
              </a:ext>
            </a:extLst>
          </p:cNvPr>
          <p:cNvPicPr>
            <a:picLocks noChangeAspect="1"/>
          </p:cNvPicPr>
          <p:nvPr/>
        </p:nvPicPr>
        <p:blipFill rotWithShape="1">
          <a:blip r:embed="rId2"/>
          <a:srcRect l="72015" t="69116" r="15893" b="12653"/>
          <a:stretch/>
        </p:blipFill>
        <p:spPr>
          <a:xfrm>
            <a:off x="8154955" y="1690688"/>
            <a:ext cx="3368351" cy="2856702"/>
          </a:xfrm>
          <a:prstGeom prst="rect">
            <a:avLst/>
          </a:prstGeom>
        </p:spPr>
      </p:pic>
      <p:sp>
        <p:nvSpPr>
          <p:cNvPr id="7" name="TextBox 6">
            <a:extLst>
              <a:ext uri="{FF2B5EF4-FFF2-40B4-BE49-F238E27FC236}">
                <a16:creationId xmlns:a16="http://schemas.microsoft.com/office/drawing/2014/main" id="{D74618ED-61EE-CA35-19A9-AEC3212B03A1}"/>
              </a:ext>
            </a:extLst>
          </p:cNvPr>
          <p:cNvSpPr txBox="1"/>
          <p:nvPr/>
        </p:nvSpPr>
        <p:spPr>
          <a:xfrm>
            <a:off x="8164285" y="4547390"/>
            <a:ext cx="3368351" cy="830997"/>
          </a:xfrm>
          <a:prstGeom prst="rect">
            <a:avLst/>
          </a:prstGeom>
          <a:noFill/>
        </p:spPr>
        <p:txBody>
          <a:bodyPr wrap="square">
            <a:spAutoFit/>
          </a:bodyPr>
          <a:lstStyle/>
          <a:p>
            <a:r>
              <a:rPr lang="en-GB" sz="1600" dirty="0">
                <a:solidFill>
                  <a:srgbClr val="0070C0"/>
                </a:solidFill>
              </a:rPr>
              <a:t>https://hdsa.org/wp-content/uploads/2015/02/HDSA_PPT-for-Physical-Therapy.pdf</a:t>
            </a:r>
          </a:p>
        </p:txBody>
      </p:sp>
    </p:spTree>
    <p:extLst>
      <p:ext uri="{BB962C8B-B14F-4D97-AF65-F5344CB8AC3E}">
        <p14:creationId xmlns:p14="http://schemas.microsoft.com/office/powerpoint/2010/main" val="1712782345"/>
      </p:ext>
    </p:extLst>
  </p:cSld>
  <p:clrMapOvr>
    <a:masterClrMapping/>
  </p:clrMapOvr>
  <mc:AlternateContent xmlns:mc="http://schemas.openxmlformats.org/markup-compatibility/2006" xmlns:p14="http://schemas.microsoft.com/office/powerpoint/2010/main">
    <mc:Choice Requires="p14">
      <p:transition spd="slow" p14:dur="2000" advTm="73079"/>
    </mc:Choice>
    <mc:Fallback xmlns="">
      <p:transition spd="slow" advTm="7307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5B0DF-D460-8420-88E2-096FDB4A0AC8}"/>
              </a:ext>
            </a:extLst>
          </p:cNvPr>
          <p:cNvSpPr>
            <a:spLocks noGrp="1"/>
          </p:cNvSpPr>
          <p:nvPr>
            <p:ph type="title"/>
          </p:nvPr>
        </p:nvSpPr>
        <p:spPr>
          <a:xfrm>
            <a:off x="838200" y="365126"/>
            <a:ext cx="10515600" cy="381324"/>
          </a:xfrm>
        </p:spPr>
        <p:txBody>
          <a:bodyPr>
            <a:normAutofit fontScale="90000"/>
          </a:bodyPr>
          <a:lstStyle/>
          <a:p>
            <a:r>
              <a:rPr lang="en-GB" dirty="0">
                <a:solidFill>
                  <a:srgbClr val="0070C0"/>
                </a:solidFill>
              </a:rPr>
              <a:t>Summary</a:t>
            </a:r>
          </a:p>
        </p:txBody>
      </p:sp>
      <p:sp>
        <p:nvSpPr>
          <p:cNvPr id="3" name="Content Placeholder 2">
            <a:extLst>
              <a:ext uri="{FF2B5EF4-FFF2-40B4-BE49-F238E27FC236}">
                <a16:creationId xmlns:a16="http://schemas.microsoft.com/office/drawing/2014/main" id="{0861AE87-3E14-1256-8A65-CFE1AE70C7A1}"/>
              </a:ext>
            </a:extLst>
          </p:cNvPr>
          <p:cNvSpPr>
            <a:spLocks noGrp="1"/>
          </p:cNvSpPr>
          <p:nvPr>
            <p:ph idx="1"/>
          </p:nvPr>
        </p:nvSpPr>
        <p:spPr>
          <a:xfrm>
            <a:off x="334346" y="920555"/>
            <a:ext cx="10843727" cy="4351338"/>
          </a:xfrm>
        </p:spPr>
        <p:txBody>
          <a:bodyPr>
            <a:normAutofit fontScale="77500" lnSpcReduction="20000"/>
          </a:bodyPr>
          <a:lstStyle/>
          <a:p>
            <a:r>
              <a:rPr lang="en-GB" dirty="0">
                <a:solidFill>
                  <a:srgbClr val="0070C0"/>
                </a:solidFill>
              </a:rPr>
              <a:t>Problems with mobilising for people with NDDs can include balance &amp; coordination difficulties, muscle stiffness, tremors, and difficulty initiating, controlling, maintaining and ending movements. Tips for caregiving include:</a:t>
            </a:r>
          </a:p>
          <a:p>
            <a:r>
              <a:rPr lang="en-GB" dirty="0">
                <a:solidFill>
                  <a:srgbClr val="0070C0"/>
                </a:solidFill>
              </a:rPr>
              <a:t>Falls.  Ensure the environment is free from clutter, &amp; trip hazards </a:t>
            </a:r>
            <a:r>
              <a:rPr lang="en-GB" dirty="0" err="1">
                <a:solidFill>
                  <a:srgbClr val="0070C0"/>
                </a:solidFill>
              </a:rPr>
              <a:t>e.g</a:t>
            </a:r>
            <a:r>
              <a:rPr lang="en-GB" dirty="0">
                <a:solidFill>
                  <a:srgbClr val="0070C0"/>
                </a:solidFill>
              </a:rPr>
              <a:t> loose rugs. Encourage use of walking aids where safe, and provide physical support where necessary. Keep floors dry. </a:t>
            </a:r>
          </a:p>
          <a:p>
            <a:r>
              <a:rPr lang="en-GB" dirty="0">
                <a:solidFill>
                  <a:srgbClr val="0070C0"/>
                </a:solidFill>
              </a:rPr>
              <a:t>Walking difficulty: encourage regular exercise as able/ safe (seek PT advice re exercise to improve strength, balance and flexibility).  Wheelchairs may help. </a:t>
            </a:r>
          </a:p>
          <a:p>
            <a:r>
              <a:rPr lang="en-GB" dirty="0">
                <a:solidFill>
                  <a:srgbClr val="0070C0"/>
                </a:solidFill>
              </a:rPr>
              <a:t>Tremors: relaxation techniques and medication management may help. </a:t>
            </a:r>
          </a:p>
          <a:p>
            <a:r>
              <a:rPr lang="en-GB" dirty="0">
                <a:solidFill>
                  <a:srgbClr val="0070C0"/>
                </a:solidFill>
              </a:rPr>
              <a:t>Chorea:  wider walkways- remove dressers in hallways etc.  Avoid talking to / calling the person from behind.</a:t>
            </a:r>
          </a:p>
          <a:p>
            <a:r>
              <a:rPr lang="en-GB" dirty="0">
                <a:solidFill>
                  <a:srgbClr val="0070C0"/>
                </a:solidFill>
              </a:rPr>
              <a:t>Stiffness: Encourage regular stretching and other motion exercises- plus as for chorea. </a:t>
            </a:r>
          </a:p>
          <a:p>
            <a:r>
              <a:rPr lang="en-GB" dirty="0">
                <a:solidFill>
                  <a:srgbClr val="0070C0"/>
                </a:solidFill>
              </a:rPr>
              <a:t>Cognitive impairment: Reminiscence therapy, helping independence with the other Als can help avoid agitation and wandering especially at night.  </a:t>
            </a:r>
          </a:p>
        </p:txBody>
      </p:sp>
    </p:spTree>
    <p:extLst>
      <p:ext uri="{BB962C8B-B14F-4D97-AF65-F5344CB8AC3E}">
        <p14:creationId xmlns:p14="http://schemas.microsoft.com/office/powerpoint/2010/main" val="1532951973"/>
      </p:ext>
    </p:extLst>
  </p:cSld>
  <p:clrMapOvr>
    <a:masterClrMapping/>
  </p:clrMapOvr>
  <mc:AlternateContent xmlns:mc="http://schemas.openxmlformats.org/markup-compatibility/2006" xmlns:p14="http://schemas.microsoft.com/office/powerpoint/2010/main">
    <mc:Choice Requires="p14">
      <p:transition spd="slow" p14:dur="2000" advTm="165288"/>
    </mc:Choice>
    <mc:Fallback xmlns="">
      <p:transition spd="slow" advTm="1652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F4082-B194-6F18-4556-F1B5475B8B07}"/>
              </a:ext>
            </a:extLst>
          </p:cNvPr>
          <p:cNvSpPr>
            <a:spLocks noGrp="1"/>
          </p:cNvSpPr>
          <p:nvPr>
            <p:ph type="title"/>
          </p:nvPr>
        </p:nvSpPr>
        <p:spPr>
          <a:xfrm>
            <a:off x="838200" y="365126"/>
            <a:ext cx="10515600" cy="315912"/>
          </a:xfrm>
        </p:spPr>
        <p:txBody>
          <a:bodyPr>
            <a:normAutofit fontScale="90000"/>
          </a:bodyPr>
          <a:lstStyle/>
          <a:p>
            <a:r>
              <a:rPr lang="en-GB" b="1" dirty="0">
                <a:solidFill>
                  <a:srgbClr val="0070C0"/>
                </a:solidFill>
              </a:rPr>
              <a:t>Scenario</a:t>
            </a:r>
          </a:p>
        </p:txBody>
      </p:sp>
      <p:sp>
        <p:nvSpPr>
          <p:cNvPr id="3" name="Content Placeholder 2">
            <a:extLst>
              <a:ext uri="{FF2B5EF4-FFF2-40B4-BE49-F238E27FC236}">
                <a16:creationId xmlns:a16="http://schemas.microsoft.com/office/drawing/2014/main" id="{A4DAC918-DC10-74F5-B9FE-DD36985BE50F}"/>
              </a:ext>
            </a:extLst>
          </p:cNvPr>
          <p:cNvSpPr>
            <a:spLocks noGrp="1"/>
          </p:cNvSpPr>
          <p:nvPr>
            <p:ph idx="1"/>
          </p:nvPr>
        </p:nvSpPr>
        <p:spPr>
          <a:xfrm>
            <a:off x="354563" y="811764"/>
            <a:ext cx="11476653" cy="4198775"/>
          </a:xfrm>
        </p:spPr>
        <p:txBody>
          <a:bodyPr>
            <a:normAutofit lnSpcReduction="10000"/>
          </a:bodyPr>
          <a:lstStyle/>
          <a:p>
            <a:r>
              <a:rPr lang="en-GB" sz="2400" dirty="0">
                <a:solidFill>
                  <a:srgbClr val="0070C0"/>
                </a:solidFill>
              </a:rPr>
              <a:t>With regard to the scenario below, could you come up with a care plan the community nurse could put in place, that clearly and concisely identifies the problem, the goal, and the interventions with rationale?</a:t>
            </a:r>
          </a:p>
          <a:p>
            <a:r>
              <a:rPr lang="en-GB" sz="2400" b="1" dirty="0">
                <a:solidFill>
                  <a:srgbClr val="0070C0"/>
                </a:solidFill>
              </a:rPr>
              <a:t>Scenario:</a:t>
            </a:r>
            <a:r>
              <a:rPr lang="en-GB" sz="2400" dirty="0">
                <a:solidFill>
                  <a:srgbClr val="0070C0"/>
                </a:solidFill>
              </a:rPr>
              <a:t> Mrs. Perera has MND and lives in a care home.  She is unable to safely transfer from a chair to the w.c. or to her bed.  Care staff have been lifting her manually and this has come to the manager’s attention.  The manager reminds the care staff and Mrs. Perera of the home’s ‘no lift’ policy in line with health and safety rules. A hoist must be used at all times.   Mrs. Perera refuses to accept using a hoist as she finds it undignified and emphasises her disability.  Also, the process takes so long, she fears she will be incontinent due to urgency.  The staff say they are happy to risk their own safety to allow Mrs. Perera to make her own choices about how she is transferred.  The manager says this is not acceptable as they all have a duty of care to themselves as well as to Mrs. Perera.  </a:t>
            </a:r>
          </a:p>
        </p:txBody>
      </p:sp>
      <p:graphicFrame>
        <p:nvGraphicFramePr>
          <p:cNvPr id="4" name="Table 4">
            <a:extLst>
              <a:ext uri="{FF2B5EF4-FFF2-40B4-BE49-F238E27FC236}">
                <a16:creationId xmlns:a16="http://schemas.microsoft.com/office/drawing/2014/main" id="{C0D35C79-FAF2-25B0-D303-4A04084E4E27}"/>
              </a:ext>
            </a:extLst>
          </p:cNvPr>
          <p:cNvGraphicFramePr>
            <a:graphicFrameLocks noGrp="1"/>
          </p:cNvGraphicFramePr>
          <p:nvPr>
            <p:extLst>
              <p:ext uri="{D42A27DB-BD31-4B8C-83A1-F6EECF244321}">
                <p14:modId xmlns:p14="http://schemas.microsoft.com/office/powerpoint/2010/main" val="2318097187"/>
              </p:ext>
            </p:extLst>
          </p:nvPr>
        </p:nvGraphicFramePr>
        <p:xfrm>
          <a:off x="258148" y="4914057"/>
          <a:ext cx="10686660" cy="741680"/>
        </p:xfrm>
        <a:graphic>
          <a:graphicData uri="http://schemas.openxmlformats.org/drawingml/2006/table">
            <a:tbl>
              <a:tblPr firstRow="1" bandRow="1">
                <a:tableStyleId>{5C22544A-7EE6-4342-B048-85BDC9FD1C3A}</a:tableStyleId>
              </a:tblPr>
              <a:tblGrid>
                <a:gridCol w="1377218">
                  <a:extLst>
                    <a:ext uri="{9D8B030D-6E8A-4147-A177-3AD203B41FA5}">
                      <a16:colId xmlns:a16="http://schemas.microsoft.com/office/drawing/2014/main" val="900723522"/>
                    </a:ext>
                  </a:extLst>
                </a:gridCol>
                <a:gridCol w="1657363">
                  <a:extLst>
                    <a:ext uri="{9D8B030D-6E8A-4147-A177-3AD203B41FA5}">
                      <a16:colId xmlns:a16="http://schemas.microsoft.com/office/drawing/2014/main" val="4103715577"/>
                    </a:ext>
                  </a:extLst>
                </a:gridCol>
                <a:gridCol w="6188663">
                  <a:extLst>
                    <a:ext uri="{9D8B030D-6E8A-4147-A177-3AD203B41FA5}">
                      <a16:colId xmlns:a16="http://schemas.microsoft.com/office/drawing/2014/main" val="4004892457"/>
                    </a:ext>
                  </a:extLst>
                </a:gridCol>
                <a:gridCol w="1463416">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2488288278"/>
      </p:ext>
    </p:extLst>
  </p:cSld>
  <p:clrMapOvr>
    <a:masterClrMapping/>
  </p:clrMapOvr>
  <mc:AlternateContent xmlns:mc="http://schemas.openxmlformats.org/markup-compatibility/2006" xmlns:p14="http://schemas.microsoft.com/office/powerpoint/2010/main">
    <mc:Choice Requires="p14">
      <p:transition spd="slow" p14:dur="2000" advTm="238261"/>
    </mc:Choice>
    <mc:Fallback xmlns="">
      <p:transition spd="slow" advTm="23826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44F3D-C238-B911-68BB-38E1C234ECA0}"/>
              </a:ext>
            </a:extLst>
          </p:cNvPr>
          <p:cNvSpPr>
            <a:spLocks noGrp="1"/>
          </p:cNvSpPr>
          <p:nvPr>
            <p:ph type="title"/>
          </p:nvPr>
        </p:nvSpPr>
        <p:spPr>
          <a:xfrm>
            <a:off x="255036" y="206407"/>
            <a:ext cx="11681927" cy="474630"/>
          </a:xfrm>
        </p:spPr>
        <p:txBody>
          <a:bodyPr>
            <a:normAutofit fontScale="90000"/>
          </a:bodyPr>
          <a:lstStyle/>
          <a:p>
            <a:r>
              <a:rPr lang="en-GB" b="1" dirty="0">
                <a:solidFill>
                  <a:srgbClr val="0070C0"/>
                </a:solidFill>
              </a:rPr>
              <a:t>Scenario </a:t>
            </a:r>
            <a:r>
              <a:rPr lang="en-GB" dirty="0">
                <a:solidFill>
                  <a:srgbClr val="0070C0"/>
                </a:solidFill>
              </a:rPr>
              <a:t>– my attempt – you may do better!! ….</a:t>
            </a:r>
          </a:p>
        </p:txBody>
      </p:sp>
      <p:graphicFrame>
        <p:nvGraphicFramePr>
          <p:cNvPr id="4" name="Table 4">
            <a:extLst>
              <a:ext uri="{FF2B5EF4-FFF2-40B4-BE49-F238E27FC236}">
                <a16:creationId xmlns:a16="http://schemas.microsoft.com/office/drawing/2014/main" id="{1938B8CC-8973-7035-9620-A7B8FCBB0085}"/>
              </a:ext>
            </a:extLst>
          </p:cNvPr>
          <p:cNvGraphicFramePr>
            <a:graphicFrameLocks noGrp="1"/>
          </p:cNvGraphicFramePr>
          <p:nvPr>
            <p:extLst>
              <p:ext uri="{D42A27DB-BD31-4B8C-83A1-F6EECF244321}">
                <p14:modId xmlns:p14="http://schemas.microsoft.com/office/powerpoint/2010/main" val="1394099982"/>
              </p:ext>
            </p:extLst>
          </p:nvPr>
        </p:nvGraphicFramePr>
        <p:xfrm>
          <a:off x="258145" y="681038"/>
          <a:ext cx="11678818" cy="4937760"/>
        </p:xfrm>
        <a:graphic>
          <a:graphicData uri="http://schemas.openxmlformats.org/drawingml/2006/table">
            <a:tbl>
              <a:tblPr firstRow="1" bandRow="1">
                <a:tableStyleId>{5C22544A-7EE6-4342-B048-85BDC9FD1C3A}</a:tableStyleId>
              </a:tblPr>
              <a:tblGrid>
                <a:gridCol w="1365382">
                  <a:extLst>
                    <a:ext uri="{9D8B030D-6E8A-4147-A177-3AD203B41FA5}">
                      <a16:colId xmlns:a16="http://schemas.microsoft.com/office/drawing/2014/main" val="900723522"/>
                    </a:ext>
                  </a:extLst>
                </a:gridCol>
                <a:gridCol w="1268963">
                  <a:extLst>
                    <a:ext uri="{9D8B030D-6E8A-4147-A177-3AD203B41FA5}">
                      <a16:colId xmlns:a16="http://schemas.microsoft.com/office/drawing/2014/main" val="4103715577"/>
                    </a:ext>
                  </a:extLst>
                </a:gridCol>
                <a:gridCol w="7707086">
                  <a:extLst>
                    <a:ext uri="{9D8B030D-6E8A-4147-A177-3AD203B41FA5}">
                      <a16:colId xmlns:a16="http://schemas.microsoft.com/office/drawing/2014/main" val="4004892457"/>
                    </a:ext>
                  </a:extLst>
                </a:gridCol>
                <a:gridCol w="1337387">
                  <a:extLst>
                    <a:ext uri="{9D8B030D-6E8A-4147-A177-3AD203B41FA5}">
                      <a16:colId xmlns:a16="http://schemas.microsoft.com/office/drawing/2014/main" val="728567832"/>
                    </a:ext>
                  </a:extLst>
                </a:gridCol>
              </a:tblGrid>
              <a:tr h="348105">
                <a:tc>
                  <a:txBody>
                    <a:bodyPr/>
                    <a:lstStyle/>
                    <a:p>
                      <a:r>
                        <a:rPr lang="en-GB" dirty="0"/>
                        <a:t>Problem</a:t>
                      </a:r>
                    </a:p>
                  </a:txBody>
                  <a:tcPr/>
                </a:tc>
                <a:tc>
                  <a:txBody>
                    <a:bodyPr/>
                    <a:lstStyle/>
                    <a:p>
                      <a:r>
                        <a:rPr lang="en-GB" dirty="0"/>
                        <a:t>Goal</a:t>
                      </a:r>
                    </a:p>
                  </a:txBody>
                  <a:tcPr/>
                </a:tc>
                <a:tc>
                  <a:txBody>
                    <a:bodyPr/>
                    <a:lstStyle/>
                    <a:p>
                      <a:r>
                        <a:rPr lang="en-GB" dirty="0"/>
                        <a:t>Intervention (with rationale)</a:t>
                      </a:r>
                    </a:p>
                  </a:txBody>
                  <a:tcPr/>
                </a:tc>
                <a:tc>
                  <a:txBody>
                    <a:bodyPr/>
                    <a:lstStyle/>
                    <a:p>
                      <a:r>
                        <a:rPr lang="en-GB" dirty="0"/>
                        <a:t>Evaluation</a:t>
                      </a:r>
                    </a:p>
                  </a:txBody>
                  <a:tcPr/>
                </a:tc>
                <a:extLst>
                  <a:ext uri="{0D108BD9-81ED-4DB2-BD59-A6C34878D82A}">
                    <a16:rowId xmlns:a16="http://schemas.microsoft.com/office/drawing/2014/main" val="1548357765"/>
                  </a:ext>
                </a:extLst>
              </a:tr>
              <a:tr h="4485249">
                <a:tc>
                  <a:txBody>
                    <a:bodyPr/>
                    <a:lstStyle/>
                    <a:p>
                      <a:r>
                        <a:rPr lang="en-GB" sz="1400" dirty="0"/>
                        <a:t>Mrs. Perera is unable to safely transfer from a chair to the w.c. or her bed.  She refuses to use a hoist, finding it undignified and fears incontinence due to the time it takes.  The care staff are willing to lift her but this violates the ‘no lift’ policy and risks staff and Mrs. Perera’s safety. </a:t>
                      </a:r>
                    </a:p>
                  </a:txBody>
                  <a:tcPr/>
                </a:tc>
                <a:tc>
                  <a:txBody>
                    <a:bodyPr/>
                    <a:lstStyle/>
                    <a:p>
                      <a:r>
                        <a:rPr lang="en-GB" sz="1400" dirty="0"/>
                        <a:t>To ensure safe and dignified transfers for Mrs. Perera while addressing her concerns about time, continence and dignity.</a:t>
                      </a:r>
                    </a:p>
                  </a:txBody>
                  <a:tcPr/>
                </a:tc>
                <a:tc>
                  <a:txBody>
                    <a:bodyPr/>
                    <a:lstStyle/>
                    <a:p>
                      <a:pPr marL="342900" indent="-342900">
                        <a:buFont typeface="+mj-lt"/>
                        <a:buAutoNum type="arabicPeriod"/>
                      </a:pPr>
                      <a:r>
                        <a:rPr lang="en-GB" sz="1400" dirty="0"/>
                        <a:t>Assess Mrs. Perera’s physical disabilities and limitations, her strength, balance and range of motion.  (This aids understanding of her specific physical condition, needs and limitations, enabling tailored interventions to ensure safety an minimise fall risk during transfers).</a:t>
                      </a:r>
                    </a:p>
                    <a:p>
                      <a:pPr marL="342900" indent="-342900">
                        <a:buFont typeface="+mj-lt"/>
                        <a:buAutoNum type="arabicPeriod"/>
                      </a:pPr>
                      <a:r>
                        <a:rPr lang="en-GB" sz="1400" dirty="0"/>
                        <a:t>Explain to Mrs. Perera the benefits of using a hoist -  with emphasis on safety for her and the care staff, reduced risk of injury and preservation of dignity. (This will increase likelihood that she will understand and be willing to cooperate.  Addressing her concerns can help alleviate resistance).</a:t>
                      </a:r>
                    </a:p>
                    <a:p>
                      <a:pPr marL="342900" indent="-342900">
                        <a:buFont typeface="+mj-lt"/>
                        <a:buAutoNum type="arabicPeriod"/>
                      </a:pPr>
                      <a:r>
                        <a:rPr lang="en-GB" sz="1400" dirty="0"/>
                        <a:t>Involve Mrs. Perera in the selection of an appropriate hoist that suits her preferences and needs. Provide information on different types of hoist available.  Consider factors such as ease of use, comfort and functionality.  Allow her to trial different options and choose the one she’s most comfortable with.  (freedom to make choices is empowering).</a:t>
                      </a:r>
                    </a:p>
                    <a:p>
                      <a:pPr marL="342900" indent="-342900">
                        <a:buFont typeface="+mj-lt"/>
                        <a:buAutoNum type="arabicPeriod"/>
                      </a:pPr>
                      <a:r>
                        <a:rPr lang="en-GB" sz="1400" dirty="0"/>
                        <a:t>Implement a timed schedule for hoist transfers. Provide staff training to be competent to use the hoist promptly, safely and efficiently.  These measures will help address concerns about urgency-related incontinence.</a:t>
                      </a:r>
                    </a:p>
                    <a:p>
                      <a:pPr marL="342900" indent="-342900">
                        <a:buFont typeface="+mj-lt"/>
                        <a:buAutoNum type="arabicPeriod"/>
                      </a:pPr>
                      <a:r>
                        <a:rPr lang="en-GB" sz="1400" dirty="0"/>
                        <a:t>Offer emotional support and reassurance and empathetic communicating to help her feel understood and valued.  Offer ongoing compassionate encouragement and praise for her cooperation during hoist transfers.  (This will help build trust, a </a:t>
                      </a:r>
                      <a:r>
                        <a:rPr lang="en-GB" sz="1400" dirty="0" err="1"/>
                        <a:t>postivie</a:t>
                      </a:r>
                      <a:r>
                        <a:rPr lang="en-GB" sz="1400" dirty="0"/>
                        <a:t> rapport and willingness to engage with the plan).</a:t>
                      </a:r>
                    </a:p>
                    <a:p>
                      <a:pPr marL="342900" indent="-342900">
                        <a:buFont typeface="+mj-lt"/>
                        <a:buAutoNum type="arabicPeriod"/>
                      </a:pPr>
                      <a:r>
                        <a:rPr lang="en-GB" sz="1400" dirty="0"/>
                        <a:t>Emphasise to care staff the importance of consistency in implementing the plan. (This helps avoid complications likely to arise if some staff adhere to the plan and others don’t).</a:t>
                      </a:r>
                    </a:p>
                    <a:p>
                      <a:pPr marL="342900" indent="-342900">
                        <a:buFont typeface="+mj-lt"/>
                        <a:buAutoNum type="arabicPeriod"/>
                      </a:pPr>
                      <a:endParaRPr lang="en-GB" sz="1400" dirty="0"/>
                    </a:p>
                    <a:p>
                      <a:pPr marL="342900" indent="-342900">
                        <a:buFont typeface="+mj-lt"/>
                        <a:buAutoNum type="arabicPeriod"/>
                      </a:pPr>
                      <a:endParaRPr lang="en-GB" sz="1400" dirty="0"/>
                    </a:p>
                  </a:txBody>
                  <a:tcPr/>
                </a:tc>
                <a:tc>
                  <a:txBody>
                    <a:bodyPr/>
                    <a:lstStyle/>
                    <a:p>
                      <a:r>
                        <a:rPr lang="en-GB" sz="1400" dirty="0"/>
                        <a:t>Staff to document results of hoisting Mrs. Perera and note any problems/ issues arising, and the team to review and modify the care plan accordingly until good safe, comfortable hoisting, satisfactory to Mrs. Perera is established. </a:t>
                      </a:r>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2810456834"/>
      </p:ext>
    </p:extLst>
  </p:cSld>
  <p:clrMapOvr>
    <a:masterClrMapping/>
  </p:clrMapOvr>
  <mc:AlternateContent xmlns:mc="http://schemas.openxmlformats.org/markup-compatibility/2006" xmlns:p14="http://schemas.microsoft.com/office/powerpoint/2010/main">
    <mc:Choice Requires="p14">
      <p:transition spd="slow" p14:dur="2000" advTm="275995"/>
    </mc:Choice>
    <mc:Fallback xmlns="">
      <p:transition spd="slow" advTm="27599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604FC-73CB-63C1-85B4-44DEC850810D}"/>
              </a:ext>
            </a:extLst>
          </p:cNvPr>
          <p:cNvSpPr>
            <a:spLocks noGrp="1"/>
          </p:cNvSpPr>
          <p:nvPr>
            <p:ph type="title"/>
          </p:nvPr>
        </p:nvSpPr>
        <p:spPr>
          <a:xfrm>
            <a:off x="838200" y="365125"/>
            <a:ext cx="10515600" cy="399985"/>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155B246C-B5D8-CDA0-7C12-7491CDFC4C3A}"/>
              </a:ext>
            </a:extLst>
          </p:cNvPr>
          <p:cNvSpPr>
            <a:spLocks noGrp="1"/>
          </p:cNvSpPr>
          <p:nvPr>
            <p:ph idx="1"/>
          </p:nvPr>
        </p:nvSpPr>
        <p:spPr>
          <a:xfrm>
            <a:off x="317241" y="970384"/>
            <a:ext cx="11569959" cy="5206579"/>
          </a:xfrm>
        </p:spPr>
        <p:txBody>
          <a:bodyPr>
            <a:normAutofit/>
          </a:bodyPr>
          <a:lstStyle/>
          <a:p>
            <a:r>
              <a:rPr lang="en-GB" sz="1600" b="0" i="0" dirty="0">
                <a:solidFill>
                  <a:srgbClr val="0070C0"/>
                </a:solidFill>
                <a:effectLst/>
                <a:latin typeface="BlinkMacSystemFont"/>
              </a:rPr>
              <a:t>Aggarwal NT, Wilson RS, Beck TL, </a:t>
            </a:r>
            <a:r>
              <a:rPr lang="en-GB" sz="1600" b="0" i="0" dirty="0" err="1">
                <a:solidFill>
                  <a:srgbClr val="0070C0"/>
                </a:solidFill>
                <a:effectLst/>
                <a:latin typeface="BlinkMacSystemFont"/>
              </a:rPr>
              <a:t>Bienias</a:t>
            </a:r>
            <a:r>
              <a:rPr lang="en-GB" sz="1600" b="0" i="0" dirty="0">
                <a:solidFill>
                  <a:srgbClr val="0070C0"/>
                </a:solidFill>
                <a:effectLst/>
                <a:latin typeface="BlinkMacSystemFont"/>
              </a:rPr>
              <a:t> JL, Bennett DA. Motor dysfunction in mild cognitive impairment and the risk of incident Alzheimer disease. Arch Neurol. 2006 Dec;63(12):1763-9. </a:t>
            </a:r>
            <a:r>
              <a:rPr lang="en-GB" sz="1600" b="0" i="0" dirty="0" err="1">
                <a:solidFill>
                  <a:srgbClr val="0070C0"/>
                </a:solidFill>
                <a:effectLst/>
                <a:latin typeface="BlinkMacSystemFont"/>
              </a:rPr>
              <a:t>doi</a:t>
            </a:r>
            <a:r>
              <a:rPr lang="en-GB" sz="1600" b="0" i="0" dirty="0">
                <a:solidFill>
                  <a:srgbClr val="0070C0"/>
                </a:solidFill>
                <a:effectLst/>
                <a:latin typeface="BlinkMacSystemFont"/>
              </a:rPr>
              <a:t>: 10.1001/archneur.63.12.1763. PMID: 17172617.  Visited 11 02 2023. </a:t>
            </a:r>
          </a:p>
          <a:p>
            <a:r>
              <a:rPr lang="en-GB" sz="1600" dirty="0">
                <a:solidFill>
                  <a:srgbClr val="0070C0"/>
                </a:solidFill>
              </a:rPr>
              <a:t>Health and Safety Executive (2023) Managing risks and risk assessment at work, https://www.hse.gov.uk/simple-health-safety/risk/risk-assessment-template-and-examples.htm</a:t>
            </a:r>
          </a:p>
          <a:p>
            <a:r>
              <a:rPr lang="en-GB" sz="1600" dirty="0">
                <a:solidFill>
                  <a:srgbClr val="0070C0"/>
                </a:solidFill>
              </a:rPr>
              <a:t>Jamwal S, Kumar P. Insight Into the Emerging Role of Striatal Neurotransmitters in the Pathophysiology of Parkinson's Disease and Huntington's Disease: A Review. </a:t>
            </a:r>
            <a:r>
              <a:rPr lang="en-GB" sz="1600" dirty="0" err="1">
                <a:solidFill>
                  <a:srgbClr val="0070C0"/>
                </a:solidFill>
              </a:rPr>
              <a:t>Curr</a:t>
            </a:r>
            <a:r>
              <a:rPr lang="en-GB" sz="1600" dirty="0">
                <a:solidFill>
                  <a:srgbClr val="0070C0"/>
                </a:solidFill>
              </a:rPr>
              <a:t> </a:t>
            </a:r>
            <a:r>
              <a:rPr lang="en-GB" sz="1600" dirty="0" err="1">
                <a:solidFill>
                  <a:srgbClr val="0070C0"/>
                </a:solidFill>
              </a:rPr>
              <a:t>Neuropharmacol</a:t>
            </a:r>
            <a:r>
              <a:rPr lang="en-GB" sz="1600" dirty="0">
                <a:solidFill>
                  <a:srgbClr val="0070C0"/>
                </a:solidFill>
              </a:rPr>
              <a:t>. 2019;17(2):165-175. </a:t>
            </a:r>
            <a:r>
              <a:rPr lang="en-GB" sz="1600" dirty="0" err="1">
                <a:solidFill>
                  <a:srgbClr val="0070C0"/>
                </a:solidFill>
              </a:rPr>
              <a:t>doi</a:t>
            </a:r>
            <a:r>
              <a:rPr lang="en-GB" sz="1600" dirty="0">
                <a:solidFill>
                  <a:srgbClr val="0070C0"/>
                </a:solidFill>
              </a:rPr>
              <a:t>: 10.2174/1570159X16666180302115032. PMID: 29512464; PMCID: PMC6343208.  </a:t>
            </a:r>
            <a:r>
              <a:rPr lang="en-GB" sz="1600" dirty="0" err="1">
                <a:solidFill>
                  <a:srgbClr val="0070C0"/>
                </a:solidFill>
              </a:rPr>
              <a:t>Visted</a:t>
            </a:r>
            <a:r>
              <a:rPr lang="en-GB" sz="1600" dirty="0">
                <a:solidFill>
                  <a:srgbClr val="0070C0"/>
                </a:solidFill>
              </a:rPr>
              <a:t> 11 02 2023.  </a:t>
            </a:r>
            <a:endParaRPr lang="en-GB" sz="1600" b="0" i="0" dirty="0">
              <a:solidFill>
                <a:srgbClr val="0070C0"/>
              </a:solidFill>
              <a:effectLst/>
              <a:latin typeface="BlinkMacSystemFont"/>
            </a:endParaRPr>
          </a:p>
          <a:p>
            <a:r>
              <a:rPr lang="en-GB" sz="1600" b="0" i="0" dirty="0">
                <a:solidFill>
                  <a:srgbClr val="0070C0"/>
                </a:solidFill>
                <a:effectLst/>
                <a:latin typeface="BlinkMacSystemFont"/>
              </a:rPr>
              <a:t>National Institute of Neurological Disorders and Stroke(2023) Amyotrophic Lateral Sclerosis</a:t>
            </a:r>
            <a:r>
              <a:rPr lang="en-GB" sz="1600" i="0" dirty="0">
                <a:solidFill>
                  <a:srgbClr val="0070C0"/>
                </a:solidFill>
                <a:effectLst/>
              </a:rPr>
              <a:t>,  ( </a:t>
            </a:r>
            <a:r>
              <a:rPr lang="en-GB" sz="1600" i="0" dirty="0">
                <a:solidFill>
                  <a:srgbClr val="0070C0"/>
                </a:solidFill>
                <a:effectLst/>
                <a:hlinkClick r:id="rId2"/>
              </a:rPr>
              <a:t>https://www.ninds.nih.gov/health-information/disorders/amyotrophic-lateral-sclerosis-als#:~:text=Riluzole%20(Rilutek)%20is%20an%20oral,survival%20by%20a%20few%20months</a:t>
            </a:r>
            <a:r>
              <a:rPr lang="en-GB" sz="1600" i="0" dirty="0">
                <a:solidFill>
                  <a:srgbClr val="0070C0"/>
                </a:solidFill>
                <a:effectLst/>
              </a:rPr>
              <a:t> ). </a:t>
            </a:r>
          </a:p>
          <a:p>
            <a:r>
              <a:rPr lang="en-GB" sz="1600" b="0" i="0" dirty="0">
                <a:solidFill>
                  <a:srgbClr val="0070C0"/>
                </a:solidFill>
                <a:effectLst/>
              </a:rPr>
              <a:t>Quinn L, et al (2020</a:t>
            </a:r>
            <a:r>
              <a:rPr lang="en-GB" sz="1600" i="0" dirty="0">
                <a:solidFill>
                  <a:srgbClr val="0070C0"/>
                </a:solidFill>
                <a:effectLst/>
              </a:rPr>
              <a:t>) </a:t>
            </a:r>
            <a:r>
              <a:rPr lang="en-GB" sz="1600" dirty="0">
                <a:solidFill>
                  <a:srgbClr val="0070C0"/>
                </a:solidFill>
              </a:rPr>
              <a:t>recommendations to guide physical therapy practice for Huntington disease, </a:t>
            </a:r>
            <a:r>
              <a:rPr lang="en-GB" sz="1600" b="0" i="0" dirty="0">
                <a:solidFill>
                  <a:srgbClr val="0070C0"/>
                </a:solidFill>
                <a:effectLst/>
              </a:rPr>
              <a:t>Neurology 94 (5) 217-228; DOI: 10.1212/WNL.0000000000008887; https://n.neurology.org/content/94/5/217.abstract</a:t>
            </a:r>
            <a:endParaRPr lang="en-GB" sz="1600" i="0" dirty="0">
              <a:solidFill>
                <a:srgbClr val="0070C0"/>
              </a:solidFill>
              <a:effectLst/>
            </a:endParaRPr>
          </a:p>
          <a:p>
            <a:r>
              <a:rPr lang="en-GB" sz="1600" b="0" i="0" dirty="0">
                <a:solidFill>
                  <a:srgbClr val="0070C0"/>
                </a:solidFill>
                <a:effectLst/>
                <a:latin typeface="BlinkMacSystemFont"/>
              </a:rPr>
              <a:t>Smith S, </a:t>
            </a:r>
            <a:r>
              <a:rPr lang="en-GB" sz="1600" b="0" i="0" dirty="0" err="1">
                <a:solidFill>
                  <a:srgbClr val="0070C0"/>
                </a:solidFill>
                <a:effectLst/>
                <a:latin typeface="BlinkMacSystemFont"/>
              </a:rPr>
              <a:t>D'Cruz</a:t>
            </a:r>
            <a:r>
              <a:rPr lang="en-GB" sz="1600" b="0" i="0" dirty="0">
                <a:solidFill>
                  <a:srgbClr val="0070C0"/>
                </a:solidFill>
                <a:effectLst/>
                <a:latin typeface="BlinkMacSystemFont"/>
              </a:rPr>
              <a:t> G, Gray R, Flaherty H, </a:t>
            </a:r>
            <a:r>
              <a:rPr lang="en-GB" sz="1600" b="0" i="0" dirty="0" err="1">
                <a:solidFill>
                  <a:srgbClr val="0070C0"/>
                </a:solidFill>
                <a:effectLst/>
                <a:latin typeface="BlinkMacSystemFont"/>
              </a:rPr>
              <a:t>Ivanecka</a:t>
            </a:r>
            <a:r>
              <a:rPr lang="en-GB" sz="1600" b="0" i="0" dirty="0">
                <a:solidFill>
                  <a:srgbClr val="0070C0"/>
                </a:solidFill>
                <a:effectLst/>
                <a:latin typeface="BlinkMacSystemFont"/>
              </a:rPr>
              <a:t> A, Deane KH. A Concept Map of What Helps People with HD Live with their Condition. J </a:t>
            </a:r>
            <a:r>
              <a:rPr lang="en-GB" sz="1600" b="0" i="0" dirty="0" err="1">
                <a:solidFill>
                  <a:srgbClr val="0070C0"/>
                </a:solidFill>
                <a:effectLst/>
                <a:latin typeface="BlinkMacSystemFont"/>
              </a:rPr>
              <a:t>Huntingtons</a:t>
            </a:r>
            <a:r>
              <a:rPr lang="en-GB" sz="1600" b="0" i="0" dirty="0">
                <a:solidFill>
                  <a:srgbClr val="0070C0"/>
                </a:solidFill>
                <a:effectLst/>
                <a:latin typeface="BlinkMacSystemFont"/>
              </a:rPr>
              <a:t> Dis. 2015;4(3):261-70. </a:t>
            </a:r>
            <a:r>
              <a:rPr lang="en-GB" sz="1600" b="0" i="0" dirty="0" err="1">
                <a:solidFill>
                  <a:srgbClr val="0070C0"/>
                </a:solidFill>
                <a:effectLst/>
                <a:latin typeface="BlinkMacSystemFont"/>
              </a:rPr>
              <a:t>doi</a:t>
            </a:r>
            <a:r>
              <a:rPr lang="en-GB" sz="1600" b="0" i="0" dirty="0">
                <a:solidFill>
                  <a:srgbClr val="0070C0"/>
                </a:solidFill>
                <a:effectLst/>
                <a:latin typeface="BlinkMacSystemFont"/>
              </a:rPr>
              <a:t>: 10.3233/JHD-150161. PMID: 26444023. </a:t>
            </a:r>
            <a:r>
              <a:rPr lang="en-GB" sz="1600" b="0" i="0" dirty="0">
                <a:solidFill>
                  <a:srgbClr val="0070C0"/>
                </a:solidFill>
                <a:effectLst/>
                <a:latin typeface="BlinkMacSystemFont"/>
                <a:hlinkClick r:id="rId3"/>
              </a:rPr>
              <a:t>https://pubmed.ncbi.nlm.nih.gov/26444023/</a:t>
            </a:r>
            <a:endParaRPr lang="en-GB" sz="1600" b="0" i="0" dirty="0">
              <a:solidFill>
                <a:srgbClr val="0070C0"/>
              </a:solidFill>
              <a:effectLst/>
              <a:latin typeface="BlinkMacSystemFont"/>
            </a:endParaRPr>
          </a:p>
          <a:p>
            <a:r>
              <a:rPr lang="en-GB" sz="1600" b="0" i="0" dirty="0">
                <a:solidFill>
                  <a:srgbClr val="0070C0"/>
                </a:solidFill>
                <a:effectLst/>
              </a:rPr>
              <a:t>Sweeney D, Quinlan LR, Browne P, Richardson M, </a:t>
            </a:r>
            <a:r>
              <a:rPr lang="en-GB" sz="1600" b="0" i="0" dirty="0" err="1">
                <a:solidFill>
                  <a:srgbClr val="0070C0"/>
                </a:solidFill>
                <a:effectLst/>
              </a:rPr>
              <a:t>Meskell</a:t>
            </a:r>
            <a:r>
              <a:rPr lang="en-GB" sz="1600" b="0" i="0" dirty="0">
                <a:solidFill>
                  <a:srgbClr val="0070C0"/>
                </a:solidFill>
                <a:effectLst/>
              </a:rPr>
              <a:t> P, </a:t>
            </a:r>
            <a:r>
              <a:rPr lang="en-GB" sz="1600" b="0" i="0" dirty="0" err="1">
                <a:solidFill>
                  <a:srgbClr val="0070C0"/>
                </a:solidFill>
                <a:effectLst/>
              </a:rPr>
              <a:t>ÓLaighin</a:t>
            </a:r>
            <a:r>
              <a:rPr lang="en-GB" sz="1600" b="0" i="0" dirty="0">
                <a:solidFill>
                  <a:srgbClr val="0070C0"/>
                </a:solidFill>
                <a:effectLst/>
              </a:rPr>
              <a:t> G. A Technological Review of Wearable Cueing Devices Addressing Freezing of Gait in Parkinson’s Disease. </a:t>
            </a:r>
            <a:r>
              <a:rPr lang="en-GB" sz="1600" b="0" i="1" dirty="0">
                <a:solidFill>
                  <a:srgbClr val="0070C0"/>
                </a:solidFill>
                <a:effectLst/>
              </a:rPr>
              <a:t>Sensors</a:t>
            </a:r>
            <a:r>
              <a:rPr lang="en-GB" sz="1600" b="0" i="0" dirty="0">
                <a:solidFill>
                  <a:srgbClr val="0070C0"/>
                </a:solidFill>
                <a:effectLst/>
              </a:rPr>
              <a:t>. 2019; 19(6):1277. </a:t>
            </a:r>
            <a:r>
              <a:rPr lang="en-GB" sz="1600" b="0" i="0" dirty="0">
                <a:solidFill>
                  <a:srgbClr val="0070C0"/>
                </a:solidFill>
                <a:effectLst/>
                <a:hlinkClick r:id="rId4"/>
              </a:rPr>
              <a:t>https://doi.org/10.3390/s19061277</a:t>
            </a:r>
            <a:endParaRPr lang="en-GB" sz="1600" dirty="0">
              <a:solidFill>
                <a:srgbClr val="0070C0"/>
              </a:solidFill>
            </a:endParaRPr>
          </a:p>
          <a:p>
            <a:endParaRPr lang="en-GB" sz="1600" dirty="0">
              <a:solidFill>
                <a:srgbClr val="0070C0"/>
              </a:solidFill>
            </a:endParaRPr>
          </a:p>
          <a:p>
            <a:endParaRPr lang="en-GB" sz="1600" b="0" i="0" dirty="0">
              <a:solidFill>
                <a:srgbClr val="0070C0"/>
              </a:solidFill>
              <a:effectLst/>
            </a:endParaRPr>
          </a:p>
          <a:p>
            <a:endParaRPr lang="en-GB" sz="1600" dirty="0">
              <a:solidFill>
                <a:srgbClr val="0070C0"/>
              </a:solidFill>
            </a:endParaRPr>
          </a:p>
        </p:txBody>
      </p:sp>
    </p:spTree>
    <p:extLst>
      <p:ext uri="{BB962C8B-B14F-4D97-AF65-F5344CB8AC3E}">
        <p14:creationId xmlns:p14="http://schemas.microsoft.com/office/powerpoint/2010/main" val="3665872321"/>
      </p:ext>
    </p:extLst>
  </p:cSld>
  <p:clrMapOvr>
    <a:masterClrMapping/>
  </p:clrMapOvr>
  <mc:AlternateContent xmlns:mc="http://schemas.openxmlformats.org/markup-compatibility/2006" xmlns:p14="http://schemas.microsoft.com/office/powerpoint/2010/main">
    <mc:Choice Requires="p14">
      <p:transition spd="slow" p14:dur="2000" advTm="12913"/>
    </mc:Choice>
    <mc:Fallback xmlns="">
      <p:transition spd="slow" advTm="1291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20449"/>
    </mc:Choice>
    <mc:Fallback xmlns="">
      <p:transition spd="slow" advTm="2044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mc:AlternateContent xmlns:mc="http://schemas.openxmlformats.org/markup-compatibility/2006" xmlns:p14="http://schemas.microsoft.com/office/powerpoint/2010/main">
    <mc:Choice Requires="p14">
      <p:transition spd="slow" p14:dur="2000" advTm="55550"/>
    </mc:Choice>
    <mc:Fallback xmlns="">
      <p:transition spd="slow" advTm="5555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FA6B9-442A-4BD6-8A28-756BA5DE01C0}"/>
              </a:ext>
            </a:extLst>
          </p:cNvPr>
          <p:cNvSpPr>
            <a:spLocks noGrp="1"/>
          </p:cNvSpPr>
          <p:nvPr>
            <p:ph type="title"/>
          </p:nvPr>
        </p:nvSpPr>
        <p:spPr>
          <a:xfrm>
            <a:off x="838200" y="365126"/>
            <a:ext cx="10515600" cy="689234"/>
          </a:xfrm>
        </p:spPr>
        <p:txBody>
          <a:bodyPr>
            <a:normAutofit fontScale="90000"/>
          </a:bodyPr>
          <a:lstStyle/>
          <a:p>
            <a:r>
              <a:rPr lang="en-GB" b="1" dirty="0">
                <a:solidFill>
                  <a:srgbClr val="0070C0"/>
                </a:solidFill>
              </a:rPr>
              <a:t>Duration – Mobilising lecture – 3 hours, 20 mins</a:t>
            </a:r>
          </a:p>
        </p:txBody>
      </p:sp>
      <p:sp>
        <p:nvSpPr>
          <p:cNvPr id="3" name="Content Placeholder 2">
            <a:extLst>
              <a:ext uri="{FF2B5EF4-FFF2-40B4-BE49-F238E27FC236}">
                <a16:creationId xmlns:a16="http://schemas.microsoft.com/office/drawing/2014/main" id="{B8608D04-E96D-3B7D-C18C-5AD7B6B04B55}"/>
              </a:ext>
            </a:extLst>
          </p:cNvPr>
          <p:cNvSpPr>
            <a:spLocks noGrp="1"/>
          </p:cNvSpPr>
          <p:nvPr>
            <p:ph idx="1"/>
          </p:nvPr>
        </p:nvSpPr>
        <p:spPr>
          <a:xfrm>
            <a:off x="838200" y="1253331"/>
            <a:ext cx="10515600" cy="4351338"/>
          </a:xfrm>
        </p:spPr>
        <p:txBody>
          <a:bodyPr>
            <a:normAutofit lnSpcReduction="10000"/>
          </a:bodyPr>
          <a:lstStyle/>
          <a:p>
            <a:r>
              <a:rPr lang="en-GB" dirty="0">
                <a:solidFill>
                  <a:srgbClr val="0070C0"/>
                </a:solidFill>
              </a:rPr>
              <a:t>Recorded lecture time- 1 hour, 40 minutes</a:t>
            </a:r>
          </a:p>
          <a:p>
            <a:r>
              <a:rPr lang="en-GB" dirty="0">
                <a:solidFill>
                  <a:srgbClr val="0070C0"/>
                </a:solidFill>
              </a:rPr>
              <a:t>Activity 1, slide 6 – 10 minutes</a:t>
            </a:r>
          </a:p>
          <a:p>
            <a:r>
              <a:rPr lang="en-GB" dirty="0">
                <a:solidFill>
                  <a:srgbClr val="0070C0"/>
                </a:solidFill>
              </a:rPr>
              <a:t>Tutor-led discussion of activity 1 – 10 minutes</a:t>
            </a:r>
          </a:p>
          <a:p>
            <a:r>
              <a:rPr lang="en-GB" dirty="0">
                <a:solidFill>
                  <a:srgbClr val="0070C0"/>
                </a:solidFill>
              </a:rPr>
              <a:t>Activity 2- Slide 21 – risk assessment – 20 minutes</a:t>
            </a:r>
          </a:p>
          <a:p>
            <a:r>
              <a:rPr lang="en-GB" dirty="0">
                <a:solidFill>
                  <a:srgbClr val="0070C0"/>
                </a:solidFill>
              </a:rPr>
              <a:t>Tutor-led discussion of activity 2 – 20 minutes</a:t>
            </a:r>
          </a:p>
          <a:p>
            <a:r>
              <a:rPr lang="en-GB" dirty="0">
                <a:solidFill>
                  <a:srgbClr val="0070C0"/>
                </a:solidFill>
              </a:rPr>
              <a:t>Activity 3 – slide 24 – care plan – 15 minutes</a:t>
            </a:r>
          </a:p>
          <a:p>
            <a:r>
              <a:rPr lang="en-GB" dirty="0">
                <a:solidFill>
                  <a:srgbClr val="0070C0"/>
                </a:solidFill>
              </a:rPr>
              <a:t>Tutor-led discussion of activity 3 – 15 minutes</a:t>
            </a:r>
          </a:p>
          <a:p>
            <a:r>
              <a:rPr lang="en-GB" dirty="0">
                <a:solidFill>
                  <a:srgbClr val="0070C0"/>
                </a:solidFill>
              </a:rPr>
              <a:t>Questions- tutor-led discussion – 10 minutes</a:t>
            </a:r>
          </a:p>
          <a:p>
            <a:r>
              <a:rPr lang="en-GB" dirty="0">
                <a:solidFill>
                  <a:srgbClr val="0070C0"/>
                </a:solidFill>
              </a:rPr>
              <a:t>Total duration – 3 hours, 20 minutes</a:t>
            </a:r>
          </a:p>
        </p:txBody>
      </p:sp>
    </p:spTree>
    <p:extLst>
      <p:ext uri="{BB962C8B-B14F-4D97-AF65-F5344CB8AC3E}">
        <p14:creationId xmlns:p14="http://schemas.microsoft.com/office/powerpoint/2010/main" val="8592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3908</Words>
  <Application>Microsoft Office PowerPoint</Application>
  <PresentationFormat>Widescreen</PresentationFormat>
  <Paragraphs>251</Paragraphs>
  <Slides>29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Arial</vt:lpstr>
      <vt:lpstr>BlinkMacSystemFont</vt:lpstr>
      <vt:lpstr>Calibri</vt:lpstr>
      <vt:lpstr>Calibri Light</vt:lpstr>
      <vt:lpstr>Crimson Text</vt:lpstr>
      <vt:lpstr>Gill Sans MT</vt:lpstr>
      <vt:lpstr>helvetica neue</vt:lpstr>
      <vt:lpstr>Open Sans</vt:lpstr>
      <vt:lpstr>Times New Roman</vt:lpstr>
      <vt:lpstr>Office Theme</vt:lpstr>
      <vt:lpstr>Comprehensive Care</vt:lpstr>
      <vt:lpstr>Aims</vt:lpstr>
      <vt:lpstr>Movement disorders</vt:lpstr>
      <vt:lpstr>movement disorder: a priority for people with NDDs?</vt:lpstr>
      <vt:lpstr>Comparison – HD / PD</vt:lpstr>
      <vt:lpstr>Reaching for a cup of coffee</vt:lpstr>
      <vt:lpstr>Motor dysfunction in MCI and AD</vt:lpstr>
      <vt:lpstr>Involuntary movement Problems May include-</vt:lpstr>
      <vt:lpstr>PowerPoint Presentation</vt:lpstr>
      <vt:lpstr>PowerPoint Presentation</vt:lpstr>
      <vt:lpstr>Medication and movement disorders (PD) benefits, unwanted effects, Care Implications</vt:lpstr>
      <vt:lpstr>Medication and movement disorders (HD)  benefits, unwanted effects, Care Implications</vt:lpstr>
      <vt:lpstr>Environmental factors</vt:lpstr>
      <vt:lpstr>Psychological and Sociocultural impact of movement disorders</vt:lpstr>
      <vt:lpstr>Politicoeconomic factors</vt:lpstr>
      <vt:lpstr>‘Freezing’ in PD Relevance to Care Regarding all issues for all people with NDDs</vt:lpstr>
      <vt:lpstr>PowerPoint Presentation</vt:lpstr>
      <vt:lpstr>So…   what is the Relevance of approaches to care regarding freezing in PD to Care Regarding all issues for all people with NDDs?</vt:lpstr>
      <vt:lpstr>Wandering and dementia</vt:lpstr>
      <vt:lpstr>Cases to consider</vt:lpstr>
      <vt:lpstr>PowerPoint Presentation</vt:lpstr>
      <vt:lpstr>Does Physiotherapy improve mobility?</vt:lpstr>
      <vt:lpstr>Summary</vt:lpstr>
      <vt:lpstr>Scenario</vt:lpstr>
      <vt:lpstr>Scenario – my attempt – you may do better!! ….</vt:lpstr>
      <vt:lpstr>References</vt:lpstr>
      <vt:lpstr>Any questions?</vt:lpstr>
      <vt:lpstr>Thank you </vt:lpstr>
      <vt:lpstr>Duration – Mobilising lecture – 3 hours, 20 mins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11</cp:revision>
  <dcterms:created xsi:type="dcterms:W3CDTF">2022-12-12T07:56:35Z</dcterms:created>
  <dcterms:modified xsi:type="dcterms:W3CDTF">2023-11-07T06:08:20Z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