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9" r:id="rId2"/>
    <p:sldId id="260" r:id="rId3"/>
    <p:sldId id="518" r:id="rId4"/>
    <p:sldId id="517" r:id="rId5"/>
    <p:sldId id="261" r:id="rId6"/>
    <p:sldId id="262" r:id="rId7"/>
    <p:sldId id="268" r:id="rId8"/>
    <p:sldId id="269" r:id="rId9"/>
    <p:sldId id="267" r:id="rId10"/>
    <p:sldId id="270" r:id="rId11"/>
    <p:sldId id="271" r:id="rId12"/>
    <p:sldId id="263" r:id="rId13"/>
    <p:sldId id="264" r:id="rId14"/>
    <p:sldId id="265" r:id="rId15"/>
    <p:sldId id="266" r:id="rId16"/>
    <p:sldId id="514" r:id="rId17"/>
    <p:sldId id="515" r:id="rId18"/>
    <p:sldId id="516" r:id="rId19"/>
    <p:sldId id="272" r:id="rId20"/>
    <p:sldId id="512" r:id="rId21"/>
    <p:sldId id="513" r:id="rId22"/>
    <p:sldId id="5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smith" userId="b48a1e4ac3f36e84" providerId="LiveId" clId="{ECB96912-E952-45B2-AB7A-B11B8F1BD8D4}"/>
    <pc:docChg chg="modSld">
      <pc:chgData name="steve smith" userId="b48a1e4ac3f36e84" providerId="LiveId" clId="{ECB96912-E952-45B2-AB7A-B11B8F1BD8D4}" dt="2023-08-11T15:08:45.284" v="12" actId="6549"/>
      <pc:docMkLst>
        <pc:docMk/>
      </pc:docMkLst>
      <pc:sldChg chg="modSp mod">
        <pc:chgData name="steve smith" userId="b48a1e4ac3f36e84" providerId="LiveId" clId="{ECB96912-E952-45B2-AB7A-B11B8F1BD8D4}" dt="2023-08-11T15:08:45.284" v="12" actId="6549"/>
        <pc:sldMkLst>
          <pc:docMk/>
          <pc:sldMk cId="493037307" sldId="519"/>
        </pc:sldMkLst>
        <pc:spChg chg="mod">
          <ac:chgData name="steve smith" userId="b48a1e4ac3f36e84" providerId="LiveId" clId="{ECB96912-E952-45B2-AB7A-B11B8F1BD8D4}" dt="2023-08-11T15:08:15.450" v="8" actId="20577"/>
          <ac:spMkLst>
            <pc:docMk/>
            <pc:sldMk cId="493037307" sldId="519"/>
            <ac:spMk id="2" creationId="{0F89F388-EB35-338F-7102-4A65A95AC137}"/>
          </ac:spMkLst>
        </pc:spChg>
        <pc:spChg chg="mod">
          <ac:chgData name="steve smith" userId="b48a1e4ac3f36e84" providerId="LiveId" clId="{ECB96912-E952-45B2-AB7A-B11B8F1BD8D4}" dt="2023-08-11T15:08:45.284" v="12" actId="6549"/>
          <ac:spMkLst>
            <pc:docMk/>
            <pc:sldMk cId="493037307" sldId="519"/>
            <ac:spMk id="3" creationId="{0E9FB426-5106-F40A-9497-0A1C95E1437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B07C-79A7-DA25-FA34-E9029869F42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B3E236D-DFC9-3DEB-047D-E6D716B32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9F057FE-EAF3-C039-98AC-95FFE262126C}"/>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800C4A4F-F7AD-FA2A-7B1A-CEED9E5D24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9E900-B47B-D278-21A2-6D38D00CBAD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7810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92E3-799C-A5D2-B8F6-9C893DA3EE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6A5CAC8-FD46-D97E-C780-065DBC9D6E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210D75-8490-564E-05F9-C098292DF41D}"/>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92CFC861-A54C-CDFE-0135-37A8EE1FC5A0}"/>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2DB55A3F-9EE8-D63E-3AD1-E7040B65631A}"/>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82478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19091-524B-8018-A2B1-1368FFF07EA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DBBBE91-2404-8902-ACF7-96F39FE954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86D9D4-84DE-AA2D-92E1-B169518208C1}"/>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180275DE-B340-47B7-82EF-87B6F4C05ED8}"/>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D750872-E907-8A36-D362-435B27838F42}"/>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96798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DE48-CE4E-88EA-7EEA-4D5B377E9ED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EC688E-7021-016A-874D-5403535818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2CA0B3B-1FA7-8076-66B2-8D5BE0B267C9}"/>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E16B5330-ACC9-A8DC-0147-F8B689A111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2042D8-94C7-0121-4B74-5C4E3BAA39C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071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82DA-0E34-9ED7-6532-20F98663C1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03EF31F-A4FB-17A2-B131-B23C05EF17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7AA8B1-671A-E692-D32C-DC75E431DE10}"/>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27043718-0429-A294-2989-C58ECAC2C3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9CF320-6226-530C-240B-8D2E4A345F8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733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885A-96DE-C502-26B8-1064F76FAA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AB5503B-8739-C6A9-7B94-883503E9E8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FE9C1B0-4490-9CF3-F24F-563C479231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26C926C-1ED2-677B-1E71-EBABAB12D26D}"/>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6" name="Footer Placeholder 5">
            <a:extLst>
              <a:ext uri="{FF2B5EF4-FFF2-40B4-BE49-F238E27FC236}">
                <a16:creationId xmlns:a16="http://schemas.microsoft.com/office/drawing/2014/main" id="{00759A06-BE47-7CAD-A671-1056CEEBD8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3C577A-0367-2385-8D52-BD33A5F6AC9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033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09EF-1D0F-A68A-68D3-EF47BFF18E6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A641494-E4A8-2619-92E2-427D4A33B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81CF4D-0897-8B16-8D60-C8E8E42B9D1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4FC8BBF-2E2C-6D7E-38EB-DB9493E5EA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EAF2B1-869E-D661-C800-C79A8C0DE43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2540DC3-1CEA-2FF8-A9F7-F7D3DADB190A}"/>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8" name="Footer Placeholder 7">
            <a:extLst>
              <a:ext uri="{FF2B5EF4-FFF2-40B4-BE49-F238E27FC236}">
                <a16:creationId xmlns:a16="http://schemas.microsoft.com/office/drawing/2014/main" id="{E4702CBB-BCBC-4950-DCF9-A67F738EABBB}"/>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9F11CB8D-25E5-A971-18C3-78D2FACB406F}"/>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78338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DE15-098F-1339-CC68-9BD37E7560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85ECF87-B457-17A5-C192-90542C860F22}"/>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4" name="Footer Placeholder 3">
            <a:extLst>
              <a:ext uri="{FF2B5EF4-FFF2-40B4-BE49-F238E27FC236}">
                <a16:creationId xmlns:a16="http://schemas.microsoft.com/office/drawing/2014/main" id="{10DAC2A2-EABC-43B6-264A-F75E8780946D}"/>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B2A937F1-8856-3F69-0F50-DAB202D42485}"/>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0239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3F240-5716-3CA7-425B-9156CEC57653}"/>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3" name="Footer Placeholder 2">
            <a:extLst>
              <a:ext uri="{FF2B5EF4-FFF2-40B4-BE49-F238E27FC236}">
                <a16:creationId xmlns:a16="http://schemas.microsoft.com/office/drawing/2014/main" id="{6CECC9A6-CE0A-341D-6CFE-006596EFD86D}"/>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D57928AF-605E-9AAF-C24C-F49273DBE472}"/>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42107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340F-B968-A901-82D1-67D17C165B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EE966D8-3698-DC4F-E214-EAD8F37BB2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99FC082-1772-5908-E998-6695C1323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B3FB1A-E0B5-C3F2-B705-9A241CCC8E7D}"/>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C5815A4A-71B6-DA29-7F16-CE5FFF3E6ADB}"/>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95FE86A2-2770-3F22-DC39-239A7D4E150E}"/>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5088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F388-502A-02CA-56A9-41A69E48DA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09970A2-8742-71AF-B532-0F1E0B054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4AB432-8DD5-D675-7F1C-5863950E0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D4BCE8-BE30-7223-2D4B-0B4636260A36}"/>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28E90AF9-8F22-5CD0-13CD-87D50694E6AE}"/>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1AEB6511-C5A3-A556-F97A-CB6875F8DD7C}"/>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7404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940CD-D02B-3BA0-F0C4-63B02A10C1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75B4C85-73FF-E8EC-8853-801A74599A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B5F3ADC-25F3-9625-FD00-DA34C79DA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11/7/2023</a:t>
            </a:fld>
            <a:endParaRPr lang="en-US" dirty="0"/>
          </a:p>
        </p:txBody>
      </p:sp>
      <p:sp>
        <p:nvSpPr>
          <p:cNvPr id="5" name="Footer Placeholder 4">
            <a:extLst>
              <a:ext uri="{FF2B5EF4-FFF2-40B4-BE49-F238E27FC236}">
                <a16:creationId xmlns:a16="http://schemas.microsoft.com/office/drawing/2014/main" id="{D0662949-8CC3-7999-008F-CA73C80E5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D55C880-699D-C986-24E0-EA7D97A909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grpSp>
        <p:nvGrpSpPr>
          <p:cNvPr id="7" name="Group 6">
            <a:extLst>
              <a:ext uri="{FF2B5EF4-FFF2-40B4-BE49-F238E27FC236}">
                <a16:creationId xmlns:a16="http://schemas.microsoft.com/office/drawing/2014/main" id="{3BDBE616-4698-8924-AF09-7A056BA2CCFB}"/>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9CA280AF-30C3-DA38-7811-0093E9467D69}"/>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53F77FC2-56D4-2BE9-B024-60E9E2CFBCD8}"/>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730B0051-269D-D42F-E2A6-C7273FAF6A53}"/>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1310085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linicaladvisor.com/home/topics/geriatrics-information-center/climate-change-ups-heat-deaths-especially-among-elderly/"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uropepmc.org/article/nbk/nbk545239" TargetMode="External"/><Relationship Id="rId2" Type="http://schemas.openxmlformats.org/officeDocument/2006/relationships/hyperlink" Target="https://www.betterhealth.vic.gov.au/health/healthyliving/hypothermia#risk-factors-for-hypothermia" TargetMode="External"/><Relationship Id="rId1" Type="http://schemas.openxmlformats.org/officeDocument/2006/relationships/slideLayout" Target="../slideLayouts/slideLayout2.xml"/><Relationship Id="rId5" Type="http://schemas.openxmlformats.org/officeDocument/2006/relationships/hyperlink" Target="https://www.nhs.uk/conditions/hypothermia/" TargetMode="External"/><Relationship Id="rId4" Type="http://schemas.openxmlformats.org/officeDocument/2006/relationships/hyperlink" Target="https://www.sciencedirect.com/science/article/abs/pii/S030698771930170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iologyonline.com/tutorials/temperature-regulation-in-animals"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a:xfrm>
            <a:off x="1400742" y="802298"/>
            <a:ext cx="8637073" cy="2541431"/>
          </a:xfrm>
        </p:spPr>
        <p:txBody>
          <a:bodyPr/>
          <a:lstStyle/>
          <a:p>
            <a:pPr algn="ctr"/>
            <a:r>
              <a:rPr lang="en-GB" b="1" dirty="0">
                <a:solidFill>
                  <a:srgbClr val="0070C0"/>
                </a:solidFill>
              </a:rPr>
              <a:t>Comprehensive Care</a:t>
            </a:r>
            <a:endParaRPr lang="en-SE" dirty="0">
              <a:solidFill>
                <a:srgbClr val="0070C0"/>
              </a:solidFill>
            </a:endParaRPr>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147278" y="3514272"/>
            <a:ext cx="9144000" cy="633095"/>
          </a:xfrm>
        </p:spPr>
        <p:txBody>
          <a:bodyPr>
            <a:normAutofit fontScale="70000" lnSpcReduction="20000"/>
          </a:bodyPr>
          <a:lstStyle/>
          <a:p>
            <a:pPr algn="ctr"/>
            <a:r>
              <a:rPr lang="en-GB" dirty="0">
                <a:solidFill>
                  <a:srgbClr val="0070C0"/>
                </a:solidFill>
              </a:rPr>
              <a:t>Lecture 13</a:t>
            </a:r>
          </a:p>
          <a:p>
            <a:pPr algn="ctr"/>
            <a:r>
              <a:rPr lang="en-GB" dirty="0">
                <a:solidFill>
                  <a:srgbClr val="0070C0"/>
                </a:solidFill>
              </a:rPr>
              <a:t>Impact of NDDs on Controlling Body Temperature</a:t>
            </a:r>
            <a:endParaRPr lang="en-SE" dirty="0">
              <a:solidFill>
                <a:srgbClr val="0070C0"/>
              </a:solidFill>
            </a:endParaRPr>
          </a:p>
        </p:txBody>
      </p:sp>
    </p:spTree>
    <p:extLst>
      <p:ext uri="{BB962C8B-B14F-4D97-AF65-F5344CB8AC3E}">
        <p14:creationId xmlns:p14="http://schemas.microsoft.com/office/powerpoint/2010/main" val="2294684783"/>
      </p:ext>
    </p:extLst>
  </p:cSld>
  <p:clrMapOvr>
    <a:masterClrMapping/>
  </p:clrMapOvr>
  <mc:AlternateContent xmlns:mc="http://schemas.openxmlformats.org/markup-compatibility/2006" xmlns:p14="http://schemas.microsoft.com/office/powerpoint/2010/main">
    <mc:Choice Requires="p14">
      <p:transition spd="slow" p14:dur="2000" advTm="46199"/>
    </mc:Choice>
    <mc:Fallback xmlns="">
      <p:transition spd="slow" advTm="4619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EAD6-1E51-2384-0860-4EE0D06DD37E}"/>
              </a:ext>
            </a:extLst>
          </p:cNvPr>
          <p:cNvSpPr>
            <a:spLocks noGrp="1"/>
          </p:cNvSpPr>
          <p:nvPr>
            <p:ph type="title"/>
          </p:nvPr>
        </p:nvSpPr>
        <p:spPr>
          <a:xfrm>
            <a:off x="838200" y="365125"/>
            <a:ext cx="10515600" cy="549275"/>
          </a:xfrm>
        </p:spPr>
        <p:txBody>
          <a:bodyPr>
            <a:normAutofit fontScale="90000"/>
          </a:bodyPr>
          <a:lstStyle/>
          <a:p>
            <a:r>
              <a:rPr lang="en-GB" dirty="0">
                <a:solidFill>
                  <a:srgbClr val="0070C0"/>
                </a:solidFill>
              </a:rPr>
              <a:t>First aid for hypothermia</a:t>
            </a:r>
          </a:p>
        </p:txBody>
      </p:sp>
      <p:sp>
        <p:nvSpPr>
          <p:cNvPr id="3" name="Content Placeholder 2">
            <a:extLst>
              <a:ext uri="{FF2B5EF4-FFF2-40B4-BE49-F238E27FC236}">
                <a16:creationId xmlns:a16="http://schemas.microsoft.com/office/drawing/2014/main" id="{96EAE29C-754F-1CD6-8EEC-FD2F790C436A}"/>
              </a:ext>
            </a:extLst>
          </p:cNvPr>
          <p:cNvSpPr>
            <a:spLocks noGrp="1"/>
          </p:cNvSpPr>
          <p:nvPr>
            <p:ph idx="1"/>
          </p:nvPr>
        </p:nvSpPr>
        <p:spPr>
          <a:xfrm>
            <a:off x="191278" y="1091681"/>
            <a:ext cx="8399106" cy="5094612"/>
          </a:xfrm>
        </p:spPr>
        <p:txBody>
          <a:bodyPr>
            <a:normAutofit fontScale="92500" lnSpcReduction="10000"/>
          </a:bodyPr>
          <a:lstStyle/>
          <a:p>
            <a:r>
              <a:rPr lang="en-GB" dirty="0">
                <a:solidFill>
                  <a:srgbClr val="0070C0"/>
                </a:solidFill>
              </a:rPr>
              <a:t>Don’t massage or rub the person, don’t let them help you – below 32C particularly, risk of cardiac arrest.</a:t>
            </a:r>
          </a:p>
          <a:p>
            <a:r>
              <a:rPr lang="en-GB" dirty="0">
                <a:solidFill>
                  <a:srgbClr val="0070C0"/>
                </a:solidFill>
              </a:rPr>
              <a:t>Move them out of the cold, but very gently… in some cases rolling a person over who is below 32C has triggered arrest.</a:t>
            </a:r>
          </a:p>
          <a:p>
            <a:r>
              <a:rPr lang="en-GB" dirty="0">
                <a:solidFill>
                  <a:srgbClr val="0070C0"/>
                </a:solidFill>
              </a:rPr>
              <a:t>Remove wet, replace with dry clothing. </a:t>
            </a:r>
            <a:r>
              <a:rPr lang="en-GB" b="1" dirty="0">
                <a:solidFill>
                  <a:srgbClr val="0070C0"/>
                </a:solidFill>
              </a:rPr>
              <a:t>Slowly</a:t>
            </a:r>
            <a:r>
              <a:rPr lang="en-GB" dirty="0">
                <a:solidFill>
                  <a:srgbClr val="0070C0"/>
                </a:solidFill>
              </a:rPr>
              <a:t> warm the person with whatever is available including your own body heat. </a:t>
            </a:r>
          </a:p>
          <a:p>
            <a:r>
              <a:rPr lang="en-GB" dirty="0">
                <a:solidFill>
                  <a:srgbClr val="0070C0"/>
                </a:solidFill>
              </a:rPr>
              <a:t>No alcohol – if alert and able to swallow, warm drink, ---NO fluids if vomiting.</a:t>
            </a:r>
          </a:p>
          <a:p>
            <a:r>
              <a:rPr lang="en-GB" dirty="0">
                <a:solidFill>
                  <a:srgbClr val="0070C0"/>
                </a:solidFill>
              </a:rPr>
              <a:t>Stay with the person, phone for help, monitor breathing, prepare for CPR if necessary.  Don’t assume dead- breathing / pulse may be hard to detect. </a:t>
            </a:r>
          </a:p>
          <a:p>
            <a:r>
              <a:rPr lang="en-GB" sz="1700" dirty="0">
                <a:solidFill>
                  <a:srgbClr val="0070C0"/>
                </a:solidFill>
              </a:rPr>
              <a:t>https://www.betterhealth.vic.gov.au/health/healthyliving/hypothermia#risk-factors-for-hypothermia</a:t>
            </a:r>
          </a:p>
        </p:txBody>
      </p:sp>
      <p:pic>
        <p:nvPicPr>
          <p:cNvPr id="4098" name="Picture 2">
            <a:extLst>
              <a:ext uri="{FF2B5EF4-FFF2-40B4-BE49-F238E27FC236}">
                <a16:creationId xmlns:a16="http://schemas.microsoft.com/office/drawing/2014/main" id="{DECD04EE-1FD7-4390-02B0-F194F57BC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098" y="952952"/>
            <a:ext cx="3200400" cy="22705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6CE344-5DCE-D240-D1E8-D61B585AFB95}"/>
              </a:ext>
            </a:extLst>
          </p:cNvPr>
          <p:cNvSpPr txBox="1"/>
          <p:nvPr/>
        </p:nvSpPr>
        <p:spPr>
          <a:xfrm>
            <a:off x="8808099" y="3223488"/>
            <a:ext cx="3192624" cy="584775"/>
          </a:xfrm>
          <a:prstGeom prst="rect">
            <a:avLst/>
          </a:prstGeom>
          <a:noFill/>
        </p:spPr>
        <p:txBody>
          <a:bodyPr wrap="square">
            <a:spAutoFit/>
          </a:bodyPr>
          <a:lstStyle/>
          <a:p>
            <a:r>
              <a:rPr lang="en-GB" sz="1600" dirty="0">
                <a:solidFill>
                  <a:srgbClr val="0070C0"/>
                </a:solidFill>
              </a:rPr>
              <a:t>https://www.stjohnvic.com.au/news/first-aid-hypothermia-treatment/</a:t>
            </a:r>
          </a:p>
        </p:txBody>
      </p:sp>
    </p:spTree>
    <p:extLst>
      <p:ext uri="{BB962C8B-B14F-4D97-AF65-F5344CB8AC3E}">
        <p14:creationId xmlns:p14="http://schemas.microsoft.com/office/powerpoint/2010/main" val="1481338039"/>
      </p:ext>
    </p:extLst>
  </p:cSld>
  <p:clrMapOvr>
    <a:masterClrMapping/>
  </p:clrMapOvr>
  <mc:AlternateContent xmlns:mc="http://schemas.openxmlformats.org/markup-compatibility/2006" xmlns:p14="http://schemas.microsoft.com/office/powerpoint/2010/main">
    <mc:Choice Requires="p14">
      <p:transition spd="slow" p14:dur="2000" advTm="233318"/>
    </mc:Choice>
    <mc:Fallback xmlns="">
      <p:transition spd="slow" advTm="2333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766A-66E4-AB67-1D18-E6EB154536F2}"/>
              </a:ext>
            </a:extLst>
          </p:cNvPr>
          <p:cNvSpPr>
            <a:spLocks noGrp="1"/>
          </p:cNvSpPr>
          <p:nvPr>
            <p:ph type="title"/>
          </p:nvPr>
        </p:nvSpPr>
        <p:spPr>
          <a:xfrm>
            <a:off x="287694" y="373742"/>
            <a:ext cx="10515600" cy="614589"/>
          </a:xfrm>
        </p:spPr>
        <p:txBody>
          <a:bodyPr>
            <a:normAutofit fontScale="90000"/>
          </a:bodyPr>
          <a:lstStyle/>
          <a:p>
            <a:r>
              <a:rPr lang="en-GB" dirty="0">
                <a:solidFill>
                  <a:srgbClr val="0070C0"/>
                </a:solidFill>
              </a:rPr>
              <a:t>Keeping cool in hot weather</a:t>
            </a:r>
          </a:p>
        </p:txBody>
      </p:sp>
      <p:sp>
        <p:nvSpPr>
          <p:cNvPr id="3" name="Content Placeholder 2">
            <a:extLst>
              <a:ext uri="{FF2B5EF4-FFF2-40B4-BE49-F238E27FC236}">
                <a16:creationId xmlns:a16="http://schemas.microsoft.com/office/drawing/2014/main" id="{D1D75EC9-C22A-A25C-72DE-501B77496BBA}"/>
              </a:ext>
            </a:extLst>
          </p:cNvPr>
          <p:cNvSpPr>
            <a:spLocks noGrp="1"/>
          </p:cNvSpPr>
          <p:nvPr>
            <p:ph idx="1"/>
          </p:nvPr>
        </p:nvSpPr>
        <p:spPr>
          <a:xfrm>
            <a:off x="287694" y="1054360"/>
            <a:ext cx="7839269" cy="5122604"/>
          </a:xfrm>
        </p:spPr>
        <p:txBody>
          <a:bodyPr/>
          <a:lstStyle/>
          <a:p>
            <a:r>
              <a:rPr lang="en-GB" dirty="0">
                <a:solidFill>
                  <a:srgbClr val="0070C0"/>
                </a:solidFill>
              </a:rPr>
              <a:t>Monitor clothing- light-coloured, loose-fitting clothes can be comfortable, advise a hat/ head covering. </a:t>
            </a:r>
          </a:p>
          <a:p>
            <a:r>
              <a:rPr lang="en-GB" dirty="0">
                <a:solidFill>
                  <a:srgbClr val="0070C0"/>
                </a:solidFill>
              </a:rPr>
              <a:t>In the day, close curtains/ blinds, in the evening open windows, let warm air out and cool air in. Have fans indoors.</a:t>
            </a:r>
          </a:p>
          <a:p>
            <a:r>
              <a:rPr lang="en-GB" dirty="0">
                <a:solidFill>
                  <a:srgbClr val="0070C0"/>
                </a:solidFill>
              </a:rPr>
              <a:t>Stay in shade in hottest part of the day.</a:t>
            </a:r>
          </a:p>
          <a:p>
            <a:r>
              <a:rPr lang="en-GB" dirty="0">
                <a:solidFill>
                  <a:srgbClr val="0070C0"/>
                </a:solidFill>
              </a:rPr>
              <a:t>Ensure there are neighbours/ relatives who will make regular checks.</a:t>
            </a:r>
          </a:p>
          <a:p>
            <a:r>
              <a:rPr lang="en-GB" dirty="0">
                <a:solidFill>
                  <a:srgbClr val="0070C0"/>
                </a:solidFill>
              </a:rPr>
              <a:t>Remember- some medications increase risk of sunburn.  </a:t>
            </a:r>
          </a:p>
          <a:p>
            <a:endParaRPr lang="en-GB" dirty="0">
              <a:solidFill>
                <a:srgbClr val="0070C0"/>
              </a:solidFill>
            </a:endParaRPr>
          </a:p>
        </p:txBody>
      </p:sp>
      <p:pic>
        <p:nvPicPr>
          <p:cNvPr id="6146" name="Picture 2">
            <a:extLst>
              <a:ext uri="{FF2B5EF4-FFF2-40B4-BE49-F238E27FC236}">
                <a16:creationId xmlns:a16="http://schemas.microsoft.com/office/drawing/2014/main" id="{42403BC6-924B-0663-EBEC-074C8C1D9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268" y="491462"/>
            <a:ext cx="3191071" cy="3191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257DBD-7933-D45E-B219-84874E8DC73D}"/>
              </a:ext>
            </a:extLst>
          </p:cNvPr>
          <p:cNvSpPr txBox="1"/>
          <p:nvPr/>
        </p:nvSpPr>
        <p:spPr>
          <a:xfrm>
            <a:off x="8220268" y="3682533"/>
            <a:ext cx="3191071" cy="830997"/>
          </a:xfrm>
          <a:prstGeom prst="rect">
            <a:avLst/>
          </a:prstGeom>
          <a:noFill/>
        </p:spPr>
        <p:txBody>
          <a:bodyPr wrap="square">
            <a:spAutoFit/>
          </a:bodyPr>
          <a:lstStyle/>
          <a:p>
            <a:r>
              <a:rPr lang="en-GB" sz="1600" dirty="0">
                <a:solidFill>
                  <a:srgbClr val="0070C0"/>
                </a:solidFill>
              </a:rPr>
              <a:t>https://fabmommablog.com/2019/09/23/sunburn-on-dark-skin-myth-or-truth/</a:t>
            </a:r>
          </a:p>
        </p:txBody>
      </p:sp>
    </p:spTree>
    <p:extLst>
      <p:ext uri="{BB962C8B-B14F-4D97-AF65-F5344CB8AC3E}">
        <p14:creationId xmlns:p14="http://schemas.microsoft.com/office/powerpoint/2010/main" val="1757140926"/>
      </p:ext>
    </p:extLst>
  </p:cSld>
  <p:clrMapOvr>
    <a:masterClrMapping/>
  </p:clrMapOvr>
  <mc:AlternateContent xmlns:mc="http://schemas.openxmlformats.org/markup-compatibility/2006" xmlns:p14="http://schemas.microsoft.com/office/powerpoint/2010/main">
    <mc:Choice Requires="p14">
      <p:transition spd="slow" p14:dur="2000" advTm="97414"/>
    </mc:Choice>
    <mc:Fallback xmlns="">
      <p:transition spd="slow" advTm="974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181F-55FE-02D1-C4C3-7BFAEEC2207C}"/>
              </a:ext>
            </a:extLst>
          </p:cNvPr>
          <p:cNvSpPr>
            <a:spLocks noGrp="1"/>
          </p:cNvSpPr>
          <p:nvPr>
            <p:ph type="title"/>
          </p:nvPr>
        </p:nvSpPr>
        <p:spPr/>
        <p:txBody>
          <a:bodyPr/>
          <a:lstStyle/>
          <a:p>
            <a:r>
              <a:rPr lang="en-GB" dirty="0">
                <a:solidFill>
                  <a:srgbClr val="0070C0"/>
                </a:solidFill>
              </a:rPr>
              <a:t>Case</a:t>
            </a:r>
            <a:endParaRPr lang="en-GB" dirty="0"/>
          </a:p>
        </p:txBody>
      </p:sp>
      <p:sp>
        <p:nvSpPr>
          <p:cNvPr id="3" name="Content Placeholder 2">
            <a:extLst>
              <a:ext uri="{FF2B5EF4-FFF2-40B4-BE49-F238E27FC236}">
                <a16:creationId xmlns:a16="http://schemas.microsoft.com/office/drawing/2014/main" id="{4336C6C7-F200-B0F3-3436-7EC423FBF77B}"/>
              </a:ext>
            </a:extLst>
          </p:cNvPr>
          <p:cNvSpPr>
            <a:spLocks noGrp="1"/>
          </p:cNvSpPr>
          <p:nvPr>
            <p:ph idx="1"/>
          </p:nvPr>
        </p:nvSpPr>
        <p:spPr>
          <a:xfrm>
            <a:off x="488017" y="1853754"/>
            <a:ext cx="6837015" cy="3450613"/>
          </a:xfrm>
        </p:spPr>
        <p:txBody>
          <a:bodyPr>
            <a:normAutofit fontScale="92500" lnSpcReduction="10000"/>
          </a:bodyPr>
          <a:lstStyle/>
          <a:p>
            <a:r>
              <a:rPr lang="en-GB" dirty="0">
                <a:solidFill>
                  <a:srgbClr val="0070C0"/>
                </a:solidFill>
              </a:rPr>
              <a:t>A lady with advanced progressive MS lowered into a bath on hoist- water temp just 40C, @ 105F, felt cool to caregiver – but quickly noticed reddening of skin on legs, quickly raised lady out of bath, wrapped upper body in warm towel, immersed legs 20 mins in cold water.   Transferred to hospital - later blistered and treated for burns.  This lady was white- would be more difficult to notice on darker skin, hence careful vigilance crucial.</a:t>
            </a:r>
          </a:p>
          <a:p>
            <a:endParaRPr lang="en-GB" dirty="0"/>
          </a:p>
        </p:txBody>
      </p:sp>
      <p:pic>
        <p:nvPicPr>
          <p:cNvPr id="2050" name="Picture 2" descr="Climate Change Ups Heat Deaths, Especially Among Elderly - Clinical Advisor">
            <a:extLst>
              <a:ext uri="{FF2B5EF4-FFF2-40B4-BE49-F238E27FC236}">
                <a16:creationId xmlns:a16="http://schemas.microsoft.com/office/drawing/2014/main" id="{F44FB6B4-9788-6C4B-49F6-9175B1D6A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205" y="2187796"/>
            <a:ext cx="2765784" cy="27825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6D2571-D389-E291-FEC2-46990A04FBFA}"/>
              </a:ext>
            </a:extLst>
          </p:cNvPr>
          <p:cNvSpPr txBox="1"/>
          <p:nvPr/>
        </p:nvSpPr>
        <p:spPr>
          <a:xfrm>
            <a:off x="8091947" y="5130151"/>
            <a:ext cx="3480621" cy="646331"/>
          </a:xfrm>
          <a:prstGeom prst="rect">
            <a:avLst/>
          </a:prstGeom>
          <a:noFill/>
        </p:spPr>
        <p:txBody>
          <a:bodyPr wrap="square">
            <a:spAutoFit/>
          </a:bodyPr>
          <a:lstStyle/>
          <a:p>
            <a:r>
              <a:rPr lang="en-GB" sz="1200" dirty="0">
                <a:solidFill>
                  <a:srgbClr val="0070C0"/>
                </a:solidFill>
                <a:hlinkClick r:id="rId3"/>
              </a:rPr>
              <a:t>https://www.clinicaladvisor.com/home/topics/geriatrics-information-center/climate-change-ups-heat-deaths-especially-among-elderly/</a:t>
            </a:r>
            <a:r>
              <a:rPr lang="en-GB" sz="1200" dirty="0">
                <a:solidFill>
                  <a:srgbClr val="0070C0"/>
                </a:solidFill>
              </a:rPr>
              <a:t>  Visited 25 02 2023</a:t>
            </a:r>
          </a:p>
        </p:txBody>
      </p:sp>
    </p:spTree>
    <p:extLst>
      <p:ext uri="{BB962C8B-B14F-4D97-AF65-F5344CB8AC3E}">
        <p14:creationId xmlns:p14="http://schemas.microsoft.com/office/powerpoint/2010/main" val="3549475678"/>
      </p:ext>
    </p:extLst>
  </p:cSld>
  <p:clrMapOvr>
    <a:masterClrMapping/>
  </p:clrMapOvr>
  <mc:AlternateContent xmlns:mc="http://schemas.openxmlformats.org/markup-compatibility/2006" xmlns:p14="http://schemas.microsoft.com/office/powerpoint/2010/main">
    <mc:Choice Requires="p14">
      <p:transition spd="slow" p14:dur="2000" advTm="119604"/>
    </mc:Choice>
    <mc:Fallback xmlns="">
      <p:transition spd="slow" advTm="11960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AF7F-86BD-7925-5618-E5C4B901144F}"/>
              </a:ext>
            </a:extLst>
          </p:cNvPr>
          <p:cNvSpPr>
            <a:spLocks noGrp="1"/>
          </p:cNvSpPr>
          <p:nvPr>
            <p:ph type="title"/>
          </p:nvPr>
        </p:nvSpPr>
        <p:spPr/>
        <p:txBody>
          <a:bodyPr/>
          <a:lstStyle/>
          <a:p>
            <a:r>
              <a:rPr lang="en-GB" dirty="0">
                <a:solidFill>
                  <a:srgbClr val="0070C0"/>
                </a:solidFill>
              </a:rPr>
              <a:t>Case</a:t>
            </a:r>
          </a:p>
        </p:txBody>
      </p:sp>
      <p:sp>
        <p:nvSpPr>
          <p:cNvPr id="3" name="Content Placeholder 2">
            <a:extLst>
              <a:ext uri="{FF2B5EF4-FFF2-40B4-BE49-F238E27FC236}">
                <a16:creationId xmlns:a16="http://schemas.microsoft.com/office/drawing/2014/main" id="{2F5D291C-E168-5B9B-8520-D2F311BAF5F3}"/>
              </a:ext>
            </a:extLst>
          </p:cNvPr>
          <p:cNvSpPr>
            <a:spLocks noGrp="1"/>
          </p:cNvSpPr>
          <p:nvPr>
            <p:ph idx="1"/>
          </p:nvPr>
        </p:nvSpPr>
        <p:spPr>
          <a:xfrm>
            <a:off x="245806" y="2015732"/>
            <a:ext cx="11651225" cy="3450613"/>
          </a:xfrm>
        </p:spPr>
        <p:txBody>
          <a:bodyPr>
            <a:normAutofit fontScale="85000" lnSpcReduction="20000"/>
          </a:bodyPr>
          <a:lstStyle/>
          <a:p>
            <a:r>
              <a:rPr lang="en-GB" dirty="0">
                <a:solidFill>
                  <a:srgbClr val="0070C0"/>
                </a:solidFill>
              </a:rPr>
              <a:t>A lady with mixed Alzheimer type and vascular dementia given a warm drink- it wasn’t very hot according to the healthcare assistant, but it spilled and caused burns to the chest.   This was unfortunate- the lady had been complaining that drinks made for her are always too cold.  She felt carers were over-protective.   She was also tired of being given cups with lids and spouts - ‘I’m not a baby’ she had said. </a:t>
            </a:r>
          </a:p>
          <a:p>
            <a:r>
              <a:rPr lang="en-GB" dirty="0">
                <a:solidFill>
                  <a:srgbClr val="0070C0"/>
                </a:solidFill>
              </a:rPr>
              <a:t>The staff were right to be concerned to allow for the dignity of individual choice, even thought there is a risk, but an in-house review (important to carry out and record if there are incidents or near misses) found that the drink was in fact too hot, and too full and the lady had needed assistance and close supervision, and so the incident was a safety failure. </a:t>
            </a:r>
          </a:p>
          <a:p>
            <a:r>
              <a:rPr lang="en-GB" dirty="0">
                <a:solidFill>
                  <a:srgbClr val="0070C0"/>
                </a:solidFill>
              </a:rPr>
              <a:t>The real problem was insufficient thought through and documented risk assessment.  Take risks by all means, if they are carefully measured, controlled and minimised, involving all the team including patient and relatives.  </a:t>
            </a:r>
          </a:p>
        </p:txBody>
      </p:sp>
    </p:spTree>
    <p:extLst>
      <p:ext uri="{BB962C8B-B14F-4D97-AF65-F5344CB8AC3E}">
        <p14:creationId xmlns:p14="http://schemas.microsoft.com/office/powerpoint/2010/main" val="1652485589"/>
      </p:ext>
    </p:extLst>
  </p:cSld>
  <p:clrMapOvr>
    <a:masterClrMapping/>
  </p:clrMapOvr>
  <mc:AlternateContent xmlns:mc="http://schemas.openxmlformats.org/markup-compatibility/2006" xmlns:p14="http://schemas.microsoft.com/office/powerpoint/2010/main">
    <mc:Choice Requires="p14">
      <p:transition spd="slow" p14:dur="2000" advTm="309099"/>
    </mc:Choice>
    <mc:Fallback xmlns="">
      <p:transition spd="slow" advTm="30909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3DA0-29CA-FBED-9CC5-D58796604C2D}"/>
              </a:ext>
            </a:extLst>
          </p:cNvPr>
          <p:cNvSpPr>
            <a:spLocks noGrp="1"/>
          </p:cNvSpPr>
          <p:nvPr>
            <p:ph type="title"/>
          </p:nvPr>
        </p:nvSpPr>
        <p:spPr>
          <a:xfrm>
            <a:off x="304800" y="804519"/>
            <a:ext cx="11582399" cy="1049235"/>
          </a:xfrm>
        </p:spPr>
        <p:txBody>
          <a:bodyPr/>
          <a:lstStyle/>
          <a:p>
            <a:r>
              <a:rPr lang="en-GB" b="1" dirty="0">
                <a:solidFill>
                  <a:srgbClr val="0070C0"/>
                </a:solidFill>
              </a:rPr>
              <a:t>2 more Cases</a:t>
            </a:r>
          </a:p>
        </p:txBody>
      </p:sp>
      <p:sp>
        <p:nvSpPr>
          <p:cNvPr id="3" name="Content Placeholder 2">
            <a:extLst>
              <a:ext uri="{FF2B5EF4-FFF2-40B4-BE49-F238E27FC236}">
                <a16:creationId xmlns:a16="http://schemas.microsoft.com/office/drawing/2014/main" id="{A48F0997-F540-46DD-3D58-6AC2902938D5}"/>
              </a:ext>
            </a:extLst>
          </p:cNvPr>
          <p:cNvSpPr>
            <a:spLocks noGrp="1"/>
          </p:cNvSpPr>
          <p:nvPr>
            <p:ph idx="1"/>
          </p:nvPr>
        </p:nvSpPr>
        <p:spPr>
          <a:xfrm>
            <a:off x="412955" y="2015732"/>
            <a:ext cx="11474244" cy="3450613"/>
          </a:xfrm>
        </p:spPr>
        <p:txBody>
          <a:bodyPr>
            <a:normAutofit fontScale="92500"/>
          </a:bodyPr>
          <a:lstStyle/>
          <a:p>
            <a:r>
              <a:rPr lang="en-GB" dirty="0">
                <a:solidFill>
                  <a:srgbClr val="0070C0"/>
                </a:solidFill>
              </a:rPr>
              <a:t>A gentleman was keen to sit in the sun with caregivers and other patients.  People didn’t notice how burnt he was becoming, even though they had ensured he was applied high factor suncream.  Prescribed chlorpromazine, he was particularly vulnerable to sunburn.</a:t>
            </a:r>
          </a:p>
          <a:p>
            <a:r>
              <a:rPr lang="en-GB" dirty="0">
                <a:solidFill>
                  <a:srgbClr val="0070C0"/>
                </a:solidFill>
              </a:rPr>
              <a:t>A lady was warm enough one winter day to ask for the heater to be turned off.  At night the temperature got colder, and it was several hours before anyone checked on the lady.  Her bedcovers had fallen off, and due to her compromised temperature regulation affected by her advanced dementia, she was not shivering even though cold.   She was fortunately discovered in time to avoid hypothermia.   </a:t>
            </a:r>
          </a:p>
        </p:txBody>
      </p:sp>
    </p:spTree>
    <p:extLst>
      <p:ext uri="{BB962C8B-B14F-4D97-AF65-F5344CB8AC3E}">
        <p14:creationId xmlns:p14="http://schemas.microsoft.com/office/powerpoint/2010/main" val="447937029"/>
      </p:ext>
    </p:extLst>
  </p:cSld>
  <p:clrMapOvr>
    <a:masterClrMapping/>
  </p:clrMapOvr>
  <mc:AlternateContent xmlns:mc="http://schemas.openxmlformats.org/markup-compatibility/2006" xmlns:p14="http://schemas.microsoft.com/office/powerpoint/2010/main">
    <mc:Choice Requires="p14">
      <p:transition spd="slow" p14:dur="2000" advTm="234235"/>
    </mc:Choice>
    <mc:Fallback xmlns="">
      <p:transition spd="slow" advTm="23423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BC6D-4144-EAAB-22E6-E60F32272661}"/>
              </a:ext>
            </a:extLst>
          </p:cNvPr>
          <p:cNvSpPr>
            <a:spLocks noGrp="1"/>
          </p:cNvSpPr>
          <p:nvPr>
            <p:ph type="title"/>
          </p:nvPr>
        </p:nvSpPr>
        <p:spPr>
          <a:xfrm>
            <a:off x="252044" y="194919"/>
            <a:ext cx="11674485" cy="473675"/>
          </a:xfrm>
        </p:spPr>
        <p:txBody>
          <a:bodyPr>
            <a:normAutofit fontScale="90000"/>
          </a:bodyPr>
          <a:lstStyle/>
          <a:p>
            <a:r>
              <a:rPr lang="en-GB" b="1" dirty="0">
                <a:solidFill>
                  <a:srgbClr val="0070C0"/>
                </a:solidFill>
              </a:rPr>
              <a:t>Parkinson’s disease and sweating</a:t>
            </a:r>
          </a:p>
        </p:txBody>
      </p:sp>
      <p:sp>
        <p:nvSpPr>
          <p:cNvPr id="3" name="Content Placeholder 2">
            <a:extLst>
              <a:ext uri="{FF2B5EF4-FFF2-40B4-BE49-F238E27FC236}">
                <a16:creationId xmlns:a16="http://schemas.microsoft.com/office/drawing/2014/main" id="{63BE376D-E563-37AD-14B1-06E681F96B68}"/>
              </a:ext>
            </a:extLst>
          </p:cNvPr>
          <p:cNvSpPr>
            <a:spLocks noGrp="1"/>
          </p:cNvSpPr>
          <p:nvPr>
            <p:ph idx="1"/>
          </p:nvPr>
        </p:nvSpPr>
        <p:spPr>
          <a:xfrm>
            <a:off x="353961" y="953729"/>
            <a:ext cx="11572568" cy="4699429"/>
          </a:xfrm>
        </p:spPr>
        <p:txBody>
          <a:bodyPr>
            <a:normAutofit fontScale="77500" lnSpcReduction="20000"/>
          </a:bodyPr>
          <a:lstStyle/>
          <a:p>
            <a:r>
              <a:rPr lang="en-GB" sz="2600" dirty="0">
                <a:solidFill>
                  <a:srgbClr val="0070C0"/>
                </a:solidFill>
              </a:rPr>
              <a:t>PD affects involuntary control of the autonomic system </a:t>
            </a:r>
            <a:r>
              <a:rPr lang="en-GB" sz="2600" dirty="0" err="1">
                <a:solidFill>
                  <a:srgbClr val="0070C0"/>
                </a:solidFill>
              </a:rPr>
              <a:t>e.g</a:t>
            </a:r>
            <a:r>
              <a:rPr lang="en-GB" sz="2600" dirty="0">
                <a:solidFill>
                  <a:srgbClr val="0070C0"/>
                </a:solidFill>
              </a:rPr>
              <a:t> digestion, blood pressure, temperature and perspiration. </a:t>
            </a:r>
          </a:p>
          <a:p>
            <a:r>
              <a:rPr lang="en-GB" sz="2600" dirty="0" err="1">
                <a:solidFill>
                  <a:srgbClr val="0070C0"/>
                </a:solidFill>
              </a:rPr>
              <a:t>PwPD</a:t>
            </a:r>
            <a:r>
              <a:rPr lang="en-GB" sz="2600" dirty="0">
                <a:solidFill>
                  <a:srgbClr val="0070C0"/>
                </a:solidFill>
              </a:rPr>
              <a:t> can experience minor or serious problems with thermoregulation. </a:t>
            </a:r>
            <a:r>
              <a:rPr lang="en-GB" sz="2600" dirty="0" err="1">
                <a:solidFill>
                  <a:srgbClr val="0070C0"/>
                </a:solidFill>
              </a:rPr>
              <a:t>Hyperhydrosis</a:t>
            </a:r>
            <a:r>
              <a:rPr lang="en-GB" sz="2600" dirty="0">
                <a:solidFill>
                  <a:srgbClr val="0070C0"/>
                </a:solidFill>
              </a:rPr>
              <a:t> (excessive sweating) can occur and can be an early indicator of PD.  (</a:t>
            </a:r>
            <a:r>
              <a:rPr lang="en-GB" sz="2600" dirty="0" err="1">
                <a:solidFill>
                  <a:srgbClr val="0070C0"/>
                </a:solidFill>
              </a:rPr>
              <a:t>Hypohydrosis</a:t>
            </a:r>
            <a:r>
              <a:rPr lang="en-GB" sz="2600" dirty="0">
                <a:solidFill>
                  <a:srgbClr val="0070C0"/>
                </a:solidFill>
              </a:rPr>
              <a:t> can also occur).</a:t>
            </a:r>
          </a:p>
          <a:p>
            <a:r>
              <a:rPr lang="en-GB" sz="2600" dirty="0">
                <a:solidFill>
                  <a:srgbClr val="0070C0"/>
                </a:solidFill>
              </a:rPr>
              <a:t>Excessive sweating may aggravate skin conditions associated with PD.   It can also be psychologically distressing, uncomfortable, interfere with sleep and add to social stigma, changes in body image.</a:t>
            </a:r>
          </a:p>
          <a:p>
            <a:r>
              <a:rPr lang="en-GB" sz="2600" b="1" dirty="0">
                <a:solidFill>
                  <a:srgbClr val="0070C0"/>
                </a:solidFill>
              </a:rPr>
              <a:t>Tips:- </a:t>
            </a:r>
            <a:r>
              <a:rPr lang="en-GB" sz="2600" dirty="0">
                <a:solidFill>
                  <a:srgbClr val="0070C0"/>
                </a:solidFill>
              </a:rPr>
              <a:t>try to avoid food that triggers sweating (e.g. for some- alcohol, caffeine, very spicy food).</a:t>
            </a:r>
          </a:p>
          <a:p>
            <a:r>
              <a:rPr lang="en-GB" sz="2600" dirty="0">
                <a:solidFill>
                  <a:srgbClr val="0070C0"/>
                </a:solidFill>
              </a:rPr>
              <a:t>Use an anti perspirant frequently (deodorant only reduces odour).</a:t>
            </a:r>
          </a:p>
          <a:p>
            <a:r>
              <a:rPr lang="en-GB" sz="2600" dirty="0">
                <a:solidFill>
                  <a:srgbClr val="0070C0"/>
                </a:solidFill>
              </a:rPr>
              <a:t>Avoid tight-fitting clothing, loose track suits may be preferred; avoid synthetic clothing e.g. nylon; Wear clothes that don’t show sweat marks.</a:t>
            </a:r>
          </a:p>
          <a:p>
            <a:r>
              <a:rPr lang="en-GB" sz="2600" dirty="0">
                <a:solidFill>
                  <a:srgbClr val="0070C0"/>
                </a:solidFill>
              </a:rPr>
              <a:t>Armpit sweat shields may help- ask pharmacist or check online.</a:t>
            </a:r>
          </a:p>
          <a:p>
            <a:r>
              <a:rPr lang="en-GB" sz="2600" dirty="0">
                <a:solidFill>
                  <a:srgbClr val="0070C0"/>
                </a:solidFill>
              </a:rPr>
              <a:t>Wear leather shoes, take them off when indoors.</a:t>
            </a:r>
          </a:p>
          <a:p>
            <a:r>
              <a:rPr lang="en-GB" sz="2600" dirty="0">
                <a:solidFill>
                  <a:srgbClr val="0070C0"/>
                </a:solidFill>
              </a:rPr>
              <a:t>Avoid situations such as crowded rooms, or stressful situations that can trigger sweating.</a:t>
            </a:r>
          </a:p>
          <a:p>
            <a:r>
              <a:rPr lang="en-GB" sz="2600" dirty="0">
                <a:solidFill>
                  <a:srgbClr val="0070C0"/>
                </a:solidFill>
              </a:rPr>
              <a:t>If these measures don’t help, consult physician – Botox injections can be considered.</a:t>
            </a:r>
            <a:endParaRPr lang="en-GB" dirty="0">
              <a:solidFill>
                <a:srgbClr val="0070C0"/>
              </a:solidFill>
            </a:endParaRPr>
          </a:p>
        </p:txBody>
      </p:sp>
    </p:spTree>
    <p:extLst>
      <p:ext uri="{BB962C8B-B14F-4D97-AF65-F5344CB8AC3E}">
        <p14:creationId xmlns:p14="http://schemas.microsoft.com/office/powerpoint/2010/main" val="2531351851"/>
      </p:ext>
    </p:extLst>
  </p:cSld>
  <p:clrMapOvr>
    <a:masterClrMapping/>
  </p:clrMapOvr>
  <mc:AlternateContent xmlns:mc="http://schemas.openxmlformats.org/markup-compatibility/2006" xmlns:p14="http://schemas.microsoft.com/office/powerpoint/2010/main">
    <mc:Choice Requires="p14">
      <p:transition spd="slow" p14:dur="2000" advTm="273303"/>
    </mc:Choice>
    <mc:Fallback xmlns="">
      <p:transition spd="slow" advTm="27330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5B9A-9D60-10C9-143A-D13A79280021}"/>
              </a:ext>
            </a:extLst>
          </p:cNvPr>
          <p:cNvSpPr>
            <a:spLocks noGrp="1"/>
          </p:cNvSpPr>
          <p:nvPr>
            <p:ph type="title"/>
          </p:nvPr>
        </p:nvSpPr>
        <p:spPr>
          <a:xfrm>
            <a:off x="838200" y="365125"/>
            <a:ext cx="10515600" cy="483961"/>
          </a:xfrm>
        </p:spPr>
        <p:txBody>
          <a:bodyPr>
            <a:normAutofit fontScale="90000"/>
          </a:bodyPr>
          <a:lstStyle/>
          <a:p>
            <a:r>
              <a:rPr lang="en-GB" dirty="0">
                <a:solidFill>
                  <a:srgbClr val="0070C0"/>
                </a:solidFill>
              </a:rPr>
              <a:t>Summary</a:t>
            </a:r>
          </a:p>
        </p:txBody>
      </p:sp>
      <p:sp>
        <p:nvSpPr>
          <p:cNvPr id="3" name="Content Placeholder 2">
            <a:extLst>
              <a:ext uri="{FF2B5EF4-FFF2-40B4-BE49-F238E27FC236}">
                <a16:creationId xmlns:a16="http://schemas.microsoft.com/office/drawing/2014/main" id="{084F2F62-8282-7E66-5E33-9AEE914F1621}"/>
              </a:ext>
            </a:extLst>
          </p:cNvPr>
          <p:cNvSpPr>
            <a:spLocks noGrp="1"/>
          </p:cNvSpPr>
          <p:nvPr>
            <p:ph idx="1"/>
          </p:nvPr>
        </p:nvSpPr>
        <p:spPr>
          <a:xfrm>
            <a:off x="279918" y="970384"/>
            <a:ext cx="11700588" cy="5206579"/>
          </a:xfrm>
        </p:spPr>
        <p:txBody>
          <a:bodyPr>
            <a:normAutofit fontScale="92500" lnSpcReduction="10000"/>
          </a:bodyPr>
          <a:lstStyle/>
          <a:p>
            <a:r>
              <a:rPr lang="en-GB" dirty="0">
                <a:solidFill>
                  <a:srgbClr val="0070C0"/>
                </a:solidFill>
              </a:rPr>
              <a:t>NDDs can affect the body’s ability to regulate temperature. Issue to be aware of include:</a:t>
            </a:r>
          </a:p>
          <a:p>
            <a:r>
              <a:rPr lang="en-GB" dirty="0">
                <a:solidFill>
                  <a:srgbClr val="0070C0"/>
                </a:solidFill>
              </a:rPr>
              <a:t>Higher risk of hypothermia or overheating and sunburn.  Keep the person in a comfortable environment, when cold, ensure they dress in layers, use fans or air conditioning if available, as appropriate. </a:t>
            </a:r>
          </a:p>
          <a:p>
            <a:r>
              <a:rPr lang="en-GB" dirty="0">
                <a:solidFill>
                  <a:srgbClr val="0070C0"/>
                </a:solidFill>
              </a:rPr>
              <a:t>Reduced mobility.  Sedentary lifestyle reduces ability to regulate temperature.  Encourage regular physical activity such as gentle exercise.</a:t>
            </a:r>
          </a:p>
          <a:p>
            <a:r>
              <a:rPr lang="en-GB" dirty="0">
                <a:solidFill>
                  <a:srgbClr val="0070C0"/>
                </a:solidFill>
              </a:rPr>
              <a:t>Medication for NDDs – unwanted effects.  These medicines can interfere with temperature regulation.  Consult with prescriber if concerns arise. </a:t>
            </a:r>
          </a:p>
          <a:p>
            <a:r>
              <a:rPr lang="en-GB" dirty="0">
                <a:solidFill>
                  <a:srgbClr val="0070C0"/>
                </a:solidFill>
              </a:rPr>
              <a:t>Cognitive impairment. May be difficult for person to recognise or communicate being too hot or cold.  Caregivers must be vigilant for signs of discomfort such as sweating or shivering and adjust the environment accordingly.</a:t>
            </a:r>
          </a:p>
          <a:p>
            <a:r>
              <a:rPr lang="en-GB" dirty="0">
                <a:solidFill>
                  <a:srgbClr val="0070C0"/>
                </a:solidFill>
              </a:rPr>
              <a:t>Dehydration.  May have reduced thirst sensation and / or swallowing difficulties. Offer fluids regularly and monitor intake.</a:t>
            </a:r>
          </a:p>
        </p:txBody>
      </p:sp>
    </p:spTree>
    <p:extLst>
      <p:ext uri="{BB962C8B-B14F-4D97-AF65-F5344CB8AC3E}">
        <p14:creationId xmlns:p14="http://schemas.microsoft.com/office/powerpoint/2010/main" val="783208426"/>
      </p:ext>
    </p:extLst>
  </p:cSld>
  <p:clrMapOvr>
    <a:masterClrMapping/>
  </p:clrMapOvr>
  <mc:AlternateContent xmlns:mc="http://schemas.openxmlformats.org/markup-compatibility/2006" xmlns:p14="http://schemas.microsoft.com/office/powerpoint/2010/main">
    <mc:Choice Requires="p14">
      <p:transition spd="slow" p14:dur="2000" advTm="152829"/>
    </mc:Choice>
    <mc:Fallback xmlns="">
      <p:transition spd="slow" advTm="15282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D4AD-FB05-90C1-9FF2-3048BA1D90FA}"/>
              </a:ext>
            </a:extLst>
          </p:cNvPr>
          <p:cNvSpPr>
            <a:spLocks noGrp="1"/>
          </p:cNvSpPr>
          <p:nvPr>
            <p:ph type="title"/>
          </p:nvPr>
        </p:nvSpPr>
        <p:spPr>
          <a:xfrm>
            <a:off x="269033" y="253158"/>
            <a:ext cx="10515600" cy="521283"/>
          </a:xfrm>
        </p:spPr>
        <p:txBody>
          <a:bodyPr>
            <a:normAutofit fontScale="90000"/>
          </a:bodyPr>
          <a:lstStyle/>
          <a:p>
            <a:r>
              <a:rPr lang="en-GB" b="1" dirty="0">
                <a:solidFill>
                  <a:srgbClr val="0070C0"/>
                </a:solidFill>
              </a:rPr>
              <a:t>Scenario</a:t>
            </a:r>
          </a:p>
        </p:txBody>
      </p:sp>
      <p:sp>
        <p:nvSpPr>
          <p:cNvPr id="3" name="Content Placeholder 2">
            <a:extLst>
              <a:ext uri="{FF2B5EF4-FFF2-40B4-BE49-F238E27FC236}">
                <a16:creationId xmlns:a16="http://schemas.microsoft.com/office/drawing/2014/main" id="{2DE44E91-C83B-041F-9398-9F90E60BD0DE}"/>
              </a:ext>
            </a:extLst>
          </p:cNvPr>
          <p:cNvSpPr>
            <a:spLocks noGrp="1"/>
          </p:cNvSpPr>
          <p:nvPr>
            <p:ph idx="1"/>
          </p:nvPr>
        </p:nvSpPr>
        <p:spPr>
          <a:xfrm>
            <a:off x="269033" y="1051184"/>
            <a:ext cx="11599506" cy="4024669"/>
          </a:xfrm>
        </p:spPr>
        <p:txBody>
          <a:bodyPr>
            <a:normAutofit fontScale="85000" lnSpcReduction="20000"/>
          </a:bodyPr>
          <a:lstStyle/>
          <a:p>
            <a:r>
              <a:rPr lang="en-GB" dirty="0">
                <a:solidFill>
                  <a:srgbClr val="0070C0"/>
                </a:solidFill>
              </a:rPr>
              <a:t>With regard to the scenario below, could you come up with a care plan the community nurse could put in place, that clearly and concisely identifies the problem, the goal, and the interventions with rationale?</a:t>
            </a:r>
          </a:p>
          <a:p>
            <a:r>
              <a:rPr lang="en-GB" b="1" dirty="0">
                <a:solidFill>
                  <a:srgbClr val="0070C0"/>
                </a:solidFill>
              </a:rPr>
              <a:t>Scenario: </a:t>
            </a:r>
            <a:r>
              <a:rPr lang="en-GB" dirty="0">
                <a:solidFill>
                  <a:srgbClr val="0070C0"/>
                </a:solidFill>
              </a:rPr>
              <a:t>Mrs Bandara has Alzheimer’s disease and lives with her son, Kasun and daughter-in-law </a:t>
            </a:r>
            <a:r>
              <a:rPr lang="en-GB" dirty="0" err="1">
                <a:solidFill>
                  <a:srgbClr val="0070C0"/>
                </a:solidFill>
              </a:rPr>
              <a:t>Liyoni</a:t>
            </a:r>
            <a:r>
              <a:rPr lang="en-GB" dirty="0">
                <a:solidFill>
                  <a:srgbClr val="0070C0"/>
                </a:solidFill>
              </a:rPr>
              <a:t> and their two teenage children.  In recent months Mrs Bandara has become hypersensitive, and clothing irritates her, so she just wears a light loose cotton outfit.  In the evenings she is cold and insists on turning up the heating, whereas the family are too warm and want the heat turned down.  A community nurse, </a:t>
            </a:r>
            <a:r>
              <a:rPr lang="en-GB" dirty="0" err="1">
                <a:solidFill>
                  <a:srgbClr val="0070C0"/>
                </a:solidFill>
              </a:rPr>
              <a:t>Mandari</a:t>
            </a:r>
            <a:r>
              <a:rPr lang="en-GB" dirty="0">
                <a:solidFill>
                  <a:srgbClr val="0070C0"/>
                </a:solidFill>
              </a:rPr>
              <a:t>, visits weekly and asks how the family are managing.  Kasun suggests there are no problems but </a:t>
            </a:r>
            <a:r>
              <a:rPr lang="en-GB" dirty="0" err="1">
                <a:solidFill>
                  <a:srgbClr val="0070C0"/>
                </a:solidFill>
              </a:rPr>
              <a:t>Liyoni</a:t>
            </a:r>
            <a:r>
              <a:rPr lang="en-GB" dirty="0">
                <a:solidFill>
                  <a:srgbClr val="0070C0"/>
                </a:solidFill>
              </a:rPr>
              <a:t> raises the issue around the temperature in the house, particularly in the evenings. Kasun says the family should bear with the heat as his mother’s comfort is a priority.  </a:t>
            </a:r>
            <a:r>
              <a:rPr lang="en-GB" dirty="0" err="1">
                <a:solidFill>
                  <a:srgbClr val="0070C0"/>
                </a:solidFill>
              </a:rPr>
              <a:t>Liyoni</a:t>
            </a:r>
            <a:r>
              <a:rPr lang="en-GB" dirty="0">
                <a:solidFill>
                  <a:srgbClr val="0070C0"/>
                </a:solidFill>
              </a:rPr>
              <a:t> says this is unfair on the children and also the heating costs are unsustainable, Mrs Bandara must wear more clothing if she’s too cold.  Kasun says this is unfair to his mother, she cannot bear wearing more clothing.</a:t>
            </a:r>
          </a:p>
        </p:txBody>
      </p:sp>
      <p:graphicFrame>
        <p:nvGraphicFramePr>
          <p:cNvPr id="4" name="Table 4">
            <a:extLst>
              <a:ext uri="{FF2B5EF4-FFF2-40B4-BE49-F238E27FC236}">
                <a16:creationId xmlns:a16="http://schemas.microsoft.com/office/drawing/2014/main" id="{05625CA0-14AA-8D5B-9F9C-7B8007635620}"/>
              </a:ext>
            </a:extLst>
          </p:cNvPr>
          <p:cNvGraphicFramePr>
            <a:graphicFrameLocks noGrp="1"/>
          </p:cNvGraphicFramePr>
          <p:nvPr>
            <p:extLst>
              <p:ext uri="{D42A27DB-BD31-4B8C-83A1-F6EECF244321}">
                <p14:modId xmlns:p14="http://schemas.microsoft.com/office/powerpoint/2010/main" val="1131553541"/>
              </p:ext>
            </p:extLst>
          </p:nvPr>
        </p:nvGraphicFramePr>
        <p:xfrm>
          <a:off x="211495" y="5240629"/>
          <a:ext cx="11310776" cy="741680"/>
        </p:xfrm>
        <a:graphic>
          <a:graphicData uri="http://schemas.openxmlformats.org/drawingml/2006/table">
            <a:tbl>
              <a:tblPr firstRow="1" bandRow="1">
                <a:tableStyleId>{5C22544A-7EE6-4342-B048-85BDC9FD1C3A}</a:tableStyleId>
              </a:tblPr>
              <a:tblGrid>
                <a:gridCol w="1457649">
                  <a:extLst>
                    <a:ext uri="{9D8B030D-6E8A-4147-A177-3AD203B41FA5}">
                      <a16:colId xmlns:a16="http://schemas.microsoft.com/office/drawing/2014/main" val="900723522"/>
                    </a:ext>
                  </a:extLst>
                </a:gridCol>
                <a:gridCol w="1754155">
                  <a:extLst>
                    <a:ext uri="{9D8B030D-6E8A-4147-A177-3AD203B41FA5}">
                      <a16:colId xmlns:a16="http://schemas.microsoft.com/office/drawing/2014/main" val="4103715577"/>
                    </a:ext>
                  </a:extLst>
                </a:gridCol>
                <a:gridCol w="6550090">
                  <a:extLst>
                    <a:ext uri="{9D8B030D-6E8A-4147-A177-3AD203B41FA5}">
                      <a16:colId xmlns:a16="http://schemas.microsoft.com/office/drawing/2014/main" val="4004892457"/>
                    </a:ext>
                  </a:extLst>
                </a:gridCol>
                <a:gridCol w="1548882">
                  <a:extLst>
                    <a:ext uri="{9D8B030D-6E8A-4147-A177-3AD203B41FA5}">
                      <a16:colId xmlns:a16="http://schemas.microsoft.com/office/drawing/2014/main" val="728567832"/>
                    </a:ext>
                  </a:extLst>
                </a:gridCol>
              </a:tblGrid>
              <a:tr h="370840">
                <a:tc>
                  <a:txBody>
                    <a:bodyPr/>
                    <a:lstStyle/>
                    <a:p>
                      <a:r>
                        <a:rPr lang="en-GB" dirty="0"/>
                        <a:t>Problem</a:t>
                      </a:r>
                    </a:p>
                  </a:txBody>
                  <a:tcPr/>
                </a:tc>
                <a:tc>
                  <a:txBody>
                    <a:bodyPr/>
                    <a:lstStyle/>
                    <a:p>
                      <a:r>
                        <a:rPr lang="en-GB" dirty="0"/>
                        <a:t>Goal</a:t>
                      </a:r>
                    </a:p>
                  </a:txBody>
                  <a:tcPr/>
                </a:tc>
                <a:tc>
                  <a:txBody>
                    <a:bodyPr/>
                    <a:lstStyle/>
                    <a:p>
                      <a:r>
                        <a:rPr lang="en-GB" dirty="0"/>
                        <a:t>Intervention</a:t>
                      </a:r>
                    </a:p>
                  </a:txBody>
                  <a:tcPr/>
                </a:tc>
                <a:tc>
                  <a:txBody>
                    <a:bodyPr/>
                    <a:lstStyle/>
                    <a:p>
                      <a:r>
                        <a:rPr lang="en-GB" dirty="0"/>
                        <a:t>Evaluation</a:t>
                      </a:r>
                    </a:p>
                  </a:txBody>
                  <a:tcPr/>
                </a:tc>
                <a:extLst>
                  <a:ext uri="{0D108BD9-81ED-4DB2-BD59-A6C34878D82A}">
                    <a16:rowId xmlns:a16="http://schemas.microsoft.com/office/drawing/2014/main" val="154835776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221821761"/>
                  </a:ext>
                </a:extLst>
              </a:tr>
            </a:tbl>
          </a:graphicData>
        </a:graphic>
      </p:graphicFrame>
    </p:spTree>
    <p:extLst>
      <p:ext uri="{BB962C8B-B14F-4D97-AF65-F5344CB8AC3E}">
        <p14:creationId xmlns:p14="http://schemas.microsoft.com/office/powerpoint/2010/main" val="3636569694"/>
      </p:ext>
    </p:extLst>
  </p:cSld>
  <p:clrMapOvr>
    <a:masterClrMapping/>
  </p:clrMapOvr>
  <mc:AlternateContent xmlns:mc="http://schemas.openxmlformats.org/markup-compatibility/2006" xmlns:p14="http://schemas.microsoft.com/office/powerpoint/2010/main">
    <mc:Choice Requires="p14">
      <p:transition spd="slow" p14:dur="2000" advTm="346697"/>
    </mc:Choice>
    <mc:Fallback xmlns="">
      <p:transition spd="slow" advTm="34669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0486-1E46-E0B9-2F91-1A1EBD10C9D4}"/>
              </a:ext>
            </a:extLst>
          </p:cNvPr>
          <p:cNvSpPr>
            <a:spLocks noGrp="1"/>
          </p:cNvSpPr>
          <p:nvPr>
            <p:ph type="title"/>
          </p:nvPr>
        </p:nvSpPr>
        <p:spPr>
          <a:xfrm>
            <a:off x="838200" y="365126"/>
            <a:ext cx="10515600" cy="315912"/>
          </a:xfrm>
        </p:spPr>
        <p:txBody>
          <a:bodyPr>
            <a:normAutofit fontScale="90000"/>
          </a:bodyPr>
          <a:lstStyle/>
          <a:p>
            <a:r>
              <a:rPr lang="en-GB" b="1" dirty="0">
                <a:solidFill>
                  <a:srgbClr val="0070C0"/>
                </a:solidFill>
              </a:rPr>
              <a:t>Scenario – My attempt- you may do better…</a:t>
            </a:r>
          </a:p>
        </p:txBody>
      </p:sp>
      <p:graphicFrame>
        <p:nvGraphicFramePr>
          <p:cNvPr id="4" name="Table 4">
            <a:extLst>
              <a:ext uri="{FF2B5EF4-FFF2-40B4-BE49-F238E27FC236}">
                <a16:creationId xmlns:a16="http://schemas.microsoft.com/office/drawing/2014/main" id="{94916629-F3F5-557B-B390-2084C82925E2}"/>
              </a:ext>
            </a:extLst>
          </p:cNvPr>
          <p:cNvGraphicFramePr>
            <a:graphicFrameLocks noGrp="1"/>
          </p:cNvGraphicFramePr>
          <p:nvPr>
            <p:extLst>
              <p:ext uri="{D42A27DB-BD31-4B8C-83A1-F6EECF244321}">
                <p14:modId xmlns:p14="http://schemas.microsoft.com/office/powerpoint/2010/main" val="716496719"/>
              </p:ext>
            </p:extLst>
          </p:nvPr>
        </p:nvGraphicFramePr>
        <p:xfrm>
          <a:off x="155512" y="877077"/>
          <a:ext cx="11824995" cy="5113175"/>
        </p:xfrm>
        <a:graphic>
          <a:graphicData uri="http://schemas.openxmlformats.org/drawingml/2006/table">
            <a:tbl>
              <a:tblPr firstRow="1" bandRow="1">
                <a:tableStyleId>{5C22544A-7EE6-4342-B048-85BDC9FD1C3A}</a:tableStyleId>
              </a:tblPr>
              <a:tblGrid>
                <a:gridCol w="1122782">
                  <a:extLst>
                    <a:ext uri="{9D8B030D-6E8A-4147-A177-3AD203B41FA5}">
                      <a16:colId xmlns:a16="http://schemas.microsoft.com/office/drawing/2014/main" val="900723522"/>
                    </a:ext>
                  </a:extLst>
                </a:gridCol>
                <a:gridCol w="1371600">
                  <a:extLst>
                    <a:ext uri="{9D8B030D-6E8A-4147-A177-3AD203B41FA5}">
                      <a16:colId xmlns:a16="http://schemas.microsoft.com/office/drawing/2014/main" val="4103715577"/>
                    </a:ext>
                  </a:extLst>
                </a:gridCol>
                <a:gridCol w="7921690">
                  <a:extLst>
                    <a:ext uri="{9D8B030D-6E8A-4147-A177-3AD203B41FA5}">
                      <a16:colId xmlns:a16="http://schemas.microsoft.com/office/drawing/2014/main" val="4004892457"/>
                    </a:ext>
                  </a:extLst>
                </a:gridCol>
                <a:gridCol w="1408923">
                  <a:extLst>
                    <a:ext uri="{9D8B030D-6E8A-4147-A177-3AD203B41FA5}">
                      <a16:colId xmlns:a16="http://schemas.microsoft.com/office/drawing/2014/main" val="728567832"/>
                    </a:ext>
                  </a:extLst>
                </a:gridCol>
              </a:tblGrid>
              <a:tr h="730454">
                <a:tc>
                  <a:txBody>
                    <a:bodyPr/>
                    <a:lstStyle/>
                    <a:p>
                      <a:r>
                        <a:rPr lang="en-GB" dirty="0"/>
                        <a:t>Problem</a:t>
                      </a:r>
                    </a:p>
                  </a:txBody>
                  <a:tcPr/>
                </a:tc>
                <a:tc>
                  <a:txBody>
                    <a:bodyPr/>
                    <a:lstStyle/>
                    <a:p>
                      <a:r>
                        <a:rPr lang="en-GB" dirty="0"/>
                        <a:t>Goal</a:t>
                      </a:r>
                    </a:p>
                  </a:txBody>
                  <a:tcPr/>
                </a:tc>
                <a:tc>
                  <a:txBody>
                    <a:bodyPr/>
                    <a:lstStyle/>
                    <a:p>
                      <a:r>
                        <a:rPr lang="en-GB" dirty="0"/>
                        <a:t>Intervention (with rationale)</a:t>
                      </a:r>
                    </a:p>
                  </a:txBody>
                  <a:tcPr/>
                </a:tc>
                <a:tc>
                  <a:txBody>
                    <a:bodyPr/>
                    <a:lstStyle/>
                    <a:p>
                      <a:r>
                        <a:rPr lang="en-GB" dirty="0"/>
                        <a:t>Evaluation</a:t>
                      </a:r>
                    </a:p>
                  </a:txBody>
                  <a:tcPr/>
                </a:tc>
                <a:extLst>
                  <a:ext uri="{0D108BD9-81ED-4DB2-BD59-A6C34878D82A}">
                    <a16:rowId xmlns:a16="http://schemas.microsoft.com/office/drawing/2014/main" val="1548357765"/>
                  </a:ext>
                </a:extLst>
              </a:tr>
              <a:tr h="4382721">
                <a:tc>
                  <a:txBody>
                    <a:bodyPr/>
                    <a:lstStyle/>
                    <a:p>
                      <a:r>
                        <a:rPr lang="en-GB" sz="1400" dirty="0"/>
                        <a:t>Mrs Bandara has temperature control and sensitivity issues that are causing conflicts within the family.</a:t>
                      </a:r>
                    </a:p>
                  </a:txBody>
                  <a:tcPr/>
                </a:tc>
                <a:tc>
                  <a:txBody>
                    <a:bodyPr/>
                    <a:lstStyle/>
                    <a:p>
                      <a:r>
                        <a:rPr lang="en-GB" sz="1400" dirty="0"/>
                        <a:t>To establish a balance between </a:t>
                      </a:r>
                      <a:r>
                        <a:rPr lang="en-GB" sz="1400" dirty="0" err="1"/>
                        <a:t>Mr.s</a:t>
                      </a:r>
                      <a:r>
                        <a:rPr lang="en-GB" sz="1400" dirty="0"/>
                        <a:t> Bandara’s comfort and the  family’s need for a suitable temperature, while considering practical and financial factors.</a:t>
                      </a:r>
                    </a:p>
                  </a:txBody>
                  <a:tcPr/>
                </a:tc>
                <a:tc>
                  <a:txBody>
                    <a:bodyPr/>
                    <a:lstStyle/>
                    <a:p>
                      <a:pPr marL="342900" indent="-342900">
                        <a:buFont typeface="+mj-lt"/>
                        <a:buAutoNum type="arabicPeriod"/>
                      </a:pPr>
                      <a:r>
                        <a:rPr lang="en-GB" sz="1400" dirty="0" err="1"/>
                        <a:t>Mandari</a:t>
                      </a:r>
                      <a:r>
                        <a:rPr lang="en-GB" sz="1400" dirty="0"/>
                        <a:t> will conduct a thorough assessment of Mrs. Bandari’s sensitivity and clothing preferences.  Engage in open and empathetic communication with the entire family to understand their concerns and perspectives. (Helps clarify root cause of conflict and develop a suitable plan).</a:t>
                      </a:r>
                    </a:p>
                    <a:p>
                      <a:pPr marL="342900" indent="-342900">
                        <a:buFont typeface="+mj-lt"/>
                        <a:buAutoNum type="arabicPeriod"/>
                      </a:pPr>
                      <a:r>
                        <a:rPr lang="en-GB" sz="1400" dirty="0"/>
                        <a:t>Provide education to the family about the impact of AD on sensory perceptions, particularly clothing sensitivity and the need for temperature regulation. Explain the potential risks associated with extreme temperatures for Mrs. </a:t>
                      </a:r>
                      <a:r>
                        <a:rPr lang="en-GB" sz="1400" dirty="0" err="1"/>
                        <a:t>Banara’s</a:t>
                      </a:r>
                      <a:r>
                        <a:rPr lang="en-GB" sz="1400" dirty="0"/>
                        <a:t> wellbeing and cognitive function (physical discomfort, hypothermia, further deterioration in body temperature regulation, confusion, accidents due to impact of cold on dexterity and mobility).  (Education fosters empathy and enables informed decision-making).  Offer emotional support to the family acknowledging their different viewpoints and challenges in managing this difficult situation.</a:t>
                      </a:r>
                    </a:p>
                    <a:p>
                      <a:pPr marL="342900" indent="-342900">
                        <a:buFont typeface="+mj-lt"/>
                        <a:buAutoNum type="arabicPeriod"/>
                      </a:pPr>
                      <a:r>
                        <a:rPr lang="en-GB" sz="1400" dirty="0"/>
                        <a:t>Encourage open dialogue and explore with the family potential compromises such as setting different temperature zones within the house.  Suggest Mrs. Bandara has a comfortable personal space with controllable heating options.</a:t>
                      </a:r>
                    </a:p>
                    <a:p>
                      <a:pPr marL="342900" indent="-342900">
                        <a:buFont typeface="+mj-lt"/>
                        <a:buAutoNum type="arabicPeriod"/>
                      </a:pPr>
                      <a:r>
                        <a:rPr lang="en-GB" sz="1400" dirty="0"/>
                        <a:t>Recommend trying Mrs. Bandura with appropriate layers of clothing, taking account of her sensitivity, and ensure she is adequately dressed with unrestrictive clothing, that doesn’t compromise comfort.</a:t>
                      </a:r>
                    </a:p>
                    <a:p>
                      <a:pPr marL="342900" indent="-342900">
                        <a:buFont typeface="+mj-lt"/>
                        <a:buAutoNum type="arabicPeriod"/>
                      </a:pPr>
                      <a:endParaRPr lang="en-GB" sz="1400" dirty="0"/>
                    </a:p>
                    <a:p>
                      <a:pPr marL="342900" indent="-342900">
                        <a:buFont typeface="+mj-lt"/>
                        <a:buAutoNum type="arabicPeriod"/>
                      </a:pPr>
                      <a:endParaRPr lang="en-GB" sz="1400" dirty="0"/>
                    </a:p>
                    <a:p>
                      <a:pPr marL="342900" indent="-342900">
                        <a:buFont typeface="+mj-lt"/>
                        <a:buAutoNum type="arabicPeriod"/>
                      </a:pPr>
                      <a:endParaRPr lang="en-GB" sz="1400" dirty="0"/>
                    </a:p>
                  </a:txBody>
                  <a:tcPr/>
                </a:tc>
                <a:tc>
                  <a:txBody>
                    <a:bodyPr/>
                    <a:lstStyle/>
                    <a:p>
                      <a:r>
                        <a:rPr lang="en-GB" sz="1400" dirty="0"/>
                        <a:t>Weekly follow-up to assess the effectiveness of agreed solutions and emerging concerns and modify the care plan accordingly based on feedback from all family members.</a:t>
                      </a:r>
                    </a:p>
                  </a:txBody>
                  <a:tcPr/>
                </a:tc>
                <a:extLst>
                  <a:ext uri="{0D108BD9-81ED-4DB2-BD59-A6C34878D82A}">
                    <a16:rowId xmlns:a16="http://schemas.microsoft.com/office/drawing/2014/main" val="2221821761"/>
                  </a:ext>
                </a:extLst>
              </a:tr>
            </a:tbl>
          </a:graphicData>
        </a:graphic>
      </p:graphicFrame>
    </p:spTree>
    <p:extLst>
      <p:ext uri="{BB962C8B-B14F-4D97-AF65-F5344CB8AC3E}">
        <p14:creationId xmlns:p14="http://schemas.microsoft.com/office/powerpoint/2010/main" val="2172672902"/>
      </p:ext>
    </p:extLst>
  </p:cSld>
  <p:clrMapOvr>
    <a:masterClrMapping/>
  </p:clrMapOvr>
  <mc:AlternateContent xmlns:mc="http://schemas.openxmlformats.org/markup-compatibility/2006" xmlns:p14="http://schemas.microsoft.com/office/powerpoint/2010/main">
    <mc:Choice Requires="p14">
      <p:transition spd="slow" p14:dur="2000" advTm="268972"/>
    </mc:Choice>
    <mc:Fallback xmlns="">
      <p:transition spd="slow" advTm="26897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0CD7-95F2-3936-F091-5C22735A134A}"/>
              </a:ext>
            </a:extLst>
          </p:cNvPr>
          <p:cNvSpPr>
            <a:spLocks noGrp="1"/>
          </p:cNvSpPr>
          <p:nvPr>
            <p:ph type="title"/>
          </p:nvPr>
        </p:nvSpPr>
        <p:spPr>
          <a:xfrm>
            <a:off x="838200" y="365126"/>
            <a:ext cx="10515600" cy="446638"/>
          </a:xfrm>
        </p:spPr>
        <p:txBody>
          <a:bodyPr>
            <a:normAutofit fontScale="90000"/>
          </a:bodyPr>
          <a:lstStyle/>
          <a:p>
            <a:r>
              <a:rPr lang="en-GB" dirty="0">
                <a:solidFill>
                  <a:srgbClr val="0070C0"/>
                </a:solidFill>
              </a:rPr>
              <a:t>References</a:t>
            </a:r>
          </a:p>
        </p:txBody>
      </p:sp>
      <p:sp>
        <p:nvSpPr>
          <p:cNvPr id="3" name="Content Placeholder 2">
            <a:extLst>
              <a:ext uri="{FF2B5EF4-FFF2-40B4-BE49-F238E27FC236}">
                <a16:creationId xmlns:a16="http://schemas.microsoft.com/office/drawing/2014/main" id="{A099B016-E384-BA63-724C-06C0B62787B0}"/>
              </a:ext>
            </a:extLst>
          </p:cNvPr>
          <p:cNvSpPr>
            <a:spLocks noGrp="1"/>
          </p:cNvSpPr>
          <p:nvPr>
            <p:ph idx="1"/>
          </p:nvPr>
        </p:nvSpPr>
        <p:spPr>
          <a:xfrm>
            <a:off x="270588" y="886408"/>
            <a:ext cx="11644604" cy="3778897"/>
          </a:xfrm>
        </p:spPr>
        <p:txBody>
          <a:bodyPr>
            <a:normAutofit fontScale="85000" lnSpcReduction="20000"/>
          </a:bodyPr>
          <a:lstStyle/>
          <a:p>
            <a:r>
              <a:rPr lang="en-GB" sz="1600" dirty="0">
                <a:solidFill>
                  <a:srgbClr val="0070C0"/>
                </a:solidFill>
              </a:rPr>
              <a:t>Better Health (2023) Hypothermia, </a:t>
            </a:r>
            <a:r>
              <a:rPr lang="en-GB" sz="1600" dirty="0">
                <a:solidFill>
                  <a:srgbClr val="0070C0"/>
                </a:solidFill>
                <a:hlinkClick r:id="rId2"/>
              </a:rPr>
              <a:t>https://www.betterhealth.vic.gov.au/health/healthyliving/hypothermia#risk-factors-for-hypothermia</a:t>
            </a:r>
            <a:endParaRPr lang="en-GB" sz="1600" dirty="0">
              <a:solidFill>
                <a:srgbClr val="0070C0"/>
              </a:solidFill>
            </a:endParaRPr>
          </a:p>
          <a:p>
            <a:r>
              <a:rPr lang="en-GB" sz="1600" b="0" i="0" dirty="0" err="1">
                <a:solidFill>
                  <a:srgbClr val="0070C0"/>
                </a:solidFill>
                <a:effectLst/>
              </a:rPr>
              <a:t>Bonifant</a:t>
            </a:r>
            <a:r>
              <a:rPr lang="en-GB" sz="1600" b="0" i="0" dirty="0">
                <a:solidFill>
                  <a:srgbClr val="0070C0"/>
                </a:solidFill>
                <a:effectLst/>
              </a:rPr>
              <a:t> H, Holloway S. A review of the effects of ageing on skin integrity and wound healing. Br J Community </a:t>
            </a:r>
            <a:r>
              <a:rPr lang="en-GB" sz="1600" b="0" i="0" dirty="0" err="1">
                <a:solidFill>
                  <a:srgbClr val="0070C0"/>
                </a:solidFill>
                <a:effectLst/>
              </a:rPr>
              <a:t>Nurs</a:t>
            </a:r>
            <a:r>
              <a:rPr lang="en-GB" sz="1600" b="0" i="0" dirty="0">
                <a:solidFill>
                  <a:srgbClr val="0070C0"/>
                </a:solidFill>
                <a:effectLst/>
              </a:rPr>
              <a:t>. 2019 Mar 1;24(Sup3):S28-S33. </a:t>
            </a:r>
            <a:r>
              <a:rPr lang="en-GB" sz="1600" b="0" i="0" dirty="0" err="1">
                <a:solidFill>
                  <a:srgbClr val="0070C0"/>
                </a:solidFill>
                <a:effectLst/>
              </a:rPr>
              <a:t>doi</a:t>
            </a:r>
            <a:r>
              <a:rPr lang="en-GB" sz="1600" b="0" i="0" dirty="0">
                <a:solidFill>
                  <a:srgbClr val="0070C0"/>
                </a:solidFill>
                <a:effectLst/>
              </a:rPr>
              <a:t>: 10.12968/bjcn.2019.24.Sup3.S28. PMID: 30817191.</a:t>
            </a:r>
            <a:endParaRPr lang="en-GB" sz="1600" dirty="0">
              <a:solidFill>
                <a:srgbClr val="0070C0"/>
              </a:solidFill>
            </a:endParaRPr>
          </a:p>
          <a:p>
            <a:r>
              <a:rPr lang="en-GB" sz="1600" dirty="0">
                <a:solidFill>
                  <a:srgbClr val="0070C0"/>
                </a:solidFill>
              </a:rPr>
              <a:t>Cone Health (2018) Managing the heat with a neurological condition, https://www.conehealth.com/services/neurosciences/managing-the-heat-with-a-neuro-condition/</a:t>
            </a:r>
          </a:p>
          <a:p>
            <a:r>
              <a:rPr lang="en-GB" sz="1600" b="0" i="0" dirty="0">
                <a:solidFill>
                  <a:srgbClr val="0070C0"/>
                </a:solidFill>
                <a:effectLst/>
              </a:rPr>
              <a:t>Duong H, Patel G. Hypothermia. In: </a:t>
            </a:r>
            <a:r>
              <a:rPr lang="en-GB" sz="1600" b="0" i="0" dirty="0" err="1">
                <a:solidFill>
                  <a:srgbClr val="0070C0"/>
                </a:solidFill>
                <a:effectLst/>
              </a:rPr>
              <a:t>StatPearls</a:t>
            </a:r>
            <a:r>
              <a:rPr lang="en-GB" sz="1600" b="0" i="0" dirty="0">
                <a:solidFill>
                  <a:srgbClr val="0070C0"/>
                </a:solidFill>
                <a:effectLst/>
              </a:rPr>
              <a:t>. </a:t>
            </a:r>
            <a:r>
              <a:rPr lang="en-GB" sz="1600" b="0" i="0" dirty="0" err="1">
                <a:solidFill>
                  <a:srgbClr val="0070C0"/>
                </a:solidFill>
                <a:effectLst/>
              </a:rPr>
              <a:t>StatPearls</a:t>
            </a:r>
            <a:r>
              <a:rPr lang="en-GB" sz="1600" b="0" i="0" dirty="0">
                <a:solidFill>
                  <a:srgbClr val="0070C0"/>
                </a:solidFill>
                <a:effectLst/>
              </a:rPr>
              <a:t> Publishing, Treasure Island (FL); 2022. PMID: 31424823. </a:t>
            </a:r>
            <a:r>
              <a:rPr lang="en-GB" sz="1600" b="0" i="0" dirty="0">
                <a:solidFill>
                  <a:srgbClr val="0070C0"/>
                </a:solidFill>
                <a:effectLst/>
                <a:hlinkClick r:id="rId3"/>
              </a:rPr>
              <a:t>https://europepmc.org/article/nbk/nbk545239</a:t>
            </a:r>
            <a:endParaRPr lang="en-GB" sz="1600" b="0" i="0" dirty="0">
              <a:solidFill>
                <a:srgbClr val="0070C0"/>
              </a:solidFill>
              <a:effectLst/>
            </a:endParaRPr>
          </a:p>
          <a:p>
            <a:r>
              <a:rPr lang="lt-LT" sz="1600" b="0" i="0" dirty="0">
                <a:solidFill>
                  <a:srgbClr val="0070C0"/>
                </a:solidFill>
                <a:effectLst/>
              </a:rPr>
              <a:t>Jucevičiūtė</a:t>
            </a:r>
            <a:r>
              <a:rPr lang="en-GB" sz="1600" dirty="0">
                <a:solidFill>
                  <a:srgbClr val="0070C0"/>
                </a:solidFill>
              </a:rPr>
              <a:t> N et al</a:t>
            </a:r>
            <a:r>
              <a:rPr lang="en-GB" sz="1600" dirty="0">
                <a:solidFill>
                  <a:srgbClr val="0070C0"/>
                </a:solidFill>
                <a:latin typeface="NexusSans"/>
              </a:rPr>
              <a:t> (2019</a:t>
            </a:r>
            <a:r>
              <a:rPr lang="en-GB" sz="1600" dirty="0">
                <a:solidFill>
                  <a:srgbClr val="0070C0"/>
                </a:solidFill>
              </a:rPr>
              <a:t>) </a:t>
            </a:r>
            <a:r>
              <a:rPr lang="en-GB" sz="1600" b="0" i="0" dirty="0">
                <a:solidFill>
                  <a:srgbClr val="0070C0"/>
                </a:solidFill>
                <a:effectLst/>
              </a:rPr>
              <a:t>Preclinical signs of Parkinson's disease: A possible association of Parkinson's disease with skin and hair features, Medical Hypotheses, (127) 100-104, </a:t>
            </a:r>
            <a:r>
              <a:rPr lang="en-GB" sz="1600" b="0" i="0" dirty="0">
                <a:solidFill>
                  <a:srgbClr val="0070C0"/>
                </a:solidFill>
                <a:effectLst/>
                <a:hlinkClick r:id="rId4"/>
              </a:rPr>
              <a:t>https://www.sciencedirect.com/science/article/abs/pii/S0306987719301707</a:t>
            </a:r>
            <a:r>
              <a:rPr lang="en-GB" sz="1600" b="0" i="0" dirty="0">
                <a:solidFill>
                  <a:srgbClr val="0070C0"/>
                </a:solidFill>
                <a:effectLst/>
              </a:rPr>
              <a:t>  </a:t>
            </a:r>
            <a:r>
              <a:rPr lang="en-GB" sz="1600" b="1" i="0" dirty="0">
                <a:solidFill>
                  <a:srgbClr val="0070C0"/>
                </a:solidFill>
                <a:effectLst/>
              </a:rPr>
              <a:t>[Note- included for interest re asserted greater risk of sunburn in PD] </a:t>
            </a:r>
          </a:p>
          <a:p>
            <a:r>
              <a:rPr lang="en-GB" sz="1700" b="0" i="0" dirty="0">
                <a:solidFill>
                  <a:srgbClr val="0070C0"/>
                </a:solidFill>
                <a:effectLst/>
              </a:rPr>
              <a:t>Mifsud T, </a:t>
            </a:r>
            <a:r>
              <a:rPr lang="en-GB" sz="1700" b="0" i="0" dirty="0" err="1">
                <a:solidFill>
                  <a:srgbClr val="0070C0"/>
                </a:solidFill>
                <a:effectLst/>
              </a:rPr>
              <a:t>Modestini</a:t>
            </a:r>
            <a:r>
              <a:rPr lang="en-GB" sz="1700" b="0" i="0" dirty="0">
                <a:solidFill>
                  <a:srgbClr val="0070C0"/>
                </a:solidFill>
                <a:effectLst/>
              </a:rPr>
              <a:t> C, </a:t>
            </a:r>
            <a:r>
              <a:rPr lang="en-GB" sz="1700" b="0" i="0" dirty="0" err="1">
                <a:solidFill>
                  <a:srgbClr val="0070C0"/>
                </a:solidFill>
                <a:effectLst/>
              </a:rPr>
              <a:t>Mizzi</a:t>
            </a:r>
            <a:r>
              <a:rPr lang="en-GB" sz="1700" b="0" i="0" dirty="0">
                <a:solidFill>
                  <a:srgbClr val="0070C0"/>
                </a:solidFill>
                <a:effectLst/>
              </a:rPr>
              <a:t> A, </a:t>
            </a:r>
            <a:r>
              <a:rPr lang="en-GB" sz="1700" b="0" i="0" dirty="0" err="1">
                <a:solidFill>
                  <a:srgbClr val="0070C0"/>
                </a:solidFill>
                <a:effectLst/>
              </a:rPr>
              <a:t>Falzon</a:t>
            </a:r>
            <a:r>
              <a:rPr lang="en-GB" sz="1700" b="0" i="0" dirty="0">
                <a:solidFill>
                  <a:srgbClr val="0070C0"/>
                </a:solidFill>
                <a:effectLst/>
              </a:rPr>
              <a:t> O, </a:t>
            </a:r>
            <a:r>
              <a:rPr lang="en-GB" sz="1700" b="0" i="0" dirty="0" err="1">
                <a:solidFill>
                  <a:srgbClr val="0070C0"/>
                </a:solidFill>
                <a:effectLst/>
              </a:rPr>
              <a:t>Cassar</a:t>
            </a:r>
            <a:r>
              <a:rPr lang="en-GB" sz="1700" b="0" i="0" dirty="0">
                <a:solidFill>
                  <a:srgbClr val="0070C0"/>
                </a:solidFill>
                <a:effectLst/>
              </a:rPr>
              <a:t> K, </a:t>
            </a:r>
            <a:r>
              <a:rPr lang="en-GB" sz="1700" b="0" i="0" dirty="0" err="1">
                <a:solidFill>
                  <a:srgbClr val="0070C0"/>
                </a:solidFill>
                <a:effectLst/>
              </a:rPr>
              <a:t>Mizzi</a:t>
            </a:r>
            <a:r>
              <a:rPr lang="en-GB" sz="1700" b="0" i="0" dirty="0">
                <a:solidFill>
                  <a:srgbClr val="0070C0"/>
                </a:solidFill>
                <a:effectLst/>
              </a:rPr>
              <a:t> S. The Effects of Skin Temperature Changes on the Integrity of Skin Tissue: A Systematic Review. Adv Skin Wound Care. 2022 Oct 1;35(10):555-565. </a:t>
            </a:r>
            <a:r>
              <a:rPr lang="en-GB" sz="1700" b="0" i="0" dirty="0" err="1">
                <a:solidFill>
                  <a:srgbClr val="0070C0"/>
                </a:solidFill>
                <a:effectLst/>
              </a:rPr>
              <a:t>doi</a:t>
            </a:r>
            <a:r>
              <a:rPr lang="en-GB" sz="1700" b="0" i="0" dirty="0">
                <a:solidFill>
                  <a:srgbClr val="0070C0"/>
                </a:solidFill>
                <a:effectLst/>
              </a:rPr>
              <a:t>: 10.1097/01.ASW.0000833612.84272.da. </a:t>
            </a:r>
            <a:r>
              <a:rPr lang="en-GB" sz="1700" b="0" i="0" dirty="0" err="1">
                <a:solidFill>
                  <a:srgbClr val="0070C0"/>
                </a:solidFill>
                <a:effectLst/>
              </a:rPr>
              <a:t>Epub</a:t>
            </a:r>
            <a:r>
              <a:rPr lang="en-GB" sz="1700" b="0" i="0" dirty="0">
                <a:solidFill>
                  <a:srgbClr val="0070C0"/>
                </a:solidFill>
                <a:effectLst/>
              </a:rPr>
              <a:t> 2022 Jul 4. PMID: 35819955; PMCID: PMC9508978.</a:t>
            </a:r>
            <a:endParaRPr lang="en-GB" sz="1700" dirty="0">
              <a:solidFill>
                <a:srgbClr val="0070C0"/>
              </a:solidFill>
            </a:endParaRPr>
          </a:p>
          <a:p>
            <a:r>
              <a:rPr lang="en-GB" sz="1600" dirty="0">
                <a:solidFill>
                  <a:srgbClr val="0070C0"/>
                </a:solidFill>
              </a:rPr>
              <a:t>Mitchell A (2022) Skin assessment in adults, BJN 31(5) https://www.britishjournalofnursing.com/content/clinical/skin-assessment-in-adults/</a:t>
            </a:r>
          </a:p>
          <a:p>
            <a:r>
              <a:rPr lang="en-GB" sz="1600" dirty="0">
                <a:solidFill>
                  <a:srgbClr val="0070C0"/>
                </a:solidFill>
              </a:rPr>
              <a:t>NHS (2023) Hypothermia, </a:t>
            </a:r>
            <a:r>
              <a:rPr lang="en-GB" sz="1600" dirty="0">
                <a:solidFill>
                  <a:srgbClr val="0070C0"/>
                </a:solidFill>
                <a:hlinkClick r:id="rId5"/>
              </a:rPr>
              <a:t>https://www.nhs.uk/conditions/hypothermia/</a:t>
            </a:r>
            <a:endParaRPr lang="en-GB" sz="1600" dirty="0">
              <a:solidFill>
                <a:srgbClr val="0070C0"/>
              </a:solidFill>
            </a:endParaRPr>
          </a:p>
          <a:p>
            <a:r>
              <a:rPr lang="en-GB" sz="1600" dirty="0" err="1">
                <a:solidFill>
                  <a:srgbClr val="0070C0"/>
                </a:solidFill>
              </a:rPr>
              <a:t>Stemedix</a:t>
            </a:r>
            <a:r>
              <a:rPr lang="en-GB" sz="1600" dirty="0">
                <a:solidFill>
                  <a:srgbClr val="0070C0"/>
                </a:solidFill>
              </a:rPr>
              <a:t> (2017) </a:t>
            </a:r>
            <a:r>
              <a:rPr lang="en-GB" sz="1600" b="0" i="0" dirty="0">
                <a:solidFill>
                  <a:srgbClr val="0070C0"/>
                </a:solidFill>
                <a:effectLst/>
              </a:rPr>
              <a:t>How to Manage the Cold Weather for Those with Neurological Conditions, https://stemedix.com/manage-cold-weather-neurological-conditions/</a:t>
            </a:r>
          </a:p>
          <a:p>
            <a:endParaRPr lang="en-GB" sz="1600" dirty="0">
              <a:solidFill>
                <a:srgbClr val="0070C0"/>
              </a:solidFill>
            </a:endParaRPr>
          </a:p>
          <a:p>
            <a:endParaRPr lang="en-GB" sz="1600" i="0" dirty="0">
              <a:solidFill>
                <a:srgbClr val="0070C0"/>
              </a:solidFill>
              <a:effectLst/>
            </a:endParaRPr>
          </a:p>
          <a:p>
            <a:pPr marL="0" indent="0">
              <a:buNone/>
            </a:pPr>
            <a:endParaRPr lang="en-GB" sz="1600" i="0" dirty="0">
              <a:solidFill>
                <a:srgbClr val="0070C0"/>
              </a:solidFill>
              <a:effectLst/>
            </a:endParaRPr>
          </a:p>
          <a:p>
            <a:endParaRPr lang="en-GB" sz="1600" dirty="0">
              <a:solidFill>
                <a:srgbClr val="0070C0"/>
              </a:solidFill>
            </a:endParaRPr>
          </a:p>
        </p:txBody>
      </p:sp>
    </p:spTree>
    <p:extLst>
      <p:ext uri="{BB962C8B-B14F-4D97-AF65-F5344CB8AC3E}">
        <p14:creationId xmlns:p14="http://schemas.microsoft.com/office/powerpoint/2010/main" val="538686182"/>
      </p:ext>
    </p:extLst>
  </p:cSld>
  <p:clrMapOvr>
    <a:masterClrMapping/>
  </p:clrMapOvr>
  <mc:AlternateContent xmlns:mc="http://schemas.openxmlformats.org/markup-compatibility/2006" xmlns:p14="http://schemas.microsoft.com/office/powerpoint/2010/main">
    <mc:Choice Requires="p14">
      <p:transition spd="slow" p14:dur="2000" advTm="21049"/>
    </mc:Choice>
    <mc:Fallback xmlns="">
      <p:transition spd="slow" advTm="2104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B29E-D90F-86D6-0782-77CF87A8AE76}"/>
              </a:ext>
            </a:extLst>
          </p:cNvPr>
          <p:cNvSpPr>
            <a:spLocks noGrp="1"/>
          </p:cNvSpPr>
          <p:nvPr>
            <p:ph type="title"/>
          </p:nvPr>
        </p:nvSpPr>
        <p:spPr>
          <a:xfrm>
            <a:off x="320869" y="194920"/>
            <a:ext cx="11517170" cy="532668"/>
          </a:xfrm>
        </p:spPr>
        <p:txBody>
          <a:bodyPr>
            <a:normAutofit fontScale="90000"/>
          </a:bodyPr>
          <a:lstStyle/>
          <a:p>
            <a:pPr algn="ctr"/>
            <a:r>
              <a:rPr lang="en-GB" b="1" dirty="0">
                <a:solidFill>
                  <a:srgbClr val="0070C0"/>
                </a:solidFill>
              </a:rPr>
              <a:t>Regulating temperature</a:t>
            </a:r>
          </a:p>
        </p:txBody>
      </p:sp>
      <p:sp>
        <p:nvSpPr>
          <p:cNvPr id="3" name="Content Placeholder 2">
            <a:extLst>
              <a:ext uri="{FF2B5EF4-FFF2-40B4-BE49-F238E27FC236}">
                <a16:creationId xmlns:a16="http://schemas.microsoft.com/office/drawing/2014/main" id="{981C5873-96DD-57F7-2393-6AE534A02826}"/>
              </a:ext>
            </a:extLst>
          </p:cNvPr>
          <p:cNvSpPr>
            <a:spLocks noGrp="1"/>
          </p:cNvSpPr>
          <p:nvPr>
            <p:ph idx="1"/>
          </p:nvPr>
        </p:nvSpPr>
        <p:spPr>
          <a:xfrm>
            <a:off x="337416" y="953730"/>
            <a:ext cx="8302732" cy="5073846"/>
          </a:xfrm>
        </p:spPr>
        <p:txBody>
          <a:bodyPr>
            <a:normAutofit fontScale="77500" lnSpcReduction="20000"/>
          </a:bodyPr>
          <a:lstStyle/>
          <a:p>
            <a:r>
              <a:rPr lang="en-GB" dirty="0">
                <a:solidFill>
                  <a:srgbClr val="0070C0"/>
                </a:solidFill>
              </a:rPr>
              <a:t>The body regulates temperature through a complex finely-balanced negative feedback system, controlled by the temperature regulating system (TRC) in the anterior hypothalamus, near the base of the brain.</a:t>
            </a:r>
          </a:p>
          <a:p>
            <a:r>
              <a:rPr lang="en-GB" dirty="0">
                <a:solidFill>
                  <a:srgbClr val="0070C0"/>
                </a:solidFill>
              </a:rPr>
              <a:t>Normal temp- 36-37.5 degrees C.  The TRC responds to input from specialised receptors in the skin.</a:t>
            </a:r>
          </a:p>
          <a:p>
            <a:r>
              <a:rPr lang="en-GB" dirty="0">
                <a:solidFill>
                  <a:srgbClr val="0070C0"/>
                </a:solidFill>
              </a:rPr>
              <a:t>If cold- increase metabolism, through shivering and voluntarily through exercise.  Also stimulation to add clothing, turn up ambient heat. Heat constriction through peripheral vasoconstriction, and erector muscle contraction, trapping air among body hairs. </a:t>
            </a:r>
          </a:p>
          <a:p>
            <a:r>
              <a:rPr lang="en-GB" dirty="0">
                <a:solidFill>
                  <a:srgbClr val="0070C0"/>
                </a:solidFill>
              </a:rPr>
              <a:t>If too warm, hairs flatten, pores open, sweat glands secrete and peripheral vessels dilate.  </a:t>
            </a:r>
          </a:p>
          <a:p>
            <a:r>
              <a:rPr lang="en-GB" dirty="0">
                <a:solidFill>
                  <a:srgbClr val="0070C0"/>
                </a:solidFill>
              </a:rPr>
              <a:t>So, degeneration in the central nervous system can impair these intricate mechanisms. </a:t>
            </a:r>
          </a:p>
          <a:p>
            <a:r>
              <a:rPr lang="en-GB" dirty="0">
                <a:solidFill>
                  <a:srgbClr val="0070C0"/>
                </a:solidFill>
              </a:rPr>
              <a:t>Also, as people with NDDs become more emaciated the skin is less supple and responsive to stimuli, peripheral vessels are less able to constrict and dilate.  </a:t>
            </a:r>
          </a:p>
        </p:txBody>
      </p:sp>
      <p:pic>
        <p:nvPicPr>
          <p:cNvPr id="1026" name="Picture 2" descr="Cold temperatures on Alzheimer's patients">
            <a:extLst>
              <a:ext uri="{FF2B5EF4-FFF2-40B4-BE49-F238E27FC236}">
                <a16:creationId xmlns:a16="http://schemas.microsoft.com/office/drawing/2014/main" id="{E33A2573-5FA0-82D9-F8E0-35668DC86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8187" y="95373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4D4E69-5E2B-E1F5-C46D-21A3EB473C44}"/>
              </a:ext>
            </a:extLst>
          </p:cNvPr>
          <p:cNvSpPr txBox="1"/>
          <p:nvPr/>
        </p:nvSpPr>
        <p:spPr>
          <a:xfrm>
            <a:off x="9028187" y="2779264"/>
            <a:ext cx="2826397" cy="1077218"/>
          </a:xfrm>
          <a:prstGeom prst="rect">
            <a:avLst/>
          </a:prstGeom>
          <a:noFill/>
        </p:spPr>
        <p:txBody>
          <a:bodyPr wrap="square">
            <a:spAutoFit/>
          </a:bodyPr>
          <a:lstStyle/>
          <a:p>
            <a:r>
              <a:rPr lang="en-GB" sz="1600" dirty="0">
                <a:solidFill>
                  <a:srgbClr val="0070C0"/>
                </a:solidFill>
              </a:rPr>
              <a:t>https://applewoodourhouse.com/the-risk-of-cold-temperatures-on-alzheimers-patients/</a:t>
            </a:r>
          </a:p>
        </p:txBody>
      </p:sp>
    </p:spTree>
    <p:extLst>
      <p:ext uri="{BB962C8B-B14F-4D97-AF65-F5344CB8AC3E}">
        <p14:creationId xmlns:p14="http://schemas.microsoft.com/office/powerpoint/2010/main" val="427600624"/>
      </p:ext>
    </p:extLst>
  </p:cSld>
  <p:clrMapOvr>
    <a:masterClrMapping/>
  </p:clrMapOvr>
  <mc:AlternateContent xmlns:mc="http://schemas.openxmlformats.org/markup-compatibility/2006" xmlns:p14="http://schemas.microsoft.com/office/powerpoint/2010/main">
    <mc:Choice Requires="p14">
      <p:transition spd="slow" p14:dur="2000" advTm="246731"/>
    </mc:Choice>
    <mc:Fallback xmlns="">
      <p:transition spd="slow" advTm="2467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8A3B-B979-C0E1-D1F5-85BE2A072B0E}"/>
              </a:ext>
            </a:extLst>
          </p:cNvPr>
          <p:cNvSpPr>
            <a:spLocks noGrp="1"/>
          </p:cNvSpPr>
          <p:nvPr>
            <p:ph type="title"/>
          </p:nvPr>
        </p:nvSpPr>
        <p:spPr/>
        <p:txBody>
          <a:bodyPr/>
          <a:lstStyle/>
          <a:p>
            <a:r>
              <a:rPr lang="en-US" dirty="0">
                <a:solidFill>
                  <a:srgbClr val="0070C0"/>
                </a:solidFill>
              </a:rPr>
              <a:t>Any questions?</a:t>
            </a:r>
          </a:p>
        </p:txBody>
      </p:sp>
      <p:pic>
        <p:nvPicPr>
          <p:cNvPr id="1026" name="Picture 2" descr="1,000+ Free Questions &amp; Question Mark Images - Pixabay">
            <a:extLst>
              <a:ext uri="{FF2B5EF4-FFF2-40B4-BE49-F238E27FC236}">
                <a16:creationId xmlns:a16="http://schemas.microsoft.com/office/drawing/2014/main" id="{E5BF4FE9-F1A6-6DC9-FC0F-56DD57AB9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70" y="1270517"/>
            <a:ext cx="4618653" cy="461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04706"/>
      </p:ext>
    </p:extLst>
  </p:cSld>
  <p:clrMapOvr>
    <a:masterClrMapping/>
  </p:clrMapOvr>
  <mc:AlternateContent xmlns:mc="http://schemas.openxmlformats.org/markup-compatibility/2006" xmlns:p14="http://schemas.microsoft.com/office/powerpoint/2010/main">
    <mc:Choice Requires="p14">
      <p:transition spd="slow" p14:dur="2000" advTm="23953"/>
    </mc:Choice>
    <mc:Fallback xmlns="">
      <p:transition spd="slow" advTm="2395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DFBA-4A88-CF3F-A759-3E072FA860F8}"/>
              </a:ext>
            </a:extLst>
          </p:cNvPr>
          <p:cNvSpPr>
            <a:spLocks noGrp="1"/>
          </p:cNvSpPr>
          <p:nvPr>
            <p:ph type="title"/>
          </p:nvPr>
        </p:nvSpPr>
        <p:spPr/>
        <p:txBody>
          <a:bodyPr/>
          <a:lstStyle/>
          <a:p>
            <a:r>
              <a:rPr lang="en-US" dirty="0">
                <a:solidFill>
                  <a:srgbClr val="0070C0"/>
                </a:solidFill>
              </a:rPr>
              <a:t>Thank you </a:t>
            </a:r>
          </a:p>
        </p:txBody>
      </p:sp>
      <p:pic>
        <p:nvPicPr>
          <p:cNvPr id="2050" name="Picture 2" descr="Thank You&quot; and &quot;Questions?&quot; - Two Slides You Can Lose">
            <a:extLst>
              <a:ext uri="{FF2B5EF4-FFF2-40B4-BE49-F238E27FC236}">
                <a16:creationId xmlns:a16="http://schemas.microsoft.com/office/drawing/2014/main" id="{B1618645-0E7A-4BFA-C688-8F77C3206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804" y="1507380"/>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93478"/>
      </p:ext>
    </p:extLst>
  </p:cSld>
  <p:clrMapOvr>
    <a:masterClrMapping/>
  </p:clrMapOvr>
  <mc:AlternateContent xmlns:mc="http://schemas.openxmlformats.org/markup-compatibility/2006" xmlns:p14="http://schemas.microsoft.com/office/powerpoint/2010/main">
    <mc:Choice Requires="p14">
      <p:transition spd="slow" p14:dur="2000" advTm="65208"/>
    </mc:Choice>
    <mc:Fallback xmlns="">
      <p:transition spd="slow" advTm="6520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F388-EB35-338F-7102-4A65A95AC137}"/>
              </a:ext>
            </a:extLst>
          </p:cNvPr>
          <p:cNvSpPr>
            <a:spLocks noGrp="1"/>
          </p:cNvSpPr>
          <p:nvPr>
            <p:ph type="title"/>
          </p:nvPr>
        </p:nvSpPr>
        <p:spPr/>
        <p:txBody>
          <a:bodyPr/>
          <a:lstStyle/>
          <a:p>
            <a:r>
              <a:rPr lang="en-GB" b="1" dirty="0">
                <a:solidFill>
                  <a:srgbClr val="0070C0"/>
                </a:solidFill>
              </a:rPr>
              <a:t>Duration - 2 hours</a:t>
            </a:r>
          </a:p>
        </p:txBody>
      </p:sp>
      <p:sp>
        <p:nvSpPr>
          <p:cNvPr id="3" name="Content Placeholder 2">
            <a:extLst>
              <a:ext uri="{FF2B5EF4-FFF2-40B4-BE49-F238E27FC236}">
                <a16:creationId xmlns:a16="http://schemas.microsoft.com/office/drawing/2014/main" id="{0E9FB426-5106-F40A-9497-0A1C95E1437D}"/>
              </a:ext>
            </a:extLst>
          </p:cNvPr>
          <p:cNvSpPr>
            <a:spLocks noGrp="1"/>
          </p:cNvSpPr>
          <p:nvPr>
            <p:ph idx="1"/>
          </p:nvPr>
        </p:nvSpPr>
        <p:spPr/>
        <p:txBody>
          <a:bodyPr/>
          <a:lstStyle/>
          <a:p>
            <a:r>
              <a:rPr lang="en-GB" dirty="0">
                <a:solidFill>
                  <a:srgbClr val="0070C0"/>
                </a:solidFill>
              </a:rPr>
              <a:t>Recorded lecture time:         1 hour, 10 minutes.</a:t>
            </a:r>
          </a:p>
          <a:p>
            <a:r>
              <a:rPr lang="en-GB" dirty="0">
                <a:solidFill>
                  <a:srgbClr val="0070C0"/>
                </a:solidFill>
              </a:rPr>
              <a:t>Activity 1 – slide 17 – Care planning -   20 minutes</a:t>
            </a:r>
          </a:p>
          <a:p>
            <a:r>
              <a:rPr lang="en-GB" dirty="0">
                <a:solidFill>
                  <a:srgbClr val="0070C0"/>
                </a:solidFill>
              </a:rPr>
              <a:t>Tutor-led discussion on activity 1 – 20 minutes</a:t>
            </a:r>
          </a:p>
          <a:p>
            <a:r>
              <a:rPr lang="en-GB" dirty="0">
                <a:solidFill>
                  <a:srgbClr val="0070C0"/>
                </a:solidFill>
              </a:rPr>
              <a:t>Tutor-led discussion of questions/ points raised by students – 10 minutes</a:t>
            </a:r>
          </a:p>
          <a:p>
            <a:endParaRPr lang="en-GB" dirty="0">
              <a:solidFill>
                <a:srgbClr val="0070C0"/>
              </a:solidFill>
            </a:endParaRPr>
          </a:p>
          <a:p>
            <a:r>
              <a:rPr lang="en-GB" dirty="0">
                <a:solidFill>
                  <a:srgbClr val="0070C0"/>
                </a:solidFill>
              </a:rPr>
              <a:t>Total duration of lecture on the impact of living with NDDs on the activity of living of controlling body temperature:  approx. 2 hours</a:t>
            </a:r>
            <a:r>
              <a:rPr lang="en-GB">
                <a:solidFill>
                  <a:srgbClr val="0070C0"/>
                </a:solidFill>
              </a:rPr>
              <a:t>. </a:t>
            </a:r>
            <a:endParaRPr lang="en-GB" dirty="0">
              <a:solidFill>
                <a:srgbClr val="0070C0"/>
              </a:solidFill>
            </a:endParaRPr>
          </a:p>
        </p:txBody>
      </p:sp>
    </p:spTree>
    <p:extLst>
      <p:ext uri="{BB962C8B-B14F-4D97-AF65-F5344CB8AC3E}">
        <p14:creationId xmlns:p14="http://schemas.microsoft.com/office/powerpoint/2010/main" val="49303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DB98-9962-9B1A-586F-3A8132B3C72E}"/>
              </a:ext>
            </a:extLst>
          </p:cNvPr>
          <p:cNvSpPr>
            <a:spLocks noGrp="1"/>
          </p:cNvSpPr>
          <p:nvPr>
            <p:ph type="title"/>
          </p:nvPr>
        </p:nvSpPr>
        <p:spPr>
          <a:xfrm>
            <a:off x="838200" y="365125"/>
            <a:ext cx="10515600" cy="483961"/>
          </a:xfrm>
        </p:spPr>
        <p:txBody>
          <a:bodyPr>
            <a:normAutofit fontScale="90000"/>
          </a:bodyPr>
          <a:lstStyle/>
          <a:p>
            <a:r>
              <a:rPr lang="en-GB" b="1" dirty="0">
                <a:solidFill>
                  <a:srgbClr val="0070C0"/>
                </a:solidFill>
              </a:rPr>
              <a:t>Skin temperature </a:t>
            </a:r>
            <a:r>
              <a:rPr lang="en-GB" dirty="0">
                <a:solidFill>
                  <a:srgbClr val="0070C0"/>
                </a:solidFill>
              </a:rPr>
              <a:t>– relationship to ulceration</a:t>
            </a:r>
          </a:p>
        </p:txBody>
      </p:sp>
      <p:sp>
        <p:nvSpPr>
          <p:cNvPr id="3" name="Content Placeholder 2">
            <a:extLst>
              <a:ext uri="{FF2B5EF4-FFF2-40B4-BE49-F238E27FC236}">
                <a16:creationId xmlns:a16="http://schemas.microsoft.com/office/drawing/2014/main" id="{2FC5F810-2AF6-9598-5AA6-128700075E55}"/>
              </a:ext>
            </a:extLst>
          </p:cNvPr>
          <p:cNvSpPr>
            <a:spLocks noGrp="1"/>
          </p:cNvSpPr>
          <p:nvPr>
            <p:ph idx="1"/>
          </p:nvPr>
        </p:nvSpPr>
        <p:spPr>
          <a:xfrm>
            <a:off x="186612" y="875442"/>
            <a:ext cx="11765902" cy="1018672"/>
          </a:xfrm>
        </p:spPr>
        <p:txBody>
          <a:bodyPr>
            <a:normAutofit/>
          </a:bodyPr>
          <a:lstStyle/>
          <a:p>
            <a:r>
              <a:rPr lang="en-GB" sz="2000" dirty="0">
                <a:solidFill>
                  <a:srgbClr val="0070C0"/>
                </a:solidFill>
              </a:rPr>
              <a:t>“…t</a:t>
            </a:r>
            <a:r>
              <a:rPr lang="en-GB" sz="2000" b="0" i="0" dirty="0">
                <a:solidFill>
                  <a:srgbClr val="0070C0"/>
                </a:solidFill>
                <a:effectLst/>
              </a:rPr>
              <a:t>here is strong evidence indicating that elevated skin temperature immediately effects skin resilience. There is also important evidence showing a relationship between increased risk of ulceration and increased skin temperature in patients with impaired thermoregulation”.</a:t>
            </a:r>
            <a:r>
              <a:rPr lang="en-GB" sz="1400" b="0" i="0" dirty="0">
                <a:solidFill>
                  <a:srgbClr val="0070C0"/>
                </a:solidFill>
                <a:effectLst/>
                <a:latin typeface="Roboto" panose="02000000000000000000" pitchFamily="2" charset="0"/>
              </a:rPr>
              <a:t> Mifsud T, et al (2022). </a:t>
            </a:r>
            <a:endParaRPr lang="en-GB" sz="2000" dirty="0">
              <a:solidFill>
                <a:srgbClr val="0070C0"/>
              </a:solidFill>
            </a:endParaRPr>
          </a:p>
        </p:txBody>
      </p:sp>
      <p:pic>
        <p:nvPicPr>
          <p:cNvPr id="1026" name="Picture 2">
            <a:extLst>
              <a:ext uri="{FF2B5EF4-FFF2-40B4-BE49-F238E27FC236}">
                <a16:creationId xmlns:a16="http://schemas.microsoft.com/office/drawing/2014/main" id="{DE269FB4-E92B-C264-B6BA-624C030BB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49" y="2034072"/>
            <a:ext cx="8273952" cy="3948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3C57A0-A9E9-9965-E1FF-8EBE48F70E42}"/>
              </a:ext>
            </a:extLst>
          </p:cNvPr>
          <p:cNvSpPr txBox="1"/>
          <p:nvPr/>
        </p:nvSpPr>
        <p:spPr>
          <a:xfrm>
            <a:off x="7081936" y="5984190"/>
            <a:ext cx="1604865" cy="584775"/>
          </a:xfrm>
          <a:prstGeom prst="rect">
            <a:avLst/>
          </a:prstGeom>
          <a:noFill/>
        </p:spPr>
        <p:txBody>
          <a:bodyPr wrap="square" rtlCol="0">
            <a:spAutoFit/>
          </a:bodyPr>
          <a:lstStyle/>
          <a:p>
            <a:r>
              <a:rPr lang="en-GB" sz="1600" dirty="0">
                <a:solidFill>
                  <a:srgbClr val="0070C0"/>
                </a:solidFill>
              </a:rPr>
              <a:t>Mitchell A (2022) BJN.  </a:t>
            </a:r>
          </a:p>
        </p:txBody>
      </p:sp>
    </p:spTree>
    <p:extLst>
      <p:ext uri="{BB962C8B-B14F-4D97-AF65-F5344CB8AC3E}">
        <p14:creationId xmlns:p14="http://schemas.microsoft.com/office/powerpoint/2010/main" val="2790587618"/>
      </p:ext>
    </p:extLst>
  </p:cSld>
  <p:clrMapOvr>
    <a:masterClrMapping/>
  </p:clrMapOvr>
  <mc:AlternateContent xmlns:mc="http://schemas.openxmlformats.org/markup-compatibility/2006" xmlns:p14="http://schemas.microsoft.com/office/powerpoint/2010/main">
    <mc:Choice Requires="p14">
      <p:transition spd="slow" p14:dur="2000" advTm="89910"/>
    </mc:Choice>
    <mc:Fallback xmlns="">
      <p:transition spd="slow" advTm="8991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B727-6119-9745-0F43-4BF3C69B1A90}"/>
              </a:ext>
            </a:extLst>
          </p:cNvPr>
          <p:cNvSpPr>
            <a:spLocks noGrp="1"/>
          </p:cNvSpPr>
          <p:nvPr>
            <p:ph type="title"/>
          </p:nvPr>
        </p:nvSpPr>
        <p:spPr>
          <a:xfrm>
            <a:off x="838200" y="365125"/>
            <a:ext cx="10515600" cy="577267"/>
          </a:xfrm>
        </p:spPr>
        <p:txBody>
          <a:bodyPr>
            <a:normAutofit fontScale="90000"/>
          </a:bodyPr>
          <a:lstStyle/>
          <a:p>
            <a:r>
              <a:rPr lang="en-GB" b="1" dirty="0">
                <a:solidFill>
                  <a:srgbClr val="0070C0"/>
                </a:solidFill>
              </a:rPr>
              <a:t>Effects of ageing on skin integrity</a:t>
            </a:r>
          </a:p>
        </p:txBody>
      </p:sp>
      <p:sp>
        <p:nvSpPr>
          <p:cNvPr id="5" name="TextBox 4">
            <a:extLst>
              <a:ext uri="{FF2B5EF4-FFF2-40B4-BE49-F238E27FC236}">
                <a16:creationId xmlns:a16="http://schemas.microsoft.com/office/drawing/2014/main" id="{8A8FE60D-96D2-E3EA-B24B-66DB606C3294}"/>
              </a:ext>
            </a:extLst>
          </p:cNvPr>
          <p:cNvSpPr txBox="1"/>
          <p:nvPr/>
        </p:nvSpPr>
        <p:spPr>
          <a:xfrm>
            <a:off x="8798767" y="1156996"/>
            <a:ext cx="3135086" cy="1200329"/>
          </a:xfrm>
          <a:prstGeom prst="rect">
            <a:avLst/>
          </a:prstGeom>
          <a:noFill/>
        </p:spPr>
        <p:txBody>
          <a:bodyPr wrap="square">
            <a:spAutoFit/>
          </a:bodyPr>
          <a:lstStyle/>
          <a:p>
            <a:r>
              <a:rPr lang="en-GB" sz="1200" b="0" i="0" dirty="0" err="1">
                <a:solidFill>
                  <a:srgbClr val="0070C0"/>
                </a:solidFill>
                <a:effectLst/>
              </a:rPr>
              <a:t>Bonifant</a:t>
            </a:r>
            <a:r>
              <a:rPr lang="en-GB" sz="1200" b="0" i="0" dirty="0">
                <a:solidFill>
                  <a:srgbClr val="0070C0"/>
                </a:solidFill>
                <a:effectLst/>
              </a:rPr>
              <a:t> H, Holloway S. A review of the effects of ageing on skin integrity and wound healing. Br J Community </a:t>
            </a:r>
            <a:r>
              <a:rPr lang="en-GB" sz="1200" b="0" i="0" dirty="0" err="1">
                <a:solidFill>
                  <a:srgbClr val="0070C0"/>
                </a:solidFill>
                <a:effectLst/>
              </a:rPr>
              <a:t>Nurs</a:t>
            </a:r>
            <a:r>
              <a:rPr lang="en-GB" sz="1200" b="0" i="0" dirty="0">
                <a:solidFill>
                  <a:srgbClr val="0070C0"/>
                </a:solidFill>
                <a:effectLst/>
              </a:rPr>
              <a:t>. 2019 Mar 1;24(Sup3):S28-S33. </a:t>
            </a:r>
            <a:r>
              <a:rPr lang="en-GB" sz="1200" b="0" i="0" dirty="0" err="1">
                <a:solidFill>
                  <a:srgbClr val="0070C0"/>
                </a:solidFill>
                <a:effectLst/>
              </a:rPr>
              <a:t>doi</a:t>
            </a:r>
            <a:r>
              <a:rPr lang="en-GB" sz="1200" b="0" i="0" dirty="0">
                <a:solidFill>
                  <a:srgbClr val="0070C0"/>
                </a:solidFill>
                <a:effectLst/>
              </a:rPr>
              <a:t>: 10.12968/bjcn.2019.24.Sup3.S28. PMID: 30817191.</a:t>
            </a:r>
            <a:endParaRPr lang="en-GB" sz="1200" dirty="0">
              <a:solidFill>
                <a:srgbClr val="0070C0"/>
              </a:solidFill>
            </a:endParaRPr>
          </a:p>
        </p:txBody>
      </p:sp>
      <p:pic>
        <p:nvPicPr>
          <p:cNvPr id="6" name="Picture 5">
            <a:extLst>
              <a:ext uri="{FF2B5EF4-FFF2-40B4-BE49-F238E27FC236}">
                <a16:creationId xmlns:a16="http://schemas.microsoft.com/office/drawing/2014/main" id="{224E0703-790B-2FED-AC49-7FBE1FC0282C}"/>
              </a:ext>
            </a:extLst>
          </p:cNvPr>
          <p:cNvPicPr>
            <a:picLocks noChangeAspect="1"/>
          </p:cNvPicPr>
          <p:nvPr/>
        </p:nvPicPr>
        <p:blipFill>
          <a:blip r:embed="rId2"/>
          <a:stretch>
            <a:fillRect/>
          </a:stretch>
        </p:blipFill>
        <p:spPr>
          <a:xfrm>
            <a:off x="373301" y="1260830"/>
            <a:ext cx="8272989" cy="3944454"/>
          </a:xfrm>
          <a:prstGeom prst="rect">
            <a:avLst/>
          </a:prstGeom>
        </p:spPr>
      </p:pic>
      <p:pic>
        <p:nvPicPr>
          <p:cNvPr id="7" name="Picture 6">
            <a:extLst>
              <a:ext uri="{FF2B5EF4-FFF2-40B4-BE49-F238E27FC236}">
                <a16:creationId xmlns:a16="http://schemas.microsoft.com/office/drawing/2014/main" id="{8AD0CA31-A8C8-6F9C-230A-0EE97380F882}"/>
              </a:ext>
            </a:extLst>
          </p:cNvPr>
          <p:cNvPicPr>
            <a:picLocks noChangeAspect="1"/>
          </p:cNvPicPr>
          <p:nvPr/>
        </p:nvPicPr>
        <p:blipFill>
          <a:blip r:embed="rId3"/>
          <a:stretch>
            <a:fillRect/>
          </a:stretch>
        </p:blipFill>
        <p:spPr>
          <a:xfrm>
            <a:off x="7236189" y="5357981"/>
            <a:ext cx="1713124" cy="676715"/>
          </a:xfrm>
          <a:prstGeom prst="rect">
            <a:avLst/>
          </a:prstGeom>
        </p:spPr>
      </p:pic>
    </p:spTree>
    <p:extLst>
      <p:ext uri="{BB962C8B-B14F-4D97-AF65-F5344CB8AC3E}">
        <p14:creationId xmlns:p14="http://schemas.microsoft.com/office/powerpoint/2010/main" val="2870444865"/>
      </p:ext>
    </p:extLst>
  </p:cSld>
  <p:clrMapOvr>
    <a:masterClrMapping/>
  </p:clrMapOvr>
  <mc:AlternateContent xmlns:mc="http://schemas.openxmlformats.org/markup-compatibility/2006" xmlns:p14="http://schemas.microsoft.com/office/powerpoint/2010/main">
    <mc:Choice Requires="p14">
      <p:transition spd="slow" p14:dur="2000" advTm="299518"/>
    </mc:Choice>
    <mc:Fallback xmlns="">
      <p:transition spd="slow" advTm="2995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dy temperature regulation by the hypothalamus">
            <a:extLst>
              <a:ext uri="{FF2B5EF4-FFF2-40B4-BE49-F238E27FC236}">
                <a16:creationId xmlns:a16="http://schemas.microsoft.com/office/drawing/2014/main" id="{A80EEA7E-AEFB-8C31-B704-69B980366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30" y="186814"/>
            <a:ext cx="5663380" cy="56633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DE610C-169E-6489-9B0F-BDAF74DF5277}"/>
              </a:ext>
            </a:extLst>
          </p:cNvPr>
          <p:cNvSpPr txBox="1"/>
          <p:nvPr/>
        </p:nvSpPr>
        <p:spPr>
          <a:xfrm>
            <a:off x="6432755" y="3018504"/>
            <a:ext cx="4058264" cy="923330"/>
          </a:xfrm>
          <a:prstGeom prst="rect">
            <a:avLst/>
          </a:prstGeom>
          <a:noFill/>
        </p:spPr>
        <p:txBody>
          <a:bodyPr wrap="square">
            <a:spAutoFit/>
          </a:bodyPr>
          <a:lstStyle/>
          <a:p>
            <a:r>
              <a:rPr lang="en-GB" dirty="0">
                <a:solidFill>
                  <a:srgbClr val="0070C0"/>
                </a:solidFill>
                <a:hlinkClick r:id="rId3"/>
              </a:rPr>
              <a:t>https://www.biologyonline.com/tutorials/temperature-regulation-in-animals</a:t>
            </a:r>
            <a:r>
              <a:rPr lang="en-GB" dirty="0">
                <a:solidFill>
                  <a:srgbClr val="0070C0"/>
                </a:solidFill>
              </a:rPr>
              <a:t> Visited 22 02 2023</a:t>
            </a:r>
          </a:p>
        </p:txBody>
      </p:sp>
    </p:spTree>
    <p:extLst>
      <p:ext uri="{BB962C8B-B14F-4D97-AF65-F5344CB8AC3E}">
        <p14:creationId xmlns:p14="http://schemas.microsoft.com/office/powerpoint/2010/main" val="4184418149"/>
      </p:ext>
    </p:extLst>
  </p:cSld>
  <p:clrMapOvr>
    <a:masterClrMapping/>
  </p:clrMapOvr>
  <mc:AlternateContent xmlns:mc="http://schemas.openxmlformats.org/markup-compatibility/2006" xmlns:p14="http://schemas.microsoft.com/office/powerpoint/2010/main">
    <mc:Choice Requires="p14">
      <p:transition spd="slow" p14:dur="2000" advTm="97995"/>
    </mc:Choice>
    <mc:Fallback xmlns="">
      <p:transition spd="slow" advTm="979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EC37-D73D-81DE-A503-4945B76AFAE7}"/>
              </a:ext>
            </a:extLst>
          </p:cNvPr>
          <p:cNvSpPr>
            <a:spLocks noGrp="1"/>
          </p:cNvSpPr>
          <p:nvPr>
            <p:ph type="title"/>
          </p:nvPr>
        </p:nvSpPr>
        <p:spPr>
          <a:xfrm>
            <a:off x="271708" y="253913"/>
            <a:ext cx="11625324" cy="434346"/>
          </a:xfrm>
        </p:spPr>
        <p:txBody>
          <a:bodyPr>
            <a:normAutofit fontScale="90000"/>
          </a:bodyPr>
          <a:lstStyle/>
          <a:p>
            <a:pPr algn="ctr"/>
            <a:r>
              <a:rPr lang="en-GB" b="1" dirty="0">
                <a:solidFill>
                  <a:srgbClr val="0070C0"/>
                </a:solidFill>
              </a:rPr>
              <a:t>Regulating temperature</a:t>
            </a:r>
            <a:endParaRPr lang="en-GB" dirty="0"/>
          </a:p>
        </p:txBody>
      </p:sp>
      <p:sp>
        <p:nvSpPr>
          <p:cNvPr id="3" name="Content Placeholder 2">
            <a:extLst>
              <a:ext uri="{FF2B5EF4-FFF2-40B4-BE49-F238E27FC236}">
                <a16:creationId xmlns:a16="http://schemas.microsoft.com/office/drawing/2014/main" id="{41D16E95-8D7E-45B0-A13B-02CAE35F1B5D}"/>
              </a:ext>
            </a:extLst>
          </p:cNvPr>
          <p:cNvSpPr>
            <a:spLocks noGrp="1"/>
          </p:cNvSpPr>
          <p:nvPr>
            <p:ph idx="1"/>
          </p:nvPr>
        </p:nvSpPr>
        <p:spPr>
          <a:xfrm>
            <a:off x="297610" y="1159344"/>
            <a:ext cx="7515440" cy="4778086"/>
          </a:xfrm>
        </p:spPr>
        <p:txBody>
          <a:bodyPr>
            <a:normAutofit fontScale="77500" lnSpcReduction="20000"/>
          </a:bodyPr>
          <a:lstStyle/>
          <a:p>
            <a:pPr>
              <a:lnSpc>
                <a:spcPct val="100000"/>
              </a:lnSpc>
            </a:pPr>
            <a:r>
              <a:rPr lang="en-GB" dirty="0">
                <a:solidFill>
                  <a:srgbClr val="0070C0"/>
                </a:solidFill>
              </a:rPr>
              <a:t>Restricted mobility, and compromised nutrition increase the risk of hypothermia.  </a:t>
            </a:r>
          </a:p>
          <a:p>
            <a:pPr>
              <a:lnSpc>
                <a:spcPct val="100000"/>
              </a:lnSpc>
            </a:pPr>
            <a:r>
              <a:rPr lang="en-GB" dirty="0">
                <a:solidFill>
                  <a:srgbClr val="0070C0"/>
                </a:solidFill>
              </a:rPr>
              <a:t>Reduced defence against infection may lead to impaired TRC function- temperature may ‘set’ at a higher level, and body heat may accumulate.</a:t>
            </a:r>
          </a:p>
          <a:p>
            <a:pPr>
              <a:lnSpc>
                <a:spcPct val="100000"/>
              </a:lnSpc>
            </a:pPr>
            <a:r>
              <a:rPr lang="en-GB" dirty="0">
                <a:solidFill>
                  <a:srgbClr val="0070C0"/>
                </a:solidFill>
              </a:rPr>
              <a:t>Sensation of heat and cold by receptors in the skin may be impaired – vulnerability to burns and scalds, overheating or freezing is increased.  </a:t>
            </a:r>
          </a:p>
          <a:p>
            <a:pPr>
              <a:lnSpc>
                <a:spcPct val="100000"/>
              </a:lnSpc>
            </a:pPr>
            <a:r>
              <a:rPr lang="en-GB" dirty="0">
                <a:solidFill>
                  <a:srgbClr val="0070C0"/>
                </a:solidFill>
              </a:rPr>
              <a:t>So- caregivers must be particularly vigilant at all times – ensuring clothing suited to ambient temperature, hats and sun protection on outings, warm enough if cold weather.  </a:t>
            </a:r>
          </a:p>
          <a:p>
            <a:pPr>
              <a:lnSpc>
                <a:spcPct val="100000"/>
              </a:lnSpc>
            </a:pPr>
            <a:r>
              <a:rPr lang="en-GB" dirty="0">
                <a:solidFill>
                  <a:srgbClr val="0070C0"/>
                </a:solidFill>
              </a:rPr>
              <a:t>Remember some psychiatric medications increase vulnerability to sunburn. </a:t>
            </a:r>
          </a:p>
          <a:p>
            <a:pPr>
              <a:lnSpc>
                <a:spcPct val="100000"/>
              </a:lnSpc>
            </a:pPr>
            <a:r>
              <a:rPr lang="en-GB" dirty="0">
                <a:solidFill>
                  <a:srgbClr val="0070C0"/>
                </a:solidFill>
              </a:rPr>
              <a:t>Checking bath &amp; shower water temperature carefully, observing skin for changes in colour, blistering, rashes. </a:t>
            </a:r>
          </a:p>
        </p:txBody>
      </p:sp>
      <p:pic>
        <p:nvPicPr>
          <p:cNvPr id="1026" name="Picture 2" descr="checking temperature with a digital thermometer">
            <a:extLst>
              <a:ext uri="{FF2B5EF4-FFF2-40B4-BE49-F238E27FC236}">
                <a16:creationId xmlns:a16="http://schemas.microsoft.com/office/drawing/2014/main" id="{B910510F-1843-7677-A48B-3B30B1A03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179" y="3097161"/>
            <a:ext cx="3539857" cy="233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625083"/>
      </p:ext>
    </p:extLst>
  </p:cSld>
  <p:clrMapOvr>
    <a:masterClrMapping/>
  </p:clrMapOvr>
  <mc:AlternateContent xmlns:mc="http://schemas.openxmlformats.org/markup-compatibility/2006" xmlns:p14="http://schemas.microsoft.com/office/powerpoint/2010/main">
    <mc:Choice Requires="p14">
      <p:transition spd="slow" p14:dur="2000" advTm="201312"/>
    </mc:Choice>
    <mc:Fallback xmlns="">
      <p:transition spd="slow" advTm="2013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C83D-4F09-EB0F-41A8-B337302768D8}"/>
              </a:ext>
            </a:extLst>
          </p:cNvPr>
          <p:cNvSpPr>
            <a:spLocks noGrp="1"/>
          </p:cNvSpPr>
          <p:nvPr>
            <p:ph type="title"/>
          </p:nvPr>
        </p:nvSpPr>
        <p:spPr>
          <a:xfrm>
            <a:off x="838200" y="267312"/>
            <a:ext cx="10515600" cy="656420"/>
          </a:xfrm>
        </p:spPr>
        <p:txBody>
          <a:bodyPr>
            <a:normAutofit fontScale="90000"/>
          </a:bodyPr>
          <a:lstStyle/>
          <a:p>
            <a:r>
              <a:rPr lang="en-GB" dirty="0">
                <a:solidFill>
                  <a:srgbClr val="0070C0"/>
                </a:solidFill>
              </a:rPr>
              <a:t>How we lose body temperature</a:t>
            </a:r>
          </a:p>
        </p:txBody>
      </p:sp>
      <p:sp>
        <p:nvSpPr>
          <p:cNvPr id="3" name="Content Placeholder 2">
            <a:extLst>
              <a:ext uri="{FF2B5EF4-FFF2-40B4-BE49-F238E27FC236}">
                <a16:creationId xmlns:a16="http://schemas.microsoft.com/office/drawing/2014/main" id="{515C79B5-3293-D1FE-61C8-3624A54BCE0D}"/>
              </a:ext>
            </a:extLst>
          </p:cNvPr>
          <p:cNvSpPr>
            <a:spLocks noGrp="1"/>
          </p:cNvSpPr>
          <p:nvPr>
            <p:ph idx="1"/>
          </p:nvPr>
        </p:nvSpPr>
        <p:spPr>
          <a:xfrm>
            <a:off x="838200" y="1063690"/>
            <a:ext cx="6747588" cy="5113273"/>
          </a:xfrm>
        </p:spPr>
        <p:txBody>
          <a:bodyPr/>
          <a:lstStyle/>
          <a:p>
            <a:r>
              <a:rPr lang="en-GB" b="1" dirty="0">
                <a:solidFill>
                  <a:srgbClr val="0070C0"/>
                </a:solidFill>
              </a:rPr>
              <a:t>Conduction</a:t>
            </a:r>
            <a:r>
              <a:rPr lang="en-GB" dirty="0">
                <a:solidFill>
                  <a:srgbClr val="0070C0"/>
                </a:solidFill>
              </a:rPr>
              <a:t> – transfer of heat from the body to a cooler surface, e.g., lying on a pavement or stone bench.</a:t>
            </a:r>
          </a:p>
          <a:p>
            <a:r>
              <a:rPr lang="en-GB" b="1" dirty="0">
                <a:solidFill>
                  <a:srgbClr val="0070C0"/>
                </a:solidFill>
              </a:rPr>
              <a:t>Convection</a:t>
            </a:r>
            <a:r>
              <a:rPr lang="en-GB" dirty="0">
                <a:solidFill>
                  <a:srgbClr val="0070C0"/>
                </a:solidFill>
              </a:rPr>
              <a:t>- air or water drawing off heat – e.g. wind chill or water.</a:t>
            </a:r>
          </a:p>
          <a:p>
            <a:r>
              <a:rPr lang="en-GB" b="1" dirty="0">
                <a:solidFill>
                  <a:srgbClr val="0070C0"/>
                </a:solidFill>
              </a:rPr>
              <a:t>Radiation</a:t>
            </a:r>
            <a:r>
              <a:rPr lang="en-GB" dirty="0">
                <a:solidFill>
                  <a:srgbClr val="0070C0"/>
                </a:solidFill>
              </a:rPr>
              <a:t> – e.g. body heat radiates into the cooler ambient temperature from exposed skin.</a:t>
            </a:r>
          </a:p>
          <a:p>
            <a:r>
              <a:rPr lang="en-GB" b="1" dirty="0">
                <a:solidFill>
                  <a:srgbClr val="0070C0"/>
                </a:solidFill>
              </a:rPr>
              <a:t>Evaporation </a:t>
            </a:r>
            <a:r>
              <a:rPr lang="en-GB" dirty="0">
                <a:solidFill>
                  <a:srgbClr val="0070C0"/>
                </a:solidFill>
              </a:rPr>
              <a:t>– sweat or water/fluid on skin evaporates taking body heat with it.</a:t>
            </a:r>
          </a:p>
          <a:p>
            <a:endParaRPr lang="en-GB" dirty="0">
              <a:solidFill>
                <a:srgbClr val="0070C0"/>
              </a:solidFill>
            </a:endParaRPr>
          </a:p>
        </p:txBody>
      </p:sp>
      <p:pic>
        <p:nvPicPr>
          <p:cNvPr id="2050" name="Picture 2" descr="Look at this figure carefully and then answer the questions below&#10;Activity 12&#10;Radiation&#10;-Evaporat on&#10;Convection&#10;Conduction&#10;1) Explain how body temperature regulation takes place.&#10;2) Describe the mechanisms of heat loss and heat gain in the body.&#10;3) What are the physiological mechanisms that regulate body temperature.&#10;">
            <a:extLst>
              <a:ext uri="{FF2B5EF4-FFF2-40B4-BE49-F238E27FC236}">
                <a16:creationId xmlns:a16="http://schemas.microsoft.com/office/drawing/2014/main" id="{5B9721F8-76AC-A5D3-8361-0C8DC26562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5" t="11702" r="14341" b="15510"/>
          <a:stretch/>
        </p:blipFill>
        <p:spPr bwMode="auto">
          <a:xfrm>
            <a:off x="7886538" y="354565"/>
            <a:ext cx="3618106" cy="34381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068A45-0043-2D03-231B-ED7F8F22E1F0}"/>
              </a:ext>
            </a:extLst>
          </p:cNvPr>
          <p:cNvSpPr txBox="1"/>
          <p:nvPr/>
        </p:nvSpPr>
        <p:spPr>
          <a:xfrm>
            <a:off x="7886538" y="3792731"/>
            <a:ext cx="3618105" cy="1569660"/>
          </a:xfrm>
          <a:prstGeom prst="rect">
            <a:avLst/>
          </a:prstGeom>
          <a:noFill/>
        </p:spPr>
        <p:txBody>
          <a:bodyPr wrap="square">
            <a:spAutoFit/>
          </a:bodyPr>
          <a:lstStyle/>
          <a:p>
            <a:r>
              <a:rPr lang="en-GB" sz="1600" dirty="0">
                <a:solidFill>
                  <a:srgbClr val="0070C0"/>
                </a:solidFill>
              </a:rPr>
              <a:t>https://www.bartleby.com/questions-and-answers/1-explain-how-body-temperature-regulation-takes-place.-2-describe-the-mechanisms-of-heat-loss-and-he/0c0d915c-e495-4fa0-be4f-4629e664aa27</a:t>
            </a:r>
          </a:p>
        </p:txBody>
      </p:sp>
    </p:spTree>
    <p:extLst>
      <p:ext uri="{BB962C8B-B14F-4D97-AF65-F5344CB8AC3E}">
        <p14:creationId xmlns:p14="http://schemas.microsoft.com/office/powerpoint/2010/main" val="2607236835"/>
      </p:ext>
    </p:extLst>
  </p:cSld>
  <p:clrMapOvr>
    <a:masterClrMapping/>
  </p:clrMapOvr>
  <mc:AlternateContent xmlns:mc="http://schemas.openxmlformats.org/markup-compatibility/2006" xmlns:p14="http://schemas.microsoft.com/office/powerpoint/2010/main">
    <mc:Choice Requires="p14">
      <p:transition spd="slow" p14:dur="2000" advTm="178686"/>
    </mc:Choice>
    <mc:Fallback xmlns="">
      <p:transition spd="slow" advTm="17868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4C2E-C605-758E-9DA7-6C251F75060C}"/>
              </a:ext>
            </a:extLst>
          </p:cNvPr>
          <p:cNvSpPr>
            <a:spLocks noGrp="1"/>
          </p:cNvSpPr>
          <p:nvPr>
            <p:ph type="title"/>
          </p:nvPr>
        </p:nvSpPr>
        <p:spPr>
          <a:xfrm>
            <a:off x="838200" y="365126"/>
            <a:ext cx="10515600" cy="502621"/>
          </a:xfrm>
        </p:spPr>
        <p:txBody>
          <a:bodyPr>
            <a:normAutofit fontScale="90000"/>
          </a:bodyPr>
          <a:lstStyle/>
          <a:p>
            <a:r>
              <a:rPr lang="en-GB" dirty="0">
                <a:solidFill>
                  <a:srgbClr val="0070C0"/>
                </a:solidFill>
              </a:rPr>
              <a:t>Signs of hypothermia</a:t>
            </a:r>
          </a:p>
        </p:txBody>
      </p:sp>
      <p:sp>
        <p:nvSpPr>
          <p:cNvPr id="3" name="Content Placeholder 2">
            <a:extLst>
              <a:ext uri="{FF2B5EF4-FFF2-40B4-BE49-F238E27FC236}">
                <a16:creationId xmlns:a16="http://schemas.microsoft.com/office/drawing/2014/main" id="{D696E1F3-BD4C-40CC-D293-84DEB0FECB96}"/>
              </a:ext>
            </a:extLst>
          </p:cNvPr>
          <p:cNvSpPr>
            <a:spLocks noGrp="1"/>
          </p:cNvSpPr>
          <p:nvPr>
            <p:ph idx="1"/>
          </p:nvPr>
        </p:nvSpPr>
        <p:spPr>
          <a:xfrm>
            <a:off x="502299" y="970385"/>
            <a:ext cx="7755294" cy="4627984"/>
          </a:xfrm>
        </p:spPr>
        <p:txBody>
          <a:bodyPr>
            <a:normAutofit lnSpcReduction="10000"/>
          </a:bodyPr>
          <a:lstStyle/>
          <a:p>
            <a:r>
              <a:rPr lang="en-GB" b="1" dirty="0">
                <a:solidFill>
                  <a:srgbClr val="0070C0"/>
                </a:solidFill>
              </a:rPr>
              <a:t>Mild</a:t>
            </a:r>
            <a:r>
              <a:rPr lang="en-GB" dirty="0">
                <a:solidFill>
                  <a:srgbClr val="0070C0"/>
                </a:solidFill>
              </a:rPr>
              <a:t> (35-32C) pale, cool to touch, numbness in extremities, drowsiness, sluggish responses, shivering, increased heart rate &amp; breathing.</a:t>
            </a:r>
          </a:p>
          <a:p>
            <a:r>
              <a:rPr lang="en-GB" b="1" dirty="0">
                <a:solidFill>
                  <a:srgbClr val="0070C0"/>
                </a:solidFill>
              </a:rPr>
              <a:t>Moderate</a:t>
            </a:r>
            <a:r>
              <a:rPr lang="en-GB" dirty="0">
                <a:solidFill>
                  <a:srgbClr val="0070C0"/>
                </a:solidFill>
              </a:rPr>
              <a:t> (32-28C) decreased consciousness, urine incontinence (kidney filtration rate higher as blood is shunted to major organs), ceases shivering, heart &amp; breathing rates decrease, BP lower.</a:t>
            </a:r>
          </a:p>
          <a:p>
            <a:r>
              <a:rPr lang="en-GB" dirty="0">
                <a:solidFill>
                  <a:srgbClr val="0070C0"/>
                </a:solidFill>
              </a:rPr>
              <a:t>Severe- (&lt;28C) unconscious, slow and possibly irregular heart rate, (pulse &amp; breathing may be present but difficult to detect) no pupil response to light, rigid muscles.</a:t>
            </a:r>
          </a:p>
          <a:p>
            <a:endParaRPr lang="en-GB" dirty="0">
              <a:solidFill>
                <a:srgbClr val="0070C0"/>
              </a:solidFill>
            </a:endParaRPr>
          </a:p>
        </p:txBody>
      </p:sp>
      <p:pic>
        <p:nvPicPr>
          <p:cNvPr id="3074" name="Picture 2">
            <a:extLst>
              <a:ext uri="{FF2B5EF4-FFF2-40B4-BE49-F238E27FC236}">
                <a16:creationId xmlns:a16="http://schemas.microsoft.com/office/drawing/2014/main" id="{D6FC86E7-63E1-1404-7284-C1DC8947D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495" y="587829"/>
            <a:ext cx="3329630" cy="25848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D61701-59EB-EDC1-E8BE-8FD619B541C2}"/>
              </a:ext>
            </a:extLst>
          </p:cNvPr>
          <p:cNvSpPr txBox="1"/>
          <p:nvPr/>
        </p:nvSpPr>
        <p:spPr>
          <a:xfrm>
            <a:off x="8518849" y="3154331"/>
            <a:ext cx="3404275" cy="584775"/>
          </a:xfrm>
          <a:prstGeom prst="rect">
            <a:avLst/>
          </a:prstGeom>
          <a:noFill/>
        </p:spPr>
        <p:txBody>
          <a:bodyPr wrap="square">
            <a:spAutoFit/>
          </a:bodyPr>
          <a:lstStyle/>
          <a:p>
            <a:r>
              <a:rPr lang="en-GB" sz="1600" dirty="0">
                <a:solidFill>
                  <a:srgbClr val="0070C0"/>
                </a:solidFill>
              </a:rPr>
              <a:t>https://richlandhealth.org/blog/2020/12/22/know-hypothermia-dangers/</a:t>
            </a:r>
          </a:p>
        </p:txBody>
      </p:sp>
    </p:spTree>
    <p:extLst>
      <p:ext uri="{BB962C8B-B14F-4D97-AF65-F5344CB8AC3E}">
        <p14:creationId xmlns:p14="http://schemas.microsoft.com/office/powerpoint/2010/main" val="1039467194"/>
      </p:ext>
    </p:extLst>
  </p:cSld>
  <p:clrMapOvr>
    <a:masterClrMapping/>
  </p:clrMapOvr>
  <mc:AlternateContent xmlns:mc="http://schemas.openxmlformats.org/markup-compatibility/2006" xmlns:p14="http://schemas.microsoft.com/office/powerpoint/2010/main">
    <mc:Choice Requires="p14">
      <p:transition spd="slow" p14:dur="2000" advTm="285177"/>
    </mc:Choice>
    <mc:Fallback xmlns="">
      <p:transition spd="slow" advTm="28517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D978-792C-FC52-E7BF-89911E5A295E}"/>
              </a:ext>
            </a:extLst>
          </p:cNvPr>
          <p:cNvSpPr>
            <a:spLocks noGrp="1"/>
          </p:cNvSpPr>
          <p:nvPr>
            <p:ph type="title"/>
          </p:nvPr>
        </p:nvSpPr>
        <p:spPr>
          <a:xfrm>
            <a:off x="838200" y="276765"/>
            <a:ext cx="10515600" cy="618975"/>
          </a:xfrm>
        </p:spPr>
        <p:txBody>
          <a:bodyPr>
            <a:normAutofit fontScale="90000"/>
          </a:bodyPr>
          <a:lstStyle/>
          <a:p>
            <a:r>
              <a:rPr lang="en-GB" dirty="0">
                <a:solidFill>
                  <a:srgbClr val="0070C0"/>
                </a:solidFill>
              </a:rPr>
              <a:t>Risks of hypothermia </a:t>
            </a:r>
          </a:p>
        </p:txBody>
      </p:sp>
      <p:sp>
        <p:nvSpPr>
          <p:cNvPr id="3" name="Content Placeholder 2">
            <a:extLst>
              <a:ext uri="{FF2B5EF4-FFF2-40B4-BE49-F238E27FC236}">
                <a16:creationId xmlns:a16="http://schemas.microsoft.com/office/drawing/2014/main" id="{F03ADB24-D607-7250-3477-D7591E94E608}"/>
              </a:ext>
            </a:extLst>
          </p:cNvPr>
          <p:cNvSpPr>
            <a:spLocks noGrp="1"/>
          </p:cNvSpPr>
          <p:nvPr>
            <p:ph idx="1"/>
          </p:nvPr>
        </p:nvSpPr>
        <p:spPr>
          <a:xfrm>
            <a:off x="838200" y="1101012"/>
            <a:ext cx="7895253" cy="5075951"/>
          </a:xfrm>
        </p:spPr>
        <p:txBody>
          <a:bodyPr/>
          <a:lstStyle/>
          <a:p>
            <a:r>
              <a:rPr lang="en-GB" dirty="0">
                <a:solidFill>
                  <a:srgbClr val="0070C0"/>
                </a:solidFill>
              </a:rPr>
              <a:t>Impaired judgement: unaware of time of day, whereabouts, and what s/he is doing.  May be wearing a T shirt of a chilly day.</a:t>
            </a:r>
          </a:p>
          <a:p>
            <a:r>
              <a:rPr lang="en-GB" dirty="0">
                <a:solidFill>
                  <a:srgbClr val="0070C0"/>
                </a:solidFill>
              </a:rPr>
              <a:t>Some medicines, e.g. beta-blockers and neuroleptics (antipsychotics that block dopamine, and sometimes serotonin receptors) can lower body temperature.</a:t>
            </a:r>
          </a:p>
          <a:p>
            <a:r>
              <a:rPr lang="en-GB" dirty="0">
                <a:solidFill>
                  <a:srgbClr val="0070C0"/>
                </a:solidFill>
              </a:rPr>
              <a:t> Wandering, hence particularly careful monitoring in cold weather. (And hot for that matter!). </a:t>
            </a:r>
          </a:p>
        </p:txBody>
      </p:sp>
      <p:pic>
        <p:nvPicPr>
          <p:cNvPr id="5122" name="Picture 2">
            <a:extLst>
              <a:ext uri="{FF2B5EF4-FFF2-40B4-BE49-F238E27FC236}">
                <a16:creationId xmlns:a16="http://schemas.microsoft.com/office/drawing/2014/main" id="{CD92EAAF-0E6F-812B-0444-406E95730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453" y="508517"/>
            <a:ext cx="3261050" cy="3261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A1F859-52C0-BE41-A2FA-689861C6C3ED}"/>
              </a:ext>
            </a:extLst>
          </p:cNvPr>
          <p:cNvSpPr txBox="1"/>
          <p:nvPr/>
        </p:nvSpPr>
        <p:spPr>
          <a:xfrm>
            <a:off x="8733452" y="3726769"/>
            <a:ext cx="3261049" cy="584775"/>
          </a:xfrm>
          <a:prstGeom prst="rect">
            <a:avLst/>
          </a:prstGeom>
          <a:noFill/>
        </p:spPr>
        <p:txBody>
          <a:bodyPr wrap="square">
            <a:spAutoFit/>
          </a:bodyPr>
          <a:lstStyle/>
          <a:p>
            <a:r>
              <a:rPr lang="en-GB" sz="1600" dirty="0">
                <a:solidFill>
                  <a:srgbClr val="0070C0"/>
                </a:solidFill>
              </a:rPr>
              <a:t>https://www.westendhappenings.com/post/hypothermia</a:t>
            </a:r>
          </a:p>
        </p:txBody>
      </p:sp>
    </p:spTree>
    <p:extLst>
      <p:ext uri="{BB962C8B-B14F-4D97-AF65-F5344CB8AC3E}">
        <p14:creationId xmlns:p14="http://schemas.microsoft.com/office/powerpoint/2010/main" val="551947383"/>
      </p:ext>
    </p:extLst>
  </p:cSld>
  <p:clrMapOvr>
    <a:masterClrMapping/>
  </p:clrMapOvr>
  <mc:AlternateContent xmlns:mc="http://schemas.openxmlformats.org/markup-compatibility/2006" xmlns:p14="http://schemas.microsoft.com/office/powerpoint/2010/main">
    <mc:Choice Requires="p14">
      <p:transition spd="slow" p14:dur="2000" advTm="294796"/>
    </mc:Choice>
    <mc:Fallback xmlns="">
      <p:transition spd="slow" advTm="29479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2670</Words>
  <Application>Microsoft Office PowerPoint</Application>
  <PresentationFormat>Widescreen</PresentationFormat>
  <Paragraphs>124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NexusSans</vt:lpstr>
      <vt:lpstr>Roboto</vt:lpstr>
      <vt:lpstr>Office Theme</vt:lpstr>
      <vt:lpstr>Comprehensive Care</vt:lpstr>
      <vt:lpstr>Regulating temperature</vt:lpstr>
      <vt:lpstr>Skin temperature – relationship to ulceration</vt:lpstr>
      <vt:lpstr>Effects of ageing on skin integrity</vt:lpstr>
      <vt:lpstr>PowerPoint Presentation</vt:lpstr>
      <vt:lpstr>Regulating temperature</vt:lpstr>
      <vt:lpstr>How we lose body temperature</vt:lpstr>
      <vt:lpstr>Signs of hypothermia</vt:lpstr>
      <vt:lpstr>Risks of hypothermia </vt:lpstr>
      <vt:lpstr>First aid for hypothermia</vt:lpstr>
      <vt:lpstr>Keeping cool in hot weather</vt:lpstr>
      <vt:lpstr>Case</vt:lpstr>
      <vt:lpstr>Case</vt:lpstr>
      <vt:lpstr>2 more Cases</vt:lpstr>
      <vt:lpstr>Parkinson’s disease and sweating</vt:lpstr>
      <vt:lpstr>Summary</vt:lpstr>
      <vt:lpstr>Scenario</vt:lpstr>
      <vt:lpstr>Scenario – My attempt- you may do better…</vt:lpstr>
      <vt:lpstr>References</vt:lpstr>
      <vt:lpstr>Any questions?</vt:lpstr>
      <vt:lpstr>Thank you </vt:lpstr>
      <vt:lpstr>Duration - 2 hours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steve smith</cp:lastModifiedBy>
  <cp:revision>5</cp:revision>
  <dcterms:created xsi:type="dcterms:W3CDTF">2022-12-12T07:56:35Z</dcterms:created>
  <dcterms:modified xsi:type="dcterms:W3CDTF">2023-11-07T06:04:26Z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