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9" r:id="rId2"/>
    <p:sldId id="260" r:id="rId3"/>
    <p:sldId id="274" r:id="rId4"/>
    <p:sldId id="261" r:id="rId5"/>
    <p:sldId id="262" r:id="rId6"/>
    <p:sldId id="270" r:id="rId7"/>
    <p:sldId id="263" r:id="rId8"/>
    <p:sldId id="264" r:id="rId9"/>
    <p:sldId id="265" r:id="rId10"/>
    <p:sldId id="266" r:id="rId11"/>
    <p:sldId id="267" r:id="rId12"/>
    <p:sldId id="268" r:id="rId13"/>
    <p:sldId id="269" r:id="rId14"/>
    <p:sldId id="271" r:id="rId15"/>
    <p:sldId id="521" r:id="rId16"/>
    <p:sldId id="519" r:id="rId17"/>
    <p:sldId id="520" r:id="rId18"/>
    <p:sldId id="272" r:id="rId19"/>
    <p:sldId id="514" r:id="rId20"/>
    <p:sldId id="515" r:id="rId21"/>
    <p:sldId id="516" r:id="rId22"/>
    <p:sldId id="518" r:id="rId23"/>
    <p:sldId id="517" r:id="rId24"/>
    <p:sldId id="273" r:id="rId25"/>
    <p:sldId id="512" r:id="rId26"/>
    <p:sldId id="513" r:id="rId27"/>
    <p:sldId id="52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82" d="100"/>
          <a:sy n="82" d="100"/>
        </p:scale>
        <p:origin x="69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smith" userId="b48a1e4ac3f36e84" providerId="LiveId" clId="{99B1AB1E-2010-4CFC-AD15-195EC48531AA}"/>
    <pc:docChg chg="custSel addSld modSld">
      <pc:chgData name="steve smith" userId="b48a1e4ac3f36e84" providerId="LiveId" clId="{99B1AB1E-2010-4CFC-AD15-195EC48531AA}" dt="2023-09-17T15:26:43.538" v="488" actId="6549"/>
      <pc:docMkLst>
        <pc:docMk/>
      </pc:docMkLst>
      <pc:sldChg chg="modSp mod">
        <pc:chgData name="steve smith" userId="b48a1e4ac3f36e84" providerId="LiveId" clId="{99B1AB1E-2010-4CFC-AD15-195EC48531AA}" dt="2023-09-17T15:26:43.538" v="488" actId="6549"/>
        <pc:sldMkLst>
          <pc:docMk/>
          <pc:sldMk cId="634228462" sldId="259"/>
        </pc:sldMkLst>
        <pc:spChg chg="mod">
          <ac:chgData name="steve smith" userId="b48a1e4ac3f36e84" providerId="LiveId" clId="{99B1AB1E-2010-4CFC-AD15-195EC48531AA}" dt="2023-09-17T15:26:43.538" v="488" actId="6549"/>
          <ac:spMkLst>
            <pc:docMk/>
            <pc:sldMk cId="634228462" sldId="259"/>
            <ac:spMk id="3" creationId="{36339862-C1FA-4932-A0FD-7FEF9EDB3295}"/>
          </ac:spMkLst>
        </pc:spChg>
      </pc:sldChg>
      <pc:sldChg chg="modSp new mod">
        <pc:chgData name="steve smith" userId="b48a1e4ac3f36e84" providerId="LiveId" clId="{99B1AB1E-2010-4CFC-AD15-195EC48531AA}" dt="2023-08-11T15:04:23.263" v="476" actId="20577"/>
        <pc:sldMkLst>
          <pc:docMk/>
          <pc:sldMk cId="3393166871" sldId="522"/>
        </pc:sldMkLst>
        <pc:spChg chg="mod">
          <ac:chgData name="steve smith" userId="b48a1e4ac3f36e84" providerId="LiveId" clId="{99B1AB1E-2010-4CFC-AD15-195EC48531AA}" dt="2023-08-11T15:04:23.263" v="476" actId="20577"/>
          <ac:spMkLst>
            <pc:docMk/>
            <pc:sldMk cId="3393166871" sldId="522"/>
            <ac:spMk id="2" creationId="{017B1361-F6BC-6C64-F87C-48C830FE4AF7}"/>
          </ac:spMkLst>
        </pc:spChg>
        <pc:spChg chg="mod">
          <ac:chgData name="steve smith" userId="b48a1e4ac3f36e84" providerId="LiveId" clId="{99B1AB1E-2010-4CFC-AD15-195EC48531AA}" dt="2023-06-30T11:32:30.050" v="456" actId="207"/>
          <ac:spMkLst>
            <pc:docMk/>
            <pc:sldMk cId="3393166871" sldId="522"/>
            <ac:spMk id="3" creationId="{939F75D1-2B1C-FF43-FA01-C25C2CD183F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70A1-D15E-1733-1BD0-C7449671EB7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158CE64-7778-AB1A-13C0-87068C643C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97E83F8-EF5B-EC35-69AD-17DFD669185B}"/>
              </a:ext>
            </a:extLst>
          </p:cNvPr>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5" name="Footer Placeholder 4">
            <a:extLst>
              <a:ext uri="{FF2B5EF4-FFF2-40B4-BE49-F238E27FC236}">
                <a16:creationId xmlns:a16="http://schemas.microsoft.com/office/drawing/2014/main" id="{8B39D91C-8025-529A-EC2C-DE08AC77FA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FE5153-829B-98F3-5142-54F975CDAB2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45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F5A5-4892-0116-EFB8-8CC33C72703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4CB711E-F30A-2AC4-D90D-4358ED8D21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F3D9D6A-3816-4FC6-FDED-1F21F1E3C181}"/>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5" name="Footer Placeholder 4">
            <a:extLst>
              <a:ext uri="{FF2B5EF4-FFF2-40B4-BE49-F238E27FC236}">
                <a16:creationId xmlns:a16="http://schemas.microsoft.com/office/drawing/2014/main" id="{A4BB831D-2852-99EF-0079-F31A614095B4}"/>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AC851751-A804-B5BA-0E73-77A10A5A9323}"/>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3036059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6D5F3-2111-3CCC-99AD-44214F444FB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1FF7C6C-2740-C105-A624-62B7FA16B29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2B01AD4-2B49-7C04-C712-9E9937BF743B}"/>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5" name="Footer Placeholder 4">
            <a:extLst>
              <a:ext uri="{FF2B5EF4-FFF2-40B4-BE49-F238E27FC236}">
                <a16:creationId xmlns:a16="http://schemas.microsoft.com/office/drawing/2014/main" id="{65066B8E-A068-C1CA-A43B-2114C61DB4AF}"/>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C6913F2B-0090-F57E-A1FA-452382E5D419}"/>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150315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EE34-73D2-2A55-47B5-542496E8903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6296661-BDAF-A3AF-9923-EFA04F43B5B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127FAEC-2550-60EE-5702-7326EC490369}"/>
              </a:ext>
            </a:extLst>
          </p:cNvPr>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5" name="Footer Placeholder 4">
            <a:extLst>
              <a:ext uri="{FF2B5EF4-FFF2-40B4-BE49-F238E27FC236}">
                <a16:creationId xmlns:a16="http://schemas.microsoft.com/office/drawing/2014/main" id="{4C1DD0D8-4A02-5305-E09B-5D5ABF3DE0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9C4164-28A8-5A29-E81F-D8DD1A139F3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6333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3F95-6C28-C8D0-68AE-52073326D73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70C82A8-9AFC-336E-5777-328C5EFE7F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3AFB239-1422-BD97-9DAD-FB00B2AC7108}"/>
              </a:ext>
            </a:extLst>
          </p:cNvPr>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5" name="Footer Placeholder 4">
            <a:extLst>
              <a:ext uri="{FF2B5EF4-FFF2-40B4-BE49-F238E27FC236}">
                <a16:creationId xmlns:a16="http://schemas.microsoft.com/office/drawing/2014/main" id="{2E4C4485-3488-31B2-7556-3BA955E3CC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CE2F05-18B2-4956-AE1A-584FA1F23DD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270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FC49F-8763-9BF4-A8F7-527AC485808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F5C4B1A-938D-2E4B-071C-DBA65359ED3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C35A04F-7B18-9AFF-A81E-82517F1B0B0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465F993-C9DA-C901-C7C0-3A46A66BC668}"/>
              </a:ext>
            </a:extLst>
          </p:cNvPr>
          <p:cNvSpPr>
            <a:spLocks noGrp="1"/>
          </p:cNvSpPr>
          <p:nvPr>
            <p:ph type="dt" sz="half" idx="10"/>
          </p:nvPr>
        </p:nvSpPr>
        <p:spPr/>
        <p:txBody>
          <a:bodyPr/>
          <a:lstStyle/>
          <a:p>
            <a:fld id="{48A87A34-81AB-432B-8DAE-1953F412C126}" type="datetimeFigureOut">
              <a:rPr lang="en-US" smtClean="0"/>
              <a:t>11/7/2023</a:t>
            </a:fld>
            <a:endParaRPr lang="en-US" dirty="0"/>
          </a:p>
        </p:txBody>
      </p:sp>
      <p:sp>
        <p:nvSpPr>
          <p:cNvPr id="6" name="Footer Placeholder 5">
            <a:extLst>
              <a:ext uri="{FF2B5EF4-FFF2-40B4-BE49-F238E27FC236}">
                <a16:creationId xmlns:a16="http://schemas.microsoft.com/office/drawing/2014/main" id="{BC4BAE24-E1D9-4C08-B094-75DE37FB5F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7F1C73B-C3EE-8647-FA60-538B5EF4E99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14545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D6626-0C95-5697-6B94-927E0593558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29F02B2-720C-0E57-07E5-AA5A2B6C95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0402440-3B50-9859-018E-70F42941C7F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216BAA31-F624-A5C4-6F5A-37B6922610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1BD58D1-4804-6100-F871-1D3D9D5823B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50F9456-02F7-8E0B-4FBE-D5CF631358E9}"/>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8" name="Footer Placeholder 7">
            <a:extLst>
              <a:ext uri="{FF2B5EF4-FFF2-40B4-BE49-F238E27FC236}">
                <a16:creationId xmlns:a16="http://schemas.microsoft.com/office/drawing/2014/main" id="{D6F9019D-B680-B9BF-F519-1F83349A6C9C}"/>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195AED61-721A-362A-E478-1D01654E5102}"/>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151064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C229-5999-D32C-3677-0A0F135717C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AFB9BBD-EBBD-DB87-03BA-EF8996083AE7}"/>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4" name="Footer Placeholder 3">
            <a:extLst>
              <a:ext uri="{FF2B5EF4-FFF2-40B4-BE49-F238E27FC236}">
                <a16:creationId xmlns:a16="http://schemas.microsoft.com/office/drawing/2014/main" id="{7F4E5DCB-F511-BF5C-015A-D620D3C5C572}"/>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EBA48CFF-8D1E-4027-80CD-5E3AFA9C6AF3}"/>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194996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79A92A-8A16-B168-7716-76332B90FDD7}"/>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3" name="Footer Placeholder 2">
            <a:extLst>
              <a:ext uri="{FF2B5EF4-FFF2-40B4-BE49-F238E27FC236}">
                <a16:creationId xmlns:a16="http://schemas.microsoft.com/office/drawing/2014/main" id="{983E535A-41CA-26D7-4A15-C85C17E752EA}"/>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A15BE8CB-5B6F-866F-FEE8-A09DDB35FA03}"/>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499233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00106-7501-84B0-E1F1-75AE14B6972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8D648C2-18E1-E3E8-B0A4-6945487188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9755911-203E-FFCB-2F64-59FD13B0D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607E251-BE3F-5541-8DDC-78294CAA73B7}"/>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6" name="Footer Placeholder 5">
            <a:extLst>
              <a:ext uri="{FF2B5EF4-FFF2-40B4-BE49-F238E27FC236}">
                <a16:creationId xmlns:a16="http://schemas.microsoft.com/office/drawing/2014/main" id="{9010134F-83B1-0344-D8F8-2B92CDB5C314}"/>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FF9CE036-F66B-4668-09CB-D448BC2B5775}"/>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392473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5703E-6787-7AD2-E23B-6D52FE7B632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7EF2CF2-048B-40FB-89C3-F04C4ED26D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EA68476-7D7F-34D6-3E1B-FA48F3165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7AEF2D-F177-885A-5FDF-E745B32F3297}"/>
              </a:ext>
            </a:extLst>
          </p:cNvPr>
          <p:cNvSpPr>
            <a:spLocks noGrp="1"/>
          </p:cNvSpPr>
          <p:nvPr>
            <p:ph type="dt" sz="half" idx="10"/>
          </p:nvPr>
        </p:nvSpPr>
        <p:spPr/>
        <p:txBody>
          <a:bodyPr/>
          <a:lstStyle/>
          <a:p>
            <a:fld id="{5706EFCD-9E10-D444-B141-9B23EA676C6C}" type="datetimeFigureOut">
              <a:rPr lang="en-SE" smtClean="0"/>
              <a:t>11/07/2023</a:t>
            </a:fld>
            <a:endParaRPr lang="en-SE"/>
          </a:p>
        </p:txBody>
      </p:sp>
      <p:sp>
        <p:nvSpPr>
          <p:cNvPr id="6" name="Footer Placeholder 5">
            <a:extLst>
              <a:ext uri="{FF2B5EF4-FFF2-40B4-BE49-F238E27FC236}">
                <a16:creationId xmlns:a16="http://schemas.microsoft.com/office/drawing/2014/main" id="{F334910D-16CC-4CB2-A50C-4AB24DFEC739}"/>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960A2B7F-7B39-F32D-AA40-2D56613B65EF}"/>
              </a:ext>
            </a:extLst>
          </p:cNvPr>
          <p:cNvSpPr>
            <a:spLocks noGrp="1"/>
          </p:cNvSpPr>
          <p:nvPr>
            <p:ph type="sldNum" sz="quarter" idx="12"/>
          </p:nvPr>
        </p:nvSpPr>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1767303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F92B24-F6A4-236E-37BD-755C93D796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0457031-69D8-F573-3CE7-1B5DF90271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BC48538-532D-6871-620C-AECFFCE08C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11/7/2023</a:t>
            </a:fld>
            <a:endParaRPr lang="en-US" dirty="0"/>
          </a:p>
        </p:txBody>
      </p:sp>
      <p:sp>
        <p:nvSpPr>
          <p:cNvPr id="5" name="Footer Placeholder 4">
            <a:extLst>
              <a:ext uri="{FF2B5EF4-FFF2-40B4-BE49-F238E27FC236}">
                <a16:creationId xmlns:a16="http://schemas.microsoft.com/office/drawing/2014/main" id="{93E1156E-6891-9273-5AED-6FF865A7E9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3845C42-5442-9EC9-C27A-9D104ECCF6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grpSp>
        <p:nvGrpSpPr>
          <p:cNvPr id="7" name="Group 6">
            <a:extLst>
              <a:ext uri="{FF2B5EF4-FFF2-40B4-BE49-F238E27FC236}">
                <a16:creationId xmlns:a16="http://schemas.microsoft.com/office/drawing/2014/main" id="{1228613F-9B1B-4EEB-9E96-3DACD4928B11}"/>
              </a:ext>
            </a:extLst>
          </p:cNvPr>
          <p:cNvGrpSpPr/>
          <p:nvPr userDrawn="1"/>
        </p:nvGrpSpPr>
        <p:grpSpPr>
          <a:xfrm>
            <a:off x="179523" y="6121210"/>
            <a:ext cx="6520219" cy="633095"/>
            <a:chOff x="519728" y="10058718"/>
            <a:chExt cx="6520219" cy="633095"/>
          </a:xfrm>
        </p:grpSpPr>
        <p:pic>
          <p:nvPicPr>
            <p:cNvPr id="8" name="Picture 7">
              <a:extLst>
                <a:ext uri="{FF2B5EF4-FFF2-40B4-BE49-F238E27FC236}">
                  <a16:creationId xmlns:a16="http://schemas.microsoft.com/office/drawing/2014/main" id="{582F6730-6835-D6B0-5AFB-39DA28303622}"/>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519728" y="10058718"/>
              <a:ext cx="2218055" cy="633095"/>
            </a:xfrm>
            <a:prstGeom prst="rect">
              <a:avLst/>
            </a:prstGeom>
          </p:spPr>
        </p:pic>
        <p:sp>
          <p:nvSpPr>
            <p:cNvPr id="9" name="TextBox 8">
              <a:extLst>
                <a:ext uri="{FF2B5EF4-FFF2-40B4-BE49-F238E27FC236}">
                  <a16:creationId xmlns:a16="http://schemas.microsoft.com/office/drawing/2014/main" id="{52166FF7-F415-1A83-B451-005DBF58DC04}"/>
                </a:ext>
              </a:extLst>
            </p:cNvPr>
            <p:cNvSpPr txBox="1"/>
            <p:nvPr userDrawn="1"/>
          </p:nvSpPr>
          <p:spPr>
            <a:xfrm>
              <a:off x="2796720" y="10142137"/>
              <a:ext cx="4243227" cy="461665"/>
            </a:xfrm>
            <a:prstGeom prst="rect">
              <a:avLst/>
            </a:prstGeom>
            <a:noFill/>
          </p:spPr>
          <p:txBody>
            <a:bodyPr wrap="square" rtlCol="0">
              <a:spAutoFit/>
            </a:bodyPr>
            <a:lstStyle/>
            <a:p>
              <a:r>
                <a:rPr lang="en-GB" sz="800" dirty="0"/>
                <a:t>Reference number: 618596-EPP-1-2020-1-SE-EPPKA2-CBHE-JP</a:t>
              </a:r>
              <a:br>
                <a:rPr lang="en-GB" sz="800" dirty="0"/>
              </a:br>
              <a:r>
                <a:rPr lang="en-GB" sz="800" dirty="0"/>
                <a:t>This publication [communication] reflects the views only of the authors, and the Commission cannot be held responsible for any use, which may be made of the information contained therein.</a:t>
              </a:r>
            </a:p>
          </p:txBody>
        </p:sp>
      </p:grpSp>
      <p:pic>
        <p:nvPicPr>
          <p:cNvPr id="10" name="Picture 9">
            <a:extLst>
              <a:ext uri="{FF2B5EF4-FFF2-40B4-BE49-F238E27FC236}">
                <a16:creationId xmlns:a16="http://schemas.microsoft.com/office/drawing/2014/main" id="{B986F3FE-8F6B-89A1-FC79-3A5630E895AD}"/>
              </a:ext>
            </a:extLst>
          </p:cNvPr>
          <p:cNvPicPr>
            <a:picLocks noChangeAspect="1"/>
          </p:cNvPicPr>
          <p:nvPr userDrawn="1"/>
        </p:nvPicPr>
        <p:blipFill>
          <a:blip r:embed="rId14"/>
          <a:stretch>
            <a:fillRect/>
          </a:stretch>
        </p:blipFill>
        <p:spPr>
          <a:xfrm>
            <a:off x="11058439" y="5504807"/>
            <a:ext cx="1074143" cy="1309111"/>
          </a:xfrm>
          <a:prstGeom prst="rect">
            <a:avLst/>
          </a:prstGeom>
        </p:spPr>
      </p:pic>
    </p:spTree>
    <p:extLst>
      <p:ext uri="{BB962C8B-B14F-4D97-AF65-F5344CB8AC3E}">
        <p14:creationId xmlns:p14="http://schemas.microsoft.com/office/powerpoint/2010/main" val="16291179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nice.org.uk/guidance/qs89/chapter/Quality-statement-1-Pressure-ulcer-risk-assessment-in-hospitals-and-care-homes-with-nursing"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shropscommunityhealth.nhs.uk/content/doclib/12250.pdf"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thememorycenter.com/dressing-and-bathing-someone-with-alzheimers/" TargetMode="External"/><Relationship Id="rId2" Type="http://schemas.openxmlformats.org/officeDocument/2006/relationships/hyperlink" Target="https://www.shropscommunityhealth.nhs.uk/content/doclib/12250.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049D7-B4C4-4AE7-A912-3E88EB25B56A}"/>
              </a:ext>
            </a:extLst>
          </p:cNvPr>
          <p:cNvSpPr>
            <a:spLocks noGrp="1"/>
          </p:cNvSpPr>
          <p:nvPr>
            <p:ph type="ctrTitle"/>
          </p:nvPr>
        </p:nvSpPr>
        <p:spPr>
          <a:xfrm>
            <a:off x="410547" y="802298"/>
            <a:ext cx="11420669" cy="2541431"/>
          </a:xfrm>
        </p:spPr>
        <p:txBody>
          <a:bodyPr/>
          <a:lstStyle/>
          <a:p>
            <a:pPr algn="ctr"/>
            <a:r>
              <a:rPr lang="en-GB" b="1" dirty="0">
                <a:solidFill>
                  <a:srgbClr val="0070C0"/>
                </a:solidFill>
              </a:rPr>
              <a:t>Comprehensive Care</a:t>
            </a:r>
          </a:p>
        </p:txBody>
      </p:sp>
      <p:sp>
        <p:nvSpPr>
          <p:cNvPr id="3" name="Subtitle 2">
            <a:extLst>
              <a:ext uri="{FF2B5EF4-FFF2-40B4-BE49-F238E27FC236}">
                <a16:creationId xmlns:a16="http://schemas.microsoft.com/office/drawing/2014/main" id="{36339862-C1FA-4932-A0FD-7FEF9EDB3295}"/>
              </a:ext>
            </a:extLst>
          </p:cNvPr>
          <p:cNvSpPr>
            <a:spLocks noGrp="1"/>
          </p:cNvSpPr>
          <p:nvPr>
            <p:ph type="subTitle" idx="1"/>
          </p:nvPr>
        </p:nvSpPr>
        <p:spPr>
          <a:xfrm>
            <a:off x="684211" y="3843867"/>
            <a:ext cx="10876418" cy="1947333"/>
          </a:xfrm>
        </p:spPr>
        <p:txBody>
          <a:bodyPr/>
          <a:lstStyle/>
          <a:p>
            <a:pPr algn="ctr"/>
            <a:r>
              <a:rPr lang="en-GB">
                <a:solidFill>
                  <a:srgbClr val="0070C0"/>
                </a:solidFill>
              </a:rPr>
              <a:t>Lecture Twelve</a:t>
            </a:r>
            <a:endParaRPr lang="en-GB" dirty="0">
              <a:solidFill>
                <a:srgbClr val="0070C0"/>
              </a:solidFill>
            </a:endParaRPr>
          </a:p>
          <a:p>
            <a:pPr algn="ctr"/>
            <a:r>
              <a:rPr lang="en-GB" dirty="0">
                <a:solidFill>
                  <a:srgbClr val="0070C0"/>
                </a:solidFill>
              </a:rPr>
              <a:t>Personal Cleansing &amp; Dressing</a:t>
            </a:r>
          </a:p>
        </p:txBody>
      </p:sp>
    </p:spTree>
    <p:extLst>
      <p:ext uri="{BB962C8B-B14F-4D97-AF65-F5344CB8AC3E}">
        <p14:creationId xmlns:p14="http://schemas.microsoft.com/office/powerpoint/2010/main" val="634228462"/>
      </p:ext>
    </p:extLst>
  </p:cSld>
  <p:clrMapOvr>
    <a:masterClrMapping/>
  </p:clrMapOvr>
  <mc:AlternateContent xmlns:mc="http://schemas.openxmlformats.org/markup-compatibility/2006" xmlns:p14="http://schemas.microsoft.com/office/powerpoint/2010/main">
    <mc:Choice Requires="p14">
      <p:transition spd="slow" p14:dur="2000" advTm="29871"/>
    </mc:Choice>
    <mc:Fallback xmlns="">
      <p:transition spd="slow" advTm="2987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60490-2E1A-63F5-DD36-D8EC260DE0F4}"/>
              </a:ext>
            </a:extLst>
          </p:cNvPr>
          <p:cNvSpPr>
            <a:spLocks noGrp="1"/>
          </p:cNvSpPr>
          <p:nvPr>
            <p:ph type="title"/>
          </p:nvPr>
        </p:nvSpPr>
        <p:spPr>
          <a:xfrm>
            <a:off x="199053" y="226021"/>
            <a:ext cx="11793894" cy="473775"/>
          </a:xfrm>
        </p:spPr>
        <p:txBody>
          <a:bodyPr>
            <a:normAutofit fontScale="90000"/>
          </a:bodyPr>
          <a:lstStyle/>
          <a:p>
            <a:r>
              <a:rPr lang="en-GB" b="1" dirty="0">
                <a:solidFill>
                  <a:srgbClr val="0070C0"/>
                </a:solidFill>
              </a:rPr>
              <a:t>Skin problems in NDDs</a:t>
            </a:r>
          </a:p>
        </p:txBody>
      </p:sp>
      <p:sp>
        <p:nvSpPr>
          <p:cNvPr id="3" name="Content Placeholder 2">
            <a:extLst>
              <a:ext uri="{FF2B5EF4-FFF2-40B4-BE49-F238E27FC236}">
                <a16:creationId xmlns:a16="http://schemas.microsoft.com/office/drawing/2014/main" id="{2B44D7AA-4127-41A4-1CCD-ED1FA3A0C865}"/>
              </a:ext>
            </a:extLst>
          </p:cNvPr>
          <p:cNvSpPr>
            <a:spLocks noGrp="1"/>
          </p:cNvSpPr>
          <p:nvPr>
            <p:ph idx="1"/>
          </p:nvPr>
        </p:nvSpPr>
        <p:spPr>
          <a:xfrm>
            <a:off x="394997" y="905069"/>
            <a:ext cx="8375779" cy="5225143"/>
          </a:xfrm>
        </p:spPr>
        <p:txBody>
          <a:bodyPr>
            <a:normAutofit fontScale="70000" lnSpcReduction="20000"/>
          </a:bodyPr>
          <a:lstStyle/>
          <a:p>
            <a:r>
              <a:rPr lang="en-GB" b="1" dirty="0">
                <a:solidFill>
                  <a:srgbClr val="0070C0"/>
                </a:solidFill>
              </a:rPr>
              <a:t>Oily skin- </a:t>
            </a:r>
            <a:r>
              <a:rPr lang="en-GB" dirty="0">
                <a:solidFill>
                  <a:srgbClr val="0070C0"/>
                </a:solidFill>
              </a:rPr>
              <a:t>Sebaceous glands may produce more sebum than normal- known as seborrhoea.</a:t>
            </a:r>
          </a:p>
          <a:p>
            <a:r>
              <a:rPr lang="en-GB" dirty="0">
                <a:solidFill>
                  <a:srgbClr val="0070C0"/>
                </a:solidFill>
              </a:rPr>
              <a:t>Use mild soap, or a gentle cleanser and water, or oil-free soap substitute. Avoid cosmetic products containing alcohol, or irritate the skin.</a:t>
            </a:r>
          </a:p>
          <a:p>
            <a:r>
              <a:rPr lang="en-GB" b="1" dirty="0" err="1">
                <a:solidFill>
                  <a:srgbClr val="0070C0"/>
                </a:solidFill>
              </a:rPr>
              <a:t>Seborrhoeic</a:t>
            </a:r>
            <a:r>
              <a:rPr lang="en-GB" b="1" dirty="0">
                <a:solidFill>
                  <a:srgbClr val="0070C0"/>
                </a:solidFill>
              </a:rPr>
              <a:t> dermatitis- </a:t>
            </a:r>
            <a:r>
              <a:rPr lang="en-GB" dirty="0">
                <a:solidFill>
                  <a:srgbClr val="0070C0"/>
                </a:solidFill>
              </a:rPr>
              <a:t>many sebaceous glands become red, sore, itchy;  skin peels and flakes, thick crusts and scales may form. Particularly vulnerable areas = scalp, face (eyes- blepharitis), ears (can block inner canal), chest, bends and folds in skin </a:t>
            </a:r>
            <a:r>
              <a:rPr lang="en-GB" dirty="0" err="1">
                <a:solidFill>
                  <a:srgbClr val="0070C0"/>
                </a:solidFill>
              </a:rPr>
              <a:t>e.g</a:t>
            </a:r>
            <a:r>
              <a:rPr lang="en-GB" dirty="0">
                <a:solidFill>
                  <a:srgbClr val="0070C0"/>
                </a:solidFill>
              </a:rPr>
              <a:t> behind joints, under breasts, groin.  Cause unknown, but seems associated with yeast on skin- important to note- not to do with poor hygiene.  Anyone can be affected but often seen in PD.</a:t>
            </a:r>
          </a:p>
          <a:p>
            <a:r>
              <a:rPr lang="en-GB" dirty="0">
                <a:solidFill>
                  <a:srgbClr val="0070C0"/>
                </a:solidFill>
              </a:rPr>
              <a:t>Loosen crusts on scalp by rubbing olive or mineral oil hours before washing hair. Use medicated shampoo or ask doctor to prescribe shampoo containing ketoconazole and selenium sulphide.  A steroid-based cream short term may help. Tea tree oil in shampoos may help.   Mild steroid cream, antifungal agent may help with skin elsewhere.   For blepharitis clean eyelids daily with cotton buds moistened with baby shampoo.</a:t>
            </a:r>
          </a:p>
          <a:p>
            <a:r>
              <a:rPr lang="en-GB" dirty="0">
                <a:solidFill>
                  <a:srgbClr val="0070C0"/>
                </a:solidFill>
              </a:rPr>
              <a:t>Seek medical help if problems persist- dermatology referral may be needed. </a:t>
            </a:r>
          </a:p>
          <a:p>
            <a:r>
              <a:rPr lang="en-GB" dirty="0">
                <a:solidFill>
                  <a:srgbClr val="0070C0"/>
                </a:solidFill>
              </a:rPr>
              <a:t>Useful source: https://www.parkinsons.org.uk/information-and-support/skin-and-sweating-problems</a:t>
            </a:r>
          </a:p>
        </p:txBody>
      </p:sp>
      <p:pic>
        <p:nvPicPr>
          <p:cNvPr id="4098" name="Picture 2" descr="Seborrheic dermatitis rash causing light spots on man’s face">
            <a:extLst>
              <a:ext uri="{FF2B5EF4-FFF2-40B4-BE49-F238E27FC236}">
                <a16:creationId xmlns:a16="http://schemas.microsoft.com/office/drawing/2014/main" id="{5B9AE88C-26DD-7127-DDA0-8305C40D4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7104" y="1110342"/>
            <a:ext cx="2919899" cy="22300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16EFF6A-79B7-EEF9-9650-75699AC269D7}"/>
              </a:ext>
            </a:extLst>
          </p:cNvPr>
          <p:cNvSpPr txBox="1"/>
          <p:nvPr/>
        </p:nvSpPr>
        <p:spPr>
          <a:xfrm>
            <a:off x="9162661" y="3517640"/>
            <a:ext cx="2634342" cy="1815882"/>
          </a:xfrm>
          <a:prstGeom prst="rect">
            <a:avLst/>
          </a:prstGeom>
          <a:noFill/>
        </p:spPr>
        <p:txBody>
          <a:bodyPr wrap="square" rtlCol="0">
            <a:spAutoFit/>
          </a:bodyPr>
          <a:lstStyle/>
          <a:p>
            <a:r>
              <a:rPr lang="en-GB" sz="1600" dirty="0">
                <a:solidFill>
                  <a:srgbClr val="0070C0"/>
                </a:solidFill>
              </a:rPr>
              <a:t>White or pink spots like these on dark skin tend to disappear with treatment- see a GP or dermatologist </a:t>
            </a:r>
          </a:p>
          <a:p>
            <a:r>
              <a:rPr lang="en-GB" sz="1600" dirty="0">
                <a:solidFill>
                  <a:srgbClr val="0070C0"/>
                </a:solidFill>
              </a:rPr>
              <a:t>https://www.aad.org/public/diseases/a-z/seborrheic-dermatitis-treatment</a:t>
            </a:r>
          </a:p>
        </p:txBody>
      </p:sp>
    </p:spTree>
    <p:extLst>
      <p:ext uri="{BB962C8B-B14F-4D97-AF65-F5344CB8AC3E}">
        <p14:creationId xmlns:p14="http://schemas.microsoft.com/office/powerpoint/2010/main" val="694610459"/>
      </p:ext>
    </p:extLst>
  </p:cSld>
  <p:clrMapOvr>
    <a:masterClrMapping/>
  </p:clrMapOvr>
  <mc:AlternateContent xmlns:mc="http://schemas.openxmlformats.org/markup-compatibility/2006" xmlns:p14="http://schemas.microsoft.com/office/powerpoint/2010/main">
    <mc:Choice Requires="p14">
      <p:transition spd="slow" p14:dur="2000" advTm="214679"/>
    </mc:Choice>
    <mc:Fallback xmlns="">
      <p:transition spd="slow" advTm="21467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F5C4B-0FAF-1C58-6D78-E25636BADA56}"/>
              </a:ext>
            </a:extLst>
          </p:cNvPr>
          <p:cNvSpPr>
            <a:spLocks noGrp="1"/>
          </p:cNvSpPr>
          <p:nvPr>
            <p:ph type="title"/>
          </p:nvPr>
        </p:nvSpPr>
        <p:spPr>
          <a:xfrm>
            <a:off x="331906" y="226021"/>
            <a:ext cx="11573955" cy="445783"/>
          </a:xfrm>
        </p:spPr>
        <p:txBody>
          <a:bodyPr>
            <a:normAutofit fontScale="90000"/>
          </a:bodyPr>
          <a:lstStyle/>
          <a:p>
            <a:r>
              <a:rPr lang="en-GB" b="1" dirty="0">
                <a:solidFill>
                  <a:srgbClr val="0070C0"/>
                </a:solidFill>
              </a:rPr>
              <a:t>Skin problems in NDDs</a:t>
            </a:r>
            <a:endParaRPr lang="en-GB" dirty="0"/>
          </a:p>
        </p:txBody>
      </p:sp>
      <p:sp>
        <p:nvSpPr>
          <p:cNvPr id="3" name="Content Placeholder 2">
            <a:extLst>
              <a:ext uri="{FF2B5EF4-FFF2-40B4-BE49-F238E27FC236}">
                <a16:creationId xmlns:a16="http://schemas.microsoft.com/office/drawing/2014/main" id="{4AA5B684-9C62-922F-7F56-E3C16BD3422E}"/>
              </a:ext>
            </a:extLst>
          </p:cNvPr>
          <p:cNvSpPr>
            <a:spLocks noGrp="1"/>
          </p:cNvSpPr>
          <p:nvPr>
            <p:ph idx="1"/>
          </p:nvPr>
        </p:nvSpPr>
        <p:spPr>
          <a:xfrm>
            <a:off x="365234" y="998375"/>
            <a:ext cx="7603110" cy="5075854"/>
          </a:xfrm>
        </p:spPr>
        <p:txBody>
          <a:bodyPr>
            <a:normAutofit fontScale="77500" lnSpcReduction="20000"/>
          </a:bodyPr>
          <a:lstStyle/>
          <a:p>
            <a:r>
              <a:rPr lang="en-GB" b="1" dirty="0">
                <a:solidFill>
                  <a:srgbClr val="0070C0"/>
                </a:solidFill>
              </a:rPr>
              <a:t>Excessive sweating (hyperhidrosis) </a:t>
            </a:r>
            <a:r>
              <a:rPr lang="en-GB" dirty="0">
                <a:solidFill>
                  <a:srgbClr val="0070C0"/>
                </a:solidFill>
              </a:rPr>
              <a:t>is often problematic in PD and advanced HD.  Can happen in any NDD.</a:t>
            </a:r>
          </a:p>
          <a:p>
            <a:r>
              <a:rPr lang="en-GB" dirty="0">
                <a:solidFill>
                  <a:srgbClr val="0070C0"/>
                </a:solidFill>
              </a:rPr>
              <a:t>Most happens in PD when PD drugs ‘wear off’.  </a:t>
            </a:r>
          </a:p>
          <a:p>
            <a:r>
              <a:rPr lang="en-GB" dirty="0">
                <a:solidFill>
                  <a:srgbClr val="0070C0"/>
                </a:solidFill>
              </a:rPr>
              <a:t>Can happen in the ‘on’ state, when drugs work their best- associated with dyskinesia (uncontrollable movement or spasms).   Hence seen in HD.</a:t>
            </a:r>
          </a:p>
          <a:p>
            <a:r>
              <a:rPr lang="en-GB" dirty="0">
                <a:solidFill>
                  <a:srgbClr val="0070C0"/>
                </a:solidFill>
              </a:rPr>
              <a:t>Reduced sense of smell may mean unaware of body odour. </a:t>
            </a:r>
          </a:p>
          <a:p>
            <a:r>
              <a:rPr lang="en-GB" b="1" dirty="0" err="1">
                <a:solidFill>
                  <a:srgbClr val="0070C0"/>
                </a:solidFill>
              </a:rPr>
              <a:t>Hypohidrosis</a:t>
            </a:r>
            <a:r>
              <a:rPr lang="en-GB" b="1" dirty="0">
                <a:solidFill>
                  <a:srgbClr val="0070C0"/>
                </a:solidFill>
              </a:rPr>
              <a:t>- too little sweating- </a:t>
            </a:r>
            <a:r>
              <a:rPr lang="en-GB" dirty="0">
                <a:solidFill>
                  <a:srgbClr val="0070C0"/>
                </a:solidFill>
              </a:rPr>
              <a:t>can be a side effect of anticholinergics.</a:t>
            </a:r>
          </a:p>
          <a:p>
            <a:r>
              <a:rPr lang="en-GB" dirty="0">
                <a:solidFill>
                  <a:srgbClr val="0070C0"/>
                </a:solidFill>
              </a:rPr>
              <a:t>May result in overheating. </a:t>
            </a:r>
          </a:p>
          <a:p>
            <a:r>
              <a:rPr lang="en-GB" dirty="0">
                <a:solidFill>
                  <a:srgbClr val="0070C0"/>
                </a:solidFill>
              </a:rPr>
              <a:t>Caregivers /  nurses can often fail to identify and address these problems- ensure your care plan considers- physical, psychological, sociocultural, </a:t>
            </a:r>
            <a:r>
              <a:rPr lang="en-GB" dirty="0" err="1">
                <a:solidFill>
                  <a:srgbClr val="0070C0"/>
                </a:solidFill>
              </a:rPr>
              <a:t>politicoeconomic</a:t>
            </a:r>
            <a:r>
              <a:rPr lang="en-GB" dirty="0">
                <a:solidFill>
                  <a:srgbClr val="0070C0"/>
                </a:solidFill>
              </a:rPr>
              <a:t>, and environmental influences on the AL of Personal Cleansing and Dressing.</a:t>
            </a:r>
          </a:p>
          <a:p>
            <a:r>
              <a:rPr lang="en-GB" b="1" dirty="0">
                <a:solidFill>
                  <a:srgbClr val="0070C0"/>
                </a:solidFill>
              </a:rPr>
              <a:t>NOTE--- </a:t>
            </a:r>
            <a:r>
              <a:rPr lang="en-GB" dirty="0">
                <a:solidFill>
                  <a:srgbClr val="0070C0"/>
                </a:solidFill>
              </a:rPr>
              <a:t>More about sweating in the ‘Controlling Body Temperature lecture.</a:t>
            </a:r>
          </a:p>
          <a:p>
            <a:endParaRPr lang="en-GB" dirty="0"/>
          </a:p>
        </p:txBody>
      </p:sp>
      <p:pic>
        <p:nvPicPr>
          <p:cNvPr id="5" name="Picture 4">
            <a:extLst>
              <a:ext uri="{FF2B5EF4-FFF2-40B4-BE49-F238E27FC236}">
                <a16:creationId xmlns:a16="http://schemas.microsoft.com/office/drawing/2014/main" id="{A930FE94-553A-280D-D226-9AA0D90519C8}"/>
              </a:ext>
            </a:extLst>
          </p:cNvPr>
          <p:cNvPicPr>
            <a:picLocks noChangeAspect="1"/>
          </p:cNvPicPr>
          <p:nvPr/>
        </p:nvPicPr>
        <p:blipFill>
          <a:blip r:embed="rId2"/>
          <a:stretch>
            <a:fillRect/>
          </a:stretch>
        </p:blipFill>
        <p:spPr>
          <a:xfrm>
            <a:off x="8024329" y="1287624"/>
            <a:ext cx="3918859" cy="2612572"/>
          </a:xfrm>
          <a:prstGeom prst="rect">
            <a:avLst/>
          </a:prstGeom>
        </p:spPr>
      </p:pic>
      <p:sp>
        <p:nvSpPr>
          <p:cNvPr id="7" name="TextBox 6">
            <a:extLst>
              <a:ext uri="{FF2B5EF4-FFF2-40B4-BE49-F238E27FC236}">
                <a16:creationId xmlns:a16="http://schemas.microsoft.com/office/drawing/2014/main" id="{E71689AB-89CE-562A-F18F-5DD2862F39DD}"/>
              </a:ext>
            </a:extLst>
          </p:cNvPr>
          <p:cNvSpPr txBox="1"/>
          <p:nvPr/>
        </p:nvSpPr>
        <p:spPr>
          <a:xfrm>
            <a:off x="8005671" y="3866285"/>
            <a:ext cx="3937517" cy="584775"/>
          </a:xfrm>
          <a:prstGeom prst="rect">
            <a:avLst/>
          </a:prstGeom>
          <a:noFill/>
        </p:spPr>
        <p:txBody>
          <a:bodyPr wrap="square">
            <a:spAutoFit/>
          </a:bodyPr>
          <a:lstStyle/>
          <a:p>
            <a:r>
              <a:rPr lang="en-GB" sz="1600" dirty="0">
                <a:solidFill>
                  <a:srgbClr val="0070C0"/>
                </a:solidFill>
              </a:rPr>
              <a:t>https://www.verywellhealth.com/thermoregulation-and-parkinsons-disease-5209374</a:t>
            </a:r>
          </a:p>
        </p:txBody>
      </p:sp>
    </p:spTree>
    <p:extLst>
      <p:ext uri="{BB962C8B-B14F-4D97-AF65-F5344CB8AC3E}">
        <p14:creationId xmlns:p14="http://schemas.microsoft.com/office/powerpoint/2010/main" val="2077657070"/>
      </p:ext>
    </p:extLst>
  </p:cSld>
  <p:clrMapOvr>
    <a:masterClrMapping/>
  </p:clrMapOvr>
  <mc:AlternateContent xmlns:mc="http://schemas.openxmlformats.org/markup-compatibility/2006" xmlns:p14="http://schemas.microsoft.com/office/powerpoint/2010/main">
    <mc:Choice Requires="p14">
      <p:transition spd="slow" p14:dur="2000" advTm="164573"/>
    </mc:Choice>
    <mc:Fallback xmlns="">
      <p:transition spd="slow" advTm="16457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23A9-C822-29CC-C21D-CA3DDCE35344}"/>
              </a:ext>
            </a:extLst>
          </p:cNvPr>
          <p:cNvSpPr>
            <a:spLocks noGrp="1"/>
          </p:cNvSpPr>
          <p:nvPr>
            <p:ph type="title"/>
          </p:nvPr>
        </p:nvSpPr>
        <p:spPr>
          <a:xfrm>
            <a:off x="145293" y="226021"/>
            <a:ext cx="11769899" cy="1049235"/>
          </a:xfrm>
        </p:spPr>
        <p:txBody>
          <a:bodyPr/>
          <a:lstStyle/>
          <a:p>
            <a:r>
              <a:rPr lang="en-GB" b="1" dirty="0">
                <a:solidFill>
                  <a:srgbClr val="0070C0"/>
                </a:solidFill>
              </a:rPr>
              <a:t>Case - Max</a:t>
            </a:r>
          </a:p>
        </p:txBody>
      </p:sp>
      <p:sp>
        <p:nvSpPr>
          <p:cNvPr id="3" name="Content Placeholder 2">
            <a:extLst>
              <a:ext uri="{FF2B5EF4-FFF2-40B4-BE49-F238E27FC236}">
                <a16:creationId xmlns:a16="http://schemas.microsoft.com/office/drawing/2014/main" id="{252A3EDE-6DA8-19F4-F252-3F1CD639B6E1}"/>
              </a:ext>
            </a:extLst>
          </p:cNvPr>
          <p:cNvSpPr>
            <a:spLocks noGrp="1"/>
          </p:cNvSpPr>
          <p:nvPr>
            <p:ph idx="1"/>
          </p:nvPr>
        </p:nvSpPr>
        <p:spPr>
          <a:xfrm>
            <a:off x="145293" y="2015732"/>
            <a:ext cx="11769899" cy="3450613"/>
          </a:xfrm>
        </p:spPr>
        <p:txBody>
          <a:bodyPr/>
          <a:lstStyle/>
          <a:p>
            <a:r>
              <a:rPr lang="en-GB" dirty="0">
                <a:solidFill>
                  <a:srgbClr val="0070C0"/>
                </a:solidFill>
              </a:rPr>
              <a:t>Unable to sleep   -  addressing night sweating helped.</a:t>
            </a:r>
          </a:p>
        </p:txBody>
      </p:sp>
      <p:pic>
        <p:nvPicPr>
          <p:cNvPr id="6146" name="Picture 2" descr="Causes of Night Sweats in Men">
            <a:extLst>
              <a:ext uri="{FF2B5EF4-FFF2-40B4-BE49-F238E27FC236}">
                <a16:creationId xmlns:a16="http://schemas.microsoft.com/office/drawing/2014/main" id="{498438B6-5DF7-E4A7-393F-248738D10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020" y="2640562"/>
            <a:ext cx="5136723" cy="26312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7D8EA6-C7F3-C01A-8500-C3F914067FD0}"/>
              </a:ext>
            </a:extLst>
          </p:cNvPr>
          <p:cNvSpPr txBox="1"/>
          <p:nvPr/>
        </p:nvSpPr>
        <p:spPr>
          <a:xfrm>
            <a:off x="6153320" y="2724539"/>
            <a:ext cx="5136722" cy="341632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0070C0"/>
                </a:solidFill>
              </a:rPr>
              <a:t>Not uncommon in NDDs</a:t>
            </a:r>
          </a:p>
          <a:p>
            <a:pPr marL="285750" indent="-285750">
              <a:buFont typeface="Arial" panose="020B0604020202020204" pitchFamily="34" charset="0"/>
              <a:buChar char="•"/>
            </a:pPr>
            <a:r>
              <a:rPr lang="en-GB" dirty="0">
                <a:solidFill>
                  <a:srgbClr val="0070C0"/>
                </a:solidFill>
              </a:rPr>
              <a:t>Could indicate infection</a:t>
            </a:r>
          </a:p>
          <a:p>
            <a:pPr marL="285750" indent="-285750">
              <a:buFont typeface="Arial" panose="020B0604020202020204" pitchFamily="34" charset="0"/>
              <a:buChar char="•"/>
            </a:pPr>
            <a:r>
              <a:rPr lang="en-GB" dirty="0">
                <a:solidFill>
                  <a:srgbClr val="0070C0"/>
                </a:solidFill>
              </a:rPr>
              <a:t>Drink fluid, avoid strenuous exercise especially in warm weather</a:t>
            </a:r>
          </a:p>
          <a:p>
            <a:pPr marL="285750" indent="-285750">
              <a:buFont typeface="Arial" panose="020B0604020202020204" pitchFamily="34" charset="0"/>
              <a:buChar char="•"/>
            </a:pPr>
            <a:r>
              <a:rPr lang="en-GB" dirty="0">
                <a:solidFill>
                  <a:srgbClr val="0070C0"/>
                </a:solidFill>
              </a:rPr>
              <a:t>Address possible stress /  anxiety</a:t>
            </a:r>
          </a:p>
          <a:p>
            <a:pPr marL="285750" indent="-285750">
              <a:buFont typeface="Arial" panose="020B0604020202020204" pitchFamily="34" charset="0"/>
              <a:buChar char="•"/>
            </a:pPr>
            <a:r>
              <a:rPr lang="en-GB" dirty="0">
                <a:solidFill>
                  <a:srgbClr val="0070C0"/>
                </a:solidFill>
              </a:rPr>
              <a:t>Check for sleep apnoea – raise with GP – to consider lifestyle changes, BiPAP / CPAP</a:t>
            </a:r>
          </a:p>
          <a:p>
            <a:pPr marL="285750" indent="-285750">
              <a:buFont typeface="Arial" panose="020B0604020202020204" pitchFamily="34" charset="0"/>
              <a:buChar char="•"/>
            </a:pPr>
            <a:r>
              <a:rPr lang="en-GB" dirty="0">
                <a:solidFill>
                  <a:srgbClr val="0070C0"/>
                </a:solidFill>
              </a:rPr>
              <a:t>Review medicines- antidepressants, blood pressure medicines (and cancer medications) can cause night sweats.</a:t>
            </a:r>
          </a:p>
          <a:p>
            <a:pPr marL="285750" indent="-285750">
              <a:buFont typeface="Arial" panose="020B0604020202020204" pitchFamily="34" charset="0"/>
              <a:buChar char="•"/>
            </a:pPr>
            <a:r>
              <a:rPr lang="en-GB" dirty="0">
                <a:solidFill>
                  <a:srgbClr val="0070C0"/>
                </a:solidFill>
              </a:rPr>
              <a:t>Loose, light cotton clothing</a:t>
            </a:r>
          </a:p>
          <a:p>
            <a:endParaRPr lang="en-GB" dirty="0"/>
          </a:p>
        </p:txBody>
      </p:sp>
    </p:spTree>
    <p:extLst>
      <p:ext uri="{BB962C8B-B14F-4D97-AF65-F5344CB8AC3E}">
        <p14:creationId xmlns:p14="http://schemas.microsoft.com/office/powerpoint/2010/main" val="37908076"/>
      </p:ext>
    </p:extLst>
  </p:cSld>
  <p:clrMapOvr>
    <a:masterClrMapping/>
  </p:clrMapOvr>
  <mc:AlternateContent xmlns:mc="http://schemas.openxmlformats.org/markup-compatibility/2006" xmlns:p14="http://schemas.microsoft.com/office/powerpoint/2010/main">
    <mc:Choice Requires="p14">
      <p:transition spd="slow" p14:dur="2000" advTm="194128"/>
    </mc:Choice>
    <mc:Fallback xmlns="">
      <p:transition spd="slow" advTm="19412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BF6DA-E3B5-4DBF-FB3C-93C90E702C67}"/>
              </a:ext>
            </a:extLst>
          </p:cNvPr>
          <p:cNvSpPr>
            <a:spLocks noGrp="1"/>
          </p:cNvSpPr>
          <p:nvPr>
            <p:ph type="title"/>
          </p:nvPr>
        </p:nvSpPr>
        <p:spPr>
          <a:xfrm>
            <a:off x="257261" y="198030"/>
            <a:ext cx="11713915" cy="1049235"/>
          </a:xfrm>
        </p:spPr>
        <p:txBody>
          <a:bodyPr/>
          <a:lstStyle/>
          <a:p>
            <a:r>
              <a:rPr lang="en-GB" b="1" dirty="0">
                <a:solidFill>
                  <a:srgbClr val="0070C0"/>
                </a:solidFill>
              </a:rPr>
              <a:t>Pressure care assessment</a:t>
            </a:r>
          </a:p>
        </p:txBody>
      </p:sp>
      <p:sp>
        <p:nvSpPr>
          <p:cNvPr id="3" name="Content Placeholder 2">
            <a:extLst>
              <a:ext uri="{FF2B5EF4-FFF2-40B4-BE49-F238E27FC236}">
                <a16:creationId xmlns:a16="http://schemas.microsoft.com/office/drawing/2014/main" id="{69F9AA2D-AE5A-483C-5194-F82B0C29B9DE}"/>
              </a:ext>
            </a:extLst>
          </p:cNvPr>
          <p:cNvSpPr>
            <a:spLocks noGrp="1"/>
          </p:cNvSpPr>
          <p:nvPr>
            <p:ph idx="1"/>
          </p:nvPr>
        </p:nvSpPr>
        <p:spPr>
          <a:xfrm>
            <a:off x="263481" y="970385"/>
            <a:ext cx="6631841" cy="1390260"/>
          </a:xfrm>
        </p:spPr>
        <p:txBody>
          <a:bodyPr>
            <a:normAutofit fontScale="55000" lnSpcReduction="20000"/>
          </a:bodyPr>
          <a:lstStyle/>
          <a:p>
            <a:r>
              <a:rPr lang="en-GB" dirty="0">
                <a:solidFill>
                  <a:srgbClr val="0070C0"/>
                </a:solidFill>
              </a:rPr>
              <a:t>UK- NICE Guidance:  9 quality statements – see </a:t>
            </a:r>
            <a:r>
              <a:rPr lang="en-GB" dirty="0">
                <a:solidFill>
                  <a:srgbClr val="0070C0"/>
                </a:solidFill>
                <a:hlinkClick r:id="rId2">
                  <a:extLst>
                    <a:ext uri="{A12FA001-AC4F-418D-AE19-62706E023703}">
                      <ahyp:hlinkClr xmlns:ahyp="http://schemas.microsoft.com/office/drawing/2018/hyperlinkcolor" val="tx"/>
                    </a:ext>
                  </a:extLst>
                </a:hlinkClick>
              </a:rPr>
              <a:t>https://www.nice.org.uk/guidance/qs89/chapter/Quality-statement-1-Pressure-ulcer-risk-assessment-in-hospitals-and-care-homes-with-nursing</a:t>
            </a:r>
            <a:endParaRPr lang="en-GB" dirty="0">
              <a:solidFill>
                <a:srgbClr val="0070C0"/>
              </a:solidFill>
            </a:endParaRPr>
          </a:p>
          <a:p>
            <a:r>
              <a:rPr lang="en-GB" dirty="0">
                <a:solidFill>
                  <a:srgbClr val="0070C0"/>
                </a:solidFill>
              </a:rPr>
              <a:t>Q statement 1- Hospital or care home admission- </a:t>
            </a:r>
            <a:r>
              <a:rPr lang="en-GB" dirty="0" err="1">
                <a:solidFill>
                  <a:srgbClr val="0070C0"/>
                </a:solidFill>
              </a:rPr>
              <a:t>p.care</a:t>
            </a:r>
            <a:r>
              <a:rPr lang="en-GB" dirty="0">
                <a:solidFill>
                  <a:srgbClr val="0070C0"/>
                </a:solidFill>
              </a:rPr>
              <a:t> assessment within 6 hours. </a:t>
            </a:r>
          </a:p>
          <a:p>
            <a:r>
              <a:rPr lang="en-GB" dirty="0">
                <a:solidFill>
                  <a:srgbClr val="0070C0"/>
                </a:solidFill>
              </a:rPr>
              <a:t>Q statement 2- Community referrals- must assess p care on first visit.</a:t>
            </a:r>
          </a:p>
          <a:p>
            <a:endParaRPr lang="en-GB" dirty="0">
              <a:solidFill>
                <a:srgbClr val="0070C0"/>
              </a:solidFill>
            </a:endParaRPr>
          </a:p>
        </p:txBody>
      </p:sp>
      <p:pic>
        <p:nvPicPr>
          <p:cNvPr id="7170" name="Picture 2" descr="Waterlow Score Card-front 2005">
            <a:extLst>
              <a:ext uri="{FF2B5EF4-FFF2-40B4-BE49-F238E27FC236}">
                <a16:creationId xmlns:a16="http://schemas.microsoft.com/office/drawing/2014/main" id="{62DA82AD-79F5-7868-44BB-D7785DB979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32" y="2236641"/>
            <a:ext cx="6550090" cy="38141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D7C3A90-C106-4F67-26A9-EA5C6F646392}"/>
              </a:ext>
            </a:extLst>
          </p:cNvPr>
          <p:cNvPicPr>
            <a:picLocks noChangeAspect="1"/>
          </p:cNvPicPr>
          <p:nvPr/>
        </p:nvPicPr>
        <p:blipFill>
          <a:blip r:embed="rId4"/>
          <a:stretch>
            <a:fillRect/>
          </a:stretch>
        </p:blipFill>
        <p:spPr>
          <a:xfrm>
            <a:off x="7120781" y="279918"/>
            <a:ext cx="4807738" cy="5225143"/>
          </a:xfrm>
          <a:prstGeom prst="rect">
            <a:avLst/>
          </a:prstGeom>
        </p:spPr>
      </p:pic>
    </p:spTree>
    <p:extLst>
      <p:ext uri="{BB962C8B-B14F-4D97-AF65-F5344CB8AC3E}">
        <p14:creationId xmlns:p14="http://schemas.microsoft.com/office/powerpoint/2010/main" val="2509903433"/>
      </p:ext>
    </p:extLst>
  </p:cSld>
  <p:clrMapOvr>
    <a:masterClrMapping/>
  </p:clrMapOvr>
  <mc:AlternateContent xmlns:mc="http://schemas.openxmlformats.org/markup-compatibility/2006" xmlns:p14="http://schemas.microsoft.com/office/powerpoint/2010/main">
    <mc:Choice Requires="p14">
      <p:transition spd="slow" p14:dur="2000" advTm="205606"/>
    </mc:Choice>
    <mc:Fallback xmlns="">
      <p:transition spd="slow" advTm="20560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5A3E7F-883B-B45F-FEE6-DAA0AF96601E}"/>
              </a:ext>
            </a:extLst>
          </p:cNvPr>
          <p:cNvPicPr>
            <a:picLocks noChangeAspect="1"/>
          </p:cNvPicPr>
          <p:nvPr/>
        </p:nvPicPr>
        <p:blipFill rotWithShape="1">
          <a:blip r:embed="rId2"/>
          <a:srcRect l="35616" t="32457" r="24365" b="15209"/>
          <a:stretch/>
        </p:blipFill>
        <p:spPr>
          <a:xfrm>
            <a:off x="158620" y="167950"/>
            <a:ext cx="10730203" cy="6018245"/>
          </a:xfrm>
          <a:prstGeom prst="rect">
            <a:avLst/>
          </a:prstGeom>
        </p:spPr>
      </p:pic>
      <p:sp>
        <p:nvSpPr>
          <p:cNvPr id="5" name="TextBox 4">
            <a:extLst>
              <a:ext uri="{FF2B5EF4-FFF2-40B4-BE49-F238E27FC236}">
                <a16:creationId xmlns:a16="http://schemas.microsoft.com/office/drawing/2014/main" id="{F00A9ACA-4D56-AFE9-E02B-E5BC723A2F9A}"/>
              </a:ext>
            </a:extLst>
          </p:cNvPr>
          <p:cNvSpPr txBox="1"/>
          <p:nvPr/>
        </p:nvSpPr>
        <p:spPr>
          <a:xfrm>
            <a:off x="10991461" y="567908"/>
            <a:ext cx="867746" cy="2554545"/>
          </a:xfrm>
          <a:prstGeom prst="rect">
            <a:avLst/>
          </a:prstGeom>
          <a:noFill/>
        </p:spPr>
        <p:txBody>
          <a:bodyPr wrap="square">
            <a:spAutoFit/>
          </a:bodyPr>
          <a:lstStyle/>
          <a:p>
            <a:r>
              <a:rPr lang="en-GB" sz="1600" dirty="0">
                <a:solidFill>
                  <a:srgbClr val="0070C0"/>
                </a:solidFill>
              </a:rPr>
              <a:t>https://www.shropscommunityhealth.nhs.uk/content/doclib/12250.pdf</a:t>
            </a:r>
          </a:p>
        </p:txBody>
      </p:sp>
    </p:spTree>
    <p:extLst>
      <p:ext uri="{BB962C8B-B14F-4D97-AF65-F5344CB8AC3E}">
        <p14:creationId xmlns:p14="http://schemas.microsoft.com/office/powerpoint/2010/main" val="2821316869"/>
      </p:ext>
    </p:extLst>
  </p:cSld>
  <p:clrMapOvr>
    <a:masterClrMapping/>
  </p:clrMapOvr>
  <mc:AlternateContent xmlns:mc="http://schemas.openxmlformats.org/markup-compatibility/2006" xmlns:p14="http://schemas.microsoft.com/office/powerpoint/2010/main">
    <mc:Choice Requires="p14">
      <p:transition spd="slow" p14:dur="2000" advTm="50233"/>
    </mc:Choice>
    <mc:Fallback xmlns="">
      <p:transition spd="slow" advTm="5023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5FA21F-E2CB-4871-4A10-6E635556D9BA}"/>
              </a:ext>
            </a:extLst>
          </p:cNvPr>
          <p:cNvPicPr>
            <a:picLocks noChangeAspect="1"/>
          </p:cNvPicPr>
          <p:nvPr/>
        </p:nvPicPr>
        <p:blipFill rotWithShape="1">
          <a:blip r:embed="rId2"/>
          <a:srcRect l="59464" t="19456" r="2254" b="24762"/>
          <a:stretch/>
        </p:blipFill>
        <p:spPr>
          <a:xfrm>
            <a:off x="214603" y="242597"/>
            <a:ext cx="10814181" cy="5785273"/>
          </a:xfrm>
          <a:prstGeom prst="rect">
            <a:avLst/>
          </a:prstGeom>
        </p:spPr>
      </p:pic>
    </p:spTree>
    <p:extLst>
      <p:ext uri="{BB962C8B-B14F-4D97-AF65-F5344CB8AC3E}">
        <p14:creationId xmlns:p14="http://schemas.microsoft.com/office/powerpoint/2010/main" val="806181983"/>
      </p:ext>
    </p:extLst>
  </p:cSld>
  <p:clrMapOvr>
    <a:masterClrMapping/>
  </p:clrMapOvr>
  <mc:AlternateContent xmlns:mc="http://schemas.openxmlformats.org/markup-compatibility/2006" xmlns:p14="http://schemas.microsoft.com/office/powerpoint/2010/main">
    <mc:Choice Requires="p14">
      <p:transition spd="slow" p14:dur="2000" advTm="293638"/>
    </mc:Choice>
    <mc:Fallback xmlns="">
      <p:transition spd="slow" advTm="29363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237F9A-EE8F-ED1E-2FA3-36CB0034C8AC}"/>
              </a:ext>
            </a:extLst>
          </p:cNvPr>
          <p:cNvPicPr>
            <a:picLocks noChangeAspect="1"/>
          </p:cNvPicPr>
          <p:nvPr/>
        </p:nvPicPr>
        <p:blipFill rotWithShape="1">
          <a:blip r:embed="rId2"/>
          <a:srcRect l="20970" t="26258" r="41454" b="28571"/>
          <a:stretch/>
        </p:blipFill>
        <p:spPr>
          <a:xfrm>
            <a:off x="149290" y="158619"/>
            <a:ext cx="11318031" cy="5990253"/>
          </a:xfrm>
          <a:prstGeom prst="rect">
            <a:avLst/>
          </a:prstGeom>
        </p:spPr>
      </p:pic>
    </p:spTree>
    <p:extLst>
      <p:ext uri="{BB962C8B-B14F-4D97-AF65-F5344CB8AC3E}">
        <p14:creationId xmlns:p14="http://schemas.microsoft.com/office/powerpoint/2010/main" val="2905032142"/>
      </p:ext>
    </p:extLst>
  </p:cSld>
  <p:clrMapOvr>
    <a:masterClrMapping/>
  </p:clrMapOvr>
  <mc:AlternateContent xmlns:mc="http://schemas.openxmlformats.org/markup-compatibility/2006" xmlns:p14="http://schemas.microsoft.com/office/powerpoint/2010/main">
    <mc:Choice Requires="p14">
      <p:transition spd="slow" p14:dur="2000" advTm="247487"/>
    </mc:Choice>
    <mc:Fallback xmlns="">
      <p:transition spd="slow" advTm="24748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2C012B-1C9D-C81A-1B62-1664E3142DED}"/>
              </a:ext>
            </a:extLst>
          </p:cNvPr>
          <p:cNvPicPr>
            <a:picLocks noChangeAspect="1"/>
          </p:cNvPicPr>
          <p:nvPr/>
        </p:nvPicPr>
        <p:blipFill rotWithShape="1">
          <a:blip r:embed="rId2"/>
          <a:srcRect l="21046" t="48571" r="40918" b="5986"/>
          <a:stretch/>
        </p:blipFill>
        <p:spPr>
          <a:xfrm>
            <a:off x="391884" y="312575"/>
            <a:ext cx="11280711" cy="5931867"/>
          </a:xfrm>
          <a:prstGeom prst="rect">
            <a:avLst/>
          </a:prstGeom>
        </p:spPr>
      </p:pic>
    </p:spTree>
    <p:extLst>
      <p:ext uri="{BB962C8B-B14F-4D97-AF65-F5344CB8AC3E}">
        <p14:creationId xmlns:p14="http://schemas.microsoft.com/office/powerpoint/2010/main" val="3596695360"/>
      </p:ext>
    </p:extLst>
  </p:cSld>
  <p:clrMapOvr>
    <a:masterClrMapping/>
  </p:clrMapOvr>
  <mc:AlternateContent xmlns:mc="http://schemas.openxmlformats.org/markup-compatibility/2006" xmlns:p14="http://schemas.microsoft.com/office/powerpoint/2010/main">
    <mc:Choice Requires="p14">
      <p:transition spd="slow" p14:dur="2000" advTm="47707"/>
    </mc:Choice>
    <mc:Fallback xmlns="">
      <p:transition spd="slow" advTm="4770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EEEA5C-58DF-43CA-1D5D-112F16A0925F}"/>
              </a:ext>
            </a:extLst>
          </p:cNvPr>
          <p:cNvPicPr>
            <a:picLocks noChangeAspect="1"/>
          </p:cNvPicPr>
          <p:nvPr/>
        </p:nvPicPr>
        <p:blipFill rotWithShape="1">
          <a:blip r:embed="rId2"/>
          <a:srcRect l="39337" t="18912" r="17424" b="14014"/>
          <a:stretch/>
        </p:blipFill>
        <p:spPr>
          <a:xfrm>
            <a:off x="410546" y="419877"/>
            <a:ext cx="6419461" cy="5601406"/>
          </a:xfrm>
          <a:prstGeom prst="rect">
            <a:avLst/>
          </a:prstGeom>
        </p:spPr>
      </p:pic>
      <p:sp>
        <p:nvSpPr>
          <p:cNvPr id="5" name="TextBox 4">
            <a:extLst>
              <a:ext uri="{FF2B5EF4-FFF2-40B4-BE49-F238E27FC236}">
                <a16:creationId xmlns:a16="http://schemas.microsoft.com/office/drawing/2014/main" id="{FC0918E9-5E9F-5CDE-1D23-70C85211B8E3}"/>
              </a:ext>
            </a:extLst>
          </p:cNvPr>
          <p:cNvSpPr txBox="1"/>
          <p:nvPr/>
        </p:nvSpPr>
        <p:spPr>
          <a:xfrm>
            <a:off x="7651102" y="1931438"/>
            <a:ext cx="3349689" cy="2800767"/>
          </a:xfrm>
          <a:prstGeom prst="rect">
            <a:avLst/>
          </a:prstGeom>
          <a:noFill/>
        </p:spPr>
        <p:txBody>
          <a:bodyPr wrap="square">
            <a:spAutoFit/>
          </a:bodyPr>
          <a:lstStyle/>
          <a:p>
            <a:r>
              <a:rPr lang="en-GB" sz="1600" dirty="0">
                <a:solidFill>
                  <a:srgbClr val="0070C0"/>
                </a:solidFill>
              </a:rPr>
              <a:t>Shropshire Community Health NHS Trust, Policies, Procedures, Guidelines and Protocols (2021) </a:t>
            </a:r>
            <a:r>
              <a:rPr lang="en-GB" sz="1600" dirty="0">
                <a:solidFill>
                  <a:srgbClr val="0070C0"/>
                </a:solidFill>
                <a:hlinkClick r:id="rId3"/>
              </a:rPr>
              <a:t>https://www.shropscommunityhealth.nhs.uk/content/doclib/12250.pdf</a:t>
            </a:r>
            <a:endParaRPr lang="en-GB" sz="1600" dirty="0">
              <a:solidFill>
                <a:srgbClr val="0070C0"/>
              </a:solidFill>
            </a:endParaRPr>
          </a:p>
          <a:p>
            <a:endParaRPr lang="en-GB" sz="1600" dirty="0">
              <a:solidFill>
                <a:srgbClr val="0070C0"/>
              </a:solidFill>
            </a:endParaRPr>
          </a:p>
          <a:p>
            <a:r>
              <a:rPr lang="en-GB" sz="1600" dirty="0">
                <a:solidFill>
                  <a:srgbClr val="0070C0"/>
                </a:solidFill>
              </a:rPr>
              <a:t>There are numerous guides- this is good and accessible – mostly white skin orientated though, as most unfortunately are, but does attempt to address dark skin.</a:t>
            </a:r>
          </a:p>
        </p:txBody>
      </p:sp>
    </p:spTree>
    <p:extLst>
      <p:ext uri="{BB962C8B-B14F-4D97-AF65-F5344CB8AC3E}">
        <p14:creationId xmlns:p14="http://schemas.microsoft.com/office/powerpoint/2010/main" val="2360506057"/>
      </p:ext>
    </p:extLst>
  </p:cSld>
  <p:clrMapOvr>
    <a:masterClrMapping/>
  </p:clrMapOvr>
  <mc:AlternateContent xmlns:mc="http://schemas.openxmlformats.org/markup-compatibility/2006" xmlns:p14="http://schemas.microsoft.com/office/powerpoint/2010/main">
    <mc:Choice Requires="p14">
      <p:transition spd="slow" p14:dur="2000" advTm="50593"/>
    </mc:Choice>
    <mc:Fallback xmlns="">
      <p:transition spd="slow" advTm="5059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7012D-EA7D-F0FE-C6D1-49DDFF966ACF}"/>
              </a:ext>
            </a:extLst>
          </p:cNvPr>
          <p:cNvSpPr>
            <a:spLocks noGrp="1"/>
          </p:cNvSpPr>
          <p:nvPr>
            <p:ph type="title"/>
          </p:nvPr>
        </p:nvSpPr>
        <p:spPr>
          <a:xfrm>
            <a:off x="838200" y="365125"/>
            <a:ext cx="10515600" cy="493291"/>
          </a:xfrm>
        </p:spPr>
        <p:txBody>
          <a:bodyPr>
            <a:normAutofit fontScale="90000"/>
          </a:bodyPr>
          <a:lstStyle/>
          <a:p>
            <a:r>
              <a:rPr lang="en-GB" dirty="0">
                <a:solidFill>
                  <a:srgbClr val="0070C0"/>
                </a:solidFill>
              </a:rPr>
              <a:t>Summary 1</a:t>
            </a:r>
          </a:p>
        </p:txBody>
      </p:sp>
      <p:sp>
        <p:nvSpPr>
          <p:cNvPr id="3" name="Content Placeholder 2">
            <a:extLst>
              <a:ext uri="{FF2B5EF4-FFF2-40B4-BE49-F238E27FC236}">
                <a16:creationId xmlns:a16="http://schemas.microsoft.com/office/drawing/2014/main" id="{98D0C966-A1AB-EF03-F5D8-0DDE2F955AAC}"/>
              </a:ext>
            </a:extLst>
          </p:cNvPr>
          <p:cNvSpPr>
            <a:spLocks noGrp="1"/>
          </p:cNvSpPr>
          <p:nvPr>
            <p:ph idx="1"/>
          </p:nvPr>
        </p:nvSpPr>
        <p:spPr>
          <a:xfrm>
            <a:off x="233265" y="858416"/>
            <a:ext cx="10860833" cy="5318547"/>
          </a:xfrm>
        </p:spPr>
        <p:txBody>
          <a:bodyPr/>
          <a:lstStyle/>
          <a:p>
            <a:r>
              <a:rPr lang="en-GB" dirty="0">
                <a:solidFill>
                  <a:srgbClr val="0070C0"/>
                </a:solidFill>
              </a:rPr>
              <a:t>NDDs can cause a range of difficulties with personal hygiene and dressing:</a:t>
            </a:r>
          </a:p>
          <a:p>
            <a:r>
              <a:rPr lang="en-GB" dirty="0">
                <a:solidFill>
                  <a:srgbClr val="0070C0"/>
                </a:solidFill>
              </a:rPr>
              <a:t>Reduced mobility and flexibility: reduced ability to move limbs effectively.</a:t>
            </a:r>
          </a:p>
          <a:p>
            <a:r>
              <a:rPr lang="en-GB" dirty="0">
                <a:solidFill>
                  <a:srgbClr val="0070C0"/>
                </a:solidFill>
              </a:rPr>
              <a:t>Loss of coordination and fine motor skills- difficulty with buttons, zips etc.</a:t>
            </a:r>
          </a:p>
          <a:p>
            <a:r>
              <a:rPr lang="en-GB" dirty="0">
                <a:solidFill>
                  <a:srgbClr val="0070C0"/>
                </a:solidFill>
              </a:rPr>
              <a:t>Incontinence: bladder and bowel incontinence challenges management of personal hygiene.</a:t>
            </a:r>
          </a:p>
          <a:p>
            <a:r>
              <a:rPr lang="en-GB" dirty="0">
                <a:solidFill>
                  <a:srgbClr val="0070C0"/>
                </a:solidFill>
              </a:rPr>
              <a:t>Cognitive and behavioural changes. Challenges such as refusing to bath or change clothes- ethical issues around supporting independent choice versus duty of care. </a:t>
            </a:r>
          </a:p>
        </p:txBody>
      </p:sp>
    </p:spTree>
    <p:extLst>
      <p:ext uri="{BB962C8B-B14F-4D97-AF65-F5344CB8AC3E}">
        <p14:creationId xmlns:p14="http://schemas.microsoft.com/office/powerpoint/2010/main" val="2988944054"/>
      </p:ext>
    </p:extLst>
  </p:cSld>
  <p:clrMapOvr>
    <a:masterClrMapping/>
  </p:clrMapOvr>
  <mc:AlternateContent xmlns:mc="http://schemas.openxmlformats.org/markup-compatibility/2006" xmlns:p14="http://schemas.microsoft.com/office/powerpoint/2010/main">
    <mc:Choice Requires="p14">
      <p:transition spd="slow" p14:dur="2000" advTm="213892"/>
    </mc:Choice>
    <mc:Fallback xmlns="">
      <p:transition spd="slow" advTm="21389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BA1B9-C61B-41ED-8D8A-85F3CAF67935}"/>
              </a:ext>
            </a:extLst>
          </p:cNvPr>
          <p:cNvSpPr>
            <a:spLocks noGrp="1"/>
          </p:cNvSpPr>
          <p:nvPr>
            <p:ph type="title"/>
          </p:nvPr>
        </p:nvSpPr>
        <p:spPr/>
        <p:txBody>
          <a:bodyPr/>
          <a:lstStyle/>
          <a:p>
            <a:r>
              <a:rPr lang="en-GB" dirty="0">
                <a:solidFill>
                  <a:srgbClr val="0070C0"/>
                </a:solidFill>
              </a:rPr>
              <a:t>Aims</a:t>
            </a:r>
          </a:p>
        </p:txBody>
      </p:sp>
      <p:sp>
        <p:nvSpPr>
          <p:cNvPr id="3" name="Content Placeholder 2">
            <a:extLst>
              <a:ext uri="{FF2B5EF4-FFF2-40B4-BE49-F238E27FC236}">
                <a16:creationId xmlns:a16="http://schemas.microsoft.com/office/drawing/2014/main" id="{B5C09A44-6A3E-40B9-868A-E19B1E5A515E}"/>
              </a:ext>
            </a:extLst>
          </p:cNvPr>
          <p:cNvSpPr>
            <a:spLocks noGrp="1"/>
          </p:cNvSpPr>
          <p:nvPr>
            <p:ph idx="1"/>
          </p:nvPr>
        </p:nvSpPr>
        <p:spPr/>
        <p:txBody>
          <a:bodyPr>
            <a:normAutofit/>
          </a:bodyPr>
          <a:lstStyle/>
          <a:p>
            <a:r>
              <a:rPr lang="en-US" sz="1800" dirty="0">
                <a:solidFill>
                  <a:srgbClr val="0070C0"/>
                </a:solidFill>
                <a:effectLst/>
                <a:latin typeface="Times New Roman" panose="02020603050405020304" pitchFamily="18" charset="0"/>
                <a:ea typeface="Calibri" panose="020F0502020204030204" pitchFamily="34" charset="0"/>
                <a:cs typeface="Latha" panose="020B0604020202020204" pitchFamily="34" charset="0"/>
              </a:rPr>
              <a:t>Understand the impact of NDDs on Personal Cleansing &amp; Dressing</a:t>
            </a:r>
          </a:p>
          <a:p>
            <a:r>
              <a:rPr lang="en-US" sz="1800" dirty="0">
                <a:solidFill>
                  <a:srgbClr val="0070C0"/>
                </a:solidFill>
                <a:latin typeface="Times New Roman" panose="02020603050405020304" pitchFamily="18" charset="0"/>
                <a:ea typeface="Calibri" panose="020F0502020204030204" pitchFamily="34" charset="0"/>
                <a:cs typeface="Latha" panose="020B0604020202020204" pitchFamily="34" charset="0"/>
              </a:rPr>
              <a:t>Understand the impact of problems with cleansing and dressing on quality of life</a:t>
            </a:r>
          </a:p>
          <a:p>
            <a:r>
              <a:rPr lang="en-US" sz="1800" dirty="0">
                <a:solidFill>
                  <a:srgbClr val="0070C0"/>
                </a:solidFill>
                <a:effectLst/>
                <a:latin typeface="Times New Roman" panose="02020603050405020304" pitchFamily="18" charset="0"/>
                <a:ea typeface="Calibri" panose="020F0502020204030204" pitchFamily="34" charset="0"/>
                <a:cs typeface="Latha" panose="020B0604020202020204" pitchFamily="34" charset="0"/>
              </a:rPr>
              <a:t>Consider impact of problems with cleansing and dressing on caregivers</a:t>
            </a:r>
          </a:p>
          <a:p>
            <a:r>
              <a:rPr lang="en-US" sz="1800" dirty="0">
                <a:solidFill>
                  <a:srgbClr val="0070C0"/>
                </a:solidFill>
                <a:latin typeface="Times New Roman" panose="02020603050405020304" pitchFamily="18" charset="0"/>
                <a:ea typeface="Calibri" panose="020F0502020204030204" pitchFamily="34" charset="0"/>
                <a:cs typeface="Latha" panose="020B0604020202020204" pitchFamily="34" charset="0"/>
              </a:rPr>
              <a:t>Explore ways to address problems with cleansing &amp; dressing, maximizing independence.</a:t>
            </a:r>
            <a:endParaRPr lang="en-US" sz="1800" dirty="0">
              <a:solidFill>
                <a:srgbClr val="0070C0"/>
              </a:solidFill>
              <a:effectLst/>
              <a:latin typeface="Times New Roman" panose="02020603050405020304" pitchFamily="18" charset="0"/>
              <a:ea typeface="Calibri" panose="020F0502020204030204" pitchFamily="34" charset="0"/>
              <a:cs typeface="Latha" panose="020B0604020202020204" pitchFamily="34" charset="0"/>
            </a:endParaRPr>
          </a:p>
          <a:p>
            <a:endParaRPr lang="en-US" sz="1800" dirty="0">
              <a:solidFill>
                <a:srgbClr val="0070C0"/>
              </a:solidFill>
              <a:effectLst/>
              <a:latin typeface="Times New Roman" panose="02020603050405020304" pitchFamily="18" charset="0"/>
              <a:ea typeface="Calibri" panose="020F0502020204030204" pitchFamily="34" charset="0"/>
              <a:cs typeface="Latha" panose="020B0604020202020204" pitchFamily="34" charset="0"/>
            </a:endParaRPr>
          </a:p>
          <a:p>
            <a:pPr marL="0" indent="0">
              <a:buNone/>
            </a:pPr>
            <a:endParaRPr lang="en-GB" dirty="0"/>
          </a:p>
        </p:txBody>
      </p:sp>
    </p:spTree>
    <p:extLst>
      <p:ext uri="{BB962C8B-B14F-4D97-AF65-F5344CB8AC3E}">
        <p14:creationId xmlns:p14="http://schemas.microsoft.com/office/powerpoint/2010/main" val="499373789"/>
      </p:ext>
    </p:extLst>
  </p:cSld>
  <p:clrMapOvr>
    <a:masterClrMapping/>
  </p:clrMapOvr>
  <mc:AlternateContent xmlns:mc="http://schemas.openxmlformats.org/markup-compatibility/2006" xmlns:p14="http://schemas.microsoft.com/office/powerpoint/2010/main">
    <mc:Choice Requires="p14">
      <p:transition spd="slow" p14:dur="2000" advTm="66071"/>
    </mc:Choice>
    <mc:Fallback xmlns="">
      <p:transition spd="slow" advTm="6607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AB7BC-08AE-E1D5-7902-CEBBA0122E8F}"/>
              </a:ext>
            </a:extLst>
          </p:cNvPr>
          <p:cNvSpPr>
            <a:spLocks noGrp="1"/>
          </p:cNvSpPr>
          <p:nvPr>
            <p:ph type="title"/>
          </p:nvPr>
        </p:nvSpPr>
        <p:spPr>
          <a:xfrm>
            <a:off x="838200" y="365125"/>
            <a:ext cx="10515600" cy="390655"/>
          </a:xfrm>
        </p:spPr>
        <p:txBody>
          <a:bodyPr>
            <a:normAutofit fontScale="90000"/>
          </a:bodyPr>
          <a:lstStyle/>
          <a:p>
            <a:r>
              <a:rPr lang="en-GB" dirty="0">
                <a:solidFill>
                  <a:srgbClr val="0070C0"/>
                </a:solidFill>
              </a:rPr>
              <a:t>Summary 2</a:t>
            </a:r>
          </a:p>
        </p:txBody>
      </p:sp>
      <p:sp>
        <p:nvSpPr>
          <p:cNvPr id="3" name="Content Placeholder 2">
            <a:extLst>
              <a:ext uri="{FF2B5EF4-FFF2-40B4-BE49-F238E27FC236}">
                <a16:creationId xmlns:a16="http://schemas.microsoft.com/office/drawing/2014/main" id="{1424B433-2779-66C4-A411-F92B28AFE8D9}"/>
              </a:ext>
            </a:extLst>
          </p:cNvPr>
          <p:cNvSpPr>
            <a:spLocks noGrp="1"/>
          </p:cNvSpPr>
          <p:nvPr>
            <p:ph idx="1"/>
          </p:nvPr>
        </p:nvSpPr>
        <p:spPr>
          <a:xfrm>
            <a:off x="382555" y="839755"/>
            <a:ext cx="11551298" cy="5337208"/>
          </a:xfrm>
        </p:spPr>
        <p:txBody>
          <a:bodyPr/>
          <a:lstStyle/>
          <a:p>
            <a:r>
              <a:rPr lang="en-GB" dirty="0">
                <a:solidFill>
                  <a:srgbClr val="0070C0"/>
                </a:solidFill>
              </a:rPr>
              <a:t>To help address these problems caregivers can:</a:t>
            </a:r>
          </a:p>
          <a:p>
            <a:r>
              <a:rPr lang="en-GB" dirty="0">
                <a:solidFill>
                  <a:srgbClr val="0070C0"/>
                </a:solidFill>
              </a:rPr>
              <a:t>Agree and create a daily routine- this helps people with NDDs maintain independence and feel more in control. </a:t>
            </a:r>
          </a:p>
          <a:p>
            <a:r>
              <a:rPr lang="en-GB" dirty="0">
                <a:solidFill>
                  <a:srgbClr val="0070C0"/>
                </a:solidFill>
              </a:rPr>
              <a:t>Adapt clothing: e.g. elastic waistbands, Velcro fastenings, large buttons.</a:t>
            </a:r>
          </a:p>
          <a:p>
            <a:r>
              <a:rPr lang="en-GB" dirty="0">
                <a:solidFill>
                  <a:srgbClr val="0070C0"/>
                </a:solidFill>
              </a:rPr>
              <a:t>Assistive devices: e.g. grab bars, shower seats, handrails.</a:t>
            </a:r>
          </a:p>
          <a:p>
            <a:r>
              <a:rPr lang="en-GB" dirty="0">
                <a:solidFill>
                  <a:srgbClr val="0070C0"/>
                </a:solidFill>
              </a:rPr>
              <a:t>Gentle encouragement: emphasise independence, e.g. allow the person to finish (example shaving)…</a:t>
            </a:r>
          </a:p>
          <a:p>
            <a:r>
              <a:rPr lang="en-GB" dirty="0">
                <a:solidFill>
                  <a:srgbClr val="0070C0"/>
                </a:solidFill>
              </a:rPr>
              <a:t>Seek professional help:  e.g. from </a:t>
            </a:r>
            <a:r>
              <a:rPr lang="en-GB" dirty="0" err="1">
                <a:solidFill>
                  <a:srgbClr val="0070C0"/>
                </a:solidFill>
              </a:rPr>
              <a:t>Ots</a:t>
            </a:r>
            <a:r>
              <a:rPr lang="en-GB" dirty="0">
                <a:solidFill>
                  <a:srgbClr val="0070C0"/>
                </a:solidFill>
              </a:rPr>
              <a:t>, PTs, SALTs…</a:t>
            </a:r>
          </a:p>
        </p:txBody>
      </p:sp>
    </p:spTree>
    <p:extLst>
      <p:ext uri="{BB962C8B-B14F-4D97-AF65-F5344CB8AC3E}">
        <p14:creationId xmlns:p14="http://schemas.microsoft.com/office/powerpoint/2010/main" val="356423527"/>
      </p:ext>
    </p:extLst>
  </p:cSld>
  <p:clrMapOvr>
    <a:masterClrMapping/>
  </p:clrMapOvr>
  <mc:AlternateContent xmlns:mc="http://schemas.openxmlformats.org/markup-compatibility/2006" xmlns:p14="http://schemas.microsoft.com/office/powerpoint/2010/main">
    <mc:Choice Requires="p14">
      <p:transition spd="slow" p14:dur="2000" advTm="267276"/>
    </mc:Choice>
    <mc:Fallback xmlns="">
      <p:transition spd="slow" advTm="26727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80018-A06A-1628-B075-434C4B9BCF67}"/>
              </a:ext>
            </a:extLst>
          </p:cNvPr>
          <p:cNvSpPr>
            <a:spLocks noGrp="1"/>
          </p:cNvSpPr>
          <p:nvPr>
            <p:ph type="title"/>
          </p:nvPr>
        </p:nvSpPr>
        <p:spPr>
          <a:xfrm>
            <a:off x="838200" y="365125"/>
            <a:ext cx="10515600" cy="577267"/>
          </a:xfrm>
        </p:spPr>
        <p:txBody>
          <a:bodyPr>
            <a:noAutofit/>
          </a:bodyPr>
          <a:lstStyle/>
          <a:p>
            <a:r>
              <a:rPr lang="en-GB" b="1" dirty="0">
                <a:solidFill>
                  <a:srgbClr val="0070C0"/>
                </a:solidFill>
              </a:rPr>
              <a:t>Scenario</a:t>
            </a:r>
          </a:p>
        </p:txBody>
      </p:sp>
      <p:sp>
        <p:nvSpPr>
          <p:cNvPr id="3" name="Content Placeholder 2">
            <a:extLst>
              <a:ext uri="{FF2B5EF4-FFF2-40B4-BE49-F238E27FC236}">
                <a16:creationId xmlns:a16="http://schemas.microsoft.com/office/drawing/2014/main" id="{D04766B3-C716-0D97-C5F1-3ED0862FF061}"/>
              </a:ext>
            </a:extLst>
          </p:cNvPr>
          <p:cNvSpPr>
            <a:spLocks noGrp="1"/>
          </p:cNvSpPr>
          <p:nvPr>
            <p:ph idx="1"/>
          </p:nvPr>
        </p:nvSpPr>
        <p:spPr>
          <a:xfrm>
            <a:off x="436983" y="1069845"/>
            <a:ext cx="11440885" cy="4351338"/>
          </a:xfrm>
        </p:spPr>
        <p:txBody>
          <a:bodyPr>
            <a:normAutofit/>
          </a:bodyPr>
          <a:lstStyle/>
          <a:p>
            <a:r>
              <a:rPr lang="en-GB" sz="1800" dirty="0">
                <a:solidFill>
                  <a:srgbClr val="0070C0"/>
                </a:solidFill>
              </a:rPr>
              <a:t>Mr Johnson has advanced AD. He tells nurses to leave him alone when they suggest helping him wash and dress.  </a:t>
            </a:r>
          </a:p>
          <a:p>
            <a:r>
              <a:rPr lang="en-GB" sz="1800" dirty="0">
                <a:solidFill>
                  <a:srgbClr val="0070C0"/>
                </a:solidFill>
              </a:rPr>
              <a:t>Nurse A emphasises the importance of maintaining and respecting his independence and autonomy. Assist only as necessary – a last resort if at risk.  Being in a bit of a mess is better than others taking over his life.  </a:t>
            </a:r>
          </a:p>
          <a:p>
            <a:r>
              <a:rPr lang="en-GB" sz="1800" dirty="0">
                <a:solidFill>
                  <a:srgbClr val="0070C0"/>
                </a:solidFill>
              </a:rPr>
              <a:t>Nurse B emphasises efficiency and safety.  A strict routine – consistency will help minimize confusion and agitation.  </a:t>
            </a:r>
          </a:p>
          <a:p>
            <a:r>
              <a:rPr lang="en-GB" sz="1800" dirty="0">
                <a:solidFill>
                  <a:srgbClr val="0070C0"/>
                </a:solidFill>
              </a:rPr>
              <a:t>Nurse C emphasises person-centred care- building trust- spending time to establish a bond, always presenting options he can choose from.</a:t>
            </a:r>
          </a:p>
          <a:p>
            <a:r>
              <a:rPr lang="en-GB" sz="1800" dirty="0">
                <a:solidFill>
                  <a:srgbClr val="0070C0"/>
                </a:solidFill>
              </a:rPr>
              <a:t>Nurse D has a behaviour management background, and suggests positive reinforcement with reward systems.</a:t>
            </a:r>
          </a:p>
          <a:p>
            <a:r>
              <a:rPr lang="en-GB" sz="1800" dirty="0">
                <a:solidFill>
                  <a:srgbClr val="0070C0"/>
                </a:solidFill>
              </a:rPr>
              <a:t>Nurse E emphasises a holistic approach.  Incorporate sensory stimulation techniques into the routine- soothing music/ aromatherapy, ensuring the whole washing &amp; dressing procedure is enjoyable and calming.  </a:t>
            </a:r>
          </a:p>
          <a:p>
            <a:r>
              <a:rPr lang="en-GB" sz="1800" dirty="0">
                <a:solidFill>
                  <a:srgbClr val="0070C0"/>
                </a:solidFill>
              </a:rPr>
              <a:t>The team engage in open dialogue and active listening. </a:t>
            </a:r>
          </a:p>
          <a:p>
            <a:r>
              <a:rPr lang="en-GB" sz="1800" dirty="0">
                <a:solidFill>
                  <a:srgbClr val="0070C0"/>
                </a:solidFill>
              </a:rPr>
              <a:t>How should the care plan look? </a:t>
            </a:r>
          </a:p>
        </p:txBody>
      </p:sp>
    </p:spTree>
    <p:extLst>
      <p:ext uri="{BB962C8B-B14F-4D97-AF65-F5344CB8AC3E}">
        <p14:creationId xmlns:p14="http://schemas.microsoft.com/office/powerpoint/2010/main" val="1944187695"/>
      </p:ext>
    </p:extLst>
  </p:cSld>
  <p:clrMapOvr>
    <a:masterClrMapping/>
  </p:clrMapOvr>
  <mc:AlternateContent xmlns:mc="http://schemas.openxmlformats.org/markup-compatibility/2006" xmlns:p14="http://schemas.microsoft.com/office/powerpoint/2010/main">
    <mc:Choice Requires="p14">
      <p:transition spd="slow" p14:dur="2000" advTm="195635"/>
    </mc:Choice>
    <mc:Fallback xmlns="">
      <p:transition spd="slow" advTm="19563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9E7CF-9FD6-5EDC-9B7B-0308D3B684AE}"/>
              </a:ext>
            </a:extLst>
          </p:cNvPr>
          <p:cNvSpPr>
            <a:spLocks noGrp="1"/>
          </p:cNvSpPr>
          <p:nvPr>
            <p:ph type="title"/>
          </p:nvPr>
        </p:nvSpPr>
        <p:spPr>
          <a:xfrm>
            <a:off x="838200" y="234497"/>
            <a:ext cx="10515600" cy="502622"/>
          </a:xfrm>
        </p:spPr>
        <p:txBody>
          <a:bodyPr>
            <a:normAutofit fontScale="90000"/>
          </a:bodyPr>
          <a:lstStyle/>
          <a:p>
            <a:r>
              <a:rPr lang="en-GB" b="1" dirty="0">
                <a:solidFill>
                  <a:srgbClr val="0070C0"/>
                </a:solidFill>
              </a:rPr>
              <a:t>Scenario</a:t>
            </a:r>
          </a:p>
        </p:txBody>
      </p:sp>
      <p:graphicFrame>
        <p:nvGraphicFramePr>
          <p:cNvPr id="4" name="Table 4">
            <a:extLst>
              <a:ext uri="{FF2B5EF4-FFF2-40B4-BE49-F238E27FC236}">
                <a16:creationId xmlns:a16="http://schemas.microsoft.com/office/drawing/2014/main" id="{F71C4D66-6E63-058D-6D1F-998DF0CF9F1D}"/>
              </a:ext>
            </a:extLst>
          </p:cNvPr>
          <p:cNvGraphicFramePr>
            <a:graphicFrameLocks noGrp="1"/>
          </p:cNvGraphicFramePr>
          <p:nvPr>
            <p:extLst>
              <p:ext uri="{D42A27DB-BD31-4B8C-83A1-F6EECF244321}">
                <p14:modId xmlns:p14="http://schemas.microsoft.com/office/powerpoint/2010/main" val="1962308118"/>
              </p:ext>
            </p:extLst>
          </p:nvPr>
        </p:nvGraphicFramePr>
        <p:xfrm>
          <a:off x="233265" y="877078"/>
          <a:ext cx="11588623" cy="5057191"/>
        </p:xfrm>
        <a:graphic>
          <a:graphicData uri="http://schemas.openxmlformats.org/drawingml/2006/table">
            <a:tbl>
              <a:tblPr firstRow="1" bandRow="1">
                <a:tableStyleId>{5C22544A-7EE6-4342-B048-85BDC9FD1C3A}</a:tableStyleId>
              </a:tblPr>
              <a:tblGrid>
                <a:gridCol w="1231641">
                  <a:extLst>
                    <a:ext uri="{9D8B030D-6E8A-4147-A177-3AD203B41FA5}">
                      <a16:colId xmlns:a16="http://schemas.microsoft.com/office/drawing/2014/main" val="2239843345"/>
                    </a:ext>
                  </a:extLst>
                </a:gridCol>
                <a:gridCol w="1268963">
                  <a:extLst>
                    <a:ext uri="{9D8B030D-6E8A-4147-A177-3AD203B41FA5}">
                      <a16:colId xmlns:a16="http://schemas.microsoft.com/office/drawing/2014/main" val="3033212593"/>
                    </a:ext>
                  </a:extLst>
                </a:gridCol>
                <a:gridCol w="7772400">
                  <a:extLst>
                    <a:ext uri="{9D8B030D-6E8A-4147-A177-3AD203B41FA5}">
                      <a16:colId xmlns:a16="http://schemas.microsoft.com/office/drawing/2014/main" val="4214572591"/>
                    </a:ext>
                  </a:extLst>
                </a:gridCol>
                <a:gridCol w="1315619">
                  <a:extLst>
                    <a:ext uri="{9D8B030D-6E8A-4147-A177-3AD203B41FA5}">
                      <a16:colId xmlns:a16="http://schemas.microsoft.com/office/drawing/2014/main" val="3910329941"/>
                    </a:ext>
                  </a:extLst>
                </a:gridCol>
              </a:tblGrid>
              <a:tr h="585064">
                <a:tc>
                  <a:txBody>
                    <a:bodyPr/>
                    <a:lstStyle/>
                    <a:p>
                      <a:r>
                        <a:rPr lang="en-GB" dirty="0"/>
                        <a:t>Problem</a:t>
                      </a:r>
                    </a:p>
                  </a:txBody>
                  <a:tcPr/>
                </a:tc>
                <a:tc>
                  <a:txBody>
                    <a:bodyPr/>
                    <a:lstStyle/>
                    <a:p>
                      <a:r>
                        <a:rPr lang="en-GB" dirty="0"/>
                        <a:t>Goal</a:t>
                      </a:r>
                    </a:p>
                  </a:txBody>
                  <a:tcPr/>
                </a:tc>
                <a:tc>
                  <a:txBody>
                    <a:bodyPr/>
                    <a:lstStyle/>
                    <a:p>
                      <a:r>
                        <a:rPr lang="en-GB" dirty="0"/>
                        <a:t>Intervention</a:t>
                      </a:r>
                    </a:p>
                  </a:txBody>
                  <a:tcPr/>
                </a:tc>
                <a:tc>
                  <a:txBody>
                    <a:bodyPr/>
                    <a:lstStyle/>
                    <a:p>
                      <a:r>
                        <a:rPr lang="en-GB" dirty="0"/>
                        <a:t>Evaluation</a:t>
                      </a:r>
                    </a:p>
                  </a:txBody>
                  <a:tcPr/>
                </a:tc>
                <a:extLst>
                  <a:ext uri="{0D108BD9-81ED-4DB2-BD59-A6C34878D82A}">
                    <a16:rowId xmlns:a16="http://schemas.microsoft.com/office/drawing/2014/main" val="1446091779"/>
                  </a:ext>
                </a:extLst>
              </a:tr>
              <a:tr h="4472127">
                <a:tc>
                  <a:txBody>
                    <a:bodyPr/>
                    <a:lstStyle/>
                    <a:p>
                      <a:endParaRPr lang="en-GB" sz="1600" dirty="0"/>
                    </a:p>
                  </a:txBody>
                  <a:tcPr/>
                </a:tc>
                <a:tc>
                  <a:txBody>
                    <a:bodyPr/>
                    <a:lstStyle/>
                    <a:p>
                      <a:endParaRPr lang="en-GB" sz="1600" dirty="0"/>
                    </a:p>
                  </a:txBody>
                  <a:tcPr/>
                </a:tc>
                <a:tc>
                  <a:txBody>
                    <a:bodyPr/>
                    <a:lstStyle/>
                    <a:p>
                      <a:pPr marL="0" indent="0">
                        <a:buNone/>
                      </a:pPr>
                      <a:endParaRPr lang="en-GB" sz="1600" dirty="0"/>
                    </a:p>
                  </a:txBody>
                  <a:tcPr/>
                </a:tc>
                <a:tc>
                  <a:txBody>
                    <a:bodyPr/>
                    <a:lstStyle/>
                    <a:p>
                      <a:endParaRPr lang="en-GB" sz="1600" dirty="0"/>
                    </a:p>
                  </a:txBody>
                  <a:tcPr/>
                </a:tc>
                <a:extLst>
                  <a:ext uri="{0D108BD9-81ED-4DB2-BD59-A6C34878D82A}">
                    <a16:rowId xmlns:a16="http://schemas.microsoft.com/office/drawing/2014/main" val="2895705277"/>
                  </a:ext>
                </a:extLst>
              </a:tr>
            </a:tbl>
          </a:graphicData>
        </a:graphic>
      </p:graphicFrame>
    </p:spTree>
    <p:extLst>
      <p:ext uri="{BB962C8B-B14F-4D97-AF65-F5344CB8AC3E}">
        <p14:creationId xmlns:p14="http://schemas.microsoft.com/office/powerpoint/2010/main" val="2533945501"/>
      </p:ext>
    </p:extLst>
  </p:cSld>
  <p:clrMapOvr>
    <a:masterClrMapping/>
  </p:clrMapOvr>
  <mc:AlternateContent xmlns:mc="http://schemas.openxmlformats.org/markup-compatibility/2006" xmlns:p14="http://schemas.microsoft.com/office/powerpoint/2010/main">
    <mc:Choice Requires="p14">
      <p:transition spd="slow" p14:dur="2000" advTm="78224"/>
    </mc:Choice>
    <mc:Fallback xmlns="">
      <p:transition spd="slow" advTm="7822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9E7CF-9FD6-5EDC-9B7B-0308D3B684AE}"/>
              </a:ext>
            </a:extLst>
          </p:cNvPr>
          <p:cNvSpPr>
            <a:spLocks noGrp="1"/>
          </p:cNvSpPr>
          <p:nvPr>
            <p:ph type="title"/>
          </p:nvPr>
        </p:nvSpPr>
        <p:spPr>
          <a:xfrm>
            <a:off x="838200" y="234497"/>
            <a:ext cx="10515600" cy="502622"/>
          </a:xfrm>
        </p:spPr>
        <p:txBody>
          <a:bodyPr>
            <a:normAutofit fontScale="90000"/>
          </a:bodyPr>
          <a:lstStyle/>
          <a:p>
            <a:r>
              <a:rPr lang="en-GB" b="1" dirty="0">
                <a:solidFill>
                  <a:srgbClr val="0070C0"/>
                </a:solidFill>
              </a:rPr>
              <a:t>Scenario</a:t>
            </a:r>
          </a:p>
        </p:txBody>
      </p:sp>
      <p:graphicFrame>
        <p:nvGraphicFramePr>
          <p:cNvPr id="4" name="Table 4">
            <a:extLst>
              <a:ext uri="{FF2B5EF4-FFF2-40B4-BE49-F238E27FC236}">
                <a16:creationId xmlns:a16="http://schemas.microsoft.com/office/drawing/2014/main" id="{F71C4D66-6E63-058D-6D1F-998DF0CF9F1D}"/>
              </a:ext>
            </a:extLst>
          </p:cNvPr>
          <p:cNvGraphicFramePr>
            <a:graphicFrameLocks noGrp="1"/>
          </p:cNvGraphicFramePr>
          <p:nvPr>
            <p:extLst>
              <p:ext uri="{D42A27DB-BD31-4B8C-83A1-F6EECF244321}">
                <p14:modId xmlns:p14="http://schemas.microsoft.com/office/powerpoint/2010/main" val="1693328798"/>
              </p:ext>
            </p:extLst>
          </p:nvPr>
        </p:nvGraphicFramePr>
        <p:xfrm>
          <a:off x="233265" y="877078"/>
          <a:ext cx="11588623" cy="5057191"/>
        </p:xfrm>
        <a:graphic>
          <a:graphicData uri="http://schemas.openxmlformats.org/drawingml/2006/table">
            <a:tbl>
              <a:tblPr firstRow="1" bandRow="1">
                <a:tableStyleId>{5C22544A-7EE6-4342-B048-85BDC9FD1C3A}</a:tableStyleId>
              </a:tblPr>
              <a:tblGrid>
                <a:gridCol w="1231641">
                  <a:extLst>
                    <a:ext uri="{9D8B030D-6E8A-4147-A177-3AD203B41FA5}">
                      <a16:colId xmlns:a16="http://schemas.microsoft.com/office/drawing/2014/main" val="2239843345"/>
                    </a:ext>
                  </a:extLst>
                </a:gridCol>
                <a:gridCol w="1268963">
                  <a:extLst>
                    <a:ext uri="{9D8B030D-6E8A-4147-A177-3AD203B41FA5}">
                      <a16:colId xmlns:a16="http://schemas.microsoft.com/office/drawing/2014/main" val="3033212593"/>
                    </a:ext>
                  </a:extLst>
                </a:gridCol>
                <a:gridCol w="7772400">
                  <a:extLst>
                    <a:ext uri="{9D8B030D-6E8A-4147-A177-3AD203B41FA5}">
                      <a16:colId xmlns:a16="http://schemas.microsoft.com/office/drawing/2014/main" val="4214572591"/>
                    </a:ext>
                  </a:extLst>
                </a:gridCol>
                <a:gridCol w="1315619">
                  <a:extLst>
                    <a:ext uri="{9D8B030D-6E8A-4147-A177-3AD203B41FA5}">
                      <a16:colId xmlns:a16="http://schemas.microsoft.com/office/drawing/2014/main" val="3910329941"/>
                    </a:ext>
                  </a:extLst>
                </a:gridCol>
              </a:tblGrid>
              <a:tr h="585064">
                <a:tc>
                  <a:txBody>
                    <a:bodyPr/>
                    <a:lstStyle/>
                    <a:p>
                      <a:r>
                        <a:rPr lang="en-GB" dirty="0"/>
                        <a:t>Problem</a:t>
                      </a:r>
                    </a:p>
                  </a:txBody>
                  <a:tcPr/>
                </a:tc>
                <a:tc>
                  <a:txBody>
                    <a:bodyPr/>
                    <a:lstStyle/>
                    <a:p>
                      <a:r>
                        <a:rPr lang="en-GB" dirty="0"/>
                        <a:t>Goal</a:t>
                      </a:r>
                    </a:p>
                  </a:txBody>
                  <a:tcPr/>
                </a:tc>
                <a:tc>
                  <a:txBody>
                    <a:bodyPr/>
                    <a:lstStyle/>
                    <a:p>
                      <a:r>
                        <a:rPr lang="en-GB" dirty="0"/>
                        <a:t>Intervention</a:t>
                      </a:r>
                    </a:p>
                  </a:txBody>
                  <a:tcPr/>
                </a:tc>
                <a:tc>
                  <a:txBody>
                    <a:bodyPr/>
                    <a:lstStyle/>
                    <a:p>
                      <a:r>
                        <a:rPr lang="en-GB" dirty="0"/>
                        <a:t>Evaluation</a:t>
                      </a:r>
                    </a:p>
                  </a:txBody>
                  <a:tcPr/>
                </a:tc>
                <a:extLst>
                  <a:ext uri="{0D108BD9-81ED-4DB2-BD59-A6C34878D82A}">
                    <a16:rowId xmlns:a16="http://schemas.microsoft.com/office/drawing/2014/main" val="1446091779"/>
                  </a:ext>
                </a:extLst>
              </a:tr>
              <a:tr h="4472127">
                <a:tc>
                  <a:txBody>
                    <a:bodyPr/>
                    <a:lstStyle/>
                    <a:p>
                      <a:r>
                        <a:rPr lang="en-GB" sz="1600" dirty="0"/>
                        <a:t>Mr Johnson tends to refuse assistance for personal hygiene despite being unable to adequately maintain cleanliness and grooming.</a:t>
                      </a:r>
                    </a:p>
                  </a:txBody>
                  <a:tcPr/>
                </a:tc>
                <a:tc>
                  <a:txBody>
                    <a:bodyPr/>
                    <a:lstStyle/>
                    <a:p>
                      <a:r>
                        <a:rPr lang="en-GB" sz="1600" dirty="0"/>
                        <a:t>To ensure Mr Johnson maintains optimal personal hygiene while respecting his autonomy and dignity.</a:t>
                      </a:r>
                    </a:p>
                  </a:txBody>
                  <a:tcPr/>
                </a:tc>
                <a:tc>
                  <a:txBody>
                    <a:bodyPr/>
                    <a:lstStyle/>
                    <a:p>
                      <a:pPr marL="342900" indent="-342900">
                        <a:buAutoNum type="arabicPeriod"/>
                      </a:pPr>
                      <a:r>
                        <a:rPr lang="en-GB" sz="1600" dirty="0"/>
                        <a:t>Establish trust &amp; communicating- engage in regular conversations to build rapport &amp; trust.  Listen carefully to concerns and preferences regarding personal hygiene.</a:t>
                      </a:r>
                    </a:p>
                    <a:p>
                      <a:pPr marL="342900" indent="-342900">
                        <a:buAutoNum type="arabicPeriod"/>
                      </a:pPr>
                      <a:r>
                        <a:rPr lang="en-GB" sz="1600" dirty="0"/>
                        <a:t>Individualised approach- Assess Mr Johnson’s capabilities &amp; limitations related to personal hygiene.  Identify specific tasks he can safely and independently perform.</a:t>
                      </a:r>
                    </a:p>
                    <a:p>
                      <a:pPr marL="342900" indent="-342900">
                        <a:buAutoNum type="arabicPeriod"/>
                      </a:pPr>
                      <a:r>
                        <a:rPr lang="en-GB" sz="1600" dirty="0"/>
                        <a:t>Education – provide clear, simple instructions and explanations about the importance of personal hygiene.  Educate Mr Johnson about potential health risks and discomfort associated with inadequate hygiene.</a:t>
                      </a:r>
                    </a:p>
                    <a:p>
                      <a:pPr marL="342900" indent="-342900">
                        <a:buAutoNum type="arabicPeriod"/>
                      </a:pPr>
                      <a:r>
                        <a:rPr lang="en-GB" sz="1600" dirty="0"/>
                        <a:t>Respectful assistance- Offer assistance while respecting autonomy, allow him to participate as far as possible, with support as needed. </a:t>
                      </a:r>
                    </a:p>
                    <a:p>
                      <a:pPr marL="342900" indent="-342900">
                        <a:buAutoNum type="arabicPeriod"/>
                      </a:pPr>
                      <a:r>
                        <a:rPr lang="en-GB" sz="1600" dirty="0"/>
                        <a:t>Positive reinforcement – Implement a rewards system for cooperation for personal hygiene tasks. Offer praise and encouragement when he accepts assistance and engages in hygiene practices.</a:t>
                      </a:r>
                    </a:p>
                    <a:p>
                      <a:pPr marL="342900" indent="-342900">
                        <a:buAutoNum type="arabicPeriod"/>
                      </a:pPr>
                      <a:r>
                        <a:rPr lang="en-GB" sz="1600" dirty="0"/>
                        <a:t>Sensory stimulation – Create a soothing and comfortable environment during personal hygiene routines.  Incorporate sensory techniques such as calming music or aromatherapy to reduce anxiety and promote relaxation. </a:t>
                      </a:r>
                    </a:p>
                    <a:p>
                      <a:pPr marL="0" indent="0">
                        <a:buNone/>
                      </a:pPr>
                      <a:endParaRPr lang="en-GB" sz="1600" dirty="0"/>
                    </a:p>
                  </a:txBody>
                  <a:tcPr/>
                </a:tc>
                <a:tc>
                  <a:txBody>
                    <a:bodyPr/>
                    <a:lstStyle/>
                    <a:p>
                      <a:r>
                        <a:rPr lang="en-GB" sz="1600" dirty="0"/>
                        <a:t>Each intervention will be evaluated weekly over three months until (date), and modified according to Mr Johnson’s responses and evolving needs. </a:t>
                      </a:r>
                    </a:p>
                  </a:txBody>
                  <a:tcPr/>
                </a:tc>
                <a:extLst>
                  <a:ext uri="{0D108BD9-81ED-4DB2-BD59-A6C34878D82A}">
                    <a16:rowId xmlns:a16="http://schemas.microsoft.com/office/drawing/2014/main" val="2895705277"/>
                  </a:ext>
                </a:extLst>
              </a:tr>
            </a:tbl>
          </a:graphicData>
        </a:graphic>
      </p:graphicFrame>
    </p:spTree>
    <p:extLst>
      <p:ext uri="{BB962C8B-B14F-4D97-AF65-F5344CB8AC3E}">
        <p14:creationId xmlns:p14="http://schemas.microsoft.com/office/powerpoint/2010/main" val="2102469368"/>
      </p:ext>
    </p:extLst>
  </p:cSld>
  <p:clrMapOvr>
    <a:masterClrMapping/>
  </p:clrMapOvr>
  <mc:AlternateContent xmlns:mc="http://schemas.openxmlformats.org/markup-compatibility/2006" xmlns:p14="http://schemas.microsoft.com/office/powerpoint/2010/main">
    <mc:Choice Requires="p14">
      <p:transition spd="slow" p14:dur="2000" advTm="448879"/>
    </mc:Choice>
    <mc:Fallback xmlns="">
      <p:transition spd="slow" advTm="44887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A963E-6584-4E9A-AE49-DEA23C9833E0}"/>
              </a:ext>
            </a:extLst>
          </p:cNvPr>
          <p:cNvSpPr>
            <a:spLocks noGrp="1"/>
          </p:cNvSpPr>
          <p:nvPr>
            <p:ph type="title"/>
          </p:nvPr>
        </p:nvSpPr>
        <p:spPr/>
        <p:txBody>
          <a:bodyPr/>
          <a:lstStyle/>
          <a:p>
            <a:r>
              <a:rPr lang="en-GB" dirty="0">
                <a:solidFill>
                  <a:schemeClr val="accent1"/>
                </a:solidFill>
              </a:rPr>
              <a:t>References</a:t>
            </a:r>
          </a:p>
        </p:txBody>
      </p:sp>
      <p:sp>
        <p:nvSpPr>
          <p:cNvPr id="3" name="Content Placeholder 2">
            <a:extLst>
              <a:ext uri="{FF2B5EF4-FFF2-40B4-BE49-F238E27FC236}">
                <a16:creationId xmlns:a16="http://schemas.microsoft.com/office/drawing/2014/main" id="{EB629E32-5673-117B-C0D1-251C562FB317}"/>
              </a:ext>
            </a:extLst>
          </p:cNvPr>
          <p:cNvSpPr>
            <a:spLocks noGrp="1"/>
          </p:cNvSpPr>
          <p:nvPr>
            <p:ph idx="1"/>
          </p:nvPr>
        </p:nvSpPr>
        <p:spPr/>
        <p:txBody>
          <a:bodyPr/>
          <a:lstStyle/>
          <a:p>
            <a:r>
              <a:rPr lang="en-GB" sz="1600" dirty="0">
                <a:solidFill>
                  <a:srgbClr val="0070C0"/>
                </a:solidFill>
              </a:rPr>
              <a:t>Eastleigh Care Homes (2023) What is the most suitable clothing for your relative in a nursing home? https://eastleighcarehomes.co.uk/blog/what-is-the-most-suitable-clothing-for-your-relative-in-a-nursing-home/</a:t>
            </a:r>
          </a:p>
          <a:p>
            <a:r>
              <a:rPr lang="en-GB" sz="1600" dirty="0">
                <a:solidFill>
                  <a:srgbClr val="0070C0"/>
                </a:solidFill>
              </a:rPr>
              <a:t>Judy-waterlow.co.uk (2023) Pressure Ulcer Risk Assessment and Prevention, http://www.judy-waterlow.co.uk/index.htm</a:t>
            </a:r>
          </a:p>
          <a:p>
            <a:r>
              <a:rPr lang="en-GB" sz="1600" dirty="0">
                <a:solidFill>
                  <a:srgbClr val="0070C0"/>
                </a:solidFill>
              </a:rPr>
              <a:t>Shropshire Community Health NHS Trust, Policies, Procedures, Guidelines and Protocols (2021) </a:t>
            </a:r>
            <a:r>
              <a:rPr lang="en-GB" sz="1600" dirty="0">
                <a:solidFill>
                  <a:srgbClr val="0070C0"/>
                </a:solidFill>
                <a:hlinkClick r:id="rId2"/>
              </a:rPr>
              <a:t>https://www.shropscommunityhealth.nhs.uk/content/doclib/12250.pdf</a:t>
            </a:r>
            <a:endParaRPr lang="en-GB" sz="1600" dirty="0">
              <a:solidFill>
                <a:srgbClr val="0070C0"/>
              </a:solidFill>
            </a:endParaRPr>
          </a:p>
          <a:p>
            <a:r>
              <a:rPr lang="en-GB" sz="1600" dirty="0">
                <a:solidFill>
                  <a:srgbClr val="0070C0"/>
                </a:solidFill>
              </a:rPr>
              <a:t>The Memory </a:t>
            </a:r>
            <a:r>
              <a:rPr lang="en-GB" sz="1600" dirty="0" err="1">
                <a:solidFill>
                  <a:srgbClr val="0070C0"/>
                </a:solidFill>
              </a:rPr>
              <a:t>Center</a:t>
            </a:r>
            <a:r>
              <a:rPr lang="en-GB" sz="1600" dirty="0">
                <a:solidFill>
                  <a:srgbClr val="0070C0"/>
                </a:solidFill>
              </a:rPr>
              <a:t> (2016) Dressing and Bathing Someone with Alzheimer’s, </a:t>
            </a:r>
            <a:r>
              <a:rPr lang="en-GB" sz="1600" dirty="0">
                <a:solidFill>
                  <a:srgbClr val="0070C0"/>
                </a:solidFill>
                <a:hlinkClick r:id="rId3"/>
              </a:rPr>
              <a:t>https://www.thememorycenter.com/dressing-and-bathing-someone-with-alzheimers/</a:t>
            </a:r>
            <a:endParaRPr lang="en-GB" sz="1600" dirty="0">
              <a:solidFill>
                <a:srgbClr val="0070C0"/>
              </a:solidFill>
            </a:endParaRPr>
          </a:p>
          <a:p>
            <a:endParaRPr lang="en-GB" sz="1600" dirty="0">
              <a:solidFill>
                <a:srgbClr val="0070C0"/>
              </a:solidFill>
            </a:endParaRPr>
          </a:p>
          <a:p>
            <a:endParaRPr lang="en-GB" sz="1600" dirty="0">
              <a:solidFill>
                <a:srgbClr val="0070C0"/>
              </a:solidFill>
            </a:endParaRPr>
          </a:p>
          <a:p>
            <a:endParaRPr lang="en-GB" sz="1600" dirty="0">
              <a:solidFill>
                <a:srgbClr val="0070C0"/>
              </a:solidFill>
            </a:endParaRPr>
          </a:p>
          <a:p>
            <a:endParaRPr lang="en-GB" dirty="0">
              <a:solidFill>
                <a:schemeClr val="accent1"/>
              </a:solidFill>
            </a:endParaRPr>
          </a:p>
        </p:txBody>
      </p:sp>
    </p:spTree>
    <p:extLst>
      <p:ext uri="{BB962C8B-B14F-4D97-AF65-F5344CB8AC3E}">
        <p14:creationId xmlns:p14="http://schemas.microsoft.com/office/powerpoint/2010/main" val="55806477"/>
      </p:ext>
    </p:extLst>
  </p:cSld>
  <p:clrMapOvr>
    <a:masterClrMapping/>
  </p:clrMapOvr>
  <mc:AlternateContent xmlns:mc="http://schemas.openxmlformats.org/markup-compatibility/2006" xmlns:p14="http://schemas.microsoft.com/office/powerpoint/2010/main">
    <mc:Choice Requires="p14">
      <p:transition spd="slow" p14:dur="2000" advTm="16692"/>
    </mc:Choice>
    <mc:Fallback xmlns="">
      <p:transition spd="slow" advTm="1669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8A3B-B979-C0E1-D1F5-85BE2A072B0E}"/>
              </a:ext>
            </a:extLst>
          </p:cNvPr>
          <p:cNvSpPr>
            <a:spLocks noGrp="1"/>
          </p:cNvSpPr>
          <p:nvPr>
            <p:ph type="title"/>
          </p:nvPr>
        </p:nvSpPr>
        <p:spPr/>
        <p:txBody>
          <a:bodyPr/>
          <a:lstStyle/>
          <a:p>
            <a:r>
              <a:rPr lang="en-US" dirty="0">
                <a:solidFill>
                  <a:srgbClr val="0070C0"/>
                </a:solidFill>
              </a:rPr>
              <a:t>Any questions?</a:t>
            </a:r>
          </a:p>
        </p:txBody>
      </p:sp>
      <p:pic>
        <p:nvPicPr>
          <p:cNvPr id="1026" name="Picture 2" descr="1,000+ Free Questions &amp; Question Mark Images - Pixabay">
            <a:extLst>
              <a:ext uri="{FF2B5EF4-FFF2-40B4-BE49-F238E27FC236}">
                <a16:creationId xmlns:a16="http://schemas.microsoft.com/office/drawing/2014/main" id="{E5BF4FE9-F1A6-6DC9-FC0F-56DD57AB9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370" y="1270517"/>
            <a:ext cx="4618653" cy="4618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504706"/>
      </p:ext>
    </p:extLst>
  </p:cSld>
  <p:clrMapOvr>
    <a:masterClrMapping/>
  </p:clrMapOvr>
  <mc:AlternateContent xmlns:mc="http://schemas.openxmlformats.org/markup-compatibility/2006" xmlns:p14="http://schemas.microsoft.com/office/powerpoint/2010/main">
    <mc:Choice Requires="p14">
      <p:transition spd="slow" p14:dur="2000" advTm="26879"/>
    </mc:Choice>
    <mc:Fallback xmlns="">
      <p:transition spd="slow" advTm="2687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9DFBA-4A88-CF3F-A759-3E072FA860F8}"/>
              </a:ext>
            </a:extLst>
          </p:cNvPr>
          <p:cNvSpPr>
            <a:spLocks noGrp="1"/>
          </p:cNvSpPr>
          <p:nvPr>
            <p:ph type="title"/>
          </p:nvPr>
        </p:nvSpPr>
        <p:spPr/>
        <p:txBody>
          <a:bodyPr/>
          <a:lstStyle/>
          <a:p>
            <a:r>
              <a:rPr lang="en-US" dirty="0">
                <a:solidFill>
                  <a:srgbClr val="0070C0"/>
                </a:solidFill>
              </a:rPr>
              <a:t>Thank you </a:t>
            </a:r>
          </a:p>
        </p:txBody>
      </p:sp>
      <p:pic>
        <p:nvPicPr>
          <p:cNvPr id="2050" name="Picture 2" descr="Thank You&quot; and &quot;Questions?&quot; - Two Slides You Can Lose">
            <a:extLst>
              <a:ext uri="{FF2B5EF4-FFF2-40B4-BE49-F238E27FC236}">
                <a16:creationId xmlns:a16="http://schemas.microsoft.com/office/drawing/2014/main" id="{B1618645-0E7A-4BFA-C688-8F77C3206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804" y="1507380"/>
            <a:ext cx="6096000"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193478"/>
      </p:ext>
    </p:extLst>
  </p:cSld>
  <p:clrMapOvr>
    <a:masterClrMapping/>
  </p:clrMapOvr>
  <mc:AlternateContent xmlns:mc="http://schemas.openxmlformats.org/markup-compatibility/2006" xmlns:p14="http://schemas.microsoft.com/office/powerpoint/2010/main">
    <mc:Choice Requires="p14">
      <p:transition spd="slow" p14:dur="2000" advTm="76226"/>
    </mc:Choice>
    <mc:Fallback xmlns="">
      <p:transition spd="slow" advTm="7622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B1361-F6BC-6C64-F87C-48C830FE4AF7}"/>
              </a:ext>
            </a:extLst>
          </p:cNvPr>
          <p:cNvSpPr>
            <a:spLocks noGrp="1"/>
          </p:cNvSpPr>
          <p:nvPr>
            <p:ph type="title"/>
          </p:nvPr>
        </p:nvSpPr>
        <p:spPr/>
        <p:txBody>
          <a:bodyPr/>
          <a:lstStyle/>
          <a:p>
            <a:r>
              <a:rPr lang="en-GB" b="1" dirty="0">
                <a:solidFill>
                  <a:srgbClr val="0070C0"/>
                </a:solidFill>
              </a:rPr>
              <a:t>Duration – 2 hours 30 minutes</a:t>
            </a:r>
            <a:endParaRPr lang="en-GB" sz="2400" b="1" dirty="0">
              <a:solidFill>
                <a:srgbClr val="0070C0"/>
              </a:solidFill>
            </a:endParaRPr>
          </a:p>
        </p:txBody>
      </p:sp>
      <p:sp>
        <p:nvSpPr>
          <p:cNvPr id="3" name="Content Placeholder 2">
            <a:extLst>
              <a:ext uri="{FF2B5EF4-FFF2-40B4-BE49-F238E27FC236}">
                <a16:creationId xmlns:a16="http://schemas.microsoft.com/office/drawing/2014/main" id="{939F75D1-2B1C-FF43-FA01-C25C2CD183F6}"/>
              </a:ext>
            </a:extLst>
          </p:cNvPr>
          <p:cNvSpPr>
            <a:spLocks noGrp="1"/>
          </p:cNvSpPr>
          <p:nvPr>
            <p:ph idx="1"/>
          </p:nvPr>
        </p:nvSpPr>
        <p:spPr/>
        <p:txBody>
          <a:bodyPr/>
          <a:lstStyle/>
          <a:p>
            <a:r>
              <a:rPr lang="en-GB" dirty="0">
                <a:solidFill>
                  <a:srgbClr val="0070C0"/>
                </a:solidFill>
              </a:rPr>
              <a:t>Recorded lecture time-       				1 hour, 30 minutes</a:t>
            </a:r>
          </a:p>
          <a:p>
            <a:r>
              <a:rPr lang="en-GB" dirty="0">
                <a:solidFill>
                  <a:srgbClr val="0070C0"/>
                </a:solidFill>
              </a:rPr>
              <a:t>Activity 1 – slide 7 – case scenario discussion          	     5 minutes</a:t>
            </a:r>
          </a:p>
          <a:p>
            <a:r>
              <a:rPr lang="en-GB" dirty="0">
                <a:solidFill>
                  <a:srgbClr val="0070C0"/>
                </a:solidFill>
              </a:rPr>
              <a:t>Tutor-led discussion of activity 1				     5 minutes</a:t>
            </a:r>
          </a:p>
          <a:p>
            <a:r>
              <a:rPr lang="en-GB" dirty="0">
                <a:solidFill>
                  <a:srgbClr val="0070C0"/>
                </a:solidFill>
              </a:rPr>
              <a:t>Activity 2 – slide 22 – care plan				    20 minutes</a:t>
            </a:r>
          </a:p>
          <a:p>
            <a:r>
              <a:rPr lang="en-GB" dirty="0">
                <a:solidFill>
                  <a:srgbClr val="0070C0"/>
                </a:solidFill>
              </a:rPr>
              <a:t>Tutor-led discussion of activity 2 				    20 minutes</a:t>
            </a:r>
          </a:p>
          <a:p>
            <a:r>
              <a:rPr lang="en-GB" dirty="0">
                <a:solidFill>
                  <a:srgbClr val="0070C0"/>
                </a:solidFill>
              </a:rPr>
              <a:t>Questions / tutor-led discussion 				    10 minutes</a:t>
            </a:r>
          </a:p>
          <a:p>
            <a:endParaRPr lang="en-GB" dirty="0">
              <a:solidFill>
                <a:srgbClr val="0070C0"/>
              </a:solidFill>
            </a:endParaRPr>
          </a:p>
          <a:p>
            <a:r>
              <a:rPr lang="en-GB" dirty="0">
                <a:solidFill>
                  <a:srgbClr val="0070C0"/>
                </a:solidFill>
              </a:rPr>
              <a:t>Total duration - 						2hrs, 30 minutes</a:t>
            </a:r>
          </a:p>
        </p:txBody>
      </p:sp>
    </p:spTree>
    <p:extLst>
      <p:ext uri="{BB962C8B-B14F-4D97-AF65-F5344CB8AC3E}">
        <p14:creationId xmlns:p14="http://schemas.microsoft.com/office/powerpoint/2010/main" val="3393166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C8F3-354E-0F88-EAC4-9AEF820B49E2}"/>
              </a:ext>
            </a:extLst>
          </p:cNvPr>
          <p:cNvSpPr>
            <a:spLocks noGrp="1"/>
          </p:cNvSpPr>
          <p:nvPr>
            <p:ph type="title"/>
          </p:nvPr>
        </p:nvSpPr>
        <p:spPr>
          <a:xfrm>
            <a:off x="838200" y="559836"/>
            <a:ext cx="10515600" cy="615821"/>
          </a:xfrm>
        </p:spPr>
        <p:txBody>
          <a:bodyPr>
            <a:normAutofit fontScale="90000"/>
          </a:bodyPr>
          <a:lstStyle/>
          <a:p>
            <a:r>
              <a:rPr lang="en-GB" dirty="0">
                <a:solidFill>
                  <a:srgbClr val="0070C0"/>
                </a:solidFill>
              </a:rPr>
              <a:t>Some tips from ‘Eastleigh Care Homes’ UK</a:t>
            </a:r>
            <a:br>
              <a:rPr lang="en-GB" dirty="0">
                <a:solidFill>
                  <a:srgbClr val="0070C0"/>
                </a:solidFill>
              </a:rPr>
            </a:br>
            <a:r>
              <a:rPr lang="en-GB" sz="1800" dirty="0">
                <a:solidFill>
                  <a:srgbClr val="0070C0"/>
                </a:solidFill>
              </a:rPr>
              <a:t>https://eastleighcarehomes.co.uk/blog/what-is-the-most-suitable-clothing-for-your-relative-in-a-nursing-home/</a:t>
            </a:r>
            <a:br>
              <a:rPr lang="en-GB" sz="4400" dirty="0">
                <a:solidFill>
                  <a:srgbClr val="0070C0"/>
                </a:solidFill>
              </a:rPr>
            </a:br>
            <a:endParaRPr lang="en-GB" dirty="0">
              <a:solidFill>
                <a:srgbClr val="0070C0"/>
              </a:solidFill>
            </a:endParaRPr>
          </a:p>
        </p:txBody>
      </p:sp>
      <p:sp>
        <p:nvSpPr>
          <p:cNvPr id="3" name="Content Placeholder 2">
            <a:extLst>
              <a:ext uri="{FF2B5EF4-FFF2-40B4-BE49-F238E27FC236}">
                <a16:creationId xmlns:a16="http://schemas.microsoft.com/office/drawing/2014/main" id="{8F19DFC3-46FD-1033-E387-502FDD759D67}"/>
              </a:ext>
            </a:extLst>
          </p:cNvPr>
          <p:cNvSpPr>
            <a:spLocks noGrp="1"/>
          </p:cNvSpPr>
          <p:nvPr>
            <p:ph idx="1"/>
          </p:nvPr>
        </p:nvSpPr>
        <p:spPr>
          <a:xfrm>
            <a:off x="362339" y="1489722"/>
            <a:ext cx="7578012" cy="4407225"/>
          </a:xfrm>
        </p:spPr>
        <p:txBody>
          <a:bodyPr>
            <a:normAutofit fontScale="70000" lnSpcReduction="20000"/>
          </a:bodyPr>
          <a:lstStyle/>
          <a:p>
            <a:pPr algn="l" fontAlgn="base"/>
            <a:r>
              <a:rPr lang="en-GB" i="0" dirty="0">
                <a:solidFill>
                  <a:srgbClr val="0070C0"/>
                </a:solidFill>
                <a:effectLst/>
                <a:latin typeface="Nunito Sans" panose="020B0604020202020204" pitchFamily="2" charset="0"/>
              </a:rPr>
              <a:t>Needs will vary from person to person. However, there are some common issues:</a:t>
            </a:r>
          </a:p>
          <a:p>
            <a:pPr algn="l" fontAlgn="base">
              <a:buFont typeface="Arial" panose="020B0604020202020204" pitchFamily="34" charset="0"/>
              <a:buChar char="•"/>
            </a:pPr>
            <a:r>
              <a:rPr lang="en-GB" i="0" dirty="0">
                <a:solidFill>
                  <a:srgbClr val="0070C0"/>
                </a:solidFill>
                <a:effectLst/>
                <a:latin typeface="inherit"/>
              </a:rPr>
              <a:t>Help with dressing: </a:t>
            </a:r>
            <a:r>
              <a:rPr lang="en-GB" i="0" dirty="0">
                <a:solidFill>
                  <a:srgbClr val="0070C0"/>
                </a:solidFill>
                <a:effectLst/>
                <a:latin typeface="Nunito Sans" panose="020B0604020202020204" pitchFamily="2" charset="0"/>
              </a:rPr>
              <a:t>… clothes with easy fastenings, and complete opening are appropriate. Buttoned shirts and blouses, and button front dresses are good examples.</a:t>
            </a:r>
          </a:p>
          <a:p>
            <a:pPr algn="l" fontAlgn="base">
              <a:buFont typeface="Arial" panose="020B0604020202020204" pitchFamily="34" charset="0"/>
              <a:buChar char="•"/>
            </a:pPr>
            <a:r>
              <a:rPr lang="en-GB" i="0" dirty="0">
                <a:solidFill>
                  <a:srgbClr val="0070C0"/>
                </a:solidFill>
                <a:effectLst/>
                <a:latin typeface="inherit"/>
              </a:rPr>
              <a:t>Delicate skin:</a:t>
            </a:r>
            <a:r>
              <a:rPr lang="en-GB" i="0" dirty="0">
                <a:solidFill>
                  <a:srgbClr val="0070C0"/>
                </a:solidFill>
                <a:effectLst/>
                <a:latin typeface="Nunito Sans" panose="020B0604020202020204" pitchFamily="2" charset="0"/>
              </a:rPr>
              <a:t> …elasticated socks, for example, are too constricting and can cause damage.</a:t>
            </a:r>
          </a:p>
          <a:p>
            <a:pPr algn="l" fontAlgn="base">
              <a:buFont typeface="Arial" panose="020B0604020202020204" pitchFamily="34" charset="0"/>
              <a:buChar char="•"/>
            </a:pPr>
            <a:r>
              <a:rPr lang="en-GB" i="0" dirty="0">
                <a:solidFill>
                  <a:srgbClr val="0070C0"/>
                </a:solidFill>
                <a:effectLst/>
                <a:latin typeface="inherit"/>
              </a:rPr>
              <a:t>Help with toileting:</a:t>
            </a:r>
            <a:r>
              <a:rPr lang="en-GB" i="0" dirty="0">
                <a:solidFill>
                  <a:srgbClr val="0070C0"/>
                </a:solidFill>
                <a:effectLst/>
                <a:latin typeface="Nunito Sans" panose="020B0604020202020204" pitchFamily="2" charset="0"/>
              </a:rPr>
              <a:t> Clothing should be as easy to undo as possible to allow for speed, but also serve to ensure dignity as much as possible. Fiddly fastenings, such as buckles, can cause distress and unnecessary accidents.</a:t>
            </a:r>
          </a:p>
          <a:p>
            <a:pPr algn="l" fontAlgn="base">
              <a:buFont typeface="Arial" panose="020B0604020202020204" pitchFamily="34" charset="0"/>
              <a:buChar char="•"/>
            </a:pPr>
            <a:r>
              <a:rPr lang="en-GB" i="0" dirty="0">
                <a:solidFill>
                  <a:srgbClr val="0070C0"/>
                </a:solidFill>
                <a:effectLst/>
                <a:latin typeface="inherit"/>
              </a:rPr>
              <a:t>Incontinence:</a:t>
            </a:r>
            <a:r>
              <a:rPr lang="en-GB" i="0" dirty="0">
                <a:solidFill>
                  <a:srgbClr val="0070C0"/>
                </a:solidFill>
                <a:effectLst/>
                <a:latin typeface="Nunito Sans" panose="020B0604020202020204" pitchFamily="2" charset="0"/>
              </a:rPr>
              <a:t> If incontinence is an issue then you will need to ensure…plenty of sets of underwear and nightwear to allow for changes as needed.</a:t>
            </a:r>
          </a:p>
          <a:p>
            <a:pPr algn="l" fontAlgn="base">
              <a:buFont typeface="Arial" panose="020B0604020202020204" pitchFamily="34" charset="0"/>
              <a:buChar char="•"/>
            </a:pPr>
            <a:r>
              <a:rPr lang="en-GB" i="0" dirty="0">
                <a:solidFill>
                  <a:srgbClr val="0070C0"/>
                </a:solidFill>
                <a:effectLst/>
                <a:latin typeface="inherit"/>
              </a:rPr>
              <a:t>A word on shoes:</a:t>
            </a:r>
            <a:r>
              <a:rPr lang="en-GB" i="0" dirty="0">
                <a:solidFill>
                  <a:srgbClr val="0070C0"/>
                </a:solidFill>
                <a:effectLst/>
                <a:latin typeface="Nunito Sans" panose="020B0604020202020204" pitchFamily="2" charset="0"/>
              </a:rPr>
              <a:t> Steer clear of lace-up shoes which at best pose a trip hazard, and instead choose slip-ons, elasticated shoes, or Velcro fastenings.</a:t>
            </a:r>
          </a:p>
          <a:p>
            <a:endParaRPr lang="en-GB" dirty="0"/>
          </a:p>
        </p:txBody>
      </p:sp>
      <p:pic>
        <p:nvPicPr>
          <p:cNvPr id="8194" name="Picture 2" descr="Senior man picking out a shirt to wear.">
            <a:extLst>
              <a:ext uri="{FF2B5EF4-FFF2-40B4-BE49-F238E27FC236}">
                <a16:creationId xmlns:a16="http://schemas.microsoft.com/office/drawing/2014/main" id="{B2F082D6-3347-3988-87B0-2AEDD427D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8779" y="1950099"/>
            <a:ext cx="3590882" cy="19422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DD36493-1580-34A5-7A3D-B714AD048CF3}"/>
              </a:ext>
            </a:extLst>
          </p:cNvPr>
          <p:cNvSpPr txBox="1"/>
          <p:nvPr/>
        </p:nvSpPr>
        <p:spPr>
          <a:xfrm>
            <a:off x="8238779" y="3892325"/>
            <a:ext cx="3590882" cy="1077218"/>
          </a:xfrm>
          <a:prstGeom prst="rect">
            <a:avLst/>
          </a:prstGeom>
          <a:noFill/>
        </p:spPr>
        <p:txBody>
          <a:bodyPr wrap="square">
            <a:spAutoFit/>
          </a:bodyPr>
          <a:lstStyle/>
          <a:p>
            <a:r>
              <a:rPr lang="en-GB" sz="1600" dirty="0">
                <a:solidFill>
                  <a:srgbClr val="0070C0"/>
                </a:solidFill>
              </a:rPr>
              <a:t>https://alzheimer.ca/en/help-support/im-caring-person-living-dementia/providing-day-day-care/personal-care/dressing</a:t>
            </a:r>
          </a:p>
        </p:txBody>
      </p:sp>
    </p:spTree>
    <p:extLst>
      <p:ext uri="{BB962C8B-B14F-4D97-AF65-F5344CB8AC3E}">
        <p14:creationId xmlns:p14="http://schemas.microsoft.com/office/powerpoint/2010/main" val="3004297410"/>
      </p:ext>
    </p:extLst>
  </p:cSld>
  <p:clrMapOvr>
    <a:masterClrMapping/>
  </p:clrMapOvr>
  <mc:AlternateContent xmlns:mc="http://schemas.openxmlformats.org/markup-compatibility/2006" xmlns:p14="http://schemas.microsoft.com/office/powerpoint/2010/main">
    <mc:Choice Requires="p14">
      <p:transition spd="slow" p14:dur="2000" advTm="478642"/>
    </mc:Choice>
    <mc:Fallback xmlns="">
      <p:transition spd="slow" advTm="47864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7F0C-0B94-4F48-BBE4-083317F4B38D}"/>
              </a:ext>
            </a:extLst>
          </p:cNvPr>
          <p:cNvSpPr>
            <a:spLocks noGrp="1"/>
          </p:cNvSpPr>
          <p:nvPr>
            <p:ph type="title"/>
          </p:nvPr>
        </p:nvSpPr>
        <p:spPr>
          <a:xfrm>
            <a:off x="190500" y="242544"/>
            <a:ext cx="11791950" cy="1049235"/>
          </a:xfrm>
        </p:spPr>
        <p:txBody>
          <a:bodyPr>
            <a:normAutofit fontScale="90000"/>
          </a:bodyPr>
          <a:lstStyle/>
          <a:p>
            <a:r>
              <a:rPr lang="en-GB" dirty="0">
                <a:solidFill>
                  <a:srgbClr val="0070C0"/>
                </a:solidFill>
              </a:rPr>
              <a:t>Personal choice  versus safety, hygiene and practicality</a:t>
            </a:r>
          </a:p>
        </p:txBody>
      </p:sp>
      <p:sp>
        <p:nvSpPr>
          <p:cNvPr id="3" name="Content Placeholder 2">
            <a:extLst>
              <a:ext uri="{FF2B5EF4-FFF2-40B4-BE49-F238E27FC236}">
                <a16:creationId xmlns:a16="http://schemas.microsoft.com/office/drawing/2014/main" id="{9E40AD8B-DD82-4A5A-94C8-6EAA4A3230B7}"/>
              </a:ext>
            </a:extLst>
          </p:cNvPr>
          <p:cNvSpPr>
            <a:spLocks noGrp="1"/>
          </p:cNvSpPr>
          <p:nvPr>
            <p:ph idx="1"/>
          </p:nvPr>
        </p:nvSpPr>
        <p:spPr>
          <a:xfrm>
            <a:off x="200025" y="1346003"/>
            <a:ext cx="8859999" cy="4597597"/>
          </a:xfrm>
        </p:spPr>
        <p:txBody>
          <a:bodyPr>
            <a:normAutofit fontScale="70000" lnSpcReduction="20000"/>
          </a:bodyPr>
          <a:lstStyle/>
          <a:p>
            <a:r>
              <a:rPr lang="en-GB" dirty="0">
                <a:solidFill>
                  <a:srgbClr val="0070C0"/>
                </a:solidFill>
              </a:rPr>
              <a:t>Maintaining safety is crucial to care – but so is maximising independence and enabling choice.</a:t>
            </a:r>
          </a:p>
          <a:p>
            <a:r>
              <a:rPr lang="en-GB" dirty="0">
                <a:solidFill>
                  <a:srgbClr val="0070C0"/>
                </a:solidFill>
              </a:rPr>
              <a:t>Good care always involves wrestling with competing considerations.  </a:t>
            </a:r>
          </a:p>
          <a:p>
            <a:r>
              <a:rPr lang="en-GB" dirty="0">
                <a:solidFill>
                  <a:srgbClr val="0070C0"/>
                </a:solidFill>
              </a:rPr>
              <a:t>Always involve the person you are caring for, family caregivers and a team of experts.</a:t>
            </a:r>
          </a:p>
          <a:p>
            <a:r>
              <a:rPr lang="en-GB" dirty="0">
                <a:solidFill>
                  <a:srgbClr val="0070C0"/>
                </a:solidFill>
              </a:rPr>
              <a:t>Examples of questions that typically cause concern:  </a:t>
            </a:r>
          </a:p>
          <a:p>
            <a:r>
              <a:rPr lang="en-GB" dirty="0">
                <a:solidFill>
                  <a:srgbClr val="0070C0"/>
                </a:solidFill>
              </a:rPr>
              <a:t>Is a shower better than a bath? Is morning, afternoon or evening a better time to take a shower or bath?</a:t>
            </a:r>
          </a:p>
          <a:p>
            <a:r>
              <a:rPr lang="en-GB" dirty="0">
                <a:solidFill>
                  <a:srgbClr val="0070C0"/>
                </a:solidFill>
              </a:rPr>
              <a:t>How often does the person need a bath or shower? </a:t>
            </a:r>
          </a:p>
          <a:p>
            <a:r>
              <a:rPr lang="en-GB" dirty="0">
                <a:solidFill>
                  <a:srgbClr val="0070C0"/>
                </a:solidFill>
              </a:rPr>
              <a:t>Is it better to be independent even if the outcome is not quite so tidy and hygienic, or do we need to take over?</a:t>
            </a:r>
          </a:p>
          <a:p>
            <a:r>
              <a:rPr lang="en-GB" dirty="0">
                <a:solidFill>
                  <a:srgbClr val="0070C0"/>
                </a:solidFill>
              </a:rPr>
              <a:t>Is it important to be dressed or is sitting around in the daytime in pyjamas/ a nightdress OK?</a:t>
            </a:r>
          </a:p>
          <a:p>
            <a:r>
              <a:rPr lang="en-GB" dirty="0">
                <a:solidFill>
                  <a:srgbClr val="0070C0"/>
                </a:solidFill>
              </a:rPr>
              <a:t>These are just examples- you will encounter many, many more dilemmas relating to cleansing and dressing.</a:t>
            </a:r>
          </a:p>
        </p:txBody>
      </p:sp>
      <p:pic>
        <p:nvPicPr>
          <p:cNvPr id="1026" name="Picture 2">
            <a:extLst>
              <a:ext uri="{FF2B5EF4-FFF2-40B4-BE49-F238E27FC236}">
                <a16:creationId xmlns:a16="http://schemas.microsoft.com/office/drawing/2014/main" id="{6499B931-C256-64CF-993F-E55851E68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9030" y="1346003"/>
            <a:ext cx="1955994" cy="24585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67249C6-4944-BEFE-6432-49D732A886B2}"/>
              </a:ext>
            </a:extLst>
          </p:cNvPr>
          <p:cNvSpPr txBox="1"/>
          <p:nvPr/>
        </p:nvSpPr>
        <p:spPr>
          <a:xfrm>
            <a:off x="11067662" y="1291779"/>
            <a:ext cx="933838" cy="938719"/>
          </a:xfrm>
          <a:prstGeom prst="rect">
            <a:avLst/>
          </a:prstGeom>
          <a:noFill/>
        </p:spPr>
        <p:txBody>
          <a:bodyPr wrap="square">
            <a:spAutoFit/>
          </a:bodyPr>
          <a:lstStyle/>
          <a:p>
            <a:r>
              <a:rPr lang="en-GB" sz="1100" dirty="0">
                <a:solidFill>
                  <a:srgbClr val="0070C0"/>
                </a:solidFill>
              </a:rPr>
              <a:t>https://anitasangels.com/independent-living-tools-seniors/</a:t>
            </a:r>
          </a:p>
        </p:txBody>
      </p:sp>
      <p:pic>
        <p:nvPicPr>
          <p:cNvPr id="1028" name="Picture 4" descr="Seniors use a button hook to easily fasten button-up shirts">
            <a:extLst>
              <a:ext uri="{FF2B5EF4-FFF2-40B4-BE49-F238E27FC236}">
                <a16:creationId xmlns:a16="http://schemas.microsoft.com/office/drawing/2014/main" id="{0798E0BC-AAA5-65A5-85D4-30A299FD7D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0024" y="3858736"/>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9AED583-28A5-9497-CC64-11FD8969CA0F}"/>
              </a:ext>
            </a:extLst>
          </p:cNvPr>
          <p:cNvSpPr txBox="1"/>
          <p:nvPr/>
        </p:nvSpPr>
        <p:spPr>
          <a:xfrm>
            <a:off x="11067662" y="3804512"/>
            <a:ext cx="924313" cy="1446550"/>
          </a:xfrm>
          <a:prstGeom prst="rect">
            <a:avLst/>
          </a:prstGeom>
          <a:noFill/>
        </p:spPr>
        <p:txBody>
          <a:bodyPr wrap="square">
            <a:spAutoFit/>
          </a:bodyPr>
          <a:lstStyle/>
          <a:p>
            <a:r>
              <a:rPr lang="en-GB" sz="1100" dirty="0">
                <a:solidFill>
                  <a:srgbClr val="0070C0"/>
                </a:solidFill>
              </a:rPr>
              <a:t>https://dailycaring.com/10-simple-dressing-aids-help-seniors-stay-independent/</a:t>
            </a:r>
          </a:p>
        </p:txBody>
      </p:sp>
    </p:spTree>
    <p:extLst>
      <p:ext uri="{BB962C8B-B14F-4D97-AF65-F5344CB8AC3E}">
        <p14:creationId xmlns:p14="http://schemas.microsoft.com/office/powerpoint/2010/main" val="3239012549"/>
      </p:ext>
    </p:extLst>
  </p:cSld>
  <p:clrMapOvr>
    <a:masterClrMapping/>
  </p:clrMapOvr>
  <mc:AlternateContent xmlns:mc="http://schemas.openxmlformats.org/markup-compatibility/2006" xmlns:p14="http://schemas.microsoft.com/office/powerpoint/2010/main">
    <mc:Choice Requires="p14">
      <p:transition spd="slow" p14:dur="2000" advTm="538313"/>
    </mc:Choice>
    <mc:Fallback xmlns="">
      <p:transition spd="slow" advTm="53831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0F96-E7AB-4268-B29A-E876B46A15BF}"/>
              </a:ext>
            </a:extLst>
          </p:cNvPr>
          <p:cNvSpPr>
            <a:spLocks noGrp="1"/>
          </p:cNvSpPr>
          <p:nvPr>
            <p:ph type="title"/>
          </p:nvPr>
        </p:nvSpPr>
        <p:spPr>
          <a:xfrm>
            <a:off x="241904" y="342421"/>
            <a:ext cx="11673871" cy="495780"/>
          </a:xfrm>
        </p:spPr>
        <p:txBody>
          <a:bodyPr>
            <a:normAutofit fontScale="90000"/>
          </a:bodyPr>
          <a:lstStyle/>
          <a:p>
            <a:r>
              <a:rPr lang="en-GB" dirty="0">
                <a:solidFill>
                  <a:srgbClr val="0070C0"/>
                </a:solidFill>
              </a:rPr>
              <a:t>Choice  versus safety and practicality</a:t>
            </a:r>
          </a:p>
        </p:txBody>
      </p:sp>
      <p:sp>
        <p:nvSpPr>
          <p:cNvPr id="3" name="Content Placeholder 2">
            <a:extLst>
              <a:ext uri="{FF2B5EF4-FFF2-40B4-BE49-F238E27FC236}">
                <a16:creationId xmlns:a16="http://schemas.microsoft.com/office/drawing/2014/main" id="{96F85383-DD3D-46C4-A327-BEDFA33D845A}"/>
              </a:ext>
            </a:extLst>
          </p:cNvPr>
          <p:cNvSpPr>
            <a:spLocks noGrp="1"/>
          </p:cNvSpPr>
          <p:nvPr>
            <p:ph idx="1"/>
          </p:nvPr>
        </p:nvSpPr>
        <p:spPr>
          <a:xfrm>
            <a:off x="259065" y="939407"/>
            <a:ext cx="8292138" cy="5051818"/>
          </a:xfrm>
        </p:spPr>
        <p:txBody>
          <a:bodyPr>
            <a:normAutofit fontScale="92500" lnSpcReduction="20000"/>
          </a:bodyPr>
          <a:lstStyle/>
          <a:p>
            <a:r>
              <a:rPr lang="en-GB" dirty="0">
                <a:solidFill>
                  <a:srgbClr val="0070C0"/>
                </a:solidFill>
              </a:rPr>
              <a:t>As an example of how to weigh up choices against ensuring safety and practicality let’s consider the issue of having a bath versus a shower.</a:t>
            </a:r>
          </a:p>
          <a:p>
            <a:r>
              <a:rPr lang="en-GB" dirty="0">
                <a:solidFill>
                  <a:srgbClr val="0070C0"/>
                </a:solidFill>
              </a:rPr>
              <a:t>Biological factor- shower may be cleaner- in a bath you’re surrounded by dirt washed off the body.</a:t>
            </a:r>
          </a:p>
          <a:p>
            <a:r>
              <a:rPr lang="en-GB" dirty="0">
                <a:solidFill>
                  <a:srgbClr val="0070C0"/>
                </a:solidFill>
              </a:rPr>
              <a:t>Environmental / </a:t>
            </a:r>
            <a:r>
              <a:rPr lang="en-GB" dirty="0" err="1">
                <a:solidFill>
                  <a:srgbClr val="0070C0"/>
                </a:solidFill>
              </a:rPr>
              <a:t>politiocoeconomic</a:t>
            </a:r>
            <a:r>
              <a:rPr lang="en-GB" dirty="0">
                <a:solidFill>
                  <a:srgbClr val="0070C0"/>
                </a:solidFill>
              </a:rPr>
              <a:t>- baths use more water</a:t>
            </a:r>
          </a:p>
          <a:p>
            <a:r>
              <a:rPr lang="en-GB" dirty="0">
                <a:solidFill>
                  <a:srgbClr val="0070C0"/>
                </a:solidFill>
              </a:rPr>
              <a:t>Psychological- a bath might be a choice- more relaxing?</a:t>
            </a:r>
          </a:p>
          <a:p>
            <a:r>
              <a:rPr lang="en-GB" dirty="0">
                <a:solidFill>
                  <a:srgbClr val="0070C0"/>
                </a:solidFill>
              </a:rPr>
              <a:t>Practicality- might be easier for a caregiver to help someone into a shower</a:t>
            </a:r>
          </a:p>
          <a:p>
            <a:r>
              <a:rPr lang="en-GB" dirty="0">
                <a:solidFill>
                  <a:srgbClr val="0070C0"/>
                </a:solidFill>
              </a:rPr>
              <a:t>Safety – for anyone unsteady (chorea maybe) a chair hoist into a bath may be safer.  (Fall risk plus risk of carer being hit by uncontrolled limb movement- greater in shower)</a:t>
            </a:r>
          </a:p>
          <a:p>
            <a:r>
              <a:rPr lang="en-GB" dirty="0">
                <a:solidFill>
                  <a:srgbClr val="0070C0"/>
                </a:solidFill>
              </a:rPr>
              <a:t>Is a wash in a chair or a bed bath a safer option?</a:t>
            </a:r>
          </a:p>
          <a:p>
            <a:r>
              <a:rPr lang="en-GB" dirty="0">
                <a:solidFill>
                  <a:srgbClr val="0070C0"/>
                </a:solidFill>
              </a:rPr>
              <a:t>Maintaining a sense of humour helps! Good for de-fusing!</a:t>
            </a:r>
          </a:p>
          <a:p>
            <a:endParaRPr lang="en-GB" dirty="0">
              <a:solidFill>
                <a:srgbClr val="0070C0"/>
              </a:solidFill>
            </a:endParaRPr>
          </a:p>
          <a:p>
            <a:endParaRPr lang="en-GB" dirty="0">
              <a:solidFill>
                <a:srgbClr val="0070C0"/>
              </a:solidFill>
            </a:endParaRPr>
          </a:p>
        </p:txBody>
      </p:sp>
      <p:pic>
        <p:nvPicPr>
          <p:cNvPr id="4" name="Picture 3">
            <a:extLst>
              <a:ext uri="{FF2B5EF4-FFF2-40B4-BE49-F238E27FC236}">
                <a16:creationId xmlns:a16="http://schemas.microsoft.com/office/drawing/2014/main" id="{222DE7D4-5D21-5084-2682-525DB5C58376}"/>
              </a:ext>
            </a:extLst>
          </p:cNvPr>
          <p:cNvPicPr>
            <a:picLocks noChangeAspect="1"/>
          </p:cNvPicPr>
          <p:nvPr/>
        </p:nvPicPr>
        <p:blipFill>
          <a:blip r:embed="rId2"/>
          <a:stretch>
            <a:fillRect/>
          </a:stretch>
        </p:blipFill>
        <p:spPr>
          <a:xfrm>
            <a:off x="8682415" y="342421"/>
            <a:ext cx="3102148" cy="5051819"/>
          </a:xfrm>
          <a:prstGeom prst="rect">
            <a:avLst/>
          </a:prstGeom>
        </p:spPr>
      </p:pic>
      <p:sp>
        <p:nvSpPr>
          <p:cNvPr id="6" name="TextBox 5">
            <a:extLst>
              <a:ext uri="{FF2B5EF4-FFF2-40B4-BE49-F238E27FC236}">
                <a16:creationId xmlns:a16="http://schemas.microsoft.com/office/drawing/2014/main" id="{1568F613-D68E-585D-998C-DCF3843207ED}"/>
              </a:ext>
            </a:extLst>
          </p:cNvPr>
          <p:cNvSpPr txBox="1"/>
          <p:nvPr/>
        </p:nvSpPr>
        <p:spPr>
          <a:xfrm>
            <a:off x="8682415" y="5452616"/>
            <a:ext cx="2316324" cy="1077218"/>
          </a:xfrm>
          <a:prstGeom prst="rect">
            <a:avLst/>
          </a:prstGeom>
          <a:noFill/>
        </p:spPr>
        <p:txBody>
          <a:bodyPr wrap="square">
            <a:spAutoFit/>
          </a:bodyPr>
          <a:lstStyle/>
          <a:p>
            <a:r>
              <a:rPr lang="en-GB" sz="1600" dirty="0">
                <a:solidFill>
                  <a:srgbClr val="0070C0"/>
                </a:solidFill>
              </a:rPr>
              <a:t>https://www.thememorycenter.com/dressing-and-bathing-someone-with-alzheimers/</a:t>
            </a:r>
          </a:p>
        </p:txBody>
      </p:sp>
    </p:spTree>
    <p:extLst>
      <p:ext uri="{BB962C8B-B14F-4D97-AF65-F5344CB8AC3E}">
        <p14:creationId xmlns:p14="http://schemas.microsoft.com/office/powerpoint/2010/main" val="4046312601"/>
      </p:ext>
    </p:extLst>
  </p:cSld>
  <p:clrMapOvr>
    <a:masterClrMapping/>
  </p:clrMapOvr>
  <mc:AlternateContent xmlns:mc="http://schemas.openxmlformats.org/markup-compatibility/2006" xmlns:p14="http://schemas.microsoft.com/office/powerpoint/2010/main">
    <mc:Choice Requires="p14">
      <p:transition spd="slow" p14:dur="2000" advTm="660263"/>
    </mc:Choice>
    <mc:Fallback xmlns="">
      <p:transition spd="slow" advTm="66026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8FB85-F518-52FA-5567-610A138B8376}"/>
              </a:ext>
            </a:extLst>
          </p:cNvPr>
          <p:cNvSpPr>
            <a:spLocks noGrp="1"/>
          </p:cNvSpPr>
          <p:nvPr>
            <p:ph type="title"/>
          </p:nvPr>
        </p:nvSpPr>
        <p:spPr>
          <a:xfrm>
            <a:off x="838200" y="318472"/>
            <a:ext cx="10515600" cy="1325563"/>
          </a:xfrm>
        </p:spPr>
        <p:txBody>
          <a:bodyPr/>
          <a:lstStyle/>
          <a:p>
            <a:r>
              <a:rPr lang="en-GB" dirty="0">
                <a:solidFill>
                  <a:srgbClr val="0070C0"/>
                </a:solidFill>
              </a:rPr>
              <a:t>Principles</a:t>
            </a:r>
          </a:p>
        </p:txBody>
      </p:sp>
      <p:sp>
        <p:nvSpPr>
          <p:cNvPr id="3" name="Content Placeholder 2">
            <a:extLst>
              <a:ext uri="{FF2B5EF4-FFF2-40B4-BE49-F238E27FC236}">
                <a16:creationId xmlns:a16="http://schemas.microsoft.com/office/drawing/2014/main" id="{6A05BC94-85B4-0892-0152-297B392AA03B}"/>
              </a:ext>
            </a:extLst>
          </p:cNvPr>
          <p:cNvSpPr>
            <a:spLocks noGrp="1"/>
          </p:cNvSpPr>
          <p:nvPr>
            <p:ph idx="1"/>
          </p:nvPr>
        </p:nvSpPr>
        <p:spPr>
          <a:xfrm>
            <a:off x="679579" y="1415078"/>
            <a:ext cx="7214118" cy="4351338"/>
          </a:xfrm>
        </p:spPr>
        <p:txBody>
          <a:bodyPr>
            <a:normAutofit lnSpcReduction="10000"/>
          </a:bodyPr>
          <a:lstStyle/>
          <a:p>
            <a:r>
              <a:rPr lang="en-GB" dirty="0">
                <a:solidFill>
                  <a:srgbClr val="0070C0"/>
                </a:solidFill>
              </a:rPr>
              <a:t>Work with the individual to find most agreeable decision – be flexible and avoid confrontation</a:t>
            </a:r>
          </a:p>
          <a:p>
            <a:r>
              <a:rPr lang="en-GB" dirty="0">
                <a:solidFill>
                  <a:srgbClr val="0070C0"/>
                </a:solidFill>
              </a:rPr>
              <a:t>The right of an individual to make a choice have to be weighed against rights of others to be safe</a:t>
            </a:r>
          </a:p>
          <a:p>
            <a:r>
              <a:rPr lang="en-GB" dirty="0">
                <a:solidFill>
                  <a:srgbClr val="0070C0"/>
                </a:solidFill>
              </a:rPr>
              <a:t>When weighing risks of, say a fall---  balance against risk of losing independence / choice</a:t>
            </a:r>
          </a:p>
          <a:p>
            <a:r>
              <a:rPr lang="en-GB" dirty="0">
                <a:solidFill>
                  <a:srgbClr val="0070C0"/>
                </a:solidFill>
              </a:rPr>
              <a:t>Key – is the choice informed?  We have the right to make even foolish choices even if risky to ourselves</a:t>
            </a:r>
          </a:p>
          <a:p>
            <a:endParaRPr lang="en-GB" dirty="0"/>
          </a:p>
        </p:txBody>
      </p:sp>
      <p:pic>
        <p:nvPicPr>
          <p:cNvPr id="2050" name="Picture 2">
            <a:extLst>
              <a:ext uri="{FF2B5EF4-FFF2-40B4-BE49-F238E27FC236}">
                <a16:creationId xmlns:a16="http://schemas.microsoft.com/office/drawing/2014/main" id="{9406F765-2BEC-5FCD-7A18-8C2AF6D41E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4262" y="1483567"/>
            <a:ext cx="3608159" cy="23994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235470-C995-72BD-072F-448FF63B9148}"/>
              </a:ext>
            </a:extLst>
          </p:cNvPr>
          <p:cNvSpPr txBox="1"/>
          <p:nvPr/>
        </p:nvSpPr>
        <p:spPr>
          <a:xfrm>
            <a:off x="7904262" y="3973582"/>
            <a:ext cx="3608158" cy="584775"/>
          </a:xfrm>
          <a:prstGeom prst="rect">
            <a:avLst/>
          </a:prstGeom>
          <a:noFill/>
        </p:spPr>
        <p:txBody>
          <a:bodyPr wrap="square">
            <a:spAutoFit/>
          </a:bodyPr>
          <a:lstStyle/>
          <a:p>
            <a:r>
              <a:rPr lang="en-GB" sz="1600" dirty="0">
                <a:solidFill>
                  <a:srgbClr val="0070C0"/>
                </a:solidFill>
              </a:rPr>
              <a:t>https://www.dementia.org/how-caregivers-can-assist-with-dressing</a:t>
            </a:r>
          </a:p>
        </p:txBody>
      </p:sp>
    </p:spTree>
    <p:extLst>
      <p:ext uri="{BB962C8B-B14F-4D97-AF65-F5344CB8AC3E}">
        <p14:creationId xmlns:p14="http://schemas.microsoft.com/office/powerpoint/2010/main" val="2294807344"/>
      </p:ext>
    </p:extLst>
  </p:cSld>
  <p:clrMapOvr>
    <a:masterClrMapping/>
  </p:clrMapOvr>
  <mc:AlternateContent xmlns:mc="http://schemas.openxmlformats.org/markup-compatibility/2006" xmlns:p14="http://schemas.microsoft.com/office/powerpoint/2010/main">
    <mc:Choice Requires="p14">
      <p:transition spd="slow" p14:dur="2000" advTm="184109"/>
    </mc:Choice>
    <mc:Fallback xmlns="">
      <p:transition spd="slow" advTm="18410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801A-FFE6-4B7C-B9F8-DBEFC373B532}"/>
              </a:ext>
            </a:extLst>
          </p:cNvPr>
          <p:cNvSpPr>
            <a:spLocks noGrp="1"/>
          </p:cNvSpPr>
          <p:nvPr>
            <p:ph type="title"/>
          </p:nvPr>
        </p:nvSpPr>
        <p:spPr>
          <a:xfrm>
            <a:off x="156179" y="185395"/>
            <a:ext cx="11797696" cy="462306"/>
          </a:xfrm>
        </p:spPr>
        <p:txBody>
          <a:bodyPr>
            <a:normAutofit fontScale="90000"/>
          </a:bodyPr>
          <a:lstStyle/>
          <a:p>
            <a:r>
              <a:rPr lang="en-GB" dirty="0">
                <a:solidFill>
                  <a:schemeClr val="accent1"/>
                </a:solidFill>
              </a:rPr>
              <a:t>Case Scenario</a:t>
            </a:r>
          </a:p>
        </p:txBody>
      </p:sp>
      <p:sp>
        <p:nvSpPr>
          <p:cNvPr id="3" name="Content Placeholder 2">
            <a:extLst>
              <a:ext uri="{FF2B5EF4-FFF2-40B4-BE49-F238E27FC236}">
                <a16:creationId xmlns:a16="http://schemas.microsoft.com/office/drawing/2014/main" id="{43E77722-AD98-44FC-BB89-7D06FCF16A78}"/>
              </a:ext>
            </a:extLst>
          </p:cNvPr>
          <p:cNvSpPr>
            <a:spLocks noGrp="1"/>
          </p:cNvSpPr>
          <p:nvPr>
            <p:ph idx="1"/>
          </p:nvPr>
        </p:nvSpPr>
        <p:spPr>
          <a:xfrm>
            <a:off x="228600" y="1076324"/>
            <a:ext cx="11725275" cy="4390021"/>
          </a:xfrm>
        </p:spPr>
        <p:txBody>
          <a:bodyPr>
            <a:normAutofit fontScale="77500" lnSpcReduction="20000"/>
          </a:bodyPr>
          <a:lstStyle/>
          <a:p>
            <a:r>
              <a:rPr lang="en-GB" dirty="0">
                <a:solidFill>
                  <a:srgbClr val="0070C0"/>
                </a:solidFill>
              </a:rPr>
              <a:t>Maureen lived in a UK care home.   Staff reprimanded by inspectors because at 4pm Maureen was in her night clothes.   The inspector decided this indicated staff were getting residents ready for bed early so staff could more easily have everyone tucked in bed after clearing away the evening meal and before the night staff arrive - institutionalisation.  (Recall discussion in the ‘Psychological factors’ lecture).</a:t>
            </a:r>
          </a:p>
          <a:p>
            <a:r>
              <a:rPr lang="en-GB" dirty="0">
                <a:solidFill>
                  <a:srgbClr val="0070C0"/>
                </a:solidFill>
              </a:rPr>
              <a:t>The team were offended- in a nursing plan, had identified Maureen’s choice- to have a shower late afternoon, and spend the evening from then in night clothes---   loose, and less restrictive given her chorea.   </a:t>
            </a:r>
          </a:p>
          <a:p>
            <a:r>
              <a:rPr lang="en-GB" dirty="0">
                <a:solidFill>
                  <a:srgbClr val="0070C0"/>
                </a:solidFill>
              </a:rPr>
              <a:t>The inspector became satisfied the night clothes were a choice, but suggested track suits were more appropriate- and still loose.  But wasn’t convinced about independent choice re a shower so early.   The choice was ill-informed, the inspector said, and was made because Maureen had become institutionalised!</a:t>
            </a:r>
          </a:p>
          <a:p>
            <a:r>
              <a:rPr lang="en-GB" dirty="0">
                <a:solidFill>
                  <a:srgbClr val="0070C0"/>
                </a:solidFill>
              </a:rPr>
              <a:t>The staff argued the benefits of routine for people with NDDs. </a:t>
            </a:r>
          </a:p>
          <a:p>
            <a:r>
              <a:rPr lang="en-GB" dirty="0">
                <a:solidFill>
                  <a:srgbClr val="0070C0"/>
                </a:solidFill>
              </a:rPr>
              <a:t>What are your thoughts on this scenario- who is right?  What would you weigh up here?   What would you do?</a:t>
            </a:r>
          </a:p>
        </p:txBody>
      </p:sp>
    </p:spTree>
    <p:extLst>
      <p:ext uri="{BB962C8B-B14F-4D97-AF65-F5344CB8AC3E}">
        <p14:creationId xmlns:p14="http://schemas.microsoft.com/office/powerpoint/2010/main" val="1939690037"/>
      </p:ext>
    </p:extLst>
  </p:cSld>
  <p:clrMapOvr>
    <a:masterClrMapping/>
  </p:clrMapOvr>
  <mc:AlternateContent xmlns:mc="http://schemas.openxmlformats.org/markup-compatibility/2006" xmlns:p14="http://schemas.microsoft.com/office/powerpoint/2010/main">
    <mc:Choice Requires="p14">
      <p:transition spd="slow" p14:dur="2000" advTm="352915"/>
    </mc:Choice>
    <mc:Fallback xmlns="">
      <p:transition spd="slow" advTm="35291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6F518-16DB-49DB-840C-4C6AEA2D348E}"/>
              </a:ext>
            </a:extLst>
          </p:cNvPr>
          <p:cNvSpPr>
            <a:spLocks noGrp="1"/>
          </p:cNvSpPr>
          <p:nvPr>
            <p:ph type="title"/>
          </p:nvPr>
        </p:nvSpPr>
        <p:spPr>
          <a:xfrm>
            <a:off x="441929" y="223494"/>
            <a:ext cx="11407171" cy="528981"/>
          </a:xfrm>
        </p:spPr>
        <p:txBody>
          <a:bodyPr>
            <a:normAutofit fontScale="90000"/>
          </a:bodyPr>
          <a:lstStyle/>
          <a:p>
            <a:r>
              <a:rPr lang="en-GB" dirty="0">
                <a:solidFill>
                  <a:srgbClr val="0070C0"/>
                </a:solidFill>
              </a:rPr>
              <a:t>Maximising independence in cleansing and dressing</a:t>
            </a:r>
          </a:p>
        </p:txBody>
      </p:sp>
      <p:sp>
        <p:nvSpPr>
          <p:cNvPr id="3" name="Content Placeholder 2">
            <a:extLst>
              <a:ext uri="{FF2B5EF4-FFF2-40B4-BE49-F238E27FC236}">
                <a16:creationId xmlns:a16="http://schemas.microsoft.com/office/drawing/2014/main" id="{F10D998C-E43A-40C4-B800-3D1E78058F6B}"/>
              </a:ext>
            </a:extLst>
          </p:cNvPr>
          <p:cNvSpPr>
            <a:spLocks noGrp="1"/>
          </p:cNvSpPr>
          <p:nvPr>
            <p:ph idx="1"/>
          </p:nvPr>
        </p:nvSpPr>
        <p:spPr>
          <a:xfrm>
            <a:off x="514350" y="752476"/>
            <a:ext cx="11334749" cy="4713870"/>
          </a:xfrm>
        </p:spPr>
        <p:txBody>
          <a:bodyPr>
            <a:normAutofit fontScale="92500" lnSpcReduction="10000"/>
          </a:bodyPr>
          <a:lstStyle/>
          <a:p>
            <a:r>
              <a:rPr lang="en-GB" dirty="0">
                <a:solidFill>
                  <a:srgbClr val="0070C0"/>
                </a:solidFill>
              </a:rPr>
              <a:t>It can be difficult to decide how much individuals with advancing NDDs can do for themselves</a:t>
            </a:r>
          </a:p>
          <a:p>
            <a:r>
              <a:rPr lang="en-GB" dirty="0">
                <a:solidFill>
                  <a:srgbClr val="0070C0"/>
                </a:solidFill>
              </a:rPr>
              <a:t>Individual assessment requires physiotherapist involvement- range of movement</a:t>
            </a:r>
          </a:p>
          <a:p>
            <a:r>
              <a:rPr lang="en-GB" dirty="0">
                <a:solidFill>
                  <a:srgbClr val="0070C0"/>
                </a:solidFill>
              </a:rPr>
              <a:t>Occupational Therapist- environment adapted suitably; appropriate equipment used to maximise independence</a:t>
            </a:r>
          </a:p>
          <a:p>
            <a:r>
              <a:rPr lang="en-GB" dirty="0">
                <a:solidFill>
                  <a:srgbClr val="0070C0"/>
                </a:solidFill>
              </a:rPr>
              <a:t>Spacious bathroom is essential; non-slip floor; rounded edges of bath etc; good light, few shadows</a:t>
            </a:r>
          </a:p>
          <a:p>
            <a:r>
              <a:rPr lang="en-GB" dirty="0">
                <a:solidFill>
                  <a:srgbClr val="0070C0"/>
                </a:solidFill>
              </a:rPr>
              <a:t>Loose clothing if preferred; removable shirt/ trouser fronts (Velcro / zips easier for most than buttons)</a:t>
            </a:r>
          </a:p>
          <a:p>
            <a:r>
              <a:rPr lang="en-GB" dirty="0">
                <a:solidFill>
                  <a:srgbClr val="0070C0"/>
                </a:solidFill>
              </a:rPr>
              <a:t>Slip on shoes easier than laces</a:t>
            </a:r>
          </a:p>
          <a:p>
            <a:r>
              <a:rPr lang="en-GB" dirty="0">
                <a:solidFill>
                  <a:srgbClr val="0070C0"/>
                </a:solidFill>
              </a:rPr>
              <a:t>Where we must intervene, e.g. shaving- allow the person to do the finishing touches where able</a:t>
            </a:r>
          </a:p>
        </p:txBody>
      </p:sp>
    </p:spTree>
    <p:extLst>
      <p:ext uri="{BB962C8B-B14F-4D97-AF65-F5344CB8AC3E}">
        <p14:creationId xmlns:p14="http://schemas.microsoft.com/office/powerpoint/2010/main" val="768572705"/>
      </p:ext>
    </p:extLst>
  </p:cSld>
  <p:clrMapOvr>
    <a:masterClrMapping/>
  </p:clrMapOvr>
  <mc:AlternateContent xmlns:mc="http://schemas.openxmlformats.org/markup-compatibility/2006" xmlns:p14="http://schemas.microsoft.com/office/powerpoint/2010/main">
    <mc:Choice Requires="p14">
      <p:transition spd="slow" p14:dur="2000" advTm="161248"/>
    </mc:Choice>
    <mc:Fallback xmlns="">
      <p:transition spd="slow" advTm="16124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4B644-7F66-4100-ADA5-69EF1FC1D482}"/>
              </a:ext>
            </a:extLst>
          </p:cNvPr>
          <p:cNvSpPr>
            <a:spLocks noGrp="1"/>
          </p:cNvSpPr>
          <p:nvPr>
            <p:ph type="title"/>
          </p:nvPr>
        </p:nvSpPr>
        <p:spPr>
          <a:xfrm>
            <a:off x="289529" y="185394"/>
            <a:ext cx="11673871" cy="1049235"/>
          </a:xfrm>
        </p:spPr>
        <p:txBody>
          <a:bodyPr/>
          <a:lstStyle/>
          <a:p>
            <a:r>
              <a:rPr lang="en-GB" dirty="0">
                <a:solidFill>
                  <a:srgbClr val="0070C0"/>
                </a:solidFill>
              </a:rPr>
              <a:t>Mouth and skin care</a:t>
            </a:r>
          </a:p>
        </p:txBody>
      </p:sp>
      <p:sp>
        <p:nvSpPr>
          <p:cNvPr id="3" name="Content Placeholder 2">
            <a:extLst>
              <a:ext uri="{FF2B5EF4-FFF2-40B4-BE49-F238E27FC236}">
                <a16:creationId xmlns:a16="http://schemas.microsoft.com/office/drawing/2014/main" id="{95823BB9-C06C-44C0-8ED7-FF0F79690CBE}"/>
              </a:ext>
            </a:extLst>
          </p:cNvPr>
          <p:cNvSpPr>
            <a:spLocks noGrp="1"/>
          </p:cNvSpPr>
          <p:nvPr>
            <p:ph idx="1"/>
          </p:nvPr>
        </p:nvSpPr>
        <p:spPr>
          <a:xfrm>
            <a:off x="289529" y="997209"/>
            <a:ext cx="8985100" cy="4609095"/>
          </a:xfrm>
        </p:spPr>
        <p:txBody>
          <a:bodyPr>
            <a:normAutofit lnSpcReduction="10000"/>
          </a:bodyPr>
          <a:lstStyle/>
          <a:p>
            <a:r>
              <a:rPr lang="en-GB" dirty="0">
                <a:solidFill>
                  <a:srgbClr val="0070C0"/>
                </a:solidFill>
              </a:rPr>
              <a:t>Mouthcare- essential.  </a:t>
            </a:r>
            <a:r>
              <a:rPr lang="en-GB" dirty="0" err="1">
                <a:solidFill>
                  <a:srgbClr val="0070C0"/>
                </a:solidFill>
              </a:rPr>
              <a:t>Reguar</a:t>
            </a:r>
            <a:r>
              <a:rPr lang="en-GB" dirty="0">
                <a:solidFill>
                  <a:srgbClr val="0070C0"/>
                </a:solidFill>
              </a:rPr>
              <a:t> (at least 4 monthly) dental visits.   Checking dentures fit well</a:t>
            </a:r>
          </a:p>
          <a:p>
            <a:r>
              <a:rPr lang="en-GB" dirty="0">
                <a:solidFill>
                  <a:srgbClr val="0070C0"/>
                </a:solidFill>
              </a:rPr>
              <a:t>Good skin care.  Impaired communication = person can’t tell us- chaffed skin, clothes rubbing, rash, tight shoes</a:t>
            </a:r>
          </a:p>
          <a:p>
            <a:r>
              <a:rPr lang="en-GB" dirty="0">
                <a:solidFill>
                  <a:srgbClr val="0070C0"/>
                </a:solidFill>
              </a:rPr>
              <a:t>Regular turning in advanced disease.</a:t>
            </a:r>
          </a:p>
          <a:p>
            <a:r>
              <a:rPr lang="en-GB" dirty="0">
                <a:solidFill>
                  <a:srgbClr val="0070C0"/>
                </a:solidFill>
              </a:rPr>
              <a:t>Appropriate cushions based on pressure sore risk assessment</a:t>
            </a:r>
          </a:p>
          <a:p>
            <a:r>
              <a:rPr lang="en-GB" dirty="0">
                <a:solidFill>
                  <a:srgbClr val="0070C0"/>
                </a:solidFill>
              </a:rPr>
              <a:t>Check bony prominences for redness, sore development</a:t>
            </a:r>
          </a:p>
          <a:p>
            <a:r>
              <a:rPr lang="en-GB" dirty="0">
                <a:solidFill>
                  <a:srgbClr val="0070C0"/>
                </a:solidFill>
              </a:rPr>
              <a:t>Careful continence assessment and appropriate measures to address- always keeping the goal with all these endeavours- maximising independence.</a:t>
            </a:r>
          </a:p>
        </p:txBody>
      </p:sp>
      <p:pic>
        <p:nvPicPr>
          <p:cNvPr id="3074" name="Picture 2">
            <a:extLst>
              <a:ext uri="{FF2B5EF4-FFF2-40B4-BE49-F238E27FC236}">
                <a16:creationId xmlns:a16="http://schemas.microsoft.com/office/drawing/2014/main" id="{CA478A36-81C9-D2E7-64E0-689FC39CF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9364" y="824593"/>
            <a:ext cx="20193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231AD13-B95E-8D61-F71C-1AC388492733}"/>
              </a:ext>
            </a:extLst>
          </p:cNvPr>
          <p:cNvSpPr txBox="1"/>
          <p:nvPr/>
        </p:nvSpPr>
        <p:spPr>
          <a:xfrm>
            <a:off x="9656990" y="3659572"/>
            <a:ext cx="2139042" cy="1323439"/>
          </a:xfrm>
          <a:prstGeom prst="rect">
            <a:avLst/>
          </a:prstGeom>
          <a:noFill/>
        </p:spPr>
        <p:txBody>
          <a:bodyPr wrap="square">
            <a:spAutoFit/>
          </a:bodyPr>
          <a:lstStyle/>
          <a:p>
            <a:r>
              <a:rPr lang="en-GB" sz="1600" dirty="0">
                <a:solidFill>
                  <a:srgbClr val="0070C0"/>
                </a:solidFill>
              </a:rPr>
              <a:t>https://mouthcarematters.hee.nhs.uk/links-resources/mouth-care-matters-resources-2/index.html</a:t>
            </a:r>
          </a:p>
        </p:txBody>
      </p:sp>
    </p:spTree>
    <p:extLst>
      <p:ext uri="{BB962C8B-B14F-4D97-AF65-F5344CB8AC3E}">
        <p14:creationId xmlns:p14="http://schemas.microsoft.com/office/powerpoint/2010/main" val="1626772669"/>
      </p:ext>
    </p:extLst>
  </p:cSld>
  <p:clrMapOvr>
    <a:masterClrMapping/>
  </p:clrMapOvr>
  <mc:AlternateContent xmlns:mc="http://schemas.openxmlformats.org/markup-compatibility/2006" xmlns:p14="http://schemas.microsoft.com/office/powerpoint/2010/main">
    <mc:Choice Requires="p14">
      <p:transition spd="slow" p14:dur="2000" advTm="379805"/>
    </mc:Choice>
    <mc:Fallback xmlns="">
      <p:transition spd="slow" advTm="379805"/>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2482</Words>
  <Application>Microsoft Office PowerPoint</Application>
  <PresentationFormat>Widescreen</PresentationFormat>
  <Paragraphs>161</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inherit</vt:lpstr>
      <vt:lpstr>Nunito Sans</vt:lpstr>
      <vt:lpstr>Times New Roman</vt:lpstr>
      <vt:lpstr>Office Theme</vt:lpstr>
      <vt:lpstr>Comprehensive Care</vt:lpstr>
      <vt:lpstr>Aims</vt:lpstr>
      <vt:lpstr>Some tips from ‘Eastleigh Care Homes’ UK https://eastleighcarehomes.co.uk/blog/what-is-the-most-suitable-clothing-for-your-relative-in-a-nursing-home/ </vt:lpstr>
      <vt:lpstr>Personal choice  versus safety, hygiene and practicality</vt:lpstr>
      <vt:lpstr>Choice  versus safety and practicality</vt:lpstr>
      <vt:lpstr>Principles</vt:lpstr>
      <vt:lpstr>Case Scenario</vt:lpstr>
      <vt:lpstr>Maximising independence in cleansing and dressing</vt:lpstr>
      <vt:lpstr>Mouth and skin care</vt:lpstr>
      <vt:lpstr>Skin problems in NDDs</vt:lpstr>
      <vt:lpstr>Skin problems in NDDs</vt:lpstr>
      <vt:lpstr>Case - Max</vt:lpstr>
      <vt:lpstr>Pressure care assessment</vt:lpstr>
      <vt:lpstr>PowerPoint Presentation</vt:lpstr>
      <vt:lpstr>PowerPoint Presentation</vt:lpstr>
      <vt:lpstr>PowerPoint Presentation</vt:lpstr>
      <vt:lpstr>PowerPoint Presentation</vt:lpstr>
      <vt:lpstr>PowerPoint Presentation</vt:lpstr>
      <vt:lpstr>Summary 1</vt:lpstr>
      <vt:lpstr>Summary 2</vt:lpstr>
      <vt:lpstr>Scenario</vt:lpstr>
      <vt:lpstr>Scenario</vt:lpstr>
      <vt:lpstr>Scenario</vt:lpstr>
      <vt:lpstr>References</vt:lpstr>
      <vt:lpstr>Any questions?</vt:lpstr>
      <vt:lpstr>Thank you </vt:lpstr>
      <vt:lpstr>Duration – 2 hours 30 minutes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presentation</dc:title>
  <dc:creator>Martin Jens Persson</dc:creator>
  <cp:lastModifiedBy>steve smith</cp:lastModifiedBy>
  <cp:revision>5</cp:revision>
  <dcterms:created xsi:type="dcterms:W3CDTF">2022-12-12T07:56:35Z</dcterms:created>
  <dcterms:modified xsi:type="dcterms:W3CDTF">2023-11-07T06:01:39Z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44ccec-98ca-4847-b090-103d5c6592f4_Enabled">
    <vt:lpwstr>true</vt:lpwstr>
  </property>
  <property fmtid="{D5CDD505-2E9C-101B-9397-08002B2CF9AE}" pid="3" name="MSIP_Label_9144ccec-98ca-4847-b090-103d5c6592f4_SetDate">
    <vt:lpwstr>2022-12-12T08:01:38Z</vt:lpwstr>
  </property>
  <property fmtid="{D5CDD505-2E9C-101B-9397-08002B2CF9AE}" pid="4" name="MSIP_Label_9144ccec-98ca-4847-b090-103d5c6592f4_Method">
    <vt:lpwstr>Standard</vt:lpwstr>
  </property>
  <property fmtid="{D5CDD505-2E9C-101B-9397-08002B2CF9AE}" pid="5" name="MSIP_Label_9144ccec-98ca-4847-b090-103d5c6592f4_Name">
    <vt:lpwstr>Information class 1</vt:lpwstr>
  </property>
  <property fmtid="{D5CDD505-2E9C-101B-9397-08002B2CF9AE}" pid="6" name="MSIP_Label_9144ccec-98ca-4847-b090-103d5c6592f4_SiteId">
    <vt:lpwstr>fb665cd7-b4b7-4578-8a42-29ff69176bdf</vt:lpwstr>
  </property>
  <property fmtid="{D5CDD505-2E9C-101B-9397-08002B2CF9AE}" pid="7" name="MSIP_Label_9144ccec-98ca-4847-b090-103d5c6592f4_ActionId">
    <vt:lpwstr>a68d1860-4a23-49fb-977d-35382d0eacfc</vt:lpwstr>
  </property>
  <property fmtid="{D5CDD505-2E9C-101B-9397-08002B2CF9AE}" pid="8" name="MSIP_Label_9144ccec-98ca-4847-b090-103d5c6592f4_ContentBits">
    <vt:lpwstr>0</vt:lpwstr>
  </property>
</Properties>
</file>