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9" r:id="rId2"/>
    <p:sldId id="260" r:id="rId3"/>
    <p:sldId id="261" r:id="rId4"/>
    <p:sldId id="262" r:id="rId5"/>
    <p:sldId id="263" r:id="rId6"/>
    <p:sldId id="516" r:id="rId7"/>
    <p:sldId id="518" r:id="rId8"/>
    <p:sldId id="519" r:id="rId9"/>
    <p:sldId id="520" r:id="rId10"/>
    <p:sldId id="521" r:id="rId11"/>
    <p:sldId id="522" r:id="rId12"/>
    <p:sldId id="523" r:id="rId13"/>
    <p:sldId id="524" r:id="rId14"/>
    <p:sldId id="517" r:id="rId15"/>
    <p:sldId id="270" r:id="rId16"/>
    <p:sldId id="271" r:id="rId17"/>
    <p:sldId id="272" r:id="rId18"/>
    <p:sldId id="264" r:id="rId19"/>
    <p:sldId id="277" r:id="rId20"/>
    <p:sldId id="267" r:id="rId21"/>
    <p:sldId id="266" r:id="rId22"/>
    <p:sldId id="276" r:id="rId23"/>
    <p:sldId id="268" r:id="rId24"/>
    <p:sldId id="269" r:id="rId25"/>
    <p:sldId id="274" r:id="rId26"/>
    <p:sldId id="275" r:id="rId27"/>
    <p:sldId id="514" r:id="rId28"/>
    <p:sldId id="515" r:id="rId29"/>
    <p:sldId id="273" r:id="rId30"/>
    <p:sldId id="278" r:id="rId31"/>
    <p:sldId id="512" r:id="rId32"/>
    <p:sldId id="513" r:id="rId33"/>
    <p:sldId id="525"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BDA01DBF-44FF-4EC2-8D44-D1C273337E54}"/>
    <pc:docChg chg="modSld">
      <pc:chgData name="steve smith" userId="b48a1e4ac3f36e84" providerId="LiveId" clId="{BDA01DBF-44FF-4EC2-8D44-D1C273337E54}" dt="2023-08-11T15:01:31.472" v="37" actId="20577"/>
      <pc:docMkLst>
        <pc:docMk/>
      </pc:docMkLst>
      <pc:sldChg chg="modSp mod">
        <pc:chgData name="steve smith" userId="b48a1e4ac3f36e84" providerId="LiveId" clId="{BDA01DBF-44FF-4EC2-8D44-D1C273337E54}" dt="2023-08-11T15:01:31.472" v="37" actId="20577"/>
        <pc:sldMkLst>
          <pc:docMk/>
          <pc:sldMk cId="1746900021" sldId="525"/>
        </pc:sldMkLst>
        <pc:spChg chg="mod">
          <ac:chgData name="steve smith" userId="b48a1e4ac3f36e84" providerId="LiveId" clId="{BDA01DBF-44FF-4EC2-8D44-D1C273337E54}" dt="2023-08-11T15:01:31.472" v="37" actId="20577"/>
          <ac:spMkLst>
            <pc:docMk/>
            <pc:sldMk cId="1746900021" sldId="525"/>
            <ac:spMk id="2" creationId="{6CB5C65A-3931-411C-5AE1-CF26BDC38D4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E166C-CA13-0FB0-1986-D8B375F37A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928AFF-A778-1744-A38D-E3B9B5BA6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2509272-4D08-5108-7711-902DEBC5202E}"/>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5F966F2D-8B03-FDF1-2467-550B56F8C36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0AB3CC5-EC71-6D6B-1905-F0E1B23BBE08}"/>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3390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20CAE-EFDA-F706-EC5C-DE138949987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7B3D9F9-51AE-5A33-B5BD-28282CA5157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D8E982F-764C-4DEE-3822-CE0064A97742}"/>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BFA95A00-A894-2F12-05A9-9FB594C9FF9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CC5C3B1-1B51-C97A-7BBA-52ECCC2C7B7C}"/>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92139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F6C98-5C9D-0F9E-A724-0A3827C8FB3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45389B0-0457-14AF-4143-A0D8659223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22E39F4-D660-A008-CAD4-4FFADFFF3507}"/>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0210ED38-6C6D-136F-BB8D-BCE332FB6BE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E0895BC-7F7D-9300-D4A2-BB0F1DF3CC0D}"/>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31568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63905-37D5-3076-CFB8-C9052652C7F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EC41462-71EF-01A3-4240-0BEF9FC9EA4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D5640CD-8A0F-A961-CCAF-DD85BED9283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3E58DF6-4E1C-F656-6C01-90462E5D7D9D}"/>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9C524B79-26D2-20F2-5C7B-546B1A9A6E4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BDBB116-39A0-9817-E3A3-C969063E4683}"/>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18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A2F3F-232D-15FF-97A5-FE8C260EA7E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0362F72-3F47-4A8F-A910-36C55F6653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68B3DB3-C1CB-7797-98E1-0E5F748A700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2FD509E-0491-5EBD-C0F6-843AAF146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D49AB53-C247-7C5A-70EC-611952BAC28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D04F724C-DE97-63D3-799A-4D39EC7A3D32}"/>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91DB65C6-4295-7B7E-7EC2-DCCD3A184999}"/>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038C41DB-EFFD-0B52-42A1-B1E2CA8C6EF2}"/>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21592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3DBC3-BE6D-F0DE-8DB7-EF4081FA180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C9A5612-2480-7CB7-E7B7-ACE92E64B13C}"/>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0E1792A8-9DAE-525F-5BAA-4DFD112ACCC4}"/>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AD9D1E0F-7E70-2629-8730-CFBD509559A5}"/>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658957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8B4312-4026-A234-D254-D2118CD59B7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99FB3EA5-5046-2128-961B-D8CB46340614}"/>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1C4402A7-1824-5A59-1366-C03E234D64C5}"/>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896956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C964A-0916-9F65-1195-2679AD8AEC7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551F7DB-CEEC-CD6F-B155-E4828F2BEF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6722DE3-970C-7790-E5F1-054738FF6C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717FC0-D1C2-DCEA-1D07-CC3155C09646}"/>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880E6359-6E63-0F22-B131-8E904EF6DCE6}"/>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E3ED8D9B-C588-B2EB-71CC-7A5D25E7A667}"/>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4293472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94EA6-0370-33B1-F619-A8E913EE48C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5ECF3BD-DEE3-B8CA-F263-9072C31640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C379A0-D701-D18A-3EFF-EDF44DC52D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81C40-0CA7-8386-A0B3-2A0A4BECAE28}"/>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4452F210-5B11-AF8D-6D6A-A3380244782B}"/>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70037F52-4FAB-B600-543B-106364B1C4A2}"/>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3182931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AD554-03ED-8F51-7D1C-04535BDB8836}"/>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A9563BE-F861-66A2-E3F1-D4BB61AD60A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97CA75A-CDDA-E445-36C1-E3555564BBE3}"/>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1DC69E7F-B14F-D0CD-A4EA-00002E8487F1}"/>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54D26335-EE4D-2596-2DBF-F9AD7D483812}"/>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129200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39CC6F-46D5-254D-92AE-D60C09A57AB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49B86A0-E975-254A-11E6-3F114025FE6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44CB7D5-A8B3-81AB-990D-B0B89EE416D4}"/>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2DCA6DB4-3521-B4D7-849C-16335F8C564F}"/>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CC98E393-D92D-4962-841A-B28B887D9FF9}"/>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211943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97101-C668-3000-887B-167AFED291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723572D-118C-51D8-5B46-08541850DF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10FA80-6D34-7894-CC7A-CEB93DF40C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1836D386-F0C2-6DC4-F9BE-7EC6FB2FA8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3BD0AAE-84B9-D6AB-F14A-B34B29CE0B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E61D4EAB-F0F3-E39B-9265-EA0228787C9D}"/>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43D22C5C-4C4F-D21F-14B0-44AB7B3AD075}"/>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10D438EF-009D-94B6-7B2D-1D893F8FA282}"/>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2CA3D32B-BC14-B678-BE04-8BE5686C59B7}"/>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237435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twitter.com/slpinsights/status/917544732397465602/photo/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ncbi.nlm.nih.gov/books/NBK53696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clinmedjournals.org/articles/jmdt/jmdt-2-023-figure-1.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hyperlink" Target="https://pubmed.ncbi.nlm.nih.gov/1593914/"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als.org/sites/default/files/2020-04/lwals_06_2017.pdf" TargetMode="External"/><Relationship Id="rId2" Type="http://schemas.openxmlformats.org/officeDocument/2006/relationships/hyperlink" Target="https://www.alzheimers.org.uk/get-support/daily-living/toilet-problems-continence" TargetMode="External"/><Relationship Id="rId1" Type="http://schemas.openxmlformats.org/officeDocument/2006/relationships/slideLayout" Target="../slideLayouts/slideLayout2.xml"/><Relationship Id="rId5" Type="http://schemas.openxmlformats.org/officeDocument/2006/relationships/hyperlink" Target="https://www.parkinson.org/understanding-parkinsons/non-movement-symptoms/incontinence#:~:text=People%20with%20Parkinson's%20disease%20(PD,infection%20or%20other%20medical%20issue" TargetMode="External"/><Relationship Id="rId4" Type="http://schemas.openxmlformats.org/officeDocument/2006/relationships/hyperlink" Target="https://econtent.hogrefe.com/doi/epdf/10.1024/1012-5302/a000845"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books/NBK536962/" TargetMode="External"/><Relationship Id="rId2" Type="http://schemas.openxmlformats.org/officeDocument/2006/relationships/hyperlink" Target="https://doi.org/10.1111/j.1442-2042.2008.02109.x" TargetMode="External"/><Relationship Id="rId1" Type="http://schemas.openxmlformats.org/officeDocument/2006/relationships/slideLayout" Target="../slideLayouts/slideLayout2.xml"/><Relationship Id="rId4" Type="http://schemas.openxmlformats.org/officeDocument/2006/relationships/hyperlink" Target="https://doi.org/10.4081/aiua.2022.1.107"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049D7-B4C4-4AE7-A912-3E88EB25B56A}"/>
              </a:ext>
            </a:extLst>
          </p:cNvPr>
          <p:cNvSpPr>
            <a:spLocks noGrp="1"/>
          </p:cNvSpPr>
          <p:nvPr>
            <p:ph type="ctrTitle"/>
          </p:nvPr>
        </p:nvSpPr>
        <p:spPr/>
        <p:txBody>
          <a:bodyPr/>
          <a:lstStyle/>
          <a:p>
            <a:pPr algn="ctr"/>
            <a:r>
              <a:rPr lang="en-GB" b="1" dirty="0">
                <a:solidFill>
                  <a:srgbClr val="0070C0"/>
                </a:solidFill>
              </a:rPr>
              <a:t>Comprehensive Care</a:t>
            </a:r>
          </a:p>
        </p:txBody>
      </p:sp>
      <p:sp>
        <p:nvSpPr>
          <p:cNvPr id="3" name="Subtitle 2">
            <a:extLst>
              <a:ext uri="{FF2B5EF4-FFF2-40B4-BE49-F238E27FC236}">
                <a16:creationId xmlns:a16="http://schemas.microsoft.com/office/drawing/2014/main" id="{36339862-C1FA-4932-A0FD-7FEF9EDB3295}"/>
              </a:ext>
            </a:extLst>
          </p:cNvPr>
          <p:cNvSpPr>
            <a:spLocks noGrp="1"/>
          </p:cNvSpPr>
          <p:nvPr>
            <p:ph type="subTitle" idx="1"/>
          </p:nvPr>
        </p:nvSpPr>
        <p:spPr>
          <a:xfrm>
            <a:off x="684211" y="3843867"/>
            <a:ext cx="10839095" cy="1947333"/>
          </a:xfrm>
        </p:spPr>
        <p:txBody>
          <a:bodyPr/>
          <a:lstStyle/>
          <a:p>
            <a:pPr algn="ctr"/>
            <a:r>
              <a:rPr lang="en-GB" dirty="0">
                <a:solidFill>
                  <a:srgbClr val="0070C0"/>
                </a:solidFill>
              </a:rPr>
              <a:t>Lecture ten</a:t>
            </a:r>
          </a:p>
          <a:p>
            <a:pPr algn="ctr"/>
            <a:r>
              <a:rPr lang="en-GB" dirty="0">
                <a:solidFill>
                  <a:srgbClr val="0070C0"/>
                </a:solidFill>
              </a:rPr>
              <a:t>Eliminating</a:t>
            </a:r>
          </a:p>
        </p:txBody>
      </p:sp>
    </p:spTree>
    <p:extLst>
      <p:ext uri="{BB962C8B-B14F-4D97-AF65-F5344CB8AC3E}">
        <p14:creationId xmlns:p14="http://schemas.microsoft.com/office/powerpoint/2010/main" val="634228462"/>
      </p:ext>
    </p:extLst>
  </p:cSld>
  <p:clrMapOvr>
    <a:masterClrMapping/>
  </p:clrMapOvr>
  <mc:AlternateContent xmlns:mc="http://schemas.openxmlformats.org/markup-compatibility/2006" xmlns:p14="http://schemas.microsoft.com/office/powerpoint/2010/main">
    <mc:Choice Requires="p14">
      <p:transition spd="slow" p14:dur="2000" advTm="21465"/>
    </mc:Choice>
    <mc:Fallback xmlns="">
      <p:transition spd="slow" advTm="214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BA1B9-C61B-41ED-8D8A-85F3CAF67935}"/>
              </a:ext>
            </a:extLst>
          </p:cNvPr>
          <p:cNvSpPr>
            <a:spLocks noGrp="1"/>
          </p:cNvSpPr>
          <p:nvPr>
            <p:ph type="title"/>
          </p:nvPr>
        </p:nvSpPr>
        <p:spPr/>
        <p:txBody>
          <a:bodyPr/>
          <a:lstStyle/>
          <a:p>
            <a:r>
              <a:rPr lang="en-GB" dirty="0">
                <a:solidFill>
                  <a:srgbClr val="0070C0"/>
                </a:solidFill>
              </a:rPr>
              <a:t>Aims</a:t>
            </a:r>
          </a:p>
        </p:txBody>
      </p:sp>
      <p:sp>
        <p:nvSpPr>
          <p:cNvPr id="3" name="Content Placeholder 2">
            <a:extLst>
              <a:ext uri="{FF2B5EF4-FFF2-40B4-BE49-F238E27FC236}">
                <a16:creationId xmlns:a16="http://schemas.microsoft.com/office/drawing/2014/main" id="{B5C09A44-6A3E-40B9-868A-E19B1E5A515E}"/>
              </a:ext>
            </a:extLst>
          </p:cNvPr>
          <p:cNvSpPr>
            <a:spLocks noGrp="1"/>
          </p:cNvSpPr>
          <p:nvPr>
            <p:ph idx="1"/>
          </p:nvPr>
        </p:nvSpPr>
        <p:spPr/>
        <p:txBody>
          <a:bodyPr>
            <a:normAutofit/>
          </a:bodyPr>
          <a:lstStyle/>
          <a:p>
            <a:r>
              <a:rPr lang="en-US" sz="1800" dirty="0">
                <a:solidFill>
                  <a:srgbClr val="0070C0"/>
                </a:solidFill>
                <a:effectLst/>
                <a:latin typeface="Times New Roman" panose="02020603050405020304" pitchFamily="18" charset="0"/>
                <a:ea typeface="Calibri" panose="020F0502020204030204" pitchFamily="34" charset="0"/>
                <a:cs typeface="Latha" panose="020B0604020202020204" pitchFamily="34" charset="0"/>
              </a:rPr>
              <a:t>Understand the impact of NDDs on Eliminating</a:t>
            </a:r>
          </a:p>
          <a:p>
            <a:r>
              <a:rPr lang="en-US" sz="1800" dirty="0">
                <a:solidFill>
                  <a:srgbClr val="0070C0"/>
                </a:solidFill>
                <a:latin typeface="Times New Roman" panose="02020603050405020304" pitchFamily="18" charset="0"/>
                <a:ea typeface="Calibri" panose="020F0502020204030204" pitchFamily="34" charset="0"/>
                <a:cs typeface="Latha" panose="020B0604020202020204" pitchFamily="34" charset="0"/>
              </a:rPr>
              <a:t>Understand the impact of impaired eliminating on quality of life</a:t>
            </a:r>
          </a:p>
          <a:p>
            <a:r>
              <a:rPr lang="en-US" sz="1800" dirty="0">
                <a:solidFill>
                  <a:srgbClr val="0070C0"/>
                </a:solidFill>
                <a:effectLst/>
                <a:latin typeface="Times New Roman" panose="02020603050405020304" pitchFamily="18" charset="0"/>
                <a:ea typeface="Calibri" panose="020F0502020204030204" pitchFamily="34" charset="0"/>
                <a:cs typeface="Latha" panose="020B0604020202020204" pitchFamily="34" charset="0"/>
              </a:rPr>
              <a:t>Consider impact of problems with eliminating on caregivers</a:t>
            </a:r>
          </a:p>
          <a:p>
            <a:r>
              <a:rPr lang="en-US" sz="1800" dirty="0">
                <a:solidFill>
                  <a:srgbClr val="0070C0"/>
                </a:solidFill>
                <a:latin typeface="Times New Roman" panose="02020603050405020304" pitchFamily="18" charset="0"/>
                <a:ea typeface="Calibri" panose="020F0502020204030204" pitchFamily="34" charset="0"/>
                <a:cs typeface="Latha" panose="020B0604020202020204" pitchFamily="34" charset="0"/>
              </a:rPr>
              <a:t>Explore ways to address problems with eliminating, maximizing independence.</a:t>
            </a:r>
            <a:endParaRPr lang="en-US" sz="1800" dirty="0">
              <a:solidFill>
                <a:srgbClr val="0070C0"/>
              </a:solidFill>
              <a:effectLst/>
              <a:latin typeface="Times New Roman" panose="02020603050405020304" pitchFamily="18" charset="0"/>
              <a:ea typeface="Calibri" panose="020F0502020204030204" pitchFamily="34" charset="0"/>
              <a:cs typeface="Latha" panose="020B0604020202020204" pitchFamily="34" charset="0"/>
            </a:endParaRPr>
          </a:p>
          <a:p>
            <a:endParaRPr lang="en-US" sz="1800" dirty="0">
              <a:solidFill>
                <a:srgbClr val="0070C0"/>
              </a:solidFill>
              <a:effectLst/>
              <a:latin typeface="Times New Roman" panose="02020603050405020304" pitchFamily="18" charset="0"/>
              <a:ea typeface="Calibri" panose="020F0502020204030204" pitchFamily="34" charset="0"/>
              <a:cs typeface="Latha" panose="020B0604020202020204" pitchFamily="34" charset="0"/>
            </a:endParaRPr>
          </a:p>
          <a:p>
            <a:pPr marL="0" indent="0">
              <a:buNone/>
            </a:pPr>
            <a:endParaRPr lang="en-GB" dirty="0">
              <a:solidFill>
                <a:srgbClr val="0070C0"/>
              </a:solidFill>
            </a:endParaRPr>
          </a:p>
        </p:txBody>
      </p:sp>
    </p:spTree>
    <p:extLst>
      <p:ext uri="{BB962C8B-B14F-4D97-AF65-F5344CB8AC3E}">
        <p14:creationId xmlns:p14="http://schemas.microsoft.com/office/powerpoint/2010/main" val="499373789"/>
      </p:ext>
    </p:extLst>
  </p:cSld>
  <p:clrMapOvr>
    <a:masterClrMapping/>
  </p:clrMapOvr>
  <mc:AlternateContent xmlns:mc="http://schemas.openxmlformats.org/markup-compatibility/2006" xmlns:p14="http://schemas.microsoft.com/office/powerpoint/2010/main">
    <mc:Choice Requires="p14">
      <p:transition spd="slow" p14:dur="2000" advTm="105805"/>
    </mc:Choice>
    <mc:Fallback xmlns="">
      <p:transition spd="slow" advTm="10580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677AA-C5AC-4DEC-A435-DF9F783C832F}"/>
              </a:ext>
            </a:extLst>
          </p:cNvPr>
          <p:cNvSpPr>
            <a:spLocks noGrp="1"/>
          </p:cNvSpPr>
          <p:nvPr>
            <p:ph type="title"/>
          </p:nvPr>
        </p:nvSpPr>
        <p:spPr>
          <a:xfrm>
            <a:off x="297025" y="365125"/>
            <a:ext cx="10515600" cy="532725"/>
          </a:xfrm>
        </p:spPr>
        <p:txBody>
          <a:bodyPr>
            <a:normAutofit/>
          </a:bodyPr>
          <a:lstStyle/>
          <a:p>
            <a:r>
              <a:rPr lang="en-GB" sz="2800" b="1" dirty="0">
                <a:solidFill>
                  <a:srgbClr val="0070C0"/>
                </a:solidFill>
              </a:rPr>
              <a:t>Why and how will NDDs impact on eliminating?</a:t>
            </a:r>
          </a:p>
        </p:txBody>
      </p:sp>
      <p:sp>
        <p:nvSpPr>
          <p:cNvPr id="3" name="Content Placeholder 2">
            <a:extLst>
              <a:ext uri="{FF2B5EF4-FFF2-40B4-BE49-F238E27FC236}">
                <a16:creationId xmlns:a16="http://schemas.microsoft.com/office/drawing/2014/main" id="{68610ADD-D1B9-46D7-B9D2-103D1F121BA0}"/>
              </a:ext>
            </a:extLst>
          </p:cNvPr>
          <p:cNvSpPr>
            <a:spLocks noGrp="1"/>
          </p:cNvSpPr>
          <p:nvPr>
            <p:ph idx="1"/>
          </p:nvPr>
        </p:nvSpPr>
        <p:spPr>
          <a:xfrm>
            <a:off x="111005" y="1022323"/>
            <a:ext cx="8238939" cy="3885081"/>
          </a:xfrm>
        </p:spPr>
        <p:txBody>
          <a:bodyPr>
            <a:normAutofit/>
          </a:bodyPr>
          <a:lstStyle/>
          <a:p>
            <a:r>
              <a:rPr lang="en-GB" sz="2400" dirty="0">
                <a:solidFill>
                  <a:srgbClr val="0070C0"/>
                </a:solidFill>
              </a:rPr>
              <a:t>Many people with NDDs maintain continence to later stages.</a:t>
            </a:r>
          </a:p>
          <a:p>
            <a:r>
              <a:rPr lang="en-GB" sz="2400" dirty="0">
                <a:solidFill>
                  <a:srgbClr val="0070C0"/>
                </a:solidFill>
              </a:rPr>
              <a:t>Some don’t.   This may be associated with:</a:t>
            </a:r>
          </a:p>
          <a:p>
            <a:r>
              <a:rPr lang="en-GB" sz="2400" dirty="0">
                <a:solidFill>
                  <a:srgbClr val="0070C0"/>
                </a:solidFill>
              </a:rPr>
              <a:t>Loss of or impaired sensory stimulation from bladder, rectum.  Urgency or no warning at all.</a:t>
            </a:r>
          </a:p>
          <a:p>
            <a:r>
              <a:rPr lang="en-GB" sz="2400" dirty="0">
                <a:solidFill>
                  <a:srgbClr val="0070C0"/>
                </a:solidFill>
              </a:rPr>
              <a:t>Mobility problems- taking too long to get to W.C.  Delayed clothing adjustment, getting onto W.C. </a:t>
            </a:r>
          </a:p>
          <a:p>
            <a:r>
              <a:rPr lang="en-GB" sz="2400" dirty="0">
                <a:solidFill>
                  <a:srgbClr val="0070C0"/>
                </a:solidFill>
              </a:rPr>
              <a:t>Disinhibition.  </a:t>
            </a:r>
          </a:p>
          <a:p>
            <a:r>
              <a:rPr lang="en-GB" sz="2400" dirty="0">
                <a:solidFill>
                  <a:srgbClr val="0070C0"/>
                </a:solidFill>
              </a:rPr>
              <a:t>Inability to think ahead- focus on immediate needs.</a:t>
            </a:r>
          </a:p>
        </p:txBody>
      </p:sp>
      <p:sp>
        <p:nvSpPr>
          <p:cNvPr id="12" name="TextBox 11">
            <a:extLst>
              <a:ext uri="{FF2B5EF4-FFF2-40B4-BE49-F238E27FC236}">
                <a16:creationId xmlns:a16="http://schemas.microsoft.com/office/drawing/2014/main" id="{CFDB63ED-101C-4406-A836-1E71B350FC60}"/>
              </a:ext>
            </a:extLst>
          </p:cNvPr>
          <p:cNvSpPr txBox="1"/>
          <p:nvPr/>
        </p:nvSpPr>
        <p:spPr>
          <a:xfrm>
            <a:off x="485775" y="5466345"/>
            <a:ext cx="8459512" cy="369332"/>
          </a:xfrm>
          <a:prstGeom prst="rect">
            <a:avLst/>
          </a:prstGeom>
          <a:noFill/>
        </p:spPr>
        <p:txBody>
          <a:bodyPr wrap="square">
            <a:spAutoFit/>
          </a:bodyPr>
          <a:lstStyle/>
          <a:p>
            <a:r>
              <a:rPr lang="en-GB" dirty="0">
                <a:solidFill>
                  <a:srgbClr val="0070C0"/>
                </a:solidFill>
                <a:hlinkClick r:id="rId2">
                  <a:extLst>
                    <a:ext uri="{A12FA001-AC4F-418D-AE19-62706E023703}">
                      <ahyp:hlinkClr xmlns:ahyp="http://schemas.microsoft.com/office/drawing/2018/hyperlinkcolor" val="tx"/>
                    </a:ext>
                  </a:extLst>
                </a:hlinkClick>
              </a:rPr>
              <a:t>https://twitter.com/slpinsights/status/917544732397465602/photo/1</a:t>
            </a:r>
            <a:r>
              <a:rPr lang="en-GB" dirty="0">
                <a:solidFill>
                  <a:srgbClr val="0070C0"/>
                </a:solidFill>
              </a:rPr>
              <a:t> visited 22 11 2022</a:t>
            </a:r>
          </a:p>
        </p:txBody>
      </p:sp>
      <p:pic>
        <p:nvPicPr>
          <p:cNvPr id="1026" name="Picture 2" descr="Neurological levels">
            <a:extLst>
              <a:ext uri="{FF2B5EF4-FFF2-40B4-BE49-F238E27FC236}">
                <a16:creationId xmlns:a16="http://schemas.microsoft.com/office/drawing/2014/main" id="{F0732643-75C4-6B4A-705B-FC340EE37F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8694" y="289993"/>
            <a:ext cx="3356281" cy="42729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41BBC6-28AB-1597-F790-33C1F90F9DAE}"/>
              </a:ext>
            </a:extLst>
          </p:cNvPr>
          <p:cNvSpPr txBox="1"/>
          <p:nvPr/>
        </p:nvSpPr>
        <p:spPr>
          <a:xfrm>
            <a:off x="8945287" y="4476021"/>
            <a:ext cx="2949688" cy="1077218"/>
          </a:xfrm>
          <a:prstGeom prst="rect">
            <a:avLst/>
          </a:prstGeom>
          <a:noFill/>
        </p:spPr>
        <p:txBody>
          <a:bodyPr wrap="square">
            <a:spAutoFit/>
          </a:bodyPr>
          <a:lstStyle/>
          <a:p>
            <a:r>
              <a:rPr lang="en-GB" sz="1600" dirty="0">
                <a:solidFill>
                  <a:srgbClr val="0070C0"/>
                </a:solidFill>
              </a:rPr>
              <a:t>https://www.futurelearn.com/info/courses/understanding-continence-promotion/0/steps/46094</a:t>
            </a:r>
          </a:p>
        </p:txBody>
      </p:sp>
    </p:spTree>
    <p:extLst>
      <p:ext uri="{BB962C8B-B14F-4D97-AF65-F5344CB8AC3E}">
        <p14:creationId xmlns:p14="http://schemas.microsoft.com/office/powerpoint/2010/main" val="3947638045"/>
      </p:ext>
    </p:extLst>
  </p:cSld>
  <p:clrMapOvr>
    <a:masterClrMapping/>
  </p:clrMapOvr>
  <mc:AlternateContent xmlns:mc="http://schemas.openxmlformats.org/markup-compatibility/2006" xmlns:p14="http://schemas.microsoft.com/office/powerpoint/2010/main">
    <mc:Choice Requires="p14">
      <p:transition spd="slow" p14:dur="2000" advTm="211591"/>
    </mc:Choice>
    <mc:Fallback xmlns="">
      <p:transition spd="slow" advTm="2115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ADB41-8F69-418C-888C-D4C62ADB4869}"/>
              </a:ext>
            </a:extLst>
          </p:cNvPr>
          <p:cNvSpPr>
            <a:spLocks noGrp="1"/>
          </p:cNvSpPr>
          <p:nvPr>
            <p:ph type="title"/>
          </p:nvPr>
        </p:nvSpPr>
        <p:spPr>
          <a:xfrm>
            <a:off x="123826" y="342420"/>
            <a:ext cx="11991974" cy="1049235"/>
          </a:xfrm>
        </p:spPr>
        <p:txBody>
          <a:bodyPr/>
          <a:lstStyle/>
          <a:p>
            <a:r>
              <a:rPr lang="en-GB" dirty="0">
                <a:solidFill>
                  <a:srgbClr val="0070C0"/>
                </a:solidFill>
              </a:rPr>
              <a:t>Neurological influence on problems with eliminating</a:t>
            </a:r>
          </a:p>
        </p:txBody>
      </p:sp>
      <p:sp>
        <p:nvSpPr>
          <p:cNvPr id="3" name="Content Placeholder 2">
            <a:extLst>
              <a:ext uri="{FF2B5EF4-FFF2-40B4-BE49-F238E27FC236}">
                <a16:creationId xmlns:a16="http://schemas.microsoft.com/office/drawing/2014/main" id="{1A4E4955-8486-4C65-9E96-C3242AFE9B3F}"/>
              </a:ext>
            </a:extLst>
          </p:cNvPr>
          <p:cNvSpPr>
            <a:spLocks noGrp="1"/>
          </p:cNvSpPr>
          <p:nvPr>
            <p:ph idx="1"/>
          </p:nvPr>
        </p:nvSpPr>
        <p:spPr>
          <a:xfrm>
            <a:off x="285751" y="2015732"/>
            <a:ext cx="6749532" cy="3450613"/>
          </a:xfrm>
        </p:spPr>
        <p:txBody>
          <a:bodyPr/>
          <a:lstStyle/>
          <a:p>
            <a:r>
              <a:rPr lang="en-GB" dirty="0">
                <a:solidFill>
                  <a:srgbClr val="0070C0"/>
                </a:solidFill>
              </a:rPr>
              <a:t>Frontal lobe deterioration-  difficulty in planning ahead, considering alternatives, controlling impulses, taking account of social cues</a:t>
            </a:r>
          </a:p>
          <a:p>
            <a:r>
              <a:rPr lang="en-GB" dirty="0">
                <a:solidFill>
                  <a:srgbClr val="0070C0"/>
                </a:solidFill>
              </a:rPr>
              <a:t>Loss of motor control. – mobilising and sphincter control, peristalsis.</a:t>
            </a:r>
          </a:p>
        </p:txBody>
      </p:sp>
      <p:pic>
        <p:nvPicPr>
          <p:cNvPr id="2052" name="Picture 4" descr="Details are in the caption following the image">
            <a:extLst>
              <a:ext uri="{FF2B5EF4-FFF2-40B4-BE49-F238E27FC236}">
                <a16:creationId xmlns:a16="http://schemas.microsoft.com/office/drawing/2014/main" id="{E24E3A41-9C8D-FEE4-B335-CB32279DDB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1960" y="1576874"/>
            <a:ext cx="4350981" cy="29006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7DD00BA-0788-5DD1-E1C9-0BB688840117}"/>
              </a:ext>
            </a:extLst>
          </p:cNvPr>
          <p:cNvSpPr txBox="1"/>
          <p:nvPr/>
        </p:nvSpPr>
        <p:spPr>
          <a:xfrm>
            <a:off x="7903028" y="4662747"/>
            <a:ext cx="3819913" cy="584775"/>
          </a:xfrm>
          <a:prstGeom prst="rect">
            <a:avLst/>
          </a:prstGeom>
          <a:noFill/>
        </p:spPr>
        <p:txBody>
          <a:bodyPr wrap="square">
            <a:spAutoFit/>
          </a:bodyPr>
          <a:lstStyle/>
          <a:p>
            <a:r>
              <a:rPr lang="en-GB" sz="1600" dirty="0">
                <a:solidFill>
                  <a:srgbClr val="0070C0"/>
                </a:solidFill>
              </a:rPr>
              <a:t>https://onlinelibrary.wiley.com/doi/full/10.1111/j.1442-2042.2008.02109.x</a:t>
            </a:r>
          </a:p>
        </p:txBody>
      </p:sp>
    </p:spTree>
    <p:extLst>
      <p:ext uri="{BB962C8B-B14F-4D97-AF65-F5344CB8AC3E}">
        <p14:creationId xmlns:p14="http://schemas.microsoft.com/office/powerpoint/2010/main" val="437211952"/>
      </p:ext>
    </p:extLst>
  </p:cSld>
  <p:clrMapOvr>
    <a:masterClrMapping/>
  </p:clrMapOvr>
  <mc:AlternateContent xmlns:mc="http://schemas.openxmlformats.org/markup-compatibility/2006" xmlns:p14="http://schemas.microsoft.com/office/powerpoint/2010/main">
    <mc:Choice Requires="p14">
      <p:transition spd="slow" p14:dur="2000" advTm="183707"/>
    </mc:Choice>
    <mc:Fallback xmlns="">
      <p:transition spd="slow" advTm="18370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A6847-DD15-4203-BBA9-796FD0C32127}"/>
              </a:ext>
            </a:extLst>
          </p:cNvPr>
          <p:cNvSpPr>
            <a:spLocks noGrp="1"/>
          </p:cNvSpPr>
          <p:nvPr>
            <p:ph type="title"/>
          </p:nvPr>
        </p:nvSpPr>
        <p:spPr>
          <a:xfrm>
            <a:off x="651479" y="252069"/>
            <a:ext cx="11216671" cy="1049235"/>
          </a:xfrm>
        </p:spPr>
        <p:txBody>
          <a:bodyPr/>
          <a:lstStyle/>
          <a:p>
            <a:r>
              <a:rPr lang="en-GB" dirty="0">
                <a:solidFill>
                  <a:srgbClr val="0070C0"/>
                </a:solidFill>
              </a:rPr>
              <a:t>Incontinence- Impact</a:t>
            </a:r>
          </a:p>
        </p:txBody>
      </p:sp>
      <p:sp>
        <p:nvSpPr>
          <p:cNvPr id="3" name="Content Placeholder 2">
            <a:extLst>
              <a:ext uri="{FF2B5EF4-FFF2-40B4-BE49-F238E27FC236}">
                <a16:creationId xmlns:a16="http://schemas.microsoft.com/office/drawing/2014/main" id="{4A1058C2-D824-43BC-958C-B210735D1186}"/>
              </a:ext>
            </a:extLst>
          </p:cNvPr>
          <p:cNvSpPr>
            <a:spLocks noGrp="1"/>
          </p:cNvSpPr>
          <p:nvPr>
            <p:ph idx="1"/>
          </p:nvPr>
        </p:nvSpPr>
        <p:spPr>
          <a:xfrm>
            <a:off x="487664" y="1586135"/>
            <a:ext cx="11216672" cy="4070743"/>
          </a:xfrm>
        </p:spPr>
        <p:txBody>
          <a:bodyPr>
            <a:normAutofit fontScale="92500" lnSpcReduction="10000"/>
          </a:bodyPr>
          <a:lstStyle/>
          <a:p>
            <a:r>
              <a:rPr lang="en-GB" b="1" dirty="0">
                <a:solidFill>
                  <a:srgbClr val="0070C0"/>
                </a:solidFill>
              </a:rPr>
              <a:t>Psychological factors</a:t>
            </a:r>
            <a:r>
              <a:rPr lang="en-GB" dirty="0">
                <a:solidFill>
                  <a:srgbClr val="0070C0"/>
                </a:solidFill>
              </a:rPr>
              <a:t>:  Sensing rejection; Dependence, Loss of control, autonomy; feeling a nuisance, a burden, body image.</a:t>
            </a:r>
          </a:p>
          <a:p>
            <a:r>
              <a:rPr lang="en-GB" b="1" dirty="0" err="1">
                <a:solidFill>
                  <a:srgbClr val="0070C0"/>
                </a:solidFill>
              </a:rPr>
              <a:t>Politicoeconomic</a:t>
            </a:r>
            <a:r>
              <a:rPr lang="en-GB" b="1" dirty="0">
                <a:solidFill>
                  <a:srgbClr val="0070C0"/>
                </a:solidFill>
              </a:rPr>
              <a:t> factors</a:t>
            </a:r>
            <a:r>
              <a:rPr lang="en-GB" dirty="0">
                <a:solidFill>
                  <a:srgbClr val="0070C0"/>
                </a:solidFill>
              </a:rPr>
              <a:t>: Costs- incontinence pads; staffing; laundry- sheets, bedding.</a:t>
            </a:r>
          </a:p>
          <a:p>
            <a:r>
              <a:rPr lang="en-GB" b="1" dirty="0">
                <a:solidFill>
                  <a:srgbClr val="0070C0"/>
                </a:solidFill>
              </a:rPr>
              <a:t>Sociocultural factors</a:t>
            </a:r>
            <a:r>
              <a:rPr lang="en-GB" dirty="0">
                <a:solidFill>
                  <a:srgbClr val="0070C0"/>
                </a:solidFill>
              </a:rPr>
              <a:t>: Family re-organisation to provide care; social isolation; meaning of self/ family role; intolerance by tired caregivers. ‘You’re doing this to be awkward!’</a:t>
            </a:r>
          </a:p>
          <a:p>
            <a:r>
              <a:rPr lang="en-GB" b="1" dirty="0">
                <a:solidFill>
                  <a:srgbClr val="0070C0"/>
                </a:solidFill>
              </a:rPr>
              <a:t>Physical factors: </a:t>
            </a:r>
            <a:r>
              <a:rPr lang="en-GB" dirty="0">
                <a:solidFill>
                  <a:srgbClr val="0070C0"/>
                </a:solidFill>
              </a:rPr>
              <a:t>Skin integrity; infection;  poor nutrition and hydration- refusing to eat and drink in order to try and avoid bed-wetting/ </a:t>
            </a:r>
          </a:p>
          <a:p>
            <a:r>
              <a:rPr lang="en-GB" b="1" dirty="0">
                <a:solidFill>
                  <a:srgbClr val="0070C0"/>
                </a:solidFill>
              </a:rPr>
              <a:t>Environmental factors: </a:t>
            </a:r>
            <a:r>
              <a:rPr lang="en-GB" dirty="0">
                <a:solidFill>
                  <a:srgbClr val="0070C0"/>
                </a:solidFill>
              </a:rPr>
              <a:t>Access to facilities; Limitation on journeys/ outings; </a:t>
            </a:r>
          </a:p>
        </p:txBody>
      </p:sp>
    </p:spTree>
    <p:extLst>
      <p:ext uri="{BB962C8B-B14F-4D97-AF65-F5344CB8AC3E}">
        <p14:creationId xmlns:p14="http://schemas.microsoft.com/office/powerpoint/2010/main" val="1236751677"/>
      </p:ext>
    </p:extLst>
  </p:cSld>
  <p:clrMapOvr>
    <a:masterClrMapping/>
  </p:clrMapOvr>
  <mc:AlternateContent xmlns:mc="http://schemas.openxmlformats.org/markup-compatibility/2006" xmlns:p14="http://schemas.microsoft.com/office/powerpoint/2010/main">
    <mc:Choice Requires="p14">
      <p:transition spd="slow" p14:dur="2000" advTm="581305"/>
    </mc:Choice>
    <mc:Fallback xmlns="">
      <p:transition spd="slow" advTm="58130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7B717-4A9C-8A2B-926A-0C37FD6AFEF6}"/>
              </a:ext>
            </a:extLst>
          </p:cNvPr>
          <p:cNvSpPr>
            <a:spLocks noGrp="1"/>
          </p:cNvSpPr>
          <p:nvPr>
            <p:ph type="title"/>
          </p:nvPr>
        </p:nvSpPr>
        <p:spPr>
          <a:xfrm>
            <a:off x="838200" y="365125"/>
            <a:ext cx="10515600" cy="511953"/>
          </a:xfrm>
        </p:spPr>
        <p:txBody>
          <a:bodyPr>
            <a:normAutofit fontScale="90000"/>
          </a:bodyPr>
          <a:lstStyle/>
          <a:p>
            <a:r>
              <a:rPr lang="en-GB" b="1" dirty="0">
                <a:solidFill>
                  <a:srgbClr val="0070C0"/>
                </a:solidFill>
              </a:rPr>
              <a:t>What is Quality of Life?</a:t>
            </a:r>
          </a:p>
        </p:txBody>
      </p:sp>
      <p:sp>
        <p:nvSpPr>
          <p:cNvPr id="3" name="Content Placeholder 2">
            <a:extLst>
              <a:ext uri="{FF2B5EF4-FFF2-40B4-BE49-F238E27FC236}">
                <a16:creationId xmlns:a16="http://schemas.microsoft.com/office/drawing/2014/main" id="{65C6469B-252D-4EC7-403B-067727BF60A3}"/>
              </a:ext>
            </a:extLst>
          </p:cNvPr>
          <p:cNvSpPr>
            <a:spLocks noGrp="1"/>
          </p:cNvSpPr>
          <p:nvPr>
            <p:ph idx="1"/>
          </p:nvPr>
        </p:nvSpPr>
        <p:spPr>
          <a:xfrm>
            <a:off x="838200" y="877078"/>
            <a:ext cx="10515600" cy="5299885"/>
          </a:xfrm>
        </p:spPr>
        <p:txBody>
          <a:bodyPr>
            <a:normAutofit/>
          </a:bodyPr>
          <a:lstStyle/>
          <a:p>
            <a:pPr marL="0" indent="0" algn="l">
              <a:buNone/>
            </a:pPr>
            <a:r>
              <a:rPr lang="en-GB" sz="2400" b="0" i="0" dirty="0">
                <a:solidFill>
                  <a:srgbClr val="0070C0"/>
                </a:solidFill>
                <a:effectLst/>
              </a:rPr>
              <a:t>“Quality of life (QoL) is a concept which aims to capture the well-being, whether of a population or individual, regarding both positive and negative elements within the entirety of their existence at a specific point in time. For example, common facets of QoL include personal health (physical, mental, and spiritual), relationships, education status, work environment, social status, wealth, a sense of security and safety, freedom, autonomy in decision-making, social-belonging and their physical surroundings.</a:t>
            </a:r>
          </a:p>
          <a:p>
            <a:pPr marL="0" indent="0" algn="l">
              <a:buNone/>
            </a:pPr>
            <a:r>
              <a:rPr lang="en-GB" sz="2400" b="0" i="0" dirty="0">
                <a:solidFill>
                  <a:srgbClr val="0070C0"/>
                </a:solidFill>
                <a:effectLst/>
              </a:rPr>
              <a:t>The World Health Organization explains QoL as a subjective evaluation of one's perception of their reality relative to their goals as observed through the lens of their culture and value system”. </a:t>
            </a:r>
          </a:p>
          <a:p>
            <a:pPr marL="0" indent="0">
              <a:buNone/>
            </a:pPr>
            <a:r>
              <a:rPr lang="en-GB" sz="1600" b="0" i="0" dirty="0" err="1">
                <a:solidFill>
                  <a:srgbClr val="0070C0"/>
                </a:solidFill>
                <a:effectLst/>
              </a:rPr>
              <a:t>Teoli</a:t>
            </a:r>
            <a:r>
              <a:rPr lang="en-GB" sz="1600" b="0" i="0" dirty="0">
                <a:solidFill>
                  <a:srgbClr val="0070C0"/>
                </a:solidFill>
                <a:effectLst/>
              </a:rPr>
              <a:t> D, Bhardwaj A. Quality Of Life. [Updated 2023 Mar 27]. In: </a:t>
            </a:r>
            <a:r>
              <a:rPr lang="en-GB" sz="1600" b="0" i="0" dirty="0" err="1">
                <a:solidFill>
                  <a:srgbClr val="0070C0"/>
                </a:solidFill>
                <a:effectLst/>
              </a:rPr>
              <a:t>StatPearls</a:t>
            </a:r>
            <a:r>
              <a:rPr lang="en-GB" sz="1600" b="0" i="0" dirty="0">
                <a:solidFill>
                  <a:srgbClr val="0070C0"/>
                </a:solidFill>
                <a:effectLst/>
              </a:rPr>
              <a:t> [Internet]. Treasure Island (FL): </a:t>
            </a:r>
            <a:r>
              <a:rPr lang="en-GB" sz="1600" b="0" i="0" dirty="0" err="1">
                <a:solidFill>
                  <a:srgbClr val="0070C0"/>
                </a:solidFill>
                <a:effectLst/>
              </a:rPr>
              <a:t>StatPearls</a:t>
            </a:r>
            <a:r>
              <a:rPr lang="en-GB" sz="1600" b="0" i="0" dirty="0">
                <a:solidFill>
                  <a:srgbClr val="0070C0"/>
                </a:solidFill>
                <a:effectLst/>
              </a:rPr>
              <a:t> Publishing; 2023 Jan-. Available from: </a:t>
            </a:r>
            <a:r>
              <a:rPr lang="en-GB" sz="1600" b="0" i="0" dirty="0">
                <a:solidFill>
                  <a:srgbClr val="0070C0"/>
                </a:solidFill>
                <a:effectLst/>
                <a:hlinkClick r:id="rId2"/>
              </a:rPr>
              <a:t>https://www.ncbi.nlm.nih.gov/books/NBK536962/</a:t>
            </a:r>
            <a:r>
              <a:rPr lang="en-GB" sz="1600" b="0" i="0" dirty="0">
                <a:solidFill>
                  <a:srgbClr val="0070C0"/>
                </a:solidFill>
                <a:effectLst/>
              </a:rPr>
              <a:t>   </a:t>
            </a:r>
            <a:endParaRPr lang="en-GB" sz="1600" dirty="0">
              <a:solidFill>
                <a:srgbClr val="0070C0"/>
              </a:solidFill>
            </a:endParaRPr>
          </a:p>
        </p:txBody>
      </p:sp>
    </p:spTree>
    <p:extLst>
      <p:ext uri="{BB962C8B-B14F-4D97-AF65-F5344CB8AC3E}">
        <p14:creationId xmlns:p14="http://schemas.microsoft.com/office/powerpoint/2010/main" val="31949124"/>
      </p:ext>
    </p:extLst>
  </p:cSld>
  <p:clrMapOvr>
    <a:masterClrMapping/>
  </p:clrMapOvr>
  <mc:AlternateContent xmlns:mc="http://schemas.openxmlformats.org/markup-compatibility/2006" xmlns:p14="http://schemas.microsoft.com/office/powerpoint/2010/main">
    <mc:Choice Requires="p14">
      <p:transition spd="slow" p14:dur="2000" advTm="301206"/>
    </mc:Choice>
    <mc:Fallback xmlns="">
      <p:transition spd="slow" advTm="3012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031C3-27BD-6146-11B0-985EB2D1742D}"/>
              </a:ext>
            </a:extLst>
          </p:cNvPr>
          <p:cNvSpPr>
            <a:spLocks noGrp="1"/>
          </p:cNvSpPr>
          <p:nvPr>
            <p:ph type="title"/>
          </p:nvPr>
        </p:nvSpPr>
        <p:spPr>
          <a:xfrm>
            <a:off x="838200" y="365125"/>
            <a:ext cx="10515600" cy="1049819"/>
          </a:xfrm>
        </p:spPr>
        <p:txBody>
          <a:bodyPr/>
          <a:lstStyle/>
          <a:p>
            <a:r>
              <a:rPr lang="en-GB" dirty="0">
                <a:solidFill>
                  <a:srgbClr val="0070C0"/>
                </a:solidFill>
              </a:rPr>
              <a:t>Approaches to measuring QoL</a:t>
            </a:r>
          </a:p>
        </p:txBody>
      </p:sp>
      <p:sp>
        <p:nvSpPr>
          <p:cNvPr id="3" name="Content Placeholder 2">
            <a:extLst>
              <a:ext uri="{FF2B5EF4-FFF2-40B4-BE49-F238E27FC236}">
                <a16:creationId xmlns:a16="http://schemas.microsoft.com/office/drawing/2014/main" id="{77D2085E-CCE9-7101-EACD-733264D01A3B}"/>
              </a:ext>
            </a:extLst>
          </p:cNvPr>
          <p:cNvSpPr>
            <a:spLocks noGrp="1"/>
          </p:cNvSpPr>
          <p:nvPr>
            <p:ph idx="1"/>
          </p:nvPr>
        </p:nvSpPr>
        <p:spPr>
          <a:xfrm>
            <a:off x="838200" y="1306286"/>
            <a:ext cx="10515600" cy="4394718"/>
          </a:xfrm>
        </p:spPr>
        <p:txBody>
          <a:bodyPr>
            <a:normAutofit/>
          </a:bodyPr>
          <a:lstStyle/>
          <a:p>
            <a:r>
              <a:rPr lang="en-GB" dirty="0">
                <a:solidFill>
                  <a:srgbClr val="0070C0"/>
                </a:solidFill>
              </a:rPr>
              <a:t>Generic, e.g. EQ5D – domains- mobility, self care, usual activities, pain, discomfort, anxiety, depression. </a:t>
            </a:r>
            <a:r>
              <a:rPr lang="en-GB" sz="1600" dirty="0">
                <a:solidFill>
                  <a:srgbClr val="0070C0"/>
                </a:solidFill>
              </a:rPr>
              <a:t>https://euroqol.org/eq-5d-instruments/</a:t>
            </a:r>
          </a:p>
          <a:p>
            <a:r>
              <a:rPr lang="en-GB" dirty="0">
                <a:solidFill>
                  <a:srgbClr val="0070C0"/>
                </a:solidFill>
              </a:rPr>
              <a:t>Disease-specific, e.g. SF 36 </a:t>
            </a:r>
            <a:r>
              <a:rPr lang="en-GB" sz="1600" dirty="0">
                <a:solidFill>
                  <a:srgbClr val="0070C0"/>
                </a:solidFill>
              </a:rPr>
              <a:t>- </a:t>
            </a:r>
            <a:r>
              <a:rPr lang="en-GB" sz="1600" dirty="0">
                <a:solidFill>
                  <a:srgbClr val="0070C0"/>
                </a:solidFill>
                <a:hlinkClick r:id="rId2"/>
              </a:rPr>
              <a:t>https://clinmedjournals.org/articles/jmdt/jmdt-2-023-figure-1.pdf</a:t>
            </a:r>
            <a:endParaRPr lang="en-GB" sz="1600" dirty="0">
              <a:solidFill>
                <a:srgbClr val="0070C0"/>
              </a:solidFill>
            </a:endParaRPr>
          </a:p>
          <a:p>
            <a:r>
              <a:rPr lang="en-GB" dirty="0">
                <a:solidFill>
                  <a:srgbClr val="0070C0"/>
                </a:solidFill>
              </a:rPr>
              <a:t>Proxy / self-reported.</a:t>
            </a:r>
          </a:p>
          <a:p>
            <a:r>
              <a:rPr lang="en-GB" dirty="0">
                <a:solidFill>
                  <a:srgbClr val="0070C0"/>
                </a:solidFill>
              </a:rPr>
              <a:t>Other approaches, </a:t>
            </a:r>
            <a:r>
              <a:rPr lang="en-GB" dirty="0" err="1">
                <a:solidFill>
                  <a:srgbClr val="0070C0"/>
                </a:solidFill>
              </a:rPr>
              <a:t>e.g</a:t>
            </a:r>
            <a:r>
              <a:rPr lang="en-GB" dirty="0">
                <a:solidFill>
                  <a:srgbClr val="0070C0"/>
                </a:solidFill>
              </a:rPr>
              <a:t> Time trade off (TTO) </a:t>
            </a:r>
            <a:r>
              <a:rPr lang="en-GB" sz="1600" b="0" i="0" dirty="0">
                <a:solidFill>
                  <a:srgbClr val="0070C0"/>
                </a:solidFill>
                <a:effectLst/>
              </a:rPr>
              <a:t>Perez DJ, McGee R, Campbell AV, Christensen EA, Williams S. A comparison of time trade-off and quality of life measures in patients with advanced cancer. Qual Life Res. 1997 Mar;6(2):133-8. </a:t>
            </a:r>
            <a:r>
              <a:rPr lang="en-GB" sz="1600" b="0" i="0" dirty="0" err="1">
                <a:solidFill>
                  <a:srgbClr val="0070C0"/>
                </a:solidFill>
                <a:effectLst/>
              </a:rPr>
              <a:t>doi</a:t>
            </a:r>
            <a:r>
              <a:rPr lang="en-GB" sz="1600" b="0" i="0" dirty="0">
                <a:solidFill>
                  <a:srgbClr val="0070C0"/>
                </a:solidFill>
                <a:effectLst/>
              </a:rPr>
              <a:t>: 10.1023/a:1026438100283. PMID: 9161113.    </a:t>
            </a:r>
            <a:r>
              <a:rPr lang="en-GB" b="0" i="0" dirty="0">
                <a:solidFill>
                  <a:srgbClr val="0070C0"/>
                </a:solidFill>
                <a:effectLst/>
              </a:rPr>
              <a:t>Standard Gamble (SG) </a:t>
            </a:r>
            <a:r>
              <a:rPr lang="en-GB" sz="1600" b="0" i="0" dirty="0">
                <a:solidFill>
                  <a:srgbClr val="0070C0"/>
                </a:solidFill>
                <a:effectLst/>
              </a:rPr>
              <a:t>Salomon J (2014) Techniques for valuing health states, </a:t>
            </a:r>
            <a:r>
              <a:rPr lang="en-GB" sz="1600" b="0" i="0" dirty="0" err="1">
                <a:solidFill>
                  <a:srgbClr val="0070C0"/>
                </a:solidFill>
                <a:effectLst/>
              </a:rPr>
              <a:t>Encyclopedia</a:t>
            </a:r>
            <a:r>
              <a:rPr lang="en-GB" sz="1600" b="0" i="0" dirty="0">
                <a:solidFill>
                  <a:srgbClr val="0070C0"/>
                </a:solidFill>
                <a:effectLst/>
              </a:rPr>
              <a:t> of Health Economics, 454-458. https://www.sciencedirect.com/science/article/abs/pii/B9780123756787005022 </a:t>
            </a:r>
            <a:endParaRPr lang="en-GB" sz="1600" dirty="0">
              <a:solidFill>
                <a:srgbClr val="0070C0"/>
              </a:solidFill>
            </a:endParaRPr>
          </a:p>
        </p:txBody>
      </p:sp>
    </p:spTree>
    <p:extLst>
      <p:ext uri="{BB962C8B-B14F-4D97-AF65-F5344CB8AC3E}">
        <p14:creationId xmlns:p14="http://schemas.microsoft.com/office/powerpoint/2010/main" val="1324839742"/>
      </p:ext>
    </p:extLst>
  </p:cSld>
  <p:clrMapOvr>
    <a:masterClrMapping/>
  </p:clrMapOvr>
  <mc:AlternateContent xmlns:mc="http://schemas.openxmlformats.org/markup-compatibility/2006" xmlns:p14="http://schemas.microsoft.com/office/powerpoint/2010/main">
    <mc:Choice Requires="p14">
      <p:transition spd="slow" p14:dur="2000" advTm="332873"/>
    </mc:Choice>
    <mc:Fallback xmlns="">
      <p:transition spd="slow" advTm="33287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28CCE3-B529-A23C-751F-6DDC4AF9A402}"/>
              </a:ext>
            </a:extLst>
          </p:cNvPr>
          <p:cNvPicPr>
            <a:picLocks noChangeAspect="1"/>
          </p:cNvPicPr>
          <p:nvPr/>
        </p:nvPicPr>
        <p:blipFill rotWithShape="1">
          <a:blip r:embed="rId2"/>
          <a:srcRect l="33214" t="20136" r="15893" b="5442"/>
          <a:stretch/>
        </p:blipFill>
        <p:spPr>
          <a:xfrm>
            <a:off x="765110" y="419878"/>
            <a:ext cx="6204857" cy="5103846"/>
          </a:xfrm>
          <a:prstGeom prst="rect">
            <a:avLst/>
          </a:prstGeom>
        </p:spPr>
      </p:pic>
      <p:pic>
        <p:nvPicPr>
          <p:cNvPr id="6" name="Picture 5">
            <a:extLst>
              <a:ext uri="{FF2B5EF4-FFF2-40B4-BE49-F238E27FC236}">
                <a16:creationId xmlns:a16="http://schemas.microsoft.com/office/drawing/2014/main" id="{FB4D1668-871C-6890-04A3-462D261ADCBB}"/>
              </a:ext>
            </a:extLst>
          </p:cNvPr>
          <p:cNvPicPr>
            <a:picLocks noChangeAspect="1"/>
          </p:cNvPicPr>
          <p:nvPr/>
        </p:nvPicPr>
        <p:blipFill>
          <a:blip r:embed="rId3"/>
          <a:stretch>
            <a:fillRect/>
          </a:stretch>
        </p:blipFill>
        <p:spPr>
          <a:xfrm>
            <a:off x="7640946" y="466087"/>
            <a:ext cx="3785944" cy="2962913"/>
          </a:xfrm>
          <a:prstGeom prst="rect">
            <a:avLst/>
          </a:prstGeom>
        </p:spPr>
      </p:pic>
    </p:spTree>
    <p:extLst>
      <p:ext uri="{BB962C8B-B14F-4D97-AF65-F5344CB8AC3E}">
        <p14:creationId xmlns:p14="http://schemas.microsoft.com/office/powerpoint/2010/main" val="3468087650"/>
      </p:ext>
    </p:extLst>
  </p:cSld>
  <p:clrMapOvr>
    <a:masterClrMapping/>
  </p:clrMapOvr>
  <mc:AlternateContent xmlns:mc="http://schemas.openxmlformats.org/markup-compatibility/2006" xmlns:p14="http://schemas.microsoft.com/office/powerpoint/2010/main">
    <mc:Choice Requires="p14">
      <p:transition spd="slow" p14:dur="2000" advTm="160078"/>
    </mc:Choice>
    <mc:Fallback xmlns="">
      <p:transition spd="slow" advTm="16007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093A9C8-66A7-3C56-3484-C89A50172589}"/>
              </a:ext>
            </a:extLst>
          </p:cNvPr>
          <p:cNvPicPr>
            <a:picLocks noChangeAspect="1"/>
          </p:cNvPicPr>
          <p:nvPr/>
        </p:nvPicPr>
        <p:blipFill rotWithShape="1">
          <a:blip r:embed="rId2"/>
          <a:srcRect l="33214" t="19320" r="15510" b="5578"/>
          <a:stretch/>
        </p:blipFill>
        <p:spPr>
          <a:xfrm>
            <a:off x="858416" y="522513"/>
            <a:ext cx="6251510" cy="5150499"/>
          </a:xfrm>
          <a:prstGeom prst="rect">
            <a:avLst/>
          </a:prstGeom>
        </p:spPr>
      </p:pic>
      <p:pic>
        <p:nvPicPr>
          <p:cNvPr id="4" name="Picture 3">
            <a:extLst>
              <a:ext uri="{FF2B5EF4-FFF2-40B4-BE49-F238E27FC236}">
                <a16:creationId xmlns:a16="http://schemas.microsoft.com/office/drawing/2014/main" id="{C1BCC69A-5A8D-3584-F621-A0BEB404A6B6}"/>
              </a:ext>
            </a:extLst>
          </p:cNvPr>
          <p:cNvPicPr>
            <a:picLocks noChangeAspect="1"/>
          </p:cNvPicPr>
          <p:nvPr/>
        </p:nvPicPr>
        <p:blipFill>
          <a:blip r:embed="rId3"/>
          <a:stretch>
            <a:fillRect/>
          </a:stretch>
        </p:blipFill>
        <p:spPr>
          <a:xfrm>
            <a:off x="7925943" y="466087"/>
            <a:ext cx="3785944" cy="2962913"/>
          </a:xfrm>
          <a:prstGeom prst="rect">
            <a:avLst/>
          </a:prstGeom>
        </p:spPr>
      </p:pic>
    </p:spTree>
    <p:extLst>
      <p:ext uri="{BB962C8B-B14F-4D97-AF65-F5344CB8AC3E}">
        <p14:creationId xmlns:p14="http://schemas.microsoft.com/office/powerpoint/2010/main" val="1093786515"/>
      </p:ext>
    </p:extLst>
  </p:cSld>
  <p:clrMapOvr>
    <a:masterClrMapping/>
  </p:clrMapOvr>
  <mc:AlternateContent xmlns:mc="http://schemas.openxmlformats.org/markup-compatibility/2006" xmlns:p14="http://schemas.microsoft.com/office/powerpoint/2010/main">
    <mc:Choice Requires="p14">
      <p:transition spd="slow" p14:dur="2000" advTm="22752"/>
    </mc:Choice>
    <mc:Fallback xmlns="">
      <p:transition spd="slow" advTm="227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9A1E16-8DC4-22E0-B0EB-2A705170E115}"/>
              </a:ext>
            </a:extLst>
          </p:cNvPr>
          <p:cNvPicPr>
            <a:picLocks noChangeAspect="1"/>
          </p:cNvPicPr>
          <p:nvPr/>
        </p:nvPicPr>
        <p:blipFill rotWithShape="1">
          <a:blip r:embed="rId2"/>
          <a:srcRect l="33750" t="19319" r="15204" b="13469"/>
          <a:stretch/>
        </p:blipFill>
        <p:spPr>
          <a:xfrm>
            <a:off x="615820" y="485191"/>
            <a:ext cx="6223518" cy="4609323"/>
          </a:xfrm>
          <a:prstGeom prst="rect">
            <a:avLst/>
          </a:prstGeom>
        </p:spPr>
      </p:pic>
      <p:pic>
        <p:nvPicPr>
          <p:cNvPr id="4" name="Picture 3">
            <a:extLst>
              <a:ext uri="{FF2B5EF4-FFF2-40B4-BE49-F238E27FC236}">
                <a16:creationId xmlns:a16="http://schemas.microsoft.com/office/drawing/2014/main" id="{693BB1B7-93AD-B92A-CCA0-F2350303C22B}"/>
              </a:ext>
            </a:extLst>
          </p:cNvPr>
          <p:cNvPicPr>
            <a:picLocks noChangeAspect="1"/>
          </p:cNvPicPr>
          <p:nvPr/>
        </p:nvPicPr>
        <p:blipFill>
          <a:blip r:embed="rId3"/>
          <a:stretch>
            <a:fillRect/>
          </a:stretch>
        </p:blipFill>
        <p:spPr>
          <a:xfrm>
            <a:off x="8121885" y="324016"/>
            <a:ext cx="3785944" cy="2962913"/>
          </a:xfrm>
          <a:prstGeom prst="rect">
            <a:avLst/>
          </a:prstGeom>
        </p:spPr>
      </p:pic>
    </p:spTree>
    <p:extLst>
      <p:ext uri="{BB962C8B-B14F-4D97-AF65-F5344CB8AC3E}">
        <p14:creationId xmlns:p14="http://schemas.microsoft.com/office/powerpoint/2010/main" val="2260496879"/>
      </p:ext>
    </p:extLst>
  </p:cSld>
  <p:clrMapOvr>
    <a:masterClrMapping/>
  </p:clrMapOvr>
  <mc:AlternateContent xmlns:mc="http://schemas.openxmlformats.org/markup-compatibility/2006" xmlns:p14="http://schemas.microsoft.com/office/powerpoint/2010/main">
    <mc:Choice Requires="p14">
      <p:transition spd="slow" p14:dur="2000" advTm="45253"/>
    </mc:Choice>
    <mc:Fallback xmlns="">
      <p:transition spd="slow" advTm="4525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5E770C-875D-202C-2FE1-EEA41A7FC053}"/>
              </a:ext>
            </a:extLst>
          </p:cNvPr>
          <p:cNvPicPr>
            <a:picLocks noChangeAspect="1"/>
          </p:cNvPicPr>
          <p:nvPr/>
        </p:nvPicPr>
        <p:blipFill rotWithShape="1">
          <a:blip r:embed="rId2"/>
          <a:srcRect l="33368" t="19185" r="15663" b="5713"/>
          <a:stretch/>
        </p:blipFill>
        <p:spPr>
          <a:xfrm>
            <a:off x="615820" y="335901"/>
            <a:ext cx="6214189" cy="5150498"/>
          </a:xfrm>
          <a:prstGeom prst="rect">
            <a:avLst/>
          </a:prstGeom>
        </p:spPr>
      </p:pic>
      <p:pic>
        <p:nvPicPr>
          <p:cNvPr id="4" name="Picture 3">
            <a:extLst>
              <a:ext uri="{FF2B5EF4-FFF2-40B4-BE49-F238E27FC236}">
                <a16:creationId xmlns:a16="http://schemas.microsoft.com/office/drawing/2014/main" id="{5D590C07-B112-82B4-FE7B-7182453398EC}"/>
              </a:ext>
            </a:extLst>
          </p:cNvPr>
          <p:cNvPicPr>
            <a:picLocks noChangeAspect="1"/>
          </p:cNvPicPr>
          <p:nvPr/>
        </p:nvPicPr>
        <p:blipFill>
          <a:blip r:embed="rId3"/>
          <a:stretch>
            <a:fillRect/>
          </a:stretch>
        </p:blipFill>
        <p:spPr>
          <a:xfrm>
            <a:off x="8065901" y="466087"/>
            <a:ext cx="3785944" cy="2962913"/>
          </a:xfrm>
          <a:prstGeom prst="rect">
            <a:avLst/>
          </a:prstGeom>
        </p:spPr>
      </p:pic>
    </p:spTree>
    <p:extLst>
      <p:ext uri="{BB962C8B-B14F-4D97-AF65-F5344CB8AC3E}">
        <p14:creationId xmlns:p14="http://schemas.microsoft.com/office/powerpoint/2010/main" val="1064150828"/>
      </p:ext>
    </p:extLst>
  </p:cSld>
  <p:clrMapOvr>
    <a:masterClrMapping/>
  </p:clrMapOvr>
  <mc:AlternateContent xmlns:mc="http://schemas.openxmlformats.org/markup-compatibility/2006" xmlns:p14="http://schemas.microsoft.com/office/powerpoint/2010/main">
    <mc:Choice Requires="p14">
      <p:transition spd="slow" p14:dur="2000" advTm="75963"/>
    </mc:Choice>
    <mc:Fallback xmlns="">
      <p:transition spd="slow" advTm="7596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05D8477-B71A-960C-F94F-B6B2B87DAED5}"/>
              </a:ext>
            </a:extLst>
          </p:cNvPr>
          <p:cNvPicPr>
            <a:picLocks noChangeAspect="1"/>
          </p:cNvPicPr>
          <p:nvPr/>
        </p:nvPicPr>
        <p:blipFill rotWithShape="1">
          <a:blip r:embed="rId2"/>
          <a:srcRect l="33674" t="37007" r="43597" b="5714"/>
          <a:stretch/>
        </p:blipFill>
        <p:spPr>
          <a:xfrm>
            <a:off x="737118" y="783771"/>
            <a:ext cx="2771192" cy="3928187"/>
          </a:xfrm>
          <a:prstGeom prst="rect">
            <a:avLst/>
          </a:prstGeom>
        </p:spPr>
      </p:pic>
      <p:pic>
        <p:nvPicPr>
          <p:cNvPr id="7" name="Picture 6">
            <a:extLst>
              <a:ext uri="{FF2B5EF4-FFF2-40B4-BE49-F238E27FC236}">
                <a16:creationId xmlns:a16="http://schemas.microsoft.com/office/drawing/2014/main" id="{83934376-7804-D921-BCB0-DEA2960A8006}"/>
              </a:ext>
            </a:extLst>
          </p:cNvPr>
          <p:cNvPicPr>
            <a:picLocks noChangeAspect="1"/>
          </p:cNvPicPr>
          <p:nvPr/>
        </p:nvPicPr>
        <p:blipFill rotWithShape="1">
          <a:blip r:embed="rId3"/>
          <a:srcRect l="33214" t="18776" r="15740" b="23946"/>
          <a:stretch/>
        </p:blipFill>
        <p:spPr>
          <a:xfrm>
            <a:off x="4161453" y="1978089"/>
            <a:ext cx="6223518" cy="3928187"/>
          </a:xfrm>
          <a:prstGeom prst="rect">
            <a:avLst/>
          </a:prstGeom>
        </p:spPr>
      </p:pic>
      <p:pic>
        <p:nvPicPr>
          <p:cNvPr id="8" name="Picture 7">
            <a:extLst>
              <a:ext uri="{FF2B5EF4-FFF2-40B4-BE49-F238E27FC236}">
                <a16:creationId xmlns:a16="http://schemas.microsoft.com/office/drawing/2014/main" id="{9D00EC55-2662-2C5F-0B67-5118E2DA20B8}"/>
              </a:ext>
            </a:extLst>
          </p:cNvPr>
          <p:cNvPicPr>
            <a:picLocks noChangeAspect="1"/>
          </p:cNvPicPr>
          <p:nvPr/>
        </p:nvPicPr>
        <p:blipFill>
          <a:blip r:embed="rId4"/>
          <a:stretch>
            <a:fillRect/>
          </a:stretch>
        </p:blipFill>
        <p:spPr>
          <a:xfrm>
            <a:off x="7916612" y="333347"/>
            <a:ext cx="3785944" cy="2962913"/>
          </a:xfrm>
          <a:prstGeom prst="rect">
            <a:avLst/>
          </a:prstGeom>
        </p:spPr>
      </p:pic>
    </p:spTree>
    <p:extLst>
      <p:ext uri="{BB962C8B-B14F-4D97-AF65-F5344CB8AC3E}">
        <p14:creationId xmlns:p14="http://schemas.microsoft.com/office/powerpoint/2010/main" val="1574610831"/>
      </p:ext>
    </p:extLst>
  </p:cSld>
  <p:clrMapOvr>
    <a:masterClrMapping/>
  </p:clrMapOvr>
  <mc:AlternateContent xmlns:mc="http://schemas.openxmlformats.org/markup-compatibility/2006" xmlns:p14="http://schemas.microsoft.com/office/powerpoint/2010/main">
    <mc:Choice Requires="p14">
      <p:transition spd="slow" p14:dur="2000" advTm="18546"/>
    </mc:Choice>
    <mc:Fallback xmlns="">
      <p:transition spd="slow" advTm="1854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AC35EC-80C9-4E50-BD50-D12BA5F56FB7}"/>
              </a:ext>
            </a:extLst>
          </p:cNvPr>
          <p:cNvPicPr>
            <a:picLocks noChangeAspect="1"/>
          </p:cNvPicPr>
          <p:nvPr/>
        </p:nvPicPr>
        <p:blipFill rotWithShape="1">
          <a:blip r:embed="rId2"/>
          <a:srcRect l="33827" t="33741" r="15816" b="27892"/>
          <a:stretch/>
        </p:blipFill>
        <p:spPr>
          <a:xfrm>
            <a:off x="662473" y="998375"/>
            <a:ext cx="6139543" cy="2631232"/>
          </a:xfrm>
          <a:prstGeom prst="rect">
            <a:avLst/>
          </a:prstGeom>
        </p:spPr>
      </p:pic>
      <p:sp>
        <p:nvSpPr>
          <p:cNvPr id="4" name="TextBox 3">
            <a:extLst>
              <a:ext uri="{FF2B5EF4-FFF2-40B4-BE49-F238E27FC236}">
                <a16:creationId xmlns:a16="http://schemas.microsoft.com/office/drawing/2014/main" id="{F71B875B-105D-427C-C8BE-C2207E3BFE1A}"/>
              </a:ext>
            </a:extLst>
          </p:cNvPr>
          <p:cNvSpPr txBox="1"/>
          <p:nvPr/>
        </p:nvSpPr>
        <p:spPr>
          <a:xfrm>
            <a:off x="7772400" y="634482"/>
            <a:ext cx="3638939" cy="2862322"/>
          </a:xfrm>
          <a:prstGeom prst="rect">
            <a:avLst/>
          </a:prstGeom>
          <a:noFill/>
        </p:spPr>
        <p:txBody>
          <a:bodyPr wrap="square" rtlCol="0">
            <a:spAutoFit/>
          </a:bodyPr>
          <a:lstStyle/>
          <a:p>
            <a:r>
              <a:rPr lang="en-GB" b="0" i="0" dirty="0">
                <a:solidFill>
                  <a:srgbClr val="0070C0"/>
                </a:solidFill>
                <a:effectLst/>
                <a:latin typeface="BlinkMacSystemFont"/>
              </a:rPr>
              <a:t>Ware JE Jr, Sherbourne CD. The MOS 36-item short-form health survey (SF-36). I. Conceptual framework and item selection. Med Care. 1992 Jun;30(6):473-83. PMID: 1593914. </a:t>
            </a:r>
            <a:r>
              <a:rPr lang="en-GB" b="0" i="0" dirty="0">
                <a:solidFill>
                  <a:srgbClr val="0070C0"/>
                </a:solidFill>
                <a:effectLst/>
                <a:latin typeface="BlinkMacSystemFont"/>
                <a:hlinkClick r:id="rId3"/>
              </a:rPr>
              <a:t>https://pubmed.ncbi.nlm.nih.gov/1593914/</a:t>
            </a:r>
            <a:endParaRPr lang="en-GB" b="0" i="0" dirty="0">
              <a:solidFill>
                <a:srgbClr val="0070C0"/>
              </a:solidFill>
              <a:effectLst/>
              <a:latin typeface="BlinkMacSystemFont"/>
            </a:endParaRPr>
          </a:p>
          <a:p>
            <a:endParaRPr lang="en-GB" dirty="0">
              <a:solidFill>
                <a:srgbClr val="0070C0"/>
              </a:solidFill>
              <a:latin typeface="BlinkMacSystemFont"/>
            </a:endParaRPr>
          </a:p>
          <a:p>
            <a:r>
              <a:rPr lang="en-GB" dirty="0">
                <a:solidFill>
                  <a:srgbClr val="0070C0"/>
                </a:solidFill>
              </a:rPr>
              <a:t>https://clinmedjournals.org/articles/jmdt/jmdt-2-023-figure-1.pdf</a:t>
            </a:r>
          </a:p>
        </p:txBody>
      </p:sp>
    </p:spTree>
    <p:extLst>
      <p:ext uri="{BB962C8B-B14F-4D97-AF65-F5344CB8AC3E}">
        <p14:creationId xmlns:p14="http://schemas.microsoft.com/office/powerpoint/2010/main" val="3728417767"/>
      </p:ext>
    </p:extLst>
  </p:cSld>
  <p:clrMapOvr>
    <a:masterClrMapping/>
  </p:clrMapOvr>
  <mc:AlternateContent xmlns:mc="http://schemas.openxmlformats.org/markup-compatibility/2006" xmlns:p14="http://schemas.microsoft.com/office/powerpoint/2010/main">
    <mc:Choice Requires="p14">
      <p:transition spd="slow" p14:dur="2000" advTm="35053"/>
    </mc:Choice>
    <mc:Fallback xmlns="">
      <p:transition spd="slow" advTm="3505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B139A49-5BAE-FEE3-A2CC-F083EA399175}"/>
              </a:ext>
            </a:extLst>
          </p:cNvPr>
          <p:cNvSpPr txBox="1"/>
          <p:nvPr/>
        </p:nvSpPr>
        <p:spPr>
          <a:xfrm>
            <a:off x="725456" y="684570"/>
            <a:ext cx="6097554" cy="5078313"/>
          </a:xfrm>
          <a:prstGeom prst="rect">
            <a:avLst/>
          </a:prstGeom>
          <a:noFill/>
        </p:spPr>
        <p:txBody>
          <a:bodyPr wrap="square">
            <a:spAutoFit/>
          </a:bodyPr>
          <a:lstStyle/>
          <a:p>
            <a:pPr algn="l" fontAlgn="base"/>
            <a:r>
              <a:rPr lang="en-GB" b="1" i="0" dirty="0">
                <a:solidFill>
                  <a:schemeClr val="accent1"/>
                </a:solidFill>
                <a:effectLst/>
                <a:latin typeface="Source Sans Pro" panose="020B0503030403020204" pitchFamily="34" charset="0"/>
              </a:rPr>
              <a:t>PDQ-39</a:t>
            </a:r>
            <a:endParaRPr lang="en-GB" b="0" i="0" dirty="0">
              <a:solidFill>
                <a:schemeClr val="accent1"/>
              </a:solidFill>
              <a:effectLst/>
              <a:latin typeface="Source Sans Pro" panose="020B0503030403020204" pitchFamily="34" charset="0"/>
            </a:endParaRPr>
          </a:p>
          <a:p>
            <a:pPr algn="l" fontAlgn="base"/>
            <a:r>
              <a:rPr lang="en-GB" b="0" i="0" dirty="0">
                <a:solidFill>
                  <a:schemeClr val="accent1"/>
                </a:solidFill>
                <a:effectLst/>
                <a:latin typeface="Source Sans Pro" panose="020B0503030403020204" pitchFamily="34" charset="0"/>
              </a:rPr>
              <a:t>There are 39 questions in the long form Parkinson’s Disease Questionnaire, with 8 discrete scales: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mobility (10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activities of daily living (6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emotional well-being (6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stigma (4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social support (3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cognitions (4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communication (3 items)</a:t>
            </a:r>
          </a:p>
          <a:p>
            <a:pPr algn="l" fontAlgn="base">
              <a:buFont typeface="Arial" panose="020B0604020202020204" pitchFamily="34" charset="0"/>
              <a:buChar char="•"/>
            </a:pPr>
            <a:r>
              <a:rPr lang="en-GB" b="0" i="0" dirty="0">
                <a:solidFill>
                  <a:schemeClr val="accent1"/>
                </a:solidFill>
                <a:effectLst/>
                <a:latin typeface="Source Sans Pro" panose="020B0503030403020204" pitchFamily="34" charset="0"/>
              </a:rPr>
              <a:t>bodily discomfort (3 items)</a:t>
            </a:r>
          </a:p>
          <a:p>
            <a:pPr algn="l" fontAlgn="base"/>
            <a:r>
              <a:rPr lang="en-GB" b="0" i="0" dirty="0">
                <a:solidFill>
                  <a:schemeClr val="accent1"/>
                </a:solidFill>
                <a:effectLst/>
                <a:latin typeface="Source Sans Pro" panose="020B0503030403020204" pitchFamily="34" charset="0"/>
              </a:rPr>
              <a:t>Patients are asked to think about their health and general well-being and to consider how often in the last month they have experienced certain events (e.g. difficulty walking 100 yards). Patients are asked to indicate the frequency of each event by selecting one of 5 options (</a:t>
            </a:r>
            <a:r>
              <a:rPr lang="en-GB" b="0" i="0" dirty="0" err="1">
                <a:solidFill>
                  <a:schemeClr val="accent1"/>
                </a:solidFill>
                <a:effectLst/>
                <a:latin typeface="Source Sans Pro" panose="020B0503030403020204" pitchFamily="34" charset="0"/>
              </a:rPr>
              <a:t>likert</a:t>
            </a:r>
            <a:r>
              <a:rPr lang="en-GB" b="0" i="0" dirty="0">
                <a:solidFill>
                  <a:schemeClr val="accent1"/>
                </a:solidFill>
                <a:effectLst/>
                <a:latin typeface="Source Sans Pro" panose="020B0503030403020204" pitchFamily="34" charset="0"/>
              </a:rPr>
              <a:t> Scale): never/occasionally/sometimes/often/always or cannot do at all.</a:t>
            </a:r>
          </a:p>
        </p:txBody>
      </p:sp>
      <p:sp>
        <p:nvSpPr>
          <p:cNvPr id="6" name="TextBox 5">
            <a:extLst>
              <a:ext uri="{FF2B5EF4-FFF2-40B4-BE49-F238E27FC236}">
                <a16:creationId xmlns:a16="http://schemas.microsoft.com/office/drawing/2014/main" id="{F9A69FC5-7445-66DA-D0C1-4FF0AF2EC5AA}"/>
              </a:ext>
            </a:extLst>
          </p:cNvPr>
          <p:cNvSpPr txBox="1"/>
          <p:nvPr/>
        </p:nvSpPr>
        <p:spPr>
          <a:xfrm>
            <a:off x="7977673" y="1222310"/>
            <a:ext cx="2463282" cy="1569660"/>
          </a:xfrm>
          <a:prstGeom prst="rect">
            <a:avLst/>
          </a:prstGeom>
          <a:noFill/>
        </p:spPr>
        <p:txBody>
          <a:bodyPr wrap="square" rtlCol="0">
            <a:spAutoFit/>
          </a:bodyPr>
          <a:lstStyle/>
          <a:p>
            <a:r>
              <a:rPr lang="en-GB" sz="1600" dirty="0">
                <a:solidFill>
                  <a:srgbClr val="0070C0"/>
                </a:solidFill>
              </a:rPr>
              <a:t>Health Outcomes: https://innovation.ox.ac.uk/outcome-measures/parkinsons-disease-questionnaire-pdq-39-pdq-8/</a:t>
            </a:r>
          </a:p>
        </p:txBody>
      </p:sp>
    </p:spTree>
    <p:extLst>
      <p:ext uri="{BB962C8B-B14F-4D97-AF65-F5344CB8AC3E}">
        <p14:creationId xmlns:p14="http://schemas.microsoft.com/office/powerpoint/2010/main" val="1381744329"/>
      </p:ext>
    </p:extLst>
  </p:cSld>
  <p:clrMapOvr>
    <a:masterClrMapping/>
  </p:clrMapOvr>
  <mc:AlternateContent xmlns:mc="http://schemas.openxmlformats.org/markup-compatibility/2006" xmlns:p14="http://schemas.microsoft.com/office/powerpoint/2010/main">
    <mc:Choice Requires="p14">
      <p:transition spd="slow" p14:dur="2000" advTm="138981"/>
    </mc:Choice>
    <mc:Fallback xmlns="">
      <p:transition spd="slow" advTm="1389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7D1D8-707A-C328-0C90-00250E25E9F7}"/>
              </a:ext>
            </a:extLst>
          </p:cNvPr>
          <p:cNvSpPr>
            <a:spLocks noGrp="1"/>
          </p:cNvSpPr>
          <p:nvPr>
            <p:ph type="title"/>
          </p:nvPr>
        </p:nvSpPr>
        <p:spPr/>
        <p:txBody>
          <a:bodyPr/>
          <a:lstStyle/>
          <a:p>
            <a:r>
              <a:rPr lang="en-GB" dirty="0">
                <a:solidFill>
                  <a:srgbClr val="0070C0"/>
                </a:solidFill>
              </a:rPr>
              <a:t>Worth reflecting on 2 slides from the ‘Breathing’ lecture:</a:t>
            </a:r>
          </a:p>
        </p:txBody>
      </p:sp>
    </p:spTree>
    <p:extLst>
      <p:ext uri="{BB962C8B-B14F-4D97-AF65-F5344CB8AC3E}">
        <p14:creationId xmlns:p14="http://schemas.microsoft.com/office/powerpoint/2010/main" val="1574871184"/>
      </p:ext>
    </p:extLst>
  </p:cSld>
  <p:clrMapOvr>
    <a:masterClrMapping/>
  </p:clrMapOvr>
  <mc:AlternateContent xmlns:mc="http://schemas.openxmlformats.org/markup-compatibility/2006" xmlns:p14="http://schemas.microsoft.com/office/powerpoint/2010/main">
    <mc:Choice Requires="p14">
      <p:transition spd="slow" p14:dur="2000" advTm="33647"/>
    </mc:Choice>
    <mc:Fallback xmlns="">
      <p:transition spd="slow" advTm="3364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B838C-3EAD-2237-4DF8-E3ED11F5F067}"/>
              </a:ext>
            </a:extLst>
          </p:cNvPr>
          <p:cNvSpPr>
            <a:spLocks noGrp="1"/>
          </p:cNvSpPr>
          <p:nvPr>
            <p:ph type="title"/>
          </p:nvPr>
        </p:nvSpPr>
        <p:spPr>
          <a:xfrm>
            <a:off x="270587" y="365126"/>
            <a:ext cx="11495315" cy="446638"/>
          </a:xfrm>
        </p:spPr>
        <p:txBody>
          <a:bodyPr>
            <a:normAutofit fontScale="90000"/>
          </a:bodyPr>
          <a:lstStyle/>
          <a:p>
            <a:r>
              <a:rPr lang="en-GB" dirty="0">
                <a:solidFill>
                  <a:srgbClr val="0070C0"/>
                </a:solidFill>
              </a:rPr>
              <a:t>Supporting </a:t>
            </a:r>
            <a:r>
              <a:rPr lang="en-GB" sz="4400" dirty="0">
                <a:solidFill>
                  <a:srgbClr val="0070C0"/>
                </a:solidFill>
              </a:rPr>
              <a:t>Eliminating / continence management</a:t>
            </a:r>
            <a:endParaRPr lang="en-GB" dirty="0">
              <a:solidFill>
                <a:srgbClr val="0070C0"/>
              </a:solidFill>
            </a:endParaRPr>
          </a:p>
        </p:txBody>
      </p:sp>
      <p:sp>
        <p:nvSpPr>
          <p:cNvPr id="3" name="Content Placeholder 2">
            <a:extLst>
              <a:ext uri="{FF2B5EF4-FFF2-40B4-BE49-F238E27FC236}">
                <a16:creationId xmlns:a16="http://schemas.microsoft.com/office/drawing/2014/main" id="{4FEBD070-228A-C75D-1403-7FA42B6745C2}"/>
              </a:ext>
            </a:extLst>
          </p:cNvPr>
          <p:cNvSpPr>
            <a:spLocks noGrp="1"/>
          </p:cNvSpPr>
          <p:nvPr>
            <p:ph idx="1"/>
          </p:nvPr>
        </p:nvSpPr>
        <p:spPr>
          <a:xfrm>
            <a:off x="270586" y="1063690"/>
            <a:ext cx="8248263" cy="5113273"/>
          </a:xfrm>
        </p:spPr>
        <p:txBody>
          <a:bodyPr/>
          <a:lstStyle/>
          <a:p>
            <a:r>
              <a:rPr lang="en-GB" sz="2000" dirty="0">
                <a:solidFill>
                  <a:srgbClr val="0070C0"/>
                </a:solidFill>
              </a:rPr>
              <a:t>People with COPD and Asthma have a higher risk of NDDs including Alzheimer’s disease and Parkinson’s disease. Wang et al (2019)</a:t>
            </a:r>
          </a:p>
          <a:p>
            <a:r>
              <a:rPr lang="en-GB" sz="2000" dirty="0">
                <a:solidFill>
                  <a:srgbClr val="0070C0"/>
                </a:solidFill>
              </a:rPr>
              <a:t>And AD &amp; PD increase the risk of neurogenic bladder. </a:t>
            </a:r>
          </a:p>
          <a:p>
            <a:r>
              <a:rPr lang="en-GB" sz="2000" dirty="0">
                <a:solidFill>
                  <a:srgbClr val="0070C0"/>
                </a:solidFill>
              </a:rPr>
              <a:t>CNS pathology in PD is associated with bladder dysfunction (urgency and frequency). Anticholinergic drugs e.g. </a:t>
            </a:r>
            <a:r>
              <a:rPr lang="en-GB" sz="2000" b="0" i="0" dirty="0" err="1">
                <a:solidFill>
                  <a:srgbClr val="0070C0"/>
                </a:solidFill>
                <a:effectLst/>
                <a:latin typeface="Google Sans"/>
              </a:rPr>
              <a:t>Oxybutinin</a:t>
            </a:r>
            <a:r>
              <a:rPr lang="en-GB" sz="2000" b="0" i="0" dirty="0">
                <a:solidFill>
                  <a:srgbClr val="0070C0"/>
                </a:solidFill>
                <a:effectLst/>
                <a:latin typeface="Google Sans"/>
              </a:rPr>
              <a:t> may help. Bethanechol is a synthetic muscarinic (cholinergic) stimulant that can act on cholinergic receptors in the detrusor muscle.   But before these are prescribed a doctor must rule out other causes e.g. enlarged prostate.  </a:t>
            </a:r>
            <a:r>
              <a:rPr lang="en-GB" sz="2000" dirty="0">
                <a:solidFill>
                  <a:srgbClr val="0070C0"/>
                </a:solidFill>
                <a:latin typeface="Google Sans"/>
              </a:rPr>
              <a:t>For some, problems are worsened by these drugs so individual expert assessment is necessary. </a:t>
            </a:r>
            <a:r>
              <a:rPr lang="en-GB" sz="1600" dirty="0">
                <a:solidFill>
                  <a:srgbClr val="0070C0"/>
                </a:solidFill>
                <a:latin typeface="Google Sans"/>
              </a:rPr>
              <a:t>Mousa et al 2022.</a:t>
            </a:r>
            <a:endParaRPr lang="en-GB" sz="1600" b="0" i="0" dirty="0">
              <a:solidFill>
                <a:srgbClr val="0070C0"/>
              </a:solidFill>
              <a:effectLst/>
              <a:latin typeface="Google Sans"/>
            </a:endParaRPr>
          </a:p>
          <a:p>
            <a:r>
              <a:rPr lang="en-GB" sz="2000" dirty="0">
                <a:solidFill>
                  <a:srgbClr val="0070C0"/>
                </a:solidFill>
                <a:latin typeface="Google Sans"/>
              </a:rPr>
              <a:t>30-40% </a:t>
            </a:r>
            <a:r>
              <a:rPr lang="en-GB" sz="2000" dirty="0" err="1">
                <a:solidFill>
                  <a:srgbClr val="0070C0"/>
                </a:solidFill>
                <a:latin typeface="Google Sans"/>
              </a:rPr>
              <a:t>pwpd</a:t>
            </a:r>
            <a:r>
              <a:rPr lang="en-GB" sz="2000" dirty="0">
                <a:solidFill>
                  <a:srgbClr val="0070C0"/>
                </a:solidFill>
                <a:latin typeface="Google Sans"/>
              </a:rPr>
              <a:t> - urinary dysfunction, yet just 15% have urinary incontinence. E.G. many visit the w.c. multiple times nightly (overactive bladder).</a:t>
            </a:r>
          </a:p>
          <a:p>
            <a:r>
              <a:rPr lang="en-GB" sz="2000" dirty="0">
                <a:solidFill>
                  <a:srgbClr val="0070C0"/>
                </a:solidFill>
                <a:latin typeface="Google Sans"/>
              </a:rPr>
              <a:t>Non-pharmacological approaches such as pelvic floor training and cautious fluid management may help but evidence is low </a:t>
            </a:r>
            <a:r>
              <a:rPr lang="en-GB" sz="1600" dirty="0">
                <a:solidFill>
                  <a:srgbClr val="0070C0"/>
                </a:solidFill>
                <a:latin typeface="Google Sans"/>
              </a:rPr>
              <a:t>(</a:t>
            </a:r>
            <a:r>
              <a:rPr lang="en-GB" sz="1600" dirty="0" err="1">
                <a:solidFill>
                  <a:srgbClr val="0070C0"/>
                </a:solidFill>
                <a:latin typeface="Google Sans"/>
              </a:rPr>
              <a:t>Kholer</a:t>
            </a:r>
            <a:r>
              <a:rPr lang="en-GB" sz="1600" dirty="0">
                <a:solidFill>
                  <a:srgbClr val="0070C0"/>
                </a:solidFill>
                <a:latin typeface="Google Sans"/>
              </a:rPr>
              <a:t> et al 2021).</a:t>
            </a:r>
          </a:p>
          <a:p>
            <a:r>
              <a:rPr lang="en-GB" sz="2000" dirty="0">
                <a:solidFill>
                  <a:srgbClr val="0070C0"/>
                </a:solidFill>
                <a:latin typeface="Google Sans"/>
              </a:rPr>
              <a:t>Impaired bladder emptying is less frequent but troublesome in PD. </a:t>
            </a:r>
            <a:r>
              <a:rPr lang="en-GB" sz="1600" dirty="0">
                <a:solidFill>
                  <a:srgbClr val="0070C0"/>
                </a:solidFill>
                <a:latin typeface="Google Sans"/>
              </a:rPr>
              <a:t>https://www.parkinson.org/library/fact-sheets/urinary-problems</a:t>
            </a:r>
            <a:endParaRPr lang="en-GB" sz="1600" dirty="0">
              <a:solidFill>
                <a:srgbClr val="0070C0"/>
              </a:solidFill>
            </a:endParaRPr>
          </a:p>
          <a:p>
            <a:endParaRPr lang="en-GB" dirty="0">
              <a:solidFill>
                <a:srgbClr val="0070C0"/>
              </a:solidFill>
            </a:endParaRPr>
          </a:p>
        </p:txBody>
      </p:sp>
      <p:pic>
        <p:nvPicPr>
          <p:cNvPr id="3074" name="Picture 2">
            <a:extLst>
              <a:ext uri="{FF2B5EF4-FFF2-40B4-BE49-F238E27FC236}">
                <a16:creationId xmlns:a16="http://schemas.microsoft.com/office/drawing/2014/main" id="{A19233C9-52E3-076D-F513-CD593FF67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8402" y="934714"/>
            <a:ext cx="2857500" cy="4410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90F1B9-EA3A-1119-6E7A-780A48C8E741}"/>
              </a:ext>
            </a:extLst>
          </p:cNvPr>
          <p:cNvSpPr txBox="1"/>
          <p:nvPr/>
        </p:nvSpPr>
        <p:spPr>
          <a:xfrm>
            <a:off x="8817429" y="5344789"/>
            <a:ext cx="2211355" cy="1077218"/>
          </a:xfrm>
          <a:prstGeom prst="rect">
            <a:avLst/>
          </a:prstGeom>
          <a:noFill/>
        </p:spPr>
        <p:txBody>
          <a:bodyPr wrap="square">
            <a:spAutoFit/>
          </a:bodyPr>
          <a:lstStyle/>
          <a:p>
            <a:r>
              <a:rPr lang="en-GB" sz="1600" dirty="0">
                <a:solidFill>
                  <a:srgbClr val="0070C0"/>
                </a:solidFill>
              </a:rPr>
              <a:t>https://nafc.org/product/continence-care-for-people-with-parkinsons-disease/</a:t>
            </a:r>
          </a:p>
        </p:txBody>
      </p:sp>
    </p:spTree>
    <p:extLst>
      <p:ext uri="{BB962C8B-B14F-4D97-AF65-F5344CB8AC3E}">
        <p14:creationId xmlns:p14="http://schemas.microsoft.com/office/powerpoint/2010/main" val="2031374648"/>
      </p:ext>
    </p:extLst>
  </p:cSld>
  <p:clrMapOvr>
    <a:masterClrMapping/>
  </p:clrMapOvr>
  <mc:AlternateContent xmlns:mc="http://schemas.openxmlformats.org/markup-compatibility/2006" xmlns:p14="http://schemas.microsoft.com/office/powerpoint/2010/main">
    <mc:Choice Requires="p14">
      <p:transition spd="slow" p14:dur="2000" advTm="184119"/>
    </mc:Choice>
    <mc:Fallback xmlns="">
      <p:transition spd="slow" advTm="1841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B4036-7517-5FF0-9B0E-7404EB8FF89F}"/>
              </a:ext>
            </a:extLst>
          </p:cNvPr>
          <p:cNvSpPr>
            <a:spLocks noGrp="1"/>
          </p:cNvSpPr>
          <p:nvPr>
            <p:ph type="title"/>
          </p:nvPr>
        </p:nvSpPr>
        <p:spPr>
          <a:xfrm>
            <a:off x="838200" y="365126"/>
            <a:ext cx="10515600" cy="595928"/>
          </a:xfrm>
        </p:spPr>
        <p:txBody>
          <a:bodyPr>
            <a:normAutofit fontScale="90000"/>
          </a:bodyPr>
          <a:lstStyle/>
          <a:p>
            <a:r>
              <a:rPr lang="en-GB" sz="4000" dirty="0">
                <a:solidFill>
                  <a:srgbClr val="0070C0"/>
                </a:solidFill>
              </a:rPr>
              <a:t>Supporting Eliminating / continence management</a:t>
            </a:r>
            <a:br>
              <a:rPr lang="en-GB" sz="4000" dirty="0">
                <a:solidFill>
                  <a:srgbClr val="0070C0"/>
                </a:solidFill>
              </a:rPr>
            </a:br>
            <a:r>
              <a:rPr lang="en-GB" sz="3100" dirty="0">
                <a:solidFill>
                  <a:srgbClr val="0070C0"/>
                </a:solidFill>
              </a:rPr>
              <a:t>Focus on impact of impaired breathing</a:t>
            </a:r>
            <a:endParaRPr lang="en-GB" sz="3100" dirty="0"/>
          </a:p>
        </p:txBody>
      </p:sp>
      <p:sp>
        <p:nvSpPr>
          <p:cNvPr id="3" name="Content Placeholder 2">
            <a:extLst>
              <a:ext uri="{FF2B5EF4-FFF2-40B4-BE49-F238E27FC236}">
                <a16:creationId xmlns:a16="http://schemas.microsoft.com/office/drawing/2014/main" id="{B10DE860-BAFF-246D-630A-80315B442C87}"/>
              </a:ext>
            </a:extLst>
          </p:cNvPr>
          <p:cNvSpPr>
            <a:spLocks noGrp="1"/>
          </p:cNvSpPr>
          <p:nvPr>
            <p:ph idx="1"/>
          </p:nvPr>
        </p:nvSpPr>
        <p:spPr>
          <a:xfrm>
            <a:off x="250372" y="1489723"/>
            <a:ext cx="8156510" cy="4351338"/>
          </a:xfrm>
        </p:spPr>
        <p:txBody>
          <a:bodyPr>
            <a:normAutofit fontScale="92500" lnSpcReduction="20000"/>
          </a:bodyPr>
          <a:lstStyle/>
          <a:p>
            <a:r>
              <a:rPr lang="en-GB" sz="2400" dirty="0">
                <a:solidFill>
                  <a:srgbClr val="0070C0"/>
                </a:solidFill>
              </a:rPr>
              <a:t>Continence issues in NDDs:</a:t>
            </a:r>
          </a:p>
          <a:p>
            <a:r>
              <a:rPr lang="en-GB" sz="2400" dirty="0">
                <a:solidFill>
                  <a:srgbClr val="0070C0"/>
                </a:solidFill>
              </a:rPr>
              <a:t>Slow reaction to / misinterpretation of stimulus to use W.C.</a:t>
            </a:r>
          </a:p>
          <a:p>
            <a:r>
              <a:rPr lang="en-GB" sz="2400" dirty="0">
                <a:solidFill>
                  <a:srgbClr val="0070C0"/>
                </a:solidFill>
              </a:rPr>
              <a:t>Poor mobility- can’t get there on time</a:t>
            </a:r>
          </a:p>
          <a:p>
            <a:r>
              <a:rPr lang="en-GB" sz="2400" dirty="0">
                <a:solidFill>
                  <a:srgbClr val="0070C0"/>
                </a:solidFill>
              </a:rPr>
              <a:t>Communicating - can’t tell someone ‘I need the W.C.’</a:t>
            </a:r>
          </a:p>
          <a:p>
            <a:r>
              <a:rPr lang="en-GB" sz="2400" dirty="0">
                <a:solidFill>
                  <a:srgbClr val="0070C0"/>
                </a:solidFill>
              </a:rPr>
              <a:t>Can’t find or recognise the W.C. (e.g. may use a waste bin)</a:t>
            </a:r>
          </a:p>
          <a:p>
            <a:r>
              <a:rPr lang="en-GB" sz="2400" dirty="0">
                <a:solidFill>
                  <a:srgbClr val="0070C0"/>
                </a:solidFill>
              </a:rPr>
              <a:t>Difficulty using W.C., sorting clothing</a:t>
            </a:r>
          </a:p>
          <a:p>
            <a:r>
              <a:rPr lang="en-GB" sz="2400" dirty="0">
                <a:solidFill>
                  <a:srgbClr val="0070C0"/>
                </a:solidFill>
              </a:rPr>
              <a:t>Embarrassment at past accidents/ annoyance of carer/ staff</a:t>
            </a:r>
          </a:p>
          <a:p>
            <a:r>
              <a:rPr lang="en-GB" sz="2400" dirty="0">
                <a:solidFill>
                  <a:srgbClr val="0070C0"/>
                </a:solidFill>
              </a:rPr>
              <a:t>Depression/ lost motivation- no interest in attending to own needs such as eliminating</a:t>
            </a:r>
          </a:p>
          <a:p>
            <a:r>
              <a:rPr lang="en-GB" sz="2400" dirty="0">
                <a:solidFill>
                  <a:srgbClr val="0070C0"/>
                </a:solidFill>
              </a:rPr>
              <a:t>Arguably- if these possibilities are understood we are halfway to solving the problems</a:t>
            </a:r>
          </a:p>
          <a:p>
            <a:r>
              <a:rPr lang="en-GB" sz="1700" dirty="0">
                <a:solidFill>
                  <a:srgbClr val="0070C0"/>
                </a:solidFill>
              </a:rPr>
              <a:t>Alzheimer’s Society (2023)</a:t>
            </a:r>
          </a:p>
          <a:p>
            <a:endParaRPr lang="en-GB" sz="2400" dirty="0"/>
          </a:p>
          <a:p>
            <a:endParaRPr lang="en-GB" sz="2400" dirty="0"/>
          </a:p>
          <a:p>
            <a:endParaRPr lang="en-GB" dirty="0"/>
          </a:p>
        </p:txBody>
      </p:sp>
      <p:pic>
        <p:nvPicPr>
          <p:cNvPr id="4098" name="Picture 2" descr="Causes of Incontinence in Men with Alzheimer's chart">
            <a:extLst>
              <a:ext uri="{FF2B5EF4-FFF2-40B4-BE49-F238E27FC236}">
                <a16:creationId xmlns:a16="http://schemas.microsoft.com/office/drawing/2014/main" id="{86A74416-FDA9-9A0D-5BC7-D1B77F8EB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2824" y="1153821"/>
            <a:ext cx="3209731" cy="335902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8D06146-F2C1-D303-A585-070BE9A0475C}"/>
              </a:ext>
            </a:extLst>
          </p:cNvPr>
          <p:cNvSpPr txBox="1"/>
          <p:nvPr/>
        </p:nvSpPr>
        <p:spPr>
          <a:xfrm>
            <a:off x="8528179" y="4512841"/>
            <a:ext cx="3284375" cy="830997"/>
          </a:xfrm>
          <a:prstGeom prst="rect">
            <a:avLst/>
          </a:prstGeom>
          <a:noFill/>
        </p:spPr>
        <p:txBody>
          <a:bodyPr wrap="square">
            <a:spAutoFit/>
          </a:bodyPr>
          <a:lstStyle/>
          <a:p>
            <a:r>
              <a:rPr lang="en-GB" sz="1600" dirty="0">
                <a:solidFill>
                  <a:srgbClr val="0070C0"/>
                </a:solidFill>
              </a:rPr>
              <a:t>https://aeroflowurology.com/blog/alzheimers-disease-incontinence-in-men</a:t>
            </a:r>
          </a:p>
        </p:txBody>
      </p:sp>
    </p:spTree>
    <p:extLst>
      <p:ext uri="{BB962C8B-B14F-4D97-AF65-F5344CB8AC3E}">
        <p14:creationId xmlns:p14="http://schemas.microsoft.com/office/powerpoint/2010/main" val="1875116321"/>
      </p:ext>
    </p:extLst>
  </p:cSld>
  <p:clrMapOvr>
    <a:masterClrMapping/>
  </p:clrMapOvr>
  <mc:AlternateContent xmlns:mc="http://schemas.openxmlformats.org/markup-compatibility/2006" xmlns:p14="http://schemas.microsoft.com/office/powerpoint/2010/main">
    <mc:Choice Requires="p14">
      <p:transition spd="slow" p14:dur="2000" advTm="245817"/>
    </mc:Choice>
    <mc:Fallback xmlns="">
      <p:transition spd="slow" advTm="24581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7AB4-E00A-4AC1-85F0-67C0780BF1BF}"/>
              </a:ext>
            </a:extLst>
          </p:cNvPr>
          <p:cNvSpPr>
            <a:spLocks noGrp="1"/>
          </p:cNvSpPr>
          <p:nvPr>
            <p:ph type="title"/>
          </p:nvPr>
        </p:nvSpPr>
        <p:spPr>
          <a:xfrm>
            <a:off x="285751" y="242544"/>
            <a:ext cx="11906249" cy="1049235"/>
          </a:xfrm>
        </p:spPr>
        <p:txBody>
          <a:bodyPr/>
          <a:lstStyle/>
          <a:p>
            <a:r>
              <a:rPr lang="en-GB" dirty="0">
                <a:solidFill>
                  <a:srgbClr val="0070C0"/>
                </a:solidFill>
              </a:rPr>
              <a:t>Misinterpretation of ‘behaviour’</a:t>
            </a:r>
          </a:p>
        </p:txBody>
      </p:sp>
      <p:sp>
        <p:nvSpPr>
          <p:cNvPr id="3" name="Content Placeholder 2">
            <a:extLst>
              <a:ext uri="{FF2B5EF4-FFF2-40B4-BE49-F238E27FC236}">
                <a16:creationId xmlns:a16="http://schemas.microsoft.com/office/drawing/2014/main" id="{3DC09169-C9E6-451D-B137-24B668F1247C}"/>
              </a:ext>
            </a:extLst>
          </p:cNvPr>
          <p:cNvSpPr>
            <a:spLocks noGrp="1"/>
          </p:cNvSpPr>
          <p:nvPr>
            <p:ph idx="1"/>
          </p:nvPr>
        </p:nvSpPr>
        <p:spPr>
          <a:xfrm>
            <a:off x="282253" y="1291779"/>
            <a:ext cx="8531678" cy="4061218"/>
          </a:xfrm>
        </p:spPr>
        <p:txBody>
          <a:bodyPr>
            <a:normAutofit lnSpcReduction="10000"/>
          </a:bodyPr>
          <a:lstStyle/>
          <a:p>
            <a:r>
              <a:rPr lang="en-GB" dirty="0">
                <a:solidFill>
                  <a:srgbClr val="0070C0"/>
                </a:solidFill>
              </a:rPr>
              <a:t>Case- woman pulling pads to pieces, crying “E-O”</a:t>
            </a:r>
          </a:p>
          <a:p>
            <a:r>
              <a:rPr lang="en-GB" dirty="0">
                <a:solidFill>
                  <a:srgbClr val="0070C0"/>
                </a:solidFill>
              </a:rPr>
              <a:t>Case- Man wiping excrement on walls – perceived as ritualistic behaviour.</a:t>
            </a:r>
          </a:p>
          <a:p>
            <a:r>
              <a:rPr lang="en-GB" dirty="0">
                <a:solidFill>
                  <a:srgbClr val="0070C0"/>
                </a:solidFill>
              </a:rPr>
              <a:t>Importance of understanding---  neurodegenerative disease does not ‘add’ – people don’t gain added behaviours.   It is about losses- loss of impulse control, loss of ability to communicate needs, loss of recognition of cues…</a:t>
            </a:r>
          </a:p>
          <a:p>
            <a:r>
              <a:rPr lang="en-GB" dirty="0">
                <a:solidFill>
                  <a:srgbClr val="0070C0"/>
                </a:solidFill>
              </a:rPr>
              <a:t>Work as a team to understand causes, meanings- avoid writing off behaviour as ‘bizarre’. </a:t>
            </a:r>
          </a:p>
        </p:txBody>
      </p:sp>
    </p:spTree>
    <p:extLst>
      <p:ext uri="{BB962C8B-B14F-4D97-AF65-F5344CB8AC3E}">
        <p14:creationId xmlns:p14="http://schemas.microsoft.com/office/powerpoint/2010/main" val="208023559"/>
      </p:ext>
    </p:extLst>
  </p:cSld>
  <p:clrMapOvr>
    <a:masterClrMapping/>
  </p:clrMapOvr>
  <mc:AlternateContent xmlns:mc="http://schemas.openxmlformats.org/markup-compatibility/2006" xmlns:p14="http://schemas.microsoft.com/office/powerpoint/2010/main">
    <mc:Choice Requires="p14">
      <p:transition spd="slow" p14:dur="2000" advTm="519765"/>
    </mc:Choice>
    <mc:Fallback xmlns="">
      <p:transition spd="slow" advTm="51976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A6F1B39D-C41B-897A-1722-CC1396FF77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6669" y="121298"/>
            <a:ext cx="9626082" cy="614887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AE3CFE4-DA32-72E8-E0E4-057A681A6B54}"/>
              </a:ext>
            </a:extLst>
          </p:cNvPr>
          <p:cNvSpPr txBox="1"/>
          <p:nvPr/>
        </p:nvSpPr>
        <p:spPr>
          <a:xfrm>
            <a:off x="289249" y="1007706"/>
            <a:ext cx="1810139" cy="4801314"/>
          </a:xfrm>
          <a:prstGeom prst="rect">
            <a:avLst/>
          </a:prstGeom>
          <a:noFill/>
        </p:spPr>
        <p:txBody>
          <a:bodyPr wrap="square" rtlCol="0">
            <a:spAutoFit/>
          </a:bodyPr>
          <a:lstStyle/>
          <a:p>
            <a:r>
              <a:rPr lang="en-GB" dirty="0">
                <a:solidFill>
                  <a:srgbClr val="0070C0"/>
                </a:solidFill>
              </a:rPr>
              <a:t>Think:  Psychological factors- </a:t>
            </a:r>
          </a:p>
          <a:p>
            <a:endParaRPr lang="en-GB" dirty="0">
              <a:solidFill>
                <a:srgbClr val="0070C0"/>
              </a:solidFill>
            </a:endParaRPr>
          </a:p>
          <a:p>
            <a:r>
              <a:rPr lang="en-GB" dirty="0">
                <a:solidFill>
                  <a:srgbClr val="0070C0"/>
                </a:solidFill>
              </a:rPr>
              <a:t>Alzheimer Scotland – Action for Dementia (2019) https://letstalkaboutdementia.wordpress.com/2019/03/28/national-ahp-dementia-webex-series-top-tips-for-working-with-stress-distress/</a:t>
            </a:r>
          </a:p>
        </p:txBody>
      </p:sp>
    </p:spTree>
    <p:extLst>
      <p:ext uri="{BB962C8B-B14F-4D97-AF65-F5344CB8AC3E}">
        <p14:creationId xmlns:p14="http://schemas.microsoft.com/office/powerpoint/2010/main" val="902195592"/>
      </p:ext>
    </p:extLst>
  </p:cSld>
  <p:clrMapOvr>
    <a:masterClrMapping/>
  </p:clrMapOvr>
  <mc:AlternateContent xmlns:mc="http://schemas.openxmlformats.org/markup-compatibility/2006" xmlns:p14="http://schemas.microsoft.com/office/powerpoint/2010/main">
    <mc:Choice Requires="p14">
      <p:transition spd="slow" p14:dur="2000" advTm="344504"/>
    </mc:Choice>
    <mc:Fallback xmlns="">
      <p:transition spd="slow" advTm="3445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150CC-1E26-4FAB-9568-DEA6BEC0F9ED}"/>
              </a:ext>
            </a:extLst>
          </p:cNvPr>
          <p:cNvSpPr>
            <a:spLocks noGrp="1"/>
          </p:cNvSpPr>
          <p:nvPr>
            <p:ph type="title"/>
          </p:nvPr>
        </p:nvSpPr>
        <p:spPr>
          <a:xfrm>
            <a:off x="318104" y="342420"/>
            <a:ext cx="11711971" cy="1049235"/>
          </a:xfrm>
        </p:spPr>
        <p:txBody>
          <a:bodyPr/>
          <a:lstStyle/>
          <a:p>
            <a:r>
              <a:rPr lang="en-GB" dirty="0">
                <a:solidFill>
                  <a:srgbClr val="0070C0"/>
                </a:solidFill>
              </a:rPr>
              <a:t>Continence management approach</a:t>
            </a:r>
          </a:p>
        </p:txBody>
      </p:sp>
      <p:sp>
        <p:nvSpPr>
          <p:cNvPr id="3" name="Content Placeholder 2">
            <a:extLst>
              <a:ext uri="{FF2B5EF4-FFF2-40B4-BE49-F238E27FC236}">
                <a16:creationId xmlns:a16="http://schemas.microsoft.com/office/drawing/2014/main" id="{9451C273-B41D-4826-B18A-EFA325261E6C}"/>
              </a:ext>
            </a:extLst>
          </p:cNvPr>
          <p:cNvSpPr>
            <a:spLocks noGrp="1"/>
          </p:cNvSpPr>
          <p:nvPr>
            <p:ph idx="1"/>
          </p:nvPr>
        </p:nvSpPr>
        <p:spPr>
          <a:xfrm>
            <a:off x="318104" y="2015732"/>
            <a:ext cx="11588145" cy="3450613"/>
          </a:xfrm>
        </p:spPr>
        <p:txBody>
          <a:bodyPr/>
          <a:lstStyle/>
          <a:p>
            <a:r>
              <a:rPr lang="en-GB" dirty="0">
                <a:solidFill>
                  <a:srgbClr val="0070C0"/>
                </a:solidFill>
              </a:rPr>
              <a:t>Don’t just accept incontinence – seek out the cause and seek to resolve it</a:t>
            </a:r>
          </a:p>
          <a:p>
            <a:r>
              <a:rPr lang="en-GB" dirty="0">
                <a:solidFill>
                  <a:srgbClr val="0070C0"/>
                </a:solidFill>
              </a:rPr>
              <a:t>Is there a urinary tract infection?  </a:t>
            </a:r>
          </a:p>
          <a:p>
            <a:r>
              <a:rPr lang="en-GB" dirty="0">
                <a:solidFill>
                  <a:srgbClr val="0070C0"/>
                </a:solidFill>
              </a:rPr>
              <a:t>A neurogenic bladder?</a:t>
            </a:r>
          </a:p>
          <a:p>
            <a:r>
              <a:rPr lang="en-GB" dirty="0">
                <a:solidFill>
                  <a:srgbClr val="0070C0"/>
                </a:solidFill>
              </a:rPr>
              <a:t>Retention?</a:t>
            </a:r>
          </a:p>
          <a:p>
            <a:r>
              <a:rPr lang="en-GB" dirty="0">
                <a:solidFill>
                  <a:srgbClr val="0070C0"/>
                </a:solidFill>
              </a:rPr>
              <a:t>Is sleepiness or lethargy preventing getting to the W.C. on time?</a:t>
            </a:r>
          </a:p>
          <a:p>
            <a:r>
              <a:rPr lang="en-GB" dirty="0">
                <a:solidFill>
                  <a:srgbClr val="0070C0"/>
                </a:solidFill>
              </a:rPr>
              <a:t>Review anti-depressant or other medications</a:t>
            </a:r>
          </a:p>
        </p:txBody>
      </p:sp>
    </p:spTree>
    <p:extLst>
      <p:ext uri="{BB962C8B-B14F-4D97-AF65-F5344CB8AC3E}">
        <p14:creationId xmlns:p14="http://schemas.microsoft.com/office/powerpoint/2010/main" val="187134989"/>
      </p:ext>
    </p:extLst>
  </p:cSld>
  <p:clrMapOvr>
    <a:masterClrMapping/>
  </p:clrMapOvr>
  <mc:AlternateContent xmlns:mc="http://schemas.openxmlformats.org/markup-compatibility/2006" xmlns:p14="http://schemas.microsoft.com/office/powerpoint/2010/main">
    <mc:Choice Requires="p14">
      <p:transition spd="slow" p14:dur="2000" advTm="43904"/>
    </mc:Choice>
    <mc:Fallback xmlns="">
      <p:transition spd="slow" advTm="439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FB8A7-D0C4-472E-BC1C-ACBFA5CA6C45}"/>
              </a:ext>
            </a:extLst>
          </p:cNvPr>
          <p:cNvSpPr>
            <a:spLocks noGrp="1"/>
          </p:cNvSpPr>
          <p:nvPr>
            <p:ph type="title"/>
          </p:nvPr>
        </p:nvSpPr>
        <p:spPr>
          <a:xfrm>
            <a:off x="346679" y="342420"/>
            <a:ext cx="11483371" cy="1049235"/>
          </a:xfrm>
        </p:spPr>
        <p:txBody>
          <a:bodyPr/>
          <a:lstStyle/>
          <a:p>
            <a:r>
              <a:rPr lang="en-GB" dirty="0">
                <a:solidFill>
                  <a:srgbClr val="0070C0"/>
                </a:solidFill>
              </a:rPr>
              <a:t>Risks associated with urgency incontinence</a:t>
            </a:r>
          </a:p>
        </p:txBody>
      </p:sp>
      <p:sp>
        <p:nvSpPr>
          <p:cNvPr id="3" name="Content Placeholder 2">
            <a:extLst>
              <a:ext uri="{FF2B5EF4-FFF2-40B4-BE49-F238E27FC236}">
                <a16:creationId xmlns:a16="http://schemas.microsoft.com/office/drawing/2014/main" id="{129A6593-DBCF-415C-9876-C1A789CE6B35}"/>
              </a:ext>
            </a:extLst>
          </p:cNvPr>
          <p:cNvSpPr>
            <a:spLocks noGrp="1"/>
          </p:cNvSpPr>
          <p:nvPr>
            <p:ph idx="1"/>
          </p:nvPr>
        </p:nvSpPr>
        <p:spPr>
          <a:xfrm>
            <a:off x="346679" y="2015732"/>
            <a:ext cx="11483371" cy="3450613"/>
          </a:xfrm>
        </p:spPr>
        <p:txBody>
          <a:bodyPr>
            <a:normAutofit fontScale="92500" lnSpcReduction="20000"/>
          </a:bodyPr>
          <a:lstStyle/>
          <a:p>
            <a:r>
              <a:rPr lang="en-GB" dirty="0">
                <a:solidFill>
                  <a:srgbClr val="0070C0"/>
                </a:solidFill>
              </a:rPr>
              <a:t>Falls -  due to:</a:t>
            </a:r>
          </a:p>
          <a:p>
            <a:r>
              <a:rPr lang="en-GB" dirty="0">
                <a:solidFill>
                  <a:srgbClr val="0070C0"/>
                </a:solidFill>
              </a:rPr>
              <a:t>Hurrying to get there on time</a:t>
            </a:r>
          </a:p>
          <a:p>
            <a:r>
              <a:rPr lang="en-GB" dirty="0">
                <a:solidFill>
                  <a:srgbClr val="0070C0"/>
                </a:solidFill>
              </a:rPr>
              <a:t>Turning on the spot to sit (think- Parkinson’s; Huntington’s).  (Also being distracted by someone calling out from behind). </a:t>
            </a:r>
          </a:p>
          <a:p>
            <a:r>
              <a:rPr lang="en-GB" dirty="0">
                <a:solidFill>
                  <a:srgbClr val="0070C0"/>
                </a:solidFill>
              </a:rPr>
              <a:t>Managing manoeuvres while trying to undress quickly.</a:t>
            </a:r>
          </a:p>
          <a:p>
            <a:r>
              <a:rPr lang="en-GB" dirty="0">
                <a:solidFill>
                  <a:srgbClr val="0070C0"/>
                </a:solidFill>
              </a:rPr>
              <a:t>Think- chorea; poor balance; rigidity; spasticity; </a:t>
            </a:r>
          </a:p>
          <a:p>
            <a:r>
              <a:rPr lang="en-GB" dirty="0">
                <a:solidFill>
                  <a:srgbClr val="0070C0"/>
                </a:solidFill>
              </a:rPr>
              <a:t>Inability to concentrate, stay focussed, especially with demands on more than one thing at a time.</a:t>
            </a:r>
          </a:p>
          <a:p>
            <a:r>
              <a:rPr lang="en-GB" dirty="0">
                <a:solidFill>
                  <a:srgbClr val="0070C0"/>
                </a:solidFill>
              </a:rPr>
              <a:t>Impaired visuo-spatial awareness.</a:t>
            </a:r>
          </a:p>
        </p:txBody>
      </p:sp>
    </p:spTree>
    <p:extLst>
      <p:ext uri="{BB962C8B-B14F-4D97-AF65-F5344CB8AC3E}">
        <p14:creationId xmlns:p14="http://schemas.microsoft.com/office/powerpoint/2010/main" val="1806879358"/>
      </p:ext>
    </p:extLst>
  </p:cSld>
  <p:clrMapOvr>
    <a:masterClrMapping/>
  </p:clrMapOvr>
  <mc:AlternateContent xmlns:mc="http://schemas.openxmlformats.org/markup-compatibility/2006" xmlns:p14="http://schemas.microsoft.com/office/powerpoint/2010/main">
    <mc:Choice Requires="p14">
      <p:transition spd="slow" p14:dur="2000" advTm="155931"/>
    </mc:Choice>
    <mc:Fallback xmlns="">
      <p:transition spd="slow" advTm="15593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BA27-E71A-19FD-C228-2D2E93BD175B}"/>
              </a:ext>
            </a:extLst>
          </p:cNvPr>
          <p:cNvSpPr>
            <a:spLocks noGrp="1"/>
          </p:cNvSpPr>
          <p:nvPr>
            <p:ph type="title"/>
          </p:nvPr>
        </p:nvSpPr>
        <p:spPr>
          <a:xfrm>
            <a:off x="241041" y="215836"/>
            <a:ext cx="10515600" cy="530614"/>
          </a:xfrm>
        </p:spPr>
        <p:txBody>
          <a:bodyPr>
            <a:normAutofit fontScale="90000"/>
          </a:bodyPr>
          <a:lstStyle/>
          <a:p>
            <a:r>
              <a:rPr lang="en-GB" dirty="0">
                <a:solidFill>
                  <a:srgbClr val="0070C0"/>
                </a:solidFill>
              </a:rPr>
              <a:t>Catheter care</a:t>
            </a:r>
          </a:p>
        </p:txBody>
      </p:sp>
      <p:sp>
        <p:nvSpPr>
          <p:cNvPr id="3" name="Content Placeholder 2">
            <a:extLst>
              <a:ext uri="{FF2B5EF4-FFF2-40B4-BE49-F238E27FC236}">
                <a16:creationId xmlns:a16="http://schemas.microsoft.com/office/drawing/2014/main" id="{DB83F9C4-7E67-3028-66A1-CE99FCFD8580}"/>
              </a:ext>
            </a:extLst>
          </p:cNvPr>
          <p:cNvSpPr>
            <a:spLocks noGrp="1"/>
          </p:cNvSpPr>
          <p:nvPr>
            <p:ph idx="1"/>
          </p:nvPr>
        </p:nvSpPr>
        <p:spPr>
          <a:xfrm>
            <a:off x="343678" y="827250"/>
            <a:ext cx="8361783" cy="4351338"/>
          </a:xfrm>
        </p:spPr>
        <p:txBody>
          <a:bodyPr>
            <a:normAutofit fontScale="92500" lnSpcReduction="20000"/>
          </a:bodyPr>
          <a:lstStyle/>
          <a:p>
            <a:r>
              <a:rPr lang="en-GB" dirty="0">
                <a:solidFill>
                  <a:srgbClr val="0070C0"/>
                </a:solidFill>
              </a:rPr>
              <a:t>Be aware- ease of management should not be prioritised over risk / clinical need for patient – </a:t>
            </a:r>
            <a:r>
              <a:rPr lang="en-GB" sz="1600" dirty="0">
                <a:solidFill>
                  <a:srgbClr val="0070C0"/>
                </a:solidFill>
              </a:rPr>
              <a:t>Oswald K (2013).</a:t>
            </a:r>
          </a:p>
          <a:p>
            <a:r>
              <a:rPr lang="en-GB" dirty="0">
                <a:solidFill>
                  <a:srgbClr val="0070C0"/>
                </a:solidFill>
              </a:rPr>
              <a:t>Clean your own hands and with separate water and cloth wash the skin around the catheter site, rinse off soap, do not use creams or powders.</a:t>
            </a:r>
          </a:p>
          <a:p>
            <a:r>
              <a:rPr lang="en-GB" dirty="0">
                <a:solidFill>
                  <a:srgbClr val="0070C0"/>
                </a:solidFill>
              </a:rPr>
              <a:t>Clean the catheter itself twice daily</a:t>
            </a:r>
          </a:p>
          <a:p>
            <a:r>
              <a:rPr lang="en-GB" dirty="0">
                <a:solidFill>
                  <a:srgbClr val="0070C0"/>
                </a:solidFill>
              </a:rPr>
              <a:t>Keep the catheter below waist height, avoid disconnecting the bag more than necessary, don’t let the bag overfill, check for kinks in tubing, encourage good fluid intake.</a:t>
            </a:r>
          </a:p>
          <a:p>
            <a:r>
              <a:rPr lang="en-GB" dirty="0">
                <a:solidFill>
                  <a:srgbClr val="0070C0"/>
                </a:solidFill>
              </a:rPr>
              <a:t>These are some key principles – but check for fuller guidance – e.g. </a:t>
            </a:r>
            <a:r>
              <a:rPr lang="en-GB" dirty="0" err="1">
                <a:solidFill>
                  <a:srgbClr val="0070C0"/>
                </a:solidFill>
              </a:rPr>
              <a:t>Grayer</a:t>
            </a:r>
            <a:r>
              <a:rPr lang="en-GB" dirty="0">
                <a:solidFill>
                  <a:srgbClr val="0070C0"/>
                </a:solidFill>
              </a:rPr>
              <a:t> et al (2020) Royal Marsden Manual,  or Delves-Yates et al (2022)</a:t>
            </a:r>
          </a:p>
          <a:p>
            <a:endParaRPr lang="en-GB" dirty="0">
              <a:solidFill>
                <a:srgbClr val="0070C0"/>
              </a:solidFill>
            </a:endParaRPr>
          </a:p>
        </p:txBody>
      </p:sp>
      <p:pic>
        <p:nvPicPr>
          <p:cNvPr id="8196" name="Picture 4">
            <a:extLst>
              <a:ext uri="{FF2B5EF4-FFF2-40B4-BE49-F238E27FC236}">
                <a16:creationId xmlns:a16="http://schemas.microsoft.com/office/drawing/2014/main" id="{FDD0D3A8-89A0-2ACE-8104-2C8186C315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8766" y="827250"/>
            <a:ext cx="3144019" cy="21025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824818E-FD68-70A6-0A59-8F2DF05A6303}"/>
              </a:ext>
            </a:extLst>
          </p:cNvPr>
          <p:cNvSpPr txBox="1"/>
          <p:nvPr/>
        </p:nvSpPr>
        <p:spPr>
          <a:xfrm>
            <a:off x="8798766" y="2953139"/>
            <a:ext cx="3144019" cy="584775"/>
          </a:xfrm>
          <a:prstGeom prst="rect">
            <a:avLst/>
          </a:prstGeom>
          <a:noFill/>
        </p:spPr>
        <p:txBody>
          <a:bodyPr wrap="square">
            <a:spAutoFit/>
          </a:bodyPr>
          <a:lstStyle/>
          <a:p>
            <a:r>
              <a:rPr lang="en-GB" sz="1600" dirty="0">
                <a:solidFill>
                  <a:srgbClr val="0070C0"/>
                </a:solidFill>
              </a:rPr>
              <a:t>https://www.topdoctors.co.uk/medical-dictionary/catheter#</a:t>
            </a:r>
          </a:p>
        </p:txBody>
      </p:sp>
    </p:spTree>
    <p:extLst>
      <p:ext uri="{BB962C8B-B14F-4D97-AF65-F5344CB8AC3E}">
        <p14:creationId xmlns:p14="http://schemas.microsoft.com/office/powerpoint/2010/main" val="1637336367"/>
      </p:ext>
    </p:extLst>
  </p:cSld>
  <p:clrMapOvr>
    <a:masterClrMapping/>
  </p:clrMapOvr>
  <mc:AlternateContent xmlns:mc="http://schemas.openxmlformats.org/markup-compatibility/2006" xmlns:p14="http://schemas.microsoft.com/office/powerpoint/2010/main">
    <mc:Choice Requires="p14">
      <p:transition spd="slow" p14:dur="2000" advTm="136714"/>
    </mc:Choice>
    <mc:Fallback xmlns="">
      <p:transition spd="slow" advTm="1367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E3FC3-399D-4D34-8D54-51D4860855B9}"/>
              </a:ext>
            </a:extLst>
          </p:cNvPr>
          <p:cNvSpPr>
            <a:spLocks noGrp="1"/>
          </p:cNvSpPr>
          <p:nvPr>
            <p:ph type="title"/>
          </p:nvPr>
        </p:nvSpPr>
        <p:spPr>
          <a:xfrm>
            <a:off x="222854" y="342420"/>
            <a:ext cx="11731021" cy="1049235"/>
          </a:xfrm>
        </p:spPr>
        <p:txBody>
          <a:bodyPr/>
          <a:lstStyle/>
          <a:p>
            <a:r>
              <a:rPr lang="en-GB" dirty="0">
                <a:solidFill>
                  <a:srgbClr val="0070C0"/>
                </a:solidFill>
              </a:rPr>
              <a:t>Constipation management approach</a:t>
            </a:r>
          </a:p>
        </p:txBody>
      </p:sp>
      <p:sp>
        <p:nvSpPr>
          <p:cNvPr id="3" name="Content Placeholder 2">
            <a:extLst>
              <a:ext uri="{FF2B5EF4-FFF2-40B4-BE49-F238E27FC236}">
                <a16:creationId xmlns:a16="http://schemas.microsoft.com/office/drawing/2014/main" id="{8F8ABD3D-8699-4080-AED7-69B0B4B8971E}"/>
              </a:ext>
            </a:extLst>
          </p:cNvPr>
          <p:cNvSpPr>
            <a:spLocks noGrp="1"/>
          </p:cNvSpPr>
          <p:nvPr>
            <p:ph idx="1"/>
          </p:nvPr>
        </p:nvSpPr>
        <p:spPr>
          <a:xfrm>
            <a:off x="333375" y="1558212"/>
            <a:ext cx="8110829" cy="3908133"/>
          </a:xfrm>
        </p:spPr>
        <p:txBody>
          <a:bodyPr/>
          <a:lstStyle/>
          <a:p>
            <a:r>
              <a:rPr lang="en-GB" dirty="0">
                <a:solidFill>
                  <a:srgbClr val="0070C0"/>
                </a:solidFill>
              </a:rPr>
              <a:t>Observe for signs, seek cause and seek solution.</a:t>
            </a:r>
          </a:p>
          <a:p>
            <a:r>
              <a:rPr lang="en-GB" dirty="0">
                <a:solidFill>
                  <a:srgbClr val="0070C0"/>
                </a:solidFill>
              </a:rPr>
              <a:t>Suspect medication</a:t>
            </a:r>
          </a:p>
          <a:p>
            <a:r>
              <a:rPr lang="en-GB" dirty="0">
                <a:solidFill>
                  <a:srgbClr val="0070C0"/>
                </a:solidFill>
              </a:rPr>
              <a:t>Poor diet</a:t>
            </a:r>
          </a:p>
          <a:p>
            <a:r>
              <a:rPr lang="en-GB" dirty="0">
                <a:solidFill>
                  <a:srgbClr val="0070C0"/>
                </a:solidFill>
              </a:rPr>
              <a:t>Insufficient fruit, drinks, exercise.</a:t>
            </a:r>
          </a:p>
          <a:p>
            <a:r>
              <a:rPr lang="en-GB" dirty="0">
                <a:solidFill>
                  <a:srgbClr val="0070C0"/>
                </a:solidFill>
              </a:rPr>
              <a:t>Bulking agents may help.</a:t>
            </a:r>
          </a:p>
          <a:p>
            <a:r>
              <a:rPr lang="en-GB" dirty="0">
                <a:solidFill>
                  <a:srgbClr val="0070C0"/>
                </a:solidFill>
              </a:rPr>
              <a:t>Regarding unresolved elimination problems- bring in continence adviser expertise.</a:t>
            </a:r>
          </a:p>
          <a:p>
            <a:endParaRPr lang="en-GB" dirty="0">
              <a:solidFill>
                <a:srgbClr val="0070C0"/>
              </a:solidFill>
            </a:endParaRPr>
          </a:p>
        </p:txBody>
      </p:sp>
      <p:pic>
        <p:nvPicPr>
          <p:cNvPr id="6146" name="Picture 2">
            <a:extLst>
              <a:ext uri="{FF2B5EF4-FFF2-40B4-BE49-F238E27FC236}">
                <a16:creationId xmlns:a16="http://schemas.microsoft.com/office/drawing/2014/main" id="{85C16F01-C86A-5E07-A57D-B488540B2C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646" t="24828" r="1934" b="684"/>
          <a:stretch/>
        </p:blipFill>
        <p:spPr bwMode="auto">
          <a:xfrm>
            <a:off x="8640147" y="1262846"/>
            <a:ext cx="3218478" cy="28892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CC510B-51CE-8582-C631-D62D8C50525C}"/>
              </a:ext>
            </a:extLst>
          </p:cNvPr>
          <p:cNvSpPr txBox="1"/>
          <p:nvPr/>
        </p:nvSpPr>
        <p:spPr>
          <a:xfrm>
            <a:off x="8640147" y="4152122"/>
            <a:ext cx="3218478" cy="830997"/>
          </a:xfrm>
          <a:prstGeom prst="rect">
            <a:avLst/>
          </a:prstGeom>
          <a:noFill/>
        </p:spPr>
        <p:txBody>
          <a:bodyPr wrap="square">
            <a:spAutoFit/>
          </a:bodyPr>
          <a:lstStyle/>
          <a:p>
            <a:r>
              <a:rPr lang="en-GB" sz="1600" dirty="0">
                <a:solidFill>
                  <a:srgbClr val="0070C0"/>
                </a:solidFill>
              </a:rPr>
              <a:t>https://patch.com/new-jersey/ramsey-nj/causes-prevention-risk-factors-chronic-constipation</a:t>
            </a:r>
          </a:p>
        </p:txBody>
      </p:sp>
    </p:spTree>
    <p:extLst>
      <p:ext uri="{BB962C8B-B14F-4D97-AF65-F5344CB8AC3E}">
        <p14:creationId xmlns:p14="http://schemas.microsoft.com/office/powerpoint/2010/main" val="4286412741"/>
      </p:ext>
    </p:extLst>
  </p:cSld>
  <p:clrMapOvr>
    <a:masterClrMapping/>
  </p:clrMapOvr>
  <mc:AlternateContent xmlns:mc="http://schemas.openxmlformats.org/markup-compatibility/2006" xmlns:p14="http://schemas.microsoft.com/office/powerpoint/2010/main">
    <mc:Choice Requires="p14">
      <p:transition spd="slow" p14:dur="2000" advTm="61389"/>
    </mc:Choice>
    <mc:Fallback xmlns="">
      <p:transition spd="slow" advTm="613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AEC31-3832-4A24-9625-0FEAA4098CE0}"/>
              </a:ext>
            </a:extLst>
          </p:cNvPr>
          <p:cNvSpPr>
            <a:spLocks noGrp="1"/>
          </p:cNvSpPr>
          <p:nvPr>
            <p:ph type="title"/>
          </p:nvPr>
        </p:nvSpPr>
        <p:spPr>
          <a:xfrm>
            <a:off x="142875" y="342420"/>
            <a:ext cx="11849100" cy="1049235"/>
          </a:xfrm>
        </p:spPr>
        <p:txBody>
          <a:bodyPr/>
          <a:lstStyle/>
          <a:p>
            <a:r>
              <a:rPr lang="en-GB" dirty="0" err="1">
                <a:solidFill>
                  <a:srgbClr val="0070C0"/>
                </a:solidFill>
              </a:rPr>
              <a:t>Politicoeconomic</a:t>
            </a:r>
            <a:r>
              <a:rPr lang="en-GB" dirty="0">
                <a:solidFill>
                  <a:srgbClr val="0070C0"/>
                </a:solidFill>
              </a:rPr>
              <a:t> and environmental approaches </a:t>
            </a:r>
          </a:p>
        </p:txBody>
      </p:sp>
      <p:sp>
        <p:nvSpPr>
          <p:cNvPr id="3" name="Content Placeholder 2">
            <a:extLst>
              <a:ext uri="{FF2B5EF4-FFF2-40B4-BE49-F238E27FC236}">
                <a16:creationId xmlns:a16="http://schemas.microsoft.com/office/drawing/2014/main" id="{03AC8871-A773-4CED-867C-01B7F91C4208}"/>
              </a:ext>
            </a:extLst>
          </p:cNvPr>
          <p:cNvSpPr>
            <a:spLocks noGrp="1"/>
          </p:cNvSpPr>
          <p:nvPr>
            <p:ph idx="1"/>
          </p:nvPr>
        </p:nvSpPr>
        <p:spPr>
          <a:xfrm>
            <a:off x="200025" y="1391655"/>
            <a:ext cx="8999764" cy="4591049"/>
          </a:xfrm>
        </p:spPr>
        <p:txBody>
          <a:bodyPr>
            <a:normAutofit fontScale="92500" lnSpcReduction="20000"/>
          </a:bodyPr>
          <a:lstStyle/>
          <a:p>
            <a:r>
              <a:rPr lang="en-GB" dirty="0">
                <a:solidFill>
                  <a:srgbClr val="0070C0"/>
                </a:solidFill>
              </a:rPr>
              <a:t>Be very clear about what the problems are.  Is it around the space needed to turn and sit at the W.C. and adjust clothing?</a:t>
            </a:r>
          </a:p>
          <a:p>
            <a:r>
              <a:rPr lang="en-GB" dirty="0">
                <a:solidFill>
                  <a:srgbClr val="0070C0"/>
                </a:solidFill>
              </a:rPr>
              <a:t>Is it an issue grab rails or other accessibility aids could resolve?</a:t>
            </a:r>
          </a:p>
          <a:p>
            <a:r>
              <a:rPr lang="en-GB" dirty="0">
                <a:solidFill>
                  <a:srgbClr val="0070C0"/>
                </a:solidFill>
              </a:rPr>
              <a:t>Special clothing to ease getting to toilet on time?</a:t>
            </a:r>
          </a:p>
          <a:p>
            <a:r>
              <a:rPr lang="en-GB" dirty="0">
                <a:solidFill>
                  <a:srgbClr val="0070C0"/>
                </a:solidFill>
              </a:rPr>
              <a:t>Is there a need for new non-slip flooring? Rounded edges on baths/ sinks / furniture to avoid injury?</a:t>
            </a:r>
          </a:p>
          <a:p>
            <a:r>
              <a:rPr lang="en-GB" dirty="0">
                <a:solidFill>
                  <a:srgbClr val="0070C0"/>
                </a:solidFill>
              </a:rPr>
              <a:t>Does lighting need improving?</a:t>
            </a:r>
          </a:p>
          <a:p>
            <a:r>
              <a:rPr lang="en-GB" dirty="0">
                <a:solidFill>
                  <a:srgbClr val="0070C0"/>
                </a:solidFill>
              </a:rPr>
              <a:t>Clearly identifying what is needed, costing the solution, and costing failure to address the issues, financially and humanely is the first step to successfully securing financial support.</a:t>
            </a:r>
          </a:p>
          <a:p>
            <a:r>
              <a:rPr lang="en-GB" dirty="0">
                <a:solidFill>
                  <a:srgbClr val="0070C0"/>
                </a:solidFill>
              </a:rPr>
              <a:t>Cost potential consequences of neglect accusations for health and social care management – financial and reputation.</a:t>
            </a:r>
          </a:p>
        </p:txBody>
      </p:sp>
      <p:pic>
        <p:nvPicPr>
          <p:cNvPr id="7170" name="Picture 2" descr="Milton Doc M Pack - Accessible Bathroom Toilet, Basin + Blue Grab Rails Large Image">
            <a:extLst>
              <a:ext uri="{FF2B5EF4-FFF2-40B4-BE49-F238E27FC236}">
                <a16:creationId xmlns:a16="http://schemas.microsoft.com/office/drawing/2014/main" id="{7A0CE14E-9CEB-92E1-A18C-A86E73BC4F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49272" y="1391655"/>
            <a:ext cx="2642703" cy="264270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7BAD3D0-27F6-52ED-E495-FB19994EE339}"/>
              </a:ext>
            </a:extLst>
          </p:cNvPr>
          <p:cNvSpPr txBox="1"/>
          <p:nvPr/>
        </p:nvSpPr>
        <p:spPr>
          <a:xfrm>
            <a:off x="9349271" y="4142906"/>
            <a:ext cx="2642703" cy="1323439"/>
          </a:xfrm>
          <a:prstGeom prst="rect">
            <a:avLst/>
          </a:prstGeom>
          <a:noFill/>
        </p:spPr>
        <p:txBody>
          <a:bodyPr wrap="square">
            <a:spAutoFit/>
          </a:bodyPr>
          <a:lstStyle/>
          <a:p>
            <a:r>
              <a:rPr lang="en-GB" sz="1000" dirty="0">
                <a:solidFill>
                  <a:srgbClr val="0070C0"/>
                </a:solidFill>
              </a:rPr>
              <a:t>https://www.victorianplumbing.co.uk/premier-doc-m-pack-disabled-bathroom-toilet-basin-and-grab-rails-blue?campaign=googlebase&amp;gclid=Cj0KCQjwxYOiBhC9ARIsANiEIfZjgyr0BXwZ8NJLdZQVO5l3q9gPtaGsU-KqFN_VaOTyVqiCDAe4qaEaAkUrEALw_wcB&amp;gclsrc=aw.ds</a:t>
            </a:r>
          </a:p>
        </p:txBody>
      </p:sp>
    </p:spTree>
    <p:extLst>
      <p:ext uri="{BB962C8B-B14F-4D97-AF65-F5344CB8AC3E}">
        <p14:creationId xmlns:p14="http://schemas.microsoft.com/office/powerpoint/2010/main" val="2378202368"/>
      </p:ext>
    </p:extLst>
  </p:cSld>
  <p:clrMapOvr>
    <a:masterClrMapping/>
  </p:clrMapOvr>
  <mc:AlternateContent xmlns:mc="http://schemas.openxmlformats.org/markup-compatibility/2006" xmlns:p14="http://schemas.microsoft.com/office/powerpoint/2010/main">
    <mc:Choice Requires="p14">
      <p:transition spd="slow" p14:dur="2000" advTm="184552"/>
    </mc:Choice>
    <mc:Fallback xmlns="">
      <p:transition spd="slow" advTm="18455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84B6E-F09E-3686-E73D-7FD3BCF8EF8F}"/>
              </a:ext>
            </a:extLst>
          </p:cNvPr>
          <p:cNvSpPr>
            <a:spLocks noGrp="1"/>
          </p:cNvSpPr>
          <p:nvPr>
            <p:ph type="title"/>
          </p:nvPr>
        </p:nvSpPr>
        <p:spPr>
          <a:xfrm>
            <a:off x="651587" y="206504"/>
            <a:ext cx="10515600" cy="633251"/>
          </a:xfrm>
        </p:spPr>
        <p:txBody>
          <a:bodyPr>
            <a:normAutofit fontScale="90000"/>
          </a:bodyPr>
          <a:lstStyle/>
          <a:p>
            <a:r>
              <a:rPr lang="en-GB" dirty="0">
                <a:solidFill>
                  <a:srgbClr val="0070C0"/>
                </a:solidFill>
              </a:rPr>
              <a:t>Summary 1</a:t>
            </a:r>
          </a:p>
        </p:txBody>
      </p:sp>
      <p:sp>
        <p:nvSpPr>
          <p:cNvPr id="3" name="Content Placeholder 2">
            <a:extLst>
              <a:ext uri="{FF2B5EF4-FFF2-40B4-BE49-F238E27FC236}">
                <a16:creationId xmlns:a16="http://schemas.microsoft.com/office/drawing/2014/main" id="{032A94F5-C1BA-8666-69FE-D403A33AC6AF}"/>
              </a:ext>
            </a:extLst>
          </p:cNvPr>
          <p:cNvSpPr>
            <a:spLocks noGrp="1"/>
          </p:cNvSpPr>
          <p:nvPr>
            <p:ph idx="1"/>
          </p:nvPr>
        </p:nvSpPr>
        <p:spPr>
          <a:xfrm>
            <a:off x="399662" y="839755"/>
            <a:ext cx="10515600" cy="4351338"/>
          </a:xfrm>
        </p:spPr>
        <p:txBody>
          <a:bodyPr>
            <a:normAutofit lnSpcReduction="10000"/>
          </a:bodyPr>
          <a:lstStyle/>
          <a:p>
            <a:r>
              <a:rPr lang="en-GB" dirty="0">
                <a:solidFill>
                  <a:srgbClr val="0070C0"/>
                </a:solidFill>
              </a:rPr>
              <a:t>NDDs can cause a range of issues related to continence management.</a:t>
            </a:r>
          </a:p>
          <a:p>
            <a:r>
              <a:rPr lang="en-GB" dirty="0">
                <a:solidFill>
                  <a:srgbClr val="0070C0"/>
                </a:solidFill>
              </a:rPr>
              <a:t>Urinary incontinence is common in this group, particularly in later stages, due to muscle weakness, reduced bladder capacity, impaired sensory function and cognitive decline.</a:t>
            </a:r>
          </a:p>
          <a:p>
            <a:r>
              <a:rPr lang="en-GB" dirty="0">
                <a:solidFill>
                  <a:srgbClr val="0070C0"/>
                </a:solidFill>
              </a:rPr>
              <a:t>Bowel incontinence due to reduced muscle tone in the rectum and anal sphincter, decreased sensation in the rectum and constipation. </a:t>
            </a:r>
          </a:p>
          <a:p>
            <a:r>
              <a:rPr lang="en-GB" dirty="0">
                <a:solidFill>
                  <a:srgbClr val="0070C0"/>
                </a:solidFill>
              </a:rPr>
              <a:t>Urinary retention caused by muscle weakness, bladder obstruction or nerve damage.</a:t>
            </a:r>
          </a:p>
          <a:p>
            <a:r>
              <a:rPr lang="en-GB" dirty="0">
                <a:solidFill>
                  <a:srgbClr val="0070C0"/>
                </a:solidFill>
              </a:rPr>
              <a:t>Constipation (especially in PD) due to reduced peristalsis, decreased rectal sensation and reduced mobility. </a:t>
            </a:r>
          </a:p>
        </p:txBody>
      </p:sp>
    </p:spTree>
    <p:extLst>
      <p:ext uri="{BB962C8B-B14F-4D97-AF65-F5344CB8AC3E}">
        <p14:creationId xmlns:p14="http://schemas.microsoft.com/office/powerpoint/2010/main" val="2798805715"/>
      </p:ext>
    </p:extLst>
  </p:cSld>
  <p:clrMapOvr>
    <a:masterClrMapping/>
  </p:clrMapOvr>
  <mc:AlternateContent xmlns:mc="http://schemas.openxmlformats.org/markup-compatibility/2006" xmlns:p14="http://schemas.microsoft.com/office/powerpoint/2010/main">
    <mc:Choice Requires="p14">
      <p:transition spd="slow" p14:dur="2000" advTm="76907"/>
    </mc:Choice>
    <mc:Fallback xmlns="">
      <p:transition spd="slow" advTm="7690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DF228-D36D-08A6-3801-9BBE19DB9E20}"/>
              </a:ext>
            </a:extLst>
          </p:cNvPr>
          <p:cNvSpPr>
            <a:spLocks noGrp="1"/>
          </p:cNvSpPr>
          <p:nvPr>
            <p:ph type="title"/>
          </p:nvPr>
        </p:nvSpPr>
        <p:spPr>
          <a:xfrm>
            <a:off x="838200" y="365126"/>
            <a:ext cx="10515600" cy="782540"/>
          </a:xfrm>
        </p:spPr>
        <p:txBody>
          <a:bodyPr>
            <a:normAutofit/>
          </a:bodyPr>
          <a:lstStyle/>
          <a:p>
            <a:r>
              <a:rPr lang="en-GB" dirty="0">
                <a:solidFill>
                  <a:srgbClr val="0070C0"/>
                </a:solidFill>
              </a:rPr>
              <a:t>Summary 2</a:t>
            </a:r>
          </a:p>
        </p:txBody>
      </p:sp>
      <p:sp>
        <p:nvSpPr>
          <p:cNvPr id="3" name="Content Placeholder 2">
            <a:extLst>
              <a:ext uri="{FF2B5EF4-FFF2-40B4-BE49-F238E27FC236}">
                <a16:creationId xmlns:a16="http://schemas.microsoft.com/office/drawing/2014/main" id="{CC71A3C2-AAC0-ABA6-51E2-D63717A36FF8}"/>
              </a:ext>
            </a:extLst>
          </p:cNvPr>
          <p:cNvSpPr>
            <a:spLocks noGrp="1"/>
          </p:cNvSpPr>
          <p:nvPr>
            <p:ph idx="1"/>
          </p:nvPr>
        </p:nvSpPr>
        <p:spPr>
          <a:xfrm>
            <a:off x="744894" y="1346686"/>
            <a:ext cx="10515600" cy="4164628"/>
          </a:xfrm>
        </p:spPr>
        <p:txBody>
          <a:bodyPr>
            <a:normAutofit fontScale="85000" lnSpcReduction="20000"/>
          </a:bodyPr>
          <a:lstStyle/>
          <a:p>
            <a:r>
              <a:rPr lang="en-GB" dirty="0">
                <a:solidFill>
                  <a:srgbClr val="0070C0"/>
                </a:solidFill>
              </a:rPr>
              <a:t>A multi disciplinary (preferably interdisciplinary) approach is needed- including nurses, doctors, PTs, </a:t>
            </a:r>
            <a:r>
              <a:rPr lang="en-GB" dirty="0" err="1">
                <a:solidFill>
                  <a:srgbClr val="0070C0"/>
                </a:solidFill>
              </a:rPr>
              <a:t>Ots</a:t>
            </a:r>
            <a:r>
              <a:rPr lang="en-GB" dirty="0">
                <a:solidFill>
                  <a:srgbClr val="0070C0"/>
                </a:solidFill>
              </a:rPr>
              <a:t>, the patient and caregivers.</a:t>
            </a:r>
          </a:p>
          <a:p>
            <a:r>
              <a:rPr lang="en-GB" dirty="0">
                <a:solidFill>
                  <a:srgbClr val="0070C0"/>
                </a:solidFill>
              </a:rPr>
              <a:t>Treatment may involve medications, (</a:t>
            </a:r>
            <a:r>
              <a:rPr lang="en-GB" dirty="0" err="1">
                <a:solidFill>
                  <a:srgbClr val="0070C0"/>
                </a:solidFill>
              </a:rPr>
              <a:t>eg.</a:t>
            </a:r>
            <a:r>
              <a:rPr lang="en-GB" dirty="0">
                <a:solidFill>
                  <a:srgbClr val="0070C0"/>
                </a:solidFill>
              </a:rPr>
              <a:t> Anticholinergics to treat an overactive bladder, bulking agents to treat constipation); behavioural techniques (e.g. bladder training, double-voiding, scheduled toilet trips, fluid and diet management).</a:t>
            </a:r>
          </a:p>
          <a:p>
            <a:r>
              <a:rPr lang="en-GB" dirty="0">
                <a:solidFill>
                  <a:srgbClr val="0070C0"/>
                </a:solidFill>
              </a:rPr>
              <a:t>Catheterization can be necessary. Appropriate reasons include acute urinary retention or bladder outlet obstruction; need for accurate measurements in critically ill patients; perioperative use for some surgical procedures; to assist healing of open sacral or perineal wounds in incontinent patients; when immobilisation is necessary due to unstable spine or pelvis (e.g. in trauma); to improve comfort at end of life.</a:t>
            </a:r>
          </a:p>
          <a:p>
            <a:r>
              <a:rPr lang="en-GB" dirty="0">
                <a:solidFill>
                  <a:srgbClr val="0070C0"/>
                </a:solidFill>
              </a:rPr>
              <a:t>But catheterisation </a:t>
            </a:r>
            <a:r>
              <a:rPr lang="en-GB" b="1" u="sng" dirty="0">
                <a:solidFill>
                  <a:srgbClr val="0070C0"/>
                </a:solidFill>
              </a:rPr>
              <a:t>must not </a:t>
            </a:r>
            <a:r>
              <a:rPr lang="en-GB" dirty="0">
                <a:solidFill>
                  <a:srgbClr val="0070C0"/>
                </a:solidFill>
              </a:rPr>
              <a:t>be used as a substitute for nursing care for incontinence. </a:t>
            </a:r>
          </a:p>
          <a:p>
            <a:endParaRPr lang="en-GB" dirty="0">
              <a:solidFill>
                <a:srgbClr val="0070C0"/>
              </a:solidFill>
            </a:endParaRPr>
          </a:p>
        </p:txBody>
      </p:sp>
    </p:spTree>
    <p:extLst>
      <p:ext uri="{BB962C8B-B14F-4D97-AF65-F5344CB8AC3E}">
        <p14:creationId xmlns:p14="http://schemas.microsoft.com/office/powerpoint/2010/main" val="155098967"/>
      </p:ext>
    </p:extLst>
  </p:cSld>
  <p:clrMapOvr>
    <a:masterClrMapping/>
  </p:clrMapOvr>
  <mc:AlternateContent xmlns:mc="http://schemas.openxmlformats.org/markup-compatibility/2006" xmlns:p14="http://schemas.microsoft.com/office/powerpoint/2010/main">
    <mc:Choice Requires="p14">
      <p:transition spd="slow" p14:dur="2000" advTm="174306"/>
    </mc:Choice>
    <mc:Fallback xmlns="">
      <p:transition spd="slow" advTm="17430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12FF2-AC93-0091-303B-0AB6AF6CF263}"/>
              </a:ext>
            </a:extLst>
          </p:cNvPr>
          <p:cNvSpPr>
            <a:spLocks noGrp="1"/>
          </p:cNvSpPr>
          <p:nvPr>
            <p:ph type="title"/>
          </p:nvPr>
        </p:nvSpPr>
        <p:spPr>
          <a:xfrm>
            <a:off x="381000" y="262488"/>
            <a:ext cx="10515600" cy="483961"/>
          </a:xfrm>
        </p:spPr>
        <p:txBody>
          <a:bodyPr>
            <a:normAutofit fontScale="90000"/>
          </a:bodyPr>
          <a:lstStyle/>
          <a:p>
            <a:r>
              <a:rPr lang="en-GB" dirty="0">
                <a:solidFill>
                  <a:srgbClr val="0070C0"/>
                </a:solidFill>
              </a:rPr>
              <a:t>Scenario</a:t>
            </a:r>
          </a:p>
        </p:txBody>
      </p:sp>
      <p:sp>
        <p:nvSpPr>
          <p:cNvPr id="3" name="Content Placeholder 2">
            <a:extLst>
              <a:ext uri="{FF2B5EF4-FFF2-40B4-BE49-F238E27FC236}">
                <a16:creationId xmlns:a16="http://schemas.microsoft.com/office/drawing/2014/main" id="{0505F7C7-43DE-16B3-138E-3B1EAC8B9132}"/>
              </a:ext>
            </a:extLst>
          </p:cNvPr>
          <p:cNvSpPr>
            <a:spLocks noGrp="1"/>
          </p:cNvSpPr>
          <p:nvPr>
            <p:ph idx="1"/>
          </p:nvPr>
        </p:nvSpPr>
        <p:spPr>
          <a:xfrm>
            <a:off x="380999" y="939217"/>
            <a:ext cx="11487539" cy="4351338"/>
          </a:xfrm>
        </p:spPr>
        <p:txBody>
          <a:bodyPr>
            <a:normAutofit fontScale="77500" lnSpcReduction="20000"/>
          </a:bodyPr>
          <a:lstStyle/>
          <a:p>
            <a:r>
              <a:rPr lang="en-GB" dirty="0">
                <a:solidFill>
                  <a:srgbClr val="0070C0"/>
                </a:solidFill>
              </a:rPr>
              <a:t>Brian has Huntington’s disease and his chorea is so severe that he has broken many chairs he has sat on due to his jerking involuntary movements. Whenever he stands to use a urinal, urine saturates the room, causing a health hazard and has caused him to slip on the wet floor. Whenever he sits on the toilet to pass urine or faeces in recent months the seat has been broken and the toilet has become detached from the floor. A specialist company provided a very robust toilet, but the seat broke and it detached from the floor the first time Brian sat on it.  </a:t>
            </a:r>
          </a:p>
          <a:p>
            <a:r>
              <a:rPr lang="en-GB" dirty="0">
                <a:solidFill>
                  <a:srgbClr val="0070C0"/>
                </a:solidFill>
              </a:rPr>
              <a:t>Brian refuses medication to reduce chorea because it also reduces his voluntary movement and he loses independence, for example, requiring him to be fed by others instead of managing by himself.  The nurses reached agreement with Brian that he would wear incontinence pads (diapers) and change them after soiling, and this worked for some weeks.  But now Brian has expressed distress that this makes him feel he’s being treated like a baby and is not prepared to wear these pads any more. The nurses are unsure what to suggest. </a:t>
            </a:r>
          </a:p>
          <a:p>
            <a:r>
              <a:rPr lang="en-GB" dirty="0">
                <a:solidFill>
                  <a:srgbClr val="0070C0"/>
                </a:solidFill>
              </a:rPr>
              <a:t>Can you suggest a concise care plan that briefly summarises the problem, the goal and interventions with rationale, to help the nursing team reach agreement with Brian on managing safe and dignified continence?</a:t>
            </a:r>
          </a:p>
        </p:txBody>
      </p:sp>
      <p:graphicFrame>
        <p:nvGraphicFramePr>
          <p:cNvPr id="4" name="Table 4">
            <a:extLst>
              <a:ext uri="{FF2B5EF4-FFF2-40B4-BE49-F238E27FC236}">
                <a16:creationId xmlns:a16="http://schemas.microsoft.com/office/drawing/2014/main" id="{215EA56A-94BE-8C38-8963-6A4EB7213092}"/>
              </a:ext>
            </a:extLst>
          </p:cNvPr>
          <p:cNvGraphicFramePr>
            <a:graphicFrameLocks noGrp="1"/>
          </p:cNvGraphicFramePr>
          <p:nvPr>
            <p:extLst>
              <p:ext uri="{D42A27DB-BD31-4B8C-83A1-F6EECF244321}">
                <p14:modId xmlns:p14="http://schemas.microsoft.com/office/powerpoint/2010/main" val="1294292170"/>
              </p:ext>
            </p:extLst>
          </p:nvPr>
        </p:nvGraphicFramePr>
        <p:xfrm>
          <a:off x="440612" y="5002361"/>
          <a:ext cx="11310776" cy="741680"/>
        </p:xfrm>
        <a:graphic>
          <a:graphicData uri="http://schemas.openxmlformats.org/drawingml/2006/table">
            <a:tbl>
              <a:tblPr firstRow="1" bandRow="1">
                <a:tableStyleId>{5C22544A-7EE6-4342-B048-85BDC9FD1C3A}</a:tableStyleId>
              </a:tblPr>
              <a:tblGrid>
                <a:gridCol w="1457649">
                  <a:extLst>
                    <a:ext uri="{9D8B030D-6E8A-4147-A177-3AD203B41FA5}">
                      <a16:colId xmlns:a16="http://schemas.microsoft.com/office/drawing/2014/main" val="900723522"/>
                    </a:ext>
                  </a:extLst>
                </a:gridCol>
                <a:gridCol w="1754155">
                  <a:extLst>
                    <a:ext uri="{9D8B030D-6E8A-4147-A177-3AD203B41FA5}">
                      <a16:colId xmlns:a16="http://schemas.microsoft.com/office/drawing/2014/main" val="4103715577"/>
                    </a:ext>
                  </a:extLst>
                </a:gridCol>
                <a:gridCol w="6550090">
                  <a:extLst>
                    <a:ext uri="{9D8B030D-6E8A-4147-A177-3AD203B41FA5}">
                      <a16:colId xmlns:a16="http://schemas.microsoft.com/office/drawing/2014/main" val="4004892457"/>
                    </a:ext>
                  </a:extLst>
                </a:gridCol>
                <a:gridCol w="1548882">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4253885381"/>
      </p:ext>
    </p:extLst>
  </p:cSld>
  <p:clrMapOvr>
    <a:masterClrMapping/>
  </p:clrMapOvr>
  <mc:AlternateContent xmlns:mc="http://schemas.openxmlformats.org/markup-compatibility/2006" xmlns:p14="http://schemas.microsoft.com/office/powerpoint/2010/main">
    <mc:Choice Requires="p14">
      <p:transition spd="slow" p14:dur="2000" advTm="198096"/>
    </mc:Choice>
    <mc:Fallback xmlns="">
      <p:transition spd="slow" advTm="19809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12FF2-AC93-0091-303B-0AB6AF6CF263}"/>
              </a:ext>
            </a:extLst>
          </p:cNvPr>
          <p:cNvSpPr>
            <a:spLocks noGrp="1"/>
          </p:cNvSpPr>
          <p:nvPr>
            <p:ph type="title"/>
          </p:nvPr>
        </p:nvSpPr>
        <p:spPr>
          <a:xfrm>
            <a:off x="381000" y="262488"/>
            <a:ext cx="10515600" cy="483961"/>
          </a:xfrm>
        </p:spPr>
        <p:txBody>
          <a:bodyPr>
            <a:normAutofit fontScale="90000"/>
          </a:bodyPr>
          <a:lstStyle/>
          <a:p>
            <a:r>
              <a:rPr lang="en-GB" b="1" dirty="0">
                <a:solidFill>
                  <a:srgbClr val="0070C0"/>
                </a:solidFill>
              </a:rPr>
              <a:t>Scenario  -</a:t>
            </a:r>
            <a:r>
              <a:rPr lang="en-GB" dirty="0">
                <a:solidFill>
                  <a:srgbClr val="0070C0"/>
                </a:solidFill>
              </a:rPr>
              <a:t> You might do better….</a:t>
            </a:r>
          </a:p>
        </p:txBody>
      </p:sp>
      <p:graphicFrame>
        <p:nvGraphicFramePr>
          <p:cNvPr id="4" name="Table 4">
            <a:extLst>
              <a:ext uri="{FF2B5EF4-FFF2-40B4-BE49-F238E27FC236}">
                <a16:creationId xmlns:a16="http://schemas.microsoft.com/office/drawing/2014/main" id="{215EA56A-94BE-8C38-8963-6A4EB7213092}"/>
              </a:ext>
            </a:extLst>
          </p:cNvPr>
          <p:cNvGraphicFramePr>
            <a:graphicFrameLocks noGrp="1"/>
          </p:cNvGraphicFramePr>
          <p:nvPr>
            <p:extLst>
              <p:ext uri="{D42A27DB-BD31-4B8C-83A1-F6EECF244321}">
                <p14:modId xmlns:p14="http://schemas.microsoft.com/office/powerpoint/2010/main" val="113804241"/>
              </p:ext>
            </p:extLst>
          </p:nvPr>
        </p:nvGraphicFramePr>
        <p:xfrm>
          <a:off x="132701" y="746449"/>
          <a:ext cx="11857135" cy="4942840"/>
        </p:xfrm>
        <a:graphic>
          <a:graphicData uri="http://schemas.openxmlformats.org/drawingml/2006/table">
            <a:tbl>
              <a:tblPr firstRow="1" bandRow="1">
                <a:tableStyleId>{5C22544A-7EE6-4342-B048-85BDC9FD1C3A}</a:tableStyleId>
              </a:tblPr>
              <a:tblGrid>
                <a:gridCol w="1714760">
                  <a:extLst>
                    <a:ext uri="{9D8B030D-6E8A-4147-A177-3AD203B41FA5}">
                      <a16:colId xmlns:a16="http://schemas.microsoft.com/office/drawing/2014/main" val="900723522"/>
                    </a:ext>
                  </a:extLst>
                </a:gridCol>
                <a:gridCol w="1129004">
                  <a:extLst>
                    <a:ext uri="{9D8B030D-6E8A-4147-A177-3AD203B41FA5}">
                      <a16:colId xmlns:a16="http://schemas.microsoft.com/office/drawing/2014/main" val="4103715577"/>
                    </a:ext>
                  </a:extLst>
                </a:gridCol>
                <a:gridCol w="7791062">
                  <a:extLst>
                    <a:ext uri="{9D8B030D-6E8A-4147-A177-3AD203B41FA5}">
                      <a16:colId xmlns:a16="http://schemas.microsoft.com/office/drawing/2014/main" val="4004892457"/>
                    </a:ext>
                  </a:extLst>
                </a:gridCol>
                <a:gridCol w="1222309">
                  <a:extLst>
                    <a:ext uri="{9D8B030D-6E8A-4147-A177-3AD203B41FA5}">
                      <a16:colId xmlns:a16="http://schemas.microsoft.com/office/drawing/2014/main" val="728567832"/>
                    </a:ext>
                  </a:extLst>
                </a:gridCol>
              </a:tblGrid>
              <a:tr h="370840">
                <a:tc>
                  <a:txBody>
                    <a:bodyPr/>
                    <a:lstStyle/>
                    <a:p>
                      <a:r>
                        <a:rPr lang="en-GB" dirty="0"/>
                        <a:t>Problem</a:t>
                      </a:r>
                    </a:p>
                  </a:txBody>
                  <a:tcPr/>
                </a:tc>
                <a:tc>
                  <a:txBody>
                    <a:bodyPr/>
                    <a:lstStyle/>
                    <a:p>
                      <a:r>
                        <a:rPr lang="en-GB" dirty="0"/>
                        <a:t>Goal</a:t>
                      </a:r>
                    </a:p>
                  </a:txBody>
                  <a:tcPr/>
                </a:tc>
                <a:tc>
                  <a:txBody>
                    <a:bodyPr/>
                    <a:lstStyle/>
                    <a:p>
                      <a:r>
                        <a:rPr lang="en-GB" dirty="0"/>
                        <a:t>Intervention</a:t>
                      </a:r>
                    </a:p>
                  </a:txBody>
                  <a:tcPr/>
                </a:tc>
                <a:tc>
                  <a:txBody>
                    <a:bodyPr/>
                    <a:lstStyle/>
                    <a:p>
                      <a:r>
                        <a:rPr lang="en-GB" dirty="0"/>
                        <a:t>Evaluation</a:t>
                      </a:r>
                    </a:p>
                  </a:txBody>
                  <a:tcPr/>
                </a:tc>
                <a:extLst>
                  <a:ext uri="{0D108BD9-81ED-4DB2-BD59-A6C34878D82A}">
                    <a16:rowId xmlns:a16="http://schemas.microsoft.com/office/drawing/2014/main" val="1548357765"/>
                  </a:ext>
                </a:extLst>
              </a:tr>
              <a:tr h="370840">
                <a:tc>
                  <a:txBody>
                    <a:bodyPr/>
                    <a:lstStyle/>
                    <a:p>
                      <a:r>
                        <a:rPr lang="en-GB" sz="1400" dirty="0"/>
                        <a:t>Brian has difficulty managing continence due to severe </a:t>
                      </a:r>
                      <a:r>
                        <a:rPr lang="en-GB" sz="1400" dirty="0" err="1"/>
                        <a:t>choreic</a:t>
                      </a:r>
                      <a:r>
                        <a:rPr lang="en-GB" sz="1400" dirty="0"/>
                        <a:t> involuntary movements leading to  broken chairs &amp; toilets posing a safety hazard.  The use of continence pads distresses Brian, as he feels it diminishes his independence and treats him like a baby.  Medication to reduce chorea also reduces voluntary movement leading to loss of independence</a:t>
                      </a:r>
                    </a:p>
                  </a:txBody>
                  <a:tcPr/>
                </a:tc>
                <a:tc>
                  <a:txBody>
                    <a:bodyPr/>
                    <a:lstStyle/>
                    <a:p>
                      <a:r>
                        <a:rPr lang="en-GB" sz="1400" dirty="0"/>
                        <a:t>To ensure safe and dignified continence management for Brian while respecting his autonomy and addressing his concerns.</a:t>
                      </a:r>
                    </a:p>
                  </a:txBody>
                  <a:tcPr/>
                </a:tc>
                <a:tc>
                  <a:txBody>
                    <a:bodyPr/>
                    <a:lstStyle/>
                    <a:p>
                      <a:pPr marL="342900" indent="-342900">
                        <a:buFont typeface="+mj-lt"/>
                        <a:buAutoNum type="arabicPeriod"/>
                      </a:pPr>
                      <a:r>
                        <a:rPr lang="en-GB" sz="1400" dirty="0"/>
                        <a:t>Assess Brian’s continence needs including frequency of urination and bowel movements, patterns and any associated discomfort or pain.</a:t>
                      </a:r>
                    </a:p>
                    <a:p>
                      <a:pPr marL="342900" indent="-342900">
                        <a:buFont typeface="+mj-lt"/>
                        <a:buAutoNum type="arabicPeriod"/>
                      </a:pPr>
                      <a:r>
                        <a:rPr lang="en-GB" sz="1400" dirty="0"/>
                        <a:t>Involve Brian in setting goals relating to continence ensuring preferences, values and autonomy are respected.  Discuss with Brian the importance of maintaining a safe environment for himself and others, emphasising risks associated with broken seats, detached toilets and wet floors.</a:t>
                      </a:r>
                    </a:p>
                    <a:p>
                      <a:pPr marL="342900" indent="-342900">
                        <a:buFont typeface="+mj-lt"/>
                        <a:buAutoNum type="arabicPeriod"/>
                      </a:pPr>
                      <a:r>
                        <a:rPr lang="en-GB" sz="1400" dirty="0"/>
                        <a:t>Explore alternative seating options such as chairs with sturdy frames or specialised seating equipment designed for people with movement disorders.  Consider installing handrails or other stability aids in the bathroom to prevent slips and falls.  Consult with specialist OTs to identify assistive devices that can support Brian’s continence management such as adaptive toileting equipment or ergonomic urinals.</a:t>
                      </a:r>
                    </a:p>
                    <a:p>
                      <a:pPr marL="342900" indent="-342900">
                        <a:buFont typeface="+mj-lt"/>
                        <a:buAutoNum type="arabicPeriod"/>
                      </a:pPr>
                      <a:r>
                        <a:rPr lang="en-GB" sz="1400" dirty="0"/>
                        <a:t>Modify the bathroom environment to minimise potential hazards caused by urinal spills.  This may include slip-resistant flooring, placing absorbent mats around toilet area, and waterproof wall coverings.  Engage the specialist company again, for help to install a </a:t>
                      </a:r>
                      <a:r>
                        <a:rPr lang="en-GB" sz="1400" dirty="0" err="1"/>
                        <a:t>sutable</a:t>
                      </a:r>
                      <a:r>
                        <a:rPr lang="en-GB" sz="1400" dirty="0"/>
                        <a:t> robust toilet seat that can withstand Brian’s movements ensuring it is securely attached to the floor, to find a solution that appropriately meets Brian’s needs, and engage with the International Huntington’s Association to get help to find a company willing to meet the challenge.</a:t>
                      </a:r>
                    </a:p>
                    <a:p>
                      <a:pPr marL="342900" indent="-342900">
                        <a:buFont typeface="+mj-lt"/>
                        <a:buAutoNum type="arabicPeriod"/>
                      </a:pPr>
                      <a:r>
                        <a:rPr lang="en-GB" sz="1400" dirty="0"/>
                        <a:t>Provide education and training for Brian including techniques to clean up spills promptly and safely, or call for help to do so, to reduce accident risks and maintain a clean, healthy environment.</a:t>
                      </a:r>
                    </a:p>
                    <a:p>
                      <a:pPr marL="342900" indent="-342900">
                        <a:buFont typeface="+mj-lt"/>
                        <a:buAutoNum type="arabicPeriod"/>
                      </a:pPr>
                      <a:endParaRPr lang="en-GB" sz="1400" dirty="0"/>
                    </a:p>
                  </a:txBody>
                  <a:tcPr/>
                </a:tc>
                <a:tc>
                  <a:txBody>
                    <a:bodyPr/>
                    <a:lstStyle/>
                    <a:p>
                      <a:r>
                        <a:rPr lang="en-GB" sz="1400" dirty="0"/>
                        <a:t>Continually monitor / assess Brian’s continence management and hold weekly team meetings to address </a:t>
                      </a:r>
                      <a:r>
                        <a:rPr lang="en-GB" sz="1400" dirty="0" err="1"/>
                        <a:t>concenrs</a:t>
                      </a:r>
                      <a:r>
                        <a:rPr lang="en-GB" sz="1400" dirty="0"/>
                        <a:t> or challenges and adjust the care plan accordingly.</a:t>
                      </a:r>
                    </a:p>
                  </a:txBody>
                  <a:tcPr/>
                </a:tc>
                <a:extLst>
                  <a:ext uri="{0D108BD9-81ED-4DB2-BD59-A6C34878D82A}">
                    <a16:rowId xmlns:a16="http://schemas.microsoft.com/office/drawing/2014/main" val="2221821761"/>
                  </a:ext>
                </a:extLst>
              </a:tr>
            </a:tbl>
          </a:graphicData>
        </a:graphic>
      </p:graphicFrame>
    </p:spTree>
    <p:extLst>
      <p:ext uri="{BB962C8B-B14F-4D97-AF65-F5344CB8AC3E}">
        <p14:creationId xmlns:p14="http://schemas.microsoft.com/office/powerpoint/2010/main" val="3508158303"/>
      </p:ext>
    </p:extLst>
  </p:cSld>
  <p:clrMapOvr>
    <a:masterClrMapping/>
  </p:clrMapOvr>
  <mc:AlternateContent xmlns:mc="http://schemas.openxmlformats.org/markup-compatibility/2006" xmlns:p14="http://schemas.microsoft.com/office/powerpoint/2010/main">
    <mc:Choice Requires="p14">
      <p:transition spd="slow" p14:dur="2000" advTm="331338"/>
    </mc:Choice>
    <mc:Fallback xmlns="">
      <p:transition spd="slow" advTm="33133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5ECC1-D788-0174-C9BC-DBE1B246A9AB}"/>
              </a:ext>
            </a:extLst>
          </p:cNvPr>
          <p:cNvSpPr>
            <a:spLocks noGrp="1"/>
          </p:cNvSpPr>
          <p:nvPr>
            <p:ph type="title"/>
          </p:nvPr>
        </p:nvSpPr>
        <p:spPr>
          <a:xfrm>
            <a:off x="399661" y="271819"/>
            <a:ext cx="10515600" cy="493291"/>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2F1445C5-9667-14A6-A49F-EB6763A67DE2}"/>
              </a:ext>
            </a:extLst>
          </p:cNvPr>
          <p:cNvSpPr>
            <a:spLocks noGrp="1"/>
          </p:cNvSpPr>
          <p:nvPr>
            <p:ph idx="1"/>
          </p:nvPr>
        </p:nvSpPr>
        <p:spPr>
          <a:xfrm>
            <a:off x="223935" y="911225"/>
            <a:ext cx="11224726" cy="4351338"/>
          </a:xfrm>
        </p:spPr>
        <p:txBody>
          <a:bodyPr>
            <a:noAutofit/>
          </a:bodyPr>
          <a:lstStyle/>
          <a:p>
            <a:r>
              <a:rPr lang="en-GB" sz="1600" dirty="0">
                <a:solidFill>
                  <a:srgbClr val="0070C0"/>
                </a:solidFill>
              </a:rPr>
              <a:t>Alzheimer’s Society (2023) Toilet problems, continence and dementia, </a:t>
            </a:r>
            <a:r>
              <a:rPr lang="en-GB" sz="1600" dirty="0">
                <a:solidFill>
                  <a:srgbClr val="0070C0"/>
                </a:solidFill>
                <a:hlinkClick r:id="rId2"/>
              </a:rPr>
              <a:t>https://www.alzheimers.org.uk/get-support/daily-living/toilet-problems-continence</a:t>
            </a:r>
            <a:endParaRPr lang="en-GB" sz="1600" dirty="0">
              <a:solidFill>
                <a:srgbClr val="0070C0"/>
              </a:solidFill>
            </a:endParaRPr>
          </a:p>
          <a:p>
            <a:r>
              <a:rPr lang="en-GB" sz="1600" dirty="0" err="1">
                <a:solidFill>
                  <a:srgbClr val="0070C0"/>
                </a:solidFill>
              </a:rPr>
              <a:t>Droberg</a:t>
            </a:r>
            <a:r>
              <a:rPr lang="en-GB" sz="1600" dirty="0">
                <a:solidFill>
                  <a:srgbClr val="0070C0"/>
                </a:solidFill>
              </a:rPr>
              <a:t> P, Zani J, ALS Association (2017) Managing symptoms of ALS, Living with ALS resource guide (6), 6-11, </a:t>
            </a:r>
            <a:r>
              <a:rPr lang="en-GB" sz="1600" dirty="0">
                <a:solidFill>
                  <a:srgbClr val="0070C0"/>
                </a:solidFill>
                <a:hlinkClick r:id="rId3"/>
              </a:rPr>
              <a:t>https://www.als.org/sites/default/files/2020-04/lwals_06_2017.pdf</a:t>
            </a:r>
            <a:endParaRPr lang="en-GB" sz="1600" dirty="0">
              <a:solidFill>
                <a:srgbClr val="0070C0"/>
              </a:solidFill>
            </a:endParaRPr>
          </a:p>
          <a:p>
            <a:r>
              <a:rPr lang="en-GB" sz="1600" dirty="0">
                <a:solidFill>
                  <a:srgbClr val="0070C0"/>
                </a:solidFill>
              </a:rPr>
              <a:t>Delves-Yates et al (2022) The nurses clinical skills pocket book, Sage.</a:t>
            </a:r>
          </a:p>
          <a:p>
            <a:r>
              <a:rPr lang="en-GB" sz="1600" b="0" i="0" dirty="0" err="1">
                <a:solidFill>
                  <a:srgbClr val="0070C0"/>
                </a:solidFill>
                <a:effectLst/>
              </a:rPr>
              <a:t>Grayer</a:t>
            </a:r>
            <a:r>
              <a:rPr lang="en-GB" sz="1600" b="0" i="0" dirty="0">
                <a:solidFill>
                  <a:srgbClr val="0070C0"/>
                </a:solidFill>
                <a:effectLst/>
              </a:rPr>
              <a:t>, J., Baxter, J., Blackburn, L., Cooper, J., Curtis, E., </a:t>
            </a:r>
            <a:r>
              <a:rPr lang="en-GB" sz="1600" b="0" i="0" dirty="0" err="1">
                <a:solidFill>
                  <a:srgbClr val="0070C0"/>
                </a:solidFill>
                <a:effectLst/>
              </a:rPr>
              <a:t>Dvorjez</a:t>
            </a:r>
            <a:r>
              <a:rPr lang="en-GB" sz="1600" b="0" i="0" dirty="0">
                <a:solidFill>
                  <a:srgbClr val="0070C0"/>
                </a:solidFill>
                <a:effectLst/>
              </a:rPr>
              <a:t>, L., Finn, L., Gaynor, D., Henderson, B., Jagger, C., Keating, L., Leigh-Doyle, J., Lister, S., </a:t>
            </a:r>
            <a:r>
              <a:rPr lang="en-GB" sz="1600" b="0" i="0" dirty="0" err="1">
                <a:solidFill>
                  <a:srgbClr val="0070C0"/>
                </a:solidFill>
                <a:effectLst/>
              </a:rPr>
              <a:t>Mathiah</a:t>
            </a:r>
            <a:r>
              <a:rPr lang="en-GB" sz="1600" b="0" i="0" dirty="0">
                <a:solidFill>
                  <a:srgbClr val="0070C0"/>
                </a:solidFill>
                <a:effectLst/>
              </a:rPr>
              <a:t>, R., &amp; </a:t>
            </a:r>
            <a:r>
              <a:rPr lang="en-GB" sz="1600" b="0" i="0" dirty="0" err="1">
                <a:solidFill>
                  <a:srgbClr val="0070C0"/>
                </a:solidFill>
                <a:effectLst/>
              </a:rPr>
              <a:t>Mohanmmed</a:t>
            </a:r>
            <a:r>
              <a:rPr lang="en-GB" sz="1600" b="0" i="0" dirty="0">
                <a:solidFill>
                  <a:srgbClr val="0070C0"/>
                </a:solidFill>
                <a:effectLst/>
              </a:rPr>
              <a:t>, A. (2020). Communication, psychological wellbeing and safeguarding. In S. E. Lister, J. </a:t>
            </a:r>
            <a:r>
              <a:rPr lang="en-GB" sz="1600" b="0" i="0" dirty="0" err="1">
                <a:solidFill>
                  <a:srgbClr val="0070C0"/>
                </a:solidFill>
                <a:effectLst/>
              </a:rPr>
              <a:t>Hofland</a:t>
            </a:r>
            <a:r>
              <a:rPr lang="en-GB" sz="1600" b="0" i="0" dirty="0">
                <a:solidFill>
                  <a:srgbClr val="0070C0"/>
                </a:solidFill>
                <a:effectLst/>
              </a:rPr>
              <a:t> &amp; H. Grafton (Eds.), </a:t>
            </a:r>
            <a:r>
              <a:rPr lang="en-GB" sz="1600" b="0" i="1" dirty="0">
                <a:solidFill>
                  <a:srgbClr val="0070C0"/>
                </a:solidFill>
                <a:effectLst/>
              </a:rPr>
              <a:t>The Royal Marsden manual of clinical nursing procedures</a:t>
            </a:r>
            <a:r>
              <a:rPr lang="en-GB" sz="1600" b="0" i="0" dirty="0">
                <a:solidFill>
                  <a:srgbClr val="0070C0"/>
                </a:solidFill>
                <a:effectLst/>
              </a:rPr>
              <a:t> (10th ed.) Wiley-Blackwell.</a:t>
            </a:r>
            <a:endParaRPr lang="en-GB" sz="1600" dirty="0">
              <a:solidFill>
                <a:srgbClr val="0070C0"/>
              </a:solidFill>
            </a:endParaRPr>
          </a:p>
          <a:p>
            <a:r>
              <a:rPr lang="en-GB" sz="1600" dirty="0" err="1">
                <a:solidFill>
                  <a:srgbClr val="0070C0"/>
                </a:solidFill>
              </a:rPr>
              <a:t>Kholer</a:t>
            </a:r>
            <a:r>
              <a:rPr lang="en-GB" sz="1600" dirty="0">
                <a:solidFill>
                  <a:srgbClr val="0070C0"/>
                </a:solidFill>
              </a:rPr>
              <a:t> M, Schwarz J, </a:t>
            </a:r>
            <a:r>
              <a:rPr lang="en-GB" sz="1600" dirty="0" err="1">
                <a:solidFill>
                  <a:srgbClr val="0070C0"/>
                </a:solidFill>
              </a:rPr>
              <a:t>Saxer</a:t>
            </a:r>
            <a:r>
              <a:rPr lang="en-GB" sz="1600" dirty="0">
                <a:solidFill>
                  <a:srgbClr val="0070C0"/>
                </a:solidFill>
              </a:rPr>
              <a:t> S (2021) </a:t>
            </a:r>
            <a:r>
              <a:rPr lang="en-GB" sz="1600" b="0" i="0" dirty="0">
                <a:solidFill>
                  <a:srgbClr val="0070C0"/>
                </a:solidFill>
                <a:effectLst/>
              </a:rPr>
              <a:t>Promoting urinary continence with nonpharmacological interventions in Parkinson’s disease, </a:t>
            </a:r>
            <a:r>
              <a:rPr lang="en-GB" sz="1600" b="0" i="0" dirty="0" err="1">
                <a:solidFill>
                  <a:srgbClr val="0070C0"/>
                </a:solidFill>
                <a:effectLst/>
              </a:rPr>
              <a:t>Pflege</a:t>
            </a:r>
            <a:r>
              <a:rPr lang="en-GB" sz="1600" b="0" i="0" dirty="0">
                <a:solidFill>
                  <a:srgbClr val="0070C0"/>
                </a:solidFill>
                <a:effectLst/>
              </a:rPr>
              <a:t> 35(1) </a:t>
            </a:r>
            <a:r>
              <a:rPr lang="en-GB" sz="1600" b="0" i="0" dirty="0">
                <a:solidFill>
                  <a:srgbClr val="0070C0"/>
                </a:solidFill>
                <a:effectLst/>
                <a:hlinkClick r:id="rId4"/>
              </a:rPr>
              <a:t>https://econtent.hogrefe.com/doi/epdf/10.1024/1012-5302/a000845</a:t>
            </a:r>
            <a:endParaRPr lang="en-GB" sz="1600" b="0" i="0" dirty="0">
              <a:solidFill>
                <a:srgbClr val="0070C0"/>
              </a:solidFill>
              <a:effectLst/>
            </a:endParaRPr>
          </a:p>
          <a:p>
            <a:r>
              <a:rPr lang="en-GB" sz="1600" dirty="0">
                <a:solidFill>
                  <a:srgbClr val="0070C0"/>
                </a:solidFill>
              </a:rPr>
              <a:t>Oswald K (2013) Dementia catheterisation rate a cause for concern, https://www.news-medical.net/documents/final/3-292658-202004021401-Dementia-catheterization-rate-a-cause-for-concern.pdf</a:t>
            </a:r>
            <a:endParaRPr lang="en-GB" sz="1600" b="0" i="0" dirty="0">
              <a:solidFill>
                <a:srgbClr val="0070C0"/>
              </a:solidFill>
              <a:effectLst/>
            </a:endParaRPr>
          </a:p>
          <a:p>
            <a:r>
              <a:rPr lang="en-GB" sz="1600" dirty="0">
                <a:solidFill>
                  <a:srgbClr val="0070C0"/>
                </a:solidFill>
              </a:rPr>
              <a:t>Parkinson’s Foundation (2023) Urinary Incontinence, </a:t>
            </a:r>
            <a:r>
              <a:rPr lang="en-GB" sz="1600" dirty="0">
                <a:solidFill>
                  <a:srgbClr val="0070C0"/>
                </a:solidFill>
                <a:hlinkClick r:id="rId5"/>
              </a:rPr>
              <a:t>https://www.parkinson.org/understanding-parkinsons/non-movement-symptoms/incontinence#:~:text=People%20with%20Parkinson's%20disease%20(PD,infection%20or%20other%20medical%20issue</a:t>
            </a:r>
            <a:r>
              <a:rPr lang="en-GB" sz="1600" dirty="0">
                <a:solidFill>
                  <a:srgbClr val="0070C0"/>
                </a:solidFill>
              </a:rPr>
              <a:t>.</a:t>
            </a:r>
          </a:p>
          <a:p>
            <a:r>
              <a:rPr lang="en-GB" sz="1600" dirty="0">
                <a:solidFill>
                  <a:srgbClr val="0070C0"/>
                </a:solidFill>
              </a:rPr>
              <a:t>Parkinson’s Disease Foundation (2023) Urinary problems in Parkinson’s disease, https://www.parkinson.org/library/fact-sheets/urinary-problems</a:t>
            </a:r>
          </a:p>
        </p:txBody>
      </p:sp>
    </p:spTree>
    <p:extLst>
      <p:ext uri="{BB962C8B-B14F-4D97-AF65-F5344CB8AC3E}">
        <p14:creationId xmlns:p14="http://schemas.microsoft.com/office/powerpoint/2010/main" val="2093720985"/>
      </p:ext>
    </p:extLst>
  </p:cSld>
  <p:clrMapOvr>
    <a:masterClrMapping/>
  </p:clrMapOvr>
  <mc:AlternateContent xmlns:mc="http://schemas.openxmlformats.org/markup-compatibility/2006" xmlns:p14="http://schemas.microsoft.com/office/powerpoint/2010/main">
    <mc:Choice Requires="p14">
      <p:transition spd="slow" p14:dur="2000" advTm="9730"/>
    </mc:Choice>
    <mc:Fallback xmlns="">
      <p:transition spd="slow" advTm="97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C2F1-1356-8249-59DF-FBBD8F74ADA5}"/>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41504D1-531A-6252-F4FE-AF9FA2109562}"/>
              </a:ext>
            </a:extLst>
          </p:cNvPr>
          <p:cNvSpPr>
            <a:spLocks noGrp="1"/>
          </p:cNvSpPr>
          <p:nvPr>
            <p:ph idx="1"/>
          </p:nvPr>
        </p:nvSpPr>
        <p:spPr/>
        <p:txBody>
          <a:bodyPr/>
          <a:lstStyle/>
          <a:p>
            <a:r>
              <a:rPr lang="en-GB" sz="1600" dirty="0" err="1">
                <a:solidFill>
                  <a:srgbClr val="0070C0"/>
                </a:solidFill>
              </a:rPr>
              <a:t>Sakakibara</a:t>
            </a:r>
            <a:r>
              <a:rPr lang="en-GB" sz="1600" dirty="0">
                <a:solidFill>
                  <a:srgbClr val="0070C0"/>
                </a:solidFill>
              </a:rPr>
              <a:t>, R., Uchiyama, T., </a:t>
            </a:r>
            <a:r>
              <a:rPr lang="en-GB" sz="1600" dirty="0" err="1">
                <a:solidFill>
                  <a:srgbClr val="0070C0"/>
                </a:solidFill>
              </a:rPr>
              <a:t>Yamanishi</a:t>
            </a:r>
            <a:r>
              <a:rPr lang="en-GB" sz="1600" dirty="0">
                <a:solidFill>
                  <a:srgbClr val="0070C0"/>
                </a:solidFill>
              </a:rPr>
              <a:t>, T. and Kishi, M. (2008), Dementia and lower urinary dysfunction: With a reference to anticholinergic use in elderly population. International Journal of Urology, 15: 778-788. </a:t>
            </a:r>
            <a:r>
              <a:rPr lang="en-GB" sz="1600" dirty="0">
                <a:solidFill>
                  <a:srgbClr val="0070C0"/>
                </a:solidFill>
                <a:hlinkClick r:id="rId2">
                  <a:extLst>
                    <a:ext uri="{A12FA001-AC4F-418D-AE19-62706E023703}">
                      <ahyp:hlinkClr xmlns:ahyp="http://schemas.microsoft.com/office/drawing/2018/hyperlinkcolor" val="tx"/>
                    </a:ext>
                  </a:extLst>
                </a:hlinkClick>
              </a:rPr>
              <a:t>https://doi.org/10.1111/j.1442-2042.2008.02109.x</a:t>
            </a:r>
            <a:endParaRPr lang="en-GB" sz="1600" dirty="0">
              <a:solidFill>
                <a:srgbClr val="0070C0"/>
              </a:solidFill>
            </a:endParaRPr>
          </a:p>
          <a:p>
            <a:r>
              <a:rPr lang="en-GB" sz="1600" b="0" i="0" dirty="0" err="1">
                <a:solidFill>
                  <a:srgbClr val="0070C0"/>
                </a:solidFill>
                <a:effectLst/>
              </a:rPr>
              <a:t>Teoli</a:t>
            </a:r>
            <a:r>
              <a:rPr lang="en-GB" sz="1600" b="0" i="0" dirty="0">
                <a:solidFill>
                  <a:srgbClr val="0070C0"/>
                </a:solidFill>
                <a:effectLst/>
              </a:rPr>
              <a:t> D, Bhardwaj A. Quality Of Life. [Updated 2023 Mar 27]. In: </a:t>
            </a:r>
            <a:r>
              <a:rPr lang="en-GB" sz="1600" b="0" i="0" dirty="0" err="1">
                <a:solidFill>
                  <a:srgbClr val="0070C0"/>
                </a:solidFill>
                <a:effectLst/>
              </a:rPr>
              <a:t>StatPearls</a:t>
            </a:r>
            <a:r>
              <a:rPr lang="en-GB" sz="1600" b="0" i="0" dirty="0">
                <a:solidFill>
                  <a:srgbClr val="0070C0"/>
                </a:solidFill>
                <a:effectLst/>
              </a:rPr>
              <a:t> [Internet]. Treasure Island (FL): </a:t>
            </a:r>
            <a:r>
              <a:rPr lang="en-GB" sz="1600" b="0" i="0" dirty="0" err="1">
                <a:solidFill>
                  <a:srgbClr val="0070C0"/>
                </a:solidFill>
                <a:effectLst/>
              </a:rPr>
              <a:t>StatPearls</a:t>
            </a:r>
            <a:r>
              <a:rPr lang="en-GB" sz="1600" b="0" i="0" dirty="0">
                <a:solidFill>
                  <a:srgbClr val="0070C0"/>
                </a:solidFill>
                <a:effectLst/>
              </a:rPr>
              <a:t> Publishing; 2023 Jan-. Available from: </a:t>
            </a:r>
            <a:r>
              <a:rPr lang="en-GB" sz="1600" b="0" i="0" dirty="0">
                <a:solidFill>
                  <a:srgbClr val="0070C0"/>
                </a:solidFill>
                <a:effectLst/>
                <a:hlinkClick r:id="rId3"/>
              </a:rPr>
              <a:t>https://www.ncbi.nlm.nih.gov/books/NBK536962/</a:t>
            </a:r>
            <a:r>
              <a:rPr lang="en-GB" sz="1600" b="0" i="0" dirty="0">
                <a:solidFill>
                  <a:srgbClr val="0070C0"/>
                </a:solidFill>
                <a:effectLst/>
              </a:rPr>
              <a:t>   </a:t>
            </a:r>
          </a:p>
          <a:p>
            <a:r>
              <a:rPr lang="en-GB" sz="1600" b="0" i="0" dirty="0">
                <a:solidFill>
                  <a:srgbClr val="0070C0"/>
                </a:solidFill>
                <a:effectLst/>
              </a:rPr>
              <a:t>Moussa, M., Abou Chakra, M., </a:t>
            </a:r>
            <a:r>
              <a:rPr lang="en-GB" sz="1600" b="0" i="0" dirty="0" err="1">
                <a:solidFill>
                  <a:srgbClr val="0070C0"/>
                </a:solidFill>
                <a:effectLst/>
              </a:rPr>
              <a:t>Papatsoris</a:t>
            </a:r>
            <a:r>
              <a:rPr lang="en-GB" sz="1600" b="0" i="0" dirty="0">
                <a:solidFill>
                  <a:srgbClr val="0070C0"/>
                </a:solidFill>
                <a:effectLst/>
              </a:rPr>
              <a:t>, A. G., </a:t>
            </a:r>
            <a:r>
              <a:rPr lang="en-GB" sz="1600" b="0" i="0" dirty="0" err="1">
                <a:solidFill>
                  <a:srgbClr val="0070C0"/>
                </a:solidFill>
                <a:effectLst/>
              </a:rPr>
              <a:t>Dellis</a:t>
            </a:r>
            <a:r>
              <a:rPr lang="en-GB" sz="1600" b="0" i="0" dirty="0">
                <a:solidFill>
                  <a:srgbClr val="0070C0"/>
                </a:solidFill>
                <a:effectLst/>
              </a:rPr>
              <a:t>, A., </a:t>
            </a:r>
            <a:r>
              <a:rPr lang="en-GB" sz="1600" b="0" i="0" dirty="0" err="1">
                <a:solidFill>
                  <a:srgbClr val="0070C0"/>
                </a:solidFill>
                <a:effectLst/>
              </a:rPr>
              <a:t>Dabboucy</a:t>
            </a:r>
            <a:r>
              <a:rPr lang="en-GB" sz="1600" b="0" i="0" dirty="0">
                <a:solidFill>
                  <a:srgbClr val="0070C0"/>
                </a:solidFill>
                <a:effectLst/>
              </a:rPr>
              <a:t>, B., </a:t>
            </a:r>
            <a:r>
              <a:rPr lang="en-GB" sz="1600" b="0" i="0" dirty="0" err="1">
                <a:solidFill>
                  <a:srgbClr val="0070C0"/>
                </a:solidFill>
                <a:effectLst/>
              </a:rPr>
              <a:t>Peyromaure</a:t>
            </a:r>
            <a:r>
              <a:rPr lang="en-GB" sz="1600" b="0" i="0" dirty="0">
                <a:solidFill>
                  <a:srgbClr val="0070C0"/>
                </a:solidFill>
                <a:effectLst/>
              </a:rPr>
              <a:t>, M. ., Barry </a:t>
            </a:r>
            <a:r>
              <a:rPr lang="en-GB" sz="1600" b="0" i="0" dirty="0" err="1">
                <a:solidFill>
                  <a:srgbClr val="0070C0"/>
                </a:solidFill>
                <a:effectLst/>
              </a:rPr>
              <a:t>Delongchamps</a:t>
            </a:r>
            <a:r>
              <a:rPr lang="en-GB" sz="1600" b="0" i="0" dirty="0">
                <a:solidFill>
                  <a:srgbClr val="0070C0"/>
                </a:solidFill>
                <a:effectLst/>
              </a:rPr>
              <a:t>, N. ., Bailly, H., &amp; Duquesne, I. (2022). Perspectives on the urological care in Parkinson’s disease patients. </a:t>
            </a:r>
            <a:r>
              <a:rPr lang="en-GB" sz="1600" b="0" i="1" dirty="0" err="1">
                <a:solidFill>
                  <a:srgbClr val="0070C0"/>
                </a:solidFill>
                <a:effectLst/>
              </a:rPr>
              <a:t>Archivio</a:t>
            </a:r>
            <a:r>
              <a:rPr lang="en-GB" sz="1600" b="0" i="1" dirty="0">
                <a:solidFill>
                  <a:srgbClr val="0070C0"/>
                </a:solidFill>
                <a:effectLst/>
              </a:rPr>
              <a:t> </a:t>
            </a:r>
            <a:r>
              <a:rPr lang="en-GB" sz="1600" b="0" i="1" dirty="0" err="1">
                <a:solidFill>
                  <a:srgbClr val="0070C0"/>
                </a:solidFill>
                <a:effectLst/>
              </a:rPr>
              <a:t>Italiano</a:t>
            </a:r>
            <a:r>
              <a:rPr lang="en-GB" sz="1600" b="0" i="1" dirty="0">
                <a:solidFill>
                  <a:srgbClr val="0070C0"/>
                </a:solidFill>
                <a:effectLst/>
              </a:rPr>
              <a:t> Di </a:t>
            </a:r>
            <a:r>
              <a:rPr lang="en-GB" sz="1600" b="0" i="1" dirty="0" err="1">
                <a:solidFill>
                  <a:srgbClr val="0070C0"/>
                </a:solidFill>
                <a:effectLst/>
              </a:rPr>
              <a:t>Urologia</a:t>
            </a:r>
            <a:r>
              <a:rPr lang="en-GB" sz="1600" b="0" i="1" dirty="0">
                <a:solidFill>
                  <a:srgbClr val="0070C0"/>
                </a:solidFill>
                <a:effectLst/>
              </a:rPr>
              <a:t> E </a:t>
            </a:r>
            <a:r>
              <a:rPr lang="en-GB" sz="1600" b="0" i="1" dirty="0" err="1">
                <a:solidFill>
                  <a:srgbClr val="0070C0"/>
                </a:solidFill>
                <a:effectLst/>
              </a:rPr>
              <a:t>Andrologia</a:t>
            </a:r>
            <a:r>
              <a:rPr lang="en-GB" sz="1600" b="0" i="0" dirty="0">
                <a:solidFill>
                  <a:srgbClr val="0070C0"/>
                </a:solidFill>
                <a:effectLst/>
              </a:rPr>
              <a:t>, </a:t>
            </a:r>
            <a:r>
              <a:rPr lang="en-GB" sz="1600" b="0" i="1" dirty="0">
                <a:solidFill>
                  <a:srgbClr val="0070C0"/>
                </a:solidFill>
                <a:effectLst/>
              </a:rPr>
              <a:t>94</a:t>
            </a:r>
            <a:r>
              <a:rPr lang="en-GB" sz="1600" b="0" i="0" dirty="0">
                <a:solidFill>
                  <a:srgbClr val="0070C0"/>
                </a:solidFill>
                <a:effectLst/>
              </a:rPr>
              <a:t>(1), 107–117. </a:t>
            </a:r>
            <a:r>
              <a:rPr lang="en-GB" sz="1600" b="0" i="0" dirty="0">
                <a:solidFill>
                  <a:srgbClr val="0070C0"/>
                </a:solidFill>
                <a:effectLst/>
                <a:hlinkClick r:id="rId4"/>
              </a:rPr>
              <a:t>https://doi.org/10.4081/aiua.2022.1.107</a:t>
            </a:r>
            <a:endParaRPr lang="en-GB" sz="1600" b="0" i="0" dirty="0">
              <a:solidFill>
                <a:srgbClr val="0070C0"/>
              </a:solidFill>
              <a:effectLst/>
            </a:endParaRPr>
          </a:p>
          <a:p>
            <a:endParaRPr lang="en-GB" dirty="0"/>
          </a:p>
        </p:txBody>
      </p:sp>
    </p:spTree>
    <p:extLst>
      <p:ext uri="{BB962C8B-B14F-4D97-AF65-F5344CB8AC3E}">
        <p14:creationId xmlns:p14="http://schemas.microsoft.com/office/powerpoint/2010/main" val="2859253439"/>
      </p:ext>
    </p:extLst>
  </p:cSld>
  <p:clrMapOvr>
    <a:masterClrMapping/>
  </p:clrMapOvr>
  <mc:AlternateContent xmlns:mc="http://schemas.openxmlformats.org/markup-compatibility/2006" xmlns:p14="http://schemas.microsoft.com/office/powerpoint/2010/main">
    <mc:Choice Requires="p14">
      <p:transition spd="slow" p14:dur="2000" advTm="6317"/>
    </mc:Choice>
    <mc:Fallback xmlns="">
      <p:transition spd="slow" advTm="631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15839"/>
    </mc:Choice>
    <mc:Fallback xmlns="">
      <p:transition spd="slow" advTm="158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mc:AlternateContent xmlns:mc="http://schemas.openxmlformats.org/markup-compatibility/2006" xmlns:p14="http://schemas.microsoft.com/office/powerpoint/2010/main">
    <mc:Choice Requires="p14">
      <p:transition spd="slow" p14:dur="2000" advTm="85011"/>
    </mc:Choice>
    <mc:Fallback xmlns="">
      <p:transition spd="slow" advTm="8501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5C65A-3931-411C-5AE1-CF26BDC38D43}"/>
              </a:ext>
            </a:extLst>
          </p:cNvPr>
          <p:cNvSpPr>
            <a:spLocks noGrp="1"/>
          </p:cNvSpPr>
          <p:nvPr>
            <p:ph type="title"/>
          </p:nvPr>
        </p:nvSpPr>
        <p:spPr/>
        <p:txBody>
          <a:bodyPr/>
          <a:lstStyle/>
          <a:p>
            <a:r>
              <a:rPr lang="en-GB" b="1" dirty="0">
                <a:solidFill>
                  <a:srgbClr val="0070C0"/>
                </a:solidFill>
              </a:rPr>
              <a:t>Duration- 2 hours, </a:t>
            </a:r>
            <a:r>
              <a:rPr lang="en-GB" b="1">
                <a:solidFill>
                  <a:srgbClr val="0070C0"/>
                </a:solidFill>
              </a:rPr>
              <a:t>35 minutes</a:t>
            </a:r>
            <a:endParaRPr lang="en-GB" b="1" dirty="0">
              <a:solidFill>
                <a:srgbClr val="0070C0"/>
              </a:solidFill>
            </a:endParaRPr>
          </a:p>
        </p:txBody>
      </p:sp>
      <p:sp>
        <p:nvSpPr>
          <p:cNvPr id="3" name="Content Placeholder 2">
            <a:extLst>
              <a:ext uri="{FF2B5EF4-FFF2-40B4-BE49-F238E27FC236}">
                <a16:creationId xmlns:a16="http://schemas.microsoft.com/office/drawing/2014/main" id="{0493A62F-3F84-6790-8BBC-9E2D88014E45}"/>
              </a:ext>
            </a:extLst>
          </p:cNvPr>
          <p:cNvSpPr>
            <a:spLocks noGrp="1"/>
          </p:cNvSpPr>
          <p:nvPr>
            <p:ph idx="1"/>
          </p:nvPr>
        </p:nvSpPr>
        <p:spPr/>
        <p:txBody>
          <a:bodyPr/>
          <a:lstStyle/>
          <a:p>
            <a:r>
              <a:rPr lang="en-GB" dirty="0">
                <a:solidFill>
                  <a:srgbClr val="0070C0"/>
                </a:solidFill>
              </a:rPr>
              <a:t>Recorded lecture time -    1 hour, 25 minutes</a:t>
            </a:r>
          </a:p>
          <a:p>
            <a:r>
              <a:rPr lang="en-GB" dirty="0">
                <a:solidFill>
                  <a:srgbClr val="0070C0"/>
                </a:solidFill>
              </a:rPr>
              <a:t>Activity 1- care plan documentation – 30 minutes</a:t>
            </a:r>
          </a:p>
          <a:p>
            <a:r>
              <a:rPr lang="en-GB" dirty="0">
                <a:solidFill>
                  <a:srgbClr val="0070C0"/>
                </a:solidFill>
              </a:rPr>
              <a:t>Tutor-led discussion of activity 1 – 30 minutes</a:t>
            </a:r>
          </a:p>
          <a:p>
            <a:r>
              <a:rPr lang="en-GB" dirty="0">
                <a:solidFill>
                  <a:srgbClr val="0070C0"/>
                </a:solidFill>
              </a:rPr>
              <a:t>Questions / final discussion – 10 minutes</a:t>
            </a:r>
          </a:p>
        </p:txBody>
      </p:sp>
    </p:spTree>
    <p:extLst>
      <p:ext uri="{BB962C8B-B14F-4D97-AF65-F5344CB8AC3E}">
        <p14:creationId xmlns:p14="http://schemas.microsoft.com/office/powerpoint/2010/main" val="17469000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3259</Words>
  <Application>Microsoft Office PowerPoint</Application>
  <PresentationFormat>Widescreen</PresentationFormat>
  <Paragraphs>172</Paragraphs>
  <Slides>33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BlinkMacSystemFont</vt:lpstr>
      <vt:lpstr>Calibri</vt:lpstr>
      <vt:lpstr>Calibri Light</vt:lpstr>
      <vt:lpstr>Google Sans</vt:lpstr>
      <vt:lpstr>Source Sans Pro</vt:lpstr>
      <vt:lpstr>Times New Roman</vt:lpstr>
      <vt:lpstr>Office Theme</vt:lpstr>
      <vt:lpstr>Comprehensive Care</vt:lpstr>
      <vt:lpstr>Aims</vt:lpstr>
      <vt:lpstr>Why and how will NDDs impact on eliminating?</vt:lpstr>
      <vt:lpstr>Neurological influence on problems with eliminating</vt:lpstr>
      <vt:lpstr>Incontinence- Impact</vt:lpstr>
      <vt:lpstr>What is Quality of Life?</vt:lpstr>
      <vt:lpstr>Approaches to measuring QoL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Worth reflecting on 2 slides from the ‘Breathing’ lecture:</vt:lpstr>
      <vt:lpstr>Supporting Eliminating / continence management</vt:lpstr>
      <vt:lpstr>Supporting Eliminating / continence management Focus on impact of impaired breathing</vt:lpstr>
      <vt:lpstr>Misinterpretation of ‘behaviour’</vt:lpstr>
      <vt:lpstr>PowerPoint Presentation</vt:lpstr>
      <vt:lpstr>Continence management approach</vt:lpstr>
      <vt:lpstr>Risks associated with urgency incontinence</vt:lpstr>
      <vt:lpstr>Catheter care</vt:lpstr>
      <vt:lpstr>Constipation management approach</vt:lpstr>
      <vt:lpstr>Politicoeconomic and environmental approaches </vt:lpstr>
      <vt:lpstr>Summary 1</vt:lpstr>
      <vt:lpstr>Summary 2</vt:lpstr>
      <vt:lpstr>Scenario</vt:lpstr>
      <vt:lpstr>Scenario  - You might do better….</vt:lpstr>
      <vt:lpstr>References</vt:lpstr>
      <vt:lpstr>References</vt:lpstr>
      <vt:lpstr>Any questions?</vt:lpstr>
      <vt:lpstr>Thank you </vt:lpstr>
      <vt:lpstr>Duration- 2 hours, 35 minutes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5</cp:revision>
  <dcterms:created xsi:type="dcterms:W3CDTF">2022-12-12T07:56:35Z</dcterms:created>
  <dcterms:modified xsi:type="dcterms:W3CDTF">2023-11-07T05:58:35Z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