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9" r:id="rId2"/>
    <p:sldId id="519" r:id="rId3"/>
    <p:sldId id="523" r:id="rId4"/>
    <p:sldId id="515" r:id="rId5"/>
    <p:sldId id="516" r:id="rId6"/>
    <p:sldId id="517" r:id="rId7"/>
    <p:sldId id="518" r:id="rId8"/>
    <p:sldId id="260" r:id="rId9"/>
    <p:sldId id="270" r:id="rId10"/>
    <p:sldId id="262" r:id="rId11"/>
    <p:sldId id="265" r:id="rId12"/>
    <p:sldId id="520" r:id="rId13"/>
    <p:sldId id="521" r:id="rId14"/>
    <p:sldId id="522" r:id="rId15"/>
    <p:sldId id="266" r:id="rId16"/>
    <p:sldId id="263" r:id="rId17"/>
    <p:sldId id="264" r:id="rId18"/>
    <p:sldId id="267" r:id="rId19"/>
    <p:sldId id="268" r:id="rId20"/>
    <p:sldId id="261" r:id="rId21"/>
    <p:sldId id="269" r:id="rId22"/>
    <p:sldId id="514" r:id="rId23"/>
    <p:sldId id="272" r:id="rId24"/>
    <p:sldId id="271" r:id="rId25"/>
    <p:sldId id="512" r:id="rId26"/>
    <p:sldId id="513"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6327"/>
  </p:normalViewPr>
  <p:slideViewPr>
    <p:cSldViewPr snapToGrid="0">
      <p:cViewPr varScale="1">
        <p:scale>
          <a:sx n="82" d="100"/>
          <a:sy n="82" d="100"/>
        </p:scale>
        <p:origin x="69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759CA-5B19-4CDA-082A-BB37DF54744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DFE277CE-2579-8332-3DB1-48845318791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6E5B0894-156C-1F3A-66A5-8D96148A8D4F}"/>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F6A4EDA2-0E58-3DB6-DA55-336D56340E9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0F90FF5-E325-BC66-6166-30DDE3768367}"/>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517055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4415D1-B1AE-904E-7602-D39FF92EF97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5F5C91AB-9138-6FA4-3A90-3EE5B52A6F5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8678C5A-9942-F79D-6FC0-0D838C70843F}"/>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AD710C23-CD8D-4E22-35BB-08C1677569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B56B5F2-0172-6F2E-6792-9A40799BE253}"/>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46199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6138A-1111-8950-90FB-EF17C040AF82}"/>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6E5ACB3-12D5-82E6-DF3F-466A6885946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948F0F0-E954-3C52-8C65-107AA15E2898}"/>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E1562D11-0E2F-EB71-4D82-E0892BE46BB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89DB2B9-207E-09E1-7F46-EB113F856472}"/>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57093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70C6-756C-6EA6-8C2A-1E29FB0EF72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DE84FF10-15E1-4C94-C07B-2DB565ECC45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F17429C7-6BF5-8D22-4A93-EE75ABB41C4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ED49B568-A3A9-B146-5043-020CF2A076FC}"/>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6" name="Footer Placeholder 5">
            <a:extLst>
              <a:ext uri="{FF2B5EF4-FFF2-40B4-BE49-F238E27FC236}">
                <a16:creationId xmlns:a16="http://schemas.microsoft.com/office/drawing/2014/main" id="{8F5F734C-6C9F-ED21-1574-8A4FF6F8CE82}"/>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B7069F9-6277-2427-DE39-A9A2CA9A2FBF}"/>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277339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2C820-3D19-2ACB-EECC-DE673D1B88D0}"/>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B1C475D1-C936-BF08-BDE6-06CA59873E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053C8D1-58A3-40CB-0239-798EE1437D5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E7B1D8A3-35E7-6821-3A2D-70247BFC81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B387F8A-8C12-E596-6BE5-B3DF362F9FB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5B5C8D23-7307-8AE0-18E3-9E5790B20817}"/>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8" name="Footer Placeholder 7">
            <a:extLst>
              <a:ext uri="{FF2B5EF4-FFF2-40B4-BE49-F238E27FC236}">
                <a16:creationId xmlns:a16="http://schemas.microsoft.com/office/drawing/2014/main" id="{D16C6350-F7C5-8E7A-CDCC-BB686D85314C}"/>
              </a:ext>
            </a:extLst>
          </p:cNvPr>
          <p:cNvSpPr>
            <a:spLocks noGrp="1"/>
          </p:cNvSpPr>
          <p:nvPr>
            <p:ph type="ftr" sz="quarter" idx="11"/>
          </p:nvPr>
        </p:nvSpPr>
        <p:spPr/>
        <p:txBody>
          <a:bodyPr/>
          <a:lstStyle/>
          <a:p>
            <a:endParaRPr lang="en-SE"/>
          </a:p>
        </p:txBody>
      </p:sp>
      <p:sp>
        <p:nvSpPr>
          <p:cNvPr id="9" name="Slide Number Placeholder 8">
            <a:extLst>
              <a:ext uri="{FF2B5EF4-FFF2-40B4-BE49-F238E27FC236}">
                <a16:creationId xmlns:a16="http://schemas.microsoft.com/office/drawing/2014/main" id="{F2F42292-5381-EBF9-F111-5EA723774768}"/>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8255196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A67A0-09C3-75B7-B08A-3AE89B9887DD}"/>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A734BE0D-D783-D041-C01C-537CFAF2BF3B}"/>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4" name="Footer Placeholder 3">
            <a:extLst>
              <a:ext uri="{FF2B5EF4-FFF2-40B4-BE49-F238E27FC236}">
                <a16:creationId xmlns:a16="http://schemas.microsoft.com/office/drawing/2014/main" id="{D259C9CC-DE13-E39A-7931-726E6A69BE1B}"/>
              </a:ext>
            </a:extLst>
          </p:cNvPr>
          <p:cNvSpPr>
            <a:spLocks noGrp="1"/>
          </p:cNvSpPr>
          <p:nvPr>
            <p:ph type="ftr" sz="quarter" idx="11"/>
          </p:nvPr>
        </p:nvSpPr>
        <p:spPr/>
        <p:txBody>
          <a:bodyPr/>
          <a:lstStyle/>
          <a:p>
            <a:endParaRPr lang="en-SE"/>
          </a:p>
        </p:txBody>
      </p:sp>
      <p:sp>
        <p:nvSpPr>
          <p:cNvPr id="5" name="Slide Number Placeholder 4">
            <a:extLst>
              <a:ext uri="{FF2B5EF4-FFF2-40B4-BE49-F238E27FC236}">
                <a16:creationId xmlns:a16="http://schemas.microsoft.com/office/drawing/2014/main" id="{2AFF22C4-DC89-56A2-30E3-4E27C2BE5CB7}"/>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34225338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0E84EF-F7B5-3CF4-DB85-52C9BA3FF0B5}"/>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3" name="Footer Placeholder 2">
            <a:extLst>
              <a:ext uri="{FF2B5EF4-FFF2-40B4-BE49-F238E27FC236}">
                <a16:creationId xmlns:a16="http://schemas.microsoft.com/office/drawing/2014/main" id="{7FBD4383-29BF-D50C-4D2D-8DEDAF1E4735}"/>
              </a:ext>
            </a:extLst>
          </p:cNvPr>
          <p:cNvSpPr>
            <a:spLocks noGrp="1"/>
          </p:cNvSpPr>
          <p:nvPr>
            <p:ph type="ftr" sz="quarter" idx="11"/>
          </p:nvPr>
        </p:nvSpPr>
        <p:spPr/>
        <p:txBody>
          <a:bodyPr/>
          <a:lstStyle/>
          <a:p>
            <a:endParaRPr lang="en-SE"/>
          </a:p>
        </p:txBody>
      </p:sp>
      <p:sp>
        <p:nvSpPr>
          <p:cNvPr id="4" name="Slide Number Placeholder 3">
            <a:extLst>
              <a:ext uri="{FF2B5EF4-FFF2-40B4-BE49-F238E27FC236}">
                <a16:creationId xmlns:a16="http://schemas.microsoft.com/office/drawing/2014/main" id="{074AFF47-83C1-EAB1-402E-A2A0F4E13853}"/>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35800538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3E96B-B48D-E3A9-A3E4-F5954DBE5FC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4C434482-7768-EF82-409D-A366C61176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F4802D63-1172-3E9B-9D0B-F67D8901B7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D3E22C3-1057-6BD8-F71A-1F3A19C03171}"/>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6" name="Footer Placeholder 5">
            <a:extLst>
              <a:ext uri="{FF2B5EF4-FFF2-40B4-BE49-F238E27FC236}">
                <a16:creationId xmlns:a16="http://schemas.microsoft.com/office/drawing/2014/main" id="{DD1A0253-CBC4-569F-DB2C-31F776B7BA0B}"/>
              </a:ext>
            </a:extLst>
          </p:cNvPr>
          <p:cNvSpPr>
            <a:spLocks noGrp="1"/>
          </p:cNvSpPr>
          <p:nvPr>
            <p:ph type="ftr" sz="quarter" idx="11"/>
          </p:nvPr>
        </p:nvSpPr>
        <p:spPr/>
        <p:txBody>
          <a:bodyPr/>
          <a:lstStyle/>
          <a:p>
            <a:endParaRPr lang="en-SE"/>
          </a:p>
        </p:txBody>
      </p:sp>
      <p:sp>
        <p:nvSpPr>
          <p:cNvPr id="7" name="Slide Number Placeholder 6">
            <a:extLst>
              <a:ext uri="{FF2B5EF4-FFF2-40B4-BE49-F238E27FC236}">
                <a16:creationId xmlns:a16="http://schemas.microsoft.com/office/drawing/2014/main" id="{145A72B0-1543-8F9B-1B34-40319A853C44}"/>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1878524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4DAEC9-A248-7D6A-0DA7-ED74CD4AA29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1C1A0EC1-D99F-B92F-5BC1-97FD1CB0D13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BD72449-4B30-0D37-446C-9BFFA67578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81D8AFD-67EA-AA1B-39B4-E255C94620BF}"/>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6" name="Footer Placeholder 5">
            <a:extLst>
              <a:ext uri="{FF2B5EF4-FFF2-40B4-BE49-F238E27FC236}">
                <a16:creationId xmlns:a16="http://schemas.microsoft.com/office/drawing/2014/main" id="{A9DF7662-8FE8-DCA8-7047-C9C4A855E4B2}"/>
              </a:ext>
            </a:extLst>
          </p:cNvPr>
          <p:cNvSpPr>
            <a:spLocks noGrp="1"/>
          </p:cNvSpPr>
          <p:nvPr>
            <p:ph type="ftr" sz="quarter" idx="11"/>
          </p:nvPr>
        </p:nvSpPr>
        <p:spPr/>
        <p:txBody>
          <a:bodyPr/>
          <a:lstStyle/>
          <a:p>
            <a:endParaRPr lang="en-SE"/>
          </a:p>
        </p:txBody>
      </p:sp>
      <p:sp>
        <p:nvSpPr>
          <p:cNvPr id="7" name="Slide Number Placeholder 6">
            <a:extLst>
              <a:ext uri="{FF2B5EF4-FFF2-40B4-BE49-F238E27FC236}">
                <a16:creationId xmlns:a16="http://schemas.microsoft.com/office/drawing/2014/main" id="{35944867-4E62-86B0-C53A-7524A56AD4BC}"/>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18866904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6A5A3-6359-2D6D-88B5-993ECFA4EB38}"/>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027B53F5-90CA-CCE6-03C6-04E709587E0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CF4DD49-544F-E99A-5734-50F696BA5409}"/>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5" name="Footer Placeholder 4">
            <a:extLst>
              <a:ext uri="{FF2B5EF4-FFF2-40B4-BE49-F238E27FC236}">
                <a16:creationId xmlns:a16="http://schemas.microsoft.com/office/drawing/2014/main" id="{D9821A91-FF20-FEC8-E67F-544C2D2F9211}"/>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480382BF-214F-9BB9-C582-7DFBDC61F221}"/>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3620528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DF7825-B01B-0A3C-9111-45DD8DE3CDA6}"/>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9587A0D0-5AC2-E7F8-D251-BA798965F8C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45E9D94-1AAF-D3FB-1533-BE70E193086A}"/>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5" name="Footer Placeholder 4">
            <a:extLst>
              <a:ext uri="{FF2B5EF4-FFF2-40B4-BE49-F238E27FC236}">
                <a16:creationId xmlns:a16="http://schemas.microsoft.com/office/drawing/2014/main" id="{F3CC726F-4856-34BD-7B9F-0D8043362E29}"/>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A72047CA-949B-775A-A62D-0FF758BD21CE}"/>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4250826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E463272-06E6-9CDB-24B5-1EBD462B846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ACD3AF94-63D0-5245-1CD4-15A04E4FF9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3ADC2F5-9B1B-D096-D029-0E39F689B10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11/7/2023</a:t>
            </a:fld>
            <a:endParaRPr lang="en-US" dirty="0"/>
          </a:p>
        </p:txBody>
      </p:sp>
      <p:sp>
        <p:nvSpPr>
          <p:cNvPr id="5" name="Footer Placeholder 4">
            <a:extLst>
              <a:ext uri="{FF2B5EF4-FFF2-40B4-BE49-F238E27FC236}">
                <a16:creationId xmlns:a16="http://schemas.microsoft.com/office/drawing/2014/main" id="{182A6E0B-9435-1716-B055-3329FFF1B7A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C91EA1A-4BCA-FF5F-FA22-BC27F9D8161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grpSp>
        <p:nvGrpSpPr>
          <p:cNvPr id="7" name="Group 6">
            <a:extLst>
              <a:ext uri="{FF2B5EF4-FFF2-40B4-BE49-F238E27FC236}">
                <a16:creationId xmlns:a16="http://schemas.microsoft.com/office/drawing/2014/main" id="{E3B293DD-7C85-80D2-1215-979B17395E51}"/>
              </a:ext>
            </a:extLst>
          </p:cNvPr>
          <p:cNvGrpSpPr/>
          <p:nvPr userDrawn="1"/>
        </p:nvGrpSpPr>
        <p:grpSpPr>
          <a:xfrm>
            <a:off x="179523" y="6121210"/>
            <a:ext cx="6520219" cy="633095"/>
            <a:chOff x="519728" y="10058718"/>
            <a:chExt cx="6520219" cy="633095"/>
          </a:xfrm>
        </p:grpSpPr>
        <p:pic>
          <p:nvPicPr>
            <p:cNvPr id="8" name="Picture 7">
              <a:extLst>
                <a:ext uri="{FF2B5EF4-FFF2-40B4-BE49-F238E27FC236}">
                  <a16:creationId xmlns:a16="http://schemas.microsoft.com/office/drawing/2014/main" id="{D63D0D1D-2736-F3B4-E64F-418F681F9E56}"/>
                </a:ext>
              </a:extLst>
            </p:cNvPr>
            <p:cNvPicPr/>
            <p:nvPr userDrawn="1"/>
          </p:nvPicPr>
          <p:blipFill>
            <a:blip r:embed="rId13">
              <a:extLst>
                <a:ext uri="{28A0092B-C50C-407E-A947-70E740481C1C}">
                  <a14:useLocalDpi xmlns:a14="http://schemas.microsoft.com/office/drawing/2010/main" val="0"/>
                </a:ext>
              </a:extLst>
            </a:blip>
            <a:stretch>
              <a:fillRect/>
            </a:stretch>
          </p:blipFill>
          <p:spPr>
            <a:xfrm>
              <a:off x="519728" y="10058718"/>
              <a:ext cx="2218055" cy="633095"/>
            </a:xfrm>
            <a:prstGeom prst="rect">
              <a:avLst/>
            </a:prstGeom>
          </p:spPr>
        </p:pic>
        <p:sp>
          <p:nvSpPr>
            <p:cNvPr id="9" name="TextBox 8">
              <a:extLst>
                <a:ext uri="{FF2B5EF4-FFF2-40B4-BE49-F238E27FC236}">
                  <a16:creationId xmlns:a16="http://schemas.microsoft.com/office/drawing/2014/main" id="{87DA706F-8E84-EEF5-AD91-43AE851DA6AE}"/>
                </a:ext>
              </a:extLst>
            </p:cNvPr>
            <p:cNvSpPr txBox="1"/>
            <p:nvPr userDrawn="1"/>
          </p:nvSpPr>
          <p:spPr>
            <a:xfrm>
              <a:off x="2796720" y="10142137"/>
              <a:ext cx="4243227" cy="461665"/>
            </a:xfrm>
            <a:prstGeom prst="rect">
              <a:avLst/>
            </a:prstGeom>
            <a:noFill/>
          </p:spPr>
          <p:txBody>
            <a:bodyPr wrap="square" rtlCol="0">
              <a:spAutoFit/>
            </a:bodyPr>
            <a:lstStyle/>
            <a:p>
              <a:r>
                <a:rPr lang="en-GB" sz="800" dirty="0"/>
                <a:t>Reference number: 618596-EPP-1-2020-1-SE-EPPKA2-CBHE-JP</a:t>
              </a:r>
              <a:br>
                <a:rPr lang="en-GB" sz="800" dirty="0"/>
              </a:br>
              <a:r>
                <a:rPr lang="en-GB" sz="800" dirty="0"/>
                <a:t>This publication [communication] reflects the views only of the authors, and the Commission cannot be held responsible for any use, which may be made of the information contained therein.</a:t>
              </a:r>
            </a:p>
          </p:txBody>
        </p:sp>
      </p:grpSp>
      <p:pic>
        <p:nvPicPr>
          <p:cNvPr id="10" name="Picture 9">
            <a:extLst>
              <a:ext uri="{FF2B5EF4-FFF2-40B4-BE49-F238E27FC236}">
                <a16:creationId xmlns:a16="http://schemas.microsoft.com/office/drawing/2014/main" id="{F9464645-B3CE-B56B-405F-0F8F0AB5D7DA}"/>
              </a:ext>
            </a:extLst>
          </p:cNvPr>
          <p:cNvPicPr>
            <a:picLocks noChangeAspect="1"/>
          </p:cNvPicPr>
          <p:nvPr userDrawn="1"/>
        </p:nvPicPr>
        <p:blipFill>
          <a:blip r:embed="rId14"/>
          <a:stretch>
            <a:fillRect/>
          </a:stretch>
        </p:blipFill>
        <p:spPr>
          <a:xfrm>
            <a:off x="11058439" y="5504807"/>
            <a:ext cx="1074143" cy="1309111"/>
          </a:xfrm>
          <a:prstGeom prst="rect">
            <a:avLst/>
          </a:prstGeom>
        </p:spPr>
      </p:pic>
    </p:spTree>
    <p:extLst>
      <p:ext uri="{BB962C8B-B14F-4D97-AF65-F5344CB8AC3E}">
        <p14:creationId xmlns:p14="http://schemas.microsoft.com/office/powerpoint/2010/main" val="68862710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merriam-webster.com/dictionary/caregiver" TargetMode="External"/><Relationship Id="rId2" Type="http://schemas.openxmlformats.org/officeDocument/2006/relationships/hyperlink" Target="https://www.merriam-webster.com/legal/due%20care"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6.xml"/><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s://news.mit.edu/2016/study-rich-poor-huge-mortality-gap-us-0411" TargetMode="External"/><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amazon.co.uk/Huntingtons-Disease-Nursing-Steve-Smith/dp/1902702107" TargetMode="External"/><Relationship Id="rId7" Type="http://schemas.openxmlformats.org/officeDocument/2006/relationships/hyperlink" Target="https://nursology.net/nurse-theories/roper-logan-tierney-model-of-nursing-based-on-activities-of-living/" TargetMode="External"/><Relationship Id="rId2" Type="http://schemas.openxmlformats.org/officeDocument/2006/relationships/hyperlink" Target="https://www.elsevier.com/books/the-roper-logan-tierney-model-of-nursing/page/978-0-443-06373-2" TargetMode="External"/><Relationship Id="rId1" Type="http://schemas.openxmlformats.org/officeDocument/2006/relationships/slideLayout" Target="../slideLayouts/slideLayout2.xml"/><Relationship Id="rId6" Type="http://schemas.openxmlformats.org/officeDocument/2006/relationships/hyperlink" Target="https://nurseslabs.com/dorothea-orems-self-care-theory/" TargetMode="External"/><Relationship Id="rId5" Type="http://schemas.openxmlformats.org/officeDocument/2006/relationships/hyperlink" Target="https://nurseslabs.com/sister-callista-roys-adaptation-model/" TargetMode="External"/><Relationship Id="rId4" Type="http://schemas.openxmlformats.org/officeDocument/2006/relationships/hyperlink" Target="https://nurseslabs.com/betty-neuman-systems-model-nursing-theory/"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EE7201-B787-4646-B381-E0C5CA5E42F9}"/>
              </a:ext>
            </a:extLst>
          </p:cNvPr>
          <p:cNvSpPr>
            <a:spLocks noGrp="1"/>
          </p:cNvSpPr>
          <p:nvPr>
            <p:ph type="ctrTitle"/>
          </p:nvPr>
        </p:nvSpPr>
        <p:spPr/>
        <p:txBody>
          <a:bodyPr/>
          <a:lstStyle/>
          <a:p>
            <a:pPr algn="ctr"/>
            <a:r>
              <a:rPr lang="en-GB" b="1" dirty="0">
                <a:solidFill>
                  <a:srgbClr val="0070C0"/>
                </a:solidFill>
              </a:rPr>
              <a:t>Comprehensive Care</a:t>
            </a:r>
          </a:p>
        </p:txBody>
      </p:sp>
      <p:sp>
        <p:nvSpPr>
          <p:cNvPr id="3" name="Subtitle 2">
            <a:extLst>
              <a:ext uri="{FF2B5EF4-FFF2-40B4-BE49-F238E27FC236}">
                <a16:creationId xmlns:a16="http://schemas.microsoft.com/office/drawing/2014/main" id="{89EF7A14-2C3F-42EB-B1B0-80B92D370C72}"/>
              </a:ext>
            </a:extLst>
          </p:cNvPr>
          <p:cNvSpPr>
            <a:spLocks noGrp="1"/>
          </p:cNvSpPr>
          <p:nvPr>
            <p:ph type="subTitle" idx="1"/>
          </p:nvPr>
        </p:nvSpPr>
        <p:spPr/>
        <p:txBody>
          <a:bodyPr>
            <a:normAutofit/>
          </a:bodyPr>
          <a:lstStyle/>
          <a:p>
            <a:pPr algn="ctr"/>
            <a:r>
              <a:rPr lang="en-GB" dirty="0">
                <a:solidFill>
                  <a:srgbClr val="0070C0"/>
                </a:solidFill>
              </a:rPr>
              <a:t>Lecture ONE</a:t>
            </a:r>
          </a:p>
          <a:p>
            <a:pPr algn="ctr"/>
            <a:r>
              <a:rPr lang="en-GB" dirty="0">
                <a:solidFill>
                  <a:srgbClr val="0070C0"/>
                </a:solidFill>
              </a:rPr>
              <a:t>Introducing Roper, Logan and Tierney</a:t>
            </a:r>
          </a:p>
          <a:p>
            <a:pPr algn="ctr"/>
            <a:r>
              <a:rPr lang="en-GB" dirty="0">
                <a:solidFill>
                  <a:srgbClr val="0070C0"/>
                </a:solidFill>
              </a:rPr>
              <a:t>A Model of Nursing, Based on a Model of Living</a:t>
            </a:r>
          </a:p>
        </p:txBody>
      </p:sp>
    </p:spTree>
    <p:extLst>
      <p:ext uri="{BB962C8B-B14F-4D97-AF65-F5344CB8AC3E}">
        <p14:creationId xmlns:p14="http://schemas.microsoft.com/office/powerpoint/2010/main" val="1419224335"/>
      </p:ext>
    </p:extLst>
  </p:cSld>
  <p:clrMapOvr>
    <a:masterClrMapping/>
  </p:clrMapOvr>
  <mc:AlternateContent xmlns:mc="http://schemas.openxmlformats.org/markup-compatibility/2006" xmlns:p14="http://schemas.microsoft.com/office/powerpoint/2010/main">
    <mc:Choice Requires="p14">
      <p:transition spd="slow" p14:dur="2000" advTm="37565"/>
    </mc:Choice>
    <mc:Fallback xmlns="">
      <p:transition spd="slow" advTm="3756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12AE5-9767-8D6C-DE54-C88FBA188841}"/>
              </a:ext>
            </a:extLst>
          </p:cNvPr>
          <p:cNvSpPr>
            <a:spLocks noGrp="1"/>
          </p:cNvSpPr>
          <p:nvPr>
            <p:ph type="title"/>
          </p:nvPr>
        </p:nvSpPr>
        <p:spPr>
          <a:xfrm>
            <a:off x="838200" y="365126"/>
            <a:ext cx="10515600" cy="530614"/>
          </a:xfrm>
        </p:spPr>
        <p:txBody>
          <a:bodyPr>
            <a:normAutofit fontScale="90000"/>
          </a:bodyPr>
          <a:lstStyle/>
          <a:p>
            <a:r>
              <a:rPr lang="en-GB" dirty="0">
                <a:solidFill>
                  <a:srgbClr val="0070C0"/>
                </a:solidFill>
              </a:rPr>
              <a:t>Welcome</a:t>
            </a:r>
          </a:p>
        </p:txBody>
      </p:sp>
      <p:sp>
        <p:nvSpPr>
          <p:cNvPr id="3" name="Content Placeholder 2">
            <a:extLst>
              <a:ext uri="{FF2B5EF4-FFF2-40B4-BE49-F238E27FC236}">
                <a16:creationId xmlns:a16="http://schemas.microsoft.com/office/drawing/2014/main" id="{C9417D08-E78F-6410-D452-3E45BA632AB0}"/>
              </a:ext>
            </a:extLst>
          </p:cNvPr>
          <p:cNvSpPr>
            <a:spLocks noGrp="1"/>
          </p:cNvSpPr>
          <p:nvPr>
            <p:ph idx="1"/>
          </p:nvPr>
        </p:nvSpPr>
        <p:spPr>
          <a:xfrm>
            <a:off x="455644" y="967208"/>
            <a:ext cx="8380445" cy="4883086"/>
          </a:xfrm>
        </p:spPr>
        <p:txBody>
          <a:bodyPr/>
          <a:lstStyle/>
          <a:p>
            <a:r>
              <a:rPr lang="en-GB" dirty="0">
                <a:solidFill>
                  <a:srgbClr val="0070C0"/>
                </a:solidFill>
              </a:rPr>
              <a:t>Welcome to this series of guides to lectures</a:t>
            </a:r>
          </a:p>
          <a:p>
            <a:r>
              <a:rPr lang="en-GB" dirty="0">
                <a:solidFill>
                  <a:srgbClr val="0070C0"/>
                </a:solidFill>
              </a:rPr>
              <a:t>The guides are intended to help you, the lecturer, formulate your own lectures, for your delivery of the ‘Comprehensive Care’ module</a:t>
            </a:r>
          </a:p>
          <a:p>
            <a:r>
              <a:rPr lang="en-GB" dirty="0">
                <a:solidFill>
                  <a:srgbClr val="0070C0"/>
                </a:solidFill>
              </a:rPr>
              <a:t>You may use the slides unedited where you see fit</a:t>
            </a:r>
          </a:p>
          <a:p>
            <a:r>
              <a:rPr lang="en-GB" dirty="0">
                <a:solidFill>
                  <a:srgbClr val="0070C0"/>
                </a:solidFill>
              </a:rPr>
              <a:t>It is anticipated that you </a:t>
            </a:r>
            <a:r>
              <a:rPr lang="en-GB" i="1" dirty="0">
                <a:solidFill>
                  <a:srgbClr val="0070C0"/>
                </a:solidFill>
              </a:rPr>
              <a:t>will</a:t>
            </a:r>
            <a:r>
              <a:rPr lang="en-GB" dirty="0">
                <a:solidFill>
                  <a:srgbClr val="0070C0"/>
                </a:solidFill>
              </a:rPr>
              <a:t> edit some and create new ones where appropriate, to help you form your own approach, and modify the material to maximise relevance in your own ever-changing and developing political, social and professional context.  </a:t>
            </a:r>
          </a:p>
        </p:txBody>
      </p:sp>
      <p:pic>
        <p:nvPicPr>
          <p:cNvPr id="1026" name="Picture 2">
            <a:extLst>
              <a:ext uri="{FF2B5EF4-FFF2-40B4-BE49-F238E27FC236}">
                <a16:creationId xmlns:a16="http://schemas.microsoft.com/office/drawing/2014/main" id="{0B5D8ED0-BE25-B8AC-2CA5-6333F54E60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54858" y="422011"/>
            <a:ext cx="2428097" cy="120767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aculty of Medicine General Sir John Kotelawela Defence University KDU 12">
            <a:extLst>
              <a:ext uri="{FF2B5EF4-FFF2-40B4-BE49-F238E27FC236}">
                <a16:creationId xmlns:a16="http://schemas.microsoft.com/office/drawing/2014/main" id="{3CECF85E-442B-2F14-43F0-D5C313F27E6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778" b="16207"/>
          <a:stretch/>
        </p:blipFill>
        <p:spPr bwMode="auto">
          <a:xfrm>
            <a:off x="9054859" y="1701149"/>
            <a:ext cx="2428097" cy="132494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F48F441B-9343-E071-3D88-CC592798E3D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4541" r="-2222" b="10204"/>
          <a:stretch/>
        </p:blipFill>
        <p:spPr bwMode="auto">
          <a:xfrm>
            <a:off x="9054859" y="3079424"/>
            <a:ext cx="2428098" cy="103334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F919D589-9494-D7D0-5380-50206A65B3C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54859" y="4184234"/>
            <a:ext cx="2428098" cy="12063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6015588"/>
      </p:ext>
    </p:extLst>
  </p:cSld>
  <p:clrMapOvr>
    <a:masterClrMapping/>
  </p:clrMapOvr>
  <mc:AlternateContent xmlns:mc="http://schemas.openxmlformats.org/markup-compatibility/2006" xmlns:p14="http://schemas.microsoft.com/office/powerpoint/2010/main">
    <mc:Choice Requires="p14">
      <p:transition spd="slow" p14:dur="2000" advTm="75441"/>
    </mc:Choice>
    <mc:Fallback xmlns="">
      <p:transition spd="slow" advTm="7544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B90A8-233A-6BB2-99BC-A3B7D2812B81}"/>
              </a:ext>
            </a:extLst>
          </p:cNvPr>
          <p:cNvSpPr>
            <a:spLocks noGrp="1"/>
          </p:cNvSpPr>
          <p:nvPr>
            <p:ph type="title"/>
          </p:nvPr>
        </p:nvSpPr>
        <p:spPr>
          <a:xfrm>
            <a:off x="838200" y="365125"/>
            <a:ext cx="10515600" cy="941161"/>
          </a:xfrm>
        </p:spPr>
        <p:txBody>
          <a:bodyPr/>
          <a:lstStyle/>
          <a:p>
            <a:r>
              <a:rPr lang="en-GB" b="1" dirty="0">
                <a:solidFill>
                  <a:srgbClr val="0070C0"/>
                </a:solidFill>
              </a:rPr>
              <a:t>Lecture duration</a:t>
            </a:r>
          </a:p>
        </p:txBody>
      </p:sp>
      <p:sp>
        <p:nvSpPr>
          <p:cNvPr id="3" name="Content Placeholder 2">
            <a:extLst>
              <a:ext uri="{FF2B5EF4-FFF2-40B4-BE49-F238E27FC236}">
                <a16:creationId xmlns:a16="http://schemas.microsoft.com/office/drawing/2014/main" id="{2BCC5EFA-B761-E995-9135-9C37F4F10CD6}"/>
              </a:ext>
            </a:extLst>
          </p:cNvPr>
          <p:cNvSpPr>
            <a:spLocks noGrp="1"/>
          </p:cNvSpPr>
          <p:nvPr>
            <p:ph idx="1"/>
          </p:nvPr>
        </p:nvSpPr>
        <p:spPr>
          <a:xfrm>
            <a:off x="726233" y="1069845"/>
            <a:ext cx="10515600" cy="4351338"/>
          </a:xfrm>
        </p:spPr>
        <p:txBody>
          <a:bodyPr>
            <a:normAutofit fontScale="92500" lnSpcReduction="10000"/>
          </a:bodyPr>
          <a:lstStyle/>
          <a:p>
            <a:r>
              <a:rPr lang="en-GB" dirty="0">
                <a:solidFill>
                  <a:srgbClr val="0070C0"/>
                </a:solidFill>
              </a:rPr>
              <a:t>This presentation provides material for 2 x lecture hours:</a:t>
            </a:r>
          </a:p>
          <a:p>
            <a:r>
              <a:rPr lang="en-GB" dirty="0">
                <a:solidFill>
                  <a:srgbClr val="0070C0"/>
                </a:solidFill>
              </a:rPr>
              <a:t>Duration of this recorded presentation – 1 hour, 20 minutes.</a:t>
            </a:r>
          </a:p>
          <a:p>
            <a:r>
              <a:rPr lang="en-GB" dirty="0">
                <a:solidFill>
                  <a:srgbClr val="0070C0"/>
                </a:solidFill>
              </a:rPr>
              <a:t>Activity 1 for students – make notes on / discuss with a partner- terminology, e.g. care, caregiver, as explained on slide 6 (5 minutes)</a:t>
            </a:r>
          </a:p>
          <a:p>
            <a:r>
              <a:rPr lang="en-GB" dirty="0">
                <a:solidFill>
                  <a:srgbClr val="0070C0"/>
                </a:solidFill>
              </a:rPr>
              <a:t>Activity 2 for students – make notes on / discuss with a partner- how to define ‘formal and informal caregiving, as explained on slide 7 (5 minutes).</a:t>
            </a:r>
          </a:p>
          <a:p>
            <a:r>
              <a:rPr lang="en-GB" dirty="0">
                <a:solidFill>
                  <a:srgbClr val="0070C0"/>
                </a:solidFill>
              </a:rPr>
              <a:t>Activity 3 for students – make notes on / discuss with a partner- what is meant by ‘comprehensive care’, when must care be ‘holistic’ and when is focussed, non-holistic care appropriate? (20 minutes).</a:t>
            </a:r>
          </a:p>
          <a:p>
            <a:r>
              <a:rPr lang="en-GB" dirty="0">
                <a:solidFill>
                  <a:srgbClr val="0070C0"/>
                </a:solidFill>
              </a:rPr>
              <a:t>Encourage questions- end of lecture, (slide 25) – (10 minutes).</a:t>
            </a:r>
          </a:p>
          <a:p>
            <a:r>
              <a:rPr lang="en-GB" dirty="0">
                <a:solidFill>
                  <a:srgbClr val="0070C0"/>
                </a:solidFill>
              </a:rPr>
              <a:t>Total-  120 minutes = 2 hours. </a:t>
            </a:r>
          </a:p>
        </p:txBody>
      </p:sp>
    </p:spTree>
    <p:extLst>
      <p:ext uri="{BB962C8B-B14F-4D97-AF65-F5344CB8AC3E}">
        <p14:creationId xmlns:p14="http://schemas.microsoft.com/office/powerpoint/2010/main" val="12028200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C8AAA-20FE-10D9-2FE8-95D4560DEE04}"/>
              </a:ext>
            </a:extLst>
          </p:cNvPr>
          <p:cNvSpPr>
            <a:spLocks noGrp="1"/>
          </p:cNvSpPr>
          <p:nvPr>
            <p:ph type="title"/>
          </p:nvPr>
        </p:nvSpPr>
        <p:spPr/>
        <p:txBody>
          <a:bodyPr/>
          <a:lstStyle/>
          <a:p>
            <a:r>
              <a:rPr lang="en-GB" b="1" dirty="0">
                <a:solidFill>
                  <a:srgbClr val="0070C0"/>
                </a:solidFill>
              </a:rPr>
              <a:t>Learning Outcomes</a:t>
            </a:r>
            <a:br>
              <a:rPr lang="en-GB" b="1" dirty="0">
                <a:solidFill>
                  <a:srgbClr val="0070C0"/>
                </a:solidFill>
              </a:rPr>
            </a:br>
            <a:endParaRPr lang="en-GB" b="1" dirty="0">
              <a:solidFill>
                <a:srgbClr val="0070C0"/>
              </a:solidFill>
            </a:endParaRPr>
          </a:p>
        </p:txBody>
      </p:sp>
      <p:sp>
        <p:nvSpPr>
          <p:cNvPr id="3" name="Content Placeholder 2">
            <a:extLst>
              <a:ext uri="{FF2B5EF4-FFF2-40B4-BE49-F238E27FC236}">
                <a16:creationId xmlns:a16="http://schemas.microsoft.com/office/drawing/2014/main" id="{0C4FDD67-6EE1-9901-4C76-3792AC828FA2}"/>
              </a:ext>
            </a:extLst>
          </p:cNvPr>
          <p:cNvSpPr>
            <a:spLocks noGrp="1"/>
          </p:cNvSpPr>
          <p:nvPr>
            <p:ph idx="1"/>
          </p:nvPr>
        </p:nvSpPr>
        <p:spPr>
          <a:xfrm>
            <a:off x="539620" y="1253331"/>
            <a:ext cx="10515600" cy="4351338"/>
          </a:xfrm>
        </p:spPr>
        <p:txBody>
          <a:bodyPr>
            <a:normAutofit fontScale="25000" lnSpcReduction="20000"/>
          </a:bodyPr>
          <a:lstStyle/>
          <a:p>
            <a:endParaRPr lang="en-GB" dirty="0"/>
          </a:p>
          <a:p>
            <a:pPr>
              <a:lnSpc>
                <a:spcPct val="120000"/>
              </a:lnSpc>
              <a:spcBef>
                <a:spcPts val="0"/>
              </a:spcBef>
            </a:pPr>
            <a:r>
              <a:rPr lang="en-GB" sz="6200" dirty="0">
                <a:solidFill>
                  <a:srgbClr val="0070C0"/>
                </a:solidFill>
              </a:rPr>
              <a:t>Learners will be able to:</a:t>
            </a:r>
          </a:p>
          <a:p>
            <a:pPr>
              <a:lnSpc>
                <a:spcPct val="120000"/>
              </a:lnSpc>
              <a:spcBef>
                <a:spcPts val="0"/>
              </a:spcBef>
            </a:pPr>
            <a:endParaRPr lang="en-GB" sz="6200" dirty="0">
              <a:solidFill>
                <a:srgbClr val="0070C0"/>
              </a:solidFill>
            </a:endParaRPr>
          </a:p>
          <a:p>
            <a:pPr>
              <a:lnSpc>
                <a:spcPct val="120000"/>
              </a:lnSpc>
              <a:spcBef>
                <a:spcPts val="0"/>
              </a:spcBef>
            </a:pPr>
            <a:r>
              <a:rPr lang="en-GB" sz="6200" dirty="0">
                <a:solidFill>
                  <a:srgbClr val="0070C0"/>
                </a:solidFill>
              </a:rPr>
              <a:t> express and justify own, informed view, of the meaning of the terms</a:t>
            </a:r>
          </a:p>
          <a:p>
            <a:pPr>
              <a:lnSpc>
                <a:spcPct val="120000"/>
              </a:lnSpc>
              <a:spcBef>
                <a:spcPts val="0"/>
              </a:spcBef>
            </a:pPr>
            <a:endParaRPr lang="en-GB" sz="6200" dirty="0">
              <a:solidFill>
                <a:srgbClr val="0070C0"/>
              </a:solidFill>
            </a:endParaRPr>
          </a:p>
          <a:p>
            <a:pPr>
              <a:lnSpc>
                <a:spcPct val="120000"/>
              </a:lnSpc>
              <a:spcBef>
                <a:spcPts val="0"/>
              </a:spcBef>
            </a:pPr>
            <a:r>
              <a:rPr lang="en-GB" sz="6200" dirty="0">
                <a:solidFill>
                  <a:srgbClr val="0070C0"/>
                </a:solidFill>
              </a:rPr>
              <a:t>‘care’,</a:t>
            </a:r>
          </a:p>
          <a:p>
            <a:pPr>
              <a:lnSpc>
                <a:spcPct val="120000"/>
              </a:lnSpc>
              <a:spcBef>
                <a:spcPts val="0"/>
              </a:spcBef>
            </a:pPr>
            <a:endParaRPr lang="en-GB" sz="6200" dirty="0">
              <a:solidFill>
                <a:srgbClr val="0070C0"/>
              </a:solidFill>
            </a:endParaRPr>
          </a:p>
          <a:p>
            <a:pPr>
              <a:lnSpc>
                <a:spcPct val="120000"/>
              </a:lnSpc>
              <a:spcBef>
                <a:spcPts val="0"/>
              </a:spcBef>
            </a:pPr>
            <a:r>
              <a:rPr lang="en-GB" sz="6200" dirty="0">
                <a:solidFill>
                  <a:srgbClr val="0070C0"/>
                </a:solidFill>
              </a:rPr>
              <a:t>‘caregiver’</a:t>
            </a:r>
          </a:p>
          <a:p>
            <a:pPr>
              <a:lnSpc>
                <a:spcPct val="120000"/>
              </a:lnSpc>
              <a:spcBef>
                <a:spcPts val="0"/>
              </a:spcBef>
            </a:pPr>
            <a:endParaRPr lang="en-GB" sz="6200" dirty="0">
              <a:solidFill>
                <a:srgbClr val="0070C0"/>
              </a:solidFill>
            </a:endParaRPr>
          </a:p>
          <a:p>
            <a:pPr>
              <a:lnSpc>
                <a:spcPct val="120000"/>
              </a:lnSpc>
              <a:spcBef>
                <a:spcPts val="0"/>
              </a:spcBef>
            </a:pPr>
            <a:r>
              <a:rPr lang="en-GB" sz="6200" dirty="0">
                <a:solidFill>
                  <a:srgbClr val="0070C0"/>
                </a:solidFill>
              </a:rPr>
              <a:t>‘informal care’</a:t>
            </a:r>
          </a:p>
          <a:p>
            <a:pPr>
              <a:lnSpc>
                <a:spcPct val="120000"/>
              </a:lnSpc>
              <a:spcBef>
                <a:spcPts val="0"/>
              </a:spcBef>
            </a:pPr>
            <a:endParaRPr lang="en-GB" sz="6200" dirty="0">
              <a:solidFill>
                <a:srgbClr val="0070C0"/>
              </a:solidFill>
            </a:endParaRPr>
          </a:p>
          <a:p>
            <a:pPr>
              <a:lnSpc>
                <a:spcPct val="120000"/>
              </a:lnSpc>
              <a:spcBef>
                <a:spcPts val="0"/>
              </a:spcBef>
            </a:pPr>
            <a:r>
              <a:rPr lang="en-GB" sz="6200" dirty="0">
                <a:solidFill>
                  <a:srgbClr val="0070C0"/>
                </a:solidFill>
              </a:rPr>
              <a:t>‘formal care’</a:t>
            </a:r>
          </a:p>
          <a:p>
            <a:pPr>
              <a:lnSpc>
                <a:spcPct val="120000"/>
              </a:lnSpc>
              <a:spcBef>
                <a:spcPts val="0"/>
              </a:spcBef>
            </a:pPr>
            <a:endParaRPr lang="en-GB" sz="6200" dirty="0">
              <a:solidFill>
                <a:srgbClr val="0070C0"/>
              </a:solidFill>
            </a:endParaRPr>
          </a:p>
          <a:p>
            <a:pPr>
              <a:lnSpc>
                <a:spcPct val="120000"/>
              </a:lnSpc>
              <a:spcBef>
                <a:spcPts val="0"/>
              </a:spcBef>
            </a:pPr>
            <a:r>
              <a:rPr lang="en-GB" sz="6200" dirty="0">
                <a:solidFill>
                  <a:srgbClr val="0070C0"/>
                </a:solidFill>
              </a:rPr>
              <a:t>‘comprehensive care’</a:t>
            </a:r>
          </a:p>
          <a:p>
            <a:pPr>
              <a:lnSpc>
                <a:spcPct val="120000"/>
              </a:lnSpc>
              <a:spcBef>
                <a:spcPts val="0"/>
              </a:spcBef>
            </a:pPr>
            <a:endParaRPr lang="en-GB" sz="6200" dirty="0">
              <a:solidFill>
                <a:srgbClr val="0070C0"/>
              </a:solidFill>
            </a:endParaRPr>
          </a:p>
          <a:p>
            <a:pPr>
              <a:lnSpc>
                <a:spcPct val="120000"/>
              </a:lnSpc>
              <a:spcBef>
                <a:spcPts val="0"/>
              </a:spcBef>
            </a:pPr>
            <a:r>
              <a:rPr lang="en-GB" sz="6200" dirty="0">
                <a:solidFill>
                  <a:srgbClr val="0070C0"/>
                </a:solidFill>
              </a:rPr>
              <a:t>To identify the concept of comprehensive care</a:t>
            </a:r>
          </a:p>
          <a:p>
            <a:pPr>
              <a:lnSpc>
                <a:spcPct val="120000"/>
              </a:lnSpc>
              <a:spcBef>
                <a:spcPts val="0"/>
              </a:spcBef>
            </a:pPr>
            <a:endParaRPr lang="en-GB" sz="6200" dirty="0">
              <a:solidFill>
                <a:srgbClr val="0070C0"/>
              </a:solidFill>
            </a:endParaRPr>
          </a:p>
          <a:p>
            <a:pPr>
              <a:lnSpc>
                <a:spcPct val="120000"/>
              </a:lnSpc>
              <a:spcBef>
                <a:spcPts val="0"/>
              </a:spcBef>
            </a:pPr>
            <a:r>
              <a:rPr lang="en-GB" sz="6200" dirty="0">
                <a:solidFill>
                  <a:srgbClr val="0070C0"/>
                </a:solidFill>
              </a:rPr>
              <a:t>To identify the importance of comprehensive care</a:t>
            </a:r>
          </a:p>
        </p:txBody>
      </p:sp>
    </p:spTree>
    <p:extLst>
      <p:ext uri="{BB962C8B-B14F-4D97-AF65-F5344CB8AC3E}">
        <p14:creationId xmlns:p14="http://schemas.microsoft.com/office/powerpoint/2010/main" val="1840821585"/>
      </p:ext>
    </p:extLst>
  </p:cSld>
  <p:clrMapOvr>
    <a:masterClrMapping/>
  </p:clrMapOvr>
  <mc:AlternateContent xmlns:mc="http://schemas.openxmlformats.org/markup-compatibility/2006" xmlns:p14="http://schemas.microsoft.com/office/powerpoint/2010/main">
    <mc:Choice Requires="p14">
      <p:transition spd="slow" p14:dur="2000" advTm="110047"/>
    </mc:Choice>
    <mc:Fallback xmlns="">
      <p:transition spd="slow" advTm="11004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8E097-330D-5A94-6674-11BB14C61585}"/>
              </a:ext>
            </a:extLst>
          </p:cNvPr>
          <p:cNvSpPr>
            <a:spLocks noGrp="1"/>
          </p:cNvSpPr>
          <p:nvPr>
            <p:ph type="title"/>
          </p:nvPr>
        </p:nvSpPr>
        <p:spPr>
          <a:xfrm>
            <a:off x="838200" y="318472"/>
            <a:ext cx="10515600" cy="586597"/>
          </a:xfrm>
        </p:spPr>
        <p:txBody>
          <a:bodyPr>
            <a:normAutofit/>
          </a:bodyPr>
          <a:lstStyle/>
          <a:p>
            <a:r>
              <a:rPr lang="en-GB" sz="3200" b="1" dirty="0">
                <a:solidFill>
                  <a:srgbClr val="0070C0"/>
                </a:solidFill>
                <a:latin typeface="+mn-lt"/>
              </a:rPr>
              <a:t>Care / Caregiver - some definitions</a:t>
            </a:r>
          </a:p>
        </p:txBody>
      </p:sp>
      <p:sp>
        <p:nvSpPr>
          <p:cNvPr id="3" name="Content Placeholder 2">
            <a:extLst>
              <a:ext uri="{FF2B5EF4-FFF2-40B4-BE49-F238E27FC236}">
                <a16:creationId xmlns:a16="http://schemas.microsoft.com/office/drawing/2014/main" id="{178167D4-A472-FDD0-EED4-4E3E0923FD8D}"/>
              </a:ext>
            </a:extLst>
          </p:cNvPr>
          <p:cNvSpPr>
            <a:spLocks noGrp="1"/>
          </p:cNvSpPr>
          <p:nvPr>
            <p:ph idx="1"/>
          </p:nvPr>
        </p:nvSpPr>
        <p:spPr>
          <a:xfrm>
            <a:off x="269033" y="905069"/>
            <a:ext cx="11543522" cy="4351338"/>
          </a:xfrm>
        </p:spPr>
        <p:txBody>
          <a:bodyPr>
            <a:normAutofit fontScale="92500" lnSpcReduction="20000"/>
          </a:bodyPr>
          <a:lstStyle/>
          <a:p>
            <a:pPr algn="l" fontAlgn="base"/>
            <a:r>
              <a:rPr lang="en-GB" sz="2600" b="1" dirty="0">
                <a:solidFill>
                  <a:srgbClr val="0070C0"/>
                </a:solidFill>
              </a:rPr>
              <a:t>Care - </a:t>
            </a:r>
            <a:r>
              <a:rPr lang="en-GB" sz="2600" b="0" i="0" dirty="0">
                <a:solidFill>
                  <a:srgbClr val="0070C0"/>
                </a:solidFill>
                <a:effectLst/>
              </a:rPr>
              <a:t>watchful or protective attention, caution, concern, prudence, or regard usually towards an action or situation</a:t>
            </a:r>
            <a:r>
              <a:rPr lang="en-GB" sz="2600" i="1" dirty="0">
                <a:solidFill>
                  <a:srgbClr val="0070C0"/>
                </a:solidFill>
              </a:rPr>
              <a:t>. </a:t>
            </a:r>
            <a:r>
              <a:rPr lang="en-GB" sz="1700" i="1" dirty="0">
                <a:solidFill>
                  <a:srgbClr val="0070C0"/>
                </a:solidFill>
              </a:rPr>
              <a:t>https://www.merriam-webster.com/dictionary/care#:~:text=care-,noun,care%2C%20negligence%2C%20standard%20of%20care</a:t>
            </a:r>
          </a:p>
          <a:p>
            <a:pPr algn="l" fontAlgn="base"/>
            <a:r>
              <a:rPr lang="en-GB" sz="2600" b="1" i="0" u="none" strike="noStrike" cap="all" dirty="0">
                <a:solidFill>
                  <a:srgbClr val="0563C1"/>
                </a:solidFill>
                <a:effectLst/>
                <a:hlinkClick r:id="rId2">
                  <a:extLst>
                    <a:ext uri="{A12FA001-AC4F-418D-AE19-62706E023703}">
                      <ahyp:hlinkClr xmlns:ahyp="http://schemas.microsoft.com/office/drawing/2018/hyperlinkcolor" val="tx"/>
                    </a:ext>
                  </a:extLst>
                </a:hlinkClick>
              </a:rPr>
              <a:t>DUE </a:t>
            </a:r>
            <a:r>
              <a:rPr lang="en-GB" sz="2600" b="1" i="0" u="none" strike="noStrike" cap="all" dirty="0">
                <a:solidFill>
                  <a:srgbClr val="0070C0"/>
                </a:solidFill>
                <a:effectLst/>
                <a:hlinkClick r:id="rId2">
                  <a:extLst>
                    <a:ext uri="{A12FA001-AC4F-418D-AE19-62706E023703}">
                      <ahyp:hlinkClr xmlns:ahyp="http://schemas.microsoft.com/office/drawing/2018/hyperlinkcolor" val="tx"/>
                    </a:ext>
                  </a:extLst>
                </a:hlinkClick>
              </a:rPr>
              <a:t>CARE</a:t>
            </a:r>
            <a:r>
              <a:rPr lang="en-GB" sz="2600" b="1" i="0" u="none" strike="noStrike" cap="all" dirty="0">
                <a:solidFill>
                  <a:srgbClr val="0070C0"/>
                </a:solidFill>
                <a:effectLst/>
              </a:rPr>
              <a:t> - </a:t>
            </a:r>
            <a:r>
              <a:rPr lang="en-GB" sz="2600" b="0" i="0" dirty="0">
                <a:solidFill>
                  <a:srgbClr val="0070C0"/>
                </a:solidFill>
                <a:effectLst/>
              </a:rPr>
              <a:t>a person has a duty to use </a:t>
            </a:r>
            <a:r>
              <a:rPr lang="en-GB" sz="2600" b="0" i="1" dirty="0">
                <a:solidFill>
                  <a:srgbClr val="0070C0"/>
                </a:solidFill>
                <a:effectLst/>
              </a:rPr>
              <a:t>care</a:t>
            </a:r>
            <a:r>
              <a:rPr lang="en-GB" sz="2600" b="0" i="0" dirty="0">
                <a:solidFill>
                  <a:srgbClr val="0070C0"/>
                </a:solidFill>
                <a:effectLst/>
              </a:rPr>
              <a:t> in dealing with others, and failure to do so is negligence </a:t>
            </a:r>
            <a:r>
              <a:rPr lang="en-GB" sz="2600" b="0" i="0" cap="all" dirty="0">
                <a:solidFill>
                  <a:srgbClr val="0070C0"/>
                </a:solidFill>
                <a:effectLst/>
              </a:rPr>
              <a:t>NOTE:</a:t>
            </a:r>
            <a:r>
              <a:rPr lang="en-GB" sz="2600" b="0" i="0" dirty="0">
                <a:solidFill>
                  <a:srgbClr val="0070C0"/>
                </a:solidFill>
                <a:effectLst/>
              </a:rPr>
              <a:t> Statute, case law, and custom often impose a duty of care. The degree or standard of care owed varies depending on the circumstances. For example, a landlord has to exercise greater care in relation to a tenant than to a trespasser. </a:t>
            </a:r>
            <a:r>
              <a:rPr lang="en-GB" sz="1700" b="0" i="0" dirty="0">
                <a:solidFill>
                  <a:srgbClr val="0070C0"/>
                </a:solidFill>
                <a:effectLst/>
              </a:rPr>
              <a:t>https://www.merriam-webster.com/dictionary/care#:~:text=care-,noun,care%2C%20negligence%2C%20standard%20of%20care</a:t>
            </a:r>
            <a:endParaRPr lang="en-GB" sz="1700" b="1" dirty="0">
              <a:solidFill>
                <a:srgbClr val="0070C0"/>
              </a:solidFill>
            </a:endParaRPr>
          </a:p>
          <a:p>
            <a:r>
              <a:rPr lang="en-GB" b="1" dirty="0">
                <a:solidFill>
                  <a:srgbClr val="0070C0"/>
                </a:solidFill>
              </a:rPr>
              <a:t>Caregiver-</a:t>
            </a:r>
            <a:r>
              <a:rPr lang="en-GB" dirty="0">
                <a:solidFill>
                  <a:srgbClr val="0070C0"/>
                </a:solidFill>
              </a:rPr>
              <a:t> a</a:t>
            </a:r>
            <a:r>
              <a:rPr lang="en-GB" b="0" i="0" dirty="0">
                <a:solidFill>
                  <a:srgbClr val="0070C0"/>
                </a:solidFill>
                <a:effectLst/>
              </a:rPr>
              <a:t> person who provides direct care (as for children, elderly people, or the chronically ill) </a:t>
            </a:r>
            <a:r>
              <a:rPr lang="en-GB" sz="1600" b="0" i="0" dirty="0">
                <a:solidFill>
                  <a:srgbClr val="0070C0"/>
                </a:solidFill>
                <a:effectLst/>
              </a:rPr>
              <a:t>https://www.merriam-webster.com/dictionary/caregiver</a:t>
            </a:r>
          </a:p>
          <a:p>
            <a:r>
              <a:rPr lang="en-GB" b="0" i="0" dirty="0">
                <a:solidFill>
                  <a:srgbClr val="0070C0"/>
                </a:solidFill>
                <a:effectLst/>
              </a:rPr>
              <a:t>The care of a patient with Alzheimer's Disease or a related disorder can be a physical, emotional and financial drain on the family </a:t>
            </a:r>
            <a:r>
              <a:rPr lang="en-GB" b="0" i="1" dirty="0">
                <a:solidFill>
                  <a:srgbClr val="0070C0"/>
                </a:solidFill>
                <a:effectLst/>
              </a:rPr>
              <a:t>caregiver</a:t>
            </a:r>
            <a:r>
              <a:rPr lang="en-GB" b="0" i="0" dirty="0">
                <a:solidFill>
                  <a:srgbClr val="0070C0"/>
                </a:solidFill>
                <a:effectLst/>
              </a:rPr>
              <a:t>. </a:t>
            </a:r>
            <a:r>
              <a:rPr lang="en-GB" sz="1600" b="0" i="0" dirty="0">
                <a:solidFill>
                  <a:srgbClr val="0070C0"/>
                </a:solidFill>
                <a:effectLst/>
                <a:hlinkClick r:id="rId3"/>
              </a:rPr>
              <a:t>https://www.merriam-webster.com/dictionary/caregiver</a:t>
            </a:r>
            <a:endParaRPr lang="en-GB" sz="1600" b="0" i="0" dirty="0">
              <a:solidFill>
                <a:srgbClr val="0070C0"/>
              </a:solidFill>
              <a:effectLst/>
            </a:endParaRPr>
          </a:p>
          <a:p>
            <a:endParaRPr lang="en-GB" sz="1600" dirty="0">
              <a:solidFill>
                <a:srgbClr val="0070C0"/>
              </a:solidFill>
            </a:endParaRPr>
          </a:p>
          <a:p>
            <a:r>
              <a:rPr lang="en-GB" sz="2400" b="1" i="0" dirty="0">
                <a:solidFill>
                  <a:srgbClr val="0070C0"/>
                </a:solidFill>
                <a:effectLst/>
              </a:rPr>
              <a:t>How do these fit with your own definitions? </a:t>
            </a:r>
            <a:endParaRPr lang="en-GB" sz="2600" b="1" i="0" dirty="0">
              <a:solidFill>
                <a:srgbClr val="0070C0"/>
              </a:solidFill>
              <a:effectLst/>
            </a:endParaRPr>
          </a:p>
          <a:p>
            <a:endParaRPr lang="en-GB" dirty="0">
              <a:solidFill>
                <a:srgbClr val="0070C0"/>
              </a:solidFill>
            </a:endParaRPr>
          </a:p>
        </p:txBody>
      </p:sp>
    </p:spTree>
    <p:extLst>
      <p:ext uri="{BB962C8B-B14F-4D97-AF65-F5344CB8AC3E}">
        <p14:creationId xmlns:p14="http://schemas.microsoft.com/office/powerpoint/2010/main" val="680463597"/>
      </p:ext>
    </p:extLst>
  </p:cSld>
  <p:clrMapOvr>
    <a:masterClrMapping/>
  </p:clrMapOvr>
  <mc:AlternateContent xmlns:mc="http://schemas.openxmlformats.org/markup-compatibility/2006" xmlns:p14="http://schemas.microsoft.com/office/powerpoint/2010/main">
    <mc:Choice Requires="p14">
      <p:transition spd="slow" p14:dur="2000" advTm="235126"/>
    </mc:Choice>
    <mc:Fallback xmlns="">
      <p:transition spd="slow" advTm="23512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8DEA9-BBFF-0A8B-9C77-3DAF2947F44C}"/>
              </a:ext>
            </a:extLst>
          </p:cNvPr>
          <p:cNvSpPr>
            <a:spLocks noGrp="1"/>
          </p:cNvSpPr>
          <p:nvPr>
            <p:ph type="title"/>
          </p:nvPr>
        </p:nvSpPr>
        <p:spPr>
          <a:xfrm>
            <a:off x="251927" y="365125"/>
            <a:ext cx="11663265" cy="885177"/>
          </a:xfrm>
        </p:spPr>
        <p:txBody>
          <a:bodyPr>
            <a:noAutofit/>
          </a:bodyPr>
          <a:lstStyle/>
          <a:p>
            <a:r>
              <a:rPr lang="en-GB" sz="2800" b="1" i="0" dirty="0">
                <a:solidFill>
                  <a:srgbClr val="0070C0"/>
                </a:solidFill>
                <a:effectLst/>
                <a:latin typeface="+mn-lt"/>
              </a:rPr>
              <a:t>Formal caregivers, informal caregivers, and carers</a:t>
            </a:r>
            <a:br>
              <a:rPr lang="en-GB" sz="2400" b="1" i="0" dirty="0">
                <a:solidFill>
                  <a:srgbClr val="0070C0"/>
                </a:solidFill>
                <a:effectLst/>
                <a:latin typeface="+mn-lt"/>
              </a:rPr>
            </a:br>
            <a:r>
              <a:rPr lang="en-GB" sz="1600" b="0" i="0" dirty="0">
                <a:solidFill>
                  <a:srgbClr val="0070C0"/>
                </a:solidFill>
                <a:effectLst/>
                <a:latin typeface="+mn-lt"/>
              </a:rPr>
              <a:t>Claudia K.Y. Lai | 16 November 2020, https://nursingcentered.sigmanursing.org/features/more-features/Vol39_3_formal-caregivers-informal-caregivers-and-carers#:~:text=Formal%20caregivers%20are%20those%20who,member%20is%20an%20informal%20caregiver.</a:t>
            </a:r>
            <a:br>
              <a:rPr lang="en-GB" sz="1600" b="0" i="0" dirty="0">
                <a:solidFill>
                  <a:srgbClr val="0070C0"/>
                </a:solidFill>
                <a:effectLst/>
                <a:latin typeface="+mn-lt"/>
              </a:rPr>
            </a:br>
            <a:br>
              <a:rPr lang="en-GB" sz="1600" b="0" i="0" dirty="0">
                <a:solidFill>
                  <a:srgbClr val="0070C0"/>
                </a:solidFill>
                <a:effectLst/>
                <a:latin typeface="+mn-lt"/>
              </a:rPr>
            </a:br>
            <a:endParaRPr lang="en-GB" sz="1600" dirty="0">
              <a:solidFill>
                <a:srgbClr val="0070C0"/>
              </a:solidFill>
              <a:latin typeface="+mn-lt"/>
            </a:endParaRPr>
          </a:p>
        </p:txBody>
      </p:sp>
      <p:sp>
        <p:nvSpPr>
          <p:cNvPr id="3" name="Content Placeholder 2">
            <a:extLst>
              <a:ext uri="{FF2B5EF4-FFF2-40B4-BE49-F238E27FC236}">
                <a16:creationId xmlns:a16="http://schemas.microsoft.com/office/drawing/2014/main" id="{0D35B8AE-FC98-EBFD-5FA9-A4D9C7890C4B}"/>
              </a:ext>
            </a:extLst>
          </p:cNvPr>
          <p:cNvSpPr>
            <a:spLocks noGrp="1"/>
          </p:cNvSpPr>
          <p:nvPr>
            <p:ph idx="1"/>
          </p:nvPr>
        </p:nvSpPr>
        <p:spPr>
          <a:xfrm>
            <a:off x="251927" y="1144491"/>
            <a:ext cx="11663264" cy="4808440"/>
          </a:xfrm>
        </p:spPr>
        <p:txBody>
          <a:bodyPr>
            <a:normAutofit fontScale="62500" lnSpcReduction="20000"/>
          </a:bodyPr>
          <a:lstStyle/>
          <a:p>
            <a:r>
              <a:rPr lang="en-GB" sz="3600" b="0" i="1" dirty="0">
                <a:solidFill>
                  <a:srgbClr val="0070C0"/>
                </a:solidFill>
                <a:effectLst/>
              </a:rPr>
              <a:t>‘Terms matter, but finding the right term is not easy’.</a:t>
            </a:r>
          </a:p>
          <a:p>
            <a:r>
              <a:rPr lang="en-GB" sz="3600" b="0" i="0" dirty="0">
                <a:solidFill>
                  <a:srgbClr val="0070C0"/>
                </a:solidFill>
                <a:effectLst/>
              </a:rPr>
              <a:t>‘Formal caregivers are those who are paid to give care, informal caregivers are not paid. E.g. a nurse is a formal caregiver, and a family member is an informal caregiver. But why are family caregivers considered “informal”? Do we not expect families to care about each other?</a:t>
            </a:r>
          </a:p>
          <a:p>
            <a:r>
              <a:rPr lang="en-GB" sz="3600" b="0" i="0" dirty="0">
                <a:solidFill>
                  <a:srgbClr val="0070C0"/>
                </a:solidFill>
                <a:effectLst/>
              </a:rPr>
              <a:t>‘We provide care for various reasons. Sometimes, we care because we love a person—perhaps wife, husband, mother, or father. Sometimes we care out of a sense of duty, not necessarily caring about someone. And then, of course, sometimes we care because we are paid to do so, or for other reasons’. </a:t>
            </a:r>
            <a:br>
              <a:rPr lang="en-GB" sz="3600" dirty="0">
                <a:solidFill>
                  <a:srgbClr val="0070C0"/>
                </a:solidFill>
              </a:rPr>
            </a:br>
            <a:r>
              <a:rPr lang="en-GB" sz="3600" b="0" i="0" dirty="0">
                <a:solidFill>
                  <a:srgbClr val="0070C0"/>
                </a:solidFill>
                <a:effectLst/>
              </a:rPr>
              <a:t> </a:t>
            </a:r>
            <a:br>
              <a:rPr lang="en-GB" sz="3600" dirty="0">
                <a:solidFill>
                  <a:srgbClr val="0070C0"/>
                </a:solidFill>
              </a:rPr>
            </a:br>
            <a:r>
              <a:rPr lang="en-GB" sz="3600" dirty="0">
                <a:solidFill>
                  <a:srgbClr val="0070C0"/>
                </a:solidFill>
              </a:rPr>
              <a:t>‘</a:t>
            </a:r>
            <a:r>
              <a:rPr lang="en-GB" sz="3600" b="0" i="0" dirty="0">
                <a:solidFill>
                  <a:srgbClr val="0070C0"/>
                </a:solidFill>
                <a:effectLst/>
              </a:rPr>
              <a:t>So what is an acceptable term to describe the family member or significant other who provides care to a sick or older person? I cannot think of one. Nor do I think it is wise to make a clear delineation of the differences. It would have too much of a labelling effect’.</a:t>
            </a:r>
            <a:br>
              <a:rPr lang="en-GB" sz="3600" dirty="0">
                <a:solidFill>
                  <a:srgbClr val="0070C0"/>
                </a:solidFill>
              </a:rPr>
            </a:br>
            <a:r>
              <a:rPr lang="en-GB" sz="3600" b="0" i="0" dirty="0">
                <a:solidFill>
                  <a:srgbClr val="0070C0"/>
                </a:solidFill>
                <a:effectLst/>
              </a:rPr>
              <a:t> </a:t>
            </a:r>
            <a:br>
              <a:rPr lang="en-GB" sz="3600" dirty="0">
                <a:solidFill>
                  <a:srgbClr val="0070C0"/>
                </a:solidFill>
              </a:rPr>
            </a:br>
            <a:r>
              <a:rPr lang="en-GB" sz="3600" dirty="0">
                <a:solidFill>
                  <a:srgbClr val="0070C0"/>
                </a:solidFill>
              </a:rPr>
              <a:t>‘</a:t>
            </a:r>
            <a:r>
              <a:rPr lang="en-GB" sz="3600" b="0" i="0" dirty="0">
                <a:solidFill>
                  <a:srgbClr val="0070C0"/>
                </a:solidFill>
                <a:effectLst/>
              </a:rPr>
              <a:t>Sometimes, it is best to leave some areas in life a bit ambiguous, leaving room for imagination, leaving space for people to act out their roles. As I grow older, I have learnt that it is probably best to leave some grey areas’. </a:t>
            </a:r>
          </a:p>
        </p:txBody>
      </p:sp>
    </p:spTree>
    <p:extLst>
      <p:ext uri="{BB962C8B-B14F-4D97-AF65-F5344CB8AC3E}">
        <p14:creationId xmlns:p14="http://schemas.microsoft.com/office/powerpoint/2010/main" val="2996118804"/>
      </p:ext>
    </p:extLst>
  </p:cSld>
  <p:clrMapOvr>
    <a:masterClrMapping/>
  </p:clrMapOvr>
  <mc:AlternateContent xmlns:mc="http://schemas.openxmlformats.org/markup-compatibility/2006" xmlns:p14="http://schemas.microsoft.com/office/powerpoint/2010/main">
    <mc:Choice Requires="p14">
      <p:transition spd="slow" p14:dur="2000" advTm="389848"/>
    </mc:Choice>
    <mc:Fallback xmlns="">
      <p:transition spd="slow" advTm="38984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6EBF3-F587-0925-829E-1449B8D0FFC8}"/>
              </a:ext>
            </a:extLst>
          </p:cNvPr>
          <p:cNvSpPr>
            <a:spLocks noGrp="1"/>
          </p:cNvSpPr>
          <p:nvPr>
            <p:ph type="title"/>
          </p:nvPr>
        </p:nvSpPr>
        <p:spPr>
          <a:xfrm>
            <a:off x="838200" y="365125"/>
            <a:ext cx="10515600" cy="819863"/>
          </a:xfrm>
        </p:spPr>
        <p:txBody>
          <a:bodyPr/>
          <a:lstStyle/>
          <a:p>
            <a:r>
              <a:rPr lang="en-GB" b="1" dirty="0">
                <a:solidFill>
                  <a:srgbClr val="0070C0"/>
                </a:solidFill>
              </a:rPr>
              <a:t>Comprehensive Care</a:t>
            </a:r>
          </a:p>
        </p:txBody>
      </p:sp>
      <p:sp>
        <p:nvSpPr>
          <p:cNvPr id="3" name="Content Placeholder 2">
            <a:extLst>
              <a:ext uri="{FF2B5EF4-FFF2-40B4-BE49-F238E27FC236}">
                <a16:creationId xmlns:a16="http://schemas.microsoft.com/office/drawing/2014/main" id="{9595DDFD-EB18-AF24-3F4D-48FF36F3AE64}"/>
              </a:ext>
            </a:extLst>
          </p:cNvPr>
          <p:cNvSpPr>
            <a:spLocks noGrp="1"/>
          </p:cNvSpPr>
          <p:nvPr>
            <p:ph idx="1"/>
          </p:nvPr>
        </p:nvSpPr>
        <p:spPr>
          <a:xfrm>
            <a:off x="334346" y="1184988"/>
            <a:ext cx="11524861" cy="4351338"/>
          </a:xfrm>
        </p:spPr>
        <p:txBody>
          <a:bodyPr>
            <a:normAutofit/>
          </a:bodyPr>
          <a:lstStyle/>
          <a:p>
            <a:r>
              <a:rPr lang="en-GB" sz="2800" dirty="0">
                <a:solidFill>
                  <a:srgbClr val="0070C0"/>
                </a:solidFill>
              </a:rPr>
              <a:t>What then, is comprehensive care?   </a:t>
            </a:r>
          </a:p>
          <a:p>
            <a:r>
              <a:rPr lang="en-GB" sz="2800" b="1" i="1" dirty="0">
                <a:solidFill>
                  <a:srgbClr val="0070C0"/>
                </a:solidFill>
              </a:rPr>
              <a:t>American Academy of Family Physicians: </a:t>
            </a:r>
            <a:r>
              <a:rPr lang="en-GB" sz="2800" b="0" i="0" dirty="0">
                <a:solidFill>
                  <a:srgbClr val="0070C0"/>
                </a:solidFill>
                <a:effectLst/>
              </a:rPr>
              <a:t>The practice of continuing comprehensive care is the concurrent prevention and management of multiple physical and emotional health problems of a patient over a period of time in relationship to family, life events and environment. </a:t>
            </a:r>
            <a:r>
              <a:rPr lang="en-GB" sz="1600" b="0" i="0" dirty="0">
                <a:solidFill>
                  <a:srgbClr val="0070C0"/>
                </a:solidFill>
                <a:effectLst/>
              </a:rPr>
              <a:t>https://www.aafp.org/about/policies/all/comprehensive-care-definition.html#:~:text=The%20practice%20of%20continuing%20comprehensive,(1980)%20(2018%20COD)</a:t>
            </a:r>
            <a:br>
              <a:rPr lang="en-GB" sz="1600" dirty="0">
                <a:solidFill>
                  <a:srgbClr val="0070C0"/>
                </a:solidFill>
              </a:rPr>
            </a:br>
            <a:r>
              <a:rPr lang="en-GB" sz="1600" b="0" i="0" dirty="0">
                <a:solidFill>
                  <a:srgbClr val="0070C0"/>
                </a:solidFill>
                <a:effectLst/>
              </a:rPr>
              <a:t> </a:t>
            </a:r>
            <a:endParaRPr lang="en-GB" sz="1600" dirty="0">
              <a:solidFill>
                <a:srgbClr val="0070C0"/>
              </a:solidFill>
            </a:endParaRPr>
          </a:p>
          <a:p>
            <a:r>
              <a:rPr lang="en-GB" dirty="0">
                <a:solidFill>
                  <a:srgbClr val="0070C0"/>
                </a:solidFill>
              </a:rPr>
              <a:t>Why is it important that care is comprehensive?  </a:t>
            </a:r>
          </a:p>
          <a:p>
            <a:r>
              <a:rPr lang="en-GB" dirty="0">
                <a:solidFill>
                  <a:srgbClr val="0070C0"/>
                </a:solidFill>
              </a:rPr>
              <a:t>Are there situations that call for a non-holistic, more focussed approach?</a:t>
            </a:r>
          </a:p>
        </p:txBody>
      </p:sp>
    </p:spTree>
    <p:extLst>
      <p:ext uri="{BB962C8B-B14F-4D97-AF65-F5344CB8AC3E}">
        <p14:creationId xmlns:p14="http://schemas.microsoft.com/office/powerpoint/2010/main" val="1155849497"/>
      </p:ext>
    </p:extLst>
  </p:cSld>
  <p:clrMapOvr>
    <a:masterClrMapping/>
  </p:clrMapOvr>
  <mc:AlternateContent xmlns:mc="http://schemas.openxmlformats.org/markup-compatibility/2006" xmlns:p14="http://schemas.microsoft.com/office/powerpoint/2010/main">
    <mc:Choice Requires="p14">
      <p:transition spd="slow" p14:dur="2000" advTm="347337"/>
    </mc:Choice>
    <mc:Fallback xmlns="">
      <p:transition spd="slow" advTm="34733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F51512-1927-4634-921D-A710A00B4038}"/>
              </a:ext>
            </a:extLst>
          </p:cNvPr>
          <p:cNvSpPr>
            <a:spLocks noGrp="1"/>
          </p:cNvSpPr>
          <p:nvPr>
            <p:ph type="title"/>
          </p:nvPr>
        </p:nvSpPr>
        <p:spPr/>
        <p:txBody>
          <a:bodyPr/>
          <a:lstStyle/>
          <a:p>
            <a:pPr algn="ctr"/>
            <a:r>
              <a:rPr lang="en-GB" b="1" dirty="0">
                <a:solidFill>
                  <a:srgbClr val="0070C0"/>
                </a:solidFill>
              </a:rPr>
              <a:t>Further Learning Outcomes</a:t>
            </a:r>
          </a:p>
        </p:txBody>
      </p:sp>
      <p:sp>
        <p:nvSpPr>
          <p:cNvPr id="3" name="Content Placeholder 2">
            <a:extLst>
              <a:ext uri="{FF2B5EF4-FFF2-40B4-BE49-F238E27FC236}">
                <a16:creationId xmlns:a16="http://schemas.microsoft.com/office/drawing/2014/main" id="{206E8E17-F498-49D8-B61A-125470469D8B}"/>
              </a:ext>
            </a:extLst>
          </p:cNvPr>
          <p:cNvSpPr>
            <a:spLocks noGrp="1"/>
          </p:cNvSpPr>
          <p:nvPr>
            <p:ph idx="1"/>
          </p:nvPr>
        </p:nvSpPr>
        <p:spPr>
          <a:xfrm>
            <a:off x="363894" y="2015732"/>
            <a:ext cx="11504645" cy="3450613"/>
          </a:xfrm>
        </p:spPr>
        <p:txBody>
          <a:bodyPr>
            <a:normAutofit fontScale="92500" lnSpcReduction="10000"/>
          </a:bodyPr>
          <a:lstStyle/>
          <a:p>
            <a:r>
              <a:rPr lang="en-GB" dirty="0">
                <a:solidFill>
                  <a:srgbClr val="0070C0"/>
                </a:solidFill>
              </a:rPr>
              <a:t>To be able to summarise the common reasons that people with NDDs require long-term care – informal and formal.</a:t>
            </a:r>
          </a:p>
          <a:p>
            <a:r>
              <a:rPr lang="en-GB" dirty="0">
                <a:solidFill>
                  <a:srgbClr val="0070C0"/>
                </a:solidFill>
              </a:rPr>
              <a:t>To provide a rationale for basing this module on a nursing model and for selecting ‘The Roper, Logan and Tierney, (RLT) Model of Nursing’, based on a model of living.</a:t>
            </a:r>
          </a:p>
          <a:p>
            <a:r>
              <a:rPr lang="en-GB" dirty="0">
                <a:solidFill>
                  <a:srgbClr val="0070C0"/>
                </a:solidFill>
              </a:rPr>
              <a:t> To provide an overview of the RLT model.</a:t>
            </a:r>
          </a:p>
          <a:p>
            <a:r>
              <a:rPr lang="en-GB" dirty="0">
                <a:solidFill>
                  <a:srgbClr val="0070C0"/>
                </a:solidFill>
              </a:rPr>
              <a:t>Explain how this model can be adapted to inform interdisciplinary Care.</a:t>
            </a:r>
          </a:p>
          <a:p>
            <a:r>
              <a:rPr lang="en-GB" dirty="0">
                <a:solidFill>
                  <a:srgbClr val="0070C0"/>
                </a:solidFill>
              </a:rPr>
              <a:t>Introduce how the model helps to assess, plan, implement and evaluate care for people with degenerative neurological conditions.</a:t>
            </a:r>
          </a:p>
        </p:txBody>
      </p:sp>
    </p:spTree>
    <p:extLst>
      <p:ext uri="{BB962C8B-B14F-4D97-AF65-F5344CB8AC3E}">
        <p14:creationId xmlns:p14="http://schemas.microsoft.com/office/powerpoint/2010/main" val="1217009615"/>
      </p:ext>
    </p:extLst>
  </p:cSld>
  <p:clrMapOvr>
    <a:masterClrMapping/>
  </p:clrMapOvr>
  <mc:AlternateContent xmlns:mc="http://schemas.openxmlformats.org/markup-compatibility/2006" xmlns:p14="http://schemas.microsoft.com/office/powerpoint/2010/main">
    <mc:Choice Requires="p14">
      <p:transition spd="slow" p14:dur="2000" advTm="208656"/>
    </mc:Choice>
    <mc:Fallback xmlns="">
      <p:transition spd="slow" advTm="20865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57FD4-2425-DBBF-1BCC-28127AB69B40}"/>
              </a:ext>
            </a:extLst>
          </p:cNvPr>
          <p:cNvSpPr>
            <a:spLocks noGrp="1"/>
          </p:cNvSpPr>
          <p:nvPr>
            <p:ph type="title"/>
          </p:nvPr>
        </p:nvSpPr>
        <p:spPr>
          <a:xfrm>
            <a:off x="189723" y="179368"/>
            <a:ext cx="11812554" cy="1049235"/>
          </a:xfrm>
        </p:spPr>
        <p:txBody>
          <a:bodyPr>
            <a:normAutofit fontScale="90000"/>
          </a:bodyPr>
          <a:lstStyle/>
          <a:p>
            <a:pPr algn="ctr"/>
            <a:r>
              <a:rPr lang="en-GB" b="1" dirty="0">
                <a:solidFill>
                  <a:srgbClr val="0070C0"/>
                </a:solidFill>
              </a:rPr>
              <a:t>The Most common reasons </a:t>
            </a:r>
            <a:r>
              <a:rPr lang="en-GB" b="1" dirty="0" err="1">
                <a:solidFill>
                  <a:srgbClr val="0070C0"/>
                </a:solidFill>
              </a:rPr>
              <a:t>PwNDDs</a:t>
            </a:r>
            <a:r>
              <a:rPr lang="en-GB" b="1" dirty="0">
                <a:solidFill>
                  <a:srgbClr val="0070C0"/>
                </a:solidFill>
              </a:rPr>
              <a:t> require Long-Term Care</a:t>
            </a:r>
          </a:p>
        </p:txBody>
      </p:sp>
      <p:sp>
        <p:nvSpPr>
          <p:cNvPr id="3" name="Content Placeholder 2">
            <a:extLst>
              <a:ext uri="{FF2B5EF4-FFF2-40B4-BE49-F238E27FC236}">
                <a16:creationId xmlns:a16="http://schemas.microsoft.com/office/drawing/2014/main" id="{309DC822-08D5-1223-ECF3-101AEA10B45F}"/>
              </a:ext>
            </a:extLst>
          </p:cNvPr>
          <p:cNvSpPr>
            <a:spLocks noGrp="1"/>
          </p:cNvSpPr>
          <p:nvPr>
            <p:ph idx="1"/>
          </p:nvPr>
        </p:nvSpPr>
        <p:spPr>
          <a:xfrm>
            <a:off x="298581" y="1091682"/>
            <a:ext cx="8658807" cy="5066522"/>
          </a:xfrm>
        </p:spPr>
        <p:txBody>
          <a:bodyPr>
            <a:normAutofit fontScale="77500" lnSpcReduction="20000"/>
          </a:bodyPr>
          <a:lstStyle/>
          <a:p>
            <a:r>
              <a:rPr lang="en-GB" dirty="0">
                <a:solidFill>
                  <a:srgbClr val="0070C0"/>
                </a:solidFill>
              </a:rPr>
              <a:t>Safety – due to wandering, forgetfulness (e.g. leaving gas on, misplacing cigarettes..), fall risk…</a:t>
            </a:r>
          </a:p>
          <a:p>
            <a:r>
              <a:rPr lang="en-GB" dirty="0">
                <a:solidFill>
                  <a:srgbClr val="0070C0"/>
                </a:solidFill>
              </a:rPr>
              <a:t>Lack of awareness to plan and provide for self – financially, nutritionally, </a:t>
            </a:r>
            <a:r>
              <a:rPr lang="en-GB" dirty="0" err="1">
                <a:solidFill>
                  <a:srgbClr val="0070C0"/>
                </a:solidFill>
              </a:rPr>
              <a:t>hygeinically</a:t>
            </a:r>
            <a:endParaRPr lang="en-GB" dirty="0">
              <a:solidFill>
                <a:srgbClr val="0070C0"/>
              </a:solidFill>
            </a:endParaRPr>
          </a:p>
          <a:p>
            <a:r>
              <a:rPr lang="en-GB" dirty="0">
                <a:solidFill>
                  <a:srgbClr val="0070C0"/>
                </a:solidFill>
              </a:rPr>
              <a:t>Social Isolation – withdrawal, lack of family/ other support,</a:t>
            </a:r>
          </a:p>
          <a:p>
            <a:r>
              <a:rPr lang="en-GB" dirty="0">
                <a:solidFill>
                  <a:srgbClr val="0070C0"/>
                </a:solidFill>
              </a:rPr>
              <a:t>Difficulties with bathing, dressing, personal hygiene</a:t>
            </a:r>
          </a:p>
          <a:p>
            <a:r>
              <a:rPr lang="en-GB" dirty="0">
                <a:solidFill>
                  <a:srgbClr val="0070C0"/>
                </a:solidFill>
              </a:rPr>
              <a:t>Immobility- requiring assistance</a:t>
            </a:r>
          </a:p>
          <a:p>
            <a:r>
              <a:rPr lang="en-GB" dirty="0">
                <a:solidFill>
                  <a:srgbClr val="0070C0"/>
                </a:solidFill>
              </a:rPr>
              <a:t>Nutrition, meal preparation</a:t>
            </a:r>
          </a:p>
          <a:p>
            <a:r>
              <a:rPr lang="en-GB" dirty="0">
                <a:solidFill>
                  <a:srgbClr val="0070C0"/>
                </a:solidFill>
              </a:rPr>
              <a:t>Continence problems</a:t>
            </a:r>
          </a:p>
          <a:p>
            <a:r>
              <a:rPr lang="en-GB" dirty="0">
                <a:solidFill>
                  <a:srgbClr val="0070C0"/>
                </a:solidFill>
              </a:rPr>
              <a:t>Behavioural problems – arguably most common reason families can’t cope. </a:t>
            </a:r>
          </a:p>
          <a:p>
            <a:r>
              <a:rPr lang="en-GB" dirty="0">
                <a:solidFill>
                  <a:srgbClr val="0070C0"/>
                </a:solidFill>
              </a:rPr>
              <a:t>Important to note- reasons for admission can be multi-faceted and so require comprehensive assessment of the individual’s physical, cognitive and social needs to determine a care plan.</a:t>
            </a:r>
          </a:p>
          <a:p>
            <a:r>
              <a:rPr lang="en-GB" dirty="0">
                <a:solidFill>
                  <a:srgbClr val="0070C0"/>
                </a:solidFill>
              </a:rPr>
              <a:t>Family / caregiver needs need to be understood also, and taken into account.  </a:t>
            </a:r>
          </a:p>
        </p:txBody>
      </p:sp>
      <p:pic>
        <p:nvPicPr>
          <p:cNvPr id="1026" name="Picture 2" descr="7 Tips for Caregivers to Relieve Stress">
            <a:extLst>
              <a:ext uri="{FF2B5EF4-FFF2-40B4-BE49-F238E27FC236}">
                <a16:creationId xmlns:a16="http://schemas.microsoft.com/office/drawing/2014/main" id="{53AA4D37-C30C-0EB3-F5ED-372B7363F0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66246" y="2108718"/>
            <a:ext cx="2827173" cy="188478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93A093E-6190-A68B-1548-3CDB7BC0224F}"/>
              </a:ext>
            </a:extLst>
          </p:cNvPr>
          <p:cNvSpPr txBox="1"/>
          <p:nvPr/>
        </p:nvSpPr>
        <p:spPr>
          <a:xfrm>
            <a:off x="8957388" y="4167150"/>
            <a:ext cx="2936031" cy="738664"/>
          </a:xfrm>
          <a:prstGeom prst="rect">
            <a:avLst/>
          </a:prstGeom>
          <a:noFill/>
        </p:spPr>
        <p:txBody>
          <a:bodyPr wrap="square">
            <a:spAutoFit/>
          </a:bodyPr>
          <a:lstStyle/>
          <a:p>
            <a:r>
              <a:rPr lang="en-GB" sz="1400" dirty="0">
                <a:solidFill>
                  <a:srgbClr val="0070C0"/>
                </a:solidFill>
              </a:rPr>
              <a:t>https://www.verywellmind.com/caregiver-support-caregivers-and-stress-relief-3144520</a:t>
            </a:r>
          </a:p>
        </p:txBody>
      </p:sp>
    </p:spTree>
    <p:extLst>
      <p:ext uri="{BB962C8B-B14F-4D97-AF65-F5344CB8AC3E}">
        <p14:creationId xmlns:p14="http://schemas.microsoft.com/office/powerpoint/2010/main" val="28545647"/>
      </p:ext>
    </p:extLst>
  </p:cSld>
  <p:clrMapOvr>
    <a:masterClrMapping/>
  </p:clrMapOvr>
  <mc:AlternateContent xmlns:mc="http://schemas.openxmlformats.org/markup-compatibility/2006" xmlns:p14="http://schemas.microsoft.com/office/powerpoint/2010/main">
    <mc:Choice Requires="p14">
      <p:transition spd="slow" p14:dur="2000" advTm="537312"/>
    </mc:Choice>
    <mc:Fallback xmlns="">
      <p:transition spd="slow" advTm="53731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44A6C-B7D1-83CC-3DED-EA1677CFAE03}"/>
              </a:ext>
            </a:extLst>
          </p:cNvPr>
          <p:cNvSpPr>
            <a:spLocks noGrp="1"/>
          </p:cNvSpPr>
          <p:nvPr>
            <p:ph type="title"/>
          </p:nvPr>
        </p:nvSpPr>
        <p:spPr>
          <a:xfrm>
            <a:off x="270589" y="804519"/>
            <a:ext cx="11663264" cy="1049235"/>
          </a:xfrm>
        </p:spPr>
        <p:txBody>
          <a:bodyPr>
            <a:normAutofit fontScale="90000"/>
          </a:bodyPr>
          <a:lstStyle/>
          <a:p>
            <a:pPr algn="ctr"/>
            <a:r>
              <a:rPr lang="en-GB" b="1" dirty="0">
                <a:solidFill>
                  <a:srgbClr val="0070C0"/>
                </a:solidFill>
              </a:rPr>
              <a:t>Rationale for basing the Comprehensive Care Module on a nursing model</a:t>
            </a:r>
          </a:p>
        </p:txBody>
      </p:sp>
      <p:sp>
        <p:nvSpPr>
          <p:cNvPr id="3" name="Content Placeholder 2">
            <a:extLst>
              <a:ext uri="{FF2B5EF4-FFF2-40B4-BE49-F238E27FC236}">
                <a16:creationId xmlns:a16="http://schemas.microsoft.com/office/drawing/2014/main" id="{2AA54DFD-2F8C-2A17-ADBA-1504082DE892}"/>
              </a:ext>
            </a:extLst>
          </p:cNvPr>
          <p:cNvSpPr>
            <a:spLocks noGrp="1"/>
          </p:cNvSpPr>
          <p:nvPr>
            <p:ph idx="1"/>
          </p:nvPr>
        </p:nvSpPr>
        <p:spPr>
          <a:xfrm>
            <a:off x="410547" y="2015732"/>
            <a:ext cx="11420669" cy="3450613"/>
          </a:xfrm>
        </p:spPr>
        <p:txBody>
          <a:bodyPr>
            <a:normAutofit lnSpcReduction="10000"/>
          </a:bodyPr>
          <a:lstStyle/>
          <a:p>
            <a:pPr marL="457200" lvl="1" indent="-457200">
              <a:lnSpc>
                <a:spcPct val="110000"/>
              </a:lnSpc>
              <a:spcBef>
                <a:spcPts val="0"/>
              </a:spcBef>
            </a:pPr>
            <a:r>
              <a:rPr lang="en-GB" sz="2600" dirty="0">
                <a:solidFill>
                  <a:srgbClr val="0070C0"/>
                </a:solidFill>
              </a:rPr>
              <a:t>Provides a structured approach to care:</a:t>
            </a:r>
          </a:p>
          <a:p>
            <a:pPr lvl="2"/>
            <a:r>
              <a:rPr lang="en-GB" sz="2200" dirty="0">
                <a:solidFill>
                  <a:srgbClr val="0070C0"/>
                </a:solidFill>
              </a:rPr>
              <a:t>Provides a conceptual framework for understanding needs of </a:t>
            </a:r>
            <a:r>
              <a:rPr lang="en-GB" sz="2200" dirty="0" err="1">
                <a:solidFill>
                  <a:srgbClr val="0070C0"/>
                </a:solidFill>
              </a:rPr>
              <a:t>PwNDDs</a:t>
            </a:r>
            <a:r>
              <a:rPr lang="en-GB" sz="2200" dirty="0">
                <a:solidFill>
                  <a:srgbClr val="0070C0"/>
                </a:solidFill>
              </a:rPr>
              <a:t> and planning their care.</a:t>
            </a:r>
          </a:p>
          <a:p>
            <a:pPr lvl="2"/>
            <a:r>
              <a:rPr lang="en-GB" sz="2200" dirty="0">
                <a:solidFill>
                  <a:srgbClr val="0070C0"/>
                </a:solidFill>
              </a:rPr>
              <a:t>Helps ensure all aspects of their care are considered holistic approach</a:t>
            </a:r>
          </a:p>
          <a:p>
            <a:r>
              <a:rPr lang="en-GB" sz="2600" dirty="0">
                <a:solidFill>
                  <a:srgbClr val="0070C0"/>
                </a:solidFill>
              </a:rPr>
              <a:t>Evidence-based Practice:</a:t>
            </a:r>
          </a:p>
          <a:p>
            <a:pPr lvl="1"/>
            <a:r>
              <a:rPr lang="en-GB" sz="2200" dirty="0">
                <a:solidFill>
                  <a:srgbClr val="0070C0"/>
                </a:solidFill>
              </a:rPr>
              <a:t>Models tend to be based on research &amp; EBP, ensuring care delivery is effective and efficient</a:t>
            </a:r>
            <a:r>
              <a:rPr lang="en-GB" dirty="0">
                <a:solidFill>
                  <a:srgbClr val="0070C0"/>
                </a:solidFill>
              </a:rPr>
              <a:t>.</a:t>
            </a:r>
          </a:p>
          <a:p>
            <a:r>
              <a:rPr lang="en-GB" sz="2600" dirty="0">
                <a:solidFill>
                  <a:srgbClr val="0070C0"/>
                </a:solidFill>
              </a:rPr>
              <a:t>Arguments against:</a:t>
            </a:r>
          </a:p>
          <a:p>
            <a:pPr lvl="1"/>
            <a:r>
              <a:rPr lang="en-GB" sz="2200" dirty="0">
                <a:solidFill>
                  <a:srgbClr val="0070C0"/>
                </a:solidFill>
              </a:rPr>
              <a:t>May not apply well to all patients.  May be too prescriptive – risk of causing people to be inflexible, endangering the whole point of a holistic model- to provide individualised care.  </a:t>
            </a:r>
          </a:p>
          <a:p>
            <a:pPr marL="457200" lvl="1" indent="0">
              <a:buNone/>
            </a:pPr>
            <a:endParaRPr lang="en-GB" dirty="0"/>
          </a:p>
        </p:txBody>
      </p:sp>
    </p:spTree>
    <p:extLst>
      <p:ext uri="{BB962C8B-B14F-4D97-AF65-F5344CB8AC3E}">
        <p14:creationId xmlns:p14="http://schemas.microsoft.com/office/powerpoint/2010/main" val="1154771378"/>
      </p:ext>
    </p:extLst>
  </p:cSld>
  <p:clrMapOvr>
    <a:masterClrMapping/>
  </p:clrMapOvr>
  <mc:AlternateContent xmlns:mc="http://schemas.openxmlformats.org/markup-compatibility/2006" xmlns:p14="http://schemas.microsoft.com/office/powerpoint/2010/main">
    <mc:Choice Requires="p14">
      <p:transition spd="slow" p14:dur="2000" advTm="117134"/>
    </mc:Choice>
    <mc:Fallback xmlns="">
      <p:transition spd="slow" advTm="11713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etty Neuman: Neuman Systems Model (Guide for Nurses) - Nurseslabs">
            <a:extLst>
              <a:ext uri="{FF2B5EF4-FFF2-40B4-BE49-F238E27FC236}">
                <a16:creationId xmlns:a16="http://schemas.microsoft.com/office/drawing/2014/main" id="{393AACB7-489D-55D9-4E32-BE53C672F9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7447" y="233264"/>
            <a:ext cx="3595677" cy="258458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2F9D96C-781B-121C-55CC-8DFF295A3760}"/>
              </a:ext>
            </a:extLst>
          </p:cNvPr>
          <p:cNvSpPr txBox="1"/>
          <p:nvPr/>
        </p:nvSpPr>
        <p:spPr>
          <a:xfrm>
            <a:off x="347446" y="2817844"/>
            <a:ext cx="3595677" cy="369332"/>
          </a:xfrm>
          <a:prstGeom prst="rect">
            <a:avLst/>
          </a:prstGeom>
          <a:noFill/>
        </p:spPr>
        <p:txBody>
          <a:bodyPr wrap="square" rtlCol="0">
            <a:spAutoFit/>
          </a:bodyPr>
          <a:lstStyle/>
          <a:p>
            <a:r>
              <a:rPr lang="en-GB" dirty="0"/>
              <a:t>1924-present, Born Lowell, OHIO</a:t>
            </a:r>
          </a:p>
        </p:txBody>
      </p:sp>
      <p:pic>
        <p:nvPicPr>
          <p:cNvPr id="1028" name="Picture 4">
            <a:extLst>
              <a:ext uri="{FF2B5EF4-FFF2-40B4-BE49-F238E27FC236}">
                <a16:creationId xmlns:a16="http://schemas.microsoft.com/office/drawing/2014/main" id="{8B2C9151-EDA0-928A-2A73-C9A7BAABA8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7445" y="3161633"/>
            <a:ext cx="3694148" cy="242129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ister Callista Roy: Adaptation Model of Nursing - Nurseslabs">
            <a:extLst>
              <a:ext uri="{FF2B5EF4-FFF2-40B4-BE49-F238E27FC236}">
                <a16:creationId xmlns:a16="http://schemas.microsoft.com/office/drawing/2014/main" id="{E582EC7D-09E5-A82D-22BE-68216DF495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39416" y="233264"/>
            <a:ext cx="3071247" cy="258458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Diagrammatic Representation of Roy's Human Adaptive Systems. ">
            <a:extLst>
              <a:ext uri="{FF2B5EF4-FFF2-40B4-BE49-F238E27FC236}">
                <a16:creationId xmlns:a16="http://schemas.microsoft.com/office/drawing/2014/main" id="{6CD8D043-2D5B-1230-3263-AE0CEA0E7C0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46110" y="3187176"/>
            <a:ext cx="3164553" cy="242129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AFBA5A7-972D-6778-02B1-CB74075648D0}"/>
              </a:ext>
            </a:extLst>
          </p:cNvPr>
          <p:cNvSpPr txBox="1"/>
          <p:nvPr/>
        </p:nvSpPr>
        <p:spPr>
          <a:xfrm>
            <a:off x="4229662" y="5533825"/>
            <a:ext cx="3694148" cy="523220"/>
          </a:xfrm>
          <a:prstGeom prst="rect">
            <a:avLst/>
          </a:prstGeom>
          <a:noFill/>
        </p:spPr>
        <p:txBody>
          <a:bodyPr wrap="square">
            <a:spAutoFit/>
          </a:bodyPr>
          <a:lstStyle/>
          <a:p>
            <a:r>
              <a:rPr lang="en-GB" sz="1400" dirty="0"/>
              <a:t>https://nurseslabs.com/sister-callista-roys-adaptation-model/</a:t>
            </a:r>
          </a:p>
        </p:txBody>
      </p:sp>
      <p:sp>
        <p:nvSpPr>
          <p:cNvPr id="5" name="TextBox 4">
            <a:extLst>
              <a:ext uri="{FF2B5EF4-FFF2-40B4-BE49-F238E27FC236}">
                <a16:creationId xmlns:a16="http://schemas.microsoft.com/office/drawing/2014/main" id="{6BDBCD27-5D29-D912-3289-9147A8862F66}"/>
              </a:ext>
            </a:extLst>
          </p:cNvPr>
          <p:cNvSpPr txBox="1"/>
          <p:nvPr/>
        </p:nvSpPr>
        <p:spPr>
          <a:xfrm>
            <a:off x="4246110" y="2775856"/>
            <a:ext cx="3302355" cy="369332"/>
          </a:xfrm>
          <a:prstGeom prst="rect">
            <a:avLst/>
          </a:prstGeom>
          <a:noFill/>
        </p:spPr>
        <p:txBody>
          <a:bodyPr wrap="square" rtlCol="0">
            <a:spAutoFit/>
          </a:bodyPr>
          <a:lstStyle/>
          <a:p>
            <a:r>
              <a:rPr lang="en-GB" dirty="0"/>
              <a:t>1939-present, Born Los Angeles</a:t>
            </a:r>
          </a:p>
        </p:txBody>
      </p:sp>
      <p:sp>
        <p:nvSpPr>
          <p:cNvPr id="7" name="TextBox 6">
            <a:extLst>
              <a:ext uri="{FF2B5EF4-FFF2-40B4-BE49-F238E27FC236}">
                <a16:creationId xmlns:a16="http://schemas.microsoft.com/office/drawing/2014/main" id="{784961F5-F592-CF08-2196-3E4F4E4F2AF4}"/>
              </a:ext>
            </a:extLst>
          </p:cNvPr>
          <p:cNvSpPr txBox="1"/>
          <p:nvPr/>
        </p:nvSpPr>
        <p:spPr>
          <a:xfrm>
            <a:off x="121298" y="5604577"/>
            <a:ext cx="3920295" cy="523220"/>
          </a:xfrm>
          <a:prstGeom prst="rect">
            <a:avLst/>
          </a:prstGeom>
          <a:noFill/>
        </p:spPr>
        <p:txBody>
          <a:bodyPr wrap="square">
            <a:spAutoFit/>
          </a:bodyPr>
          <a:lstStyle/>
          <a:p>
            <a:r>
              <a:rPr lang="en-GB" sz="1400" dirty="0"/>
              <a:t>https://nurseslabs.com/betty-neuman-systems-model-nursing-theory/</a:t>
            </a:r>
          </a:p>
        </p:txBody>
      </p:sp>
      <p:pic>
        <p:nvPicPr>
          <p:cNvPr id="1034" name="Picture 10" descr="Dorothea Orem: Self-Care Deficit Nursing Theory - Nurseslabs">
            <a:extLst>
              <a:ext uri="{FF2B5EF4-FFF2-40B4-BE49-F238E27FC236}">
                <a16:creationId xmlns:a16="http://schemas.microsoft.com/office/drawing/2014/main" id="{07E6130B-6D38-40F8-B772-30C36DCC029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79094" y="233263"/>
            <a:ext cx="3564294" cy="256202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Orem's Self-Care Theory - Conceptual Framework. Click to enlarge.">
            <a:extLst>
              <a:ext uri="{FF2B5EF4-FFF2-40B4-BE49-F238E27FC236}">
                <a16:creationId xmlns:a16="http://schemas.microsoft.com/office/drawing/2014/main" id="{5DF243ED-4B02-3781-B265-1609120253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79093" y="3183282"/>
            <a:ext cx="3595677" cy="237799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1297B8E9-BDD6-7E4B-FCC5-2315AEE69F39}"/>
              </a:ext>
            </a:extLst>
          </p:cNvPr>
          <p:cNvSpPr txBox="1"/>
          <p:nvPr/>
        </p:nvSpPr>
        <p:spPr>
          <a:xfrm>
            <a:off x="7641771" y="2804617"/>
            <a:ext cx="3564294" cy="369332"/>
          </a:xfrm>
          <a:prstGeom prst="rect">
            <a:avLst/>
          </a:prstGeom>
          <a:noFill/>
        </p:spPr>
        <p:txBody>
          <a:bodyPr wrap="square" rtlCol="0">
            <a:spAutoFit/>
          </a:bodyPr>
          <a:lstStyle/>
          <a:p>
            <a:r>
              <a:rPr lang="en-GB" dirty="0"/>
              <a:t>1914-2007, Born Baltimore </a:t>
            </a:r>
          </a:p>
        </p:txBody>
      </p:sp>
      <p:sp>
        <p:nvSpPr>
          <p:cNvPr id="10" name="TextBox 9">
            <a:extLst>
              <a:ext uri="{FF2B5EF4-FFF2-40B4-BE49-F238E27FC236}">
                <a16:creationId xmlns:a16="http://schemas.microsoft.com/office/drawing/2014/main" id="{C7143EFA-6175-65E6-4B9B-170B89F22DB2}"/>
              </a:ext>
            </a:extLst>
          </p:cNvPr>
          <p:cNvSpPr txBox="1"/>
          <p:nvPr/>
        </p:nvSpPr>
        <p:spPr>
          <a:xfrm>
            <a:off x="7615180" y="5604577"/>
            <a:ext cx="3694148" cy="523220"/>
          </a:xfrm>
          <a:prstGeom prst="rect">
            <a:avLst/>
          </a:prstGeom>
          <a:noFill/>
        </p:spPr>
        <p:txBody>
          <a:bodyPr wrap="square">
            <a:spAutoFit/>
          </a:bodyPr>
          <a:lstStyle/>
          <a:p>
            <a:r>
              <a:rPr lang="en-GB" sz="1400" dirty="0"/>
              <a:t>https://nurseslabs.com/dorothea-orems-self-care-theory/</a:t>
            </a:r>
          </a:p>
        </p:txBody>
      </p:sp>
    </p:spTree>
    <p:extLst>
      <p:ext uri="{BB962C8B-B14F-4D97-AF65-F5344CB8AC3E}">
        <p14:creationId xmlns:p14="http://schemas.microsoft.com/office/powerpoint/2010/main" val="2335679802"/>
      </p:ext>
    </p:extLst>
  </p:cSld>
  <p:clrMapOvr>
    <a:masterClrMapping/>
  </p:clrMapOvr>
  <mc:AlternateContent xmlns:mc="http://schemas.openxmlformats.org/markup-compatibility/2006" xmlns:p14="http://schemas.microsoft.com/office/powerpoint/2010/main">
    <mc:Choice Requires="p14">
      <p:transition spd="slow" p14:dur="2000" advTm="72434"/>
    </mc:Choice>
    <mc:Fallback xmlns="">
      <p:transition spd="slow" advTm="7243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3C88DC-80E3-1CBE-6914-D994A2489552}"/>
              </a:ext>
            </a:extLst>
          </p:cNvPr>
          <p:cNvSpPr>
            <a:spLocks noGrp="1"/>
          </p:cNvSpPr>
          <p:nvPr>
            <p:ph type="title"/>
          </p:nvPr>
        </p:nvSpPr>
        <p:spPr>
          <a:xfrm>
            <a:off x="838200" y="365126"/>
            <a:ext cx="10515600" cy="679904"/>
          </a:xfrm>
        </p:spPr>
        <p:txBody>
          <a:bodyPr>
            <a:normAutofit fontScale="90000"/>
          </a:bodyPr>
          <a:lstStyle/>
          <a:p>
            <a:r>
              <a:rPr lang="en-GB" b="1" dirty="0">
                <a:solidFill>
                  <a:srgbClr val="0070C0"/>
                </a:solidFill>
              </a:rPr>
              <a:t>Betty Neuman’s model</a:t>
            </a:r>
          </a:p>
        </p:txBody>
      </p:sp>
      <p:sp>
        <p:nvSpPr>
          <p:cNvPr id="3" name="Content Placeholder 2">
            <a:extLst>
              <a:ext uri="{FF2B5EF4-FFF2-40B4-BE49-F238E27FC236}">
                <a16:creationId xmlns:a16="http://schemas.microsoft.com/office/drawing/2014/main" id="{930D2F2B-B6FA-1875-F2AB-CEE1A99BCB46}"/>
              </a:ext>
            </a:extLst>
          </p:cNvPr>
          <p:cNvSpPr>
            <a:spLocks noGrp="1"/>
          </p:cNvSpPr>
          <p:nvPr>
            <p:ph idx="1"/>
          </p:nvPr>
        </p:nvSpPr>
        <p:spPr>
          <a:xfrm>
            <a:off x="838200" y="1045031"/>
            <a:ext cx="10515600" cy="4711958"/>
          </a:xfrm>
        </p:spPr>
        <p:txBody>
          <a:bodyPr>
            <a:normAutofit fontScale="62500" lnSpcReduction="20000"/>
          </a:bodyPr>
          <a:lstStyle/>
          <a:p>
            <a:pPr algn="l"/>
            <a:r>
              <a:rPr lang="en-GB" b="0" i="0" dirty="0">
                <a:solidFill>
                  <a:srgbClr val="0070C0"/>
                </a:solidFill>
                <a:effectLst/>
                <a:latin typeface="-apple-system"/>
              </a:rPr>
              <a:t>“The Neuman Systems Model views the client as an open system that responds to stressors in the environment. </a:t>
            </a:r>
          </a:p>
          <a:p>
            <a:pPr algn="l"/>
            <a:r>
              <a:rPr lang="en-GB" b="0" i="0" dirty="0">
                <a:solidFill>
                  <a:srgbClr val="0070C0"/>
                </a:solidFill>
                <a:effectLst/>
                <a:latin typeface="-apple-system"/>
              </a:rPr>
              <a:t>The client variables are physiological, psychological, sociocultural, developmental, and spiritual. The client system consists of a basic or core structure that is protected by lines of resistance. The usual health level is identified as the normal </a:t>
            </a:r>
            <a:r>
              <a:rPr lang="en-GB" b="0" i="0" dirty="0" err="1">
                <a:solidFill>
                  <a:srgbClr val="0070C0"/>
                </a:solidFill>
                <a:effectLst/>
                <a:latin typeface="-apple-system"/>
              </a:rPr>
              <a:t>defense</a:t>
            </a:r>
            <a:r>
              <a:rPr lang="en-GB" b="0" i="0" dirty="0">
                <a:solidFill>
                  <a:srgbClr val="0070C0"/>
                </a:solidFill>
                <a:effectLst/>
                <a:latin typeface="-apple-system"/>
              </a:rPr>
              <a:t> line protected by a flexible line of defence. </a:t>
            </a:r>
          </a:p>
          <a:p>
            <a:pPr algn="l"/>
            <a:r>
              <a:rPr lang="en-GB" b="0" i="0" dirty="0">
                <a:solidFill>
                  <a:srgbClr val="0070C0"/>
                </a:solidFill>
                <a:effectLst/>
                <a:latin typeface="-apple-system"/>
              </a:rPr>
              <a:t>Stressors are intra-, inter-, and extra personal in nature and arise from the internal, external, and created environments. </a:t>
            </a:r>
          </a:p>
          <a:p>
            <a:pPr algn="l"/>
            <a:r>
              <a:rPr lang="en-GB" b="0" i="0" dirty="0">
                <a:solidFill>
                  <a:srgbClr val="0070C0"/>
                </a:solidFill>
                <a:effectLst/>
                <a:latin typeface="-apple-system"/>
              </a:rPr>
              <a:t>When stressors break through the flexible line of defence, the system is invaded, and the lines of resistance are activated. The system is described as moving into illness on a wellness-illness continuum. If adequate energy is available, the system will be reconstituted with the normal defence line restored at, below, or above its previous level.</a:t>
            </a:r>
          </a:p>
          <a:p>
            <a:pPr algn="l"/>
            <a:r>
              <a:rPr lang="en-GB" b="0" i="0" dirty="0">
                <a:solidFill>
                  <a:srgbClr val="0070C0"/>
                </a:solidFill>
                <a:effectLst/>
                <a:latin typeface="-apple-system"/>
              </a:rPr>
              <a:t>Nursing interventions occur through three prevention modalities. </a:t>
            </a:r>
            <a:r>
              <a:rPr lang="en-GB" b="1" i="0" dirty="0">
                <a:solidFill>
                  <a:srgbClr val="0070C0"/>
                </a:solidFill>
                <a:effectLst/>
                <a:latin typeface="-apple-system"/>
              </a:rPr>
              <a:t>Primary prevention</a:t>
            </a:r>
            <a:r>
              <a:rPr lang="en-GB" b="0" i="0" dirty="0">
                <a:solidFill>
                  <a:srgbClr val="0070C0"/>
                </a:solidFill>
                <a:effectLst/>
                <a:latin typeface="-apple-system"/>
              </a:rPr>
              <a:t> occurs before the stressor invades the system; </a:t>
            </a:r>
            <a:r>
              <a:rPr lang="en-GB" b="1" i="0" dirty="0">
                <a:solidFill>
                  <a:srgbClr val="0070C0"/>
                </a:solidFill>
                <a:effectLst/>
                <a:latin typeface="-apple-system"/>
              </a:rPr>
              <a:t>secondary prevention</a:t>
            </a:r>
            <a:r>
              <a:rPr lang="en-GB" b="0" i="0" dirty="0">
                <a:solidFill>
                  <a:srgbClr val="0070C0"/>
                </a:solidFill>
                <a:effectLst/>
                <a:latin typeface="-apple-system"/>
              </a:rPr>
              <a:t> occurs after the system has reacted to an invading stressor; </a:t>
            </a:r>
            <a:r>
              <a:rPr lang="en-GB" b="1" i="0" dirty="0">
                <a:solidFill>
                  <a:srgbClr val="0070C0"/>
                </a:solidFill>
                <a:effectLst/>
                <a:latin typeface="-apple-system"/>
              </a:rPr>
              <a:t>tertiary prevention</a:t>
            </a:r>
            <a:r>
              <a:rPr lang="en-GB" b="0" i="0" dirty="0">
                <a:solidFill>
                  <a:srgbClr val="0070C0"/>
                </a:solidFill>
                <a:effectLst/>
                <a:latin typeface="-apple-system"/>
              </a:rPr>
              <a:t> occurs after secondary prevention as reconstitution is being established”.</a:t>
            </a:r>
          </a:p>
          <a:p>
            <a:pPr algn="l"/>
            <a:r>
              <a:rPr lang="en-GB" dirty="0">
                <a:solidFill>
                  <a:srgbClr val="0070C0"/>
                </a:solidFill>
                <a:latin typeface="-apple-system"/>
              </a:rPr>
              <a:t>Gonzalo A (2023) Betty Neuman: Neuman Systems Model, </a:t>
            </a:r>
            <a:r>
              <a:rPr lang="en-GB" i="1" dirty="0" err="1">
                <a:solidFill>
                  <a:srgbClr val="0070C0"/>
                </a:solidFill>
                <a:latin typeface="-apple-system"/>
              </a:rPr>
              <a:t>Nurseslabs</a:t>
            </a:r>
            <a:r>
              <a:rPr lang="en-GB" i="1" dirty="0">
                <a:solidFill>
                  <a:srgbClr val="0070C0"/>
                </a:solidFill>
                <a:latin typeface="-apple-system"/>
              </a:rPr>
              <a:t> </a:t>
            </a:r>
            <a:r>
              <a:rPr lang="en-GB" sz="2600" i="1" dirty="0">
                <a:solidFill>
                  <a:srgbClr val="0070C0"/>
                </a:solidFill>
              </a:rPr>
              <a:t>https://nurseslabs.com/betty-neuman-systems-model-nursing-theory/#:~:text=The%20Neuman%20Systems%20Model%20views,protected%20by%20lines%20of%20resistance.</a:t>
            </a:r>
            <a:endParaRPr lang="en-GB" sz="2600" b="0" i="1" dirty="0">
              <a:solidFill>
                <a:srgbClr val="0070C0"/>
              </a:solidFill>
              <a:effectLst/>
            </a:endParaRPr>
          </a:p>
        </p:txBody>
      </p:sp>
    </p:spTree>
    <p:extLst>
      <p:ext uri="{BB962C8B-B14F-4D97-AF65-F5344CB8AC3E}">
        <p14:creationId xmlns:p14="http://schemas.microsoft.com/office/powerpoint/2010/main" val="1309409712"/>
      </p:ext>
    </p:extLst>
  </p:cSld>
  <p:clrMapOvr>
    <a:masterClrMapping/>
  </p:clrMapOvr>
  <mc:AlternateContent xmlns:mc="http://schemas.openxmlformats.org/markup-compatibility/2006" xmlns:p14="http://schemas.microsoft.com/office/powerpoint/2010/main">
    <mc:Choice Requires="p14">
      <p:transition spd="slow" p14:dur="2000" advTm="343796"/>
    </mc:Choice>
    <mc:Fallback xmlns="">
      <p:transition spd="slow" advTm="34379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84AAC1-7B3E-0EF3-C750-1AB84A52E088}"/>
              </a:ext>
            </a:extLst>
          </p:cNvPr>
          <p:cNvSpPr>
            <a:spLocks noGrp="1"/>
          </p:cNvSpPr>
          <p:nvPr>
            <p:ph type="title"/>
          </p:nvPr>
        </p:nvSpPr>
        <p:spPr>
          <a:xfrm>
            <a:off x="838200" y="365125"/>
            <a:ext cx="10515600" cy="399985"/>
          </a:xfrm>
        </p:spPr>
        <p:txBody>
          <a:bodyPr>
            <a:normAutofit fontScale="90000"/>
          </a:bodyPr>
          <a:lstStyle/>
          <a:p>
            <a:r>
              <a:rPr lang="en-GB" b="1" dirty="0">
                <a:solidFill>
                  <a:srgbClr val="0070C0"/>
                </a:solidFill>
              </a:rPr>
              <a:t>Sr Callista Roy’s model</a:t>
            </a:r>
          </a:p>
        </p:txBody>
      </p:sp>
      <p:sp>
        <p:nvSpPr>
          <p:cNvPr id="3" name="Content Placeholder 2">
            <a:extLst>
              <a:ext uri="{FF2B5EF4-FFF2-40B4-BE49-F238E27FC236}">
                <a16:creationId xmlns:a16="http://schemas.microsoft.com/office/drawing/2014/main" id="{035B2AFD-6CC5-6FC2-0A34-5EFD8EB8A847}"/>
              </a:ext>
            </a:extLst>
          </p:cNvPr>
          <p:cNvSpPr>
            <a:spLocks noGrp="1"/>
          </p:cNvSpPr>
          <p:nvPr>
            <p:ph idx="1"/>
          </p:nvPr>
        </p:nvSpPr>
        <p:spPr>
          <a:xfrm>
            <a:off x="317241" y="858416"/>
            <a:ext cx="11663265" cy="5318547"/>
          </a:xfrm>
        </p:spPr>
        <p:txBody>
          <a:bodyPr>
            <a:normAutofit fontScale="62500" lnSpcReduction="20000"/>
          </a:bodyPr>
          <a:lstStyle/>
          <a:p>
            <a:pPr algn="l" rtl="0"/>
            <a:r>
              <a:rPr lang="en-GB" b="0" i="0" dirty="0">
                <a:solidFill>
                  <a:srgbClr val="0070C0"/>
                </a:solidFill>
                <a:effectLst/>
                <a:latin typeface="Arial" panose="020B0604020202020204" pitchFamily="34" charset="0"/>
              </a:rPr>
              <a:t>Focuses on how individuals and groups adapt to changes in their environment to maintain their well-being. The model incorporates concepts from systems theory, adaptation theory, and nursing process.</a:t>
            </a:r>
          </a:p>
          <a:p>
            <a:pPr algn="l" rtl="0"/>
            <a:r>
              <a:rPr lang="en-GB" b="0" i="0" dirty="0">
                <a:solidFill>
                  <a:srgbClr val="0070C0"/>
                </a:solidFill>
                <a:effectLst/>
                <a:latin typeface="Arial" panose="020B0604020202020204" pitchFamily="34" charset="0"/>
              </a:rPr>
              <a:t>According to Roy, individuals are viewed as holistic adaptive systems, constantly interacting with their environment. The adaptation process involves four main concepts:</a:t>
            </a:r>
          </a:p>
          <a:p>
            <a:pPr algn="l" rtl="0">
              <a:buFont typeface="+mj-lt"/>
              <a:buAutoNum type="arabicPeriod"/>
            </a:pPr>
            <a:r>
              <a:rPr lang="en-GB" b="0" i="0" dirty="0">
                <a:solidFill>
                  <a:srgbClr val="0070C0"/>
                </a:solidFill>
                <a:effectLst/>
                <a:latin typeface="Arial" panose="020B0604020202020204" pitchFamily="34" charset="0"/>
              </a:rPr>
              <a:t>Stimuli: Stimuli are internal or external factors that create a need for adaptation. They can be classified as focal, contextual, or residual. Focal stimuli are immediate and directly impact the individual, while contextual stimuli surround the focal stimuli and provide additional information. Residual stimuli are the past experiences and factors that influence adaptation.</a:t>
            </a:r>
          </a:p>
          <a:p>
            <a:pPr algn="l" rtl="0">
              <a:buFont typeface="+mj-lt"/>
              <a:buAutoNum type="arabicPeriod"/>
            </a:pPr>
            <a:r>
              <a:rPr lang="en-GB" b="0" i="0" dirty="0">
                <a:solidFill>
                  <a:srgbClr val="0070C0"/>
                </a:solidFill>
                <a:effectLst/>
                <a:latin typeface="Arial" panose="020B0604020202020204" pitchFamily="34" charset="0"/>
              </a:rPr>
              <a:t>Adaptation: Adaptation refers to the process of responding to stimuli in order to achieve a state of equilibrium or balance. Individuals use coping mechanisms and adaptive responses to adjust to changes and maintain their well-being.</a:t>
            </a:r>
          </a:p>
          <a:p>
            <a:pPr algn="l" rtl="0">
              <a:buFont typeface="+mj-lt"/>
              <a:buAutoNum type="arabicPeriod"/>
            </a:pPr>
            <a:r>
              <a:rPr lang="en-GB" b="0" i="0" dirty="0">
                <a:solidFill>
                  <a:srgbClr val="0070C0"/>
                </a:solidFill>
                <a:effectLst/>
                <a:latin typeface="Arial" panose="020B0604020202020204" pitchFamily="34" charset="0"/>
              </a:rPr>
              <a:t>Adaptive Modes: Roy identifies four adaptive modes through which individuals respond to stimuli: physiological, self-concept, role function, and interdependence. These modes encompass different aspects of human functioning and serve as a framework for nursing assessment and intervention.</a:t>
            </a:r>
          </a:p>
          <a:p>
            <a:pPr algn="l" rtl="0">
              <a:buFont typeface="+mj-lt"/>
              <a:buAutoNum type="arabicPeriod"/>
            </a:pPr>
            <a:r>
              <a:rPr lang="en-GB" b="0" i="0" dirty="0">
                <a:solidFill>
                  <a:srgbClr val="0070C0"/>
                </a:solidFill>
                <a:effectLst/>
                <a:latin typeface="Arial" panose="020B0604020202020204" pitchFamily="34" charset="0"/>
              </a:rPr>
              <a:t>Nursing Process: The nursing process is utilized to promote adaptation in individuals. It involves assessment, diagnosis, planning, implementation, and evaluation of nursing care. Nurses aim to identify the stimuli affecting individuals, assess their adaptive responses, and intervene to facilitate positive adaptation.</a:t>
            </a:r>
          </a:p>
          <a:p>
            <a:pPr algn="l" rtl="0"/>
            <a:r>
              <a:rPr lang="en-GB" b="0" i="0" dirty="0">
                <a:solidFill>
                  <a:srgbClr val="0070C0"/>
                </a:solidFill>
                <a:effectLst/>
                <a:latin typeface="Arial" panose="020B0604020202020204" pitchFamily="34" charset="0"/>
              </a:rPr>
              <a:t>Overall, Roy's adaptation model emphasizes the importance of nursing interventions in promoting adaptation and well-being by helping individuals cope with and adapt to changes in their environment.</a:t>
            </a:r>
            <a:br>
              <a:rPr lang="en-GB" b="0" i="0" dirty="0">
                <a:solidFill>
                  <a:srgbClr val="0070C0"/>
                </a:solidFill>
                <a:effectLst/>
                <a:latin typeface="Google Sans"/>
              </a:rPr>
            </a:br>
            <a:endParaRPr lang="en-GB" dirty="0">
              <a:solidFill>
                <a:srgbClr val="0070C0"/>
              </a:solidFill>
            </a:endParaRPr>
          </a:p>
        </p:txBody>
      </p:sp>
    </p:spTree>
    <p:extLst>
      <p:ext uri="{BB962C8B-B14F-4D97-AF65-F5344CB8AC3E}">
        <p14:creationId xmlns:p14="http://schemas.microsoft.com/office/powerpoint/2010/main" val="2564861830"/>
      </p:ext>
    </p:extLst>
  </p:cSld>
  <p:clrMapOvr>
    <a:masterClrMapping/>
  </p:clrMapOvr>
  <mc:AlternateContent xmlns:mc="http://schemas.openxmlformats.org/markup-compatibility/2006" xmlns:p14="http://schemas.microsoft.com/office/powerpoint/2010/main">
    <mc:Choice Requires="p14">
      <p:transition spd="slow" p14:dur="2000" advTm="198406"/>
    </mc:Choice>
    <mc:Fallback xmlns="">
      <p:transition spd="slow" advTm="19840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97AFFB-3380-69D2-C8B3-B1CD6F833FD8}"/>
              </a:ext>
            </a:extLst>
          </p:cNvPr>
          <p:cNvSpPr>
            <a:spLocks noGrp="1"/>
          </p:cNvSpPr>
          <p:nvPr>
            <p:ph type="title"/>
          </p:nvPr>
        </p:nvSpPr>
        <p:spPr>
          <a:xfrm>
            <a:off x="838200" y="365126"/>
            <a:ext cx="10515600" cy="315912"/>
          </a:xfrm>
        </p:spPr>
        <p:txBody>
          <a:bodyPr>
            <a:normAutofit fontScale="90000"/>
          </a:bodyPr>
          <a:lstStyle/>
          <a:p>
            <a:r>
              <a:rPr lang="en-GB" b="1" dirty="0">
                <a:solidFill>
                  <a:srgbClr val="0070C0"/>
                </a:solidFill>
              </a:rPr>
              <a:t>Dorothy Orem’s model of nursing</a:t>
            </a:r>
          </a:p>
        </p:txBody>
      </p:sp>
      <p:sp>
        <p:nvSpPr>
          <p:cNvPr id="3" name="Content Placeholder 2">
            <a:extLst>
              <a:ext uri="{FF2B5EF4-FFF2-40B4-BE49-F238E27FC236}">
                <a16:creationId xmlns:a16="http://schemas.microsoft.com/office/drawing/2014/main" id="{B6AC3783-40A1-08C1-FFBF-A4D954B744D0}"/>
              </a:ext>
            </a:extLst>
          </p:cNvPr>
          <p:cNvSpPr>
            <a:spLocks noGrp="1"/>
          </p:cNvSpPr>
          <p:nvPr>
            <p:ph idx="1"/>
          </p:nvPr>
        </p:nvSpPr>
        <p:spPr>
          <a:xfrm>
            <a:off x="203717" y="836579"/>
            <a:ext cx="11758127" cy="5097689"/>
          </a:xfrm>
        </p:spPr>
        <p:txBody>
          <a:bodyPr>
            <a:normAutofit fontScale="85000" lnSpcReduction="20000"/>
          </a:bodyPr>
          <a:lstStyle/>
          <a:p>
            <a:pPr algn="l" rtl="0"/>
            <a:r>
              <a:rPr lang="en-GB" b="0" i="0" dirty="0">
                <a:solidFill>
                  <a:srgbClr val="0070C0"/>
                </a:solidFill>
                <a:effectLst/>
                <a:latin typeface="Arial" panose="020B0604020202020204" pitchFamily="34" charset="0"/>
              </a:rPr>
              <a:t>Dorothy Orem's model of nursing, known as the Self-Care Deficit Theory, focuses on the concept of self-care and the role of nurses in facilitating and promoting it. …</a:t>
            </a:r>
          </a:p>
          <a:p>
            <a:pPr algn="l" rtl="0"/>
            <a:r>
              <a:rPr lang="en-GB" b="0" i="0" dirty="0">
                <a:solidFill>
                  <a:srgbClr val="0070C0"/>
                </a:solidFill>
                <a:effectLst/>
                <a:latin typeface="Arial" panose="020B0604020202020204" pitchFamily="34" charset="0"/>
              </a:rPr>
              <a:t>individuals have the ability to care for themselves, but sometimes they experience self-care deficits that require nursing intervention.</a:t>
            </a:r>
          </a:p>
          <a:p>
            <a:pPr algn="l" rtl="0"/>
            <a:r>
              <a:rPr lang="en-GB" b="0" i="0" dirty="0">
                <a:solidFill>
                  <a:srgbClr val="0070C0"/>
                </a:solidFill>
                <a:effectLst/>
                <a:latin typeface="Arial" panose="020B0604020202020204" pitchFamily="34" charset="0"/>
              </a:rPr>
              <a:t>Self-care consists of activities that individuals perform to maintain their well-being, such as eating, bathing, and managing medications. When individuals are unable to perform these activities due to illness, injury, or other limitations, they have a self-care deficit.</a:t>
            </a:r>
          </a:p>
          <a:p>
            <a:pPr algn="l" rtl="0"/>
            <a:r>
              <a:rPr lang="en-GB" b="0" i="0" dirty="0">
                <a:solidFill>
                  <a:srgbClr val="0070C0"/>
                </a:solidFill>
                <a:effectLst/>
                <a:latin typeface="Arial" panose="020B0604020202020204" pitchFamily="34" charset="0"/>
              </a:rPr>
              <a:t>Nurses should assess the patient's self-care abilities and identify any deficits. They then design and implement nursing interventions to help the patient meet their self-care needs. The goal is to assist the individual in achieving self-care independence and ultimately restore or maintain their health.</a:t>
            </a:r>
          </a:p>
          <a:p>
            <a:pPr algn="l" rtl="0"/>
            <a:r>
              <a:rPr lang="en-GB" b="0" i="0" dirty="0">
                <a:solidFill>
                  <a:srgbClr val="0070C0"/>
                </a:solidFill>
                <a:effectLst/>
                <a:latin typeface="Arial" panose="020B0604020202020204" pitchFamily="34" charset="0"/>
              </a:rPr>
              <a:t>The model also emphasizes the importance of patient education and empowerment. Nurses educate individuals about self-care techniques, provide resources, and encourage them to take an active role in managing their health. </a:t>
            </a:r>
          </a:p>
          <a:p>
            <a:pPr algn="l" rtl="0"/>
            <a:r>
              <a:rPr lang="en-GB" b="0" i="0" dirty="0">
                <a:solidFill>
                  <a:srgbClr val="0070C0"/>
                </a:solidFill>
                <a:effectLst/>
                <a:latin typeface="Arial" panose="020B0604020202020204" pitchFamily="34" charset="0"/>
              </a:rPr>
              <a:t>By promoting self-care, nurses aim to enhance the individual's overall well-being and reduce their reliance on healthcare professionals.</a:t>
            </a:r>
          </a:p>
        </p:txBody>
      </p:sp>
    </p:spTree>
    <p:extLst>
      <p:ext uri="{BB962C8B-B14F-4D97-AF65-F5344CB8AC3E}">
        <p14:creationId xmlns:p14="http://schemas.microsoft.com/office/powerpoint/2010/main" val="3014330615"/>
      </p:ext>
    </p:extLst>
  </p:cSld>
  <p:clrMapOvr>
    <a:masterClrMapping/>
  </p:clrMapOvr>
  <mc:AlternateContent xmlns:mc="http://schemas.openxmlformats.org/markup-compatibility/2006" xmlns:p14="http://schemas.microsoft.com/office/powerpoint/2010/main">
    <mc:Choice Requires="p14">
      <p:transition spd="slow" p14:dur="2000" advTm="138694"/>
    </mc:Choice>
    <mc:Fallback xmlns="">
      <p:transition spd="slow" advTm="13869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B8C51-492C-528A-A257-803D33A05B8B}"/>
              </a:ext>
            </a:extLst>
          </p:cNvPr>
          <p:cNvSpPr>
            <a:spLocks noGrp="1"/>
          </p:cNvSpPr>
          <p:nvPr>
            <p:ph type="title"/>
          </p:nvPr>
        </p:nvSpPr>
        <p:spPr/>
        <p:txBody>
          <a:bodyPr/>
          <a:lstStyle/>
          <a:p>
            <a:pPr algn="ctr"/>
            <a:r>
              <a:rPr lang="en-GB" b="1" dirty="0">
                <a:solidFill>
                  <a:srgbClr val="0070C0"/>
                </a:solidFill>
              </a:rPr>
              <a:t>Roper Logan and Tierney</a:t>
            </a:r>
          </a:p>
        </p:txBody>
      </p:sp>
      <p:pic>
        <p:nvPicPr>
          <p:cNvPr id="2050" name="Picture 2">
            <a:extLst>
              <a:ext uri="{FF2B5EF4-FFF2-40B4-BE49-F238E27FC236}">
                <a16:creationId xmlns:a16="http://schemas.microsoft.com/office/drawing/2014/main" id="{ED309FAF-2541-CE9F-EB39-81898A7BDE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9064" y="2110472"/>
            <a:ext cx="1619250" cy="19907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63802D6-D568-CE64-0ECD-B69AFBB91687}"/>
              </a:ext>
            </a:extLst>
          </p:cNvPr>
          <p:cNvSpPr txBox="1"/>
          <p:nvPr/>
        </p:nvSpPr>
        <p:spPr>
          <a:xfrm>
            <a:off x="279918" y="4357916"/>
            <a:ext cx="2855168" cy="369332"/>
          </a:xfrm>
          <a:prstGeom prst="rect">
            <a:avLst/>
          </a:prstGeom>
          <a:noFill/>
        </p:spPr>
        <p:txBody>
          <a:bodyPr wrap="square" rtlCol="0">
            <a:spAutoFit/>
          </a:bodyPr>
          <a:lstStyle/>
          <a:p>
            <a:r>
              <a:rPr lang="en-GB" dirty="0">
                <a:solidFill>
                  <a:srgbClr val="0070C0"/>
                </a:solidFill>
              </a:rPr>
              <a:t>Nancy Roper, 1918-2004, UK</a:t>
            </a:r>
          </a:p>
        </p:txBody>
      </p:sp>
      <p:sp>
        <p:nvSpPr>
          <p:cNvPr id="5" name="TextBox 4">
            <a:extLst>
              <a:ext uri="{FF2B5EF4-FFF2-40B4-BE49-F238E27FC236}">
                <a16:creationId xmlns:a16="http://schemas.microsoft.com/office/drawing/2014/main" id="{BCCF3E4C-5489-863E-D6F0-77EE1EAE799F}"/>
              </a:ext>
            </a:extLst>
          </p:cNvPr>
          <p:cNvSpPr txBox="1"/>
          <p:nvPr/>
        </p:nvSpPr>
        <p:spPr>
          <a:xfrm>
            <a:off x="8472196" y="4357916"/>
            <a:ext cx="3439886" cy="369332"/>
          </a:xfrm>
          <a:prstGeom prst="rect">
            <a:avLst/>
          </a:prstGeom>
          <a:noFill/>
        </p:spPr>
        <p:txBody>
          <a:bodyPr wrap="square" rtlCol="0">
            <a:spAutoFit/>
          </a:bodyPr>
          <a:lstStyle/>
          <a:p>
            <a:r>
              <a:rPr lang="en-GB" dirty="0">
                <a:solidFill>
                  <a:srgbClr val="0070C0"/>
                </a:solidFill>
              </a:rPr>
              <a:t>Alison Tierney, 1948 – present, UK</a:t>
            </a:r>
          </a:p>
        </p:txBody>
      </p:sp>
      <p:sp>
        <p:nvSpPr>
          <p:cNvPr id="6" name="TextBox 5">
            <a:extLst>
              <a:ext uri="{FF2B5EF4-FFF2-40B4-BE49-F238E27FC236}">
                <a16:creationId xmlns:a16="http://schemas.microsoft.com/office/drawing/2014/main" id="{ABC8DD78-9776-CB09-1003-7E93186661C9}"/>
              </a:ext>
            </a:extLst>
          </p:cNvPr>
          <p:cNvSpPr txBox="1"/>
          <p:nvPr/>
        </p:nvSpPr>
        <p:spPr>
          <a:xfrm>
            <a:off x="4581331" y="4572000"/>
            <a:ext cx="3209730" cy="646331"/>
          </a:xfrm>
          <a:prstGeom prst="rect">
            <a:avLst/>
          </a:prstGeom>
          <a:noFill/>
        </p:spPr>
        <p:txBody>
          <a:bodyPr wrap="square" rtlCol="0">
            <a:spAutoFit/>
          </a:bodyPr>
          <a:lstStyle/>
          <a:p>
            <a:r>
              <a:rPr lang="en-GB" dirty="0">
                <a:solidFill>
                  <a:srgbClr val="0070C0"/>
                </a:solidFill>
              </a:rPr>
              <a:t>Winnifred Logan, 1931-2010, UK </a:t>
            </a:r>
          </a:p>
        </p:txBody>
      </p:sp>
      <p:pic>
        <p:nvPicPr>
          <p:cNvPr id="2056" name="Picture 8">
            <a:extLst>
              <a:ext uri="{FF2B5EF4-FFF2-40B4-BE49-F238E27FC236}">
                <a16:creationId xmlns:a16="http://schemas.microsoft.com/office/drawing/2014/main" id="{94BBA349-9393-5A40-5384-62AC675884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94998" y="2070328"/>
            <a:ext cx="2000146" cy="2183493"/>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52BF283E-22A5-CEE6-658F-FEE8C1AE124D}"/>
              </a:ext>
            </a:extLst>
          </p:cNvPr>
          <p:cNvSpPr txBox="1"/>
          <p:nvPr/>
        </p:nvSpPr>
        <p:spPr>
          <a:xfrm>
            <a:off x="3135086" y="5407150"/>
            <a:ext cx="6102220" cy="523220"/>
          </a:xfrm>
          <a:prstGeom prst="rect">
            <a:avLst/>
          </a:prstGeom>
          <a:noFill/>
        </p:spPr>
        <p:txBody>
          <a:bodyPr wrap="square">
            <a:spAutoFit/>
          </a:bodyPr>
          <a:lstStyle/>
          <a:p>
            <a:r>
              <a:rPr lang="en-GB" sz="1400" dirty="0">
                <a:solidFill>
                  <a:srgbClr val="0070C0"/>
                </a:solidFill>
              </a:rPr>
              <a:t>https://nursology.net/nurse-theories/roper-logan-tierney-model-of-nursing-based-on-activities-of-living/</a:t>
            </a:r>
          </a:p>
        </p:txBody>
      </p:sp>
      <p:pic>
        <p:nvPicPr>
          <p:cNvPr id="2058" name="Picture 10">
            <a:extLst>
              <a:ext uri="{FF2B5EF4-FFF2-40B4-BE49-F238E27FC236}">
                <a16:creationId xmlns:a16="http://schemas.microsoft.com/office/drawing/2014/main" id="{FC14619B-F944-7DB2-83F8-06B837138FB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37182" y="2110472"/>
            <a:ext cx="1911479" cy="21144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0082484"/>
      </p:ext>
    </p:extLst>
  </p:cSld>
  <p:clrMapOvr>
    <a:masterClrMapping/>
  </p:clrMapOvr>
  <mc:AlternateContent xmlns:mc="http://schemas.openxmlformats.org/markup-compatibility/2006" xmlns:p14="http://schemas.microsoft.com/office/powerpoint/2010/main">
    <mc:Choice Requires="p14">
      <p:transition spd="slow" p14:dur="2000" advTm="16731"/>
    </mc:Choice>
    <mc:Fallback xmlns="">
      <p:transition spd="slow" advTm="1673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8CA7FA-4F91-C6A4-143C-9AC65A6745AA}"/>
              </a:ext>
            </a:extLst>
          </p:cNvPr>
          <p:cNvSpPr>
            <a:spLocks noGrp="1"/>
          </p:cNvSpPr>
          <p:nvPr>
            <p:ph type="title"/>
          </p:nvPr>
        </p:nvSpPr>
        <p:spPr>
          <a:xfrm>
            <a:off x="838200" y="365125"/>
            <a:ext cx="10515600" cy="577267"/>
          </a:xfrm>
        </p:spPr>
        <p:txBody>
          <a:bodyPr>
            <a:normAutofit fontScale="90000"/>
          </a:bodyPr>
          <a:lstStyle/>
          <a:p>
            <a:pPr algn="ctr"/>
            <a:r>
              <a:rPr lang="en-GB" b="1" dirty="0">
                <a:solidFill>
                  <a:srgbClr val="0070C0"/>
                </a:solidFill>
              </a:rPr>
              <a:t>Why the RLT model?</a:t>
            </a:r>
          </a:p>
        </p:txBody>
      </p:sp>
      <p:sp>
        <p:nvSpPr>
          <p:cNvPr id="3" name="Content Placeholder 2">
            <a:extLst>
              <a:ext uri="{FF2B5EF4-FFF2-40B4-BE49-F238E27FC236}">
                <a16:creationId xmlns:a16="http://schemas.microsoft.com/office/drawing/2014/main" id="{9DFCFA28-3154-ED0D-ACAC-76CBCE6B3384}"/>
              </a:ext>
            </a:extLst>
          </p:cNvPr>
          <p:cNvSpPr>
            <a:spLocks noGrp="1"/>
          </p:cNvSpPr>
          <p:nvPr>
            <p:ph idx="1"/>
          </p:nvPr>
        </p:nvSpPr>
        <p:spPr>
          <a:xfrm>
            <a:off x="270588" y="1026368"/>
            <a:ext cx="11709917" cy="4833256"/>
          </a:xfrm>
        </p:spPr>
        <p:txBody>
          <a:bodyPr>
            <a:normAutofit fontScale="92500" lnSpcReduction="10000"/>
          </a:bodyPr>
          <a:lstStyle/>
          <a:p>
            <a:r>
              <a:rPr lang="en-GB" dirty="0">
                <a:solidFill>
                  <a:srgbClr val="0070C0"/>
                </a:solidFill>
              </a:rPr>
              <a:t>Particularly useful regarding </a:t>
            </a:r>
            <a:r>
              <a:rPr lang="en-GB" dirty="0" err="1">
                <a:solidFill>
                  <a:srgbClr val="0070C0"/>
                </a:solidFill>
              </a:rPr>
              <a:t>PwNDDs</a:t>
            </a:r>
            <a:r>
              <a:rPr lang="en-GB" dirty="0">
                <a:solidFill>
                  <a:srgbClr val="0070C0"/>
                </a:solidFill>
              </a:rPr>
              <a:t> as emphasises importance of maintaining independence to carry out Als (Activities of Living) to best ability, and recognises the influence of environment on this which helps healthcare professionals identify and address barriers to independence (avoiding ‘taking over’).</a:t>
            </a:r>
          </a:p>
          <a:p>
            <a:r>
              <a:rPr lang="en-GB" dirty="0">
                <a:solidFill>
                  <a:srgbClr val="0070C0"/>
                </a:solidFill>
              </a:rPr>
              <a:t>Another strength in our view - seeing mental health issues as problems with communicating – internal communicating and external – between the individual diagnosed, family, and health professionals.  </a:t>
            </a:r>
          </a:p>
          <a:p>
            <a:r>
              <a:rPr lang="en-GB" dirty="0">
                <a:solidFill>
                  <a:srgbClr val="0070C0"/>
                </a:solidFill>
              </a:rPr>
              <a:t>Other models could well be suitable, but for example- </a:t>
            </a:r>
          </a:p>
          <a:p>
            <a:pPr lvl="1"/>
            <a:r>
              <a:rPr lang="en-GB" dirty="0">
                <a:solidFill>
                  <a:srgbClr val="0070C0"/>
                </a:solidFill>
              </a:rPr>
              <a:t>OREM focusses on self-care, which may not be applicable to many </a:t>
            </a:r>
            <a:r>
              <a:rPr lang="en-GB" dirty="0" err="1">
                <a:solidFill>
                  <a:srgbClr val="0070C0"/>
                </a:solidFill>
              </a:rPr>
              <a:t>PwNDDs</a:t>
            </a:r>
            <a:r>
              <a:rPr lang="en-GB" dirty="0">
                <a:solidFill>
                  <a:srgbClr val="0070C0"/>
                </a:solidFill>
              </a:rPr>
              <a:t>, with decreasing ability.</a:t>
            </a:r>
          </a:p>
          <a:p>
            <a:pPr lvl="1"/>
            <a:r>
              <a:rPr lang="en-GB" dirty="0">
                <a:solidFill>
                  <a:srgbClr val="0070C0"/>
                </a:solidFill>
              </a:rPr>
              <a:t>Neuman focusses on prevention of stress and maintaining a stable environment which may not apply to many people with progressive deteriorating conditions.</a:t>
            </a:r>
          </a:p>
          <a:p>
            <a:pPr lvl="1"/>
            <a:r>
              <a:rPr lang="en-GB" dirty="0">
                <a:solidFill>
                  <a:srgbClr val="0070C0"/>
                </a:solidFill>
              </a:rPr>
              <a:t>Roy focusses on adaptation to environmental stimuli which may not apply to people with limited ability to adapt to their environment.</a:t>
            </a:r>
          </a:p>
          <a:p>
            <a:endParaRPr lang="en-GB" dirty="0">
              <a:solidFill>
                <a:srgbClr val="0070C0"/>
              </a:solidFill>
            </a:endParaRPr>
          </a:p>
        </p:txBody>
      </p:sp>
    </p:spTree>
    <p:extLst>
      <p:ext uri="{BB962C8B-B14F-4D97-AF65-F5344CB8AC3E}">
        <p14:creationId xmlns:p14="http://schemas.microsoft.com/office/powerpoint/2010/main" val="1772243629"/>
      </p:ext>
    </p:extLst>
  </p:cSld>
  <p:clrMapOvr>
    <a:masterClrMapping/>
  </p:clrMapOvr>
  <mc:AlternateContent xmlns:mc="http://schemas.openxmlformats.org/markup-compatibility/2006" xmlns:p14="http://schemas.microsoft.com/office/powerpoint/2010/main">
    <mc:Choice Requires="p14">
      <p:transition spd="slow" p14:dur="2000" advTm="326435"/>
    </mc:Choice>
    <mc:Fallback xmlns="">
      <p:transition spd="slow" advTm="32643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2B6F3-A940-83A4-CF1D-2B946033D2EA}"/>
              </a:ext>
            </a:extLst>
          </p:cNvPr>
          <p:cNvSpPr>
            <a:spLocks noGrp="1"/>
          </p:cNvSpPr>
          <p:nvPr>
            <p:ph type="title"/>
          </p:nvPr>
        </p:nvSpPr>
        <p:spPr/>
        <p:txBody>
          <a:bodyPr/>
          <a:lstStyle/>
          <a:p>
            <a:pPr algn="ctr"/>
            <a:r>
              <a:rPr lang="en-GB" b="1" dirty="0">
                <a:solidFill>
                  <a:srgbClr val="0070C0"/>
                </a:solidFill>
              </a:rPr>
              <a:t>Summary Rationale for RLT Choice</a:t>
            </a:r>
          </a:p>
        </p:txBody>
      </p:sp>
      <p:sp>
        <p:nvSpPr>
          <p:cNvPr id="3" name="Content Placeholder 2">
            <a:extLst>
              <a:ext uri="{FF2B5EF4-FFF2-40B4-BE49-F238E27FC236}">
                <a16:creationId xmlns:a16="http://schemas.microsoft.com/office/drawing/2014/main" id="{D1D472B2-7B4B-90FA-7E51-CE145FCC4E9F}"/>
              </a:ext>
            </a:extLst>
          </p:cNvPr>
          <p:cNvSpPr>
            <a:spLocks noGrp="1"/>
          </p:cNvSpPr>
          <p:nvPr>
            <p:ph idx="1"/>
          </p:nvPr>
        </p:nvSpPr>
        <p:spPr>
          <a:xfrm>
            <a:off x="214604" y="2015732"/>
            <a:ext cx="11709917" cy="3450613"/>
          </a:xfrm>
        </p:spPr>
        <p:txBody>
          <a:bodyPr/>
          <a:lstStyle/>
          <a:p>
            <a:r>
              <a:rPr lang="en-GB" dirty="0">
                <a:solidFill>
                  <a:srgbClr val="0070C0"/>
                </a:solidFill>
              </a:rPr>
              <a:t>RLT may be more suited to conceptualising a framework for care for </a:t>
            </a:r>
            <a:r>
              <a:rPr lang="en-GB" dirty="0" err="1">
                <a:solidFill>
                  <a:srgbClr val="0070C0"/>
                </a:solidFill>
              </a:rPr>
              <a:t>PwNDDs</a:t>
            </a:r>
            <a:r>
              <a:rPr lang="en-GB" dirty="0">
                <a:solidFill>
                  <a:srgbClr val="0070C0"/>
                </a:solidFill>
              </a:rPr>
              <a:t> due to a focus on an individual’s ability to perform Als, and its recognition of the influence of environment on AL performance and its emphasis on maximising independence.</a:t>
            </a:r>
          </a:p>
          <a:p>
            <a:r>
              <a:rPr lang="en-GB" dirty="0">
                <a:solidFill>
                  <a:srgbClr val="0070C0"/>
                </a:solidFill>
              </a:rPr>
              <a:t>This is an opinion shared among the collaborative team involved in developing this model, and this course, but is arguable, and students are encouraged to explore other models to help formulate their own view. </a:t>
            </a:r>
          </a:p>
          <a:p>
            <a:endParaRPr lang="en-GB" dirty="0"/>
          </a:p>
        </p:txBody>
      </p:sp>
    </p:spTree>
    <p:extLst>
      <p:ext uri="{BB962C8B-B14F-4D97-AF65-F5344CB8AC3E}">
        <p14:creationId xmlns:p14="http://schemas.microsoft.com/office/powerpoint/2010/main" val="838059323"/>
      </p:ext>
    </p:extLst>
  </p:cSld>
  <p:clrMapOvr>
    <a:masterClrMapping/>
  </p:clrMapOvr>
  <mc:AlternateContent xmlns:mc="http://schemas.openxmlformats.org/markup-compatibility/2006" xmlns:p14="http://schemas.microsoft.com/office/powerpoint/2010/main">
    <mc:Choice Requires="p14">
      <p:transition spd="slow" p14:dur="2000" advTm="81884"/>
    </mc:Choice>
    <mc:Fallback xmlns="">
      <p:transition spd="slow" advTm="8188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E0936-057E-436D-92BC-72CA195461B5}"/>
              </a:ext>
            </a:extLst>
          </p:cNvPr>
          <p:cNvSpPr>
            <a:spLocks noGrp="1"/>
          </p:cNvSpPr>
          <p:nvPr>
            <p:ph type="title"/>
          </p:nvPr>
        </p:nvSpPr>
        <p:spPr/>
        <p:txBody>
          <a:bodyPr/>
          <a:lstStyle/>
          <a:p>
            <a:r>
              <a:rPr lang="en-GB" b="1" dirty="0">
                <a:solidFill>
                  <a:srgbClr val="0070C0"/>
                </a:solidFill>
              </a:rPr>
              <a:t>Activities of living</a:t>
            </a:r>
          </a:p>
        </p:txBody>
      </p:sp>
      <p:sp>
        <p:nvSpPr>
          <p:cNvPr id="3" name="Content Placeholder 2">
            <a:extLst>
              <a:ext uri="{FF2B5EF4-FFF2-40B4-BE49-F238E27FC236}">
                <a16:creationId xmlns:a16="http://schemas.microsoft.com/office/drawing/2014/main" id="{EB2C6D2D-13F5-443A-82B8-F33475DD6106}"/>
              </a:ext>
            </a:extLst>
          </p:cNvPr>
          <p:cNvSpPr>
            <a:spLocks noGrp="1"/>
          </p:cNvSpPr>
          <p:nvPr>
            <p:ph sz="half" idx="1"/>
          </p:nvPr>
        </p:nvSpPr>
        <p:spPr/>
        <p:txBody>
          <a:bodyPr>
            <a:normAutofit lnSpcReduction="10000"/>
          </a:bodyPr>
          <a:lstStyle/>
          <a:p>
            <a:r>
              <a:rPr lang="en-GB" dirty="0">
                <a:solidFill>
                  <a:srgbClr val="0070C0"/>
                </a:solidFill>
                <a:latin typeface="-apple-system"/>
              </a:rPr>
              <a:t>M</a:t>
            </a:r>
            <a:r>
              <a:rPr lang="en-GB" b="0" i="0" dirty="0">
                <a:solidFill>
                  <a:srgbClr val="0070C0"/>
                </a:solidFill>
                <a:effectLst/>
                <a:latin typeface="-apple-system"/>
              </a:rPr>
              <a:t>aintaining a safe environment, </a:t>
            </a:r>
          </a:p>
          <a:p>
            <a:r>
              <a:rPr lang="en-GB" b="0" i="0" dirty="0">
                <a:solidFill>
                  <a:srgbClr val="0070C0"/>
                </a:solidFill>
                <a:effectLst/>
                <a:latin typeface="-apple-system"/>
              </a:rPr>
              <a:t>communicating </a:t>
            </a:r>
          </a:p>
          <a:p>
            <a:r>
              <a:rPr lang="en-GB" dirty="0">
                <a:solidFill>
                  <a:srgbClr val="0070C0"/>
                </a:solidFill>
                <a:latin typeface="-apple-system"/>
              </a:rPr>
              <a:t>B</a:t>
            </a:r>
            <a:r>
              <a:rPr lang="en-GB" b="0" i="0" dirty="0">
                <a:solidFill>
                  <a:srgbClr val="0070C0"/>
                </a:solidFill>
                <a:effectLst/>
                <a:latin typeface="-apple-system"/>
              </a:rPr>
              <a:t>reathing </a:t>
            </a:r>
          </a:p>
          <a:p>
            <a:r>
              <a:rPr lang="en-GB" dirty="0">
                <a:solidFill>
                  <a:srgbClr val="0070C0"/>
                </a:solidFill>
                <a:latin typeface="-apple-system"/>
              </a:rPr>
              <a:t>E</a:t>
            </a:r>
            <a:r>
              <a:rPr lang="en-GB" b="0" i="0" dirty="0">
                <a:solidFill>
                  <a:srgbClr val="0070C0"/>
                </a:solidFill>
                <a:effectLst/>
                <a:latin typeface="-apple-system"/>
              </a:rPr>
              <a:t>ating and drinking</a:t>
            </a:r>
          </a:p>
          <a:p>
            <a:r>
              <a:rPr lang="en-GB" dirty="0">
                <a:solidFill>
                  <a:srgbClr val="0070C0"/>
                </a:solidFill>
                <a:latin typeface="-apple-system"/>
              </a:rPr>
              <a:t>E</a:t>
            </a:r>
            <a:r>
              <a:rPr lang="en-GB" b="0" i="0" dirty="0">
                <a:solidFill>
                  <a:srgbClr val="0070C0"/>
                </a:solidFill>
                <a:effectLst/>
                <a:latin typeface="-apple-system"/>
              </a:rPr>
              <a:t>liminating </a:t>
            </a:r>
          </a:p>
          <a:p>
            <a:r>
              <a:rPr lang="en-GB" dirty="0">
                <a:solidFill>
                  <a:srgbClr val="0070C0"/>
                </a:solidFill>
                <a:latin typeface="-apple-system"/>
              </a:rPr>
              <a:t>P</a:t>
            </a:r>
            <a:r>
              <a:rPr lang="en-GB" b="0" i="0" dirty="0">
                <a:solidFill>
                  <a:srgbClr val="0070C0"/>
                </a:solidFill>
                <a:effectLst/>
                <a:latin typeface="-apple-system"/>
              </a:rPr>
              <a:t>ersonal cleansing and dressing</a:t>
            </a:r>
          </a:p>
          <a:p>
            <a:pPr marL="0" indent="0">
              <a:buNone/>
            </a:pPr>
            <a:r>
              <a:rPr lang="en-GB" b="0" i="0" dirty="0">
                <a:solidFill>
                  <a:srgbClr val="0070C0"/>
                </a:solidFill>
                <a:effectLst/>
                <a:latin typeface="-apple-system"/>
              </a:rPr>
              <a:t> </a:t>
            </a:r>
            <a:endParaRPr lang="en-GB" dirty="0">
              <a:solidFill>
                <a:srgbClr val="0070C0"/>
              </a:solidFill>
            </a:endParaRPr>
          </a:p>
        </p:txBody>
      </p:sp>
      <p:sp>
        <p:nvSpPr>
          <p:cNvPr id="4" name="Content Placeholder 3">
            <a:extLst>
              <a:ext uri="{FF2B5EF4-FFF2-40B4-BE49-F238E27FC236}">
                <a16:creationId xmlns:a16="http://schemas.microsoft.com/office/drawing/2014/main" id="{A205F9B2-91FD-4867-891A-C445E979E462}"/>
              </a:ext>
            </a:extLst>
          </p:cNvPr>
          <p:cNvSpPr>
            <a:spLocks noGrp="1"/>
          </p:cNvSpPr>
          <p:nvPr>
            <p:ph sz="half" idx="2"/>
          </p:nvPr>
        </p:nvSpPr>
        <p:spPr>
          <a:xfrm>
            <a:off x="6172200" y="1825625"/>
            <a:ext cx="5181600" cy="3003550"/>
          </a:xfrm>
        </p:spPr>
        <p:txBody>
          <a:bodyPr>
            <a:normAutofit lnSpcReduction="10000"/>
          </a:bodyPr>
          <a:lstStyle/>
          <a:p>
            <a:r>
              <a:rPr lang="en-GB" dirty="0">
                <a:solidFill>
                  <a:srgbClr val="0070C0"/>
                </a:solidFill>
                <a:latin typeface="-apple-system"/>
              </a:rPr>
              <a:t>C</a:t>
            </a:r>
            <a:r>
              <a:rPr lang="en-GB" b="0" i="0" dirty="0">
                <a:solidFill>
                  <a:srgbClr val="0070C0"/>
                </a:solidFill>
                <a:effectLst/>
                <a:latin typeface="-apple-system"/>
              </a:rPr>
              <a:t>ontrolling body temperature </a:t>
            </a:r>
          </a:p>
          <a:p>
            <a:r>
              <a:rPr lang="en-GB" b="0" i="0" dirty="0">
                <a:solidFill>
                  <a:srgbClr val="0070C0"/>
                </a:solidFill>
                <a:effectLst/>
                <a:latin typeface="-apple-system"/>
              </a:rPr>
              <a:t>Mobilising</a:t>
            </a:r>
          </a:p>
          <a:p>
            <a:r>
              <a:rPr lang="en-GB" dirty="0">
                <a:solidFill>
                  <a:srgbClr val="0070C0"/>
                </a:solidFill>
                <a:latin typeface="-apple-system"/>
              </a:rPr>
              <a:t>W</a:t>
            </a:r>
            <a:r>
              <a:rPr lang="en-GB" b="0" i="0" dirty="0">
                <a:solidFill>
                  <a:srgbClr val="0070C0"/>
                </a:solidFill>
                <a:effectLst/>
                <a:latin typeface="-apple-system"/>
              </a:rPr>
              <a:t>orking and playing</a:t>
            </a:r>
          </a:p>
          <a:p>
            <a:r>
              <a:rPr lang="en-GB" dirty="0">
                <a:solidFill>
                  <a:srgbClr val="0070C0"/>
                </a:solidFill>
                <a:latin typeface="-apple-system"/>
              </a:rPr>
              <a:t>E</a:t>
            </a:r>
            <a:r>
              <a:rPr lang="en-GB" b="0" i="0" dirty="0">
                <a:solidFill>
                  <a:srgbClr val="0070C0"/>
                </a:solidFill>
                <a:effectLst/>
                <a:latin typeface="-apple-system"/>
              </a:rPr>
              <a:t>xpressing sexuality </a:t>
            </a:r>
          </a:p>
          <a:p>
            <a:r>
              <a:rPr lang="en-GB" dirty="0">
                <a:solidFill>
                  <a:srgbClr val="0070C0"/>
                </a:solidFill>
                <a:latin typeface="-apple-system"/>
              </a:rPr>
              <a:t>S</a:t>
            </a:r>
            <a:r>
              <a:rPr lang="en-GB" b="0" i="0" dirty="0">
                <a:solidFill>
                  <a:srgbClr val="0070C0"/>
                </a:solidFill>
                <a:effectLst/>
                <a:latin typeface="-apple-system"/>
              </a:rPr>
              <a:t>leeping </a:t>
            </a:r>
          </a:p>
          <a:p>
            <a:r>
              <a:rPr lang="en-GB" dirty="0">
                <a:solidFill>
                  <a:srgbClr val="0070C0"/>
                </a:solidFill>
                <a:latin typeface="-apple-system"/>
              </a:rPr>
              <a:t>D</a:t>
            </a:r>
            <a:r>
              <a:rPr lang="en-GB" b="0" i="0" dirty="0">
                <a:solidFill>
                  <a:srgbClr val="0070C0"/>
                </a:solidFill>
                <a:effectLst/>
                <a:latin typeface="-apple-system"/>
              </a:rPr>
              <a:t>ying. </a:t>
            </a:r>
            <a:endParaRPr lang="en-GB" dirty="0">
              <a:solidFill>
                <a:srgbClr val="0070C0"/>
              </a:solidFill>
            </a:endParaRPr>
          </a:p>
        </p:txBody>
      </p:sp>
      <p:pic>
        <p:nvPicPr>
          <p:cNvPr id="1026" name="Picture 2" descr="The Roper-Logan-Tierney Model of Nursing: Based on Activities of Living, 1e  : Roper MPhil RGN RSCN RNT, Nancy, Logan MA DNS(Educ) RGN RNT, Winifred W.,  Tierney BSc(SocScNurs) PhD RGN, Alison J.: Amazon.co.uk:">
            <a:extLst>
              <a:ext uri="{FF2B5EF4-FFF2-40B4-BE49-F238E27FC236}">
                <a16:creationId xmlns:a16="http://schemas.microsoft.com/office/drawing/2014/main" id="{EA59C4C0-0F9D-413E-826A-031032DDC2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12350" y="3490912"/>
            <a:ext cx="1714500" cy="2676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1315854"/>
      </p:ext>
    </p:extLst>
  </p:cSld>
  <p:clrMapOvr>
    <a:masterClrMapping/>
  </p:clrMapOvr>
  <mc:AlternateContent xmlns:mc="http://schemas.openxmlformats.org/markup-compatibility/2006" xmlns:p14="http://schemas.microsoft.com/office/powerpoint/2010/main">
    <mc:Choice Requires="p14">
      <p:transition spd="slow" p14:dur="2000" advTm="170151"/>
    </mc:Choice>
    <mc:Fallback xmlns="">
      <p:transition spd="slow" advTm="17015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1498F-ED2D-43BE-BD39-2EFF4CD34B21}"/>
              </a:ext>
            </a:extLst>
          </p:cNvPr>
          <p:cNvSpPr>
            <a:spLocks noGrp="1"/>
          </p:cNvSpPr>
          <p:nvPr>
            <p:ph type="title"/>
          </p:nvPr>
        </p:nvSpPr>
        <p:spPr>
          <a:xfrm>
            <a:off x="630936" y="373380"/>
            <a:ext cx="4818888" cy="1481328"/>
          </a:xfrm>
        </p:spPr>
        <p:txBody>
          <a:bodyPr anchor="b">
            <a:normAutofit/>
          </a:bodyPr>
          <a:lstStyle/>
          <a:p>
            <a:r>
              <a:rPr lang="en-GB" sz="5400" b="1" dirty="0">
                <a:solidFill>
                  <a:srgbClr val="0070C0"/>
                </a:solidFill>
              </a:rPr>
              <a:t>Lifespan</a:t>
            </a:r>
          </a:p>
        </p:txBody>
      </p:sp>
      <p:sp>
        <p:nvSpPr>
          <p:cNvPr id="3" name="Content Placeholder 2">
            <a:extLst>
              <a:ext uri="{FF2B5EF4-FFF2-40B4-BE49-F238E27FC236}">
                <a16:creationId xmlns:a16="http://schemas.microsoft.com/office/drawing/2014/main" id="{70103B7F-A688-49FE-9313-301D8D93AE28}"/>
              </a:ext>
            </a:extLst>
          </p:cNvPr>
          <p:cNvSpPr>
            <a:spLocks noGrp="1"/>
          </p:cNvSpPr>
          <p:nvPr>
            <p:ph idx="1"/>
          </p:nvPr>
        </p:nvSpPr>
        <p:spPr>
          <a:xfrm>
            <a:off x="630936" y="2660904"/>
            <a:ext cx="4818888" cy="3547872"/>
          </a:xfrm>
        </p:spPr>
        <p:txBody>
          <a:bodyPr anchor="t">
            <a:normAutofit/>
          </a:bodyPr>
          <a:lstStyle/>
          <a:p>
            <a:r>
              <a:rPr lang="en-GB" sz="2200">
                <a:solidFill>
                  <a:srgbClr val="0070C0"/>
                </a:solidFill>
              </a:rPr>
              <a:t>Relevance of a lifespan continuum to care for people with Neurodegenerative disorders.</a:t>
            </a:r>
          </a:p>
        </p:txBody>
      </p:sp>
      <p:pic>
        <p:nvPicPr>
          <p:cNvPr id="3076" name="Picture 4" descr="“As you go up in the income distribution, life expectancy continues to increase, at every point in the income distribution,” Michael Stepner says.">
            <a:extLst>
              <a:ext uri="{FF2B5EF4-FFF2-40B4-BE49-F238E27FC236}">
                <a16:creationId xmlns:a16="http://schemas.microsoft.com/office/drawing/2014/main" id="{50870637-CC57-41EC-8696-6CC02C5ED3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2640" y="804418"/>
            <a:ext cx="5564888" cy="31369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508B4C7-94A1-4089-A22A-0C19DCDF73BF}"/>
              </a:ext>
            </a:extLst>
          </p:cNvPr>
          <p:cNvSpPr txBox="1"/>
          <p:nvPr/>
        </p:nvSpPr>
        <p:spPr>
          <a:xfrm>
            <a:off x="5882640" y="4099405"/>
            <a:ext cx="6096000" cy="646331"/>
          </a:xfrm>
          <a:prstGeom prst="rect">
            <a:avLst/>
          </a:prstGeom>
          <a:noFill/>
        </p:spPr>
        <p:txBody>
          <a:bodyPr wrap="square">
            <a:spAutoFit/>
          </a:bodyPr>
          <a:lstStyle/>
          <a:p>
            <a:r>
              <a:rPr lang="en-GB" dirty="0">
                <a:solidFill>
                  <a:srgbClr val="0070C0"/>
                </a:solidFill>
                <a:hlinkClick r:id="rId3">
                  <a:extLst>
                    <a:ext uri="{A12FA001-AC4F-418D-AE19-62706E023703}">
                      <ahyp:hlinkClr xmlns:ahyp="http://schemas.microsoft.com/office/drawing/2018/hyperlinkcolor" val="tx"/>
                    </a:ext>
                  </a:extLst>
                </a:hlinkClick>
              </a:rPr>
              <a:t>https://news.mit.edu/2016/study-rich-poor-huge-mortality-gap-us-0411</a:t>
            </a:r>
            <a:r>
              <a:rPr lang="en-GB" dirty="0">
                <a:solidFill>
                  <a:srgbClr val="0070C0"/>
                </a:solidFill>
              </a:rPr>
              <a:t>   Visited 26 08 2022</a:t>
            </a:r>
          </a:p>
        </p:txBody>
      </p:sp>
    </p:spTree>
    <p:extLst>
      <p:ext uri="{BB962C8B-B14F-4D97-AF65-F5344CB8AC3E}">
        <p14:creationId xmlns:p14="http://schemas.microsoft.com/office/powerpoint/2010/main" val="768336034"/>
      </p:ext>
    </p:extLst>
  </p:cSld>
  <p:clrMapOvr>
    <a:masterClrMapping/>
  </p:clrMapOvr>
  <mc:AlternateContent xmlns:mc="http://schemas.openxmlformats.org/markup-compatibility/2006" xmlns:p14="http://schemas.microsoft.com/office/powerpoint/2010/main">
    <mc:Choice Requires="p14">
      <p:transition spd="slow" p14:dur="2000" advTm="131320"/>
    </mc:Choice>
    <mc:Fallback xmlns="">
      <p:transition spd="slow" advTm="1313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0ABAC-2C56-45A0-98CC-4D64A58F5175}"/>
              </a:ext>
            </a:extLst>
          </p:cNvPr>
          <p:cNvSpPr>
            <a:spLocks noGrp="1"/>
          </p:cNvSpPr>
          <p:nvPr>
            <p:ph type="title"/>
          </p:nvPr>
        </p:nvSpPr>
        <p:spPr/>
        <p:txBody>
          <a:bodyPr/>
          <a:lstStyle/>
          <a:p>
            <a:r>
              <a:rPr lang="en-GB" dirty="0">
                <a:solidFill>
                  <a:srgbClr val="0070C0"/>
                </a:solidFill>
              </a:rPr>
              <a:t>Dependence - Independence</a:t>
            </a:r>
          </a:p>
        </p:txBody>
      </p:sp>
      <p:sp>
        <p:nvSpPr>
          <p:cNvPr id="3" name="Content Placeholder 2">
            <a:extLst>
              <a:ext uri="{FF2B5EF4-FFF2-40B4-BE49-F238E27FC236}">
                <a16:creationId xmlns:a16="http://schemas.microsoft.com/office/drawing/2014/main" id="{6D7CB992-FECF-448F-AA52-F2F2A7AC118E}"/>
              </a:ext>
            </a:extLst>
          </p:cNvPr>
          <p:cNvSpPr>
            <a:spLocks noGrp="1"/>
          </p:cNvSpPr>
          <p:nvPr>
            <p:ph idx="1"/>
          </p:nvPr>
        </p:nvSpPr>
        <p:spPr>
          <a:xfrm>
            <a:off x="838200" y="1825625"/>
            <a:ext cx="5257800" cy="4351338"/>
          </a:xfrm>
        </p:spPr>
        <p:txBody>
          <a:bodyPr>
            <a:normAutofit lnSpcReduction="10000"/>
          </a:bodyPr>
          <a:lstStyle/>
          <a:p>
            <a:r>
              <a:rPr lang="en-GB" dirty="0">
                <a:solidFill>
                  <a:srgbClr val="0070C0"/>
                </a:solidFill>
              </a:rPr>
              <a:t>How do we measure dependence and independence?</a:t>
            </a:r>
          </a:p>
          <a:p>
            <a:r>
              <a:rPr lang="en-GB" dirty="0">
                <a:solidFill>
                  <a:srgbClr val="0070C0"/>
                </a:solidFill>
              </a:rPr>
              <a:t>To what extent are you independent regarding maintaining a safe environment?</a:t>
            </a:r>
          </a:p>
          <a:p>
            <a:r>
              <a:rPr lang="en-GB" dirty="0">
                <a:solidFill>
                  <a:srgbClr val="0070C0"/>
                </a:solidFill>
              </a:rPr>
              <a:t>Communicating?</a:t>
            </a:r>
          </a:p>
          <a:p>
            <a:r>
              <a:rPr lang="en-GB" dirty="0">
                <a:solidFill>
                  <a:srgbClr val="0070C0"/>
                </a:solidFill>
              </a:rPr>
              <a:t>Breathing?</a:t>
            </a:r>
          </a:p>
          <a:p>
            <a:r>
              <a:rPr lang="en-GB" dirty="0">
                <a:solidFill>
                  <a:srgbClr val="0070C0"/>
                </a:solidFill>
              </a:rPr>
              <a:t>Mobilizing?</a:t>
            </a:r>
          </a:p>
          <a:p>
            <a:r>
              <a:rPr lang="en-GB" dirty="0">
                <a:solidFill>
                  <a:srgbClr val="0070C0"/>
                </a:solidFill>
              </a:rPr>
              <a:t>Washing and dressing?</a:t>
            </a:r>
          </a:p>
          <a:p>
            <a:r>
              <a:rPr lang="en-GB" dirty="0">
                <a:solidFill>
                  <a:srgbClr val="0070C0"/>
                </a:solidFill>
              </a:rPr>
              <a:t>Sleeping?</a:t>
            </a:r>
          </a:p>
          <a:p>
            <a:endParaRPr lang="en-GB" dirty="0">
              <a:solidFill>
                <a:srgbClr val="0070C0"/>
              </a:solidFill>
            </a:endParaRPr>
          </a:p>
        </p:txBody>
      </p:sp>
      <p:sp>
        <p:nvSpPr>
          <p:cNvPr id="4" name="Arrow: Left-Right 3">
            <a:extLst>
              <a:ext uri="{FF2B5EF4-FFF2-40B4-BE49-F238E27FC236}">
                <a16:creationId xmlns:a16="http://schemas.microsoft.com/office/drawing/2014/main" id="{A3860099-B9AA-45B9-9042-E7418DC815A6}"/>
              </a:ext>
            </a:extLst>
          </p:cNvPr>
          <p:cNvSpPr/>
          <p:nvPr/>
        </p:nvSpPr>
        <p:spPr>
          <a:xfrm>
            <a:off x="7446714" y="5477212"/>
            <a:ext cx="2257425" cy="43815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70C0"/>
              </a:solidFill>
            </a:endParaRPr>
          </a:p>
        </p:txBody>
      </p:sp>
      <p:sp>
        <p:nvSpPr>
          <p:cNvPr id="5" name="TextBox 4">
            <a:extLst>
              <a:ext uri="{FF2B5EF4-FFF2-40B4-BE49-F238E27FC236}">
                <a16:creationId xmlns:a16="http://schemas.microsoft.com/office/drawing/2014/main" id="{9AABC7F4-F9B7-4AB7-9718-CEE9316B8CED}"/>
              </a:ext>
            </a:extLst>
          </p:cNvPr>
          <p:cNvSpPr txBox="1"/>
          <p:nvPr/>
        </p:nvSpPr>
        <p:spPr>
          <a:xfrm>
            <a:off x="5838825" y="5477212"/>
            <a:ext cx="1381125" cy="369332"/>
          </a:xfrm>
          <a:prstGeom prst="rect">
            <a:avLst/>
          </a:prstGeom>
          <a:noFill/>
        </p:spPr>
        <p:txBody>
          <a:bodyPr wrap="square" rtlCol="0">
            <a:spAutoFit/>
          </a:bodyPr>
          <a:lstStyle/>
          <a:p>
            <a:r>
              <a:rPr lang="en-GB" dirty="0">
                <a:solidFill>
                  <a:srgbClr val="0070C0"/>
                </a:solidFill>
              </a:rPr>
              <a:t>Dependence</a:t>
            </a:r>
          </a:p>
        </p:txBody>
      </p:sp>
      <p:sp>
        <p:nvSpPr>
          <p:cNvPr id="6" name="TextBox 5">
            <a:extLst>
              <a:ext uri="{FF2B5EF4-FFF2-40B4-BE49-F238E27FC236}">
                <a16:creationId xmlns:a16="http://schemas.microsoft.com/office/drawing/2014/main" id="{82CA8AA9-B037-45D6-8D7A-28DDBC01D79B}"/>
              </a:ext>
            </a:extLst>
          </p:cNvPr>
          <p:cNvSpPr txBox="1"/>
          <p:nvPr/>
        </p:nvSpPr>
        <p:spPr>
          <a:xfrm>
            <a:off x="10020300" y="5511621"/>
            <a:ext cx="1657350" cy="369332"/>
          </a:xfrm>
          <a:prstGeom prst="rect">
            <a:avLst/>
          </a:prstGeom>
          <a:noFill/>
        </p:spPr>
        <p:txBody>
          <a:bodyPr wrap="square" rtlCol="0">
            <a:spAutoFit/>
          </a:bodyPr>
          <a:lstStyle/>
          <a:p>
            <a:r>
              <a:rPr lang="en-GB" dirty="0">
                <a:solidFill>
                  <a:srgbClr val="0070C0"/>
                </a:solidFill>
              </a:rPr>
              <a:t>Independence</a:t>
            </a:r>
          </a:p>
        </p:txBody>
      </p:sp>
    </p:spTree>
    <p:extLst>
      <p:ext uri="{BB962C8B-B14F-4D97-AF65-F5344CB8AC3E}">
        <p14:creationId xmlns:p14="http://schemas.microsoft.com/office/powerpoint/2010/main" val="348813232"/>
      </p:ext>
    </p:extLst>
  </p:cSld>
  <p:clrMapOvr>
    <a:masterClrMapping/>
  </p:clrMapOvr>
  <mc:AlternateContent xmlns:mc="http://schemas.openxmlformats.org/markup-compatibility/2006" xmlns:p14="http://schemas.microsoft.com/office/powerpoint/2010/main">
    <mc:Choice Requires="p14">
      <p:transition spd="slow" p14:dur="2000" advTm="419798"/>
    </mc:Choice>
    <mc:Fallback xmlns="">
      <p:transition spd="slow" advTm="41979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6446860E-5E5F-4F14-9768-F150E5C45D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3680" y="670560"/>
            <a:ext cx="9601200" cy="5628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0334405"/>
      </p:ext>
    </p:extLst>
  </p:cSld>
  <p:clrMapOvr>
    <a:masterClrMapping/>
  </p:clrMapOvr>
  <mc:AlternateContent xmlns:mc="http://schemas.openxmlformats.org/markup-compatibility/2006" xmlns:p14="http://schemas.microsoft.com/office/powerpoint/2010/main">
    <mc:Choice Requires="p14">
      <p:transition spd="slow" p14:dur="2000" advTm="187722"/>
    </mc:Choice>
    <mc:Fallback xmlns="">
      <p:transition spd="slow" advTm="18772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06773D-E968-FD50-6624-5EFB166E40CB}"/>
              </a:ext>
            </a:extLst>
          </p:cNvPr>
          <p:cNvSpPr>
            <a:spLocks noGrp="1"/>
          </p:cNvSpPr>
          <p:nvPr>
            <p:ph type="title"/>
          </p:nvPr>
        </p:nvSpPr>
        <p:spPr>
          <a:xfrm>
            <a:off x="838200" y="365125"/>
            <a:ext cx="10515600" cy="633251"/>
          </a:xfrm>
        </p:spPr>
        <p:txBody>
          <a:bodyPr>
            <a:normAutofit fontScale="90000"/>
          </a:bodyPr>
          <a:lstStyle/>
          <a:p>
            <a:r>
              <a:rPr lang="en-GB" b="1" dirty="0">
                <a:solidFill>
                  <a:srgbClr val="0070C0"/>
                </a:solidFill>
              </a:rPr>
              <a:t>Meanwhile –</a:t>
            </a:r>
          </a:p>
        </p:txBody>
      </p:sp>
      <p:sp>
        <p:nvSpPr>
          <p:cNvPr id="3" name="Content Placeholder 2">
            <a:extLst>
              <a:ext uri="{FF2B5EF4-FFF2-40B4-BE49-F238E27FC236}">
                <a16:creationId xmlns:a16="http://schemas.microsoft.com/office/drawing/2014/main" id="{D4616F93-0A62-0041-B59E-B88E54C14142}"/>
              </a:ext>
            </a:extLst>
          </p:cNvPr>
          <p:cNvSpPr>
            <a:spLocks noGrp="1"/>
          </p:cNvSpPr>
          <p:nvPr>
            <p:ph idx="1"/>
          </p:nvPr>
        </p:nvSpPr>
        <p:spPr>
          <a:xfrm>
            <a:off x="399661" y="1253331"/>
            <a:ext cx="7204788" cy="4351338"/>
          </a:xfrm>
        </p:spPr>
        <p:txBody>
          <a:bodyPr>
            <a:normAutofit lnSpcReduction="10000"/>
          </a:bodyPr>
          <a:lstStyle/>
          <a:p>
            <a:r>
              <a:rPr lang="en-GB" dirty="0">
                <a:solidFill>
                  <a:srgbClr val="0070C0"/>
                </a:solidFill>
              </a:rPr>
              <a:t>Have a look through this guide to caregiving for people with motor neurone disease.</a:t>
            </a:r>
          </a:p>
          <a:p>
            <a:r>
              <a:rPr lang="en-GB" dirty="0">
                <a:solidFill>
                  <a:srgbClr val="0070C0"/>
                </a:solidFill>
              </a:rPr>
              <a:t>It doesn’t follow a particular nursing model, but is fairly comprehensive- and helps think about caregiving for people with NDDs, not only MND:</a:t>
            </a:r>
          </a:p>
          <a:p>
            <a:r>
              <a:rPr lang="en-GB" dirty="0">
                <a:solidFill>
                  <a:srgbClr val="0070C0"/>
                </a:solidFill>
              </a:rPr>
              <a:t>Motor Neurone Disease Association (2021)Caring for a person with MND: a guide for </a:t>
            </a:r>
            <a:r>
              <a:rPr lang="en-GB" dirty="0" err="1">
                <a:solidFill>
                  <a:srgbClr val="0070C0"/>
                </a:solidFill>
              </a:rPr>
              <a:t>careworkers</a:t>
            </a:r>
            <a:r>
              <a:rPr lang="en-GB" dirty="0">
                <a:solidFill>
                  <a:srgbClr val="0070C0"/>
                </a:solidFill>
              </a:rPr>
              <a:t>,  https://www.parkinson.org/library/fact-sheets/occupational-therapy</a:t>
            </a:r>
          </a:p>
        </p:txBody>
      </p:sp>
      <p:pic>
        <p:nvPicPr>
          <p:cNvPr id="5" name="Picture 4">
            <a:extLst>
              <a:ext uri="{FF2B5EF4-FFF2-40B4-BE49-F238E27FC236}">
                <a16:creationId xmlns:a16="http://schemas.microsoft.com/office/drawing/2014/main" id="{5364CCCA-2D0D-868F-BE53-AFE006B87EAA}"/>
              </a:ext>
            </a:extLst>
          </p:cNvPr>
          <p:cNvPicPr>
            <a:picLocks noChangeAspect="1"/>
          </p:cNvPicPr>
          <p:nvPr/>
        </p:nvPicPr>
        <p:blipFill rotWithShape="1">
          <a:blip r:embed="rId2"/>
          <a:srcRect l="40905" t="21633" r="32194" b="9660"/>
          <a:stretch/>
        </p:blipFill>
        <p:spPr>
          <a:xfrm>
            <a:off x="7861039" y="681750"/>
            <a:ext cx="3279712" cy="4711961"/>
          </a:xfrm>
          <a:prstGeom prst="rect">
            <a:avLst/>
          </a:prstGeom>
        </p:spPr>
      </p:pic>
    </p:spTree>
    <p:extLst>
      <p:ext uri="{BB962C8B-B14F-4D97-AF65-F5344CB8AC3E}">
        <p14:creationId xmlns:p14="http://schemas.microsoft.com/office/powerpoint/2010/main" val="3237033720"/>
      </p:ext>
    </p:extLst>
  </p:cSld>
  <p:clrMapOvr>
    <a:masterClrMapping/>
  </p:clrMapOvr>
  <mc:AlternateContent xmlns:mc="http://schemas.openxmlformats.org/markup-compatibility/2006" xmlns:p14="http://schemas.microsoft.com/office/powerpoint/2010/main">
    <mc:Choice Requires="p14">
      <p:transition spd="slow" p14:dur="2000" advTm="113393"/>
    </mc:Choice>
    <mc:Fallback xmlns="">
      <p:transition spd="slow" advTm="11339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8757A-64D1-FE7B-75FA-94C5E61B022E}"/>
              </a:ext>
            </a:extLst>
          </p:cNvPr>
          <p:cNvSpPr>
            <a:spLocks noGrp="1"/>
          </p:cNvSpPr>
          <p:nvPr>
            <p:ph type="title"/>
          </p:nvPr>
        </p:nvSpPr>
        <p:spPr/>
        <p:txBody>
          <a:bodyPr/>
          <a:lstStyle/>
          <a:p>
            <a:r>
              <a:rPr lang="en-GB" b="1" dirty="0">
                <a:solidFill>
                  <a:srgbClr val="0070C0"/>
                </a:solidFill>
              </a:rPr>
              <a:t>Summary</a:t>
            </a:r>
          </a:p>
        </p:txBody>
      </p:sp>
      <p:sp>
        <p:nvSpPr>
          <p:cNvPr id="3" name="Content Placeholder 2">
            <a:extLst>
              <a:ext uri="{FF2B5EF4-FFF2-40B4-BE49-F238E27FC236}">
                <a16:creationId xmlns:a16="http://schemas.microsoft.com/office/drawing/2014/main" id="{2D8F9EDD-EB70-0CD9-7960-17EC40FB59BB}"/>
              </a:ext>
            </a:extLst>
          </p:cNvPr>
          <p:cNvSpPr>
            <a:spLocks noGrp="1"/>
          </p:cNvSpPr>
          <p:nvPr>
            <p:ph idx="1"/>
          </p:nvPr>
        </p:nvSpPr>
        <p:spPr/>
        <p:txBody>
          <a:bodyPr>
            <a:normAutofit lnSpcReduction="10000"/>
          </a:bodyPr>
          <a:lstStyle/>
          <a:p>
            <a:r>
              <a:rPr lang="en-GB" dirty="0">
                <a:solidFill>
                  <a:srgbClr val="0070C0"/>
                </a:solidFill>
              </a:rPr>
              <a:t>Reasons for </a:t>
            </a:r>
            <a:r>
              <a:rPr lang="en-GB" dirty="0" err="1">
                <a:solidFill>
                  <a:srgbClr val="0070C0"/>
                </a:solidFill>
              </a:rPr>
              <a:t>PwNDDs</a:t>
            </a:r>
            <a:r>
              <a:rPr lang="en-GB" dirty="0">
                <a:solidFill>
                  <a:srgbClr val="0070C0"/>
                </a:solidFill>
              </a:rPr>
              <a:t> to need long-term care are multi-faceted.</a:t>
            </a:r>
          </a:p>
          <a:p>
            <a:r>
              <a:rPr lang="en-GB" dirty="0">
                <a:solidFill>
                  <a:srgbClr val="0070C0"/>
                </a:solidFill>
              </a:rPr>
              <a:t>They include problems carrying out activities of living, and family care-giver needs and abilities.</a:t>
            </a:r>
          </a:p>
          <a:p>
            <a:r>
              <a:rPr lang="en-GB" dirty="0">
                <a:solidFill>
                  <a:srgbClr val="0070C0"/>
                </a:solidFill>
              </a:rPr>
              <a:t>Models of nursing help to structure assessment, planning, implementation and evaluation of care.</a:t>
            </a:r>
          </a:p>
          <a:p>
            <a:r>
              <a:rPr lang="en-GB" dirty="0">
                <a:solidFill>
                  <a:srgbClr val="0070C0"/>
                </a:solidFill>
              </a:rPr>
              <a:t>There are many models to choose from, and students should read about some, and consider what is helpful to their care experiences, and the individuals and families they encounter.</a:t>
            </a:r>
          </a:p>
          <a:p>
            <a:r>
              <a:rPr lang="en-GB" dirty="0">
                <a:solidFill>
                  <a:srgbClr val="0070C0"/>
                </a:solidFill>
              </a:rPr>
              <a:t>We have made a case for basing this module on the RLT Model which we have outlined in this lecture.</a:t>
            </a:r>
          </a:p>
        </p:txBody>
      </p:sp>
    </p:spTree>
    <p:extLst>
      <p:ext uri="{BB962C8B-B14F-4D97-AF65-F5344CB8AC3E}">
        <p14:creationId xmlns:p14="http://schemas.microsoft.com/office/powerpoint/2010/main" val="442909828"/>
      </p:ext>
    </p:extLst>
  </p:cSld>
  <p:clrMapOvr>
    <a:masterClrMapping/>
  </p:clrMapOvr>
  <mc:AlternateContent xmlns:mc="http://schemas.openxmlformats.org/markup-compatibility/2006" xmlns:p14="http://schemas.microsoft.com/office/powerpoint/2010/main">
    <mc:Choice Requires="p14">
      <p:transition spd="slow" p14:dur="2000" advTm="298014"/>
    </mc:Choice>
    <mc:Fallback xmlns="">
      <p:transition spd="slow" advTm="29801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F5866-5464-2554-B5F3-3D68B9688BE3}"/>
              </a:ext>
            </a:extLst>
          </p:cNvPr>
          <p:cNvSpPr>
            <a:spLocks noGrp="1"/>
          </p:cNvSpPr>
          <p:nvPr>
            <p:ph type="title"/>
          </p:nvPr>
        </p:nvSpPr>
        <p:spPr>
          <a:xfrm>
            <a:off x="838200" y="365125"/>
            <a:ext cx="10515600" cy="698467"/>
          </a:xfrm>
        </p:spPr>
        <p:txBody>
          <a:bodyPr/>
          <a:lstStyle/>
          <a:p>
            <a:r>
              <a:rPr lang="en-GB" b="1" dirty="0">
                <a:solidFill>
                  <a:srgbClr val="0070C0"/>
                </a:solidFill>
              </a:rPr>
              <a:t>References</a:t>
            </a:r>
          </a:p>
        </p:txBody>
      </p:sp>
      <p:sp>
        <p:nvSpPr>
          <p:cNvPr id="3" name="Content Placeholder 2">
            <a:extLst>
              <a:ext uri="{FF2B5EF4-FFF2-40B4-BE49-F238E27FC236}">
                <a16:creationId xmlns:a16="http://schemas.microsoft.com/office/drawing/2014/main" id="{0071FAE8-4406-61E5-A5BE-D64572D96944}"/>
              </a:ext>
            </a:extLst>
          </p:cNvPr>
          <p:cNvSpPr>
            <a:spLocks noGrp="1"/>
          </p:cNvSpPr>
          <p:nvPr>
            <p:ph idx="1"/>
          </p:nvPr>
        </p:nvSpPr>
        <p:spPr>
          <a:xfrm>
            <a:off x="483637" y="989045"/>
            <a:ext cx="11291596" cy="4805363"/>
          </a:xfrm>
        </p:spPr>
        <p:txBody>
          <a:bodyPr>
            <a:normAutofit fontScale="92500" lnSpcReduction="10000"/>
          </a:bodyPr>
          <a:lstStyle/>
          <a:p>
            <a:endParaRPr lang="en-GB" sz="1400" dirty="0">
              <a:solidFill>
                <a:srgbClr val="0070C0"/>
              </a:solidFill>
            </a:endParaRPr>
          </a:p>
          <a:p>
            <a:r>
              <a:rPr lang="en-GB" sz="1600" dirty="0">
                <a:solidFill>
                  <a:srgbClr val="0070C0"/>
                </a:solidFill>
              </a:rPr>
              <a:t>Gonzalo A (2023) Betty Neuman: Neuman Systems Model, </a:t>
            </a:r>
            <a:r>
              <a:rPr lang="en-GB" sz="1600" i="1" dirty="0" err="1">
                <a:solidFill>
                  <a:srgbClr val="0070C0"/>
                </a:solidFill>
              </a:rPr>
              <a:t>Nurseslabs</a:t>
            </a:r>
            <a:r>
              <a:rPr lang="en-GB" sz="1600" i="1" dirty="0">
                <a:solidFill>
                  <a:srgbClr val="0070C0"/>
                </a:solidFill>
              </a:rPr>
              <a:t> https://nurseslabs.com/betty-neuman-systems-model-nursing-theory/#:~:text=The%20Neuman%20Systems%20Model%20views,protected%20by%20lines%20of%20resistance.</a:t>
            </a:r>
            <a:endParaRPr lang="en-GB" sz="1600" b="0" i="0" dirty="0">
              <a:solidFill>
                <a:srgbClr val="0070C0"/>
              </a:solidFill>
              <a:effectLst/>
            </a:endParaRPr>
          </a:p>
          <a:p>
            <a:r>
              <a:rPr lang="en-GB" sz="1600" b="0" i="0" dirty="0">
                <a:solidFill>
                  <a:srgbClr val="0070C0"/>
                </a:solidFill>
                <a:effectLst/>
                <a:latin typeface="+mn-lt"/>
              </a:rPr>
              <a:t>Lai  C (2020)  Formal caregivers, informal caregivers and carers, https://nursingcentered.sigmanursing.org/features/more-features/Vol39_3_formal-caregivers-informal-caregivers-and-carers#:~:text=Formal%20caregivers%20are%20those%20who,member%20is%20an%20informal%20caregiver.</a:t>
            </a:r>
            <a:endParaRPr lang="en-GB" sz="1600" dirty="0">
              <a:solidFill>
                <a:srgbClr val="0070C0"/>
              </a:solidFill>
            </a:endParaRPr>
          </a:p>
          <a:p>
            <a:r>
              <a:rPr lang="en-GB" sz="1600" dirty="0">
                <a:solidFill>
                  <a:srgbClr val="0070C0"/>
                </a:solidFill>
              </a:rPr>
              <a:t>Roper N, Logan W, Tierney A (2000) The Roper-Logan-Tierney Model of Nursing, Churchill Livingston, </a:t>
            </a:r>
            <a:r>
              <a:rPr lang="en-GB" sz="1600" dirty="0">
                <a:solidFill>
                  <a:srgbClr val="0070C0"/>
                </a:solidFill>
                <a:hlinkClick r:id="rId2"/>
              </a:rPr>
              <a:t>https://www.elsevier.com/books/the-roper-logan-tierney-model-of-nursing/page/978-0-443-06373-2</a:t>
            </a:r>
            <a:endParaRPr lang="en-GB" sz="1600" dirty="0">
              <a:solidFill>
                <a:srgbClr val="0070C0"/>
              </a:solidFill>
            </a:endParaRPr>
          </a:p>
          <a:p>
            <a:r>
              <a:rPr lang="en-GB" sz="1600" dirty="0">
                <a:solidFill>
                  <a:srgbClr val="0070C0"/>
                </a:solidFill>
              </a:rPr>
              <a:t>Smith S (2005) Huntington’s disease: a nursing guide, applying the Roper, Logan and Tierney model of nursing,  Fern, </a:t>
            </a:r>
            <a:r>
              <a:rPr lang="en-GB" sz="1600" dirty="0">
                <a:solidFill>
                  <a:srgbClr val="0070C0"/>
                </a:solidFill>
                <a:hlinkClick r:id="rId3"/>
              </a:rPr>
              <a:t>https://www.amazon.co.uk/Huntingtons-Disease-Nursing-Steve-Smith/dp/1902702107</a:t>
            </a:r>
            <a:endParaRPr lang="en-GB" sz="1600" dirty="0">
              <a:solidFill>
                <a:srgbClr val="0070C0"/>
              </a:solidFill>
            </a:endParaRPr>
          </a:p>
          <a:p>
            <a:r>
              <a:rPr lang="en-GB" sz="1600" dirty="0">
                <a:solidFill>
                  <a:srgbClr val="0070C0"/>
                </a:solidFill>
              </a:rPr>
              <a:t>Smith S (2010) The </a:t>
            </a:r>
            <a:r>
              <a:rPr lang="en-GB" sz="1600" i="0" dirty="0">
                <a:solidFill>
                  <a:srgbClr val="0070C0"/>
                </a:solidFill>
                <a:effectLst/>
              </a:rPr>
              <a:t>Neuro Care Manual: A Guide to Neurology for Nurses &amp; Family Carers</a:t>
            </a:r>
            <a:endParaRPr lang="en-GB" sz="1600" dirty="0">
              <a:solidFill>
                <a:srgbClr val="0070C0"/>
              </a:solidFill>
            </a:endParaRPr>
          </a:p>
          <a:p>
            <a:r>
              <a:rPr lang="en-GB" sz="1600" dirty="0">
                <a:solidFill>
                  <a:srgbClr val="0070C0"/>
                </a:solidFill>
              </a:rPr>
              <a:t>Motor Neurone Disease Association (2021)Caring for a person with MND: a guide for </a:t>
            </a:r>
            <a:r>
              <a:rPr lang="en-GB" sz="1600" dirty="0" err="1">
                <a:solidFill>
                  <a:srgbClr val="0070C0"/>
                </a:solidFill>
              </a:rPr>
              <a:t>careworkers</a:t>
            </a:r>
            <a:r>
              <a:rPr lang="en-GB" sz="1600" dirty="0">
                <a:solidFill>
                  <a:srgbClr val="0070C0"/>
                </a:solidFill>
              </a:rPr>
              <a:t>,  https://www.parkinson.org/library/fact-sheets/occupational-therapy</a:t>
            </a:r>
          </a:p>
          <a:p>
            <a:r>
              <a:rPr lang="en-GB" sz="1600" dirty="0" err="1">
                <a:solidFill>
                  <a:srgbClr val="0070C0"/>
                </a:solidFill>
              </a:rPr>
              <a:t>Nurselabs</a:t>
            </a:r>
            <a:r>
              <a:rPr lang="en-GB" sz="1600" dirty="0">
                <a:solidFill>
                  <a:srgbClr val="0070C0"/>
                </a:solidFill>
              </a:rPr>
              <a:t> (2023), Betty Neuman: Neuman Systems Model,  </a:t>
            </a:r>
            <a:r>
              <a:rPr lang="en-GB" sz="1600" dirty="0">
                <a:solidFill>
                  <a:srgbClr val="0070C0"/>
                </a:solidFill>
                <a:hlinkClick r:id="rId4">
                  <a:extLst>
                    <a:ext uri="{A12FA001-AC4F-418D-AE19-62706E023703}">
                      <ahyp:hlinkClr xmlns:ahyp="http://schemas.microsoft.com/office/drawing/2018/hyperlinkcolor" val="tx"/>
                    </a:ext>
                  </a:extLst>
                </a:hlinkClick>
              </a:rPr>
              <a:t> https://nurseslabs.com/betty-neuman-systems-model-nursing-theory/</a:t>
            </a:r>
            <a:endParaRPr lang="en-GB" sz="1600" dirty="0">
              <a:solidFill>
                <a:srgbClr val="0070C0"/>
              </a:solidFill>
            </a:endParaRPr>
          </a:p>
          <a:p>
            <a:r>
              <a:rPr lang="en-GB" sz="1600" dirty="0" err="1">
                <a:solidFill>
                  <a:srgbClr val="0070C0"/>
                </a:solidFill>
              </a:rPr>
              <a:t>Nurselabs</a:t>
            </a:r>
            <a:r>
              <a:rPr lang="en-GB" sz="1600" dirty="0">
                <a:solidFill>
                  <a:srgbClr val="0070C0"/>
                </a:solidFill>
              </a:rPr>
              <a:t> (2023), Sister Callista Roy, Adaptation Model of Nursing, </a:t>
            </a:r>
            <a:r>
              <a:rPr lang="en-GB" sz="1600" dirty="0">
                <a:solidFill>
                  <a:srgbClr val="0070C0"/>
                </a:solidFill>
                <a:hlinkClick r:id="rId5">
                  <a:extLst>
                    <a:ext uri="{A12FA001-AC4F-418D-AE19-62706E023703}">
                      <ahyp:hlinkClr xmlns:ahyp="http://schemas.microsoft.com/office/drawing/2018/hyperlinkcolor" val="tx"/>
                    </a:ext>
                  </a:extLst>
                </a:hlinkClick>
              </a:rPr>
              <a:t>https://nurseslabs.com/sister-callista-roys-adaptation-model/</a:t>
            </a:r>
            <a:r>
              <a:rPr lang="en-GB" sz="1600" dirty="0">
                <a:solidFill>
                  <a:srgbClr val="0070C0"/>
                </a:solidFill>
              </a:rPr>
              <a:t>  </a:t>
            </a:r>
          </a:p>
          <a:p>
            <a:r>
              <a:rPr lang="en-GB" sz="1600" dirty="0" err="1">
                <a:solidFill>
                  <a:srgbClr val="0070C0"/>
                </a:solidFill>
              </a:rPr>
              <a:t>Nurselabs</a:t>
            </a:r>
            <a:r>
              <a:rPr lang="en-GB" sz="1600" dirty="0">
                <a:solidFill>
                  <a:srgbClr val="0070C0"/>
                </a:solidFill>
              </a:rPr>
              <a:t> (2023), Dorothea Orem, Self-Care </a:t>
            </a:r>
            <a:r>
              <a:rPr lang="en-GB" sz="1600" dirty="0" err="1">
                <a:solidFill>
                  <a:srgbClr val="0070C0"/>
                </a:solidFill>
              </a:rPr>
              <a:t>Defecit</a:t>
            </a:r>
            <a:r>
              <a:rPr lang="en-GB" sz="1600" dirty="0">
                <a:solidFill>
                  <a:srgbClr val="0070C0"/>
                </a:solidFill>
              </a:rPr>
              <a:t> Theory,  </a:t>
            </a:r>
            <a:r>
              <a:rPr lang="en-GB" sz="1600" dirty="0">
                <a:solidFill>
                  <a:srgbClr val="0070C0"/>
                </a:solidFill>
                <a:hlinkClick r:id="rId6">
                  <a:extLst>
                    <a:ext uri="{A12FA001-AC4F-418D-AE19-62706E023703}">
                      <ahyp:hlinkClr xmlns:ahyp="http://schemas.microsoft.com/office/drawing/2018/hyperlinkcolor" val="tx"/>
                    </a:ext>
                  </a:extLst>
                </a:hlinkClick>
              </a:rPr>
              <a:t>https://nurseslabs.com/dorothea-orems-self-care-theory/</a:t>
            </a:r>
            <a:endParaRPr lang="en-GB" sz="1600" dirty="0">
              <a:solidFill>
                <a:srgbClr val="0070C0"/>
              </a:solidFill>
            </a:endParaRPr>
          </a:p>
          <a:p>
            <a:r>
              <a:rPr lang="en-GB" sz="1600" dirty="0" err="1">
                <a:solidFill>
                  <a:srgbClr val="0070C0"/>
                </a:solidFill>
              </a:rPr>
              <a:t>Nursology</a:t>
            </a:r>
            <a:r>
              <a:rPr lang="en-GB" sz="1600" dirty="0">
                <a:solidFill>
                  <a:srgbClr val="0070C0"/>
                </a:solidFill>
              </a:rPr>
              <a:t> (2023) Roper-Logan-Tierney Model of Nursing Based on a Model of Living, </a:t>
            </a:r>
            <a:r>
              <a:rPr lang="en-GB" sz="1600" dirty="0">
                <a:solidFill>
                  <a:srgbClr val="0070C0"/>
                </a:solidFill>
                <a:hlinkClick r:id="rId7"/>
              </a:rPr>
              <a:t>https://nursology.net/nurse-theories/roper-logan-tierney-model-of-nursing-based-on-activities-of-living/</a:t>
            </a:r>
            <a:endParaRPr lang="en-GB" sz="1600" dirty="0">
              <a:solidFill>
                <a:srgbClr val="0070C0"/>
              </a:solidFill>
            </a:endParaRPr>
          </a:p>
          <a:p>
            <a:endParaRPr lang="en-GB" sz="1400" dirty="0">
              <a:solidFill>
                <a:srgbClr val="0070C0"/>
              </a:solidFill>
            </a:endParaRPr>
          </a:p>
          <a:p>
            <a:endParaRPr lang="en-GB" sz="1400" dirty="0">
              <a:solidFill>
                <a:srgbClr val="0070C0"/>
              </a:solidFill>
            </a:endParaRPr>
          </a:p>
          <a:p>
            <a:endParaRPr lang="en-GB" sz="2800" dirty="0"/>
          </a:p>
          <a:p>
            <a:endParaRPr lang="en-GB" sz="2800" dirty="0"/>
          </a:p>
          <a:p>
            <a:endParaRPr lang="en-GB" sz="2800" dirty="0"/>
          </a:p>
          <a:p>
            <a:endParaRPr lang="en-GB" dirty="0"/>
          </a:p>
        </p:txBody>
      </p:sp>
    </p:spTree>
    <p:extLst>
      <p:ext uri="{BB962C8B-B14F-4D97-AF65-F5344CB8AC3E}">
        <p14:creationId xmlns:p14="http://schemas.microsoft.com/office/powerpoint/2010/main" val="4189120602"/>
      </p:ext>
    </p:extLst>
  </p:cSld>
  <p:clrMapOvr>
    <a:masterClrMapping/>
  </p:clrMapOvr>
  <mc:AlternateContent xmlns:mc="http://schemas.openxmlformats.org/markup-compatibility/2006" xmlns:p14="http://schemas.microsoft.com/office/powerpoint/2010/main">
    <mc:Choice Requires="p14">
      <p:transition spd="slow" p14:dur="2000" advTm="79186"/>
    </mc:Choice>
    <mc:Fallback xmlns="">
      <p:transition spd="slow" advTm="7918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E8A3B-B979-C0E1-D1F5-85BE2A072B0E}"/>
              </a:ext>
            </a:extLst>
          </p:cNvPr>
          <p:cNvSpPr>
            <a:spLocks noGrp="1"/>
          </p:cNvSpPr>
          <p:nvPr>
            <p:ph type="title"/>
          </p:nvPr>
        </p:nvSpPr>
        <p:spPr/>
        <p:txBody>
          <a:bodyPr/>
          <a:lstStyle/>
          <a:p>
            <a:r>
              <a:rPr lang="en-US" b="1" dirty="0">
                <a:solidFill>
                  <a:srgbClr val="0070C0"/>
                </a:solidFill>
              </a:rPr>
              <a:t>Any questions?</a:t>
            </a:r>
          </a:p>
        </p:txBody>
      </p:sp>
      <p:pic>
        <p:nvPicPr>
          <p:cNvPr id="1026" name="Picture 2" descr="1,000+ Free Questions &amp; Question Mark Images - Pixabay">
            <a:extLst>
              <a:ext uri="{FF2B5EF4-FFF2-40B4-BE49-F238E27FC236}">
                <a16:creationId xmlns:a16="http://schemas.microsoft.com/office/drawing/2014/main" id="{E5BF4FE9-F1A6-6DC9-FC0F-56DD57AB9D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1370" y="1270517"/>
            <a:ext cx="4618653" cy="46186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7504706"/>
      </p:ext>
    </p:extLst>
  </p:cSld>
  <p:clrMapOvr>
    <a:masterClrMapping/>
  </p:clrMapOvr>
  <mc:AlternateContent xmlns:mc="http://schemas.openxmlformats.org/markup-compatibility/2006" xmlns:p14="http://schemas.microsoft.com/office/powerpoint/2010/main">
    <mc:Choice Requires="p14">
      <p:transition spd="slow" p14:dur="2000" advTm="98329"/>
    </mc:Choice>
    <mc:Fallback xmlns="">
      <p:transition spd="slow" advTm="9832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9DFBA-4A88-CF3F-A759-3E072FA860F8}"/>
              </a:ext>
            </a:extLst>
          </p:cNvPr>
          <p:cNvSpPr>
            <a:spLocks noGrp="1"/>
          </p:cNvSpPr>
          <p:nvPr>
            <p:ph type="title"/>
          </p:nvPr>
        </p:nvSpPr>
        <p:spPr/>
        <p:txBody>
          <a:bodyPr/>
          <a:lstStyle/>
          <a:p>
            <a:r>
              <a:rPr lang="en-US" b="1" dirty="0">
                <a:solidFill>
                  <a:srgbClr val="0070C0"/>
                </a:solidFill>
              </a:rPr>
              <a:t>Thank you </a:t>
            </a:r>
          </a:p>
        </p:txBody>
      </p:sp>
      <p:pic>
        <p:nvPicPr>
          <p:cNvPr id="2050" name="Picture 2" descr="Thank You&quot; and &quot;Questions?&quot; - Two Slides You Can Lose">
            <a:extLst>
              <a:ext uri="{FF2B5EF4-FFF2-40B4-BE49-F238E27FC236}">
                <a16:creationId xmlns:a16="http://schemas.microsoft.com/office/drawing/2014/main" id="{B1618645-0E7A-4BFA-C688-8F77C32069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9804" y="1507380"/>
            <a:ext cx="6096000" cy="4067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61934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2947</Words>
  <Application>Microsoft Office PowerPoint</Application>
  <PresentationFormat>Widescreen</PresentationFormat>
  <Paragraphs>176</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-apple-system</vt:lpstr>
      <vt:lpstr>Arial</vt:lpstr>
      <vt:lpstr>Calibri</vt:lpstr>
      <vt:lpstr>Calibri Light</vt:lpstr>
      <vt:lpstr>Google Sans</vt:lpstr>
      <vt:lpstr>Office Theme</vt:lpstr>
      <vt:lpstr>Comprehensive Care</vt:lpstr>
      <vt:lpstr>Welcome</vt:lpstr>
      <vt:lpstr>Lecture duration</vt:lpstr>
      <vt:lpstr>Learning Outcomes </vt:lpstr>
      <vt:lpstr>Care / Caregiver - some definitions</vt:lpstr>
      <vt:lpstr>Formal caregivers, informal caregivers, and carers Claudia K.Y. Lai | 16 November 2020, https://nursingcentered.sigmanursing.org/features/more-features/Vol39_3_formal-caregivers-informal-caregivers-and-carers#:~:text=Formal%20caregivers%20are%20those%20who,member%20is%20an%20informal%20caregiver.  </vt:lpstr>
      <vt:lpstr>Comprehensive Care</vt:lpstr>
      <vt:lpstr>Further Learning Outcomes</vt:lpstr>
      <vt:lpstr>The Most common reasons PwNDDs require Long-Term Care</vt:lpstr>
      <vt:lpstr>Rationale for basing the Comprehensive Care Module on a nursing model</vt:lpstr>
      <vt:lpstr>PowerPoint Presentation</vt:lpstr>
      <vt:lpstr>Betty Neuman’s model</vt:lpstr>
      <vt:lpstr>Sr Callista Roy’s model</vt:lpstr>
      <vt:lpstr>Dorothy Orem’s model of nursing</vt:lpstr>
      <vt:lpstr>Roper Logan and Tierney</vt:lpstr>
      <vt:lpstr>Why the RLT model?</vt:lpstr>
      <vt:lpstr>Summary Rationale for RLT Choice</vt:lpstr>
      <vt:lpstr>Activities of living</vt:lpstr>
      <vt:lpstr>Lifespan</vt:lpstr>
      <vt:lpstr>Dependence - Independence</vt:lpstr>
      <vt:lpstr>PowerPoint Presentation</vt:lpstr>
      <vt:lpstr>Meanwhile –</vt:lpstr>
      <vt:lpstr>Summary</vt:lpstr>
      <vt:lpstr>References</vt:lpstr>
      <vt:lpstr>Any questions?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Martin Jens Persson</dc:creator>
  <cp:lastModifiedBy>steve smith</cp:lastModifiedBy>
  <cp:revision>8</cp:revision>
  <dcterms:created xsi:type="dcterms:W3CDTF">2022-12-12T07:56:35Z</dcterms:created>
  <dcterms:modified xsi:type="dcterms:W3CDTF">2023-11-07T05:16:58Z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144ccec-98ca-4847-b090-103d5c6592f4_Enabled">
    <vt:lpwstr>true</vt:lpwstr>
  </property>
  <property fmtid="{D5CDD505-2E9C-101B-9397-08002B2CF9AE}" pid="3" name="MSIP_Label_9144ccec-98ca-4847-b090-103d5c6592f4_SetDate">
    <vt:lpwstr>2022-12-12T08:01:38Z</vt:lpwstr>
  </property>
  <property fmtid="{D5CDD505-2E9C-101B-9397-08002B2CF9AE}" pid="4" name="MSIP_Label_9144ccec-98ca-4847-b090-103d5c6592f4_Method">
    <vt:lpwstr>Standard</vt:lpwstr>
  </property>
  <property fmtid="{D5CDD505-2E9C-101B-9397-08002B2CF9AE}" pid="5" name="MSIP_Label_9144ccec-98ca-4847-b090-103d5c6592f4_Name">
    <vt:lpwstr>Information class 1</vt:lpwstr>
  </property>
  <property fmtid="{D5CDD505-2E9C-101B-9397-08002B2CF9AE}" pid="6" name="MSIP_Label_9144ccec-98ca-4847-b090-103d5c6592f4_SiteId">
    <vt:lpwstr>fb665cd7-b4b7-4578-8a42-29ff69176bdf</vt:lpwstr>
  </property>
  <property fmtid="{D5CDD505-2E9C-101B-9397-08002B2CF9AE}" pid="7" name="MSIP_Label_9144ccec-98ca-4847-b090-103d5c6592f4_ActionId">
    <vt:lpwstr>a68d1860-4a23-49fb-977d-35382d0eacfc</vt:lpwstr>
  </property>
  <property fmtid="{D5CDD505-2E9C-101B-9397-08002B2CF9AE}" pid="8" name="MSIP_Label_9144ccec-98ca-4847-b090-103d5c6592f4_ContentBits">
    <vt:lpwstr>0</vt:lpwstr>
  </property>
</Properties>
</file>