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sldIdLst>
    <p:sldId id="256" r:id="rId2"/>
    <p:sldId id="257" r:id="rId3"/>
    <p:sldId id="339" r:id="rId4"/>
    <p:sldId id="340" r:id="rId5"/>
    <p:sldId id="341" r:id="rId6"/>
    <p:sldId id="343" r:id="rId7"/>
    <p:sldId id="342" r:id="rId8"/>
    <p:sldId id="344" r:id="rId9"/>
    <p:sldId id="345" r:id="rId10"/>
    <p:sldId id="346" r:id="rId11"/>
    <p:sldId id="347" r:id="rId12"/>
    <p:sldId id="349" r:id="rId13"/>
    <p:sldId id="352" r:id="rId14"/>
    <p:sldId id="353" r:id="rId15"/>
    <p:sldId id="361" r:id="rId16"/>
    <p:sldId id="351" r:id="rId17"/>
    <p:sldId id="355" r:id="rId18"/>
    <p:sldId id="359" r:id="rId19"/>
    <p:sldId id="356" r:id="rId20"/>
    <p:sldId id="358" r:id="rId21"/>
    <p:sldId id="357" r:id="rId22"/>
    <p:sldId id="360" r:id="rId23"/>
    <p:sldId id="362" r:id="rId24"/>
    <p:sldId id="354" r:id="rId25"/>
    <p:sldId id="367" r:id="rId26"/>
    <p:sldId id="368" r:id="rId27"/>
    <p:sldId id="370" r:id="rId28"/>
    <p:sldId id="369" r:id="rId29"/>
    <p:sldId id="371" r:id="rId30"/>
    <p:sldId id="372" r:id="rId31"/>
    <p:sldId id="373" r:id="rId32"/>
    <p:sldId id="386" r:id="rId33"/>
    <p:sldId id="384" r:id="rId34"/>
    <p:sldId id="385" r:id="rId35"/>
    <p:sldId id="374" r:id="rId36"/>
    <p:sldId id="379" r:id="rId37"/>
    <p:sldId id="378" r:id="rId38"/>
    <p:sldId id="382" r:id="rId39"/>
    <p:sldId id="387" r:id="rId40"/>
    <p:sldId id="391" r:id="rId41"/>
    <p:sldId id="388" r:id="rId42"/>
    <p:sldId id="389" r:id="rId43"/>
    <p:sldId id="397" r:id="rId44"/>
    <p:sldId id="396" r:id="rId45"/>
    <p:sldId id="315" r:id="rId46"/>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0675"/>
  </p:normalViewPr>
  <p:slideViewPr>
    <p:cSldViewPr snapToGrid="0">
      <p:cViewPr>
        <p:scale>
          <a:sx n="70" d="100"/>
          <a:sy n="70" d="100"/>
        </p:scale>
        <p:origin x="2080" y="512"/>
      </p:cViewPr>
      <p:guideLst/>
    </p:cSldViewPr>
  </p:slideViewPr>
  <p:outlineViewPr>
    <p:cViewPr>
      <p:scale>
        <a:sx n="33" d="100"/>
        <a:sy n="33" d="100"/>
      </p:scale>
      <p:origin x="0" y="-13496"/>
    </p:cViewPr>
  </p:outlineViewPr>
  <p:notesTextViewPr>
    <p:cViewPr>
      <p:scale>
        <a:sx n="66" d="100"/>
        <a:sy n="66" d="100"/>
      </p:scale>
      <p:origin x="0" y="0"/>
    </p:cViewPr>
  </p:notesTextViewPr>
  <p:notesViewPr>
    <p:cSldViewPr snapToGrid="0">
      <p:cViewPr varScale="1">
        <p:scale>
          <a:sx n="85" d="100"/>
          <a:sy n="85" d="100"/>
        </p:scale>
        <p:origin x="3928" y="1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1248E-EF3A-F646-A58C-9AE6F2FD4524}"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054EF4-7D90-9549-9545-B98BE5BE8DF2}" type="slidenum">
              <a:rPr lang="en-GB" smtClean="0"/>
              <a:t>‹#›</a:t>
            </a:fld>
            <a:endParaRPr lang="en-GB"/>
          </a:p>
        </p:txBody>
      </p:sp>
    </p:spTree>
    <p:extLst>
      <p:ext uri="{BB962C8B-B14F-4D97-AF65-F5344CB8AC3E}">
        <p14:creationId xmlns:p14="http://schemas.microsoft.com/office/powerpoint/2010/main" val="2091733254"/>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054EF4-7D90-9549-9545-B98BE5BE8DF2}" type="slidenum">
              <a:rPr lang="en-GB" smtClean="0"/>
              <a:t>1</a:t>
            </a:fld>
            <a:endParaRPr lang="en-GB"/>
          </a:p>
        </p:txBody>
      </p:sp>
    </p:spTree>
    <p:extLst>
      <p:ext uri="{BB962C8B-B14F-4D97-AF65-F5344CB8AC3E}">
        <p14:creationId xmlns:p14="http://schemas.microsoft.com/office/powerpoint/2010/main" val="1984620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Social connections contribute to a </a:t>
            </a:r>
            <a:r>
              <a:rPr lang="en-GB" b="1" dirty="0"/>
              <a:t>sense of purpose and meaning in life</a:t>
            </a:r>
            <a:r>
              <a:rPr lang="en-GB" dirty="0"/>
              <a:t>. </a:t>
            </a:r>
          </a:p>
          <a:p>
            <a:r>
              <a:rPr lang="en-GB" dirty="0"/>
              <a:t>Engaging with others, participating in social roles and activities, and contributing to the well-being of others can give older adults a sense of fulfilment and satisfaction. </a:t>
            </a:r>
          </a:p>
          <a:p>
            <a:r>
              <a:rPr lang="en-GB" dirty="0"/>
              <a:t>Social connections provide opportunities for mutual support, mentoring, and intergenerational relationships, fostering a sense of purpose and a feeling of being valued and needed.</a:t>
            </a:r>
            <a:r>
              <a:rPr lang="en-CY"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a:t>
            </a:r>
            <a:r>
              <a:rPr lang="en-CY" dirty="0"/>
              <a:t>lso </a:t>
            </a:r>
            <a:r>
              <a:rPr lang="en-GB" dirty="0"/>
              <a:t>Social connections provide a </a:t>
            </a:r>
            <a:r>
              <a:rPr lang="en-GB" b="1" dirty="0"/>
              <a:t>sense of belonging </a:t>
            </a:r>
            <a:r>
              <a:rPr lang="en-GB" dirty="0"/>
              <a:t>and identity, creating a support system that helps individuals feel valued and included in their communities.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10</a:t>
            </a:fld>
            <a:endParaRPr lang="en-GB"/>
          </a:p>
        </p:txBody>
      </p:sp>
    </p:spTree>
    <p:extLst>
      <p:ext uri="{BB962C8B-B14F-4D97-AF65-F5344CB8AC3E}">
        <p14:creationId xmlns:p14="http://schemas.microsoft.com/office/powerpoint/2010/main" val="2185887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Social connections have a </a:t>
            </a:r>
            <a:r>
              <a:rPr lang="en-GB" b="1" dirty="0"/>
              <a:t>direct impact on psychological well-being </a:t>
            </a:r>
            <a:r>
              <a:rPr lang="en-GB" dirty="0"/>
              <a:t>in late adulthood. Positive social interactions and supportive relationships can enhance self-esteem, reduce stress and anxiety, and improve overall mental health. Social connections provide opportunities for social engagement, companionship, and social integration, all of which contribute to a sense of happiness, life satisfaction, and positive emotional well-being.</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Social connections also help </a:t>
            </a:r>
            <a:r>
              <a:rPr lang="en-GB" b="1" dirty="0"/>
              <a:t>prevent social isolation and loneliness</a:t>
            </a:r>
            <a:r>
              <a:rPr lang="en-GB" dirty="0"/>
              <a:t>, which are common challenges faced by older adults. Regular social interactions can combat feelings of isolation and improve mental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Continues next slide</a:t>
            </a:r>
          </a:p>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11</a:t>
            </a:fld>
            <a:endParaRPr lang="en-GB"/>
          </a:p>
        </p:txBody>
      </p:sp>
    </p:spTree>
    <p:extLst>
      <p:ext uri="{BB962C8B-B14F-4D97-AF65-F5344CB8AC3E}">
        <p14:creationId xmlns:p14="http://schemas.microsoft.com/office/powerpoint/2010/main" val="3074182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Moreover, social connections play a critical role in buffering the negative effects of life transitions and losses that are common in late adulthood. </a:t>
            </a:r>
          </a:p>
          <a:p>
            <a:r>
              <a:rPr lang="en-GB" dirty="0"/>
              <a:t>Whether it's retirement, loss of a spouse or friends, or health challenges, having a strong social support network can help individuals navigate these changes and cope with associated emotional and practical challenges. </a:t>
            </a:r>
          </a:p>
          <a:p>
            <a:r>
              <a:rPr lang="en-GB" dirty="0"/>
              <a:t>Social connections provide a source of comfort, encouragement, and assistance during times of transition and adversity.</a:t>
            </a:r>
          </a:p>
          <a:p>
            <a:r>
              <a:rPr lang="en-GB" i="1" dirty="0"/>
              <a:t>Continues next slide</a:t>
            </a:r>
            <a:endParaRPr lang="en-CY" i="1"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12</a:t>
            </a:fld>
            <a:endParaRPr lang="en-GB"/>
          </a:p>
        </p:txBody>
      </p:sp>
    </p:spTree>
    <p:extLst>
      <p:ext uri="{BB962C8B-B14F-4D97-AF65-F5344CB8AC3E}">
        <p14:creationId xmlns:p14="http://schemas.microsoft.com/office/powerpoint/2010/main" val="3348215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Especially for Sri Lanka, </a:t>
            </a:r>
            <a:r>
              <a:rPr lang="en-GB" b="1" dirty="0"/>
              <a:t>cultural preservation </a:t>
            </a:r>
            <a:r>
              <a:rPr lang="en-GB" dirty="0"/>
              <a:t>appears to be important.</a:t>
            </a:r>
          </a:p>
          <a:p>
            <a:r>
              <a:rPr lang="en-GB" dirty="0"/>
              <a:t>Social connections in Sri Lanka often revolve around cultural and traditional practices. </a:t>
            </a:r>
          </a:p>
          <a:p>
            <a:r>
              <a:rPr lang="en-GB" dirty="0"/>
              <a:t>Older adults play a vital role in passing down cultural heritage, values, and traditions to younger generations. </a:t>
            </a:r>
          </a:p>
          <a:p>
            <a:r>
              <a:rPr lang="en-GB" dirty="0"/>
              <a:t>Active involvement in cultural activities, festivals, and community events allows older adults to maintain and celebrate their cultural identity, fostering a sense of pride and belonging.</a:t>
            </a:r>
            <a:r>
              <a:rPr lang="en-CY" dirty="0"/>
              <a:t> </a:t>
            </a:r>
          </a:p>
          <a:p>
            <a:r>
              <a:rPr lang="en-GB" i="1" dirty="0"/>
              <a:t>C</a:t>
            </a:r>
            <a:r>
              <a:rPr lang="en-CY" i="1" dirty="0"/>
              <a:t>ontinue next slide</a:t>
            </a:r>
            <a:endParaRPr lang="en-GB" i="1"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13</a:t>
            </a:fld>
            <a:endParaRPr lang="en-GB"/>
          </a:p>
        </p:txBody>
      </p:sp>
    </p:spTree>
    <p:extLst>
      <p:ext uri="{BB962C8B-B14F-4D97-AF65-F5344CB8AC3E}">
        <p14:creationId xmlns:p14="http://schemas.microsoft.com/office/powerpoint/2010/main" val="40147675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C8054EF4-7D90-9549-9545-B98BE5BE8DF2}" type="slidenum">
              <a:rPr lang="en-GB" smtClean="0"/>
              <a:t>14</a:t>
            </a:fld>
            <a:endParaRPr lang="en-GB"/>
          </a:p>
        </p:txBody>
      </p:sp>
    </p:spTree>
    <p:extLst>
      <p:ext uri="{BB962C8B-B14F-4D97-AF65-F5344CB8AC3E}">
        <p14:creationId xmlns:p14="http://schemas.microsoft.com/office/powerpoint/2010/main" val="2540117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Alone, spend five minutes thinking about which of the aforementioned social connections is the most important in your opinion. Then spend 5 minutes explaining why you have chosen that specific one. </a:t>
            </a:r>
          </a:p>
          <a:p>
            <a:endParaRPr lang="en-US" dirty="0"/>
          </a:p>
          <a:p>
            <a:endParaRPr lang="en-US" dirty="0"/>
          </a:p>
          <a:p>
            <a:r>
              <a:rPr lang="en-US" dirty="0"/>
              <a:t>ANSWER</a:t>
            </a:r>
          </a:p>
          <a:p>
            <a:endParaRPr lang="en-US" dirty="0"/>
          </a:p>
          <a:p>
            <a:r>
              <a:rPr lang="en-US" dirty="0"/>
              <a:t>Anything that is included in the previous section is a correct answer. However for a complete answer they need to explain why they have chosen that specific one.</a:t>
            </a:r>
          </a:p>
        </p:txBody>
      </p:sp>
      <p:sp>
        <p:nvSpPr>
          <p:cNvPr id="4" name="Slide Number Placeholder 3"/>
          <p:cNvSpPr>
            <a:spLocks noGrp="1"/>
          </p:cNvSpPr>
          <p:nvPr>
            <p:ph type="sldNum" sz="quarter" idx="5"/>
          </p:nvPr>
        </p:nvSpPr>
        <p:spPr/>
        <p:txBody>
          <a:bodyPr/>
          <a:lstStyle/>
          <a:p>
            <a:fld id="{C8054EF4-7D90-9549-9545-B98BE5BE8DF2}" type="slidenum">
              <a:rPr lang="en-GB" smtClean="0"/>
              <a:t>15</a:t>
            </a:fld>
            <a:endParaRPr lang="en-GB"/>
          </a:p>
        </p:txBody>
      </p:sp>
    </p:spTree>
    <p:extLst>
      <p:ext uri="{BB962C8B-B14F-4D97-AF65-F5344CB8AC3E}">
        <p14:creationId xmlns:p14="http://schemas.microsoft.com/office/powerpoint/2010/main" val="24556074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late adulthood, individuals may engage in various types of social connections, which can provide different forms of support and fulfilment.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common types of social connections in late adulthood that can be seen in Sri Lanka are the following. Note that the experience of social connections in late adulthood may vary among individuals based on their personal circumstances, cultural backgrounds, and geographical location within Sri Lanka. </a:t>
            </a:r>
            <a:endParaRPr lang="en-CY" dirty="0"/>
          </a:p>
          <a:p>
            <a:r>
              <a:rPr lang="en-GB" dirty="0"/>
              <a:t>Family connections and relationships are important in late adulthood. This includes relationships with children, grandchildren, and extended family members. These connections can provide emotional support, companionship, and opportunities for intergenerational interactions. </a:t>
            </a:r>
          </a:p>
          <a:p>
            <a:r>
              <a:rPr lang="en-GB" dirty="0"/>
              <a:t>In Sri Lankan culture that a strong emphasis is placed on respect for elders, family relationships, particularly with adult children, are of great significance. Older adults often rely on their children for support, both emotionally and financially. The family structure and multigenerational households provide a sense of security and interconnectedness.</a:t>
            </a:r>
            <a:r>
              <a:rPr lang="en-CY"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a:t>
            </a:r>
            <a:r>
              <a:rPr lang="en-CY" i="1" dirty="0"/>
              <a:t>ontinues next slide</a:t>
            </a:r>
            <a:endParaRPr lang="en-GB"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16</a:t>
            </a:fld>
            <a:endParaRPr lang="en-GB"/>
          </a:p>
        </p:txBody>
      </p:sp>
    </p:spTree>
    <p:extLst>
      <p:ext uri="{BB962C8B-B14F-4D97-AF65-F5344CB8AC3E}">
        <p14:creationId xmlns:p14="http://schemas.microsoft.com/office/powerpoint/2010/main" val="13620246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a:t>
            </a:r>
            <a:r>
              <a:rPr lang="en-CY" i="1" dirty="0"/>
              <a:t>ontinues next slide</a:t>
            </a:r>
            <a:endParaRPr lang="en-GB" i="1"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17</a:t>
            </a:fld>
            <a:endParaRPr lang="en-GB"/>
          </a:p>
        </p:txBody>
      </p:sp>
    </p:spTree>
    <p:extLst>
      <p:ext uri="{BB962C8B-B14F-4D97-AF65-F5344CB8AC3E}">
        <p14:creationId xmlns:p14="http://schemas.microsoft.com/office/powerpoint/2010/main" val="14224184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3100" y="11303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a:t>
            </a:r>
            <a:r>
              <a:rPr lang="en-CY" i="1" dirty="0"/>
              <a:t>ontinues next slide</a:t>
            </a:r>
            <a:endParaRPr lang="en-GB" i="1" dirty="0"/>
          </a:p>
          <a:p>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18</a:t>
            </a:fld>
            <a:endParaRPr lang="en-GB"/>
          </a:p>
        </p:txBody>
      </p:sp>
    </p:spTree>
    <p:extLst>
      <p:ext uri="{BB962C8B-B14F-4D97-AF65-F5344CB8AC3E}">
        <p14:creationId xmlns:p14="http://schemas.microsoft.com/office/powerpoint/2010/main" val="32354825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C</a:t>
            </a:r>
            <a:r>
              <a:rPr lang="en-CY" i="1" dirty="0"/>
              <a:t>ontinues next slide</a:t>
            </a:r>
            <a:endParaRPr lang="en-GB" i="1"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19</a:t>
            </a:fld>
            <a:endParaRPr lang="en-GB"/>
          </a:p>
        </p:txBody>
      </p:sp>
    </p:spTree>
    <p:extLst>
      <p:ext uri="{BB962C8B-B14F-4D97-AF65-F5344CB8AC3E}">
        <p14:creationId xmlns:p14="http://schemas.microsoft.com/office/powerpoint/2010/main" val="1375131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8054EF4-7D90-9549-9545-B98BE5BE8DF2}" type="slidenum">
              <a:rPr lang="en-GB" smtClean="0"/>
              <a:t>2</a:t>
            </a:fld>
            <a:endParaRPr lang="en-GB"/>
          </a:p>
        </p:txBody>
      </p:sp>
    </p:spTree>
    <p:extLst>
      <p:ext uri="{BB962C8B-B14F-4D97-AF65-F5344CB8AC3E}">
        <p14:creationId xmlns:p14="http://schemas.microsoft.com/office/powerpoint/2010/main" val="138927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a:t>
            </a:r>
            <a:r>
              <a:rPr lang="en-CY" i="1" dirty="0"/>
              <a:t>ontinues next slide</a:t>
            </a:r>
            <a:endParaRPr lang="en-GB" i="1"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20</a:t>
            </a:fld>
            <a:endParaRPr lang="en-GB"/>
          </a:p>
        </p:txBody>
      </p:sp>
    </p:spTree>
    <p:extLst>
      <p:ext uri="{BB962C8B-B14F-4D97-AF65-F5344CB8AC3E}">
        <p14:creationId xmlns:p14="http://schemas.microsoft.com/office/powerpoint/2010/main" val="3794831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cultural Festivals and Events is another type </a:t>
            </a:r>
            <a:r>
              <a:rPr lang="en-GB" sz="1200" dirty="0">
                <a:effectLst/>
                <a:latin typeface="Calibri" panose="020F0502020204030204" pitchFamily="34" charset="0"/>
                <a:ea typeface="Calibri" panose="020F0502020204030204" pitchFamily="34" charset="0"/>
                <a:cs typeface="Times New Roman" panose="02020603050405020304" pitchFamily="18" charset="0"/>
              </a:rPr>
              <a:t>of social connections </a:t>
            </a:r>
            <a:r>
              <a:rPr lang="en-GB" dirty="0"/>
              <a:t>. </a:t>
            </a:r>
          </a:p>
          <a:p>
            <a:r>
              <a:rPr lang="en-GB" dirty="0"/>
              <a:t>Sri Lanka is known for its vibrant cultural festivals and events, which bring communities together. </a:t>
            </a:r>
          </a:p>
          <a:p>
            <a:r>
              <a:rPr lang="en-GB" dirty="0"/>
              <a:t>Older adults actively participate in these festivities, engaging in traditional dances, music, and religious ceremonies. </a:t>
            </a:r>
          </a:p>
          <a:p>
            <a:r>
              <a:rPr lang="en-GB" dirty="0"/>
              <a:t>These events provide opportunities for social interaction, connection with cultural heritage, and a sense of pride and belonging.</a:t>
            </a:r>
            <a:r>
              <a:rPr lang="en-CY" dirty="0"/>
              <a:t> </a:t>
            </a: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21</a:t>
            </a:fld>
            <a:endParaRPr lang="en-GB"/>
          </a:p>
        </p:txBody>
      </p:sp>
    </p:spTree>
    <p:extLst>
      <p:ext uri="{BB962C8B-B14F-4D97-AF65-F5344CB8AC3E}">
        <p14:creationId xmlns:p14="http://schemas.microsoft.com/office/powerpoint/2010/main" val="5485116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Think of one older adult in your family. </a:t>
            </a:r>
          </a:p>
          <a:p>
            <a:r>
              <a:rPr lang="en-GB" dirty="0"/>
              <a:t>Individually or in small groups of 2 spend 10 minutes trying to answer the following question</a:t>
            </a:r>
          </a:p>
          <a:p>
            <a:r>
              <a:rPr lang="en-GB" dirty="0"/>
              <a:t>Using the previously described types of social connections which one is your family member using the most?</a:t>
            </a:r>
          </a:p>
          <a:p>
            <a:r>
              <a:rPr lang="en-GB" dirty="0"/>
              <a:t>Then state which type you believe he or she should engage with more and Why.</a:t>
            </a:r>
          </a:p>
          <a:p>
            <a:endParaRPr lang="en-GB" dirty="0"/>
          </a:p>
          <a:p>
            <a:r>
              <a:rPr lang="en-GB" dirty="0"/>
              <a:t>ANSWER</a:t>
            </a:r>
          </a:p>
          <a:p>
            <a:r>
              <a:rPr lang="en-GB" dirty="0"/>
              <a:t>Anything can be a correct response, they need however to explain the reasoning behind their choice – especially for the last part.</a:t>
            </a:r>
          </a:p>
        </p:txBody>
      </p:sp>
      <p:sp>
        <p:nvSpPr>
          <p:cNvPr id="4" name="Slide Number Placeholder 3"/>
          <p:cNvSpPr>
            <a:spLocks noGrp="1"/>
          </p:cNvSpPr>
          <p:nvPr>
            <p:ph type="sldNum" sz="quarter" idx="5"/>
          </p:nvPr>
        </p:nvSpPr>
        <p:spPr/>
        <p:txBody>
          <a:bodyPr/>
          <a:lstStyle/>
          <a:p>
            <a:fld id="{C8054EF4-7D90-9549-9545-B98BE5BE8DF2}" type="slidenum">
              <a:rPr lang="en-GB" smtClean="0"/>
              <a:t>22</a:t>
            </a:fld>
            <a:endParaRPr lang="en-GB"/>
          </a:p>
        </p:txBody>
      </p:sp>
    </p:spTree>
    <p:extLst>
      <p:ext uri="{BB962C8B-B14F-4D97-AF65-F5344CB8AC3E}">
        <p14:creationId xmlns:p14="http://schemas.microsoft.com/office/powerpoint/2010/main" val="41880373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23</a:t>
            </a:fld>
            <a:endParaRPr lang="en-GB"/>
          </a:p>
        </p:txBody>
      </p:sp>
    </p:spTree>
    <p:extLst>
      <p:ext uri="{BB962C8B-B14F-4D97-AF65-F5344CB8AC3E}">
        <p14:creationId xmlns:p14="http://schemas.microsoft.com/office/powerpoint/2010/main" val="707261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Loneliness is another </a:t>
            </a:r>
            <a:r>
              <a:rPr lang="en-GB" sz="1200" dirty="0"/>
              <a:t>common challenge that some individuals may experience in late adulthood. </a:t>
            </a:r>
          </a:p>
          <a:p>
            <a:endParaRPr lang="en-GB" dirty="0"/>
          </a:p>
          <a:p>
            <a:r>
              <a:rPr lang="en-GB"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24</a:t>
            </a:fld>
            <a:endParaRPr lang="en-GB"/>
          </a:p>
        </p:txBody>
      </p:sp>
    </p:spTree>
    <p:extLst>
      <p:ext uri="{BB962C8B-B14F-4D97-AF65-F5344CB8AC3E}">
        <p14:creationId xmlns:p14="http://schemas.microsoft.com/office/powerpoint/2010/main" val="16365849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loss of social engagement and the experience of loneliness can have significant impacts on the </a:t>
            </a:r>
            <a:r>
              <a:rPr lang="en-GB" b="1" dirty="0"/>
              <a:t>psychological and emotional well-being </a:t>
            </a:r>
            <a:r>
              <a:rPr lang="en-GB" dirty="0"/>
              <a:t>of older adults. </a:t>
            </a:r>
          </a:p>
          <a:p>
            <a:r>
              <a:rPr lang="en-GB" dirty="0"/>
              <a:t>Social connections provide opportunities for emotional support, companionship, a sense of belonging, and engagement in meaningful activities. </a:t>
            </a:r>
          </a:p>
          <a:p>
            <a:r>
              <a:rPr lang="en-GB" dirty="0"/>
              <a:t>When these connections are diminished or absent, individuals may experience feelings of sadness, anxiety, and a decline in their overall quality of life. </a:t>
            </a:r>
          </a:p>
          <a:p>
            <a:r>
              <a:rPr lang="en-GB" dirty="0"/>
              <a:t>Loneliness has been linked to various negative health outcomes.</a:t>
            </a:r>
          </a:p>
          <a:p>
            <a:r>
              <a:rPr lang="en-GB" dirty="0"/>
              <a:t>It is associated with increased risk of depression, anxiety, cognitive decline, cardiovascular problems, and overall mortality. </a:t>
            </a:r>
          </a:p>
          <a:p>
            <a:r>
              <a:rPr lang="en-GB" dirty="0"/>
              <a:t>In older adults, loss of social engagement and loneliness are common concerns due to various factors such as retirement, loss of loved ones, changes in health, and decreased social opportunities.</a:t>
            </a:r>
            <a:endParaRPr lang="en-CY"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25</a:t>
            </a:fld>
            <a:endParaRPr lang="en-GB"/>
          </a:p>
        </p:txBody>
      </p:sp>
    </p:spTree>
    <p:extLst>
      <p:ext uri="{BB962C8B-B14F-4D97-AF65-F5344CB8AC3E}">
        <p14:creationId xmlns:p14="http://schemas.microsoft.com/office/powerpoint/2010/main" val="5928625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26</a:t>
            </a:fld>
            <a:endParaRPr lang="en-GB"/>
          </a:p>
        </p:txBody>
      </p:sp>
    </p:spTree>
    <p:extLst>
      <p:ext uri="{BB962C8B-B14F-4D97-AF65-F5344CB8AC3E}">
        <p14:creationId xmlns:p14="http://schemas.microsoft.com/office/powerpoint/2010/main" val="40696269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300" kern="100" dirty="0">
                <a:effectLst/>
                <a:latin typeface="Calibri" panose="020F0502020204030204" pitchFamily="34" charset="0"/>
                <a:ea typeface="Calibri" panose="020F0502020204030204" pitchFamily="34" charset="0"/>
                <a:cs typeface="Times New Roman" panose="02020603050405020304" pitchFamily="18" charset="0"/>
              </a:rPr>
              <a:t>The following are some examples of </a:t>
            </a:r>
            <a:r>
              <a:rPr lang="en-GB" sz="2400" dirty="0"/>
              <a:t>ways to combat loneliness and social disengagement</a:t>
            </a:r>
            <a:endParaRPr lang="en-GB" sz="23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kern="100" dirty="0">
                <a:effectLst/>
                <a:latin typeface="Calibri" panose="020F0502020204030204" pitchFamily="34" charset="0"/>
                <a:ea typeface="Calibri" panose="020F0502020204030204" pitchFamily="34" charset="0"/>
                <a:cs typeface="Times New Roman" panose="02020603050405020304" pitchFamily="18" charset="0"/>
              </a:rPr>
              <a:t>Promoting social participation: Encouraging older adults to engage in community activities, join clubs or social groups, and participate in volunteer work can help combat social isolation and provide opportunities for meaningful social interactions.</a:t>
            </a:r>
            <a:endParaRPr lang="en-CY" sz="21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300" kern="100" dirty="0">
                <a:effectLst/>
                <a:latin typeface="Calibri" panose="020F0502020204030204" pitchFamily="34" charset="0"/>
                <a:ea typeface="Calibri" panose="020F0502020204030204" pitchFamily="34" charset="0"/>
                <a:cs typeface="Times New Roman" panose="02020603050405020304" pitchFamily="18" charset="0"/>
              </a:rPr>
              <a:t>Enhancing intergenerational connections: Facilitating interactions between older adults and younger generations, such as through mentoring programs or intergenerational activities, can foster social engagement and combat feelings of loneliness.</a:t>
            </a:r>
            <a:endParaRPr lang="en-CY" sz="23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300" kern="100" dirty="0">
                <a:latin typeface="Calibri" panose="020F0502020204030204" pitchFamily="34" charset="0"/>
                <a:ea typeface="Calibri" panose="020F0502020204030204" pitchFamily="34" charset="0"/>
                <a:cs typeface="Times New Roman" panose="02020603050405020304" pitchFamily="18" charset="0"/>
              </a:rPr>
              <a:t>Providing support systems: Establishing support systems, such as peer support groups or </a:t>
            </a:r>
            <a:r>
              <a:rPr lang="en-GB" sz="2300" kern="100" dirty="0" err="1">
                <a:latin typeface="Calibri" panose="020F0502020204030204" pitchFamily="34" charset="0"/>
                <a:ea typeface="Calibri" panose="020F0502020204030204" pitchFamily="34" charset="0"/>
                <a:cs typeface="Times New Roman" panose="02020603050405020304" pitchFamily="18" charset="0"/>
              </a:rPr>
              <a:t>counseling</a:t>
            </a:r>
            <a:r>
              <a:rPr lang="en-GB" sz="2300" kern="100" dirty="0">
                <a:latin typeface="Calibri" panose="020F0502020204030204" pitchFamily="34" charset="0"/>
                <a:ea typeface="Calibri" panose="020F0502020204030204" pitchFamily="34" charset="0"/>
                <a:cs typeface="Times New Roman" panose="02020603050405020304" pitchFamily="18" charset="0"/>
              </a:rPr>
              <a:t> services, can offer emotional support and a sense of belonging to individuals experiencing social disengagement or loneliness.</a:t>
            </a:r>
          </a:p>
          <a:p>
            <a:r>
              <a:rPr lang="en-GB" sz="4800" dirty="0"/>
              <a:t>Mental Health Support: Recognizing and addressing mental health issues such as depression and anxiety, which can contribute to feelings of loneliness. Providing access to mental health resources and </a:t>
            </a:r>
            <a:r>
              <a:rPr lang="en-GB" sz="4800" dirty="0" err="1"/>
              <a:t>counseling</a:t>
            </a:r>
            <a:r>
              <a:rPr lang="en-GB" sz="4800" dirty="0"/>
              <a:t> services can help older adults cope with emotional challenges and improve their overall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800" dirty="0"/>
              <a:t>Family and Community Involvement: Encouraging family members, neighbours, and community members to actively engage with and support older adults. Building strong social networks within families and communities can provide a sense of belonging, companionship, and emotional support.</a:t>
            </a:r>
          </a:p>
          <a:p>
            <a:endParaRPr lang="en-GB" sz="48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27</a:t>
            </a:fld>
            <a:endParaRPr lang="en-GB"/>
          </a:p>
        </p:txBody>
      </p:sp>
    </p:spTree>
    <p:extLst>
      <p:ext uri="{BB962C8B-B14F-4D97-AF65-F5344CB8AC3E}">
        <p14:creationId xmlns:p14="http://schemas.microsoft.com/office/powerpoint/2010/main" val="20142727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28</a:t>
            </a:fld>
            <a:endParaRPr lang="en-GB"/>
          </a:p>
        </p:txBody>
      </p:sp>
    </p:spTree>
    <p:extLst>
      <p:ext uri="{BB962C8B-B14F-4D97-AF65-F5344CB8AC3E}">
        <p14:creationId xmlns:p14="http://schemas.microsoft.com/office/powerpoint/2010/main" val="5790440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Times New Roman" panose="02020603050405020304" pitchFamily="18" charset="0"/>
              </a:rPr>
              <a:t>Various types of social support can be beneficial for older adults and contribute to their well-being. It is worth briefly discussing some.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kern="100" dirty="0">
                <a:effectLst/>
                <a:latin typeface="Calibri" panose="020F0502020204030204" pitchFamily="34" charset="0"/>
                <a:ea typeface="Calibri" panose="020F0502020204030204" pitchFamily="34" charset="0"/>
                <a:cs typeface="Times New Roman" panose="02020603050405020304" pitchFamily="18" charset="0"/>
              </a:rPr>
              <a:t>Continues next slide</a:t>
            </a:r>
            <a:endParaRPr lang="en-CY" sz="12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29</a:t>
            </a:fld>
            <a:endParaRPr lang="en-GB"/>
          </a:p>
        </p:txBody>
      </p:sp>
    </p:spTree>
    <p:extLst>
      <p:ext uri="{BB962C8B-B14F-4D97-AF65-F5344CB8AC3E}">
        <p14:creationId xmlns:p14="http://schemas.microsoft.com/office/powerpoint/2010/main" val="2180259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a:t>
            </a:fld>
            <a:endParaRPr lang="en-GB"/>
          </a:p>
        </p:txBody>
      </p:sp>
    </p:spTree>
    <p:extLst>
      <p:ext uri="{BB962C8B-B14F-4D97-AF65-F5344CB8AC3E}">
        <p14:creationId xmlns:p14="http://schemas.microsoft.com/office/powerpoint/2010/main" val="28466518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i="1" kern="100" dirty="0">
                <a:effectLst/>
                <a:latin typeface="Calibri" panose="020F0502020204030204" pitchFamily="34" charset="0"/>
                <a:ea typeface="Calibri" panose="020F0502020204030204" pitchFamily="34" charset="0"/>
                <a:cs typeface="Times New Roman" panose="02020603050405020304" pitchFamily="18" charset="0"/>
              </a:rPr>
              <a:t>Continues next slide</a:t>
            </a:r>
            <a:endParaRPr lang="en-CY" sz="2000" i="1"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2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30</a:t>
            </a:fld>
            <a:endParaRPr lang="en-GB"/>
          </a:p>
        </p:txBody>
      </p:sp>
    </p:spTree>
    <p:extLst>
      <p:ext uri="{BB962C8B-B14F-4D97-AF65-F5344CB8AC3E}">
        <p14:creationId xmlns:p14="http://schemas.microsoft.com/office/powerpoint/2010/main" val="3759447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2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31</a:t>
            </a:fld>
            <a:endParaRPr lang="en-GB"/>
          </a:p>
        </p:txBody>
      </p:sp>
    </p:spTree>
    <p:extLst>
      <p:ext uri="{BB962C8B-B14F-4D97-AF65-F5344CB8AC3E}">
        <p14:creationId xmlns:p14="http://schemas.microsoft.com/office/powerpoint/2010/main" val="22173795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32</a:t>
            </a:fld>
            <a:endParaRPr lang="en-GB"/>
          </a:p>
        </p:txBody>
      </p:sp>
    </p:spTree>
    <p:extLst>
      <p:ext uri="{BB962C8B-B14F-4D97-AF65-F5344CB8AC3E}">
        <p14:creationId xmlns:p14="http://schemas.microsoft.com/office/powerpoint/2010/main" val="30008213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33</a:t>
            </a:fld>
            <a:endParaRPr lang="en-GB"/>
          </a:p>
        </p:txBody>
      </p:sp>
    </p:spTree>
    <p:extLst>
      <p:ext uri="{BB962C8B-B14F-4D97-AF65-F5344CB8AC3E}">
        <p14:creationId xmlns:p14="http://schemas.microsoft.com/office/powerpoint/2010/main" val="12983519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34</a:t>
            </a:fld>
            <a:endParaRPr lang="en-GB"/>
          </a:p>
        </p:txBody>
      </p:sp>
    </p:spTree>
    <p:extLst>
      <p:ext uri="{BB962C8B-B14F-4D97-AF65-F5344CB8AC3E}">
        <p14:creationId xmlns:p14="http://schemas.microsoft.com/office/powerpoint/2010/main" val="19495138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35</a:t>
            </a:fld>
            <a:endParaRPr lang="en-GB"/>
          </a:p>
        </p:txBody>
      </p:sp>
    </p:spTree>
    <p:extLst>
      <p:ext uri="{BB962C8B-B14F-4D97-AF65-F5344CB8AC3E}">
        <p14:creationId xmlns:p14="http://schemas.microsoft.com/office/powerpoint/2010/main" val="169231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36</a:t>
            </a:fld>
            <a:endParaRPr lang="en-GB"/>
          </a:p>
        </p:txBody>
      </p:sp>
    </p:spTree>
    <p:extLst>
      <p:ext uri="{BB962C8B-B14F-4D97-AF65-F5344CB8AC3E}">
        <p14:creationId xmlns:p14="http://schemas.microsoft.com/office/powerpoint/2010/main" val="37118245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37</a:t>
            </a:fld>
            <a:endParaRPr lang="en-GB"/>
          </a:p>
        </p:txBody>
      </p:sp>
    </p:spTree>
    <p:extLst>
      <p:ext uri="{BB962C8B-B14F-4D97-AF65-F5344CB8AC3E}">
        <p14:creationId xmlns:p14="http://schemas.microsoft.com/office/powerpoint/2010/main" val="20118150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small groups think of the different ways that were previously described, and decide which one you think is easier to be applied and which the most difficult?</a:t>
            </a:r>
          </a:p>
          <a:p>
            <a:r>
              <a:rPr lang="en-GB" dirty="0"/>
              <a:t>Then explain your reasoning. Spend 10 minutes for this activity</a:t>
            </a:r>
          </a:p>
          <a:p>
            <a:endParaRPr lang="en-GB" dirty="0"/>
          </a:p>
          <a:p>
            <a:r>
              <a:rPr lang="en-GB" dirty="0"/>
              <a:t>ANSWER</a:t>
            </a:r>
          </a:p>
          <a:p>
            <a:r>
              <a:rPr lang="en-GB" dirty="0"/>
              <a:t>Anything can be a correct response, they need however to explain the reasoning behind their choice</a:t>
            </a:r>
          </a:p>
        </p:txBody>
      </p:sp>
      <p:sp>
        <p:nvSpPr>
          <p:cNvPr id="4" name="Slide Number Placeholder 3"/>
          <p:cNvSpPr>
            <a:spLocks noGrp="1"/>
          </p:cNvSpPr>
          <p:nvPr>
            <p:ph type="sldNum" sz="quarter" idx="5"/>
          </p:nvPr>
        </p:nvSpPr>
        <p:spPr/>
        <p:txBody>
          <a:bodyPr/>
          <a:lstStyle/>
          <a:p>
            <a:fld id="{C8054EF4-7D90-9549-9545-B98BE5BE8DF2}" type="slidenum">
              <a:rPr lang="en-GB" smtClean="0"/>
              <a:t>38</a:t>
            </a:fld>
            <a:endParaRPr lang="en-GB"/>
          </a:p>
        </p:txBody>
      </p:sp>
    </p:spTree>
    <p:extLst>
      <p:ext uri="{BB962C8B-B14F-4D97-AF65-F5344CB8AC3E}">
        <p14:creationId xmlns:p14="http://schemas.microsoft.com/office/powerpoint/2010/main" val="42773753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Cultural variations in social support refer to the ways in which different cultures provide and perceive support within their social networks. </a:t>
            </a:r>
          </a:p>
          <a:p>
            <a:r>
              <a:rPr lang="en-GB" sz="1200" dirty="0"/>
              <a:t>Understanding cultural variations in social support is essential when working with diverse populations of older adults. </a:t>
            </a:r>
          </a:p>
          <a:p>
            <a:r>
              <a:rPr lang="en-GB" sz="1200" dirty="0"/>
              <a:t>It helps professionals provide culturally sensitive support, recognise the strengths and resources within each cultural context, and tailor interventions to meet the specific needs and preferences of individuals from different cultural backgrounds.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In the following slides some examples of cultural variations in social support are provided.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39</a:t>
            </a:fld>
            <a:endParaRPr lang="en-GB"/>
          </a:p>
        </p:txBody>
      </p:sp>
    </p:spTree>
    <p:extLst>
      <p:ext uri="{BB962C8B-B14F-4D97-AF65-F5344CB8AC3E}">
        <p14:creationId xmlns:p14="http://schemas.microsoft.com/office/powerpoint/2010/main" val="187957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a:t>
            </a:fld>
            <a:endParaRPr lang="en-GB"/>
          </a:p>
        </p:txBody>
      </p:sp>
    </p:spTree>
    <p:extLst>
      <p:ext uri="{BB962C8B-B14F-4D97-AF65-F5344CB8AC3E}">
        <p14:creationId xmlns:p14="http://schemas.microsoft.com/office/powerpoint/2010/main" val="22121240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40</a:t>
            </a:fld>
            <a:endParaRPr lang="en-GB"/>
          </a:p>
        </p:txBody>
      </p:sp>
    </p:spTree>
    <p:extLst>
      <p:ext uri="{BB962C8B-B14F-4D97-AF65-F5344CB8AC3E}">
        <p14:creationId xmlns:p14="http://schemas.microsoft.com/office/powerpoint/2010/main" val="377290860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dirty="0"/>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41</a:t>
            </a:fld>
            <a:endParaRPr lang="en-GB"/>
          </a:p>
        </p:txBody>
      </p:sp>
    </p:spTree>
    <p:extLst>
      <p:ext uri="{BB962C8B-B14F-4D97-AF65-F5344CB8AC3E}">
        <p14:creationId xmlns:p14="http://schemas.microsoft.com/office/powerpoint/2010/main" val="33552308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42</a:t>
            </a:fld>
            <a:endParaRPr lang="en-GB"/>
          </a:p>
        </p:txBody>
      </p:sp>
    </p:spTree>
    <p:extLst>
      <p:ext uri="{BB962C8B-B14F-4D97-AF65-F5344CB8AC3E}">
        <p14:creationId xmlns:p14="http://schemas.microsoft.com/office/powerpoint/2010/main" val="33376104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CY" dirty="0"/>
          </a:p>
        </p:txBody>
      </p:sp>
      <p:sp>
        <p:nvSpPr>
          <p:cNvPr id="4" name="Θέση αριθμού διαφάνειας 3"/>
          <p:cNvSpPr>
            <a:spLocks noGrp="1"/>
          </p:cNvSpPr>
          <p:nvPr>
            <p:ph type="sldNum" sz="quarter" idx="5"/>
          </p:nvPr>
        </p:nvSpPr>
        <p:spPr/>
        <p:txBody>
          <a:bodyPr/>
          <a:lstStyle/>
          <a:p>
            <a:fld id="{6791E66C-68D2-42D9-B514-3392695D4425}" type="slidenum">
              <a:rPr lang="el-CY" smtClean="0"/>
              <a:t>43</a:t>
            </a:fld>
            <a:endParaRPr lang="el-CY"/>
          </a:p>
        </p:txBody>
      </p:sp>
    </p:spTree>
    <p:extLst>
      <p:ext uri="{BB962C8B-B14F-4D97-AF65-F5344CB8AC3E}">
        <p14:creationId xmlns:p14="http://schemas.microsoft.com/office/powerpoint/2010/main" val="14631903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8054EF4-7D90-9549-9545-B98BE5BE8DF2}" type="slidenum">
              <a:rPr lang="en-GB" smtClean="0"/>
              <a:t>45</a:t>
            </a:fld>
            <a:endParaRPr lang="en-GB"/>
          </a:p>
        </p:txBody>
      </p:sp>
    </p:spTree>
    <p:extLst>
      <p:ext uri="{BB962C8B-B14F-4D97-AF65-F5344CB8AC3E}">
        <p14:creationId xmlns:p14="http://schemas.microsoft.com/office/powerpoint/2010/main" val="3267064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5</a:t>
            </a:fld>
            <a:endParaRPr lang="en-GB"/>
          </a:p>
        </p:txBody>
      </p:sp>
    </p:spTree>
    <p:extLst>
      <p:ext uri="{BB962C8B-B14F-4D97-AF65-F5344CB8AC3E}">
        <p14:creationId xmlns:p14="http://schemas.microsoft.com/office/powerpoint/2010/main" val="3360062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6</a:t>
            </a:fld>
            <a:endParaRPr lang="en-GB"/>
          </a:p>
        </p:txBody>
      </p:sp>
    </p:spTree>
    <p:extLst>
      <p:ext uri="{BB962C8B-B14F-4D97-AF65-F5344CB8AC3E}">
        <p14:creationId xmlns:p14="http://schemas.microsoft.com/office/powerpoint/2010/main" val="2712165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It is worth looking at the ways social connections are particularly important in late adulthood.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Most importantly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Social connections provide </a:t>
            </a: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emotional support</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200" dirty="0"/>
              <a:t>empathy, and understanding during times of stress, grief, or loneliness. </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Having close relationships and a support network of family, friends, and community members can offer comfort, encouragement, and a sense of belonging. Emotional support helps individuals cope with challenges, reduces feelings of loneliness and isolation, and enhances overall psychological well-being.</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Continues next slide</a:t>
            </a:r>
          </a:p>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7</a:t>
            </a:fld>
            <a:endParaRPr lang="en-GB"/>
          </a:p>
        </p:txBody>
      </p:sp>
    </p:spTree>
    <p:extLst>
      <p:ext uri="{BB962C8B-B14F-4D97-AF65-F5344CB8AC3E}">
        <p14:creationId xmlns:p14="http://schemas.microsoft.com/office/powerpoint/2010/main" val="2162564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Continues next slide</a:t>
            </a:r>
          </a:p>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8</a:t>
            </a:fld>
            <a:endParaRPr lang="en-GB"/>
          </a:p>
        </p:txBody>
      </p:sp>
    </p:spTree>
    <p:extLst>
      <p:ext uri="{BB962C8B-B14F-4D97-AF65-F5344CB8AC3E}">
        <p14:creationId xmlns:p14="http://schemas.microsoft.com/office/powerpoint/2010/main" val="2482335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Continues next slide</a:t>
            </a:r>
          </a:p>
          <a:p>
            <a:endParaRPr lang="en-GB" sz="1200" dirty="0"/>
          </a:p>
        </p:txBody>
      </p:sp>
      <p:sp>
        <p:nvSpPr>
          <p:cNvPr id="4" name="Slide Number Placeholder 3"/>
          <p:cNvSpPr>
            <a:spLocks noGrp="1"/>
          </p:cNvSpPr>
          <p:nvPr>
            <p:ph type="sldNum" sz="quarter" idx="5"/>
          </p:nvPr>
        </p:nvSpPr>
        <p:spPr/>
        <p:txBody>
          <a:bodyPr/>
          <a:lstStyle/>
          <a:p>
            <a:fld id="{C8054EF4-7D90-9549-9545-B98BE5BE8DF2}" type="slidenum">
              <a:rPr lang="en-GB" smtClean="0"/>
              <a:t>9</a:t>
            </a:fld>
            <a:endParaRPr lang="en-GB"/>
          </a:p>
        </p:txBody>
      </p:sp>
    </p:spTree>
    <p:extLst>
      <p:ext uri="{BB962C8B-B14F-4D97-AF65-F5344CB8AC3E}">
        <p14:creationId xmlns:p14="http://schemas.microsoft.com/office/powerpoint/2010/main" val="3697713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solidFill>
                  <a:srgbClr val="7030A0"/>
                </a:solidFill>
              </a:defRPr>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normAutofit/>
          </a:bodyPr>
          <a:lstStyle>
            <a:lvl1pPr>
              <a:defRPr sz="4000">
                <a:solidFill>
                  <a:srgbClr val="7030A0"/>
                </a:solidFill>
              </a:defRPr>
            </a:lvl1pPr>
          </a:lstStyle>
          <a:p>
            <a:r>
              <a:rPr lang="en-GB" dirty="0"/>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lvl1pPr>
              <a:defRPr sz="2700"/>
            </a:lvl1pPr>
            <a:lvl2pPr>
              <a:defRPr sz="2500"/>
            </a:lvl2pPr>
            <a:lvl3pPr>
              <a:defRPr sz="2400"/>
            </a:lvl3pPr>
            <a:lvl4pPr>
              <a:defRPr sz="2200"/>
            </a:lvl4pPr>
            <a:lvl5pPr>
              <a:defRPr sz="22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a:p>
        </p:txBody>
      </p:sp>
    </p:spTree>
    <p:extLst>
      <p:ext uri="{BB962C8B-B14F-4D97-AF65-F5344CB8AC3E}">
        <p14:creationId xmlns:p14="http://schemas.microsoft.com/office/powerpoint/2010/main" val="325059864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a:t>Reference number: 618596-EPP-1-2020-1-SE-EPPKA2-CBHE-JP</a:t>
              </a:r>
              <a:br>
                <a:rPr lang="en-GB" sz="800"/>
              </a:br>
              <a:r>
                <a:rPr lang="en-GB" sz="80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www.sciencedirect.com/science/article/pii/S2667032121000275"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hyperlink" Target="https://bmcpublichealth.biomedcentral.com/articles/10.1186/s12889-018-5482-x" TargetMode="External"/><Relationship Id="rId4" Type="http://schemas.openxmlformats.org/officeDocument/2006/relationships/hyperlink" Target="https://www.mdpi.com/2673-9259/2/3/17"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www.sciencedirect.com/science/article/pii/S2667032122000221#:~:text=Highlights&amp;text=Prevalence%20of%20social%20and%20emotional,emotional%20loneliness%20in%20aging%20population" TargetMode="External"/><Relationship Id="rId2" Type="http://schemas.openxmlformats.org/officeDocument/2006/relationships/hyperlink" Target="https://www.sciencedirect.com/science/article/pii/S277265332200079X" TargetMode="External"/><Relationship Id="rId1" Type="http://schemas.openxmlformats.org/officeDocument/2006/relationships/slideLayout" Target="../slideLayouts/slideLayout2.xml"/><Relationship Id="rId4" Type="http://schemas.openxmlformats.org/officeDocument/2006/relationships/hyperlink" Target="https://gmj.sljol.info/articles/10.4038/gmj.v16i2.3748"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dirty="0">
                <a:latin typeface="Times New Roman" panose="02020603050405020304" pitchFamily="18" charset="0"/>
                <a:cs typeface="Times New Roman" panose="02020603050405020304" pitchFamily="18" charset="0"/>
              </a:rPr>
              <a:t>Sociocultural Factors and Ageing</a:t>
            </a:r>
            <a:endParaRPr lang="en-GB"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r>
              <a:rPr lang="en-GB" dirty="0"/>
              <a:t>Psychology of Ageing</a:t>
            </a:r>
            <a:br>
              <a:rPr lang="en-GB" dirty="0"/>
            </a:br>
            <a:r>
              <a:rPr lang="en-GB" dirty="0"/>
              <a:t>(Neurology and medical care of neurodegenerative disorders)</a:t>
            </a: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Marilena Mousoulidou</a:t>
            </a:r>
            <a:br>
              <a:rPr lang="en-GB" dirty="0"/>
            </a:br>
            <a:r>
              <a:rPr lang="en-GB" dirty="0"/>
              <a:t>Neapolis University Pafos</a:t>
            </a:r>
          </a:p>
        </p:txBody>
      </p:sp>
    </p:spTree>
    <p:extLst>
      <p:ext uri="{BB962C8B-B14F-4D97-AF65-F5344CB8AC3E}">
        <p14:creationId xmlns:p14="http://schemas.microsoft.com/office/powerpoint/2010/main" val="116159177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normAutofit/>
          </a:bodyPr>
          <a:lstStyle/>
          <a:p>
            <a:r>
              <a:rPr lang="en-GB" b="1" dirty="0">
                <a:solidFill>
                  <a:schemeClr val="accent1">
                    <a:lumMod val="50000"/>
                  </a:schemeClr>
                </a:solidFill>
              </a:rPr>
              <a:t>Sense of Purpose and Meaning</a:t>
            </a:r>
          </a:p>
          <a:p>
            <a:pPr lvl="1"/>
            <a:r>
              <a:rPr lang="en-GB" dirty="0"/>
              <a:t>Engaging with others, participating in social roles and activities, and contributing to the well-being of others, can give older adults a sense of fulfilment and satisfaction. </a:t>
            </a:r>
          </a:p>
          <a:p>
            <a:pPr lvl="1"/>
            <a:r>
              <a:rPr lang="en-GB" dirty="0"/>
              <a:t>Social connections provide opportunities for mutual support, mentoring, and intergenerational relationships, fostering a sense of purpose and a feeling of being valued and needed.</a:t>
            </a:r>
            <a:r>
              <a:rPr lang="en-CY" dirty="0"/>
              <a:t> </a:t>
            </a:r>
          </a:p>
          <a:p>
            <a:endParaRPr lang="en-GB" sz="1500" dirty="0"/>
          </a:p>
          <a:p>
            <a:r>
              <a:rPr lang="en-GB" b="1" dirty="0">
                <a:solidFill>
                  <a:schemeClr val="accent1">
                    <a:lumMod val="50000"/>
                  </a:schemeClr>
                </a:solidFill>
              </a:rPr>
              <a:t>Sense of Belonging</a:t>
            </a:r>
          </a:p>
          <a:p>
            <a:pPr lvl="1"/>
            <a:r>
              <a:rPr lang="en-GB" dirty="0"/>
              <a:t>Social connections provide a sense of belonging, creating a support system that helps individuals feel valued and included in their communities.</a:t>
            </a:r>
          </a:p>
          <a:p>
            <a:pPr lvl="1"/>
            <a:endParaRPr lang="en-GB" dirty="0"/>
          </a:p>
        </p:txBody>
      </p:sp>
      <p:sp>
        <p:nvSpPr>
          <p:cNvPr id="7" name="Title 6">
            <a:extLst>
              <a:ext uri="{FF2B5EF4-FFF2-40B4-BE49-F238E27FC236}">
                <a16:creationId xmlns:a16="http://schemas.microsoft.com/office/drawing/2014/main" id="{3FBBDBCF-219A-DF4E-C5CA-E49BACA11AEF}"/>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98961300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46902AA-317E-7120-778D-B04EE46F32B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normAutofit/>
          </a:bodyPr>
          <a:lstStyle/>
          <a:p>
            <a:r>
              <a:rPr lang="en-GB" b="1" dirty="0">
                <a:solidFill>
                  <a:schemeClr val="accent1">
                    <a:lumMod val="50000"/>
                  </a:schemeClr>
                </a:solidFill>
              </a:rPr>
              <a:t>Psychological Well-Being</a:t>
            </a:r>
          </a:p>
          <a:p>
            <a:pPr lvl="1"/>
            <a:r>
              <a:rPr lang="en-GB" dirty="0"/>
              <a:t>Social connections have a direct impact on psychological well-being. </a:t>
            </a:r>
          </a:p>
          <a:p>
            <a:pPr lvl="1"/>
            <a:r>
              <a:rPr lang="en-GB" dirty="0"/>
              <a:t>Positive social interactions and supportive relationships can enhance self-esteem, reduce stress and anxiety, and improve overall mental health. </a:t>
            </a:r>
          </a:p>
          <a:p>
            <a:pPr lvl="1"/>
            <a:r>
              <a:rPr lang="en-GB" dirty="0"/>
              <a:t>They provide opportunities for social engagement, companionship, and social integration, all of which contribute to a sense of happiness, life satisfaction, and positive emotional well-being.</a:t>
            </a:r>
          </a:p>
          <a:p>
            <a:endParaRPr lang="en-GB" sz="1500" dirty="0"/>
          </a:p>
          <a:p>
            <a:r>
              <a:rPr lang="en-GB" b="1" dirty="0">
                <a:solidFill>
                  <a:schemeClr val="accent1">
                    <a:lumMod val="50000"/>
                  </a:schemeClr>
                </a:solidFill>
              </a:rPr>
              <a:t>Reduced Risk of Social Isolation and Loneliness</a:t>
            </a:r>
          </a:p>
          <a:p>
            <a:pPr lvl="1"/>
            <a:r>
              <a:rPr lang="en-GB" dirty="0"/>
              <a:t>Social connections help prevent social isolation and loneliness.</a:t>
            </a:r>
          </a:p>
          <a:p>
            <a:pPr lvl="1"/>
            <a:r>
              <a:rPr lang="en-GB" dirty="0"/>
              <a:t>Regular social interactions can combat feelings of isolation and improve mental well-being.</a:t>
            </a:r>
          </a:p>
          <a:p>
            <a:pPr lvl="1"/>
            <a:endParaRPr lang="en-CY" dirty="0"/>
          </a:p>
          <a:p>
            <a:endParaRPr lang="en-GB" dirty="0"/>
          </a:p>
        </p:txBody>
      </p:sp>
    </p:spTree>
    <p:extLst>
      <p:ext uri="{BB962C8B-B14F-4D97-AF65-F5344CB8AC3E}">
        <p14:creationId xmlns:p14="http://schemas.microsoft.com/office/powerpoint/2010/main" val="153366016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BED6EA6-F048-DE17-037D-2F4686E228D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0CA2024-329D-0BBB-CF09-FBCD5F81D387}"/>
              </a:ext>
            </a:extLst>
          </p:cNvPr>
          <p:cNvSpPr>
            <a:spLocks noGrp="1"/>
          </p:cNvSpPr>
          <p:nvPr>
            <p:ph idx="1"/>
          </p:nvPr>
        </p:nvSpPr>
        <p:spPr/>
        <p:txBody>
          <a:bodyPr/>
          <a:lstStyle/>
          <a:p>
            <a:r>
              <a:rPr lang="en-GB" b="1" dirty="0">
                <a:solidFill>
                  <a:schemeClr val="accent1">
                    <a:lumMod val="50000"/>
                  </a:schemeClr>
                </a:solidFill>
              </a:rPr>
              <a:t>Buffering the Effects of Life Transitions and Losses</a:t>
            </a:r>
          </a:p>
          <a:p>
            <a:pPr lvl="1"/>
            <a:r>
              <a:rPr lang="en-GB" dirty="0"/>
              <a:t>Whether it's retirement, loss of a spouse or friends, or health challenges, having a strong social support network can help individuals navigate these changes and cope with associated emotional and practical challenges. </a:t>
            </a:r>
          </a:p>
          <a:p>
            <a:pPr lvl="1"/>
            <a:r>
              <a:rPr lang="en-GB" dirty="0"/>
              <a:t>Social connections provide a source of comfort, encouragement, and assistance during times of transition and adversity.</a:t>
            </a:r>
            <a:endParaRPr lang="en-CY" dirty="0"/>
          </a:p>
          <a:p>
            <a:endParaRPr lang="en-GB" dirty="0"/>
          </a:p>
        </p:txBody>
      </p:sp>
    </p:spTree>
    <p:extLst>
      <p:ext uri="{BB962C8B-B14F-4D97-AF65-F5344CB8AC3E}">
        <p14:creationId xmlns:p14="http://schemas.microsoft.com/office/powerpoint/2010/main" val="149410985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5ACF992-F356-1363-141B-C1B452BFACC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ECFD2E4-A39F-33B9-1A8F-CD182865DDB8}"/>
              </a:ext>
            </a:extLst>
          </p:cNvPr>
          <p:cNvSpPr>
            <a:spLocks noGrp="1"/>
          </p:cNvSpPr>
          <p:nvPr>
            <p:ph idx="1"/>
          </p:nvPr>
        </p:nvSpPr>
        <p:spPr/>
        <p:txBody>
          <a:bodyPr/>
          <a:lstStyle/>
          <a:p>
            <a:r>
              <a:rPr lang="en-GB" b="1" dirty="0">
                <a:solidFill>
                  <a:schemeClr val="accent1">
                    <a:lumMod val="50000"/>
                  </a:schemeClr>
                </a:solidFill>
              </a:rPr>
              <a:t>Cultural Preservation</a:t>
            </a:r>
          </a:p>
          <a:p>
            <a:pPr lvl="1"/>
            <a:r>
              <a:rPr lang="en-GB" dirty="0"/>
              <a:t>Social connections in Sri Lanka often revolve around cultural and traditional practices. </a:t>
            </a:r>
          </a:p>
          <a:p>
            <a:pPr lvl="1"/>
            <a:r>
              <a:rPr lang="en-GB" dirty="0"/>
              <a:t>Older adults play a vital role in passing down cultural heritage, values, and traditions to younger generations. </a:t>
            </a:r>
          </a:p>
          <a:p>
            <a:pPr lvl="1"/>
            <a:r>
              <a:rPr lang="en-GB" dirty="0"/>
              <a:t>Active involvement in cultural activities, festivals, and community events allows older adults to maintain and celebrate their cultural identity, fostering a sense of pride and belonging.</a:t>
            </a:r>
            <a:r>
              <a:rPr lang="en-CY" dirty="0"/>
              <a:t> </a:t>
            </a:r>
            <a:endParaRPr lang="en-GB" dirty="0"/>
          </a:p>
        </p:txBody>
      </p:sp>
    </p:spTree>
    <p:extLst>
      <p:ext uri="{BB962C8B-B14F-4D97-AF65-F5344CB8AC3E}">
        <p14:creationId xmlns:p14="http://schemas.microsoft.com/office/powerpoint/2010/main" val="406964642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F12BDAF-C8BD-264B-C54E-38D245F8103F}"/>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42B77EC4-5919-74DC-5B22-7B36C682B8ED}"/>
              </a:ext>
            </a:extLst>
          </p:cNvPr>
          <p:cNvSpPr>
            <a:spLocks noGrp="1"/>
          </p:cNvSpPr>
          <p:nvPr>
            <p:ph idx="1"/>
          </p:nvPr>
        </p:nvSpPr>
        <p:spPr/>
        <p:txBody>
          <a:bodyPr/>
          <a:lstStyle/>
          <a:p>
            <a:r>
              <a:rPr lang="en-GB" b="1" dirty="0">
                <a:solidFill>
                  <a:schemeClr val="accent1">
                    <a:lumMod val="50000"/>
                  </a:schemeClr>
                </a:solidFill>
              </a:rPr>
              <a:t>Religiosity</a:t>
            </a:r>
            <a:r>
              <a:rPr lang="en-GB" dirty="0"/>
              <a:t> </a:t>
            </a:r>
          </a:p>
          <a:p>
            <a:pPr lvl="1"/>
            <a:r>
              <a:rPr lang="en-CY" dirty="0"/>
              <a:t>The religious community serves as a social network. </a:t>
            </a:r>
          </a:p>
          <a:p>
            <a:pPr lvl="1"/>
            <a:r>
              <a:rPr lang="en-CY" dirty="0"/>
              <a:t>Religious gatherings and events provide occasions for individuals to connect with others.</a:t>
            </a:r>
          </a:p>
          <a:p>
            <a:pPr lvl="1"/>
            <a:r>
              <a:rPr lang="en-GB" dirty="0"/>
              <a:t>C</a:t>
            </a:r>
            <a:r>
              <a:rPr lang="en-CY" dirty="0"/>
              <a:t>an contribute to social support networks where individuals often find emotional and practical support from fellow members during challenging times, such as illness or other life stressors. </a:t>
            </a:r>
          </a:p>
          <a:p>
            <a:pPr lvl="1"/>
            <a:r>
              <a:rPr lang="en-CY" dirty="0"/>
              <a:t>Religious rituals, ceremonies, and celebrations provide opportunities for social connections (e.g., religious festivals, holidays, and events). These shared experiences foster a sense of unity, bonding, and social connection among individuals who practice their faith.</a:t>
            </a:r>
          </a:p>
          <a:p>
            <a:endParaRPr lang="en-CY" dirty="0"/>
          </a:p>
        </p:txBody>
      </p:sp>
    </p:spTree>
    <p:extLst>
      <p:ext uri="{BB962C8B-B14F-4D97-AF65-F5344CB8AC3E}">
        <p14:creationId xmlns:p14="http://schemas.microsoft.com/office/powerpoint/2010/main" val="18819196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A107B-31FA-F2EA-2C33-8862EB5D31E1}"/>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1DD9C9D7-2804-07DF-0A46-24462B1B57E3}"/>
              </a:ext>
            </a:extLst>
          </p:cNvPr>
          <p:cNvSpPr>
            <a:spLocks noGrp="1"/>
          </p:cNvSpPr>
          <p:nvPr>
            <p:ph idx="1"/>
          </p:nvPr>
        </p:nvSpPr>
        <p:spPr/>
        <p:txBody>
          <a:bodyPr/>
          <a:lstStyle/>
          <a:p>
            <a:r>
              <a:rPr lang="en-GB" dirty="0"/>
              <a:t>In your opinion, which of the aforementioned social connections is the most important?</a:t>
            </a:r>
          </a:p>
          <a:p>
            <a:r>
              <a:rPr lang="en-GB" dirty="0"/>
              <a:t>Explain why.</a:t>
            </a:r>
          </a:p>
          <a:p>
            <a:endParaRPr lang="en-GB" dirty="0"/>
          </a:p>
        </p:txBody>
      </p:sp>
    </p:spTree>
    <p:extLst>
      <p:ext uri="{BB962C8B-B14F-4D97-AF65-F5344CB8AC3E}">
        <p14:creationId xmlns:p14="http://schemas.microsoft.com/office/powerpoint/2010/main" val="226249450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11B8-F004-A019-1A4C-FCFCC348A002}"/>
              </a:ext>
            </a:extLst>
          </p:cNvPr>
          <p:cNvSpPr>
            <a:spLocks noGrp="1"/>
          </p:cNvSpPr>
          <p:nvPr>
            <p:ph type="title"/>
          </p:nvPr>
        </p:nvSpPr>
        <p:spPr/>
        <p:txBody>
          <a:bodyPr/>
          <a:lstStyle/>
          <a:p>
            <a:r>
              <a:rPr lang="en-GB" dirty="0"/>
              <a:t>Types of Social Connections in Sri Lanka</a:t>
            </a:r>
          </a:p>
        </p:txBody>
      </p:sp>
      <p:sp>
        <p:nvSpPr>
          <p:cNvPr id="3" name="Content Placeholder 2">
            <a:extLst>
              <a:ext uri="{FF2B5EF4-FFF2-40B4-BE49-F238E27FC236}">
                <a16:creationId xmlns:a16="http://schemas.microsoft.com/office/drawing/2014/main" id="{833DB74E-F1A5-458B-757B-E4F4CFF3B0F1}"/>
              </a:ext>
            </a:extLst>
          </p:cNvPr>
          <p:cNvSpPr>
            <a:spLocks noGrp="1"/>
          </p:cNvSpPr>
          <p:nvPr>
            <p:ph idx="1"/>
          </p:nvPr>
        </p:nvSpPr>
        <p:spPr/>
        <p:txBody>
          <a:bodyPr>
            <a:normAutofit/>
          </a:bodyPr>
          <a:lstStyle/>
          <a:p>
            <a:r>
              <a:rPr lang="en-GB" b="1" dirty="0">
                <a:solidFill>
                  <a:schemeClr val="accent1">
                    <a:lumMod val="50000"/>
                  </a:schemeClr>
                </a:solidFill>
              </a:rPr>
              <a:t>Family Relationships</a:t>
            </a:r>
          </a:p>
          <a:p>
            <a:pPr lvl="1"/>
            <a:r>
              <a:rPr lang="en-GB" dirty="0"/>
              <a:t>With children, grandchildren, and extended family members, that can provide emotional support, companionship, and opportunities for intergenerational interactions.</a:t>
            </a:r>
          </a:p>
          <a:p>
            <a:pPr lvl="1"/>
            <a:r>
              <a:rPr lang="en-GB" dirty="0"/>
              <a:t>In Sri Lankan culture that a strong emphasis is placed on respect for elders, family relationships, particularly with adult children, are of great significance. </a:t>
            </a:r>
          </a:p>
          <a:p>
            <a:pPr lvl="1"/>
            <a:r>
              <a:rPr lang="en-GB" dirty="0"/>
              <a:t>Older adults often rely on their children for support, both emotionally and financially. </a:t>
            </a:r>
          </a:p>
          <a:p>
            <a:pPr lvl="1"/>
            <a:r>
              <a:rPr lang="en-GB" dirty="0"/>
              <a:t>The family structure and multigenerational households provide a sense of security and interconnectedness.</a:t>
            </a:r>
            <a:r>
              <a:rPr lang="en-CY" dirty="0"/>
              <a:t> </a:t>
            </a:r>
          </a:p>
          <a:p>
            <a:endParaRPr lang="en-GB" dirty="0"/>
          </a:p>
        </p:txBody>
      </p:sp>
    </p:spTree>
    <p:extLst>
      <p:ext uri="{BB962C8B-B14F-4D97-AF65-F5344CB8AC3E}">
        <p14:creationId xmlns:p14="http://schemas.microsoft.com/office/powerpoint/2010/main" val="347090884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3DB74E-F1A5-458B-757B-E4F4CFF3B0F1}"/>
              </a:ext>
            </a:extLst>
          </p:cNvPr>
          <p:cNvSpPr>
            <a:spLocks noGrp="1"/>
          </p:cNvSpPr>
          <p:nvPr>
            <p:ph idx="1"/>
          </p:nvPr>
        </p:nvSpPr>
        <p:spPr/>
        <p:txBody>
          <a:bodyPr/>
          <a:lstStyle/>
          <a:p>
            <a:r>
              <a:rPr lang="en-GB" b="1" dirty="0">
                <a:solidFill>
                  <a:schemeClr val="accent1">
                    <a:lumMod val="50000"/>
                  </a:schemeClr>
                </a:solidFill>
              </a:rPr>
              <a:t>Extended Family Connections </a:t>
            </a:r>
          </a:p>
          <a:p>
            <a:pPr lvl="1"/>
            <a:r>
              <a:rPr lang="en-GB" dirty="0"/>
              <a:t>They offer a wider network of social support, companionship, and shared cultural traditions. </a:t>
            </a:r>
          </a:p>
          <a:p>
            <a:pPr lvl="1"/>
            <a:r>
              <a:rPr lang="en-GB" dirty="0"/>
              <a:t>Family gatherings and celebrations provide opportunities for social interactions and the strengthening of bonds.</a:t>
            </a:r>
            <a:r>
              <a:rPr lang="en-CY" dirty="0"/>
              <a:t> </a:t>
            </a:r>
          </a:p>
          <a:p>
            <a:pPr lvl="1"/>
            <a:r>
              <a:rPr lang="en-GB" dirty="0"/>
              <a:t>Extended family connections are particularly present in the Sri Lankan society, where older adults maintain close relationships with their siblings, nieces, nephews, and other relatives. </a:t>
            </a:r>
          </a:p>
        </p:txBody>
      </p:sp>
      <p:sp>
        <p:nvSpPr>
          <p:cNvPr id="7" name="Title 6">
            <a:extLst>
              <a:ext uri="{FF2B5EF4-FFF2-40B4-BE49-F238E27FC236}">
                <a16:creationId xmlns:a16="http://schemas.microsoft.com/office/drawing/2014/main" id="{210F404D-8706-ABD1-F1AA-9290D12A2838}"/>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02428662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27309E-E066-3678-E5EE-74EEBEDF593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5E2D0CF-960D-568F-6A15-9F7FA0F97292}"/>
              </a:ext>
            </a:extLst>
          </p:cNvPr>
          <p:cNvSpPr>
            <a:spLocks noGrp="1"/>
          </p:cNvSpPr>
          <p:nvPr>
            <p:ph idx="1"/>
          </p:nvPr>
        </p:nvSpPr>
        <p:spPr/>
        <p:txBody>
          <a:bodyPr/>
          <a:lstStyle/>
          <a:p>
            <a:r>
              <a:rPr lang="en-GB" b="1" dirty="0">
                <a:solidFill>
                  <a:schemeClr val="accent1">
                    <a:lumMod val="50000"/>
                  </a:schemeClr>
                </a:solidFill>
              </a:rPr>
              <a:t>Friendships</a:t>
            </a:r>
          </a:p>
          <a:p>
            <a:pPr lvl="1"/>
            <a:r>
              <a:rPr lang="en-GB" dirty="0"/>
              <a:t>Friends provide companionship, emotional support, and shared activities. </a:t>
            </a:r>
          </a:p>
          <a:p>
            <a:pPr lvl="1"/>
            <a:r>
              <a:rPr lang="en-GB" dirty="0"/>
              <a:t>Older adults may maintain longstanding friendships or develop new ones.</a:t>
            </a:r>
          </a:p>
          <a:p>
            <a:pPr lvl="1"/>
            <a:endParaRPr lang="en-GB" dirty="0"/>
          </a:p>
          <a:p>
            <a:r>
              <a:rPr lang="en-GB" b="1" dirty="0">
                <a:solidFill>
                  <a:schemeClr val="accent1">
                    <a:lumMod val="50000"/>
                  </a:schemeClr>
                </a:solidFill>
              </a:rPr>
              <a:t>Romantic Relationships</a:t>
            </a:r>
          </a:p>
          <a:p>
            <a:pPr lvl="1"/>
            <a:r>
              <a:rPr lang="en-GB" dirty="0"/>
              <a:t>These relationships can provide emotional support, companionship, and a sense of intimacy and closeness. </a:t>
            </a:r>
          </a:p>
          <a:p>
            <a:pPr lvl="1"/>
            <a:r>
              <a:rPr lang="en-GB" dirty="0"/>
              <a:t>They offer the opportunity to share life experiences and enjoy a fulfilling emotional connection.</a:t>
            </a:r>
            <a:r>
              <a:rPr lang="en-CY" dirty="0"/>
              <a:t> </a:t>
            </a:r>
            <a:endParaRPr lang="en-GB" dirty="0"/>
          </a:p>
        </p:txBody>
      </p:sp>
    </p:spTree>
    <p:extLst>
      <p:ext uri="{BB962C8B-B14F-4D97-AF65-F5344CB8AC3E}">
        <p14:creationId xmlns:p14="http://schemas.microsoft.com/office/powerpoint/2010/main" val="176892795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D763D1-7842-F5C1-5C3D-0A0710D4D7C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0EA8062-06DE-5B3E-0C9A-0DAA53F32CA8}"/>
              </a:ext>
            </a:extLst>
          </p:cNvPr>
          <p:cNvSpPr>
            <a:spLocks noGrp="1"/>
          </p:cNvSpPr>
          <p:nvPr>
            <p:ph idx="1"/>
          </p:nvPr>
        </p:nvSpPr>
        <p:spPr/>
        <p:txBody>
          <a:bodyPr>
            <a:normAutofit/>
          </a:bodyPr>
          <a:lstStyle/>
          <a:p>
            <a:r>
              <a:rPr lang="en-GB" b="1" dirty="0">
                <a:solidFill>
                  <a:schemeClr val="accent1">
                    <a:lumMod val="50000"/>
                  </a:schemeClr>
                </a:solidFill>
              </a:rPr>
              <a:t>Community Involvement</a:t>
            </a:r>
          </a:p>
          <a:p>
            <a:pPr lvl="1"/>
            <a:r>
              <a:rPr lang="en-GB" dirty="0"/>
              <a:t>This may involve participating in local clubs, volunteer work, religious or spiritual groups, or community events. </a:t>
            </a:r>
          </a:p>
          <a:p>
            <a:pPr lvl="1"/>
            <a:r>
              <a:rPr lang="en-GB" dirty="0"/>
              <a:t>Sri Lanka has a strong community-oriented culture, where individuals often engage with their immediate neighbourhoods and local communities. </a:t>
            </a:r>
          </a:p>
          <a:p>
            <a:pPr lvl="1"/>
            <a:r>
              <a:rPr lang="en-GB" dirty="0"/>
              <a:t>Older adults may participate in community-based organisations, religious groups, or social clubs. </a:t>
            </a:r>
          </a:p>
          <a:p>
            <a:pPr lvl="1"/>
            <a:r>
              <a:rPr lang="en-GB" dirty="0"/>
              <a:t>These connections offer a sense of belonging, social engagement, and opportunities for cultural activities and community service.</a:t>
            </a:r>
            <a:r>
              <a:rPr lang="en-CY" dirty="0"/>
              <a:t> </a:t>
            </a:r>
            <a:endParaRPr lang="en-GB" dirty="0"/>
          </a:p>
        </p:txBody>
      </p:sp>
    </p:spTree>
    <p:extLst>
      <p:ext uri="{BB962C8B-B14F-4D97-AF65-F5344CB8AC3E}">
        <p14:creationId xmlns:p14="http://schemas.microsoft.com/office/powerpoint/2010/main" val="292463623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lstStyle/>
          <a:p>
            <a:r>
              <a:rPr lang="en-GB" b="1" dirty="0">
                <a:solidFill>
                  <a:schemeClr val="accent1">
                    <a:lumMod val="50000"/>
                  </a:schemeClr>
                </a:solidFill>
              </a:rPr>
              <a:t>LO1: </a:t>
            </a:r>
            <a:r>
              <a:rPr lang="en-GB" dirty="0"/>
              <a:t>Analyse the different types of social connections that exist in late adulthood.</a:t>
            </a:r>
            <a:endParaRPr lang="en-CY" dirty="0"/>
          </a:p>
          <a:p>
            <a:r>
              <a:rPr lang="en-GB" b="1" dirty="0">
                <a:solidFill>
                  <a:schemeClr val="accent1">
                    <a:lumMod val="50000"/>
                  </a:schemeClr>
                </a:solidFill>
              </a:rPr>
              <a:t>LO2: </a:t>
            </a:r>
            <a:r>
              <a:rPr lang="en-GB" dirty="0"/>
              <a:t>Discuss the causes and consequences of social disengagement and loneliness in late adulthood.</a:t>
            </a:r>
            <a:endParaRPr lang="en-CY" dirty="0"/>
          </a:p>
          <a:p>
            <a:r>
              <a:rPr lang="en-GB" b="1" dirty="0">
                <a:solidFill>
                  <a:schemeClr val="accent1">
                    <a:lumMod val="50000"/>
                  </a:schemeClr>
                </a:solidFill>
              </a:rPr>
              <a:t>LO3: </a:t>
            </a:r>
            <a:r>
              <a:rPr lang="en-GB" dirty="0"/>
              <a:t>Critically examine the role of social support and cultural factors in shaping the ageing experience.</a:t>
            </a:r>
            <a:endParaRPr lang="en-CY" dirty="0"/>
          </a:p>
        </p:txBody>
      </p:sp>
    </p:spTree>
    <p:extLst>
      <p:ext uri="{BB962C8B-B14F-4D97-AF65-F5344CB8AC3E}">
        <p14:creationId xmlns:p14="http://schemas.microsoft.com/office/powerpoint/2010/main" val="302721688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5CA987-8D8C-CDA8-6C06-0D0D7694C38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7784D98-14CE-37A8-6210-FBC7DD8FA49D}"/>
              </a:ext>
            </a:extLst>
          </p:cNvPr>
          <p:cNvSpPr>
            <a:spLocks noGrp="1"/>
          </p:cNvSpPr>
          <p:nvPr>
            <p:ph idx="1"/>
          </p:nvPr>
        </p:nvSpPr>
        <p:spPr/>
        <p:txBody>
          <a:bodyPr/>
          <a:lstStyle/>
          <a:p>
            <a:r>
              <a:rPr lang="en-GB" b="1" dirty="0">
                <a:solidFill>
                  <a:schemeClr val="accent1">
                    <a:lumMod val="50000"/>
                  </a:schemeClr>
                </a:solidFill>
              </a:rPr>
              <a:t>Religious and Spiritual Communities </a:t>
            </a:r>
          </a:p>
          <a:p>
            <a:pPr lvl="1"/>
            <a:r>
              <a:rPr lang="en-GB" dirty="0"/>
              <a:t>Religion plays a significant role in the lives of many Sri Lankans, and older adults often find solace and support within their religious communities. </a:t>
            </a:r>
          </a:p>
          <a:p>
            <a:pPr lvl="1"/>
            <a:r>
              <a:rPr lang="en-GB" dirty="0"/>
              <a:t>These connections provide a sense of identity, shared values, and opportunities for participation in religious rituals, ceremonies, and social activities. </a:t>
            </a:r>
          </a:p>
          <a:p>
            <a:pPr lvl="1"/>
            <a:r>
              <a:rPr lang="en-GB" dirty="0"/>
              <a:t>Religious institutions also offer support networks and caregiving services for older adults.</a:t>
            </a:r>
            <a:r>
              <a:rPr lang="en-CY" dirty="0"/>
              <a:t> </a:t>
            </a:r>
            <a:endParaRPr lang="en-GB" dirty="0"/>
          </a:p>
        </p:txBody>
      </p:sp>
    </p:spTree>
    <p:extLst>
      <p:ext uri="{BB962C8B-B14F-4D97-AF65-F5344CB8AC3E}">
        <p14:creationId xmlns:p14="http://schemas.microsoft.com/office/powerpoint/2010/main" val="219686348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213285-CF32-8661-7732-F871625C125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0EA8062-06DE-5B3E-0C9A-0DAA53F32CA8}"/>
              </a:ext>
            </a:extLst>
          </p:cNvPr>
          <p:cNvSpPr>
            <a:spLocks noGrp="1"/>
          </p:cNvSpPr>
          <p:nvPr>
            <p:ph idx="1"/>
          </p:nvPr>
        </p:nvSpPr>
        <p:spPr/>
        <p:txBody>
          <a:bodyPr/>
          <a:lstStyle/>
          <a:p>
            <a:r>
              <a:rPr lang="en-GB" b="1" dirty="0">
                <a:solidFill>
                  <a:schemeClr val="accent1">
                    <a:lumMod val="50000"/>
                  </a:schemeClr>
                </a:solidFill>
              </a:rPr>
              <a:t>Cultural Festivals and Events</a:t>
            </a:r>
          </a:p>
          <a:p>
            <a:pPr lvl="1"/>
            <a:r>
              <a:rPr lang="en-GB" dirty="0"/>
              <a:t>Sri Lanka is known for its vibrant cultural festivals and events, which bring communities together. </a:t>
            </a:r>
          </a:p>
          <a:p>
            <a:pPr lvl="1"/>
            <a:r>
              <a:rPr lang="en-GB" dirty="0"/>
              <a:t>Older adults actively participate in these festivities, engaging in traditional dances, music, and religious ceremonies. </a:t>
            </a:r>
          </a:p>
          <a:p>
            <a:pPr lvl="1"/>
            <a:r>
              <a:rPr lang="en-GB" dirty="0"/>
              <a:t>These events provide opportunities for social interaction, connection with cultural heritage, and a sense of pride and belonging.</a:t>
            </a:r>
            <a:r>
              <a:rPr lang="en-CY" dirty="0"/>
              <a:t> </a:t>
            </a:r>
          </a:p>
          <a:p>
            <a:pPr lvl="1"/>
            <a:endParaRPr lang="en-CY" dirty="0"/>
          </a:p>
          <a:p>
            <a:pPr lvl="1"/>
            <a:endParaRPr lang="en-CY" dirty="0"/>
          </a:p>
          <a:p>
            <a:pPr marL="457200" lvl="1" indent="0">
              <a:buNone/>
            </a:pPr>
            <a:endParaRPr lang="en-GB" dirty="0"/>
          </a:p>
        </p:txBody>
      </p:sp>
    </p:spTree>
    <p:extLst>
      <p:ext uri="{BB962C8B-B14F-4D97-AF65-F5344CB8AC3E}">
        <p14:creationId xmlns:p14="http://schemas.microsoft.com/office/powerpoint/2010/main" val="5405549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E9A4D-723E-E727-84EF-624AB2AB425F}"/>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00A79B8E-3BC3-E51E-C0C6-B5A41B77982F}"/>
              </a:ext>
            </a:extLst>
          </p:cNvPr>
          <p:cNvSpPr>
            <a:spLocks noGrp="1"/>
          </p:cNvSpPr>
          <p:nvPr>
            <p:ph idx="1"/>
          </p:nvPr>
        </p:nvSpPr>
        <p:spPr/>
        <p:txBody>
          <a:bodyPr/>
          <a:lstStyle/>
          <a:p>
            <a:r>
              <a:rPr lang="en-GB" dirty="0"/>
              <a:t>Think of one older adult in your family. </a:t>
            </a:r>
          </a:p>
          <a:p>
            <a:r>
              <a:rPr lang="en-GB" dirty="0"/>
              <a:t>Using the previously described types of social connections which one is your family member using the most?</a:t>
            </a:r>
          </a:p>
          <a:p>
            <a:r>
              <a:rPr lang="en-GB" dirty="0"/>
              <a:t>Then answer the following question</a:t>
            </a:r>
          </a:p>
          <a:p>
            <a:r>
              <a:rPr lang="en-GB" dirty="0"/>
              <a:t>Which type you believe he/she should engage with more? Why?</a:t>
            </a:r>
          </a:p>
        </p:txBody>
      </p:sp>
    </p:spTree>
    <p:extLst>
      <p:ext uri="{BB962C8B-B14F-4D97-AF65-F5344CB8AC3E}">
        <p14:creationId xmlns:p14="http://schemas.microsoft.com/office/powerpoint/2010/main" val="287036140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CC9F04-B700-38DD-AE90-42C22031311B}"/>
              </a:ext>
            </a:extLst>
          </p:cNvPr>
          <p:cNvSpPr>
            <a:spLocks noGrp="1"/>
          </p:cNvSpPr>
          <p:nvPr>
            <p:ph type="title"/>
          </p:nvPr>
        </p:nvSpPr>
        <p:spPr/>
        <p:txBody>
          <a:bodyPr/>
          <a:lstStyle/>
          <a:p>
            <a:r>
              <a:rPr lang="en-GB" dirty="0"/>
              <a:t>Loss of Social Engagement / Social Disengagement</a:t>
            </a:r>
          </a:p>
        </p:txBody>
      </p:sp>
      <p:sp>
        <p:nvSpPr>
          <p:cNvPr id="3" name="Content Placeholder 2">
            <a:extLst>
              <a:ext uri="{FF2B5EF4-FFF2-40B4-BE49-F238E27FC236}">
                <a16:creationId xmlns:a16="http://schemas.microsoft.com/office/drawing/2014/main" id="{EDF77DBE-1550-6788-20BD-BE43FA7B5424}"/>
              </a:ext>
            </a:extLst>
          </p:cNvPr>
          <p:cNvSpPr>
            <a:spLocks noGrp="1"/>
          </p:cNvSpPr>
          <p:nvPr>
            <p:ph idx="1"/>
          </p:nvPr>
        </p:nvSpPr>
        <p:spPr>
          <a:xfrm>
            <a:off x="838199" y="1371600"/>
            <a:ext cx="10727267" cy="4805363"/>
          </a:xfrm>
        </p:spPr>
        <p:txBody>
          <a:bodyPr>
            <a:normAutofit fontScale="92500"/>
          </a:bodyPr>
          <a:lstStyle/>
          <a:p>
            <a:r>
              <a:rPr lang="en-GB" b="1" dirty="0">
                <a:solidFill>
                  <a:schemeClr val="accent1">
                    <a:lumMod val="50000"/>
                  </a:schemeClr>
                </a:solidFill>
              </a:rPr>
              <a:t>Loss of Social Engagement</a:t>
            </a:r>
            <a:r>
              <a:rPr lang="en-GB" dirty="0"/>
              <a:t>: a decrease or decline in an individual's involvement in social interactions and activities. </a:t>
            </a:r>
          </a:p>
          <a:p>
            <a:r>
              <a:rPr lang="en-GB" dirty="0"/>
              <a:t>It occurs when a person experiences a reduction in their participation in social relationships, such as spending less time with friends, family, or community. </a:t>
            </a:r>
          </a:p>
          <a:p>
            <a:r>
              <a:rPr lang="en-GB" dirty="0"/>
              <a:t>This loss can occur due to various factors (e.g., retirement, the loss of significant others, changes in social roles and responsibilities).</a:t>
            </a:r>
          </a:p>
          <a:p>
            <a:r>
              <a:rPr lang="en-GB" dirty="0"/>
              <a:t>It often leads to a decrease in the frequency and quality of social interactions, resulting in a </a:t>
            </a:r>
            <a:r>
              <a:rPr lang="en-GB" b="1" dirty="0"/>
              <a:t>reduced sense of connectedness and belonging</a:t>
            </a:r>
            <a:r>
              <a:rPr lang="en-GB" dirty="0"/>
              <a:t>. </a:t>
            </a:r>
          </a:p>
          <a:p>
            <a:r>
              <a:rPr lang="en-GB" dirty="0"/>
              <a:t>May result in feelings of </a:t>
            </a:r>
            <a:r>
              <a:rPr lang="en-GB" b="1" dirty="0"/>
              <a:t>isolation, loneliness, and a lack of emotional support.</a:t>
            </a:r>
            <a:r>
              <a:rPr lang="en-GB" dirty="0"/>
              <a:t> </a:t>
            </a:r>
          </a:p>
          <a:p>
            <a:r>
              <a:rPr lang="en-GB" dirty="0"/>
              <a:t>As a consequence, individuals may experience a decline in their overall well-being and psychological health.</a:t>
            </a:r>
            <a:endParaRPr lang="en-CY" dirty="0"/>
          </a:p>
          <a:p>
            <a:pPr marL="0" indent="0">
              <a:buNone/>
            </a:pPr>
            <a:endParaRPr lang="en-GB" dirty="0"/>
          </a:p>
        </p:txBody>
      </p:sp>
    </p:spTree>
    <p:extLst>
      <p:ext uri="{BB962C8B-B14F-4D97-AF65-F5344CB8AC3E}">
        <p14:creationId xmlns:p14="http://schemas.microsoft.com/office/powerpoint/2010/main" val="184322407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CC9F04-B700-38DD-AE90-42C22031311B}"/>
              </a:ext>
            </a:extLst>
          </p:cNvPr>
          <p:cNvSpPr>
            <a:spLocks noGrp="1"/>
          </p:cNvSpPr>
          <p:nvPr>
            <p:ph type="title"/>
          </p:nvPr>
        </p:nvSpPr>
        <p:spPr/>
        <p:txBody>
          <a:bodyPr/>
          <a:lstStyle/>
          <a:p>
            <a:r>
              <a:rPr lang="en-GB" dirty="0"/>
              <a:t>Loneliness</a:t>
            </a:r>
          </a:p>
        </p:txBody>
      </p:sp>
      <p:sp>
        <p:nvSpPr>
          <p:cNvPr id="3" name="Content Placeholder 2">
            <a:extLst>
              <a:ext uri="{FF2B5EF4-FFF2-40B4-BE49-F238E27FC236}">
                <a16:creationId xmlns:a16="http://schemas.microsoft.com/office/drawing/2014/main" id="{EDF77DBE-1550-6788-20BD-BE43FA7B5424}"/>
              </a:ext>
            </a:extLst>
          </p:cNvPr>
          <p:cNvSpPr>
            <a:spLocks noGrp="1"/>
          </p:cNvSpPr>
          <p:nvPr>
            <p:ph idx="1"/>
          </p:nvPr>
        </p:nvSpPr>
        <p:spPr/>
        <p:txBody>
          <a:bodyPr/>
          <a:lstStyle/>
          <a:p>
            <a:r>
              <a:rPr lang="en-GB" b="1" dirty="0">
                <a:solidFill>
                  <a:schemeClr val="accent1">
                    <a:lumMod val="50000"/>
                  </a:schemeClr>
                </a:solidFill>
              </a:rPr>
              <a:t>Loneliness</a:t>
            </a:r>
            <a:r>
              <a:rPr lang="en-GB" dirty="0"/>
              <a:t>: the </a:t>
            </a:r>
            <a:r>
              <a:rPr lang="en-GB" i="1" dirty="0"/>
              <a:t>subjective</a:t>
            </a:r>
            <a:r>
              <a:rPr lang="en-GB" dirty="0"/>
              <a:t> feeling of being socially isolated or lacking satisfying social connections. </a:t>
            </a:r>
          </a:p>
          <a:p>
            <a:r>
              <a:rPr lang="en-GB" dirty="0"/>
              <a:t>It is important to distinguish between social isolation (objective lack of social connections) and loneliness (subjective experience).</a:t>
            </a:r>
          </a:p>
          <a:p>
            <a:r>
              <a:rPr lang="en-GB" dirty="0"/>
              <a:t>Loneliness is the </a:t>
            </a:r>
            <a:r>
              <a:rPr lang="en-GB" i="1" dirty="0"/>
              <a:t>perception</a:t>
            </a:r>
            <a:r>
              <a:rPr lang="en-GB" dirty="0"/>
              <a:t> of having inadequate social relationships and a </a:t>
            </a:r>
            <a:r>
              <a:rPr lang="en-GB" i="1" dirty="0"/>
              <a:t>discrepancy</a:t>
            </a:r>
            <a:r>
              <a:rPr lang="en-GB" dirty="0"/>
              <a:t> between one's desired and actual level of social interaction.</a:t>
            </a:r>
          </a:p>
          <a:p>
            <a:r>
              <a:rPr lang="en-GB" dirty="0"/>
              <a:t>In late adulthood, individuals may face an increased risk of loneliness due to factors such as reduced social interactions, limited mobility, loss of loved ones, or changes in social roles.</a:t>
            </a:r>
          </a:p>
        </p:txBody>
      </p:sp>
    </p:spTree>
    <p:extLst>
      <p:ext uri="{BB962C8B-B14F-4D97-AF65-F5344CB8AC3E}">
        <p14:creationId xmlns:p14="http://schemas.microsoft.com/office/powerpoint/2010/main" val="36012271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C547C-0873-B37E-639F-A76007D7159C}"/>
              </a:ext>
            </a:extLst>
          </p:cNvPr>
          <p:cNvSpPr>
            <a:spLocks noGrp="1"/>
          </p:cNvSpPr>
          <p:nvPr>
            <p:ph type="title"/>
          </p:nvPr>
        </p:nvSpPr>
        <p:spPr/>
        <p:txBody>
          <a:bodyPr>
            <a:normAutofit/>
          </a:bodyPr>
          <a:lstStyle/>
          <a:p>
            <a:r>
              <a:rPr lang="en-GB" dirty="0"/>
              <a:t>Impact of Social Disengagement &amp; Loneliness</a:t>
            </a:r>
          </a:p>
        </p:txBody>
      </p:sp>
      <p:sp>
        <p:nvSpPr>
          <p:cNvPr id="3" name="Content Placeholder 2">
            <a:extLst>
              <a:ext uri="{FF2B5EF4-FFF2-40B4-BE49-F238E27FC236}">
                <a16:creationId xmlns:a16="http://schemas.microsoft.com/office/drawing/2014/main" id="{28E2C176-D43B-C0E7-E185-591D47131B06}"/>
              </a:ext>
            </a:extLst>
          </p:cNvPr>
          <p:cNvSpPr>
            <a:spLocks noGrp="1"/>
          </p:cNvSpPr>
          <p:nvPr>
            <p:ph idx="1"/>
          </p:nvPr>
        </p:nvSpPr>
        <p:spPr>
          <a:xfrm>
            <a:off x="838199" y="1371600"/>
            <a:ext cx="10913533" cy="4805363"/>
          </a:xfrm>
        </p:spPr>
        <p:txBody>
          <a:bodyPr>
            <a:normAutofit fontScale="92500"/>
          </a:bodyPr>
          <a:lstStyle/>
          <a:p>
            <a:r>
              <a:rPr lang="en-GB" dirty="0"/>
              <a:t>Significant impact on the </a:t>
            </a:r>
            <a:r>
              <a:rPr lang="en-GB" b="1" dirty="0"/>
              <a:t>psychological and emotional well-being </a:t>
            </a:r>
            <a:r>
              <a:rPr lang="en-GB" dirty="0"/>
              <a:t>of older adults. </a:t>
            </a:r>
          </a:p>
          <a:p>
            <a:r>
              <a:rPr lang="en-GB" dirty="0"/>
              <a:t>Social connections provide opportunities for emotional support, companionship, a sense of belonging, and engagement in meaningful activities. </a:t>
            </a:r>
          </a:p>
          <a:p>
            <a:r>
              <a:rPr lang="en-GB" dirty="0"/>
              <a:t>When these connections are diminished or absent, individuals may experience feelings of sadness, anxiety, and a decline in their overall quality of life. </a:t>
            </a:r>
          </a:p>
          <a:p>
            <a:r>
              <a:rPr lang="en-GB" dirty="0"/>
              <a:t>Loneliness has been linked to various negative health outcomes, such as increased risk of depression, anxiety, cognitive decline, cardiovascular problems, and overall mortality. </a:t>
            </a:r>
          </a:p>
          <a:p>
            <a:r>
              <a:rPr lang="en-GB" dirty="0"/>
              <a:t>In older adults, loss of social engagement and loneliness are common concerns due to various factors such as retirement, loss of loved ones, changes in health, and decreased social opportunities.</a:t>
            </a:r>
            <a:endParaRPr lang="en-CY" dirty="0"/>
          </a:p>
          <a:p>
            <a:pPr lvl="1"/>
            <a:endParaRPr lang="en-GB" dirty="0"/>
          </a:p>
          <a:p>
            <a:endParaRPr lang="en-GB" dirty="0"/>
          </a:p>
        </p:txBody>
      </p:sp>
    </p:spTree>
    <p:extLst>
      <p:ext uri="{BB962C8B-B14F-4D97-AF65-F5344CB8AC3E}">
        <p14:creationId xmlns:p14="http://schemas.microsoft.com/office/powerpoint/2010/main" val="321048005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38A58-3B0D-078C-7789-7C5645FD5AC4}"/>
              </a:ext>
            </a:extLst>
          </p:cNvPr>
          <p:cNvSpPr>
            <a:spLocks noGrp="1"/>
          </p:cNvSpPr>
          <p:nvPr>
            <p:ph type="title"/>
          </p:nvPr>
        </p:nvSpPr>
        <p:spPr/>
        <p:txBody>
          <a:bodyPr/>
          <a:lstStyle/>
          <a:p>
            <a:r>
              <a:rPr lang="en-GB" dirty="0"/>
              <a:t>Social Disengagement &amp; Loneliness: Strategies</a:t>
            </a:r>
          </a:p>
        </p:txBody>
      </p:sp>
      <p:sp>
        <p:nvSpPr>
          <p:cNvPr id="3" name="Content Placeholder 2">
            <a:extLst>
              <a:ext uri="{FF2B5EF4-FFF2-40B4-BE49-F238E27FC236}">
                <a16:creationId xmlns:a16="http://schemas.microsoft.com/office/drawing/2014/main" id="{8C06A4D6-003F-CEFE-85AB-6084621BF0D3}"/>
              </a:ext>
            </a:extLst>
          </p:cNvPr>
          <p:cNvSpPr>
            <a:spLocks noGrp="1"/>
          </p:cNvSpPr>
          <p:nvPr>
            <p:ph idx="1"/>
          </p:nvPr>
        </p:nvSpPr>
        <p:spPr/>
        <p:txBody>
          <a:bodyPr>
            <a:normAutofit/>
          </a:bodyPr>
          <a:lstStyle/>
          <a:p>
            <a:r>
              <a:rPr lang="en-GB" dirty="0"/>
              <a:t>It is crucial to recognise and address the challenges of social disengagement and loneliness in late adulthood. </a:t>
            </a:r>
          </a:p>
          <a:p>
            <a:r>
              <a:rPr lang="en-GB" dirty="0"/>
              <a:t>Interventions and strategies can be implemented to mitigate these issues and enhance the psychological and emotional well-being of older adults.</a:t>
            </a:r>
          </a:p>
          <a:p>
            <a:endParaRPr lang="en-CY" dirty="0"/>
          </a:p>
        </p:txBody>
      </p:sp>
    </p:spTree>
    <p:extLst>
      <p:ext uri="{BB962C8B-B14F-4D97-AF65-F5344CB8AC3E}">
        <p14:creationId xmlns:p14="http://schemas.microsoft.com/office/powerpoint/2010/main" val="276454745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06A4D6-003F-CEFE-85AB-6084621BF0D3}"/>
              </a:ext>
            </a:extLst>
          </p:cNvPr>
          <p:cNvSpPr>
            <a:spLocks noGrp="1"/>
          </p:cNvSpPr>
          <p:nvPr>
            <p:ph idx="1"/>
          </p:nvPr>
        </p:nvSpPr>
        <p:spPr/>
        <p:txBody>
          <a:bodyPr>
            <a:normAutofit lnSpcReduction="10000"/>
          </a:bodyPr>
          <a:lstStyle/>
          <a:p>
            <a:r>
              <a:rPr lang="en-GB" b="1" dirty="0"/>
              <a:t>Promoting Social Participation</a:t>
            </a:r>
            <a:r>
              <a:rPr lang="en-GB" dirty="0"/>
              <a:t>: can help combat social isolation and provide opportunities for meaningful social interactions.</a:t>
            </a:r>
            <a:endParaRPr lang="en-CY" dirty="0"/>
          </a:p>
          <a:p>
            <a:r>
              <a:rPr lang="en-GB" b="1" dirty="0"/>
              <a:t>Enhancing Intergenerational Connections</a:t>
            </a:r>
            <a:r>
              <a:rPr lang="en-GB" dirty="0"/>
              <a:t>: can foster social engagement and combat feelings of loneliness.</a:t>
            </a:r>
            <a:endParaRPr lang="en-CY" dirty="0"/>
          </a:p>
          <a:p>
            <a:r>
              <a:rPr lang="en-GB" b="1" dirty="0"/>
              <a:t>Providing Support Systems</a:t>
            </a:r>
            <a:r>
              <a:rPr lang="en-GB" dirty="0"/>
              <a:t>: can offer emotional support and a sense of belonging to individuals experiencing social disengagement or loneliness.</a:t>
            </a:r>
          </a:p>
          <a:p>
            <a:r>
              <a:rPr lang="en-GB" b="1" dirty="0"/>
              <a:t>Mental Health Support</a:t>
            </a:r>
            <a:r>
              <a:rPr lang="en-GB" dirty="0"/>
              <a:t>: can help older adults cope with emotional challenges and improve their overall well-being.</a:t>
            </a:r>
          </a:p>
          <a:p>
            <a:r>
              <a:rPr lang="en-GB" b="1" dirty="0"/>
              <a:t>Family and Community Involvement</a:t>
            </a:r>
            <a:r>
              <a:rPr lang="en-GB" dirty="0"/>
              <a:t>: building strong social networks within families and communities can provide a sense of belonging, companionship, and emotional support.</a:t>
            </a:r>
          </a:p>
        </p:txBody>
      </p:sp>
      <p:sp>
        <p:nvSpPr>
          <p:cNvPr id="7" name="Title 6">
            <a:extLst>
              <a:ext uri="{FF2B5EF4-FFF2-40B4-BE49-F238E27FC236}">
                <a16:creationId xmlns:a16="http://schemas.microsoft.com/office/drawing/2014/main" id="{1994CE64-13DC-39BD-E819-6CEA0872CADE}"/>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399648239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F924CE4-DC26-F700-09B3-EEC46F7DD7F3}"/>
              </a:ext>
            </a:extLst>
          </p:cNvPr>
          <p:cNvSpPr>
            <a:spLocks noGrp="1"/>
          </p:cNvSpPr>
          <p:nvPr>
            <p:ph type="title"/>
          </p:nvPr>
        </p:nvSpPr>
        <p:spPr/>
        <p:txBody>
          <a:bodyPr/>
          <a:lstStyle/>
          <a:p>
            <a:r>
              <a:rPr lang="en-GB" dirty="0"/>
              <a:t>Social Support</a:t>
            </a:r>
          </a:p>
        </p:txBody>
      </p:sp>
      <p:sp>
        <p:nvSpPr>
          <p:cNvPr id="3" name="Content Placeholder 2">
            <a:extLst>
              <a:ext uri="{FF2B5EF4-FFF2-40B4-BE49-F238E27FC236}">
                <a16:creationId xmlns:a16="http://schemas.microsoft.com/office/drawing/2014/main" id="{8022E84E-B480-3B08-325A-C4B1573523BA}"/>
              </a:ext>
            </a:extLst>
          </p:cNvPr>
          <p:cNvSpPr>
            <a:spLocks noGrp="1"/>
          </p:cNvSpPr>
          <p:nvPr>
            <p:ph idx="1"/>
          </p:nvPr>
        </p:nvSpPr>
        <p:spPr/>
        <p:txBody>
          <a:bodyPr/>
          <a:lstStyle/>
          <a:p>
            <a:r>
              <a:rPr lang="en-GB" dirty="0"/>
              <a:t>Social support refers to the assistance, encouragement, and resources provided by individuals within one's social network. </a:t>
            </a:r>
          </a:p>
          <a:p>
            <a:r>
              <a:rPr lang="en-GB" dirty="0"/>
              <a:t>It encompasses emotional, instrumental, informational, and companionship support, as well as the sense of belonging and connection within a community. </a:t>
            </a:r>
          </a:p>
          <a:p>
            <a:r>
              <a:rPr lang="en-GB" sz="2800" dirty="0">
                <a:latin typeface="Calibri" panose="020F0502020204030204" pitchFamily="34" charset="0"/>
                <a:ea typeface="Calibri" panose="020F0502020204030204" pitchFamily="34" charset="0"/>
                <a:cs typeface="Times New Roman" panose="02020603050405020304" pitchFamily="18" charset="0"/>
              </a:rPr>
              <a:t>In the context of older adults, social support refers to the assistance, resources, and emotional care, provided by individuals within their social networks. </a:t>
            </a:r>
          </a:p>
          <a:p>
            <a:r>
              <a:rPr lang="en-GB" dirty="0"/>
              <a:t>Social support is essential for the well-being of older adults as it promotes physical and mental health, reduces stress, and enhances overall quality of life</a:t>
            </a:r>
            <a:r>
              <a:rPr lang="en-CY" dirty="0"/>
              <a:t>.</a:t>
            </a:r>
          </a:p>
        </p:txBody>
      </p:sp>
    </p:spTree>
    <p:extLst>
      <p:ext uri="{BB962C8B-B14F-4D97-AF65-F5344CB8AC3E}">
        <p14:creationId xmlns:p14="http://schemas.microsoft.com/office/powerpoint/2010/main" val="66001144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DED48-8F9D-54F9-6DE5-ED174CFC5241}"/>
              </a:ext>
            </a:extLst>
          </p:cNvPr>
          <p:cNvSpPr>
            <a:spLocks noGrp="1"/>
          </p:cNvSpPr>
          <p:nvPr>
            <p:ph type="title"/>
          </p:nvPr>
        </p:nvSpPr>
        <p:spPr/>
        <p:txBody>
          <a:bodyPr/>
          <a:lstStyle/>
          <a:p>
            <a:r>
              <a:rPr lang="en-GB" dirty="0"/>
              <a:t>Types of Social Support for Older Adults</a:t>
            </a:r>
          </a:p>
        </p:txBody>
      </p:sp>
      <p:sp>
        <p:nvSpPr>
          <p:cNvPr id="3" name="Content Placeholder 2">
            <a:extLst>
              <a:ext uri="{FF2B5EF4-FFF2-40B4-BE49-F238E27FC236}">
                <a16:creationId xmlns:a16="http://schemas.microsoft.com/office/drawing/2014/main" id="{B7CD1F60-E4A0-F95A-1A08-9A55685FF203}"/>
              </a:ext>
            </a:extLst>
          </p:cNvPr>
          <p:cNvSpPr>
            <a:spLocks noGrp="1"/>
          </p:cNvSpPr>
          <p:nvPr>
            <p:ph idx="1"/>
          </p:nvPr>
        </p:nvSpPr>
        <p:spPr>
          <a:xfrm>
            <a:off x="838199" y="1371600"/>
            <a:ext cx="10710333" cy="4805363"/>
          </a:xfrm>
        </p:spPr>
        <p:txBody>
          <a:bodyPr>
            <a:noAutofit/>
          </a:bodyPr>
          <a:lstStyle/>
          <a:p>
            <a:r>
              <a:rPr lang="en-GB" sz="2600" b="1" dirty="0">
                <a:solidFill>
                  <a:schemeClr val="accent1">
                    <a:lumMod val="50000"/>
                  </a:schemeClr>
                </a:solidFill>
              </a:rPr>
              <a:t>Emotional Support</a:t>
            </a:r>
            <a:r>
              <a:rPr lang="en-GB" sz="2600" dirty="0"/>
              <a:t>: providing empathy, understanding, and reassurance.</a:t>
            </a:r>
          </a:p>
          <a:p>
            <a:pPr lvl="1"/>
            <a:r>
              <a:rPr lang="en-GB" sz="2400" dirty="0"/>
              <a:t>It includes being a good listener, offering encouragement, and being available to discuss their feelings and concerns.</a:t>
            </a:r>
            <a:r>
              <a:rPr lang="en-CY" sz="2400" dirty="0"/>
              <a:t> </a:t>
            </a:r>
          </a:p>
          <a:p>
            <a:r>
              <a:rPr lang="en-GB" sz="2600" b="1" dirty="0">
                <a:solidFill>
                  <a:schemeClr val="accent1">
                    <a:lumMod val="50000"/>
                  </a:schemeClr>
                </a:solidFill>
              </a:rPr>
              <a:t>Instrumental Support</a:t>
            </a:r>
            <a:r>
              <a:rPr lang="en-GB" sz="2600" dirty="0"/>
              <a:t>: practical assistance with daily tasks, such as help with household chores, financial matters, or managing medical appointments. </a:t>
            </a:r>
          </a:p>
          <a:p>
            <a:pPr lvl="1"/>
            <a:r>
              <a:rPr lang="en-GB" sz="2400" dirty="0"/>
              <a:t>It helps older adults meet their practical needs and maintain their independence.</a:t>
            </a:r>
            <a:endParaRPr lang="en-CY" sz="2400" dirty="0"/>
          </a:p>
          <a:p>
            <a:r>
              <a:rPr lang="en-GB" sz="2600" b="1" dirty="0">
                <a:solidFill>
                  <a:schemeClr val="accent1">
                    <a:lumMod val="50000"/>
                  </a:schemeClr>
                </a:solidFill>
              </a:rPr>
              <a:t>Informational Support</a:t>
            </a:r>
            <a:r>
              <a:rPr lang="en-GB" sz="2600" dirty="0"/>
              <a:t>: providing information, guidance, and advice to older adults. </a:t>
            </a:r>
          </a:p>
          <a:p>
            <a:pPr lvl="1"/>
            <a:r>
              <a:rPr lang="en-GB" sz="2400" dirty="0"/>
              <a:t>It includes sharing knowledge about healthcare resources, community services, and other relevant information that helps them make informed decisions.</a:t>
            </a:r>
          </a:p>
        </p:txBody>
      </p:sp>
    </p:spTree>
    <p:extLst>
      <p:ext uri="{BB962C8B-B14F-4D97-AF65-F5344CB8AC3E}">
        <p14:creationId xmlns:p14="http://schemas.microsoft.com/office/powerpoint/2010/main" val="95664762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10FA-5048-BE41-7609-8B38D7CBEB7E}"/>
              </a:ext>
            </a:extLst>
          </p:cNvPr>
          <p:cNvSpPr>
            <a:spLocks noGrp="1"/>
          </p:cNvSpPr>
          <p:nvPr>
            <p:ph type="title"/>
          </p:nvPr>
        </p:nvSpPr>
        <p:spPr/>
        <p:txBody>
          <a:bodyPr/>
          <a:lstStyle/>
          <a:p>
            <a:r>
              <a:rPr lang="en-GB" dirty="0"/>
              <a:t>Sociocultural Factors</a:t>
            </a:r>
          </a:p>
        </p:txBody>
      </p:sp>
      <p:sp>
        <p:nvSpPr>
          <p:cNvPr id="3" name="Content Placeholder 2">
            <a:extLst>
              <a:ext uri="{FF2B5EF4-FFF2-40B4-BE49-F238E27FC236}">
                <a16:creationId xmlns:a16="http://schemas.microsoft.com/office/drawing/2014/main" id="{963E5576-B9EA-62AE-9A80-9C0165DE7291}"/>
              </a:ext>
            </a:extLst>
          </p:cNvPr>
          <p:cNvSpPr>
            <a:spLocks noGrp="1"/>
          </p:cNvSpPr>
          <p:nvPr>
            <p:ph idx="1"/>
          </p:nvPr>
        </p:nvSpPr>
        <p:spPr/>
        <p:txBody>
          <a:bodyPr>
            <a:normAutofit/>
          </a:bodyPr>
          <a:lstStyle/>
          <a:p>
            <a:r>
              <a:rPr lang="en-GB" dirty="0"/>
              <a:t>Sociocultural factors refer to the social and cultural influences that shape individuals' behaviours, beliefs, attitudes, and experiences within a particular society or cultural group. </a:t>
            </a:r>
          </a:p>
          <a:p>
            <a:r>
              <a:rPr lang="en-GB" dirty="0"/>
              <a:t>They encompass a wide range of elements, including social norms, values, customs, traditions, socioeconomic status, education, language, religion, and cultural practices. </a:t>
            </a:r>
          </a:p>
          <a:p>
            <a:r>
              <a:rPr lang="en-GB" dirty="0"/>
              <a:t>They can vary across different societies and cultural contexts, and they play a significant role in shaping individuals' identities, social interactions, and overall well-being. </a:t>
            </a:r>
          </a:p>
        </p:txBody>
      </p:sp>
    </p:spTree>
    <p:extLst>
      <p:ext uri="{BB962C8B-B14F-4D97-AF65-F5344CB8AC3E}">
        <p14:creationId xmlns:p14="http://schemas.microsoft.com/office/powerpoint/2010/main" val="117244111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D1F60-E4A0-F95A-1A08-9A55685FF203}"/>
              </a:ext>
            </a:extLst>
          </p:cNvPr>
          <p:cNvSpPr>
            <a:spLocks noGrp="1"/>
          </p:cNvSpPr>
          <p:nvPr>
            <p:ph idx="1"/>
          </p:nvPr>
        </p:nvSpPr>
        <p:spPr>
          <a:xfrm>
            <a:off x="838200" y="1371600"/>
            <a:ext cx="10693400" cy="4805363"/>
          </a:xfrm>
        </p:spPr>
        <p:txBody>
          <a:bodyPr>
            <a:noAutofit/>
          </a:bodyPr>
          <a:lstStyle/>
          <a:p>
            <a:r>
              <a:rPr lang="en-GB" sz="26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Appraisal Support</a:t>
            </a:r>
            <a:r>
              <a:rPr lang="en-GB" sz="2600" kern="100" dirty="0">
                <a:effectLst/>
                <a:latin typeface="Calibri" panose="020F0502020204030204" pitchFamily="34" charset="0"/>
                <a:ea typeface="Calibri" panose="020F0502020204030204" pitchFamily="34" charset="0"/>
                <a:cs typeface="Times New Roman" panose="02020603050405020304" pitchFamily="18" charset="0"/>
              </a:rPr>
              <a:t>: providing feedback, guidance, and constructive criticism. </a:t>
            </a:r>
          </a:p>
          <a:p>
            <a:pPr lvl="1"/>
            <a:r>
              <a:rPr lang="en-GB" sz="2400" kern="100" dirty="0">
                <a:effectLst/>
                <a:latin typeface="Calibri" panose="020F0502020204030204" pitchFamily="34" charset="0"/>
                <a:ea typeface="Calibri" panose="020F0502020204030204" pitchFamily="34" charset="0"/>
                <a:cs typeface="Times New Roman" panose="02020603050405020304" pitchFamily="18" charset="0"/>
              </a:rPr>
              <a:t>It can be helpful when older adults are making decisions or facing challenges,</a:t>
            </a:r>
            <a:r>
              <a:rPr lang="en-GB" sz="2400" kern="100" dirty="0">
                <a:latin typeface="Calibri" panose="020F0502020204030204" pitchFamily="34" charset="0"/>
                <a:ea typeface="Calibri" panose="020F0502020204030204" pitchFamily="34" charset="0"/>
                <a:cs typeface="Times New Roman" panose="02020603050405020304" pitchFamily="18" charset="0"/>
              </a:rPr>
              <a:t> </a:t>
            </a:r>
            <a:r>
              <a:rPr lang="en-GB" sz="2400" kern="100" dirty="0">
                <a:effectLst/>
                <a:latin typeface="Calibri" panose="020F0502020204030204" pitchFamily="34" charset="0"/>
                <a:ea typeface="Calibri" panose="020F0502020204030204" pitchFamily="34" charset="0"/>
                <a:cs typeface="Times New Roman" panose="02020603050405020304" pitchFamily="18" charset="0"/>
              </a:rPr>
              <a:t>to evaluate options and consider different viewpoints.</a:t>
            </a:r>
            <a:endParaRPr lang="en-CY"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6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Companionship Support</a:t>
            </a:r>
            <a:r>
              <a:rPr lang="en-GB" sz="2600" kern="100" dirty="0">
                <a:effectLst/>
                <a:latin typeface="Calibri" panose="020F0502020204030204" pitchFamily="34" charset="0"/>
                <a:ea typeface="Calibri" panose="020F0502020204030204" pitchFamily="34" charset="0"/>
                <a:cs typeface="Times New Roman" panose="02020603050405020304" pitchFamily="18" charset="0"/>
              </a:rPr>
              <a:t>: offering companionship, friendship, and social interaction. </a:t>
            </a:r>
          </a:p>
          <a:p>
            <a:pPr lvl="1"/>
            <a:r>
              <a:rPr lang="en-GB" sz="2400" kern="100" dirty="0">
                <a:effectLst/>
                <a:latin typeface="Calibri" panose="020F0502020204030204" pitchFamily="34" charset="0"/>
                <a:ea typeface="Calibri" panose="020F0502020204030204" pitchFamily="34" charset="0"/>
                <a:cs typeface="Times New Roman" panose="02020603050405020304" pitchFamily="18" charset="0"/>
              </a:rPr>
              <a:t>This includes spending time together, engaging in shared activities, and providing a sense of belonging and social connection.</a:t>
            </a:r>
            <a:endParaRPr lang="en-CY"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6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Esteem Support</a:t>
            </a:r>
            <a:r>
              <a:rPr lang="en-GB" sz="2600" kern="100" dirty="0">
                <a:effectLst/>
                <a:latin typeface="Calibri" panose="020F0502020204030204" pitchFamily="34" charset="0"/>
                <a:ea typeface="Calibri" panose="020F0502020204030204" pitchFamily="34" charset="0"/>
                <a:cs typeface="Times New Roman" panose="02020603050405020304" pitchFamily="18" charset="0"/>
              </a:rPr>
              <a:t>: boosting older adults' self-esteem and sense of self-worth by offering compliments, recognition, and positive reinforcement. </a:t>
            </a:r>
          </a:p>
          <a:p>
            <a:pPr lvl="1"/>
            <a:r>
              <a:rPr lang="en-GB" sz="2400" kern="100" dirty="0">
                <a:effectLst/>
                <a:latin typeface="Calibri" panose="020F0502020204030204" pitchFamily="34" charset="0"/>
                <a:ea typeface="Calibri" panose="020F0502020204030204" pitchFamily="34" charset="0"/>
                <a:cs typeface="Times New Roman" panose="02020603050405020304" pitchFamily="18" charset="0"/>
              </a:rPr>
              <a:t>Helps to maintain a positive self-image and feel valued within their social networks.</a:t>
            </a:r>
            <a:endParaRPr lang="en-GB" sz="2600" dirty="0"/>
          </a:p>
        </p:txBody>
      </p:sp>
      <p:sp>
        <p:nvSpPr>
          <p:cNvPr id="5" name="Title 4">
            <a:extLst>
              <a:ext uri="{FF2B5EF4-FFF2-40B4-BE49-F238E27FC236}">
                <a16:creationId xmlns:a16="http://schemas.microsoft.com/office/drawing/2014/main" id="{DA482EEA-41C7-2B1B-5EBB-B93D520F640E}"/>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86835764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D1F60-E4A0-F95A-1A08-9A55685FF203}"/>
              </a:ext>
            </a:extLst>
          </p:cNvPr>
          <p:cNvSpPr>
            <a:spLocks noGrp="1"/>
          </p:cNvSpPr>
          <p:nvPr>
            <p:ph idx="1"/>
          </p:nvPr>
        </p:nvSpPr>
        <p:spPr/>
        <p:txBody>
          <a:bodyPr>
            <a:normAutofit/>
          </a:bodyPr>
          <a:lstStyle/>
          <a:p>
            <a:r>
              <a:rPr lang="en-GB" b="1" dirty="0">
                <a:solidFill>
                  <a:schemeClr val="accent1">
                    <a:lumMod val="50000"/>
                  </a:schemeClr>
                </a:solidFill>
              </a:rPr>
              <a:t>Belonging Support</a:t>
            </a:r>
            <a:r>
              <a:rPr lang="en-GB" dirty="0"/>
              <a:t>: promoting a sense of belonging and inclusion within social groups or communities. </a:t>
            </a:r>
          </a:p>
          <a:p>
            <a:pPr lvl="1"/>
            <a:r>
              <a:rPr lang="en-GB" dirty="0"/>
              <a:t>Involves creating opportunities to engage with others, participate in group activities, and develop a sense of identity and connectedness.</a:t>
            </a:r>
            <a:endParaRPr lang="en-CY" dirty="0"/>
          </a:p>
          <a:p>
            <a:endParaRPr lang="en-GB" dirty="0"/>
          </a:p>
          <a:p>
            <a:r>
              <a:rPr lang="en-GB" dirty="0"/>
              <a:t>Note that different individuals may have different needs for social support, and the types of support required may vary depending on personal circumstances and challenges. </a:t>
            </a:r>
          </a:p>
          <a:p>
            <a:r>
              <a:rPr lang="en-GB" dirty="0"/>
              <a:t>A combination of these social support types can contribute to the overall well-being and quality of life for older adults.</a:t>
            </a:r>
            <a:endParaRPr lang="en-CY" dirty="0"/>
          </a:p>
        </p:txBody>
      </p:sp>
      <p:sp>
        <p:nvSpPr>
          <p:cNvPr id="7" name="Title 6">
            <a:extLst>
              <a:ext uri="{FF2B5EF4-FFF2-40B4-BE49-F238E27FC236}">
                <a16:creationId xmlns:a16="http://schemas.microsoft.com/office/drawing/2014/main" id="{79BF1998-EDC8-0B34-B1DD-2641012FE2A3}"/>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06742360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CC65-C7EF-CC90-3BF6-1B3826D7FD61}"/>
              </a:ext>
            </a:extLst>
          </p:cNvPr>
          <p:cNvSpPr>
            <a:spLocks noGrp="1"/>
          </p:cNvSpPr>
          <p:nvPr>
            <p:ph type="title"/>
          </p:nvPr>
        </p:nvSpPr>
        <p:spPr/>
        <p:txBody>
          <a:bodyPr/>
          <a:lstStyle/>
          <a:p>
            <a:r>
              <a:rPr lang="en-GB" dirty="0"/>
              <a:t>Promoting Social Support in Older Adults</a:t>
            </a:r>
          </a:p>
        </p:txBody>
      </p:sp>
      <p:sp>
        <p:nvSpPr>
          <p:cNvPr id="3" name="Content Placeholder 2">
            <a:extLst>
              <a:ext uri="{FF2B5EF4-FFF2-40B4-BE49-F238E27FC236}">
                <a16:creationId xmlns:a16="http://schemas.microsoft.com/office/drawing/2014/main" id="{590F6D6F-880C-CF71-935F-41364AD077A5}"/>
              </a:ext>
            </a:extLst>
          </p:cNvPr>
          <p:cNvSpPr>
            <a:spLocks noGrp="1"/>
          </p:cNvSpPr>
          <p:nvPr>
            <p:ph idx="1"/>
          </p:nvPr>
        </p:nvSpPr>
        <p:spPr/>
        <p:txBody>
          <a:bodyPr/>
          <a:lstStyle/>
          <a:p>
            <a:r>
              <a:rPr lang="en-GB" dirty="0"/>
              <a:t>There are several ways that can be used to enhance social support of older adults.</a:t>
            </a:r>
          </a:p>
          <a:p>
            <a:r>
              <a:rPr lang="en-GB" dirty="0"/>
              <a:t>Importantly, any support programs that would be designed should be culture relevant.</a:t>
            </a:r>
          </a:p>
          <a:p>
            <a:r>
              <a:rPr lang="en-GB" b="1" dirty="0">
                <a:solidFill>
                  <a:schemeClr val="accent1">
                    <a:lumMod val="50000"/>
                  </a:schemeClr>
                </a:solidFill>
              </a:rPr>
              <a:t>Culture Relevant</a:t>
            </a:r>
            <a:r>
              <a:rPr lang="en-GB" dirty="0"/>
              <a:t>: something that is applicable, meaningful, and tailored to a specific cultural context or group of people. </a:t>
            </a:r>
          </a:p>
        </p:txBody>
      </p:sp>
    </p:spTree>
    <p:extLst>
      <p:ext uri="{BB962C8B-B14F-4D97-AF65-F5344CB8AC3E}">
        <p14:creationId xmlns:p14="http://schemas.microsoft.com/office/powerpoint/2010/main" val="332091851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55B04716-67E5-F954-FC11-7EC9E71A611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2CDBD76-BCAC-66E1-B325-2217710808E2}"/>
              </a:ext>
            </a:extLst>
          </p:cNvPr>
          <p:cNvSpPr>
            <a:spLocks noGrp="1"/>
          </p:cNvSpPr>
          <p:nvPr>
            <p:ph idx="1"/>
          </p:nvPr>
        </p:nvSpPr>
        <p:spPr/>
        <p:txBody>
          <a:bodyPr>
            <a:normAutofit lnSpcReduction="10000"/>
          </a:bodyPr>
          <a:lstStyle/>
          <a:p>
            <a:r>
              <a:rPr lang="en-GB" dirty="0"/>
              <a:t>Culture Relevant involves acknowledging and considering the cultural beliefs, values, norms, traditions, and practices of a particular community or population when designing or implementing programs, interventions, or services.</a:t>
            </a:r>
          </a:p>
          <a:p>
            <a:r>
              <a:rPr lang="en-GB" dirty="0"/>
              <a:t>It recognises that cultural factors influence individuals' perceptions, behaviours, and needs, and aims to create interventions or strategies that align with and respect their cultural context.</a:t>
            </a:r>
            <a:endParaRPr lang="en-CY" dirty="0"/>
          </a:p>
          <a:p>
            <a:r>
              <a:rPr lang="en-GB" dirty="0"/>
              <a:t>It involves adapting and customising interventions, activities, and services to be sensitive to the cultural nuances and diversity within a specific community or population. </a:t>
            </a:r>
          </a:p>
          <a:p>
            <a:pPr lvl="1"/>
            <a:r>
              <a:rPr lang="en-GB" dirty="0"/>
              <a:t>This may include language accessibility, incorporating cultural traditions, considering religious beliefs, and addressing social norms and expectations.</a:t>
            </a:r>
            <a:endParaRPr lang="en-CY" dirty="0"/>
          </a:p>
        </p:txBody>
      </p:sp>
    </p:spTree>
    <p:extLst>
      <p:ext uri="{BB962C8B-B14F-4D97-AF65-F5344CB8AC3E}">
        <p14:creationId xmlns:p14="http://schemas.microsoft.com/office/powerpoint/2010/main" val="352682926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CDBD76-BCAC-66E1-B325-2217710808E2}"/>
              </a:ext>
            </a:extLst>
          </p:cNvPr>
          <p:cNvSpPr>
            <a:spLocks noGrp="1"/>
          </p:cNvSpPr>
          <p:nvPr>
            <p:ph idx="1"/>
          </p:nvPr>
        </p:nvSpPr>
        <p:spPr/>
        <p:txBody>
          <a:bodyPr>
            <a:normAutofit/>
          </a:bodyPr>
          <a:lstStyle/>
          <a:p>
            <a:r>
              <a:rPr lang="en-GB" dirty="0"/>
              <a:t>By embracing culture relevance, interventions and support systems can become more effective, acceptable, and meaningful to older adults. </a:t>
            </a:r>
          </a:p>
          <a:p>
            <a:r>
              <a:rPr lang="en-GB" dirty="0"/>
              <a:t>It helps foster a sense of belonging, understanding, and trust, enhancing the overall well-being and satisfaction of older adults within their cultural context.</a:t>
            </a:r>
            <a:endParaRPr lang="en-CY" dirty="0"/>
          </a:p>
          <a:p>
            <a:endParaRPr lang="en-GB" dirty="0"/>
          </a:p>
        </p:txBody>
      </p:sp>
      <p:sp>
        <p:nvSpPr>
          <p:cNvPr id="4" name="Title 3">
            <a:extLst>
              <a:ext uri="{FF2B5EF4-FFF2-40B4-BE49-F238E27FC236}">
                <a16:creationId xmlns:a16="http://schemas.microsoft.com/office/drawing/2014/main" id="{1704B0A4-5040-7EC8-672A-B847BF868B7D}"/>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68367044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78A09-91F2-1BA1-B84D-3333C99D978A}"/>
              </a:ext>
            </a:extLst>
          </p:cNvPr>
          <p:cNvSpPr>
            <a:spLocks noGrp="1"/>
          </p:cNvSpPr>
          <p:nvPr>
            <p:ph idx="1"/>
          </p:nvPr>
        </p:nvSpPr>
        <p:spPr/>
        <p:txBody>
          <a:bodyPr/>
          <a:lstStyle/>
          <a:p>
            <a:r>
              <a:rPr lang="en-GB" b="1" dirty="0">
                <a:solidFill>
                  <a:schemeClr val="accent1">
                    <a:lumMod val="50000"/>
                  </a:schemeClr>
                </a:solidFill>
              </a:rPr>
              <a:t>Community Engagement</a:t>
            </a:r>
            <a:r>
              <a:rPr lang="en-GB" dirty="0"/>
              <a:t>: promotion of community engagement by organising cultural and social events that cater to older adults' interests and preferences. </a:t>
            </a:r>
          </a:p>
          <a:p>
            <a:pPr lvl="1"/>
            <a:r>
              <a:rPr lang="en-GB" dirty="0"/>
              <a:t>This can include traditional music and dance performances, art exhibitions, and storytelling sessions. </a:t>
            </a:r>
          </a:p>
          <a:p>
            <a:pPr lvl="1"/>
            <a:r>
              <a:rPr lang="en-GB" dirty="0"/>
              <a:t>Encourage older adults to actively participate and volunteer in community activities.</a:t>
            </a:r>
          </a:p>
          <a:p>
            <a:r>
              <a:rPr lang="en-GB" b="1" dirty="0">
                <a:solidFill>
                  <a:schemeClr val="accent1">
                    <a:lumMod val="50000"/>
                  </a:schemeClr>
                </a:solidFill>
              </a:rPr>
              <a:t>Intergenerational Programs</a:t>
            </a:r>
            <a:r>
              <a:rPr lang="en-GB" dirty="0"/>
              <a:t>: creation of opportunities for intergenerational interactions, such as organising joint activities or programs between older adults and younger generations. </a:t>
            </a:r>
          </a:p>
          <a:p>
            <a:pPr lvl="1"/>
            <a:r>
              <a:rPr lang="en-GB" dirty="0"/>
              <a:t>This can be done through schools, community centres, or religious institutions, fostering mutual understanding and connection.  </a:t>
            </a:r>
          </a:p>
        </p:txBody>
      </p:sp>
      <p:sp>
        <p:nvSpPr>
          <p:cNvPr id="10" name="Title 4">
            <a:extLst>
              <a:ext uri="{FF2B5EF4-FFF2-40B4-BE49-F238E27FC236}">
                <a16:creationId xmlns:a16="http://schemas.microsoft.com/office/drawing/2014/main" id="{48A6E14A-FBEE-CF47-13F0-FBD5E84A43B8}"/>
              </a:ext>
            </a:extLst>
          </p:cNvPr>
          <p:cNvSpPr>
            <a:spLocks noGrp="1"/>
          </p:cNvSpPr>
          <p:nvPr>
            <p:ph type="title"/>
          </p:nvPr>
        </p:nvSpPr>
        <p:spPr/>
        <p:txBody>
          <a:bodyPr>
            <a:noAutofit/>
          </a:bodyPr>
          <a:lstStyle/>
          <a:p>
            <a:r>
              <a:rPr lang="en-GB" dirty="0"/>
              <a:t>Culture Relevant Ways to Enhance Social Support of Older Adults in Sri Lanka</a:t>
            </a:r>
          </a:p>
        </p:txBody>
      </p:sp>
    </p:spTree>
    <p:extLst>
      <p:ext uri="{BB962C8B-B14F-4D97-AF65-F5344CB8AC3E}">
        <p14:creationId xmlns:p14="http://schemas.microsoft.com/office/powerpoint/2010/main" val="151127441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78A09-91F2-1BA1-B84D-3333C99D978A}"/>
              </a:ext>
            </a:extLst>
          </p:cNvPr>
          <p:cNvSpPr>
            <a:spLocks noGrp="1"/>
          </p:cNvSpPr>
          <p:nvPr>
            <p:ph idx="1"/>
          </p:nvPr>
        </p:nvSpPr>
        <p:spPr>
          <a:xfrm>
            <a:off x="838199" y="1371600"/>
            <a:ext cx="10913533" cy="4805363"/>
          </a:xfrm>
        </p:spPr>
        <p:txBody>
          <a:bodyPr>
            <a:noAutofit/>
          </a:bodyPr>
          <a:lstStyle/>
          <a:p>
            <a:r>
              <a:rPr lang="en-GB" sz="2600" b="1" dirty="0">
                <a:solidFill>
                  <a:schemeClr val="accent1">
                    <a:lumMod val="50000"/>
                  </a:schemeClr>
                </a:solidFill>
              </a:rPr>
              <a:t>Community Centres</a:t>
            </a:r>
            <a:r>
              <a:rPr lang="en-GB" sz="2600" dirty="0"/>
              <a:t>: establishment and promotion of community centres specifically catering to the needs of older adults. </a:t>
            </a:r>
          </a:p>
          <a:p>
            <a:pPr lvl="1"/>
            <a:r>
              <a:rPr lang="en-GB" sz="2400" dirty="0"/>
              <a:t>These centres can serve as gathering spaces, providing various services such as recreational activities, educational programs, health screenings, and support groups.</a:t>
            </a:r>
            <a:endParaRPr lang="en-CY" sz="2400" dirty="0"/>
          </a:p>
          <a:p>
            <a:r>
              <a:rPr lang="en-GB" sz="2600" b="1" dirty="0">
                <a:solidFill>
                  <a:schemeClr val="accent1">
                    <a:lumMod val="50000"/>
                  </a:schemeClr>
                </a:solidFill>
              </a:rPr>
              <a:t>Collaboration with Religious Institutions</a:t>
            </a:r>
            <a:r>
              <a:rPr lang="en-GB" sz="2600" dirty="0"/>
              <a:t>: in Sri Lanka religious institutions play a significant role and they can provide social support to older adults. </a:t>
            </a:r>
          </a:p>
          <a:p>
            <a:r>
              <a:rPr lang="en-GB" sz="2600" b="1" dirty="0">
                <a:solidFill>
                  <a:schemeClr val="accent1">
                    <a:lumMod val="50000"/>
                  </a:schemeClr>
                </a:solidFill>
              </a:rPr>
              <a:t>Technological Literacy</a:t>
            </a:r>
            <a:r>
              <a:rPr lang="en-GB" sz="2600" dirty="0"/>
              <a:t>: promotion of technological literacy, providing training and support in using digital platforms, social media, and communication tools. </a:t>
            </a:r>
          </a:p>
          <a:p>
            <a:pPr lvl="1"/>
            <a:r>
              <a:rPr lang="en-GB" sz="2400" dirty="0"/>
              <a:t>This can help overcome geographical barriers and facilitate virtual social connections with family members, friends, and support networks.</a:t>
            </a:r>
            <a:endParaRPr lang="en-CY" sz="2400" dirty="0"/>
          </a:p>
        </p:txBody>
      </p:sp>
      <p:sp>
        <p:nvSpPr>
          <p:cNvPr id="7" name="Title 6">
            <a:extLst>
              <a:ext uri="{FF2B5EF4-FFF2-40B4-BE49-F238E27FC236}">
                <a16:creationId xmlns:a16="http://schemas.microsoft.com/office/drawing/2014/main" id="{0D8F9205-001F-8DA0-4ABA-4FFA4B07E895}"/>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407038264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AD3990-EDC4-4023-8885-7B86D76EF87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2CDBD76-BCAC-66E1-B325-2217710808E2}"/>
              </a:ext>
            </a:extLst>
          </p:cNvPr>
          <p:cNvSpPr>
            <a:spLocks noGrp="1"/>
          </p:cNvSpPr>
          <p:nvPr>
            <p:ph idx="1"/>
          </p:nvPr>
        </p:nvSpPr>
        <p:spPr/>
        <p:txBody>
          <a:bodyPr/>
          <a:lstStyle/>
          <a:p>
            <a:r>
              <a:rPr lang="en-GB" b="1" dirty="0">
                <a:solidFill>
                  <a:schemeClr val="accent1">
                    <a:lumMod val="50000"/>
                  </a:schemeClr>
                </a:solidFill>
              </a:rPr>
              <a:t>Awareness Campaigns</a:t>
            </a:r>
            <a:r>
              <a:rPr lang="en-GB" dirty="0"/>
              <a:t>: creation of awareness campaigns to educate the general public, including younger generations, about the importance of social support for older adults. </a:t>
            </a:r>
          </a:p>
          <a:p>
            <a:pPr lvl="1"/>
            <a:r>
              <a:rPr lang="en-GB" dirty="0"/>
              <a:t>Promotion of a culture of respect, inclusion, and care for older adults, encouraging individuals and communities to actively engage in supporting and connecting with older adults.</a:t>
            </a:r>
            <a:r>
              <a:rPr lang="en-CY" dirty="0"/>
              <a:t> </a:t>
            </a:r>
            <a:endParaRPr lang="en-GB" dirty="0"/>
          </a:p>
          <a:p>
            <a:r>
              <a:rPr lang="en-GB" b="1" dirty="0">
                <a:solidFill>
                  <a:schemeClr val="accent1">
                    <a:lumMod val="50000"/>
                  </a:schemeClr>
                </a:solidFill>
              </a:rPr>
              <a:t>Supportive Policies</a:t>
            </a:r>
            <a:r>
              <a:rPr lang="en-GB" dirty="0"/>
              <a:t>: design policies that promote the well-being and social inclusion of older adults in Sri Lanka. </a:t>
            </a:r>
          </a:p>
          <a:p>
            <a:pPr lvl="1"/>
            <a:r>
              <a:rPr lang="en-GB" dirty="0"/>
              <a:t>This can include policies that support community-based care, accessible healthcare services, and the integration of social support initiatives into public programs.</a:t>
            </a:r>
            <a:r>
              <a:rPr lang="en-CY" dirty="0"/>
              <a:t> </a:t>
            </a:r>
            <a:endParaRPr lang="en-GB" dirty="0"/>
          </a:p>
        </p:txBody>
      </p:sp>
    </p:spTree>
    <p:extLst>
      <p:ext uri="{BB962C8B-B14F-4D97-AF65-F5344CB8AC3E}">
        <p14:creationId xmlns:p14="http://schemas.microsoft.com/office/powerpoint/2010/main" val="39556306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AB906-5E58-C937-CB60-848837782431}"/>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1D53505A-29F9-6F54-F314-B1A649C25F01}"/>
              </a:ext>
            </a:extLst>
          </p:cNvPr>
          <p:cNvSpPr>
            <a:spLocks noGrp="1"/>
          </p:cNvSpPr>
          <p:nvPr>
            <p:ph idx="1"/>
          </p:nvPr>
        </p:nvSpPr>
        <p:spPr/>
        <p:txBody>
          <a:bodyPr>
            <a:normAutofit/>
          </a:bodyPr>
          <a:lstStyle/>
          <a:p>
            <a:r>
              <a:rPr lang="en-GB" dirty="0"/>
              <a:t>Considering the different ways that were previously described, which do you think is easier to be applied and which the most difficult?</a:t>
            </a:r>
          </a:p>
          <a:p>
            <a:r>
              <a:rPr lang="en-GB" dirty="0"/>
              <a:t>Explain your reasoning.</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0288540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7B79-FF51-0144-F941-E1C09B918FBD}"/>
              </a:ext>
            </a:extLst>
          </p:cNvPr>
          <p:cNvSpPr>
            <a:spLocks noGrp="1"/>
          </p:cNvSpPr>
          <p:nvPr>
            <p:ph type="title"/>
          </p:nvPr>
        </p:nvSpPr>
        <p:spPr/>
        <p:txBody>
          <a:bodyPr/>
          <a:lstStyle/>
          <a:p>
            <a:r>
              <a:rPr lang="en-GB" dirty="0"/>
              <a:t>Cultural Variations in Social Support</a:t>
            </a:r>
          </a:p>
        </p:txBody>
      </p:sp>
      <p:sp>
        <p:nvSpPr>
          <p:cNvPr id="5" name="Content Placeholder 4">
            <a:extLst>
              <a:ext uri="{FF2B5EF4-FFF2-40B4-BE49-F238E27FC236}">
                <a16:creationId xmlns:a16="http://schemas.microsoft.com/office/drawing/2014/main" id="{EDAD5338-3FC1-2F37-64BD-D8AC61A03ED9}"/>
              </a:ext>
            </a:extLst>
          </p:cNvPr>
          <p:cNvSpPr>
            <a:spLocks noGrp="1"/>
          </p:cNvSpPr>
          <p:nvPr>
            <p:ph idx="1"/>
          </p:nvPr>
        </p:nvSpPr>
        <p:spPr/>
        <p:txBody>
          <a:bodyPr/>
          <a:lstStyle/>
          <a:p>
            <a:r>
              <a:rPr lang="en-GB" dirty="0"/>
              <a:t>Cultural variations in social support refer to the ways in which different cultures provide and perceive support within their social networks. </a:t>
            </a:r>
          </a:p>
          <a:p>
            <a:r>
              <a:rPr lang="en-GB" sz="2800" dirty="0"/>
              <a:t>Understanding cultural variations in social support is essential when working with diverse populations of older adults. </a:t>
            </a:r>
          </a:p>
          <a:p>
            <a:r>
              <a:rPr lang="en-GB" sz="2800" dirty="0"/>
              <a:t>It helps professionals provide culturally sensitive support, recognise the strengths and resources within each cultural context, and tailor interventions to meet the specific needs and preferences of individuals from different cultural backgrounds.</a:t>
            </a:r>
          </a:p>
        </p:txBody>
      </p:sp>
    </p:spTree>
    <p:extLst>
      <p:ext uri="{BB962C8B-B14F-4D97-AF65-F5344CB8AC3E}">
        <p14:creationId xmlns:p14="http://schemas.microsoft.com/office/powerpoint/2010/main" val="386401793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4DBB61C-7F21-DED8-1786-00B967E5A5B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E50E78C-7018-4B75-A52D-92A9349EEA12}"/>
              </a:ext>
            </a:extLst>
          </p:cNvPr>
          <p:cNvSpPr>
            <a:spLocks noGrp="1"/>
          </p:cNvSpPr>
          <p:nvPr>
            <p:ph idx="1"/>
          </p:nvPr>
        </p:nvSpPr>
        <p:spPr/>
        <p:txBody>
          <a:bodyPr/>
          <a:lstStyle/>
          <a:p>
            <a:r>
              <a:rPr lang="en-GB" dirty="0"/>
              <a:t>Understanding sociocultural factors is essential in studying human behaviour and development, as they provide insights into how individuals are influenced by their social and cultural environments and how these factors impact various aspects of their lives, including ageing.</a:t>
            </a:r>
          </a:p>
          <a:p>
            <a:r>
              <a:rPr lang="en-GB" dirty="0"/>
              <a:t>They play a crucial role in shaping the experiences, well-being, and outcomes of older adults.  </a:t>
            </a:r>
            <a:endParaRPr lang="en-CY" dirty="0"/>
          </a:p>
          <a:p>
            <a:r>
              <a:rPr lang="en-GB" dirty="0"/>
              <a:t>They provide researchers and practitioners insights into the unique needs, challenges, and strengths of older adults. </a:t>
            </a:r>
          </a:p>
        </p:txBody>
      </p:sp>
    </p:spTree>
    <p:extLst>
      <p:ext uri="{BB962C8B-B14F-4D97-AF65-F5344CB8AC3E}">
        <p14:creationId xmlns:p14="http://schemas.microsoft.com/office/powerpoint/2010/main" val="321658259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DAD5338-3FC1-2F37-64BD-D8AC61A03ED9}"/>
              </a:ext>
            </a:extLst>
          </p:cNvPr>
          <p:cNvSpPr>
            <a:spLocks noGrp="1"/>
          </p:cNvSpPr>
          <p:nvPr>
            <p:ph idx="1"/>
          </p:nvPr>
        </p:nvSpPr>
        <p:spPr/>
        <p:txBody>
          <a:bodyPr/>
          <a:lstStyle/>
          <a:p>
            <a:r>
              <a:rPr lang="en-GB" b="1" dirty="0">
                <a:solidFill>
                  <a:schemeClr val="accent1">
                    <a:lumMod val="50000"/>
                  </a:schemeClr>
                </a:solidFill>
              </a:rPr>
              <a:t>Collectivism vs. Individualism</a:t>
            </a:r>
            <a:r>
              <a:rPr lang="en-GB" dirty="0"/>
              <a:t>: cultures that emphasise collectivism, tend to prioritize group harmony, interdependence, and support from family and close-knit communities. </a:t>
            </a:r>
          </a:p>
          <a:p>
            <a:pPr lvl="1"/>
            <a:r>
              <a:rPr lang="en-GB" dirty="0"/>
              <a:t>In contrast, cultures that emphasize individualism, such as Western cultures, may place greater emphasis on personal autonomy and self-reliance.</a:t>
            </a:r>
          </a:p>
          <a:p>
            <a:r>
              <a:rPr lang="en-GB" b="1" dirty="0">
                <a:solidFill>
                  <a:schemeClr val="accent1">
                    <a:lumMod val="50000"/>
                  </a:schemeClr>
                </a:solidFill>
              </a:rPr>
              <a:t>Familial Support</a:t>
            </a:r>
            <a:r>
              <a:rPr lang="en-GB" dirty="0"/>
              <a:t>: In many cultures, including Hispanic, Asian, and African cultures, family ties and intergenerational relationships are highly valued, and family members are expected to provide support to older adults. </a:t>
            </a:r>
          </a:p>
          <a:p>
            <a:pPr lvl="1"/>
            <a:r>
              <a:rPr lang="en-GB" dirty="0"/>
              <a:t>Extended family networks often play a significant role in providing emotional, financial, and caregiving support.</a:t>
            </a:r>
          </a:p>
        </p:txBody>
      </p:sp>
      <p:sp>
        <p:nvSpPr>
          <p:cNvPr id="4" name="Title 3">
            <a:extLst>
              <a:ext uri="{FF2B5EF4-FFF2-40B4-BE49-F238E27FC236}">
                <a16:creationId xmlns:a16="http://schemas.microsoft.com/office/drawing/2014/main" id="{DAAC39B0-7434-F629-D0A6-1A2AD9508EBF}"/>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74804912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DAD5338-3FC1-2F37-64BD-D8AC61A03ED9}"/>
              </a:ext>
            </a:extLst>
          </p:cNvPr>
          <p:cNvSpPr>
            <a:spLocks noGrp="1"/>
          </p:cNvSpPr>
          <p:nvPr>
            <p:ph idx="1"/>
          </p:nvPr>
        </p:nvSpPr>
        <p:spPr/>
        <p:txBody>
          <a:bodyPr/>
          <a:lstStyle/>
          <a:p>
            <a:r>
              <a:rPr lang="en-GB" b="1" dirty="0">
                <a:solidFill>
                  <a:schemeClr val="accent1">
                    <a:lumMod val="50000"/>
                  </a:schemeClr>
                </a:solidFill>
              </a:rPr>
              <a:t>Community Support: </a:t>
            </a:r>
            <a:r>
              <a:rPr lang="en-GB" dirty="0"/>
              <a:t>some cultures have strong community support systems that provide assistance and social networks for older adults. </a:t>
            </a:r>
          </a:p>
          <a:p>
            <a:pPr lvl="1"/>
            <a:r>
              <a:rPr lang="en-GB" dirty="0"/>
              <a:t>This may include religious organisations or community centres that offer social activities, support groups, and resources.</a:t>
            </a:r>
          </a:p>
          <a:p>
            <a:r>
              <a:rPr lang="en-GB" b="1" dirty="0">
                <a:solidFill>
                  <a:schemeClr val="accent1">
                    <a:lumMod val="50000"/>
                  </a:schemeClr>
                </a:solidFill>
              </a:rPr>
              <a:t>Gender Roles</a:t>
            </a:r>
            <a:r>
              <a:rPr lang="en-GB" dirty="0"/>
              <a:t>: cultural norms and expectations regarding gender roles can influence social support patterns. </a:t>
            </a:r>
          </a:p>
          <a:p>
            <a:pPr lvl="1"/>
            <a:r>
              <a:rPr lang="en-GB" dirty="0"/>
              <a:t>In some cultures, women are traditionally expected to provide care and support for older family members, while in other cultures, both men and women share caregiving responsibilities.</a:t>
            </a:r>
          </a:p>
        </p:txBody>
      </p:sp>
      <p:sp>
        <p:nvSpPr>
          <p:cNvPr id="9" name="Title 8">
            <a:extLst>
              <a:ext uri="{FF2B5EF4-FFF2-40B4-BE49-F238E27FC236}">
                <a16:creationId xmlns:a16="http://schemas.microsoft.com/office/drawing/2014/main" id="{AAE1549D-E847-5552-73A8-F9DFFB744257}"/>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7643329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DAD5338-3FC1-2F37-64BD-D8AC61A03ED9}"/>
              </a:ext>
            </a:extLst>
          </p:cNvPr>
          <p:cNvSpPr>
            <a:spLocks noGrp="1"/>
          </p:cNvSpPr>
          <p:nvPr>
            <p:ph idx="1"/>
          </p:nvPr>
        </p:nvSpPr>
        <p:spPr/>
        <p:txBody>
          <a:bodyPr/>
          <a:lstStyle/>
          <a:p>
            <a:r>
              <a:rPr lang="en-GB" b="1" dirty="0">
                <a:solidFill>
                  <a:schemeClr val="accent1">
                    <a:lumMod val="50000"/>
                  </a:schemeClr>
                </a:solidFill>
              </a:rPr>
              <a:t>Cultural Values</a:t>
            </a:r>
            <a:r>
              <a:rPr lang="en-GB" dirty="0"/>
              <a:t>: Cultural values, such as respect for elders or religious beliefs, can shape social support practices.</a:t>
            </a:r>
          </a:p>
          <a:p>
            <a:pPr lvl="1"/>
            <a:r>
              <a:rPr lang="en-GB" dirty="0"/>
              <a:t>E.g., in cultures where respect for elders is highly valued, older adults may receive more support from younger family members.</a:t>
            </a:r>
          </a:p>
          <a:p>
            <a:r>
              <a:rPr lang="en-GB" b="1" dirty="0">
                <a:solidFill>
                  <a:schemeClr val="accent1">
                    <a:lumMod val="50000"/>
                  </a:schemeClr>
                </a:solidFill>
              </a:rPr>
              <a:t>Stigma and Social Support</a:t>
            </a:r>
            <a:r>
              <a:rPr lang="en-GB" dirty="0"/>
              <a:t>: cultural attitudes and stigma surrounding certain health conditions or social circumstances can impact the availability and willingness to seek social support. </a:t>
            </a:r>
          </a:p>
          <a:p>
            <a:pPr lvl="1"/>
            <a:r>
              <a:rPr lang="en-GB" dirty="0"/>
              <a:t>Cultural norms and beliefs may influence how individuals perceive and respond to the needs of others, particularly related to mental health issues or certain disabilities.</a:t>
            </a:r>
          </a:p>
        </p:txBody>
      </p:sp>
      <p:sp>
        <p:nvSpPr>
          <p:cNvPr id="7" name="Title 6">
            <a:extLst>
              <a:ext uri="{FF2B5EF4-FFF2-40B4-BE49-F238E27FC236}">
                <a16:creationId xmlns:a16="http://schemas.microsoft.com/office/drawing/2014/main" id="{2742F56A-0D0B-9D72-0D75-17832F61BD38}"/>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94917200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F34BAD-D825-C5FC-0F4F-7E2F61A65BB7}"/>
              </a:ext>
            </a:extLst>
          </p:cNvPr>
          <p:cNvSpPr>
            <a:spLocks noGrp="1"/>
          </p:cNvSpPr>
          <p:nvPr>
            <p:ph type="title"/>
          </p:nvPr>
        </p:nvSpPr>
        <p:spPr>
          <a:xfrm>
            <a:off x="838200" y="365125"/>
            <a:ext cx="10515600" cy="874395"/>
          </a:xfrm>
        </p:spPr>
        <p:txBody>
          <a:bodyPr/>
          <a:lstStyle/>
          <a:p>
            <a:r>
              <a:rPr lang="en-GB"/>
              <a:t>References </a:t>
            </a:r>
            <a:endParaRPr lang="en-GB" dirty="0"/>
          </a:p>
        </p:txBody>
      </p:sp>
      <p:sp>
        <p:nvSpPr>
          <p:cNvPr id="3" name="Θέση περιεχομένου 2">
            <a:extLst>
              <a:ext uri="{FF2B5EF4-FFF2-40B4-BE49-F238E27FC236}">
                <a16:creationId xmlns:a16="http://schemas.microsoft.com/office/drawing/2014/main" id="{CB7223A2-5FA5-1938-2A11-982172178907}"/>
              </a:ext>
            </a:extLst>
          </p:cNvPr>
          <p:cNvSpPr>
            <a:spLocks noGrp="1"/>
          </p:cNvSpPr>
          <p:nvPr>
            <p:ph idx="1"/>
          </p:nvPr>
        </p:nvSpPr>
        <p:spPr>
          <a:xfrm>
            <a:off x="838200" y="1371600"/>
            <a:ext cx="10515600" cy="4805363"/>
          </a:xfrm>
        </p:spPr>
        <p:txBody>
          <a:bodyPr>
            <a:noAutofit/>
          </a:bodyPr>
          <a:lstStyle/>
          <a:p>
            <a:r>
              <a:rPr lang="en-GB" dirty="0"/>
              <a:t>Approaches to enhance social connection in older adults: an integrative review of literature </a:t>
            </a:r>
          </a:p>
          <a:p>
            <a:pPr lvl="1"/>
            <a:r>
              <a:rPr lang="en-GB" dirty="0">
                <a:hlinkClick r:id="rId3"/>
              </a:rPr>
              <a:t>https://www.sciencedirect.com/science/article/pii/S2667032121000275</a:t>
            </a:r>
            <a:endParaRPr lang="en-GB" dirty="0"/>
          </a:p>
          <a:p>
            <a:r>
              <a:rPr lang="en-GB" dirty="0"/>
              <a:t>Social Isolation and Loneliness in Older Adults: Why Proper Conceptualization Matters</a:t>
            </a:r>
          </a:p>
          <a:p>
            <a:pPr lvl="1"/>
            <a:r>
              <a:rPr lang="en-GB" dirty="0">
                <a:hlinkClick r:id="rId4"/>
              </a:rPr>
              <a:t>https://www.mdpi.com/2673-9259/2/3/17</a:t>
            </a:r>
            <a:endParaRPr lang="en-GB" dirty="0"/>
          </a:p>
          <a:p>
            <a:r>
              <a:rPr lang="en-GB" dirty="0"/>
              <a:t>Factors associated with social participation amongst elders in rural Sri Lanka: a cross-sectional mixed methods analysis </a:t>
            </a:r>
          </a:p>
          <a:p>
            <a:pPr lvl="1"/>
            <a:r>
              <a:rPr lang="en-GB" dirty="0">
                <a:hlinkClick r:id="rId5"/>
              </a:rPr>
              <a:t>https://bmcpublichealth.biomedcentral.com/articles/10.1186/s12889-018-5482-x</a:t>
            </a:r>
            <a:endParaRPr lang="en-GB" dirty="0"/>
          </a:p>
          <a:p>
            <a:pPr marL="457200" lvl="1" indent="0">
              <a:buNone/>
            </a:pPr>
            <a:endParaRPr lang="en-GB" dirty="0"/>
          </a:p>
        </p:txBody>
      </p:sp>
    </p:spTree>
    <p:extLst>
      <p:ext uri="{BB962C8B-B14F-4D97-AF65-F5344CB8AC3E}">
        <p14:creationId xmlns:p14="http://schemas.microsoft.com/office/powerpoint/2010/main" val="212057592"/>
      </p:ext>
    </p:extLst>
  </p:cSld>
  <p:clrMapOvr>
    <a:masterClrMapping/>
  </p:clrMapOvr>
  <mc:AlternateContent xmlns:mc="http://schemas.openxmlformats.org/markup-compatibility/2006" xmlns:p14="http://schemas.microsoft.com/office/powerpoint/2010/main">
    <mc:Choice Requires="p14">
      <p:transition spd="slow" p14:dur="2000" advClick="0" advTm="8000"/>
    </mc:Choice>
    <mc:Fallback xmlns="">
      <p:transition spd="slow" advClick="0" advTm="800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982CBC1-3B23-BE4D-86DB-94DDB3F323B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45F2B05C-9454-A1A1-C110-3A0C6F6247AE}"/>
              </a:ext>
            </a:extLst>
          </p:cNvPr>
          <p:cNvSpPr>
            <a:spLocks noGrp="1"/>
          </p:cNvSpPr>
          <p:nvPr>
            <p:ph idx="1"/>
          </p:nvPr>
        </p:nvSpPr>
        <p:spPr>
          <a:xfrm>
            <a:off x="838200" y="1371600"/>
            <a:ext cx="10515600" cy="4805363"/>
          </a:xfrm>
        </p:spPr>
        <p:txBody>
          <a:bodyPr>
            <a:normAutofit/>
          </a:bodyPr>
          <a:lstStyle/>
          <a:p>
            <a:r>
              <a:rPr lang="en-GB" dirty="0"/>
              <a:t>Impact of perceived social support and physical fitness on quality of life of institutionalized and non-institutionalized older adults in Sri Lanka </a:t>
            </a:r>
          </a:p>
          <a:p>
            <a:pPr lvl="1"/>
            <a:r>
              <a:rPr lang="en-GB" dirty="0">
                <a:hlinkClick r:id="rId2"/>
              </a:rPr>
              <a:t>https://www.sciencedirect.com/science/article/pii/S277265332200079X</a:t>
            </a:r>
            <a:endParaRPr lang="en-GB" dirty="0"/>
          </a:p>
          <a:p>
            <a:r>
              <a:rPr lang="en-GB" b="0" i="0" u="none" strike="noStrike" dirty="0">
                <a:solidFill>
                  <a:srgbClr val="1F1F1F"/>
                </a:solidFill>
                <a:effectLst/>
                <a:latin typeface="ElsevierGulliver"/>
              </a:rPr>
              <a:t>Social and emotional loneliness among older adults in a coastal suburb in Sri Lanka</a:t>
            </a:r>
            <a:endParaRPr lang="en-GB" dirty="0"/>
          </a:p>
          <a:p>
            <a:pPr lvl="1"/>
            <a:r>
              <a:rPr lang="en-GB" dirty="0">
                <a:hlinkClick r:id="rId3"/>
              </a:rPr>
              <a:t>https://www.sciencedirect.com/science/article/pii/S2667032122000221#:~:text=Highlights&amp;text=Prevalence%20of%20social%20and%20emotional,emotional%20loneliness%20in%20aging%20population</a:t>
            </a:r>
            <a:r>
              <a:rPr lang="en-GB" dirty="0"/>
              <a:t>.</a:t>
            </a:r>
          </a:p>
          <a:p>
            <a:r>
              <a:rPr lang="en-GB" dirty="0"/>
              <a:t>Social support and social security issues of elders in Sri Lanka </a:t>
            </a:r>
          </a:p>
          <a:p>
            <a:pPr lvl="1"/>
            <a:r>
              <a:rPr lang="en-GB" dirty="0">
                <a:hlinkClick r:id="rId4"/>
              </a:rPr>
              <a:t>https://gmj.sljol.info/articles/10.4038/gmj.v16i2.3748</a:t>
            </a:r>
            <a:endParaRPr lang="en-GB" dirty="0"/>
          </a:p>
          <a:p>
            <a:endParaRPr lang="en-GB" dirty="0"/>
          </a:p>
          <a:p>
            <a:endParaRPr lang="en-GB" dirty="0"/>
          </a:p>
          <a:p>
            <a:pPr lvl="1"/>
            <a:endParaRPr lang="en-GB" dirty="0"/>
          </a:p>
        </p:txBody>
      </p:sp>
    </p:spTree>
    <p:extLst>
      <p:ext uri="{BB962C8B-B14F-4D97-AF65-F5344CB8AC3E}">
        <p14:creationId xmlns:p14="http://schemas.microsoft.com/office/powerpoint/2010/main" val="2104049071"/>
      </p:ext>
    </p:extLst>
  </p:cSld>
  <p:clrMapOvr>
    <a:masterClrMapping/>
  </p:clrMapOvr>
  <mc:AlternateContent xmlns:mc="http://schemas.openxmlformats.org/markup-compatibility/2006" xmlns:p14="http://schemas.microsoft.com/office/powerpoint/2010/main">
    <mc:Choice Requires="p14">
      <p:transition spd="slow" p14:dur="2000" advClick="0" advTm="8000"/>
    </mc:Choice>
    <mc:Fallback xmlns="">
      <p:transition spd="slow" advClick="0" advTm="800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403CE7-854A-3907-74B1-05489AD1724D}"/>
              </a:ext>
            </a:extLst>
          </p:cNvPr>
          <p:cNvSpPr/>
          <p:nvPr/>
        </p:nvSpPr>
        <p:spPr>
          <a:xfrm>
            <a:off x="1430866" y="2782669"/>
            <a:ext cx="9330267" cy="1292662"/>
          </a:xfrm>
          <a:prstGeom prst="rect">
            <a:avLst/>
          </a:prstGeom>
          <a:noFill/>
        </p:spPr>
        <p:txBody>
          <a:bodyPr wrap="square" lIns="91440" tIns="45720" rIns="91440" bIns="45720">
            <a:spAutoFit/>
          </a:bodyPr>
          <a:lstStyle/>
          <a:p>
            <a:pPr algn="ctr"/>
            <a:r>
              <a:rPr lang="en-GB" sz="7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p>
        </p:txBody>
      </p:sp>
    </p:spTree>
    <p:extLst>
      <p:ext uri="{BB962C8B-B14F-4D97-AF65-F5344CB8AC3E}">
        <p14:creationId xmlns:p14="http://schemas.microsoft.com/office/powerpoint/2010/main" val="84937072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164B8-319C-AB25-E738-A298CA2E4E1F}"/>
              </a:ext>
            </a:extLst>
          </p:cNvPr>
          <p:cNvSpPr>
            <a:spLocks noGrp="1"/>
          </p:cNvSpPr>
          <p:nvPr>
            <p:ph type="title"/>
          </p:nvPr>
        </p:nvSpPr>
        <p:spPr/>
        <p:txBody>
          <a:bodyPr/>
          <a:lstStyle/>
          <a:p>
            <a:r>
              <a:rPr lang="en-GB" dirty="0"/>
              <a:t>Social Connections and Ageing</a:t>
            </a:r>
          </a:p>
        </p:txBody>
      </p:sp>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lstStyle/>
          <a:p>
            <a:r>
              <a:rPr lang="en-GB" b="1" dirty="0"/>
              <a:t>Social connections: </a:t>
            </a:r>
            <a:r>
              <a:rPr lang="en-GB" dirty="0"/>
              <a:t>the relationships and interactions individuals have with others in their social networks. </a:t>
            </a:r>
          </a:p>
          <a:p>
            <a:r>
              <a:rPr lang="en-GB" dirty="0"/>
              <a:t>These connections encompass various dimensions, including family relationships, friendships, community ties, and broader social networks. </a:t>
            </a:r>
          </a:p>
          <a:p>
            <a:r>
              <a:rPr lang="en-GB" dirty="0"/>
              <a:t>They involve emotional bonds, mutual support, shared activities, </a:t>
            </a:r>
            <a:r>
              <a:rPr lang="en-GB" sz="2800" dirty="0"/>
              <a:t>companionship, opportunities for engagement, </a:t>
            </a:r>
            <a:r>
              <a:rPr lang="en-GB" dirty="0"/>
              <a:t>and a sense of belonging.</a:t>
            </a:r>
            <a:endParaRPr lang="en-CY" dirty="0"/>
          </a:p>
          <a:p>
            <a:r>
              <a:rPr lang="en-GB" dirty="0"/>
              <a:t>Social connections are closely linked to sociocultural factors, as they are influenced by the social and cultural contexts in which individuals live. </a:t>
            </a:r>
          </a:p>
        </p:txBody>
      </p:sp>
    </p:spTree>
    <p:extLst>
      <p:ext uri="{BB962C8B-B14F-4D97-AF65-F5344CB8AC3E}">
        <p14:creationId xmlns:p14="http://schemas.microsoft.com/office/powerpoint/2010/main" val="338036573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lstStyle/>
          <a:p>
            <a:r>
              <a:rPr lang="en-GB" dirty="0"/>
              <a:t>As individuals age, social connections play a crucial role in their overall well-being and quality of life. </a:t>
            </a:r>
          </a:p>
          <a:p>
            <a:r>
              <a:rPr lang="en-GB" dirty="0"/>
              <a:t>In the context of ageing, social connections become increasingly important as older adults may face various life changes and transitions, such as retirement, loss of loved ones, and physical health challenges. </a:t>
            </a:r>
          </a:p>
          <a:p>
            <a:r>
              <a:rPr lang="en-GB" dirty="0"/>
              <a:t>Maintaining and nurturing social connections can have numerous positive effects on older adults' physical, mental, and emotional health.</a:t>
            </a:r>
          </a:p>
          <a:p>
            <a:endParaRPr lang="en-GB" dirty="0"/>
          </a:p>
        </p:txBody>
      </p:sp>
      <p:sp>
        <p:nvSpPr>
          <p:cNvPr id="7" name="Title 6">
            <a:extLst>
              <a:ext uri="{FF2B5EF4-FFF2-40B4-BE49-F238E27FC236}">
                <a16:creationId xmlns:a16="http://schemas.microsoft.com/office/drawing/2014/main" id="{5851C361-2F93-75FF-E0F5-9626A186AE3C}"/>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428135348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164B8-319C-AB25-E738-A298CA2E4E1F}"/>
              </a:ext>
            </a:extLst>
          </p:cNvPr>
          <p:cNvSpPr>
            <a:spLocks noGrp="1"/>
          </p:cNvSpPr>
          <p:nvPr>
            <p:ph type="title"/>
          </p:nvPr>
        </p:nvSpPr>
        <p:spPr>
          <a:xfrm>
            <a:off x="838200" y="365125"/>
            <a:ext cx="10515600" cy="874395"/>
          </a:xfrm>
        </p:spPr>
        <p:txBody>
          <a:bodyPr>
            <a:normAutofit fontScale="90000"/>
          </a:bodyPr>
          <a:lstStyle/>
          <a:p>
            <a:r>
              <a:rPr lang="en-GB" dirty="0"/>
              <a:t>Importance of Social Connections in Late Adulthood</a:t>
            </a:r>
          </a:p>
        </p:txBody>
      </p:sp>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a:xfrm>
            <a:off x="838200" y="1371600"/>
            <a:ext cx="10515600" cy="4805363"/>
          </a:xfrm>
        </p:spPr>
        <p:txBody>
          <a:bodyPr/>
          <a:lstStyle/>
          <a:p>
            <a:r>
              <a:rPr lang="en-GB" dirty="0"/>
              <a:t>Emotional Support</a:t>
            </a:r>
          </a:p>
          <a:p>
            <a:pPr lvl="1"/>
            <a:r>
              <a:rPr lang="en-GB" dirty="0"/>
              <a:t>Social connections provide emotional support, empathy, and understanding during times of stress, grief, or loneliness.</a:t>
            </a:r>
          </a:p>
          <a:p>
            <a:pPr lvl="1"/>
            <a:r>
              <a:rPr lang="en-GB" dirty="0"/>
              <a:t>Having close relationships and a support network of family, friends, and community members can offer comfort, encouragement, and a sense of belonging. </a:t>
            </a:r>
          </a:p>
          <a:p>
            <a:pPr lvl="1"/>
            <a:r>
              <a:rPr lang="en-GB" dirty="0"/>
              <a:t>Emotional support helps individuals cope with challenges, reduces feelings of loneliness and isolation, and enhances overall psychological well-being.</a:t>
            </a:r>
            <a:endParaRPr lang="en-CY" dirty="0"/>
          </a:p>
          <a:p>
            <a:endParaRPr lang="en-GB" dirty="0"/>
          </a:p>
        </p:txBody>
      </p:sp>
    </p:spTree>
    <p:extLst>
      <p:ext uri="{BB962C8B-B14F-4D97-AF65-F5344CB8AC3E}">
        <p14:creationId xmlns:p14="http://schemas.microsoft.com/office/powerpoint/2010/main" val="243020805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normAutofit/>
          </a:bodyPr>
          <a:lstStyle/>
          <a:p>
            <a:r>
              <a:rPr lang="en-GB" b="1" dirty="0">
                <a:solidFill>
                  <a:schemeClr val="accent1">
                    <a:lumMod val="50000"/>
                  </a:schemeClr>
                </a:solidFill>
              </a:rPr>
              <a:t>Physical Health</a:t>
            </a:r>
          </a:p>
          <a:p>
            <a:pPr lvl="1"/>
            <a:r>
              <a:rPr lang="en-GB" dirty="0"/>
              <a:t>Social connections have been linked to better physical health outcomes in older adults. </a:t>
            </a:r>
          </a:p>
          <a:p>
            <a:pPr lvl="1"/>
            <a:r>
              <a:rPr lang="en-GB" dirty="0"/>
              <a:t>Engaging in social activities and maintaining social networks can encourage healthier behaviours (e.g., proper nutrition, adherence to medical treatments), provide opportunities for physical activity, and offer support in managing chronic health conditions.</a:t>
            </a:r>
          </a:p>
          <a:p>
            <a:pPr lvl="1"/>
            <a:r>
              <a:rPr lang="en-GB" dirty="0"/>
              <a:t>Social support can also buffer the negative effects of stress, improve immune system functioning, and contribute to better overall health outcomes.</a:t>
            </a:r>
            <a:r>
              <a:rPr lang="en-CY" dirty="0"/>
              <a:t> </a:t>
            </a:r>
            <a:endParaRPr lang="en-US" dirty="0"/>
          </a:p>
        </p:txBody>
      </p:sp>
      <p:sp>
        <p:nvSpPr>
          <p:cNvPr id="7" name="Title 6">
            <a:extLst>
              <a:ext uri="{FF2B5EF4-FFF2-40B4-BE49-F238E27FC236}">
                <a16:creationId xmlns:a16="http://schemas.microsoft.com/office/drawing/2014/main" id="{7875E964-AA28-186E-1833-401ADD647343}"/>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76487125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7CA80E-F9EC-CB75-7B52-3E7B243ADBB4}"/>
              </a:ext>
            </a:extLst>
          </p:cNvPr>
          <p:cNvSpPr>
            <a:spLocks noGrp="1"/>
          </p:cNvSpPr>
          <p:nvPr>
            <p:ph idx="1"/>
          </p:nvPr>
        </p:nvSpPr>
        <p:spPr/>
        <p:txBody>
          <a:bodyPr>
            <a:normAutofit/>
          </a:bodyPr>
          <a:lstStyle/>
          <a:p>
            <a:r>
              <a:rPr lang="en-GB" b="1" dirty="0">
                <a:solidFill>
                  <a:schemeClr val="accent1">
                    <a:lumMod val="50000"/>
                  </a:schemeClr>
                </a:solidFill>
              </a:rPr>
              <a:t>Cognitive Stimulation</a:t>
            </a:r>
          </a:p>
          <a:p>
            <a:pPr lvl="1"/>
            <a:r>
              <a:rPr lang="en-GB" dirty="0"/>
              <a:t>Social connections provide opportunities for cognitive stimulation and engagement. </a:t>
            </a:r>
          </a:p>
          <a:p>
            <a:pPr lvl="1"/>
            <a:r>
              <a:rPr lang="en-GB" dirty="0"/>
              <a:t>Engaging in social interactions, conversations, and group activities, can stimulate cognitive processes, including memory, attention, and problem-solving skills. </a:t>
            </a:r>
          </a:p>
          <a:p>
            <a:pPr lvl="1"/>
            <a:r>
              <a:rPr lang="en-GB" dirty="0"/>
              <a:t>They offer opportunities for intellectual discussions, sharing of experiences, and learning from others, which can help maintain cognitive functioning and prevent cognitive decline in older adults.</a:t>
            </a:r>
            <a:r>
              <a:rPr lang="en-CY" dirty="0"/>
              <a:t> </a:t>
            </a:r>
            <a:endParaRPr lang="en-GB" dirty="0"/>
          </a:p>
        </p:txBody>
      </p:sp>
      <p:sp>
        <p:nvSpPr>
          <p:cNvPr id="7" name="Title 6">
            <a:extLst>
              <a:ext uri="{FF2B5EF4-FFF2-40B4-BE49-F238E27FC236}">
                <a16:creationId xmlns:a16="http://schemas.microsoft.com/office/drawing/2014/main" id="{82299B8C-5AF5-5906-5C6C-A968DE6224DD}"/>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377065126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13492</TotalTime>
  <Words>5036</Words>
  <Application>Microsoft Macintosh PowerPoint</Application>
  <PresentationFormat>Widescreen</PresentationFormat>
  <Paragraphs>358</Paragraphs>
  <Slides>45</Slides>
  <Notes>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Calibri Light</vt:lpstr>
      <vt:lpstr>ElsevierGulliver</vt:lpstr>
      <vt:lpstr>Times New Roman</vt:lpstr>
      <vt:lpstr>Office Theme</vt:lpstr>
      <vt:lpstr>Sociocultural Factors and Ageing</vt:lpstr>
      <vt:lpstr>Learning Objectives</vt:lpstr>
      <vt:lpstr>Sociocultural Factors</vt:lpstr>
      <vt:lpstr>PowerPoint Presentation</vt:lpstr>
      <vt:lpstr>Social Connections and Ageing</vt:lpstr>
      <vt:lpstr>PowerPoint Presentation</vt:lpstr>
      <vt:lpstr>Importance of Social Connections in Late Adulthood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Critical Thinking Question</vt:lpstr>
      <vt:lpstr>Types of Social Connections in Sri Lanka</vt:lpstr>
      <vt:lpstr>PowerPoint Presentation</vt:lpstr>
      <vt:lpstr>PowerPoint Presentation</vt:lpstr>
      <vt:lpstr>PowerPoint Presentation</vt:lpstr>
      <vt:lpstr>PowerPoint Presentation</vt:lpstr>
      <vt:lpstr>PowerPoint Presentation</vt:lpstr>
      <vt:lpstr>Critical Thinking Question</vt:lpstr>
      <vt:lpstr>Loss of Social Engagement / Social Disengagement</vt:lpstr>
      <vt:lpstr>Loneliness</vt:lpstr>
      <vt:lpstr>Impact of Social Disengagement &amp; Loneliness</vt:lpstr>
      <vt:lpstr>Social Disengagement &amp; Loneliness: Strategies</vt:lpstr>
      <vt:lpstr>PowerPoint Presentation</vt:lpstr>
      <vt:lpstr>Social Support</vt:lpstr>
      <vt:lpstr>Types of Social Support for Older Adults</vt:lpstr>
      <vt:lpstr>PowerPoint Presentation</vt:lpstr>
      <vt:lpstr>PowerPoint Presentation</vt:lpstr>
      <vt:lpstr>Promoting Social Support in Older Adults</vt:lpstr>
      <vt:lpstr>PowerPoint Presentation</vt:lpstr>
      <vt:lpstr>PowerPoint Presentation</vt:lpstr>
      <vt:lpstr>Culture Relevant Ways to Enhance Social Support of Older Adults in Sri Lanka</vt:lpstr>
      <vt:lpstr>PowerPoint Presentation</vt:lpstr>
      <vt:lpstr>PowerPoint Presentation</vt:lpstr>
      <vt:lpstr>Critical Thinking Question</vt:lpstr>
      <vt:lpstr>Cultural Variations in Social Support</vt:lpstr>
      <vt:lpstr>PowerPoint Presentation</vt:lpstr>
      <vt:lpstr>PowerPoint Presentation</vt:lpstr>
      <vt:lpstr>PowerPoint Presentation</vt:lpstr>
      <vt:lpstr>References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Mousoulidou Marilena</cp:lastModifiedBy>
  <cp:revision>172</cp:revision>
  <dcterms:created xsi:type="dcterms:W3CDTF">2022-12-12T07:56:35Z</dcterms:created>
  <dcterms:modified xsi:type="dcterms:W3CDTF">2023-11-09T05:35:36Z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