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8"/>
  </p:notesMasterIdLst>
  <p:sldIdLst>
    <p:sldId id="256" r:id="rId2"/>
    <p:sldId id="257" r:id="rId3"/>
    <p:sldId id="362" r:id="rId4"/>
    <p:sldId id="323" r:id="rId5"/>
    <p:sldId id="395" r:id="rId6"/>
    <p:sldId id="340" r:id="rId7"/>
    <p:sldId id="341" r:id="rId8"/>
    <p:sldId id="325" r:id="rId9"/>
    <p:sldId id="343" r:id="rId10"/>
    <p:sldId id="344" r:id="rId11"/>
    <p:sldId id="345" r:id="rId12"/>
    <p:sldId id="300" r:id="rId13"/>
    <p:sldId id="366" r:id="rId14"/>
    <p:sldId id="346" r:id="rId15"/>
    <p:sldId id="350" r:id="rId16"/>
    <p:sldId id="352" r:id="rId17"/>
    <p:sldId id="348" r:id="rId18"/>
    <p:sldId id="355" r:id="rId19"/>
    <p:sldId id="356" r:id="rId20"/>
    <p:sldId id="357" r:id="rId21"/>
    <p:sldId id="358" r:id="rId22"/>
    <p:sldId id="359" r:id="rId23"/>
    <p:sldId id="364" r:id="rId24"/>
    <p:sldId id="354" r:id="rId25"/>
    <p:sldId id="360" r:id="rId26"/>
    <p:sldId id="369" r:id="rId27"/>
    <p:sldId id="319" r:id="rId28"/>
    <p:sldId id="372" r:id="rId29"/>
    <p:sldId id="375" r:id="rId30"/>
    <p:sldId id="376" r:id="rId31"/>
    <p:sldId id="377" r:id="rId32"/>
    <p:sldId id="378" r:id="rId33"/>
    <p:sldId id="393" r:id="rId34"/>
    <p:sldId id="381" r:id="rId35"/>
    <p:sldId id="382" r:id="rId36"/>
    <p:sldId id="385" r:id="rId37"/>
    <p:sldId id="386" r:id="rId38"/>
    <p:sldId id="387" r:id="rId39"/>
    <p:sldId id="390" r:id="rId40"/>
    <p:sldId id="388" r:id="rId41"/>
    <p:sldId id="389" r:id="rId42"/>
    <p:sldId id="391" r:id="rId43"/>
    <p:sldId id="338" r:id="rId44"/>
    <p:sldId id="396" r:id="rId45"/>
    <p:sldId id="397" r:id="rId46"/>
    <p:sldId id="315" r:id="rId47"/>
  </p:sldIdLst>
  <p:sldSz cx="12192000" cy="6858000"/>
  <p:notesSz cx="6858000" cy="9144000"/>
  <p:defaultTextStyle>
    <a:defPPr>
      <a:defRPr lang="en-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334"/>
    <p:restoredTop sz="72239"/>
  </p:normalViewPr>
  <p:slideViewPr>
    <p:cSldViewPr snapToGrid="0">
      <p:cViewPr varScale="1">
        <p:scale>
          <a:sx n="75" d="100"/>
          <a:sy n="75" d="100"/>
        </p:scale>
        <p:origin x="2056" y="168"/>
      </p:cViewPr>
      <p:guideLst/>
    </p:cSldViewPr>
  </p:slideViewPr>
  <p:outlineViewPr>
    <p:cViewPr>
      <p:scale>
        <a:sx n="33" d="100"/>
        <a:sy n="33" d="100"/>
      </p:scale>
      <p:origin x="0" y="-36536"/>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961248E-EF3A-F646-A58C-9AE6F2FD4524}" type="datetimeFigureOut">
              <a:rPr lang="en-GB" smtClean="0"/>
              <a:t>09/11/2023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8054EF4-7D90-9549-9545-B98BE5BE8DF2}" type="slidenum">
              <a:rPr lang="en-GB" smtClean="0"/>
              <a:t>‹#›</a:t>
            </a:fld>
            <a:endParaRPr lang="en-GB"/>
          </a:p>
        </p:txBody>
      </p:sp>
    </p:spTree>
    <p:extLst>
      <p:ext uri="{BB962C8B-B14F-4D97-AF65-F5344CB8AC3E}">
        <p14:creationId xmlns:p14="http://schemas.microsoft.com/office/powerpoint/2010/main" val="20917332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2</a:t>
            </a:fld>
            <a:endParaRPr lang="en-GB"/>
          </a:p>
        </p:txBody>
      </p:sp>
    </p:spTree>
    <p:extLst>
      <p:ext uri="{BB962C8B-B14F-4D97-AF65-F5344CB8AC3E}">
        <p14:creationId xmlns:p14="http://schemas.microsoft.com/office/powerpoint/2010/main" val="13892766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00" dirty="0">
                <a:effectLst/>
                <a:latin typeface="Calibri" panose="020F0502020204030204" pitchFamily="34" charset="0"/>
                <a:ea typeface="Calibri" panose="020F0502020204030204" pitchFamily="34" charset="0"/>
                <a:cs typeface="Times New Roman" panose="02020603050405020304" pitchFamily="18" charset="0"/>
              </a:rPr>
              <a:t>The last component of Rowes and </a:t>
            </a:r>
            <a:r>
              <a:rPr lang="en-GB" sz="1200" kern="100" dirty="0" err="1">
                <a:effectLst/>
                <a:latin typeface="Calibri" panose="020F0502020204030204" pitchFamily="34" charset="0"/>
                <a:ea typeface="Calibri" panose="020F0502020204030204" pitchFamily="34" charset="0"/>
                <a:cs typeface="Times New Roman" panose="02020603050405020304" pitchFamily="18" charset="0"/>
              </a:rPr>
              <a:t>Kahns</a:t>
            </a:r>
            <a:r>
              <a:rPr lang="en-GB" sz="1200" kern="100" dirty="0">
                <a:effectLst/>
                <a:latin typeface="Calibri" panose="020F0502020204030204" pitchFamily="34" charset="0"/>
                <a:ea typeface="Calibri" panose="020F0502020204030204" pitchFamily="34" charset="0"/>
                <a:cs typeface="Times New Roman" panose="02020603050405020304" pitchFamily="18" charset="0"/>
              </a:rPr>
              <a:t> model of successful aging is</a:t>
            </a:r>
          </a:p>
          <a:p>
            <a:pPr marL="0" indent="0">
              <a:buNone/>
            </a:pPr>
            <a:r>
              <a:rPr lang="en-GB" b="1" dirty="0">
                <a:solidFill>
                  <a:schemeClr val="accent1">
                    <a:lumMod val="50000"/>
                  </a:schemeClr>
                </a:solidFill>
              </a:rPr>
              <a:t>Sustained Engagement with Life:</a:t>
            </a:r>
          </a:p>
          <a:p>
            <a:r>
              <a:rPr lang="en-GB" dirty="0"/>
              <a:t>Successful ageing involves active participation in social, productive, and leisure activities that provide a sense of purpose and fulfilment.</a:t>
            </a:r>
          </a:p>
          <a:p>
            <a:r>
              <a:rPr lang="en-GB" dirty="0"/>
              <a:t>It emphasises maintaining social connections, pursuing meaningful goals, and remaining intellectually and socially engaged.</a:t>
            </a: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Social engagement is critical to successful aging. </a:t>
            </a:r>
            <a:r>
              <a:rPr lang="en-US" dirty="0"/>
              <a:t>Social isolation and loneliness can lead to depression, anxiety, and other negative health outcomes.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By staying connected with friends, family, and community, older adults can maintain their social health and enjoy a sense of purpose and meaning.</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An example of this could be the following: </a:t>
            </a:r>
            <a:r>
              <a:rPr lang="en-GB" dirty="0"/>
              <a:t>Priya, a retired school teacher in Sri Lanka, demonstrates sustained engagement with life through her community involvement and personal pursuits. She volunteers at a local orphanage, spending time with children and helping them with their education. Priya is also an active member of a senior citizens' club, where she participates in recreational activities, social events, and educational workshops. Additionally, she pursues her passion for traditional Sri Lankan dance by teaching and performing at local cultural festivals. Through these engagements, Priya finds purpose, connection, and a sense of fulfilment in her daily life.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11</a:t>
            </a:fld>
            <a:endParaRPr lang="en-GB"/>
          </a:p>
        </p:txBody>
      </p:sp>
    </p:spTree>
    <p:extLst>
      <p:ext uri="{BB962C8B-B14F-4D97-AF65-F5344CB8AC3E}">
        <p14:creationId xmlns:p14="http://schemas.microsoft.com/office/powerpoint/2010/main" val="216586202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CY" dirty="0"/>
          </a:p>
        </p:txBody>
      </p:sp>
      <p:sp>
        <p:nvSpPr>
          <p:cNvPr id="4" name="Θέση αριθμού διαφάνειας 3"/>
          <p:cNvSpPr>
            <a:spLocks noGrp="1"/>
          </p:cNvSpPr>
          <p:nvPr>
            <p:ph type="sldNum" sz="quarter" idx="5"/>
          </p:nvPr>
        </p:nvSpPr>
        <p:spPr/>
        <p:txBody>
          <a:bodyPr/>
          <a:lstStyle/>
          <a:p>
            <a:fld id="{6791E66C-68D2-42D9-B514-3392695D4425}" type="slidenum">
              <a:rPr lang="el-CY" smtClean="0"/>
              <a:t>12</a:t>
            </a:fld>
            <a:endParaRPr lang="el-CY"/>
          </a:p>
        </p:txBody>
      </p:sp>
    </p:spTree>
    <p:extLst>
      <p:ext uri="{BB962C8B-B14F-4D97-AF65-F5344CB8AC3E}">
        <p14:creationId xmlns:p14="http://schemas.microsoft.com/office/powerpoint/2010/main" val="365535798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5400" dirty="0"/>
              <a:t>A closely related model of successful ageing is the Selection Optimisation and Compensation (SOC) Model (</a:t>
            </a:r>
            <a:r>
              <a:rPr lang="en-GB" sz="5400" dirty="0" err="1"/>
              <a:t>Baltes</a:t>
            </a:r>
            <a:r>
              <a:rPr lang="en-GB" sz="5400" dirty="0"/>
              <a:t> et al., 2006).</a:t>
            </a:r>
            <a:endParaRPr lang="en-GB" sz="1800" kern="100" dirty="0">
              <a:solidFill>
                <a:srgbClr val="343541"/>
              </a:solidFill>
              <a:effectLst/>
              <a:latin typeface="Segoe UI" panose="020B0502040204020203"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00" dirty="0">
                <a:solidFill>
                  <a:srgbClr val="343541"/>
                </a:solidFill>
                <a:effectLst/>
                <a:latin typeface="Segoe UI" panose="020B0502040204020203" pitchFamily="34" charset="0"/>
                <a:ea typeface="Calibri" panose="020F0502020204030204" pitchFamily="34" charset="0"/>
                <a:cs typeface="Times New Roman" panose="02020603050405020304" pitchFamily="18" charset="0"/>
              </a:rPr>
              <a:t>According to this view there are </a:t>
            </a:r>
            <a:r>
              <a:rPr lang="en-GB" sz="1800" b="1" kern="100" dirty="0">
                <a:solidFill>
                  <a:srgbClr val="343541"/>
                </a:solidFill>
                <a:effectLst/>
                <a:latin typeface="Segoe UI" panose="020B0502040204020203" pitchFamily="34" charset="0"/>
                <a:ea typeface="Calibri" panose="020F0502020204030204" pitchFamily="34" charset="0"/>
                <a:cs typeface="Times New Roman" panose="02020603050405020304" pitchFamily="18" charset="0"/>
              </a:rPr>
              <a:t>three fundamental principles </a:t>
            </a:r>
            <a:r>
              <a:rPr lang="en-GB" sz="1800" kern="100" dirty="0">
                <a:solidFill>
                  <a:srgbClr val="343541"/>
                </a:solidFill>
                <a:effectLst/>
                <a:latin typeface="Segoe UI" panose="020B0502040204020203" pitchFamily="34" charset="0"/>
                <a:ea typeface="Calibri" panose="020F0502020204030204" pitchFamily="34" charset="0"/>
                <a:cs typeface="Times New Roman" panose="02020603050405020304" pitchFamily="18" charset="0"/>
              </a:rPr>
              <a:t>for successful ageing. These are:</a:t>
            </a:r>
            <a:endParaRPr lang="en-GB" sz="40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3600" kern="100" dirty="0">
                <a:solidFill>
                  <a:srgbClr val="343541"/>
                </a:solidFill>
                <a:effectLst/>
                <a:latin typeface="Segoe UI" panose="020B0502040204020203" pitchFamily="34" charset="0"/>
                <a:ea typeface="Calibri" panose="020F0502020204030204" pitchFamily="34" charset="0"/>
                <a:cs typeface="Times New Roman" panose="02020603050405020304" pitchFamily="18" charset="0"/>
              </a:rPr>
              <a:t>The principle of </a:t>
            </a:r>
            <a:r>
              <a:rPr lang="en-GB" sz="3600" b="1" kern="100" dirty="0">
                <a:solidFill>
                  <a:srgbClr val="343541"/>
                </a:solidFill>
                <a:effectLst/>
                <a:latin typeface="Segoe UI" panose="020B0502040204020203" pitchFamily="34" charset="0"/>
                <a:ea typeface="Calibri" panose="020F0502020204030204" pitchFamily="34" charset="0"/>
                <a:cs typeface="Times New Roman" panose="02020603050405020304" pitchFamily="18" charset="0"/>
              </a:rPr>
              <a:t>selection</a:t>
            </a:r>
            <a:r>
              <a:rPr lang="en-GB" sz="3600" kern="100" dirty="0">
                <a:solidFill>
                  <a:srgbClr val="343541"/>
                </a:solidFill>
                <a:effectLst/>
                <a:latin typeface="Segoe UI" panose="020B0502040204020203" pitchFamily="34" charset="0"/>
                <a:ea typeface="Calibri" panose="020F0502020204030204" pitchFamily="34" charset="0"/>
                <a:cs typeface="Times New Roman" panose="02020603050405020304" pitchFamily="18" charset="0"/>
              </a:rPr>
              <a:t> which involves making choices and prioritizing certain goals, activities, and domains of life while letting go of others. As individuals age, they face changes in physical, cognitive, and social resources. Selection involves consciously selecting activities and goals that are most meaningful and personally valuable, while also recognizing the need to disengage from less important or unattainable goals. It is about focusing on what matters most and aligning efforts and resources accordingly.</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4000" kern="100" dirty="0">
                <a:solidFill>
                  <a:srgbClr val="343541"/>
                </a:solidFill>
                <a:effectLst/>
                <a:latin typeface="Segoe UI" panose="020B0502040204020203" pitchFamily="34" charset="0"/>
                <a:ea typeface="Calibri" panose="020F0502020204030204" pitchFamily="34" charset="0"/>
                <a:cs typeface="Times New Roman" panose="02020603050405020304" pitchFamily="18" charset="0"/>
              </a:rPr>
              <a:t>The principle of </a:t>
            </a:r>
            <a:r>
              <a:rPr lang="en-GB" sz="4000" b="1" kern="100" dirty="0">
                <a:solidFill>
                  <a:srgbClr val="343541"/>
                </a:solidFill>
                <a:effectLst/>
                <a:latin typeface="Segoe UI" panose="020B0502040204020203" pitchFamily="34" charset="0"/>
                <a:ea typeface="Calibri" panose="020F0502020204030204" pitchFamily="34" charset="0"/>
                <a:cs typeface="Times New Roman" panose="02020603050405020304" pitchFamily="18" charset="0"/>
              </a:rPr>
              <a:t>optimization</a:t>
            </a:r>
            <a:r>
              <a:rPr lang="en-GB" sz="4000" kern="100" dirty="0">
                <a:solidFill>
                  <a:srgbClr val="343541"/>
                </a:solidFill>
                <a:effectLst/>
                <a:latin typeface="Segoe UI" panose="020B0502040204020203" pitchFamily="34" charset="0"/>
                <a:ea typeface="Calibri" panose="020F0502020204030204" pitchFamily="34" charset="0"/>
                <a:cs typeface="Times New Roman" panose="02020603050405020304" pitchFamily="18" charset="0"/>
              </a:rPr>
              <a:t> which emphasizes the active and intentional efforts to optimize resources, abilities, and opportunities to achieve chosen goals. This principle recognizes that individuals may face limitations or decline in certain areas as they age, but it encourages individuals to find ways to enhance and maintain their functioning in areas that are important to them. Optimization involves seeking strategies, learning new skills, and utilizing available resources to maximize performance and maintain a high level of functioning.</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4000" kern="100" dirty="0">
                <a:solidFill>
                  <a:srgbClr val="343541"/>
                </a:solidFill>
                <a:effectLst/>
                <a:latin typeface="Segoe UI" panose="020B0502040204020203" pitchFamily="34" charset="0"/>
                <a:ea typeface="Calibri" panose="020F0502020204030204" pitchFamily="34" charset="0"/>
                <a:cs typeface="Times New Roman" panose="02020603050405020304" pitchFamily="18" charset="0"/>
              </a:rPr>
              <a:t>Lastly, the principle of </a:t>
            </a:r>
            <a:r>
              <a:rPr lang="en-GB" sz="4000" b="1" kern="100" dirty="0">
                <a:solidFill>
                  <a:srgbClr val="343541"/>
                </a:solidFill>
                <a:effectLst/>
                <a:latin typeface="Segoe UI" panose="020B0502040204020203" pitchFamily="34" charset="0"/>
                <a:ea typeface="Calibri" panose="020F0502020204030204" pitchFamily="34" charset="0"/>
                <a:cs typeface="Times New Roman" panose="02020603050405020304" pitchFamily="18" charset="0"/>
              </a:rPr>
              <a:t>compensation</a:t>
            </a:r>
            <a:r>
              <a:rPr lang="en-GB" sz="4000" kern="100" dirty="0">
                <a:solidFill>
                  <a:srgbClr val="343541"/>
                </a:solidFill>
                <a:effectLst/>
                <a:latin typeface="Segoe UI" panose="020B0502040204020203" pitchFamily="34" charset="0"/>
                <a:ea typeface="Calibri" panose="020F0502020204030204" pitchFamily="34" charset="0"/>
                <a:cs typeface="Times New Roman" panose="02020603050405020304" pitchFamily="18" charset="0"/>
              </a:rPr>
              <a:t> acknowledges that individuals may encounter losses, challenges, or changes as a result of aging. Compensation involves developing adaptive strategies and alternative approaches to overcome limitations and achieve desired outcomes. It is about finding creative solutions, using compensatory mechanisms, and making adjustments to navigate and adapt to age-related changes. Compensation allows individuals to find new ways of accomplishing tasks, maintaining independence, and sustaining a sense of purpose and well-being.</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00" dirty="0">
                <a:solidFill>
                  <a:srgbClr val="343541"/>
                </a:solidFill>
                <a:effectLst/>
                <a:latin typeface="Segoe UI" panose="020B0502040204020203" pitchFamily="34" charset="0"/>
                <a:ea typeface="Calibri" panose="020F0502020204030204" pitchFamily="34" charset="0"/>
                <a:cs typeface="Times New Roman" panose="02020603050405020304" pitchFamily="18" charset="0"/>
              </a:rPr>
              <a:t>These three principles work together as individuals navigate the process of aging. They provide a framework for understanding how individuals adapt to changes, maintain their well-being, and continue to grow and thrive in later life. By applying these principles, individuals can actively shape their aging experiences, make choices that align with their values and goals, and find strategies to optimize their functioning and well-being.</a:t>
            </a:r>
            <a:endParaRPr lang="en-CY"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7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CY" sz="4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40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kern="100" dirty="0">
              <a:solidFill>
                <a:srgbClr val="343541"/>
              </a:solidFill>
              <a:effectLst/>
              <a:latin typeface="Segoe UI" panose="020B0502040204020203"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00" dirty="0">
                <a:solidFill>
                  <a:srgbClr val="343541"/>
                </a:solidFill>
                <a:effectLst/>
                <a:latin typeface="Segoe UI" panose="020B0502040204020203" pitchFamily="34" charset="0"/>
                <a:ea typeface="Calibri" panose="020F0502020204030204" pitchFamily="34" charset="0"/>
                <a:cs typeface="Times New Roman" panose="02020603050405020304" pitchFamily="18" charset="0"/>
              </a:rPr>
              <a:t>Robert L. Kahn's model of successful aging, also known as the SOC model (Selection, Optimization, and Compensation), proposes three fundamental principles that guide the process of successful aging. These principles provide a framework for individuals to adapt and thrive in later life. The principles are as follows:</a:t>
            </a:r>
            <a:endParaRPr lang="en-CY"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13</a:t>
            </a:fld>
            <a:endParaRPr lang="en-GB"/>
          </a:p>
        </p:txBody>
      </p:sp>
    </p:spTree>
    <p:extLst>
      <p:ext uri="{BB962C8B-B14F-4D97-AF65-F5344CB8AC3E}">
        <p14:creationId xmlns:p14="http://schemas.microsoft.com/office/powerpoint/2010/main" val="146818925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Some questions you should think about: </a:t>
            </a:r>
          </a:p>
          <a:p>
            <a:r>
              <a:rPr lang="en-GB" dirty="0"/>
              <a:t>Can you think of some problems or limitations of concept of successful ageing? For example, how might it apply to low-income adults who may not have the resources to age successfully? </a:t>
            </a:r>
          </a:p>
          <a:p>
            <a:r>
              <a:rPr lang="en-GB" dirty="0"/>
              <a:t>Does it take account of the larger environment? </a:t>
            </a:r>
          </a:p>
          <a:p>
            <a:r>
              <a:rPr lang="en-GB" dirty="0"/>
              <a:t>If you were an older woman on limited income, how might you react to being told you need to exercise more, buy healthy food and purchase new cosmetics so you can age successfully? </a:t>
            </a:r>
          </a:p>
          <a:p>
            <a:r>
              <a:rPr lang="en-GB" dirty="0"/>
              <a:t>Individually or in small groups of 2 or 3 spend 10 minutes answering these questions</a:t>
            </a:r>
          </a:p>
          <a:p>
            <a:endParaRPr lang="en-GB" dirty="0"/>
          </a:p>
          <a:p>
            <a:r>
              <a:rPr lang="en-GB" dirty="0"/>
              <a:t>ANSWER CAN BE FOUND IN NEXT SLIDE where we discuss Sri Lanka</a:t>
            </a:r>
          </a:p>
        </p:txBody>
      </p:sp>
      <p:sp>
        <p:nvSpPr>
          <p:cNvPr id="4" name="Slide Number Placeholder 3"/>
          <p:cNvSpPr>
            <a:spLocks noGrp="1"/>
          </p:cNvSpPr>
          <p:nvPr>
            <p:ph type="sldNum" sz="quarter" idx="5"/>
          </p:nvPr>
        </p:nvSpPr>
        <p:spPr/>
        <p:txBody>
          <a:bodyPr/>
          <a:lstStyle/>
          <a:p>
            <a:fld id="{C8054EF4-7D90-9549-9545-B98BE5BE8DF2}" type="slidenum">
              <a:rPr lang="en-GB" smtClean="0"/>
              <a:t>14</a:t>
            </a:fld>
            <a:endParaRPr lang="en-GB"/>
          </a:p>
        </p:txBody>
      </p:sp>
    </p:spTree>
    <p:extLst>
      <p:ext uri="{BB962C8B-B14F-4D97-AF65-F5344CB8AC3E}">
        <p14:creationId xmlns:p14="http://schemas.microsoft.com/office/powerpoint/2010/main" val="64134941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application of Rowe and Kahn’s model of successful ageing in Sri Lanka can vary depending on various factors such as cultural norms, socioeconomic conditions, and individual circumstances. </a:t>
            </a:r>
          </a:p>
          <a:p>
            <a:r>
              <a:rPr lang="en-GB" dirty="0"/>
              <a:t>While the model's principles and components can be relevant and beneficial in any context, it's important to consider the specific </a:t>
            </a:r>
            <a:r>
              <a:rPr lang="en-GB" b="1" dirty="0"/>
              <a:t>cultural</a:t>
            </a:r>
            <a:r>
              <a:rPr lang="en-GB" dirty="0"/>
              <a:t> and </a:t>
            </a:r>
            <a:r>
              <a:rPr lang="en-GB" b="1" dirty="0"/>
              <a:t>social</a:t>
            </a:r>
            <a:r>
              <a:rPr lang="en-GB" dirty="0"/>
              <a:t> dynamics of Sri Lanka.</a:t>
            </a:r>
            <a:endParaRPr lang="en-CY" dirty="0"/>
          </a:p>
          <a:p>
            <a:r>
              <a:rPr lang="en-GB" dirty="0"/>
              <a:t>Certain aspects of Kahn's model, such as the avoidance of disease and disability, can align with Sri Lankan cultural practices. </a:t>
            </a:r>
          </a:p>
          <a:p>
            <a:r>
              <a:rPr lang="en-GB" dirty="0"/>
              <a:t>Traditional Sri Lankan diets, which are often plant-based and include a variety of local fruits, vegetables, and spices, can contribute to maintaining good health. Additionally, activities like yoga, meditation, and traditional martial arts have long-standing roots in Sri Lankan culture and can support physical and mental well-being.</a:t>
            </a:r>
          </a:p>
          <a:p>
            <a:r>
              <a:rPr lang="en-GB" dirty="0"/>
              <a:t>However, there may be challenges in fully implementing other components of the model. </a:t>
            </a:r>
            <a:endParaRPr lang="en-CY" dirty="0"/>
          </a:p>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15</a:t>
            </a:fld>
            <a:endParaRPr lang="en-GB"/>
          </a:p>
        </p:txBody>
      </p:sp>
    </p:spTree>
    <p:extLst>
      <p:ext uri="{BB962C8B-B14F-4D97-AF65-F5344CB8AC3E}">
        <p14:creationId xmlns:p14="http://schemas.microsoft.com/office/powerpoint/2010/main" val="105012607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Sustained engagement with life may be influenced by social and economic factors and therefore might be a challenge in Sri Lanka. </a:t>
            </a:r>
          </a:p>
          <a:p>
            <a:r>
              <a:rPr lang="en-GB" dirty="0"/>
              <a:t>Access to community resources, educational opportunities, and social support networks can vary across different regions and communities in Sri Lanka which also can be a problem. </a:t>
            </a:r>
          </a:p>
          <a:p>
            <a:r>
              <a:rPr lang="en-GB" dirty="0"/>
              <a:t>Factors such as gender roles, family dynamics, and financial constraints may also impact an individual's ability to engage actively in meaningful activities and maintain social connections.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It is important to consider and address these contextual factors for this Model to be applied in Sri Lanka.</a:t>
            </a: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This can involve promoting health education and awareness, improving access to healthcare services, strengthening community engagement initiatives, and fostering intergenerational connections.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By taking into account the unique cultural context of Sri Lanka and tailoring interventions accordingly, the principles of successful ageing outlined in Rowe and Kahn's model can be more effectively applied and integrated into the lives of individuals in Sri Lanka.</a:t>
            </a:r>
            <a:endParaRPr lang="en-CY" dirty="0"/>
          </a:p>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16</a:t>
            </a:fld>
            <a:endParaRPr lang="en-GB"/>
          </a:p>
        </p:txBody>
      </p:sp>
    </p:spTree>
    <p:extLst>
      <p:ext uri="{BB962C8B-B14F-4D97-AF65-F5344CB8AC3E}">
        <p14:creationId xmlns:p14="http://schemas.microsoft.com/office/powerpoint/2010/main" val="324129707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latin typeface="+mn-lt"/>
              </a:rPr>
              <a:t>A closely related concept of successful aging is positive ageing. Whereas p</a:t>
            </a:r>
            <a:r>
              <a:rPr lang="en-GB" sz="1200" kern="100" dirty="0">
                <a:effectLst/>
                <a:latin typeface="+mn-lt"/>
                <a:ea typeface="Calibri" panose="020F0502020204030204" pitchFamily="34" charset="0"/>
                <a:cs typeface="Times New Roman" panose="02020603050405020304" pitchFamily="18" charset="0"/>
              </a:rPr>
              <a:t>ositive aging and successful aging share some similarities, they are distinct concepts.</a:t>
            </a:r>
          </a:p>
          <a:p>
            <a:r>
              <a:rPr lang="en-GB" sz="1200" kern="100" dirty="0">
                <a:effectLst/>
                <a:latin typeface="+mn-lt"/>
                <a:ea typeface="Calibri" panose="020F0502020204030204" pitchFamily="34" charset="0"/>
                <a:cs typeface="Times New Roman" panose="02020603050405020304" pitchFamily="18" charset="0"/>
              </a:rPr>
              <a:t>Positive ageing refers to the process of ageing with a focus on maintaining a positive outlook, promoting well-being, and embracing the opportunities and challenges that come with later life. It emphasizes the importance of optimizing physical, cognitive, and emotional health to enhance overall quality of life during the aging process. Positive aging goes beyond mere absence of disease and disability and encompasses aspects such as active engagement, personal growth, and meaningful connections.</a:t>
            </a:r>
            <a:endParaRPr lang="en-CY" sz="1200" kern="100" dirty="0">
              <a:effectLst/>
              <a:latin typeface="+mn-lt"/>
              <a:ea typeface="Calibri" panose="020F0502020204030204" pitchFamily="34" charset="0"/>
              <a:cs typeface="Times New Roman" panose="02020603050405020304" pitchFamily="18" charset="0"/>
            </a:endParaRPr>
          </a:p>
          <a:p>
            <a:r>
              <a:rPr lang="en-GB" sz="1200" kern="100" dirty="0">
                <a:effectLst/>
                <a:latin typeface="+mn-lt"/>
                <a:ea typeface="Calibri" panose="020F0502020204030204" pitchFamily="34" charset="0"/>
                <a:cs typeface="Times New Roman" panose="02020603050405020304" pitchFamily="18" charset="0"/>
              </a:rPr>
              <a:t>Positive aging acknowledges that while aging may bring certain physical and cognitive changes, individuals can still experience a fulfilling and purposeful life. </a:t>
            </a:r>
          </a:p>
          <a:p>
            <a:r>
              <a:rPr lang="en-GB" sz="1200" kern="100" dirty="0">
                <a:effectLst/>
                <a:latin typeface="+mn-lt"/>
                <a:ea typeface="Calibri" panose="020F0502020204030204" pitchFamily="34" charset="0"/>
                <a:cs typeface="Times New Roman" panose="02020603050405020304" pitchFamily="18" charset="0"/>
              </a:rPr>
              <a:t>It encourages adopting positive attitudes, behaviours, and strategies to navigate the aging journey and make the most of the opportunities available. </a:t>
            </a:r>
          </a:p>
          <a:p>
            <a:r>
              <a:rPr lang="en-GB" sz="1200" kern="100" dirty="0">
                <a:effectLst/>
                <a:latin typeface="+mn-lt"/>
                <a:ea typeface="Calibri" panose="020F0502020204030204" pitchFamily="34" charset="0"/>
                <a:cs typeface="Times New Roman" panose="02020603050405020304" pitchFamily="18" charset="0"/>
              </a:rPr>
              <a:t>It involves cultivating resilience, adapting to new circumstances, and finding joy and fulfilment in various aspects of life.</a:t>
            </a:r>
            <a:endParaRPr lang="en-CY" sz="1200" kern="100" dirty="0">
              <a:effectLst/>
              <a:latin typeface="+mn-lt"/>
              <a:ea typeface="Calibri" panose="020F0502020204030204" pitchFamily="34" charset="0"/>
              <a:cs typeface="Times New Roman" panose="02020603050405020304" pitchFamily="18" charset="0"/>
            </a:endParaRPr>
          </a:p>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17</a:t>
            </a:fld>
            <a:endParaRPr lang="en-GB"/>
          </a:p>
        </p:txBody>
      </p:sp>
    </p:spTree>
    <p:extLst>
      <p:ext uri="{BB962C8B-B14F-4D97-AF65-F5344CB8AC3E}">
        <p14:creationId xmlns:p14="http://schemas.microsoft.com/office/powerpoint/2010/main" val="17925747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Some key aspects and strategies associated with positive ageing include:</a:t>
            </a:r>
            <a:endParaRPr lang="en-CY" dirty="0"/>
          </a:p>
          <a:p>
            <a:r>
              <a:rPr lang="en-GB" b="1" dirty="0"/>
              <a:t>Health and Well-being</a:t>
            </a:r>
            <a:r>
              <a:rPr lang="en-GB" dirty="0"/>
              <a:t>: such as engaging in regular physical exercise, adopting healthy lifestyle choices, and maintaining a balanced diet to promote physical health. Prioritizing mental health through activities such as mindfulness, meditation, and stress management techniques.</a:t>
            </a:r>
            <a:endParaRPr lang="en-CY" dirty="0"/>
          </a:p>
          <a:p>
            <a:r>
              <a:rPr lang="en-GB" b="1" dirty="0"/>
              <a:t>Lifelong Learning</a:t>
            </a:r>
            <a:r>
              <a:rPr lang="en-GB" dirty="0"/>
              <a:t>: that is embracing opportunities for intellectual growth and stimulation. Engaging in activities such as reading, learning new skills, pursuing hobbies, and participating in educational programs or workshops.</a:t>
            </a:r>
            <a:endParaRPr lang="en-CY" dirty="0"/>
          </a:p>
          <a:p>
            <a:r>
              <a:rPr lang="en-GB" b="1" dirty="0"/>
              <a:t>Social Connections</a:t>
            </a:r>
            <a:r>
              <a:rPr lang="en-GB" dirty="0"/>
              <a:t>: which involves maintaining and nurturing relationships with family, friends, and the broader community. Actively participating in social activities, joining clubs or groups, volunteering, and staying connected through social media or online communities.</a:t>
            </a:r>
            <a:endParaRPr lang="en-CY" dirty="0"/>
          </a:p>
          <a:p>
            <a:r>
              <a:rPr lang="en-GB" b="1" dirty="0"/>
              <a:t>Meaning and Purpose</a:t>
            </a:r>
            <a:r>
              <a:rPr lang="en-GB" b="0" dirty="0"/>
              <a:t>: that is cultivating </a:t>
            </a:r>
            <a:r>
              <a:rPr lang="en-GB" dirty="0"/>
              <a:t>a sense of purpose and finding meaning in activities and relationships. Engaging in activities that align with personal values, contributing to the community, and pursuing goals and aspirations.</a:t>
            </a:r>
            <a:endParaRPr lang="en-CY" dirty="0"/>
          </a:p>
          <a:p>
            <a:r>
              <a:rPr lang="en-GB" b="1" dirty="0"/>
              <a:t>Adaptability and Resilience: </a:t>
            </a:r>
            <a:r>
              <a:rPr lang="en-GB" b="0" dirty="0"/>
              <a:t>which is developing </a:t>
            </a:r>
            <a:r>
              <a:rPr lang="en-GB" dirty="0"/>
              <a:t>adaptive strategies to cope with challenges and changes that come with aging. Embracing a growth mindset, being open to new experiences, and seeking support when needed.</a:t>
            </a:r>
            <a:endParaRPr lang="en-CY" dirty="0"/>
          </a:p>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18</a:t>
            </a:fld>
            <a:endParaRPr lang="en-GB"/>
          </a:p>
        </p:txBody>
      </p:sp>
    </p:spTree>
    <p:extLst>
      <p:ext uri="{BB962C8B-B14F-4D97-AF65-F5344CB8AC3E}">
        <p14:creationId xmlns:p14="http://schemas.microsoft.com/office/powerpoint/2010/main" val="118098497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Y" dirty="0"/>
          </a:p>
          <a:p>
            <a:endParaRPr lang="en-GB" dirty="0"/>
          </a:p>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19</a:t>
            </a:fld>
            <a:endParaRPr lang="en-GB"/>
          </a:p>
        </p:txBody>
      </p:sp>
    </p:spTree>
    <p:extLst>
      <p:ext uri="{BB962C8B-B14F-4D97-AF65-F5344CB8AC3E}">
        <p14:creationId xmlns:p14="http://schemas.microsoft.com/office/powerpoint/2010/main" val="217788864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CY" dirty="0"/>
          </a:p>
          <a:p>
            <a:endParaRPr lang="en-GB" dirty="0"/>
          </a:p>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20</a:t>
            </a:fld>
            <a:endParaRPr lang="en-GB"/>
          </a:p>
        </p:txBody>
      </p:sp>
    </p:spTree>
    <p:extLst>
      <p:ext uri="{BB962C8B-B14F-4D97-AF65-F5344CB8AC3E}">
        <p14:creationId xmlns:p14="http://schemas.microsoft.com/office/powerpoint/2010/main" val="38400131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Are there positive</a:t>
            </a:r>
          </a:p>
        </p:txBody>
      </p:sp>
      <p:sp>
        <p:nvSpPr>
          <p:cNvPr id="4" name="Slide Number Placeholder 3"/>
          <p:cNvSpPr>
            <a:spLocks noGrp="1"/>
          </p:cNvSpPr>
          <p:nvPr>
            <p:ph type="sldNum" sz="quarter" idx="5"/>
          </p:nvPr>
        </p:nvSpPr>
        <p:spPr/>
        <p:txBody>
          <a:bodyPr/>
          <a:lstStyle/>
          <a:p>
            <a:fld id="{C8054EF4-7D90-9549-9545-B98BE5BE8DF2}" type="slidenum">
              <a:rPr lang="en-GB" smtClean="0"/>
              <a:t>3</a:t>
            </a:fld>
            <a:endParaRPr lang="en-GB"/>
          </a:p>
        </p:txBody>
      </p:sp>
    </p:spTree>
    <p:extLst>
      <p:ext uri="{BB962C8B-B14F-4D97-AF65-F5344CB8AC3E}">
        <p14:creationId xmlns:p14="http://schemas.microsoft.com/office/powerpoint/2010/main" val="77997875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21</a:t>
            </a:fld>
            <a:endParaRPr lang="en-GB"/>
          </a:p>
        </p:txBody>
      </p:sp>
    </p:spTree>
    <p:extLst>
      <p:ext uri="{BB962C8B-B14F-4D97-AF65-F5344CB8AC3E}">
        <p14:creationId xmlns:p14="http://schemas.microsoft.com/office/powerpoint/2010/main" val="81191962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Here are some key points regarding the relationship between resilience and aging:</a:t>
            </a:r>
          </a:p>
          <a:p>
            <a:r>
              <a:rPr lang="en-GB" sz="1200" b="1" dirty="0">
                <a:effectLst/>
                <a:latin typeface="Calibri" panose="020F0502020204030204" pitchFamily="34" charset="0"/>
                <a:ea typeface="Calibri" panose="020F0502020204030204" pitchFamily="34" charset="0"/>
                <a:cs typeface="Times New Roman" panose="02020603050405020304" pitchFamily="18" charset="0"/>
              </a:rPr>
              <a:t>Coping with Age-Related Changes</a:t>
            </a:r>
            <a:r>
              <a:rPr lang="en-GB" sz="1200" dirty="0">
                <a:effectLst/>
                <a:latin typeface="Calibri" panose="020F0502020204030204" pitchFamily="34" charset="0"/>
                <a:ea typeface="Calibri" panose="020F0502020204030204" pitchFamily="34" charset="0"/>
                <a:cs typeface="Times New Roman" panose="02020603050405020304" pitchFamily="18" charset="0"/>
              </a:rPr>
              <a:t>: Aging is often associated with various physical, cognitive, and social changes. Resilience plays a crucial role in helping individuals adjust to these changes, adapt to new circumstances, and maintain a positive outlook.</a:t>
            </a:r>
            <a:r>
              <a:rPr lang="en-CY" dirty="0">
                <a:effectLst/>
              </a:rPr>
              <a:t> </a:t>
            </a:r>
          </a:p>
          <a:p>
            <a:r>
              <a:rPr lang="en-GB" sz="1200" b="1" kern="100" dirty="0">
                <a:effectLst/>
                <a:latin typeface="Calibri" panose="020F0502020204030204" pitchFamily="34" charset="0"/>
                <a:ea typeface="Calibri" panose="020F0502020204030204" pitchFamily="34" charset="0"/>
                <a:cs typeface="Times New Roman" panose="02020603050405020304" pitchFamily="18" charset="0"/>
              </a:rPr>
              <a:t>Managing Health Challenges: </a:t>
            </a:r>
            <a:r>
              <a:rPr lang="en-GB" sz="1200" kern="100" dirty="0">
                <a:effectLst/>
                <a:latin typeface="Calibri" panose="020F0502020204030204" pitchFamily="34" charset="0"/>
                <a:ea typeface="Calibri" panose="020F0502020204030204" pitchFamily="34" charset="0"/>
                <a:cs typeface="Times New Roman" panose="02020603050405020304" pitchFamily="18" charset="0"/>
              </a:rPr>
              <a:t>Older adults may face health challenges, chronic conditions, and functional limitations. Resilience enables individuals to cope with these challenges, seek appropriate support, and actively engage in self-care and health-promoting behaviours.</a:t>
            </a:r>
            <a:endParaRPr lang="en-CY" sz="12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200" b="1" kern="100" dirty="0">
                <a:effectLst/>
                <a:latin typeface="Calibri" panose="020F0502020204030204" pitchFamily="34" charset="0"/>
                <a:ea typeface="Calibri" panose="020F0502020204030204" pitchFamily="34" charset="0"/>
                <a:cs typeface="Times New Roman" panose="02020603050405020304" pitchFamily="18" charset="0"/>
              </a:rPr>
              <a:t>Dealing with Loss and Transitions: </a:t>
            </a:r>
            <a:r>
              <a:rPr lang="en-GB" sz="1200" kern="100" dirty="0">
                <a:effectLst/>
                <a:latin typeface="Calibri" panose="020F0502020204030204" pitchFamily="34" charset="0"/>
                <a:ea typeface="Calibri" panose="020F0502020204030204" pitchFamily="34" charset="0"/>
                <a:cs typeface="Times New Roman" panose="02020603050405020304" pitchFamily="18" charset="0"/>
              </a:rPr>
              <a:t>Ageing is often accompanied by losses, such as the loss of loved ones, retirement, or changes in social roles. Resilience helps individuals navigate these transitions, process their emotions, and find new sources of meaning and purpose.</a:t>
            </a:r>
            <a:endParaRPr lang="en-CY" sz="12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200" b="1" kern="100" dirty="0">
                <a:effectLst/>
                <a:latin typeface="Calibri" panose="020F0502020204030204" pitchFamily="34" charset="0"/>
                <a:ea typeface="Calibri" panose="020F0502020204030204" pitchFamily="34" charset="0"/>
                <a:cs typeface="Times New Roman" panose="02020603050405020304" pitchFamily="18" charset="0"/>
              </a:rPr>
              <a:t>Promoting Mental Health: </a:t>
            </a:r>
            <a:r>
              <a:rPr lang="en-GB" sz="1200" kern="100" dirty="0">
                <a:effectLst/>
                <a:latin typeface="Calibri" panose="020F0502020204030204" pitchFamily="34" charset="0"/>
                <a:ea typeface="Calibri" panose="020F0502020204030204" pitchFamily="34" charset="0"/>
                <a:cs typeface="Times New Roman" panose="02020603050405020304" pitchFamily="18" charset="0"/>
              </a:rPr>
              <a:t>Resilience is closely linked to mental well-being and plays a protective role against mental health issues such as depression and anxiety. It helps older adults maintain a positive outlook, cope with stress, and find adaptive ways to deal with emotional challenges.</a:t>
            </a:r>
            <a:endParaRPr lang="en-CY" sz="12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200" b="1" kern="100" dirty="0">
                <a:effectLst/>
                <a:latin typeface="Calibri" panose="020F0502020204030204" pitchFamily="34" charset="0"/>
                <a:ea typeface="Calibri" panose="020F0502020204030204" pitchFamily="34" charset="0"/>
                <a:cs typeface="Times New Roman" panose="02020603050405020304" pitchFamily="18" charset="0"/>
              </a:rPr>
              <a:t>Enhancing Social Connections: </a:t>
            </a:r>
            <a:r>
              <a:rPr lang="en-GB" sz="1200" kern="100" dirty="0">
                <a:effectLst/>
                <a:latin typeface="Calibri" panose="020F0502020204030204" pitchFamily="34" charset="0"/>
                <a:ea typeface="Calibri" panose="020F0502020204030204" pitchFamily="34" charset="0"/>
                <a:cs typeface="Times New Roman" panose="02020603050405020304" pitchFamily="18" charset="0"/>
              </a:rPr>
              <a:t>Resilience contributes to the maintenance of social connections and the ability to build new relationships. Older adults with higher levels of resilience are more likely to seek social support, engage in social activities, and maintain meaningful connections with others.</a:t>
            </a:r>
            <a:endParaRPr lang="en-CY" sz="12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200" b="1" kern="100" dirty="0">
                <a:effectLst/>
                <a:latin typeface="Calibri" panose="020F0502020204030204" pitchFamily="34" charset="0"/>
                <a:ea typeface="Calibri" panose="020F0502020204030204" pitchFamily="34" charset="0"/>
                <a:cs typeface="Times New Roman" panose="02020603050405020304" pitchFamily="18" charset="0"/>
              </a:rPr>
              <a:t>Promoting Positive Aging: </a:t>
            </a:r>
            <a:r>
              <a:rPr lang="en-GB" sz="1200" kern="100" dirty="0">
                <a:effectLst/>
                <a:latin typeface="Calibri" panose="020F0502020204030204" pitchFamily="34" charset="0"/>
                <a:ea typeface="Calibri" panose="020F0502020204030204" pitchFamily="34" charset="0"/>
                <a:cs typeface="Times New Roman" panose="02020603050405020304" pitchFamily="18" charset="0"/>
              </a:rPr>
              <a:t>Resilience is a key factor in promoting positive ageing by enabling individuals to adapt, thrive, and find fulfilment in later life. It helps older adults maintain a sense of purpose, engage in meaningful activities, and embrace new opportunities for growth and self-discovery.</a:t>
            </a:r>
          </a:p>
          <a:p>
            <a:r>
              <a:rPr lang="en-GB" sz="1200" kern="100" dirty="0">
                <a:effectLst/>
                <a:latin typeface="Calibri" panose="020F0502020204030204" pitchFamily="34" charset="0"/>
                <a:ea typeface="Calibri" panose="020F0502020204030204" pitchFamily="34" charset="0"/>
                <a:cs typeface="Times New Roman" panose="02020603050405020304" pitchFamily="18" charset="0"/>
              </a:rPr>
              <a:t>Overall, resilience plays a crucial role in the aging process by empowering individuals to overcome challenges, adapt to changes, and maintain their well-being. It enhances the capacity to navigate the complexities of aging and promotes a positive and fulfilling experience of growing older.</a:t>
            </a:r>
            <a:endParaRPr lang="en-CY" sz="12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C8054EF4-7D90-9549-9545-B98BE5BE8DF2}" type="slidenum">
              <a:rPr lang="en-GB" smtClean="0"/>
              <a:t>22</a:t>
            </a:fld>
            <a:endParaRPr lang="en-GB"/>
          </a:p>
        </p:txBody>
      </p:sp>
    </p:spTree>
    <p:extLst>
      <p:ext uri="{BB962C8B-B14F-4D97-AF65-F5344CB8AC3E}">
        <p14:creationId xmlns:p14="http://schemas.microsoft.com/office/powerpoint/2010/main" val="127138025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23</a:t>
            </a:fld>
            <a:endParaRPr lang="en-GB"/>
          </a:p>
        </p:txBody>
      </p:sp>
    </p:spTree>
    <p:extLst>
      <p:ext uri="{BB962C8B-B14F-4D97-AF65-F5344CB8AC3E}">
        <p14:creationId xmlns:p14="http://schemas.microsoft.com/office/powerpoint/2010/main" val="175241453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24</a:t>
            </a:fld>
            <a:endParaRPr lang="en-GB"/>
          </a:p>
        </p:txBody>
      </p:sp>
    </p:spTree>
    <p:extLst>
      <p:ext uri="{BB962C8B-B14F-4D97-AF65-F5344CB8AC3E}">
        <p14:creationId xmlns:p14="http://schemas.microsoft.com/office/powerpoint/2010/main" val="15301495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Studying the protective factors of successful aging is crucial for several reasons:</a:t>
            </a:r>
          </a:p>
          <a:p>
            <a:r>
              <a:rPr lang="en-GB" dirty="0"/>
              <a:t>Understanding the protective factors that contribute to successful aging allows individuals to make informed choices and engage in </a:t>
            </a:r>
            <a:r>
              <a:rPr lang="en-GB" dirty="0" err="1"/>
              <a:t>behaviors</a:t>
            </a:r>
            <a:r>
              <a:rPr lang="en-GB" dirty="0"/>
              <a:t> </a:t>
            </a:r>
            <a:r>
              <a:rPr lang="en-GB" b="1" dirty="0"/>
              <a:t>that promote their physical, cognitive, and emotional well-being</a:t>
            </a:r>
            <a:r>
              <a:rPr lang="en-GB" dirty="0"/>
              <a:t>. It empowers them to take proactive steps to maintain their health and quality of life as they age.</a:t>
            </a:r>
          </a:p>
          <a:p>
            <a:r>
              <a:rPr lang="en-GB" dirty="0"/>
              <a:t>Research on protective factors helps in developing </a:t>
            </a:r>
            <a:r>
              <a:rPr lang="en-GB" b="1" dirty="0"/>
              <a:t>interventions and programs </a:t>
            </a:r>
            <a:r>
              <a:rPr lang="en-GB" dirty="0"/>
              <a:t>that target specific areas to enhance successful aging. By identifying the factors that have a significant impact on aging outcomes, researchers and practitioners can design interventions that promote healthy </a:t>
            </a:r>
            <a:r>
              <a:rPr lang="en-GB" dirty="0" err="1"/>
              <a:t>behaviors</a:t>
            </a:r>
            <a:r>
              <a:rPr lang="en-GB" dirty="0"/>
              <a:t>, provide social support, and build resilience in older adults.</a:t>
            </a:r>
          </a:p>
          <a:p>
            <a:r>
              <a:rPr lang="en-GB" dirty="0"/>
              <a:t>Knowledge of protective factors enables early </a:t>
            </a:r>
            <a:r>
              <a:rPr lang="en-GB" b="1" dirty="0"/>
              <a:t>identification of potential risks and vulnerabilities </a:t>
            </a:r>
            <a:r>
              <a:rPr lang="en-GB" dirty="0"/>
              <a:t>in older adults. By identifying and addressing these factors early on, it becomes possible to prevent or mitigate negative health outcomes and improve overall well-being. This can include interventions to prevent or manage chronic diseases, promote mental health, and address social isolation.</a:t>
            </a:r>
          </a:p>
          <a:p>
            <a:r>
              <a:rPr lang="en-GB" dirty="0"/>
              <a:t>Understanding the protective factors of aging helps in informing </a:t>
            </a:r>
            <a:r>
              <a:rPr lang="en-GB" b="1" dirty="0"/>
              <a:t>policy development </a:t>
            </a:r>
            <a:r>
              <a:rPr lang="en-GB" dirty="0"/>
              <a:t>at various levels, including healthcare, social services, and community planning. Policies that promote healthy aging, support social connections, and provide resources for older adults can contribute to creating age-friendly environments and improving overall population health.</a:t>
            </a:r>
          </a:p>
          <a:p>
            <a:r>
              <a:rPr lang="en-GB" i="1" dirty="0"/>
              <a:t>Continues next slide…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25</a:t>
            </a:fld>
            <a:endParaRPr lang="en-GB"/>
          </a:p>
        </p:txBody>
      </p:sp>
    </p:spTree>
    <p:extLst>
      <p:ext uri="{BB962C8B-B14F-4D97-AF65-F5344CB8AC3E}">
        <p14:creationId xmlns:p14="http://schemas.microsoft.com/office/powerpoint/2010/main" val="126551073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By focusing on protective factors, healthcare systems can emphasize preventive care and health promotion, leading to a </a:t>
            </a:r>
            <a:r>
              <a:rPr lang="en-GB" b="1" dirty="0"/>
              <a:t>reduction in healthcare costs </a:t>
            </a:r>
            <a:r>
              <a:rPr lang="en-GB" dirty="0"/>
              <a:t>associated with the management of chronic diseases and age-related conditions. Promoting healthy </a:t>
            </a:r>
            <a:r>
              <a:rPr lang="en-GB" dirty="0" err="1"/>
              <a:t>behaviors</a:t>
            </a:r>
            <a:r>
              <a:rPr lang="en-GB" dirty="0"/>
              <a:t> and addressing risk factors can result in better health outcomes and lower healthcare utilization.</a:t>
            </a:r>
          </a:p>
          <a:p>
            <a:r>
              <a:rPr lang="en-GB" dirty="0"/>
              <a:t>Ultimately, studying and promoting protective factors of aging aims to </a:t>
            </a:r>
            <a:r>
              <a:rPr lang="en-GB" b="1" dirty="0"/>
              <a:t>improve the quality of life </a:t>
            </a:r>
            <a:r>
              <a:rPr lang="en-GB" dirty="0"/>
              <a:t>for older adults. It allows individuals to age with dignity, maintain independence, and experience a sense of purpose and </a:t>
            </a:r>
            <a:r>
              <a:rPr lang="en-GB" dirty="0" err="1"/>
              <a:t>fulfillment</a:t>
            </a:r>
            <a:r>
              <a:rPr lang="en-GB" dirty="0"/>
              <a:t>. By addressing the factors that contribute to successful aging, individuals can enjoy a higher quality of life as they grow older.</a:t>
            </a:r>
          </a:p>
          <a:p>
            <a:r>
              <a:rPr lang="en-GB" dirty="0"/>
              <a:t>Overall, studying the protective factors of aging enables a proactive approach to aging and promotes the well-being and quality of life of older adults. It provides insights and strategies to support healthy aging outcomes and informs interventions, policies, and practices that promote successful aging at both individual and societal levels.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26</a:t>
            </a:fld>
            <a:endParaRPr lang="en-GB"/>
          </a:p>
        </p:txBody>
      </p:sp>
    </p:spTree>
    <p:extLst>
      <p:ext uri="{BB962C8B-B14F-4D97-AF65-F5344CB8AC3E}">
        <p14:creationId xmlns:p14="http://schemas.microsoft.com/office/powerpoint/2010/main" val="230499736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kern="100" dirty="0">
                <a:effectLst/>
                <a:latin typeface="Calibri" panose="020F0502020204030204" pitchFamily="34" charset="0"/>
                <a:ea typeface="Calibri" panose="020F0502020204030204" pitchFamily="34" charset="0"/>
                <a:cs typeface="Times New Roman" panose="02020603050405020304" pitchFamily="18" charset="0"/>
              </a:rPr>
              <a:t>Physical health is a critical aspect of aging successfully. Adopting a healthy lifestyle can have numerous benefits in this regard.</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Adopting a healthy lifestyle that includes regular physical activity, a balanced diet, and adequate rest can help maintain and improve physical health.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Engaging in </a:t>
            </a:r>
            <a:r>
              <a:rPr lang="en-US" sz="1800" b="1" kern="100" dirty="0">
                <a:effectLst/>
                <a:latin typeface="Calibri" panose="020F0502020204030204" pitchFamily="34" charset="0"/>
                <a:ea typeface="Calibri" panose="020F0502020204030204" pitchFamily="34" charset="0"/>
                <a:cs typeface="Times New Roman" panose="02020603050405020304" pitchFamily="18" charset="0"/>
              </a:rPr>
              <a:t>regular exercise </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promotes cardiovascular fitness, muscle strength, and flexibility, reducing the risk of chronic diseases such as heart disease, diabetes, and obesity. Physical activity has also a positive impact on </a:t>
            </a:r>
            <a:r>
              <a:rPr lang="en-US" sz="1800" b="1" kern="100" dirty="0">
                <a:effectLst/>
                <a:latin typeface="Calibri" panose="020F0502020204030204" pitchFamily="34" charset="0"/>
                <a:ea typeface="Calibri" panose="020F0502020204030204" pitchFamily="34" charset="0"/>
                <a:cs typeface="Times New Roman" panose="02020603050405020304" pitchFamily="18" charset="0"/>
              </a:rPr>
              <a:t>sleep quality and duration</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Regular exercise can help regulate sleep patterns, promote deeper and more restorative sleep, and alleviate sleep disorders such as insomnia.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A </a:t>
            </a:r>
            <a:r>
              <a:rPr lang="en-US" sz="1800" b="1" kern="100" dirty="0">
                <a:effectLst/>
                <a:latin typeface="Calibri" panose="020F0502020204030204" pitchFamily="34" charset="0"/>
                <a:ea typeface="Calibri" panose="020F0502020204030204" pitchFamily="34" charset="0"/>
                <a:cs typeface="Times New Roman" panose="02020603050405020304" pitchFamily="18" charset="0"/>
              </a:rPr>
              <a:t>nutritious diet </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provides essential nutrients, supports immune function, and helps maintain a healthy weight.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kern="100" dirty="0">
                <a:effectLst/>
                <a:latin typeface="Calibri" panose="020F0502020204030204" pitchFamily="34" charset="0"/>
                <a:ea typeface="Calibri" panose="020F0502020204030204" pitchFamily="34" charset="0"/>
                <a:cs typeface="Times New Roman" panose="02020603050405020304" pitchFamily="18" charset="0"/>
              </a:rPr>
              <a:t>Better sleep </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enhances overall physical health, cognitive function, and emotional well-being.</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A healthy lifestyle significantly </a:t>
            </a:r>
            <a:r>
              <a:rPr lang="en-US" sz="1800" b="1" kern="100" dirty="0">
                <a:effectLst/>
                <a:latin typeface="Calibri" panose="020F0502020204030204" pitchFamily="34" charset="0"/>
                <a:ea typeface="Calibri" panose="020F0502020204030204" pitchFamily="34" charset="0"/>
                <a:cs typeface="Times New Roman" panose="02020603050405020304" pitchFamily="18" charset="0"/>
              </a:rPr>
              <a:t>reduces the risk of chronic diseases </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commonly associated with aging, including type 2 diabetes, certain cancers (such as breast cancer), and respiratory conditions.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By prioritizing physical health through regular exercise, a balanced diet, and maintaining a healthy weight, older adults can enhance their overall well-being, reduce the risk of age-related diseases, and maintain their functional independence. Physical health forms a foundation for successful aging, enabling individuals to lead active, fulfilling lives as they grow older.</a:t>
            </a:r>
            <a:endParaRPr lang="en-CY"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CY"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C8054EF4-7D90-9549-9545-B98BE5BE8DF2}" type="slidenum">
              <a:rPr lang="en-GB" smtClean="0"/>
              <a:t>27</a:t>
            </a:fld>
            <a:endParaRPr lang="en-GB"/>
          </a:p>
        </p:txBody>
      </p:sp>
    </p:spTree>
    <p:extLst>
      <p:ext uri="{BB962C8B-B14F-4D97-AF65-F5344CB8AC3E}">
        <p14:creationId xmlns:p14="http://schemas.microsoft.com/office/powerpoint/2010/main" val="192905851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A healthy lifestyle that incorporates regular physical exercise, a balanced diet, and sufficient restful sleep, also enhances cognitive functioning, maintains brain health, and reduces the risk of age-related cognitive decline. These lifestyle factors provide a protective foundation for successful ageing and support individuals in maintaining cognitive vitality as they grow older.</a:t>
            </a: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Engaging in a healthy lifestyle, which includes regular physical activity and a balanced diet, has been linked to </a:t>
            </a:r>
            <a:r>
              <a:rPr lang="en-GB" b="1" dirty="0"/>
              <a:t>improved brain health </a:t>
            </a:r>
            <a:r>
              <a:rPr lang="en-GB" dirty="0"/>
              <a:t>and cognitive function. Physical exercise promotes increased blood flow to the brain, which enhances the delivery of oxygen and nutrients to brain cells. This, in turn, supports neuroplasticity—the brain's ability to adapt and reorganize itself—and the formation of new neural connections, promoting optimal cognitive function.</a:t>
            </a: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Research suggests that a healthy lifestyle may </a:t>
            </a:r>
            <a:r>
              <a:rPr lang="en-GB" b="1" dirty="0"/>
              <a:t>reduce the risk of cognitive decline </a:t>
            </a:r>
            <a:r>
              <a:rPr lang="en-GB" dirty="0"/>
              <a:t>and age-related cognitive disorders, such as dementia and Alzheimer's disease. Regular physical activity has been associated with a lower risk of cognitive impairment and dementia, potentially due to its positive effects on cardiovascular health, blood pressure regulation, and the reduction of risk factors for cerebrovascular disease.</a:t>
            </a:r>
            <a:endParaRPr lang="en-CY"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i="1" dirty="0"/>
              <a:t>C</a:t>
            </a:r>
            <a:r>
              <a:rPr lang="en-CY" i="1" dirty="0"/>
              <a:t>ontinues next slide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CY" dirty="0"/>
          </a:p>
        </p:txBody>
      </p:sp>
      <p:sp>
        <p:nvSpPr>
          <p:cNvPr id="4" name="Slide Number Placeholder 3"/>
          <p:cNvSpPr>
            <a:spLocks noGrp="1"/>
          </p:cNvSpPr>
          <p:nvPr>
            <p:ph type="sldNum" sz="quarter" idx="5"/>
          </p:nvPr>
        </p:nvSpPr>
        <p:spPr/>
        <p:txBody>
          <a:bodyPr/>
          <a:lstStyle/>
          <a:p>
            <a:fld id="{C8054EF4-7D90-9549-9545-B98BE5BE8DF2}" type="slidenum">
              <a:rPr lang="en-GB" smtClean="0"/>
              <a:t>28</a:t>
            </a:fld>
            <a:endParaRPr lang="en-GB"/>
          </a:p>
        </p:txBody>
      </p:sp>
    </p:spTree>
    <p:extLst>
      <p:ext uri="{BB962C8B-B14F-4D97-AF65-F5344CB8AC3E}">
        <p14:creationId xmlns:p14="http://schemas.microsoft.com/office/powerpoint/2010/main" val="264829189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Physical exercise has shown benefits for </a:t>
            </a:r>
            <a:r>
              <a:rPr lang="en-GB" b="1" dirty="0"/>
              <a:t>enhanced memory and attention </a:t>
            </a:r>
            <a:r>
              <a:rPr lang="en-GB" dirty="0"/>
              <a:t>in older adults. It improves memory recall, working memory, and information processing speed. Aerobic exercises, in particular, have been found to positively influence cognitive domains such as memory and executive functions. Additionally, engaging in mentally stimulating activities, such as puzzles, reading, or learning new skills, can further enhance cognitive functioning.</a:t>
            </a: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A healthy diet, rich in nutrients and antioxidants, can have </a:t>
            </a:r>
            <a:r>
              <a:rPr lang="en-GB" b="1" dirty="0"/>
              <a:t>neuroprotective effects </a:t>
            </a:r>
            <a:r>
              <a:rPr lang="en-GB" dirty="0"/>
              <a:t>on the brain. Consuming foods high in omega-3 fatty acids (e.g., fatty fish, walnuts) and antioxidants (e.g., fruits, vegetables) has been associated with better cognitive performance and a reduced risk of cognitive decline. These nutrients help reduce inflammation, protect against oxidative stress, and support neuronal health.</a:t>
            </a: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A healthy lifestyle contributes to </a:t>
            </a:r>
            <a:r>
              <a:rPr lang="en-GB" b="1" dirty="0"/>
              <a:t>emotional and psychological well-being</a:t>
            </a:r>
            <a:r>
              <a:rPr lang="en-GB" dirty="0"/>
              <a:t>, which in turn can positively impact cognitive function. Physical exercise stimulates the release of endorphins, serotonin, and other neurotransmitters that promote a positive mood, reduce stress, and enhance overall psychological well-being. Emotional well-being is closely linked to cognitive functioning, as individuals with better mental health often exhibit improved cognitive performance.</a:t>
            </a:r>
            <a:endParaRPr lang="en-CY"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Adopting a healthy lifestyle that includes regular physical activity and a balanced diet can also </a:t>
            </a:r>
            <a:r>
              <a:rPr lang="en-GB" b="1" dirty="0"/>
              <a:t>improve sleep quality</a:t>
            </a:r>
            <a:r>
              <a:rPr lang="en-GB" dirty="0"/>
              <a:t>. Sufficient and restful sleep is essential for cognitive functioning, as it allows the brain to consolidate memories, process information, and regenerate. By promoting healthy sleep patterns, a healthy lifestyle supports optimal cognitive functioning during waking hours.</a:t>
            </a:r>
            <a:endParaRPr lang="en-CY"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CY" dirty="0"/>
          </a:p>
          <a:p>
            <a:endParaRPr lang="en-CY" dirty="0"/>
          </a:p>
        </p:txBody>
      </p:sp>
      <p:sp>
        <p:nvSpPr>
          <p:cNvPr id="4" name="Slide Number Placeholder 3"/>
          <p:cNvSpPr>
            <a:spLocks noGrp="1"/>
          </p:cNvSpPr>
          <p:nvPr>
            <p:ph type="sldNum" sz="quarter" idx="5"/>
          </p:nvPr>
        </p:nvSpPr>
        <p:spPr/>
        <p:txBody>
          <a:bodyPr/>
          <a:lstStyle/>
          <a:p>
            <a:fld id="{C8054EF4-7D90-9549-9545-B98BE5BE8DF2}" type="slidenum">
              <a:rPr lang="en-GB" smtClean="0"/>
              <a:t>29</a:t>
            </a:fld>
            <a:endParaRPr lang="en-GB"/>
          </a:p>
        </p:txBody>
      </p:sp>
    </p:spTree>
    <p:extLst>
      <p:ext uri="{BB962C8B-B14F-4D97-AF65-F5344CB8AC3E}">
        <p14:creationId xmlns:p14="http://schemas.microsoft.com/office/powerpoint/2010/main" val="142055801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30</a:t>
            </a:fld>
            <a:endParaRPr lang="en-GB"/>
          </a:p>
        </p:txBody>
      </p:sp>
    </p:spTree>
    <p:extLst>
      <p:ext uri="{BB962C8B-B14F-4D97-AF65-F5344CB8AC3E}">
        <p14:creationId xmlns:p14="http://schemas.microsoft.com/office/powerpoint/2010/main" val="35777986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4</a:t>
            </a:fld>
            <a:endParaRPr lang="en-GB"/>
          </a:p>
        </p:txBody>
      </p:sp>
    </p:spTree>
    <p:extLst>
      <p:ext uri="{BB962C8B-B14F-4D97-AF65-F5344CB8AC3E}">
        <p14:creationId xmlns:p14="http://schemas.microsoft.com/office/powerpoint/2010/main" val="94601351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31</a:t>
            </a:fld>
            <a:endParaRPr lang="en-GB"/>
          </a:p>
        </p:txBody>
      </p:sp>
    </p:spTree>
    <p:extLst>
      <p:ext uri="{BB962C8B-B14F-4D97-AF65-F5344CB8AC3E}">
        <p14:creationId xmlns:p14="http://schemas.microsoft.com/office/powerpoint/2010/main" val="2665903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32</a:t>
            </a:fld>
            <a:endParaRPr lang="en-GB"/>
          </a:p>
        </p:txBody>
      </p:sp>
    </p:spTree>
    <p:extLst>
      <p:ext uri="{BB962C8B-B14F-4D97-AF65-F5344CB8AC3E}">
        <p14:creationId xmlns:p14="http://schemas.microsoft.com/office/powerpoint/2010/main" val="29277383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Spend </a:t>
            </a:r>
            <a:r>
              <a:rPr lang="en-GB" b="1" dirty="0"/>
              <a:t>5 minutes </a:t>
            </a:r>
            <a:r>
              <a:rPr lang="en-GB" dirty="0"/>
              <a:t>trying to think of examples of some healthy lifestyle choices that could be used in Sri Lanka.</a:t>
            </a:r>
          </a:p>
          <a:p>
            <a:endParaRPr lang="en-GB" dirty="0"/>
          </a:p>
          <a:p>
            <a:r>
              <a:rPr lang="en-GB" dirty="0"/>
              <a:t>POSSIBLE ANSWER:</a:t>
            </a: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latin typeface="Times New Roman" panose="02020603050405020304" pitchFamily="18" charset="0"/>
                <a:cs typeface="Times New Roman" panose="02020603050405020304" pitchFamily="18" charset="0"/>
              </a:rPr>
              <a:t>Participating in yoga or Pilates classes, learning traditional martial arts like Kandyan dancing, or taking regular walks in nature.</a:t>
            </a: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latin typeface="Times New Roman" panose="02020603050405020304" pitchFamily="18" charset="0"/>
                <a:cs typeface="Times New Roman" panose="02020603050405020304" pitchFamily="18" charset="0"/>
              </a:rPr>
              <a:t>Practicing mindfulness meditation, taking breaks throughout the day to relax, religious activities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latin typeface="Times New Roman" panose="02020603050405020304" pitchFamily="18" charset="0"/>
                <a:cs typeface="Times New Roman" panose="02020603050405020304" pitchFamily="18" charset="0"/>
              </a:rPr>
              <a:t>Incorporating local fruits, vegetables, and spices such as turmeric into each meal, replacing unhealthy snacks with nuts or seeds, and reducing consumption of processed foods.</a:t>
            </a:r>
          </a:p>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33</a:t>
            </a:fld>
            <a:endParaRPr lang="en-GB"/>
          </a:p>
        </p:txBody>
      </p:sp>
    </p:spTree>
    <p:extLst>
      <p:ext uri="{BB962C8B-B14F-4D97-AF65-F5344CB8AC3E}">
        <p14:creationId xmlns:p14="http://schemas.microsoft.com/office/powerpoint/2010/main" val="386425660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Another crucial protective factor for aging successfully is </a:t>
            </a:r>
            <a:r>
              <a:rPr lang="en-GB" b="1" dirty="0"/>
              <a:t>Cognitive stimulation</a:t>
            </a:r>
            <a:r>
              <a:rPr lang="en-GB" dirty="0"/>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34</a:t>
            </a:fld>
            <a:endParaRPr lang="en-GB"/>
          </a:p>
        </p:txBody>
      </p:sp>
    </p:spTree>
    <p:extLst>
      <p:ext uri="{BB962C8B-B14F-4D97-AF65-F5344CB8AC3E}">
        <p14:creationId xmlns:p14="http://schemas.microsoft.com/office/powerpoint/2010/main" val="85490861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35</a:t>
            </a:fld>
            <a:endParaRPr lang="en-GB"/>
          </a:p>
        </p:txBody>
      </p:sp>
    </p:spTree>
    <p:extLst>
      <p:ext uri="{BB962C8B-B14F-4D97-AF65-F5344CB8AC3E}">
        <p14:creationId xmlns:p14="http://schemas.microsoft.com/office/powerpoint/2010/main" val="403938623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36</a:t>
            </a:fld>
            <a:endParaRPr lang="en-GB"/>
          </a:p>
        </p:txBody>
      </p:sp>
    </p:spTree>
    <p:extLst>
      <p:ext uri="{BB962C8B-B14F-4D97-AF65-F5344CB8AC3E}">
        <p14:creationId xmlns:p14="http://schemas.microsoft.com/office/powerpoint/2010/main" val="164605974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37</a:t>
            </a:fld>
            <a:endParaRPr lang="en-GB"/>
          </a:p>
        </p:txBody>
      </p:sp>
    </p:spTree>
    <p:extLst>
      <p:ext uri="{BB962C8B-B14F-4D97-AF65-F5344CB8AC3E}">
        <p14:creationId xmlns:p14="http://schemas.microsoft.com/office/powerpoint/2010/main" val="2510390114"/>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38</a:t>
            </a:fld>
            <a:endParaRPr lang="en-GB"/>
          </a:p>
        </p:txBody>
      </p:sp>
    </p:spTree>
    <p:extLst>
      <p:ext uri="{BB962C8B-B14F-4D97-AF65-F5344CB8AC3E}">
        <p14:creationId xmlns:p14="http://schemas.microsoft.com/office/powerpoint/2010/main" val="144227341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39</a:t>
            </a:fld>
            <a:endParaRPr lang="en-GB"/>
          </a:p>
        </p:txBody>
      </p:sp>
    </p:spTree>
    <p:extLst>
      <p:ext uri="{BB962C8B-B14F-4D97-AF65-F5344CB8AC3E}">
        <p14:creationId xmlns:p14="http://schemas.microsoft.com/office/powerpoint/2010/main" val="2384102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40</a:t>
            </a:fld>
            <a:endParaRPr lang="en-GB"/>
          </a:p>
        </p:txBody>
      </p:sp>
    </p:spTree>
    <p:extLst>
      <p:ext uri="{BB962C8B-B14F-4D97-AF65-F5344CB8AC3E}">
        <p14:creationId xmlns:p14="http://schemas.microsoft.com/office/powerpoint/2010/main" val="29981412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800" kern="100" dirty="0">
                <a:effectLst/>
                <a:latin typeface="Calibri" panose="020F0502020204030204" pitchFamily="34" charset="0"/>
                <a:ea typeface="Calibri" panose="020F0502020204030204" pitchFamily="34" charset="0"/>
                <a:cs typeface="Times New Roman" panose="02020603050405020304" pitchFamily="18" charset="0"/>
              </a:rPr>
              <a:t>Successful ageing refers to </a:t>
            </a:r>
            <a:r>
              <a:rPr lang="en-GB" sz="1400" dirty="0"/>
              <a:t>the ability to maintain a high level of physical health, cognitive function, and psychological well-being and a sense of purpose and productivity. </a:t>
            </a:r>
          </a:p>
          <a:p>
            <a:r>
              <a:rPr lang="en-GB" sz="1400" dirty="0"/>
              <a:t>It involves adapting to age-related changes while continuing to pursue goals and engage in social activities that are personally meaningful and enjoyable.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Successful ageing is not simply the absence of disease or disability but rather a holistic approach </a:t>
            </a:r>
            <a:r>
              <a:rPr lang="en-GB" sz="1200" kern="100" dirty="0">
                <a:effectLst/>
                <a:latin typeface="Calibri" panose="020F0502020204030204" pitchFamily="34" charset="0"/>
                <a:ea typeface="Calibri" panose="020F0502020204030204" pitchFamily="34" charset="0"/>
                <a:cs typeface="Times New Roman" panose="02020603050405020304" pitchFamily="18" charset="0"/>
              </a:rPr>
              <a:t>It that encompasses the ability to adapt, cope, and thrive in later life.</a:t>
            </a:r>
            <a:endParaRPr lang="en-CY" sz="12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GB" dirty="0"/>
              <a:t>It emphasises the importance of maintaining physical, cognitive, and emotional health and engaging in activities that promote a sense of purpose and fulfilment.</a:t>
            </a:r>
          </a:p>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5</a:t>
            </a:fld>
            <a:endParaRPr lang="en-GB"/>
          </a:p>
        </p:txBody>
      </p:sp>
    </p:spTree>
    <p:extLst>
      <p:ext uri="{BB962C8B-B14F-4D97-AF65-F5344CB8AC3E}">
        <p14:creationId xmlns:p14="http://schemas.microsoft.com/office/powerpoint/2010/main" val="3905654274"/>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41</a:t>
            </a:fld>
            <a:endParaRPr lang="en-GB"/>
          </a:p>
        </p:txBody>
      </p:sp>
    </p:spTree>
    <p:extLst>
      <p:ext uri="{BB962C8B-B14F-4D97-AF65-F5344CB8AC3E}">
        <p14:creationId xmlns:p14="http://schemas.microsoft.com/office/powerpoint/2010/main" val="2692373458"/>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In small groups of 2 or 3 spend 10 minutes answering the question: Can you think of any cognitive stimulating activities that could be used in Sri Lanka?</a:t>
            </a:r>
          </a:p>
          <a:p>
            <a:endParaRPr lang="en-GB" dirty="0"/>
          </a:p>
          <a:p>
            <a:endParaRPr lang="en-GB" dirty="0"/>
          </a:p>
          <a:p>
            <a:r>
              <a:rPr lang="en-GB" dirty="0"/>
              <a:t>ANSWER</a:t>
            </a: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latin typeface="Times New Roman" panose="02020603050405020304" pitchFamily="18" charset="0"/>
                <a:cs typeface="Times New Roman" panose="02020603050405020304" pitchFamily="18" charset="0"/>
              </a:rPr>
              <a:t>Learning a new skill, practising traditional handicrafts such as batik or weaving, or participating in </a:t>
            </a:r>
            <a:r>
              <a:rPr lang="en-GB" dirty="0"/>
              <a:t>activities that challenge the brain, such as solving puzzles, learning a new language, playing a musical instrument</a:t>
            </a:r>
            <a:r>
              <a:rPr lang="en-GB" dirty="0">
                <a:latin typeface="Times New Roman" panose="02020603050405020304" pitchFamily="18" charset="0"/>
                <a:cs typeface="Times New Roman" panose="02020603050405020304" pitchFamily="18" charset="0"/>
              </a:rPr>
              <a:t>.</a:t>
            </a:r>
            <a:endParaRPr lang="en-GB" dirty="0"/>
          </a:p>
          <a:p>
            <a:r>
              <a:rPr lang="en-GB" dirty="0"/>
              <a:t>In Sri Lanka, individuals can participate in traditional activities such as learning to play the </a:t>
            </a:r>
            <a:r>
              <a:rPr lang="en-GB" dirty="0" err="1"/>
              <a:t>tabla</a:t>
            </a:r>
            <a:r>
              <a:rPr lang="en-GB" dirty="0"/>
              <a:t> or practising traditional handicrafts such as batik or weaving. </a:t>
            </a:r>
          </a:p>
          <a:p>
            <a:r>
              <a:rPr lang="en-GB" dirty="0"/>
              <a:t>These activities can help improve cognitive function and delay the onset of neurodegenerative diseases.</a:t>
            </a:r>
          </a:p>
        </p:txBody>
      </p:sp>
      <p:sp>
        <p:nvSpPr>
          <p:cNvPr id="4" name="Slide Number Placeholder 3"/>
          <p:cNvSpPr>
            <a:spLocks noGrp="1"/>
          </p:cNvSpPr>
          <p:nvPr>
            <p:ph type="sldNum" sz="quarter" idx="5"/>
          </p:nvPr>
        </p:nvSpPr>
        <p:spPr/>
        <p:txBody>
          <a:bodyPr/>
          <a:lstStyle/>
          <a:p>
            <a:fld id="{C8054EF4-7D90-9549-9545-B98BE5BE8DF2}" type="slidenum">
              <a:rPr lang="en-GB" smtClean="0"/>
              <a:t>42</a:t>
            </a:fld>
            <a:endParaRPr lang="en-GB"/>
          </a:p>
        </p:txBody>
      </p:sp>
    </p:spTree>
    <p:extLst>
      <p:ext uri="{BB962C8B-B14F-4D97-AF65-F5344CB8AC3E}">
        <p14:creationId xmlns:p14="http://schemas.microsoft.com/office/powerpoint/2010/main" val="1988941215"/>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CY" dirty="0"/>
          </a:p>
        </p:txBody>
      </p:sp>
      <p:sp>
        <p:nvSpPr>
          <p:cNvPr id="4" name="Θέση αριθμού διαφάνειας 3"/>
          <p:cNvSpPr>
            <a:spLocks noGrp="1"/>
          </p:cNvSpPr>
          <p:nvPr>
            <p:ph type="sldNum" sz="quarter" idx="5"/>
          </p:nvPr>
        </p:nvSpPr>
        <p:spPr/>
        <p:txBody>
          <a:bodyPr/>
          <a:lstStyle/>
          <a:p>
            <a:fld id="{6791E66C-68D2-42D9-B514-3392695D4425}" type="slidenum">
              <a:rPr lang="el-CY" smtClean="0"/>
              <a:t>43</a:t>
            </a:fld>
            <a:endParaRPr lang="el-CY"/>
          </a:p>
        </p:txBody>
      </p:sp>
    </p:spTree>
    <p:extLst>
      <p:ext uri="{BB962C8B-B14F-4D97-AF65-F5344CB8AC3E}">
        <p14:creationId xmlns:p14="http://schemas.microsoft.com/office/powerpoint/2010/main" val="806431353"/>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C8054EF4-7D90-9549-9545-B98BE5BE8DF2}" type="slidenum">
              <a:rPr lang="en-GB" smtClean="0"/>
              <a:t>46</a:t>
            </a:fld>
            <a:endParaRPr lang="en-GB"/>
          </a:p>
        </p:txBody>
      </p:sp>
    </p:spTree>
    <p:extLst>
      <p:ext uri="{BB962C8B-B14F-4D97-AF65-F5344CB8AC3E}">
        <p14:creationId xmlns:p14="http://schemas.microsoft.com/office/powerpoint/2010/main" val="32670643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6</a:t>
            </a:fld>
            <a:endParaRPr lang="en-GB"/>
          </a:p>
        </p:txBody>
      </p:sp>
    </p:spTree>
    <p:extLst>
      <p:ext uri="{BB962C8B-B14F-4D97-AF65-F5344CB8AC3E}">
        <p14:creationId xmlns:p14="http://schemas.microsoft.com/office/powerpoint/2010/main" val="16038332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kern="100" dirty="0">
                <a:effectLst/>
                <a:latin typeface="Calibri" panose="020F0502020204030204" pitchFamily="34" charset="0"/>
                <a:ea typeface="Calibri" panose="020F0502020204030204" pitchFamily="34" charset="0"/>
                <a:cs typeface="Times New Roman" panose="02020603050405020304" pitchFamily="18" charset="0"/>
              </a:rPr>
              <a:t> </a:t>
            </a:r>
            <a:endParaRPr lang="en-CY" sz="1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800" kern="100" dirty="0">
                <a:effectLst/>
                <a:latin typeface="Calibri" panose="020F0502020204030204" pitchFamily="34" charset="0"/>
                <a:ea typeface="Calibri" panose="020F0502020204030204" pitchFamily="34" charset="0"/>
                <a:cs typeface="Times New Roman" panose="02020603050405020304" pitchFamily="18" charset="0"/>
              </a:rPr>
              <a:t>The study of successful ageing is important in psychology for several reasons:</a:t>
            </a:r>
            <a:endParaRPr lang="en-CY" sz="1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800" kern="100" dirty="0">
                <a:effectLst/>
                <a:latin typeface="Calibri" panose="020F0502020204030204" pitchFamily="34" charset="0"/>
                <a:ea typeface="Calibri" panose="020F0502020204030204" pitchFamily="34" charset="0"/>
                <a:cs typeface="Times New Roman" panose="02020603050405020304" pitchFamily="18" charset="0"/>
              </a:rPr>
              <a:t>Enhancing Quality of Life: Understanding the factors that contribute to successful ageing can help individuals and society create environments and interventions that promote well-being, satisfaction, and high quality of life in older adults.</a:t>
            </a:r>
            <a:endParaRPr lang="en-CY" sz="1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800" kern="100" dirty="0">
                <a:effectLst/>
                <a:latin typeface="Calibri" panose="020F0502020204030204" pitchFamily="34" charset="0"/>
                <a:ea typeface="Calibri" panose="020F0502020204030204" pitchFamily="34" charset="0"/>
                <a:cs typeface="Times New Roman" panose="02020603050405020304" pitchFamily="18" charset="0"/>
              </a:rPr>
              <a:t>Promoting Mental Health: Successful ageing emphasizes psychological well-being, resilience, and positive attitudes towards ageing. By focusing on psychological factors such as coping strategies, personal growth, and social support, psychology can contribute to maintaining and improving mental health in older adults.</a:t>
            </a:r>
            <a:endParaRPr lang="en-CY" sz="1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800" kern="100" dirty="0">
                <a:effectLst/>
                <a:latin typeface="Calibri" panose="020F0502020204030204" pitchFamily="34" charset="0"/>
                <a:ea typeface="Calibri" panose="020F0502020204030204" pitchFamily="34" charset="0"/>
                <a:cs typeface="Times New Roman" panose="02020603050405020304" pitchFamily="18" charset="0"/>
              </a:rPr>
              <a:t>Informing Interventions and Programs: Psychology plays a crucial role in designing and implementing interventions and programs that support successful ageing. By using evidence-based practices, psychologists can develop strategies to enhance physical health, cognitive function, and social engagement in older adults.</a:t>
            </a:r>
            <a:endParaRPr lang="en-CY" sz="1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800" kern="100" dirty="0">
                <a:effectLst/>
                <a:latin typeface="Calibri" panose="020F0502020204030204" pitchFamily="34" charset="0"/>
                <a:ea typeface="Calibri" panose="020F0502020204030204" pitchFamily="34" charset="0"/>
                <a:cs typeface="Times New Roman" panose="02020603050405020304" pitchFamily="18" charset="0"/>
              </a:rPr>
              <a:t>Addressing Ageism and Stereotypes: The study of successful ageing challenges negative stereotypes and ageism by highlighting the potential, contributions, and capabilities of older adults. Psychology can contribute to changing societal attitudes and promoting positive perceptions of ageing.</a:t>
            </a:r>
            <a:endParaRPr lang="en-CY" sz="1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800" kern="100" dirty="0">
                <a:effectLst/>
                <a:latin typeface="Calibri" panose="020F0502020204030204" pitchFamily="34" charset="0"/>
                <a:ea typeface="Calibri" panose="020F0502020204030204" pitchFamily="34" charset="0"/>
                <a:cs typeface="Times New Roman" panose="02020603050405020304" pitchFamily="18" charset="0"/>
              </a:rPr>
              <a:t>Understanding Individual Differences: Successful aging recognizes the diversity and uniqueness of individuals' experiences in later life. Psychology provides insights into the individual factors, such as personality traits, resilience, and coping mechanisms, that influence successful ageing trajectories.</a:t>
            </a:r>
            <a:endParaRPr lang="en-CY" sz="1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800" kern="100" dirty="0">
                <a:effectLst/>
                <a:latin typeface="Calibri" panose="020F0502020204030204" pitchFamily="34" charset="0"/>
                <a:ea typeface="Calibri" panose="020F0502020204030204" pitchFamily="34" charset="0"/>
                <a:cs typeface="Times New Roman" panose="02020603050405020304" pitchFamily="18" charset="0"/>
              </a:rPr>
              <a:t>Informing Policy and Practice: Psychology research on successful ageing provides valuable knowledge for policymakers, healthcare professionals, and practitioners working with older adults. It helps shape policies, services, and interventions that cater to the specific needs and strengths of older individuals.</a:t>
            </a:r>
            <a:endParaRPr lang="en-CY" sz="1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800" kern="100" dirty="0">
                <a:effectLst/>
                <a:latin typeface="Calibri" panose="020F0502020204030204" pitchFamily="34" charset="0"/>
                <a:ea typeface="Calibri" panose="020F0502020204030204" pitchFamily="34" charset="0"/>
                <a:cs typeface="Times New Roman" panose="02020603050405020304" pitchFamily="18" charset="0"/>
              </a:rPr>
              <a:t>Overall, studying successful ageing in psychology helps create a more comprehensive understanding of the ageing process and supports individuals and society in fostering well-being, resilience, and positive ageing experiences.</a:t>
            </a:r>
            <a:endParaRPr lang="en-CY"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7</a:t>
            </a:fld>
            <a:endParaRPr lang="en-GB"/>
          </a:p>
        </p:txBody>
      </p:sp>
    </p:spTree>
    <p:extLst>
      <p:ext uri="{BB962C8B-B14F-4D97-AF65-F5344CB8AC3E}">
        <p14:creationId xmlns:p14="http://schemas.microsoft.com/office/powerpoint/2010/main" val="6068644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CY" sz="1200" kern="100" dirty="0">
              <a:effectLst/>
              <a:latin typeface="+mn-lt"/>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8</a:t>
            </a:fld>
            <a:endParaRPr lang="en-GB"/>
          </a:p>
        </p:txBody>
      </p:sp>
    </p:spTree>
    <p:extLst>
      <p:ext uri="{BB962C8B-B14F-4D97-AF65-F5344CB8AC3E}">
        <p14:creationId xmlns:p14="http://schemas.microsoft.com/office/powerpoint/2010/main" val="37447701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t>The first component</a:t>
            </a:r>
            <a:r>
              <a:rPr lang="en-GB" dirty="0"/>
              <a:t>, avoidance of disease and disability, emphasises the importance of maintaining physical health and preventing chronic health conditions. </a:t>
            </a:r>
          </a:p>
          <a:p>
            <a:r>
              <a:rPr lang="en-GB" dirty="0"/>
              <a:t>This involves engaging in behaviours such as exercising regularly, eating a healthy diet, and managing chronic health conditions such as diabetes and hypertension.</a:t>
            </a:r>
          </a:p>
          <a:p>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200" kern="100" dirty="0">
                <a:effectLst/>
                <a:latin typeface="Calibri" panose="020F0502020204030204" pitchFamily="34" charset="0"/>
                <a:ea typeface="Calibri" panose="020F0502020204030204" pitchFamily="34" charset="0"/>
                <a:cs typeface="Times New Roman" panose="02020603050405020304" pitchFamily="18" charset="0"/>
              </a:rPr>
              <a:t>Successful ageing involves the absence or effective management of chronic diseases, disabilities, and physical impairments.</a:t>
            </a:r>
            <a:endParaRPr lang="en-CY" sz="12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200" kern="100" dirty="0">
                <a:effectLst/>
                <a:latin typeface="Calibri" panose="020F0502020204030204" pitchFamily="34" charset="0"/>
                <a:ea typeface="Calibri" panose="020F0502020204030204" pitchFamily="34" charset="0"/>
                <a:cs typeface="Times New Roman" panose="02020603050405020304" pitchFamily="18" charset="0"/>
              </a:rPr>
              <a:t>It emphasises the importance of maintaining good health, preventing illness, and managing existing conditions to minimise their impact on daily functioning.</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00" dirty="0">
                <a:effectLst/>
                <a:latin typeface="Calibri" panose="020F0502020204030204" pitchFamily="34" charset="0"/>
                <a:ea typeface="Calibri" panose="020F0502020204030204" pitchFamily="34" charset="0"/>
                <a:cs typeface="Times New Roman" panose="02020603050405020304" pitchFamily="18" charset="0"/>
              </a:rPr>
              <a:t>Let us consider an example: </a:t>
            </a:r>
            <a:r>
              <a:rPr lang="en-GB" dirty="0"/>
              <a:t>Kamala, a 60-year-old woman from Sri Lanka, takes steps to avoid disease and disability. She follows a traditional Sri Lankan diet rich in fruits, vegetables, and spices known for their health benefits. Kamala regularly practices yoga and meditation, which are popular activities for physical and mental well-being in Sri Lanka. She also attends health camps organised in her community, where she receives regular check-ups and health education to prevent common diseases such as diabetes and hypertension.</a:t>
            </a:r>
            <a:r>
              <a:rPr lang="en-CY" dirty="0"/>
              <a:t> </a:t>
            </a:r>
            <a:endParaRPr lang="en-GB" dirty="0"/>
          </a:p>
          <a:p>
            <a:endParaRPr lang="en-CY" sz="12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9</a:t>
            </a:fld>
            <a:endParaRPr lang="en-GB"/>
          </a:p>
        </p:txBody>
      </p:sp>
    </p:spTree>
    <p:extLst>
      <p:ext uri="{BB962C8B-B14F-4D97-AF65-F5344CB8AC3E}">
        <p14:creationId xmlns:p14="http://schemas.microsoft.com/office/powerpoint/2010/main" val="18812112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kern="100" dirty="0">
                <a:effectLst/>
                <a:latin typeface="Calibri" panose="020F0502020204030204" pitchFamily="34" charset="0"/>
                <a:ea typeface="Calibri" panose="020F0502020204030204" pitchFamily="34" charset="0"/>
                <a:cs typeface="Times New Roman" panose="02020603050405020304" pitchFamily="18" charset="0"/>
              </a:rPr>
              <a:t>The second component of Rowes and </a:t>
            </a:r>
            <a:r>
              <a:rPr lang="en-GB" sz="1800" kern="100" dirty="0" err="1">
                <a:effectLst/>
                <a:latin typeface="Calibri" panose="020F0502020204030204" pitchFamily="34" charset="0"/>
                <a:ea typeface="Calibri" panose="020F0502020204030204" pitchFamily="34" charset="0"/>
                <a:cs typeface="Times New Roman" panose="02020603050405020304" pitchFamily="18" charset="0"/>
              </a:rPr>
              <a:t>Kahns</a:t>
            </a: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 model of successful aging is</a:t>
            </a:r>
          </a:p>
          <a:p>
            <a:r>
              <a:rPr lang="en-GB" sz="1800" kern="100" dirty="0">
                <a:effectLst/>
                <a:latin typeface="Calibri" panose="020F0502020204030204" pitchFamily="34" charset="0"/>
                <a:ea typeface="Calibri" panose="020F0502020204030204" pitchFamily="34" charset="0"/>
                <a:cs typeface="Times New Roman" panose="02020603050405020304" pitchFamily="18" charset="0"/>
              </a:rPr>
              <a:t>Maintenance of High Cognitive and Physical Functioning:</a:t>
            </a:r>
            <a:endParaRPr lang="en-CY" sz="1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800" kern="100" dirty="0">
                <a:effectLst/>
                <a:latin typeface="Calibri" panose="020F0502020204030204" pitchFamily="34" charset="0"/>
                <a:ea typeface="Calibri" panose="020F0502020204030204" pitchFamily="34" charset="0"/>
                <a:cs typeface="Times New Roman" panose="02020603050405020304" pitchFamily="18" charset="0"/>
              </a:rPr>
              <a:t>Successful aging involves preserving and optimizing cognitive abilities, such as memory, attention, and problem-solving skills.</a:t>
            </a:r>
            <a:endParaRPr lang="en-CY" sz="1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800" kern="100" dirty="0">
                <a:effectLst/>
                <a:latin typeface="Calibri" panose="020F0502020204030204" pitchFamily="34" charset="0"/>
                <a:ea typeface="Calibri" panose="020F0502020204030204" pitchFamily="34" charset="0"/>
                <a:cs typeface="Times New Roman" panose="02020603050405020304" pitchFamily="18" charset="0"/>
              </a:rPr>
              <a:t>It emphasizes maintaining physical health and functional abilities, including mobility, strength, and flexibility.</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4000" dirty="0"/>
              <a:t>Maintaining physical health is crucial to successful aging. </a:t>
            </a:r>
            <a:r>
              <a:rPr lang="en-US" sz="4000" dirty="0"/>
              <a:t>As people age, they may experience chronic health conditions, such as diabetes, heart disease, and arthritis. These conditions can impact mobility, limit physical activity, and increase the risk of falls. By promoting physical activity, a healthy diet, and regular check-ups, older adults can manage these conditions and maintain their physical health.</a:t>
            </a:r>
            <a:r>
              <a:rPr lang="en-GB" sz="7200" dirty="0"/>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7200" dirty="0"/>
              <a:t>Similarly, cognitive health is another important aspect of successful aging. </a:t>
            </a:r>
            <a:r>
              <a:rPr lang="en-US" sz="7200" dirty="0"/>
              <a:t>As people age, they may experience cognitive changes, such as memory loss, slower processing speed, and difficulty multitasking. However, cognitive decline is not inevitable. By engaging in mentally stimulating activities, such as reading, playing games, and learning new skills, older adults can maintain their cognitive abilities and prevent cognitive decline.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7200" dirty="0"/>
              <a:t>Here is an example: </a:t>
            </a:r>
            <a:r>
              <a:rPr lang="en-GB" sz="9600" dirty="0"/>
              <a:t>Ravi, a 70-year-old man living in Sri Lanka, actively engages in activities to maintain his cognitive and physical abilities. He participates in local cultural and religious events, which involve memory-intensive rituals and traditions. Ravi also practices traditional Sri Lankan martial arts, such as </a:t>
            </a:r>
            <a:r>
              <a:rPr lang="en-GB" sz="9600" dirty="0" err="1"/>
              <a:t>Angampora</a:t>
            </a:r>
            <a:r>
              <a:rPr lang="en-GB" sz="9600" dirty="0"/>
              <a:t> or </a:t>
            </a:r>
            <a:r>
              <a:rPr lang="en-GB" sz="9600" dirty="0" err="1"/>
              <a:t>Kalaripayattu</a:t>
            </a:r>
            <a:r>
              <a:rPr lang="en-GB" sz="9600" dirty="0"/>
              <a:t>, which require physical strength, flexibility, and mental focus. By engaging in these cultural and physical activities, Ravi aims to maintain his cognitive and physical well-being.</a:t>
            </a:r>
            <a:r>
              <a:rPr lang="en-CY" sz="9600" dirty="0"/>
              <a:t> </a:t>
            </a:r>
            <a:endParaRPr lang="en-GB" sz="96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7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4000" dirty="0"/>
          </a:p>
          <a:p>
            <a:endParaRPr lang="en-CY"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10</a:t>
            </a:fld>
            <a:endParaRPr lang="en-GB"/>
          </a:p>
        </p:txBody>
      </p:sp>
    </p:spTree>
    <p:extLst>
      <p:ext uri="{BB962C8B-B14F-4D97-AF65-F5344CB8AC3E}">
        <p14:creationId xmlns:p14="http://schemas.microsoft.com/office/powerpoint/2010/main" val="6599583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3179D-E8E9-E3EA-35D5-600D208EC14B}"/>
              </a:ext>
            </a:extLst>
          </p:cNvPr>
          <p:cNvSpPr>
            <a:spLocks noGrp="1"/>
          </p:cNvSpPr>
          <p:nvPr>
            <p:ph type="ctrTitle"/>
          </p:nvPr>
        </p:nvSpPr>
        <p:spPr>
          <a:xfrm>
            <a:off x="1524000" y="1122363"/>
            <a:ext cx="9144000" cy="2387600"/>
          </a:xfrm>
        </p:spPr>
        <p:txBody>
          <a:bodyPr anchor="b"/>
          <a:lstStyle>
            <a:lvl1pPr algn="ctr">
              <a:defRPr sz="6000">
                <a:solidFill>
                  <a:srgbClr val="7030A0"/>
                </a:solidFill>
              </a:defRPr>
            </a:lvl1pPr>
          </a:lstStyle>
          <a:p>
            <a:r>
              <a:rPr lang="en-GB"/>
              <a:t>Click to edit Master title style</a:t>
            </a:r>
            <a:endParaRPr lang="en-SE"/>
          </a:p>
        </p:txBody>
      </p:sp>
      <p:sp>
        <p:nvSpPr>
          <p:cNvPr id="3" name="Subtitle 2">
            <a:extLst>
              <a:ext uri="{FF2B5EF4-FFF2-40B4-BE49-F238E27FC236}">
                <a16:creationId xmlns:a16="http://schemas.microsoft.com/office/drawing/2014/main" id="{75B89B85-DB29-8CD7-3AAE-0C7D8A02ACA4}"/>
              </a:ext>
            </a:extLst>
          </p:cNvPr>
          <p:cNvSpPr>
            <a:spLocks noGrp="1"/>
          </p:cNvSpPr>
          <p:nvPr>
            <p:ph type="subTitle" idx="1"/>
          </p:nvPr>
        </p:nvSpPr>
        <p:spPr>
          <a:xfrm>
            <a:off x="1524000" y="3602038"/>
            <a:ext cx="9144000" cy="1655762"/>
          </a:xfrm>
        </p:spPr>
        <p:txBody>
          <a:bodyPr/>
          <a:lstStyle>
            <a:lvl1pPr marL="0" indent="0" algn="ctr">
              <a:buNone/>
              <a:defRPr sz="2400">
                <a:solidFill>
                  <a:srgbClr val="002060"/>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SE"/>
          </a:p>
        </p:txBody>
      </p:sp>
    </p:spTree>
    <p:extLst>
      <p:ext uri="{BB962C8B-B14F-4D97-AF65-F5344CB8AC3E}">
        <p14:creationId xmlns:p14="http://schemas.microsoft.com/office/powerpoint/2010/main" val="1845764945"/>
      </p:ext>
    </p:extLst>
  </p:cSld>
  <p:clrMapOvr>
    <a:masterClrMapping/>
  </p:clrMapOvr>
  <mc:AlternateContent xmlns:mc="http://schemas.openxmlformats.org/markup-compatibility/2006" xmlns:p14="http://schemas.microsoft.com/office/powerpoint/2010/main">
    <mc:Choice Requires="p14">
      <p:transition spd="slow" p14:dur="2000" advClick="0" advTm="0"/>
    </mc:Choice>
    <mc:Fallback xmlns="">
      <p:transition spd="slow" advClick="0" advTm="0"/>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7307A5-4DC7-1BEC-3FDB-979134770DC9}"/>
              </a:ext>
            </a:extLst>
          </p:cNvPr>
          <p:cNvSpPr>
            <a:spLocks noGrp="1"/>
          </p:cNvSpPr>
          <p:nvPr>
            <p:ph type="title"/>
          </p:nvPr>
        </p:nvSpPr>
        <p:spPr/>
        <p:txBody>
          <a:bodyPr/>
          <a:lstStyle/>
          <a:p>
            <a:r>
              <a:rPr lang="en-GB"/>
              <a:t>Click to edit Master title style</a:t>
            </a:r>
            <a:endParaRPr lang="en-SE"/>
          </a:p>
        </p:txBody>
      </p:sp>
      <p:sp>
        <p:nvSpPr>
          <p:cNvPr id="3" name="Vertical Text Placeholder 2">
            <a:extLst>
              <a:ext uri="{FF2B5EF4-FFF2-40B4-BE49-F238E27FC236}">
                <a16:creationId xmlns:a16="http://schemas.microsoft.com/office/drawing/2014/main" id="{8D4E0F90-C813-648E-2596-CCCDB1834445}"/>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sp>
        <p:nvSpPr>
          <p:cNvPr id="4" name="Date Placeholder 3">
            <a:extLst>
              <a:ext uri="{FF2B5EF4-FFF2-40B4-BE49-F238E27FC236}">
                <a16:creationId xmlns:a16="http://schemas.microsoft.com/office/drawing/2014/main" id="{927869CE-9132-EE61-FA52-BA7AD4776A40}"/>
              </a:ext>
            </a:extLst>
          </p:cNvPr>
          <p:cNvSpPr>
            <a:spLocks noGrp="1"/>
          </p:cNvSpPr>
          <p:nvPr>
            <p:ph type="dt" sz="half" idx="10"/>
          </p:nvPr>
        </p:nvSpPr>
        <p:spPr>
          <a:xfrm>
            <a:off x="838200" y="6356350"/>
            <a:ext cx="2743200" cy="365125"/>
          </a:xfrm>
          <a:prstGeom prst="rect">
            <a:avLst/>
          </a:prstGeom>
        </p:spPr>
        <p:txBody>
          <a:bodyPr/>
          <a:lstStyle/>
          <a:p>
            <a:fld id="{5706EFCD-9E10-D444-B141-9B23EA676C6C}" type="datetimeFigureOut">
              <a:rPr lang="en-SE" smtClean="0"/>
              <a:t>11/9/23</a:t>
            </a:fld>
            <a:endParaRPr lang="en-SE"/>
          </a:p>
        </p:txBody>
      </p:sp>
      <p:sp>
        <p:nvSpPr>
          <p:cNvPr id="5" name="Footer Placeholder 4">
            <a:extLst>
              <a:ext uri="{FF2B5EF4-FFF2-40B4-BE49-F238E27FC236}">
                <a16:creationId xmlns:a16="http://schemas.microsoft.com/office/drawing/2014/main" id="{426063DB-CC34-9C76-201D-9521D56A93F8}"/>
              </a:ext>
            </a:extLst>
          </p:cNvPr>
          <p:cNvSpPr>
            <a:spLocks noGrp="1"/>
          </p:cNvSpPr>
          <p:nvPr>
            <p:ph type="ftr" sz="quarter" idx="11"/>
          </p:nvPr>
        </p:nvSpPr>
        <p:spPr>
          <a:xfrm>
            <a:off x="4038600" y="6356350"/>
            <a:ext cx="4114800" cy="365125"/>
          </a:xfrm>
          <a:prstGeom prst="rect">
            <a:avLst/>
          </a:prstGeom>
        </p:spPr>
        <p:txBody>
          <a:bodyPr/>
          <a:lstStyle/>
          <a:p>
            <a:endParaRPr lang="en-SE"/>
          </a:p>
        </p:txBody>
      </p:sp>
      <p:sp>
        <p:nvSpPr>
          <p:cNvPr id="6" name="Slide Number Placeholder 5">
            <a:extLst>
              <a:ext uri="{FF2B5EF4-FFF2-40B4-BE49-F238E27FC236}">
                <a16:creationId xmlns:a16="http://schemas.microsoft.com/office/drawing/2014/main" id="{408370E2-DD8D-4EB9-D006-29F9ABCEB149}"/>
              </a:ext>
            </a:extLst>
          </p:cNvPr>
          <p:cNvSpPr>
            <a:spLocks noGrp="1"/>
          </p:cNvSpPr>
          <p:nvPr>
            <p:ph type="sldNum" sz="quarter" idx="12"/>
          </p:nvPr>
        </p:nvSpPr>
        <p:spPr>
          <a:xfrm>
            <a:off x="8610600" y="6356350"/>
            <a:ext cx="2743200" cy="365125"/>
          </a:xfrm>
          <a:prstGeom prst="rect">
            <a:avLst/>
          </a:prstGeom>
        </p:spPr>
        <p:txBody>
          <a:bodyPr/>
          <a:lstStyle/>
          <a:p>
            <a:fld id="{316871F5-4C52-B64A-ACD4-0F293C289581}" type="slidenum">
              <a:rPr lang="en-SE" smtClean="0"/>
              <a:t>‹#›</a:t>
            </a:fld>
            <a:endParaRPr lang="en-SE"/>
          </a:p>
        </p:txBody>
      </p:sp>
    </p:spTree>
    <p:extLst>
      <p:ext uri="{BB962C8B-B14F-4D97-AF65-F5344CB8AC3E}">
        <p14:creationId xmlns:p14="http://schemas.microsoft.com/office/powerpoint/2010/main" val="3382965977"/>
      </p:ext>
    </p:extLst>
  </p:cSld>
  <p:clrMapOvr>
    <a:masterClrMapping/>
  </p:clrMapOvr>
  <mc:AlternateContent xmlns:mc="http://schemas.openxmlformats.org/markup-compatibility/2006" xmlns:p14="http://schemas.microsoft.com/office/powerpoint/2010/main">
    <mc:Choice Requires="p14">
      <p:transition spd="slow" p14:dur="2000" advClick="0" advTm="0"/>
    </mc:Choice>
    <mc:Fallback xmlns="">
      <p:transition spd="slow" advClick="0" advTm="0"/>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9787589-EAF7-7FD7-F2EC-6EBA2A3283E4}"/>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SE"/>
          </a:p>
        </p:txBody>
      </p:sp>
      <p:sp>
        <p:nvSpPr>
          <p:cNvPr id="3" name="Vertical Text Placeholder 2">
            <a:extLst>
              <a:ext uri="{FF2B5EF4-FFF2-40B4-BE49-F238E27FC236}">
                <a16:creationId xmlns:a16="http://schemas.microsoft.com/office/drawing/2014/main" id="{98F28D9D-9C67-F350-392F-B149C9094345}"/>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sp>
        <p:nvSpPr>
          <p:cNvPr id="4" name="Date Placeholder 3">
            <a:extLst>
              <a:ext uri="{FF2B5EF4-FFF2-40B4-BE49-F238E27FC236}">
                <a16:creationId xmlns:a16="http://schemas.microsoft.com/office/drawing/2014/main" id="{8D2DD0BF-8FCE-1370-F91F-8098E20D0D50}"/>
              </a:ext>
            </a:extLst>
          </p:cNvPr>
          <p:cNvSpPr>
            <a:spLocks noGrp="1"/>
          </p:cNvSpPr>
          <p:nvPr>
            <p:ph type="dt" sz="half" idx="10"/>
          </p:nvPr>
        </p:nvSpPr>
        <p:spPr>
          <a:xfrm>
            <a:off x="838200" y="6356350"/>
            <a:ext cx="2743200" cy="365125"/>
          </a:xfrm>
          <a:prstGeom prst="rect">
            <a:avLst/>
          </a:prstGeom>
        </p:spPr>
        <p:txBody>
          <a:bodyPr/>
          <a:lstStyle/>
          <a:p>
            <a:fld id="{5706EFCD-9E10-D444-B141-9B23EA676C6C}" type="datetimeFigureOut">
              <a:rPr lang="en-SE" smtClean="0"/>
              <a:t>11/9/23</a:t>
            </a:fld>
            <a:endParaRPr lang="en-SE"/>
          </a:p>
        </p:txBody>
      </p:sp>
      <p:sp>
        <p:nvSpPr>
          <p:cNvPr id="5" name="Footer Placeholder 4">
            <a:extLst>
              <a:ext uri="{FF2B5EF4-FFF2-40B4-BE49-F238E27FC236}">
                <a16:creationId xmlns:a16="http://schemas.microsoft.com/office/drawing/2014/main" id="{84033D41-00BB-F0AC-11EF-165F08B4ADBE}"/>
              </a:ext>
            </a:extLst>
          </p:cNvPr>
          <p:cNvSpPr>
            <a:spLocks noGrp="1"/>
          </p:cNvSpPr>
          <p:nvPr>
            <p:ph type="ftr" sz="quarter" idx="11"/>
          </p:nvPr>
        </p:nvSpPr>
        <p:spPr>
          <a:xfrm>
            <a:off x="4038600" y="6356350"/>
            <a:ext cx="4114800" cy="365125"/>
          </a:xfrm>
          <a:prstGeom prst="rect">
            <a:avLst/>
          </a:prstGeom>
        </p:spPr>
        <p:txBody>
          <a:bodyPr/>
          <a:lstStyle/>
          <a:p>
            <a:endParaRPr lang="en-SE"/>
          </a:p>
        </p:txBody>
      </p:sp>
      <p:sp>
        <p:nvSpPr>
          <p:cNvPr id="6" name="Slide Number Placeholder 5">
            <a:extLst>
              <a:ext uri="{FF2B5EF4-FFF2-40B4-BE49-F238E27FC236}">
                <a16:creationId xmlns:a16="http://schemas.microsoft.com/office/drawing/2014/main" id="{6344EC5C-F93C-2349-D975-91319D085E64}"/>
              </a:ext>
            </a:extLst>
          </p:cNvPr>
          <p:cNvSpPr>
            <a:spLocks noGrp="1"/>
          </p:cNvSpPr>
          <p:nvPr>
            <p:ph type="sldNum" sz="quarter" idx="12"/>
          </p:nvPr>
        </p:nvSpPr>
        <p:spPr>
          <a:xfrm>
            <a:off x="8610600" y="6356350"/>
            <a:ext cx="2743200" cy="365125"/>
          </a:xfrm>
          <a:prstGeom prst="rect">
            <a:avLst/>
          </a:prstGeom>
        </p:spPr>
        <p:txBody>
          <a:bodyPr/>
          <a:lstStyle/>
          <a:p>
            <a:fld id="{316871F5-4C52-B64A-ACD4-0F293C289581}" type="slidenum">
              <a:rPr lang="en-SE" smtClean="0"/>
              <a:t>‹#›</a:t>
            </a:fld>
            <a:endParaRPr lang="en-SE"/>
          </a:p>
        </p:txBody>
      </p:sp>
    </p:spTree>
    <p:extLst>
      <p:ext uri="{BB962C8B-B14F-4D97-AF65-F5344CB8AC3E}">
        <p14:creationId xmlns:p14="http://schemas.microsoft.com/office/powerpoint/2010/main" val="2920510800"/>
      </p:ext>
    </p:extLst>
  </p:cSld>
  <p:clrMapOvr>
    <a:masterClrMapping/>
  </p:clrMapOvr>
  <mc:AlternateContent xmlns:mc="http://schemas.openxmlformats.org/markup-compatibility/2006" xmlns:p14="http://schemas.microsoft.com/office/powerpoint/2010/main">
    <mc:Choice Requires="p14">
      <p:transition spd="slow" p14:dur="2000" advClick="0" advTm="0"/>
    </mc:Choice>
    <mc:Fallback xmlns="">
      <p:transition spd="slow" advClick="0" advTm="0"/>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84F669-B068-836D-61D4-2A4838C78116}"/>
              </a:ext>
            </a:extLst>
          </p:cNvPr>
          <p:cNvSpPr>
            <a:spLocks noGrp="1"/>
          </p:cNvSpPr>
          <p:nvPr>
            <p:ph type="title"/>
          </p:nvPr>
        </p:nvSpPr>
        <p:spPr>
          <a:xfrm>
            <a:off x="838200" y="365125"/>
            <a:ext cx="10515600" cy="874395"/>
          </a:xfrm>
        </p:spPr>
        <p:txBody>
          <a:bodyPr>
            <a:normAutofit/>
          </a:bodyPr>
          <a:lstStyle>
            <a:lvl1pPr>
              <a:defRPr sz="4000">
                <a:solidFill>
                  <a:srgbClr val="7030A0"/>
                </a:solidFill>
              </a:defRPr>
            </a:lvl1pPr>
          </a:lstStyle>
          <a:p>
            <a:r>
              <a:rPr lang="en-GB" dirty="0"/>
              <a:t>Click to edit Master title style</a:t>
            </a:r>
            <a:endParaRPr lang="en-SE"/>
          </a:p>
        </p:txBody>
      </p:sp>
      <p:sp>
        <p:nvSpPr>
          <p:cNvPr id="3" name="Content Placeholder 2">
            <a:extLst>
              <a:ext uri="{FF2B5EF4-FFF2-40B4-BE49-F238E27FC236}">
                <a16:creationId xmlns:a16="http://schemas.microsoft.com/office/drawing/2014/main" id="{5F185C74-0254-0336-1B45-B061659A5D01}"/>
              </a:ext>
            </a:extLst>
          </p:cNvPr>
          <p:cNvSpPr>
            <a:spLocks noGrp="1"/>
          </p:cNvSpPr>
          <p:nvPr>
            <p:ph idx="1"/>
          </p:nvPr>
        </p:nvSpPr>
        <p:spPr>
          <a:xfrm>
            <a:off x="838200" y="1371600"/>
            <a:ext cx="10515600" cy="4805363"/>
          </a:xfrm>
        </p:spPr>
        <p:txBody>
          <a:bodyPr/>
          <a:lstStyle>
            <a:lvl1pPr>
              <a:defRPr sz="2700"/>
            </a:lvl1pPr>
            <a:lvl2pPr>
              <a:defRPr sz="2500"/>
            </a:lvl2pPr>
            <a:lvl3pPr>
              <a:defRPr sz="2400"/>
            </a:lvl3pPr>
            <a:lvl4pPr>
              <a:defRPr sz="2200"/>
            </a:lvl4pPr>
            <a:lvl5pPr>
              <a:defRPr sz="2200"/>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a:p>
        </p:txBody>
      </p:sp>
    </p:spTree>
    <p:extLst>
      <p:ext uri="{BB962C8B-B14F-4D97-AF65-F5344CB8AC3E}">
        <p14:creationId xmlns:p14="http://schemas.microsoft.com/office/powerpoint/2010/main" val="3250598647"/>
      </p:ext>
    </p:extLst>
  </p:cSld>
  <p:clrMapOvr>
    <a:masterClrMapping/>
  </p:clrMapOvr>
  <mc:AlternateContent xmlns:mc="http://schemas.openxmlformats.org/markup-compatibility/2006" xmlns:p14="http://schemas.microsoft.com/office/powerpoint/2010/main">
    <mc:Choice Requires="p14">
      <p:transition spd="slow" p14:dur="2000" advClick="0" advTm="0"/>
    </mc:Choice>
    <mc:Fallback xmlns="">
      <p:transition spd="slow" advClick="0" advTm="0"/>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DB3096-5530-0861-0508-3A56D9D70718}"/>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SE"/>
          </a:p>
        </p:txBody>
      </p:sp>
      <p:sp>
        <p:nvSpPr>
          <p:cNvPr id="3" name="Text Placeholder 2">
            <a:extLst>
              <a:ext uri="{FF2B5EF4-FFF2-40B4-BE49-F238E27FC236}">
                <a16:creationId xmlns:a16="http://schemas.microsoft.com/office/drawing/2014/main" id="{419DF0C6-F634-D4EC-8A3D-15565EF7ACE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Tree>
    <p:extLst>
      <p:ext uri="{BB962C8B-B14F-4D97-AF65-F5344CB8AC3E}">
        <p14:creationId xmlns:p14="http://schemas.microsoft.com/office/powerpoint/2010/main" val="384711813"/>
      </p:ext>
    </p:extLst>
  </p:cSld>
  <p:clrMapOvr>
    <a:masterClrMapping/>
  </p:clrMapOvr>
  <mc:AlternateContent xmlns:mc="http://schemas.openxmlformats.org/markup-compatibility/2006" xmlns:p14="http://schemas.microsoft.com/office/powerpoint/2010/main">
    <mc:Choice Requires="p14">
      <p:transition spd="slow" p14:dur="2000" advClick="0" advTm="0"/>
    </mc:Choice>
    <mc:Fallback xmlns="">
      <p:transition spd="slow" advClick="0" advTm="0"/>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EE2962-CBB6-A5E1-9616-80A8151266CD}"/>
              </a:ext>
            </a:extLst>
          </p:cNvPr>
          <p:cNvSpPr>
            <a:spLocks noGrp="1"/>
          </p:cNvSpPr>
          <p:nvPr>
            <p:ph type="title"/>
          </p:nvPr>
        </p:nvSpPr>
        <p:spPr>
          <a:xfrm>
            <a:off x="838200" y="365125"/>
            <a:ext cx="10515600" cy="742315"/>
          </a:xfrm>
        </p:spPr>
        <p:txBody>
          <a:bodyPr/>
          <a:lstStyle/>
          <a:p>
            <a:r>
              <a:rPr lang="en-GB"/>
              <a:t>Click to edit Master title style</a:t>
            </a:r>
            <a:endParaRPr lang="en-SE"/>
          </a:p>
        </p:txBody>
      </p:sp>
      <p:sp>
        <p:nvSpPr>
          <p:cNvPr id="3" name="Content Placeholder 2">
            <a:extLst>
              <a:ext uri="{FF2B5EF4-FFF2-40B4-BE49-F238E27FC236}">
                <a16:creationId xmlns:a16="http://schemas.microsoft.com/office/drawing/2014/main" id="{BBA233BE-4880-12D2-FA56-FC85E6CFDFED}"/>
              </a:ext>
            </a:extLst>
          </p:cNvPr>
          <p:cNvSpPr>
            <a:spLocks noGrp="1"/>
          </p:cNvSpPr>
          <p:nvPr>
            <p:ph sz="half" idx="1"/>
          </p:nvPr>
        </p:nvSpPr>
        <p:spPr>
          <a:xfrm>
            <a:off x="838200" y="1361440"/>
            <a:ext cx="5181600" cy="4815523"/>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4" name="Content Placeholder 3">
            <a:extLst>
              <a:ext uri="{FF2B5EF4-FFF2-40B4-BE49-F238E27FC236}">
                <a16:creationId xmlns:a16="http://schemas.microsoft.com/office/drawing/2014/main" id="{81BBFA12-D6DF-9E5F-5131-F67A929604E3}"/>
              </a:ext>
            </a:extLst>
          </p:cNvPr>
          <p:cNvSpPr>
            <a:spLocks noGrp="1"/>
          </p:cNvSpPr>
          <p:nvPr>
            <p:ph sz="half" idx="2"/>
          </p:nvPr>
        </p:nvSpPr>
        <p:spPr>
          <a:xfrm>
            <a:off x="6172200" y="1361440"/>
            <a:ext cx="5181600" cy="4815523"/>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Tree>
    <p:extLst>
      <p:ext uri="{BB962C8B-B14F-4D97-AF65-F5344CB8AC3E}">
        <p14:creationId xmlns:p14="http://schemas.microsoft.com/office/powerpoint/2010/main" val="1232968806"/>
      </p:ext>
    </p:extLst>
  </p:cSld>
  <p:clrMapOvr>
    <a:masterClrMapping/>
  </p:clrMapOvr>
  <mc:AlternateContent xmlns:mc="http://schemas.openxmlformats.org/markup-compatibility/2006" xmlns:p14="http://schemas.microsoft.com/office/powerpoint/2010/main">
    <mc:Choice Requires="p14">
      <p:transition spd="slow" p14:dur="2000" advClick="0" advTm="0"/>
    </mc:Choice>
    <mc:Fallback xmlns="">
      <p:transition spd="slow" advClick="0" advTm="0"/>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67BA29-5628-36A3-2761-0E7FC6E0810C}"/>
              </a:ext>
            </a:extLst>
          </p:cNvPr>
          <p:cNvSpPr>
            <a:spLocks noGrp="1"/>
          </p:cNvSpPr>
          <p:nvPr>
            <p:ph type="title"/>
          </p:nvPr>
        </p:nvSpPr>
        <p:spPr>
          <a:xfrm>
            <a:off x="839788" y="365125"/>
            <a:ext cx="10515600" cy="1325563"/>
          </a:xfrm>
        </p:spPr>
        <p:txBody>
          <a:bodyPr/>
          <a:lstStyle/>
          <a:p>
            <a:r>
              <a:rPr lang="en-GB"/>
              <a:t>Click to edit Master title style</a:t>
            </a:r>
            <a:endParaRPr lang="en-SE"/>
          </a:p>
        </p:txBody>
      </p:sp>
      <p:sp>
        <p:nvSpPr>
          <p:cNvPr id="3" name="Text Placeholder 2">
            <a:extLst>
              <a:ext uri="{FF2B5EF4-FFF2-40B4-BE49-F238E27FC236}">
                <a16:creationId xmlns:a16="http://schemas.microsoft.com/office/drawing/2014/main" id="{CC3A6EB6-804D-D929-87AC-F81224EEE21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BD7CE9EE-D558-A4DF-6E49-AF196192C3D9}"/>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sp>
        <p:nvSpPr>
          <p:cNvPr id="5" name="Text Placeholder 4">
            <a:extLst>
              <a:ext uri="{FF2B5EF4-FFF2-40B4-BE49-F238E27FC236}">
                <a16:creationId xmlns:a16="http://schemas.microsoft.com/office/drawing/2014/main" id="{A22AEEF9-3009-ECFE-1246-06D673405B3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B21157B5-6FB0-0FE1-6228-F1997AF07118}"/>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sp>
        <p:nvSpPr>
          <p:cNvPr id="7" name="Date Placeholder 6">
            <a:extLst>
              <a:ext uri="{FF2B5EF4-FFF2-40B4-BE49-F238E27FC236}">
                <a16:creationId xmlns:a16="http://schemas.microsoft.com/office/drawing/2014/main" id="{C7B02BFE-CF35-6592-404A-0E1600F125B6}"/>
              </a:ext>
            </a:extLst>
          </p:cNvPr>
          <p:cNvSpPr>
            <a:spLocks noGrp="1"/>
          </p:cNvSpPr>
          <p:nvPr>
            <p:ph type="dt" sz="half" idx="10"/>
          </p:nvPr>
        </p:nvSpPr>
        <p:spPr>
          <a:xfrm>
            <a:off x="838200" y="6356350"/>
            <a:ext cx="2743200" cy="365125"/>
          </a:xfrm>
          <a:prstGeom prst="rect">
            <a:avLst/>
          </a:prstGeom>
        </p:spPr>
        <p:txBody>
          <a:bodyPr/>
          <a:lstStyle/>
          <a:p>
            <a:fld id="{5706EFCD-9E10-D444-B141-9B23EA676C6C}" type="datetimeFigureOut">
              <a:rPr lang="en-SE" smtClean="0"/>
              <a:t>11/9/23</a:t>
            </a:fld>
            <a:endParaRPr lang="en-SE"/>
          </a:p>
        </p:txBody>
      </p:sp>
      <p:sp>
        <p:nvSpPr>
          <p:cNvPr id="8" name="Footer Placeholder 7">
            <a:extLst>
              <a:ext uri="{FF2B5EF4-FFF2-40B4-BE49-F238E27FC236}">
                <a16:creationId xmlns:a16="http://schemas.microsoft.com/office/drawing/2014/main" id="{D8A930C2-AFB0-D70C-A7DB-0AFAFEE480A6}"/>
              </a:ext>
            </a:extLst>
          </p:cNvPr>
          <p:cNvSpPr>
            <a:spLocks noGrp="1"/>
          </p:cNvSpPr>
          <p:nvPr>
            <p:ph type="ftr" sz="quarter" idx="11"/>
          </p:nvPr>
        </p:nvSpPr>
        <p:spPr>
          <a:xfrm>
            <a:off x="4038600" y="6356350"/>
            <a:ext cx="4114800" cy="365125"/>
          </a:xfrm>
          <a:prstGeom prst="rect">
            <a:avLst/>
          </a:prstGeom>
        </p:spPr>
        <p:txBody>
          <a:bodyPr/>
          <a:lstStyle/>
          <a:p>
            <a:endParaRPr lang="en-SE"/>
          </a:p>
        </p:txBody>
      </p:sp>
      <p:sp>
        <p:nvSpPr>
          <p:cNvPr id="9" name="Slide Number Placeholder 8">
            <a:extLst>
              <a:ext uri="{FF2B5EF4-FFF2-40B4-BE49-F238E27FC236}">
                <a16:creationId xmlns:a16="http://schemas.microsoft.com/office/drawing/2014/main" id="{4DB32882-E567-3516-777B-1FB7A5BDB735}"/>
              </a:ext>
            </a:extLst>
          </p:cNvPr>
          <p:cNvSpPr>
            <a:spLocks noGrp="1"/>
          </p:cNvSpPr>
          <p:nvPr>
            <p:ph type="sldNum" sz="quarter" idx="12"/>
          </p:nvPr>
        </p:nvSpPr>
        <p:spPr>
          <a:xfrm>
            <a:off x="8610600" y="6356350"/>
            <a:ext cx="2743200" cy="365125"/>
          </a:xfrm>
          <a:prstGeom prst="rect">
            <a:avLst/>
          </a:prstGeom>
        </p:spPr>
        <p:txBody>
          <a:bodyPr/>
          <a:lstStyle/>
          <a:p>
            <a:fld id="{316871F5-4C52-B64A-ACD4-0F293C289581}" type="slidenum">
              <a:rPr lang="en-SE" smtClean="0"/>
              <a:t>‹#›</a:t>
            </a:fld>
            <a:endParaRPr lang="en-SE"/>
          </a:p>
        </p:txBody>
      </p:sp>
    </p:spTree>
    <p:extLst>
      <p:ext uri="{BB962C8B-B14F-4D97-AF65-F5344CB8AC3E}">
        <p14:creationId xmlns:p14="http://schemas.microsoft.com/office/powerpoint/2010/main" val="2960400445"/>
      </p:ext>
    </p:extLst>
  </p:cSld>
  <p:clrMapOvr>
    <a:masterClrMapping/>
  </p:clrMapOvr>
  <mc:AlternateContent xmlns:mc="http://schemas.openxmlformats.org/markup-compatibility/2006" xmlns:p14="http://schemas.microsoft.com/office/powerpoint/2010/main">
    <mc:Choice Requires="p14">
      <p:transition spd="slow" p14:dur="2000" advClick="0" advTm="0"/>
    </mc:Choice>
    <mc:Fallback xmlns="">
      <p:transition spd="slow" advClick="0" advTm="0"/>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E88BB7-0C64-AC13-8355-4B321CB049D3}"/>
              </a:ext>
            </a:extLst>
          </p:cNvPr>
          <p:cNvSpPr>
            <a:spLocks noGrp="1"/>
          </p:cNvSpPr>
          <p:nvPr>
            <p:ph type="title"/>
          </p:nvPr>
        </p:nvSpPr>
        <p:spPr/>
        <p:txBody>
          <a:bodyPr/>
          <a:lstStyle/>
          <a:p>
            <a:r>
              <a:rPr lang="en-GB"/>
              <a:t>Click to edit Master title style</a:t>
            </a:r>
            <a:endParaRPr lang="en-SE"/>
          </a:p>
        </p:txBody>
      </p:sp>
      <p:sp>
        <p:nvSpPr>
          <p:cNvPr id="3" name="Date Placeholder 2">
            <a:extLst>
              <a:ext uri="{FF2B5EF4-FFF2-40B4-BE49-F238E27FC236}">
                <a16:creationId xmlns:a16="http://schemas.microsoft.com/office/drawing/2014/main" id="{7979993E-B2FE-38A6-9365-78334A1A51C3}"/>
              </a:ext>
            </a:extLst>
          </p:cNvPr>
          <p:cNvSpPr>
            <a:spLocks noGrp="1"/>
          </p:cNvSpPr>
          <p:nvPr>
            <p:ph type="dt" sz="half" idx="10"/>
          </p:nvPr>
        </p:nvSpPr>
        <p:spPr>
          <a:xfrm>
            <a:off x="838200" y="6356350"/>
            <a:ext cx="2743200" cy="365125"/>
          </a:xfrm>
          <a:prstGeom prst="rect">
            <a:avLst/>
          </a:prstGeom>
        </p:spPr>
        <p:txBody>
          <a:bodyPr/>
          <a:lstStyle/>
          <a:p>
            <a:fld id="{5706EFCD-9E10-D444-B141-9B23EA676C6C}" type="datetimeFigureOut">
              <a:rPr lang="en-SE" smtClean="0"/>
              <a:t>11/9/23</a:t>
            </a:fld>
            <a:endParaRPr lang="en-SE"/>
          </a:p>
        </p:txBody>
      </p:sp>
      <p:sp>
        <p:nvSpPr>
          <p:cNvPr id="4" name="Footer Placeholder 3">
            <a:extLst>
              <a:ext uri="{FF2B5EF4-FFF2-40B4-BE49-F238E27FC236}">
                <a16:creationId xmlns:a16="http://schemas.microsoft.com/office/drawing/2014/main" id="{586A1F94-D559-80C1-95D2-0856570B9393}"/>
              </a:ext>
            </a:extLst>
          </p:cNvPr>
          <p:cNvSpPr>
            <a:spLocks noGrp="1"/>
          </p:cNvSpPr>
          <p:nvPr>
            <p:ph type="ftr" sz="quarter" idx="11"/>
          </p:nvPr>
        </p:nvSpPr>
        <p:spPr>
          <a:xfrm>
            <a:off x="4038600" y="6356350"/>
            <a:ext cx="4114800" cy="365125"/>
          </a:xfrm>
          <a:prstGeom prst="rect">
            <a:avLst/>
          </a:prstGeom>
        </p:spPr>
        <p:txBody>
          <a:bodyPr/>
          <a:lstStyle/>
          <a:p>
            <a:endParaRPr lang="en-SE"/>
          </a:p>
        </p:txBody>
      </p:sp>
      <p:sp>
        <p:nvSpPr>
          <p:cNvPr id="5" name="Slide Number Placeholder 4">
            <a:extLst>
              <a:ext uri="{FF2B5EF4-FFF2-40B4-BE49-F238E27FC236}">
                <a16:creationId xmlns:a16="http://schemas.microsoft.com/office/drawing/2014/main" id="{0C92DB70-1391-1732-2CC3-BB2DEEEA0EB4}"/>
              </a:ext>
            </a:extLst>
          </p:cNvPr>
          <p:cNvSpPr>
            <a:spLocks noGrp="1"/>
          </p:cNvSpPr>
          <p:nvPr>
            <p:ph type="sldNum" sz="quarter" idx="12"/>
          </p:nvPr>
        </p:nvSpPr>
        <p:spPr>
          <a:xfrm>
            <a:off x="8610600" y="6356350"/>
            <a:ext cx="2743200" cy="365125"/>
          </a:xfrm>
          <a:prstGeom prst="rect">
            <a:avLst/>
          </a:prstGeom>
        </p:spPr>
        <p:txBody>
          <a:bodyPr/>
          <a:lstStyle/>
          <a:p>
            <a:fld id="{316871F5-4C52-B64A-ACD4-0F293C289581}" type="slidenum">
              <a:rPr lang="en-SE" smtClean="0"/>
              <a:t>‹#›</a:t>
            </a:fld>
            <a:endParaRPr lang="en-SE"/>
          </a:p>
        </p:txBody>
      </p:sp>
    </p:spTree>
    <p:extLst>
      <p:ext uri="{BB962C8B-B14F-4D97-AF65-F5344CB8AC3E}">
        <p14:creationId xmlns:p14="http://schemas.microsoft.com/office/powerpoint/2010/main" val="4126475681"/>
      </p:ext>
    </p:extLst>
  </p:cSld>
  <p:clrMapOvr>
    <a:masterClrMapping/>
  </p:clrMapOvr>
  <mc:AlternateContent xmlns:mc="http://schemas.openxmlformats.org/markup-compatibility/2006" xmlns:p14="http://schemas.microsoft.com/office/powerpoint/2010/main">
    <mc:Choice Requires="p14">
      <p:transition spd="slow" p14:dur="2000" advClick="0" advTm="0"/>
    </mc:Choice>
    <mc:Fallback xmlns="">
      <p:transition spd="slow" advClick="0" advTm="0"/>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F18C9CB-B793-99AB-AA1C-F8D162975C18}"/>
              </a:ext>
            </a:extLst>
          </p:cNvPr>
          <p:cNvSpPr>
            <a:spLocks noGrp="1"/>
          </p:cNvSpPr>
          <p:nvPr>
            <p:ph type="dt" sz="half" idx="10"/>
          </p:nvPr>
        </p:nvSpPr>
        <p:spPr>
          <a:xfrm>
            <a:off x="838200" y="6356350"/>
            <a:ext cx="2743200" cy="365125"/>
          </a:xfrm>
          <a:prstGeom prst="rect">
            <a:avLst/>
          </a:prstGeom>
        </p:spPr>
        <p:txBody>
          <a:bodyPr/>
          <a:lstStyle/>
          <a:p>
            <a:fld id="{5706EFCD-9E10-D444-B141-9B23EA676C6C}" type="datetimeFigureOut">
              <a:rPr lang="en-SE" smtClean="0"/>
              <a:t>11/9/23</a:t>
            </a:fld>
            <a:endParaRPr lang="en-SE"/>
          </a:p>
        </p:txBody>
      </p:sp>
      <p:sp>
        <p:nvSpPr>
          <p:cNvPr id="3" name="Footer Placeholder 2">
            <a:extLst>
              <a:ext uri="{FF2B5EF4-FFF2-40B4-BE49-F238E27FC236}">
                <a16:creationId xmlns:a16="http://schemas.microsoft.com/office/drawing/2014/main" id="{4F21F578-1D3F-1983-2D46-0CA027B99EF9}"/>
              </a:ext>
            </a:extLst>
          </p:cNvPr>
          <p:cNvSpPr>
            <a:spLocks noGrp="1"/>
          </p:cNvSpPr>
          <p:nvPr>
            <p:ph type="ftr" sz="quarter" idx="11"/>
          </p:nvPr>
        </p:nvSpPr>
        <p:spPr>
          <a:xfrm>
            <a:off x="4038600" y="6356350"/>
            <a:ext cx="4114800" cy="365125"/>
          </a:xfrm>
          <a:prstGeom prst="rect">
            <a:avLst/>
          </a:prstGeom>
        </p:spPr>
        <p:txBody>
          <a:bodyPr/>
          <a:lstStyle/>
          <a:p>
            <a:endParaRPr lang="en-SE"/>
          </a:p>
        </p:txBody>
      </p:sp>
      <p:sp>
        <p:nvSpPr>
          <p:cNvPr id="4" name="Slide Number Placeholder 3">
            <a:extLst>
              <a:ext uri="{FF2B5EF4-FFF2-40B4-BE49-F238E27FC236}">
                <a16:creationId xmlns:a16="http://schemas.microsoft.com/office/drawing/2014/main" id="{00846DD7-663E-8D55-AE79-CE7021794BF4}"/>
              </a:ext>
            </a:extLst>
          </p:cNvPr>
          <p:cNvSpPr>
            <a:spLocks noGrp="1"/>
          </p:cNvSpPr>
          <p:nvPr>
            <p:ph type="sldNum" sz="quarter" idx="12"/>
          </p:nvPr>
        </p:nvSpPr>
        <p:spPr>
          <a:xfrm>
            <a:off x="8610600" y="6356350"/>
            <a:ext cx="2743200" cy="365125"/>
          </a:xfrm>
          <a:prstGeom prst="rect">
            <a:avLst/>
          </a:prstGeom>
        </p:spPr>
        <p:txBody>
          <a:bodyPr/>
          <a:lstStyle/>
          <a:p>
            <a:fld id="{316871F5-4C52-B64A-ACD4-0F293C289581}" type="slidenum">
              <a:rPr lang="en-SE" smtClean="0"/>
              <a:t>‹#›</a:t>
            </a:fld>
            <a:endParaRPr lang="en-SE"/>
          </a:p>
        </p:txBody>
      </p:sp>
    </p:spTree>
    <p:extLst>
      <p:ext uri="{BB962C8B-B14F-4D97-AF65-F5344CB8AC3E}">
        <p14:creationId xmlns:p14="http://schemas.microsoft.com/office/powerpoint/2010/main" val="701880873"/>
      </p:ext>
    </p:extLst>
  </p:cSld>
  <p:clrMapOvr>
    <a:masterClrMapping/>
  </p:clrMapOvr>
  <mc:AlternateContent xmlns:mc="http://schemas.openxmlformats.org/markup-compatibility/2006" xmlns:p14="http://schemas.microsoft.com/office/powerpoint/2010/main">
    <mc:Choice Requires="p14">
      <p:transition spd="slow" p14:dur="2000" advClick="0" advTm="0"/>
    </mc:Choice>
    <mc:Fallback xmlns="">
      <p:transition spd="slow" advClick="0" advTm="0"/>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0F0088-7BEE-114C-47D2-7C75E421D6F3}"/>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SE"/>
          </a:p>
        </p:txBody>
      </p:sp>
      <p:sp>
        <p:nvSpPr>
          <p:cNvPr id="3" name="Content Placeholder 2">
            <a:extLst>
              <a:ext uri="{FF2B5EF4-FFF2-40B4-BE49-F238E27FC236}">
                <a16:creationId xmlns:a16="http://schemas.microsoft.com/office/drawing/2014/main" id="{E281FE15-BED3-4A69-C520-7C4D8C5B00E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sp>
        <p:nvSpPr>
          <p:cNvPr id="4" name="Text Placeholder 3">
            <a:extLst>
              <a:ext uri="{FF2B5EF4-FFF2-40B4-BE49-F238E27FC236}">
                <a16:creationId xmlns:a16="http://schemas.microsoft.com/office/drawing/2014/main" id="{B31A165C-8EDB-CB77-96EC-BEE223002F0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F8D5828D-86AC-8E80-0618-7E5119BB7C3B}"/>
              </a:ext>
            </a:extLst>
          </p:cNvPr>
          <p:cNvSpPr>
            <a:spLocks noGrp="1"/>
          </p:cNvSpPr>
          <p:nvPr>
            <p:ph type="dt" sz="half" idx="10"/>
          </p:nvPr>
        </p:nvSpPr>
        <p:spPr>
          <a:xfrm>
            <a:off x="838200" y="6356350"/>
            <a:ext cx="2743200" cy="365125"/>
          </a:xfrm>
          <a:prstGeom prst="rect">
            <a:avLst/>
          </a:prstGeom>
        </p:spPr>
        <p:txBody>
          <a:bodyPr/>
          <a:lstStyle/>
          <a:p>
            <a:fld id="{5706EFCD-9E10-D444-B141-9B23EA676C6C}" type="datetimeFigureOut">
              <a:rPr lang="en-SE" smtClean="0"/>
              <a:t>11/9/23</a:t>
            </a:fld>
            <a:endParaRPr lang="en-SE"/>
          </a:p>
        </p:txBody>
      </p:sp>
      <p:sp>
        <p:nvSpPr>
          <p:cNvPr id="6" name="Footer Placeholder 5">
            <a:extLst>
              <a:ext uri="{FF2B5EF4-FFF2-40B4-BE49-F238E27FC236}">
                <a16:creationId xmlns:a16="http://schemas.microsoft.com/office/drawing/2014/main" id="{F41FC49E-0B95-1ACB-11FE-932A3352D1A6}"/>
              </a:ext>
            </a:extLst>
          </p:cNvPr>
          <p:cNvSpPr>
            <a:spLocks noGrp="1"/>
          </p:cNvSpPr>
          <p:nvPr>
            <p:ph type="ftr" sz="quarter" idx="11"/>
          </p:nvPr>
        </p:nvSpPr>
        <p:spPr>
          <a:xfrm>
            <a:off x="4038600" y="6356350"/>
            <a:ext cx="4114800" cy="365125"/>
          </a:xfrm>
          <a:prstGeom prst="rect">
            <a:avLst/>
          </a:prstGeom>
        </p:spPr>
        <p:txBody>
          <a:bodyPr/>
          <a:lstStyle/>
          <a:p>
            <a:endParaRPr lang="en-SE"/>
          </a:p>
        </p:txBody>
      </p:sp>
      <p:sp>
        <p:nvSpPr>
          <p:cNvPr id="7" name="Slide Number Placeholder 6">
            <a:extLst>
              <a:ext uri="{FF2B5EF4-FFF2-40B4-BE49-F238E27FC236}">
                <a16:creationId xmlns:a16="http://schemas.microsoft.com/office/drawing/2014/main" id="{2A459BAC-511D-50A7-5A19-87FF49189BF6}"/>
              </a:ext>
            </a:extLst>
          </p:cNvPr>
          <p:cNvSpPr>
            <a:spLocks noGrp="1"/>
          </p:cNvSpPr>
          <p:nvPr>
            <p:ph type="sldNum" sz="quarter" idx="12"/>
          </p:nvPr>
        </p:nvSpPr>
        <p:spPr>
          <a:xfrm>
            <a:off x="8610600" y="6356350"/>
            <a:ext cx="2743200" cy="365125"/>
          </a:xfrm>
          <a:prstGeom prst="rect">
            <a:avLst/>
          </a:prstGeom>
        </p:spPr>
        <p:txBody>
          <a:bodyPr/>
          <a:lstStyle/>
          <a:p>
            <a:fld id="{316871F5-4C52-B64A-ACD4-0F293C289581}" type="slidenum">
              <a:rPr lang="en-SE" smtClean="0"/>
              <a:t>‹#›</a:t>
            </a:fld>
            <a:endParaRPr lang="en-SE"/>
          </a:p>
        </p:txBody>
      </p:sp>
    </p:spTree>
    <p:extLst>
      <p:ext uri="{BB962C8B-B14F-4D97-AF65-F5344CB8AC3E}">
        <p14:creationId xmlns:p14="http://schemas.microsoft.com/office/powerpoint/2010/main" val="24297432"/>
      </p:ext>
    </p:extLst>
  </p:cSld>
  <p:clrMapOvr>
    <a:masterClrMapping/>
  </p:clrMapOvr>
  <mc:AlternateContent xmlns:mc="http://schemas.openxmlformats.org/markup-compatibility/2006" xmlns:p14="http://schemas.microsoft.com/office/powerpoint/2010/main">
    <mc:Choice Requires="p14">
      <p:transition spd="slow" p14:dur="2000" advClick="0" advTm="0"/>
    </mc:Choice>
    <mc:Fallback xmlns="">
      <p:transition spd="slow" advClick="0" advTm="0"/>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69537C-4A27-EA8C-7671-C1B8B3187519}"/>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SE"/>
          </a:p>
        </p:txBody>
      </p:sp>
      <p:sp>
        <p:nvSpPr>
          <p:cNvPr id="3" name="Picture Placeholder 2">
            <a:extLst>
              <a:ext uri="{FF2B5EF4-FFF2-40B4-BE49-F238E27FC236}">
                <a16:creationId xmlns:a16="http://schemas.microsoft.com/office/drawing/2014/main" id="{CE3BA6F3-D164-C635-D6FE-E6D0FBDCD9F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SE"/>
          </a:p>
        </p:txBody>
      </p:sp>
      <p:sp>
        <p:nvSpPr>
          <p:cNvPr id="4" name="Text Placeholder 3">
            <a:extLst>
              <a:ext uri="{FF2B5EF4-FFF2-40B4-BE49-F238E27FC236}">
                <a16:creationId xmlns:a16="http://schemas.microsoft.com/office/drawing/2014/main" id="{5FDB5F6A-9E7A-4DBD-7561-3ABB1CDF4A2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85081FD9-7B78-D626-212F-84DC21CE6E07}"/>
              </a:ext>
            </a:extLst>
          </p:cNvPr>
          <p:cNvSpPr>
            <a:spLocks noGrp="1"/>
          </p:cNvSpPr>
          <p:nvPr>
            <p:ph type="dt" sz="half" idx="10"/>
          </p:nvPr>
        </p:nvSpPr>
        <p:spPr>
          <a:xfrm>
            <a:off x="838200" y="6356350"/>
            <a:ext cx="2743200" cy="365125"/>
          </a:xfrm>
          <a:prstGeom prst="rect">
            <a:avLst/>
          </a:prstGeom>
        </p:spPr>
        <p:txBody>
          <a:bodyPr/>
          <a:lstStyle/>
          <a:p>
            <a:fld id="{5706EFCD-9E10-D444-B141-9B23EA676C6C}" type="datetimeFigureOut">
              <a:rPr lang="en-SE" smtClean="0"/>
              <a:t>11/9/23</a:t>
            </a:fld>
            <a:endParaRPr lang="en-SE"/>
          </a:p>
        </p:txBody>
      </p:sp>
      <p:sp>
        <p:nvSpPr>
          <p:cNvPr id="6" name="Footer Placeholder 5">
            <a:extLst>
              <a:ext uri="{FF2B5EF4-FFF2-40B4-BE49-F238E27FC236}">
                <a16:creationId xmlns:a16="http://schemas.microsoft.com/office/drawing/2014/main" id="{00AF957F-24B7-0B57-8FC3-B96A03172986}"/>
              </a:ext>
            </a:extLst>
          </p:cNvPr>
          <p:cNvSpPr>
            <a:spLocks noGrp="1"/>
          </p:cNvSpPr>
          <p:nvPr>
            <p:ph type="ftr" sz="quarter" idx="11"/>
          </p:nvPr>
        </p:nvSpPr>
        <p:spPr>
          <a:xfrm>
            <a:off x="4038600" y="6356350"/>
            <a:ext cx="4114800" cy="365125"/>
          </a:xfrm>
          <a:prstGeom prst="rect">
            <a:avLst/>
          </a:prstGeom>
        </p:spPr>
        <p:txBody>
          <a:bodyPr/>
          <a:lstStyle/>
          <a:p>
            <a:endParaRPr lang="en-SE"/>
          </a:p>
        </p:txBody>
      </p:sp>
      <p:sp>
        <p:nvSpPr>
          <p:cNvPr id="7" name="Slide Number Placeholder 6">
            <a:extLst>
              <a:ext uri="{FF2B5EF4-FFF2-40B4-BE49-F238E27FC236}">
                <a16:creationId xmlns:a16="http://schemas.microsoft.com/office/drawing/2014/main" id="{7034E2AA-53BF-1C4E-F268-4F6427E3BDDB}"/>
              </a:ext>
            </a:extLst>
          </p:cNvPr>
          <p:cNvSpPr>
            <a:spLocks noGrp="1"/>
          </p:cNvSpPr>
          <p:nvPr>
            <p:ph type="sldNum" sz="quarter" idx="12"/>
          </p:nvPr>
        </p:nvSpPr>
        <p:spPr>
          <a:xfrm>
            <a:off x="8610600" y="6356350"/>
            <a:ext cx="2743200" cy="365125"/>
          </a:xfrm>
          <a:prstGeom prst="rect">
            <a:avLst/>
          </a:prstGeom>
        </p:spPr>
        <p:txBody>
          <a:bodyPr/>
          <a:lstStyle/>
          <a:p>
            <a:fld id="{316871F5-4C52-B64A-ACD4-0F293C289581}" type="slidenum">
              <a:rPr lang="en-SE" smtClean="0"/>
              <a:t>‹#›</a:t>
            </a:fld>
            <a:endParaRPr lang="en-SE"/>
          </a:p>
        </p:txBody>
      </p:sp>
    </p:spTree>
    <p:extLst>
      <p:ext uri="{BB962C8B-B14F-4D97-AF65-F5344CB8AC3E}">
        <p14:creationId xmlns:p14="http://schemas.microsoft.com/office/powerpoint/2010/main" val="1254545304"/>
      </p:ext>
    </p:extLst>
  </p:cSld>
  <p:clrMapOvr>
    <a:masterClrMapping/>
  </p:clrMapOvr>
  <mc:AlternateContent xmlns:mc="http://schemas.openxmlformats.org/markup-compatibility/2006" xmlns:p14="http://schemas.microsoft.com/office/powerpoint/2010/main">
    <mc:Choice Requires="p14">
      <p:transition spd="slow" p14:dur="2000" advClick="0" advTm="0"/>
    </mc:Choice>
    <mc:Fallback xmlns="">
      <p:transition spd="slow" advClick="0" advTm="0"/>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A684F64-240D-C9B3-4318-EA03C8CB63E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SE"/>
          </a:p>
        </p:txBody>
      </p:sp>
      <p:sp>
        <p:nvSpPr>
          <p:cNvPr id="3" name="Text Placeholder 2">
            <a:extLst>
              <a:ext uri="{FF2B5EF4-FFF2-40B4-BE49-F238E27FC236}">
                <a16:creationId xmlns:a16="http://schemas.microsoft.com/office/drawing/2014/main" id="{C1998B89-FF20-91B4-3503-8B6F258DF77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grpSp>
        <p:nvGrpSpPr>
          <p:cNvPr id="7" name="Group 6">
            <a:extLst>
              <a:ext uri="{FF2B5EF4-FFF2-40B4-BE49-F238E27FC236}">
                <a16:creationId xmlns:a16="http://schemas.microsoft.com/office/drawing/2014/main" id="{43CAFB99-334F-065D-1C77-534D9178CA71}"/>
              </a:ext>
            </a:extLst>
          </p:cNvPr>
          <p:cNvGrpSpPr/>
          <p:nvPr userDrawn="1"/>
        </p:nvGrpSpPr>
        <p:grpSpPr>
          <a:xfrm>
            <a:off x="179523" y="6121210"/>
            <a:ext cx="6520219" cy="633095"/>
            <a:chOff x="519728" y="10058718"/>
            <a:chExt cx="6520219" cy="633095"/>
          </a:xfrm>
        </p:grpSpPr>
        <p:pic>
          <p:nvPicPr>
            <p:cNvPr id="8" name="Picture 7">
              <a:extLst>
                <a:ext uri="{FF2B5EF4-FFF2-40B4-BE49-F238E27FC236}">
                  <a16:creationId xmlns:a16="http://schemas.microsoft.com/office/drawing/2014/main" id="{37173820-6D4F-B0C4-A30B-F7D0678B2B6A}"/>
                </a:ext>
              </a:extLst>
            </p:cNvPr>
            <p:cNvPicPr/>
            <p:nvPr userDrawn="1"/>
          </p:nvPicPr>
          <p:blipFill>
            <a:blip r:embed="rId13">
              <a:extLst>
                <a:ext uri="{28A0092B-C50C-407E-A947-70E740481C1C}">
                  <a14:useLocalDpi xmlns:a14="http://schemas.microsoft.com/office/drawing/2010/main" val="0"/>
                </a:ext>
              </a:extLst>
            </a:blip>
            <a:stretch>
              <a:fillRect/>
            </a:stretch>
          </p:blipFill>
          <p:spPr>
            <a:xfrm>
              <a:off x="519728" y="10058718"/>
              <a:ext cx="2218055" cy="633095"/>
            </a:xfrm>
            <a:prstGeom prst="rect">
              <a:avLst/>
            </a:prstGeom>
          </p:spPr>
        </p:pic>
        <p:sp>
          <p:nvSpPr>
            <p:cNvPr id="9" name="TextBox 8">
              <a:extLst>
                <a:ext uri="{FF2B5EF4-FFF2-40B4-BE49-F238E27FC236}">
                  <a16:creationId xmlns:a16="http://schemas.microsoft.com/office/drawing/2014/main" id="{1D579E16-F6AE-08E5-6699-4737ED30B6B0}"/>
                </a:ext>
              </a:extLst>
            </p:cNvPr>
            <p:cNvSpPr txBox="1"/>
            <p:nvPr userDrawn="1"/>
          </p:nvSpPr>
          <p:spPr>
            <a:xfrm>
              <a:off x="2796720" y="10142137"/>
              <a:ext cx="4243227" cy="461665"/>
            </a:xfrm>
            <a:prstGeom prst="rect">
              <a:avLst/>
            </a:prstGeom>
            <a:noFill/>
          </p:spPr>
          <p:txBody>
            <a:bodyPr wrap="square" rtlCol="0">
              <a:spAutoFit/>
            </a:bodyPr>
            <a:lstStyle/>
            <a:p>
              <a:r>
                <a:rPr lang="en-GB" sz="800"/>
                <a:t>Reference number: 618596-EPP-1-2020-1-SE-EPPKA2-CBHE-JP</a:t>
              </a:r>
              <a:br>
                <a:rPr lang="en-GB" sz="800"/>
              </a:br>
              <a:r>
                <a:rPr lang="en-GB" sz="800"/>
                <a:t>This publication [communication] reflects the views only of the authors, and the Commission cannot be held responsible for any use, which may be made of the information contained therein.</a:t>
              </a:r>
            </a:p>
          </p:txBody>
        </p:sp>
      </p:grpSp>
      <p:pic>
        <p:nvPicPr>
          <p:cNvPr id="10" name="Picture 9">
            <a:extLst>
              <a:ext uri="{FF2B5EF4-FFF2-40B4-BE49-F238E27FC236}">
                <a16:creationId xmlns:a16="http://schemas.microsoft.com/office/drawing/2014/main" id="{87B58126-C7BE-5D18-F25B-55D3658D4AEE}"/>
              </a:ext>
            </a:extLst>
          </p:cNvPr>
          <p:cNvPicPr>
            <a:picLocks noChangeAspect="1"/>
          </p:cNvPicPr>
          <p:nvPr userDrawn="1"/>
        </p:nvPicPr>
        <p:blipFill>
          <a:blip r:embed="rId14"/>
          <a:stretch>
            <a:fillRect/>
          </a:stretch>
        </p:blipFill>
        <p:spPr>
          <a:xfrm>
            <a:off x="11058439" y="5504807"/>
            <a:ext cx="1074143" cy="1309111"/>
          </a:xfrm>
          <a:prstGeom prst="rect">
            <a:avLst/>
          </a:prstGeom>
        </p:spPr>
      </p:pic>
    </p:spTree>
    <p:extLst>
      <p:ext uri="{BB962C8B-B14F-4D97-AF65-F5344CB8AC3E}">
        <p14:creationId xmlns:p14="http://schemas.microsoft.com/office/powerpoint/2010/main" val="4760945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2000" advClick="0" advTm="0"/>
    </mc:Choice>
    <mc:Fallback xmlns="">
      <p:transition spd="slow" advClick="0" advTm="0"/>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hyperlink" Target="https://academic.oup.com/gerontologist/article/37/4/433/611033" TargetMode="External"/><Relationship Id="rId2" Type="http://schemas.openxmlformats.org/officeDocument/2006/relationships/notesSlide" Target="../notesSlides/notesSlide42.xml"/><Relationship Id="rId1" Type="http://schemas.openxmlformats.org/officeDocument/2006/relationships/slideLayout" Target="../slideLayouts/slideLayout2.xml"/><Relationship Id="rId6" Type="http://schemas.openxmlformats.org/officeDocument/2006/relationships/hyperlink" Target="https://www.who.int/publications/i/item/9789241550543" TargetMode="External"/><Relationship Id="rId5" Type="http://schemas.openxmlformats.org/officeDocument/2006/relationships/hyperlink" Target="https://academic.oup.com/gerontologist/article/55/1/43/573784?login=false" TargetMode="External"/><Relationship Id="rId4" Type="http://schemas.openxmlformats.org/officeDocument/2006/relationships/hyperlink" Target="https://academic.oup.com/psychsocgerontology/article/70/4/593/651547?login=false" TargetMode="External"/></Relationships>
</file>

<file path=ppt/slides/_rels/slide44.xml.rels><?xml version="1.0" encoding="UTF-8" standalone="yes"?>
<Relationships xmlns="http://schemas.openxmlformats.org/package/2006/relationships"><Relationship Id="rId3" Type="http://schemas.openxmlformats.org/officeDocument/2006/relationships/hyperlink" Target="https://www.taylorfrancis.com/chapters/oa-mono/10.4324/9781315639093-1/healthy-ageing-christine-stephens-mary-breheny?context=ubx&amp;refId=bedb3c36-f7af-4965-b6e4-67094479540e" TargetMode="External"/><Relationship Id="rId2" Type="http://schemas.openxmlformats.org/officeDocument/2006/relationships/hyperlink" Target="https://bmcpsychiatry.biomedcentral.com/articles/10.1186/s12888-018-2003-5" TargetMode="External"/><Relationship Id="rId1" Type="http://schemas.openxmlformats.org/officeDocument/2006/relationships/slideLayout" Target="../slideLayouts/slideLayout2.xml"/><Relationship Id="rId4" Type="http://schemas.openxmlformats.org/officeDocument/2006/relationships/hyperlink" Target="https://www.ijeast.com/papers/47-55,Tesma405,IJEAST.pdf" TargetMode="External"/></Relationships>
</file>

<file path=ppt/slides/_rels/slide45.xml.rels><?xml version="1.0" encoding="UTF-8" standalone="yes"?>
<Relationships xmlns="http://schemas.openxmlformats.org/package/2006/relationships"><Relationship Id="rId3" Type="http://schemas.openxmlformats.org/officeDocument/2006/relationships/hyperlink" Target="https://core.ac.uk/download/pdf/370403445.pdf" TargetMode="External"/><Relationship Id="rId2" Type="http://schemas.openxmlformats.org/officeDocument/2006/relationships/hyperlink" Target="https://jsshr.sljol.info/articles/10.4038/jsshr.v3i1.1" TargetMode="External"/><Relationship Id="rId1" Type="http://schemas.openxmlformats.org/officeDocument/2006/relationships/slideLayout" Target="../slideLayouts/slideLayout2.xml"/><Relationship Id="rId4" Type="http://schemas.openxmlformats.org/officeDocument/2006/relationships/hyperlink" Target="https://link.springer.com/article/10.1007/s00394-020-02257-6" TargetMode="Externa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DF4CEB-918A-0472-B6E4-4689B9CD397B}"/>
              </a:ext>
            </a:extLst>
          </p:cNvPr>
          <p:cNvSpPr>
            <a:spLocks noGrp="1"/>
          </p:cNvSpPr>
          <p:nvPr>
            <p:ph type="ctrTitle"/>
          </p:nvPr>
        </p:nvSpPr>
        <p:spPr/>
        <p:txBody>
          <a:bodyPr>
            <a:normAutofit/>
          </a:bodyPr>
          <a:lstStyle/>
          <a:p>
            <a:r>
              <a:rPr lang="en-GB" dirty="0">
                <a:latin typeface="Times New Roman" panose="02020603050405020304" pitchFamily="18" charset="0"/>
                <a:cs typeface="Times New Roman" panose="02020603050405020304" pitchFamily="18" charset="0"/>
              </a:rPr>
              <a:t>Protective Factors for Ageing Successfully</a:t>
            </a:r>
            <a:endParaRPr lang="en-GB" dirty="0"/>
          </a:p>
        </p:txBody>
      </p:sp>
      <p:sp>
        <p:nvSpPr>
          <p:cNvPr id="3" name="Subtitle 2">
            <a:extLst>
              <a:ext uri="{FF2B5EF4-FFF2-40B4-BE49-F238E27FC236}">
                <a16:creationId xmlns:a16="http://schemas.microsoft.com/office/drawing/2014/main" id="{D41D21B8-B733-D6AC-A679-00D982C92189}"/>
              </a:ext>
            </a:extLst>
          </p:cNvPr>
          <p:cNvSpPr>
            <a:spLocks noGrp="1"/>
          </p:cNvSpPr>
          <p:nvPr>
            <p:ph type="subTitle" idx="1"/>
          </p:nvPr>
        </p:nvSpPr>
        <p:spPr>
          <a:xfrm>
            <a:off x="1524000" y="3602038"/>
            <a:ext cx="9144000" cy="633095"/>
          </a:xfrm>
        </p:spPr>
        <p:txBody>
          <a:bodyPr>
            <a:normAutofit fontScale="92500" lnSpcReduction="20000"/>
          </a:bodyPr>
          <a:lstStyle/>
          <a:p>
            <a:r>
              <a:rPr lang="en-GB" dirty="0"/>
              <a:t>Psychology of Ageing</a:t>
            </a:r>
            <a:br>
              <a:rPr lang="en-GB" dirty="0"/>
            </a:br>
            <a:r>
              <a:rPr lang="en-GB" dirty="0"/>
              <a:t>(Neurology and medical care of neurodegenerative disorders)</a:t>
            </a:r>
          </a:p>
        </p:txBody>
      </p:sp>
      <p:sp>
        <p:nvSpPr>
          <p:cNvPr id="9" name="Subtitle 2">
            <a:extLst>
              <a:ext uri="{FF2B5EF4-FFF2-40B4-BE49-F238E27FC236}">
                <a16:creationId xmlns:a16="http://schemas.microsoft.com/office/drawing/2014/main" id="{5ADD9B8F-30B1-E9B3-FE6D-B4C2CCF58456}"/>
              </a:ext>
            </a:extLst>
          </p:cNvPr>
          <p:cNvSpPr txBox="1">
            <a:spLocks/>
          </p:cNvSpPr>
          <p:nvPr/>
        </p:nvSpPr>
        <p:spPr>
          <a:xfrm>
            <a:off x="1696949" y="4327208"/>
            <a:ext cx="9144000" cy="633095"/>
          </a:xfrm>
          <a:prstGeom prst="rect">
            <a:avLst/>
          </a:prstGeom>
        </p:spPr>
        <p:txBody>
          <a:bodyPr vert="horz" lIns="91440" tIns="45720" rIns="91440" bIns="45720" rtlCol="0">
            <a:normAutofit fontScale="925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dirty="0"/>
              <a:t>Marilena Mousoulidou</a:t>
            </a:r>
            <a:br>
              <a:rPr lang="en-GB" dirty="0"/>
            </a:br>
            <a:r>
              <a:rPr lang="en-GB" dirty="0"/>
              <a:t>Neapolis University Pafos</a:t>
            </a:r>
          </a:p>
        </p:txBody>
      </p:sp>
    </p:spTree>
    <p:extLst>
      <p:ext uri="{BB962C8B-B14F-4D97-AF65-F5344CB8AC3E}">
        <p14:creationId xmlns:p14="http://schemas.microsoft.com/office/powerpoint/2010/main" val="1161591771"/>
      </p:ext>
    </p:extLst>
  </p:cSld>
  <p:clrMapOvr>
    <a:masterClrMapping/>
  </p:clrMapOvr>
  <mc:AlternateContent xmlns:mc="http://schemas.openxmlformats.org/markup-compatibility/2006" xmlns:p14="http://schemas.microsoft.com/office/powerpoint/2010/main">
    <mc:Choice Requires="p14">
      <p:transition spd="slow" p14:dur="2000" advClick="0" advTm="0"/>
    </mc:Choice>
    <mc:Fallback xmlns="">
      <p:transition spd="slow" advClick="0" advTm="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6A74DE0-A3DF-4B32-20AF-D95DFE9967B0}"/>
              </a:ext>
            </a:extLst>
          </p:cNvPr>
          <p:cNvSpPr>
            <a:spLocks noGrp="1"/>
          </p:cNvSpPr>
          <p:nvPr>
            <p:ph idx="1"/>
          </p:nvPr>
        </p:nvSpPr>
        <p:spPr/>
        <p:txBody>
          <a:bodyPr/>
          <a:lstStyle/>
          <a:p>
            <a:pPr marL="0" indent="0">
              <a:buNone/>
            </a:pPr>
            <a:r>
              <a:rPr lang="en-GB" b="1" dirty="0">
                <a:solidFill>
                  <a:schemeClr val="accent1">
                    <a:lumMod val="50000"/>
                  </a:schemeClr>
                </a:solidFill>
              </a:rPr>
              <a:t>Maintenance of High Cognitive and Physical Functioning</a:t>
            </a:r>
            <a:endParaRPr lang="en-CY" b="1" dirty="0">
              <a:solidFill>
                <a:schemeClr val="accent1">
                  <a:lumMod val="50000"/>
                </a:schemeClr>
              </a:solidFill>
            </a:endParaRPr>
          </a:p>
          <a:p>
            <a:r>
              <a:rPr lang="en-GB" dirty="0"/>
              <a:t>Successful ageing involves preserving and optimising cognitive abilities, such as memory, attention, and problem-solving skills.</a:t>
            </a:r>
            <a:endParaRPr lang="en-CY" dirty="0"/>
          </a:p>
          <a:p>
            <a:r>
              <a:rPr lang="en-GB" dirty="0"/>
              <a:t>It emphasizes maintaining physical health and functional abilities, including mobility, strength, and flexibility.</a:t>
            </a:r>
          </a:p>
          <a:p>
            <a:pPr lvl="1"/>
            <a:r>
              <a:rPr lang="en-GB" dirty="0"/>
              <a:t>E.g., Ravi, a 70-year-old man living in Sri Lanka, actively engages in activities to maintain his cognitive and physical abilities. He participates in local cultural and religious events, which involve memory-intensive rituals and traditions. Ravi also practices traditional Sri Lankan martial arts, such as </a:t>
            </a:r>
            <a:r>
              <a:rPr lang="en-GB" dirty="0" err="1"/>
              <a:t>Angampora</a:t>
            </a:r>
            <a:r>
              <a:rPr lang="en-GB" dirty="0"/>
              <a:t> or </a:t>
            </a:r>
            <a:r>
              <a:rPr lang="en-GB" dirty="0" err="1"/>
              <a:t>Kalaripayattu</a:t>
            </a:r>
            <a:r>
              <a:rPr lang="en-GB" dirty="0"/>
              <a:t>, which require physical strength, flexibility, and mental focus. By engaging in these cultural and physical activities, Ravi aims to maintain his cognitive and physical well-being.</a:t>
            </a:r>
            <a:r>
              <a:rPr lang="en-CY" dirty="0"/>
              <a:t> </a:t>
            </a:r>
            <a:endParaRPr lang="en-GB" dirty="0"/>
          </a:p>
          <a:p>
            <a:endParaRPr lang="en-CY" dirty="0"/>
          </a:p>
          <a:p>
            <a:endParaRPr lang="en-GB" dirty="0"/>
          </a:p>
        </p:txBody>
      </p:sp>
    </p:spTree>
    <p:extLst>
      <p:ext uri="{BB962C8B-B14F-4D97-AF65-F5344CB8AC3E}">
        <p14:creationId xmlns:p14="http://schemas.microsoft.com/office/powerpoint/2010/main" val="819495502"/>
      </p:ext>
    </p:extLst>
  </p:cSld>
  <p:clrMapOvr>
    <a:masterClrMapping/>
  </p:clrMapOvr>
  <mc:AlternateContent xmlns:mc="http://schemas.openxmlformats.org/markup-compatibility/2006" xmlns:p14="http://schemas.microsoft.com/office/powerpoint/2010/main">
    <mc:Choice Requires="p14">
      <p:transition spd="slow" p14:dur="2000" advClick="0" advTm="0"/>
    </mc:Choice>
    <mc:Fallback xmlns="">
      <p:transition spd="slow" advClick="0" advTm="0"/>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AD943E4-6260-3D8E-2056-1A7455B6E497}"/>
              </a:ext>
            </a:extLst>
          </p:cNvPr>
          <p:cNvSpPr>
            <a:spLocks noGrp="1"/>
          </p:cNvSpPr>
          <p:nvPr>
            <p:ph idx="1"/>
          </p:nvPr>
        </p:nvSpPr>
        <p:spPr/>
        <p:txBody>
          <a:bodyPr>
            <a:normAutofit lnSpcReduction="10000"/>
          </a:bodyPr>
          <a:lstStyle/>
          <a:p>
            <a:pPr marL="0" indent="0">
              <a:buNone/>
            </a:pPr>
            <a:r>
              <a:rPr lang="en-GB" b="1" dirty="0">
                <a:solidFill>
                  <a:schemeClr val="accent1">
                    <a:lumMod val="50000"/>
                  </a:schemeClr>
                </a:solidFill>
              </a:rPr>
              <a:t>Sustained Engagement with Life</a:t>
            </a:r>
          </a:p>
          <a:p>
            <a:r>
              <a:rPr lang="en-GB" dirty="0"/>
              <a:t>Successful ageing involves active participation in social, productive, and leisure activities that provide a sense of purpose and fulfilment.</a:t>
            </a:r>
          </a:p>
          <a:p>
            <a:r>
              <a:rPr lang="en-GB" dirty="0"/>
              <a:t>It emphasises maintaining social connections, pursuing meaningful goals, and remaining intellectually and socially engaged.</a:t>
            </a:r>
          </a:p>
          <a:p>
            <a:pPr lvl="1"/>
            <a:r>
              <a:rPr lang="en-GB" dirty="0"/>
              <a:t>E.g., Priya, a retired school teacher in Sri Lanka, demonstrates sustained engagement with life through her community involvement and personal pursuits. She volunteers at a local orphanage, spending time with children and helping them with their education. Priya is also an active member of a senior citizens' club, where she participates in recreational activities, social events, and educational workshops. Additionally, she pursues her passion for traditional Sri Lankan dance by teaching and performing at local cultural festivals. Through these engagements, Priya finds purpose, connection, and a sense of fulfilment in her daily life. </a:t>
            </a:r>
          </a:p>
          <a:p>
            <a:endParaRPr lang="en-GB" dirty="0"/>
          </a:p>
        </p:txBody>
      </p:sp>
    </p:spTree>
    <p:extLst>
      <p:ext uri="{BB962C8B-B14F-4D97-AF65-F5344CB8AC3E}">
        <p14:creationId xmlns:p14="http://schemas.microsoft.com/office/powerpoint/2010/main" val="3425715768"/>
      </p:ext>
    </p:extLst>
  </p:cSld>
  <p:clrMapOvr>
    <a:masterClrMapping/>
  </p:clrMapOvr>
  <mc:AlternateContent xmlns:mc="http://schemas.openxmlformats.org/markup-compatibility/2006" xmlns:p14="http://schemas.microsoft.com/office/powerpoint/2010/main">
    <mc:Choice Requires="p14">
      <p:transition spd="slow" p14:dur="2000" advClick="0" advTm="0"/>
    </mc:Choice>
    <mc:Fallback xmlns="">
      <p:transition spd="slow" advClick="0" advTm="0"/>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EB6A9891-6A73-5D3D-9090-E0D2BC321DB1}"/>
              </a:ext>
            </a:extLst>
          </p:cNvPr>
          <p:cNvSpPr>
            <a:spLocks noGrp="1"/>
          </p:cNvSpPr>
          <p:nvPr>
            <p:ph type="title"/>
          </p:nvPr>
        </p:nvSpPr>
        <p:spPr/>
        <p:txBody>
          <a:bodyPr/>
          <a:lstStyle/>
          <a:p>
            <a:r>
              <a:rPr lang="en-GB" dirty="0"/>
              <a:t>Evaluation of the Model</a:t>
            </a:r>
          </a:p>
        </p:txBody>
      </p:sp>
      <p:sp>
        <p:nvSpPr>
          <p:cNvPr id="3" name="Θέση περιεχομένου 2">
            <a:extLst>
              <a:ext uri="{FF2B5EF4-FFF2-40B4-BE49-F238E27FC236}">
                <a16:creationId xmlns:a16="http://schemas.microsoft.com/office/drawing/2014/main" id="{66E9983B-D65F-7629-E167-779E7C9DFFF3}"/>
              </a:ext>
            </a:extLst>
          </p:cNvPr>
          <p:cNvSpPr>
            <a:spLocks noGrp="1"/>
          </p:cNvSpPr>
          <p:nvPr>
            <p:ph idx="1"/>
          </p:nvPr>
        </p:nvSpPr>
        <p:spPr/>
        <p:txBody>
          <a:bodyPr/>
          <a:lstStyle/>
          <a:p>
            <a:r>
              <a:rPr lang="en-GB" dirty="0"/>
              <a:t>This model recognises that successful ageing is not solely determined by chronological age but is influenced by individual factors, lifestyle choices, and the broader social and environmental context. </a:t>
            </a:r>
          </a:p>
          <a:p>
            <a:r>
              <a:rPr lang="en-GB" dirty="0"/>
              <a:t>It highlights the importance of holistic well-being, encompassing physical health, cognitive functioning, and psychological fulfilment.</a:t>
            </a:r>
            <a:endParaRPr lang="en-CY" dirty="0"/>
          </a:p>
          <a:p>
            <a:r>
              <a:rPr lang="en-GB" dirty="0"/>
              <a:t>By incorporating these three components, the model emphasises that successful ageing involves more than just the absence of illness or functional decline. </a:t>
            </a:r>
          </a:p>
          <a:p>
            <a:r>
              <a:rPr lang="en-GB" dirty="0"/>
              <a:t>It encourages individuals to take an active role in maintaining their physical and cognitive health, staying socially connected, and finding purpose and satisfaction in their later years.</a:t>
            </a:r>
            <a:endParaRPr lang="en-CY" dirty="0"/>
          </a:p>
        </p:txBody>
      </p:sp>
    </p:spTree>
    <p:extLst>
      <p:ext uri="{BB962C8B-B14F-4D97-AF65-F5344CB8AC3E}">
        <p14:creationId xmlns:p14="http://schemas.microsoft.com/office/powerpoint/2010/main" val="1840129652"/>
      </p:ext>
    </p:extLst>
  </p:cSld>
  <p:clrMapOvr>
    <a:masterClrMapping/>
  </p:clrMapOvr>
  <mc:AlternateContent xmlns:mc="http://schemas.openxmlformats.org/markup-compatibility/2006" xmlns:p14="http://schemas.microsoft.com/office/powerpoint/2010/main">
    <mc:Choice Requires="p14">
      <p:transition spd="slow" p14:dur="2000" advClick="0" advTm="0"/>
    </mc:Choice>
    <mc:Fallback xmlns="">
      <p:transition spd="slow" advClick="0" advTm="0"/>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53DF42E-B5C5-92E2-E1DA-6D09620F708A}"/>
              </a:ext>
            </a:extLst>
          </p:cNvPr>
          <p:cNvSpPr>
            <a:spLocks noGrp="1"/>
          </p:cNvSpPr>
          <p:nvPr>
            <p:ph idx="1"/>
          </p:nvPr>
        </p:nvSpPr>
        <p:spPr/>
        <p:txBody>
          <a:bodyPr>
            <a:normAutofit lnSpcReduction="10000"/>
          </a:bodyPr>
          <a:lstStyle/>
          <a:p>
            <a:pPr marL="0" indent="0">
              <a:buNone/>
            </a:pPr>
            <a:r>
              <a:rPr lang="en-GB" b="1" dirty="0">
                <a:solidFill>
                  <a:schemeClr val="accent1">
                    <a:lumMod val="50000"/>
                  </a:schemeClr>
                </a:solidFill>
              </a:rPr>
              <a:t>The Selection Optimization and Compensation Model (SOC Model) (</a:t>
            </a:r>
            <a:r>
              <a:rPr lang="en-GB" b="1" dirty="0" err="1">
                <a:solidFill>
                  <a:schemeClr val="accent1">
                    <a:lumMod val="50000"/>
                  </a:schemeClr>
                </a:solidFill>
              </a:rPr>
              <a:t>Baltes</a:t>
            </a:r>
            <a:r>
              <a:rPr lang="en-GB" b="1" dirty="0">
                <a:solidFill>
                  <a:schemeClr val="accent1">
                    <a:lumMod val="50000"/>
                  </a:schemeClr>
                </a:solidFill>
              </a:rPr>
              <a:t> et al., 2006) </a:t>
            </a:r>
          </a:p>
          <a:p>
            <a:r>
              <a:rPr lang="en-GB" dirty="0"/>
              <a:t>Three Fundamental Principles:</a:t>
            </a:r>
          </a:p>
          <a:p>
            <a:pPr marL="914400" lvl="1" indent="-457200">
              <a:buFont typeface="+mj-lt"/>
              <a:buAutoNum type="arabicPeriod"/>
            </a:pPr>
            <a:r>
              <a:rPr lang="en-GB" b="1" dirty="0"/>
              <a:t>Selection</a:t>
            </a:r>
            <a:r>
              <a:rPr lang="en-GB" dirty="0"/>
              <a:t>: making choices and prioritizing certain goals, activities, and domains of life while letting go of others. </a:t>
            </a:r>
          </a:p>
          <a:p>
            <a:pPr marL="914400" lvl="1" indent="-457200">
              <a:buFont typeface="+mj-lt"/>
              <a:buAutoNum type="arabicPeriod"/>
            </a:pPr>
            <a:r>
              <a:rPr lang="en-GB" b="1" dirty="0"/>
              <a:t>Optimisation</a:t>
            </a:r>
            <a:r>
              <a:rPr lang="en-GB" dirty="0"/>
              <a:t>:</a:t>
            </a:r>
            <a:r>
              <a:rPr lang="en-CY" dirty="0"/>
              <a:t> </a:t>
            </a:r>
            <a:r>
              <a:rPr lang="en-GB" dirty="0"/>
              <a:t>emphasises the active and intentional efforts to optimise resources, abilities, and opportunities to achieve chosen goals. </a:t>
            </a:r>
          </a:p>
          <a:p>
            <a:pPr marL="914400" lvl="1" indent="-457200">
              <a:buFont typeface="+mj-lt"/>
              <a:buAutoNum type="arabicPeriod"/>
            </a:pPr>
            <a:r>
              <a:rPr lang="en-GB" b="1" dirty="0"/>
              <a:t>Compensation</a:t>
            </a:r>
            <a:r>
              <a:rPr lang="en-GB" dirty="0"/>
              <a:t>: involves developing adaptive strategies and alternative approaches to overcome limitations and achieve desired outcomes. </a:t>
            </a:r>
          </a:p>
          <a:p>
            <a:r>
              <a:rPr lang="en-GB" dirty="0"/>
              <a:t>By consciously applying these principles, individuals can make choices, optimise their resources, and adapt as needed to promote their overall well-being and successful ageing.</a:t>
            </a:r>
            <a:r>
              <a:rPr lang="en-CY" dirty="0"/>
              <a:t> </a:t>
            </a:r>
            <a:endParaRPr lang="en-GB" dirty="0"/>
          </a:p>
          <a:p>
            <a:pPr lvl="1"/>
            <a:endParaRPr lang="en-GB" dirty="0"/>
          </a:p>
        </p:txBody>
      </p:sp>
      <p:sp>
        <p:nvSpPr>
          <p:cNvPr id="4" name="Title 3">
            <a:extLst>
              <a:ext uri="{FF2B5EF4-FFF2-40B4-BE49-F238E27FC236}">
                <a16:creationId xmlns:a16="http://schemas.microsoft.com/office/drawing/2014/main" id="{38FD18A2-82AE-E0E9-6FF7-663F6EEBDFE8}"/>
              </a:ext>
            </a:extLst>
          </p:cNvPr>
          <p:cNvSpPr>
            <a:spLocks noGrp="1"/>
          </p:cNvSpPr>
          <p:nvPr>
            <p:ph type="title"/>
          </p:nvPr>
        </p:nvSpPr>
        <p:spPr/>
        <p:txBody>
          <a:bodyPr>
            <a:normAutofit/>
          </a:bodyPr>
          <a:lstStyle/>
          <a:p>
            <a:r>
              <a:rPr lang="en-GB" dirty="0"/>
              <a:t>A Closely Related Model</a:t>
            </a:r>
          </a:p>
        </p:txBody>
      </p:sp>
    </p:spTree>
    <p:extLst>
      <p:ext uri="{BB962C8B-B14F-4D97-AF65-F5344CB8AC3E}">
        <p14:creationId xmlns:p14="http://schemas.microsoft.com/office/powerpoint/2010/main" val="1317646180"/>
      </p:ext>
    </p:extLst>
  </p:cSld>
  <p:clrMapOvr>
    <a:masterClrMapping/>
  </p:clrMapOvr>
  <mc:AlternateContent xmlns:mc="http://schemas.openxmlformats.org/markup-compatibility/2006" xmlns:p14="http://schemas.microsoft.com/office/powerpoint/2010/main">
    <mc:Choice Requires="p14">
      <p:transition spd="slow" p14:dur="2000" advClick="0" advTm="0"/>
    </mc:Choice>
    <mc:Fallback xmlns="">
      <p:transition spd="slow" advClick="0" advTm="0"/>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3B3BE46-8EE5-2DC9-A9E7-258706A793F3}"/>
              </a:ext>
            </a:extLst>
          </p:cNvPr>
          <p:cNvSpPr>
            <a:spLocks noGrp="1"/>
          </p:cNvSpPr>
          <p:nvPr>
            <p:ph type="title"/>
          </p:nvPr>
        </p:nvSpPr>
        <p:spPr/>
        <p:txBody>
          <a:bodyPr/>
          <a:lstStyle/>
          <a:p>
            <a:r>
              <a:rPr lang="en-GB" dirty="0"/>
              <a:t>Critical Thinking Questions</a:t>
            </a:r>
          </a:p>
        </p:txBody>
      </p:sp>
      <p:sp>
        <p:nvSpPr>
          <p:cNvPr id="3" name="Content Placeholder 2">
            <a:extLst>
              <a:ext uri="{FF2B5EF4-FFF2-40B4-BE49-F238E27FC236}">
                <a16:creationId xmlns:a16="http://schemas.microsoft.com/office/drawing/2014/main" id="{7181A763-3AC9-D89E-F3EE-0303BC6173AF}"/>
              </a:ext>
            </a:extLst>
          </p:cNvPr>
          <p:cNvSpPr>
            <a:spLocks noGrp="1"/>
          </p:cNvSpPr>
          <p:nvPr>
            <p:ph idx="1"/>
          </p:nvPr>
        </p:nvSpPr>
        <p:spPr/>
        <p:txBody>
          <a:bodyPr/>
          <a:lstStyle/>
          <a:p>
            <a:r>
              <a:rPr lang="en-GB" dirty="0"/>
              <a:t>Can you think of some problems or limitations of concept of successful ageing? For example, how might it apply to low-income adults who may not have the resources to age successfully? </a:t>
            </a:r>
          </a:p>
          <a:p>
            <a:r>
              <a:rPr lang="en-GB" dirty="0"/>
              <a:t>Does it take account of the larger environment? </a:t>
            </a:r>
          </a:p>
          <a:p>
            <a:r>
              <a:rPr lang="en-GB" dirty="0"/>
              <a:t>If you were an older woman on limited income, how might you react to being told you need to exercise more, buy healthy food and purchase new cosmetics so you can age successfully? </a:t>
            </a:r>
          </a:p>
          <a:p>
            <a:endParaRPr lang="en-GB" dirty="0"/>
          </a:p>
        </p:txBody>
      </p:sp>
    </p:spTree>
    <p:extLst>
      <p:ext uri="{BB962C8B-B14F-4D97-AF65-F5344CB8AC3E}">
        <p14:creationId xmlns:p14="http://schemas.microsoft.com/office/powerpoint/2010/main" val="873518281"/>
      </p:ext>
    </p:extLst>
  </p:cSld>
  <p:clrMapOvr>
    <a:masterClrMapping/>
  </p:clrMapOvr>
  <mc:AlternateContent xmlns:mc="http://schemas.openxmlformats.org/markup-compatibility/2006" xmlns:p14="http://schemas.microsoft.com/office/powerpoint/2010/main">
    <mc:Choice Requires="p14">
      <p:transition spd="slow" p14:dur="2000" advClick="0" advTm="0"/>
    </mc:Choice>
    <mc:Fallback xmlns="">
      <p:transition spd="slow" advClick="0" advTm="0"/>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126987-8DF4-89E8-9DF5-27BA94ED8589}"/>
              </a:ext>
            </a:extLst>
          </p:cNvPr>
          <p:cNvSpPr>
            <a:spLocks noGrp="1"/>
          </p:cNvSpPr>
          <p:nvPr>
            <p:ph type="title"/>
          </p:nvPr>
        </p:nvSpPr>
        <p:spPr/>
        <p:txBody>
          <a:bodyPr/>
          <a:lstStyle/>
          <a:p>
            <a:r>
              <a:rPr lang="en-GB" dirty="0"/>
              <a:t>Application of this Model in Sri Lanka</a:t>
            </a:r>
          </a:p>
        </p:txBody>
      </p:sp>
      <p:sp>
        <p:nvSpPr>
          <p:cNvPr id="3" name="Content Placeholder 2">
            <a:extLst>
              <a:ext uri="{FF2B5EF4-FFF2-40B4-BE49-F238E27FC236}">
                <a16:creationId xmlns:a16="http://schemas.microsoft.com/office/drawing/2014/main" id="{2BA17FC6-1662-CDD1-3C56-728ABEC8F1F9}"/>
              </a:ext>
            </a:extLst>
          </p:cNvPr>
          <p:cNvSpPr>
            <a:spLocks noGrp="1"/>
          </p:cNvSpPr>
          <p:nvPr>
            <p:ph idx="1"/>
          </p:nvPr>
        </p:nvSpPr>
        <p:spPr/>
        <p:txBody>
          <a:bodyPr>
            <a:normAutofit/>
          </a:bodyPr>
          <a:lstStyle/>
          <a:p>
            <a:r>
              <a:rPr lang="en-GB" dirty="0"/>
              <a:t>Depends on various factors (e.g., cultural norms, socioeconomic conditions, and individual circumstances). </a:t>
            </a:r>
          </a:p>
          <a:p>
            <a:r>
              <a:rPr lang="en-GB" dirty="0"/>
              <a:t>The model's principles and components can be relevant and beneficial in any context, it's important to consider the specific </a:t>
            </a:r>
            <a:r>
              <a:rPr lang="en-GB" b="1" dirty="0"/>
              <a:t>cultural</a:t>
            </a:r>
            <a:r>
              <a:rPr lang="en-GB" dirty="0"/>
              <a:t> and </a:t>
            </a:r>
            <a:r>
              <a:rPr lang="en-GB" b="1" dirty="0"/>
              <a:t>social</a:t>
            </a:r>
            <a:r>
              <a:rPr lang="en-GB" dirty="0"/>
              <a:t> dynamics of Sri Lanka.</a:t>
            </a:r>
            <a:endParaRPr lang="en-CY" dirty="0"/>
          </a:p>
          <a:p>
            <a:r>
              <a:rPr lang="en-GB" dirty="0"/>
              <a:t>Certain aspects of this model (e.g., avoidance of disease and disability) can align with Sri Lankan cultural practices. </a:t>
            </a:r>
          </a:p>
          <a:p>
            <a:r>
              <a:rPr lang="en-GB" dirty="0"/>
              <a:t>However, there may be challenges in fully implementing other components of the model.  </a:t>
            </a:r>
            <a:endParaRPr lang="en-CY" dirty="0"/>
          </a:p>
          <a:p>
            <a:endParaRPr lang="en-GB" dirty="0"/>
          </a:p>
        </p:txBody>
      </p:sp>
    </p:spTree>
    <p:extLst>
      <p:ext uri="{BB962C8B-B14F-4D97-AF65-F5344CB8AC3E}">
        <p14:creationId xmlns:p14="http://schemas.microsoft.com/office/powerpoint/2010/main" val="1098433223"/>
      </p:ext>
    </p:extLst>
  </p:cSld>
  <p:clrMapOvr>
    <a:masterClrMapping/>
  </p:clrMapOvr>
  <mc:AlternateContent xmlns:mc="http://schemas.openxmlformats.org/markup-compatibility/2006" xmlns:p14="http://schemas.microsoft.com/office/powerpoint/2010/main">
    <mc:Choice Requires="p14">
      <p:transition spd="slow" p14:dur="2000" advClick="0" advTm="0"/>
    </mc:Choice>
    <mc:Fallback xmlns="">
      <p:transition spd="slow" advClick="0" advTm="0"/>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BA17FC6-1662-CDD1-3C56-728ABEC8F1F9}"/>
              </a:ext>
            </a:extLst>
          </p:cNvPr>
          <p:cNvSpPr>
            <a:spLocks noGrp="1"/>
          </p:cNvSpPr>
          <p:nvPr>
            <p:ph idx="1"/>
          </p:nvPr>
        </p:nvSpPr>
        <p:spPr/>
        <p:txBody>
          <a:bodyPr>
            <a:normAutofit/>
          </a:bodyPr>
          <a:lstStyle/>
          <a:p>
            <a:r>
              <a:rPr lang="en-GB" dirty="0"/>
              <a:t>P</a:t>
            </a:r>
            <a:r>
              <a:rPr lang="en-CY" dirty="0"/>
              <a:t>ossible challenges to think of:</a:t>
            </a:r>
          </a:p>
          <a:p>
            <a:pPr lvl="1"/>
            <a:r>
              <a:rPr lang="en-GB" dirty="0"/>
              <a:t>Social and economic factors. </a:t>
            </a:r>
          </a:p>
          <a:p>
            <a:pPr lvl="1"/>
            <a:r>
              <a:rPr lang="en-GB" dirty="0"/>
              <a:t>Access to community resources, educational opportunities, and social support networks can vary across different regions and communities in Sri Lanka. </a:t>
            </a:r>
          </a:p>
          <a:p>
            <a:pPr lvl="1"/>
            <a:r>
              <a:rPr lang="en-GB" dirty="0"/>
              <a:t>Gender roles, family dynamics, and financial constraints.</a:t>
            </a:r>
            <a:endParaRPr lang="en-CY" dirty="0"/>
          </a:p>
          <a:p>
            <a:r>
              <a:rPr lang="en-GB" dirty="0"/>
              <a:t>It is important to consider and address these contextual factors for this Model to be applied in Sri Lanka  </a:t>
            </a:r>
          </a:p>
          <a:p>
            <a:r>
              <a:rPr lang="en-GB" dirty="0"/>
              <a:t>Promoting health education and awareness, improving access to healthcare services, strengthening community engagement initiatives, and fostering intergenerational connections. </a:t>
            </a:r>
          </a:p>
        </p:txBody>
      </p:sp>
    </p:spTree>
    <p:extLst>
      <p:ext uri="{BB962C8B-B14F-4D97-AF65-F5344CB8AC3E}">
        <p14:creationId xmlns:p14="http://schemas.microsoft.com/office/powerpoint/2010/main" val="936021406"/>
      </p:ext>
    </p:extLst>
  </p:cSld>
  <p:clrMapOvr>
    <a:masterClrMapping/>
  </p:clrMapOvr>
  <mc:AlternateContent xmlns:mc="http://schemas.openxmlformats.org/markup-compatibility/2006" xmlns:p14="http://schemas.microsoft.com/office/powerpoint/2010/main">
    <mc:Choice Requires="p14">
      <p:transition spd="slow" p14:dur="2000" advClick="0" advTm="0"/>
    </mc:Choice>
    <mc:Fallback xmlns="">
      <p:transition spd="slow" advClick="0" advTm="0"/>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60166C-B846-F484-AF0F-EA173FBB8EBD}"/>
              </a:ext>
            </a:extLst>
          </p:cNvPr>
          <p:cNvSpPr>
            <a:spLocks noGrp="1"/>
          </p:cNvSpPr>
          <p:nvPr>
            <p:ph type="title"/>
          </p:nvPr>
        </p:nvSpPr>
        <p:spPr/>
        <p:txBody>
          <a:bodyPr/>
          <a:lstStyle/>
          <a:p>
            <a:r>
              <a:rPr lang="en-GB" dirty="0"/>
              <a:t>Positive Ageing</a:t>
            </a:r>
          </a:p>
        </p:txBody>
      </p:sp>
      <p:sp>
        <p:nvSpPr>
          <p:cNvPr id="3" name="Content Placeholder 2">
            <a:extLst>
              <a:ext uri="{FF2B5EF4-FFF2-40B4-BE49-F238E27FC236}">
                <a16:creationId xmlns:a16="http://schemas.microsoft.com/office/drawing/2014/main" id="{FEACD347-C7EA-EA23-FBF7-EF3CCAAC8220}"/>
              </a:ext>
            </a:extLst>
          </p:cNvPr>
          <p:cNvSpPr>
            <a:spLocks noGrp="1"/>
          </p:cNvSpPr>
          <p:nvPr>
            <p:ph idx="1"/>
          </p:nvPr>
        </p:nvSpPr>
        <p:spPr/>
        <p:txBody>
          <a:bodyPr>
            <a:normAutofit fontScale="92500"/>
          </a:bodyPr>
          <a:lstStyle/>
          <a:p>
            <a:r>
              <a:rPr lang="en-GB" dirty="0"/>
              <a:t>Refers to the process of ageing with a focus on maintaining a positive outlook, promoting well-being, and embracing the opportunities and challenges that come with later life. </a:t>
            </a:r>
          </a:p>
          <a:p>
            <a:r>
              <a:rPr lang="en-GB" dirty="0"/>
              <a:t>It emphasises the importance of optimising physical, cognitive, and emotional health to enhance overall quality of life during the ageing process. </a:t>
            </a:r>
          </a:p>
          <a:p>
            <a:r>
              <a:rPr lang="en-GB" dirty="0"/>
              <a:t>Positive ageing acknowledges that while ageing may bring certain physical and cognitive changes, individuals can still experience a fulfilling and purposeful life. </a:t>
            </a:r>
          </a:p>
          <a:p>
            <a:r>
              <a:rPr lang="en-GB" dirty="0"/>
              <a:t>It encourages adopting positive attitudes, behaviours, and strategies to navigate the ageing journey and make the most of the opportunities available. </a:t>
            </a:r>
          </a:p>
          <a:p>
            <a:r>
              <a:rPr lang="en-GB" dirty="0"/>
              <a:t>It involves cultivating resilience, adapting to new circumstances, and finding joy and fulfilment in various aspects of life.</a:t>
            </a:r>
            <a:endParaRPr lang="en-CY" dirty="0"/>
          </a:p>
          <a:p>
            <a:endParaRPr lang="en-CY" dirty="0"/>
          </a:p>
          <a:p>
            <a:endParaRPr lang="en-GB" dirty="0"/>
          </a:p>
        </p:txBody>
      </p:sp>
    </p:spTree>
    <p:extLst>
      <p:ext uri="{BB962C8B-B14F-4D97-AF65-F5344CB8AC3E}">
        <p14:creationId xmlns:p14="http://schemas.microsoft.com/office/powerpoint/2010/main" val="3391101630"/>
      </p:ext>
    </p:extLst>
  </p:cSld>
  <p:clrMapOvr>
    <a:masterClrMapping/>
  </p:clrMapOvr>
  <mc:AlternateContent xmlns:mc="http://schemas.openxmlformats.org/markup-compatibility/2006" xmlns:p14="http://schemas.microsoft.com/office/powerpoint/2010/main">
    <mc:Choice Requires="p14">
      <p:transition spd="slow" p14:dur="2000" advClick="0" advTm="0"/>
    </mc:Choice>
    <mc:Fallback xmlns="">
      <p:transition spd="slow" advClick="0" advTm="0"/>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008CC979-8580-E4F0-DC6B-04F08E2B7E01}"/>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3CDBFC81-7B06-B8F1-0136-B11BDFA45367}"/>
              </a:ext>
            </a:extLst>
          </p:cNvPr>
          <p:cNvSpPr>
            <a:spLocks noGrp="1"/>
          </p:cNvSpPr>
          <p:nvPr>
            <p:ph idx="1"/>
          </p:nvPr>
        </p:nvSpPr>
        <p:spPr/>
        <p:txBody>
          <a:bodyPr/>
          <a:lstStyle/>
          <a:p>
            <a:r>
              <a:rPr lang="en-GB" dirty="0"/>
              <a:t>Some key aspects and strategies associated with positive ageing  include:</a:t>
            </a:r>
            <a:endParaRPr lang="en-CY" dirty="0"/>
          </a:p>
          <a:p>
            <a:pPr lvl="1"/>
            <a:r>
              <a:rPr lang="en-GB" dirty="0"/>
              <a:t>Health and Well-being</a:t>
            </a:r>
            <a:r>
              <a:rPr lang="en-US" dirty="0"/>
              <a:t>.</a:t>
            </a:r>
          </a:p>
          <a:p>
            <a:pPr lvl="1"/>
            <a:r>
              <a:rPr lang="en-GB" dirty="0"/>
              <a:t>Lifelong Learning.</a:t>
            </a:r>
          </a:p>
          <a:p>
            <a:pPr lvl="1"/>
            <a:r>
              <a:rPr lang="en-GB" dirty="0"/>
              <a:t>Social Connections.</a:t>
            </a:r>
            <a:endParaRPr lang="en-CY" dirty="0"/>
          </a:p>
          <a:p>
            <a:pPr lvl="1"/>
            <a:r>
              <a:rPr lang="en-GB" dirty="0"/>
              <a:t>Meaning and Purpose</a:t>
            </a:r>
            <a:r>
              <a:rPr lang="en-US" dirty="0"/>
              <a:t>.</a:t>
            </a:r>
            <a:endParaRPr lang="en-CY" dirty="0"/>
          </a:p>
          <a:p>
            <a:pPr lvl="1"/>
            <a:r>
              <a:rPr lang="en-GB" dirty="0"/>
              <a:t>Adaptability and Resilience</a:t>
            </a:r>
            <a:r>
              <a:rPr lang="en-US" dirty="0"/>
              <a:t>.</a:t>
            </a:r>
          </a:p>
          <a:p>
            <a:pPr lvl="1"/>
            <a:endParaRPr lang="en-CY" dirty="0"/>
          </a:p>
          <a:p>
            <a:endParaRPr lang="en-GB" dirty="0"/>
          </a:p>
        </p:txBody>
      </p:sp>
    </p:spTree>
    <p:extLst>
      <p:ext uri="{BB962C8B-B14F-4D97-AF65-F5344CB8AC3E}">
        <p14:creationId xmlns:p14="http://schemas.microsoft.com/office/powerpoint/2010/main" val="1817134311"/>
      </p:ext>
    </p:extLst>
  </p:cSld>
  <p:clrMapOvr>
    <a:masterClrMapping/>
  </p:clrMapOvr>
  <mc:AlternateContent xmlns:mc="http://schemas.openxmlformats.org/markup-compatibility/2006" xmlns:p14="http://schemas.microsoft.com/office/powerpoint/2010/main">
    <mc:Choice Requires="p14">
      <p:transition spd="slow" p14:dur="2000" advClick="0" advTm="0"/>
    </mc:Choice>
    <mc:Fallback xmlns="">
      <p:transition spd="slow" advClick="0" advTm="0"/>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3ACC57-8B1E-3F51-6F16-5B4278C071C0}"/>
              </a:ext>
            </a:extLst>
          </p:cNvPr>
          <p:cNvSpPr>
            <a:spLocks noGrp="1"/>
          </p:cNvSpPr>
          <p:nvPr>
            <p:ph type="title"/>
          </p:nvPr>
        </p:nvSpPr>
        <p:spPr/>
        <p:txBody>
          <a:bodyPr/>
          <a:lstStyle/>
          <a:p>
            <a:r>
              <a:rPr lang="en-GB" dirty="0"/>
              <a:t>Positive Ageing Vs. Successful Aging</a:t>
            </a:r>
          </a:p>
        </p:txBody>
      </p:sp>
      <p:sp>
        <p:nvSpPr>
          <p:cNvPr id="3" name="Content Placeholder 2">
            <a:extLst>
              <a:ext uri="{FF2B5EF4-FFF2-40B4-BE49-F238E27FC236}">
                <a16:creationId xmlns:a16="http://schemas.microsoft.com/office/drawing/2014/main" id="{79940A81-ED14-F608-1308-0EE0C9747DF9}"/>
              </a:ext>
            </a:extLst>
          </p:cNvPr>
          <p:cNvSpPr>
            <a:spLocks noGrp="1"/>
          </p:cNvSpPr>
          <p:nvPr>
            <p:ph idx="1"/>
          </p:nvPr>
        </p:nvSpPr>
        <p:spPr/>
        <p:txBody>
          <a:bodyPr>
            <a:normAutofit/>
          </a:bodyPr>
          <a:lstStyle/>
          <a:p>
            <a:r>
              <a:rPr lang="en-GB" b="1" dirty="0">
                <a:solidFill>
                  <a:schemeClr val="accent1">
                    <a:lumMod val="50000"/>
                  </a:schemeClr>
                </a:solidFill>
              </a:rPr>
              <a:t>Focus</a:t>
            </a:r>
          </a:p>
          <a:p>
            <a:pPr lvl="1"/>
            <a:r>
              <a:rPr lang="en-GB" dirty="0"/>
              <a:t>Positive ageing emphasises the </a:t>
            </a:r>
            <a:r>
              <a:rPr lang="en-GB" b="1" dirty="0"/>
              <a:t>subjective </a:t>
            </a:r>
            <a:r>
              <a:rPr lang="en-GB" dirty="0"/>
              <a:t>experience</a:t>
            </a:r>
            <a:r>
              <a:rPr lang="en-GB" b="1" dirty="0"/>
              <a:t> </a:t>
            </a:r>
            <a:r>
              <a:rPr lang="en-GB" dirty="0"/>
              <a:t>of ageing and the psychological well-being of older adults.</a:t>
            </a:r>
          </a:p>
          <a:p>
            <a:pPr lvl="1"/>
            <a:r>
              <a:rPr lang="en-GB" dirty="0"/>
              <a:t>Successful ageing emphasises </a:t>
            </a:r>
            <a:r>
              <a:rPr lang="en-GB" b="1" dirty="0"/>
              <a:t>objective</a:t>
            </a:r>
            <a:r>
              <a:rPr lang="en-GB" dirty="0"/>
              <a:t> markers of well-being and the absence of disease and disability in older adults.</a:t>
            </a:r>
            <a:endParaRPr lang="en-CY" dirty="0"/>
          </a:p>
          <a:p>
            <a:r>
              <a:rPr lang="en-GB" b="1" dirty="0">
                <a:solidFill>
                  <a:schemeClr val="accent1">
                    <a:lumMod val="50000"/>
                  </a:schemeClr>
                </a:solidFill>
              </a:rPr>
              <a:t>Perspective</a:t>
            </a:r>
          </a:p>
          <a:p>
            <a:pPr lvl="1"/>
            <a:r>
              <a:rPr lang="en-GB" dirty="0"/>
              <a:t>Positive ageing is a </a:t>
            </a:r>
            <a:r>
              <a:rPr lang="en-GB" b="1" dirty="0"/>
              <a:t>broader concept </a:t>
            </a:r>
            <a:r>
              <a:rPr lang="en-GB" dirty="0"/>
              <a:t>that encompasses emotional, cognitive, and social well-being, emphasising a positive outlook and quality of life.</a:t>
            </a:r>
          </a:p>
          <a:p>
            <a:pPr lvl="1"/>
            <a:r>
              <a:rPr lang="en-GB" dirty="0"/>
              <a:t>S</a:t>
            </a:r>
            <a:r>
              <a:rPr lang="en-CY" dirty="0"/>
              <a:t>uccessful ageing </a:t>
            </a:r>
            <a:r>
              <a:rPr lang="en-GB" dirty="0"/>
              <a:t>is a </a:t>
            </a:r>
            <a:r>
              <a:rPr lang="en-GB" b="1" dirty="0"/>
              <a:t>more specific and measurable concept</a:t>
            </a:r>
            <a:r>
              <a:rPr lang="en-GB" dirty="0"/>
              <a:t>, often based on physical and cognitive functioning and the avoidance of age-related diseases.</a:t>
            </a:r>
            <a:endParaRPr lang="en-CY" dirty="0"/>
          </a:p>
          <a:p>
            <a:endParaRPr lang="en-GB" dirty="0"/>
          </a:p>
        </p:txBody>
      </p:sp>
    </p:spTree>
    <p:extLst>
      <p:ext uri="{BB962C8B-B14F-4D97-AF65-F5344CB8AC3E}">
        <p14:creationId xmlns:p14="http://schemas.microsoft.com/office/powerpoint/2010/main" val="698517433"/>
      </p:ext>
    </p:extLst>
  </p:cSld>
  <p:clrMapOvr>
    <a:masterClrMapping/>
  </p:clrMapOvr>
  <mc:AlternateContent xmlns:mc="http://schemas.openxmlformats.org/markup-compatibility/2006" xmlns:p14="http://schemas.microsoft.com/office/powerpoint/2010/main">
    <mc:Choice Requires="p14">
      <p:transition spd="slow" p14:dur="2000" advClick="0" advTm="0"/>
    </mc:Choice>
    <mc:Fallback xmlns="">
      <p:transition spd="slow" advClick="0" advTm="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86437-F497-C477-5649-627CBB2C9056}"/>
              </a:ext>
            </a:extLst>
          </p:cNvPr>
          <p:cNvSpPr>
            <a:spLocks noGrp="1"/>
          </p:cNvSpPr>
          <p:nvPr>
            <p:ph type="title"/>
          </p:nvPr>
        </p:nvSpPr>
        <p:spPr/>
        <p:txBody>
          <a:bodyPr/>
          <a:lstStyle/>
          <a:p>
            <a:r>
              <a:rPr lang="en-GB" dirty="0"/>
              <a:t>Learning Objectives</a:t>
            </a:r>
          </a:p>
        </p:txBody>
      </p:sp>
      <p:sp>
        <p:nvSpPr>
          <p:cNvPr id="3" name="Content Placeholder 2">
            <a:extLst>
              <a:ext uri="{FF2B5EF4-FFF2-40B4-BE49-F238E27FC236}">
                <a16:creationId xmlns:a16="http://schemas.microsoft.com/office/drawing/2014/main" id="{955EAADD-A301-109F-8EFC-1CA571189100}"/>
              </a:ext>
            </a:extLst>
          </p:cNvPr>
          <p:cNvSpPr>
            <a:spLocks noGrp="1"/>
          </p:cNvSpPr>
          <p:nvPr>
            <p:ph idx="1"/>
          </p:nvPr>
        </p:nvSpPr>
        <p:spPr/>
        <p:txBody>
          <a:bodyPr/>
          <a:lstStyle/>
          <a:p>
            <a:r>
              <a:rPr lang="en-GB" b="1" dirty="0">
                <a:solidFill>
                  <a:schemeClr val="accent1">
                    <a:lumMod val="50000"/>
                  </a:schemeClr>
                </a:solidFill>
              </a:rPr>
              <a:t>LO1: </a:t>
            </a:r>
            <a:r>
              <a:rPr lang="en-US" dirty="0"/>
              <a:t>Explain the concept of successful ageing by incorporating Rowe and Kahn’s model</a:t>
            </a:r>
            <a:endParaRPr lang="en-GB" dirty="0"/>
          </a:p>
          <a:p>
            <a:r>
              <a:rPr lang="en-GB" b="1" dirty="0">
                <a:solidFill>
                  <a:schemeClr val="accent1">
                    <a:lumMod val="50000"/>
                  </a:schemeClr>
                </a:solidFill>
              </a:rPr>
              <a:t>LO2: </a:t>
            </a:r>
            <a:r>
              <a:rPr lang="en-GB" dirty="0"/>
              <a:t>Analyse </a:t>
            </a:r>
            <a:r>
              <a:rPr lang="en-US" dirty="0"/>
              <a:t>the relationship between protective factors and successful ageing, considering how different factors interact and influence each other.</a:t>
            </a:r>
            <a:r>
              <a:rPr lang="en-CY" dirty="0"/>
              <a:t> </a:t>
            </a:r>
            <a:r>
              <a:rPr lang="en-GB" dirty="0"/>
              <a:t> </a:t>
            </a:r>
          </a:p>
          <a:p>
            <a:r>
              <a:rPr lang="en-GB" b="1" dirty="0">
                <a:solidFill>
                  <a:schemeClr val="accent1">
                    <a:lumMod val="50000"/>
                  </a:schemeClr>
                </a:solidFill>
              </a:rPr>
              <a:t>LO3: </a:t>
            </a:r>
            <a:r>
              <a:rPr lang="en-US" dirty="0"/>
              <a:t>Reflect on personal attitudes and beliefs about ageing and the importance of cognitive stimulation in promoting successful ageing.</a:t>
            </a:r>
            <a:r>
              <a:rPr lang="en-CY" dirty="0"/>
              <a:t> </a:t>
            </a:r>
            <a:r>
              <a:rPr lang="en-GB" dirty="0"/>
              <a:t> </a:t>
            </a:r>
          </a:p>
        </p:txBody>
      </p:sp>
    </p:spTree>
    <p:extLst>
      <p:ext uri="{BB962C8B-B14F-4D97-AF65-F5344CB8AC3E}">
        <p14:creationId xmlns:p14="http://schemas.microsoft.com/office/powerpoint/2010/main" val="3027216888"/>
      </p:ext>
    </p:extLst>
  </p:cSld>
  <p:clrMapOvr>
    <a:masterClrMapping/>
  </p:clrMapOvr>
  <mc:AlternateContent xmlns:mc="http://schemas.openxmlformats.org/markup-compatibility/2006" xmlns:p14="http://schemas.microsoft.com/office/powerpoint/2010/main">
    <mc:Choice Requires="p14">
      <p:transition spd="slow" p14:dur="2000" advClick="0" advTm="0"/>
    </mc:Choice>
    <mc:Fallback xmlns="">
      <p:transition spd="slow" advClick="0" advTm="0"/>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3ACC57-8B1E-3F51-6F16-5B4278C071C0}"/>
              </a:ext>
            </a:extLst>
          </p:cNvPr>
          <p:cNvSpPr>
            <a:spLocks noGrp="1"/>
          </p:cNvSpPr>
          <p:nvPr>
            <p:ph type="title"/>
          </p:nvPr>
        </p:nvSpPr>
        <p:spPr/>
        <p:txBody>
          <a:bodyPr/>
          <a:lstStyle/>
          <a:p>
            <a:endParaRPr lang="en-GB" dirty="0"/>
          </a:p>
        </p:txBody>
      </p:sp>
      <p:sp>
        <p:nvSpPr>
          <p:cNvPr id="3" name="Content Placeholder 2">
            <a:extLst>
              <a:ext uri="{FF2B5EF4-FFF2-40B4-BE49-F238E27FC236}">
                <a16:creationId xmlns:a16="http://schemas.microsoft.com/office/drawing/2014/main" id="{79940A81-ED14-F608-1308-0EE0C9747DF9}"/>
              </a:ext>
            </a:extLst>
          </p:cNvPr>
          <p:cNvSpPr>
            <a:spLocks noGrp="1"/>
          </p:cNvSpPr>
          <p:nvPr>
            <p:ph idx="1"/>
          </p:nvPr>
        </p:nvSpPr>
        <p:spPr/>
        <p:txBody>
          <a:bodyPr>
            <a:normAutofit lnSpcReduction="10000"/>
          </a:bodyPr>
          <a:lstStyle/>
          <a:p>
            <a:r>
              <a:rPr lang="en-GB" b="1" dirty="0">
                <a:solidFill>
                  <a:schemeClr val="accent1">
                    <a:lumMod val="50000"/>
                  </a:schemeClr>
                </a:solidFill>
              </a:rPr>
              <a:t>Key Components</a:t>
            </a:r>
          </a:p>
          <a:p>
            <a:pPr lvl="1"/>
            <a:r>
              <a:rPr lang="en-GB" dirty="0"/>
              <a:t>Positive ageing emphasises maintaining a positive attitude, finding meaning and purpose, fostering social connections, and promoting overall well-being.</a:t>
            </a:r>
          </a:p>
          <a:p>
            <a:pPr lvl="1"/>
            <a:r>
              <a:rPr lang="en-GB" dirty="0"/>
              <a:t>Successful ageing typically includes components (e.g., physical health, cognitive functioning, and social engagement) with an emphasis on maintaining high levels of functioning in these areas.</a:t>
            </a:r>
          </a:p>
          <a:p>
            <a:r>
              <a:rPr lang="en-GB" b="1" dirty="0">
                <a:solidFill>
                  <a:schemeClr val="accent1">
                    <a:lumMod val="50000"/>
                  </a:schemeClr>
                </a:solidFill>
              </a:rPr>
              <a:t>Approach </a:t>
            </a:r>
          </a:p>
          <a:p>
            <a:pPr lvl="1"/>
            <a:r>
              <a:rPr lang="en-GB" dirty="0"/>
              <a:t>Positive ageing encourages individuals to adapt to changes, cultivate resilience, engage in activities that bring joy and fulfilment, and embrace personal growth and self-acceptance.</a:t>
            </a:r>
          </a:p>
          <a:p>
            <a:pPr lvl="1"/>
            <a:r>
              <a:rPr lang="en-GB" dirty="0"/>
              <a:t>Successful ageing involves proactive efforts to prevent or delay diseases, maintain physical and cognitive abilities, and remain socially active and engaged.</a:t>
            </a:r>
          </a:p>
          <a:p>
            <a:endParaRPr lang="en-GB" dirty="0"/>
          </a:p>
        </p:txBody>
      </p:sp>
    </p:spTree>
    <p:extLst>
      <p:ext uri="{BB962C8B-B14F-4D97-AF65-F5344CB8AC3E}">
        <p14:creationId xmlns:p14="http://schemas.microsoft.com/office/powerpoint/2010/main" val="763016514"/>
      </p:ext>
    </p:extLst>
  </p:cSld>
  <p:clrMapOvr>
    <a:masterClrMapping/>
  </p:clrMapOvr>
  <mc:AlternateContent xmlns:mc="http://schemas.openxmlformats.org/markup-compatibility/2006" xmlns:p14="http://schemas.microsoft.com/office/powerpoint/2010/main">
    <mc:Choice Requires="p14">
      <p:transition spd="slow" p14:dur="2000" advClick="0" advTm="0"/>
    </mc:Choice>
    <mc:Fallback xmlns="">
      <p:transition spd="slow" advClick="0" advTm="0"/>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A39A6D-618D-BEA5-472B-8B6F882D0858}"/>
              </a:ext>
            </a:extLst>
          </p:cNvPr>
          <p:cNvSpPr>
            <a:spLocks noGrp="1"/>
          </p:cNvSpPr>
          <p:nvPr>
            <p:ph type="title"/>
          </p:nvPr>
        </p:nvSpPr>
        <p:spPr/>
        <p:txBody>
          <a:bodyPr/>
          <a:lstStyle/>
          <a:p>
            <a:r>
              <a:rPr lang="en-GB" dirty="0"/>
              <a:t>Resilience and Ageing</a:t>
            </a:r>
          </a:p>
        </p:txBody>
      </p:sp>
      <p:sp>
        <p:nvSpPr>
          <p:cNvPr id="3" name="Content Placeholder 2">
            <a:extLst>
              <a:ext uri="{FF2B5EF4-FFF2-40B4-BE49-F238E27FC236}">
                <a16:creationId xmlns:a16="http://schemas.microsoft.com/office/drawing/2014/main" id="{E99D19B1-7A5E-94C3-723C-338BBFC9ED7C}"/>
              </a:ext>
            </a:extLst>
          </p:cNvPr>
          <p:cNvSpPr>
            <a:spLocks noGrp="1"/>
          </p:cNvSpPr>
          <p:nvPr>
            <p:ph idx="1"/>
          </p:nvPr>
        </p:nvSpPr>
        <p:spPr/>
        <p:txBody>
          <a:bodyPr/>
          <a:lstStyle/>
          <a:p>
            <a:r>
              <a:rPr lang="en-GB" b="1" dirty="0">
                <a:solidFill>
                  <a:schemeClr val="accent1">
                    <a:lumMod val="50000"/>
                  </a:schemeClr>
                </a:solidFill>
              </a:rPr>
              <a:t>Resilience: </a:t>
            </a:r>
            <a:r>
              <a:rPr lang="en-GB" dirty="0"/>
              <a:t>the ability to adapt and bounce back from adversity, challenges, and significant life changes. </a:t>
            </a:r>
          </a:p>
          <a:p>
            <a:r>
              <a:rPr lang="en-GB" dirty="0"/>
              <a:t>It is a psychological trait that enables individuals to cope effectively with stressors, maintain well-being, and thrive in the face of difficult circumstances. </a:t>
            </a:r>
          </a:p>
          <a:p>
            <a:r>
              <a:rPr lang="en-GB" dirty="0"/>
              <a:t>The relationship between resilience and ageing is significant and can have a profound impact on the well-being of older adults. </a:t>
            </a:r>
          </a:p>
          <a:p>
            <a:endParaRPr lang="en-GB" dirty="0"/>
          </a:p>
        </p:txBody>
      </p:sp>
    </p:spTree>
    <p:extLst>
      <p:ext uri="{BB962C8B-B14F-4D97-AF65-F5344CB8AC3E}">
        <p14:creationId xmlns:p14="http://schemas.microsoft.com/office/powerpoint/2010/main" val="222745052"/>
      </p:ext>
    </p:extLst>
  </p:cSld>
  <p:clrMapOvr>
    <a:masterClrMapping/>
  </p:clrMapOvr>
  <mc:AlternateContent xmlns:mc="http://schemas.openxmlformats.org/markup-compatibility/2006" xmlns:p14="http://schemas.microsoft.com/office/powerpoint/2010/main">
    <mc:Choice Requires="p14">
      <p:transition spd="slow" p14:dur="2000" advClick="0" advTm="0"/>
    </mc:Choice>
    <mc:Fallback xmlns="">
      <p:transition spd="slow" advClick="0" advTm="0"/>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99D19B1-7A5E-94C3-723C-338BBFC9ED7C}"/>
              </a:ext>
            </a:extLst>
          </p:cNvPr>
          <p:cNvSpPr>
            <a:spLocks noGrp="1"/>
          </p:cNvSpPr>
          <p:nvPr>
            <p:ph idx="1"/>
          </p:nvPr>
        </p:nvSpPr>
        <p:spPr/>
        <p:txBody>
          <a:bodyPr>
            <a:normAutofit lnSpcReduction="10000"/>
          </a:bodyPr>
          <a:lstStyle/>
          <a:p>
            <a:r>
              <a:rPr lang="en-GB" dirty="0"/>
              <a:t>Key points of the relationship between resilience and ageing:</a:t>
            </a:r>
          </a:p>
          <a:p>
            <a:pPr lvl="1"/>
            <a:r>
              <a:rPr lang="en-GB" dirty="0"/>
              <a:t>Coping with Age-Related Changes:</a:t>
            </a:r>
          </a:p>
          <a:p>
            <a:pPr lvl="1"/>
            <a:r>
              <a:rPr lang="en-GB" dirty="0"/>
              <a:t>Managing Health Challenges</a:t>
            </a:r>
            <a:r>
              <a:rPr lang="en-US" dirty="0"/>
              <a:t>.</a:t>
            </a:r>
          </a:p>
          <a:p>
            <a:pPr lvl="1"/>
            <a:r>
              <a:rPr lang="en-GB" dirty="0"/>
              <a:t>Loss and Transitions</a:t>
            </a:r>
            <a:r>
              <a:rPr lang="en-US" dirty="0"/>
              <a:t>.</a:t>
            </a:r>
          </a:p>
          <a:p>
            <a:pPr lvl="1"/>
            <a:r>
              <a:rPr lang="en-GB" dirty="0"/>
              <a:t>Promoting Mental Health</a:t>
            </a:r>
            <a:r>
              <a:rPr lang="en-US" dirty="0"/>
              <a:t>.</a:t>
            </a:r>
          </a:p>
          <a:p>
            <a:pPr lvl="1"/>
            <a:r>
              <a:rPr lang="en-GB" dirty="0"/>
              <a:t>Enhancing Social Connections</a:t>
            </a:r>
            <a:r>
              <a:rPr lang="en-US" dirty="0"/>
              <a:t>.</a:t>
            </a:r>
          </a:p>
          <a:p>
            <a:pPr lvl="1"/>
            <a:r>
              <a:rPr lang="en-GB" dirty="0"/>
              <a:t>Promoting Positive Ageing.</a:t>
            </a:r>
          </a:p>
          <a:p>
            <a:r>
              <a:rPr lang="en-GB" dirty="0"/>
              <a:t>Overall, resilience plays a crucial role in the ageing process by empowering individuals to overcome challenges, adapt to changes, and maintain their well-being. </a:t>
            </a:r>
          </a:p>
          <a:p>
            <a:r>
              <a:rPr lang="en-GB" dirty="0"/>
              <a:t>It enhances the capacity to navigate the complexities of ageing and promotes a positive and fulfilling experience of growing older.</a:t>
            </a:r>
            <a:endParaRPr lang="en-CY" dirty="0"/>
          </a:p>
          <a:p>
            <a:endParaRPr lang="en-CY" dirty="0"/>
          </a:p>
          <a:p>
            <a:endParaRPr lang="en-CY" dirty="0"/>
          </a:p>
          <a:p>
            <a:endParaRPr lang="en-GB" dirty="0"/>
          </a:p>
        </p:txBody>
      </p:sp>
      <p:sp>
        <p:nvSpPr>
          <p:cNvPr id="7" name="Title 6">
            <a:extLst>
              <a:ext uri="{FF2B5EF4-FFF2-40B4-BE49-F238E27FC236}">
                <a16:creationId xmlns:a16="http://schemas.microsoft.com/office/drawing/2014/main" id="{F882DF23-00A0-502F-4975-E10BA671597F}"/>
              </a:ext>
            </a:extLst>
          </p:cNvPr>
          <p:cNvSpPr>
            <a:spLocks noGrp="1"/>
          </p:cNvSpPr>
          <p:nvPr>
            <p:ph type="title"/>
          </p:nvPr>
        </p:nvSpPr>
        <p:spPr/>
        <p:txBody>
          <a:bodyPr/>
          <a:lstStyle/>
          <a:p>
            <a:endParaRPr lang="en-GB"/>
          </a:p>
        </p:txBody>
      </p:sp>
    </p:spTree>
    <p:extLst>
      <p:ext uri="{BB962C8B-B14F-4D97-AF65-F5344CB8AC3E}">
        <p14:creationId xmlns:p14="http://schemas.microsoft.com/office/powerpoint/2010/main" val="1539341117"/>
      </p:ext>
    </p:extLst>
  </p:cSld>
  <p:clrMapOvr>
    <a:masterClrMapping/>
  </p:clrMapOvr>
  <mc:AlternateContent xmlns:mc="http://schemas.openxmlformats.org/markup-compatibility/2006" xmlns:p14="http://schemas.microsoft.com/office/powerpoint/2010/main">
    <mc:Choice Requires="p14">
      <p:transition spd="slow" p14:dur="2000" advClick="0" advTm="0"/>
    </mc:Choice>
    <mc:Fallback xmlns="">
      <p:transition spd="slow" advClick="0" advTm="0"/>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67D3AF-3C10-08E8-CCB7-6E18C94A9823}"/>
              </a:ext>
            </a:extLst>
          </p:cNvPr>
          <p:cNvSpPr>
            <a:spLocks noGrp="1"/>
          </p:cNvSpPr>
          <p:nvPr>
            <p:ph type="title"/>
          </p:nvPr>
        </p:nvSpPr>
        <p:spPr/>
        <p:txBody>
          <a:bodyPr/>
          <a:lstStyle/>
          <a:p>
            <a:r>
              <a:rPr lang="en-GB" dirty="0"/>
              <a:t>Optimal Ageing</a:t>
            </a:r>
          </a:p>
        </p:txBody>
      </p:sp>
      <p:sp>
        <p:nvSpPr>
          <p:cNvPr id="3" name="Content Placeholder 2">
            <a:extLst>
              <a:ext uri="{FF2B5EF4-FFF2-40B4-BE49-F238E27FC236}">
                <a16:creationId xmlns:a16="http://schemas.microsoft.com/office/drawing/2014/main" id="{4F93BEEB-97CF-F435-A693-8BF72BD7AD4E}"/>
              </a:ext>
            </a:extLst>
          </p:cNvPr>
          <p:cNvSpPr>
            <a:spLocks noGrp="1"/>
          </p:cNvSpPr>
          <p:nvPr>
            <p:ph idx="1"/>
          </p:nvPr>
        </p:nvSpPr>
        <p:spPr/>
        <p:txBody>
          <a:bodyPr>
            <a:normAutofit/>
          </a:bodyPr>
          <a:lstStyle/>
          <a:p>
            <a:r>
              <a:rPr lang="en-GB" b="1" dirty="0">
                <a:solidFill>
                  <a:schemeClr val="accent1">
                    <a:lumMod val="50000"/>
                  </a:schemeClr>
                </a:solidFill>
              </a:rPr>
              <a:t>Optimal Ageing</a:t>
            </a:r>
            <a:r>
              <a:rPr lang="en-GB" dirty="0"/>
              <a:t>: the process of ageing in a way that maximises overall well-being, quality of life, and satisfaction. </a:t>
            </a:r>
          </a:p>
          <a:p>
            <a:r>
              <a:rPr lang="en-GB" dirty="0"/>
              <a:t>It emphasises pursuing physical, cognitive, emotional, and social well-being, aiming for the highest possible level of functioning and fulfilment in older adulthood.</a:t>
            </a:r>
          </a:p>
          <a:p>
            <a:r>
              <a:rPr lang="en-GB" dirty="0"/>
              <a:t>It reflects the reality that ageing well involves not only the achievement of desirable outcomes but also effective coping with life’s challenges and losses. </a:t>
            </a:r>
          </a:p>
          <a:p>
            <a:pPr marL="0" indent="0">
              <a:buNone/>
            </a:pPr>
            <a:endParaRPr lang="en-GB" dirty="0"/>
          </a:p>
        </p:txBody>
      </p:sp>
    </p:spTree>
    <p:extLst>
      <p:ext uri="{BB962C8B-B14F-4D97-AF65-F5344CB8AC3E}">
        <p14:creationId xmlns:p14="http://schemas.microsoft.com/office/powerpoint/2010/main" val="2356869047"/>
      </p:ext>
    </p:extLst>
  </p:cSld>
  <p:clrMapOvr>
    <a:masterClrMapping/>
  </p:clrMapOvr>
  <mc:AlternateContent xmlns:mc="http://schemas.openxmlformats.org/markup-compatibility/2006" xmlns:p14="http://schemas.microsoft.com/office/powerpoint/2010/main">
    <mc:Choice Requires="p14">
      <p:transition spd="slow" p14:dur="2000" advClick="0" advTm="0"/>
    </mc:Choice>
    <mc:Fallback xmlns="">
      <p:transition spd="slow" advClick="0" advTm="0"/>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8DB232-F630-7C96-08E0-E5CA915382E2}"/>
              </a:ext>
            </a:extLst>
          </p:cNvPr>
          <p:cNvSpPr>
            <a:spLocks noGrp="1"/>
          </p:cNvSpPr>
          <p:nvPr>
            <p:ph type="title"/>
          </p:nvPr>
        </p:nvSpPr>
        <p:spPr/>
        <p:txBody>
          <a:bodyPr/>
          <a:lstStyle/>
          <a:p>
            <a:r>
              <a:rPr lang="en-GB" dirty="0"/>
              <a:t>Protective Factors for Ageing Successfully</a:t>
            </a:r>
          </a:p>
        </p:txBody>
      </p:sp>
      <p:sp>
        <p:nvSpPr>
          <p:cNvPr id="3" name="Content Placeholder 2">
            <a:extLst>
              <a:ext uri="{FF2B5EF4-FFF2-40B4-BE49-F238E27FC236}">
                <a16:creationId xmlns:a16="http://schemas.microsoft.com/office/drawing/2014/main" id="{D299E83B-A698-3215-EB7E-E1E7A663C242}"/>
              </a:ext>
            </a:extLst>
          </p:cNvPr>
          <p:cNvSpPr>
            <a:spLocks noGrp="1"/>
          </p:cNvSpPr>
          <p:nvPr>
            <p:ph idx="1"/>
          </p:nvPr>
        </p:nvSpPr>
        <p:spPr/>
        <p:txBody>
          <a:bodyPr>
            <a:normAutofit fontScale="92500" lnSpcReduction="10000"/>
          </a:bodyPr>
          <a:lstStyle/>
          <a:p>
            <a:r>
              <a:rPr lang="en-GB" dirty="0"/>
              <a:t>Protective factors are characteristics or behaviours that help individuals to reduce the likelihood or impact of negative outcomes or events. </a:t>
            </a:r>
          </a:p>
          <a:p>
            <a:r>
              <a:rPr lang="en-GB" dirty="0"/>
              <a:t>In the context of health, protective factors are factors that can prevent or mitigate the risk of developing health conditions or diseases.</a:t>
            </a:r>
          </a:p>
          <a:p>
            <a:pPr lvl="1"/>
            <a:r>
              <a:rPr lang="en-GB" dirty="0"/>
              <a:t>Personal characteristics (e.g., resilience, positive coping strategies, and social support).</a:t>
            </a:r>
          </a:p>
          <a:p>
            <a:pPr lvl="1"/>
            <a:r>
              <a:rPr lang="en-GB" dirty="0"/>
              <a:t>Behaviours and lifestyle choices (e.g., regular exercise, healthy eating habits, and stress management). </a:t>
            </a:r>
          </a:p>
          <a:p>
            <a:r>
              <a:rPr lang="en-US" dirty="0"/>
              <a:t>Understanding and implementing protective factors individuals can take proactive steps to promote their well-being, maintain their physical and cognitive health, foster social connections, and cultivate a positive outlook on aging.</a:t>
            </a:r>
          </a:p>
          <a:p>
            <a:r>
              <a:rPr lang="en-US" dirty="0"/>
              <a:t>These factors empower older adults to live fulfilling lives and navigate the challenges and opportunities that come with ageing.</a:t>
            </a:r>
            <a:endParaRPr lang="en-CY" dirty="0"/>
          </a:p>
          <a:p>
            <a:endParaRPr lang="en-GB" dirty="0"/>
          </a:p>
        </p:txBody>
      </p:sp>
    </p:spTree>
    <p:extLst>
      <p:ext uri="{BB962C8B-B14F-4D97-AF65-F5344CB8AC3E}">
        <p14:creationId xmlns:p14="http://schemas.microsoft.com/office/powerpoint/2010/main" val="2533402807"/>
      </p:ext>
    </p:extLst>
  </p:cSld>
  <p:clrMapOvr>
    <a:masterClrMapping/>
  </p:clrMapOvr>
  <mc:AlternateContent xmlns:mc="http://schemas.openxmlformats.org/markup-compatibility/2006" xmlns:p14="http://schemas.microsoft.com/office/powerpoint/2010/main">
    <mc:Choice Requires="p14">
      <p:transition spd="slow" p14:dur="2000" advClick="0" advTm="0"/>
    </mc:Choice>
    <mc:Fallback xmlns="">
      <p:transition spd="slow" advClick="0" advTm="0"/>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B5FAF7-8AD7-804A-A9C4-2FBA13B14D97}"/>
              </a:ext>
            </a:extLst>
          </p:cNvPr>
          <p:cNvSpPr>
            <a:spLocks noGrp="1"/>
          </p:cNvSpPr>
          <p:nvPr>
            <p:ph type="title"/>
          </p:nvPr>
        </p:nvSpPr>
        <p:spPr/>
        <p:txBody>
          <a:bodyPr/>
          <a:lstStyle/>
          <a:p>
            <a:r>
              <a:rPr lang="en-GB" dirty="0"/>
              <a:t>Importance of Protective Factors</a:t>
            </a:r>
          </a:p>
        </p:txBody>
      </p:sp>
      <p:sp>
        <p:nvSpPr>
          <p:cNvPr id="3" name="Content Placeholder 2">
            <a:extLst>
              <a:ext uri="{FF2B5EF4-FFF2-40B4-BE49-F238E27FC236}">
                <a16:creationId xmlns:a16="http://schemas.microsoft.com/office/drawing/2014/main" id="{104DC4C5-6C04-95CA-DF68-B8A439595F85}"/>
              </a:ext>
            </a:extLst>
          </p:cNvPr>
          <p:cNvSpPr>
            <a:spLocks noGrp="1"/>
          </p:cNvSpPr>
          <p:nvPr>
            <p:ph idx="1"/>
          </p:nvPr>
        </p:nvSpPr>
        <p:spPr/>
        <p:txBody>
          <a:bodyPr>
            <a:normAutofit/>
          </a:bodyPr>
          <a:lstStyle/>
          <a:p>
            <a:r>
              <a:rPr lang="en-GB" b="1" dirty="0">
                <a:solidFill>
                  <a:schemeClr val="accent1">
                    <a:lumMod val="50000"/>
                  </a:schemeClr>
                </a:solidFill>
              </a:rPr>
              <a:t>Enhancing Well-being: </a:t>
            </a:r>
            <a:r>
              <a:rPr lang="en-GB" dirty="0"/>
              <a:t>individuals can make informed choices and engage in behaviours that promote their physical, cognitive, and emotional well-being. </a:t>
            </a:r>
          </a:p>
          <a:p>
            <a:r>
              <a:rPr lang="en-GB" b="1" dirty="0">
                <a:solidFill>
                  <a:schemeClr val="accent1">
                    <a:lumMod val="50000"/>
                  </a:schemeClr>
                </a:solidFill>
              </a:rPr>
              <a:t>Interventions </a:t>
            </a:r>
            <a:r>
              <a:rPr lang="en-GB" dirty="0"/>
              <a:t>that target specific areas to enhance successful ageing.</a:t>
            </a:r>
          </a:p>
          <a:p>
            <a:r>
              <a:rPr lang="en-GB" b="1" dirty="0">
                <a:solidFill>
                  <a:schemeClr val="accent1">
                    <a:lumMod val="50000"/>
                  </a:schemeClr>
                </a:solidFill>
              </a:rPr>
              <a:t>Prevention and Early Intervention </a:t>
            </a:r>
            <a:r>
              <a:rPr lang="en-GB" dirty="0"/>
              <a:t>of potential risks and vulnerabilities in older adults.</a:t>
            </a:r>
          </a:p>
          <a:p>
            <a:r>
              <a:rPr lang="en-GB" b="1" dirty="0">
                <a:solidFill>
                  <a:schemeClr val="accent1">
                    <a:lumMod val="50000"/>
                  </a:schemeClr>
                </a:solidFill>
              </a:rPr>
              <a:t>Policy Development </a:t>
            </a:r>
            <a:r>
              <a:rPr lang="en-GB" dirty="0"/>
              <a:t>to promote healthy aging, support social connections, and provide resources for older adults. </a:t>
            </a:r>
          </a:p>
        </p:txBody>
      </p:sp>
    </p:spTree>
    <p:extLst>
      <p:ext uri="{BB962C8B-B14F-4D97-AF65-F5344CB8AC3E}">
        <p14:creationId xmlns:p14="http://schemas.microsoft.com/office/powerpoint/2010/main" val="1956254567"/>
      </p:ext>
    </p:extLst>
  </p:cSld>
  <p:clrMapOvr>
    <a:masterClrMapping/>
  </p:clrMapOvr>
  <mc:AlternateContent xmlns:mc="http://schemas.openxmlformats.org/markup-compatibility/2006" xmlns:p14="http://schemas.microsoft.com/office/powerpoint/2010/main">
    <mc:Choice Requires="p14">
      <p:transition spd="slow" p14:dur="2000" advClick="0" advTm="0"/>
    </mc:Choice>
    <mc:Fallback xmlns="">
      <p:transition spd="slow" advClick="0" advTm="0"/>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B5FAF7-8AD7-804A-A9C4-2FBA13B14D97}"/>
              </a:ext>
            </a:extLst>
          </p:cNvPr>
          <p:cNvSpPr>
            <a:spLocks noGrp="1"/>
          </p:cNvSpPr>
          <p:nvPr>
            <p:ph type="title"/>
          </p:nvPr>
        </p:nvSpPr>
        <p:spPr/>
        <p:txBody>
          <a:bodyPr/>
          <a:lstStyle/>
          <a:p>
            <a:endParaRPr lang="en-GB" dirty="0"/>
          </a:p>
        </p:txBody>
      </p:sp>
      <p:sp>
        <p:nvSpPr>
          <p:cNvPr id="3" name="Content Placeholder 2">
            <a:extLst>
              <a:ext uri="{FF2B5EF4-FFF2-40B4-BE49-F238E27FC236}">
                <a16:creationId xmlns:a16="http://schemas.microsoft.com/office/drawing/2014/main" id="{104DC4C5-6C04-95CA-DF68-B8A439595F85}"/>
              </a:ext>
            </a:extLst>
          </p:cNvPr>
          <p:cNvSpPr>
            <a:spLocks noGrp="1"/>
          </p:cNvSpPr>
          <p:nvPr>
            <p:ph idx="1"/>
          </p:nvPr>
        </p:nvSpPr>
        <p:spPr/>
        <p:txBody>
          <a:bodyPr>
            <a:normAutofit/>
          </a:bodyPr>
          <a:lstStyle/>
          <a:p>
            <a:r>
              <a:rPr lang="en-GB" b="1" dirty="0">
                <a:solidFill>
                  <a:schemeClr val="accent1">
                    <a:lumMod val="50000"/>
                  </a:schemeClr>
                </a:solidFill>
              </a:rPr>
              <a:t>Reducing Healthcare Costs: </a:t>
            </a:r>
            <a:r>
              <a:rPr lang="en-GB" dirty="0"/>
              <a:t>healthcare systems can emphasise preventive care and health promotion, leading to a reduction in healthcare costs associated with the management of chronic diseases and age-related conditions</a:t>
            </a:r>
          </a:p>
          <a:p>
            <a:r>
              <a:rPr lang="en-GB" b="1" dirty="0">
                <a:solidFill>
                  <a:schemeClr val="accent1">
                    <a:lumMod val="50000"/>
                  </a:schemeClr>
                </a:solidFill>
              </a:rPr>
              <a:t>Improving Quality of Life: </a:t>
            </a:r>
            <a:r>
              <a:rPr lang="en-GB" dirty="0"/>
              <a:t>individuals can enjoy a higher quality of life as they grow older.</a:t>
            </a:r>
          </a:p>
          <a:p>
            <a:r>
              <a:rPr lang="en-GB" dirty="0"/>
              <a:t>Protective factors of ageing provide insights and strategies to support healthy ageing outcomes and informs interventions, policies, and practices that promote successful ageing at both individual and societal levels.</a:t>
            </a:r>
          </a:p>
        </p:txBody>
      </p:sp>
    </p:spTree>
    <p:extLst>
      <p:ext uri="{BB962C8B-B14F-4D97-AF65-F5344CB8AC3E}">
        <p14:creationId xmlns:p14="http://schemas.microsoft.com/office/powerpoint/2010/main" val="1641800677"/>
      </p:ext>
    </p:extLst>
  </p:cSld>
  <p:clrMapOvr>
    <a:masterClrMapping/>
  </p:clrMapOvr>
  <mc:AlternateContent xmlns:mc="http://schemas.openxmlformats.org/markup-compatibility/2006" xmlns:p14="http://schemas.microsoft.com/office/powerpoint/2010/main">
    <mc:Choice Requires="p14">
      <p:transition spd="slow" p14:dur="2000" advClick="0" advTm="0"/>
    </mc:Choice>
    <mc:Fallback xmlns="">
      <p:transition spd="slow" advClick="0" advTm="0"/>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8B16F35-F2EC-5699-9026-4A3D0DC25C6D}"/>
              </a:ext>
            </a:extLst>
          </p:cNvPr>
          <p:cNvSpPr>
            <a:spLocks noGrp="1"/>
          </p:cNvSpPr>
          <p:nvPr>
            <p:ph type="title"/>
          </p:nvPr>
        </p:nvSpPr>
        <p:spPr/>
        <p:txBody>
          <a:bodyPr/>
          <a:lstStyle/>
          <a:p>
            <a:r>
              <a:rPr lang="en-GB" dirty="0"/>
              <a:t>Healthy Lifestyle Choices – Physical Health</a:t>
            </a:r>
          </a:p>
        </p:txBody>
      </p:sp>
      <p:sp>
        <p:nvSpPr>
          <p:cNvPr id="3" name="Θέση περιεχομένου 2">
            <a:extLst>
              <a:ext uri="{FF2B5EF4-FFF2-40B4-BE49-F238E27FC236}">
                <a16:creationId xmlns:a16="http://schemas.microsoft.com/office/drawing/2014/main" id="{EE6162A0-D7A6-5AD2-2262-3DC538C15D97}"/>
              </a:ext>
            </a:extLst>
          </p:cNvPr>
          <p:cNvSpPr>
            <a:spLocks noGrp="1"/>
          </p:cNvSpPr>
          <p:nvPr>
            <p:ph idx="1"/>
          </p:nvPr>
        </p:nvSpPr>
        <p:spPr>
          <a:xfrm>
            <a:off x="838199" y="1371600"/>
            <a:ext cx="10659533" cy="4805363"/>
          </a:xfrm>
        </p:spPr>
        <p:txBody>
          <a:bodyPr>
            <a:noAutofit/>
          </a:bodyPr>
          <a:lstStyle/>
          <a:p>
            <a:pPr lvl="0"/>
            <a:r>
              <a:rPr lang="en-GB" b="1" dirty="0">
                <a:solidFill>
                  <a:schemeClr val="accent1">
                    <a:lumMod val="50000"/>
                  </a:schemeClr>
                </a:solidFill>
              </a:rPr>
              <a:t>Regular exercise </a:t>
            </a:r>
            <a:r>
              <a:rPr lang="en-GB" dirty="0"/>
              <a:t>promotes cardiovascular fitness, muscle strength, and flexibility, reducing the risk of chronic diseases like heart disease, diabetes, and obesity. </a:t>
            </a:r>
          </a:p>
          <a:p>
            <a:pPr lvl="0"/>
            <a:r>
              <a:rPr lang="en-GB" dirty="0"/>
              <a:t>A </a:t>
            </a:r>
            <a:r>
              <a:rPr lang="en-GB" b="1" dirty="0">
                <a:solidFill>
                  <a:schemeClr val="accent1">
                    <a:lumMod val="50000"/>
                  </a:schemeClr>
                </a:solidFill>
              </a:rPr>
              <a:t>nutritious diet </a:t>
            </a:r>
            <a:r>
              <a:rPr lang="en-GB" dirty="0"/>
              <a:t>provides essential nutrients, supports immune function, and helps maintain a healthy weight.</a:t>
            </a:r>
          </a:p>
          <a:p>
            <a:pPr lvl="0"/>
            <a:r>
              <a:rPr lang="en-GB" b="1" dirty="0">
                <a:solidFill>
                  <a:schemeClr val="accent1">
                    <a:lumMod val="50000"/>
                  </a:schemeClr>
                </a:solidFill>
              </a:rPr>
              <a:t>Better sleep </a:t>
            </a:r>
            <a:r>
              <a:rPr lang="en-GB" dirty="0"/>
              <a:t>enhances overall physical health, cognitive function, and emotional well-being.</a:t>
            </a:r>
          </a:p>
          <a:p>
            <a:pPr lvl="0"/>
            <a:r>
              <a:rPr lang="en-GB" b="1" dirty="0">
                <a:solidFill>
                  <a:schemeClr val="accent1">
                    <a:lumMod val="50000"/>
                  </a:schemeClr>
                </a:solidFill>
              </a:rPr>
              <a:t>Reduction of risk for chronic diseases </a:t>
            </a:r>
            <a:r>
              <a:rPr lang="en-GB" dirty="0"/>
              <a:t>commonly associated with ageing.</a:t>
            </a:r>
          </a:p>
          <a:p>
            <a:r>
              <a:rPr lang="en-GB" dirty="0"/>
              <a:t>Physical health forms a foundation for successful ageing, enabling individuals to lead active, fulfilling lives as they grow older.</a:t>
            </a:r>
          </a:p>
        </p:txBody>
      </p:sp>
    </p:spTree>
    <p:extLst>
      <p:ext uri="{BB962C8B-B14F-4D97-AF65-F5344CB8AC3E}">
        <p14:creationId xmlns:p14="http://schemas.microsoft.com/office/powerpoint/2010/main" val="2413142882"/>
      </p:ext>
    </p:extLst>
  </p:cSld>
  <p:clrMapOvr>
    <a:masterClrMapping/>
  </p:clrMapOvr>
  <mc:AlternateContent xmlns:mc="http://schemas.openxmlformats.org/markup-compatibility/2006" xmlns:p14="http://schemas.microsoft.com/office/powerpoint/2010/main">
    <mc:Choice Requires="p14">
      <p:transition spd="slow" p14:dur="2000" advClick="0" advTm="0"/>
    </mc:Choice>
    <mc:Fallback xmlns="">
      <p:transition spd="slow" advClick="0" advTm="0"/>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8B16F35-F2EC-5699-9026-4A3D0DC25C6D}"/>
              </a:ext>
            </a:extLst>
          </p:cNvPr>
          <p:cNvSpPr>
            <a:spLocks noGrp="1"/>
          </p:cNvSpPr>
          <p:nvPr>
            <p:ph type="title"/>
          </p:nvPr>
        </p:nvSpPr>
        <p:spPr/>
        <p:txBody>
          <a:bodyPr/>
          <a:lstStyle/>
          <a:p>
            <a:r>
              <a:rPr lang="en-GB" dirty="0"/>
              <a:t>Healthy Lifestyle Choices – Cognitive Functioning</a:t>
            </a:r>
          </a:p>
        </p:txBody>
      </p:sp>
      <p:sp>
        <p:nvSpPr>
          <p:cNvPr id="3" name="Θέση περιεχομένου 2">
            <a:extLst>
              <a:ext uri="{FF2B5EF4-FFF2-40B4-BE49-F238E27FC236}">
                <a16:creationId xmlns:a16="http://schemas.microsoft.com/office/drawing/2014/main" id="{EE6162A0-D7A6-5AD2-2262-3DC538C15D97}"/>
              </a:ext>
            </a:extLst>
          </p:cNvPr>
          <p:cNvSpPr>
            <a:spLocks noGrp="1"/>
          </p:cNvSpPr>
          <p:nvPr>
            <p:ph idx="1"/>
          </p:nvPr>
        </p:nvSpPr>
        <p:spPr/>
        <p:txBody>
          <a:bodyPr>
            <a:normAutofit/>
          </a:bodyPr>
          <a:lstStyle/>
          <a:p>
            <a:r>
              <a:rPr lang="en-GB" dirty="0"/>
              <a:t>A healthy lifestyle that incorporates regular physical exercise, a balanced diet, and sufficient restful sleep, also enhances cognitive functioning, maintains brain health, and reduces the risk of age-related cognitive decline. </a:t>
            </a:r>
          </a:p>
          <a:p>
            <a:r>
              <a:rPr lang="en-GB" b="1" dirty="0">
                <a:solidFill>
                  <a:schemeClr val="accent1">
                    <a:lumMod val="50000"/>
                  </a:schemeClr>
                </a:solidFill>
              </a:rPr>
              <a:t>Enhanced Brain Health: </a:t>
            </a:r>
            <a:r>
              <a:rPr lang="en-GB" dirty="0"/>
              <a:t>healthy lifestyle has been linked to improved brain health and cognitive function.  </a:t>
            </a:r>
            <a:endParaRPr lang="en-CY" dirty="0"/>
          </a:p>
          <a:p>
            <a:r>
              <a:rPr lang="en-GB" b="1" dirty="0">
                <a:solidFill>
                  <a:schemeClr val="accent1">
                    <a:lumMod val="50000"/>
                  </a:schemeClr>
                </a:solidFill>
              </a:rPr>
              <a:t>Reduced Risk of Cognitive Decline: </a:t>
            </a:r>
            <a:r>
              <a:rPr lang="en-GB" dirty="0"/>
              <a:t>healthy lifestyle may reduce the risk of cognitive decline and age-related cognitive disorders (dementia and Alzheimer’s). </a:t>
            </a:r>
          </a:p>
          <a:p>
            <a:pPr lvl="1"/>
            <a:r>
              <a:rPr lang="en-GB" dirty="0"/>
              <a:t>Regular physical activity has been associated with a lower risk of cognitive impairment and dementia</a:t>
            </a:r>
            <a:r>
              <a:rPr lang="en-US" dirty="0"/>
              <a:t>.</a:t>
            </a:r>
            <a:endParaRPr lang="en-CY" dirty="0"/>
          </a:p>
          <a:p>
            <a:endParaRPr lang="en-CY" dirty="0"/>
          </a:p>
        </p:txBody>
      </p:sp>
    </p:spTree>
    <p:extLst>
      <p:ext uri="{BB962C8B-B14F-4D97-AF65-F5344CB8AC3E}">
        <p14:creationId xmlns:p14="http://schemas.microsoft.com/office/powerpoint/2010/main" val="185665392"/>
      </p:ext>
    </p:extLst>
  </p:cSld>
  <p:clrMapOvr>
    <a:masterClrMapping/>
  </p:clrMapOvr>
  <mc:AlternateContent xmlns:mc="http://schemas.openxmlformats.org/markup-compatibility/2006" xmlns:p14="http://schemas.microsoft.com/office/powerpoint/2010/main">
    <mc:Choice Requires="p14">
      <p:transition spd="slow" p14:dur="2000" advClick="0" advTm="0"/>
    </mc:Choice>
    <mc:Fallback xmlns="">
      <p:transition spd="slow" advClick="0" advTm="0"/>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EE6162A0-D7A6-5AD2-2262-3DC538C15D97}"/>
              </a:ext>
            </a:extLst>
          </p:cNvPr>
          <p:cNvSpPr>
            <a:spLocks noGrp="1"/>
          </p:cNvSpPr>
          <p:nvPr>
            <p:ph idx="1"/>
          </p:nvPr>
        </p:nvSpPr>
        <p:spPr/>
        <p:txBody>
          <a:bodyPr>
            <a:normAutofit/>
          </a:bodyPr>
          <a:lstStyle/>
          <a:p>
            <a:r>
              <a:rPr lang="en-GB" b="1" dirty="0">
                <a:solidFill>
                  <a:schemeClr val="accent1">
                    <a:lumMod val="50000"/>
                  </a:schemeClr>
                </a:solidFill>
              </a:rPr>
              <a:t>Enhanced Memory and Attention: </a:t>
            </a:r>
            <a:r>
              <a:rPr lang="en-GB" dirty="0"/>
              <a:t>physical exercise improves memory recall, working memory, and information processing speed.</a:t>
            </a:r>
            <a:endParaRPr lang="en-CY" dirty="0"/>
          </a:p>
          <a:p>
            <a:r>
              <a:rPr lang="en-GB" b="1" dirty="0">
                <a:solidFill>
                  <a:schemeClr val="accent1">
                    <a:lumMod val="50000"/>
                  </a:schemeClr>
                </a:solidFill>
              </a:rPr>
              <a:t>Neuroprotective Effects: </a:t>
            </a:r>
            <a:r>
              <a:rPr lang="en-GB" dirty="0"/>
              <a:t>a healthy diet, rich in nutrients and antioxidants, can support neuronal health.</a:t>
            </a:r>
            <a:endParaRPr lang="en-CY" dirty="0"/>
          </a:p>
          <a:p>
            <a:r>
              <a:rPr lang="en-GB" b="1" dirty="0">
                <a:solidFill>
                  <a:schemeClr val="accent1">
                    <a:lumMod val="50000"/>
                  </a:schemeClr>
                </a:solidFill>
              </a:rPr>
              <a:t>Emotional and Psychological Well-Being: </a:t>
            </a:r>
            <a:r>
              <a:rPr lang="en-GB" dirty="0"/>
              <a:t>physical exercise contributes to emotional and psychological well-being, which in turn can positively impact cognitive function.  </a:t>
            </a:r>
            <a:endParaRPr lang="en-CY" dirty="0"/>
          </a:p>
          <a:p>
            <a:r>
              <a:rPr lang="en-GB" b="1" dirty="0">
                <a:solidFill>
                  <a:schemeClr val="accent1">
                    <a:lumMod val="50000"/>
                  </a:schemeClr>
                </a:solidFill>
              </a:rPr>
              <a:t>Sleep Quality: </a:t>
            </a:r>
            <a:r>
              <a:rPr lang="en-GB" dirty="0"/>
              <a:t>healthy sleep patterns support optimal cognitive functioning during waking hours.</a:t>
            </a:r>
            <a:endParaRPr lang="en-CY" dirty="0"/>
          </a:p>
          <a:p>
            <a:endParaRPr lang="en-GB" dirty="0"/>
          </a:p>
        </p:txBody>
      </p:sp>
      <p:sp>
        <p:nvSpPr>
          <p:cNvPr id="5" name="Title 4">
            <a:extLst>
              <a:ext uri="{FF2B5EF4-FFF2-40B4-BE49-F238E27FC236}">
                <a16:creationId xmlns:a16="http://schemas.microsoft.com/office/drawing/2014/main" id="{4AD38304-3907-24AC-0FFA-FC33A84B0147}"/>
              </a:ext>
            </a:extLst>
          </p:cNvPr>
          <p:cNvSpPr>
            <a:spLocks noGrp="1"/>
          </p:cNvSpPr>
          <p:nvPr>
            <p:ph type="title"/>
          </p:nvPr>
        </p:nvSpPr>
        <p:spPr/>
        <p:txBody>
          <a:bodyPr/>
          <a:lstStyle/>
          <a:p>
            <a:endParaRPr lang="en-GB"/>
          </a:p>
        </p:txBody>
      </p:sp>
    </p:spTree>
    <p:extLst>
      <p:ext uri="{BB962C8B-B14F-4D97-AF65-F5344CB8AC3E}">
        <p14:creationId xmlns:p14="http://schemas.microsoft.com/office/powerpoint/2010/main" val="429257959"/>
      </p:ext>
    </p:extLst>
  </p:cSld>
  <p:clrMapOvr>
    <a:masterClrMapping/>
  </p:clrMapOvr>
  <mc:AlternateContent xmlns:mc="http://schemas.openxmlformats.org/markup-compatibility/2006" xmlns:p14="http://schemas.microsoft.com/office/powerpoint/2010/main">
    <mc:Choice Requires="p14">
      <p:transition spd="slow" p14:dur="2000" advClick="0" advTm="0"/>
    </mc:Choice>
    <mc:Fallback xmlns="">
      <p:transition spd="slow" advClick="0" advTm="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A13915-9D5C-0D70-E79A-A448F9095E64}"/>
              </a:ext>
            </a:extLst>
          </p:cNvPr>
          <p:cNvSpPr>
            <a:spLocks noGrp="1"/>
          </p:cNvSpPr>
          <p:nvPr>
            <p:ph type="title"/>
          </p:nvPr>
        </p:nvSpPr>
        <p:spPr/>
        <p:txBody>
          <a:bodyPr/>
          <a:lstStyle/>
          <a:p>
            <a:r>
              <a:rPr lang="en-GB" dirty="0"/>
              <a:t>Positive Aspect of Ageing? </a:t>
            </a:r>
          </a:p>
        </p:txBody>
      </p:sp>
      <p:sp>
        <p:nvSpPr>
          <p:cNvPr id="3" name="Content Placeholder 2">
            <a:extLst>
              <a:ext uri="{FF2B5EF4-FFF2-40B4-BE49-F238E27FC236}">
                <a16:creationId xmlns:a16="http://schemas.microsoft.com/office/drawing/2014/main" id="{B92FAFE5-95D6-19BA-4544-258B3DD3C261}"/>
              </a:ext>
            </a:extLst>
          </p:cNvPr>
          <p:cNvSpPr>
            <a:spLocks noGrp="1"/>
          </p:cNvSpPr>
          <p:nvPr>
            <p:ph idx="1"/>
          </p:nvPr>
        </p:nvSpPr>
        <p:spPr/>
        <p:txBody>
          <a:bodyPr>
            <a:normAutofit/>
          </a:bodyPr>
          <a:lstStyle/>
          <a:p>
            <a:r>
              <a:rPr lang="en-GB" dirty="0"/>
              <a:t>Are there positive aspects of ageing?</a:t>
            </a:r>
          </a:p>
          <a:p>
            <a:r>
              <a:rPr lang="en-GB" dirty="0"/>
              <a:t>There are many robust, healthy older adults. </a:t>
            </a:r>
            <a:endParaRPr lang="el-GR" dirty="0"/>
          </a:p>
          <a:p>
            <a:r>
              <a:rPr lang="en-GB" dirty="0"/>
              <a:t>With a proper diet, an active lifestyle, mental stimulation and flexibility, positive coping skills, good social relationships and support, and the absence of disease, many abilities can be maintained or</a:t>
            </a:r>
            <a:r>
              <a:rPr lang="el-GR" dirty="0"/>
              <a:t>,</a:t>
            </a:r>
            <a:r>
              <a:rPr lang="en-GB" dirty="0"/>
              <a:t> in some cases even improved as we get older. </a:t>
            </a:r>
            <a:endParaRPr lang="el-GR" dirty="0"/>
          </a:p>
          <a:p>
            <a:r>
              <a:rPr lang="en-GB" dirty="0"/>
              <a:t>Even when individuals develop a disease, improvements in medical technology mean that increasing numbers of older adults can continue to lead active, constructive lives. </a:t>
            </a:r>
          </a:p>
          <a:p>
            <a:endParaRPr lang="en-GB" dirty="0"/>
          </a:p>
        </p:txBody>
      </p:sp>
    </p:spTree>
    <p:extLst>
      <p:ext uri="{BB962C8B-B14F-4D97-AF65-F5344CB8AC3E}">
        <p14:creationId xmlns:p14="http://schemas.microsoft.com/office/powerpoint/2010/main" val="933538177"/>
      </p:ext>
    </p:extLst>
  </p:cSld>
  <p:clrMapOvr>
    <a:masterClrMapping/>
  </p:clrMapOvr>
  <mc:AlternateContent xmlns:mc="http://schemas.openxmlformats.org/markup-compatibility/2006" xmlns:p14="http://schemas.microsoft.com/office/powerpoint/2010/main">
    <mc:Choice Requires="p14">
      <p:transition spd="slow" p14:dur="2000" advClick="0" advTm="0"/>
    </mc:Choice>
    <mc:Fallback xmlns="">
      <p:transition spd="slow" advClick="0" advTm="0"/>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622FA8-4298-AC64-C494-F7AE82C67299}"/>
              </a:ext>
            </a:extLst>
          </p:cNvPr>
          <p:cNvSpPr>
            <a:spLocks noGrp="1"/>
          </p:cNvSpPr>
          <p:nvPr>
            <p:ph type="title"/>
          </p:nvPr>
        </p:nvSpPr>
        <p:spPr/>
        <p:txBody>
          <a:bodyPr/>
          <a:lstStyle/>
          <a:p>
            <a:r>
              <a:rPr lang="en-GB" dirty="0"/>
              <a:t>Healthy Lifestyle Choices – Emotional Well-Being</a:t>
            </a:r>
          </a:p>
        </p:txBody>
      </p:sp>
      <p:sp>
        <p:nvSpPr>
          <p:cNvPr id="3" name="Content Placeholder 2">
            <a:extLst>
              <a:ext uri="{FF2B5EF4-FFF2-40B4-BE49-F238E27FC236}">
                <a16:creationId xmlns:a16="http://schemas.microsoft.com/office/drawing/2014/main" id="{6A0DA206-F505-6F1A-562A-69AD86CE0E09}"/>
              </a:ext>
            </a:extLst>
          </p:cNvPr>
          <p:cNvSpPr>
            <a:spLocks noGrp="1"/>
          </p:cNvSpPr>
          <p:nvPr>
            <p:ph idx="1"/>
          </p:nvPr>
        </p:nvSpPr>
        <p:spPr/>
        <p:txBody>
          <a:bodyPr/>
          <a:lstStyle/>
          <a:p>
            <a:r>
              <a:rPr lang="en-US" dirty="0"/>
              <a:t>Physical activity and a healthy diet have been linked to improved mental health and emotional well-being in older adults. </a:t>
            </a:r>
          </a:p>
          <a:p>
            <a:r>
              <a:rPr lang="en-US" dirty="0"/>
              <a:t>Exercise stimulates the release of endorphins ("feel-good" hormones), which can reduce symptoms of depression and anxiety. </a:t>
            </a:r>
          </a:p>
          <a:p>
            <a:r>
              <a:rPr lang="en-US" dirty="0"/>
              <a:t>A nutritious diet that includes foods rich in antioxidants and omega-3 fatty acids can support brain health and contribute to a positive mood.</a:t>
            </a:r>
            <a:r>
              <a:rPr lang="en-CY" dirty="0"/>
              <a:t> </a:t>
            </a:r>
            <a:endParaRPr lang="en-GB" dirty="0"/>
          </a:p>
        </p:txBody>
      </p:sp>
    </p:spTree>
    <p:extLst>
      <p:ext uri="{BB962C8B-B14F-4D97-AF65-F5344CB8AC3E}">
        <p14:creationId xmlns:p14="http://schemas.microsoft.com/office/powerpoint/2010/main" val="3046292208"/>
      </p:ext>
    </p:extLst>
  </p:cSld>
  <p:clrMapOvr>
    <a:masterClrMapping/>
  </p:clrMapOvr>
  <mc:AlternateContent xmlns:mc="http://schemas.openxmlformats.org/markup-compatibility/2006" xmlns:p14="http://schemas.microsoft.com/office/powerpoint/2010/main">
    <mc:Choice Requires="p14">
      <p:transition spd="slow" p14:dur="2000" advClick="0" advTm="0"/>
    </mc:Choice>
    <mc:Fallback xmlns="">
      <p:transition spd="slow" advClick="0" advTm="0"/>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6C618B-9926-E695-B410-204F6BBBDEC9}"/>
              </a:ext>
            </a:extLst>
          </p:cNvPr>
          <p:cNvSpPr>
            <a:spLocks noGrp="1"/>
          </p:cNvSpPr>
          <p:nvPr>
            <p:ph type="title"/>
          </p:nvPr>
        </p:nvSpPr>
        <p:spPr/>
        <p:txBody>
          <a:bodyPr/>
          <a:lstStyle/>
          <a:p>
            <a:r>
              <a:rPr lang="en-GB" dirty="0"/>
              <a:t>Healthy Lifestyle Choices – Energy &amp; Vitality</a:t>
            </a:r>
          </a:p>
        </p:txBody>
      </p:sp>
      <p:sp>
        <p:nvSpPr>
          <p:cNvPr id="3" name="Content Placeholder 2">
            <a:extLst>
              <a:ext uri="{FF2B5EF4-FFF2-40B4-BE49-F238E27FC236}">
                <a16:creationId xmlns:a16="http://schemas.microsoft.com/office/drawing/2014/main" id="{C95ADEE9-F94F-F5EF-3327-34676E47F7CF}"/>
              </a:ext>
            </a:extLst>
          </p:cNvPr>
          <p:cNvSpPr>
            <a:spLocks noGrp="1"/>
          </p:cNvSpPr>
          <p:nvPr>
            <p:ph idx="1"/>
          </p:nvPr>
        </p:nvSpPr>
        <p:spPr/>
        <p:txBody>
          <a:bodyPr/>
          <a:lstStyle/>
          <a:p>
            <a:r>
              <a:rPr lang="en-US" dirty="0"/>
              <a:t>Healthy lifestyle choices contribute to increased energy levels, vitality, and overall well-being. </a:t>
            </a:r>
          </a:p>
          <a:p>
            <a:r>
              <a:rPr lang="en-US" dirty="0"/>
              <a:t>Regular exercise improves stamina, boosts energy, and enhances the ability to perform daily activities. </a:t>
            </a:r>
          </a:p>
          <a:p>
            <a:r>
              <a:rPr lang="en-US" dirty="0"/>
              <a:t>A nutritious diet provides the necessary fuel for the body, supporting optimal energy levels and promoting a sense of energy and vitality.</a:t>
            </a:r>
            <a:r>
              <a:rPr lang="en-CY" dirty="0"/>
              <a:t> </a:t>
            </a:r>
            <a:endParaRPr lang="en-GB" dirty="0"/>
          </a:p>
        </p:txBody>
      </p:sp>
    </p:spTree>
    <p:extLst>
      <p:ext uri="{BB962C8B-B14F-4D97-AF65-F5344CB8AC3E}">
        <p14:creationId xmlns:p14="http://schemas.microsoft.com/office/powerpoint/2010/main" val="2477759918"/>
      </p:ext>
    </p:extLst>
  </p:cSld>
  <p:clrMapOvr>
    <a:masterClrMapping/>
  </p:clrMapOvr>
  <mc:AlternateContent xmlns:mc="http://schemas.openxmlformats.org/markup-compatibility/2006" xmlns:p14="http://schemas.microsoft.com/office/powerpoint/2010/main">
    <mc:Choice Requires="p14">
      <p:transition spd="slow" p14:dur="2000" advClick="0" advTm="0"/>
    </mc:Choice>
    <mc:Fallback xmlns="">
      <p:transition spd="slow" advClick="0" advTm="0"/>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FFC9F3-3881-D278-5142-33514B701DF7}"/>
              </a:ext>
            </a:extLst>
          </p:cNvPr>
          <p:cNvSpPr>
            <a:spLocks noGrp="1"/>
          </p:cNvSpPr>
          <p:nvPr>
            <p:ph type="title"/>
          </p:nvPr>
        </p:nvSpPr>
        <p:spPr/>
        <p:txBody>
          <a:bodyPr/>
          <a:lstStyle/>
          <a:p>
            <a:r>
              <a:rPr lang="en-GB" dirty="0"/>
              <a:t>Healthy Lifestyle Choices – Longevity</a:t>
            </a:r>
          </a:p>
        </p:txBody>
      </p:sp>
      <p:sp>
        <p:nvSpPr>
          <p:cNvPr id="3" name="Content Placeholder 2">
            <a:extLst>
              <a:ext uri="{FF2B5EF4-FFF2-40B4-BE49-F238E27FC236}">
                <a16:creationId xmlns:a16="http://schemas.microsoft.com/office/drawing/2014/main" id="{23DCC0AD-F218-73AA-2ECC-D491A1982B71}"/>
              </a:ext>
            </a:extLst>
          </p:cNvPr>
          <p:cNvSpPr>
            <a:spLocks noGrp="1"/>
          </p:cNvSpPr>
          <p:nvPr>
            <p:ph idx="1"/>
          </p:nvPr>
        </p:nvSpPr>
        <p:spPr/>
        <p:txBody>
          <a:bodyPr/>
          <a:lstStyle/>
          <a:p>
            <a:r>
              <a:rPr lang="en-US" dirty="0"/>
              <a:t>Adopting a healthy lifestyle is associated with increased longevity and a reduced risk of premature mortality. </a:t>
            </a:r>
          </a:p>
          <a:p>
            <a:r>
              <a:rPr lang="en-US" dirty="0"/>
              <a:t>Individuals can increase their chances of living longer and healthier lives by </a:t>
            </a:r>
            <a:r>
              <a:rPr lang="en-US" dirty="0" err="1"/>
              <a:t>prioritising</a:t>
            </a:r>
            <a:r>
              <a:rPr lang="en-US" dirty="0"/>
              <a:t> physical activity, healthy eating, and restful sleep.</a:t>
            </a:r>
            <a:endParaRPr lang="en-GB" dirty="0"/>
          </a:p>
        </p:txBody>
      </p:sp>
    </p:spTree>
    <p:extLst>
      <p:ext uri="{BB962C8B-B14F-4D97-AF65-F5344CB8AC3E}">
        <p14:creationId xmlns:p14="http://schemas.microsoft.com/office/powerpoint/2010/main" val="2150206190"/>
      </p:ext>
    </p:extLst>
  </p:cSld>
  <p:clrMapOvr>
    <a:masterClrMapping/>
  </p:clrMapOvr>
  <mc:AlternateContent xmlns:mc="http://schemas.openxmlformats.org/markup-compatibility/2006" xmlns:p14="http://schemas.microsoft.com/office/powerpoint/2010/main">
    <mc:Choice Requires="p14">
      <p:transition spd="slow" p14:dur="2000" advClick="0" advTm="0"/>
    </mc:Choice>
    <mc:Fallback xmlns="">
      <p:transition spd="slow" advClick="0" advTm="0"/>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F3CDDA-0137-4866-A119-DC40F8FFC9FE}"/>
              </a:ext>
            </a:extLst>
          </p:cNvPr>
          <p:cNvSpPr>
            <a:spLocks noGrp="1"/>
          </p:cNvSpPr>
          <p:nvPr>
            <p:ph type="title"/>
          </p:nvPr>
        </p:nvSpPr>
        <p:spPr/>
        <p:txBody>
          <a:bodyPr/>
          <a:lstStyle/>
          <a:p>
            <a:r>
              <a:rPr lang="en-GB" dirty="0"/>
              <a:t>Critical Thinking Questions</a:t>
            </a:r>
          </a:p>
        </p:txBody>
      </p:sp>
      <p:sp>
        <p:nvSpPr>
          <p:cNvPr id="3" name="Content Placeholder 2">
            <a:extLst>
              <a:ext uri="{FF2B5EF4-FFF2-40B4-BE49-F238E27FC236}">
                <a16:creationId xmlns:a16="http://schemas.microsoft.com/office/drawing/2014/main" id="{E98C7989-4407-CB58-0505-1C02B1992931}"/>
              </a:ext>
            </a:extLst>
          </p:cNvPr>
          <p:cNvSpPr>
            <a:spLocks noGrp="1"/>
          </p:cNvSpPr>
          <p:nvPr>
            <p:ph idx="1"/>
          </p:nvPr>
        </p:nvSpPr>
        <p:spPr/>
        <p:txBody>
          <a:bodyPr/>
          <a:lstStyle/>
          <a:p>
            <a:r>
              <a:rPr lang="en-GB" dirty="0"/>
              <a:t>Can you provide examples of some healthy lifestyle choices that could be used in Sri Lanka?</a:t>
            </a:r>
          </a:p>
        </p:txBody>
      </p:sp>
    </p:spTree>
    <p:extLst>
      <p:ext uri="{BB962C8B-B14F-4D97-AF65-F5344CB8AC3E}">
        <p14:creationId xmlns:p14="http://schemas.microsoft.com/office/powerpoint/2010/main" val="3079298677"/>
      </p:ext>
    </p:extLst>
  </p:cSld>
  <p:clrMapOvr>
    <a:masterClrMapping/>
  </p:clrMapOvr>
  <mc:AlternateContent xmlns:mc="http://schemas.openxmlformats.org/markup-compatibility/2006" xmlns:p14="http://schemas.microsoft.com/office/powerpoint/2010/main">
    <mc:Choice Requires="p14">
      <p:transition spd="slow" p14:dur="2000" advClick="0" advTm="0"/>
    </mc:Choice>
    <mc:Fallback xmlns="">
      <p:transition spd="slow" advClick="0" advTm="0"/>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DC9AE3-4057-B1CC-50C0-385A128353D2}"/>
              </a:ext>
            </a:extLst>
          </p:cNvPr>
          <p:cNvSpPr>
            <a:spLocks noGrp="1"/>
          </p:cNvSpPr>
          <p:nvPr>
            <p:ph type="title"/>
          </p:nvPr>
        </p:nvSpPr>
        <p:spPr/>
        <p:txBody>
          <a:bodyPr/>
          <a:lstStyle/>
          <a:p>
            <a:r>
              <a:rPr lang="en-GB" dirty="0"/>
              <a:t>Cognitive Stimulation</a:t>
            </a:r>
          </a:p>
        </p:txBody>
      </p:sp>
      <p:sp>
        <p:nvSpPr>
          <p:cNvPr id="3" name="Content Placeholder 2">
            <a:extLst>
              <a:ext uri="{FF2B5EF4-FFF2-40B4-BE49-F238E27FC236}">
                <a16:creationId xmlns:a16="http://schemas.microsoft.com/office/drawing/2014/main" id="{4A2E25E3-9F16-7E44-9545-AEA3880BD1E3}"/>
              </a:ext>
            </a:extLst>
          </p:cNvPr>
          <p:cNvSpPr>
            <a:spLocks noGrp="1"/>
          </p:cNvSpPr>
          <p:nvPr>
            <p:ph idx="1"/>
          </p:nvPr>
        </p:nvSpPr>
        <p:spPr/>
        <p:txBody>
          <a:bodyPr/>
          <a:lstStyle/>
          <a:p>
            <a:r>
              <a:rPr lang="en-GB" dirty="0"/>
              <a:t>Cognitive stimulation refers to engaging in activities that challenge and stimulate the brain, promoting cognitive functioning and reducing the risk of cognitive decline. </a:t>
            </a:r>
          </a:p>
          <a:p>
            <a:r>
              <a:rPr lang="en-US" dirty="0"/>
              <a:t>Cognitive stimulation can have a positive impact on individuals with neurodegenerative diseases, including those with Alzheimer’s and Parkinson's disease, helping to improve cognitive functioning, enhance the quality of life, and maintain independence for as long as possible.</a:t>
            </a:r>
            <a:r>
              <a:rPr lang="en-CY" dirty="0"/>
              <a:t> </a:t>
            </a:r>
            <a:endParaRPr lang="en-US" dirty="0"/>
          </a:p>
          <a:p>
            <a:r>
              <a:rPr lang="en-US" dirty="0"/>
              <a:t>Especially for dementia, research</a:t>
            </a:r>
            <a:r>
              <a:rPr lang="en-GB" dirty="0"/>
              <a:t> has shown that cognitive stimulation plays a significant role in reducing its risk and mitigating its impact. </a:t>
            </a:r>
          </a:p>
          <a:p>
            <a:endParaRPr lang="en-GB" dirty="0"/>
          </a:p>
        </p:txBody>
      </p:sp>
    </p:spTree>
    <p:extLst>
      <p:ext uri="{BB962C8B-B14F-4D97-AF65-F5344CB8AC3E}">
        <p14:creationId xmlns:p14="http://schemas.microsoft.com/office/powerpoint/2010/main" val="1805461097"/>
      </p:ext>
    </p:extLst>
  </p:cSld>
  <p:clrMapOvr>
    <a:masterClrMapping/>
  </p:clrMapOvr>
  <mc:AlternateContent xmlns:mc="http://schemas.openxmlformats.org/markup-compatibility/2006" xmlns:p14="http://schemas.microsoft.com/office/powerpoint/2010/main">
    <mc:Choice Requires="p14">
      <p:transition spd="slow" p14:dur="2000" advClick="0" advTm="0"/>
    </mc:Choice>
    <mc:Fallback xmlns="">
      <p:transition spd="slow" advClick="0" advTm="0"/>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504DB604-54B3-0BCE-769E-38213806914E}"/>
              </a:ext>
            </a:extLst>
          </p:cNvPr>
          <p:cNvSpPr>
            <a:spLocks noGrp="1"/>
          </p:cNvSpPr>
          <p:nvPr>
            <p:ph type="title"/>
          </p:nvPr>
        </p:nvSpPr>
        <p:spPr/>
        <p:txBody>
          <a:bodyPr/>
          <a:lstStyle/>
          <a:p>
            <a:r>
              <a:rPr lang="en-GB" dirty="0"/>
              <a:t>Cognitive Stimulation and Dementia</a:t>
            </a:r>
          </a:p>
        </p:txBody>
      </p:sp>
      <p:sp>
        <p:nvSpPr>
          <p:cNvPr id="3" name="Content Placeholder 2">
            <a:extLst>
              <a:ext uri="{FF2B5EF4-FFF2-40B4-BE49-F238E27FC236}">
                <a16:creationId xmlns:a16="http://schemas.microsoft.com/office/drawing/2014/main" id="{BCF67764-D3FD-8CF3-6B58-977BE37E5D0C}"/>
              </a:ext>
            </a:extLst>
          </p:cNvPr>
          <p:cNvSpPr>
            <a:spLocks noGrp="1"/>
          </p:cNvSpPr>
          <p:nvPr>
            <p:ph idx="1"/>
          </p:nvPr>
        </p:nvSpPr>
        <p:spPr/>
        <p:txBody>
          <a:bodyPr>
            <a:normAutofit/>
          </a:bodyPr>
          <a:lstStyle/>
          <a:p>
            <a:r>
              <a:rPr lang="en-GB" dirty="0"/>
              <a:t>Regular cognitive stimulation activities have been associated with a </a:t>
            </a:r>
            <a:r>
              <a:rPr lang="en-GB" b="1" dirty="0">
                <a:solidFill>
                  <a:schemeClr val="accent1">
                    <a:lumMod val="50000"/>
                  </a:schemeClr>
                </a:solidFill>
              </a:rPr>
              <a:t>reduced risk of developing dementia</a:t>
            </a:r>
            <a:r>
              <a:rPr lang="en-GB" dirty="0"/>
              <a:t>. </a:t>
            </a:r>
          </a:p>
          <a:p>
            <a:pPr lvl="1"/>
            <a:r>
              <a:rPr lang="en-GB" dirty="0"/>
              <a:t>Continuous participation in mentally stimulating tasks (e.g., puzzles, reading, learning new skills, or engaging in intellectually challenging hobbies) may lower the risk of cognitive decline and dementia later in life.</a:t>
            </a:r>
          </a:p>
          <a:p>
            <a:pPr lvl="1"/>
            <a:r>
              <a:rPr lang="en-GB" dirty="0"/>
              <a:t>It helps to keep the brain active and promotes the formation of new neural connections, which can enhance cognitive reserve and protect against the onset of dementia.</a:t>
            </a:r>
          </a:p>
        </p:txBody>
      </p:sp>
    </p:spTree>
    <p:extLst>
      <p:ext uri="{BB962C8B-B14F-4D97-AF65-F5344CB8AC3E}">
        <p14:creationId xmlns:p14="http://schemas.microsoft.com/office/powerpoint/2010/main" val="3242455775"/>
      </p:ext>
    </p:extLst>
  </p:cSld>
  <p:clrMapOvr>
    <a:masterClrMapping/>
  </p:clrMapOvr>
  <mc:AlternateContent xmlns:mc="http://schemas.openxmlformats.org/markup-compatibility/2006" xmlns:p14="http://schemas.microsoft.com/office/powerpoint/2010/main">
    <mc:Choice Requires="p14">
      <p:transition spd="slow" p14:dur="2000" advClick="0" advTm="0"/>
    </mc:Choice>
    <mc:Fallback xmlns="">
      <p:transition spd="slow" advClick="0" advTm="0"/>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3B274B9-4DD9-2970-56BB-94042F739DC5}"/>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BCF67764-D3FD-8CF3-6B58-977BE37E5D0C}"/>
              </a:ext>
            </a:extLst>
          </p:cNvPr>
          <p:cNvSpPr>
            <a:spLocks noGrp="1"/>
          </p:cNvSpPr>
          <p:nvPr>
            <p:ph idx="1"/>
          </p:nvPr>
        </p:nvSpPr>
        <p:spPr/>
        <p:txBody>
          <a:bodyPr/>
          <a:lstStyle/>
          <a:p>
            <a:r>
              <a:rPr lang="en-GB" dirty="0"/>
              <a:t>Cognitive stimulation contributes to the development of </a:t>
            </a:r>
            <a:r>
              <a:rPr lang="en-GB" b="1" dirty="0">
                <a:solidFill>
                  <a:schemeClr val="accent1">
                    <a:lumMod val="50000"/>
                  </a:schemeClr>
                </a:solidFill>
              </a:rPr>
              <a:t>cognitive reserve</a:t>
            </a:r>
            <a:r>
              <a:rPr lang="en-GB" dirty="0"/>
              <a:t> (the brain's ability to adapt and compensate for brain changes or damage associated with dementia). </a:t>
            </a:r>
          </a:p>
          <a:p>
            <a:pPr lvl="1"/>
            <a:r>
              <a:rPr lang="en-GB" dirty="0"/>
              <a:t>Cognitive reserve acts as a protective buffer against the cognitive symptoms of dementia.</a:t>
            </a:r>
          </a:p>
          <a:p>
            <a:pPr lvl="1"/>
            <a:r>
              <a:rPr lang="en-GB" dirty="0"/>
              <a:t>Engaging in intellectually stimulating activities throughout life helps to build a cognitive reserve by strengthening neural networks and increasing the efficiency of cognitive processes. </a:t>
            </a:r>
          </a:p>
          <a:p>
            <a:pPr lvl="1"/>
            <a:r>
              <a:rPr lang="en-GB" dirty="0"/>
              <a:t>This reserve allows individuals to better cope with the cognitive decline caused by dementia, potentially delaying the onset of symptoms or reducing their impact.</a:t>
            </a:r>
            <a:r>
              <a:rPr lang="en-CY" dirty="0"/>
              <a:t> </a:t>
            </a:r>
            <a:endParaRPr lang="en-GB" dirty="0"/>
          </a:p>
        </p:txBody>
      </p:sp>
    </p:spTree>
    <p:extLst>
      <p:ext uri="{BB962C8B-B14F-4D97-AF65-F5344CB8AC3E}">
        <p14:creationId xmlns:p14="http://schemas.microsoft.com/office/powerpoint/2010/main" val="767102401"/>
      </p:ext>
    </p:extLst>
  </p:cSld>
  <p:clrMapOvr>
    <a:masterClrMapping/>
  </p:clrMapOvr>
  <mc:AlternateContent xmlns:mc="http://schemas.openxmlformats.org/markup-compatibility/2006" xmlns:p14="http://schemas.microsoft.com/office/powerpoint/2010/main">
    <mc:Choice Requires="p14">
      <p:transition spd="slow" p14:dur="2000" advClick="0" advTm="0"/>
    </mc:Choice>
    <mc:Fallback xmlns="">
      <p:transition spd="slow" advClick="0" advTm="0"/>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F32D7A9-616E-D414-80AA-847C91C3F22F}"/>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BE1D92B2-FB55-5358-4AE8-9D12E4FCFEB6}"/>
              </a:ext>
            </a:extLst>
          </p:cNvPr>
          <p:cNvSpPr>
            <a:spLocks noGrp="1"/>
          </p:cNvSpPr>
          <p:nvPr>
            <p:ph idx="1"/>
          </p:nvPr>
        </p:nvSpPr>
        <p:spPr/>
        <p:txBody>
          <a:bodyPr/>
          <a:lstStyle/>
          <a:p>
            <a:r>
              <a:rPr lang="en-GB" dirty="0"/>
              <a:t>Cognitive stimulation can </a:t>
            </a:r>
            <a:r>
              <a:rPr lang="en-GB" b="1" dirty="0">
                <a:solidFill>
                  <a:schemeClr val="accent1">
                    <a:lumMod val="50000"/>
                  </a:schemeClr>
                </a:solidFill>
              </a:rPr>
              <a:t>slow down the rate of cognitive decline </a:t>
            </a:r>
            <a:r>
              <a:rPr lang="en-GB" dirty="0"/>
              <a:t>in individuals already diagnosed with dementia. </a:t>
            </a:r>
          </a:p>
          <a:p>
            <a:pPr lvl="1"/>
            <a:r>
              <a:rPr lang="en-GB" dirty="0"/>
              <a:t>It will not reverse or cure the underlying condition, but stimulation activities can help maintain cognitive function, preserve remaining abilities, and improve overall quality of life. </a:t>
            </a:r>
          </a:p>
          <a:p>
            <a:pPr lvl="1"/>
            <a:r>
              <a:rPr lang="en-GB" dirty="0"/>
              <a:t>Ongoing mental challenges and promotion of the use of cognitive skills (e.g., memory, attention, and problem-solving), cognitive stimulation can help individuals with dementia retain their cognitive abilities for longer periods.</a:t>
            </a:r>
          </a:p>
        </p:txBody>
      </p:sp>
    </p:spTree>
    <p:extLst>
      <p:ext uri="{BB962C8B-B14F-4D97-AF65-F5344CB8AC3E}">
        <p14:creationId xmlns:p14="http://schemas.microsoft.com/office/powerpoint/2010/main" val="2230586479"/>
      </p:ext>
    </p:extLst>
  </p:cSld>
  <p:clrMapOvr>
    <a:masterClrMapping/>
  </p:clrMapOvr>
  <mc:AlternateContent xmlns:mc="http://schemas.openxmlformats.org/markup-compatibility/2006" xmlns:p14="http://schemas.microsoft.com/office/powerpoint/2010/main">
    <mc:Choice Requires="p14">
      <p:transition spd="slow" p14:dur="2000" advClick="0" advTm="0"/>
    </mc:Choice>
    <mc:Fallback xmlns="">
      <p:transition spd="slow" advClick="0" advTm="0"/>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B64AF43-843F-2467-9004-450AD6FB9E6D}"/>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9F36EBD1-0086-508D-CE4C-9F7D79412857}"/>
              </a:ext>
            </a:extLst>
          </p:cNvPr>
          <p:cNvSpPr>
            <a:spLocks noGrp="1"/>
          </p:cNvSpPr>
          <p:nvPr>
            <p:ph idx="1"/>
          </p:nvPr>
        </p:nvSpPr>
        <p:spPr/>
        <p:txBody>
          <a:bodyPr/>
          <a:lstStyle/>
          <a:p>
            <a:r>
              <a:rPr lang="en-GB" dirty="0"/>
              <a:t>Cognitive stimulation activities </a:t>
            </a:r>
            <a:r>
              <a:rPr lang="en-GB" b="1" dirty="0">
                <a:solidFill>
                  <a:schemeClr val="accent1">
                    <a:lumMod val="50000"/>
                  </a:schemeClr>
                </a:solidFill>
              </a:rPr>
              <a:t>enhance well-being </a:t>
            </a:r>
            <a:r>
              <a:rPr lang="en-GB" dirty="0"/>
              <a:t>since they can have positive emotional and psychological effects on individuals with dementia.</a:t>
            </a:r>
          </a:p>
          <a:p>
            <a:pPr lvl="1"/>
            <a:r>
              <a:rPr lang="en-GB" dirty="0"/>
              <a:t>Engaging in stimulating tasks and hobbies can provide a sense of purpose, accomplishment, and enjoyment. </a:t>
            </a:r>
          </a:p>
          <a:p>
            <a:pPr lvl="1"/>
            <a:r>
              <a:rPr lang="en-GB" dirty="0"/>
              <a:t>It can also foster social connections and meaningful interactions. </a:t>
            </a:r>
          </a:p>
          <a:p>
            <a:pPr lvl="1"/>
            <a:r>
              <a:rPr lang="en-GB" dirty="0"/>
              <a:t>Even if cognitive abilities are impaired, participation in cognitive stimulation activities can still bring pleasure, promote social engagement, and provide a sense of identity and dignity for individuals with dementia.</a:t>
            </a:r>
            <a:r>
              <a:rPr lang="en-CY" dirty="0"/>
              <a:t> </a:t>
            </a:r>
            <a:endParaRPr lang="en-GB" dirty="0"/>
          </a:p>
        </p:txBody>
      </p:sp>
    </p:spTree>
    <p:extLst>
      <p:ext uri="{BB962C8B-B14F-4D97-AF65-F5344CB8AC3E}">
        <p14:creationId xmlns:p14="http://schemas.microsoft.com/office/powerpoint/2010/main" val="2486291620"/>
      </p:ext>
    </p:extLst>
  </p:cSld>
  <p:clrMapOvr>
    <a:masterClrMapping/>
  </p:clrMapOvr>
  <mc:AlternateContent xmlns:mc="http://schemas.openxmlformats.org/markup-compatibility/2006" xmlns:p14="http://schemas.microsoft.com/office/powerpoint/2010/main">
    <mc:Choice Requires="p14">
      <p:transition spd="slow" p14:dur="2000" advClick="0" advTm="0"/>
    </mc:Choice>
    <mc:Fallback xmlns="">
      <p:transition spd="slow" advClick="0" advTm="0"/>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4D000D4-6165-ABA8-2325-BF49E2ED6BAC}"/>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F98F161F-E94C-C4D6-2609-76C3A182A31C}"/>
              </a:ext>
            </a:extLst>
          </p:cNvPr>
          <p:cNvSpPr>
            <a:spLocks noGrp="1"/>
          </p:cNvSpPr>
          <p:nvPr>
            <p:ph idx="1"/>
          </p:nvPr>
        </p:nvSpPr>
        <p:spPr/>
        <p:txBody>
          <a:bodyPr/>
          <a:lstStyle/>
          <a:p>
            <a:r>
              <a:rPr lang="en-US" dirty="0"/>
              <a:t>Cognitive stimulation can help individuals </a:t>
            </a:r>
            <a:r>
              <a:rPr lang="en-US" b="1" dirty="0">
                <a:solidFill>
                  <a:schemeClr val="accent1">
                    <a:lumMod val="50000"/>
                  </a:schemeClr>
                </a:solidFill>
              </a:rPr>
              <a:t>adapt</a:t>
            </a:r>
            <a:r>
              <a:rPr lang="en-US" dirty="0"/>
              <a:t> to structural and functional changes in the brain, by using alternative cognitive strategies and compensating for areas of cognitive impairment. </a:t>
            </a:r>
          </a:p>
          <a:p>
            <a:pPr lvl="1"/>
            <a:r>
              <a:rPr lang="en-US" dirty="0"/>
              <a:t>Engaging in cognitive activities encourages the brain to </a:t>
            </a:r>
            <a:r>
              <a:rPr lang="en-US" dirty="0" err="1"/>
              <a:t>utilise</a:t>
            </a:r>
            <a:r>
              <a:rPr lang="en-US" dirty="0"/>
              <a:t> different neural networks and pathways, facilitating the recruitment of unaffected brain regions to perform cognitive tasks. </a:t>
            </a:r>
          </a:p>
          <a:p>
            <a:pPr lvl="1"/>
            <a:r>
              <a:rPr lang="en-US" dirty="0"/>
              <a:t>This can help individuals maintain cognitive function and find alternative ways to accomplish cognitive tasks.</a:t>
            </a:r>
            <a:r>
              <a:rPr lang="en-CY" dirty="0"/>
              <a:t> </a:t>
            </a:r>
            <a:endParaRPr lang="en-GB" dirty="0"/>
          </a:p>
        </p:txBody>
      </p:sp>
    </p:spTree>
    <p:extLst>
      <p:ext uri="{BB962C8B-B14F-4D97-AF65-F5344CB8AC3E}">
        <p14:creationId xmlns:p14="http://schemas.microsoft.com/office/powerpoint/2010/main" val="6845149"/>
      </p:ext>
    </p:extLst>
  </p:cSld>
  <p:clrMapOvr>
    <a:masterClrMapping/>
  </p:clrMapOvr>
  <mc:AlternateContent xmlns:mc="http://schemas.openxmlformats.org/markup-compatibility/2006" xmlns:p14="http://schemas.microsoft.com/office/powerpoint/2010/main">
    <mc:Choice Requires="p14">
      <p:transition spd="slow" p14:dur="2000" advClick="0" advTm="0"/>
    </mc:Choice>
    <mc:Fallback xmlns="">
      <p:transition spd="slow" advClick="0" advTm="0"/>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1C0364F-24FE-7913-4738-7DD015289A5D}"/>
              </a:ext>
            </a:extLst>
          </p:cNvPr>
          <p:cNvSpPr>
            <a:spLocks noGrp="1"/>
          </p:cNvSpPr>
          <p:nvPr>
            <p:ph type="title"/>
          </p:nvPr>
        </p:nvSpPr>
        <p:spPr/>
        <p:txBody>
          <a:bodyPr/>
          <a:lstStyle/>
          <a:p>
            <a:r>
              <a:rPr lang="en-GB" dirty="0"/>
              <a:t>Successful Ageing</a:t>
            </a:r>
          </a:p>
        </p:txBody>
      </p:sp>
      <p:sp>
        <p:nvSpPr>
          <p:cNvPr id="3" name="Θέση περιεχομένου 2">
            <a:extLst>
              <a:ext uri="{FF2B5EF4-FFF2-40B4-BE49-F238E27FC236}">
                <a16:creationId xmlns:a16="http://schemas.microsoft.com/office/drawing/2014/main" id="{CF8FDF84-73CB-3DEC-9236-71BAF89A60FC}"/>
              </a:ext>
            </a:extLst>
          </p:cNvPr>
          <p:cNvSpPr>
            <a:spLocks noGrp="1"/>
          </p:cNvSpPr>
          <p:nvPr>
            <p:ph idx="1"/>
          </p:nvPr>
        </p:nvSpPr>
        <p:spPr/>
        <p:txBody>
          <a:bodyPr>
            <a:normAutofit/>
          </a:bodyPr>
          <a:lstStyle/>
          <a:p>
            <a:r>
              <a:rPr lang="en-GB" dirty="0"/>
              <a:t>What does it mean to age successfully?</a:t>
            </a:r>
          </a:p>
          <a:p>
            <a:r>
              <a:rPr lang="en-GB" sz="2800" dirty="0"/>
              <a:t>Take some time to think about this question for yourself. </a:t>
            </a:r>
          </a:p>
          <a:p>
            <a:r>
              <a:rPr lang="en-GB" sz="2800" dirty="0"/>
              <a:t>Do you think your classmates share the same thought</a:t>
            </a:r>
            <a:r>
              <a:rPr lang="en-US" sz="2800" dirty="0"/>
              <a:t>s</a:t>
            </a:r>
            <a:r>
              <a:rPr lang="en-GB" sz="2800" dirty="0"/>
              <a:t>?</a:t>
            </a:r>
            <a:endParaRPr lang="en-GB" sz="1200" kern="100"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GB" dirty="0"/>
              <a:t> </a:t>
            </a:r>
            <a:endParaRPr lang="en-GB" b="1" dirty="0">
              <a:solidFill>
                <a:schemeClr val="accent1">
                  <a:lumMod val="50000"/>
                </a:schemeClr>
              </a:solidFill>
            </a:endParaRPr>
          </a:p>
        </p:txBody>
      </p:sp>
    </p:spTree>
    <p:extLst>
      <p:ext uri="{BB962C8B-B14F-4D97-AF65-F5344CB8AC3E}">
        <p14:creationId xmlns:p14="http://schemas.microsoft.com/office/powerpoint/2010/main" val="3568523747"/>
      </p:ext>
    </p:extLst>
  </p:cSld>
  <p:clrMapOvr>
    <a:masterClrMapping/>
  </p:clrMapOvr>
  <mc:AlternateContent xmlns:mc="http://schemas.openxmlformats.org/markup-compatibility/2006" xmlns:p14="http://schemas.microsoft.com/office/powerpoint/2010/main">
    <mc:Choice Requires="p14">
      <p:transition spd="slow" p14:dur="2000" advClick="0" advTm="0"/>
    </mc:Choice>
    <mc:Fallback xmlns="">
      <p:transition spd="slow" advClick="0" advTm="0"/>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4CD4D3C-DC30-96E1-E132-9E7A207D59C7}"/>
              </a:ext>
            </a:extLst>
          </p:cNvPr>
          <p:cNvSpPr>
            <a:spLocks noGrp="1"/>
          </p:cNvSpPr>
          <p:nvPr>
            <p:ph type="title"/>
          </p:nvPr>
        </p:nvSpPr>
        <p:spPr>
          <a:xfrm>
            <a:off x="838199" y="365125"/>
            <a:ext cx="10710333" cy="874395"/>
          </a:xfrm>
        </p:spPr>
        <p:txBody>
          <a:bodyPr>
            <a:noAutofit/>
          </a:bodyPr>
          <a:lstStyle/>
          <a:p>
            <a:r>
              <a:rPr lang="en-GB" dirty="0"/>
              <a:t>Cognitive Stimulation as a Therapeutic Intervention</a:t>
            </a:r>
          </a:p>
        </p:txBody>
      </p:sp>
      <p:sp>
        <p:nvSpPr>
          <p:cNvPr id="3" name="Content Placeholder 2">
            <a:extLst>
              <a:ext uri="{FF2B5EF4-FFF2-40B4-BE49-F238E27FC236}">
                <a16:creationId xmlns:a16="http://schemas.microsoft.com/office/drawing/2014/main" id="{3371C533-8E74-E1A5-5AE3-497B7EA8D9DE}"/>
              </a:ext>
            </a:extLst>
          </p:cNvPr>
          <p:cNvSpPr>
            <a:spLocks noGrp="1"/>
          </p:cNvSpPr>
          <p:nvPr>
            <p:ph idx="1"/>
          </p:nvPr>
        </p:nvSpPr>
        <p:spPr/>
        <p:txBody>
          <a:bodyPr/>
          <a:lstStyle/>
          <a:p>
            <a:r>
              <a:rPr lang="en-GB" dirty="0"/>
              <a:t>Cognitive stimulation is often incorporated into dementia care programs as a therapeutic intervention. </a:t>
            </a:r>
          </a:p>
          <a:p>
            <a:r>
              <a:rPr lang="en-GB" dirty="0"/>
              <a:t>It can be delivered through structured programs (e.g., cognitive training) tailored to the specific needs and abilities of individuals with dementia. </a:t>
            </a:r>
          </a:p>
          <a:p>
            <a:r>
              <a:rPr lang="en-GB" dirty="0"/>
              <a:t>These programs aim to maintain cognitive functioning, improve specific cognitive skills, enhance communication, and promote overall well-being. </a:t>
            </a:r>
          </a:p>
          <a:p>
            <a:r>
              <a:rPr lang="en-GB" dirty="0"/>
              <a:t>Cognitive stimulation interventions may include memory exercises, problem-solving tasks, music therapy, or engagement in multi-sensory activities.</a:t>
            </a:r>
            <a:r>
              <a:rPr lang="en-CY" dirty="0"/>
              <a:t> </a:t>
            </a:r>
            <a:endParaRPr lang="en-GB" dirty="0"/>
          </a:p>
        </p:txBody>
      </p:sp>
    </p:spTree>
    <p:extLst>
      <p:ext uri="{BB962C8B-B14F-4D97-AF65-F5344CB8AC3E}">
        <p14:creationId xmlns:p14="http://schemas.microsoft.com/office/powerpoint/2010/main" val="2389720560"/>
      </p:ext>
    </p:extLst>
  </p:cSld>
  <p:clrMapOvr>
    <a:masterClrMapping/>
  </p:clrMapOvr>
  <mc:AlternateContent xmlns:mc="http://schemas.openxmlformats.org/markup-compatibility/2006" xmlns:p14="http://schemas.microsoft.com/office/powerpoint/2010/main">
    <mc:Choice Requires="p14">
      <p:transition spd="slow" p14:dur="2000" advClick="0" advTm="0"/>
    </mc:Choice>
    <mc:Fallback xmlns="">
      <p:transition spd="slow" advClick="0" advTm="0"/>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09250B-C3B5-A835-0034-2541E71F14BC}"/>
              </a:ext>
            </a:extLst>
          </p:cNvPr>
          <p:cNvSpPr>
            <a:spLocks noGrp="1"/>
          </p:cNvSpPr>
          <p:nvPr>
            <p:ph type="title"/>
          </p:nvPr>
        </p:nvSpPr>
        <p:spPr/>
        <p:txBody>
          <a:bodyPr/>
          <a:lstStyle/>
          <a:p>
            <a:r>
              <a:rPr lang="en-GB" dirty="0"/>
              <a:t>Cognitive Stimulating Activities</a:t>
            </a:r>
          </a:p>
        </p:txBody>
      </p:sp>
      <p:sp>
        <p:nvSpPr>
          <p:cNvPr id="3" name="Content Placeholder 2">
            <a:extLst>
              <a:ext uri="{FF2B5EF4-FFF2-40B4-BE49-F238E27FC236}">
                <a16:creationId xmlns:a16="http://schemas.microsoft.com/office/drawing/2014/main" id="{64B953DA-29E6-266E-A900-5BD2DEA8099B}"/>
              </a:ext>
            </a:extLst>
          </p:cNvPr>
          <p:cNvSpPr>
            <a:spLocks noGrp="1"/>
          </p:cNvSpPr>
          <p:nvPr>
            <p:ph idx="1"/>
          </p:nvPr>
        </p:nvSpPr>
        <p:spPr/>
        <p:txBody>
          <a:bodyPr/>
          <a:lstStyle/>
          <a:p>
            <a:r>
              <a:rPr lang="en-US" dirty="0"/>
              <a:t>Cognitive stimulation activities can involve caregivers, family members, or friends, creating opportunities for meaningful interactions and shared experiences. </a:t>
            </a:r>
          </a:p>
          <a:p>
            <a:r>
              <a:rPr lang="en-US" dirty="0"/>
              <a:t>Caregivers can actively participate in cognitive stimulation exercises, providing support and encouragement, and enhancing the overall engagement and well-being of individuals with NDDs. </a:t>
            </a:r>
          </a:p>
          <a:p>
            <a:r>
              <a:rPr lang="en-US" dirty="0"/>
              <a:t>Involving caregivers in cognitive stimulation activities can also strengthen the caregiver-patient bond and contribute to a positive caregiving relationship.</a:t>
            </a:r>
            <a:r>
              <a:rPr lang="en-CY" dirty="0"/>
              <a:t> </a:t>
            </a:r>
            <a:endParaRPr lang="en-GB" dirty="0"/>
          </a:p>
        </p:txBody>
      </p:sp>
    </p:spTree>
    <p:extLst>
      <p:ext uri="{BB962C8B-B14F-4D97-AF65-F5344CB8AC3E}">
        <p14:creationId xmlns:p14="http://schemas.microsoft.com/office/powerpoint/2010/main" val="2429309481"/>
      </p:ext>
    </p:extLst>
  </p:cSld>
  <p:clrMapOvr>
    <a:masterClrMapping/>
  </p:clrMapOvr>
  <mc:AlternateContent xmlns:mc="http://schemas.openxmlformats.org/markup-compatibility/2006" xmlns:p14="http://schemas.microsoft.com/office/powerpoint/2010/main">
    <mc:Choice Requires="p14">
      <p:transition spd="slow" p14:dur="2000" advClick="0" advTm="0"/>
    </mc:Choice>
    <mc:Fallback xmlns="">
      <p:transition spd="slow" advClick="0" advTm="0"/>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F3CDDA-0137-4866-A119-DC40F8FFC9FE}"/>
              </a:ext>
            </a:extLst>
          </p:cNvPr>
          <p:cNvSpPr>
            <a:spLocks noGrp="1"/>
          </p:cNvSpPr>
          <p:nvPr>
            <p:ph type="title"/>
          </p:nvPr>
        </p:nvSpPr>
        <p:spPr/>
        <p:txBody>
          <a:bodyPr/>
          <a:lstStyle/>
          <a:p>
            <a:r>
              <a:rPr lang="en-GB" dirty="0"/>
              <a:t>Critical Thinking Questions</a:t>
            </a:r>
          </a:p>
        </p:txBody>
      </p:sp>
      <p:sp>
        <p:nvSpPr>
          <p:cNvPr id="3" name="Content Placeholder 2">
            <a:extLst>
              <a:ext uri="{FF2B5EF4-FFF2-40B4-BE49-F238E27FC236}">
                <a16:creationId xmlns:a16="http://schemas.microsoft.com/office/drawing/2014/main" id="{E98C7989-4407-CB58-0505-1C02B1992931}"/>
              </a:ext>
            </a:extLst>
          </p:cNvPr>
          <p:cNvSpPr>
            <a:spLocks noGrp="1"/>
          </p:cNvSpPr>
          <p:nvPr>
            <p:ph idx="1"/>
          </p:nvPr>
        </p:nvSpPr>
        <p:spPr/>
        <p:txBody>
          <a:bodyPr/>
          <a:lstStyle/>
          <a:p>
            <a:r>
              <a:rPr lang="en-GB" dirty="0"/>
              <a:t>Can you think of any cognitive stimulating activities that could be used in Sri Lanka?</a:t>
            </a:r>
          </a:p>
        </p:txBody>
      </p:sp>
    </p:spTree>
    <p:extLst>
      <p:ext uri="{BB962C8B-B14F-4D97-AF65-F5344CB8AC3E}">
        <p14:creationId xmlns:p14="http://schemas.microsoft.com/office/powerpoint/2010/main" val="1123919857"/>
      </p:ext>
    </p:extLst>
  </p:cSld>
  <p:clrMapOvr>
    <a:masterClrMapping/>
  </p:clrMapOvr>
  <mc:AlternateContent xmlns:mc="http://schemas.openxmlformats.org/markup-compatibility/2006" xmlns:p14="http://schemas.microsoft.com/office/powerpoint/2010/main">
    <mc:Choice Requires="p14">
      <p:transition spd="slow" p14:dur="2000" advClick="0" advTm="0"/>
    </mc:Choice>
    <mc:Fallback xmlns="">
      <p:transition spd="slow" advClick="0" advTm="0"/>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0F34BAD-D825-C5FC-0F4F-7E2F61A65BB7}"/>
              </a:ext>
            </a:extLst>
          </p:cNvPr>
          <p:cNvSpPr>
            <a:spLocks noGrp="1"/>
          </p:cNvSpPr>
          <p:nvPr>
            <p:ph type="title"/>
          </p:nvPr>
        </p:nvSpPr>
        <p:spPr>
          <a:xfrm>
            <a:off x="838200" y="365125"/>
            <a:ext cx="10515600" cy="874395"/>
          </a:xfrm>
        </p:spPr>
        <p:txBody>
          <a:bodyPr/>
          <a:lstStyle/>
          <a:p>
            <a:r>
              <a:rPr lang="en-GB"/>
              <a:t>References </a:t>
            </a:r>
            <a:endParaRPr lang="en-GB" dirty="0"/>
          </a:p>
        </p:txBody>
      </p:sp>
      <p:sp>
        <p:nvSpPr>
          <p:cNvPr id="3" name="Θέση περιεχομένου 2">
            <a:extLst>
              <a:ext uri="{FF2B5EF4-FFF2-40B4-BE49-F238E27FC236}">
                <a16:creationId xmlns:a16="http://schemas.microsoft.com/office/drawing/2014/main" id="{CB7223A2-5FA5-1938-2A11-982172178907}"/>
              </a:ext>
            </a:extLst>
          </p:cNvPr>
          <p:cNvSpPr>
            <a:spLocks noGrp="1"/>
          </p:cNvSpPr>
          <p:nvPr>
            <p:ph idx="1"/>
          </p:nvPr>
        </p:nvSpPr>
        <p:spPr>
          <a:xfrm>
            <a:off x="838200" y="1371600"/>
            <a:ext cx="10515600" cy="4805363"/>
          </a:xfrm>
        </p:spPr>
        <p:txBody>
          <a:bodyPr>
            <a:noAutofit/>
          </a:bodyPr>
          <a:lstStyle/>
          <a:p>
            <a:pPr lvl="0"/>
            <a:r>
              <a:rPr lang="en-GB" noProof="0" dirty="0"/>
              <a:t>Successful </a:t>
            </a:r>
            <a:r>
              <a:rPr lang="en-GB" dirty="0"/>
              <a:t>A</a:t>
            </a:r>
            <a:r>
              <a:rPr lang="en-GB" noProof="0" dirty="0" err="1"/>
              <a:t>geing</a:t>
            </a:r>
            <a:endParaRPr lang="en-GB" noProof="0" dirty="0"/>
          </a:p>
          <a:p>
            <a:pPr lvl="1"/>
            <a:r>
              <a:rPr lang="en-GB" noProof="0" dirty="0">
                <a:hlinkClick r:id="rId3"/>
              </a:rPr>
              <a:t>https://academic.oup.com/gerontologist/article/37/4/433/611033</a:t>
            </a:r>
            <a:endParaRPr lang="en-GB" noProof="0" dirty="0"/>
          </a:p>
          <a:p>
            <a:pPr lvl="0"/>
            <a:r>
              <a:rPr lang="en-GB" dirty="0"/>
              <a:t>Successful Ageing 2.0: Conceptual expansions for the 21st century.</a:t>
            </a:r>
          </a:p>
          <a:p>
            <a:pPr lvl="1"/>
            <a:r>
              <a:rPr lang="en-GB" dirty="0">
                <a:hlinkClick r:id="rId4"/>
              </a:rPr>
              <a:t>https://academic.oup.com/psychsocgerontology/article/70/4/593/651547?login=false</a:t>
            </a:r>
            <a:endParaRPr lang="en-GB" dirty="0"/>
          </a:p>
          <a:p>
            <a:r>
              <a:rPr lang="en-GB" dirty="0"/>
              <a:t>Examining Rowe and Kahn’s Concept of Successful Aging: Importance of Taking a Life Course Perspective</a:t>
            </a:r>
          </a:p>
          <a:p>
            <a:pPr lvl="1"/>
            <a:r>
              <a:rPr lang="en-GB" dirty="0">
                <a:hlinkClick r:id="rId5"/>
              </a:rPr>
              <a:t>https://academic.oup.com/gerontologist/article/55/1/43/573784?login=false</a:t>
            </a:r>
            <a:endParaRPr lang="en-GB" dirty="0"/>
          </a:p>
          <a:p>
            <a:r>
              <a:rPr lang="en-GB" dirty="0"/>
              <a:t>Risk reduction of cognitive decline and dementia: WHO guidelines.</a:t>
            </a:r>
          </a:p>
          <a:p>
            <a:pPr lvl="1"/>
            <a:r>
              <a:rPr lang="en-GB" dirty="0">
                <a:hlinkClick r:id="rId6"/>
              </a:rPr>
              <a:t>https://www.who.int/publications/i/item/9789241550543</a:t>
            </a:r>
            <a:endParaRPr lang="en-GB" dirty="0"/>
          </a:p>
        </p:txBody>
      </p:sp>
    </p:spTree>
    <p:extLst>
      <p:ext uri="{BB962C8B-B14F-4D97-AF65-F5344CB8AC3E}">
        <p14:creationId xmlns:p14="http://schemas.microsoft.com/office/powerpoint/2010/main" val="36869017"/>
      </p:ext>
    </p:extLst>
  </p:cSld>
  <p:clrMapOvr>
    <a:masterClrMapping/>
  </p:clrMapOvr>
  <mc:AlternateContent xmlns:mc="http://schemas.openxmlformats.org/markup-compatibility/2006" xmlns:p14="http://schemas.microsoft.com/office/powerpoint/2010/main">
    <mc:Choice Requires="p14">
      <p:transition spd="slow" p14:dur="2000" advClick="0" advTm="0"/>
    </mc:Choice>
    <mc:Fallback xmlns="">
      <p:transition spd="slow" advClick="0" advTm="0"/>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5E91559A-4DA6-0FB4-30AA-0F3963B3CC26}"/>
              </a:ext>
            </a:extLst>
          </p:cNvPr>
          <p:cNvSpPr>
            <a:spLocks noGrp="1"/>
          </p:cNvSpPr>
          <p:nvPr>
            <p:ph type="title"/>
          </p:nvPr>
        </p:nvSpPr>
        <p:spPr/>
        <p:txBody>
          <a:bodyPr/>
          <a:lstStyle/>
          <a:p>
            <a:endParaRPr lang="en-GB"/>
          </a:p>
        </p:txBody>
      </p:sp>
      <p:sp>
        <p:nvSpPr>
          <p:cNvPr id="3" name="Θέση περιεχομένου 2">
            <a:extLst>
              <a:ext uri="{FF2B5EF4-FFF2-40B4-BE49-F238E27FC236}">
                <a16:creationId xmlns:a16="http://schemas.microsoft.com/office/drawing/2014/main" id="{45F2B05C-9454-A1A1-C110-3A0C6F6247AE}"/>
              </a:ext>
            </a:extLst>
          </p:cNvPr>
          <p:cNvSpPr>
            <a:spLocks noGrp="1"/>
          </p:cNvSpPr>
          <p:nvPr>
            <p:ph idx="1"/>
          </p:nvPr>
        </p:nvSpPr>
        <p:spPr/>
        <p:txBody>
          <a:bodyPr>
            <a:normAutofit/>
          </a:bodyPr>
          <a:lstStyle/>
          <a:p>
            <a:r>
              <a:rPr lang="en-GB" b="0" i="0" u="none" strike="noStrike" dirty="0">
                <a:solidFill>
                  <a:srgbClr val="333333"/>
                </a:solidFill>
                <a:effectLst/>
                <a:latin typeface="-apple-system"/>
              </a:rPr>
              <a:t>Associated factors for cognition of physically independent elderly people living in residential care facilities for the aged in Sri Lanka</a:t>
            </a:r>
          </a:p>
          <a:p>
            <a:pPr lvl="1"/>
            <a:r>
              <a:rPr lang="en-GB" dirty="0">
                <a:hlinkClick r:id="rId2"/>
              </a:rPr>
              <a:t>https://bmcpsychiatry.biomedcentral.com/articles/10.1186/s12888-018-2003-5</a:t>
            </a:r>
            <a:endParaRPr lang="en-GB" dirty="0"/>
          </a:p>
          <a:p>
            <a:r>
              <a:rPr lang="en-GB" sz="2500" dirty="0"/>
              <a:t>Healthy Ageing</a:t>
            </a:r>
          </a:p>
          <a:p>
            <a:pPr lvl="1"/>
            <a:r>
              <a:rPr lang="en-GB" dirty="0">
                <a:hlinkClick r:id="rId3"/>
              </a:rPr>
              <a:t>https://www.taylorfrancis.com/chapters/oa-mono/10.4324/9781315639093-1/healthy-ageing-christine-stephens-mary-breheny?context=ubx&amp;refId=bedb3c36-f7af-4965-b6e4-67094479540e</a:t>
            </a:r>
            <a:endParaRPr lang="en-GB" dirty="0"/>
          </a:p>
          <a:p>
            <a:pPr lvl="0"/>
            <a:r>
              <a:rPr lang="en-GB" noProof="0" dirty="0"/>
              <a:t>A Study on Understanding Leisure Time Activities Among Institutionalized Older Adults in Sri Lanka</a:t>
            </a:r>
          </a:p>
          <a:p>
            <a:pPr lvl="1"/>
            <a:r>
              <a:rPr lang="en-GB" dirty="0">
                <a:hlinkClick r:id="rId4"/>
              </a:rPr>
              <a:t>https://www.ijeast.com/papers/47-55,Tesma405,IJEAST.pdf</a:t>
            </a:r>
            <a:endParaRPr lang="en-GB" dirty="0"/>
          </a:p>
          <a:p>
            <a:endParaRPr lang="en-GB" dirty="0"/>
          </a:p>
          <a:p>
            <a:pPr marL="457200" lvl="1" indent="0">
              <a:buNone/>
            </a:pPr>
            <a:endParaRPr lang="en-GB" dirty="0"/>
          </a:p>
        </p:txBody>
      </p:sp>
    </p:spTree>
    <p:extLst>
      <p:ext uri="{BB962C8B-B14F-4D97-AF65-F5344CB8AC3E}">
        <p14:creationId xmlns:p14="http://schemas.microsoft.com/office/powerpoint/2010/main" val="2104049071"/>
      </p:ext>
    </p:extLst>
  </p:cSld>
  <p:clrMapOvr>
    <a:masterClrMapping/>
  </p:clrMapOvr>
  <mc:AlternateContent xmlns:mc="http://schemas.openxmlformats.org/markup-compatibility/2006" xmlns:p14="http://schemas.microsoft.com/office/powerpoint/2010/main">
    <mc:Choice Requires="p14">
      <p:transition spd="slow" p14:dur="2000" advClick="0" advTm="0"/>
    </mc:Choice>
    <mc:Fallback xmlns="">
      <p:transition spd="slow" advClick="0" advTm="0"/>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C595E079-E66B-4398-1D3C-7B70BFC199F7}"/>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F6338505-C306-8DD1-4D4A-B361F6931EBE}"/>
              </a:ext>
            </a:extLst>
          </p:cNvPr>
          <p:cNvSpPr>
            <a:spLocks noGrp="1"/>
          </p:cNvSpPr>
          <p:nvPr>
            <p:ph idx="1"/>
          </p:nvPr>
        </p:nvSpPr>
        <p:spPr>
          <a:xfrm>
            <a:off x="838200" y="1371600"/>
            <a:ext cx="10515600" cy="4805363"/>
          </a:xfrm>
        </p:spPr>
        <p:txBody>
          <a:bodyPr/>
          <a:lstStyle/>
          <a:p>
            <a:r>
              <a:rPr lang="en-GB" dirty="0"/>
              <a:t>Productive Engagement among Community-dwelling Elders of Sri Lanka</a:t>
            </a:r>
          </a:p>
          <a:p>
            <a:pPr lvl="1"/>
            <a:r>
              <a:rPr lang="en-GB" dirty="0">
                <a:hlinkClick r:id="rId2"/>
              </a:rPr>
              <a:t>https://jsshr.sljol.info/articles/10.4038/jsshr.v3i1.1</a:t>
            </a:r>
            <a:endParaRPr lang="en-GB" dirty="0"/>
          </a:p>
          <a:p>
            <a:r>
              <a:rPr lang="en-GB" dirty="0"/>
              <a:t>Dementia Research Activity in Sri Lanka: A Review </a:t>
            </a:r>
          </a:p>
          <a:p>
            <a:pPr lvl="1"/>
            <a:r>
              <a:rPr lang="en-GB" dirty="0">
                <a:hlinkClick r:id="rId3"/>
              </a:rPr>
              <a:t>https://core.ac.uk/download/pdf/370403445.pdf</a:t>
            </a:r>
            <a:endParaRPr lang="en-GB" dirty="0"/>
          </a:p>
          <a:p>
            <a:r>
              <a:rPr lang="en-GB" dirty="0"/>
              <a:t>Dietary patterns are related to cognitive functioning in elderly enriched with individuals at increased risk for Alzheimer’s disease </a:t>
            </a:r>
          </a:p>
          <a:p>
            <a:pPr lvl="1"/>
            <a:r>
              <a:rPr lang="en-GB" dirty="0">
                <a:hlinkClick r:id="rId4"/>
              </a:rPr>
              <a:t>https://link.springer.com/article/10.1007/s00394-020-02257-6</a:t>
            </a:r>
            <a:endParaRPr lang="en-GB" dirty="0"/>
          </a:p>
        </p:txBody>
      </p:sp>
    </p:spTree>
    <p:extLst>
      <p:ext uri="{BB962C8B-B14F-4D97-AF65-F5344CB8AC3E}">
        <p14:creationId xmlns:p14="http://schemas.microsoft.com/office/powerpoint/2010/main" val="2022308342"/>
      </p:ext>
    </p:extLst>
  </p:cSld>
  <p:clrMapOvr>
    <a:masterClrMapping/>
  </p:clrMapOvr>
  <mc:AlternateContent xmlns:mc="http://schemas.openxmlformats.org/markup-compatibility/2006" xmlns:p14="http://schemas.microsoft.com/office/powerpoint/2010/main">
    <mc:Choice Requires="p14">
      <p:transition spd="slow" p14:dur="2000" advClick="0" advTm="0"/>
    </mc:Choice>
    <mc:Fallback xmlns="">
      <p:transition spd="slow" advClick="0" advTm="0"/>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D403CE7-854A-3907-74B1-05489AD1724D}"/>
              </a:ext>
            </a:extLst>
          </p:cNvPr>
          <p:cNvSpPr/>
          <p:nvPr/>
        </p:nvSpPr>
        <p:spPr>
          <a:xfrm>
            <a:off x="1430866" y="2782669"/>
            <a:ext cx="9330267" cy="1292662"/>
          </a:xfrm>
          <a:prstGeom prst="rect">
            <a:avLst/>
          </a:prstGeom>
          <a:noFill/>
        </p:spPr>
        <p:txBody>
          <a:bodyPr wrap="square" lIns="91440" tIns="45720" rIns="91440" bIns="45720">
            <a:spAutoFit/>
          </a:bodyPr>
          <a:lstStyle/>
          <a:p>
            <a:pPr algn="ctr"/>
            <a:r>
              <a:rPr lang="en-GB" sz="78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Thank You</a:t>
            </a:r>
          </a:p>
        </p:txBody>
      </p:sp>
    </p:spTree>
    <p:extLst>
      <p:ext uri="{BB962C8B-B14F-4D97-AF65-F5344CB8AC3E}">
        <p14:creationId xmlns:p14="http://schemas.microsoft.com/office/powerpoint/2010/main" val="849370728"/>
      </p:ext>
    </p:extLst>
  </p:cSld>
  <p:clrMapOvr>
    <a:masterClrMapping/>
  </p:clrMapOvr>
  <mc:AlternateContent xmlns:mc="http://schemas.openxmlformats.org/markup-compatibility/2006" xmlns:p14="http://schemas.microsoft.com/office/powerpoint/2010/main">
    <mc:Choice Requires="p14">
      <p:transition spd="slow" p14:dur="2000" advClick="0" advTm="0"/>
    </mc:Choice>
    <mc:Fallback xmlns="">
      <p:transition spd="slow" advClick="0" advTm="0"/>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1C0364F-24FE-7913-4738-7DD015289A5D}"/>
              </a:ext>
            </a:extLst>
          </p:cNvPr>
          <p:cNvSpPr>
            <a:spLocks noGrp="1"/>
          </p:cNvSpPr>
          <p:nvPr>
            <p:ph type="title"/>
          </p:nvPr>
        </p:nvSpPr>
        <p:spPr/>
        <p:txBody>
          <a:bodyPr/>
          <a:lstStyle/>
          <a:p>
            <a:r>
              <a:rPr lang="en-GB" dirty="0"/>
              <a:t>Successful Ageing</a:t>
            </a:r>
          </a:p>
        </p:txBody>
      </p:sp>
      <p:sp>
        <p:nvSpPr>
          <p:cNvPr id="3" name="Θέση περιεχομένου 2">
            <a:extLst>
              <a:ext uri="{FF2B5EF4-FFF2-40B4-BE49-F238E27FC236}">
                <a16:creationId xmlns:a16="http://schemas.microsoft.com/office/drawing/2014/main" id="{CF8FDF84-73CB-3DEC-9236-71BAF89A60FC}"/>
              </a:ext>
            </a:extLst>
          </p:cNvPr>
          <p:cNvSpPr>
            <a:spLocks noGrp="1"/>
          </p:cNvSpPr>
          <p:nvPr>
            <p:ph idx="1"/>
          </p:nvPr>
        </p:nvSpPr>
        <p:spPr/>
        <p:txBody>
          <a:bodyPr>
            <a:normAutofit/>
          </a:bodyPr>
          <a:lstStyle/>
          <a:p>
            <a:r>
              <a:rPr lang="en-GB" dirty="0"/>
              <a:t>What does it mean to age successfully? </a:t>
            </a:r>
            <a:endParaRPr lang="en-GB" b="1" dirty="0">
              <a:solidFill>
                <a:schemeClr val="accent1">
                  <a:lumMod val="50000"/>
                </a:schemeClr>
              </a:solidFill>
            </a:endParaRPr>
          </a:p>
          <a:p>
            <a:r>
              <a:rPr lang="en-GB" b="1" dirty="0">
                <a:solidFill>
                  <a:schemeClr val="accent1">
                    <a:lumMod val="50000"/>
                  </a:schemeClr>
                </a:solidFill>
              </a:rPr>
              <a:t>Successful Ageing: </a:t>
            </a:r>
            <a:r>
              <a:rPr lang="en-GB" dirty="0"/>
              <a:t>the ability to maintain a high level of physical health, cognitive function, and psychological well-being and a sense of purpose and productivity. </a:t>
            </a:r>
          </a:p>
          <a:p>
            <a:r>
              <a:rPr lang="en-GB" dirty="0"/>
              <a:t>It involves adapting to age-related changes while continuing to pursue goals and engage in social activities that are personally meaningful and enjoyable. </a:t>
            </a:r>
          </a:p>
          <a:p>
            <a:r>
              <a:rPr lang="en-GB" dirty="0"/>
              <a:t>Successful ageing is not simply the absence of disease or disability but encompasses the ability to adapt, cope, and thrive in later life</a:t>
            </a:r>
          </a:p>
        </p:txBody>
      </p:sp>
    </p:spTree>
    <p:extLst>
      <p:ext uri="{BB962C8B-B14F-4D97-AF65-F5344CB8AC3E}">
        <p14:creationId xmlns:p14="http://schemas.microsoft.com/office/powerpoint/2010/main" val="1123536972"/>
      </p:ext>
    </p:extLst>
  </p:cSld>
  <p:clrMapOvr>
    <a:masterClrMapping/>
  </p:clrMapOvr>
  <mc:AlternateContent xmlns:mc="http://schemas.openxmlformats.org/markup-compatibility/2006" xmlns:p14="http://schemas.microsoft.com/office/powerpoint/2010/main">
    <mc:Choice Requires="p14">
      <p:transition spd="slow" p14:dur="2000" advClick="0" advTm="0"/>
    </mc:Choice>
    <mc:Fallback xmlns="">
      <p:transition spd="slow" advClick="0" advTm="0"/>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535EFF-244E-2937-53B4-4AF472F334BD}"/>
              </a:ext>
            </a:extLst>
          </p:cNvPr>
          <p:cNvSpPr>
            <a:spLocks noGrp="1"/>
          </p:cNvSpPr>
          <p:nvPr>
            <p:ph type="title"/>
          </p:nvPr>
        </p:nvSpPr>
        <p:spPr/>
        <p:txBody>
          <a:bodyPr/>
          <a:lstStyle/>
          <a:p>
            <a:r>
              <a:rPr lang="en-GB" dirty="0"/>
              <a:t>Characteristics of Successful Ageing</a:t>
            </a:r>
          </a:p>
        </p:txBody>
      </p:sp>
      <p:sp>
        <p:nvSpPr>
          <p:cNvPr id="3" name="Content Placeholder 2">
            <a:extLst>
              <a:ext uri="{FF2B5EF4-FFF2-40B4-BE49-F238E27FC236}">
                <a16:creationId xmlns:a16="http://schemas.microsoft.com/office/drawing/2014/main" id="{4C0811D3-9EDC-2044-FE47-A2805BB8A9E5}"/>
              </a:ext>
            </a:extLst>
          </p:cNvPr>
          <p:cNvSpPr>
            <a:spLocks noGrp="1"/>
          </p:cNvSpPr>
          <p:nvPr>
            <p:ph idx="1"/>
          </p:nvPr>
        </p:nvSpPr>
        <p:spPr/>
        <p:txBody>
          <a:bodyPr/>
          <a:lstStyle/>
          <a:p>
            <a:r>
              <a:rPr lang="en-GB" dirty="0"/>
              <a:t>Good physical health and functional abilities.</a:t>
            </a:r>
          </a:p>
          <a:p>
            <a:r>
              <a:rPr lang="en-GB" dirty="0"/>
              <a:t>High cognitive functioning and mental well-being.</a:t>
            </a:r>
          </a:p>
          <a:p>
            <a:r>
              <a:rPr lang="en-GB" dirty="0"/>
              <a:t>Active engagement in social activities and maintaining strong social connections.</a:t>
            </a:r>
          </a:p>
          <a:p>
            <a:r>
              <a:rPr lang="en-GB" dirty="0"/>
              <a:t>Positive attitude and adaptability in the face of challenges.</a:t>
            </a:r>
          </a:p>
          <a:p>
            <a:r>
              <a:rPr lang="en-GB" dirty="0"/>
              <a:t>Continued pursuit of personal goals and finding meaning and purpose in life.</a:t>
            </a:r>
          </a:p>
          <a:p>
            <a:r>
              <a:rPr lang="en-GB" dirty="0"/>
              <a:t>Satisfaction with the overall quality of life.</a:t>
            </a:r>
          </a:p>
          <a:p>
            <a:endParaRPr lang="en-GB" dirty="0"/>
          </a:p>
        </p:txBody>
      </p:sp>
    </p:spTree>
    <p:extLst>
      <p:ext uri="{BB962C8B-B14F-4D97-AF65-F5344CB8AC3E}">
        <p14:creationId xmlns:p14="http://schemas.microsoft.com/office/powerpoint/2010/main" val="2766454654"/>
      </p:ext>
    </p:extLst>
  </p:cSld>
  <p:clrMapOvr>
    <a:masterClrMapping/>
  </p:clrMapOvr>
  <mc:AlternateContent xmlns:mc="http://schemas.openxmlformats.org/markup-compatibility/2006" xmlns:p14="http://schemas.microsoft.com/office/powerpoint/2010/main">
    <mc:Choice Requires="p14">
      <p:transition spd="slow" p14:dur="2000" advClick="0" advTm="0"/>
    </mc:Choice>
    <mc:Fallback xmlns="">
      <p:transition spd="slow" advClick="0" advTm="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E2CD3B-0E68-9AE6-BC5D-3BA8C7EE617F}"/>
              </a:ext>
            </a:extLst>
          </p:cNvPr>
          <p:cNvSpPr>
            <a:spLocks noGrp="1"/>
          </p:cNvSpPr>
          <p:nvPr>
            <p:ph type="title"/>
          </p:nvPr>
        </p:nvSpPr>
        <p:spPr/>
        <p:txBody>
          <a:bodyPr/>
          <a:lstStyle/>
          <a:p>
            <a:r>
              <a:rPr lang="en-GB" dirty="0"/>
              <a:t>Why Successful Ageing is Important in Psychology</a:t>
            </a:r>
          </a:p>
        </p:txBody>
      </p:sp>
      <p:sp>
        <p:nvSpPr>
          <p:cNvPr id="3" name="Content Placeholder 2">
            <a:extLst>
              <a:ext uri="{FF2B5EF4-FFF2-40B4-BE49-F238E27FC236}">
                <a16:creationId xmlns:a16="http://schemas.microsoft.com/office/drawing/2014/main" id="{F2659F79-4D64-EAAB-0280-88F26733DEE4}"/>
              </a:ext>
            </a:extLst>
          </p:cNvPr>
          <p:cNvSpPr>
            <a:spLocks noGrp="1"/>
          </p:cNvSpPr>
          <p:nvPr>
            <p:ph idx="1"/>
          </p:nvPr>
        </p:nvSpPr>
        <p:spPr/>
        <p:txBody>
          <a:bodyPr/>
          <a:lstStyle/>
          <a:p>
            <a:r>
              <a:rPr lang="en-GB" dirty="0"/>
              <a:t>Enhancing Quality of Life </a:t>
            </a:r>
          </a:p>
          <a:p>
            <a:r>
              <a:rPr lang="en-GB" dirty="0"/>
              <a:t>Promoting Mental Health</a:t>
            </a:r>
          </a:p>
          <a:p>
            <a:r>
              <a:rPr lang="en-GB" dirty="0"/>
              <a:t>Informing Interventions and Programs</a:t>
            </a:r>
          </a:p>
          <a:p>
            <a:r>
              <a:rPr lang="en-GB" dirty="0"/>
              <a:t>Addressing Ageism and Stereotypes</a:t>
            </a:r>
          </a:p>
          <a:p>
            <a:r>
              <a:rPr lang="en-GB" dirty="0"/>
              <a:t>Understanding Individual Differences</a:t>
            </a:r>
          </a:p>
          <a:p>
            <a:r>
              <a:rPr lang="en-GB" dirty="0"/>
              <a:t>Informing Policy and Practice</a:t>
            </a:r>
          </a:p>
          <a:p>
            <a:r>
              <a:rPr lang="en-GB" dirty="0"/>
              <a:t>Studying successful ageing in psychology helps create a more comprehensive understanding of the ageing process and supports individuals and society in fostering well-being, resilience, and positive ageing experiences.</a:t>
            </a:r>
          </a:p>
        </p:txBody>
      </p:sp>
    </p:spTree>
    <p:extLst>
      <p:ext uri="{BB962C8B-B14F-4D97-AF65-F5344CB8AC3E}">
        <p14:creationId xmlns:p14="http://schemas.microsoft.com/office/powerpoint/2010/main" val="1479084544"/>
      </p:ext>
    </p:extLst>
  </p:cSld>
  <p:clrMapOvr>
    <a:masterClrMapping/>
  </p:clrMapOvr>
  <mc:AlternateContent xmlns:mc="http://schemas.openxmlformats.org/markup-compatibility/2006" xmlns:p14="http://schemas.microsoft.com/office/powerpoint/2010/main">
    <mc:Choice Requires="p14">
      <p:transition spd="slow" p14:dur="2000" advClick="0" advTm="0"/>
    </mc:Choice>
    <mc:Fallback xmlns="">
      <p:transition spd="slow" advClick="0" advTm="0"/>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DF18066-BA24-B06D-10E2-E005D514C562}"/>
              </a:ext>
            </a:extLst>
          </p:cNvPr>
          <p:cNvSpPr>
            <a:spLocks noGrp="1"/>
          </p:cNvSpPr>
          <p:nvPr>
            <p:ph type="title"/>
          </p:nvPr>
        </p:nvSpPr>
        <p:spPr/>
        <p:txBody>
          <a:bodyPr>
            <a:normAutofit/>
          </a:bodyPr>
          <a:lstStyle/>
          <a:p>
            <a:r>
              <a:rPr lang="en-GB" dirty="0"/>
              <a:t>Rowe &amp; Kahn’s Model (1997) of Successful Ageing</a:t>
            </a:r>
          </a:p>
        </p:txBody>
      </p:sp>
      <p:sp>
        <p:nvSpPr>
          <p:cNvPr id="4" name="Θέση περιεχομένου 2">
            <a:extLst>
              <a:ext uri="{FF2B5EF4-FFF2-40B4-BE49-F238E27FC236}">
                <a16:creationId xmlns:a16="http://schemas.microsoft.com/office/drawing/2014/main" id="{9D95200C-9335-54DA-39D2-248576B4CD8C}"/>
              </a:ext>
            </a:extLst>
          </p:cNvPr>
          <p:cNvSpPr>
            <a:spLocks noGrp="1"/>
          </p:cNvSpPr>
          <p:nvPr>
            <p:ph idx="1"/>
          </p:nvPr>
        </p:nvSpPr>
        <p:spPr>
          <a:xfrm>
            <a:off x="838200" y="1371600"/>
            <a:ext cx="6019800" cy="4805363"/>
          </a:xfrm>
        </p:spPr>
        <p:txBody>
          <a:bodyPr/>
          <a:lstStyle/>
          <a:p>
            <a:r>
              <a:rPr lang="en-GB" dirty="0"/>
              <a:t>According to this model of successful ageing, successful ageing is defined by three components: </a:t>
            </a:r>
          </a:p>
          <a:p>
            <a:pPr marL="914400" lvl="1" indent="-457200">
              <a:buFont typeface="+mj-lt"/>
              <a:buAutoNum type="arabicPeriod"/>
            </a:pPr>
            <a:r>
              <a:rPr lang="en-GB" dirty="0"/>
              <a:t>Avoidance of disease and disability, </a:t>
            </a:r>
          </a:p>
          <a:p>
            <a:pPr marL="914400" lvl="1" indent="-457200">
              <a:buFont typeface="+mj-lt"/>
              <a:buAutoNum type="arabicPeriod"/>
            </a:pPr>
            <a:r>
              <a:rPr lang="en-GB" dirty="0"/>
              <a:t>Maintenance of high cognitive and physical functioning, and </a:t>
            </a:r>
          </a:p>
          <a:p>
            <a:pPr marL="914400" lvl="1" indent="-457200">
              <a:buFont typeface="+mj-lt"/>
              <a:buAutoNum type="arabicPeriod"/>
            </a:pPr>
            <a:r>
              <a:rPr lang="en-GB" dirty="0"/>
              <a:t>Sustained engagement with life.</a:t>
            </a:r>
          </a:p>
          <a:p>
            <a:endParaRPr lang="en-GB" dirty="0"/>
          </a:p>
        </p:txBody>
      </p:sp>
      <p:pic>
        <p:nvPicPr>
          <p:cNvPr id="8" name="Θέση περιεχομένου 6" descr="Εικόνα που περιέχει κείμενο, στιγμιότυπο οθόνης, γραμματοσειρά, κύκλος">
            <a:extLst>
              <a:ext uri="{FF2B5EF4-FFF2-40B4-BE49-F238E27FC236}">
                <a16:creationId xmlns:a16="http://schemas.microsoft.com/office/drawing/2014/main" id="{EED65F85-E81F-EFED-5116-264AB54687C4}"/>
              </a:ext>
            </a:extLst>
          </p:cNvPr>
          <p:cNvPicPr>
            <a:picLocks noChangeAspect="1"/>
          </p:cNvPicPr>
          <p:nvPr/>
        </p:nvPicPr>
        <p:blipFill>
          <a:blip r:embed="rId3"/>
          <a:stretch>
            <a:fillRect/>
          </a:stretch>
        </p:blipFill>
        <p:spPr>
          <a:xfrm>
            <a:off x="6858000" y="1580659"/>
            <a:ext cx="4990260" cy="3126807"/>
          </a:xfrm>
          <a:prstGeom prst="rect">
            <a:avLst/>
          </a:prstGeom>
        </p:spPr>
      </p:pic>
    </p:spTree>
    <p:extLst>
      <p:ext uri="{BB962C8B-B14F-4D97-AF65-F5344CB8AC3E}">
        <p14:creationId xmlns:p14="http://schemas.microsoft.com/office/powerpoint/2010/main" val="543714455"/>
      </p:ext>
    </p:extLst>
  </p:cSld>
  <p:clrMapOvr>
    <a:masterClrMapping/>
  </p:clrMapOvr>
  <mc:AlternateContent xmlns:mc="http://schemas.openxmlformats.org/markup-compatibility/2006" xmlns:p14="http://schemas.microsoft.com/office/powerpoint/2010/main">
    <mc:Choice Requires="p14">
      <p:transition spd="slow" p14:dur="2000" advClick="0" advTm="0"/>
    </mc:Choice>
    <mc:Fallback xmlns="">
      <p:transition spd="slow" advClick="0" advTm="0"/>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0F46E0E-A4E4-88D2-6B3B-BC7FF42E38C7}"/>
              </a:ext>
            </a:extLst>
          </p:cNvPr>
          <p:cNvSpPr>
            <a:spLocks noGrp="1"/>
          </p:cNvSpPr>
          <p:nvPr>
            <p:ph idx="1"/>
          </p:nvPr>
        </p:nvSpPr>
        <p:spPr/>
        <p:txBody>
          <a:bodyPr>
            <a:normAutofit fontScale="92500" lnSpcReduction="20000"/>
          </a:bodyPr>
          <a:lstStyle/>
          <a:p>
            <a:pPr marL="0" indent="0">
              <a:buNone/>
            </a:pPr>
            <a:r>
              <a:rPr lang="en-GB" sz="2900" b="1" dirty="0">
                <a:solidFill>
                  <a:schemeClr val="accent1">
                    <a:lumMod val="50000"/>
                  </a:schemeClr>
                </a:solidFill>
              </a:rPr>
              <a:t>Avoidance of Disease and Disability</a:t>
            </a:r>
          </a:p>
          <a:p>
            <a:r>
              <a:rPr lang="en-GB" sz="2900" dirty="0"/>
              <a:t>Emphasises the importance of maintaining physical health and preventing chronic health conditions. </a:t>
            </a:r>
          </a:p>
          <a:p>
            <a:r>
              <a:rPr lang="en-GB" sz="2900" dirty="0"/>
              <a:t>This involves engaging in behaviours such as exercising regularly, eating a healthy diet, and managing chronic health conditions such as diabetes and hypertension.</a:t>
            </a:r>
          </a:p>
          <a:p>
            <a:pPr lvl="1"/>
            <a:r>
              <a:rPr lang="en-GB" sz="2700" dirty="0"/>
              <a:t>E.g., Kamala, a 60-year-old woman from Sri Lanka, takes steps to avoid disease and disability. She follows a traditional Sri Lankan diet rich in fruits, vegetables, and spices known for their health benefits. Kamala regularly practices yoga and meditation, which are popular activities for physical and mental well-being in Sri Lanka. She also attends health camps organised in her community, where she receives regular check-ups and health education to prevent common diseases such as diabetes and hypertension.</a:t>
            </a:r>
            <a:r>
              <a:rPr lang="en-CY" sz="2700" dirty="0"/>
              <a:t> </a:t>
            </a:r>
            <a:endParaRPr lang="en-GB" sz="2700" dirty="0"/>
          </a:p>
          <a:p>
            <a:endParaRPr lang="en-GB" dirty="0"/>
          </a:p>
          <a:p>
            <a:endParaRPr lang="en-CY" dirty="0"/>
          </a:p>
          <a:p>
            <a:endParaRPr lang="en-GB" dirty="0"/>
          </a:p>
        </p:txBody>
      </p:sp>
    </p:spTree>
    <p:extLst>
      <p:ext uri="{BB962C8B-B14F-4D97-AF65-F5344CB8AC3E}">
        <p14:creationId xmlns:p14="http://schemas.microsoft.com/office/powerpoint/2010/main" val="2567068173"/>
      </p:ext>
    </p:extLst>
  </p:cSld>
  <p:clrMapOvr>
    <a:masterClrMapping/>
  </p:clrMapOvr>
  <mc:AlternateContent xmlns:mc="http://schemas.openxmlformats.org/markup-compatibility/2006" xmlns:p14="http://schemas.microsoft.com/office/powerpoint/2010/main">
    <mc:Choice Requires="p14">
      <p:transition spd="slow" p14:dur="2000" advClick="0" advTm="0"/>
    </mc:Choice>
    <mc:Fallback xmlns="">
      <p:transition spd="slow" advClick="0" advTm="0"/>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14379</TotalTime>
  <Words>7748</Words>
  <Application>Microsoft Macintosh PowerPoint</Application>
  <PresentationFormat>Widescreen</PresentationFormat>
  <Paragraphs>393</Paragraphs>
  <Slides>46</Slides>
  <Notes>43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46</vt:i4>
      </vt:variant>
    </vt:vector>
  </HeadingPairs>
  <TitlesOfParts>
    <vt:vector size="53" baseType="lpstr">
      <vt:lpstr>-apple-system</vt:lpstr>
      <vt:lpstr>Arial</vt:lpstr>
      <vt:lpstr>Calibri</vt:lpstr>
      <vt:lpstr>Calibri Light</vt:lpstr>
      <vt:lpstr>Segoe UI</vt:lpstr>
      <vt:lpstr>Times New Roman</vt:lpstr>
      <vt:lpstr>Office Theme</vt:lpstr>
      <vt:lpstr>Protective Factors for Ageing Successfully</vt:lpstr>
      <vt:lpstr>Learning Objectives</vt:lpstr>
      <vt:lpstr>Positive Aspect of Ageing? </vt:lpstr>
      <vt:lpstr>Successful Ageing</vt:lpstr>
      <vt:lpstr>Successful Ageing</vt:lpstr>
      <vt:lpstr>Characteristics of Successful Ageing</vt:lpstr>
      <vt:lpstr>Why Successful Ageing is Important in Psychology</vt:lpstr>
      <vt:lpstr>Rowe &amp; Kahn’s Model (1997) of Successful Ageing</vt:lpstr>
      <vt:lpstr>PowerPoint Presentation</vt:lpstr>
      <vt:lpstr>PowerPoint Presentation</vt:lpstr>
      <vt:lpstr>PowerPoint Presentation</vt:lpstr>
      <vt:lpstr>Evaluation of the Model</vt:lpstr>
      <vt:lpstr>A Closely Related Model</vt:lpstr>
      <vt:lpstr>Critical Thinking Questions</vt:lpstr>
      <vt:lpstr>Application of this Model in Sri Lanka</vt:lpstr>
      <vt:lpstr>PowerPoint Presentation</vt:lpstr>
      <vt:lpstr>Positive Ageing</vt:lpstr>
      <vt:lpstr>PowerPoint Presentation</vt:lpstr>
      <vt:lpstr>Positive Ageing Vs. Successful Aging</vt:lpstr>
      <vt:lpstr>PowerPoint Presentation</vt:lpstr>
      <vt:lpstr>Resilience and Ageing</vt:lpstr>
      <vt:lpstr>PowerPoint Presentation</vt:lpstr>
      <vt:lpstr>Optimal Ageing</vt:lpstr>
      <vt:lpstr>Protective Factors for Ageing Successfully</vt:lpstr>
      <vt:lpstr>Importance of Protective Factors</vt:lpstr>
      <vt:lpstr>PowerPoint Presentation</vt:lpstr>
      <vt:lpstr>Healthy Lifestyle Choices – Physical Health</vt:lpstr>
      <vt:lpstr>Healthy Lifestyle Choices – Cognitive Functioning</vt:lpstr>
      <vt:lpstr>PowerPoint Presentation</vt:lpstr>
      <vt:lpstr>Healthy Lifestyle Choices – Emotional Well-Being</vt:lpstr>
      <vt:lpstr>Healthy Lifestyle Choices – Energy &amp; Vitality</vt:lpstr>
      <vt:lpstr>Healthy Lifestyle Choices – Longevity</vt:lpstr>
      <vt:lpstr>Critical Thinking Questions</vt:lpstr>
      <vt:lpstr>Cognitive Stimulation</vt:lpstr>
      <vt:lpstr>Cognitive Stimulation and Dementia</vt:lpstr>
      <vt:lpstr>PowerPoint Presentation</vt:lpstr>
      <vt:lpstr>PowerPoint Presentation</vt:lpstr>
      <vt:lpstr>PowerPoint Presentation</vt:lpstr>
      <vt:lpstr>PowerPoint Presentation</vt:lpstr>
      <vt:lpstr>Cognitive Stimulation as a Therapeutic Intervention</vt:lpstr>
      <vt:lpstr>Cognitive Stimulating Activities</vt:lpstr>
      <vt:lpstr>Critical Thinking Questions</vt:lpstr>
      <vt:lpstr>References </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presentation</dc:title>
  <dc:creator>Martin Jens Persson</dc:creator>
  <cp:lastModifiedBy>Mousoulidou Marilena</cp:lastModifiedBy>
  <cp:revision>136</cp:revision>
  <dcterms:created xsi:type="dcterms:W3CDTF">2022-12-12T07:56:35Z</dcterms:created>
  <dcterms:modified xsi:type="dcterms:W3CDTF">2023-11-09T05:26:35Z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9144ccec-98ca-4847-b090-103d5c6592f4_Enabled">
    <vt:lpwstr>true</vt:lpwstr>
  </property>
  <property fmtid="{D5CDD505-2E9C-101B-9397-08002B2CF9AE}" pid="3" name="MSIP_Label_9144ccec-98ca-4847-b090-103d5c6592f4_SetDate">
    <vt:lpwstr>2022-12-12T08:01:38Z</vt:lpwstr>
  </property>
  <property fmtid="{D5CDD505-2E9C-101B-9397-08002B2CF9AE}" pid="4" name="MSIP_Label_9144ccec-98ca-4847-b090-103d5c6592f4_Method">
    <vt:lpwstr>Standard</vt:lpwstr>
  </property>
  <property fmtid="{D5CDD505-2E9C-101B-9397-08002B2CF9AE}" pid="5" name="MSIP_Label_9144ccec-98ca-4847-b090-103d5c6592f4_Name">
    <vt:lpwstr>Information class 1</vt:lpwstr>
  </property>
  <property fmtid="{D5CDD505-2E9C-101B-9397-08002B2CF9AE}" pid="6" name="MSIP_Label_9144ccec-98ca-4847-b090-103d5c6592f4_SiteId">
    <vt:lpwstr>fb665cd7-b4b7-4578-8a42-29ff69176bdf</vt:lpwstr>
  </property>
  <property fmtid="{D5CDD505-2E9C-101B-9397-08002B2CF9AE}" pid="7" name="MSIP_Label_9144ccec-98ca-4847-b090-103d5c6592f4_ActionId">
    <vt:lpwstr>a68d1860-4a23-49fb-977d-35382d0eacfc</vt:lpwstr>
  </property>
  <property fmtid="{D5CDD505-2E9C-101B-9397-08002B2CF9AE}" pid="8" name="MSIP_Label_9144ccec-98ca-4847-b090-103d5c6592f4_ContentBits">
    <vt:lpwstr>0</vt:lpwstr>
  </property>
</Properties>
</file>