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56" r:id="rId2"/>
    <p:sldId id="257" r:id="rId3"/>
    <p:sldId id="373" r:id="rId4"/>
    <p:sldId id="383" r:id="rId5"/>
    <p:sldId id="380" r:id="rId6"/>
    <p:sldId id="382" r:id="rId7"/>
    <p:sldId id="384" r:id="rId8"/>
    <p:sldId id="385" r:id="rId9"/>
    <p:sldId id="387" r:id="rId10"/>
    <p:sldId id="374" r:id="rId11"/>
    <p:sldId id="389" r:id="rId12"/>
    <p:sldId id="391" r:id="rId13"/>
    <p:sldId id="392" r:id="rId14"/>
    <p:sldId id="390" r:id="rId15"/>
    <p:sldId id="394" r:id="rId16"/>
    <p:sldId id="395" r:id="rId17"/>
    <p:sldId id="396" r:id="rId18"/>
    <p:sldId id="426" r:id="rId19"/>
    <p:sldId id="397" r:id="rId20"/>
    <p:sldId id="398" r:id="rId21"/>
    <p:sldId id="375" r:id="rId22"/>
    <p:sldId id="401" r:id="rId23"/>
    <p:sldId id="402" r:id="rId24"/>
    <p:sldId id="403" r:id="rId25"/>
    <p:sldId id="404" r:id="rId26"/>
    <p:sldId id="405" r:id="rId27"/>
    <p:sldId id="406" r:id="rId28"/>
    <p:sldId id="399" r:id="rId29"/>
    <p:sldId id="407" r:id="rId30"/>
    <p:sldId id="408" r:id="rId31"/>
    <p:sldId id="409" r:id="rId32"/>
    <p:sldId id="411" r:id="rId33"/>
    <p:sldId id="412" r:id="rId34"/>
    <p:sldId id="413" r:id="rId35"/>
    <p:sldId id="414" r:id="rId36"/>
    <p:sldId id="415" r:id="rId37"/>
    <p:sldId id="416" r:id="rId38"/>
    <p:sldId id="417" r:id="rId39"/>
    <p:sldId id="424" r:id="rId40"/>
    <p:sldId id="427" r:id="rId41"/>
    <p:sldId id="425" r:id="rId42"/>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41"/>
    <p:restoredTop sz="72009"/>
  </p:normalViewPr>
  <p:slideViewPr>
    <p:cSldViewPr snapToGrid="0">
      <p:cViewPr varScale="1">
        <p:scale>
          <a:sx n="75" d="100"/>
          <a:sy n="75" d="100"/>
        </p:scale>
        <p:origin x="1688" y="160"/>
      </p:cViewPr>
      <p:guideLst/>
    </p:cSldViewPr>
  </p:slideViewPr>
  <p:outlineViewPr>
    <p:cViewPr>
      <p:scale>
        <a:sx n="33" d="100"/>
        <a:sy n="33" d="100"/>
      </p:scale>
      <p:origin x="0" y="-419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61248E-EF3A-F646-A58C-9AE6F2FD4524}"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054EF4-7D90-9549-9545-B98BE5BE8DF2}" type="slidenum">
              <a:rPr lang="en-GB" smtClean="0"/>
              <a:t>‹#›</a:t>
            </a:fld>
            <a:endParaRPr lang="en-GB"/>
          </a:p>
        </p:txBody>
      </p:sp>
    </p:spTree>
    <p:extLst>
      <p:ext uri="{BB962C8B-B14F-4D97-AF65-F5344CB8AC3E}">
        <p14:creationId xmlns:p14="http://schemas.microsoft.com/office/powerpoint/2010/main" val="2091733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a:t>
            </a:fld>
            <a:endParaRPr lang="en-GB"/>
          </a:p>
        </p:txBody>
      </p:sp>
    </p:spTree>
    <p:extLst>
      <p:ext uri="{BB962C8B-B14F-4D97-AF65-F5344CB8AC3E}">
        <p14:creationId xmlns:p14="http://schemas.microsoft.com/office/powerpoint/2010/main" val="1389276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t>Self-acceptance</a:t>
            </a:r>
            <a:r>
              <a:rPr lang="en-GB" sz="1200"/>
              <a:t>: refers to a person’s attitudes toward acceptance of himself/herself; This dimension involves having a positive attitude towards oneself, accepting one's strengths and weaknesses, and having a sense of self-worth and self-respect. It reflects a positive evaluation of oneself and a sense of psychological integration.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a:t>Positive relations with others</a:t>
            </a:r>
            <a:r>
              <a:rPr lang="en-GB" sz="1200"/>
              <a:t>: This dimension focuses on the quality of one's relationships and social connections. It includes having close and satisfying relationships, feeling connected to others, and experiencing empathy, love, and support from others.</a:t>
            </a:r>
          </a:p>
          <a:p>
            <a:r>
              <a:rPr lang="en-GB" sz="1200" b="1"/>
              <a:t>Autonomy</a:t>
            </a:r>
            <a:r>
              <a:rPr lang="en-GB" sz="1200"/>
              <a:t>: is defined as one’s own freedom and independence to think and act in particular ways. it refers to the sense of independence and self-determination. It involves having the freedom to make choices, act in accordance with one's values and interests, and have a sense of personal control over one's life.</a:t>
            </a:r>
          </a:p>
          <a:p>
            <a:r>
              <a:rPr lang="en-GB" sz="1200" i="1"/>
              <a:t>Continues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11</a:t>
            </a:fld>
            <a:endParaRPr lang="en-GB"/>
          </a:p>
        </p:txBody>
      </p:sp>
    </p:spTree>
    <p:extLst>
      <p:ext uri="{BB962C8B-B14F-4D97-AF65-F5344CB8AC3E}">
        <p14:creationId xmlns:p14="http://schemas.microsoft.com/office/powerpoint/2010/main" val="1856297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Other key dimensions of </a:t>
            </a:r>
            <a:r>
              <a:rPr lang="en-GB" sz="1200" dirty="0" err="1"/>
              <a:t>Ryff’s</a:t>
            </a:r>
            <a:r>
              <a:rPr lang="en-GB" sz="1200" dirty="0"/>
              <a:t> model include</a:t>
            </a:r>
          </a:p>
          <a:p>
            <a:r>
              <a:rPr lang="en-GB" sz="1200" dirty="0"/>
              <a:t>Environmental mastery: assesses the sense of mastery and competence in managing life events. It involves feeling competent and effective in handling daily life tasks, having a sense of control over one's surroundings, and being able to shape one's environment to meet personal needs and goals.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Purpose in life: This dimension reflects having a sense of purpose, meaning, and direction in life. It involves having goals, aspirations, and a sense of direction that provide a sense of </a:t>
            </a:r>
            <a:r>
              <a:rPr lang="en-GB" sz="1200" dirty="0" err="1"/>
              <a:t>fulfillment</a:t>
            </a:r>
            <a:r>
              <a:rPr lang="en-GB" sz="1200" dirty="0"/>
              <a:t> and contribute to a meaningful life.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Personal growth: Personal growth involves the pursuit of self-improvement, continuous learning, and the realization of one's potential. It reflects a desire for personal development, seeking new experiences, and embracing opportunities for growth and self-expansion.</a:t>
            </a:r>
          </a:p>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12</a:t>
            </a:fld>
            <a:endParaRPr lang="en-GB"/>
          </a:p>
        </p:txBody>
      </p:sp>
    </p:spTree>
    <p:extLst>
      <p:ext uri="{BB962C8B-B14F-4D97-AF65-F5344CB8AC3E}">
        <p14:creationId xmlns:p14="http://schemas.microsoft.com/office/powerpoint/2010/main" val="3714432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13</a:t>
            </a:fld>
            <a:endParaRPr lang="en-GB"/>
          </a:p>
        </p:txBody>
      </p:sp>
    </p:spTree>
    <p:extLst>
      <p:ext uri="{BB962C8B-B14F-4D97-AF65-F5344CB8AC3E}">
        <p14:creationId xmlns:p14="http://schemas.microsoft.com/office/powerpoint/2010/main" val="39123585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14</a:t>
            </a:fld>
            <a:endParaRPr lang="en-GB"/>
          </a:p>
        </p:txBody>
      </p:sp>
    </p:spTree>
    <p:extLst>
      <p:ext uri="{BB962C8B-B14F-4D97-AF65-F5344CB8AC3E}">
        <p14:creationId xmlns:p14="http://schemas.microsoft.com/office/powerpoint/2010/main" val="476997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dirty="0"/>
          </a:p>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15</a:t>
            </a:fld>
            <a:endParaRPr lang="en-GB"/>
          </a:p>
        </p:txBody>
      </p:sp>
    </p:spTree>
    <p:extLst>
      <p:ext uri="{BB962C8B-B14F-4D97-AF65-F5344CB8AC3E}">
        <p14:creationId xmlns:p14="http://schemas.microsoft.com/office/powerpoint/2010/main" val="1823833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sz="1200" dirty="0"/>
          </a:p>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16</a:t>
            </a:fld>
            <a:endParaRPr lang="en-GB"/>
          </a:p>
        </p:txBody>
      </p:sp>
    </p:spTree>
    <p:extLst>
      <p:ext uri="{BB962C8B-B14F-4D97-AF65-F5344CB8AC3E}">
        <p14:creationId xmlns:p14="http://schemas.microsoft.com/office/powerpoint/2010/main" val="188106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small groups of 2 spend 10 minutes discussing </a:t>
            </a:r>
            <a:r>
              <a:rPr lang="en-GB" dirty="0"/>
              <a:t>how the dimensions of psychological well-being outlined in </a:t>
            </a:r>
            <a:r>
              <a:rPr lang="en-GB" dirty="0" err="1"/>
              <a:t>Ryff's</a:t>
            </a:r>
            <a:r>
              <a:rPr lang="en-GB" dirty="0"/>
              <a:t> model could be applied in the Sri Lankan context</a:t>
            </a:r>
          </a:p>
          <a:p>
            <a:endParaRPr lang="en-GB" i="1" dirty="0"/>
          </a:p>
          <a:p>
            <a:r>
              <a:rPr lang="en-GB" i="1" dirty="0"/>
              <a:t>ANSWER IN NEXT SLIDES</a:t>
            </a:r>
          </a:p>
        </p:txBody>
      </p:sp>
      <p:sp>
        <p:nvSpPr>
          <p:cNvPr id="4" name="Slide Number Placeholder 3"/>
          <p:cNvSpPr>
            <a:spLocks noGrp="1"/>
          </p:cNvSpPr>
          <p:nvPr>
            <p:ph type="sldNum" sz="quarter" idx="5"/>
          </p:nvPr>
        </p:nvSpPr>
        <p:spPr/>
        <p:txBody>
          <a:bodyPr/>
          <a:lstStyle/>
          <a:p>
            <a:fld id="{C8054EF4-7D90-9549-9545-B98BE5BE8DF2}" type="slidenum">
              <a:rPr lang="en-GB" smtClean="0"/>
              <a:t>17</a:t>
            </a:fld>
            <a:endParaRPr lang="en-GB"/>
          </a:p>
        </p:txBody>
      </p:sp>
    </p:spTree>
    <p:extLst>
      <p:ext uri="{BB962C8B-B14F-4D97-AF65-F5344CB8AC3E}">
        <p14:creationId xmlns:p14="http://schemas.microsoft.com/office/powerpoint/2010/main" val="3062990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Limited research on </a:t>
            </a:r>
            <a:r>
              <a:rPr lang="en-GB" dirty="0" err="1"/>
              <a:t>Ryff's</a:t>
            </a:r>
            <a:r>
              <a:rPr lang="en-GB" dirty="0"/>
              <a:t> model in Sri Lanka, however some general observations based on the broader understanding of psychological well-being in the country can be made.</a:t>
            </a:r>
            <a:r>
              <a:rPr lang="en-CY" dirty="0"/>
              <a:t> </a:t>
            </a:r>
            <a:endParaRPr lang="en-GB" dirty="0"/>
          </a:p>
          <a:p>
            <a:r>
              <a:rPr lang="en-GB" i="1" dirty="0"/>
              <a:t>Answer next slide</a:t>
            </a:r>
          </a:p>
        </p:txBody>
      </p:sp>
      <p:sp>
        <p:nvSpPr>
          <p:cNvPr id="4" name="Slide Number Placeholder 3"/>
          <p:cNvSpPr>
            <a:spLocks noGrp="1"/>
          </p:cNvSpPr>
          <p:nvPr>
            <p:ph type="sldNum" sz="quarter" idx="5"/>
          </p:nvPr>
        </p:nvSpPr>
        <p:spPr/>
        <p:txBody>
          <a:bodyPr/>
          <a:lstStyle/>
          <a:p>
            <a:fld id="{C8054EF4-7D90-9549-9545-B98BE5BE8DF2}" type="slidenum">
              <a:rPr lang="en-GB" smtClean="0"/>
              <a:t>18</a:t>
            </a:fld>
            <a:endParaRPr lang="en-GB"/>
          </a:p>
        </p:txBody>
      </p:sp>
    </p:spTree>
    <p:extLst>
      <p:ext uri="{BB962C8B-B14F-4D97-AF65-F5344CB8AC3E}">
        <p14:creationId xmlns:p14="http://schemas.microsoft.com/office/powerpoint/2010/main" val="21043100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Sri Lanka is a diverse country with a rich cultural heritage, and cultural factors could play a significant role in shaping psychological well-being. </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In Sri Lankan society, values such as collectivism, family cohesion, and religious beliefs influence individuals' perceptions and experiences of well-being.</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Family and social relationships are highly valued in Sri Lankan culture. Strong intergenerational relationships, social support networks, and community ties contribute to the overall well-being of individuals, particularly in late adulthood. Older adults often derive a sense of purpose, belonging, and emotional support from their families and communities, which can positively impact their psychological well-being.</a:t>
            </a:r>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19</a:t>
            </a:fld>
            <a:endParaRPr lang="en-GB"/>
          </a:p>
        </p:txBody>
      </p:sp>
    </p:spTree>
    <p:extLst>
      <p:ext uri="{BB962C8B-B14F-4D97-AF65-F5344CB8AC3E}">
        <p14:creationId xmlns:p14="http://schemas.microsoft.com/office/powerpoint/2010/main" val="11617909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Religion also plays a crucial role in the lives of many Sri Lankans, with Buddhism being the predominant religion. Buddhist principles, such as mindfulness, compassion, and detachment from material desires, can contribute to a sense of inner peace, contentment, and psychological well-being. Engaging in religious practices, such as meditation, attending religious ceremonies, and participating in community activities, can provide a source of spiritual and psychological support for individuals. Religiosity will be further discussed later in this lecture.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However, it's important to note that psychological well-being in Sri Lanka can also be influenced by various socio-economic factors and challenges. Poverty, limited access to healthcare and mental health services, and the impact of recent conflicts and natural disasters may affect individuals' well-being, including older adults.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Further research and studies specific to Sri Lanka are necessary. Understanding the unique cultural factors and experiences of well-being in Sri Lanka can help inform interventions and policies aimed at promoting psychological well-being among individuals, including older adults, in the country.</a:t>
            </a: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20</a:t>
            </a:fld>
            <a:endParaRPr lang="en-GB"/>
          </a:p>
        </p:txBody>
      </p:sp>
    </p:spTree>
    <p:extLst>
      <p:ext uri="{BB962C8B-B14F-4D97-AF65-F5344CB8AC3E}">
        <p14:creationId xmlns:p14="http://schemas.microsoft.com/office/powerpoint/2010/main" val="126409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a:t>
            </a:fld>
            <a:endParaRPr lang="en-GB"/>
          </a:p>
        </p:txBody>
      </p:sp>
    </p:spTree>
    <p:extLst>
      <p:ext uri="{BB962C8B-B14F-4D97-AF65-F5344CB8AC3E}">
        <p14:creationId xmlns:p14="http://schemas.microsoft.com/office/powerpoint/2010/main" val="4376731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21</a:t>
            </a:fld>
            <a:endParaRPr lang="en-GB"/>
          </a:p>
        </p:txBody>
      </p:sp>
    </p:spTree>
    <p:extLst>
      <p:ext uri="{BB962C8B-B14F-4D97-AF65-F5344CB8AC3E}">
        <p14:creationId xmlns:p14="http://schemas.microsoft.com/office/powerpoint/2010/main" val="14770016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22</a:t>
            </a:fld>
            <a:endParaRPr lang="en-GB"/>
          </a:p>
        </p:txBody>
      </p:sp>
    </p:spTree>
    <p:extLst>
      <p:ext uri="{BB962C8B-B14F-4D97-AF65-F5344CB8AC3E}">
        <p14:creationId xmlns:p14="http://schemas.microsoft.com/office/powerpoint/2010/main" val="26422233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23</a:t>
            </a:fld>
            <a:endParaRPr lang="en-GB"/>
          </a:p>
        </p:txBody>
      </p:sp>
    </p:spTree>
    <p:extLst>
      <p:ext uri="{BB962C8B-B14F-4D97-AF65-F5344CB8AC3E}">
        <p14:creationId xmlns:p14="http://schemas.microsoft.com/office/powerpoint/2010/main" val="19604109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200" kern="100" dirty="0">
                <a:effectLst/>
                <a:latin typeface="Calibri" panose="020F0502020204030204" pitchFamily="34" charset="0"/>
                <a:ea typeface="Calibri" panose="020F0502020204030204" pitchFamily="34" charset="0"/>
                <a:cs typeface="Times New Roman" panose="02020603050405020304" pitchFamily="18" charset="0"/>
              </a:rPr>
              <a:t>Life satisfaction can vary across different cultures due to several factors:</a:t>
            </a:r>
            <a:endParaRPr lang="en-CY" sz="2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200" kern="100" dirty="0">
                <a:effectLst/>
                <a:latin typeface="Calibri" panose="020F0502020204030204" pitchFamily="34" charset="0"/>
                <a:ea typeface="Calibri" panose="020F0502020204030204" pitchFamily="34" charset="0"/>
                <a:cs typeface="Times New Roman" panose="02020603050405020304" pitchFamily="18" charset="0"/>
              </a:rPr>
              <a:t>Starting with cultural Values and Priorities: Different cultures have distinct values and priorities that influence individuals' perceptions of what brings satisfaction and fulfilment in life. </a:t>
            </a:r>
          </a:p>
          <a:p>
            <a:r>
              <a:rPr lang="en-GB" sz="2000" kern="100" dirty="0">
                <a:effectLst/>
                <a:latin typeface="Calibri" panose="020F0502020204030204" pitchFamily="34" charset="0"/>
                <a:ea typeface="Calibri" panose="020F0502020204030204" pitchFamily="34" charset="0"/>
                <a:cs typeface="Times New Roman" panose="02020603050405020304" pitchFamily="18" charset="0"/>
              </a:rPr>
              <a:t>For example, individualistic cultures may prioritise personal achievements and self-expression, whereas collectivist cultures (like Sri Lanka) may emphasise harmonious relationships and societal harmony.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kern="100" dirty="0">
                <a:effectLst/>
                <a:latin typeface="Calibri" panose="020F0502020204030204" pitchFamily="34" charset="0"/>
                <a:ea typeface="Calibri" panose="020F0502020204030204" pitchFamily="34" charset="0"/>
                <a:cs typeface="Times New Roman" panose="02020603050405020304" pitchFamily="18" charset="0"/>
              </a:rPr>
              <a:t>Cultural norms and expectations </a:t>
            </a: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shape individuals' understanding of what constitutes a satisfying life. These norms may include expectations related to family, work, social roles, and personal achievements. Conformity to these norms can impact one's perception of life satisfaction.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kern="100" dirty="0">
                <a:effectLst/>
                <a:latin typeface="Calibri" panose="020F0502020204030204" pitchFamily="34" charset="0"/>
                <a:ea typeface="Calibri" panose="020F0502020204030204" pitchFamily="34" charset="0"/>
                <a:cs typeface="Times New Roman" panose="02020603050405020304" pitchFamily="18" charset="0"/>
              </a:rPr>
              <a:t>Moreover, the social, economic, and environmental conditions of a culture can affect individuals' opportunities and resources, which, in turn, can influence their overall life satisfaction. Factors such as access to healthcare, education, employment opportunities, and social support systems can vary across cultures and impact individuals'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i="1" kern="100" dirty="0">
                <a:effectLst/>
                <a:latin typeface="Calibri" panose="020F0502020204030204" pitchFamily="34" charset="0"/>
                <a:ea typeface="Calibri" panose="020F0502020204030204" pitchFamily="34" charset="0"/>
                <a:cs typeface="Times New Roman" panose="02020603050405020304" pitchFamily="18" charset="0"/>
              </a:rPr>
              <a:t>Continues next slide</a:t>
            </a:r>
            <a:endParaRPr lang="en-CY" sz="20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20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24</a:t>
            </a:fld>
            <a:endParaRPr lang="en-GB"/>
          </a:p>
        </p:txBody>
      </p:sp>
    </p:spTree>
    <p:extLst>
      <p:ext uri="{BB962C8B-B14F-4D97-AF65-F5344CB8AC3E}">
        <p14:creationId xmlns:p14="http://schemas.microsoft.com/office/powerpoint/2010/main" val="40038774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Cultures often have u</a:t>
            </a:r>
            <a:r>
              <a:rPr lang="en-GB" sz="1200" b="1" dirty="0"/>
              <a:t>nique definitions of success and happiness</a:t>
            </a:r>
            <a:r>
              <a:rPr lang="en-GB" sz="1200" dirty="0"/>
              <a:t>. Some cultures may associate success with material wealth and status, while others may value spiritual well-being, community connections, or a balanced lifestyle. These cultural definitions shape individuals' aspirations and expectations, influencing their assessment of life satisfaction.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Furthermore, Cultures may have </a:t>
            </a:r>
            <a:r>
              <a:rPr lang="en-GB" sz="1200" b="1" dirty="0"/>
              <a:t>different frameworks or understandings of well-being</a:t>
            </a:r>
            <a:r>
              <a:rPr lang="en-GB" sz="1200" dirty="0"/>
              <a:t>. These cultural perspectives of well-being can shape individuals' perceptions of what contributes to a satisfying and fulfilling life. For instance, some cultures may prioritize physical health, while others may focus on mental and emotional well-being..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It is important to recognize that cultural variations exist within and across societies, and individuals within a culture may have diverse perspectives and experiences. Additionally, globalization and cultural influences from media and technology can also lead to cultural hybridization and the adoption of different values and aspirations.</a:t>
            </a:r>
            <a:endParaRPr lang="en-CY"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25</a:t>
            </a:fld>
            <a:endParaRPr lang="en-GB"/>
          </a:p>
        </p:txBody>
      </p:sp>
    </p:spTree>
    <p:extLst>
      <p:ext uri="{BB962C8B-B14F-4D97-AF65-F5344CB8AC3E}">
        <p14:creationId xmlns:p14="http://schemas.microsoft.com/office/powerpoint/2010/main" val="39285894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kern="100" dirty="0">
                <a:effectLst/>
                <a:latin typeface="Calibri" panose="020F0502020204030204" pitchFamily="34" charset="0"/>
                <a:ea typeface="Calibri" panose="020F0502020204030204" pitchFamily="34" charset="0"/>
                <a:cs typeface="Times New Roman" panose="02020603050405020304" pitchFamily="18" charset="0"/>
              </a:rPr>
              <a:t>Continues next slide</a:t>
            </a:r>
            <a:endParaRPr lang="en-CY" sz="12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26</a:t>
            </a:fld>
            <a:endParaRPr lang="en-GB"/>
          </a:p>
        </p:txBody>
      </p:sp>
    </p:spTree>
    <p:extLst>
      <p:ext uri="{BB962C8B-B14F-4D97-AF65-F5344CB8AC3E}">
        <p14:creationId xmlns:p14="http://schemas.microsoft.com/office/powerpoint/2010/main" val="20938488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27</a:t>
            </a:fld>
            <a:endParaRPr lang="en-GB"/>
          </a:p>
        </p:txBody>
      </p:sp>
    </p:spTree>
    <p:extLst>
      <p:ext uri="{BB962C8B-B14F-4D97-AF65-F5344CB8AC3E}">
        <p14:creationId xmlns:p14="http://schemas.microsoft.com/office/powerpoint/2010/main" val="462360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of one older aged individual in your family.</a:t>
            </a:r>
          </a:p>
          <a:p>
            <a:r>
              <a:rPr lang="en-GB" dirty="0"/>
              <a:t>Based on the previously mentioned factors, how satisfied do you think he/she is with his/her life?</a:t>
            </a:r>
          </a:p>
          <a:p>
            <a:r>
              <a:rPr lang="en-GB" dirty="0"/>
              <a:t>Spend five minutes for this </a:t>
            </a:r>
            <a:r>
              <a:rPr lang="en-GB" dirty="0" err="1"/>
              <a:t>exercuse</a:t>
            </a:r>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28</a:t>
            </a:fld>
            <a:endParaRPr lang="en-GB"/>
          </a:p>
        </p:txBody>
      </p:sp>
    </p:spTree>
    <p:extLst>
      <p:ext uri="{BB962C8B-B14F-4D97-AF65-F5344CB8AC3E}">
        <p14:creationId xmlns:p14="http://schemas.microsoft.com/office/powerpoint/2010/main" val="5264632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29</a:t>
            </a:fld>
            <a:endParaRPr lang="en-GB"/>
          </a:p>
        </p:txBody>
      </p:sp>
    </p:spTree>
    <p:extLst>
      <p:ext uri="{BB962C8B-B14F-4D97-AF65-F5344CB8AC3E}">
        <p14:creationId xmlns:p14="http://schemas.microsoft.com/office/powerpoint/2010/main" val="18992268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terms of life satisfaction, </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Research has shown that higher levels of positive affect are associated with higher life satisfaction in older adults. Older adults who experience more positive emotions tend to perceive their lives as fulfilling, meaningful, and satisfying. Positive affect contributes to a sense of well-being and a positive outlook on life, leading to higher levels of life satisfaction.</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On the other hand, negative affect can have a negative impact on life satisfaction in older adults. Persistent feelings of sadness, worry, or distress can undermine overall well-being and contribute to lower life satisfaction. Negative affect can stem from various sources, such as health problems, social isolation, or life stressors, and it can overshadow positive experiences and evaluations of life.</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kern="100" dirty="0">
                <a:effectLst/>
                <a:latin typeface="Calibri" panose="020F0502020204030204" pitchFamily="34" charset="0"/>
                <a:ea typeface="Calibri" panose="020F0502020204030204" pitchFamily="34" charset="0"/>
                <a:cs typeface="Times New Roman" panose="02020603050405020304" pitchFamily="18" charset="0"/>
              </a:rPr>
              <a:t>It's important to note that positive affect and negative affect are not simply opposites of each other. They are separate dimensions of emotional experiences that can coexist and influence life satisfaction independently. The balance between positive and negative affect is crucial for maintaining overall psychological well-being and life satisfaction in older adults.</a:t>
            </a:r>
            <a:endParaRPr lang="en-CY"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30</a:t>
            </a:fld>
            <a:endParaRPr lang="en-GB"/>
          </a:p>
        </p:txBody>
      </p:sp>
    </p:spTree>
    <p:extLst>
      <p:ext uri="{BB962C8B-B14F-4D97-AF65-F5344CB8AC3E}">
        <p14:creationId xmlns:p14="http://schemas.microsoft.com/office/powerpoint/2010/main" val="2381134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4</a:t>
            </a:fld>
            <a:endParaRPr lang="en-GB"/>
          </a:p>
        </p:txBody>
      </p:sp>
    </p:spTree>
    <p:extLst>
      <p:ext uri="{BB962C8B-B14F-4D97-AF65-F5344CB8AC3E}">
        <p14:creationId xmlns:p14="http://schemas.microsoft.com/office/powerpoint/2010/main" val="1019593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Quality of life is also strongly linked to the psychological well-being of older adults.</a:t>
            </a:r>
          </a:p>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Psychological well-being and quality of life have a reciprocal relationship, with each influencing and being influenced by the other. </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Quality of life refers to an individual's perception of their position in life, taking into account various aspects such as physical health, psychological well-being, social relationships, and environmental factors. </a:t>
            </a:r>
          </a:p>
          <a:p>
            <a:r>
              <a:rPr lang="en-GB" dirty="0"/>
              <a:t>While quality of life influences psychological well-being, individuals' psychological well-being also affects their perceptions and evaluations of their quality of life. </a:t>
            </a:r>
          </a:p>
          <a:p>
            <a:r>
              <a:rPr lang="en-GB" dirty="0"/>
              <a:t>Therefore, fostering both psychological well-being and quality of life is essential for promoting overall satisfaction, happiness, and fulfilment in individuals' lives.</a:t>
            </a:r>
            <a:endParaRPr lang="en-CY"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31</a:t>
            </a:fld>
            <a:endParaRPr lang="en-GB"/>
          </a:p>
        </p:txBody>
      </p:sp>
    </p:spTree>
    <p:extLst>
      <p:ext uri="{BB962C8B-B14F-4D97-AF65-F5344CB8AC3E}">
        <p14:creationId xmlns:p14="http://schemas.microsoft.com/office/powerpoint/2010/main" val="18642935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00" dirty="0">
                <a:effectLst/>
                <a:latin typeface="Calibri" panose="020F0502020204030204" pitchFamily="34" charset="0"/>
                <a:ea typeface="Calibri" panose="020F0502020204030204" pitchFamily="34" charset="0"/>
                <a:cs typeface="Times New Roman" panose="02020603050405020304" pitchFamily="18" charset="0"/>
              </a:rPr>
              <a:t>Following are examples of the way Quality of life is related to psychological well-being.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First </a:t>
            </a:r>
            <a:r>
              <a:rPr lang="en-GB" sz="1200" b="1" kern="100" dirty="0">
                <a:effectLst/>
                <a:latin typeface="Calibri" panose="020F0502020204030204" pitchFamily="34" charset="0"/>
                <a:ea typeface="Calibri" panose="020F0502020204030204" pitchFamily="34" charset="0"/>
                <a:cs typeface="Times New Roman" panose="02020603050405020304" pitchFamily="18" charset="0"/>
              </a:rPr>
              <a:t>satisfaction with life</a:t>
            </a: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 factors</a:t>
            </a:r>
            <a:r>
              <a:rPr lang="en-GB" dirty="0"/>
              <a:t> such as good health, positive social relationships, and a sense of purpose, contributes to overall life satisfaction. </a:t>
            </a:r>
            <a:r>
              <a:rPr lang="en-GB" sz="1800" dirty="0">
                <a:effectLst/>
                <a:latin typeface="Calibri" panose="020F0502020204030204" pitchFamily="34" charset="0"/>
                <a:ea typeface="Calibri" panose="020F0502020204030204" pitchFamily="34" charset="0"/>
                <a:cs typeface="Times New Roman" panose="02020603050405020304" pitchFamily="18" charset="0"/>
              </a:rPr>
              <a:t>When older adults are in good health, they are more likely to experience positive psychological well-being. Physical well-being contributes to feelings of vitality, energy, and overall life satisfaction. On the other hand, poor physical health, chronic pain, or disabilities can negatively impact psychological well-being, leading to feelings of frustration, distress, and reduced life satisfaction.</a:t>
            </a:r>
            <a:r>
              <a:rPr lang="en-CY" dirty="0">
                <a:effectLst/>
              </a:rPr>
              <a:t> </a:t>
            </a: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Also quality of life in older adults is strongly influenced by social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relationships and support systems</a:t>
            </a:r>
            <a:r>
              <a:rPr lang="en-GB" sz="1800" dirty="0">
                <a:effectLst/>
                <a:latin typeface="Calibri" panose="020F0502020204030204" pitchFamily="34" charset="0"/>
                <a:ea typeface="Calibri" panose="020F0502020204030204" pitchFamily="34" charset="0"/>
                <a:cs typeface="Times New Roman" panose="02020603050405020304" pitchFamily="18" charset="0"/>
              </a:rPr>
              <a:t>. Maintaining meaningful social connections, such as with family, friends, and communities, is essential for psychological well-being. Social interactions provide emotional support, companionship, a sense of belonging, and opportunities for engagement and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fulfillment</a:t>
            </a:r>
            <a:r>
              <a:rPr lang="en-GB" sz="1800" dirty="0">
                <a:effectLst/>
                <a:latin typeface="Calibri" panose="020F0502020204030204" pitchFamily="34" charset="0"/>
                <a:ea typeface="Calibri" panose="020F0502020204030204" pitchFamily="34" charset="0"/>
                <a:cs typeface="Times New Roman" panose="02020603050405020304" pitchFamily="18" charset="0"/>
              </a:rPr>
              <a:t>. Older adults with strong social networks tend to have better psychological well-being compared to those who experience social isolation or loneliness.</a:t>
            </a:r>
            <a:r>
              <a:rPr lang="en-CY" sz="280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2800" i="1" dirty="0">
                <a:effectLst/>
              </a:rPr>
              <a:t>C</a:t>
            </a:r>
            <a:r>
              <a:rPr lang="en-CY" sz="2800" i="1" dirty="0">
                <a:effectLst/>
              </a:rPr>
              <a:t>ontinues next slide</a:t>
            </a:r>
            <a:endParaRPr lang="en-GB" i="1" dirty="0"/>
          </a:p>
        </p:txBody>
      </p:sp>
      <p:sp>
        <p:nvSpPr>
          <p:cNvPr id="4" name="Slide Number Placeholder 3"/>
          <p:cNvSpPr>
            <a:spLocks noGrp="1"/>
          </p:cNvSpPr>
          <p:nvPr>
            <p:ph type="sldNum" sz="quarter" idx="5"/>
          </p:nvPr>
        </p:nvSpPr>
        <p:spPr/>
        <p:txBody>
          <a:bodyPr/>
          <a:lstStyle/>
          <a:p>
            <a:fld id="{C8054EF4-7D90-9549-9545-B98BE5BE8DF2}" type="slidenum">
              <a:rPr lang="en-GB" smtClean="0"/>
              <a:t>32</a:t>
            </a:fld>
            <a:endParaRPr lang="en-GB"/>
          </a:p>
        </p:txBody>
      </p:sp>
    </p:spTree>
    <p:extLst>
      <p:ext uri="{BB962C8B-B14F-4D97-AF65-F5344CB8AC3E}">
        <p14:creationId xmlns:p14="http://schemas.microsoft.com/office/powerpoint/2010/main" val="29329067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00" dirty="0">
                <a:effectLst/>
                <a:latin typeface="Calibri" panose="020F0502020204030204" pitchFamily="34" charset="0"/>
                <a:ea typeface="Calibri" panose="020F0502020204030204" pitchFamily="34" charset="0"/>
                <a:cs typeface="Times New Roman" panose="02020603050405020304" pitchFamily="18" charset="0"/>
              </a:rPr>
              <a:t>Other examples of the way Quality of life is related to psychological well-being include </a:t>
            </a:r>
          </a:p>
          <a:p>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emotional well-being </a:t>
            </a:r>
            <a:r>
              <a:rPr lang="en-GB" sz="1800" dirty="0">
                <a:effectLst/>
                <a:latin typeface="Calibri" panose="020F0502020204030204" pitchFamily="34" charset="0"/>
                <a:ea typeface="Calibri" panose="020F0502020204030204" pitchFamily="34" charset="0"/>
                <a:cs typeface="Times New Roman" panose="02020603050405020304" pitchFamily="18" charset="0"/>
              </a:rPr>
              <a:t>such as positive emotions, emotional stability, and the absence of distress, significantly impact psychological well-being in older adults. When individuals have satisfying relationships, engaging activities, and a sense of purpose, they are more likely to experience positive emotions and overall life satisfaction. Conversely, factors such as chronic stress, financial difficulties, or loss of loved ones can negatively affect emotional well-being and psychological health.</a:t>
            </a:r>
            <a:r>
              <a:rPr lang="en-CY" dirty="0">
                <a:effectLst/>
              </a:rPr>
              <a:t> </a:t>
            </a: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Cognitive function </a:t>
            </a:r>
            <a:r>
              <a:rPr lang="en-GB" sz="1800" dirty="0">
                <a:effectLst/>
                <a:latin typeface="Calibri" panose="020F0502020204030204" pitchFamily="34" charset="0"/>
                <a:ea typeface="Calibri" panose="020F0502020204030204" pitchFamily="34" charset="0"/>
                <a:cs typeface="Times New Roman" panose="02020603050405020304" pitchFamily="18" charset="0"/>
              </a:rPr>
              <a:t>also plays a role in both quality of life and psychological well-being in older adults. Maintaining cognitive function allows individuals to engage in activities, maintain independence, and experience a sense of accomplishment. Cognitive decline or impairment can lead to reduced quality of life and impact psychological well-being by causing frustration, loss of confidence, and feelings of dependence.</a:t>
            </a:r>
            <a:r>
              <a:rPr lang="en-CY" dirty="0">
                <a:effectLst/>
              </a:rPr>
              <a:t> </a:t>
            </a:r>
          </a:p>
          <a:p>
            <a:r>
              <a:rPr lang="en-GB" i="1" dirty="0">
                <a:effectLst/>
              </a:rPr>
              <a:t>C</a:t>
            </a:r>
            <a:r>
              <a:rPr lang="en-CY" i="1" dirty="0">
                <a:effectLst/>
              </a:rPr>
              <a:t>ontinues next slide</a:t>
            </a:r>
            <a:endParaRPr lang="en-GB" i="1" dirty="0"/>
          </a:p>
        </p:txBody>
      </p:sp>
      <p:sp>
        <p:nvSpPr>
          <p:cNvPr id="4" name="Slide Number Placeholder 3"/>
          <p:cNvSpPr>
            <a:spLocks noGrp="1"/>
          </p:cNvSpPr>
          <p:nvPr>
            <p:ph type="sldNum" sz="quarter" idx="5"/>
          </p:nvPr>
        </p:nvSpPr>
        <p:spPr/>
        <p:txBody>
          <a:bodyPr/>
          <a:lstStyle/>
          <a:p>
            <a:fld id="{C8054EF4-7D90-9549-9545-B98BE5BE8DF2}" type="slidenum">
              <a:rPr lang="en-GB" smtClean="0"/>
              <a:t>33</a:t>
            </a:fld>
            <a:endParaRPr lang="en-GB"/>
          </a:p>
        </p:txBody>
      </p:sp>
    </p:spTree>
    <p:extLst>
      <p:ext uri="{BB962C8B-B14F-4D97-AF65-F5344CB8AC3E}">
        <p14:creationId xmlns:p14="http://schemas.microsoft.com/office/powerpoint/2010/main" val="37169003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Quality of life is closely tied to </a:t>
            </a:r>
            <a:r>
              <a:rPr lang="en-GB" b="1" dirty="0"/>
              <a:t>finding meaning and purpose in life</a:t>
            </a:r>
            <a:r>
              <a:rPr lang="en-GB" dirty="0"/>
              <a:t>. Older adults who have a sense of purpose, goals, and a feeling of contributing to something larger than themselves tend to have higher psychological well-being. Having a sense of meaning and purpose can foster feelings of fulfilment, satisfaction, and overall well-being.</a:t>
            </a:r>
            <a:r>
              <a:rPr lang="en-CY" dirty="0"/>
              <a:t> </a:t>
            </a:r>
            <a:endParaRPr lang="en-GB"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34</a:t>
            </a:fld>
            <a:endParaRPr lang="en-GB"/>
          </a:p>
        </p:txBody>
      </p:sp>
    </p:spTree>
    <p:extLst>
      <p:ext uri="{BB962C8B-B14F-4D97-AF65-F5344CB8AC3E}">
        <p14:creationId xmlns:p14="http://schemas.microsoft.com/office/powerpoint/2010/main" val="31110265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small groups of 2 or 3 spend 10 minutes to answer the following question.</a:t>
            </a:r>
          </a:p>
          <a:p>
            <a:r>
              <a:rPr lang="en-GB" dirty="0"/>
              <a:t>ANSWER</a:t>
            </a:r>
          </a:p>
          <a:p>
            <a:endParaRPr lang="en-GB" dirty="0"/>
          </a:p>
          <a:p>
            <a:r>
              <a:rPr lang="en-GB" dirty="0"/>
              <a:t>1. Physical health:</a:t>
            </a:r>
          </a:p>
          <a:p>
            <a:r>
              <a:rPr lang="en-GB" dirty="0"/>
              <a:t>   - Encourage regular physical activity and exercise tailored to individual capabilities and preferences.</a:t>
            </a:r>
          </a:p>
          <a:p>
            <a:r>
              <a:rPr lang="en-GB" dirty="0"/>
              <a:t>   - Promote healthy eating habits and provide access to nutritious meals.</a:t>
            </a:r>
          </a:p>
          <a:p>
            <a:r>
              <a:rPr lang="en-GB" dirty="0"/>
              <a:t>   - Encourage regular health check-ups and preventive care.</a:t>
            </a:r>
          </a:p>
          <a:p>
            <a:r>
              <a:rPr lang="en-GB" dirty="0"/>
              <a:t>   - Provide information and support for managing chronic health conditions.</a:t>
            </a:r>
          </a:p>
          <a:p>
            <a:r>
              <a:rPr lang="en-GB" dirty="0"/>
              <a:t>   - Create opportunities for engaging in outdoor activities and nature walks.</a:t>
            </a:r>
          </a:p>
          <a:p>
            <a:endParaRPr lang="en-GB" dirty="0"/>
          </a:p>
          <a:p>
            <a:r>
              <a:rPr lang="en-GB" dirty="0"/>
              <a:t>2. Social connections:</a:t>
            </a:r>
          </a:p>
          <a:p>
            <a:r>
              <a:rPr lang="en-GB" dirty="0"/>
              <a:t>   - Foster opportunities for social interaction and community engagement, such as group activities, clubs, or volunteer programs.</a:t>
            </a:r>
          </a:p>
          <a:p>
            <a:r>
              <a:rPr lang="en-GB" dirty="0"/>
              <a:t>   - Encourage participation in social events, community gatherings, and cultural activities.</a:t>
            </a:r>
          </a:p>
          <a:p>
            <a:r>
              <a:rPr lang="en-GB" dirty="0"/>
              <a:t>   - Facilitate intergenerational activities and connections to bridge the generation gap.</a:t>
            </a:r>
          </a:p>
          <a:p>
            <a:r>
              <a:rPr lang="en-GB" dirty="0"/>
              <a:t>   - Provide support for maintaining and strengthening existing relationships with family and friends.</a:t>
            </a:r>
          </a:p>
          <a:p>
            <a:r>
              <a:rPr lang="en-GB" dirty="0"/>
              <a:t>   - Offer transportation assistance or community-based transportation options to enable social participation.</a:t>
            </a:r>
          </a:p>
          <a:p>
            <a:endParaRPr lang="en-GB" dirty="0"/>
          </a:p>
          <a:p>
            <a:r>
              <a:rPr lang="en-GB" dirty="0"/>
              <a:t>3. Emotional well-being:</a:t>
            </a:r>
          </a:p>
          <a:p>
            <a:r>
              <a:rPr lang="en-GB" dirty="0"/>
              <a:t>   - Provide opportunities for emotional expression and support through individual or group </a:t>
            </a:r>
            <a:r>
              <a:rPr lang="en-GB" dirty="0" err="1"/>
              <a:t>counseling</a:t>
            </a:r>
            <a:r>
              <a:rPr lang="en-GB" dirty="0"/>
              <a:t>, therapy, or support groups.</a:t>
            </a:r>
          </a:p>
          <a:p>
            <a:r>
              <a:rPr lang="en-GB" dirty="0"/>
              <a:t>   - Promote mindfulness and relaxation techniques, such as meditation or yoga.</a:t>
            </a:r>
          </a:p>
          <a:p>
            <a:r>
              <a:rPr lang="en-GB" dirty="0"/>
              <a:t>   - Offer programs or workshops focused on stress management and coping skills.</a:t>
            </a:r>
          </a:p>
          <a:p>
            <a:r>
              <a:rPr lang="en-GB" dirty="0"/>
              <a:t>   - Create a supportive and inclusive environment that values and respects the emotions and experiences of older individuals.</a:t>
            </a:r>
          </a:p>
          <a:p>
            <a:r>
              <a:rPr lang="en-GB" dirty="0"/>
              <a:t>   - Encourage engagement in hobbies, creative pursuits, or activities that promote self-expression and enjoyment.</a:t>
            </a:r>
          </a:p>
          <a:p>
            <a:endParaRPr lang="en-GB" dirty="0"/>
          </a:p>
          <a:p>
            <a:r>
              <a:rPr lang="en-GB" dirty="0"/>
              <a:t>4. Cognitive engagement:</a:t>
            </a:r>
          </a:p>
          <a:p>
            <a:r>
              <a:rPr lang="en-GB" dirty="0"/>
              <a:t>   - Offer opportunities for lifelong learning, such as educational courses, workshops, or lectures tailored to older adults.</a:t>
            </a:r>
          </a:p>
          <a:p>
            <a:r>
              <a:rPr lang="en-GB" dirty="0"/>
              <a:t>   - Provide access to technology and digital resources to promote cognitive stimulation, such as online learning platforms or brain training apps.</a:t>
            </a:r>
          </a:p>
          <a:p>
            <a:r>
              <a:rPr lang="en-GB" dirty="0"/>
              <a:t>   - Encourage participation in mentally stimulating activities, such as puzzles, games, or reading groups.</a:t>
            </a:r>
          </a:p>
          <a:p>
            <a:r>
              <a:rPr lang="en-GB" dirty="0"/>
              <a:t>   - Support engagement in meaningful activities or hobbies that challenge cognitive abilities, such as arts and crafts, gardening, or music.</a:t>
            </a:r>
          </a:p>
          <a:p>
            <a:endParaRPr lang="en-GB" dirty="0"/>
          </a:p>
          <a:p>
            <a:r>
              <a:rPr lang="en-GB" dirty="0"/>
              <a:t>5. Meaning and purpose:</a:t>
            </a:r>
          </a:p>
          <a:p>
            <a:r>
              <a:rPr lang="en-GB" dirty="0"/>
              <a:t>   - Promote opportunities for older individuals to engage in meaningful volunteer work or community service.</a:t>
            </a:r>
          </a:p>
          <a:p>
            <a:r>
              <a:rPr lang="en-GB" dirty="0"/>
              <a:t>   - Encourage involvement in intergenerational programs, mentorship initiatives, or activities that allow sharing knowledge and experiences.</a:t>
            </a:r>
          </a:p>
          <a:p>
            <a:r>
              <a:rPr lang="en-GB" dirty="0"/>
              <a:t>   - Provide avenues for pursuing personal interests, passions, or lifelong goals.</a:t>
            </a:r>
          </a:p>
          <a:p>
            <a:r>
              <a:rPr lang="en-GB" dirty="0"/>
              <a:t>   - Foster a sense of purpose by highlighting the contributions and value older individuals bring to their families, communities, and society.</a:t>
            </a:r>
          </a:p>
          <a:p>
            <a:r>
              <a:rPr lang="en-GB" dirty="0"/>
              <a:t>   - Offer resources and guidance for exploring new hobbies, interests, or areas of personal growth.</a:t>
            </a:r>
          </a:p>
          <a:p>
            <a:endParaRPr lang="en-GB" dirty="0"/>
          </a:p>
          <a:p>
            <a:r>
              <a:rPr lang="en-GB" dirty="0"/>
              <a:t>It is important to tailor interventions and support to the unique needs, preferences, and circumstances of older individuals. Taking a person-</a:t>
            </a:r>
            <a:r>
              <a:rPr lang="en-GB" dirty="0" err="1"/>
              <a:t>centered</a:t>
            </a:r>
            <a:r>
              <a:rPr lang="en-GB" dirty="0"/>
              <a:t> approach and involving older adults in decision-making processes can help promote positive quality of life factors and enhance their overall well-being.</a:t>
            </a:r>
          </a:p>
        </p:txBody>
      </p:sp>
      <p:sp>
        <p:nvSpPr>
          <p:cNvPr id="4" name="Slide Number Placeholder 3"/>
          <p:cNvSpPr>
            <a:spLocks noGrp="1"/>
          </p:cNvSpPr>
          <p:nvPr>
            <p:ph type="sldNum" sz="quarter" idx="5"/>
          </p:nvPr>
        </p:nvSpPr>
        <p:spPr/>
        <p:txBody>
          <a:bodyPr/>
          <a:lstStyle/>
          <a:p>
            <a:fld id="{C8054EF4-7D90-9549-9545-B98BE5BE8DF2}" type="slidenum">
              <a:rPr lang="en-GB" smtClean="0"/>
              <a:t>35</a:t>
            </a:fld>
            <a:endParaRPr lang="en-GB"/>
          </a:p>
        </p:txBody>
      </p:sp>
    </p:spTree>
    <p:extLst>
      <p:ext uri="{BB962C8B-B14F-4D97-AF65-F5344CB8AC3E}">
        <p14:creationId xmlns:p14="http://schemas.microsoft.com/office/powerpoint/2010/main" val="28128417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36</a:t>
            </a:fld>
            <a:endParaRPr lang="en-GB"/>
          </a:p>
        </p:txBody>
      </p:sp>
    </p:spTree>
    <p:extLst>
      <p:ext uri="{BB962C8B-B14F-4D97-AF65-F5344CB8AC3E}">
        <p14:creationId xmlns:p14="http://schemas.microsoft.com/office/powerpoint/2010/main" val="29765036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37</a:t>
            </a:fld>
            <a:endParaRPr lang="en-GB"/>
          </a:p>
        </p:txBody>
      </p:sp>
    </p:spTree>
    <p:extLst>
      <p:ext uri="{BB962C8B-B14F-4D97-AF65-F5344CB8AC3E}">
        <p14:creationId xmlns:p14="http://schemas.microsoft.com/office/powerpoint/2010/main" val="23604001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38</a:t>
            </a:fld>
            <a:endParaRPr lang="en-GB"/>
          </a:p>
        </p:txBody>
      </p:sp>
    </p:spTree>
    <p:extLst>
      <p:ext uri="{BB962C8B-B14F-4D97-AF65-F5344CB8AC3E}">
        <p14:creationId xmlns:p14="http://schemas.microsoft.com/office/powerpoint/2010/main" val="19194366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your attention.</a:t>
            </a:r>
          </a:p>
        </p:txBody>
      </p:sp>
      <p:sp>
        <p:nvSpPr>
          <p:cNvPr id="4" name="Slide Number Placeholder 3"/>
          <p:cNvSpPr>
            <a:spLocks noGrp="1"/>
          </p:cNvSpPr>
          <p:nvPr>
            <p:ph type="sldNum" sz="quarter" idx="5"/>
          </p:nvPr>
        </p:nvSpPr>
        <p:spPr/>
        <p:txBody>
          <a:bodyPr/>
          <a:lstStyle/>
          <a:p>
            <a:fld id="{C8054EF4-7D90-9549-9545-B98BE5BE8DF2}" type="slidenum">
              <a:rPr lang="en-GB" smtClean="0"/>
              <a:t>41</a:t>
            </a:fld>
            <a:endParaRPr lang="en-GB"/>
          </a:p>
        </p:txBody>
      </p:sp>
    </p:spTree>
    <p:extLst>
      <p:ext uri="{BB962C8B-B14F-4D97-AF65-F5344CB8AC3E}">
        <p14:creationId xmlns:p14="http://schemas.microsoft.com/office/powerpoint/2010/main" val="3267064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5</a:t>
            </a:fld>
            <a:endParaRPr lang="en-GB"/>
          </a:p>
        </p:txBody>
      </p:sp>
    </p:spTree>
    <p:extLst>
      <p:ext uri="{BB962C8B-B14F-4D97-AF65-F5344CB8AC3E}">
        <p14:creationId xmlns:p14="http://schemas.microsoft.com/office/powerpoint/2010/main" val="2185230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6</a:t>
            </a:fld>
            <a:endParaRPr lang="en-GB"/>
          </a:p>
        </p:txBody>
      </p:sp>
    </p:spTree>
    <p:extLst>
      <p:ext uri="{BB962C8B-B14F-4D97-AF65-F5344CB8AC3E}">
        <p14:creationId xmlns:p14="http://schemas.microsoft.com/office/powerpoint/2010/main" val="1397279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7</a:t>
            </a:fld>
            <a:endParaRPr lang="en-GB"/>
          </a:p>
        </p:txBody>
      </p:sp>
    </p:spTree>
    <p:extLst>
      <p:ext uri="{BB962C8B-B14F-4D97-AF65-F5344CB8AC3E}">
        <p14:creationId xmlns:p14="http://schemas.microsoft.com/office/powerpoint/2010/main" val="265672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8</a:t>
            </a:fld>
            <a:endParaRPr lang="en-GB"/>
          </a:p>
        </p:txBody>
      </p:sp>
    </p:spTree>
    <p:extLst>
      <p:ext uri="{BB962C8B-B14F-4D97-AF65-F5344CB8AC3E}">
        <p14:creationId xmlns:p14="http://schemas.microsoft.com/office/powerpoint/2010/main" val="2609977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Y"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9</a:t>
            </a:fld>
            <a:endParaRPr lang="en-GB"/>
          </a:p>
        </p:txBody>
      </p:sp>
    </p:spTree>
    <p:extLst>
      <p:ext uri="{BB962C8B-B14F-4D97-AF65-F5344CB8AC3E}">
        <p14:creationId xmlns:p14="http://schemas.microsoft.com/office/powerpoint/2010/main" val="2850333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mj-lt"/>
              <a:buNone/>
            </a:pPr>
            <a:r>
              <a:rPr lang="en-GB" sz="1200" dirty="0" err="1"/>
              <a:t>Ryff's</a:t>
            </a:r>
            <a:r>
              <a:rPr lang="en-GB" sz="1200" dirty="0"/>
              <a:t> psychological well-being model provides a framework for understanding and assessing psychological well-being across various dimensions. The model emphasizes the positive aspects of psychological functioning and encompasses six key dimensions or factors: </a:t>
            </a:r>
            <a:r>
              <a:rPr lang="en-GB" sz="1050" dirty="0"/>
              <a:t>Self-acceptance, </a:t>
            </a:r>
            <a:r>
              <a:rPr lang="en-GB" sz="1100" dirty="0"/>
              <a:t>Positive relations with others, </a:t>
            </a:r>
            <a:r>
              <a:rPr lang="en-GB" sz="1200" dirty="0"/>
              <a:t>Autonomy, Environmental mastery, Purpose in life, and Personal growth.</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dirty="0"/>
              <a:t>These dimensions are regarded as the </a:t>
            </a:r>
            <a:r>
              <a:rPr lang="en-GB" b="1" dirty="0" err="1">
                <a:solidFill>
                  <a:schemeClr val="accent1">
                    <a:lumMod val="50000"/>
                  </a:schemeClr>
                </a:solidFill>
              </a:rPr>
              <a:t>eudaimonic</a:t>
            </a:r>
            <a:r>
              <a:rPr lang="en-GB" b="1" dirty="0">
                <a:solidFill>
                  <a:schemeClr val="accent1">
                    <a:lumMod val="50000"/>
                  </a:schemeClr>
                </a:solidFill>
              </a:rPr>
              <a:t> well-being</a:t>
            </a:r>
            <a:r>
              <a:rPr lang="en-GB" dirty="0"/>
              <a:t>, which is characterised by purposeful life engagement and realisation of one’s potential.</a:t>
            </a:r>
            <a:endParaRPr lang="en-CY" dirty="0"/>
          </a:p>
          <a:p>
            <a:pPr marL="0" lvl="0" indent="0">
              <a:buFont typeface="+mj-lt"/>
              <a:buNone/>
            </a:pPr>
            <a:r>
              <a:rPr lang="en-GB" sz="1200" dirty="0"/>
              <a:t>Each one of these will be described</a:t>
            </a:r>
            <a:endParaRPr lang="en-CY"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p:cNvSpPr>
            <a:spLocks noGrp="1"/>
          </p:cNvSpPr>
          <p:nvPr>
            <p:ph type="sldNum" sz="quarter" idx="5"/>
          </p:nvPr>
        </p:nvSpPr>
        <p:spPr/>
        <p:txBody>
          <a:bodyPr/>
          <a:lstStyle/>
          <a:p>
            <a:fld id="{C8054EF4-7D90-9549-9545-B98BE5BE8DF2}" type="slidenum">
              <a:rPr lang="en-GB" smtClean="0"/>
              <a:t>10</a:t>
            </a:fld>
            <a:endParaRPr lang="en-GB"/>
          </a:p>
        </p:txBody>
      </p:sp>
    </p:spTree>
    <p:extLst>
      <p:ext uri="{BB962C8B-B14F-4D97-AF65-F5344CB8AC3E}">
        <p14:creationId xmlns:p14="http://schemas.microsoft.com/office/powerpoint/2010/main" val="2700921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solidFill>
                  <a:srgbClr val="7030A0"/>
                </a:solidFill>
              </a:defRPr>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normAutofit/>
          </a:bodyPr>
          <a:lstStyle>
            <a:lvl1pPr>
              <a:defRPr sz="4000">
                <a:solidFill>
                  <a:srgbClr val="7030A0"/>
                </a:solidFill>
              </a:defRPr>
            </a:lvl1pPr>
          </a:lstStyle>
          <a:p>
            <a:r>
              <a:rPr lang="en-GB" dirty="0"/>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lvl1pPr>
              <a:defRPr sz="2700"/>
            </a:lvl1pPr>
            <a:lvl2pPr>
              <a:defRPr sz="2500"/>
            </a:lvl2pPr>
            <a:lvl3pPr>
              <a:defRPr sz="2400"/>
            </a:lvl3pPr>
            <a:lvl4pPr>
              <a:defRPr sz="2200"/>
            </a:lvl4pPr>
            <a:lvl5pPr>
              <a:defRPr sz="22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a:p>
        </p:txBody>
      </p:sp>
    </p:spTree>
    <p:extLst>
      <p:ext uri="{BB962C8B-B14F-4D97-AF65-F5344CB8AC3E}">
        <p14:creationId xmlns:p14="http://schemas.microsoft.com/office/powerpoint/2010/main" val="325059864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11/9/23</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a:t>Reference number: 618596-EPP-1-2020-1-SE-EPPKA2-CBHE-JP</a:t>
              </a:r>
              <a:br>
                <a:rPr lang="en-GB" sz="800"/>
              </a:br>
              <a:r>
                <a:rPr lang="en-GB" sz="80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ncbi.nlm.nih.gov/pmc/articles/PMC10198493/"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hyperlink" Target="https://www.mdpi.com/2076-328X/13/4/293" TargetMode="External"/><Relationship Id="rId4" Type="http://schemas.openxmlformats.org/officeDocument/2006/relationships/hyperlink" Target="https://journals.sagepub.com/doi/full/10.1177/23337214231164890"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bmcgeriatr.biomedcentral.com/articles/10.1186/s12877-020-01646-0" TargetMode="External"/><Relationship Id="rId2" Type="http://schemas.openxmlformats.org/officeDocument/2006/relationships/hyperlink" Target="https://www.ncbi.nlm.nih.gov/pmc/articles/PMC7585090/" TargetMode="External"/><Relationship Id="rId1" Type="http://schemas.openxmlformats.org/officeDocument/2006/relationships/slideLayout" Target="../slideLayouts/slideLayout2.xml"/><Relationship Id="rId4" Type="http://schemas.openxmlformats.org/officeDocument/2006/relationships/hyperlink" Target="https://bmcpsychology.biomedcentral.com/articles/10.1186/s40359-023-01279-z"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journals.plos.org/globalpublichealth/article?id=10.1371/journal.pgph.0000916" TargetMode="External"/><Relationship Id="rId2" Type="http://schemas.openxmlformats.org/officeDocument/2006/relationships/hyperlink" Target="https://bmcpublichealth.biomedcentral.com/articles/10.1186/s12889-021-10507-3"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dirty="0">
                <a:latin typeface="Times New Roman" panose="02020603050405020304" pitchFamily="18" charset="0"/>
                <a:cs typeface="Times New Roman" panose="02020603050405020304" pitchFamily="18" charset="0"/>
              </a:rPr>
              <a:t>Psychological Well-Being</a:t>
            </a:r>
            <a:endParaRPr lang="en-GB"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r>
              <a:rPr lang="en-GB" dirty="0"/>
              <a:t>Psychology of Ageing</a:t>
            </a:r>
            <a:br>
              <a:rPr lang="en-GB" dirty="0"/>
            </a:br>
            <a:r>
              <a:rPr lang="en-GB" dirty="0"/>
              <a:t>(Neurology and medical care of neurodegenerative disorders)</a:t>
            </a: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Marilena Mousoulidou</a:t>
            </a:r>
            <a:br>
              <a:rPr lang="en-GB" dirty="0"/>
            </a:br>
            <a:r>
              <a:rPr lang="en-GB" dirty="0"/>
              <a:t>Neapolis University Pafos</a:t>
            </a:r>
          </a:p>
        </p:txBody>
      </p:sp>
    </p:spTree>
    <p:extLst>
      <p:ext uri="{BB962C8B-B14F-4D97-AF65-F5344CB8AC3E}">
        <p14:creationId xmlns:p14="http://schemas.microsoft.com/office/powerpoint/2010/main" val="116159177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B1DFB5-2B71-C89C-96BC-7ACFBD6FB616}"/>
              </a:ext>
            </a:extLst>
          </p:cNvPr>
          <p:cNvSpPr>
            <a:spLocks noGrp="1"/>
          </p:cNvSpPr>
          <p:nvPr>
            <p:ph type="title"/>
          </p:nvPr>
        </p:nvSpPr>
        <p:spPr/>
        <p:txBody>
          <a:bodyPr/>
          <a:lstStyle/>
          <a:p>
            <a:r>
              <a:rPr lang="en-GB" dirty="0" err="1"/>
              <a:t>Ryff’s</a:t>
            </a:r>
            <a:r>
              <a:rPr lang="en-GB" dirty="0"/>
              <a:t> (1989) Psychological Well-Being Model</a:t>
            </a:r>
          </a:p>
        </p:txBody>
      </p:sp>
      <p:sp>
        <p:nvSpPr>
          <p:cNvPr id="3" name="Content Placeholder 2">
            <a:extLst>
              <a:ext uri="{FF2B5EF4-FFF2-40B4-BE49-F238E27FC236}">
                <a16:creationId xmlns:a16="http://schemas.microsoft.com/office/drawing/2014/main" id="{B9208FC8-1EB6-77C3-F8A4-E702913EFAF7}"/>
              </a:ext>
            </a:extLst>
          </p:cNvPr>
          <p:cNvSpPr>
            <a:spLocks noGrp="1"/>
          </p:cNvSpPr>
          <p:nvPr>
            <p:ph idx="1"/>
          </p:nvPr>
        </p:nvSpPr>
        <p:spPr/>
        <p:txBody>
          <a:bodyPr/>
          <a:lstStyle/>
          <a:p>
            <a:r>
              <a:rPr lang="en-GB" dirty="0"/>
              <a:t>This model emphasises the positive aspects of psychological functioning.</a:t>
            </a:r>
          </a:p>
          <a:p>
            <a:r>
              <a:rPr lang="en-GB" dirty="0"/>
              <a:t>It encompasses </a:t>
            </a:r>
            <a:r>
              <a:rPr lang="en-GB" b="1" dirty="0">
                <a:solidFill>
                  <a:schemeClr val="accent1">
                    <a:lumMod val="50000"/>
                  </a:schemeClr>
                </a:solidFill>
              </a:rPr>
              <a:t>six key dimensions or factors</a:t>
            </a:r>
            <a:r>
              <a:rPr lang="en-GB" dirty="0"/>
              <a:t>:</a:t>
            </a:r>
          </a:p>
          <a:p>
            <a:pPr lvl="1"/>
            <a:r>
              <a:rPr lang="en-GB" dirty="0"/>
              <a:t>Self-acceptance,</a:t>
            </a:r>
          </a:p>
          <a:p>
            <a:pPr lvl="1"/>
            <a:r>
              <a:rPr lang="en-GB" dirty="0"/>
              <a:t>Positive relations with others,</a:t>
            </a:r>
          </a:p>
          <a:p>
            <a:pPr lvl="1"/>
            <a:r>
              <a:rPr lang="en-GB" dirty="0"/>
              <a:t>Autonomy, </a:t>
            </a:r>
          </a:p>
          <a:p>
            <a:pPr lvl="1"/>
            <a:r>
              <a:rPr lang="en-GB" dirty="0"/>
              <a:t>Environmental mastery, </a:t>
            </a:r>
          </a:p>
          <a:p>
            <a:pPr lvl="1"/>
            <a:r>
              <a:rPr lang="en-GB" dirty="0"/>
              <a:t>Purpose in life, and </a:t>
            </a:r>
          </a:p>
          <a:p>
            <a:pPr lvl="1"/>
            <a:r>
              <a:rPr lang="en-GB" dirty="0"/>
              <a:t>Personal growth.</a:t>
            </a:r>
          </a:p>
          <a:p>
            <a:r>
              <a:rPr lang="en-GB" dirty="0"/>
              <a:t>These dimensions are regarded as the </a:t>
            </a:r>
            <a:r>
              <a:rPr lang="en-GB" b="1" dirty="0" err="1">
                <a:solidFill>
                  <a:schemeClr val="accent1">
                    <a:lumMod val="50000"/>
                  </a:schemeClr>
                </a:solidFill>
              </a:rPr>
              <a:t>eudaimonic</a:t>
            </a:r>
            <a:r>
              <a:rPr lang="en-GB" b="1" dirty="0">
                <a:solidFill>
                  <a:schemeClr val="accent1">
                    <a:lumMod val="50000"/>
                  </a:schemeClr>
                </a:solidFill>
              </a:rPr>
              <a:t> well-being</a:t>
            </a:r>
            <a:r>
              <a:rPr lang="en-GB" dirty="0"/>
              <a:t>, which is characterised by purposeful life engagement and realisation of one’s potential.</a:t>
            </a:r>
            <a:endParaRPr lang="en-CY" dirty="0"/>
          </a:p>
          <a:p>
            <a:endParaRPr lang="en-GB" dirty="0"/>
          </a:p>
        </p:txBody>
      </p:sp>
    </p:spTree>
    <p:extLst>
      <p:ext uri="{BB962C8B-B14F-4D97-AF65-F5344CB8AC3E}">
        <p14:creationId xmlns:p14="http://schemas.microsoft.com/office/powerpoint/2010/main" val="3699142869"/>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4F7C2A-533B-CA8B-8787-AFE69EC3881D}"/>
              </a:ext>
            </a:extLst>
          </p:cNvPr>
          <p:cNvSpPr>
            <a:spLocks noGrp="1"/>
          </p:cNvSpPr>
          <p:nvPr>
            <p:ph type="title"/>
          </p:nvPr>
        </p:nvSpPr>
        <p:spPr/>
        <p:txBody>
          <a:bodyPr/>
          <a:lstStyle/>
          <a:p>
            <a:r>
              <a:rPr lang="en-GB" dirty="0" err="1"/>
              <a:t>Ryff’s</a:t>
            </a:r>
            <a:r>
              <a:rPr lang="en-GB" dirty="0"/>
              <a:t> Model – Key Dimensions</a:t>
            </a:r>
          </a:p>
        </p:txBody>
      </p:sp>
      <p:sp>
        <p:nvSpPr>
          <p:cNvPr id="3" name="Content Placeholder 2">
            <a:extLst>
              <a:ext uri="{FF2B5EF4-FFF2-40B4-BE49-F238E27FC236}">
                <a16:creationId xmlns:a16="http://schemas.microsoft.com/office/drawing/2014/main" id="{558CBB2D-9A9A-362C-0876-7D05826EE168}"/>
              </a:ext>
            </a:extLst>
          </p:cNvPr>
          <p:cNvSpPr>
            <a:spLocks noGrp="1"/>
          </p:cNvSpPr>
          <p:nvPr>
            <p:ph idx="1"/>
          </p:nvPr>
        </p:nvSpPr>
        <p:spPr/>
        <p:txBody>
          <a:bodyPr/>
          <a:lstStyle/>
          <a:p>
            <a:r>
              <a:rPr lang="en-GB" b="1" dirty="0">
                <a:solidFill>
                  <a:schemeClr val="accent1">
                    <a:lumMod val="50000"/>
                  </a:schemeClr>
                </a:solidFill>
              </a:rPr>
              <a:t>Self-Acceptance</a:t>
            </a:r>
            <a:r>
              <a:rPr lang="en-GB" dirty="0"/>
              <a:t>: having a positive attitude towards oneself, accepting one's strengths and weaknesses, and having a sense of self-worth and self-respect. It reflects a positive evaluation of oneself and a sense of psychological integration.</a:t>
            </a:r>
          </a:p>
          <a:p>
            <a:r>
              <a:rPr lang="en-GB" b="1" dirty="0">
                <a:solidFill>
                  <a:schemeClr val="accent1">
                    <a:lumMod val="50000"/>
                  </a:schemeClr>
                </a:solidFill>
              </a:rPr>
              <a:t>Positive Relations with Others</a:t>
            </a:r>
            <a:r>
              <a:rPr lang="en-GB" dirty="0"/>
              <a:t>: quality of one's relationships and social connections. It includes having close and satisfying relationships, feeling connected to others, and experiencing empathy, love, and support from others.</a:t>
            </a:r>
          </a:p>
          <a:p>
            <a:r>
              <a:rPr lang="en-GB" b="1" dirty="0">
                <a:solidFill>
                  <a:schemeClr val="accent1">
                    <a:lumMod val="50000"/>
                  </a:schemeClr>
                </a:solidFill>
              </a:rPr>
              <a:t>Autonomy</a:t>
            </a:r>
            <a:r>
              <a:rPr lang="en-GB" dirty="0"/>
              <a:t>: refers to the sense of independence and self-determination. It involves having the freedom to make choices, act in accordance with one's values and interests, and have a sense of personal control over one's life.</a:t>
            </a:r>
          </a:p>
        </p:txBody>
      </p:sp>
    </p:spTree>
    <p:extLst>
      <p:ext uri="{BB962C8B-B14F-4D97-AF65-F5344CB8AC3E}">
        <p14:creationId xmlns:p14="http://schemas.microsoft.com/office/powerpoint/2010/main" val="2574361004"/>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7B04D84-A1A1-AE36-5F60-A8CCA502E87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58CBB2D-9A9A-362C-0876-7D05826EE168}"/>
              </a:ext>
            </a:extLst>
          </p:cNvPr>
          <p:cNvSpPr>
            <a:spLocks noGrp="1"/>
          </p:cNvSpPr>
          <p:nvPr>
            <p:ph idx="1"/>
          </p:nvPr>
        </p:nvSpPr>
        <p:spPr/>
        <p:txBody>
          <a:bodyPr>
            <a:normAutofit/>
          </a:bodyPr>
          <a:lstStyle/>
          <a:p>
            <a:r>
              <a:rPr lang="en-GB" b="1" dirty="0">
                <a:solidFill>
                  <a:schemeClr val="accent1">
                    <a:lumMod val="50000"/>
                  </a:schemeClr>
                </a:solidFill>
              </a:rPr>
              <a:t>Environmental Mastery</a:t>
            </a:r>
            <a:r>
              <a:rPr lang="en-GB" dirty="0"/>
              <a:t>: the ability to manage and adapt to the demands and challenges of the environment. It involves feeling competent and effective in handling daily life tasks, having a sense of control over one's surroundings, and being able to shape one's environment to meet personal needs and goals.</a:t>
            </a:r>
          </a:p>
          <a:p>
            <a:r>
              <a:rPr lang="en-GB" b="1" dirty="0">
                <a:solidFill>
                  <a:schemeClr val="accent1">
                    <a:lumMod val="50000"/>
                  </a:schemeClr>
                </a:solidFill>
              </a:rPr>
              <a:t>Purpose in Life</a:t>
            </a:r>
            <a:r>
              <a:rPr lang="en-GB" dirty="0"/>
              <a:t>: having a sense of purpose, meaning, and direction in life. It involves having goals, aspirations, and a sense of direction that provide a sense of fulfilment and contribute to a meaningful life.</a:t>
            </a:r>
          </a:p>
          <a:p>
            <a:r>
              <a:rPr lang="en-GB" b="1" dirty="0">
                <a:solidFill>
                  <a:schemeClr val="accent1">
                    <a:lumMod val="50000"/>
                  </a:schemeClr>
                </a:solidFill>
              </a:rPr>
              <a:t>Personal Growth</a:t>
            </a:r>
            <a:r>
              <a:rPr lang="en-GB" dirty="0"/>
              <a:t>: pursuit of self-improvement, continuous learning, and the realisation of one's potential. It reflects a desire for personal development, seeking new experiences, and embracing opportunities for growth and self-expansion.</a:t>
            </a:r>
          </a:p>
        </p:txBody>
      </p:sp>
    </p:spTree>
    <p:extLst>
      <p:ext uri="{BB962C8B-B14F-4D97-AF65-F5344CB8AC3E}">
        <p14:creationId xmlns:p14="http://schemas.microsoft.com/office/powerpoint/2010/main" val="395453874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373D3E-A8F6-26C8-0077-436526886AD9}"/>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558CBB2D-9A9A-362C-0876-7D05826EE168}"/>
              </a:ext>
            </a:extLst>
          </p:cNvPr>
          <p:cNvSpPr>
            <a:spLocks noGrp="1"/>
          </p:cNvSpPr>
          <p:nvPr>
            <p:ph idx="1"/>
          </p:nvPr>
        </p:nvSpPr>
        <p:spPr/>
        <p:txBody>
          <a:bodyPr>
            <a:normAutofit/>
          </a:bodyPr>
          <a:lstStyle/>
          <a:p>
            <a:r>
              <a:rPr lang="en-GB" dirty="0"/>
              <a:t>According to </a:t>
            </a:r>
            <a:r>
              <a:rPr lang="en-GB" dirty="0" err="1"/>
              <a:t>Ryff's</a:t>
            </a:r>
            <a:r>
              <a:rPr lang="en-GB" dirty="0"/>
              <a:t> model, psychological well-being is not merely the absence of psychological distress but encompasses these positive dimensions. </a:t>
            </a:r>
          </a:p>
          <a:p>
            <a:r>
              <a:rPr lang="en-GB" dirty="0"/>
              <a:t>Individuals who experience high levels of psychological well-being are more likely to have a greater sense of life satisfaction, positive emotions, and overall psychological health. </a:t>
            </a:r>
          </a:p>
          <a:p>
            <a:r>
              <a:rPr lang="en-GB" dirty="0"/>
              <a:t>The model highlights the importance of promoting and nurturing these dimensions to enhance well-being and lead a fulfilling life.</a:t>
            </a:r>
          </a:p>
        </p:txBody>
      </p:sp>
    </p:spTree>
    <p:extLst>
      <p:ext uri="{BB962C8B-B14F-4D97-AF65-F5344CB8AC3E}">
        <p14:creationId xmlns:p14="http://schemas.microsoft.com/office/powerpoint/2010/main" val="3296732964"/>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208FC8-1EB6-77C3-F8A4-E702913EFAF7}"/>
              </a:ext>
            </a:extLst>
          </p:cNvPr>
          <p:cNvSpPr>
            <a:spLocks noGrp="1"/>
          </p:cNvSpPr>
          <p:nvPr>
            <p:ph idx="1"/>
          </p:nvPr>
        </p:nvSpPr>
        <p:spPr/>
        <p:txBody>
          <a:bodyPr/>
          <a:lstStyle/>
          <a:p>
            <a:pPr lvl="0"/>
            <a:r>
              <a:rPr lang="en-GB" dirty="0"/>
              <a:t>Cross-sectional studies compared younger and older adults to explore potential age-related differences in the six dimensions of well-being. </a:t>
            </a:r>
            <a:endParaRPr lang="en-CY" dirty="0"/>
          </a:p>
          <a:p>
            <a:pPr lvl="0"/>
            <a:r>
              <a:rPr lang="en-GB" dirty="0"/>
              <a:t>Results showed that compared with younger and middle-aged adults, older adults exhibited </a:t>
            </a:r>
            <a:r>
              <a:rPr lang="en-GB" b="1" dirty="0"/>
              <a:t>higher levels of environmental mastery </a:t>
            </a:r>
            <a:r>
              <a:rPr lang="en-GB" dirty="0"/>
              <a:t>and autonomy, but </a:t>
            </a:r>
            <a:r>
              <a:rPr lang="en-GB" b="1" dirty="0"/>
              <a:t>lower levels of purpose in life and personal growth</a:t>
            </a:r>
            <a:r>
              <a:rPr lang="en-GB" dirty="0"/>
              <a:t>.</a:t>
            </a:r>
            <a:endParaRPr lang="en-CY" dirty="0"/>
          </a:p>
          <a:p>
            <a:pPr lvl="0"/>
            <a:r>
              <a:rPr lang="en-GB" dirty="0"/>
              <a:t>However, research has shown that </a:t>
            </a:r>
            <a:r>
              <a:rPr lang="en-GB" b="1" dirty="0"/>
              <a:t>personal strengths</a:t>
            </a:r>
            <a:r>
              <a:rPr lang="en-GB" dirty="0"/>
              <a:t>, like resilience and gratitude, are associated with psychological well-being in older adults and it contributes to making older people more satisfied with their lives.</a:t>
            </a:r>
            <a:endParaRPr lang="en-CY" dirty="0"/>
          </a:p>
          <a:p>
            <a:endParaRPr lang="en-GB" dirty="0"/>
          </a:p>
        </p:txBody>
      </p:sp>
      <p:sp>
        <p:nvSpPr>
          <p:cNvPr id="9" name="Title 8">
            <a:extLst>
              <a:ext uri="{FF2B5EF4-FFF2-40B4-BE49-F238E27FC236}">
                <a16:creationId xmlns:a16="http://schemas.microsoft.com/office/drawing/2014/main" id="{849D9E63-EAD6-C87C-D951-768B7BAA8720}"/>
              </a:ext>
            </a:extLst>
          </p:cNvPr>
          <p:cNvSpPr>
            <a:spLocks noGrp="1"/>
          </p:cNvSpPr>
          <p:nvPr>
            <p:ph type="title"/>
          </p:nvPr>
        </p:nvSpPr>
        <p:spPr/>
        <p:txBody>
          <a:bodyPr/>
          <a:lstStyle/>
          <a:p>
            <a:r>
              <a:rPr lang="en-GB" dirty="0" err="1"/>
              <a:t>Ryff’s</a:t>
            </a:r>
            <a:r>
              <a:rPr lang="en-GB" dirty="0"/>
              <a:t> Model – Cross-Sectional Studies</a:t>
            </a:r>
          </a:p>
        </p:txBody>
      </p:sp>
    </p:spTree>
    <p:extLst>
      <p:ext uri="{BB962C8B-B14F-4D97-AF65-F5344CB8AC3E}">
        <p14:creationId xmlns:p14="http://schemas.microsoft.com/office/powerpoint/2010/main" val="220179246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B1DFB5-2B71-C89C-96BC-7ACFBD6FB616}"/>
              </a:ext>
            </a:extLst>
          </p:cNvPr>
          <p:cNvSpPr>
            <a:spLocks noGrp="1"/>
          </p:cNvSpPr>
          <p:nvPr>
            <p:ph type="title"/>
          </p:nvPr>
        </p:nvSpPr>
        <p:spPr/>
        <p:txBody>
          <a:bodyPr/>
          <a:lstStyle/>
          <a:p>
            <a:r>
              <a:rPr lang="en-GB" dirty="0" err="1"/>
              <a:t>Ryff’s</a:t>
            </a:r>
            <a:r>
              <a:rPr lang="en-GB" dirty="0"/>
              <a:t> Model – Cultural Context</a:t>
            </a:r>
          </a:p>
        </p:txBody>
      </p:sp>
      <p:sp>
        <p:nvSpPr>
          <p:cNvPr id="3" name="Content Placeholder 2">
            <a:extLst>
              <a:ext uri="{FF2B5EF4-FFF2-40B4-BE49-F238E27FC236}">
                <a16:creationId xmlns:a16="http://schemas.microsoft.com/office/drawing/2014/main" id="{B9208FC8-1EB6-77C3-F8A4-E702913EFAF7}"/>
              </a:ext>
            </a:extLst>
          </p:cNvPr>
          <p:cNvSpPr>
            <a:spLocks noGrp="1"/>
          </p:cNvSpPr>
          <p:nvPr>
            <p:ph idx="1"/>
          </p:nvPr>
        </p:nvSpPr>
        <p:spPr/>
        <p:txBody>
          <a:bodyPr>
            <a:normAutofit lnSpcReduction="10000"/>
          </a:bodyPr>
          <a:lstStyle/>
          <a:p>
            <a:r>
              <a:rPr lang="en-GB" dirty="0"/>
              <a:t>Age-related changes in psychological well-being can vary by cultural context. </a:t>
            </a:r>
          </a:p>
          <a:p>
            <a:r>
              <a:rPr lang="en-GB" dirty="0"/>
              <a:t>This model acknowledges the importance of cultural factors in shaping individuals' experiences of well-being. </a:t>
            </a:r>
          </a:p>
          <a:p>
            <a:r>
              <a:rPr lang="en-GB" dirty="0"/>
              <a:t>Cultural norms, values, beliefs, and social expectations influence how people perceive and pursue well-being.</a:t>
            </a:r>
          </a:p>
          <a:p>
            <a:r>
              <a:rPr lang="en-GB" dirty="0"/>
              <a:t>Different cultures may prioritise different dimensions of psychological well-being and emphasise unique aspects of personal growth, relationships, and purpose in life. </a:t>
            </a:r>
          </a:p>
          <a:p>
            <a:pPr lvl="1"/>
            <a:r>
              <a:rPr lang="en-GB" dirty="0"/>
              <a:t>E.g., in individualistic cultures, personal autonomy and self-expression may be highly valued, whereas in collectivistic cultures, maintaining harmonious social relationships and fulfilling social obligations may be prioritized.</a:t>
            </a:r>
          </a:p>
        </p:txBody>
      </p:sp>
    </p:spTree>
    <p:extLst>
      <p:ext uri="{BB962C8B-B14F-4D97-AF65-F5344CB8AC3E}">
        <p14:creationId xmlns:p14="http://schemas.microsoft.com/office/powerpoint/2010/main" val="83411340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208FC8-1EB6-77C3-F8A4-E702913EFAF7}"/>
              </a:ext>
            </a:extLst>
          </p:cNvPr>
          <p:cNvSpPr>
            <a:spLocks noGrp="1"/>
          </p:cNvSpPr>
          <p:nvPr>
            <p:ph idx="1"/>
          </p:nvPr>
        </p:nvSpPr>
        <p:spPr/>
        <p:txBody>
          <a:bodyPr/>
          <a:lstStyle/>
          <a:p>
            <a:r>
              <a:rPr lang="en-GB" dirty="0"/>
              <a:t>Cultural factors also influence the sources of well-being and the strategies individuals use to enhance their psychological well-being. </a:t>
            </a:r>
          </a:p>
          <a:p>
            <a:pPr lvl="1"/>
            <a:r>
              <a:rPr lang="en-GB" dirty="0"/>
              <a:t>E.g., cultural practices, such as religious or spiritual beliefs and community engagement, can play a significant role in promoting well-being in certain cultures.</a:t>
            </a:r>
          </a:p>
          <a:p>
            <a:r>
              <a:rPr lang="en-GB" dirty="0"/>
              <a:t>Cultural attitudes and expectations about ageing and older adults can shape perceptions of psychological well-being. </a:t>
            </a:r>
          </a:p>
          <a:p>
            <a:pPr lvl="1"/>
            <a:r>
              <a:rPr lang="en-GB" dirty="0"/>
              <a:t>Cultures that value and respect older adults may foster a positive view of aging and well-being in later life, while cultures that emphasise youth and productivity may create additional challenges for older adults in maintaining psychological well-being.</a:t>
            </a:r>
          </a:p>
          <a:p>
            <a:endParaRPr lang="en-GB" dirty="0"/>
          </a:p>
        </p:txBody>
      </p:sp>
      <p:sp>
        <p:nvSpPr>
          <p:cNvPr id="7" name="Title 6">
            <a:extLst>
              <a:ext uri="{FF2B5EF4-FFF2-40B4-BE49-F238E27FC236}">
                <a16:creationId xmlns:a16="http://schemas.microsoft.com/office/drawing/2014/main" id="{1C4621D1-5A0F-8CF2-797D-9D0F76821BAF}"/>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903631854"/>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A46A1-DF93-79B9-B5DC-D0E1335CDACC}"/>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F5A6CCF9-81ED-3D5B-F77F-111E6647E57F}"/>
              </a:ext>
            </a:extLst>
          </p:cNvPr>
          <p:cNvSpPr>
            <a:spLocks noGrp="1"/>
          </p:cNvSpPr>
          <p:nvPr>
            <p:ph idx="1"/>
          </p:nvPr>
        </p:nvSpPr>
        <p:spPr/>
        <p:txBody>
          <a:bodyPr/>
          <a:lstStyle/>
          <a:p>
            <a:r>
              <a:rPr lang="en-GB" dirty="0"/>
              <a:t>Can you think of how the dimensions of psychological well-being outlined in </a:t>
            </a:r>
            <a:r>
              <a:rPr lang="en-GB" dirty="0" err="1"/>
              <a:t>Ryff's</a:t>
            </a:r>
            <a:r>
              <a:rPr lang="en-GB" dirty="0"/>
              <a:t> model could be applied in the Sri Lankan context?</a:t>
            </a:r>
          </a:p>
          <a:p>
            <a:endParaRPr lang="en-GB" dirty="0"/>
          </a:p>
          <a:p>
            <a:endParaRPr lang="en-GB" dirty="0"/>
          </a:p>
        </p:txBody>
      </p:sp>
    </p:spTree>
    <p:extLst>
      <p:ext uri="{BB962C8B-B14F-4D97-AF65-F5344CB8AC3E}">
        <p14:creationId xmlns:p14="http://schemas.microsoft.com/office/powerpoint/2010/main" val="2617049936"/>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A46A1-DF93-79B9-B5DC-D0E1335CDACC}"/>
              </a:ext>
            </a:extLst>
          </p:cNvPr>
          <p:cNvSpPr>
            <a:spLocks noGrp="1"/>
          </p:cNvSpPr>
          <p:nvPr>
            <p:ph type="title"/>
          </p:nvPr>
        </p:nvSpPr>
        <p:spPr/>
        <p:txBody>
          <a:bodyPr/>
          <a:lstStyle/>
          <a:p>
            <a:r>
              <a:rPr lang="en-GB" dirty="0"/>
              <a:t>Critical Thinking Question: Answer</a:t>
            </a:r>
          </a:p>
        </p:txBody>
      </p:sp>
      <p:sp>
        <p:nvSpPr>
          <p:cNvPr id="3" name="Content Placeholder 2">
            <a:extLst>
              <a:ext uri="{FF2B5EF4-FFF2-40B4-BE49-F238E27FC236}">
                <a16:creationId xmlns:a16="http://schemas.microsoft.com/office/drawing/2014/main" id="{F5A6CCF9-81ED-3D5B-F77F-111E6647E57F}"/>
              </a:ext>
            </a:extLst>
          </p:cNvPr>
          <p:cNvSpPr>
            <a:spLocks noGrp="1"/>
          </p:cNvSpPr>
          <p:nvPr>
            <p:ph idx="1"/>
          </p:nvPr>
        </p:nvSpPr>
        <p:spPr/>
        <p:txBody>
          <a:bodyPr/>
          <a:lstStyle/>
          <a:p>
            <a:r>
              <a:rPr lang="en-GB" dirty="0"/>
              <a:t>Can you think of how the dimensions of psychological well-being outlined in </a:t>
            </a:r>
            <a:r>
              <a:rPr lang="en-GB" dirty="0" err="1"/>
              <a:t>Ryff's</a:t>
            </a:r>
            <a:r>
              <a:rPr lang="en-GB" dirty="0"/>
              <a:t> model could be applied in the Sri Lankan context?</a:t>
            </a:r>
          </a:p>
          <a:p>
            <a:endParaRPr lang="en-GB" dirty="0"/>
          </a:p>
          <a:p>
            <a:r>
              <a:rPr lang="en-GB" dirty="0"/>
              <a:t>Limited research on </a:t>
            </a:r>
            <a:r>
              <a:rPr lang="en-GB" dirty="0" err="1"/>
              <a:t>Ryff's</a:t>
            </a:r>
            <a:r>
              <a:rPr lang="en-GB" dirty="0"/>
              <a:t> model in Sri Lanka, however some general observations based on the broader understanding of psychological well-being in the country can be made.</a:t>
            </a:r>
            <a:r>
              <a:rPr lang="en-CY" dirty="0"/>
              <a:t> </a:t>
            </a:r>
            <a:endParaRPr lang="en-GB" dirty="0"/>
          </a:p>
          <a:p>
            <a:endParaRPr lang="en-GB" dirty="0"/>
          </a:p>
        </p:txBody>
      </p:sp>
    </p:spTree>
    <p:extLst>
      <p:ext uri="{BB962C8B-B14F-4D97-AF65-F5344CB8AC3E}">
        <p14:creationId xmlns:p14="http://schemas.microsoft.com/office/powerpoint/2010/main" val="410170254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6575B-28A7-6FB9-107C-6B67990A7AA8}"/>
              </a:ext>
            </a:extLst>
          </p:cNvPr>
          <p:cNvSpPr>
            <a:spLocks noGrp="1"/>
          </p:cNvSpPr>
          <p:nvPr>
            <p:ph type="title"/>
          </p:nvPr>
        </p:nvSpPr>
        <p:spPr/>
        <p:txBody>
          <a:bodyPr/>
          <a:lstStyle/>
          <a:p>
            <a:r>
              <a:rPr lang="en-GB" dirty="0" err="1"/>
              <a:t>Ryff’s</a:t>
            </a:r>
            <a:r>
              <a:rPr lang="en-GB" dirty="0"/>
              <a:t> Model – Application to Sri Lanka</a:t>
            </a:r>
          </a:p>
        </p:txBody>
      </p:sp>
      <p:sp>
        <p:nvSpPr>
          <p:cNvPr id="3" name="Content Placeholder 2">
            <a:extLst>
              <a:ext uri="{FF2B5EF4-FFF2-40B4-BE49-F238E27FC236}">
                <a16:creationId xmlns:a16="http://schemas.microsoft.com/office/drawing/2014/main" id="{A2D3552D-F108-65A4-7D19-5FEE945B7719}"/>
              </a:ext>
            </a:extLst>
          </p:cNvPr>
          <p:cNvSpPr>
            <a:spLocks noGrp="1"/>
          </p:cNvSpPr>
          <p:nvPr>
            <p:ph idx="1"/>
          </p:nvPr>
        </p:nvSpPr>
        <p:spPr/>
        <p:txBody>
          <a:bodyPr/>
          <a:lstStyle/>
          <a:p>
            <a:r>
              <a:rPr lang="en-GB" dirty="0"/>
              <a:t>Cultural factors could play a significant role in shaping psychological well-being. </a:t>
            </a:r>
          </a:p>
          <a:p>
            <a:r>
              <a:rPr lang="en-GB" dirty="0"/>
              <a:t>Values such as collectivism, family cohesion, and religious beliefs influence individuals' perceptions and experiences of well-being.</a:t>
            </a:r>
            <a:endParaRPr lang="en-CY" dirty="0"/>
          </a:p>
          <a:p>
            <a:r>
              <a:rPr lang="en-GB" dirty="0"/>
              <a:t>Family and social relationships are highly valued in Sri Lankan culture. </a:t>
            </a:r>
          </a:p>
          <a:p>
            <a:pPr lvl="1"/>
            <a:r>
              <a:rPr lang="en-GB" dirty="0"/>
              <a:t>Strong intergenerational relationships, social support networks, and community ties contribute to the overall well-being of individuals, particularly in late adulthood. </a:t>
            </a:r>
          </a:p>
          <a:p>
            <a:pPr lvl="1"/>
            <a:r>
              <a:rPr lang="en-GB" dirty="0"/>
              <a:t>Older adults often derive a sense of purpose, belonging, and emotional support from their families and communities, which can positively impact their psychological well-being.</a:t>
            </a:r>
            <a:endParaRPr lang="en-CY" dirty="0"/>
          </a:p>
          <a:p>
            <a:endParaRPr lang="en-GB" dirty="0"/>
          </a:p>
        </p:txBody>
      </p:sp>
    </p:spTree>
    <p:extLst>
      <p:ext uri="{BB962C8B-B14F-4D97-AF65-F5344CB8AC3E}">
        <p14:creationId xmlns:p14="http://schemas.microsoft.com/office/powerpoint/2010/main" val="48484961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lstStyle/>
          <a:p>
            <a:r>
              <a:rPr lang="en-GB" b="1" dirty="0">
                <a:solidFill>
                  <a:schemeClr val="accent1">
                    <a:lumMod val="50000"/>
                  </a:schemeClr>
                </a:solidFill>
              </a:rPr>
              <a:t>LO1: </a:t>
            </a:r>
            <a:r>
              <a:rPr lang="en-GB" dirty="0"/>
              <a:t>Understand and be able to explain the relationship between psychological well-being and overall life satisfaction.</a:t>
            </a:r>
            <a:endParaRPr lang="en-CY" dirty="0"/>
          </a:p>
          <a:p>
            <a:r>
              <a:rPr lang="en-GB" b="1" dirty="0">
                <a:solidFill>
                  <a:schemeClr val="accent1">
                    <a:lumMod val="50000"/>
                  </a:schemeClr>
                </a:solidFill>
              </a:rPr>
              <a:t>LO2: </a:t>
            </a:r>
            <a:r>
              <a:rPr lang="en-GB" dirty="0"/>
              <a:t>Analyse the factors contributing to life satisfaction in older adults and their impact on psychological well-being. </a:t>
            </a:r>
          </a:p>
          <a:p>
            <a:r>
              <a:rPr lang="en-GB" b="1" dirty="0">
                <a:solidFill>
                  <a:schemeClr val="accent1">
                    <a:lumMod val="50000"/>
                  </a:schemeClr>
                </a:solidFill>
              </a:rPr>
              <a:t>LO3: </a:t>
            </a:r>
            <a:r>
              <a:rPr lang="en-GB" dirty="0"/>
              <a:t>Assess the influence of quality of life and religiosity on the psychological well-being of older adults.</a:t>
            </a:r>
            <a:endParaRPr lang="en-CY" dirty="0"/>
          </a:p>
          <a:p>
            <a:endParaRPr lang="en-GB" dirty="0"/>
          </a:p>
        </p:txBody>
      </p:sp>
    </p:spTree>
    <p:extLst>
      <p:ext uri="{BB962C8B-B14F-4D97-AF65-F5344CB8AC3E}">
        <p14:creationId xmlns:p14="http://schemas.microsoft.com/office/powerpoint/2010/main" val="3027216888"/>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D3552D-F108-65A4-7D19-5FEE945B7719}"/>
              </a:ext>
            </a:extLst>
          </p:cNvPr>
          <p:cNvSpPr>
            <a:spLocks noGrp="1"/>
          </p:cNvSpPr>
          <p:nvPr>
            <p:ph idx="1"/>
          </p:nvPr>
        </p:nvSpPr>
        <p:spPr/>
        <p:txBody>
          <a:bodyPr>
            <a:normAutofit lnSpcReduction="10000"/>
          </a:bodyPr>
          <a:lstStyle/>
          <a:p>
            <a:r>
              <a:rPr lang="en-GB" dirty="0"/>
              <a:t>Religion also plays a crucial role in the lives of many Sri Lankans.</a:t>
            </a:r>
          </a:p>
          <a:p>
            <a:pPr lvl="1"/>
            <a:r>
              <a:rPr lang="en-GB" dirty="0"/>
              <a:t>Buddhist principles, such as mindfulness, compassion, and detachment from material desires, can contribute to a sense of inner peace, contentment, and psychological well-being. </a:t>
            </a:r>
          </a:p>
          <a:p>
            <a:pPr lvl="1"/>
            <a:r>
              <a:rPr lang="en-GB" dirty="0"/>
              <a:t>Engaging in religious practices, such as meditation, attending religious ceremonies, and participating in community activities, can provide a source of spiritual and psychological support for individuals.</a:t>
            </a:r>
            <a:endParaRPr lang="en-CY" dirty="0"/>
          </a:p>
          <a:p>
            <a:r>
              <a:rPr lang="en-GB" dirty="0"/>
              <a:t> Psychological well-being can also be influenced by various socio-economic factors and challenges. </a:t>
            </a:r>
          </a:p>
          <a:p>
            <a:pPr lvl="1"/>
            <a:r>
              <a:rPr lang="en-GB" dirty="0"/>
              <a:t>Poverty, limited access to healthcare and mental health services, and the impact of recent conflicts and natural disasters may affect psychological well-being.</a:t>
            </a:r>
            <a:endParaRPr lang="en-CY" dirty="0"/>
          </a:p>
          <a:p>
            <a:r>
              <a:rPr lang="en-GB" dirty="0"/>
              <a:t>Further research and studies specific to Sri Lanka are necessary. </a:t>
            </a:r>
          </a:p>
        </p:txBody>
      </p:sp>
      <p:sp>
        <p:nvSpPr>
          <p:cNvPr id="9" name="Title 8">
            <a:extLst>
              <a:ext uri="{FF2B5EF4-FFF2-40B4-BE49-F238E27FC236}">
                <a16:creationId xmlns:a16="http://schemas.microsoft.com/office/drawing/2014/main" id="{94C1D55E-74A3-C4C0-8F47-81520AF2BADC}"/>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19450763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3B13B92-180D-62B2-8FD7-796D63CFD157}"/>
              </a:ext>
            </a:extLst>
          </p:cNvPr>
          <p:cNvSpPr>
            <a:spLocks noGrp="1"/>
          </p:cNvSpPr>
          <p:nvPr>
            <p:ph type="title"/>
          </p:nvPr>
        </p:nvSpPr>
        <p:spPr/>
        <p:txBody>
          <a:bodyPr/>
          <a:lstStyle/>
          <a:p>
            <a:r>
              <a:rPr lang="en-GB" dirty="0"/>
              <a:t>Life Satisfaction</a:t>
            </a:r>
          </a:p>
        </p:txBody>
      </p:sp>
      <p:sp>
        <p:nvSpPr>
          <p:cNvPr id="3" name="Content Placeholder 2">
            <a:extLst>
              <a:ext uri="{FF2B5EF4-FFF2-40B4-BE49-F238E27FC236}">
                <a16:creationId xmlns:a16="http://schemas.microsoft.com/office/drawing/2014/main" id="{00477AAF-1EE3-DE7E-EC83-B25E0731A772}"/>
              </a:ext>
            </a:extLst>
          </p:cNvPr>
          <p:cNvSpPr>
            <a:spLocks noGrp="1"/>
          </p:cNvSpPr>
          <p:nvPr>
            <p:ph idx="1"/>
          </p:nvPr>
        </p:nvSpPr>
        <p:spPr/>
        <p:txBody>
          <a:bodyPr>
            <a:normAutofit/>
          </a:bodyPr>
          <a:lstStyle/>
          <a:p>
            <a:pPr lvl="0"/>
            <a:r>
              <a:rPr lang="en-GB" dirty="0"/>
              <a:t>Life satisfaction is another core aspect of psychological well-being. </a:t>
            </a:r>
          </a:p>
          <a:p>
            <a:r>
              <a:rPr lang="en-GB" dirty="0"/>
              <a:t>It refers to an individual's overall evaluation and subjective assessment of their life as a whole. </a:t>
            </a:r>
          </a:p>
          <a:p>
            <a:r>
              <a:rPr lang="en-GB" dirty="0"/>
              <a:t>It represents an individual's cognitive judgment of how satisfied they are with various aspects of their life, including relationships, work, health, and overall happiness. </a:t>
            </a:r>
          </a:p>
          <a:p>
            <a:r>
              <a:rPr lang="en-GB" dirty="0"/>
              <a:t>Life satisfaction is a key component of psychological well-being and is closely related to overall happiness and quality of life.</a:t>
            </a:r>
            <a:endParaRPr lang="en-CY" dirty="0"/>
          </a:p>
          <a:p>
            <a:endParaRPr lang="en-GB" dirty="0"/>
          </a:p>
        </p:txBody>
      </p:sp>
    </p:spTree>
    <p:extLst>
      <p:ext uri="{BB962C8B-B14F-4D97-AF65-F5344CB8AC3E}">
        <p14:creationId xmlns:p14="http://schemas.microsoft.com/office/powerpoint/2010/main" val="411381072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018030F-0D7A-6F1E-6AA8-E85E7D2089C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CB9DF1C-066B-5D74-5820-880B22BA699A}"/>
              </a:ext>
            </a:extLst>
          </p:cNvPr>
          <p:cNvSpPr>
            <a:spLocks noGrp="1"/>
          </p:cNvSpPr>
          <p:nvPr>
            <p:ph idx="1"/>
          </p:nvPr>
        </p:nvSpPr>
        <p:spPr/>
        <p:txBody>
          <a:bodyPr>
            <a:normAutofit lnSpcReduction="10000"/>
          </a:bodyPr>
          <a:lstStyle/>
          <a:p>
            <a:r>
              <a:rPr lang="en-GB" dirty="0"/>
              <a:t>Life satisfaction and psychological well-being are interrelated concepts. </a:t>
            </a:r>
          </a:p>
          <a:p>
            <a:r>
              <a:rPr lang="en-GB" dirty="0"/>
              <a:t>When an individual experiences higher levels of psychological well-being, they are more likely to report higher levels of life satisfaction. </a:t>
            </a:r>
          </a:p>
          <a:p>
            <a:r>
              <a:rPr lang="en-GB" dirty="0"/>
              <a:t>This is because psychological well-being encompasses positive emotions, a sense of purpose, and positive relationships, which are influential factors in shaping one's overall life satisfaction.</a:t>
            </a:r>
            <a:endParaRPr lang="en-CY" dirty="0"/>
          </a:p>
          <a:p>
            <a:r>
              <a:rPr lang="en-GB" dirty="0"/>
              <a:t>Conversely, low levels of psychological well-being, such as experiencing negative emotions, a lack of purpose, or difficulties in relationships, can negatively impact life satisfaction. </a:t>
            </a:r>
          </a:p>
          <a:p>
            <a:r>
              <a:rPr lang="en-GB" dirty="0"/>
              <a:t>When individuals struggle with mental health issues, relationship problems, or lack a sense of fulfilment, their overall life satisfaction tends to be lower.</a:t>
            </a:r>
            <a:endParaRPr lang="en-CY" dirty="0"/>
          </a:p>
          <a:p>
            <a:endParaRPr lang="en-GB" dirty="0"/>
          </a:p>
        </p:txBody>
      </p:sp>
    </p:spTree>
    <p:extLst>
      <p:ext uri="{BB962C8B-B14F-4D97-AF65-F5344CB8AC3E}">
        <p14:creationId xmlns:p14="http://schemas.microsoft.com/office/powerpoint/2010/main" val="150905626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DD7C27-29DA-8ED8-4D8F-CA4205AFE0EE}"/>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90345DB-7521-9537-AEDC-106B53DF65E8}"/>
              </a:ext>
            </a:extLst>
          </p:cNvPr>
          <p:cNvSpPr>
            <a:spLocks noGrp="1"/>
          </p:cNvSpPr>
          <p:nvPr>
            <p:ph idx="1"/>
          </p:nvPr>
        </p:nvSpPr>
        <p:spPr/>
        <p:txBody>
          <a:bodyPr/>
          <a:lstStyle/>
          <a:p>
            <a:r>
              <a:rPr lang="en-GB" dirty="0"/>
              <a:t>It is important to note that life satisfaction is subjective and can vary across individuals based on their unique circumstances, values, and expectations. </a:t>
            </a:r>
          </a:p>
          <a:p>
            <a:r>
              <a:rPr lang="en-GB" dirty="0"/>
              <a:t>Factors such as cultural influences, personal goals, and life circumstances can also influence an individual's perception of life satisfaction and its relationship with psychological well-being.</a:t>
            </a:r>
            <a:endParaRPr lang="en-CY" dirty="0"/>
          </a:p>
          <a:p>
            <a:endParaRPr lang="en-GB" dirty="0"/>
          </a:p>
        </p:txBody>
      </p:sp>
    </p:spTree>
    <p:extLst>
      <p:ext uri="{BB962C8B-B14F-4D97-AF65-F5344CB8AC3E}">
        <p14:creationId xmlns:p14="http://schemas.microsoft.com/office/powerpoint/2010/main" val="181853881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54B4B-355C-D44E-ADDE-B37FAEBC34B9}"/>
              </a:ext>
            </a:extLst>
          </p:cNvPr>
          <p:cNvSpPr>
            <a:spLocks noGrp="1"/>
          </p:cNvSpPr>
          <p:nvPr>
            <p:ph type="title"/>
          </p:nvPr>
        </p:nvSpPr>
        <p:spPr/>
        <p:txBody>
          <a:bodyPr/>
          <a:lstStyle/>
          <a:p>
            <a:r>
              <a:rPr lang="en-GB" dirty="0"/>
              <a:t>Life Satisfaction Across Different Cultures</a:t>
            </a:r>
          </a:p>
        </p:txBody>
      </p:sp>
      <p:sp>
        <p:nvSpPr>
          <p:cNvPr id="3" name="Content Placeholder 2">
            <a:extLst>
              <a:ext uri="{FF2B5EF4-FFF2-40B4-BE49-F238E27FC236}">
                <a16:creationId xmlns:a16="http://schemas.microsoft.com/office/drawing/2014/main" id="{997FF057-A356-AA7C-44B4-13826F85565B}"/>
              </a:ext>
            </a:extLst>
          </p:cNvPr>
          <p:cNvSpPr>
            <a:spLocks noGrp="1"/>
          </p:cNvSpPr>
          <p:nvPr>
            <p:ph idx="1"/>
          </p:nvPr>
        </p:nvSpPr>
        <p:spPr/>
        <p:txBody>
          <a:bodyPr>
            <a:normAutofit/>
          </a:bodyPr>
          <a:lstStyle/>
          <a:p>
            <a:r>
              <a:rPr lang="en-GB" b="1" dirty="0">
                <a:solidFill>
                  <a:schemeClr val="accent1">
                    <a:lumMod val="50000"/>
                  </a:schemeClr>
                </a:solidFill>
              </a:rPr>
              <a:t>Cultural Values and Priorities</a:t>
            </a:r>
            <a:r>
              <a:rPr lang="en-GB" dirty="0"/>
              <a:t>: Different cultures have distinct values and priorities that influence individuals' perceptions of what brings satisfaction and fulfilment in life. </a:t>
            </a:r>
          </a:p>
          <a:p>
            <a:pPr lvl="1"/>
            <a:r>
              <a:rPr lang="en-GB" dirty="0"/>
              <a:t>E.g., individualistic cultures may prioritise personal achievements and self-expression, whereas collectivist cultures (like Sri Lanka) may emphasise harmonious relationships and societal harmony.</a:t>
            </a:r>
            <a:endParaRPr lang="en-CY" dirty="0"/>
          </a:p>
          <a:p>
            <a:r>
              <a:rPr lang="en-GB" b="1" dirty="0">
                <a:solidFill>
                  <a:schemeClr val="accent1">
                    <a:lumMod val="50000"/>
                  </a:schemeClr>
                </a:solidFill>
              </a:rPr>
              <a:t>Social Norms and Expectations </a:t>
            </a:r>
            <a:r>
              <a:rPr lang="en-GB" dirty="0"/>
              <a:t>such as expectations related to family, work, social roles, and personal achievements shape individuals' understanding of what constitutes a satisfying life.  </a:t>
            </a:r>
            <a:endParaRPr lang="en-CY" dirty="0"/>
          </a:p>
          <a:p>
            <a:r>
              <a:rPr lang="en-GB" b="1" dirty="0">
                <a:solidFill>
                  <a:schemeClr val="accent1">
                    <a:lumMod val="50000"/>
                  </a:schemeClr>
                </a:solidFill>
              </a:rPr>
              <a:t>Cultural Context and Life Circumstances</a:t>
            </a:r>
            <a:r>
              <a:rPr lang="en-GB" dirty="0"/>
              <a:t>: access to healthcare, education, employment opportunities, and social support systems can vary across cultures and may impact individuals' well-being.</a:t>
            </a:r>
            <a:endParaRPr lang="en-CY" dirty="0"/>
          </a:p>
          <a:p>
            <a:endParaRPr lang="en-GB" dirty="0"/>
          </a:p>
        </p:txBody>
      </p:sp>
    </p:spTree>
    <p:extLst>
      <p:ext uri="{BB962C8B-B14F-4D97-AF65-F5344CB8AC3E}">
        <p14:creationId xmlns:p14="http://schemas.microsoft.com/office/powerpoint/2010/main" val="160095577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E24AF64-7B54-F1D3-68FD-48C075547EC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EC3EFA5-265C-FA9C-0D40-64B0E138A5C6}"/>
              </a:ext>
            </a:extLst>
          </p:cNvPr>
          <p:cNvSpPr>
            <a:spLocks noGrp="1"/>
          </p:cNvSpPr>
          <p:nvPr>
            <p:ph idx="1"/>
          </p:nvPr>
        </p:nvSpPr>
        <p:spPr/>
        <p:txBody>
          <a:bodyPr/>
          <a:lstStyle/>
          <a:p>
            <a:r>
              <a:rPr lang="en-GB" b="1" dirty="0">
                <a:solidFill>
                  <a:schemeClr val="accent1">
                    <a:lumMod val="50000"/>
                  </a:schemeClr>
                </a:solidFill>
              </a:rPr>
              <a:t>Cultural Definitions of Success and Happiness </a:t>
            </a:r>
            <a:r>
              <a:rPr lang="en-GB" dirty="0"/>
              <a:t>shape individuals' aspirations and expectations, influencing their assessment of life satisfaction.</a:t>
            </a:r>
            <a:endParaRPr lang="en-CY" dirty="0"/>
          </a:p>
          <a:p>
            <a:r>
              <a:rPr lang="en-GB" b="1" dirty="0">
                <a:solidFill>
                  <a:schemeClr val="accent1">
                    <a:lumMod val="50000"/>
                  </a:schemeClr>
                </a:solidFill>
              </a:rPr>
              <a:t>Cultural Perception of Well-being </a:t>
            </a:r>
            <a:r>
              <a:rPr lang="en-GB" dirty="0"/>
              <a:t>shape individuals' perceptions of what contributes to a satisfying and fulfilling life.</a:t>
            </a:r>
          </a:p>
          <a:p>
            <a:pPr lvl="1"/>
            <a:r>
              <a:rPr lang="en-GB" dirty="0"/>
              <a:t>E.g., some cultures may prioritise physical health, while others may focus on mental and emotional well-being.  </a:t>
            </a:r>
            <a:endParaRPr lang="en-CY" dirty="0"/>
          </a:p>
          <a:p>
            <a:endParaRPr lang="en-GB" dirty="0"/>
          </a:p>
          <a:p>
            <a:r>
              <a:rPr lang="en-GB" dirty="0"/>
              <a:t>Cultural variations exist within and across societies, and individuals within a culture may have diverse perspectives and experiences. </a:t>
            </a:r>
          </a:p>
        </p:txBody>
      </p:sp>
    </p:spTree>
    <p:extLst>
      <p:ext uri="{BB962C8B-B14F-4D97-AF65-F5344CB8AC3E}">
        <p14:creationId xmlns:p14="http://schemas.microsoft.com/office/powerpoint/2010/main" val="37244575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F4B37-26BB-951B-F92D-284ECF8A13CF}"/>
              </a:ext>
            </a:extLst>
          </p:cNvPr>
          <p:cNvSpPr>
            <a:spLocks noGrp="1"/>
          </p:cNvSpPr>
          <p:nvPr>
            <p:ph type="title"/>
          </p:nvPr>
        </p:nvSpPr>
        <p:spPr/>
        <p:txBody>
          <a:bodyPr/>
          <a:lstStyle/>
          <a:p>
            <a:r>
              <a:rPr lang="en-GB" dirty="0"/>
              <a:t>Factors Influencing Life Satisfaction in Older Adults</a:t>
            </a:r>
          </a:p>
        </p:txBody>
      </p:sp>
      <p:sp>
        <p:nvSpPr>
          <p:cNvPr id="3" name="Content Placeholder 2">
            <a:extLst>
              <a:ext uri="{FF2B5EF4-FFF2-40B4-BE49-F238E27FC236}">
                <a16:creationId xmlns:a16="http://schemas.microsoft.com/office/drawing/2014/main" id="{823068DD-9569-39F2-57EA-CCDFE134C59D}"/>
              </a:ext>
            </a:extLst>
          </p:cNvPr>
          <p:cNvSpPr>
            <a:spLocks noGrp="1"/>
          </p:cNvSpPr>
          <p:nvPr>
            <p:ph idx="1"/>
          </p:nvPr>
        </p:nvSpPr>
        <p:spPr/>
        <p:txBody>
          <a:bodyPr>
            <a:normAutofit lnSpcReduction="10000"/>
          </a:bodyPr>
          <a:lstStyle/>
          <a:p>
            <a:r>
              <a:rPr lang="en-GB" b="1" dirty="0">
                <a:solidFill>
                  <a:schemeClr val="accent1">
                    <a:lumMod val="50000"/>
                  </a:schemeClr>
                </a:solidFill>
              </a:rPr>
              <a:t>Health and Functional Status</a:t>
            </a:r>
            <a:r>
              <a:rPr lang="en-GB" dirty="0"/>
              <a:t>: good health, freedom from pain, and the ability to engage in daily activities independently contribute to a higher sense of well-being.</a:t>
            </a:r>
            <a:endParaRPr lang="en-CY" dirty="0"/>
          </a:p>
          <a:p>
            <a:r>
              <a:rPr lang="en-GB" b="1" dirty="0">
                <a:solidFill>
                  <a:schemeClr val="accent1">
                    <a:lumMod val="50000"/>
                  </a:schemeClr>
                </a:solidFill>
              </a:rPr>
              <a:t>Social Relationships</a:t>
            </a:r>
            <a:r>
              <a:rPr lang="en-GB" dirty="0"/>
              <a:t>: maintaining strong social connections with family, friends, and community members is crucial for life satisfaction in older adults. </a:t>
            </a:r>
          </a:p>
          <a:p>
            <a:r>
              <a:rPr lang="en-GB" b="1" dirty="0">
                <a:solidFill>
                  <a:schemeClr val="accent1">
                    <a:lumMod val="50000"/>
                  </a:schemeClr>
                </a:solidFill>
              </a:rPr>
              <a:t>Financial Security</a:t>
            </a:r>
            <a:r>
              <a:rPr lang="en-GB" dirty="0"/>
              <a:t>: adequate income, financial independence, and the ability to meet basic needs and engage in desired activities contribute to a higher level of life satisfaction.</a:t>
            </a:r>
            <a:endParaRPr lang="en-CY" dirty="0"/>
          </a:p>
          <a:p>
            <a:r>
              <a:rPr lang="en-GB" b="1" dirty="0">
                <a:solidFill>
                  <a:schemeClr val="accent1">
                    <a:lumMod val="50000"/>
                  </a:schemeClr>
                </a:solidFill>
              </a:rPr>
              <a:t>Meaningful Activities and Productivity</a:t>
            </a:r>
            <a:r>
              <a:rPr lang="en-GB" dirty="0"/>
              <a:t>: Engaging in meaningful and purposeful activities and having a sense of purpose and feeling productive contribute to a greater sense of well-being and satisfaction with life.</a:t>
            </a:r>
            <a:endParaRPr lang="en-CY" dirty="0"/>
          </a:p>
          <a:p>
            <a:endParaRPr lang="en-GB" dirty="0"/>
          </a:p>
        </p:txBody>
      </p:sp>
    </p:spTree>
    <p:extLst>
      <p:ext uri="{BB962C8B-B14F-4D97-AF65-F5344CB8AC3E}">
        <p14:creationId xmlns:p14="http://schemas.microsoft.com/office/powerpoint/2010/main" val="171795062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3068DD-9569-39F2-57EA-CCDFE134C59D}"/>
              </a:ext>
            </a:extLst>
          </p:cNvPr>
          <p:cNvSpPr>
            <a:spLocks noGrp="1"/>
          </p:cNvSpPr>
          <p:nvPr>
            <p:ph idx="1"/>
          </p:nvPr>
        </p:nvSpPr>
        <p:spPr/>
        <p:txBody>
          <a:bodyPr>
            <a:normAutofit lnSpcReduction="10000"/>
          </a:bodyPr>
          <a:lstStyle/>
          <a:p>
            <a:r>
              <a:rPr lang="en-GB" b="1" dirty="0">
                <a:solidFill>
                  <a:schemeClr val="accent1">
                    <a:lumMod val="50000"/>
                  </a:schemeClr>
                </a:solidFill>
              </a:rPr>
              <a:t>Personal Growth and Autonomy</a:t>
            </a:r>
            <a:r>
              <a:rPr lang="en-GB" dirty="0"/>
              <a:t>: older adults who maintain a sense of personal growth, continue to set and pursue goals, and maintain a sense of control and autonomy over their lives often experience higher levels of life satisfaction.</a:t>
            </a:r>
            <a:endParaRPr lang="en-CY" dirty="0"/>
          </a:p>
          <a:p>
            <a:r>
              <a:rPr lang="en-GB" b="1" dirty="0">
                <a:solidFill>
                  <a:schemeClr val="accent1">
                    <a:lumMod val="50000"/>
                  </a:schemeClr>
                </a:solidFill>
              </a:rPr>
              <a:t>Positive Outlook and Resilience</a:t>
            </a:r>
            <a:r>
              <a:rPr lang="en-GB" dirty="0"/>
              <a:t>: a positive mindset, optimism, and the ability to cope with challenges and setbacks (resilience) are associated with higher life satisfaction in older adults. </a:t>
            </a:r>
          </a:p>
          <a:p>
            <a:r>
              <a:rPr lang="en-GB" b="1" dirty="0">
                <a:solidFill>
                  <a:schemeClr val="accent1">
                    <a:lumMod val="50000"/>
                  </a:schemeClr>
                </a:solidFill>
              </a:rPr>
              <a:t>Cultural and Contextual Factors</a:t>
            </a:r>
            <a:r>
              <a:rPr lang="en-GB" dirty="0"/>
              <a:t>: cultural expectations, traditions, and the availability of resources and support systems in a specific cultural context may shape individuals' evaluation of their life satisfaction.</a:t>
            </a:r>
            <a:endParaRPr lang="en-CY" dirty="0"/>
          </a:p>
          <a:p>
            <a:r>
              <a:rPr lang="en-GB" dirty="0"/>
              <a:t>Life satisfaction can vary among older adults due to individual differences, personal circumstances, and unique life experiences.</a:t>
            </a:r>
          </a:p>
        </p:txBody>
      </p:sp>
      <p:sp>
        <p:nvSpPr>
          <p:cNvPr id="9" name="Title 8">
            <a:extLst>
              <a:ext uri="{FF2B5EF4-FFF2-40B4-BE49-F238E27FC236}">
                <a16:creationId xmlns:a16="http://schemas.microsoft.com/office/drawing/2014/main" id="{1A94F3ED-B1AF-926C-B099-D4E3954BF1D7}"/>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60901704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3B65C-EA5D-5BDF-85C8-3B46F0ABDA98}"/>
              </a:ext>
            </a:extLst>
          </p:cNvPr>
          <p:cNvSpPr>
            <a:spLocks noGrp="1"/>
          </p:cNvSpPr>
          <p:nvPr>
            <p:ph type="title"/>
          </p:nvPr>
        </p:nvSpPr>
        <p:spPr/>
        <p:txBody>
          <a:bodyPr/>
          <a:lstStyle/>
          <a:p>
            <a:r>
              <a:rPr lang="en-GB" dirty="0"/>
              <a:t>Critical Thinking Questions</a:t>
            </a:r>
          </a:p>
        </p:txBody>
      </p:sp>
      <p:sp>
        <p:nvSpPr>
          <p:cNvPr id="3" name="Content Placeholder 2">
            <a:extLst>
              <a:ext uri="{FF2B5EF4-FFF2-40B4-BE49-F238E27FC236}">
                <a16:creationId xmlns:a16="http://schemas.microsoft.com/office/drawing/2014/main" id="{7696A630-B8E3-F9B1-495A-2D27AA4AC6EF}"/>
              </a:ext>
            </a:extLst>
          </p:cNvPr>
          <p:cNvSpPr>
            <a:spLocks noGrp="1"/>
          </p:cNvSpPr>
          <p:nvPr>
            <p:ph idx="1"/>
          </p:nvPr>
        </p:nvSpPr>
        <p:spPr/>
        <p:txBody>
          <a:bodyPr/>
          <a:lstStyle/>
          <a:p>
            <a:r>
              <a:rPr lang="en-GB" dirty="0"/>
              <a:t>Think of one older aged individual in your family.</a:t>
            </a:r>
          </a:p>
          <a:p>
            <a:r>
              <a:rPr lang="en-GB" dirty="0"/>
              <a:t>Based on the previously mentioned factors, how satisfied do you think he/she is with his/her life?</a:t>
            </a:r>
          </a:p>
        </p:txBody>
      </p:sp>
    </p:spTree>
    <p:extLst>
      <p:ext uri="{BB962C8B-B14F-4D97-AF65-F5344CB8AC3E}">
        <p14:creationId xmlns:p14="http://schemas.microsoft.com/office/powerpoint/2010/main" val="3259721938"/>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5906-0CCE-DB93-6295-B73BD9761E47}"/>
              </a:ext>
            </a:extLst>
          </p:cNvPr>
          <p:cNvSpPr>
            <a:spLocks noGrp="1"/>
          </p:cNvSpPr>
          <p:nvPr>
            <p:ph type="title"/>
          </p:nvPr>
        </p:nvSpPr>
        <p:spPr/>
        <p:txBody>
          <a:bodyPr/>
          <a:lstStyle/>
          <a:p>
            <a:r>
              <a:rPr lang="en-GB" dirty="0"/>
              <a:t>Positive and Negative Affect</a:t>
            </a:r>
          </a:p>
        </p:txBody>
      </p:sp>
      <p:sp>
        <p:nvSpPr>
          <p:cNvPr id="3" name="Content Placeholder 2">
            <a:extLst>
              <a:ext uri="{FF2B5EF4-FFF2-40B4-BE49-F238E27FC236}">
                <a16:creationId xmlns:a16="http://schemas.microsoft.com/office/drawing/2014/main" id="{59C3A1ED-0317-4AD3-B4A0-9EA703796E3E}"/>
              </a:ext>
            </a:extLst>
          </p:cNvPr>
          <p:cNvSpPr>
            <a:spLocks noGrp="1"/>
          </p:cNvSpPr>
          <p:nvPr>
            <p:ph idx="1"/>
          </p:nvPr>
        </p:nvSpPr>
        <p:spPr/>
        <p:txBody>
          <a:bodyPr>
            <a:normAutofit/>
          </a:bodyPr>
          <a:lstStyle/>
          <a:p>
            <a:pPr lvl="0"/>
            <a:r>
              <a:rPr lang="en-GB" dirty="0"/>
              <a:t>Positive affect and negative affect are two dimensions of emotional experiences that </a:t>
            </a:r>
            <a:r>
              <a:rPr lang="en-GB" sz="2800" dirty="0">
                <a:effectLst/>
                <a:latin typeface="Calibri" panose="020F0502020204030204" pitchFamily="34" charset="0"/>
                <a:ea typeface="Calibri" panose="020F0502020204030204" pitchFamily="34" charset="0"/>
                <a:cs typeface="Times New Roman" panose="02020603050405020304" pitchFamily="18" charset="0"/>
              </a:rPr>
              <a:t>are</a:t>
            </a:r>
            <a:r>
              <a:rPr lang="en-GB" dirty="0"/>
              <a:t> important components of psychological well-being. </a:t>
            </a:r>
          </a:p>
          <a:p>
            <a:pPr lvl="0"/>
            <a:r>
              <a:rPr lang="en-GB" b="1" dirty="0">
                <a:solidFill>
                  <a:schemeClr val="accent1">
                    <a:lumMod val="50000"/>
                  </a:schemeClr>
                </a:solidFill>
              </a:rPr>
              <a:t>Positive Affect: </a:t>
            </a:r>
            <a:r>
              <a:rPr lang="en-GB" dirty="0"/>
              <a:t>the subjective experiences of pleasant emotions (e.g., happy, excited, enthusiastic).</a:t>
            </a:r>
          </a:p>
          <a:p>
            <a:pPr lvl="0"/>
            <a:r>
              <a:rPr lang="en-GB" b="1" dirty="0">
                <a:solidFill>
                  <a:schemeClr val="accent1">
                    <a:lumMod val="50000"/>
                  </a:schemeClr>
                </a:solidFill>
              </a:rPr>
              <a:t>Negative Affect: </a:t>
            </a:r>
            <a:r>
              <a:rPr lang="en-GB" dirty="0"/>
              <a:t>the subjective experiences of unpleasant emotions (e.g., sad, angry, worry). </a:t>
            </a:r>
          </a:p>
          <a:p>
            <a:r>
              <a:rPr lang="en-GB" dirty="0"/>
              <a:t>They are often measured by emotion checklists to record one’s affective experiences at the moment of assessment or over a certain period of time.</a:t>
            </a:r>
            <a:endParaRPr lang="en-CY" dirty="0"/>
          </a:p>
          <a:p>
            <a:pPr marL="0" lvl="0" indent="0">
              <a:buNone/>
            </a:pPr>
            <a:endParaRPr lang="en-GB" dirty="0"/>
          </a:p>
          <a:p>
            <a:endParaRPr lang="en-GB" dirty="0"/>
          </a:p>
        </p:txBody>
      </p:sp>
    </p:spTree>
    <p:extLst>
      <p:ext uri="{BB962C8B-B14F-4D97-AF65-F5344CB8AC3E}">
        <p14:creationId xmlns:p14="http://schemas.microsoft.com/office/powerpoint/2010/main" val="1851163739"/>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C3D11A-05CC-0B36-A38B-1489204C7A2C}"/>
              </a:ext>
            </a:extLst>
          </p:cNvPr>
          <p:cNvSpPr>
            <a:spLocks noGrp="1"/>
          </p:cNvSpPr>
          <p:nvPr>
            <p:ph type="title"/>
          </p:nvPr>
        </p:nvSpPr>
        <p:spPr/>
        <p:txBody>
          <a:bodyPr/>
          <a:lstStyle/>
          <a:p>
            <a:r>
              <a:rPr lang="en-GB" dirty="0"/>
              <a:t>Psychological Well-Being</a:t>
            </a:r>
          </a:p>
        </p:txBody>
      </p:sp>
      <p:sp>
        <p:nvSpPr>
          <p:cNvPr id="3" name="Content Placeholder 2">
            <a:extLst>
              <a:ext uri="{FF2B5EF4-FFF2-40B4-BE49-F238E27FC236}">
                <a16:creationId xmlns:a16="http://schemas.microsoft.com/office/drawing/2014/main" id="{4380009B-4FFC-B79B-C259-147F9C1FAD35}"/>
              </a:ext>
            </a:extLst>
          </p:cNvPr>
          <p:cNvSpPr>
            <a:spLocks noGrp="1"/>
          </p:cNvSpPr>
          <p:nvPr>
            <p:ph idx="1"/>
          </p:nvPr>
        </p:nvSpPr>
        <p:spPr/>
        <p:txBody>
          <a:bodyPr vert="horz" lIns="91440" tIns="45720" rIns="91440" bIns="45720" rtlCol="0" anchor="t">
            <a:normAutofit/>
          </a:bodyPr>
          <a:lstStyle/>
          <a:p>
            <a:r>
              <a:rPr lang="en-GB" dirty="0"/>
              <a:t>Psychological well-being is a multidimensional construct that concerns optimal psychological functioning and experience. </a:t>
            </a:r>
          </a:p>
          <a:p>
            <a:r>
              <a:rPr lang="en-GB" dirty="0"/>
              <a:t>It encompasses various aspects of an individual's subjective experience, functioning, and overall life satisfaction. </a:t>
            </a:r>
          </a:p>
          <a:p>
            <a:r>
              <a:rPr lang="en-GB" dirty="0"/>
              <a:t>It is not only the absence of emotional distress, but rather implies a positive physical, mental, and social condition. </a:t>
            </a:r>
          </a:p>
          <a:p>
            <a:r>
              <a:rPr lang="en-GB" dirty="0"/>
              <a:t>It is influenced by personal, social, and environmental factors, and can be fostered through intentional efforts to promote positive emotions, self-care, personal growth, healthy relationships, and a sense of purpose and autonomy.</a:t>
            </a:r>
            <a:endParaRPr lang="en-GB" dirty="0">
              <a:ea typeface="Calibri"/>
              <a:cs typeface="Calibri"/>
            </a:endParaRPr>
          </a:p>
          <a:p>
            <a:endParaRPr lang="en-GB" dirty="0"/>
          </a:p>
        </p:txBody>
      </p:sp>
    </p:spTree>
    <p:extLst>
      <p:ext uri="{BB962C8B-B14F-4D97-AF65-F5344CB8AC3E}">
        <p14:creationId xmlns:p14="http://schemas.microsoft.com/office/powerpoint/2010/main" val="354647150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15906-0CCE-DB93-6295-B73BD9761E47}"/>
              </a:ext>
            </a:extLst>
          </p:cNvPr>
          <p:cNvSpPr>
            <a:spLocks noGrp="1"/>
          </p:cNvSpPr>
          <p:nvPr>
            <p:ph type="title"/>
          </p:nvPr>
        </p:nvSpPr>
        <p:spPr/>
        <p:txBody>
          <a:bodyPr/>
          <a:lstStyle/>
          <a:p>
            <a:r>
              <a:rPr lang="en-GB" dirty="0"/>
              <a:t>Positive and Negative Affect in Older Adults</a:t>
            </a:r>
          </a:p>
        </p:txBody>
      </p:sp>
      <p:sp>
        <p:nvSpPr>
          <p:cNvPr id="3" name="Content Placeholder 2">
            <a:extLst>
              <a:ext uri="{FF2B5EF4-FFF2-40B4-BE49-F238E27FC236}">
                <a16:creationId xmlns:a16="http://schemas.microsoft.com/office/drawing/2014/main" id="{59C3A1ED-0317-4AD3-B4A0-9EA703796E3E}"/>
              </a:ext>
            </a:extLst>
          </p:cNvPr>
          <p:cNvSpPr>
            <a:spLocks noGrp="1"/>
          </p:cNvSpPr>
          <p:nvPr>
            <p:ph idx="1"/>
          </p:nvPr>
        </p:nvSpPr>
        <p:spPr/>
        <p:txBody>
          <a:bodyPr>
            <a:normAutofit lnSpcReduction="10000"/>
          </a:bodyPr>
          <a:lstStyle/>
          <a:p>
            <a:r>
              <a:rPr lang="en-GB" dirty="0"/>
              <a:t>Research has shown that higher levels of positive affect are associated with higher life satisfaction in older adults. </a:t>
            </a:r>
          </a:p>
          <a:p>
            <a:pPr lvl="1"/>
            <a:r>
              <a:rPr lang="en-GB" dirty="0"/>
              <a:t>Older adults who experience more positive emotions tend to perceive their lives as fulfilling, meaningful, and satisfying. </a:t>
            </a:r>
          </a:p>
          <a:p>
            <a:r>
              <a:rPr lang="en-GB" dirty="0"/>
              <a:t>Negative affect can have a negative impact on life satisfaction. </a:t>
            </a:r>
          </a:p>
          <a:p>
            <a:pPr lvl="1"/>
            <a:r>
              <a:rPr lang="en-GB" dirty="0"/>
              <a:t>Persistent feelings of sadness, worry, or distress can undermine overall well-being and contribute to lower life satisfaction. </a:t>
            </a:r>
            <a:endParaRPr lang="en-US" dirty="0"/>
          </a:p>
          <a:p>
            <a:r>
              <a:rPr lang="en-GB" dirty="0"/>
              <a:t>Positive and negative affect are not simply opposites of each other, they are separate dimensions of emotional experiences that can coexist and influence life satisfaction independently. </a:t>
            </a:r>
          </a:p>
          <a:p>
            <a:r>
              <a:rPr lang="en-GB" dirty="0"/>
              <a:t>The balance between positive and negative affect is crucial for maintaining overall psychological well-being and life satisfaction in older adults.</a:t>
            </a:r>
            <a:endParaRPr lang="en-CY" dirty="0"/>
          </a:p>
          <a:p>
            <a:endParaRPr lang="en-GB" dirty="0"/>
          </a:p>
          <a:p>
            <a:endParaRPr lang="en-CY" dirty="0"/>
          </a:p>
          <a:p>
            <a:endParaRPr lang="en-GB" dirty="0"/>
          </a:p>
        </p:txBody>
      </p:sp>
    </p:spTree>
    <p:extLst>
      <p:ext uri="{BB962C8B-B14F-4D97-AF65-F5344CB8AC3E}">
        <p14:creationId xmlns:p14="http://schemas.microsoft.com/office/powerpoint/2010/main" val="378080701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A8F13-7443-1D86-9BCE-DC29E26E2F1C}"/>
              </a:ext>
            </a:extLst>
          </p:cNvPr>
          <p:cNvSpPr>
            <a:spLocks noGrp="1"/>
          </p:cNvSpPr>
          <p:nvPr>
            <p:ph type="title"/>
          </p:nvPr>
        </p:nvSpPr>
        <p:spPr/>
        <p:txBody>
          <a:bodyPr/>
          <a:lstStyle/>
          <a:p>
            <a:r>
              <a:rPr lang="en-GB" dirty="0"/>
              <a:t>Quality of Life (QoL) and Psychological Well-Being</a:t>
            </a:r>
          </a:p>
        </p:txBody>
      </p:sp>
      <p:sp>
        <p:nvSpPr>
          <p:cNvPr id="3" name="Content Placeholder 2">
            <a:extLst>
              <a:ext uri="{FF2B5EF4-FFF2-40B4-BE49-F238E27FC236}">
                <a16:creationId xmlns:a16="http://schemas.microsoft.com/office/drawing/2014/main" id="{A541CB4C-3938-3102-1FD2-40F7B292A610}"/>
              </a:ext>
            </a:extLst>
          </p:cNvPr>
          <p:cNvSpPr>
            <a:spLocks noGrp="1"/>
          </p:cNvSpPr>
          <p:nvPr>
            <p:ph idx="1"/>
          </p:nvPr>
        </p:nvSpPr>
        <p:spPr/>
        <p:txBody>
          <a:bodyPr/>
          <a:lstStyle/>
          <a:p>
            <a:r>
              <a:rPr lang="en-GB" dirty="0"/>
              <a:t>Psychological well-being and quality of life have a reciprocal relationship, with each influencing and being influenced by the other.</a:t>
            </a:r>
          </a:p>
          <a:p>
            <a:r>
              <a:rPr lang="en-GB" b="1" dirty="0"/>
              <a:t>Quality of Life: </a:t>
            </a:r>
            <a:r>
              <a:rPr lang="en-GB" dirty="0"/>
              <a:t>an individual's perception of their position in life, taking into account various aspects such as physical health, psychological well-being, social relationships, and environmental factors.  </a:t>
            </a:r>
          </a:p>
          <a:p>
            <a:r>
              <a:rPr lang="en-GB" dirty="0"/>
              <a:t>While quality of life influences psychological well-being, individuals' psychological well-being also affects their perceptions and evaluations of their quality of life. </a:t>
            </a:r>
          </a:p>
          <a:p>
            <a:r>
              <a:rPr lang="en-GB" dirty="0"/>
              <a:t>Therefore, fostering both psychological well-being and quality of life is essential for promoting overall satisfaction, happiness, and fulfilment in individuals' lives.</a:t>
            </a:r>
            <a:endParaRPr lang="en-CY" dirty="0"/>
          </a:p>
          <a:p>
            <a:endParaRPr lang="en-CY" dirty="0"/>
          </a:p>
        </p:txBody>
      </p:sp>
    </p:spTree>
    <p:extLst>
      <p:ext uri="{BB962C8B-B14F-4D97-AF65-F5344CB8AC3E}">
        <p14:creationId xmlns:p14="http://schemas.microsoft.com/office/powerpoint/2010/main" val="42006416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6B1701EA-B118-3442-BBCB-252E27D658B4}"/>
              </a:ext>
            </a:extLst>
          </p:cNvPr>
          <p:cNvSpPr>
            <a:spLocks noGrp="1"/>
          </p:cNvSpPr>
          <p:nvPr>
            <p:ph type="title"/>
          </p:nvPr>
        </p:nvSpPr>
        <p:spPr/>
        <p:txBody>
          <a:bodyPr>
            <a:normAutofit/>
          </a:bodyPr>
          <a:lstStyle/>
          <a:p>
            <a:r>
              <a:rPr lang="en-GB" dirty="0"/>
              <a:t>QoL and Psychological Well-Being in Older Adults</a:t>
            </a:r>
          </a:p>
        </p:txBody>
      </p:sp>
      <p:sp>
        <p:nvSpPr>
          <p:cNvPr id="3" name="Content Placeholder 2">
            <a:extLst>
              <a:ext uri="{FF2B5EF4-FFF2-40B4-BE49-F238E27FC236}">
                <a16:creationId xmlns:a16="http://schemas.microsoft.com/office/drawing/2014/main" id="{A541CB4C-3938-3102-1FD2-40F7B292A610}"/>
              </a:ext>
            </a:extLst>
          </p:cNvPr>
          <p:cNvSpPr>
            <a:spLocks noGrp="1"/>
          </p:cNvSpPr>
          <p:nvPr>
            <p:ph idx="1"/>
          </p:nvPr>
        </p:nvSpPr>
        <p:spPr/>
        <p:txBody>
          <a:bodyPr>
            <a:noAutofit/>
          </a:bodyPr>
          <a:lstStyle/>
          <a:p>
            <a:r>
              <a:rPr lang="en-GB" sz="2600" b="1" dirty="0"/>
              <a:t>Satisfaction with Life</a:t>
            </a:r>
            <a:r>
              <a:rPr lang="en-GB" sz="2600" dirty="0"/>
              <a:t>: good health, positive social relationships, and a sense of purpose, contributes to overall life satisfaction. </a:t>
            </a:r>
          </a:p>
          <a:p>
            <a:pPr lvl="1"/>
            <a:r>
              <a:rPr lang="en-GB" sz="2400" dirty="0"/>
              <a:t>When older adults are in good health, they are more likely to experience positive psychological well-being. </a:t>
            </a:r>
          </a:p>
          <a:p>
            <a:pPr lvl="1"/>
            <a:r>
              <a:rPr lang="en-GB" sz="2400" dirty="0"/>
              <a:t>Poor physical health, chronic pain, or disabilities can negatively impact psychological well-being, leading to feelings of frustration, distress, and reduced life satisfaction.</a:t>
            </a:r>
            <a:endParaRPr lang="en-CY" sz="2400" dirty="0"/>
          </a:p>
          <a:p>
            <a:r>
              <a:rPr lang="en-GB" sz="2600" b="1" dirty="0"/>
              <a:t>Social Connections</a:t>
            </a:r>
            <a:r>
              <a:rPr lang="en-GB" sz="2600" dirty="0"/>
              <a:t>: maintaining meaningful social connections, with family, friends, and communities, is essential for psychological well-being. </a:t>
            </a:r>
          </a:p>
          <a:p>
            <a:pPr lvl="1"/>
            <a:r>
              <a:rPr lang="en-GB" sz="2400" dirty="0"/>
              <a:t>Social interactions provide emotional support, companionship, a sense of belonging, and opportunities for engagement and fulfilment. </a:t>
            </a:r>
          </a:p>
          <a:p>
            <a:pPr lvl="1"/>
            <a:r>
              <a:rPr lang="en-GB" sz="2400" dirty="0"/>
              <a:t>Older adults with strong social networks tend to have better psychological well-being compared to those who experience social isolation or loneliness.</a:t>
            </a:r>
            <a:r>
              <a:rPr lang="en-CY" sz="2400" dirty="0"/>
              <a:t> </a:t>
            </a:r>
            <a:endParaRPr lang="en-GB" sz="2400" dirty="0"/>
          </a:p>
          <a:p>
            <a:endParaRPr lang="en-GB" sz="2600" dirty="0"/>
          </a:p>
        </p:txBody>
      </p:sp>
    </p:spTree>
    <p:extLst>
      <p:ext uri="{BB962C8B-B14F-4D97-AF65-F5344CB8AC3E}">
        <p14:creationId xmlns:p14="http://schemas.microsoft.com/office/powerpoint/2010/main" val="134936757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B33D568-5F02-1156-6195-2C59BF6964F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541CB4C-3938-3102-1FD2-40F7B292A610}"/>
              </a:ext>
            </a:extLst>
          </p:cNvPr>
          <p:cNvSpPr>
            <a:spLocks noGrp="1"/>
          </p:cNvSpPr>
          <p:nvPr>
            <p:ph idx="1"/>
          </p:nvPr>
        </p:nvSpPr>
        <p:spPr/>
        <p:txBody>
          <a:bodyPr>
            <a:normAutofit/>
          </a:bodyPr>
          <a:lstStyle/>
          <a:p>
            <a:r>
              <a:rPr lang="en-GB" b="1" dirty="0"/>
              <a:t>Emotional Well-Being</a:t>
            </a:r>
            <a:r>
              <a:rPr lang="en-GB" dirty="0"/>
              <a:t>: positive emotions, emotional stability, and the absence of distress, impacts psychological well-being in older adults</a:t>
            </a:r>
            <a:r>
              <a:rPr lang="en-CY" dirty="0"/>
              <a:t> </a:t>
            </a:r>
            <a:endParaRPr lang="en-GB" dirty="0"/>
          </a:p>
          <a:p>
            <a:pPr lvl="1"/>
            <a:r>
              <a:rPr lang="en-GB" dirty="0"/>
              <a:t>Satisfying relationships, engaging activities, and a sense of purpose, more likely to experience positive emotions and overall life satisfaction.</a:t>
            </a:r>
          </a:p>
          <a:p>
            <a:pPr lvl="1"/>
            <a:r>
              <a:rPr lang="en-GB" dirty="0"/>
              <a:t>Chronic stress, financial difficulties, or loss of loved ones can negatively affect emotional well-being and psychological health.</a:t>
            </a:r>
          </a:p>
          <a:p>
            <a:r>
              <a:rPr lang="en-GB" b="1" dirty="0"/>
              <a:t>Cognitive Function</a:t>
            </a:r>
            <a:r>
              <a:rPr lang="en-GB" dirty="0"/>
              <a:t>: </a:t>
            </a:r>
          </a:p>
          <a:p>
            <a:pPr lvl="1"/>
            <a:r>
              <a:rPr lang="en-GB" dirty="0"/>
              <a:t>Maintaining cognitive function allows individuals to engage in activities, maintain independence, and experience a sense of accomplishment. </a:t>
            </a:r>
          </a:p>
          <a:p>
            <a:pPr lvl="1"/>
            <a:r>
              <a:rPr lang="en-GB" dirty="0"/>
              <a:t>Cognitive decline or impairment can lead to reduced quality of life and impact psychological well-being by causing frustration, loss of confidence, and feelings of dependence.</a:t>
            </a:r>
            <a:r>
              <a:rPr lang="en-CY" dirty="0"/>
              <a:t> </a:t>
            </a:r>
          </a:p>
          <a:p>
            <a:endParaRPr lang="en-GB" dirty="0"/>
          </a:p>
          <a:p>
            <a:endParaRPr lang="en-GB" dirty="0"/>
          </a:p>
        </p:txBody>
      </p:sp>
    </p:spTree>
    <p:extLst>
      <p:ext uri="{BB962C8B-B14F-4D97-AF65-F5344CB8AC3E}">
        <p14:creationId xmlns:p14="http://schemas.microsoft.com/office/powerpoint/2010/main" val="2652418867"/>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C0547CB-83CD-8274-6991-D92AF375B1F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455548F0-E490-DF10-02DB-5AFAA5ECA808}"/>
              </a:ext>
            </a:extLst>
          </p:cNvPr>
          <p:cNvSpPr>
            <a:spLocks noGrp="1"/>
          </p:cNvSpPr>
          <p:nvPr>
            <p:ph idx="1"/>
          </p:nvPr>
        </p:nvSpPr>
        <p:spPr/>
        <p:txBody>
          <a:bodyPr/>
          <a:lstStyle/>
          <a:p>
            <a:r>
              <a:rPr lang="en-GB" b="1" dirty="0"/>
              <a:t>Meaning and Purpose</a:t>
            </a:r>
            <a:r>
              <a:rPr lang="en-GB" dirty="0"/>
              <a:t>: Quality of life is closely tied to finding meaning and purpose in life. </a:t>
            </a:r>
          </a:p>
          <a:p>
            <a:pPr lvl="1"/>
            <a:r>
              <a:rPr lang="en-GB" dirty="0"/>
              <a:t>Older adults who have a sense of purpose, goals, and a feeling of contributing to something larger than themselves tend to have higher psychological well-being. </a:t>
            </a:r>
          </a:p>
          <a:p>
            <a:pPr lvl="1"/>
            <a:r>
              <a:rPr lang="en-GB" dirty="0"/>
              <a:t>Having a sense of meaning and purpose can foster feelings of fulfilment, satisfaction, and overall well-being.</a:t>
            </a:r>
            <a:r>
              <a:rPr lang="en-CY" dirty="0"/>
              <a:t> </a:t>
            </a:r>
            <a:endParaRPr lang="en-GB" dirty="0"/>
          </a:p>
        </p:txBody>
      </p:sp>
    </p:spTree>
    <p:extLst>
      <p:ext uri="{BB962C8B-B14F-4D97-AF65-F5344CB8AC3E}">
        <p14:creationId xmlns:p14="http://schemas.microsoft.com/office/powerpoint/2010/main" val="411593864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10C19-4A85-6CE9-364F-682A0BD20CEB}"/>
              </a:ext>
            </a:extLst>
          </p:cNvPr>
          <p:cNvSpPr>
            <a:spLocks noGrp="1"/>
          </p:cNvSpPr>
          <p:nvPr>
            <p:ph type="title"/>
          </p:nvPr>
        </p:nvSpPr>
        <p:spPr/>
        <p:txBody>
          <a:bodyPr/>
          <a:lstStyle/>
          <a:p>
            <a:r>
              <a:rPr lang="en-GB" dirty="0"/>
              <a:t>Critical Thinking Question</a:t>
            </a:r>
          </a:p>
        </p:txBody>
      </p:sp>
      <p:sp>
        <p:nvSpPr>
          <p:cNvPr id="3" name="Content Placeholder 2">
            <a:extLst>
              <a:ext uri="{FF2B5EF4-FFF2-40B4-BE49-F238E27FC236}">
                <a16:creationId xmlns:a16="http://schemas.microsoft.com/office/drawing/2014/main" id="{DC542429-6D56-611D-273B-5FF39CB7D24F}"/>
              </a:ext>
            </a:extLst>
          </p:cNvPr>
          <p:cNvSpPr>
            <a:spLocks noGrp="1"/>
          </p:cNvSpPr>
          <p:nvPr>
            <p:ph idx="1"/>
          </p:nvPr>
        </p:nvSpPr>
        <p:spPr/>
        <p:txBody>
          <a:bodyPr/>
          <a:lstStyle/>
          <a:p>
            <a:r>
              <a:rPr lang="en-GB" dirty="0"/>
              <a:t>Can you think of ways to promote positive quality of life factors (e.g., physical health, social connections) in older individuals?</a:t>
            </a:r>
          </a:p>
        </p:txBody>
      </p:sp>
    </p:spTree>
    <p:extLst>
      <p:ext uri="{BB962C8B-B14F-4D97-AF65-F5344CB8AC3E}">
        <p14:creationId xmlns:p14="http://schemas.microsoft.com/office/powerpoint/2010/main" val="43275273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3A8CB-C882-CBC4-031D-12B6AA1A1AE1}"/>
              </a:ext>
            </a:extLst>
          </p:cNvPr>
          <p:cNvSpPr>
            <a:spLocks noGrp="1"/>
          </p:cNvSpPr>
          <p:nvPr>
            <p:ph type="title"/>
          </p:nvPr>
        </p:nvSpPr>
        <p:spPr/>
        <p:txBody>
          <a:bodyPr/>
          <a:lstStyle/>
          <a:p>
            <a:r>
              <a:rPr lang="en-GB" dirty="0"/>
              <a:t>Religiosity and Psychological Well-Being</a:t>
            </a:r>
          </a:p>
        </p:txBody>
      </p:sp>
      <p:sp>
        <p:nvSpPr>
          <p:cNvPr id="3" name="Content Placeholder 2">
            <a:extLst>
              <a:ext uri="{FF2B5EF4-FFF2-40B4-BE49-F238E27FC236}">
                <a16:creationId xmlns:a16="http://schemas.microsoft.com/office/drawing/2014/main" id="{F0901485-D529-B1D8-B87B-C81240145148}"/>
              </a:ext>
            </a:extLst>
          </p:cNvPr>
          <p:cNvSpPr>
            <a:spLocks noGrp="1"/>
          </p:cNvSpPr>
          <p:nvPr>
            <p:ph idx="1"/>
          </p:nvPr>
        </p:nvSpPr>
        <p:spPr/>
        <p:txBody>
          <a:bodyPr>
            <a:normAutofit lnSpcReduction="10000"/>
          </a:bodyPr>
          <a:lstStyle/>
          <a:p>
            <a:r>
              <a:rPr lang="en-GB" dirty="0"/>
              <a:t>The relationship between religiosity and psychological well-being has been the subject of extensive research. </a:t>
            </a:r>
          </a:p>
          <a:p>
            <a:r>
              <a:rPr lang="en-GB" dirty="0"/>
              <a:t>While the specific nature of this relationship can vary across individuals and cultures, there is evidence to suggest that religiosity can have a positive impact on psychological well-being. </a:t>
            </a:r>
          </a:p>
          <a:p>
            <a:r>
              <a:rPr lang="en-GB" b="1" dirty="0"/>
              <a:t>Sense of Meaning and Purpose</a:t>
            </a:r>
            <a:r>
              <a:rPr lang="en-GB" dirty="0"/>
              <a:t>: religious beliefs and practices can offer a framework for understanding life's challenges, providing guidance, and offering a sense of direction. </a:t>
            </a:r>
          </a:p>
          <a:p>
            <a:r>
              <a:rPr lang="en-GB" b="1" dirty="0"/>
              <a:t>Social Support and Community</a:t>
            </a:r>
            <a:r>
              <a:rPr lang="en-GB" dirty="0"/>
              <a:t>: participation in religious activities (e.g., attending worship services or engaging in religious rituals) can foster a sense of belonging and provide opportunities for social interaction and support that might reduce feelings of loneliness and promote a sense of connectedness.</a:t>
            </a:r>
          </a:p>
        </p:txBody>
      </p:sp>
    </p:spTree>
    <p:extLst>
      <p:ext uri="{BB962C8B-B14F-4D97-AF65-F5344CB8AC3E}">
        <p14:creationId xmlns:p14="http://schemas.microsoft.com/office/powerpoint/2010/main" val="752092568"/>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8CE89C1-96FE-64A0-31B6-C52A8C8870D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0901485-D529-B1D8-B87B-C81240145148}"/>
              </a:ext>
            </a:extLst>
          </p:cNvPr>
          <p:cNvSpPr>
            <a:spLocks noGrp="1"/>
          </p:cNvSpPr>
          <p:nvPr>
            <p:ph idx="1"/>
          </p:nvPr>
        </p:nvSpPr>
        <p:spPr/>
        <p:txBody>
          <a:bodyPr>
            <a:noAutofit/>
          </a:bodyPr>
          <a:lstStyle/>
          <a:p>
            <a:r>
              <a:rPr lang="en-GB" sz="2600" b="1" dirty="0"/>
              <a:t>Coping Mechanisms</a:t>
            </a:r>
            <a:r>
              <a:rPr lang="en-GB" sz="2600" dirty="0"/>
              <a:t>: religious beliefs and practices may offer comfort, hope, and a sense of resilience. Engaging in prayer, meditation, or seeking solace in religious teachings can provide individuals with emotional support and aid in managing psychological distress.</a:t>
            </a:r>
          </a:p>
          <a:p>
            <a:r>
              <a:rPr lang="en-GB" sz="2600" b="1" dirty="0"/>
              <a:t>Moral and Ethical Guidelines</a:t>
            </a:r>
            <a:r>
              <a:rPr lang="en-GB" sz="2600" dirty="0"/>
              <a:t>: religious teachings often emphasise principles and values that guide individuals' behaviour and decision-making. Adhering to these can contribute to a sense of personal integrity and satisfaction.</a:t>
            </a:r>
          </a:p>
          <a:p>
            <a:endParaRPr lang="en-GB" sz="300" dirty="0"/>
          </a:p>
          <a:p>
            <a:r>
              <a:rPr lang="en-GB" sz="2600" dirty="0"/>
              <a:t>The relationship between religiosity and psychological well-being is complex and multifaceted. It can be influenced by individual differences, personal interpretations of religious teachings, and the social and cultural context in which religiosity is practiced. </a:t>
            </a:r>
          </a:p>
        </p:txBody>
      </p:sp>
    </p:spTree>
    <p:extLst>
      <p:ext uri="{BB962C8B-B14F-4D97-AF65-F5344CB8AC3E}">
        <p14:creationId xmlns:p14="http://schemas.microsoft.com/office/powerpoint/2010/main" val="2734243638"/>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91559A-4DA6-0FB4-30AA-0F3963B3CC26}"/>
              </a:ext>
            </a:extLst>
          </p:cNvPr>
          <p:cNvSpPr>
            <a:spLocks noGrp="1"/>
          </p:cNvSpPr>
          <p:nvPr>
            <p:ph type="title"/>
          </p:nvPr>
        </p:nvSpPr>
        <p:spPr>
          <a:xfrm>
            <a:off x="838200" y="365125"/>
            <a:ext cx="10515600" cy="874395"/>
          </a:xfrm>
        </p:spPr>
        <p:txBody>
          <a:bodyPr/>
          <a:lstStyle/>
          <a:p>
            <a:r>
              <a:rPr lang="en-GB" dirty="0"/>
              <a:t>Bibliography – Further Reading</a:t>
            </a:r>
          </a:p>
        </p:txBody>
      </p:sp>
      <p:sp>
        <p:nvSpPr>
          <p:cNvPr id="3" name="Θέση περιεχομένου 2">
            <a:extLst>
              <a:ext uri="{FF2B5EF4-FFF2-40B4-BE49-F238E27FC236}">
                <a16:creationId xmlns:a16="http://schemas.microsoft.com/office/drawing/2014/main" id="{45F2B05C-9454-A1A1-C110-3A0C6F6247AE}"/>
              </a:ext>
            </a:extLst>
          </p:cNvPr>
          <p:cNvSpPr>
            <a:spLocks noGrp="1"/>
          </p:cNvSpPr>
          <p:nvPr>
            <p:ph idx="1"/>
          </p:nvPr>
        </p:nvSpPr>
        <p:spPr>
          <a:xfrm>
            <a:off x="838200" y="1371600"/>
            <a:ext cx="10515600" cy="4805363"/>
          </a:xfrm>
        </p:spPr>
        <p:txBody>
          <a:bodyPr>
            <a:normAutofit/>
          </a:bodyPr>
          <a:lstStyle/>
          <a:p>
            <a:r>
              <a:rPr lang="en-GB" dirty="0"/>
              <a:t>Engagement with life and psychological well-being in late adulthood: Findings from community-based programs in Portugal</a:t>
            </a:r>
          </a:p>
          <a:p>
            <a:pPr lvl="1"/>
            <a:r>
              <a:rPr lang="en-GB" dirty="0">
                <a:hlinkClick r:id="rId3"/>
              </a:rPr>
              <a:t>https://www.ncbi.nlm.nih.gov/pmc/articles/PMC10198493/</a:t>
            </a:r>
            <a:endParaRPr lang="en-GB" dirty="0"/>
          </a:p>
          <a:p>
            <a:r>
              <a:rPr lang="en-GB" dirty="0"/>
              <a:t>Life Satisfaction in a Clinical and a Nonclinical Group of Older People: The Role of Self-Compassion and Social Support</a:t>
            </a:r>
          </a:p>
          <a:p>
            <a:pPr lvl="1"/>
            <a:r>
              <a:rPr lang="en-GB" dirty="0">
                <a:hlinkClick r:id="rId4"/>
              </a:rPr>
              <a:t>https://journals.sagepub.com/doi/full/10.1177/23337214231164890</a:t>
            </a:r>
            <a:endParaRPr lang="en-GB" dirty="0"/>
          </a:p>
          <a:p>
            <a:r>
              <a:rPr lang="en-GB" dirty="0"/>
              <a:t>Older Adults’ Advance Ageing and Life Satisfaction Levels: Effects of Lifestyles and Health Capabilities</a:t>
            </a:r>
          </a:p>
          <a:p>
            <a:pPr lvl="1"/>
            <a:r>
              <a:rPr lang="en-GB" dirty="0">
                <a:hlinkClick r:id="rId5"/>
              </a:rPr>
              <a:t>https://www.mdpi.com/2076-328X/13/4/293</a:t>
            </a:r>
            <a:endParaRPr lang="en-GB" dirty="0"/>
          </a:p>
        </p:txBody>
      </p:sp>
    </p:spTree>
    <p:extLst>
      <p:ext uri="{BB962C8B-B14F-4D97-AF65-F5344CB8AC3E}">
        <p14:creationId xmlns:p14="http://schemas.microsoft.com/office/powerpoint/2010/main" val="2326539542"/>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5D82EA-C7CF-7291-F7B6-3D244C637C0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8C80664-AC1B-FB66-C789-D0AF07D3DC15}"/>
              </a:ext>
            </a:extLst>
          </p:cNvPr>
          <p:cNvSpPr>
            <a:spLocks noGrp="1"/>
          </p:cNvSpPr>
          <p:nvPr>
            <p:ph idx="1"/>
          </p:nvPr>
        </p:nvSpPr>
        <p:spPr>
          <a:xfrm>
            <a:off x="838200" y="1371600"/>
            <a:ext cx="10515600" cy="4805363"/>
          </a:xfrm>
        </p:spPr>
        <p:txBody>
          <a:bodyPr/>
          <a:lstStyle/>
          <a:p>
            <a:r>
              <a:rPr lang="en-GB" dirty="0"/>
              <a:t>Psychological aging, depression, and well-being</a:t>
            </a:r>
          </a:p>
          <a:p>
            <a:pPr lvl="1"/>
            <a:r>
              <a:rPr lang="en-GB" dirty="0">
                <a:hlinkClick r:id="rId2"/>
              </a:rPr>
              <a:t>https://www.ncbi.nlm.nih.gov/pmc/articles/PMC7585090/</a:t>
            </a:r>
            <a:endParaRPr lang="en-GB" dirty="0"/>
          </a:p>
          <a:p>
            <a:r>
              <a:rPr lang="en-GB" dirty="0"/>
              <a:t>Spirituality and quality of life in older adults: a path analysis model</a:t>
            </a:r>
          </a:p>
          <a:p>
            <a:pPr lvl="1"/>
            <a:r>
              <a:rPr lang="en-GB" dirty="0">
                <a:hlinkClick r:id="rId3"/>
              </a:rPr>
              <a:t>https://bmcgeriatr.biomedcentral.com/articles/10.1186/s12877-020-01646-0</a:t>
            </a:r>
            <a:endParaRPr lang="en-GB" dirty="0"/>
          </a:p>
          <a:p>
            <a:r>
              <a:rPr lang="en-GB" dirty="0"/>
              <a:t>Resilience and spirituality mediate anxiety and life satisfaction in chronically Ill older adults</a:t>
            </a:r>
          </a:p>
          <a:p>
            <a:pPr lvl="1"/>
            <a:r>
              <a:rPr lang="en-GB" dirty="0">
                <a:hlinkClick r:id="rId4"/>
              </a:rPr>
              <a:t>https://bmcpsychology.biomedcentral.com/articles/10.1186/s40359-023-01279-z</a:t>
            </a:r>
            <a:endParaRPr lang="en-GB" dirty="0"/>
          </a:p>
          <a:p>
            <a:pPr marL="457200" lvl="1" indent="0">
              <a:buNone/>
            </a:pPr>
            <a:endParaRPr lang="en-GB" dirty="0"/>
          </a:p>
          <a:p>
            <a:pPr lvl="1"/>
            <a:endParaRPr lang="en-GB" dirty="0"/>
          </a:p>
          <a:p>
            <a:endParaRPr lang="en-GB" dirty="0"/>
          </a:p>
          <a:p>
            <a:pPr lvl="1"/>
            <a:endParaRPr lang="en-GB" dirty="0"/>
          </a:p>
          <a:p>
            <a:endParaRPr lang="en-GB" dirty="0"/>
          </a:p>
        </p:txBody>
      </p:sp>
    </p:spTree>
    <p:extLst>
      <p:ext uri="{BB962C8B-B14F-4D97-AF65-F5344CB8AC3E}">
        <p14:creationId xmlns:p14="http://schemas.microsoft.com/office/powerpoint/2010/main" val="339027445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80009B-4FFC-B79B-C259-147F9C1FAD35}"/>
              </a:ext>
            </a:extLst>
          </p:cNvPr>
          <p:cNvSpPr>
            <a:spLocks noGrp="1"/>
          </p:cNvSpPr>
          <p:nvPr>
            <p:ph idx="1"/>
          </p:nvPr>
        </p:nvSpPr>
        <p:spPr/>
        <p:txBody>
          <a:bodyPr>
            <a:normAutofit/>
          </a:bodyPr>
          <a:lstStyle/>
          <a:p>
            <a:r>
              <a:rPr lang="en-GB" dirty="0"/>
              <a:t>Psychological well-being is defined as an effort to improve ourselves and fulfil our potential, which is related to having a purpose in life and a sense of life, coping with challenges, and making a specific effort to overcome and achieve valuable goals. </a:t>
            </a:r>
          </a:p>
          <a:p>
            <a:r>
              <a:rPr lang="en-GB" dirty="0"/>
              <a:t>It refers to an individual's overall subjective experience of life, encompassing various dimensions of emotional, cognitive, and social functioning.</a:t>
            </a:r>
          </a:p>
          <a:p>
            <a:endParaRPr lang="en-GB" dirty="0"/>
          </a:p>
        </p:txBody>
      </p:sp>
      <p:sp>
        <p:nvSpPr>
          <p:cNvPr id="4" name="Title 3">
            <a:extLst>
              <a:ext uri="{FF2B5EF4-FFF2-40B4-BE49-F238E27FC236}">
                <a16:creationId xmlns:a16="http://schemas.microsoft.com/office/drawing/2014/main" id="{81F9EF6E-E5B8-62B6-BA45-AF988C440504}"/>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2571869409"/>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E5AFA2D-A8E9-0C72-8B4C-1E0087AFDD6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8C80664-AC1B-FB66-C789-D0AF07D3DC15}"/>
              </a:ext>
            </a:extLst>
          </p:cNvPr>
          <p:cNvSpPr>
            <a:spLocks noGrp="1"/>
          </p:cNvSpPr>
          <p:nvPr>
            <p:ph idx="1"/>
          </p:nvPr>
        </p:nvSpPr>
        <p:spPr>
          <a:xfrm>
            <a:off x="838200" y="1371600"/>
            <a:ext cx="10515600" cy="4805363"/>
          </a:xfrm>
        </p:spPr>
        <p:txBody>
          <a:bodyPr/>
          <a:lstStyle/>
          <a:p>
            <a:r>
              <a:rPr lang="en-GB" dirty="0"/>
              <a:t>The association of health-related factors with quality of life among the elderly population in the Jaffna district of Sri Lanka</a:t>
            </a:r>
          </a:p>
          <a:p>
            <a:pPr lvl="1"/>
            <a:r>
              <a:rPr lang="en-GB" dirty="0">
                <a:hlinkClick r:id="rId2"/>
              </a:rPr>
              <a:t>https://bmcpublichealth.biomedcentral.com/articles/10.1186/s12889-021-10507-3</a:t>
            </a:r>
            <a:endParaRPr lang="en-GB" dirty="0"/>
          </a:p>
          <a:p>
            <a:r>
              <a:rPr lang="en-GB" dirty="0"/>
              <a:t>The effect of socioeconomic factors on quality of life of elderly in Jaffna district of Sri Lanka </a:t>
            </a:r>
          </a:p>
          <a:p>
            <a:pPr lvl="1"/>
            <a:r>
              <a:rPr lang="en-GB" dirty="0">
                <a:hlinkClick r:id="rId3"/>
              </a:rPr>
              <a:t>https://journals.plos.org/globalpublichealth/article?id=10.1371/journal.pgph.0000916</a:t>
            </a:r>
            <a:endParaRPr lang="en-GB" dirty="0"/>
          </a:p>
          <a:p>
            <a:pPr lvl="1"/>
            <a:endParaRPr lang="en-GB" dirty="0"/>
          </a:p>
          <a:p>
            <a:pPr lvl="1"/>
            <a:endParaRPr lang="en-GB" dirty="0"/>
          </a:p>
          <a:p>
            <a:endParaRPr lang="en-GB" dirty="0"/>
          </a:p>
          <a:p>
            <a:pPr lvl="1"/>
            <a:endParaRPr lang="en-GB" dirty="0"/>
          </a:p>
          <a:p>
            <a:endParaRPr lang="en-GB" dirty="0"/>
          </a:p>
        </p:txBody>
      </p:sp>
    </p:spTree>
    <p:extLst>
      <p:ext uri="{BB962C8B-B14F-4D97-AF65-F5344CB8AC3E}">
        <p14:creationId xmlns:p14="http://schemas.microsoft.com/office/powerpoint/2010/main" val="110093168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403CE7-854A-3907-74B1-05489AD1724D}"/>
              </a:ext>
            </a:extLst>
          </p:cNvPr>
          <p:cNvSpPr/>
          <p:nvPr/>
        </p:nvSpPr>
        <p:spPr>
          <a:xfrm>
            <a:off x="1430866" y="2782669"/>
            <a:ext cx="9330267" cy="1292662"/>
          </a:xfrm>
          <a:prstGeom prst="rect">
            <a:avLst/>
          </a:prstGeom>
          <a:noFill/>
        </p:spPr>
        <p:txBody>
          <a:bodyPr wrap="square" lIns="91440" tIns="45720" rIns="91440" bIns="45720">
            <a:spAutoFit/>
          </a:bodyPr>
          <a:lstStyle/>
          <a:p>
            <a:pPr algn="ctr"/>
            <a:r>
              <a:rPr lang="en-GB" sz="78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Thank You</a:t>
            </a:r>
          </a:p>
        </p:txBody>
      </p:sp>
    </p:spTree>
    <p:extLst>
      <p:ext uri="{BB962C8B-B14F-4D97-AF65-F5344CB8AC3E}">
        <p14:creationId xmlns:p14="http://schemas.microsoft.com/office/powerpoint/2010/main" val="802643803"/>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F1AF7-3B47-F05D-E46C-7CD2C3AA8182}"/>
              </a:ext>
            </a:extLst>
          </p:cNvPr>
          <p:cNvSpPr>
            <a:spLocks noGrp="1"/>
          </p:cNvSpPr>
          <p:nvPr>
            <p:ph type="title"/>
          </p:nvPr>
        </p:nvSpPr>
        <p:spPr/>
        <p:txBody>
          <a:bodyPr/>
          <a:lstStyle/>
          <a:p>
            <a:r>
              <a:rPr lang="en-GB" dirty="0"/>
              <a:t>Key Components of Psychological Well-Being</a:t>
            </a:r>
          </a:p>
        </p:txBody>
      </p:sp>
      <p:sp>
        <p:nvSpPr>
          <p:cNvPr id="3" name="Content Placeholder 2">
            <a:extLst>
              <a:ext uri="{FF2B5EF4-FFF2-40B4-BE49-F238E27FC236}">
                <a16:creationId xmlns:a16="http://schemas.microsoft.com/office/drawing/2014/main" id="{EAD43F87-D7A2-7066-D8B9-F6FE80B6EDAE}"/>
              </a:ext>
            </a:extLst>
          </p:cNvPr>
          <p:cNvSpPr>
            <a:spLocks noGrp="1"/>
          </p:cNvSpPr>
          <p:nvPr>
            <p:ph idx="1"/>
          </p:nvPr>
        </p:nvSpPr>
        <p:spPr/>
        <p:txBody>
          <a:bodyPr>
            <a:normAutofit/>
          </a:bodyPr>
          <a:lstStyle/>
          <a:p>
            <a:r>
              <a:rPr lang="en-GB" b="1" dirty="0"/>
              <a:t>Emotional Well-Being</a:t>
            </a:r>
            <a:r>
              <a:rPr lang="en-GB" dirty="0"/>
              <a:t>: positive emotions such as happiness, joy, contentment, and satisfaction and effectively managing negative emotions and stress.</a:t>
            </a:r>
          </a:p>
          <a:p>
            <a:r>
              <a:rPr lang="en-GB" b="1" dirty="0"/>
              <a:t>Self-Acceptance</a:t>
            </a:r>
            <a:r>
              <a:rPr lang="en-GB" dirty="0"/>
              <a:t>: positive self-image, self-compassion, self-acceptance, and acceptance of one's strengths and weaknesses.</a:t>
            </a:r>
          </a:p>
          <a:p>
            <a:r>
              <a:rPr lang="en-GB" b="1" dirty="0"/>
              <a:t>Personal Growth</a:t>
            </a:r>
            <a:r>
              <a:rPr lang="en-GB" dirty="0"/>
              <a:t>: pursuit of personal development, continuous learning, and achieving one's potential (sense of progress, self-improvement, and the development of new skills and competencies).</a:t>
            </a:r>
          </a:p>
        </p:txBody>
      </p:sp>
    </p:spTree>
    <p:extLst>
      <p:ext uri="{BB962C8B-B14F-4D97-AF65-F5344CB8AC3E}">
        <p14:creationId xmlns:p14="http://schemas.microsoft.com/office/powerpoint/2010/main" val="397321213"/>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D43F87-D7A2-7066-D8B9-F6FE80B6EDAE}"/>
              </a:ext>
            </a:extLst>
          </p:cNvPr>
          <p:cNvSpPr>
            <a:spLocks noGrp="1"/>
          </p:cNvSpPr>
          <p:nvPr>
            <p:ph idx="1"/>
          </p:nvPr>
        </p:nvSpPr>
        <p:spPr/>
        <p:txBody>
          <a:bodyPr/>
          <a:lstStyle/>
          <a:p>
            <a:r>
              <a:rPr lang="en-GB" b="1" dirty="0"/>
              <a:t>Purpose in Life</a:t>
            </a:r>
            <a:r>
              <a:rPr lang="en-GB" dirty="0"/>
              <a:t>: sense of meaning, direction, and purpose in life. It includes having goals, aspirations, and a sense of direction that provides a sense of fulfilment and a reason for living.</a:t>
            </a:r>
          </a:p>
          <a:p>
            <a:r>
              <a:rPr lang="en-GB" b="1" dirty="0"/>
              <a:t>Autonomy</a:t>
            </a:r>
            <a:r>
              <a:rPr lang="en-GB" dirty="0"/>
              <a:t>: a sense of independence, self-determination, and freedom in making choices and decisions that align with one's values and preferences.</a:t>
            </a:r>
          </a:p>
          <a:p>
            <a:r>
              <a:rPr lang="en-GB" b="1" dirty="0"/>
              <a:t>Positive Relationships</a:t>
            </a:r>
            <a:r>
              <a:rPr lang="en-GB" dirty="0"/>
              <a:t>: having satisfying and supportive relationships with family, friends, and significant others (experiencing love, intimacy, trust, and connection with others).</a:t>
            </a:r>
          </a:p>
          <a:p>
            <a:endParaRPr lang="en-GB" dirty="0"/>
          </a:p>
        </p:txBody>
      </p:sp>
      <p:sp>
        <p:nvSpPr>
          <p:cNvPr id="11" name="Title 10">
            <a:extLst>
              <a:ext uri="{FF2B5EF4-FFF2-40B4-BE49-F238E27FC236}">
                <a16:creationId xmlns:a16="http://schemas.microsoft.com/office/drawing/2014/main" id="{57A0D525-6870-6527-0BE9-3EDCE3CD123E}"/>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1074474750"/>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E5F6C-DCC2-4F02-E202-F14114454730}"/>
              </a:ext>
            </a:extLst>
          </p:cNvPr>
          <p:cNvSpPr>
            <a:spLocks noGrp="1"/>
          </p:cNvSpPr>
          <p:nvPr>
            <p:ph type="title"/>
          </p:nvPr>
        </p:nvSpPr>
        <p:spPr/>
        <p:txBody>
          <a:bodyPr/>
          <a:lstStyle/>
          <a:p>
            <a:r>
              <a:rPr lang="en-GB" dirty="0"/>
              <a:t>Psychological Well-Being in Older Adults</a:t>
            </a:r>
          </a:p>
        </p:txBody>
      </p:sp>
      <p:sp>
        <p:nvSpPr>
          <p:cNvPr id="3" name="Content Placeholder 2">
            <a:extLst>
              <a:ext uri="{FF2B5EF4-FFF2-40B4-BE49-F238E27FC236}">
                <a16:creationId xmlns:a16="http://schemas.microsoft.com/office/drawing/2014/main" id="{A5DF8905-32AE-C804-3F53-47DAE396CEB7}"/>
              </a:ext>
            </a:extLst>
          </p:cNvPr>
          <p:cNvSpPr>
            <a:spLocks noGrp="1"/>
          </p:cNvSpPr>
          <p:nvPr>
            <p:ph idx="1"/>
          </p:nvPr>
        </p:nvSpPr>
        <p:spPr/>
        <p:txBody>
          <a:bodyPr/>
          <a:lstStyle/>
          <a:p>
            <a:r>
              <a:rPr lang="en-GB" dirty="0"/>
              <a:t>Psychological well-being in older adults refers to the overall mental and emotional state of individuals as they age. </a:t>
            </a:r>
          </a:p>
          <a:p>
            <a:r>
              <a:rPr lang="en-GB" dirty="0"/>
              <a:t>It encompasses various dimensions of psychological functioning and reflects their subjective experience and satisfaction with life. </a:t>
            </a:r>
          </a:p>
          <a:p>
            <a:r>
              <a:rPr lang="en-GB" dirty="0"/>
              <a:t>Older adults face unique challenges and opportunities, and their psychological well-being plays a crucial role in their overall quality of life and successful ageing.</a:t>
            </a:r>
            <a:endParaRPr lang="en-CY" dirty="0"/>
          </a:p>
          <a:p>
            <a:endParaRPr lang="en-GB" dirty="0"/>
          </a:p>
        </p:txBody>
      </p:sp>
    </p:spTree>
    <p:extLst>
      <p:ext uri="{BB962C8B-B14F-4D97-AF65-F5344CB8AC3E}">
        <p14:creationId xmlns:p14="http://schemas.microsoft.com/office/powerpoint/2010/main" val="173239231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E5F6C-DCC2-4F02-E202-F14114454730}"/>
              </a:ext>
            </a:extLst>
          </p:cNvPr>
          <p:cNvSpPr>
            <a:spLocks noGrp="1"/>
          </p:cNvSpPr>
          <p:nvPr>
            <p:ph type="title"/>
          </p:nvPr>
        </p:nvSpPr>
        <p:spPr/>
        <p:txBody>
          <a:bodyPr/>
          <a:lstStyle/>
          <a:p>
            <a:r>
              <a:rPr lang="en-GB" dirty="0"/>
              <a:t>Psychological Well-Being in Older Adults: Factors</a:t>
            </a:r>
          </a:p>
        </p:txBody>
      </p:sp>
      <p:sp>
        <p:nvSpPr>
          <p:cNvPr id="3" name="Content Placeholder 2">
            <a:extLst>
              <a:ext uri="{FF2B5EF4-FFF2-40B4-BE49-F238E27FC236}">
                <a16:creationId xmlns:a16="http://schemas.microsoft.com/office/drawing/2014/main" id="{A5DF8905-32AE-C804-3F53-47DAE396CEB7}"/>
              </a:ext>
            </a:extLst>
          </p:cNvPr>
          <p:cNvSpPr>
            <a:spLocks noGrp="1"/>
          </p:cNvSpPr>
          <p:nvPr>
            <p:ph idx="1"/>
          </p:nvPr>
        </p:nvSpPr>
        <p:spPr/>
        <p:txBody>
          <a:bodyPr>
            <a:normAutofit/>
          </a:bodyPr>
          <a:lstStyle/>
          <a:p>
            <a:r>
              <a:rPr lang="en-GB" b="1" dirty="0"/>
              <a:t>Emotional Well-Being</a:t>
            </a:r>
            <a:r>
              <a:rPr lang="en-GB" dirty="0"/>
              <a:t>: older adults can experience a range of positive emotions, including happiness, contentment, and fulfilment. They can also develop effective coping strategies to manage stress, loss, and life transitions.</a:t>
            </a:r>
            <a:endParaRPr lang="en-CY" dirty="0"/>
          </a:p>
          <a:p>
            <a:r>
              <a:rPr lang="en-GB" b="1" dirty="0"/>
              <a:t>Positive Self-Perception</a:t>
            </a:r>
            <a:r>
              <a:rPr lang="en-GB" dirty="0"/>
              <a:t>: maintaining a positive self-image and self-acceptance. Older adults who have a positive outlook, self-compassion, and self-esteem tend to experience higher levels of psychological well-being.</a:t>
            </a:r>
            <a:endParaRPr lang="en-CY" dirty="0"/>
          </a:p>
          <a:p>
            <a:r>
              <a:rPr lang="en-GB" b="1" dirty="0"/>
              <a:t>Resilience</a:t>
            </a:r>
            <a:r>
              <a:rPr lang="en-GB" dirty="0"/>
              <a:t>: those who demonstrate resilience (ability to adapt and bounce back from adversity) tend to have better psychological well-being. Resilience helps them cope with challenges, maintain a positive outlook, and continue to find purpose and meaning in life.</a:t>
            </a:r>
            <a:endParaRPr lang="en-CY" dirty="0"/>
          </a:p>
        </p:txBody>
      </p:sp>
    </p:spTree>
    <p:extLst>
      <p:ext uri="{BB962C8B-B14F-4D97-AF65-F5344CB8AC3E}">
        <p14:creationId xmlns:p14="http://schemas.microsoft.com/office/powerpoint/2010/main" val="1531499025"/>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DF8905-32AE-C804-3F53-47DAE396CEB7}"/>
              </a:ext>
            </a:extLst>
          </p:cNvPr>
          <p:cNvSpPr>
            <a:spLocks noGrp="1"/>
          </p:cNvSpPr>
          <p:nvPr>
            <p:ph idx="1"/>
          </p:nvPr>
        </p:nvSpPr>
        <p:spPr/>
        <p:txBody>
          <a:bodyPr>
            <a:noAutofit/>
          </a:bodyPr>
          <a:lstStyle/>
          <a:p>
            <a:r>
              <a:rPr lang="en-GB" sz="2600" b="1" dirty="0"/>
              <a:t>Social Connections</a:t>
            </a:r>
            <a:r>
              <a:rPr lang="en-GB" sz="2600" dirty="0"/>
              <a:t>: maintaining close relationships with family, friends, and community members provides a sense of belonging, emotional support, and opportunities for engagement and social activities.</a:t>
            </a:r>
          </a:p>
          <a:p>
            <a:r>
              <a:rPr lang="en-GB" sz="2600" b="1" dirty="0"/>
              <a:t>Meaning and Purpose</a:t>
            </a:r>
            <a:r>
              <a:rPr lang="en-GB" sz="2600" dirty="0"/>
              <a:t>: those who continue to engage in meaningful activities (volunteering, pursuing hobbies, or contributing to their communities) experience a greater sense of fulfilment and satisfaction.</a:t>
            </a:r>
            <a:endParaRPr lang="en-CY" sz="2600" dirty="0"/>
          </a:p>
          <a:p>
            <a:r>
              <a:rPr lang="en-GB" sz="2600" b="1" dirty="0"/>
              <a:t>Adaptation to Change</a:t>
            </a:r>
            <a:r>
              <a:rPr lang="en-GB" sz="2600" dirty="0"/>
              <a:t>: those who are able to adapt to the changes associated with ageing (retirement, physical limitations, and the loss of loved ones) can find new sources of enjoyment and purpose in their lives.</a:t>
            </a:r>
            <a:endParaRPr lang="en-CY" sz="2600" dirty="0"/>
          </a:p>
          <a:p>
            <a:r>
              <a:rPr lang="en-GB" sz="2600" b="1" dirty="0"/>
              <a:t>Mental Health Support</a:t>
            </a:r>
            <a:r>
              <a:rPr lang="en-GB" sz="2600" dirty="0"/>
              <a:t>: Access to mental health services and support is crucial. Identifying and addressing mental health issues (e.g., depression, anxiety, and loneliness) can significantly improve their overall well-being.</a:t>
            </a:r>
            <a:endParaRPr lang="en-CY" sz="2600" dirty="0"/>
          </a:p>
          <a:p>
            <a:endParaRPr lang="en-GB" sz="2600" dirty="0"/>
          </a:p>
        </p:txBody>
      </p:sp>
      <p:sp>
        <p:nvSpPr>
          <p:cNvPr id="9" name="Title 8">
            <a:extLst>
              <a:ext uri="{FF2B5EF4-FFF2-40B4-BE49-F238E27FC236}">
                <a16:creationId xmlns:a16="http://schemas.microsoft.com/office/drawing/2014/main" id="{8E03C3D1-04A5-E879-C0F6-D2F4F53CA9D6}"/>
              </a:ext>
            </a:extLst>
          </p:cNvPr>
          <p:cNvSpPr>
            <a:spLocks noGrp="1"/>
          </p:cNvSpPr>
          <p:nvPr>
            <p:ph type="title"/>
          </p:nvPr>
        </p:nvSpPr>
        <p:spPr/>
        <p:txBody>
          <a:bodyPr/>
          <a:lstStyle/>
          <a:p>
            <a:endParaRPr lang="en-GB"/>
          </a:p>
        </p:txBody>
      </p:sp>
    </p:spTree>
    <p:extLst>
      <p:ext uri="{BB962C8B-B14F-4D97-AF65-F5344CB8AC3E}">
        <p14:creationId xmlns:p14="http://schemas.microsoft.com/office/powerpoint/2010/main" val="3404348931"/>
      </p:ext>
    </p:extLst>
  </p:cSld>
  <p:clrMapOvr>
    <a:masterClrMapping/>
  </p:clrMapOvr>
  <mc:AlternateContent xmlns:mc="http://schemas.openxmlformats.org/markup-compatibility/2006" xmlns:p14="http://schemas.microsoft.com/office/powerpoint/2010/main">
    <mc:Choice Requires="p14">
      <p:transition spd="slow" p14:dur="2000" advTm="2000"/>
    </mc:Choice>
    <mc:Fallback xmlns="">
      <p:transition spd="slow" advTm="2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20545</TotalTime>
  <Words>6041</Words>
  <Application>Microsoft Macintosh PowerPoint</Application>
  <PresentationFormat>Widescreen</PresentationFormat>
  <Paragraphs>339</Paragraphs>
  <Slides>41</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Times New Roman</vt:lpstr>
      <vt:lpstr>Office Theme</vt:lpstr>
      <vt:lpstr>Psychological Well-Being</vt:lpstr>
      <vt:lpstr>Learning Objectives</vt:lpstr>
      <vt:lpstr>Psychological Well-Being</vt:lpstr>
      <vt:lpstr>PowerPoint Presentation</vt:lpstr>
      <vt:lpstr>Key Components of Psychological Well-Being</vt:lpstr>
      <vt:lpstr>PowerPoint Presentation</vt:lpstr>
      <vt:lpstr>Psychological Well-Being in Older Adults</vt:lpstr>
      <vt:lpstr>Psychological Well-Being in Older Adults: Factors</vt:lpstr>
      <vt:lpstr>PowerPoint Presentation</vt:lpstr>
      <vt:lpstr>Ryff’s (1989) Psychological Well-Being Model</vt:lpstr>
      <vt:lpstr>Ryff’s Model – Key Dimensions</vt:lpstr>
      <vt:lpstr>PowerPoint Presentation</vt:lpstr>
      <vt:lpstr>PowerPoint Presentation</vt:lpstr>
      <vt:lpstr>Ryff’s Model – Cross-Sectional Studies</vt:lpstr>
      <vt:lpstr>Ryff’s Model – Cultural Context</vt:lpstr>
      <vt:lpstr>PowerPoint Presentation</vt:lpstr>
      <vt:lpstr>Critical Thinking Question</vt:lpstr>
      <vt:lpstr>Critical Thinking Question: Answer</vt:lpstr>
      <vt:lpstr>Ryff’s Model – Application to Sri Lanka</vt:lpstr>
      <vt:lpstr>PowerPoint Presentation</vt:lpstr>
      <vt:lpstr>Life Satisfaction</vt:lpstr>
      <vt:lpstr>PowerPoint Presentation</vt:lpstr>
      <vt:lpstr>PowerPoint Presentation</vt:lpstr>
      <vt:lpstr>Life Satisfaction Across Different Cultures</vt:lpstr>
      <vt:lpstr>PowerPoint Presentation</vt:lpstr>
      <vt:lpstr>Factors Influencing Life Satisfaction in Older Adults</vt:lpstr>
      <vt:lpstr>PowerPoint Presentation</vt:lpstr>
      <vt:lpstr>Critical Thinking Questions</vt:lpstr>
      <vt:lpstr>Positive and Negative Affect</vt:lpstr>
      <vt:lpstr>Positive and Negative Affect in Older Adults</vt:lpstr>
      <vt:lpstr>Quality of Life (QoL) and Psychological Well-Being</vt:lpstr>
      <vt:lpstr>QoL and Psychological Well-Being in Older Adults</vt:lpstr>
      <vt:lpstr>PowerPoint Presentation</vt:lpstr>
      <vt:lpstr>PowerPoint Presentation</vt:lpstr>
      <vt:lpstr>Critical Thinking Question</vt:lpstr>
      <vt:lpstr>Religiosity and Psychological Well-Being</vt:lpstr>
      <vt:lpstr>PowerPoint Presentation</vt:lpstr>
      <vt:lpstr>Bibliography – Further Reading</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Mousoulidou Marilena</cp:lastModifiedBy>
  <cp:revision>202</cp:revision>
  <dcterms:created xsi:type="dcterms:W3CDTF">2022-12-12T07:56:35Z</dcterms:created>
  <dcterms:modified xsi:type="dcterms:W3CDTF">2023-11-09T05:20:42Z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