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5"/>
  </p:notesMasterIdLst>
  <p:sldIdLst>
    <p:sldId id="256" r:id="rId2"/>
    <p:sldId id="257" r:id="rId3"/>
    <p:sldId id="372" r:id="rId4"/>
    <p:sldId id="370" r:id="rId5"/>
    <p:sldId id="374" r:id="rId6"/>
    <p:sldId id="376" r:id="rId7"/>
    <p:sldId id="378" r:id="rId8"/>
    <p:sldId id="379" r:id="rId9"/>
    <p:sldId id="382" r:id="rId10"/>
    <p:sldId id="380" r:id="rId11"/>
    <p:sldId id="420" r:id="rId12"/>
    <p:sldId id="381" r:id="rId13"/>
    <p:sldId id="383" r:id="rId14"/>
    <p:sldId id="384" r:id="rId15"/>
    <p:sldId id="385" r:id="rId16"/>
    <p:sldId id="386" r:id="rId17"/>
    <p:sldId id="387" r:id="rId18"/>
    <p:sldId id="388" r:id="rId19"/>
    <p:sldId id="389" r:id="rId20"/>
    <p:sldId id="390" r:id="rId21"/>
    <p:sldId id="421" r:id="rId22"/>
    <p:sldId id="391" r:id="rId23"/>
    <p:sldId id="394" r:id="rId24"/>
    <p:sldId id="396" r:id="rId25"/>
    <p:sldId id="392" r:id="rId26"/>
    <p:sldId id="408" r:id="rId27"/>
    <p:sldId id="409" r:id="rId28"/>
    <p:sldId id="410" r:id="rId29"/>
    <p:sldId id="395" r:id="rId30"/>
    <p:sldId id="422" r:id="rId31"/>
    <p:sldId id="397" r:id="rId32"/>
    <p:sldId id="399" r:id="rId33"/>
    <p:sldId id="401" r:id="rId34"/>
    <p:sldId id="407" r:id="rId35"/>
    <p:sldId id="412" r:id="rId36"/>
    <p:sldId id="414" r:id="rId37"/>
    <p:sldId id="415" r:id="rId38"/>
    <p:sldId id="418" r:id="rId39"/>
    <p:sldId id="419" r:id="rId40"/>
    <p:sldId id="423" r:id="rId41"/>
    <p:sldId id="339" r:id="rId42"/>
    <p:sldId id="424" r:id="rId43"/>
    <p:sldId id="315" r:id="rId44"/>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82592"/>
  </p:normalViewPr>
  <p:slideViewPr>
    <p:cSldViewPr snapToGrid="0">
      <p:cViewPr varScale="1">
        <p:scale>
          <a:sx n="87" d="100"/>
          <a:sy n="87" d="100"/>
        </p:scale>
        <p:origin x="1440" y="200"/>
      </p:cViewPr>
      <p:guideLst/>
    </p:cSldViewPr>
  </p:slideViewPr>
  <p:outlineViewPr>
    <p:cViewPr>
      <p:scale>
        <a:sx n="33" d="100"/>
        <a:sy n="33" d="100"/>
      </p:scale>
      <p:origin x="0" y="-41968"/>
    </p:cViewPr>
  </p:outlin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61248E-EF3A-F646-A58C-9AE6F2FD4524}" type="datetimeFigureOut">
              <a:rPr lang="en-GB" smtClean="0"/>
              <a:t>08/11/2023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054EF4-7D90-9549-9545-B98BE5BE8DF2}" type="slidenum">
              <a:rPr lang="en-GB" smtClean="0"/>
              <a:t>‹#›</a:t>
            </a:fld>
            <a:endParaRPr lang="en-GB"/>
          </a:p>
        </p:txBody>
      </p:sp>
    </p:spTree>
    <p:extLst>
      <p:ext uri="{BB962C8B-B14F-4D97-AF65-F5344CB8AC3E}">
        <p14:creationId xmlns:p14="http://schemas.microsoft.com/office/powerpoint/2010/main" val="2091733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this lecture of the psychology of ageing module we will discuss the typical changes with age. Also called normal ageing</a:t>
            </a:r>
          </a:p>
        </p:txBody>
      </p:sp>
      <p:sp>
        <p:nvSpPr>
          <p:cNvPr id="4" name="Slide Number Placeholder 3"/>
          <p:cNvSpPr>
            <a:spLocks noGrp="1"/>
          </p:cNvSpPr>
          <p:nvPr>
            <p:ph type="sldNum" sz="quarter" idx="5"/>
          </p:nvPr>
        </p:nvSpPr>
        <p:spPr/>
        <p:txBody>
          <a:bodyPr/>
          <a:lstStyle/>
          <a:p>
            <a:fld id="{C8054EF4-7D90-9549-9545-B98BE5BE8DF2}" type="slidenum">
              <a:rPr lang="en-GB" smtClean="0"/>
              <a:t>1</a:t>
            </a:fld>
            <a:endParaRPr lang="en-GB"/>
          </a:p>
        </p:txBody>
      </p:sp>
    </p:spTree>
    <p:extLst>
      <p:ext uri="{BB962C8B-B14F-4D97-AF65-F5344CB8AC3E}">
        <p14:creationId xmlns:p14="http://schemas.microsoft.com/office/powerpoint/2010/main" val="35825773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Overall Health Maintenance for slowing down the physical changes. These are</a:t>
            </a:r>
            <a:r>
              <a:rPr lang="en-CY" dirty="0"/>
              <a:t>: </a:t>
            </a:r>
            <a:r>
              <a:rPr lang="en-GB" dirty="0"/>
              <a:t>Engaging in </a:t>
            </a:r>
            <a:r>
              <a:rPr lang="en-GB" b="1" dirty="0"/>
              <a:t>regular exercise and physical activity </a:t>
            </a:r>
            <a:r>
              <a:rPr lang="en-GB" dirty="0"/>
              <a:t>which helps maintain strength, flexibility, cardiovascular health, and overall well-being in late adulthood.</a:t>
            </a:r>
            <a:r>
              <a:rPr lang="en-CY" dirty="0"/>
              <a:t> </a:t>
            </a:r>
            <a:r>
              <a:rPr lang="en-GB" b="1" dirty="0"/>
              <a:t>Consuming a balanced and nutritious diet </a:t>
            </a:r>
            <a:r>
              <a:rPr lang="en-GB" dirty="0"/>
              <a:t>rich in vitamins, minerals, and antioxidants which supports physical health, cognitive function, and overall vitality. Also regular medical check-ups, preventive screenings, and discussions with healthcare professionals are crucial for early detection and management of age-related health conditions. And lastly, </a:t>
            </a:r>
            <a:r>
              <a:rPr lang="en-GB" sz="1800" dirty="0">
                <a:solidFill>
                  <a:srgbClr val="343541"/>
                </a:solidFill>
                <a:effectLst/>
                <a:latin typeface="Segoe UI" panose="020B0502040204020203" pitchFamily="34" charset="0"/>
                <a:ea typeface="Calibri" panose="020F0502020204030204" pitchFamily="34" charset="0"/>
              </a:rPr>
              <a:t>Getting sufficient sleep is essential for overall health and well-being. Older adults should aim for 7-9 hours of quality sleep per night. </a:t>
            </a: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10</a:t>
            </a:fld>
            <a:endParaRPr lang="en-GB"/>
          </a:p>
        </p:txBody>
      </p:sp>
    </p:spTree>
    <p:extLst>
      <p:ext uri="{BB962C8B-B14F-4D97-AF65-F5344CB8AC3E}">
        <p14:creationId xmlns:p14="http://schemas.microsoft.com/office/powerpoint/2010/main" val="36059084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about this situation</a:t>
            </a:r>
          </a:p>
          <a:p>
            <a:r>
              <a:rPr lang="en-GB" dirty="0"/>
              <a:t>Imagine that your eyesight is failing and you find it difficult to drive.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Spend 5 minutes answering these questions:</a:t>
            </a:r>
          </a:p>
          <a:p>
            <a:r>
              <a:rPr lang="en-GB" dirty="0"/>
              <a:t>How would you go shopping and get to the other places you usually go? </a:t>
            </a:r>
          </a:p>
          <a:p>
            <a:r>
              <a:rPr lang="en-GB" dirty="0"/>
              <a:t>What changes would you need to make in your lifestyle? </a:t>
            </a: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11</a:t>
            </a:fld>
            <a:endParaRPr lang="en-GB"/>
          </a:p>
        </p:txBody>
      </p:sp>
    </p:spTree>
    <p:extLst>
      <p:ext uri="{BB962C8B-B14F-4D97-AF65-F5344CB8AC3E}">
        <p14:creationId xmlns:p14="http://schemas.microsoft.com/office/powerpoint/2010/main" val="31030143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Lets now move to the cognitive changes in late adulthood.</a:t>
            </a:r>
          </a:p>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Late adulthood is a stage of life characterized by various cognitive changes.</a:t>
            </a: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Understanding these cognitive changes is crucial for comprehending the aging process and promoting cognitive well-being. </a:t>
            </a:r>
          </a:p>
          <a:p>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Processing speed</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or the ability to quickly perceive and respond to information, tends to decline in late adulthood. Older adults may take longer to complete tasks that require rapid mental processing, such as decision-making and reaction time. However, expertise gained through life experiences can compensate for this decline in certain situations.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12</a:t>
            </a:fld>
            <a:endParaRPr lang="en-GB"/>
          </a:p>
        </p:txBody>
      </p:sp>
    </p:spTree>
    <p:extLst>
      <p:ext uri="{BB962C8B-B14F-4D97-AF65-F5344CB8AC3E}">
        <p14:creationId xmlns:p14="http://schemas.microsoft.com/office/powerpoint/2010/main" val="42833759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Older adults may experience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Attentional Control Challenges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They might face difficulties with maintaining focused attention and filtering out distractions.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Divided attention tasks, which involve paying attention to multiple stimuli simultaneously, may become more challenging.</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However, focused attention on relevant information can still be maintained, particularly when the task is meaningful and engaging.</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13</a:t>
            </a:fld>
            <a:endParaRPr lang="en-GB"/>
          </a:p>
        </p:txBody>
      </p:sp>
    </p:spTree>
    <p:extLst>
      <p:ext uri="{BB962C8B-B14F-4D97-AF65-F5344CB8AC3E}">
        <p14:creationId xmlns:p14="http://schemas.microsoft.com/office/powerpoint/2010/main" val="24580419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Regarding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Language</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while general language skills and vocabulary tend to remain stable, some specific language functions may decline.</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Older adults may experience word retrieval difficulties, such as tip-of-the-tongue phenomenon, where they have trouble recalling a specific word.</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However, language comprehension and overall communication abilities are generally well-maintained.</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14</a:t>
            </a:fld>
            <a:endParaRPr lang="en-GB"/>
          </a:p>
        </p:txBody>
      </p:sp>
    </p:spTree>
    <p:extLst>
      <p:ext uri="{BB962C8B-B14F-4D97-AF65-F5344CB8AC3E}">
        <p14:creationId xmlns:p14="http://schemas.microsoft.com/office/powerpoint/2010/main" val="9106790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Before looking at </a:t>
            </a:r>
            <a:r>
              <a:rPr lang="en-GB" b="1" dirty="0"/>
              <a:t>intelligence</a:t>
            </a:r>
            <a:r>
              <a:rPr lang="en-GB" dirty="0"/>
              <a:t> it is important to see the difference between fluid and crystallised intelligence.</a:t>
            </a:r>
          </a:p>
          <a:p>
            <a:r>
              <a:rPr lang="en-GB" sz="1200" dirty="0">
                <a:effectLst/>
                <a:latin typeface="Calibri" panose="020F0502020204030204" pitchFamily="34" charset="0"/>
                <a:ea typeface="Calibri" panose="020F0502020204030204" pitchFamily="34" charset="0"/>
                <a:cs typeface="Times New Roman" panose="02020603050405020304" pitchFamily="18" charset="0"/>
              </a:rPr>
              <a:t>Fluid intelligence refers to the ability to think abstractly, solve problems, and adapt to new situations.</a:t>
            </a:r>
            <a:r>
              <a:rPr lang="en-CY" sz="1000" dirty="0">
                <a:effectLst/>
              </a:rPr>
              <a:t> </a:t>
            </a:r>
            <a:endParaRPr lang="en-GB" sz="1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Crystallized intelligence on the other hand refers to the accumulation of knowledge, skills, and expertise acquired through learning and experience.</a:t>
            </a:r>
          </a:p>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With regards to changes in late adulthood Fluid Intelligence may decline.</a:t>
            </a:r>
            <a:r>
              <a:rPr lang="en-CY" sz="12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Older adults may have more difficulty with novel problem-solving tasks compared to tasks that rely on acquired knowledge and experience. This suggests that crystallized intelligence stays intact.</a:t>
            </a: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15</a:t>
            </a:fld>
            <a:endParaRPr lang="en-GB"/>
          </a:p>
        </p:txBody>
      </p:sp>
    </p:spTree>
    <p:extLst>
      <p:ext uri="{BB962C8B-B14F-4D97-AF65-F5344CB8AC3E}">
        <p14:creationId xmlns:p14="http://schemas.microsoft.com/office/powerpoint/2010/main" val="34097324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Working memory</a:t>
            </a:r>
            <a:r>
              <a:rPr lang="en-GB" dirty="0"/>
              <a:t>, which involves temporarily holding and manipulating information, may show some decline in late adulthood.</a:t>
            </a:r>
            <a:endParaRPr lang="en-CY" dirty="0"/>
          </a:p>
          <a:p>
            <a:r>
              <a:rPr lang="en-GB" dirty="0"/>
              <a:t>Older adults may experience challenges in tasks that require multitasking, mental calculations, and holding information in mind while performing other activities.</a:t>
            </a:r>
            <a:endParaRPr lang="en-CY" dirty="0"/>
          </a:p>
          <a:p>
            <a:r>
              <a:rPr lang="en-GB" dirty="0"/>
              <a:t>However, strategies such as using external aids or chunking information can help mitigate these difficulties.</a:t>
            </a:r>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16</a:t>
            </a:fld>
            <a:endParaRPr lang="en-GB"/>
          </a:p>
        </p:txBody>
      </p:sp>
    </p:spTree>
    <p:extLst>
      <p:ext uri="{BB962C8B-B14F-4D97-AF65-F5344CB8AC3E}">
        <p14:creationId xmlns:p14="http://schemas.microsoft.com/office/powerpoint/2010/main" val="8432683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is also </a:t>
            </a: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decline</a:t>
            </a:r>
            <a:r>
              <a:rPr lang="en-GB" dirty="0"/>
              <a:t> in </a:t>
            </a:r>
            <a:r>
              <a:rPr lang="en-GB" b="1" dirty="0"/>
              <a:t>episodic memory </a:t>
            </a:r>
            <a:r>
              <a:rPr lang="en-GB" dirty="0"/>
              <a:t>which is </a:t>
            </a: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the ability to remember specific events and personal experiences.</a:t>
            </a:r>
          </a:p>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Older adults may have difficulty recalling recent events or details, while long-term memories from earlier in life tend to be relatively well-preserved.</a:t>
            </a: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Strategies such as using mnemonic devices, repetition, and retrieval practice can aid memory performance</a:t>
            </a:r>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17</a:t>
            </a:fld>
            <a:endParaRPr lang="en-GB"/>
          </a:p>
        </p:txBody>
      </p:sp>
    </p:spTree>
    <p:extLst>
      <p:ext uri="{BB962C8B-B14F-4D97-AF65-F5344CB8AC3E}">
        <p14:creationId xmlns:p14="http://schemas.microsoft.com/office/powerpoint/2010/main" val="34102599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While certain cognitive abilities may decline, late adulthood is also characterized by increased wisdom and expertise.</a:t>
            </a:r>
            <a:endParaRPr lang="en-CY" dirty="0"/>
          </a:p>
          <a:p>
            <a:r>
              <a:rPr lang="en-GB" dirty="0"/>
              <a:t>Older adults often possess a wealth of knowledge and experience, enabling them to make wise judgments and offer valuable insights.</a:t>
            </a:r>
            <a:endParaRPr lang="en-CY" dirty="0"/>
          </a:p>
          <a:p>
            <a:r>
              <a:rPr lang="en-GB" dirty="0"/>
              <a:t>Wisdom encompasses emotional intelligence, perspective-taking, and the ability to see the bigger picture.</a:t>
            </a:r>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18</a:t>
            </a:fld>
            <a:endParaRPr lang="en-GB"/>
          </a:p>
        </p:txBody>
      </p:sp>
    </p:spTree>
    <p:extLst>
      <p:ext uri="{BB962C8B-B14F-4D97-AF65-F5344CB8AC3E}">
        <p14:creationId xmlns:p14="http://schemas.microsoft.com/office/powerpoint/2010/main" val="13023305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19</a:t>
            </a:fld>
            <a:endParaRPr lang="en-GB"/>
          </a:p>
        </p:txBody>
      </p:sp>
    </p:spTree>
    <p:extLst>
      <p:ext uri="{BB962C8B-B14F-4D97-AF65-F5344CB8AC3E}">
        <p14:creationId xmlns:p14="http://schemas.microsoft.com/office/powerpoint/2010/main" val="2537411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a:t>
            </a:fld>
            <a:endParaRPr lang="en-GB"/>
          </a:p>
        </p:txBody>
      </p:sp>
    </p:spTree>
    <p:extLst>
      <p:ext uri="{BB962C8B-B14F-4D97-AF65-F5344CB8AC3E}">
        <p14:creationId xmlns:p14="http://schemas.microsoft.com/office/powerpoint/2010/main" val="1389276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343541"/>
                </a:solidFill>
                <a:effectLst/>
                <a:latin typeface="Segoe UI" panose="020B0502040204020203" pitchFamily="34" charset="0"/>
                <a:ea typeface="Calibri" panose="020F0502020204030204" pitchFamily="34" charset="0"/>
              </a:rPr>
              <a:t>Mental or cognitive stimulation which will be discussed in a later stage of this module is vital for cognitive health in late adulthood. Cognitive stimulation involves keeping the mind active and engaged. Activities such as puzzles, reading, learning new skills, or engaging in intellectual pursuits can help stimulate the brain and maintain cognitive function.</a:t>
            </a:r>
            <a:r>
              <a:rPr lang="en-CY" dirty="0">
                <a:effectLst/>
              </a:rPr>
              <a:t> </a:t>
            </a:r>
          </a:p>
          <a:p>
            <a:r>
              <a:rPr lang="en-GB" dirty="0"/>
              <a:t>A healthy lifestyle, with regular physical exercise, a balanced diet, and adequate sleep is also helpful.</a:t>
            </a:r>
            <a:endParaRPr lang="en-CY" dirty="0"/>
          </a:p>
          <a:p>
            <a:r>
              <a:rPr lang="en-GB" dirty="0"/>
              <a:t>Also helpful are staying socially active and maintaining meaningful social connections, managing stress through relaxation techniques and mindfulness and engaging in</a:t>
            </a:r>
            <a:r>
              <a:rPr lang="en-CY" dirty="0"/>
              <a:t> </a:t>
            </a:r>
            <a:r>
              <a:rPr lang="en-GB" dirty="0"/>
              <a:t>cognitive training programs and brain exercises designed to improve cognitive functioning.</a:t>
            </a:r>
            <a:endParaRPr lang="en-CY"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20</a:t>
            </a:fld>
            <a:endParaRPr lang="en-GB"/>
          </a:p>
        </p:txBody>
      </p:sp>
    </p:spTree>
    <p:extLst>
      <p:ext uri="{BB962C8B-B14F-4D97-AF65-F5344CB8AC3E}">
        <p14:creationId xmlns:p14="http://schemas.microsoft.com/office/powerpoint/2010/main" val="24180136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the next 10 minutes try to answer the following question: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What life circumstances might emphasise respect for wisdom and help older adults to maintain cognitive abilities? </a:t>
            </a:r>
          </a:p>
          <a:p>
            <a:endParaRPr lang="en-GB" dirty="0"/>
          </a:p>
          <a:p>
            <a:r>
              <a:rPr lang="en-GB" dirty="0"/>
              <a:t>ANSWER</a:t>
            </a:r>
          </a:p>
          <a:p>
            <a:r>
              <a:rPr lang="en-GB" dirty="0"/>
              <a:t>Respect and inclusion</a:t>
            </a:r>
          </a:p>
          <a:p>
            <a:r>
              <a:rPr lang="en-GB" dirty="0"/>
              <a:t>Social engagement</a:t>
            </a:r>
          </a:p>
          <a:p>
            <a:r>
              <a:rPr lang="en-GB" dirty="0"/>
              <a:t>Financial security</a:t>
            </a:r>
          </a:p>
          <a:p>
            <a:r>
              <a:rPr lang="en-GB" dirty="0"/>
              <a:t>Social support</a:t>
            </a:r>
          </a:p>
          <a:p>
            <a:r>
              <a:rPr lang="en-GB" b="0" i="0" u="none" strike="noStrike" dirty="0">
                <a:solidFill>
                  <a:srgbClr val="374151"/>
                </a:solidFill>
                <a:effectLst/>
                <a:latin typeface="Söhne"/>
              </a:rPr>
              <a:t>Overall, creating a supportive and inclusive environment that values older adults, promotes cognitive stimulation, and prioritizes physical and emotional well-being can help emphasize respect for wisdom and support cognitive abilities as people age.</a:t>
            </a:r>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21</a:t>
            </a:fld>
            <a:endParaRPr lang="en-GB"/>
          </a:p>
        </p:txBody>
      </p:sp>
    </p:spTree>
    <p:extLst>
      <p:ext uri="{BB962C8B-B14F-4D97-AF65-F5344CB8AC3E}">
        <p14:creationId xmlns:p14="http://schemas.microsoft.com/office/powerpoint/2010/main" val="28189938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As individuals transition into the later stages of life there are also significant social changes. </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first big change involves social roles and responsibilities. These role changes can have a profound effect on individuals' social interactions and their sense of identity and purpose.</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Retirement</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is a major social role change in late adulthood. It represents a transition period in late adulthood, where individuals move from a structured work life to a more flexible and leisure-oriented lifestyle.</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This transition can be both exciting and challenging, requiring adjustment and adaptation to a new daily routine and sense of purpose.</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Retirement often involves a shift in financial circumstances, as individuals transition from earning a regular income to relying on retirement savings, pensions, or government benefits.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Financial considerations can impact individuals' lifestyle choices, access to resources, and overall financial security, which may require careful planning and adjustment.</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Retirement can have a significant impact on individuals' psychological well-being.</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Some individuals experience a sense of loss or lack of identity when retiring, as work often plays a central role in one's self-concept and daily routine.</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Others may feel a sense of relief, freedom, and the opportunity for self-discovery and pursuing new interests and passions.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Retirement can also impact individuals' physical health. Some individuals will have more time and flexibility to engage in healthy lifestyle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behaviors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such as exercise, proper nutrition, and stress management. For others the loss of work-related physical activity and social interaction can impact individuals' overall health and increase the risk of sedentary behaviour or isolation.</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Lastly, r</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etirement</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often leads to a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reevaluation</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of how individuals spend their time and engage in leisure activities. Older adults may have more opportunities for pursuing hobbies, travel, volunteering, and engaging in recreational pursuits.</a:t>
            </a:r>
            <a:endParaRPr lang="en-GB"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22</a:t>
            </a:fld>
            <a:endParaRPr lang="en-GB"/>
          </a:p>
        </p:txBody>
      </p:sp>
    </p:spTree>
    <p:extLst>
      <p:ext uri="{BB962C8B-B14F-4D97-AF65-F5344CB8AC3E}">
        <p14:creationId xmlns:p14="http://schemas.microsoft.com/office/powerpoint/2010/main" val="27832515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4000" dirty="0"/>
              <a:t>Another social Role &amp; Responsibility change is </a:t>
            </a:r>
            <a:r>
              <a:rPr lang="en-GB" sz="4000" b="1" dirty="0"/>
              <a:t>Grandparenthood</a:t>
            </a:r>
            <a:endParaRPr lang="en-CY" sz="4000" b="1" dirty="0"/>
          </a:p>
          <a:p>
            <a:r>
              <a:rPr lang="en-GB" sz="4000" dirty="0"/>
              <a:t>Late adulthood often coincides with the role of grandparenthood, as individuals become grandparents to their children's children.</a:t>
            </a:r>
            <a:endParaRPr lang="en-CY" sz="4000" dirty="0"/>
          </a:p>
          <a:p>
            <a:r>
              <a:rPr lang="en-GB" sz="4000" dirty="0"/>
              <a:t>Grandparenthood can bring joy, </a:t>
            </a:r>
            <a:r>
              <a:rPr lang="en-GB" sz="4000" dirty="0" err="1"/>
              <a:t>fulfillment</a:t>
            </a:r>
            <a:r>
              <a:rPr lang="en-GB" sz="4000" dirty="0"/>
              <a:t>, and an opportunity for intergenerational bonding and support.</a:t>
            </a:r>
          </a:p>
          <a:p>
            <a:r>
              <a:rPr lang="en-GB" sz="4000" dirty="0"/>
              <a:t>Late adulthood may also involve the role of being a </a:t>
            </a:r>
            <a:r>
              <a:rPr lang="en-GB" sz="4000" b="1" dirty="0"/>
              <a:t>caregiver</a:t>
            </a:r>
            <a:r>
              <a:rPr lang="en-GB" sz="4000" dirty="0"/>
              <a:t>, particularly for aging parents or spouse.</a:t>
            </a:r>
            <a:endParaRPr lang="en-CY" sz="4000" dirty="0"/>
          </a:p>
          <a:p>
            <a:r>
              <a:rPr lang="en-GB" sz="4000" dirty="0"/>
              <a:t>Older adults may take on caregiving responsibilities, providing physical, emotional, or financial support to loved ones.</a:t>
            </a:r>
          </a:p>
          <a:p>
            <a:endParaRPr lang="en-CY" sz="40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23</a:t>
            </a:fld>
            <a:endParaRPr lang="en-GB"/>
          </a:p>
        </p:txBody>
      </p:sp>
    </p:spTree>
    <p:extLst>
      <p:ext uri="{BB962C8B-B14F-4D97-AF65-F5344CB8AC3E}">
        <p14:creationId xmlns:p14="http://schemas.microsoft.com/office/powerpoint/2010/main" val="26928237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Late adulthood may involve </a:t>
            </a:r>
            <a:r>
              <a:rPr lang="en-GB" b="1" dirty="0"/>
              <a:t>role reversals</a:t>
            </a:r>
            <a:r>
              <a:rPr lang="en-GB" dirty="0"/>
              <a:t>, as older adults may find themselves depending on their children or younger generations for support and assistance.</a:t>
            </a:r>
            <a:endParaRPr lang="en-CY" dirty="0"/>
          </a:p>
          <a:p>
            <a:r>
              <a:rPr lang="en-GB" dirty="0"/>
              <a:t>Adjusting to the shift from being a caregiver to being in a position of receiving care can be a significant social change.</a:t>
            </a:r>
          </a:p>
          <a:p>
            <a:r>
              <a:rPr lang="en-GB" dirty="0"/>
              <a:t>Late adulthood also provides an opportunity for individuals to </a:t>
            </a:r>
            <a:r>
              <a:rPr lang="en-GB" b="1" dirty="0"/>
              <a:t>redefine their identity and purpose </a:t>
            </a:r>
            <a:r>
              <a:rPr lang="en-GB" dirty="0"/>
              <a:t>beyond traditional social roles.</a:t>
            </a:r>
            <a:endParaRPr lang="en-CY" dirty="0"/>
          </a:p>
          <a:p>
            <a:r>
              <a:rPr lang="en-GB" dirty="0"/>
              <a:t>Older adults may explore new hobbies, interests, and personal goals to maintain a sense of identity and vitality.</a:t>
            </a:r>
            <a:endParaRPr lang="en-CY" dirty="0"/>
          </a:p>
          <a:p>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24</a:t>
            </a:fld>
            <a:endParaRPr lang="en-GB"/>
          </a:p>
        </p:txBody>
      </p:sp>
    </p:spTree>
    <p:extLst>
      <p:ext uri="{BB962C8B-B14F-4D97-AF65-F5344CB8AC3E}">
        <p14:creationId xmlns:p14="http://schemas.microsoft.com/office/powerpoint/2010/main" val="28525659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Social engagement also changes. Social engagement refers to the extent of an individual's participation in social activities and interactions.</a:t>
            </a: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Older adults may experience changes in their level of social engagement, influenced by factors such as health, mobility, and personal preferences.</a:t>
            </a: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25</a:t>
            </a:fld>
            <a:endParaRPr lang="en-GB"/>
          </a:p>
        </p:txBody>
      </p:sp>
    </p:spTree>
    <p:extLst>
      <p:ext uri="{BB962C8B-B14F-4D97-AF65-F5344CB8AC3E}">
        <p14:creationId xmlns:p14="http://schemas.microsoft.com/office/powerpoint/2010/main" val="23295983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Late adulthood often involves </a:t>
            </a:r>
            <a:r>
              <a:rPr lang="en-GB" b="1" dirty="0"/>
              <a:t>changes in social networks</a:t>
            </a:r>
            <a:r>
              <a:rPr lang="en-GB" dirty="0"/>
              <a:t>, as individuals may experience the loss of friends, widowhood, relocation, or changes in social connections.</a:t>
            </a:r>
            <a:endParaRPr lang="en-CY" dirty="0"/>
          </a:p>
          <a:p>
            <a:r>
              <a:rPr lang="en-GB" dirty="0"/>
              <a:t>Older adults may need to actively seek new social opportunities to maintain a robust and supportive social network.</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Social networks may become smaller in size but more focused on quality and intimacy rather than quantity.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26</a:t>
            </a:fld>
            <a:endParaRPr lang="en-GB"/>
          </a:p>
        </p:txBody>
      </p:sp>
    </p:spTree>
    <p:extLst>
      <p:ext uri="{BB962C8B-B14F-4D97-AF65-F5344CB8AC3E}">
        <p14:creationId xmlns:p14="http://schemas.microsoft.com/office/powerpoint/2010/main" val="11099219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There are also Shifts in friendships and social relationships.</a:t>
            </a:r>
          </a:p>
          <a:p>
            <a:r>
              <a:rPr lang="en-GB" sz="4000" dirty="0"/>
              <a:t>Friends play a crucial role in providing emotional support, companionship, and a sense of belonging in late adulthood. They serve as confidants, offering understanding, empathy, and a source of social interaction that contributes to overall well-being.</a:t>
            </a:r>
          </a:p>
          <a:p>
            <a:r>
              <a:rPr lang="en-GB" sz="7200" dirty="0"/>
              <a:t>Friendships in late adulthood tend to be characterized by stability and longevity. Many friendships have been developed over a lifetime and have stood the test of time, providing a sense of continuity and familiarity.</a:t>
            </a: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Supportive friendships become particularly important in late adulthood, as individuals may face various life challenges such as health issues, loss of loved ones, or transitions. Friends provide emotional support, practical assistance, and a listening ear, helping individuals navigate these changes and enhance their resilience.</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8054EF4-7D90-9549-9545-B98BE5BE8DF2}" type="slidenum">
              <a:rPr lang="en-GB" smtClean="0"/>
              <a:t>27</a:t>
            </a:fld>
            <a:endParaRPr lang="en-GB"/>
          </a:p>
        </p:txBody>
      </p:sp>
    </p:spTree>
    <p:extLst>
      <p:ext uri="{BB962C8B-B14F-4D97-AF65-F5344CB8AC3E}">
        <p14:creationId xmlns:p14="http://schemas.microsoft.com/office/powerpoint/2010/main" val="19468111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Widowhood is a significant life event that brings about profound social changes for individuals in late adulthood.</a:t>
            </a:r>
            <a:r>
              <a:rPr lang="en-CY" sz="2800" dirty="0">
                <a:effectLst/>
              </a:rPr>
              <a:t> </a:t>
            </a:r>
          </a:p>
          <a:p>
            <a:r>
              <a:rPr lang="en-GB" sz="9600" dirty="0"/>
              <a:t>Widowhood involves the loss of a spouse or life partner, resulting in the absence of a long-standing and intimate relationship.</a:t>
            </a:r>
            <a:endParaRPr lang="en-CY" sz="9600" dirty="0"/>
          </a:p>
          <a:p>
            <a:r>
              <a:rPr lang="en-GB" sz="9600" dirty="0"/>
              <a:t>The loss of companionship, emotional support, and shared experiences can significantly impact an individual's social life.</a:t>
            </a:r>
          </a:p>
          <a:p>
            <a:r>
              <a:rPr lang="en-GB" sz="9600" dirty="0"/>
              <a:t>Widowhood often brings about intense emotions, including grief, loneliness, and sadness. These emotional experiences can influence an individual's social interactions and may lead to changes in their engagement with others.</a:t>
            </a:r>
            <a:endParaRPr lang="en-CY" sz="9600" dirty="0"/>
          </a:p>
          <a:p>
            <a:r>
              <a:rPr lang="en-GB" sz="9600" dirty="0"/>
              <a:t>Widowhood highlights the importance of social support networks in late adulthood. Friends, family, and community resources become crucial sources of emotional support, companionship, and practical assistance during this challenging time.</a:t>
            </a:r>
          </a:p>
          <a:p>
            <a:r>
              <a:rPr lang="en-GB" sz="9600" kern="100" dirty="0">
                <a:effectLst/>
                <a:latin typeface="Calibri" panose="020F0502020204030204" pitchFamily="34" charset="0"/>
                <a:ea typeface="Calibri" panose="020F0502020204030204" pitchFamily="34" charset="0"/>
                <a:cs typeface="Times New Roman" panose="02020603050405020304" pitchFamily="18" charset="0"/>
              </a:rPr>
              <a:t>Widowhood may lead to shifts in social roles and identity. Individuals may need to adjust their self-perception and redefine themselves outside of the context of a marital relationship.</a:t>
            </a:r>
          </a:p>
          <a:p>
            <a:r>
              <a:rPr lang="en-GB" sz="9600" kern="100" dirty="0">
                <a:effectLst/>
                <a:latin typeface="Calibri" panose="020F0502020204030204" pitchFamily="34" charset="0"/>
                <a:ea typeface="Calibri" panose="020F0502020204030204" pitchFamily="34" charset="0"/>
                <a:cs typeface="Times New Roman" panose="02020603050405020304" pitchFamily="18" charset="0"/>
              </a:rPr>
              <a:t>Widowhood can increase the risk of social isolation and feelings of loneliness. The loss of a spouse often results in a smaller social network and reduced social engagements, which can contribute to feelings of loneliness and isolation.</a:t>
            </a:r>
            <a:endParaRPr lang="en-CY" sz="9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CY" sz="9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CY" sz="9600" dirty="0"/>
          </a:p>
          <a:p>
            <a:endParaRPr lang="en-GB" sz="96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7200" dirty="0"/>
          </a:p>
          <a:p>
            <a:endParaRPr lang="en-CY" sz="4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28</a:t>
            </a:fld>
            <a:endParaRPr lang="en-GB"/>
          </a:p>
        </p:txBody>
      </p:sp>
    </p:spTree>
    <p:extLst>
      <p:ext uri="{BB962C8B-B14F-4D97-AF65-F5344CB8AC3E}">
        <p14:creationId xmlns:p14="http://schemas.microsoft.com/office/powerpoint/2010/main" val="28379139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Another social change is </a:t>
            </a:r>
            <a:r>
              <a:rPr lang="en-GB" b="1" dirty="0"/>
              <a:t>where</a:t>
            </a:r>
            <a:r>
              <a:rPr lang="en-GB" dirty="0"/>
              <a:t> the person is ageing</a:t>
            </a:r>
            <a:endParaRPr lang="en-CY" dirty="0"/>
          </a:p>
          <a:p>
            <a:r>
              <a:rPr lang="en-GB" dirty="0"/>
              <a:t>Aging in place refers to the older adults that remain in their own homes and communities as they age. However  some individuals may require </a:t>
            </a:r>
            <a:r>
              <a:rPr lang="en-GB" b="1" dirty="0"/>
              <a:t>institutionalisation</a:t>
            </a:r>
            <a:r>
              <a:rPr lang="en-GB" dirty="0"/>
              <a:t> in nursing homes or assisted living facilities, which brings its own set of social adjustments and challenges.</a:t>
            </a:r>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29</a:t>
            </a:fld>
            <a:endParaRPr lang="en-GB"/>
          </a:p>
        </p:txBody>
      </p:sp>
    </p:spTree>
    <p:extLst>
      <p:ext uri="{BB962C8B-B14F-4D97-AF65-F5344CB8AC3E}">
        <p14:creationId xmlns:p14="http://schemas.microsoft.com/office/powerpoint/2010/main" val="18175489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late adulthood, individuals undergo various changes as part of the natural ageing process. </a:t>
            </a:r>
          </a:p>
          <a:p>
            <a:r>
              <a:rPr lang="en-GB" dirty="0"/>
              <a:t>There are four main categories of changes that will be discussed in this lecture. These are:</a:t>
            </a:r>
          </a:p>
          <a:p>
            <a:pPr marL="914400" lvl="1" indent="-457200">
              <a:buFont typeface="+mj-lt"/>
              <a:buAutoNum type="arabicPeriod"/>
            </a:pPr>
            <a:r>
              <a:rPr lang="en-GB" dirty="0"/>
              <a:t>Physical changes,</a:t>
            </a:r>
          </a:p>
          <a:p>
            <a:pPr marL="914400" lvl="1" indent="-457200">
              <a:buFont typeface="+mj-lt"/>
              <a:buAutoNum type="arabicPeriod"/>
            </a:pPr>
            <a:r>
              <a:rPr lang="en-GB" dirty="0"/>
              <a:t>Cognitive changes,</a:t>
            </a:r>
          </a:p>
          <a:p>
            <a:pPr marL="914400" lvl="1" indent="-457200">
              <a:buFont typeface="+mj-lt"/>
              <a:buAutoNum type="arabicPeriod"/>
            </a:pPr>
            <a:r>
              <a:rPr lang="en-GB" dirty="0"/>
              <a:t>Socioemotional changes, and</a:t>
            </a:r>
          </a:p>
          <a:p>
            <a:pPr marL="914400" lvl="1" indent="-457200">
              <a:buFont typeface="+mj-lt"/>
              <a:buAutoNum type="arabicPeriod"/>
            </a:pPr>
            <a:r>
              <a:rPr lang="en-GB" dirty="0"/>
              <a:t>Personality changes</a:t>
            </a:r>
          </a:p>
          <a:p>
            <a:endParaRPr lang="en-GB" dirty="0"/>
          </a:p>
          <a:p>
            <a:endParaRPr lang="en-GB" dirty="0"/>
          </a:p>
          <a:p>
            <a:r>
              <a:rPr lang="en-GB" dirty="0"/>
              <a:t>Note that while common, these changes can vary among individuals.</a:t>
            </a: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a:t>
            </a:fld>
            <a:endParaRPr lang="en-GB"/>
          </a:p>
        </p:txBody>
      </p:sp>
    </p:spTree>
    <p:extLst>
      <p:ext uri="{BB962C8B-B14F-4D97-AF65-F5344CB8AC3E}">
        <p14:creationId xmlns:p14="http://schemas.microsoft.com/office/powerpoint/2010/main" val="31702853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Divide into small groups and discuss with classmates the retirement patterns of your older relatives and friends. </a:t>
            </a:r>
          </a:p>
          <a:p>
            <a:r>
              <a:rPr lang="en-GB" dirty="0"/>
              <a:t>In what ways have finances and health affected their retirement decisions? </a:t>
            </a:r>
          </a:p>
          <a:p>
            <a:r>
              <a:rPr lang="en-GB" dirty="0"/>
              <a:t>What other factors have influenced their choices? </a:t>
            </a:r>
          </a:p>
          <a:p>
            <a:r>
              <a:rPr lang="en-GB" dirty="0"/>
              <a:t>Spend 5 minutes for this exercise</a:t>
            </a: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30</a:t>
            </a:fld>
            <a:endParaRPr lang="en-GB"/>
          </a:p>
        </p:txBody>
      </p:sp>
    </p:spTree>
    <p:extLst>
      <p:ext uri="{BB962C8B-B14F-4D97-AF65-F5344CB8AC3E}">
        <p14:creationId xmlns:p14="http://schemas.microsoft.com/office/powerpoint/2010/main" val="36427300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Late adulthood is also a stage of life marked by distinct </a:t>
            </a:r>
            <a:r>
              <a:rPr lang="en-GB" b="1" dirty="0"/>
              <a:t>emotional changes and shifts in emotional well-being</a:t>
            </a:r>
            <a:r>
              <a:rPr lang="en-GB" dirty="0"/>
              <a:t>.</a:t>
            </a:r>
            <a:endParaRPr lang="en-CY" dirty="0"/>
          </a:p>
          <a:p>
            <a:r>
              <a:rPr lang="en-GB" dirty="0"/>
              <a:t>It is important to explore the emotional changes that occur in late adulthood and their impact on individuals' overall emotional health and well-being.</a:t>
            </a:r>
          </a:p>
          <a:p>
            <a:r>
              <a:rPr lang="en-GB" dirty="0"/>
              <a:t>Research suggests that </a:t>
            </a:r>
            <a:r>
              <a:rPr lang="en-GB" b="1" dirty="0"/>
              <a:t>emotional stability </a:t>
            </a:r>
            <a:r>
              <a:rPr lang="en-GB" dirty="0"/>
              <a:t>tends to increase in late adulthood, with fewer fluctuations in mood and emotional states.</a:t>
            </a:r>
            <a:r>
              <a:rPr lang="en-CY" dirty="0"/>
              <a:t> </a:t>
            </a:r>
            <a:r>
              <a:rPr lang="en-GB" dirty="0"/>
              <a:t>Older adults often exhibit a greater sense of emotional control and regulation, leading to increased emotional stability.</a:t>
            </a:r>
          </a:p>
          <a:p>
            <a:r>
              <a:rPr lang="en-GB" dirty="0"/>
              <a:t>Also older adults tend to have a greater ability to cope with life's challenges and setbacks.</a:t>
            </a:r>
            <a:r>
              <a:rPr lang="en-CY" dirty="0"/>
              <a:t> </a:t>
            </a:r>
            <a:r>
              <a:rPr lang="en-GB" dirty="0"/>
              <a:t>T</a:t>
            </a:r>
            <a:r>
              <a:rPr lang="en-CY" dirty="0"/>
              <a:t>hey t</a:t>
            </a:r>
            <a:r>
              <a:rPr lang="en-GB" dirty="0"/>
              <a:t>tend to develop </a:t>
            </a:r>
            <a:r>
              <a:rPr lang="en-GB" b="1" dirty="0"/>
              <a:t>emotional resilience</a:t>
            </a:r>
            <a:r>
              <a:rPr lang="en-GB" dirty="0"/>
              <a:t>, which helps them navigate stressful situations and bounce back from adversity.</a:t>
            </a:r>
            <a:endParaRPr lang="en-CY" dirty="0"/>
          </a:p>
          <a:p>
            <a:endParaRPr lang="en-CY" dirty="0"/>
          </a:p>
          <a:p>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31</a:t>
            </a:fld>
            <a:endParaRPr lang="en-GB"/>
          </a:p>
        </p:txBody>
      </p:sp>
    </p:spTree>
    <p:extLst>
      <p:ext uri="{BB962C8B-B14F-4D97-AF65-F5344CB8AC3E}">
        <p14:creationId xmlns:p14="http://schemas.microsoft.com/office/powerpoint/2010/main" val="23554543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With age comes </a:t>
            </a:r>
            <a:r>
              <a:rPr lang="en-GB" b="1" dirty="0"/>
              <a:t>increased emotional wisdom</a:t>
            </a:r>
            <a:r>
              <a:rPr lang="en-GB" dirty="0"/>
              <a:t>, which refers to the ability to understand and navigate complex emotions. Older adults often have a deeper understanding of their own emotions and those of others, leading to more effective emotional regulation.</a:t>
            </a:r>
          </a:p>
          <a:p>
            <a:r>
              <a:rPr lang="en-GB" dirty="0"/>
              <a:t>Despite the positive emotional changes, older adults may face specific </a:t>
            </a:r>
            <a:r>
              <a:rPr lang="en-GB" b="1" dirty="0"/>
              <a:t>emotional regulation challenges</a:t>
            </a:r>
            <a:r>
              <a:rPr lang="en-GB" dirty="0"/>
              <a:t>, such as dealing with grief and loss, managing chronic health conditions, and adjusting to life transitions. Understanding and addressing these challenges is crucial for supporting emotional well-being in late adulthood.</a:t>
            </a:r>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32</a:t>
            </a:fld>
            <a:endParaRPr lang="en-GB"/>
          </a:p>
        </p:txBody>
      </p:sp>
    </p:spTree>
    <p:extLst>
      <p:ext uri="{BB962C8B-B14F-4D97-AF65-F5344CB8AC3E}">
        <p14:creationId xmlns:p14="http://schemas.microsoft.com/office/powerpoint/2010/main" val="66837261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Late adulthood is also a stage of life characterised by distinct changes in personality traits and characteristics.</a:t>
            </a:r>
            <a:endParaRPr lang="en-CY" dirty="0"/>
          </a:p>
          <a:p>
            <a:r>
              <a:rPr lang="en-GB" dirty="0"/>
              <a:t>Research suggests that core personality traits tend to remain relatively stable across the lifespan, including late adulthood.</a:t>
            </a:r>
          </a:p>
          <a:p>
            <a:r>
              <a:rPr lang="en-GB" dirty="0"/>
              <a:t>Late adulthood is a period marked by </a:t>
            </a:r>
            <a:r>
              <a:rPr lang="en-GB" b="1" dirty="0"/>
              <a:t>increased self-reflection and introspection</a:t>
            </a:r>
            <a:r>
              <a:rPr lang="en-GB" dirty="0"/>
              <a:t>.</a:t>
            </a:r>
            <a:r>
              <a:rPr lang="en-CY" dirty="0"/>
              <a:t> </a:t>
            </a:r>
            <a:r>
              <a:rPr lang="en-GB" dirty="0"/>
              <a:t>Older adults may spend more time contemplating their life experiences, personal values, and goals, leading to enhanced self-awareness and a clearer sense of identity.</a:t>
            </a:r>
          </a:p>
          <a:p>
            <a:r>
              <a:rPr lang="en-GB" dirty="0"/>
              <a:t>They often experience </a:t>
            </a:r>
            <a:r>
              <a:rPr lang="en-GB" b="1" dirty="0"/>
              <a:t>increased self-acceptance and self-esteem</a:t>
            </a:r>
            <a:r>
              <a:rPr lang="en-GB" dirty="0"/>
              <a:t>, accepting themselves for who they are and embracing their life accomplishments.</a:t>
            </a:r>
            <a:r>
              <a:rPr lang="en-CY" dirty="0"/>
              <a:t> </a:t>
            </a:r>
            <a:r>
              <a:rPr lang="en-GB" dirty="0"/>
              <a:t>This improved self-acceptance contributes to overall psychological well-being and positive adjustment.</a:t>
            </a:r>
          </a:p>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Late adulthood involves navigating </a:t>
            </a:r>
            <a:r>
              <a:rPr lang="en-GB" sz="1200" b="1" kern="100" dirty="0">
                <a:effectLst/>
                <a:latin typeface="Calibri" panose="020F0502020204030204" pitchFamily="34" charset="0"/>
                <a:ea typeface="Calibri" panose="020F0502020204030204" pitchFamily="34" charset="0"/>
                <a:cs typeface="Times New Roman" panose="02020603050405020304" pitchFamily="18" charset="0"/>
              </a:rPr>
              <a:t>the balance between maintaining autonomy and relying on support from others</a:t>
            </a: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a:t>
            </a:r>
            <a:r>
              <a:rPr lang="en-CY" sz="12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Older adults may face challenges in preserving their independence while seeking assistance when needed, which requires adaptability and negotiation.</a:t>
            </a:r>
          </a:p>
          <a:p>
            <a:r>
              <a:rPr lang="en-GB" dirty="0"/>
              <a:t>With age, there is an </a:t>
            </a:r>
            <a:r>
              <a:rPr lang="en-GB" b="1" dirty="0"/>
              <a:t>integration of life experiences </a:t>
            </a:r>
            <a:r>
              <a:rPr lang="en-GB" dirty="0"/>
              <a:t>and a consolidation of personality traits. Older adults may have a more coherent and holistic understanding of themselves, integrating past experiences into their sense of identity.</a:t>
            </a:r>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33</a:t>
            </a:fld>
            <a:endParaRPr lang="en-GB"/>
          </a:p>
        </p:txBody>
      </p:sp>
    </p:spTree>
    <p:extLst>
      <p:ext uri="{BB962C8B-B14F-4D97-AF65-F5344CB8AC3E}">
        <p14:creationId xmlns:p14="http://schemas.microsoft.com/office/powerpoint/2010/main" val="40204613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34</a:t>
            </a:fld>
            <a:endParaRPr lang="en-GB"/>
          </a:p>
        </p:txBody>
      </p:sp>
    </p:spTree>
    <p:extLst>
      <p:ext uri="{BB962C8B-B14F-4D97-AF65-F5344CB8AC3E}">
        <p14:creationId xmlns:p14="http://schemas.microsoft.com/office/powerpoint/2010/main" val="150708809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Individuals with </a:t>
            </a:r>
            <a:r>
              <a:rPr lang="en-GB" sz="1800" dirty="0"/>
              <a:t>neurodegenerative diseases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often experience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memory loss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including difficulty remembering recent events, names, and faces. This can make it challenging to recall important information, maintain a schedule, and complete tasks that require remembering steps or instructions.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Cognitive changes in NDDs can affect an individual's ability to think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critically, solve problems, and make decisions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This can make it difficult to handle complex tasks, manage finances, or plan daily activities.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NDDs can lead to difficulties with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sustaining attention and staying focused</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This can result in decreased productivity, decreased ability to multitask, and increased distractibility.</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Language and communication abilities can be impaired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in individuals with NDDs. They may have difficulty finding words, expressing themselves coherently, or understanding spoken or written language. This can impact social interactions, expressing needs and preferences, and participating in conversations.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Executive functions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such as planning, organizing, and problem-solving, may be compromised in individuals with NDDs. They may struggle with initiating and completing tasks, managing time effectively, and adapting to changes in routine.</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i="1" dirty="0"/>
              <a:t>Continues next slide</a:t>
            </a:r>
          </a:p>
        </p:txBody>
      </p:sp>
      <p:sp>
        <p:nvSpPr>
          <p:cNvPr id="4" name="Slide Number Placeholder 3"/>
          <p:cNvSpPr>
            <a:spLocks noGrp="1"/>
          </p:cNvSpPr>
          <p:nvPr>
            <p:ph type="sldNum" sz="quarter" idx="5"/>
          </p:nvPr>
        </p:nvSpPr>
        <p:spPr/>
        <p:txBody>
          <a:bodyPr/>
          <a:lstStyle/>
          <a:p>
            <a:fld id="{C8054EF4-7D90-9549-9545-B98BE5BE8DF2}" type="slidenum">
              <a:rPr lang="en-GB" smtClean="0"/>
              <a:t>35</a:t>
            </a:fld>
            <a:endParaRPr lang="en-GB"/>
          </a:p>
        </p:txBody>
      </p:sp>
    </p:spTree>
    <p:extLst>
      <p:ext uri="{BB962C8B-B14F-4D97-AF65-F5344CB8AC3E}">
        <p14:creationId xmlns:p14="http://schemas.microsoft.com/office/powerpoint/2010/main" val="203107224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impact of these cognitive changes on daily functioning can result in a loss of independence for individuals with NDDs. They may require assistance with activities of daily living, such as bathing, dressing, and meal preparation. In some cases, individuals may need supervision or support to ensure their safety and well-being.</a:t>
            </a:r>
            <a:endParaRPr lang="en-CY" dirty="0"/>
          </a:p>
          <a:p>
            <a:r>
              <a:rPr lang="en-GB" dirty="0"/>
              <a:t>Moreover, cognitive changes can also affect the individual's ability to drive safely, manage medications, and engage in hobbies or leisure activities they once enjoyed. These changes may lead to a decreased sense of autonomy and an increased reliance on caregivers or support services.</a:t>
            </a:r>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36</a:t>
            </a:fld>
            <a:endParaRPr lang="en-GB"/>
          </a:p>
        </p:txBody>
      </p:sp>
    </p:spTree>
    <p:extLst>
      <p:ext uri="{BB962C8B-B14F-4D97-AF65-F5344CB8AC3E}">
        <p14:creationId xmlns:p14="http://schemas.microsoft.com/office/powerpoint/2010/main" val="85410468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Cognitive changes in neurodegenerative diseases (NDDs) can have a significant impact on social relations and interactions. </a:t>
            </a: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Cognitive changes, such as word-finding difficulties and impaired language skills, can make it challenging for individuals with NDDs to express themselves effectively and understand others. This can lead to miscommunication, frustration, and difficulties in maintaining meaningful conversations and connections with others.</a:t>
            </a: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Social cognition refers to the ability to understand and interpret social cues, emotions, and intentions of others. In NDDs, social cognition may be compromised, leading to difficulties in recognizing and responding to social cues, understanding others' perspectives, and appropriately navigating social situations.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i="1" dirty="0"/>
              <a:t>Continues next slide</a:t>
            </a:r>
          </a:p>
          <a:p>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37</a:t>
            </a:fld>
            <a:endParaRPr lang="en-GB"/>
          </a:p>
        </p:txBody>
      </p:sp>
    </p:spTree>
    <p:extLst>
      <p:ext uri="{BB962C8B-B14F-4D97-AF65-F5344CB8AC3E}">
        <p14:creationId xmlns:p14="http://schemas.microsoft.com/office/powerpoint/2010/main" val="15326728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Furthermore, memory loss and difficulties in remembering recent events or people's names can affect social relationships. Individuals with NDDs may struggle to recognize familiar faces or recall shared experiences, which can impact the quality and depth of their social interactions.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NDDs can result in changes in personality and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behavior</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including irritability, apathy, and social withdrawal. These changes can affect the individual's willingness and ability to engage in social activities, maintain social connections, and participate in social events.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Cognitive changes in NDDs often require the involvement of caregivers in managing daily activities and providing support. This shift in the dynamic of social relationships can impact the individual's sense of autonomy and control over their social interactions.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38</a:t>
            </a:fld>
            <a:endParaRPr lang="en-GB"/>
          </a:p>
        </p:txBody>
      </p:sp>
    </p:spTree>
    <p:extLst>
      <p:ext uri="{BB962C8B-B14F-4D97-AF65-F5344CB8AC3E}">
        <p14:creationId xmlns:p14="http://schemas.microsoft.com/office/powerpoint/2010/main" val="118084829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cognitive changes can lead to </a:t>
            </a:r>
            <a:r>
              <a:rPr lang="en-GB" b="1" dirty="0"/>
              <a:t>social isolation</a:t>
            </a:r>
            <a:r>
              <a:rPr lang="en-GB" dirty="0"/>
              <a:t>, </a:t>
            </a:r>
            <a:r>
              <a:rPr lang="en-GB" b="1" dirty="0"/>
              <a:t>loneliness</a:t>
            </a:r>
            <a:r>
              <a:rPr lang="en-GB" dirty="0"/>
              <a:t>, and a sense of </a:t>
            </a:r>
            <a:r>
              <a:rPr lang="en-GB" b="1" dirty="0"/>
              <a:t>disconnection from others</a:t>
            </a:r>
            <a:r>
              <a:rPr lang="en-GB" dirty="0"/>
              <a:t>. </a:t>
            </a:r>
          </a:p>
          <a:p>
            <a:r>
              <a:rPr lang="en-GB" dirty="0"/>
              <a:t>Individuals with NDDs may experience a reduced social network and decreased participation in social activities. </a:t>
            </a:r>
          </a:p>
          <a:p>
            <a:r>
              <a:rPr lang="en-GB" dirty="0"/>
              <a:t>Moreover, family members and friends may also struggle to adapt to the cognitive changes, leading to strained relationships and feelings of frustration or sadness.</a:t>
            </a:r>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39</a:t>
            </a:fld>
            <a:endParaRPr lang="en-GB"/>
          </a:p>
        </p:txBody>
      </p:sp>
    </p:spTree>
    <p:extLst>
      <p:ext uri="{BB962C8B-B14F-4D97-AF65-F5344CB8AC3E}">
        <p14:creationId xmlns:p14="http://schemas.microsoft.com/office/powerpoint/2010/main" val="30706516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Starting with the physical changes, i</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n late adulthood, individuals experience several changes in their hair, skin, and voice as part of the natural aging process. </a:t>
            </a: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Some of the common changes in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Hair</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are: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grey or white hair </a:t>
            </a:r>
            <a:r>
              <a:rPr lang="en-CY" sz="1800" kern="100" dirty="0">
                <a:effectLst/>
                <a:latin typeface="Calibri" panose="020F0502020204030204" pitchFamily="34" charset="0"/>
                <a:ea typeface="Calibri" panose="020F0502020204030204" pitchFamily="34" charset="0"/>
                <a:cs typeface="Times New Roman" panose="02020603050405020304" pitchFamily="18" charset="0"/>
              </a:rPr>
              <a:t>because the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pigmentation cells in the hair follicles produce less melanin.</a:t>
            </a:r>
            <a:r>
              <a:rPr lang="en-CY"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Thinner hair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due to a decrease in the size and number of hair follicles.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And hair growth rate tends to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slow down</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leading to longer intervals between haircuts and reduced overall hair volume.</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Some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skin Changes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are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Wrinkles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which are produced as the skin loses elasticity and collagen. Wrinkles can appear on the face and hands.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Age spots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which are darker patches of pigmentation and may develop on areas exposed to the sun. Another skin change in the skin is dryness that happens due to decreased oil production, leading to potential itching and discomfort. And lastly </a:t>
            </a:r>
            <a:r>
              <a:rPr lang="en-CY" sz="1800" kern="100" dirty="0">
                <a:effectLst/>
                <a:latin typeface="Calibri" panose="020F0502020204030204" pitchFamily="34" charset="0"/>
                <a:ea typeface="Calibri" panose="020F0502020204030204" pitchFamily="34" charset="0"/>
                <a:cs typeface="Times New Roman" panose="02020603050405020304" pitchFamily="18" charset="0"/>
              </a:rPr>
              <a:t>the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skin becomes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thinner</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and more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delicate</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making it more prone to tears, bruising, and injuries.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600" dirty="0">
                <a:effectLst/>
              </a:rPr>
              <a:t>Age-related changes in one’s </a:t>
            </a:r>
            <a:r>
              <a:rPr lang="en-GB" sz="9600" b="1" dirty="0">
                <a:effectLst/>
              </a:rPr>
              <a:t>voice</a:t>
            </a:r>
            <a:r>
              <a:rPr lang="en-GB" sz="9600" dirty="0">
                <a:effectLst/>
              </a:rPr>
              <a:t> include lowering of pitch, increased breathlessness and trembling, slower and less precise pronunciation, and decreased volume. </a:t>
            </a:r>
            <a:endParaRPr lang="en-GB" sz="9600" dirty="0"/>
          </a:p>
          <a:p>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t>Remember that these changes can vary among individuals.</a:t>
            </a:r>
          </a:p>
        </p:txBody>
      </p:sp>
      <p:sp>
        <p:nvSpPr>
          <p:cNvPr id="4" name="Slide Number Placeholder 3"/>
          <p:cNvSpPr>
            <a:spLocks noGrp="1"/>
          </p:cNvSpPr>
          <p:nvPr>
            <p:ph type="sldNum" sz="quarter" idx="5"/>
          </p:nvPr>
        </p:nvSpPr>
        <p:spPr/>
        <p:txBody>
          <a:bodyPr/>
          <a:lstStyle/>
          <a:p>
            <a:fld id="{C8054EF4-7D90-9549-9545-B98BE5BE8DF2}" type="slidenum">
              <a:rPr lang="en-GB" smtClean="0"/>
              <a:t>4</a:t>
            </a:fld>
            <a:endParaRPr lang="en-GB"/>
          </a:p>
        </p:txBody>
      </p:sp>
    </p:spTree>
    <p:extLst>
      <p:ext uri="{BB962C8B-B14F-4D97-AF65-F5344CB8AC3E}">
        <p14:creationId xmlns:p14="http://schemas.microsoft.com/office/powerpoint/2010/main" val="8932645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Alone or in small groups of two, spend 10 minutes to answer the following questions:</a:t>
            </a:r>
          </a:p>
          <a:p>
            <a:r>
              <a:rPr lang="en-GB" dirty="0"/>
              <a:t>Can you think of any strategies to address the challenges for individuals with NDDs?</a:t>
            </a:r>
          </a:p>
          <a:p>
            <a:r>
              <a:rPr lang="en-GB" dirty="0"/>
              <a:t>What should be included in these strategies?  </a:t>
            </a:r>
          </a:p>
          <a:p>
            <a:endParaRPr lang="en-GB" dirty="0"/>
          </a:p>
          <a:p>
            <a:r>
              <a:rPr lang="en-GB" dirty="0"/>
              <a:t>ANSWER</a:t>
            </a:r>
          </a:p>
          <a:p>
            <a:r>
              <a:rPr lang="en-GB" dirty="0"/>
              <a:t>It is important to provide support and strategies to address these challenges and promote meaningful social connections for individuals with NDDs. </a:t>
            </a:r>
          </a:p>
          <a:p>
            <a:r>
              <a:rPr lang="en-GB" dirty="0"/>
              <a:t>This may include creating supportive environments, providing communication aids or strategies, facilitating social engagement through group activities or support networks, and offering education and support to family members and caregivers. By understanding and addressing the impact of cognitive changes on social relations, it is possible to enhance the overall well-being and quality of life for individuals living with NDDs.</a:t>
            </a:r>
          </a:p>
        </p:txBody>
      </p:sp>
      <p:sp>
        <p:nvSpPr>
          <p:cNvPr id="4" name="Slide Number Placeholder 3"/>
          <p:cNvSpPr>
            <a:spLocks noGrp="1"/>
          </p:cNvSpPr>
          <p:nvPr>
            <p:ph type="sldNum" sz="quarter" idx="5"/>
          </p:nvPr>
        </p:nvSpPr>
        <p:spPr/>
        <p:txBody>
          <a:bodyPr/>
          <a:lstStyle/>
          <a:p>
            <a:fld id="{C8054EF4-7D90-9549-9545-B98BE5BE8DF2}" type="slidenum">
              <a:rPr lang="en-GB" smtClean="0"/>
              <a:t>40</a:t>
            </a:fld>
            <a:endParaRPr lang="en-GB"/>
          </a:p>
        </p:txBody>
      </p:sp>
    </p:spTree>
    <p:extLst>
      <p:ext uri="{BB962C8B-B14F-4D97-AF65-F5344CB8AC3E}">
        <p14:creationId xmlns:p14="http://schemas.microsoft.com/office/powerpoint/2010/main" val="248076904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Use these references for reading further about the issues discussed in this lecture</a:t>
            </a:r>
          </a:p>
        </p:txBody>
      </p:sp>
      <p:sp>
        <p:nvSpPr>
          <p:cNvPr id="4" name="Slide Number Placeholder 3"/>
          <p:cNvSpPr>
            <a:spLocks noGrp="1"/>
          </p:cNvSpPr>
          <p:nvPr>
            <p:ph type="sldNum" sz="quarter" idx="5"/>
          </p:nvPr>
        </p:nvSpPr>
        <p:spPr/>
        <p:txBody>
          <a:bodyPr/>
          <a:lstStyle/>
          <a:p>
            <a:fld id="{C8054EF4-7D90-9549-9545-B98BE5BE8DF2}" type="slidenum">
              <a:rPr lang="en-GB" smtClean="0"/>
              <a:t>41</a:t>
            </a:fld>
            <a:endParaRPr lang="en-GB"/>
          </a:p>
        </p:txBody>
      </p:sp>
    </p:spTree>
    <p:extLst>
      <p:ext uri="{BB962C8B-B14F-4D97-AF65-F5344CB8AC3E}">
        <p14:creationId xmlns:p14="http://schemas.microsoft.com/office/powerpoint/2010/main" val="191943660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Thank you for your attention.</a:t>
            </a:r>
          </a:p>
        </p:txBody>
      </p:sp>
      <p:sp>
        <p:nvSpPr>
          <p:cNvPr id="4" name="Slide Number Placeholder 3"/>
          <p:cNvSpPr>
            <a:spLocks noGrp="1"/>
          </p:cNvSpPr>
          <p:nvPr>
            <p:ph type="sldNum" sz="quarter" idx="5"/>
          </p:nvPr>
        </p:nvSpPr>
        <p:spPr/>
        <p:txBody>
          <a:bodyPr/>
          <a:lstStyle/>
          <a:p>
            <a:fld id="{C8054EF4-7D90-9549-9545-B98BE5BE8DF2}" type="slidenum">
              <a:rPr lang="en-GB" smtClean="0"/>
              <a:t>43</a:t>
            </a:fld>
            <a:endParaRPr lang="en-GB"/>
          </a:p>
        </p:txBody>
      </p:sp>
    </p:spTree>
    <p:extLst>
      <p:ext uri="{BB962C8B-B14F-4D97-AF65-F5344CB8AC3E}">
        <p14:creationId xmlns:p14="http://schemas.microsoft.com/office/powerpoint/2010/main" val="3267064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Moving to common changes in vision.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 common one is </a:t>
            </a:r>
            <a:r>
              <a:rPr lang="en-GB" sz="1200" b="1" dirty="0"/>
              <a:t>Presbyopia</a:t>
            </a:r>
            <a:r>
              <a:rPr lang="en-GB" sz="1200" dirty="0"/>
              <a:t> which is characterized by the loss of near vision focus. It typically becomes noticeable in the early to mid-40s and gradually worsens with age. People with presbyopia may have difficulty reading small print or focusing on objects up close, requiring the use of reading glasses or bifocals.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Another is </a:t>
            </a:r>
            <a:r>
              <a:rPr lang="en-GB" sz="1200" b="1" dirty="0"/>
              <a:t>Reduced Visual Acuity</a:t>
            </a:r>
            <a:r>
              <a:rPr lang="en-GB" sz="1200" dirty="0"/>
              <a:t>: Visual acuity refers to the sharpness and clarity of vision. In late adulthood, visual acuity may decline, making it harder to see fine details or distinguish objects in low light conditions. This may necessitate the use of corrective lenses, such as glasses or contact lenses, to improve visual clarity.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Difficulty with </a:t>
            </a:r>
            <a:r>
              <a:rPr lang="en-GB" sz="1200" b="1" dirty="0"/>
              <a:t>Contrast Sensitivity: </a:t>
            </a:r>
            <a:r>
              <a:rPr lang="en-GB" sz="1200" dirty="0"/>
              <a:t>Contrast sensitivity refers to the ability to distinguish objects from their background, particularly in low contrast situations. Older adults may experience reduced contrast sensitivity, making it more challenging to see objects or read in dim lighting or low contrast environments.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Decreased Depth Perception. </a:t>
            </a:r>
            <a:r>
              <a:rPr lang="en-GB" sz="1200" dirty="0"/>
              <a:t>Depth perception refers to the ability to perceive the distance and spatial relationships between objects. In late adulthood, depth perception may diminish, making it harder to judge distances accurately. This can affect activities such as driving, stairs, and navigating uneven surfaces.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Older adults may become </a:t>
            </a:r>
            <a:r>
              <a:rPr lang="en-GB" sz="1200" b="1" dirty="0"/>
              <a:t>more sensitive to glare </a:t>
            </a:r>
            <a:r>
              <a:rPr lang="en-GB" sz="1200" dirty="0"/>
              <a:t>from bright lights or sunlight. Glare can cause discomfort, reduce visibility, and impact activities such as driving or being outdoors on sunny days.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Some individuals may experience changes in </a:t>
            </a:r>
            <a:r>
              <a:rPr lang="en-GB" sz="1200" b="1" dirty="0"/>
              <a:t>colour perception</a:t>
            </a:r>
            <a:r>
              <a:rPr lang="en-GB" sz="1200" dirty="0"/>
              <a:t>, including a gradual decline in the ability to distinguish between certain shades or colours. </a:t>
            </a:r>
            <a:r>
              <a:rPr lang="en-GB" sz="1200" dirty="0" err="1"/>
              <a:t>Colors</a:t>
            </a:r>
            <a:r>
              <a:rPr lang="en-GB" sz="1200" dirty="0"/>
              <a:t> may appear less vibrant or may be more challenging to differentiate.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5</a:t>
            </a:fld>
            <a:endParaRPr lang="en-GB"/>
          </a:p>
        </p:txBody>
      </p:sp>
    </p:spTree>
    <p:extLst>
      <p:ext uri="{BB962C8B-B14F-4D97-AF65-F5344CB8AC3E}">
        <p14:creationId xmlns:p14="http://schemas.microsoft.com/office/powerpoint/2010/main" val="5893528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One of the first </a:t>
            </a:r>
            <a:r>
              <a:rPr lang="en-GB" sz="1200" dirty="0"/>
              <a:t>age-related changes</a:t>
            </a:r>
            <a:r>
              <a:rPr lang="en-GB" dirty="0"/>
              <a:t> in hearing is </a:t>
            </a:r>
            <a:r>
              <a:rPr lang="en-GB" sz="1200" b="1" dirty="0"/>
              <a:t>Presbycusis</a:t>
            </a:r>
            <a:r>
              <a:rPr lang="en-GB" sz="1200" dirty="0"/>
              <a:t>, which is a gradual and progressive condition. It primarily affects the ability to hear high-frequency sounds and speech sounds. Individuals may have difficulty hearing conversations in noisy environments or understanding speech, especially in situations with background noise.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Also older adults experience Redu</a:t>
            </a:r>
            <a:r>
              <a:rPr lang="en-GB" sz="1200" b="1" dirty="0"/>
              <a:t>ced Sensitivity to Soft Sounds. </a:t>
            </a:r>
            <a:r>
              <a:rPr lang="en-GB" sz="1200" dirty="0"/>
              <a:t>they may find it harder to hear soft or low-intensity sounds. This can lead to challenges in perceiving subtle or quiet sounds in the environment.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Late adulthood can bring difficulty in </a:t>
            </a:r>
            <a:r>
              <a:rPr lang="en-GB" sz="1200" b="1" dirty="0"/>
              <a:t>distinguishing similar speech sounds</a:t>
            </a:r>
            <a:r>
              <a:rPr lang="en-GB" sz="1200" dirty="0"/>
              <a:t>. This can make it more challenging to understand and follow conversations, especially in situations with multiple speakers or when there is background noise.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Another change in hearing is Tinnitus which refers to the perception of ringing, buzzing, or other sounds in the ears without any external source. It can be more prevalent in late adulthood and may vary in intensity and frequency. Tinnitus can be bothersome and interfere with daily activities or sleep.</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Also the ability to pinpoint the </a:t>
            </a:r>
            <a:r>
              <a:rPr lang="en-GB" sz="1200" b="1" dirty="0"/>
              <a:t>direction or location of sounds </a:t>
            </a:r>
            <a:r>
              <a:rPr lang="en-GB" sz="1200" dirty="0"/>
              <a:t>may decrease in late adulthood. This can affect one's ability to identify the source of sounds or locate where sounds are coming from.</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Lastly older adults may become more </a:t>
            </a:r>
            <a:r>
              <a:rPr lang="en-GB" sz="1200" b="1" dirty="0"/>
              <a:t>sensitive to loud sounds </a:t>
            </a:r>
            <a:r>
              <a:rPr lang="en-GB" sz="1200" dirty="0"/>
              <a:t>and experience discomfort or pain at higher sound volumes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6</a:t>
            </a:fld>
            <a:endParaRPr lang="en-GB"/>
          </a:p>
        </p:txBody>
      </p:sp>
    </p:spTree>
    <p:extLst>
      <p:ext uri="{BB962C8B-B14F-4D97-AF65-F5344CB8AC3E}">
        <p14:creationId xmlns:p14="http://schemas.microsoft.com/office/powerpoint/2010/main" val="1527470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also changes in the Changes in Musculoskeletal System, such loss of </a:t>
            </a:r>
            <a:r>
              <a:rPr lang="en-GB" b="1" dirty="0"/>
              <a:t>muscle mass and strength</a:t>
            </a:r>
            <a:r>
              <a:rPr lang="en-GB" dirty="0"/>
              <a:t>. This can lead to decreased mobility, reduced strength, and an increased risk of falls.</a:t>
            </a:r>
            <a:endParaRPr lang="en-CY" dirty="0"/>
          </a:p>
          <a:p>
            <a:r>
              <a:rPr lang="en-GB" dirty="0"/>
              <a:t>The bone density is also decreased a condition also known as osteoporosis. Osteoporosis increases the risk of fractures, particularly in areas such as the hips, spine, and wrists.</a:t>
            </a:r>
            <a:endParaRPr lang="en-CY" dirty="0"/>
          </a:p>
          <a:p>
            <a:r>
              <a:rPr lang="en-GB" dirty="0"/>
              <a:t>Lastly aging can result in </a:t>
            </a:r>
            <a:r>
              <a:rPr lang="en-GB" b="1" dirty="0"/>
              <a:t>joint stiffness</a:t>
            </a:r>
            <a:r>
              <a:rPr lang="en-GB" dirty="0"/>
              <a:t>, </a:t>
            </a:r>
            <a:r>
              <a:rPr lang="en-GB" b="1" dirty="0"/>
              <a:t>reduced flexibility</a:t>
            </a:r>
            <a:r>
              <a:rPr lang="en-GB" dirty="0"/>
              <a:t>, and a higher susceptibility to conditions such as arthritis, making movement and everyday activities more challenging.</a:t>
            </a:r>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7</a:t>
            </a:fld>
            <a:endParaRPr lang="en-GB"/>
          </a:p>
        </p:txBody>
      </p:sp>
    </p:spTree>
    <p:extLst>
      <p:ext uri="{BB962C8B-B14F-4D97-AF65-F5344CB8AC3E}">
        <p14:creationId xmlns:p14="http://schemas.microsoft.com/office/powerpoint/2010/main" val="3446120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There are also changes in the Cardiovascular, Respiratory, Digestive, and Endocrine System</a:t>
            </a: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Changes in </a:t>
            </a:r>
            <a:r>
              <a:rPr lang="en-GB" sz="1800" b="1" u="sng" kern="100" dirty="0">
                <a:effectLst/>
                <a:latin typeface="Calibri" panose="020F0502020204030204" pitchFamily="34" charset="0"/>
                <a:ea typeface="Calibri" panose="020F0502020204030204" pitchFamily="34" charset="0"/>
                <a:cs typeface="Times New Roman" panose="02020603050405020304" pitchFamily="18" charset="0"/>
              </a:rPr>
              <a:t>Cardiovascular System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include reduced cardiovascular efficiency, leading to a decreased ability to pump blood effectively and deliver oxygen and nutrients to the body's tissues and organs. Older adults are also more prone to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high blood pressure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(hypertension) and various cardiovascular diseases such as heart disease, stroke, and heart failure.</a:t>
            </a:r>
            <a:r>
              <a:rPr lang="en-CY"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L</a:t>
            </a:r>
            <a:r>
              <a:rPr lang="en-CY" sz="1800" kern="100" dirty="0">
                <a:effectLst/>
                <a:latin typeface="Calibri" panose="020F0502020204030204" pitchFamily="34" charset="0"/>
                <a:ea typeface="Calibri" panose="020F0502020204030204" pitchFamily="34" charset="0"/>
                <a:cs typeface="Times New Roman" panose="02020603050405020304" pitchFamily="18" charset="0"/>
              </a:rPr>
              <a:t>astly t</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he heart rate slows down, and the maximum oxygen intake decreases, reducing overall aerobic capacity and exercise tolerance.</a:t>
            </a: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In the </a:t>
            </a:r>
            <a:r>
              <a:rPr lang="en-GB" sz="1800" b="1" u="sng" dirty="0"/>
              <a:t>Respiratory system: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Lung capacity and elasticity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decline, resulting in reduced lung function and a decreased ability to take in and exhale air efficiently. The exchange of oxygen and carbon dioxide in the lungs becomes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less efficient, leading to decreased oxygen levels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in the bloodstream and increased carbon dioxide levels.</a:t>
            </a:r>
            <a:r>
              <a:rPr lang="en-CY"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A</a:t>
            </a:r>
            <a:r>
              <a:rPr lang="en-CY" sz="1800" kern="100" dirty="0">
                <a:effectLst/>
                <a:latin typeface="Calibri" panose="020F0502020204030204" pitchFamily="34" charset="0"/>
                <a:ea typeface="Calibri" panose="020F0502020204030204" pitchFamily="34" charset="0"/>
                <a:cs typeface="Times New Roman" panose="02020603050405020304" pitchFamily="18" charset="0"/>
              </a:rPr>
              <a:t>nd the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weakening of the respiratory system makes older adults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more</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vulnerable to respiratory infections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such as pneumonia and bronchitis.</a:t>
            </a: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Changes in </a:t>
            </a:r>
            <a:r>
              <a:rPr lang="en-GB" sz="1800" b="1" u="sng" kern="100" dirty="0">
                <a:effectLst/>
                <a:latin typeface="Calibri" panose="020F0502020204030204" pitchFamily="34" charset="0"/>
                <a:ea typeface="Calibri" panose="020F0502020204030204" pitchFamily="34" charset="0"/>
                <a:cs typeface="Times New Roman" panose="02020603050405020304" pitchFamily="18" charset="0"/>
              </a:rPr>
              <a:t>Digestive System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include slower digestion and reduced absorption of nutrients, increased risk of gastrointestinal disorders and decline in taste and smell sensitivity.</a:t>
            </a: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Lastly Changes in </a:t>
            </a:r>
            <a:r>
              <a:rPr lang="en-GB" sz="1800" b="1" u="sng" kern="100" dirty="0">
                <a:effectLst/>
                <a:latin typeface="Calibri" panose="020F0502020204030204" pitchFamily="34" charset="0"/>
                <a:ea typeface="Calibri" panose="020F0502020204030204" pitchFamily="34" charset="0"/>
                <a:cs typeface="Times New Roman" panose="02020603050405020304" pitchFamily="18" charset="0"/>
              </a:rPr>
              <a:t>Endocrine System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include decreased hormone production and Hormonal imbalances because the changes of the endocrine system in late adulthood. </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8</a:t>
            </a:fld>
            <a:endParaRPr lang="en-GB"/>
          </a:p>
        </p:txBody>
      </p:sp>
    </p:spTree>
    <p:extLst>
      <p:ext uri="{BB962C8B-B14F-4D97-AF65-F5344CB8AC3E}">
        <p14:creationId xmlns:p14="http://schemas.microsoft.com/office/powerpoint/2010/main" val="35360918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Brain changes that occur in late adulthood include </a:t>
            </a:r>
            <a:r>
              <a:rPr lang="en-GB" b="1" dirty="0"/>
              <a:t>gradual decline in brain volume</a:t>
            </a:r>
            <a:r>
              <a:rPr lang="en-GB" dirty="0"/>
              <a:t>, particularly in areas such as the prefrontal cortex and hippocampus.</a:t>
            </a:r>
            <a:endParaRPr lang="en-CY" dirty="0"/>
          </a:p>
          <a:p>
            <a:r>
              <a:rPr lang="en-GB" b="1" dirty="0"/>
              <a:t>Shrinking of the prefrontal cortex </a:t>
            </a:r>
            <a:r>
              <a:rPr lang="en-GB" dirty="0"/>
              <a:t>that is responsible for higher-order cognitive functions such as decision-making, problem-solving, and impulse control.</a:t>
            </a:r>
            <a:endParaRPr lang="en-CY" dirty="0"/>
          </a:p>
          <a:p>
            <a:r>
              <a:rPr lang="en-GB" dirty="0"/>
              <a:t>Reduced hippocampal volume which affects memory formation and retrieval, since hippocampus plays a crucial role in memory.</a:t>
            </a:r>
            <a:endParaRPr lang="en-CY" dirty="0"/>
          </a:p>
          <a:p>
            <a:r>
              <a:rPr lang="en-GB" dirty="0"/>
              <a:t>Note that these structural changes contribute to the cognitive changes that will be discussed later in this lecture.</a:t>
            </a:r>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9</a:t>
            </a:fld>
            <a:endParaRPr lang="en-GB"/>
          </a:p>
        </p:txBody>
      </p:sp>
    </p:spTree>
    <p:extLst>
      <p:ext uri="{BB962C8B-B14F-4D97-AF65-F5344CB8AC3E}">
        <p14:creationId xmlns:p14="http://schemas.microsoft.com/office/powerpoint/2010/main" val="109029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3179D-E8E9-E3EA-35D5-600D208EC14B}"/>
              </a:ext>
            </a:extLst>
          </p:cNvPr>
          <p:cNvSpPr>
            <a:spLocks noGrp="1"/>
          </p:cNvSpPr>
          <p:nvPr>
            <p:ph type="ctrTitle"/>
          </p:nvPr>
        </p:nvSpPr>
        <p:spPr>
          <a:xfrm>
            <a:off x="1524000" y="1122363"/>
            <a:ext cx="9144000" cy="2387600"/>
          </a:xfrm>
        </p:spPr>
        <p:txBody>
          <a:bodyPr anchor="b"/>
          <a:lstStyle>
            <a:lvl1pPr algn="ctr">
              <a:defRPr sz="6000">
                <a:solidFill>
                  <a:srgbClr val="7030A0"/>
                </a:solidFill>
              </a:defRPr>
            </a:lvl1pPr>
          </a:lstStyle>
          <a:p>
            <a:r>
              <a:rPr lang="en-GB"/>
              <a:t>Click to edit Master title style</a:t>
            </a:r>
            <a:endParaRPr lang="en-SE"/>
          </a:p>
        </p:txBody>
      </p:sp>
      <p:sp>
        <p:nvSpPr>
          <p:cNvPr id="3" name="Subtitle 2">
            <a:extLst>
              <a:ext uri="{FF2B5EF4-FFF2-40B4-BE49-F238E27FC236}">
                <a16:creationId xmlns:a16="http://schemas.microsoft.com/office/drawing/2014/main" id="{75B89B85-DB29-8CD7-3AAE-0C7D8A02ACA4}"/>
              </a:ext>
            </a:extLst>
          </p:cNvPr>
          <p:cNvSpPr>
            <a:spLocks noGrp="1"/>
          </p:cNvSpPr>
          <p:nvPr>
            <p:ph type="subTitle" idx="1"/>
          </p:nvPr>
        </p:nvSpPr>
        <p:spPr>
          <a:xfrm>
            <a:off x="1524000" y="3602038"/>
            <a:ext cx="9144000" cy="1655762"/>
          </a:xfrm>
        </p:spPr>
        <p:txBody>
          <a:bodyPr/>
          <a:lstStyle>
            <a:lvl1pPr marL="0" indent="0" algn="ctr">
              <a:buNone/>
              <a:defRPr sz="2400">
                <a:solidFill>
                  <a:srgbClr val="00206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SE"/>
          </a:p>
        </p:txBody>
      </p:sp>
    </p:spTree>
    <p:extLst>
      <p:ext uri="{BB962C8B-B14F-4D97-AF65-F5344CB8AC3E}">
        <p14:creationId xmlns:p14="http://schemas.microsoft.com/office/powerpoint/2010/main" val="1845764945"/>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307A5-4DC7-1BEC-3FDB-979134770DC9}"/>
              </a:ext>
            </a:extLst>
          </p:cNvPr>
          <p:cNvSpPr>
            <a:spLocks noGrp="1"/>
          </p:cNvSpPr>
          <p:nvPr>
            <p:ph type="title"/>
          </p:nvPr>
        </p:nvSpPr>
        <p:spPr/>
        <p:txBody>
          <a:bodyPr/>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8D4E0F90-C813-648E-2596-CCCDB183444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927869CE-9132-EE61-FA52-BA7AD4776A40}"/>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11/8/23</a:t>
            </a:fld>
            <a:endParaRPr lang="en-SE"/>
          </a:p>
        </p:txBody>
      </p:sp>
      <p:sp>
        <p:nvSpPr>
          <p:cNvPr id="5" name="Footer Placeholder 4">
            <a:extLst>
              <a:ext uri="{FF2B5EF4-FFF2-40B4-BE49-F238E27FC236}">
                <a16:creationId xmlns:a16="http://schemas.microsoft.com/office/drawing/2014/main" id="{426063DB-CC34-9C76-201D-9521D56A93F8}"/>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6" name="Slide Number Placeholder 5">
            <a:extLst>
              <a:ext uri="{FF2B5EF4-FFF2-40B4-BE49-F238E27FC236}">
                <a16:creationId xmlns:a16="http://schemas.microsoft.com/office/drawing/2014/main" id="{408370E2-DD8D-4EB9-D006-29F9ABCEB149}"/>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3382965977"/>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787589-EAF7-7FD7-F2EC-6EBA2A3283E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98F28D9D-9C67-F350-392F-B149C909434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8D2DD0BF-8FCE-1370-F91F-8098E20D0D50}"/>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11/8/23</a:t>
            </a:fld>
            <a:endParaRPr lang="en-SE"/>
          </a:p>
        </p:txBody>
      </p:sp>
      <p:sp>
        <p:nvSpPr>
          <p:cNvPr id="5" name="Footer Placeholder 4">
            <a:extLst>
              <a:ext uri="{FF2B5EF4-FFF2-40B4-BE49-F238E27FC236}">
                <a16:creationId xmlns:a16="http://schemas.microsoft.com/office/drawing/2014/main" id="{84033D41-00BB-F0AC-11EF-165F08B4ADBE}"/>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6" name="Slide Number Placeholder 5">
            <a:extLst>
              <a:ext uri="{FF2B5EF4-FFF2-40B4-BE49-F238E27FC236}">
                <a16:creationId xmlns:a16="http://schemas.microsoft.com/office/drawing/2014/main" id="{6344EC5C-F93C-2349-D975-91319D085E6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920510800"/>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4F669-B068-836D-61D4-2A4838C78116}"/>
              </a:ext>
            </a:extLst>
          </p:cNvPr>
          <p:cNvSpPr>
            <a:spLocks noGrp="1"/>
          </p:cNvSpPr>
          <p:nvPr>
            <p:ph type="title"/>
          </p:nvPr>
        </p:nvSpPr>
        <p:spPr>
          <a:xfrm>
            <a:off x="838200" y="365125"/>
            <a:ext cx="10515600" cy="874395"/>
          </a:xfrm>
        </p:spPr>
        <p:txBody>
          <a:bodyPr>
            <a:normAutofit/>
          </a:bodyPr>
          <a:lstStyle>
            <a:lvl1pPr>
              <a:defRPr sz="4000">
                <a:solidFill>
                  <a:srgbClr val="7030A0"/>
                </a:solidFill>
              </a:defRPr>
            </a:lvl1pPr>
          </a:lstStyle>
          <a:p>
            <a:r>
              <a:rPr lang="en-GB" dirty="0"/>
              <a:t>Click to edit Master title style</a:t>
            </a:r>
            <a:endParaRPr lang="en-SE"/>
          </a:p>
        </p:txBody>
      </p:sp>
      <p:sp>
        <p:nvSpPr>
          <p:cNvPr id="3" name="Content Placeholder 2">
            <a:extLst>
              <a:ext uri="{FF2B5EF4-FFF2-40B4-BE49-F238E27FC236}">
                <a16:creationId xmlns:a16="http://schemas.microsoft.com/office/drawing/2014/main" id="{5F185C74-0254-0336-1B45-B061659A5D01}"/>
              </a:ext>
            </a:extLst>
          </p:cNvPr>
          <p:cNvSpPr>
            <a:spLocks noGrp="1"/>
          </p:cNvSpPr>
          <p:nvPr>
            <p:ph idx="1"/>
          </p:nvPr>
        </p:nvSpPr>
        <p:spPr>
          <a:xfrm>
            <a:off x="838200" y="1371600"/>
            <a:ext cx="10515600" cy="4805363"/>
          </a:xfrm>
        </p:spPr>
        <p:txBody>
          <a:bodyPr/>
          <a:lstStyle>
            <a:lvl1pPr>
              <a:defRPr sz="2700"/>
            </a:lvl1pPr>
            <a:lvl2pPr>
              <a:defRPr sz="2500"/>
            </a:lvl2pPr>
            <a:lvl3pPr>
              <a:defRPr sz="2400"/>
            </a:lvl3pPr>
            <a:lvl4pPr>
              <a:defRPr sz="2200"/>
            </a:lvl4pPr>
            <a:lvl5pPr>
              <a:defRPr sz="22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a:p>
        </p:txBody>
      </p:sp>
    </p:spTree>
    <p:extLst>
      <p:ext uri="{BB962C8B-B14F-4D97-AF65-F5344CB8AC3E}">
        <p14:creationId xmlns:p14="http://schemas.microsoft.com/office/powerpoint/2010/main" val="3250598647"/>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B3096-5530-0861-0508-3A56D9D7071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SE"/>
          </a:p>
        </p:txBody>
      </p:sp>
      <p:sp>
        <p:nvSpPr>
          <p:cNvPr id="3" name="Text Placeholder 2">
            <a:extLst>
              <a:ext uri="{FF2B5EF4-FFF2-40B4-BE49-F238E27FC236}">
                <a16:creationId xmlns:a16="http://schemas.microsoft.com/office/drawing/2014/main" id="{419DF0C6-F634-D4EC-8A3D-15565EF7AC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384711813"/>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E2962-CBB6-A5E1-9616-80A8151266CD}"/>
              </a:ext>
            </a:extLst>
          </p:cNvPr>
          <p:cNvSpPr>
            <a:spLocks noGrp="1"/>
          </p:cNvSpPr>
          <p:nvPr>
            <p:ph type="title"/>
          </p:nvPr>
        </p:nvSpPr>
        <p:spPr>
          <a:xfrm>
            <a:off x="838200" y="365125"/>
            <a:ext cx="10515600" cy="742315"/>
          </a:xfrm>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BBA233BE-4880-12D2-FA56-FC85E6CFDFED}"/>
              </a:ext>
            </a:extLst>
          </p:cNvPr>
          <p:cNvSpPr>
            <a:spLocks noGrp="1"/>
          </p:cNvSpPr>
          <p:nvPr>
            <p:ph sz="half" idx="1"/>
          </p:nvPr>
        </p:nvSpPr>
        <p:spPr>
          <a:xfrm>
            <a:off x="838200" y="1361440"/>
            <a:ext cx="5181600" cy="481552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81BBFA12-D6DF-9E5F-5131-F67A929604E3}"/>
              </a:ext>
            </a:extLst>
          </p:cNvPr>
          <p:cNvSpPr>
            <a:spLocks noGrp="1"/>
          </p:cNvSpPr>
          <p:nvPr>
            <p:ph sz="half" idx="2"/>
          </p:nvPr>
        </p:nvSpPr>
        <p:spPr>
          <a:xfrm>
            <a:off x="6172200" y="1361440"/>
            <a:ext cx="5181600" cy="481552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1232968806"/>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7BA29-5628-36A3-2761-0E7FC6E0810C}"/>
              </a:ext>
            </a:extLst>
          </p:cNvPr>
          <p:cNvSpPr>
            <a:spLocks noGrp="1"/>
          </p:cNvSpPr>
          <p:nvPr>
            <p:ph type="title"/>
          </p:nvPr>
        </p:nvSpPr>
        <p:spPr>
          <a:xfrm>
            <a:off x="839788" y="365125"/>
            <a:ext cx="10515600" cy="1325563"/>
          </a:xfrm>
        </p:spPr>
        <p:txBody>
          <a:bodyPr/>
          <a:lstStyle/>
          <a:p>
            <a:r>
              <a:rPr lang="en-GB"/>
              <a:t>Click to edit Master title style</a:t>
            </a:r>
            <a:endParaRPr lang="en-SE"/>
          </a:p>
        </p:txBody>
      </p:sp>
      <p:sp>
        <p:nvSpPr>
          <p:cNvPr id="3" name="Text Placeholder 2">
            <a:extLst>
              <a:ext uri="{FF2B5EF4-FFF2-40B4-BE49-F238E27FC236}">
                <a16:creationId xmlns:a16="http://schemas.microsoft.com/office/drawing/2014/main" id="{CC3A6EB6-804D-D929-87AC-F81224EEE2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D7CE9EE-D558-A4DF-6E49-AF196192C3D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Text Placeholder 4">
            <a:extLst>
              <a:ext uri="{FF2B5EF4-FFF2-40B4-BE49-F238E27FC236}">
                <a16:creationId xmlns:a16="http://schemas.microsoft.com/office/drawing/2014/main" id="{A22AEEF9-3009-ECFE-1246-06D673405B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21157B5-6FB0-0FE1-6228-F1997AF0711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7" name="Date Placeholder 6">
            <a:extLst>
              <a:ext uri="{FF2B5EF4-FFF2-40B4-BE49-F238E27FC236}">
                <a16:creationId xmlns:a16="http://schemas.microsoft.com/office/drawing/2014/main" id="{C7B02BFE-CF35-6592-404A-0E1600F125B6}"/>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11/8/23</a:t>
            </a:fld>
            <a:endParaRPr lang="en-SE"/>
          </a:p>
        </p:txBody>
      </p:sp>
      <p:sp>
        <p:nvSpPr>
          <p:cNvPr id="8" name="Footer Placeholder 7">
            <a:extLst>
              <a:ext uri="{FF2B5EF4-FFF2-40B4-BE49-F238E27FC236}">
                <a16:creationId xmlns:a16="http://schemas.microsoft.com/office/drawing/2014/main" id="{D8A930C2-AFB0-D70C-A7DB-0AFAFEE480A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9" name="Slide Number Placeholder 8">
            <a:extLst>
              <a:ext uri="{FF2B5EF4-FFF2-40B4-BE49-F238E27FC236}">
                <a16:creationId xmlns:a16="http://schemas.microsoft.com/office/drawing/2014/main" id="{4DB32882-E567-3516-777B-1FB7A5BDB735}"/>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960400445"/>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88BB7-0C64-AC13-8355-4B321CB049D3}"/>
              </a:ext>
            </a:extLst>
          </p:cNvPr>
          <p:cNvSpPr>
            <a:spLocks noGrp="1"/>
          </p:cNvSpPr>
          <p:nvPr>
            <p:ph type="title"/>
          </p:nvPr>
        </p:nvSpPr>
        <p:spPr/>
        <p:txBody>
          <a:bodyPr/>
          <a:lstStyle/>
          <a:p>
            <a:r>
              <a:rPr lang="en-GB"/>
              <a:t>Click to edit Master title style</a:t>
            </a:r>
            <a:endParaRPr lang="en-SE"/>
          </a:p>
        </p:txBody>
      </p:sp>
      <p:sp>
        <p:nvSpPr>
          <p:cNvPr id="3" name="Date Placeholder 2">
            <a:extLst>
              <a:ext uri="{FF2B5EF4-FFF2-40B4-BE49-F238E27FC236}">
                <a16:creationId xmlns:a16="http://schemas.microsoft.com/office/drawing/2014/main" id="{7979993E-B2FE-38A6-9365-78334A1A51C3}"/>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11/8/23</a:t>
            </a:fld>
            <a:endParaRPr lang="en-SE"/>
          </a:p>
        </p:txBody>
      </p:sp>
      <p:sp>
        <p:nvSpPr>
          <p:cNvPr id="4" name="Footer Placeholder 3">
            <a:extLst>
              <a:ext uri="{FF2B5EF4-FFF2-40B4-BE49-F238E27FC236}">
                <a16:creationId xmlns:a16="http://schemas.microsoft.com/office/drawing/2014/main" id="{586A1F94-D559-80C1-95D2-0856570B9393}"/>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5" name="Slide Number Placeholder 4">
            <a:extLst>
              <a:ext uri="{FF2B5EF4-FFF2-40B4-BE49-F238E27FC236}">
                <a16:creationId xmlns:a16="http://schemas.microsoft.com/office/drawing/2014/main" id="{0C92DB70-1391-1732-2CC3-BB2DEEEA0EB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4126475681"/>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18C9CB-B793-99AB-AA1C-F8D162975C18}"/>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11/8/23</a:t>
            </a:fld>
            <a:endParaRPr lang="en-SE"/>
          </a:p>
        </p:txBody>
      </p:sp>
      <p:sp>
        <p:nvSpPr>
          <p:cNvPr id="3" name="Footer Placeholder 2">
            <a:extLst>
              <a:ext uri="{FF2B5EF4-FFF2-40B4-BE49-F238E27FC236}">
                <a16:creationId xmlns:a16="http://schemas.microsoft.com/office/drawing/2014/main" id="{4F21F578-1D3F-1983-2D46-0CA027B99EF9}"/>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4" name="Slide Number Placeholder 3">
            <a:extLst>
              <a:ext uri="{FF2B5EF4-FFF2-40B4-BE49-F238E27FC236}">
                <a16:creationId xmlns:a16="http://schemas.microsoft.com/office/drawing/2014/main" id="{00846DD7-663E-8D55-AE79-CE7021794BF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701880873"/>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F0088-7BEE-114C-47D2-7C75E421D6F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Content Placeholder 2">
            <a:extLst>
              <a:ext uri="{FF2B5EF4-FFF2-40B4-BE49-F238E27FC236}">
                <a16:creationId xmlns:a16="http://schemas.microsoft.com/office/drawing/2014/main" id="{E281FE15-BED3-4A69-C520-7C4D8C5B00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Text Placeholder 3">
            <a:extLst>
              <a:ext uri="{FF2B5EF4-FFF2-40B4-BE49-F238E27FC236}">
                <a16:creationId xmlns:a16="http://schemas.microsoft.com/office/drawing/2014/main" id="{B31A165C-8EDB-CB77-96EC-BEE223002F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8D5828D-86AC-8E80-0618-7E5119BB7C3B}"/>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11/8/23</a:t>
            </a:fld>
            <a:endParaRPr lang="en-SE"/>
          </a:p>
        </p:txBody>
      </p:sp>
      <p:sp>
        <p:nvSpPr>
          <p:cNvPr id="6" name="Footer Placeholder 5">
            <a:extLst>
              <a:ext uri="{FF2B5EF4-FFF2-40B4-BE49-F238E27FC236}">
                <a16:creationId xmlns:a16="http://schemas.microsoft.com/office/drawing/2014/main" id="{F41FC49E-0B95-1ACB-11FE-932A3352D1A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7" name="Slide Number Placeholder 6">
            <a:extLst>
              <a:ext uri="{FF2B5EF4-FFF2-40B4-BE49-F238E27FC236}">
                <a16:creationId xmlns:a16="http://schemas.microsoft.com/office/drawing/2014/main" id="{2A459BAC-511D-50A7-5A19-87FF49189BF6}"/>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4297432"/>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9537C-4A27-EA8C-7671-C1B8B318751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Picture Placeholder 2">
            <a:extLst>
              <a:ext uri="{FF2B5EF4-FFF2-40B4-BE49-F238E27FC236}">
                <a16:creationId xmlns:a16="http://schemas.microsoft.com/office/drawing/2014/main" id="{CE3BA6F3-D164-C635-D6FE-E6D0FBDCD9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a:p>
        </p:txBody>
      </p:sp>
      <p:sp>
        <p:nvSpPr>
          <p:cNvPr id="4" name="Text Placeholder 3">
            <a:extLst>
              <a:ext uri="{FF2B5EF4-FFF2-40B4-BE49-F238E27FC236}">
                <a16:creationId xmlns:a16="http://schemas.microsoft.com/office/drawing/2014/main" id="{5FDB5F6A-9E7A-4DBD-7561-3ABB1CDF4A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5081FD9-7B78-D626-212F-84DC21CE6E07}"/>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11/8/23</a:t>
            </a:fld>
            <a:endParaRPr lang="en-SE"/>
          </a:p>
        </p:txBody>
      </p:sp>
      <p:sp>
        <p:nvSpPr>
          <p:cNvPr id="6" name="Footer Placeholder 5">
            <a:extLst>
              <a:ext uri="{FF2B5EF4-FFF2-40B4-BE49-F238E27FC236}">
                <a16:creationId xmlns:a16="http://schemas.microsoft.com/office/drawing/2014/main" id="{00AF957F-24B7-0B57-8FC3-B96A0317298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7" name="Slide Number Placeholder 6">
            <a:extLst>
              <a:ext uri="{FF2B5EF4-FFF2-40B4-BE49-F238E27FC236}">
                <a16:creationId xmlns:a16="http://schemas.microsoft.com/office/drawing/2014/main" id="{7034E2AA-53BF-1C4E-F268-4F6427E3BDDB}"/>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1254545304"/>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84F64-240D-C9B3-4318-EA03C8CB63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SE"/>
          </a:p>
        </p:txBody>
      </p:sp>
      <p:sp>
        <p:nvSpPr>
          <p:cNvPr id="3" name="Text Placeholder 2">
            <a:extLst>
              <a:ext uri="{FF2B5EF4-FFF2-40B4-BE49-F238E27FC236}">
                <a16:creationId xmlns:a16="http://schemas.microsoft.com/office/drawing/2014/main" id="{C1998B89-FF20-91B4-3503-8B6F258DF7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grpSp>
        <p:nvGrpSpPr>
          <p:cNvPr id="7" name="Group 6">
            <a:extLst>
              <a:ext uri="{FF2B5EF4-FFF2-40B4-BE49-F238E27FC236}">
                <a16:creationId xmlns:a16="http://schemas.microsoft.com/office/drawing/2014/main" id="{43CAFB99-334F-065D-1C77-534D9178CA71}"/>
              </a:ext>
            </a:extLst>
          </p:cNvPr>
          <p:cNvGrpSpPr/>
          <p:nvPr userDrawn="1"/>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37173820-6D4F-B0C4-A30B-F7D0678B2B6A}"/>
                </a:ext>
              </a:extLst>
            </p:cNvPr>
            <p:cNvPicPr/>
            <p:nvPr userDrawn="1"/>
          </p:nvPicPr>
          <p:blipFill>
            <a:blip r:embed="rId13">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1D579E16-F6AE-08E5-6699-4737ED30B6B0}"/>
                </a:ext>
              </a:extLst>
            </p:cNvPr>
            <p:cNvSpPr txBox="1"/>
            <p:nvPr userDrawn="1"/>
          </p:nvSpPr>
          <p:spPr>
            <a:xfrm>
              <a:off x="2796720" y="10142137"/>
              <a:ext cx="4243227" cy="461665"/>
            </a:xfrm>
            <a:prstGeom prst="rect">
              <a:avLst/>
            </a:prstGeom>
            <a:noFill/>
          </p:spPr>
          <p:txBody>
            <a:bodyPr wrap="square" rtlCol="0">
              <a:spAutoFit/>
            </a:bodyPr>
            <a:lstStyle/>
            <a:p>
              <a:r>
                <a:rPr lang="en-GB" sz="800"/>
                <a:t>Reference number: 618596-EPP-1-2020-1-SE-EPPKA2-CBHE-JP</a:t>
              </a:r>
              <a:br>
                <a:rPr lang="en-GB" sz="800"/>
              </a:br>
              <a:r>
                <a:rPr lang="en-GB" sz="80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87B58126-C7BE-5D18-F25B-55D3658D4AEE}"/>
              </a:ext>
            </a:extLst>
          </p:cNvPr>
          <p:cNvPicPr>
            <a:picLocks noChangeAspect="1"/>
          </p:cNvPicPr>
          <p:nvPr userDrawn="1"/>
        </p:nvPicPr>
        <p:blipFill>
          <a:blip r:embed="rId14"/>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476094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open.umn.edu/opentextbooks/textbooks/540"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hyperlink" Target="https://www.intechopen.com/chapters/60564" TargetMode="External"/></Relationships>
</file>

<file path=ppt/slides/_rels/slide42.xml.rels><?xml version="1.0" encoding="UTF-8" standalone="yes"?>
<Relationships xmlns="http://schemas.openxmlformats.org/package/2006/relationships"><Relationship Id="rId3" Type="http://schemas.openxmlformats.org/officeDocument/2006/relationships/hyperlink" Target="https://www.ncbi.nlm.nih.gov/pmc/articles/PMC7900077/" TargetMode="External"/><Relationship Id="rId2" Type="http://schemas.openxmlformats.org/officeDocument/2006/relationships/hyperlink" Target="https://pubmed.ncbi.nlm.nih.gov/32166628/"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4CEB-918A-0472-B6E4-4689B9CD397B}"/>
              </a:ext>
            </a:extLst>
          </p:cNvPr>
          <p:cNvSpPr>
            <a:spLocks noGrp="1"/>
          </p:cNvSpPr>
          <p:nvPr>
            <p:ph type="ctrTitle"/>
          </p:nvPr>
        </p:nvSpPr>
        <p:spPr/>
        <p:txBody>
          <a:bodyPr>
            <a:normAutofit/>
          </a:bodyPr>
          <a:lstStyle/>
          <a:p>
            <a:r>
              <a:rPr lang="en-GB" dirty="0">
                <a:latin typeface="Times New Roman" panose="02020603050405020304" pitchFamily="18" charset="0"/>
                <a:cs typeface="Times New Roman" panose="02020603050405020304" pitchFamily="18" charset="0"/>
              </a:rPr>
              <a:t>Typical Changes with Age</a:t>
            </a:r>
            <a:br>
              <a:rPr lang="en-GB" dirty="0">
                <a:latin typeface="Times New Roman" panose="02020603050405020304" pitchFamily="18" charset="0"/>
                <a:cs typeface="Times New Roman" panose="02020603050405020304" pitchFamily="18" charset="0"/>
              </a:rPr>
            </a:br>
            <a:r>
              <a:rPr lang="en-GB" dirty="0">
                <a:latin typeface="Times New Roman" panose="02020603050405020304" pitchFamily="18" charset="0"/>
                <a:cs typeface="Times New Roman" panose="02020603050405020304" pitchFamily="18" charset="0"/>
              </a:rPr>
              <a:t>(Normal Ageing)</a:t>
            </a:r>
            <a:endParaRPr lang="en-GB" dirty="0"/>
          </a:p>
        </p:txBody>
      </p:sp>
      <p:sp>
        <p:nvSpPr>
          <p:cNvPr id="3" name="Subtitle 2">
            <a:extLst>
              <a:ext uri="{FF2B5EF4-FFF2-40B4-BE49-F238E27FC236}">
                <a16:creationId xmlns:a16="http://schemas.microsoft.com/office/drawing/2014/main" id="{D41D21B8-B733-D6AC-A679-00D982C92189}"/>
              </a:ext>
            </a:extLst>
          </p:cNvPr>
          <p:cNvSpPr>
            <a:spLocks noGrp="1"/>
          </p:cNvSpPr>
          <p:nvPr>
            <p:ph type="subTitle" idx="1"/>
          </p:nvPr>
        </p:nvSpPr>
        <p:spPr>
          <a:xfrm>
            <a:off x="1524000" y="3602038"/>
            <a:ext cx="9144000" cy="633095"/>
          </a:xfrm>
        </p:spPr>
        <p:txBody>
          <a:bodyPr>
            <a:normAutofit fontScale="92500" lnSpcReduction="20000"/>
          </a:bodyPr>
          <a:lstStyle/>
          <a:p>
            <a:r>
              <a:rPr lang="en-GB" dirty="0"/>
              <a:t>Psychology of Ageing</a:t>
            </a:r>
            <a:br>
              <a:rPr lang="en-GB" dirty="0"/>
            </a:br>
            <a:r>
              <a:rPr lang="en-GB" dirty="0"/>
              <a:t>(Neurology and medical care of neurodegenerative disorders)</a:t>
            </a:r>
          </a:p>
        </p:txBody>
      </p:sp>
      <p:sp>
        <p:nvSpPr>
          <p:cNvPr id="9" name="Subtitle 2">
            <a:extLst>
              <a:ext uri="{FF2B5EF4-FFF2-40B4-BE49-F238E27FC236}">
                <a16:creationId xmlns:a16="http://schemas.microsoft.com/office/drawing/2014/main" id="{5ADD9B8F-30B1-E9B3-FE6D-B4C2CCF58456}"/>
              </a:ext>
            </a:extLst>
          </p:cNvPr>
          <p:cNvSpPr txBox="1">
            <a:spLocks/>
          </p:cNvSpPr>
          <p:nvPr/>
        </p:nvSpPr>
        <p:spPr>
          <a:xfrm>
            <a:off x="1696949" y="4327208"/>
            <a:ext cx="9144000" cy="633095"/>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a:t>Marilena Mousoulidou</a:t>
            </a:r>
            <a:br>
              <a:rPr lang="en-GB" dirty="0"/>
            </a:br>
            <a:r>
              <a:rPr lang="en-GB" dirty="0"/>
              <a:t>Neapolis University Pafos</a:t>
            </a:r>
          </a:p>
        </p:txBody>
      </p:sp>
    </p:spTree>
    <p:extLst>
      <p:ext uri="{BB962C8B-B14F-4D97-AF65-F5344CB8AC3E}">
        <p14:creationId xmlns:p14="http://schemas.microsoft.com/office/powerpoint/2010/main" val="1161591771"/>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10BE842-D148-D78C-E4F5-B2313409800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D41A3153-621D-F43C-B4D2-01BBEAC9F2E6}"/>
              </a:ext>
            </a:extLst>
          </p:cNvPr>
          <p:cNvSpPr>
            <a:spLocks noGrp="1"/>
          </p:cNvSpPr>
          <p:nvPr>
            <p:ph idx="1"/>
          </p:nvPr>
        </p:nvSpPr>
        <p:spPr/>
        <p:txBody>
          <a:bodyPr/>
          <a:lstStyle/>
          <a:p>
            <a:pPr marL="0" indent="0">
              <a:buNone/>
            </a:pPr>
            <a:r>
              <a:rPr lang="en-GB" b="1" dirty="0">
                <a:solidFill>
                  <a:schemeClr val="accent1">
                    <a:lumMod val="50000"/>
                  </a:schemeClr>
                </a:solidFill>
              </a:rPr>
              <a:t>Overall Health Maintenance</a:t>
            </a:r>
            <a:endParaRPr lang="en-CY" b="1" dirty="0">
              <a:solidFill>
                <a:schemeClr val="accent1">
                  <a:lumMod val="50000"/>
                </a:schemeClr>
              </a:solidFill>
            </a:endParaRPr>
          </a:p>
          <a:p>
            <a:r>
              <a:rPr lang="en-GB" dirty="0"/>
              <a:t>Regular exercise and physical activity.</a:t>
            </a:r>
          </a:p>
          <a:p>
            <a:r>
              <a:rPr lang="en-GB" dirty="0"/>
              <a:t>Balanced and nutritious diet for optimal health.</a:t>
            </a:r>
            <a:endParaRPr lang="en-CY" dirty="0"/>
          </a:p>
          <a:p>
            <a:r>
              <a:rPr lang="en-GB" dirty="0"/>
              <a:t>Regular medical check-ups and screenings.</a:t>
            </a:r>
          </a:p>
          <a:p>
            <a:r>
              <a:rPr lang="en-GB" dirty="0"/>
              <a:t>Adequate sleep.</a:t>
            </a:r>
          </a:p>
          <a:p>
            <a:pPr marL="0" indent="0">
              <a:buNone/>
            </a:pPr>
            <a:endParaRPr lang="en-GB" dirty="0"/>
          </a:p>
        </p:txBody>
      </p:sp>
    </p:spTree>
    <p:extLst>
      <p:ext uri="{BB962C8B-B14F-4D97-AF65-F5344CB8AC3E}">
        <p14:creationId xmlns:p14="http://schemas.microsoft.com/office/powerpoint/2010/main" val="3116842177"/>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71A9D-306C-BF9B-B116-C94384BE2EBD}"/>
              </a:ext>
            </a:extLst>
          </p:cNvPr>
          <p:cNvSpPr>
            <a:spLocks noGrp="1"/>
          </p:cNvSpPr>
          <p:nvPr>
            <p:ph type="title"/>
          </p:nvPr>
        </p:nvSpPr>
        <p:spPr/>
        <p:txBody>
          <a:bodyPr/>
          <a:lstStyle/>
          <a:p>
            <a:r>
              <a:rPr lang="en-GB" dirty="0"/>
              <a:t>Critical Thinking Question</a:t>
            </a:r>
          </a:p>
        </p:txBody>
      </p:sp>
      <p:sp>
        <p:nvSpPr>
          <p:cNvPr id="3" name="Content Placeholder 2">
            <a:extLst>
              <a:ext uri="{FF2B5EF4-FFF2-40B4-BE49-F238E27FC236}">
                <a16:creationId xmlns:a16="http://schemas.microsoft.com/office/drawing/2014/main" id="{40D63F58-9170-56EC-ED38-28517A55EA7B}"/>
              </a:ext>
            </a:extLst>
          </p:cNvPr>
          <p:cNvSpPr>
            <a:spLocks noGrp="1"/>
          </p:cNvSpPr>
          <p:nvPr>
            <p:ph idx="1"/>
          </p:nvPr>
        </p:nvSpPr>
        <p:spPr/>
        <p:txBody>
          <a:bodyPr/>
          <a:lstStyle/>
          <a:p>
            <a:r>
              <a:rPr lang="en-GB" dirty="0"/>
              <a:t>Imagine that your eyesight is failing and you find it difficult to drive. </a:t>
            </a:r>
          </a:p>
          <a:p>
            <a:r>
              <a:rPr lang="en-GB" dirty="0"/>
              <a:t>How would you go shopping and get to the other places you usually go? </a:t>
            </a:r>
          </a:p>
          <a:p>
            <a:r>
              <a:rPr lang="en-GB" dirty="0"/>
              <a:t>What changes would you need to make in your lifestyle? </a:t>
            </a:r>
          </a:p>
          <a:p>
            <a:endParaRPr lang="en-GB" dirty="0"/>
          </a:p>
        </p:txBody>
      </p:sp>
    </p:spTree>
    <p:extLst>
      <p:ext uri="{BB962C8B-B14F-4D97-AF65-F5344CB8AC3E}">
        <p14:creationId xmlns:p14="http://schemas.microsoft.com/office/powerpoint/2010/main" val="1715879909"/>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BC7E7-7826-52DE-FEAF-577A2C7DE14C}"/>
              </a:ext>
            </a:extLst>
          </p:cNvPr>
          <p:cNvSpPr>
            <a:spLocks noGrp="1"/>
          </p:cNvSpPr>
          <p:nvPr>
            <p:ph type="title"/>
          </p:nvPr>
        </p:nvSpPr>
        <p:spPr/>
        <p:txBody>
          <a:bodyPr>
            <a:normAutofit/>
          </a:bodyPr>
          <a:lstStyle/>
          <a:p>
            <a:r>
              <a:rPr lang="en-GB" dirty="0"/>
              <a:t>Cognitive Changes in Late Adulthood</a:t>
            </a:r>
          </a:p>
        </p:txBody>
      </p:sp>
      <p:sp>
        <p:nvSpPr>
          <p:cNvPr id="3" name="Content Placeholder 2">
            <a:extLst>
              <a:ext uri="{FF2B5EF4-FFF2-40B4-BE49-F238E27FC236}">
                <a16:creationId xmlns:a16="http://schemas.microsoft.com/office/drawing/2014/main" id="{4B62BCFF-411D-765E-D8B2-2110FF3B7366}"/>
              </a:ext>
            </a:extLst>
          </p:cNvPr>
          <p:cNvSpPr>
            <a:spLocks noGrp="1"/>
          </p:cNvSpPr>
          <p:nvPr>
            <p:ph idx="1"/>
          </p:nvPr>
        </p:nvSpPr>
        <p:spPr/>
        <p:txBody>
          <a:bodyPr/>
          <a:lstStyle/>
          <a:p>
            <a:pPr marL="0" indent="0">
              <a:buNone/>
            </a:pPr>
            <a:r>
              <a:rPr lang="en-GB" b="1" dirty="0">
                <a:solidFill>
                  <a:schemeClr val="accent1">
                    <a:lumMod val="50000"/>
                  </a:schemeClr>
                </a:solidFill>
              </a:rPr>
              <a:t>Slower Processing Speed</a:t>
            </a:r>
            <a:endParaRPr lang="en-CY" b="1" dirty="0">
              <a:solidFill>
                <a:schemeClr val="accent1">
                  <a:lumMod val="50000"/>
                </a:schemeClr>
              </a:solidFill>
            </a:endParaRPr>
          </a:p>
          <a:p>
            <a:r>
              <a:rPr lang="en-GB" dirty="0"/>
              <a:t>Processing speed, or the ability to quickly perceive and respond to information, tends to decline in late adulthood.</a:t>
            </a:r>
            <a:endParaRPr lang="en-CY" dirty="0"/>
          </a:p>
          <a:p>
            <a:r>
              <a:rPr lang="en-GB" dirty="0"/>
              <a:t>Older adults may take longer to complete tasks that require rapid mental processing, such as decision-making and reaction time.</a:t>
            </a:r>
            <a:endParaRPr lang="en-CY" dirty="0"/>
          </a:p>
          <a:p>
            <a:r>
              <a:rPr lang="en-GB" dirty="0"/>
              <a:t>However, expertise gained through life experiences can compensate for this decline in certain situations.</a:t>
            </a:r>
            <a:endParaRPr lang="en-CY" dirty="0"/>
          </a:p>
          <a:p>
            <a:endParaRPr lang="en-GB" dirty="0"/>
          </a:p>
        </p:txBody>
      </p:sp>
    </p:spTree>
    <p:extLst>
      <p:ext uri="{BB962C8B-B14F-4D97-AF65-F5344CB8AC3E}">
        <p14:creationId xmlns:p14="http://schemas.microsoft.com/office/powerpoint/2010/main" val="2824661908"/>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FE407D2-F11D-DBCB-4DF5-7570825E4FC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5AC8479-3A2F-9287-4362-FA4EC50060BF}"/>
              </a:ext>
            </a:extLst>
          </p:cNvPr>
          <p:cNvSpPr>
            <a:spLocks noGrp="1"/>
          </p:cNvSpPr>
          <p:nvPr>
            <p:ph idx="1"/>
          </p:nvPr>
        </p:nvSpPr>
        <p:spPr/>
        <p:txBody>
          <a:bodyPr/>
          <a:lstStyle/>
          <a:p>
            <a:pPr marL="0" indent="0">
              <a:buNone/>
            </a:pPr>
            <a:r>
              <a:rPr lang="en-GB" b="1" dirty="0">
                <a:solidFill>
                  <a:schemeClr val="accent1">
                    <a:lumMod val="50000"/>
                  </a:schemeClr>
                </a:solidFill>
              </a:rPr>
              <a:t>Attentional Control Challenges</a:t>
            </a:r>
            <a:endParaRPr lang="en-CY" b="1" dirty="0">
              <a:solidFill>
                <a:schemeClr val="accent1">
                  <a:lumMod val="50000"/>
                </a:schemeClr>
              </a:solidFill>
            </a:endParaRPr>
          </a:p>
          <a:p>
            <a:r>
              <a:rPr lang="en-GB" dirty="0"/>
              <a:t>Older adults may experience difficulties with maintaining focused attention and filtering out distractions.</a:t>
            </a:r>
            <a:endParaRPr lang="en-CY" dirty="0"/>
          </a:p>
          <a:p>
            <a:r>
              <a:rPr lang="en-GB" dirty="0"/>
              <a:t>Divided attention tasks may become more challenging.</a:t>
            </a:r>
            <a:endParaRPr lang="en-CY" dirty="0"/>
          </a:p>
          <a:p>
            <a:r>
              <a:rPr lang="en-GB" dirty="0"/>
              <a:t>However, focused attention on relevant information can still be maintained, particularly when the task is meaningful and engaging.</a:t>
            </a:r>
            <a:endParaRPr lang="en-CY" dirty="0"/>
          </a:p>
          <a:p>
            <a:endParaRPr lang="en-GB" dirty="0"/>
          </a:p>
        </p:txBody>
      </p:sp>
    </p:spTree>
    <p:extLst>
      <p:ext uri="{BB962C8B-B14F-4D97-AF65-F5344CB8AC3E}">
        <p14:creationId xmlns:p14="http://schemas.microsoft.com/office/powerpoint/2010/main" val="2882862897"/>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7C54B92-18E9-C4FC-199F-B06A8B18A0F5}"/>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162A3648-1060-EAA8-C45A-EE31655E4B8B}"/>
              </a:ext>
            </a:extLst>
          </p:cNvPr>
          <p:cNvSpPr>
            <a:spLocks noGrp="1"/>
          </p:cNvSpPr>
          <p:nvPr>
            <p:ph idx="1"/>
          </p:nvPr>
        </p:nvSpPr>
        <p:spPr/>
        <p:txBody>
          <a:bodyPr/>
          <a:lstStyle/>
          <a:p>
            <a:pPr marL="0" indent="0">
              <a:buNone/>
            </a:pPr>
            <a:r>
              <a:rPr lang="en-GB" b="1" dirty="0">
                <a:solidFill>
                  <a:schemeClr val="accent1">
                    <a:lumMod val="50000"/>
                  </a:schemeClr>
                </a:solidFill>
              </a:rPr>
              <a:t>Language Changes</a:t>
            </a:r>
            <a:endParaRPr lang="en-CY" b="1" dirty="0">
              <a:solidFill>
                <a:schemeClr val="accent1">
                  <a:lumMod val="50000"/>
                </a:schemeClr>
              </a:solidFill>
            </a:endParaRPr>
          </a:p>
          <a:p>
            <a:r>
              <a:rPr lang="en-GB" dirty="0"/>
              <a:t>General language skills and vocabulary tend to remain stable, however some specific language functions may decline.</a:t>
            </a:r>
            <a:endParaRPr lang="en-CY" dirty="0"/>
          </a:p>
          <a:p>
            <a:r>
              <a:rPr lang="en-GB" dirty="0"/>
              <a:t>Older adults may experience word retrieval difficulties, such as tip-of-the-tongue phenomenon, where they have trouble recalling a specific word.</a:t>
            </a:r>
            <a:endParaRPr lang="en-CY" dirty="0"/>
          </a:p>
          <a:p>
            <a:r>
              <a:rPr lang="en-GB" dirty="0"/>
              <a:t>Language comprehension and overall communication abilities are generally well-maintained.</a:t>
            </a:r>
            <a:endParaRPr lang="en-CY" dirty="0"/>
          </a:p>
          <a:p>
            <a:endParaRPr lang="en-GB" dirty="0"/>
          </a:p>
        </p:txBody>
      </p:sp>
    </p:spTree>
    <p:extLst>
      <p:ext uri="{BB962C8B-B14F-4D97-AF65-F5344CB8AC3E}">
        <p14:creationId xmlns:p14="http://schemas.microsoft.com/office/powerpoint/2010/main" val="1761919241"/>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94534B8-C6C0-5C41-AF24-24F55F9197DD}"/>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26F18365-60CE-3E68-6683-A3A61F9F7EE6}"/>
              </a:ext>
            </a:extLst>
          </p:cNvPr>
          <p:cNvSpPr>
            <a:spLocks noGrp="1"/>
          </p:cNvSpPr>
          <p:nvPr>
            <p:ph idx="1"/>
          </p:nvPr>
        </p:nvSpPr>
        <p:spPr/>
        <p:txBody>
          <a:bodyPr/>
          <a:lstStyle/>
          <a:p>
            <a:pPr marL="0" indent="0">
              <a:buNone/>
            </a:pPr>
            <a:r>
              <a:rPr lang="en-GB" b="1" dirty="0">
                <a:solidFill>
                  <a:schemeClr val="accent1">
                    <a:lumMod val="50000"/>
                  </a:schemeClr>
                </a:solidFill>
              </a:rPr>
              <a:t>Intelligence Changes</a:t>
            </a:r>
          </a:p>
          <a:p>
            <a:r>
              <a:rPr lang="en-GB" dirty="0"/>
              <a:t>Fluid intelligence may decline in late adulthood.</a:t>
            </a:r>
            <a:endParaRPr lang="en-CY" dirty="0"/>
          </a:p>
          <a:p>
            <a:r>
              <a:rPr lang="en-GB" dirty="0"/>
              <a:t>Older adults may have more difficulty with novel problem-solving tasks compared to tasks that rely on acquired knowledge and experience (crystallized intelligence).</a:t>
            </a:r>
          </a:p>
          <a:p>
            <a:endParaRPr lang="en-GB" dirty="0"/>
          </a:p>
          <a:p>
            <a:pPr marL="457200" lvl="1" indent="0">
              <a:buNone/>
            </a:pPr>
            <a:r>
              <a:rPr lang="en-GB" sz="2700" b="1" dirty="0"/>
              <a:t>Fluid Intelligence</a:t>
            </a:r>
            <a:r>
              <a:rPr lang="en-GB" sz="2700" dirty="0"/>
              <a:t>: the ability to think abstractly, solve problems, and adapt to new situations.</a:t>
            </a:r>
            <a:r>
              <a:rPr lang="en-CY" sz="2700" dirty="0"/>
              <a:t> </a:t>
            </a:r>
            <a:endParaRPr lang="en-GB" sz="2700" dirty="0"/>
          </a:p>
          <a:p>
            <a:pPr marL="457200" lvl="1" indent="0">
              <a:buNone/>
            </a:pPr>
            <a:r>
              <a:rPr lang="en-GB" sz="2700" b="1" dirty="0"/>
              <a:t>Crystallised Intelligence</a:t>
            </a:r>
            <a:r>
              <a:rPr lang="en-GB" sz="2700" dirty="0"/>
              <a:t>: the accumulation of knowledge, skills, and expertise acquired through learning and experience.</a:t>
            </a:r>
            <a:endParaRPr lang="en-CY" sz="2700" dirty="0"/>
          </a:p>
          <a:p>
            <a:endParaRPr lang="en-CY" dirty="0"/>
          </a:p>
          <a:p>
            <a:endParaRPr lang="en-GB" dirty="0"/>
          </a:p>
        </p:txBody>
      </p:sp>
    </p:spTree>
    <p:extLst>
      <p:ext uri="{BB962C8B-B14F-4D97-AF65-F5344CB8AC3E}">
        <p14:creationId xmlns:p14="http://schemas.microsoft.com/office/powerpoint/2010/main" val="2668672285"/>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9843074-584D-22BC-8842-AF10C8C98735}"/>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4ACC6EE-36B8-F66A-EA2F-E8AFC97ADD82}"/>
              </a:ext>
            </a:extLst>
          </p:cNvPr>
          <p:cNvSpPr>
            <a:spLocks noGrp="1"/>
          </p:cNvSpPr>
          <p:nvPr>
            <p:ph idx="1"/>
          </p:nvPr>
        </p:nvSpPr>
        <p:spPr/>
        <p:txBody>
          <a:bodyPr/>
          <a:lstStyle/>
          <a:p>
            <a:pPr marL="0" indent="0">
              <a:buNone/>
            </a:pPr>
            <a:r>
              <a:rPr lang="en-GB" b="1" dirty="0">
                <a:solidFill>
                  <a:schemeClr val="accent1">
                    <a:lumMod val="50000"/>
                  </a:schemeClr>
                </a:solidFill>
              </a:rPr>
              <a:t>Working Memory Changes</a:t>
            </a:r>
            <a:endParaRPr lang="en-CY" b="1" dirty="0">
              <a:solidFill>
                <a:schemeClr val="accent1">
                  <a:lumMod val="50000"/>
                </a:schemeClr>
              </a:solidFill>
            </a:endParaRPr>
          </a:p>
          <a:p>
            <a:r>
              <a:rPr lang="en-GB" dirty="0"/>
              <a:t>Working memory (temporarily holding and manipulating information) may show some decline in late adulthood.</a:t>
            </a:r>
            <a:endParaRPr lang="en-CY" dirty="0"/>
          </a:p>
          <a:p>
            <a:r>
              <a:rPr lang="en-GB" dirty="0"/>
              <a:t>Older adults may experience challenges in tasks that require multitasking, mental calculations, and holding information in mind while performing other activities.</a:t>
            </a:r>
            <a:endParaRPr lang="en-CY" dirty="0"/>
          </a:p>
          <a:p>
            <a:r>
              <a:rPr lang="en-GB" dirty="0"/>
              <a:t>However, strategies such as using external aids or chunking information can help mitigate these difficulties.</a:t>
            </a:r>
            <a:endParaRPr lang="en-CY" dirty="0"/>
          </a:p>
          <a:p>
            <a:endParaRPr lang="en-GB" dirty="0"/>
          </a:p>
        </p:txBody>
      </p:sp>
    </p:spTree>
    <p:extLst>
      <p:ext uri="{BB962C8B-B14F-4D97-AF65-F5344CB8AC3E}">
        <p14:creationId xmlns:p14="http://schemas.microsoft.com/office/powerpoint/2010/main" val="3545618688"/>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D8B9508-289F-E9BE-76E6-BE502C3CA155}"/>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545DF31-2238-DDA3-A8CA-85B8A1B3D1FD}"/>
              </a:ext>
            </a:extLst>
          </p:cNvPr>
          <p:cNvSpPr>
            <a:spLocks noGrp="1"/>
          </p:cNvSpPr>
          <p:nvPr>
            <p:ph idx="1"/>
          </p:nvPr>
        </p:nvSpPr>
        <p:spPr/>
        <p:txBody>
          <a:bodyPr/>
          <a:lstStyle/>
          <a:p>
            <a:pPr marL="0" indent="0">
              <a:buNone/>
            </a:pPr>
            <a:r>
              <a:rPr lang="en-GB" b="1" dirty="0">
                <a:solidFill>
                  <a:schemeClr val="accent1">
                    <a:lumMod val="50000"/>
                  </a:schemeClr>
                </a:solidFill>
              </a:rPr>
              <a:t>Episodic Memory Changes</a:t>
            </a:r>
            <a:endParaRPr lang="en-CY" b="1" dirty="0">
              <a:solidFill>
                <a:schemeClr val="accent1">
                  <a:lumMod val="50000"/>
                </a:schemeClr>
              </a:solidFill>
            </a:endParaRPr>
          </a:p>
          <a:p>
            <a:r>
              <a:rPr lang="en-GB" dirty="0"/>
              <a:t>Episodic memory (ability to remember specific events and personal experiences) may exhibit some decline in late adulthood.</a:t>
            </a:r>
            <a:endParaRPr lang="en-CY" dirty="0"/>
          </a:p>
          <a:p>
            <a:r>
              <a:rPr lang="en-GB" dirty="0"/>
              <a:t>Older adults may have difficulty recalling recent events or details, while long-term memories from earlier in life tend to be relatively well preserved.</a:t>
            </a:r>
            <a:endParaRPr lang="en-CY" dirty="0"/>
          </a:p>
          <a:p>
            <a:r>
              <a:rPr lang="en-GB" dirty="0"/>
              <a:t>Strategies such as using mnemonic devices, repetition, and retrieval practice can aid memory performance.</a:t>
            </a:r>
            <a:endParaRPr lang="en-CY" dirty="0"/>
          </a:p>
          <a:p>
            <a:endParaRPr lang="en-GB" dirty="0"/>
          </a:p>
        </p:txBody>
      </p:sp>
    </p:spTree>
    <p:extLst>
      <p:ext uri="{BB962C8B-B14F-4D97-AF65-F5344CB8AC3E}">
        <p14:creationId xmlns:p14="http://schemas.microsoft.com/office/powerpoint/2010/main" val="4271780516"/>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EDC400C-ED08-1A75-29EE-A7478A1B241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5A36CCDF-A635-397E-394D-BA726D43F3EC}"/>
              </a:ext>
            </a:extLst>
          </p:cNvPr>
          <p:cNvSpPr>
            <a:spLocks noGrp="1"/>
          </p:cNvSpPr>
          <p:nvPr>
            <p:ph idx="1"/>
          </p:nvPr>
        </p:nvSpPr>
        <p:spPr/>
        <p:txBody>
          <a:bodyPr/>
          <a:lstStyle/>
          <a:p>
            <a:pPr marL="0" indent="0">
              <a:buNone/>
            </a:pPr>
            <a:r>
              <a:rPr lang="en-GB" b="1" dirty="0">
                <a:solidFill>
                  <a:schemeClr val="accent1">
                    <a:lumMod val="50000"/>
                  </a:schemeClr>
                </a:solidFill>
              </a:rPr>
              <a:t>Wisdom and Expertise</a:t>
            </a:r>
            <a:endParaRPr lang="en-CY" b="1" dirty="0">
              <a:solidFill>
                <a:schemeClr val="accent1">
                  <a:lumMod val="50000"/>
                </a:schemeClr>
              </a:solidFill>
            </a:endParaRPr>
          </a:p>
          <a:p>
            <a:r>
              <a:rPr lang="en-GB" dirty="0"/>
              <a:t>While certain cognitive abilities may decline, wisdom and expertise might increase.</a:t>
            </a:r>
            <a:endParaRPr lang="en-CY" dirty="0"/>
          </a:p>
          <a:p>
            <a:r>
              <a:rPr lang="en-GB" dirty="0"/>
              <a:t>Older adults often possess a wealth of knowledge and experience, enabling them to make wise judgments and offer valuable insights.</a:t>
            </a:r>
            <a:endParaRPr lang="en-CY" dirty="0"/>
          </a:p>
          <a:p>
            <a:r>
              <a:rPr lang="en-GB" dirty="0"/>
              <a:t>Wisdom encompasses emotional intelligence, perspective-taking, and the ability to see the bigger picture.</a:t>
            </a:r>
            <a:endParaRPr lang="en-CY" dirty="0"/>
          </a:p>
          <a:p>
            <a:endParaRPr lang="en-GB" dirty="0"/>
          </a:p>
        </p:txBody>
      </p:sp>
    </p:spTree>
    <p:extLst>
      <p:ext uri="{BB962C8B-B14F-4D97-AF65-F5344CB8AC3E}">
        <p14:creationId xmlns:p14="http://schemas.microsoft.com/office/powerpoint/2010/main" val="870793464"/>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C81FF47-8C33-E624-8B06-56E36C3A7B69}"/>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56146944-C202-EF26-29F7-6503E787AA12}"/>
              </a:ext>
            </a:extLst>
          </p:cNvPr>
          <p:cNvSpPr>
            <a:spLocks noGrp="1"/>
          </p:cNvSpPr>
          <p:nvPr>
            <p:ph idx="1"/>
          </p:nvPr>
        </p:nvSpPr>
        <p:spPr/>
        <p:txBody>
          <a:bodyPr/>
          <a:lstStyle/>
          <a:p>
            <a:pPr marL="0" indent="0">
              <a:buNone/>
            </a:pPr>
            <a:r>
              <a:rPr lang="en-GB" b="1" dirty="0">
                <a:solidFill>
                  <a:schemeClr val="accent1">
                    <a:lumMod val="50000"/>
                  </a:schemeClr>
                </a:solidFill>
              </a:rPr>
              <a:t>Cognitive Reserve</a:t>
            </a:r>
            <a:endParaRPr lang="en-CY" b="1" dirty="0">
              <a:solidFill>
                <a:schemeClr val="accent1">
                  <a:lumMod val="50000"/>
                </a:schemeClr>
              </a:solidFill>
            </a:endParaRPr>
          </a:p>
          <a:p>
            <a:r>
              <a:rPr lang="en-GB" b="1" dirty="0"/>
              <a:t>Cognitive reserve</a:t>
            </a:r>
            <a:r>
              <a:rPr lang="en-GB" dirty="0"/>
              <a:t>: the brain's ability to compensate for age-related cognitive decline.</a:t>
            </a:r>
            <a:endParaRPr lang="en-CY" dirty="0"/>
          </a:p>
          <a:p>
            <a:r>
              <a:rPr lang="en-GB" dirty="0"/>
              <a:t>Education, intellectual stimulation, and engaging in mentally challenging activities contribute to cognitive reserve.</a:t>
            </a:r>
            <a:endParaRPr lang="en-CY" dirty="0"/>
          </a:p>
          <a:p>
            <a:r>
              <a:rPr lang="en-GB" dirty="0"/>
              <a:t>Individuals with higher cognitive reserve may experience milder cognitive decline and have a lower risk of developing dementia.</a:t>
            </a:r>
            <a:endParaRPr lang="en-CY" dirty="0"/>
          </a:p>
          <a:p>
            <a:endParaRPr lang="en-GB" dirty="0"/>
          </a:p>
        </p:txBody>
      </p:sp>
    </p:spTree>
    <p:extLst>
      <p:ext uri="{BB962C8B-B14F-4D97-AF65-F5344CB8AC3E}">
        <p14:creationId xmlns:p14="http://schemas.microsoft.com/office/powerpoint/2010/main" val="1638198158"/>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lstStyle/>
          <a:p>
            <a:r>
              <a:rPr lang="en-GB" dirty="0"/>
              <a:t>Learning Objectives</a:t>
            </a: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lstStyle/>
          <a:p>
            <a:r>
              <a:rPr lang="en-GB" b="1" dirty="0">
                <a:solidFill>
                  <a:schemeClr val="accent1">
                    <a:lumMod val="50000"/>
                  </a:schemeClr>
                </a:solidFill>
              </a:rPr>
              <a:t>LO1: </a:t>
            </a:r>
            <a:r>
              <a:rPr lang="en-GB" dirty="0"/>
              <a:t>Identify the typical physical, cognitive, socioemotional, and personality changes associated with age.</a:t>
            </a:r>
            <a:endParaRPr lang="en-CY" dirty="0"/>
          </a:p>
          <a:p>
            <a:r>
              <a:rPr lang="en-GB" b="1" dirty="0">
                <a:solidFill>
                  <a:schemeClr val="accent1">
                    <a:lumMod val="50000"/>
                  </a:schemeClr>
                </a:solidFill>
              </a:rPr>
              <a:t>LO2: </a:t>
            </a:r>
            <a:r>
              <a:rPr lang="en-GB" dirty="0"/>
              <a:t>Demonstrate an understanding of how the typical changes in late adulthood can impact individuals' daily lives and functioning.</a:t>
            </a:r>
            <a:endParaRPr lang="en-CY" dirty="0"/>
          </a:p>
          <a:p>
            <a:r>
              <a:rPr lang="en-GB" b="1" dirty="0">
                <a:solidFill>
                  <a:schemeClr val="accent1">
                    <a:lumMod val="50000"/>
                  </a:schemeClr>
                </a:solidFill>
              </a:rPr>
              <a:t>LO3: </a:t>
            </a:r>
            <a:r>
              <a:rPr lang="en-GB" dirty="0"/>
              <a:t>Evaluate the impact of typical changes in late adulthood on overall well-being of older adults.</a:t>
            </a:r>
            <a:endParaRPr lang="en-CY" dirty="0"/>
          </a:p>
          <a:p>
            <a:endParaRPr lang="en-GB" dirty="0"/>
          </a:p>
        </p:txBody>
      </p:sp>
    </p:spTree>
    <p:extLst>
      <p:ext uri="{BB962C8B-B14F-4D97-AF65-F5344CB8AC3E}">
        <p14:creationId xmlns:p14="http://schemas.microsoft.com/office/powerpoint/2010/main" val="3027216888"/>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21E0D8F-EAA4-29AC-97E9-3E9EFC088292}"/>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5FF342BC-72E9-8B60-723F-6D46B7851562}"/>
              </a:ext>
            </a:extLst>
          </p:cNvPr>
          <p:cNvSpPr>
            <a:spLocks noGrp="1"/>
          </p:cNvSpPr>
          <p:nvPr>
            <p:ph idx="1"/>
          </p:nvPr>
        </p:nvSpPr>
        <p:spPr/>
        <p:txBody>
          <a:bodyPr/>
          <a:lstStyle/>
          <a:p>
            <a:pPr marL="0" indent="0">
              <a:buNone/>
            </a:pPr>
            <a:r>
              <a:rPr lang="en-GB" b="1" dirty="0">
                <a:solidFill>
                  <a:schemeClr val="accent1">
                    <a:lumMod val="50000"/>
                  </a:schemeClr>
                </a:solidFill>
              </a:rPr>
              <a:t>Strategies for Maintaining Cognitive Health</a:t>
            </a:r>
            <a:endParaRPr lang="en-CY" b="1" dirty="0">
              <a:solidFill>
                <a:schemeClr val="accent1">
                  <a:lumMod val="50000"/>
                </a:schemeClr>
              </a:solidFill>
            </a:endParaRPr>
          </a:p>
          <a:p>
            <a:r>
              <a:rPr lang="en-GB" dirty="0"/>
              <a:t>Engagement in </a:t>
            </a:r>
            <a:r>
              <a:rPr lang="en-GB" b="1" dirty="0"/>
              <a:t>mentally/cognitively stimulating activities</a:t>
            </a:r>
            <a:r>
              <a:rPr lang="en-GB" dirty="0"/>
              <a:t>, such as puzzles, reading, and learning new skills.</a:t>
            </a:r>
            <a:endParaRPr lang="en-CY" dirty="0"/>
          </a:p>
          <a:p>
            <a:r>
              <a:rPr lang="en-GB" b="1" dirty="0"/>
              <a:t>Healthy lifestyle</a:t>
            </a:r>
            <a:r>
              <a:rPr lang="en-GB" dirty="0"/>
              <a:t>.</a:t>
            </a:r>
            <a:endParaRPr lang="en-CY" dirty="0"/>
          </a:p>
          <a:p>
            <a:r>
              <a:rPr lang="en-GB" b="1" dirty="0"/>
              <a:t>Socially active </a:t>
            </a:r>
            <a:r>
              <a:rPr lang="en-GB" dirty="0"/>
              <a:t>and maintenance of meaningful </a:t>
            </a:r>
            <a:r>
              <a:rPr lang="en-GB" b="1" dirty="0"/>
              <a:t>social connections</a:t>
            </a:r>
            <a:r>
              <a:rPr lang="en-GB" dirty="0"/>
              <a:t>.</a:t>
            </a:r>
            <a:endParaRPr lang="en-CY" dirty="0"/>
          </a:p>
          <a:p>
            <a:r>
              <a:rPr lang="en-GB" b="1" dirty="0"/>
              <a:t>Stress management </a:t>
            </a:r>
            <a:r>
              <a:rPr lang="en-GB" dirty="0"/>
              <a:t>through relaxation techniques and mindfulness.</a:t>
            </a:r>
            <a:endParaRPr lang="en-CY" dirty="0"/>
          </a:p>
          <a:p>
            <a:r>
              <a:rPr lang="en-GB" b="1" dirty="0"/>
              <a:t>Cognitive training programs </a:t>
            </a:r>
            <a:r>
              <a:rPr lang="en-GB" dirty="0"/>
              <a:t>and </a:t>
            </a:r>
            <a:r>
              <a:rPr lang="en-GB" b="1" dirty="0"/>
              <a:t>brain exercises </a:t>
            </a:r>
            <a:r>
              <a:rPr lang="en-GB" dirty="0"/>
              <a:t>designed to improve cognitive functioning.</a:t>
            </a:r>
            <a:endParaRPr lang="en-CY" dirty="0"/>
          </a:p>
          <a:p>
            <a:endParaRPr lang="en-GB" dirty="0"/>
          </a:p>
        </p:txBody>
      </p:sp>
    </p:spTree>
    <p:extLst>
      <p:ext uri="{BB962C8B-B14F-4D97-AF65-F5344CB8AC3E}">
        <p14:creationId xmlns:p14="http://schemas.microsoft.com/office/powerpoint/2010/main" val="3990664738"/>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767F6-4250-AE41-D911-C567DC551FE2}"/>
              </a:ext>
            </a:extLst>
          </p:cNvPr>
          <p:cNvSpPr>
            <a:spLocks noGrp="1"/>
          </p:cNvSpPr>
          <p:nvPr>
            <p:ph type="title"/>
          </p:nvPr>
        </p:nvSpPr>
        <p:spPr/>
        <p:txBody>
          <a:bodyPr/>
          <a:lstStyle/>
          <a:p>
            <a:r>
              <a:rPr lang="en-GB" dirty="0"/>
              <a:t>Critical Thinking Question</a:t>
            </a:r>
          </a:p>
        </p:txBody>
      </p:sp>
      <p:sp>
        <p:nvSpPr>
          <p:cNvPr id="3" name="Content Placeholder 2">
            <a:extLst>
              <a:ext uri="{FF2B5EF4-FFF2-40B4-BE49-F238E27FC236}">
                <a16:creationId xmlns:a16="http://schemas.microsoft.com/office/drawing/2014/main" id="{EABEE73B-8D3D-701B-58C7-C3ADE4F5E619}"/>
              </a:ext>
            </a:extLst>
          </p:cNvPr>
          <p:cNvSpPr>
            <a:spLocks noGrp="1"/>
          </p:cNvSpPr>
          <p:nvPr>
            <p:ph idx="1"/>
          </p:nvPr>
        </p:nvSpPr>
        <p:spPr/>
        <p:txBody>
          <a:bodyPr/>
          <a:lstStyle/>
          <a:p>
            <a:r>
              <a:rPr lang="en-GB" dirty="0"/>
              <a:t>What life circumstances might emphasise respect for wisdom and help older adults to maintain cognitive abilities? </a:t>
            </a:r>
          </a:p>
          <a:p>
            <a:endParaRPr lang="en-GB" dirty="0"/>
          </a:p>
        </p:txBody>
      </p:sp>
    </p:spTree>
    <p:extLst>
      <p:ext uri="{BB962C8B-B14F-4D97-AF65-F5344CB8AC3E}">
        <p14:creationId xmlns:p14="http://schemas.microsoft.com/office/powerpoint/2010/main" val="3073692508"/>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A3743-6BD8-E50C-B2AD-40C73EA9C7DD}"/>
              </a:ext>
            </a:extLst>
          </p:cNvPr>
          <p:cNvSpPr>
            <a:spLocks noGrp="1"/>
          </p:cNvSpPr>
          <p:nvPr>
            <p:ph type="title"/>
          </p:nvPr>
        </p:nvSpPr>
        <p:spPr/>
        <p:txBody>
          <a:bodyPr/>
          <a:lstStyle/>
          <a:p>
            <a:r>
              <a:rPr lang="en-GB" dirty="0"/>
              <a:t>Social Changes in Late Adulthood</a:t>
            </a:r>
          </a:p>
        </p:txBody>
      </p:sp>
      <p:sp>
        <p:nvSpPr>
          <p:cNvPr id="3" name="Content Placeholder 2">
            <a:extLst>
              <a:ext uri="{FF2B5EF4-FFF2-40B4-BE49-F238E27FC236}">
                <a16:creationId xmlns:a16="http://schemas.microsoft.com/office/drawing/2014/main" id="{9675840A-0DF1-E0CA-0F76-F0C3C7C3A64B}"/>
              </a:ext>
            </a:extLst>
          </p:cNvPr>
          <p:cNvSpPr>
            <a:spLocks noGrp="1"/>
          </p:cNvSpPr>
          <p:nvPr>
            <p:ph idx="1"/>
          </p:nvPr>
        </p:nvSpPr>
        <p:spPr/>
        <p:txBody>
          <a:bodyPr/>
          <a:lstStyle/>
          <a:p>
            <a:pPr marL="0" indent="0">
              <a:buNone/>
            </a:pPr>
            <a:r>
              <a:rPr lang="en-GB" b="1" dirty="0">
                <a:solidFill>
                  <a:schemeClr val="accent1">
                    <a:lumMod val="50000"/>
                  </a:schemeClr>
                </a:solidFill>
              </a:rPr>
              <a:t>Social Roles &amp; Responsibilities: Retirement</a:t>
            </a:r>
            <a:endParaRPr lang="en-CY" b="1" dirty="0">
              <a:solidFill>
                <a:schemeClr val="accent1">
                  <a:lumMod val="50000"/>
                </a:schemeClr>
              </a:solidFill>
            </a:endParaRPr>
          </a:p>
          <a:p>
            <a:pPr lvl="0"/>
            <a:r>
              <a:rPr lang="en-GB" dirty="0"/>
              <a:t>A transition period - from a structured work life to a more flexible and leisure-oriented lifestyle.</a:t>
            </a:r>
            <a:endParaRPr lang="en-CY" dirty="0"/>
          </a:p>
          <a:p>
            <a:pPr lvl="0"/>
            <a:r>
              <a:rPr lang="en-GB" dirty="0"/>
              <a:t>Often a shift in financial circumstances (from earning a regular income to relying on retirement savings, pensions, or government benefits).</a:t>
            </a:r>
            <a:endParaRPr lang="en-CY" dirty="0"/>
          </a:p>
          <a:p>
            <a:pPr lvl="0"/>
            <a:r>
              <a:rPr lang="en-GB" dirty="0"/>
              <a:t>It can have a significant impact on individuals' psychological well-being (e.g., sense of loss or lack of identity vs. sense of relief and freedom) and physical health (more time and flexibility to engage in healthy lifestyle behaviours vs. loss of work-related physical activity)</a:t>
            </a:r>
            <a:endParaRPr lang="en-CY" dirty="0"/>
          </a:p>
          <a:p>
            <a:pPr lvl="0"/>
            <a:r>
              <a:rPr lang="en-GB" dirty="0" err="1"/>
              <a:t>Reevaluation</a:t>
            </a:r>
            <a:r>
              <a:rPr lang="en-GB" dirty="0"/>
              <a:t> of how individuals spend their time and engage in leisure activities</a:t>
            </a:r>
            <a:endParaRPr lang="en-CY" dirty="0"/>
          </a:p>
        </p:txBody>
      </p:sp>
    </p:spTree>
    <p:extLst>
      <p:ext uri="{BB962C8B-B14F-4D97-AF65-F5344CB8AC3E}">
        <p14:creationId xmlns:p14="http://schemas.microsoft.com/office/powerpoint/2010/main" val="309423977"/>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75840A-0DF1-E0CA-0F76-F0C3C7C3A64B}"/>
              </a:ext>
            </a:extLst>
          </p:cNvPr>
          <p:cNvSpPr>
            <a:spLocks noGrp="1"/>
          </p:cNvSpPr>
          <p:nvPr>
            <p:ph idx="1"/>
          </p:nvPr>
        </p:nvSpPr>
        <p:spPr/>
        <p:txBody>
          <a:bodyPr>
            <a:normAutofit/>
          </a:bodyPr>
          <a:lstStyle/>
          <a:p>
            <a:pPr marL="0" indent="0">
              <a:buNone/>
            </a:pPr>
            <a:r>
              <a:rPr lang="en-GB" b="1" dirty="0">
                <a:solidFill>
                  <a:schemeClr val="accent1">
                    <a:lumMod val="50000"/>
                  </a:schemeClr>
                </a:solidFill>
              </a:rPr>
              <a:t>Social Roles &amp; Responsibilities: Grandparenthood</a:t>
            </a:r>
            <a:endParaRPr lang="en-CY" b="1" dirty="0">
              <a:solidFill>
                <a:schemeClr val="accent1">
                  <a:lumMod val="50000"/>
                </a:schemeClr>
              </a:solidFill>
            </a:endParaRPr>
          </a:p>
          <a:p>
            <a:r>
              <a:rPr lang="en-GB" dirty="0"/>
              <a:t>Grandparents to their children's children.</a:t>
            </a:r>
            <a:endParaRPr lang="en-CY" dirty="0"/>
          </a:p>
          <a:p>
            <a:r>
              <a:rPr lang="en-GB" dirty="0"/>
              <a:t>It can bring joy, fulfilment, and an opportunity for intergenerational bonding and support.</a:t>
            </a:r>
          </a:p>
          <a:p>
            <a:endParaRPr lang="en-GB" sz="1500" dirty="0"/>
          </a:p>
          <a:p>
            <a:pPr marL="0" indent="0">
              <a:buNone/>
            </a:pPr>
            <a:r>
              <a:rPr lang="en-GB" b="1" dirty="0">
                <a:solidFill>
                  <a:schemeClr val="accent1">
                    <a:lumMod val="50000"/>
                  </a:schemeClr>
                </a:solidFill>
              </a:rPr>
              <a:t>Social Roles &amp; Responsibilities: Caregiver</a:t>
            </a:r>
            <a:endParaRPr lang="en-CY" b="1" dirty="0">
              <a:solidFill>
                <a:schemeClr val="accent1">
                  <a:lumMod val="50000"/>
                </a:schemeClr>
              </a:solidFill>
            </a:endParaRPr>
          </a:p>
          <a:p>
            <a:r>
              <a:rPr lang="en-GB" dirty="0"/>
              <a:t>Role of being a caregiver, particularly for ageing parents or spouse.</a:t>
            </a:r>
            <a:endParaRPr lang="en-CY" dirty="0"/>
          </a:p>
          <a:p>
            <a:r>
              <a:rPr lang="en-GB" dirty="0"/>
              <a:t>Caregiving responsibilities providing physical, emotional, or financial support to loved ones.</a:t>
            </a:r>
          </a:p>
          <a:p>
            <a:endParaRPr lang="en-CY" dirty="0"/>
          </a:p>
          <a:p>
            <a:endParaRPr lang="en-CY" dirty="0"/>
          </a:p>
          <a:p>
            <a:endParaRPr lang="en-CY" dirty="0"/>
          </a:p>
          <a:p>
            <a:endParaRPr lang="en-CY" dirty="0"/>
          </a:p>
          <a:p>
            <a:endParaRPr lang="en-GB" dirty="0"/>
          </a:p>
        </p:txBody>
      </p:sp>
      <p:sp>
        <p:nvSpPr>
          <p:cNvPr id="9" name="Title 8">
            <a:extLst>
              <a:ext uri="{FF2B5EF4-FFF2-40B4-BE49-F238E27FC236}">
                <a16:creationId xmlns:a16="http://schemas.microsoft.com/office/drawing/2014/main" id="{9453C46F-8E6C-F21A-2511-EDE047506782}"/>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1587041427"/>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7BB7CFF-2B7B-4BCD-9B9B-186ED9D09A1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7DDE4EF-C0A7-1944-A0FA-15FB6BD6D86D}"/>
              </a:ext>
            </a:extLst>
          </p:cNvPr>
          <p:cNvSpPr>
            <a:spLocks noGrp="1"/>
          </p:cNvSpPr>
          <p:nvPr>
            <p:ph idx="1"/>
          </p:nvPr>
        </p:nvSpPr>
        <p:spPr/>
        <p:txBody>
          <a:bodyPr>
            <a:normAutofit/>
          </a:bodyPr>
          <a:lstStyle/>
          <a:p>
            <a:pPr marL="0" indent="0">
              <a:buNone/>
            </a:pPr>
            <a:r>
              <a:rPr lang="en-GB" b="1" dirty="0">
                <a:solidFill>
                  <a:schemeClr val="accent1">
                    <a:lumMod val="50000"/>
                  </a:schemeClr>
                </a:solidFill>
              </a:rPr>
              <a:t>Social Roles &amp; Responsibilities: Role Reversal</a:t>
            </a:r>
            <a:endParaRPr lang="en-CY" b="1" dirty="0">
              <a:solidFill>
                <a:schemeClr val="accent1">
                  <a:lumMod val="50000"/>
                </a:schemeClr>
              </a:solidFill>
            </a:endParaRPr>
          </a:p>
          <a:p>
            <a:r>
              <a:rPr lang="en-GB" dirty="0"/>
              <a:t>Older adults may find themselves depending on their children or younger generations for support and assistance.</a:t>
            </a:r>
            <a:endParaRPr lang="en-CY" dirty="0"/>
          </a:p>
          <a:p>
            <a:r>
              <a:rPr lang="en-GB" dirty="0"/>
              <a:t>Adjusting to the shift from being a caregiver to being in a position of receiving care can be a significant social change.</a:t>
            </a:r>
          </a:p>
          <a:p>
            <a:endParaRPr lang="en-GB" sz="1200" dirty="0"/>
          </a:p>
          <a:p>
            <a:pPr marL="0" indent="0">
              <a:buNone/>
            </a:pPr>
            <a:r>
              <a:rPr lang="en-GB" b="1" dirty="0">
                <a:solidFill>
                  <a:schemeClr val="accent1">
                    <a:lumMod val="50000"/>
                  </a:schemeClr>
                </a:solidFill>
              </a:rPr>
              <a:t>Social Roles &amp; Responsibilities: Redefining Identity and Purpose</a:t>
            </a:r>
            <a:endParaRPr lang="en-CY" b="1" dirty="0">
              <a:solidFill>
                <a:schemeClr val="accent1">
                  <a:lumMod val="50000"/>
                </a:schemeClr>
              </a:solidFill>
            </a:endParaRPr>
          </a:p>
          <a:p>
            <a:r>
              <a:rPr lang="en-GB" dirty="0"/>
              <a:t>Opportunity for individuals to redefine their identity and purpose beyond traditional social roles.</a:t>
            </a:r>
            <a:endParaRPr lang="en-CY" dirty="0"/>
          </a:p>
          <a:p>
            <a:r>
              <a:rPr lang="en-GB" dirty="0"/>
              <a:t>Older adults may explore new hobbies, interests, and personal goals to maintain a sense of identity and vitality.</a:t>
            </a:r>
            <a:endParaRPr lang="en-CY" dirty="0"/>
          </a:p>
          <a:p>
            <a:endParaRPr lang="en-GB" dirty="0"/>
          </a:p>
        </p:txBody>
      </p:sp>
    </p:spTree>
    <p:extLst>
      <p:ext uri="{BB962C8B-B14F-4D97-AF65-F5344CB8AC3E}">
        <p14:creationId xmlns:p14="http://schemas.microsoft.com/office/powerpoint/2010/main" val="2725720066"/>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4F462E6-C8DF-90D0-8117-BA6F8C25B03D}"/>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61F9E849-EA00-DEE1-62C7-5727398A4A4C}"/>
              </a:ext>
            </a:extLst>
          </p:cNvPr>
          <p:cNvSpPr>
            <a:spLocks noGrp="1"/>
          </p:cNvSpPr>
          <p:nvPr>
            <p:ph idx="1"/>
          </p:nvPr>
        </p:nvSpPr>
        <p:spPr/>
        <p:txBody>
          <a:bodyPr>
            <a:normAutofit/>
          </a:bodyPr>
          <a:lstStyle/>
          <a:p>
            <a:pPr marL="0" indent="0">
              <a:buNone/>
            </a:pPr>
            <a:r>
              <a:rPr lang="en-GB" b="1" dirty="0">
                <a:solidFill>
                  <a:schemeClr val="accent1">
                    <a:lumMod val="50000"/>
                  </a:schemeClr>
                </a:solidFill>
              </a:rPr>
              <a:t>Social Engagement Changes</a:t>
            </a:r>
            <a:endParaRPr lang="en-CY" b="1" dirty="0">
              <a:solidFill>
                <a:schemeClr val="accent1">
                  <a:lumMod val="50000"/>
                </a:schemeClr>
              </a:solidFill>
            </a:endParaRPr>
          </a:p>
          <a:p>
            <a:r>
              <a:rPr lang="en-GB" b="1" dirty="0"/>
              <a:t>Social engagement: </a:t>
            </a:r>
            <a:r>
              <a:rPr lang="en-GB" dirty="0"/>
              <a:t>the extent of an individual's participation in social activities and interactions.</a:t>
            </a:r>
            <a:endParaRPr lang="en-CY" dirty="0"/>
          </a:p>
          <a:p>
            <a:r>
              <a:rPr lang="en-GB" dirty="0"/>
              <a:t>Changes in their level of social engagement, influenced by factors such as health, mobility, and personal preferences.</a:t>
            </a:r>
            <a:endParaRPr lang="en-CY" dirty="0"/>
          </a:p>
          <a:p>
            <a:endParaRPr lang="en-GB" dirty="0"/>
          </a:p>
          <a:p>
            <a:endParaRPr lang="en-CY" dirty="0"/>
          </a:p>
          <a:p>
            <a:endParaRPr lang="en-GB" dirty="0"/>
          </a:p>
        </p:txBody>
      </p:sp>
    </p:spTree>
    <p:extLst>
      <p:ext uri="{BB962C8B-B14F-4D97-AF65-F5344CB8AC3E}">
        <p14:creationId xmlns:p14="http://schemas.microsoft.com/office/powerpoint/2010/main" val="1008238655"/>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4F462E6-C8DF-90D0-8117-BA6F8C25B03D}"/>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61F9E849-EA00-DEE1-62C7-5727398A4A4C}"/>
              </a:ext>
            </a:extLst>
          </p:cNvPr>
          <p:cNvSpPr>
            <a:spLocks noGrp="1"/>
          </p:cNvSpPr>
          <p:nvPr>
            <p:ph idx="1"/>
          </p:nvPr>
        </p:nvSpPr>
        <p:spPr/>
        <p:txBody>
          <a:bodyPr>
            <a:normAutofit/>
          </a:bodyPr>
          <a:lstStyle/>
          <a:p>
            <a:pPr marL="0" indent="0">
              <a:buNone/>
            </a:pPr>
            <a:r>
              <a:rPr lang="en-GB" b="1" dirty="0">
                <a:solidFill>
                  <a:schemeClr val="accent1">
                    <a:lumMod val="50000"/>
                  </a:schemeClr>
                </a:solidFill>
              </a:rPr>
              <a:t>Social Network Changes</a:t>
            </a:r>
            <a:endParaRPr lang="en-CY" b="1" dirty="0">
              <a:solidFill>
                <a:schemeClr val="accent1">
                  <a:lumMod val="50000"/>
                </a:schemeClr>
              </a:solidFill>
            </a:endParaRPr>
          </a:p>
          <a:p>
            <a:r>
              <a:rPr lang="en-GB" dirty="0"/>
              <a:t>Loss of friends, widowhood, relocation, or changes in social connections.</a:t>
            </a:r>
            <a:endParaRPr lang="en-CY" dirty="0"/>
          </a:p>
          <a:p>
            <a:r>
              <a:rPr lang="en-GB" dirty="0"/>
              <a:t>May need to actively seek new social opportunities to maintain a robust and supportive social network.</a:t>
            </a:r>
          </a:p>
          <a:p>
            <a:r>
              <a:rPr lang="en-GB" dirty="0"/>
              <a:t>Social networks may become smaller in size but more focused on quality and intimacy rather than quantity.</a:t>
            </a:r>
          </a:p>
          <a:p>
            <a:endParaRPr lang="en-GB" dirty="0"/>
          </a:p>
          <a:p>
            <a:pPr marL="0" indent="0">
              <a:buNone/>
            </a:pPr>
            <a:endParaRPr lang="en-GB" dirty="0"/>
          </a:p>
          <a:p>
            <a:endParaRPr lang="en-CY" dirty="0"/>
          </a:p>
          <a:p>
            <a:endParaRPr lang="en-GB" dirty="0"/>
          </a:p>
        </p:txBody>
      </p:sp>
    </p:spTree>
    <p:extLst>
      <p:ext uri="{BB962C8B-B14F-4D97-AF65-F5344CB8AC3E}">
        <p14:creationId xmlns:p14="http://schemas.microsoft.com/office/powerpoint/2010/main" val="4161607325"/>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D81280F-8278-FA94-7415-4D1F7EA61B8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61F9E849-EA00-DEE1-62C7-5727398A4A4C}"/>
              </a:ext>
            </a:extLst>
          </p:cNvPr>
          <p:cNvSpPr>
            <a:spLocks noGrp="1"/>
          </p:cNvSpPr>
          <p:nvPr>
            <p:ph idx="1"/>
          </p:nvPr>
        </p:nvSpPr>
        <p:spPr/>
        <p:txBody>
          <a:bodyPr>
            <a:normAutofit lnSpcReduction="10000"/>
          </a:bodyPr>
          <a:lstStyle/>
          <a:p>
            <a:pPr marL="0" indent="0">
              <a:buNone/>
            </a:pPr>
            <a:r>
              <a:rPr lang="en-GB" b="1" dirty="0">
                <a:solidFill>
                  <a:schemeClr val="accent1">
                    <a:lumMod val="50000"/>
                  </a:schemeClr>
                </a:solidFill>
              </a:rPr>
              <a:t>Social Network Changes: Friendships</a:t>
            </a:r>
            <a:endParaRPr lang="en-CY" b="1" dirty="0">
              <a:solidFill>
                <a:schemeClr val="accent1">
                  <a:lumMod val="50000"/>
                </a:schemeClr>
              </a:solidFill>
            </a:endParaRPr>
          </a:p>
          <a:p>
            <a:r>
              <a:rPr lang="en-GB" dirty="0"/>
              <a:t>Friends play a crucial role in providing emotional support, companionship, and a sense of belonging in late adulthood.</a:t>
            </a:r>
            <a:endParaRPr lang="en-CY" dirty="0"/>
          </a:p>
          <a:p>
            <a:r>
              <a:rPr lang="en-GB" dirty="0"/>
              <a:t>They serve as confidants, offering understanding, empathy, and a source of social interaction that contributes to overall well-being.</a:t>
            </a:r>
            <a:endParaRPr lang="en-CY" dirty="0"/>
          </a:p>
          <a:p>
            <a:r>
              <a:rPr lang="en-GB" dirty="0"/>
              <a:t>Friendships in late adulthood tend to be characterised by stability and longevity.</a:t>
            </a:r>
            <a:endParaRPr lang="en-CY" dirty="0"/>
          </a:p>
          <a:p>
            <a:r>
              <a:rPr lang="en-GB" dirty="0"/>
              <a:t>Many friendships have been developed over a lifetime and have stood the test of time, providing a sense of continuity and familiarity.</a:t>
            </a:r>
          </a:p>
          <a:p>
            <a:r>
              <a:rPr lang="en-GB" dirty="0"/>
              <a:t>Supportive friendships become particularly important in late adulthood, as individuals may face various life challenges such as health issues, loss of loved ones, or transitions.</a:t>
            </a:r>
          </a:p>
          <a:p>
            <a:endParaRPr lang="en-GB" dirty="0"/>
          </a:p>
          <a:p>
            <a:endParaRPr lang="en-CY" dirty="0"/>
          </a:p>
          <a:p>
            <a:endParaRPr lang="en-GB" dirty="0"/>
          </a:p>
        </p:txBody>
      </p:sp>
    </p:spTree>
    <p:extLst>
      <p:ext uri="{BB962C8B-B14F-4D97-AF65-F5344CB8AC3E}">
        <p14:creationId xmlns:p14="http://schemas.microsoft.com/office/powerpoint/2010/main" val="3761318381"/>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47145A6F-61C4-AA14-29C9-B71AC8C2384E}"/>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61F9E849-EA00-DEE1-62C7-5727398A4A4C}"/>
              </a:ext>
            </a:extLst>
          </p:cNvPr>
          <p:cNvSpPr>
            <a:spLocks noGrp="1"/>
          </p:cNvSpPr>
          <p:nvPr>
            <p:ph idx="1"/>
          </p:nvPr>
        </p:nvSpPr>
        <p:spPr/>
        <p:txBody>
          <a:bodyPr>
            <a:normAutofit lnSpcReduction="10000"/>
          </a:bodyPr>
          <a:lstStyle/>
          <a:p>
            <a:pPr marL="0" indent="0">
              <a:buNone/>
            </a:pPr>
            <a:r>
              <a:rPr lang="en-GB" b="1" dirty="0">
                <a:solidFill>
                  <a:schemeClr val="accent1">
                    <a:lumMod val="50000"/>
                  </a:schemeClr>
                </a:solidFill>
              </a:rPr>
              <a:t>Social Network Changes: Widowhood</a:t>
            </a:r>
            <a:endParaRPr lang="en-CY" b="1" dirty="0">
              <a:solidFill>
                <a:schemeClr val="accent1">
                  <a:lumMod val="50000"/>
                </a:schemeClr>
              </a:solidFill>
            </a:endParaRPr>
          </a:p>
          <a:p>
            <a:r>
              <a:rPr lang="en-GB" dirty="0"/>
              <a:t>Widowhood is a significant life event that brings about profound social changes for individuals in late adulthood.</a:t>
            </a:r>
            <a:r>
              <a:rPr lang="en-CY" dirty="0"/>
              <a:t> </a:t>
            </a:r>
          </a:p>
          <a:p>
            <a:r>
              <a:rPr lang="en-GB" dirty="0"/>
              <a:t>Widowhood involves the loss of a spouse or life partner, resulting in the absence of a long-standing and intimate relationship.</a:t>
            </a:r>
            <a:endParaRPr lang="en-CY" dirty="0"/>
          </a:p>
          <a:p>
            <a:r>
              <a:rPr lang="en-GB" dirty="0"/>
              <a:t>Intense emotions, including grief, loneliness, and sadness.</a:t>
            </a:r>
            <a:endParaRPr lang="en-CY" dirty="0"/>
          </a:p>
          <a:p>
            <a:r>
              <a:rPr lang="en-GB" dirty="0"/>
              <a:t>Widowhood highlights the importance of social support networks in late adulthood.</a:t>
            </a:r>
            <a:endParaRPr lang="en-CY" dirty="0"/>
          </a:p>
          <a:p>
            <a:r>
              <a:rPr lang="en-GB" dirty="0"/>
              <a:t>Adjustment of their self-perception and redefine themselves outside of the context of a marital relationship.</a:t>
            </a:r>
            <a:endParaRPr lang="en-CY" dirty="0"/>
          </a:p>
          <a:p>
            <a:r>
              <a:rPr lang="en-GB" dirty="0"/>
              <a:t>Widowhood can increase the risk of social isolation and feelings of loneliness.</a:t>
            </a:r>
            <a:endParaRPr lang="en-CY" dirty="0"/>
          </a:p>
          <a:p>
            <a:endParaRPr lang="en-CY" dirty="0"/>
          </a:p>
          <a:p>
            <a:endParaRPr lang="en-GB" dirty="0"/>
          </a:p>
          <a:p>
            <a:endParaRPr lang="en-CY" dirty="0"/>
          </a:p>
          <a:p>
            <a:endParaRPr lang="en-GB" dirty="0"/>
          </a:p>
        </p:txBody>
      </p:sp>
    </p:spTree>
    <p:extLst>
      <p:ext uri="{BB962C8B-B14F-4D97-AF65-F5344CB8AC3E}">
        <p14:creationId xmlns:p14="http://schemas.microsoft.com/office/powerpoint/2010/main" val="1231744836"/>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1152C1C-32FE-2328-D0C1-3DEBD293778C}"/>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06FC8C9-E08F-AF0A-BD7F-7605ABAAA44D}"/>
              </a:ext>
            </a:extLst>
          </p:cNvPr>
          <p:cNvSpPr>
            <a:spLocks noGrp="1"/>
          </p:cNvSpPr>
          <p:nvPr>
            <p:ph idx="1"/>
          </p:nvPr>
        </p:nvSpPr>
        <p:spPr/>
        <p:txBody>
          <a:bodyPr/>
          <a:lstStyle/>
          <a:p>
            <a:pPr marL="0" indent="0">
              <a:buNone/>
            </a:pPr>
            <a:r>
              <a:rPr lang="en-GB" b="1" dirty="0">
                <a:solidFill>
                  <a:schemeClr val="accent1">
                    <a:lumMod val="50000"/>
                  </a:schemeClr>
                </a:solidFill>
              </a:rPr>
              <a:t>Ageing in Place vs. Institutionalisation</a:t>
            </a:r>
            <a:endParaRPr lang="en-CY" b="1" dirty="0">
              <a:solidFill>
                <a:schemeClr val="accent1">
                  <a:lumMod val="50000"/>
                </a:schemeClr>
              </a:solidFill>
            </a:endParaRPr>
          </a:p>
          <a:p>
            <a:r>
              <a:rPr lang="en-GB" b="1" dirty="0"/>
              <a:t>Ageing in place</a:t>
            </a:r>
            <a:r>
              <a:rPr lang="en-GB" dirty="0"/>
              <a:t>: ageing in their own homes and communities as they age.</a:t>
            </a:r>
            <a:endParaRPr lang="en-CY" dirty="0"/>
          </a:p>
          <a:p>
            <a:r>
              <a:rPr lang="en-GB" b="1" dirty="0"/>
              <a:t>Institutionalisation</a:t>
            </a:r>
            <a:r>
              <a:rPr lang="en-GB" dirty="0"/>
              <a:t>: ageing in nursing homes or assisted living facilities</a:t>
            </a:r>
          </a:p>
          <a:p>
            <a:pPr lvl="1"/>
            <a:r>
              <a:rPr lang="en-GB" dirty="0"/>
              <a:t>Social adjustments and challenges.</a:t>
            </a:r>
            <a:endParaRPr lang="en-CY" dirty="0"/>
          </a:p>
          <a:p>
            <a:endParaRPr lang="en-GB" dirty="0"/>
          </a:p>
        </p:txBody>
      </p:sp>
    </p:spTree>
    <p:extLst>
      <p:ext uri="{BB962C8B-B14F-4D97-AF65-F5344CB8AC3E}">
        <p14:creationId xmlns:p14="http://schemas.microsoft.com/office/powerpoint/2010/main" val="3099739082"/>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7A2DA-CD35-A004-C48E-782F2482474C}"/>
              </a:ext>
            </a:extLst>
          </p:cNvPr>
          <p:cNvSpPr>
            <a:spLocks noGrp="1"/>
          </p:cNvSpPr>
          <p:nvPr>
            <p:ph type="title"/>
          </p:nvPr>
        </p:nvSpPr>
        <p:spPr/>
        <p:txBody>
          <a:bodyPr/>
          <a:lstStyle/>
          <a:p>
            <a:r>
              <a:rPr lang="en-GB" dirty="0"/>
              <a:t>Typical Changes in Late Adulthood</a:t>
            </a:r>
          </a:p>
        </p:txBody>
      </p:sp>
      <p:sp>
        <p:nvSpPr>
          <p:cNvPr id="3" name="Content Placeholder 2">
            <a:extLst>
              <a:ext uri="{FF2B5EF4-FFF2-40B4-BE49-F238E27FC236}">
                <a16:creationId xmlns:a16="http://schemas.microsoft.com/office/drawing/2014/main" id="{C551C0D2-5BAA-FB16-3A50-EE3F8B46B4B7}"/>
              </a:ext>
            </a:extLst>
          </p:cNvPr>
          <p:cNvSpPr>
            <a:spLocks noGrp="1"/>
          </p:cNvSpPr>
          <p:nvPr>
            <p:ph idx="1"/>
          </p:nvPr>
        </p:nvSpPr>
        <p:spPr/>
        <p:txBody>
          <a:bodyPr/>
          <a:lstStyle/>
          <a:p>
            <a:r>
              <a:rPr lang="en-GB" dirty="0"/>
              <a:t>Four main categories of changes:</a:t>
            </a:r>
          </a:p>
          <a:p>
            <a:pPr marL="914400" lvl="1" indent="-457200">
              <a:buFont typeface="+mj-lt"/>
              <a:buAutoNum type="arabicPeriod"/>
            </a:pPr>
            <a:r>
              <a:rPr lang="en-GB" dirty="0"/>
              <a:t>Physical changes,</a:t>
            </a:r>
          </a:p>
          <a:p>
            <a:pPr marL="914400" lvl="1" indent="-457200">
              <a:buFont typeface="+mj-lt"/>
              <a:buAutoNum type="arabicPeriod"/>
            </a:pPr>
            <a:r>
              <a:rPr lang="en-GB" dirty="0"/>
              <a:t>Cognitive changes,</a:t>
            </a:r>
          </a:p>
          <a:p>
            <a:pPr marL="914400" lvl="1" indent="-457200">
              <a:buFont typeface="+mj-lt"/>
              <a:buAutoNum type="arabicPeriod"/>
            </a:pPr>
            <a:r>
              <a:rPr lang="en-GB" dirty="0"/>
              <a:t>Socioemotional changes, and</a:t>
            </a:r>
          </a:p>
          <a:p>
            <a:pPr marL="914400" lvl="1" indent="-457200">
              <a:buFont typeface="+mj-lt"/>
              <a:buAutoNum type="arabicPeriod"/>
            </a:pPr>
            <a:r>
              <a:rPr lang="en-GB" dirty="0"/>
              <a:t>Personality changes</a:t>
            </a:r>
          </a:p>
          <a:p>
            <a:pPr marL="0" indent="0">
              <a:buNone/>
            </a:pPr>
            <a:endParaRPr lang="en-GB" dirty="0"/>
          </a:p>
          <a:p>
            <a:r>
              <a:rPr lang="en-GB" dirty="0"/>
              <a:t>While common, these changes can vary among individuals.</a:t>
            </a:r>
          </a:p>
        </p:txBody>
      </p:sp>
    </p:spTree>
    <p:extLst>
      <p:ext uri="{BB962C8B-B14F-4D97-AF65-F5344CB8AC3E}">
        <p14:creationId xmlns:p14="http://schemas.microsoft.com/office/powerpoint/2010/main" val="2936204883"/>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CA550-26E9-1CC2-B55C-E61A2940E8F6}"/>
              </a:ext>
            </a:extLst>
          </p:cNvPr>
          <p:cNvSpPr>
            <a:spLocks noGrp="1"/>
          </p:cNvSpPr>
          <p:nvPr>
            <p:ph type="title"/>
          </p:nvPr>
        </p:nvSpPr>
        <p:spPr/>
        <p:txBody>
          <a:bodyPr/>
          <a:lstStyle/>
          <a:p>
            <a:r>
              <a:rPr lang="en-GB" dirty="0"/>
              <a:t>Critical Thinking Question</a:t>
            </a:r>
          </a:p>
        </p:txBody>
      </p:sp>
      <p:sp>
        <p:nvSpPr>
          <p:cNvPr id="3" name="Content Placeholder 2">
            <a:extLst>
              <a:ext uri="{FF2B5EF4-FFF2-40B4-BE49-F238E27FC236}">
                <a16:creationId xmlns:a16="http://schemas.microsoft.com/office/drawing/2014/main" id="{946482FE-3A19-1A15-2CE1-299DAEB48A99}"/>
              </a:ext>
            </a:extLst>
          </p:cNvPr>
          <p:cNvSpPr>
            <a:spLocks noGrp="1"/>
          </p:cNvSpPr>
          <p:nvPr>
            <p:ph idx="1"/>
          </p:nvPr>
        </p:nvSpPr>
        <p:spPr/>
        <p:txBody>
          <a:bodyPr/>
          <a:lstStyle/>
          <a:p>
            <a:r>
              <a:rPr lang="en-GB" dirty="0"/>
              <a:t>Discuss with classmates the retirement patterns of your older relatives and friends. </a:t>
            </a:r>
          </a:p>
          <a:p>
            <a:r>
              <a:rPr lang="en-GB" dirty="0"/>
              <a:t>In what ways have finances and health affected their retirement decisions? </a:t>
            </a:r>
          </a:p>
          <a:p>
            <a:r>
              <a:rPr lang="en-GB" dirty="0"/>
              <a:t>What other factors have influenced their choices? </a:t>
            </a:r>
          </a:p>
          <a:p>
            <a:endParaRPr lang="en-GB" dirty="0"/>
          </a:p>
        </p:txBody>
      </p:sp>
    </p:spTree>
    <p:extLst>
      <p:ext uri="{BB962C8B-B14F-4D97-AF65-F5344CB8AC3E}">
        <p14:creationId xmlns:p14="http://schemas.microsoft.com/office/powerpoint/2010/main" val="3475315929"/>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B07BF-9A1E-376E-1C9A-65C1FAA40686}"/>
              </a:ext>
            </a:extLst>
          </p:cNvPr>
          <p:cNvSpPr>
            <a:spLocks noGrp="1"/>
          </p:cNvSpPr>
          <p:nvPr>
            <p:ph type="title"/>
          </p:nvPr>
        </p:nvSpPr>
        <p:spPr/>
        <p:txBody>
          <a:bodyPr/>
          <a:lstStyle/>
          <a:p>
            <a:r>
              <a:rPr lang="en-GB" dirty="0"/>
              <a:t>Emotional Changes in Late Adulthood </a:t>
            </a:r>
          </a:p>
        </p:txBody>
      </p:sp>
      <p:sp>
        <p:nvSpPr>
          <p:cNvPr id="3" name="Content Placeholder 2">
            <a:extLst>
              <a:ext uri="{FF2B5EF4-FFF2-40B4-BE49-F238E27FC236}">
                <a16:creationId xmlns:a16="http://schemas.microsoft.com/office/drawing/2014/main" id="{ADDB3240-3A8D-9D72-A925-A16C338ABBAB}"/>
              </a:ext>
            </a:extLst>
          </p:cNvPr>
          <p:cNvSpPr>
            <a:spLocks noGrp="1"/>
          </p:cNvSpPr>
          <p:nvPr>
            <p:ph idx="1"/>
          </p:nvPr>
        </p:nvSpPr>
        <p:spPr/>
        <p:txBody>
          <a:bodyPr>
            <a:normAutofit/>
          </a:bodyPr>
          <a:lstStyle/>
          <a:p>
            <a:pPr marL="0" indent="0">
              <a:buNone/>
            </a:pPr>
            <a:r>
              <a:rPr lang="en-GB" b="1" dirty="0">
                <a:solidFill>
                  <a:schemeClr val="accent1">
                    <a:lumMod val="50000"/>
                  </a:schemeClr>
                </a:solidFill>
              </a:rPr>
              <a:t>Stability of Emotional States</a:t>
            </a:r>
            <a:endParaRPr lang="en-CY" b="1" dirty="0">
              <a:solidFill>
                <a:schemeClr val="accent1">
                  <a:lumMod val="50000"/>
                </a:schemeClr>
              </a:solidFill>
            </a:endParaRPr>
          </a:p>
          <a:p>
            <a:r>
              <a:rPr lang="en-GB" dirty="0"/>
              <a:t>Emotional stability tends to increase with fewer fluctuations in mood and emotional states.</a:t>
            </a:r>
            <a:endParaRPr lang="en-CY" dirty="0"/>
          </a:p>
          <a:p>
            <a:r>
              <a:rPr lang="en-GB" dirty="0"/>
              <a:t>Older adults often exhibit a greater sense of emotional control and regulation, leading to increased emotional stability.</a:t>
            </a:r>
          </a:p>
          <a:p>
            <a:endParaRPr lang="en-GB" sz="1300" dirty="0"/>
          </a:p>
          <a:p>
            <a:pPr marL="0" indent="0">
              <a:buNone/>
            </a:pPr>
            <a:r>
              <a:rPr lang="en-GB" b="1" dirty="0">
                <a:solidFill>
                  <a:schemeClr val="accent1">
                    <a:lumMod val="50000"/>
                  </a:schemeClr>
                </a:solidFill>
              </a:rPr>
              <a:t>Emotional Resilience</a:t>
            </a:r>
            <a:endParaRPr lang="en-CY" b="1" dirty="0">
              <a:solidFill>
                <a:schemeClr val="accent1">
                  <a:lumMod val="50000"/>
                </a:schemeClr>
              </a:solidFill>
            </a:endParaRPr>
          </a:p>
          <a:p>
            <a:r>
              <a:rPr lang="en-GB" dirty="0"/>
              <a:t>Greater ability to cope with life's challenges and setbacks.</a:t>
            </a:r>
            <a:endParaRPr lang="en-CY" dirty="0"/>
          </a:p>
          <a:p>
            <a:r>
              <a:rPr lang="en-GB" dirty="0"/>
              <a:t>Development of emotional resilience, which helps them navigate stressful situations and bounce back from adversity.</a:t>
            </a:r>
            <a:endParaRPr lang="en-CY" dirty="0"/>
          </a:p>
          <a:p>
            <a:endParaRPr lang="en-CY" dirty="0"/>
          </a:p>
          <a:p>
            <a:endParaRPr lang="en-GB" dirty="0"/>
          </a:p>
        </p:txBody>
      </p:sp>
    </p:spTree>
    <p:extLst>
      <p:ext uri="{BB962C8B-B14F-4D97-AF65-F5344CB8AC3E}">
        <p14:creationId xmlns:p14="http://schemas.microsoft.com/office/powerpoint/2010/main" val="2810451839"/>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05DDACA-05FE-1B0D-4A8A-0D13CFEFEE7A}"/>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F7F83C16-ACAA-28BE-5925-3A55E5CD16BC}"/>
              </a:ext>
            </a:extLst>
          </p:cNvPr>
          <p:cNvSpPr>
            <a:spLocks noGrp="1"/>
          </p:cNvSpPr>
          <p:nvPr>
            <p:ph idx="1"/>
          </p:nvPr>
        </p:nvSpPr>
        <p:spPr/>
        <p:txBody>
          <a:bodyPr>
            <a:normAutofit lnSpcReduction="10000"/>
          </a:bodyPr>
          <a:lstStyle/>
          <a:p>
            <a:pPr marL="0" indent="0">
              <a:buNone/>
            </a:pPr>
            <a:r>
              <a:rPr lang="en-GB" b="1" dirty="0">
                <a:solidFill>
                  <a:schemeClr val="accent1">
                    <a:lumMod val="50000"/>
                  </a:schemeClr>
                </a:solidFill>
              </a:rPr>
              <a:t>Heightened Emotional Wisdom</a:t>
            </a:r>
            <a:endParaRPr lang="en-CY" b="1" dirty="0">
              <a:solidFill>
                <a:schemeClr val="accent1">
                  <a:lumMod val="50000"/>
                </a:schemeClr>
              </a:solidFill>
            </a:endParaRPr>
          </a:p>
          <a:p>
            <a:r>
              <a:rPr lang="en-GB" dirty="0"/>
              <a:t>Increased emotional wisdom: the ability to understand and navigate complex emotions.</a:t>
            </a:r>
            <a:endParaRPr lang="en-CY" dirty="0"/>
          </a:p>
          <a:p>
            <a:r>
              <a:rPr lang="en-GB" dirty="0"/>
              <a:t>Deeper understanding of their own emotions and those of others, leading to more effective emotional regulation.</a:t>
            </a:r>
          </a:p>
          <a:p>
            <a:endParaRPr lang="en-GB" dirty="0"/>
          </a:p>
          <a:p>
            <a:pPr marL="0" indent="0">
              <a:buNone/>
            </a:pPr>
            <a:r>
              <a:rPr lang="en-GB" b="1" dirty="0">
                <a:solidFill>
                  <a:schemeClr val="accent1">
                    <a:lumMod val="50000"/>
                  </a:schemeClr>
                </a:solidFill>
              </a:rPr>
              <a:t>Emotional Regulation Challenges</a:t>
            </a:r>
            <a:endParaRPr lang="en-CY" b="1" dirty="0">
              <a:solidFill>
                <a:schemeClr val="accent1">
                  <a:lumMod val="50000"/>
                </a:schemeClr>
              </a:solidFill>
            </a:endParaRPr>
          </a:p>
          <a:p>
            <a:r>
              <a:rPr lang="en-GB" dirty="0"/>
              <a:t>Such as dealing with grief and loss, managing chronic health conditions, and adjusting to life transitions.</a:t>
            </a:r>
            <a:endParaRPr lang="en-CY" dirty="0"/>
          </a:p>
          <a:p>
            <a:r>
              <a:rPr lang="en-GB" dirty="0"/>
              <a:t>Understanding and addressing these challenges is crucial for supporting emotional well-being in late adulthood.</a:t>
            </a:r>
            <a:endParaRPr lang="en-CY" dirty="0"/>
          </a:p>
          <a:p>
            <a:endParaRPr lang="en-CY" dirty="0"/>
          </a:p>
          <a:p>
            <a:endParaRPr lang="en-GB" dirty="0"/>
          </a:p>
        </p:txBody>
      </p:sp>
    </p:spTree>
    <p:extLst>
      <p:ext uri="{BB962C8B-B14F-4D97-AF65-F5344CB8AC3E}">
        <p14:creationId xmlns:p14="http://schemas.microsoft.com/office/powerpoint/2010/main" val="1274352627"/>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3A9B3-8D57-50CC-0ABF-4CC6F4EA457D}"/>
              </a:ext>
            </a:extLst>
          </p:cNvPr>
          <p:cNvSpPr>
            <a:spLocks noGrp="1"/>
          </p:cNvSpPr>
          <p:nvPr>
            <p:ph type="title"/>
          </p:nvPr>
        </p:nvSpPr>
        <p:spPr/>
        <p:txBody>
          <a:bodyPr/>
          <a:lstStyle/>
          <a:p>
            <a:r>
              <a:rPr lang="en-GB" dirty="0"/>
              <a:t>Personality Changes in Late Adulthood  </a:t>
            </a:r>
          </a:p>
        </p:txBody>
      </p:sp>
      <p:sp>
        <p:nvSpPr>
          <p:cNvPr id="3" name="Content Placeholder 2">
            <a:extLst>
              <a:ext uri="{FF2B5EF4-FFF2-40B4-BE49-F238E27FC236}">
                <a16:creationId xmlns:a16="http://schemas.microsoft.com/office/drawing/2014/main" id="{4CCC569E-2CEC-BA59-EB2D-58DF9B35CC57}"/>
              </a:ext>
            </a:extLst>
          </p:cNvPr>
          <p:cNvSpPr>
            <a:spLocks noGrp="1"/>
          </p:cNvSpPr>
          <p:nvPr>
            <p:ph idx="1"/>
          </p:nvPr>
        </p:nvSpPr>
        <p:spPr/>
        <p:txBody>
          <a:bodyPr>
            <a:normAutofit lnSpcReduction="10000"/>
          </a:bodyPr>
          <a:lstStyle/>
          <a:p>
            <a:r>
              <a:rPr lang="en-GB" dirty="0"/>
              <a:t>Research suggests that core personality traits tend to remain relatively stable across the lifespan, including late adulthood.</a:t>
            </a:r>
            <a:endParaRPr lang="en-CY" dirty="0"/>
          </a:p>
          <a:p>
            <a:r>
              <a:rPr lang="en-GB" dirty="0"/>
              <a:t>Late adulthood is a period marked by </a:t>
            </a:r>
            <a:r>
              <a:rPr lang="en-GB" b="1" dirty="0"/>
              <a:t>increased self-reflection and introspection</a:t>
            </a:r>
            <a:r>
              <a:rPr lang="en-GB" dirty="0"/>
              <a:t>.</a:t>
            </a:r>
            <a:endParaRPr lang="en-CY" dirty="0"/>
          </a:p>
          <a:p>
            <a:r>
              <a:rPr lang="en-GB" dirty="0"/>
              <a:t>Older adults often experience </a:t>
            </a:r>
            <a:r>
              <a:rPr lang="en-GB" b="1" dirty="0"/>
              <a:t>increased self-acceptance and self-esteem</a:t>
            </a:r>
            <a:r>
              <a:rPr lang="en-GB" dirty="0"/>
              <a:t>, accepting themselves for who they are and embracing their life accomplishments.</a:t>
            </a:r>
          </a:p>
          <a:p>
            <a:r>
              <a:rPr lang="en-GB" sz="2800" kern="100" dirty="0">
                <a:effectLst/>
                <a:latin typeface="Calibri" panose="020F0502020204030204" pitchFamily="34" charset="0"/>
                <a:ea typeface="Calibri" panose="020F0502020204030204" pitchFamily="34" charset="0"/>
                <a:cs typeface="Times New Roman" panose="02020603050405020304" pitchFamily="18" charset="0"/>
              </a:rPr>
              <a:t>Finding the </a:t>
            </a:r>
            <a:r>
              <a:rPr lang="en-GB" sz="2800" b="1" kern="100" dirty="0">
                <a:effectLst/>
                <a:latin typeface="Calibri" panose="020F0502020204030204" pitchFamily="34" charset="0"/>
                <a:ea typeface="Calibri" panose="020F0502020204030204" pitchFamily="34" charset="0"/>
                <a:cs typeface="Times New Roman" panose="02020603050405020304" pitchFamily="18" charset="0"/>
              </a:rPr>
              <a:t>balance between maintaining autonomy and relying on support from others</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a:t>
            </a:r>
          </a:p>
          <a:p>
            <a:r>
              <a:rPr lang="en-GB" sz="2800" b="1" dirty="0"/>
              <a:t>Integration of life experiences </a:t>
            </a:r>
            <a:r>
              <a:rPr lang="en-GB" sz="2800" dirty="0"/>
              <a:t>and a more coherent and holistic understanding of themselves, integrating past experiences into their sense of identity.</a:t>
            </a:r>
            <a:endParaRPr lang="en-CY" sz="2800" dirty="0"/>
          </a:p>
          <a:p>
            <a:endParaRPr lang="en-CY"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CY" dirty="0"/>
          </a:p>
          <a:p>
            <a:pPr marL="0" indent="0">
              <a:buNone/>
            </a:pPr>
            <a:endParaRPr lang="en-CY" dirty="0"/>
          </a:p>
          <a:p>
            <a:endParaRPr lang="en-GB" dirty="0"/>
          </a:p>
        </p:txBody>
      </p:sp>
    </p:spTree>
    <p:extLst>
      <p:ext uri="{BB962C8B-B14F-4D97-AF65-F5344CB8AC3E}">
        <p14:creationId xmlns:p14="http://schemas.microsoft.com/office/powerpoint/2010/main" val="2665767075"/>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A1A7C-389C-EDDD-E71D-9FA33E39109B}"/>
              </a:ext>
            </a:extLst>
          </p:cNvPr>
          <p:cNvSpPr>
            <a:spLocks noGrp="1"/>
          </p:cNvSpPr>
          <p:nvPr>
            <p:ph type="title"/>
          </p:nvPr>
        </p:nvSpPr>
        <p:spPr/>
        <p:txBody>
          <a:bodyPr/>
          <a:lstStyle/>
          <a:p>
            <a:r>
              <a:rPr lang="en-GB" dirty="0"/>
              <a:t>Growing Old with NDDs: Challenges</a:t>
            </a:r>
          </a:p>
        </p:txBody>
      </p:sp>
      <p:sp>
        <p:nvSpPr>
          <p:cNvPr id="3" name="Content Placeholder 2">
            <a:extLst>
              <a:ext uri="{FF2B5EF4-FFF2-40B4-BE49-F238E27FC236}">
                <a16:creationId xmlns:a16="http://schemas.microsoft.com/office/drawing/2014/main" id="{2452F709-67C9-1459-D5B0-277FC399119C}"/>
              </a:ext>
            </a:extLst>
          </p:cNvPr>
          <p:cNvSpPr>
            <a:spLocks noGrp="1"/>
          </p:cNvSpPr>
          <p:nvPr>
            <p:ph idx="1"/>
          </p:nvPr>
        </p:nvSpPr>
        <p:spPr/>
        <p:txBody>
          <a:bodyPr/>
          <a:lstStyle/>
          <a:p>
            <a:pPr lvl="0"/>
            <a:r>
              <a:rPr lang="en-GB" dirty="0"/>
              <a:t>Growing old with a neurodegenerative disease poses unique challenges that impact individuals' physical, cognitive, emotional, and social well-being.</a:t>
            </a:r>
            <a:endParaRPr lang="en-CY" dirty="0"/>
          </a:p>
          <a:p>
            <a:pPr lvl="0"/>
            <a:r>
              <a:rPr lang="en-GB" dirty="0"/>
              <a:t>NDDs often result in cognitive decline, including memory loss, confusion, impaired language and communication skills, and difficulties with problem-solving, decision-making and executive function.</a:t>
            </a:r>
            <a:endParaRPr lang="en-CY" dirty="0"/>
          </a:p>
          <a:p>
            <a:pPr lvl="0"/>
            <a:r>
              <a:rPr lang="en-GB" dirty="0"/>
              <a:t>Depending on the specific disease and stage of progression, these changes can have a significant impact on daily functioning and independence. </a:t>
            </a:r>
            <a:endParaRPr lang="en-CY" dirty="0"/>
          </a:p>
          <a:p>
            <a:endParaRPr lang="en-GB" dirty="0"/>
          </a:p>
        </p:txBody>
      </p:sp>
    </p:spTree>
    <p:extLst>
      <p:ext uri="{BB962C8B-B14F-4D97-AF65-F5344CB8AC3E}">
        <p14:creationId xmlns:p14="http://schemas.microsoft.com/office/powerpoint/2010/main" val="903626734"/>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7765B0F1-4604-4797-A0F9-DBE297C28E2E}"/>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DA8E71F7-F9B5-0820-C242-D76221DD7C60}"/>
              </a:ext>
            </a:extLst>
          </p:cNvPr>
          <p:cNvSpPr>
            <a:spLocks noGrp="1"/>
          </p:cNvSpPr>
          <p:nvPr>
            <p:ph idx="1"/>
          </p:nvPr>
        </p:nvSpPr>
        <p:spPr/>
        <p:txBody>
          <a:bodyPr>
            <a:normAutofit lnSpcReduction="10000"/>
          </a:bodyPr>
          <a:lstStyle/>
          <a:p>
            <a:pPr marL="0" indent="0">
              <a:buNone/>
            </a:pPr>
            <a:r>
              <a:rPr lang="en-GB" b="1" dirty="0">
                <a:solidFill>
                  <a:schemeClr val="accent1">
                    <a:lumMod val="50000"/>
                  </a:schemeClr>
                </a:solidFill>
              </a:rPr>
              <a:t>Impact on Daily Functioning and Independence</a:t>
            </a:r>
          </a:p>
          <a:p>
            <a:r>
              <a:rPr lang="en-GB" b="1" dirty="0"/>
              <a:t>Memory Loss: </a:t>
            </a:r>
            <a:r>
              <a:rPr lang="en-GB" dirty="0"/>
              <a:t>challenging to recall important information, maintain a schedule, and complete tasks that require remembering steps or instructions.</a:t>
            </a:r>
            <a:endParaRPr lang="en-CY" dirty="0"/>
          </a:p>
          <a:p>
            <a:r>
              <a:rPr lang="en-GB" b="1" dirty="0"/>
              <a:t>Problem Solving and Decision-Making: </a:t>
            </a:r>
            <a:r>
              <a:rPr lang="en-GB" dirty="0"/>
              <a:t>difficulty to handle complex tasks, manage finances, or plan daily activities.</a:t>
            </a:r>
          </a:p>
          <a:p>
            <a:r>
              <a:rPr lang="en-GB" b="1" dirty="0"/>
              <a:t>Attention and Concentration:</a:t>
            </a:r>
            <a:r>
              <a:rPr lang="en-CY" b="1" dirty="0"/>
              <a:t> </a:t>
            </a:r>
            <a:r>
              <a:rPr lang="en-CY" dirty="0"/>
              <a:t>may lead to </a:t>
            </a:r>
            <a:r>
              <a:rPr lang="en-GB" dirty="0"/>
              <a:t>decreased productivity, decreased ability to multitask, and increased distractibility.</a:t>
            </a:r>
          </a:p>
          <a:p>
            <a:r>
              <a:rPr lang="en-GB" b="1" dirty="0"/>
              <a:t>Language and Communication: </a:t>
            </a:r>
            <a:r>
              <a:rPr lang="en-GB" dirty="0"/>
              <a:t>can impact social interactions, expressing needs and preferences, and participating in conversations.</a:t>
            </a:r>
          </a:p>
          <a:p>
            <a:r>
              <a:rPr lang="en-GB" b="1" dirty="0"/>
              <a:t>Executive Functioning: </a:t>
            </a:r>
            <a:r>
              <a:rPr lang="en-GB" dirty="0"/>
              <a:t>may struggle with initiating and completing tasks, managing time effectively, and adapting to changes in routine.</a:t>
            </a:r>
          </a:p>
        </p:txBody>
      </p:sp>
    </p:spTree>
    <p:extLst>
      <p:ext uri="{BB962C8B-B14F-4D97-AF65-F5344CB8AC3E}">
        <p14:creationId xmlns:p14="http://schemas.microsoft.com/office/powerpoint/2010/main" val="2626837416"/>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0137FA2-7BC7-D501-3C9B-BCD9E98A731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836C102-866D-55F4-BFED-4CA4B351EA50}"/>
              </a:ext>
            </a:extLst>
          </p:cNvPr>
          <p:cNvSpPr>
            <a:spLocks noGrp="1"/>
          </p:cNvSpPr>
          <p:nvPr>
            <p:ph idx="1"/>
          </p:nvPr>
        </p:nvSpPr>
        <p:spPr/>
        <p:txBody>
          <a:bodyPr>
            <a:normAutofit lnSpcReduction="10000"/>
          </a:bodyPr>
          <a:lstStyle/>
          <a:p>
            <a:pPr marL="0" indent="0">
              <a:buNone/>
            </a:pPr>
            <a:r>
              <a:rPr lang="en-GB" b="1" dirty="0">
                <a:solidFill>
                  <a:schemeClr val="accent1">
                    <a:lumMod val="50000"/>
                  </a:schemeClr>
                </a:solidFill>
              </a:rPr>
              <a:t>Impact on Daily Functioning and Independence (cont.)</a:t>
            </a:r>
          </a:p>
          <a:p>
            <a:r>
              <a:rPr lang="en-GB" dirty="0"/>
              <a:t>The impact of these cognitive changes on daily functioning can result in a </a:t>
            </a:r>
            <a:r>
              <a:rPr lang="en-GB" b="1" dirty="0"/>
              <a:t>loss of independence </a:t>
            </a:r>
            <a:r>
              <a:rPr lang="en-GB" dirty="0"/>
              <a:t>for individuals with NDDs. </a:t>
            </a:r>
          </a:p>
          <a:p>
            <a:pPr lvl="1"/>
            <a:r>
              <a:rPr lang="en-GB" dirty="0"/>
              <a:t>They may require assistance with activities of daily living, such as bathing, dressing, and meal preparation. </a:t>
            </a:r>
          </a:p>
          <a:p>
            <a:pPr lvl="1"/>
            <a:r>
              <a:rPr lang="en-GB" dirty="0"/>
              <a:t>They may need supervision or support to ensure their safety and well-being.</a:t>
            </a:r>
            <a:endParaRPr lang="en-CY" dirty="0"/>
          </a:p>
          <a:p>
            <a:r>
              <a:rPr lang="en-GB" dirty="0"/>
              <a:t>They can also affect the individual's ability to drive safely, manage medications, and engage in hobbies or leisure activities they once enjoyed. </a:t>
            </a:r>
          </a:p>
          <a:p>
            <a:pPr lvl="1"/>
            <a:r>
              <a:rPr lang="en-GB" dirty="0"/>
              <a:t>These changes may lead to a </a:t>
            </a:r>
            <a:r>
              <a:rPr lang="en-GB" b="1" dirty="0"/>
              <a:t>decreased sense of autonomy </a:t>
            </a:r>
            <a:r>
              <a:rPr lang="en-GB" dirty="0"/>
              <a:t>and an </a:t>
            </a:r>
            <a:r>
              <a:rPr lang="en-GB" b="1" dirty="0"/>
              <a:t>increased reliance on caregivers </a:t>
            </a:r>
            <a:r>
              <a:rPr lang="en-GB" dirty="0"/>
              <a:t>or support services.</a:t>
            </a:r>
            <a:endParaRPr lang="en-CY" dirty="0"/>
          </a:p>
        </p:txBody>
      </p:sp>
    </p:spTree>
    <p:extLst>
      <p:ext uri="{BB962C8B-B14F-4D97-AF65-F5344CB8AC3E}">
        <p14:creationId xmlns:p14="http://schemas.microsoft.com/office/powerpoint/2010/main" val="3604567060"/>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66C0BBEB-AA58-6E91-38BD-CED0E293D4EA}"/>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B1106232-2C86-4E94-D23D-3901697FD3D7}"/>
              </a:ext>
            </a:extLst>
          </p:cNvPr>
          <p:cNvSpPr>
            <a:spLocks noGrp="1"/>
          </p:cNvSpPr>
          <p:nvPr>
            <p:ph idx="1"/>
          </p:nvPr>
        </p:nvSpPr>
        <p:spPr/>
        <p:txBody>
          <a:bodyPr/>
          <a:lstStyle/>
          <a:p>
            <a:pPr marL="0" indent="0">
              <a:buNone/>
            </a:pPr>
            <a:r>
              <a:rPr lang="en-GB" b="1" dirty="0">
                <a:solidFill>
                  <a:schemeClr val="accent1">
                    <a:lumMod val="50000"/>
                  </a:schemeClr>
                </a:solidFill>
              </a:rPr>
              <a:t>Impact on Social Relations and Interactions</a:t>
            </a:r>
          </a:p>
          <a:p>
            <a:pPr lvl="0"/>
            <a:r>
              <a:rPr lang="en-GB" b="1" dirty="0"/>
              <a:t>Communication Difficulties</a:t>
            </a:r>
            <a:r>
              <a:rPr lang="en-GB" dirty="0"/>
              <a:t>: miscommunication, frustration, and difficulties in maintaining meaningful conversations and connections with others.</a:t>
            </a:r>
            <a:endParaRPr lang="en-CY" dirty="0"/>
          </a:p>
          <a:p>
            <a:pPr lvl="0"/>
            <a:r>
              <a:rPr lang="en-GB" b="1" dirty="0"/>
              <a:t>Impaired Social Cognition</a:t>
            </a:r>
            <a:r>
              <a:rPr lang="en-GB" dirty="0"/>
              <a:t>: difficulties in recognising and responding to social cues, understanding others' perspectives, and appropriately navigating social situations.</a:t>
            </a:r>
            <a:endParaRPr lang="en-CY" dirty="0"/>
          </a:p>
          <a:p>
            <a:endParaRPr lang="en-GB" dirty="0"/>
          </a:p>
          <a:p>
            <a:endParaRPr lang="en-GB" dirty="0"/>
          </a:p>
        </p:txBody>
      </p:sp>
    </p:spTree>
    <p:extLst>
      <p:ext uri="{BB962C8B-B14F-4D97-AF65-F5344CB8AC3E}">
        <p14:creationId xmlns:p14="http://schemas.microsoft.com/office/powerpoint/2010/main" val="2997541663"/>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3E565FB-DFBB-B5D9-6693-A9246103AD12}"/>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B1106232-2C86-4E94-D23D-3901697FD3D7}"/>
              </a:ext>
            </a:extLst>
          </p:cNvPr>
          <p:cNvSpPr>
            <a:spLocks noGrp="1"/>
          </p:cNvSpPr>
          <p:nvPr>
            <p:ph idx="1"/>
          </p:nvPr>
        </p:nvSpPr>
        <p:spPr/>
        <p:txBody>
          <a:bodyPr/>
          <a:lstStyle/>
          <a:p>
            <a:pPr marL="0" indent="0">
              <a:buNone/>
            </a:pPr>
            <a:r>
              <a:rPr lang="en-GB" b="1" dirty="0">
                <a:solidFill>
                  <a:schemeClr val="accent1">
                    <a:lumMod val="50000"/>
                  </a:schemeClr>
                </a:solidFill>
              </a:rPr>
              <a:t>Impact on Social Relations and Interactions (cont.)</a:t>
            </a:r>
          </a:p>
          <a:p>
            <a:pPr lvl="0"/>
            <a:r>
              <a:rPr lang="en-GB" b="1" dirty="0"/>
              <a:t>Memory Impairment</a:t>
            </a:r>
            <a:r>
              <a:rPr lang="en-GB" dirty="0"/>
              <a:t>: may struggle to recognise familiar faces or recall shared experiences, which can impact the quality and depth of their social interactions.</a:t>
            </a:r>
            <a:endParaRPr lang="en-CY" dirty="0"/>
          </a:p>
          <a:p>
            <a:pPr lvl="0"/>
            <a:r>
              <a:rPr lang="en-GB" b="1" dirty="0"/>
              <a:t>Changes in Personality and Behaviour</a:t>
            </a:r>
            <a:r>
              <a:rPr lang="en-GB" dirty="0"/>
              <a:t>: irritability, apathy, and social withdrawal, which can affect the individual's willingness and ability to engage in social activities, maintain social connections, and participate in social events.</a:t>
            </a:r>
            <a:endParaRPr lang="en-CY" dirty="0"/>
          </a:p>
          <a:p>
            <a:pPr lvl="0"/>
            <a:r>
              <a:rPr lang="en-GB" b="1" dirty="0"/>
              <a:t>Caregiver Role and Support</a:t>
            </a:r>
            <a:r>
              <a:rPr lang="en-GB" dirty="0"/>
              <a:t>: the shift in the dynamic of social relationships can impact the individual's sense of autonomy and control over their social interactions.</a:t>
            </a:r>
            <a:endParaRPr lang="en-CY" dirty="0"/>
          </a:p>
          <a:p>
            <a:endParaRPr lang="en-GB" dirty="0"/>
          </a:p>
          <a:p>
            <a:endParaRPr lang="en-GB" dirty="0"/>
          </a:p>
        </p:txBody>
      </p:sp>
    </p:spTree>
    <p:extLst>
      <p:ext uri="{BB962C8B-B14F-4D97-AF65-F5344CB8AC3E}">
        <p14:creationId xmlns:p14="http://schemas.microsoft.com/office/powerpoint/2010/main" val="3658493601"/>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83DCC1-687A-5A1D-2E21-B8BDFCEBEFA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B1106232-2C86-4E94-D23D-3901697FD3D7}"/>
              </a:ext>
            </a:extLst>
          </p:cNvPr>
          <p:cNvSpPr>
            <a:spLocks noGrp="1"/>
          </p:cNvSpPr>
          <p:nvPr>
            <p:ph idx="1"/>
          </p:nvPr>
        </p:nvSpPr>
        <p:spPr/>
        <p:txBody>
          <a:bodyPr/>
          <a:lstStyle/>
          <a:p>
            <a:pPr marL="0" indent="0">
              <a:buNone/>
            </a:pPr>
            <a:r>
              <a:rPr lang="en-GB" b="1" dirty="0">
                <a:solidFill>
                  <a:schemeClr val="accent1">
                    <a:lumMod val="50000"/>
                  </a:schemeClr>
                </a:solidFill>
              </a:rPr>
              <a:t>Impact on Social Relations and Interactions (cont.)</a:t>
            </a:r>
          </a:p>
          <a:p>
            <a:r>
              <a:rPr lang="en-GB" dirty="0"/>
              <a:t>These cognitive changes can lead to </a:t>
            </a:r>
            <a:r>
              <a:rPr lang="en-GB" b="1" dirty="0"/>
              <a:t>social isolation</a:t>
            </a:r>
            <a:r>
              <a:rPr lang="en-GB" dirty="0"/>
              <a:t>, </a:t>
            </a:r>
            <a:r>
              <a:rPr lang="en-GB" b="1" dirty="0"/>
              <a:t>loneliness</a:t>
            </a:r>
            <a:r>
              <a:rPr lang="en-GB" dirty="0"/>
              <a:t>, and a sense of </a:t>
            </a:r>
            <a:r>
              <a:rPr lang="en-GB" b="1" dirty="0"/>
              <a:t>disconnection from others</a:t>
            </a:r>
            <a:r>
              <a:rPr lang="en-GB" dirty="0"/>
              <a:t>. </a:t>
            </a:r>
          </a:p>
          <a:p>
            <a:pPr lvl="1"/>
            <a:r>
              <a:rPr lang="en-GB" dirty="0"/>
              <a:t>Individuals with NDDs may experience a reduced social network and decreased participation in social activities. </a:t>
            </a:r>
          </a:p>
          <a:p>
            <a:pPr lvl="1"/>
            <a:r>
              <a:rPr lang="en-GB" dirty="0"/>
              <a:t>Family members and friends may also struggle to adapt to the cognitive changes, leading to strained relationships and feelings of frustration or sadness.</a:t>
            </a:r>
            <a:endParaRPr lang="en-CY" dirty="0"/>
          </a:p>
          <a:p>
            <a:pPr marL="0" indent="0">
              <a:buNone/>
            </a:pPr>
            <a:endParaRPr lang="en-CY" dirty="0"/>
          </a:p>
          <a:p>
            <a:endParaRPr lang="en-GB" dirty="0"/>
          </a:p>
          <a:p>
            <a:endParaRPr lang="en-GB" dirty="0"/>
          </a:p>
        </p:txBody>
      </p:sp>
    </p:spTree>
    <p:extLst>
      <p:ext uri="{BB962C8B-B14F-4D97-AF65-F5344CB8AC3E}">
        <p14:creationId xmlns:p14="http://schemas.microsoft.com/office/powerpoint/2010/main" val="3435670223"/>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B061E-2621-16E2-C595-340C65741372}"/>
              </a:ext>
            </a:extLst>
          </p:cNvPr>
          <p:cNvSpPr>
            <a:spLocks noGrp="1"/>
          </p:cNvSpPr>
          <p:nvPr>
            <p:ph type="title"/>
          </p:nvPr>
        </p:nvSpPr>
        <p:spPr/>
        <p:txBody>
          <a:bodyPr/>
          <a:lstStyle/>
          <a:p>
            <a:r>
              <a:rPr lang="en-GB" dirty="0"/>
              <a:t>Physical Changes in Late Adulthood</a:t>
            </a:r>
          </a:p>
        </p:txBody>
      </p:sp>
      <p:sp>
        <p:nvSpPr>
          <p:cNvPr id="3" name="Content Placeholder 2">
            <a:extLst>
              <a:ext uri="{FF2B5EF4-FFF2-40B4-BE49-F238E27FC236}">
                <a16:creationId xmlns:a16="http://schemas.microsoft.com/office/drawing/2014/main" id="{01655297-1BA0-59D3-A0F3-74BDCDEE8FBD}"/>
              </a:ext>
            </a:extLst>
          </p:cNvPr>
          <p:cNvSpPr>
            <a:spLocks noGrp="1"/>
          </p:cNvSpPr>
          <p:nvPr>
            <p:ph idx="1"/>
          </p:nvPr>
        </p:nvSpPr>
        <p:spPr/>
        <p:txBody>
          <a:bodyPr/>
          <a:lstStyle/>
          <a:p>
            <a:pPr marL="0" indent="0">
              <a:buNone/>
            </a:pPr>
            <a:r>
              <a:rPr lang="en-GB" b="1" dirty="0">
                <a:solidFill>
                  <a:schemeClr val="accent1">
                    <a:lumMod val="50000"/>
                  </a:schemeClr>
                </a:solidFill>
              </a:rPr>
              <a:t>Changes in Skin, Hair, and Voice</a:t>
            </a:r>
          </a:p>
          <a:p>
            <a:r>
              <a:rPr lang="en-GB" b="1" dirty="0"/>
              <a:t>Hair Changes:</a:t>
            </a:r>
            <a:r>
              <a:rPr lang="en-CY" b="1" dirty="0"/>
              <a:t> </a:t>
            </a:r>
            <a:r>
              <a:rPr lang="en-CY" dirty="0"/>
              <a:t>grey or white, thin, and slower </a:t>
            </a:r>
            <a:r>
              <a:rPr lang="en-GB" dirty="0"/>
              <a:t>hair growth.</a:t>
            </a:r>
          </a:p>
          <a:p>
            <a:r>
              <a:rPr lang="en-GB" b="1" dirty="0"/>
              <a:t>Skin Changes: </a:t>
            </a:r>
            <a:r>
              <a:rPr lang="en-GB" dirty="0"/>
              <a:t>wrinkles</a:t>
            </a:r>
            <a:r>
              <a:rPr lang="en-US" dirty="0"/>
              <a:t>, </a:t>
            </a:r>
            <a:r>
              <a:rPr lang="en-GB" dirty="0"/>
              <a:t>age spots</a:t>
            </a:r>
            <a:r>
              <a:rPr lang="en-US" dirty="0"/>
              <a:t>, dryness,</a:t>
            </a:r>
            <a:r>
              <a:rPr lang="en-GB" dirty="0"/>
              <a:t> and thinner.</a:t>
            </a:r>
            <a:endParaRPr lang="en-CY" dirty="0"/>
          </a:p>
          <a:p>
            <a:r>
              <a:rPr lang="en-GB" b="1" dirty="0"/>
              <a:t>Voice Changes: </a:t>
            </a:r>
            <a:r>
              <a:rPr lang="en-GB" dirty="0"/>
              <a:t>lowering of pitch, increased breathlessness and trembling, slower and less precise pronunciation, and decreased volume. </a:t>
            </a:r>
          </a:p>
          <a:p>
            <a:endParaRPr lang="en-CY" dirty="0"/>
          </a:p>
          <a:p>
            <a:endParaRPr lang="en-GB" dirty="0"/>
          </a:p>
          <a:p>
            <a:endParaRPr lang="en-CY" dirty="0"/>
          </a:p>
          <a:p>
            <a:endParaRPr lang="en-GB" dirty="0"/>
          </a:p>
        </p:txBody>
      </p:sp>
    </p:spTree>
    <p:extLst>
      <p:ext uri="{BB962C8B-B14F-4D97-AF65-F5344CB8AC3E}">
        <p14:creationId xmlns:p14="http://schemas.microsoft.com/office/powerpoint/2010/main" val="2855456221"/>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09CFB-5416-1DA3-CCED-C2331DDC38D5}"/>
              </a:ext>
            </a:extLst>
          </p:cNvPr>
          <p:cNvSpPr>
            <a:spLocks noGrp="1"/>
          </p:cNvSpPr>
          <p:nvPr>
            <p:ph type="title"/>
          </p:nvPr>
        </p:nvSpPr>
        <p:spPr/>
        <p:txBody>
          <a:bodyPr/>
          <a:lstStyle/>
          <a:p>
            <a:r>
              <a:rPr lang="en-GB" dirty="0"/>
              <a:t>Critical Thinking Question</a:t>
            </a:r>
          </a:p>
        </p:txBody>
      </p:sp>
      <p:sp>
        <p:nvSpPr>
          <p:cNvPr id="3" name="Content Placeholder 2">
            <a:extLst>
              <a:ext uri="{FF2B5EF4-FFF2-40B4-BE49-F238E27FC236}">
                <a16:creationId xmlns:a16="http://schemas.microsoft.com/office/drawing/2014/main" id="{3654C2FE-00EE-AEAB-4709-07DCFD9FBF27}"/>
              </a:ext>
            </a:extLst>
          </p:cNvPr>
          <p:cNvSpPr>
            <a:spLocks noGrp="1"/>
          </p:cNvSpPr>
          <p:nvPr>
            <p:ph idx="1"/>
          </p:nvPr>
        </p:nvSpPr>
        <p:spPr/>
        <p:txBody>
          <a:bodyPr>
            <a:normAutofit/>
          </a:bodyPr>
          <a:lstStyle/>
          <a:p>
            <a:r>
              <a:rPr lang="en-GB" dirty="0"/>
              <a:t>Can you think of any strategies to address the challenges for individuals with NDDs?</a:t>
            </a:r>
          </a:p>
          <a:p>
            <a:r>
              <a:rPr lang="en-GB" dirty="0"/>
              <a:t>What should be included in these strategies?  </a:t>
            </a:r>
          </a:p>
          <a:p>
            <a:endParaRPr lang="en-GB" dirty="0"/>
          </a:p>
          <a:p>
            <a:pPr marL="0" indent="0">
              <a:buNone/>
            </a:pPr>
            <a:endParaRPr lang="en-GB" dirty="0"/>
          </a:p>
        </p:txBody>
      </p:sp>
    </p:spTree>
    <p:extLst>
      <p:ext uri="{BB962C8B-B14F-4D97-AF65-F5344CB8AC3E}">
        <p14:creationId xmlns:p14="http://schemas.microsoft.com/office/powerpoint/2010/main" val="2115479788"/>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E91559A-4DA6-0FB4-30AA-0F3963B3CC26}"/>
              </a:ext>
            </a:extLst>
          </p:cNvPr>
          <p:cNvSpPr>
            <a:spLocks noGrp="1"/>
          </p:cNvSpPr>
          <p:nvPr>
            <p:ph type="title"/>
          </p:nvPr>
        </p:nvSpPr>
        <p:spPr>
          <a:xfrm>
            <a:off x="838200" y="365125"/>
            <a:ext cx="10515600" cy="874395"/>
          </a:xfrm>
        </p:spPr>
        <p:txBody>
          <a:bodyPr/>
          <a:lstStyle/>
          <a:p>
            <a:r>
              <a:rPr lang="en-GB" dirty="0"/>
              <a:t>Bibliography – Supplementary Reading</a:t>
            </a:r>
          </a:p>
        </p:txBody>
      </p:sp>
      <p:sp>
        <p:nvSpPr>
          <p:cNvPr id="3" name="Θέση περιεχομένου 2">
            <a:extLst>
              <a:ext uri="{FF2B5EF4-FFF2-40B4-BE49-F238E27FC236}">
                <a16:creationId xmlns:a16="http://schemas.microsoft.com/office/drawing/2014/main" id="{45F2B05C-9454-A1A1-C110-3A0C6F6247AE}"/>
              </a:ext>
            </a:extLst>
          </p:cNvPr>
          <p:cNvSpPr>
            <a:spLocks noGrp="1"/>
          </p:cNvSpPr>
          <p:nvPr>
            <p:ph idx="1"/>
          </p:nvPr>
        </p:nvSpPr>
        <p:spPr>
          <a:xfrm>
            <a:off x="838200" y="1371600"/>
            <a:ext cx="10515600" cy="4805363"/>
          </a:xfrm>
        </p:spPr>
        <p:txBody>
          <a:bodyPr>
            <a:normAutofit/>
          </a:bodyPr>
          <a:lstStyle/>
          <a:p>
            <a:r>
              <a:rPr lang="en-GB" dirty="0"/>
              <a:t>Lifespan Development: A Psychological Perspective (2nd Ed.)</a:t>
            </a:r>
          </a:p>
          <a:p>
            <a:pPr lvl="1"/>
            <a:r>
              <a:rPr lang="en-GB" dirty="0">
                <a:hlinkClick r:id="rId3"/>
              </a:rPr>
              <a:t>https://open.umn.edu/opentextbooks/textbooks/540</a:t>
            </a:r>
            <a:endParaRPr lang="en-GB" dirty="0"/>
          </a:p>
          <a:p>
            <a:r>
              <a:rPr lang="en-GB" dirty="0"/>
              <a:t>Ageing Process and Physiological Changes</a:t>
            </a:r>
          </a:p>
          <a:p>
            <a:pPr lvl="1"/>
            <a:r>
              <a:rPr lang="en-GB" dirty="0">
                <a:hlinkClick r:id="rId4"/>
              </a:rPr>
              <a:t>https://www.intechopen.com/chapters/60564</a:t>
            </a:r>
            <a:endParaRPr lang="en-GB" dirty="0"/>
          </a:p>
          <a:p>
            <a:r>
              <a:rPr lang="en-GB" dirty="0"/>
              <a:t>Loneliness and Social Isolation in Old Age</a:t>
            </a:r>
          </a:p>
          <a:p>
            <a:pPr lvl="1"/>
            <a:r>
              <a:rPr lang="en-GB" u="sng" dirty="0">
                <a:solidFill>
                  <a:schemeClr val="accent1"/>
                </a:solidFill>
              </a:rPr>
              <a:t>https://</a:t>
            </a:r>
            <a:r>
              <a:rPr lang="en-GB" u="sng" dirty="0" err="1">
                <a:solidFill>
                  <a:schemeClr val="accent1"/>
                </a:solidFill>
              </a:rPr>
              <a:t>www.taylorfrancis.com</a:t>
            </a:r>
            <a:r>
              <a:rPr lang="en-GB" u="sng" dirty="0">
                <a:solidFill>
                  <a:schemeClr val="accent1"/>
                </a:solidFill>
              </a:rPr>
              <a:t>/books/</a:t>
            </a:r>
            <a:r>
              <a:rPr lang="en-GB" u="sng" dirty="0" err="1">
                <a:solidFill>
                  <a:schemeClr val="accent1"/>
                </a:solidFill>
              </a:rPr>
              <a:t>oa</a:t>
            </a:r>
            <a:r>
              <a:rPr lang="en-GB" u="sng" dirty="0">
                <a:solidFill>
                  <a:schemeClr val="accent1"/>
                </a:solidFill>
              </a:rPr>
              <a:t>-edit/10.4324/9781003289012/loneliness-social-isolation-old-age-andré-hajek-steffi-riedel-heller-hans-helmut-könig?_gl=1*1y2nzgm*_ga*NjE2MTMxMjc5LjE2OTcxOTAxNDU.*_ga_0HYE8YG0M6*MTY5NzE5MDE0NS4xLjEuMTY5NzE5MDE2OC4wLjAuMA..</a:t>
            </a:r>
          </a:p>
          <a:p>
            <a:pPr marL="457200" lvl="1" indent="0">
              <a:buNone/>
            </a:pPr>
            <a:endParaRPr lang="en-GB" dirty="0"/>
          </a:p>
        </p:txBody>
      </p:sp>
    </p:spTree>
    <p:extLst>
      <p:ext uri="{BB962C8B-B14F-4D97-AF65-F5344CB8AC3E}">
        <p14:creationId xmlns:p14="http://schemas.microsoft.com/office/powerpoint/2010/main" val="1482135654"/>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C80664-AC1B-FB66-C789-D0AF07D3DC15}"/>
              </a:ext>
            </a:extLst>
          </p:cNvPr>
          <p:cNvSpPr>
            <a:spLocks noGrp="1"/>
          </p:cNvSpPr>
          <p:nvPr>
            <p:ph idx="1"/>
          </p:nvPr>
        </p:nvSpPr>
        <p:spPr>
          <a:xfrm>
            <a:off x="838200" y="1371600"/>
            <a:ext cx="10515600" cy="4805363"/>
          </a:xfrm>
        </p:spPr>
        <p:txBody>
          <a:bodyPr/>
          <a:lstStyle/>
          <a:p>
            <a:r>
              <a:rPr lang="en-GB" dirty="0"/>
              <a:t>Social and Emotional Ageing</a:t>
            </a:r>
          </a:p>
          <a:p>
            <a:pPr lvl="1"/>
            <a:r>
              <a:rPr lang="en-GB" u="sng" dirty="0">
                <a:solidFill>
                  <a:schemeClr val="accent1"/>
                </a:solidFill>
              </a:rPr>
              <a:t>https://</a:t>
            </a:r>
            <a:r>
              <a:rPr lang="en-GB" u="sng" dirty="0" err="1">
                <a:solidFill>
                  <a:schemeClr val="accent1"/>
                </a:solidFill>
              </a:rPr>
              <a:t>www.ncbi.nlm.nih.gov</a:t>
            </a:r>
            <a:r>
              <a:rPr lang="en-GB" u="sng" dirty="0">
                <a:solidFill>
                  <a:schemeClr val="accent1"/>
                </a:solidFill>
              </a:rPr>
              <a:t>/</a:t>
            </a:r>
            <a:r>
              <a:rPr lang="en-GB" u="sng" dirty="0" err="1">
                <a:solidFill>
                  <a:schemeClr val="accent1"/>
                </a:solidFill>
              </a:rPr>
              <a:t>pmc</a:t>
            </a:r>
            <a:r>
              <a:rPr lang="en-GB" u="sng" dirty="0">
                <a:solidFill>
                  <a:schemeClr val="accent1"/>
                </a:solidFill>
              </a:rPr>
              <a:t>/articles/PMC3950961/</a:t>
            </a:r>
            <a:endParaRPr lang="en-GB" dirty="0"/>
          </a:p>
          <a:p>
            <a:r>
              <a:rPr lang="en-GB" dirty="0"/>
              <a:t>Healthy Lifestyle and Cognition: Interaction between Diet and Physical Activity</a:t>
            </a:r>
          </a:p>
          <a:p>
            <a:pPr lvl="1"/>
            <a:r>
              <a:rPr lang="en-GB" dirty="0">
                <a:hlinkClick r:id="rId2"/>
              </a:rPr>
              <a:t>https://pubmed.ncbi.nlm.nih.gov/32166628/</a:t>
            </a:r>
            <a:endParaRPr lang="en-GB" dirty="0"/>
          </a:p>
          <a:p>
            <a:r>
              <a:rPr lang="en-GB" dirty="0"/>
              <a:t>Dietary patterns are related to cognitive functioning in elderly enriched with individuals at increased risk for Alzheimer’s disease </a:t>
            </a:r>
          </a:p>
          <a:p>
            <a:pPr lvl="1"/>
            <a:r>
              <a:rPr lang="en-GB" dirty="0"/>
              <a:t> </a:t>
            </a:r>
            <a:r>
              <a:rPr lang="en-GB" dirty="0">
                <a:hlinkClick r:id="rId3"/>
              </a:rPr>
              <a:t>https://www.ncbi.nlm.nih.gov/pmc/articles/PMC7900077/</a:t>
            </a:r>
            <a:endParaRPr lang="en-GB" dirty="0"/>
          </a:p>
          <a:p>
            <a:pPr marL="457200" lvl="1" indent="0">
              <a:buNone/>
            </a:pPr>
            <a:endParaRPr lang="en-GB" dirty="0"/>
          </a:p>
          <a:p>
            <a:endParaRPr lang="en-GB" dirty="0"/>
          </a:p>
        </p:txBody>
      </p:sp>
    </p:spTree>
    <p:extLst>
      <p:ext uri="{BB962C8B-B14F-4D97-AF65-F5344CB8AC3E}">
        <p14:creationId xmlns:p14="http://schemas.microsoft.com/office/powerpoint/2010/main" val="3390274455"/>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D403CE7-854A-3907-74B1-05489AD1724D}"/>
              </a:ext>
            </a:extLst>
          </p:cNvPr>
          <p:cNvSpPr/>
          <p:nvPr/>
        </p:nvSpPr>
        <p:spPr>
          <a:xfrm>
            <a:off x="1430866" y="2782669"/>
            <a:ext cx="9330267" cy="1292662"/>
          </a:xfrm>
          <a:prstGeom prst="rect">
            <a:avLst/>
          </a:prstGeom>
          <a:noFill/>
        </p:spPr>
        <p:txBody>
          <a:bodyPr wrap="square" lIns="91440" tIns="45720" rIns="91440" bIns="45720">
            <a:spAutoFit/>
          </a:bodyPr>
          <a:lstStyle/>
          <a:p>
            <a:pPr algn="ctr"/>
            <a:r>
              <a:rPr lang="en-GB" sz="7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Thank You</a:t>
            </a:r>
          </a:p>
        </p:txBody>
      </p:sp>
    </p:spTree>
    <p:extLst>
      <p:ext uri="{BB962C8B-B14F-4D97-AF65-F5344CB8AC3E}">
        <p14:creationId xmlns:p14="http://schemas.microsoft.com/office/powerpoint/2010/main" val="849370728"/>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E07FFE7-1823-6C83-3DA2-76615B6D863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EFB6FA55-650D-9BA1-0F82-4906F76703BC}"/>
              </a:ext>
            </a:extLst>
          </p:cNvPr>
          <p:cNvSpPr>
            <a:spLocks noGrp="1"/>
          </p:cNvSpPr>
          <p:nvPr>
            <p:ph idx="1"/>
          </p:nvPr>
        </p:nvSpPr>
        <p:spPr/>
        <p:txBody>
          <a:bodyPr/>
          <a:lstStyle/>
          <a:p>
            <a:pPr marL="0" indent="0">
              <a:buNone/>
            </a:pPr>
            <a:r>
              <a:rPr lang="en-GB" b="1" dirty="0">
                <a:solidFill>
                  <a:schemeClr val="accent1">
                    <a:lumMod val="50000"/>
                  </a:schemeClr>
                </a:solidFill>
              </a:rPr>
              <a:t>Changes in Vision</a:t>
            </a:r>
          </a:p>
          <a:p>
            <a:r>
              <a:rPr lang="en-GB" b="1" dirty="0"/>
              <a:t>Presbyopia</a:t>
            </a:r>
            <a:r>
              <a:rPr lang="en-GB" dirty="0"/>
              <a:t>: a condition characterized by the loss of near vision focus.</a:t>
            </a:r>
          </a:p>
          <a:p>
            <a:r>
              <a:rPr lang="en-GB" b="1" dirty="0"/>
              <a:t>Reduced Visual Acuity </a:t>
            </a:r>
            <a:r>
              <a:rPr lang="en-GB" dirty="0"/>
              <a:t>(sharpness and clarity of vision). </a:t>
            </a:r>
          </a:p>
          <a:p>
            <a:r>
              <a:rPr lang="en-GB" b="1" dirty="0"/>
              <a:t>Difficulty with Contrast Sensitivity </a:t>
            </a:r>
            <a:r>
              <a:rPr lang="en-GB" dirty="0"/>
              <a:t>(ability to distinguish objects from their background, particularly in low contrast situations). </a:t>
            </a:r>
          </a:p>
          <a:p>
            <a:r>
              <a:rPr lang="en-GB" b="1" dirty="0"/>
              <a:t>Decreased Depth Perception </a:t>
            </a:r>
            <a:r>
              <a:rPr lang="en-GB" dirty="0"/>
              <a:t>(ability to perceive the distance and spatial relationships between objects). </a:t>
            </a:r>
          </a:p>
          <a:p>
            <a:r>
              <a:rPr lang="en-GB" b="1" dirty="0"/>
              <a:t>Increased Sensitivity to Glare</a:t>
            </a:r>
            <a:r>
              <a:rPr lang="en-GB" dirty="0"/>
              <a:t>.</a:t>
            </a:r>
          </a:p>
          <a:p>
            <a:r>
              <a:rPr lang="en-GB" b="1" dirty="0"/>
              <a:t>Altered Colour Perception</a:t>
            </a:r>
            <a:r>
              <a:rPr lang="en-GB" dirty="0"/>
              <a:t>.</a:t>
            </a:r>
          </a:p>
          <a:p>
            <a:endParaRPr lang="en-GB" dirty="0"/>
          </a:p>
        </p:txBody>
      </p:sp>
    </p:spTree>
    <p:extLst>
      <p:ext uri="{BB962C8B-B14F-4D97-AF65-F5344CB8AC3E}">
        <p14:creationId xmlns:p14="http://schemas.microsoft.com/office/powerpoint/2010/main" val="847232699"/>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52CBF38-393D-101C-5DB4-F00C11F3A013}"/>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7694D55-AFF2-2864-E45A-4F3110807D8F}"/>
              </a:ext>
            </a:extLst>
          </p:cNvPr>
          <p:cNvSpPr>
            <a:spLocks noGrp="1"/>
          </p:cNvSpPr>
          <p:nvPr>
            <p:ph idx="1"/>
          </p:nvPr>
        </p:nvSpPr>
        <p:spPr/>
        <p:txBody>
          <a:bodyPr/>
          <a:lstStyle/>
          <a:p>
            <a:pPr marL="0" indent="0">
              <a:buNone/>
            </a:pPr>
            <a:r>
              <a:rPr lang="en-GB" b="1" dirty="0">
                <a:solidFill>
                  <a:schemeClr val="accent1">
                    <a:lumMod val="50000"/>
                  </a:schemeClr>
                </a:solidFill>
              </a:rPr>
              <a:t>Changes in Hearing </a:t>
            </a:r>
          </a:p>
          <a:p>
            <a:r>
              <a:rPr lang="en-GB" b="1" dirty="0"/>
              <a:t>Presbycusis</a:t>
            </a:r>
            <a:r>
              <a:rPr lang="en-GB" dirty="0"/>
              <a:t>: ability to hear high-frequency sounds and speech sounds. </a:t>
            </a:r>
          </a:p>
          <a:p>
            <a:r>
              <a:rPr lang="en-GB" b="1" dirty="0"/>
              <a:t>Reduced Sensitivity to Soft Sounds</a:t>
            </a:r>
            <a:r>
              <a:rPr lang="en-GB" dirty="0"/>
              <a:t>.</a:t>
            </a:r>
          </a:p>
          <a:p>
            <a:r>
              <a:rPr lang="en-GB" b="1" dirty="0"/>
              <a:t>Difficulty Distinguishing Similar Speech Sounds</a:t>
            </a:r>
            <a:r>
              <a:rPr lang="en-GB" dirty="0"/>
              <a:t>.</a:t>
            </a:r>
          </a:p>
          <a:p>
            <a:r>
              <a:rPr lang="en-GB" b="1" dirty="0"/>
              <a:t>Tinnitus</a:t>
            </a:r>
            <a:r>
              <a:rPr lang="en-GB" dirty="0"/>
              <a:t> (perception of ringing, buzzing, or other sounds in the ears without any external source). </a:t>
            </a:r>
          </a:p>
          <a:p>
            <a:r>
              <a:rPr lang="en-GB" b="1" dirty="0"/>
              <a:t>Decreased Ability to Localise Sounds</a:t>
            </a:r>
            <a:r>
              <a:rPr lang="en-GB" dirty="0"/>
              <a:t>.</a:t>
            </a:r>
          </a:p>
          <a:p>
            <a:r>
              <a:rPr lang="en-GB" b="1" dirty="0"/>
              <a:t>Sensitivity to Loud Sounds</a:t>
            </a:r>
            <a:r>
              <a:rPr lang="en-GB" dirty="0"/>
              <a:t>.</a:t>
            </a:r>
          </a:p>
          <a:p>
            <a:endParaRPr lang="en-GB" dirty="0"/>
          </a:p>
        </p:txBody>
      </p:sp>
    </p:spTree>
    <p:extLst>
      <p:ext uri="{BB962C8B-B14F-4D97-AF65-F5344CB8AC3E}">
        <p14:creationId xmlns:p14="http://schemas.microsoft.com/office/powerpoint/2010/main" val="2687086855"/>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E1BDDF5-5818-D085-90E8-72CBED93AC6E}"/>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2DA37177-1E08-39B6-6D4B-2AE96B9CDD4B}"/>
              </a:ext>
            </a:extLst>
          </p:cNvPr>
          <p:cNvSpPr>
            <a:spLocks noGrp="1"/>
          </p:cNvSpPr>
          <p:nvPr>
            <p:ph idx="1"/>
          </p:nvPr>
        </p:nvSpPr>
        <p:spPr/>
        <p:txBody>
          <a:bodyPr/>
          <a:lstStyle/>
          <a:p>
            <a:pPr marL="0" indent="0">
              <a:buNone/>
            </a:pPr>
            <a:r>
              <a:rPr lang="en-GB" b="1" dirty="0">
                <a:solidFill>
                  <a:schemeClr val="accent1">
                    <a:lumMod val="50000"/>
                  </a:schemeClr>
                </a:solidFill>
              </a:rPr>
              <a:t>Changes in Musculoskeletal System</a:t>
            </a:r>
            <a:endParaRPr lang="en-CY" b="1" dirty="0">
              <a:solidFill>
                <a:schemeClr val="accent1">
                  <a:lumMod val="50000"/>
                </a:schemeClr>
              </a:solidFill>
            </a:endParaRPr>
          </a:p>
          <a:p>
            <a:r>
              <a:rPr lang="en-GB" b="1" dirty="0"/>
              <a:t>Loss of Muscle Mass and Strength</a:t>
            </a:r>
            <a:r>
              <a:rPr lang="en-GB" dirty="0"/>
              <a:t>. </a:t>
            </a:r>
          </a:p>
          <a:p>
            <a:r>
              <a:rPr lang="en-GB" b="1" dirty="0"/>
              <a:t>Decreased Bone Density </a:t>
            </a:r>
            <a:r>
              <a:rPr lang="en-GB" dirty="0"/>
              <a:t>(Osteoporosis).</a:t>
            </a:r>
            <a:endParaRPr lang="en-CY" dirty="0"/>
          </a:p>
          <a:p>
            <a:r>
              <a:rPr lang="en-GB" b="1" dirty="0"/>
              <a:t>Joint Stiffness and Reduced Flexibility</a:t>
            </a:r>
            <a:r>
              <a:rPr lang="en-GB" dirty="0"/>
              <a:t>.</a:t>
            </a:r>
            <a:endParaRPr lang="en-CY" dirty="0"/>
          </a:p>
          <a:p>
            <a:endParaRPr lang="en-GB" dirty="0"/>
          </a:p>
        </p:txBody>
      </p:sp>
    </p:spTree>
    <p:extLst>
      <p:ext uri="{BB962C8B-B14F-4D97-AF65-F5344CB8AC3E}">
        <p14:creationId xmlns:p14="http://schemas.microsoft.com/office/powerpoint/2010/main" val="2538770473"/>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48C1B14E-EF3E-1E2D-D15C-55AD759E2E5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73A974B-D178-B633-7A82-79F3843BFE0F}"/>
              </a:ext>
            </a:extLst>
          </p:cNvPr>
          <p:cNvSpPr>
            <a:spLocks noGrp="1"/>
          </p:cNvSpPr>
          <p:nvPr>
            <p:ph idx="1"/>
          </p:nvPr>
        </p:nvSpPr>
        <p:spPr/>
        <p:txBody>
          <a:bodyPr>
            <a:normAutofit lnSpcReduction="10000"/>
          </a:bodyPr>
          <a:lstStyle/>
          <a:p>
            <a:pPr marL="0" indent="0">
              <a:buNone/>
            </a:pPr>
            <a:r>
              <a:rPr lang="en-GB" b="1" dirty="0">
                <a:solidFill>
                  <a:schemeClr val="accent1">
                    <a:lumMod val="50000"/>
                  </a:schemeClr>
                </a:solidFill>
              </a:rPr>
              <a:t>Changes in Cardiovascular, Respiratory, Digestive, and Endocrine System</a:t>
            </a:r>
          </a:p>
          <a:p>
            <a:r>
              <a:rPr lang="en-GB" b="1" dirty="0"/>
              <a:t>Cardiovascular System</a:t>
            </a:r>
            <a:r>
              <a:rPr lang="en-GB" dirty="0"/>
              <a:t>: reduced cardiovascular efficiency</a:t>
            </a:r>
            <a:r>
              <a:rPr lang="en-US" dirty="0"/>
              <a:t>, </a:t>
            </a:r>
            <a:r>
              <a:rPr lang="en-GB" dirty="0"/>
              <a:t>increased risk of hypertension and cardiovascular diseases (e.g., heart disease, stroke), slower heart rate, and decreased aerobic capacity.</a:t>
            </a:r>
          </a:p>
          <a:p>
            <a:r>
              <a:rPr lang="en-GB" b="1" dirty="0"/>
              <a:t>Respiratory System</a:t>
            </a:r>
            <a:r>
              <a:rPr lang="en-GB" dirty="0"/>
              <a:t>: Decreased lung capacity and elasticity</a:t>
            </a:r>
            <a:r>
              <a:rPr lang="en-US" dirty="0"/>
              <a:t>, r</a:t>
            </a:r>
            <a:r>
              <a:rPr lang="en-GB" dirty="0"/>
              <a:t>educed efficiency of gas exchange</a:t>
            </a:r>
            <a:r>
              <a:rPr lang="en-US" dirty="0"/>
              <a:t>, </a:t>
            </a:r>
            <a:r>
              <a:rPr lang="en-GB" dirty="0"/>
              <a:t>increased susceptibility to respiratory infections.</a:t>
            </a:r>
          </a:p>
          <a:p>
            <a:r>
              <a:rPr lang="en-GB" b="1" dirty="0"/>
              <a:t>Digestive System</a:t>
            </a:r>
            <a:r>
              <a:rPr lang="en-GB" dirty="0"/>
              <a:t>: slower digestion and reduced absorption of nutrients, increased risk of gastrointestinal disorders, decline in taste and smell sensitivity.</a:t>
            </a:r>
          </a:p>
          <a:p>
            <a:r>
              <a:rPr lang="en-GB" b="1" dirty="0"/>
              <a:t>Endocrine System</a:t>
            </a:r>
            <a:r>
              <a:rPr lang="en-GB" dirty="0"/>
              <a:t>: decreased hormone production and hormonal imbalances </a:t>
            </a:r>
            <a:endParaRPr lang="en-CY" dirty="0"/>
          </a:p>
          <a:p>
            <a:endParaRPr lang="en-CY" dirty="0"/>
          </a:p>
          <a:p>
            <a:endParaRPr lang="en-CY" dirty="0"/>
          </a:p>
          <a:p>
            <a:endParaRPr lang="en-GB" dirty="0"/>
          </a:p>
          <a:p>
            <a:endParaRPr lang="en-GB" dirty="0"/>
          </a:p>
        </p:txBody>
      </p:sp>
    </p:spTree>
    <p:extLst>
      <p:ext uri="{BB962C8B-B14F-4D97-AF65-F5344CB8AC3E}">
        <p14:creationId xmlns:p14="http://schemas.microsoft.com/office/powerpoint/2010/main" val="361961567"/>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C59D2C0-532B-0E29-CF5F-75104A25A603}"/>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C4176355-E5E9-E540-3456-37FE3756F94F}"/>
              </a:ext>
            </a:extLst>
          </p:cNvPr>
          <p:cNvSpPr>
            <a:spLocks noGrp="1"/>
          </p:cNvSpPr>
          <p:nvPr>
            <p:ph idx="1"/>
          </p:nvPr>
        </p:nvSpPr>
        <p:spPr/>
        <p:txBody>
          <a:bodyPr/>
          <a:lstStyle/>
          <a:p>
            <a:pPr marL="0" indent="0">
              <a:buNone/>
            </a:pPr>
            <a:r>
              <a:rPr lang="en-GB" b="1" dirty="0">
                <a:solidFill>
                  <a:schemeClr val="accent1">
                    <a:lumMod val="50000"/>
                  </a:schemeClr>
                </a:solidFill>
              </a:rPr>
              <a:t>Brain Changes</a:t>
            </a:r>
          </a:p>
          <a:p>
            <a:r>
              <a:rPr lang="en-GB" dirty="0"/>
              <a:t>Brain volume reduction.</a:t>
            </a:r>
            <a:endParaRPr lang="en-CY" dirty="0"/>
          </a:p>
          <a:p>
            <a:r>
              <a:rPr lang="en-GB" dirty="0"/>
              <a:t>Shrinking of the prefrontal cortex.</a:t>
            </a:r>
            <a:endParaRPr lang="en-CY" dirty="0"/>
          </a:p>
          <a:p>
            <a:r>
              <a:rPr lang="en-GB" dirty="0"/>
              <a:t>Reduced hippocampal volume</a:t>
            </a:r>
            <a:r>
              <a:rPr lang="en-US" dirty="0"/>
              <a:t>.</a:t>
            </a:r>
            <a:endParaRPr lang="en-GB" dirty="0"/>
          </a:p>
        </p:txBody>
      </p:sp>
    </p:spTree>
    <p:extLst>
      <p:ext uri="{BB962C8B-B14F-4D97-AF65-F5344CB8AC3E}">
        <p14:creationId xmlns:p14="http://schemas.microsoft.com/office/powerpoint/2010/main" val="808542547"/>
      </p:ext>
    </p:extLst>
  </p:cSld>
  <p:clrMapOvr>
    <a:masterClrMapping/>
  </p:clrMapOvr>
  <mc:AlternateContent xmlns:mc="http://schemas.openxmlformats.org/markup-compatibility/2006" xmlns:p14="http://schemas.microsoft.com/office/powerpoint/2010/main">
    <mc:Choice Requires="p14">
      <p:transition p14:dur="140" advClick="0" advTm="2000"/>
    </mc:Choice>
    <mc:Fallback xmlns="">
      <p:transition advClick="0" advTm="200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13370</TotalTime>
  <Words>6968</Words>
  <Application>Microsoft Macintosh PowerPoint</Application>
  <PresentationFormat>Widescreen</PresentationFormat>
  <Paragraphs>450</Paragraphs>
  <Slides>43</Slides>
  <Notes>42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Calibri</vt:lpstr>
      <vt:lpstr>Calibri Light</vt:lpstr>
      <vt:lpstr>Segoe UI</vt:lpstr>
      <vt:lpstr>Söhne</vt:lpstr>
      <vt:lpstr>Times New Roman</vt:lpstr>
      <vt:lpstr>Office Theme</vt:lpstr>
      <vt:lpstr>Typical Changes with Age (Normal Ageing)</vt:lpstr>
      <vt:lpstr>Learning Objectives</vt:lpstr>
      <vt:lpstr>Typical Changes in Late Adulthood</vt:lpstr>
      <vt:lpstr>Physical Changes in Late Adulthood</vt:lpstr>
      <vt:lpstr>PowerPoint Presentation</vt:lpstr>
      <vt:lpstr>PowerPoint Presentation</vt:lpstr>
      <vt:lpstr>PowerPoint Presentation</vt:lpstr>
      <vt:lpstr>PowerPoint Presentation</vt:lpstr>
      <vt:lpstr>PowerPoint Presentation</vt:lpstr>
      <vt:lpstr>PowerPoint Presentation</vt:lpstr>
      <vt:lpstr>Critical Thinking Question</vt:lpstr>
      <vt:lpstr>Cognitive Changes in Late Adulthood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Critical Thinking Question</vt:lpstr>
      <vt:lpstr>Social Changes in Late Adulthood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Critical Thinking Question</vt:lpstr>
      <vt:lpstr>Emotional Changes in Late Adulthood </vt:lpstr>
      <vt:lpstr>PowerPoint Presentation</vt:lpstr>
      <vt:lpstr>Personality Changes in Late Adulthood  </vt:lpstr>
      <vt:lpstr>Growing Old with NDDs: Challenges</vt:lpstr>
      <vt:lpstr>PowerPoint Presentation</vt:lpstr>
      <vt:lpstr>PowerPoint Presentation</vt:lpstr>
      <vt:lpstr>PowerPoint Presentation</vt:lpstr>
      <vt:lpstr>PowerPoint Presentation</vt:lpstr>
      <vt:lpstr>PowerPoint Presentation</vt:lpstr>
      <vt:lpstr>Critical Thinking Question</vt:lpstr>
      <vt:lpstr>Bibliography – Supplementary Reading</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presentation</dc:title>
  <dc:creator>Martin Jens Persson</dc:creator>
  <cp:lastModifiedBy>Mousoulidou Marilena</cp:lastModifiedBy>
  <cp:revision>165</cp:revision>
  <dcterms:created xsi:type="dcterms:W3CDTF">2022-12-12T07:56:35Z</dcterms:created>
  <dcterms:modified xsi:type="dcterms:W3CDTF">2023-11-08T05:32:38Z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44ccec-98ca-4847-b090-103d5c6592f4_Enabled">
    <vt:lpwstr>true</vt:lpwstr>
  </property>
  <property fmtid="{D5CDD505-2E9C-101B-9397-08002B2CF9AE}" pid="3" name="MSIP_Label_9144ccec-98ca-4847-b090-103d5c6592f4_SetDate">
    <vt:lpwstr>2022-12-12T08:01:38Z</vt:lpwstr>
  </property>
  <property fmtid="{D5CDD505-2E9C-101B-9397-08002B2CF9AE}" pid="4" name="MSIP_Label_9144ccec-98ca-4847-b090-103d5c6592f4_Method">
    <vt:lpwstr>Standard</vt:lpwstr>
  </property>
  <property fmtid="{D5CDD505-2E9C-101B-9397-08002B2CF9AE}" pid="5" name="MSIP_Label_9144ccec-98ca-4847-b090-103d5c6592f4_Name">
    <vt:lpwstr>Information class 1</vt:lpwstr>
  </property>
  <property fmtid="{D5CDD505-2E9C-101B-9397-08002B2CF9AE}" pid="6" name="MSIP_Label_9144ccec-98ca-4847-b090-103d5c6592f4_SiteId">
    <vt:lpwstr>fb665cd7-b4b7-4578-8a42-29ff69176bdf</vt:lpwstr>
  </property>
  <property fmtid="{D5CDD505-2E9C-101B-9397-08002B2CF9AE}" pid="7" name="MSIP_Label_9144ccec-98ca-4847-b090-103d5c6592f4_ActionId">
    <vt:lpwstr>a68d1860-4a23-49fb-977d-35382d0eacfc</vt:lpwstr>
  </property>
  <property fmtid="{D5CDD505-2E9C-101B-9397-08002B2CF9AE}" pid="8" name="MSIP_Label_9144ccec-98ca-4847-b090-103d5c6592f4_ContentBits">
    <vt:lpwstr>0</vt:lpwstr>
  </property>
</Properties>
</file>