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7" r:id="rId3"/>
    <p:sldId id="283" r:id="rId4"/>
    <p:sldId id="291" r:id="rId5"/>
    <p:sldId id="262" r:id="rId6"/>
    <p:sldId id="295" r:id="rId7"/>
    <p:sldId id="296" r:id="rId8"/>
    <p:sldId id="264" r:id="rId9"/>
    <p:sldId id="259" r:id="rId10"/>
    <p:sldId id="265" r:id="rId11"/>
    <p:sldId id="266" r:id="rId12"/>
    <p:sldId id="267" r:id="rId13"/>
    <p:sldId id="274" r:id="rId14"/>
    <p:sldId id="272" r:id="rId15"/>
    <p:sldId id="277" r:id="rId16"/>
    <p:sldId id="278" r:id="rId17"/>
    <p:sldId id="279" r:id="rId18"/>
    <p:sldId id="280" r:id="rId19"/>
    <p:sldId id="281" r:id="rId20"/>
    <p:sldId id="289" r:id="rId21"/>
    <p:sldId id="290" r:id="rId22"/>
    <p:sldId id="293" r:id="rId23"/>
    <p:sldId id="294" r:id="rId24"/>
    <p:sldId id="269" r:id="rId25"/>
    <p:sldId id="301" r:id="rId26"/>
    <p:sldId id="292" r:id="rId27"/>
    <p:sldId id="303" r:id="rId28"/>
    <p:sldId id="304" r:id="rId29"/>
    <p:sldId id="311" r:id="rId30"/>
    <p:sldId id="312" r:id="rId31"/>
    <p:sldId id="313" r:id="rId32"/>
    <p:sldId id="285" r:id="rId33"/>
    <p:sldId id="297" r:id="rId34"/>
    <p:sldId id="299" r:id="rId35"/>
    <p:sldId id="298" r:id="rId36"/>
    <p:sldId id="306" r:id="rId37"/>
    <p:sldId id="302" r:id="rId38"/>
    <p:sldId id="308" r:id="rId39"/>
    <p:sldId id="314" r:id="rId40"/>
    <p:sldId id="268" r:id="rId41"/>
    <p:sldId id="309" r:id="rId42"/>
    <p:sldId id="316" r:id="rId43"/>
    <p:sldId id="315" r:id="rId44"/>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899"/>
  </p:normalViewPr>
  <p:slideViewPr>
    <p:cSldViewPr snapToGrid="0">
      <p:cViewPr varScale="1">
        <p:scale>
          <a:sx n="88" d="100"/>
          <a:sy n="88" d="100"/>
        </p:scale>
        <p:origin x="1384" y="176"/>
      </p:cViewPr>
      <p:guideLst/>
    </p:cSldViewPr>
  </p:slideViewPr>
  <p:outlineViewPr>
    <p:cViewPr>
      <p:scale>
        <a:sx n="33" d="100"/>
        <a:sy n="33" d="100"/>
      </p:scale>
      <p:origin x="0" y="-44016"/>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1248E-EF3A-F646-A58C-9AE6F2FD4524}" type="datetimeFigureOut">
              <a:rPr lang="en-GB" smtClean="0"/>
              <a:t>08/11/2023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54EF4-7D90-9549-9545-B98BE5BE8DF2}" type="slidenum">
              <a:rPr lang="en-GB" smtClean="0"/>
              <a:t>‹#›</a:t>
            </a:fld>
            <a:endParaRPr lang="en-GB"/>
          </a:p>
        </p:txBody>
      </p:sp>
    </p:spTree>
    <p:extLst>
      <p:ext uri="{BB962C8B-B14F-4D97-AF65-F5344CB8AC3E}">
        <p14:creationId xmlns:p14="http://schemas.microsoft.com/office/powerpoint/2010/main" val="209173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1</a:t>
            </a:fld>
            <a:endParaRPr lang="en-GB"/>
          </a:p>
        </p:txBody>
      </p:sp>
    </p:spTree>
    <p:extLst>
      <p:ext uri="{BB962C8B-B14F-4D97-AF65-F5344CB8AC3E}">
        <p14:creationId xmlns:p14="http://schemas.microsoft.com/office/powerpoint/2010/main" val="2326808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reason there is a growing interest in geropsychology is because late adulthood is continuously growing. </a:t>
            </a:r>
          </a:p>
          <a:p>
            <a:r>
              <a:rPr lang="en-GB" dirty="0"/>
              <a:t>Whether we start counting at 65 or 70, today a greater proportion of people are alive in late adulthood than at any time in world history. </a:t>
            </a:r>
          </a:p>
          <a:p>
            <a:r>
              <a:rPr lang="en-GB" b="0" i="0" u="none" strike="noStrike" dirty="0">
                <a:solidFill>
                  <a:srgbClr val="000000"/>
                </a:solidFill>
                <a:effectLst/>
                <a:latin typeface="Whitney"/>
              </a:rPr>
              <a:t>Even though most older adults enjoy good mental health, there is a number of older adults with mental and behavioural health 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Whitney"/>
              </a:rPr>
              <a:t>Psychologists play a significant role in addressing the mental health needs and supporting the strengths of our growing population of older adults through research, assessment and treatment. </a:t>
            </a:r>
          </a:p>
          <a:p>
            <a:r>
              <a:rPr lang="en-GB" b="0" i="0" u="none" strike="noStrike" dirty="0">
                <a:solidFill>
                  <a:srgbClr val="000000"/>
                </a:solidFill>
                <a:effectLst/>
                <a:latin typeface="Whitney"/>
              </a:rPr>
              <a:t>For instance p</a:t>
            </a:r>
            <a:r>
              <a:rPr lang="en-GB" b="0" i="0" u="none" strike="noStrike" dirty="0">
                <a:solidFill>
                  <a:srgbClr val="222222"/>
                </a:solidFill>
                <a:effectLst/>
                <a:latin typeface="Whitney"/>
              </a:rPr>
              <a:t>sychologists are at the forefront of </a:t>
            </a:r>
            <a:r>
              <a:rPr lang="en-GB" b="1" i="0" u="none" strike="noStrike" dirty="0">
                <a:solidFill>
                  <a:srgbClr val="222222"/>
                </a:solidFill>
                <a:effectLst/>
                <a:latin typeface="Whitney"/>
              </a:rPr>
              <a:t>research</a:t>
            </a:r>
            <a:r>
              <a:rPr lang="en-GB" b="0" i="0" u="none" strike="noStrike" dirty="0">
                <a:solidFill>
                  <a:srgbClr val="222222"/>
                </a:solidFill>
                <a:effectLst/>
                <a:latin typeface="Whitney"/>
              </a:rPr>
              <a:t> on questions related to health and ageing. Why do most older adults remain mentally sharp, while others have memory problems? Research on the ageing brain provides clues to the risks and protective factors for mental disorders across the lifespan.</a:t>
            </a:r>
          </a:p>
          <a:p>
            <a:pPr algn="l" fontAlgn="base"/>
            <a:r>
              <a:rPr lang="en-GB" b="0" i="0" u="none" strike="noStrike" dirty="0">
                <a:solidFill>
                  <a:srgbClr val="222222"/>
                </a:solidFill>
                <a:effectLst/>
                <a:latin typeface="Whitney"/>
              </a:rPr>
              <a:t>Regarding</a:t>
            </a:r>
            <a:r>
              <a:rPr lang="en-GB" b="1" i="0" u="none" strike="noStrike" dirty="0">
                <a:solidFill>
                  <a:srgbClr val="222222"/>
                </a:solidFill>
                <a:effectLst/>
                <a:latin typeface="Whitney"/>
              </a:rPr>
              <a:t> assessment </a:t>
            </a:r>
            <a:r>
              <a:rPr lang="en-GB" b="0" i="0" u="none" strike="noStrike" dirty="0">
                <a:solidFill>
                  <a:srgbClr val="222222"/>
                </a:solidFill>
                <a:effectLst/>
                <a:latin typeface="Whitney"/>
              </a:rPr>
              <a:t>health care providers and families often turn to psychologists because they have the necessary expertise to assess and differentiate between disorders such as dementia, depression, anxiety, side effects from medications, or combinations of these problems. </a:t>
            </a:r>
          </a:p>
          <a:p>
            <a:pPr algn="l" fontAlgn="base"/>
            <a:r>
              <a:rPr lang="en-GB" b="0" i="0" u="none" strike="noStrike" dirty="0">
                <a:solidFill>
                  <a:srgbClr val="222222"/>
                </a:solidFill>
                <a:effectLst/>
                <a:latin typeface="Whitney"/>
              </a:rPr>
              <a:t>Lastly, psychologists can provide </a:t>
            </a:r>
            <a:r>
              <a:rPr lang="en-GB" b="1" i="0" u="none" strike="noStrike" dirty="0">
                <a:solidFill>
                  <a:srgbClr val="222222"/>
                </a:solidFill>
                <a:effectLst/>
                <a:latin typeface="Whitney"/>
              </a:rPr>
              <a:t>treatment </a:t>
            </a:r>
            <a:r>
              <a:rPr lang="en-GB" b="0" i="0" u="none" strike="noStrike" dirty="0">
                <a:solidFill>
                  <a:srgbClr val="222222"/>
                </a:solidFill>
                <a:effectLst/>
                <a:latin typeface="Whitney"/>
              </a:rPr>
              <a:t>to older adults dealing with mental health disorders and late-life stressors.</a:t>
            </a:r>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10</a:t>
            </a:fld>
            <a:endParaRPr lang="en-GB" dirty="0"/>
          </a:p>
        </p:txBody>
      </p:sp>
    </p:spTree>
    <p:extLst>
      <p:ext uri="{BB962C8B-B14F-4D97-AF65-F5344CB8AC3E}">
        <p14:creationId xmlns:p14="http://schemas.microsoft.com/office/powerpoint/2010/main" val="134595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interesting to see the characteristics of the late adulthood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According to the World Health Organization (WHO) 2022, today people worldwide are living longer. Most people can expect to live into their sixties and beyond. Every country in the world is experiencing growth in both the size and the proportion of older persons in the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333333"/>
                </a:solidFill>
                <a:effectLst/>
                <a:latin typeface="Roboto" panose="020F0502020204030204" pitchFamily="34" charset="0"/>
              </a:rPr>
              <a:t>People are living longer thanks to improvements in health and medical therapies, greater access to education and reductions in fertility.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Specifically, starting with worldwide statistics </a:t>
            </a:r>
          </a:p>
          <a:p>
            <a:r>
              <a:rPr lang="en-GB" dirty="0"/>
              <a:t>In 2020, the number of people aged 60 years and older outnumbered children younger than 5 years.</a:t>
            </a:r>
          </a:p>
          <a:p>
            <a:r>
              <a:rPr lang="en-GB" dirty="0"/>
              <a:t>Between 2015 and 2050, the proportion of the world's population over 60 years will nearly double from 12% to 22%.</a:t>
            </a:r>
          </a:p>
          <a:p>
            <a:r>
              <a:rPr lang="en-GB" dirty="0"/>
              <a:t>By 2030, 1 in 6 people in the world will be aged 60 years or over. At this time the share of the population aged 60 years and over will increase from 1 billion that it was in 2020 to 1.4 billion. </a:t>
            </a:r>
          </a:p>
          <a:p>
            <a:r>
              <a:rPr lang="en-GB" dirty="0"/>
              <a:t>By 2050, the world’s population of people aged 60 years and older will double (2.1 billion). </a:t>
            </a:r>
          </a:p>
          <a:p>
            <a:r>
              <a:rPr lang="en-GB" dirty="0"/>
              <a:t>Between 2020 and 2050 the number of persons aged 80 years or older is expected to triple to reach 426 million.</a:t>
            </a:r>
          </a:p>
          <a:p>
            <a:r>
              <a:rPr lang="en-GB" dirty="0"/>
              <a:t>CONTINUES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11</a:t>
            </a:fld>
            <a:endParaRPr lang="en-GB" dirty="0"/>
          </a:p>
        </p:txBody>
      </p:sp>
    </p:spTree>
    <p:extLst>
      <p:ext uri="{BB962C8B-B14F-4D97-AF65-F5344CB8AC3E}">
        <p14:creationId xmlns:p14="http://schemas.microsoft.com/office/powerpoint/2010/main" val="501270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this shift in distribution of a country's population towards older ages started in high-income countries (for example in Japan 30% of the population is already over 60 years old), it is now low- and middle-income countries that are experiencing the greatest change. </a:t>
            </a:r>
          </a:p>
          <a:p>
            <a:r>
              <a:rPr lang="en-GB" dirty="0"/>
              <a:t>By 2050, two-thirds of the world’s population over 60 years will live in low- and middle-income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3C4245"/>
                </a:solidFill>
                <a:latin typeface="Arial" panose="020B0604020202020204" pitchFamily="34" charset="0"/>
              </a:rPr>
              <a:t>A</a:t>
            </a:r>
            <a:r>
              <a:rPr lang="en-GB" b="0" i="0" u="none" strike="noStrike" dirty="0">
                <a:solidFill>
                  <a:srgbClr val="000000"/>
                </a:solidFill>
                <a:effectLst/>
                <a:latin typeface="Open Sans" panose="020F0502020204030204" pitchFamily="34" charset="0"/>
              </a:rPr>
              <a:t>geing increases the risk of chronic diseases and therefore people</a:t>
            </a:r>
            <a:r>
              <a:rPr lang="en-GB" b="0" i="0" u="none" strike="noStrike" dirty="0">
                <a:solidFill>
                  <a:srgbClr val="3C4245"/>
                </a:solidFill>
                <a:effectLst/>
                <a:latin typeface="Arial" panose="020B0604020202020204" pitchFamily="34" charset="0"/>
              </a:rPr>
              <a:t> are more likely to experience conditions such as </a:t>
            </a:r>
            <a:r>
              <a:rPr lang="en-GB" dirty="0">
                <a:solidFill>
                  <a:srgbClr val="3C4245"/>
                </a:solidFill>
                <a:latin typeface="Arial" panose="020B0604020202020204" pitchFamily="34" charset="0"/>
              </a:rPr>
              <a:t>hearing loss, cataracts and refractive errors, back and neck pain and osteoarthritis, chronic obstructive pulmonary disease, diabetes, depression and dementia.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12</a:t>
            </a:fld>
            <a:endParaRPr lang="en-GB" dirty="0"/>
          </a:p>
        </p:txBody>
      </p:sp>
    </p:spTree>
    <p:extLst>
      <p:ext uri="{BB962C8B-B14F-4D97-AF65-F5344CB8AC3E}">
        <p14:creationId xmlns:p14="http://schemas.microsoft.com/office/powerpoint/2010/main" val="2508828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200" dirty="0"/>
              <a:t>Moving to the older population in Sri Lanka, the number of people older than 60 years of age is continuously increasing.</a:t>
            </a:r>
            <a:endParaRPr lang="en-GB" sz="4000" dirty="0">
              <a:solidFill>
                <a:srgbClr val="191919"/>
              </a:solidFill>
              <a:effectLst/>
              <a:latin typeface="UNFP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solidFill>
                  <a:srgbClr val="191919"/>
                </a:solidFill>
                <a:effectLst/>
                <a:latin typeface="UNFPA"/>
              </a:rPr>
              <a:t>As it is clear from the table, the proportion of </a:t>
            </a:r>
            <a:r>
              <a:rPr lang="en-GB" sz="4000" dirty="0"/>
              <a:t>people older than 60 years of age is continuously increasing and it</a:t>
            </a:r>
            <a:r>
              <a:rPr lang="en-GB" sz="4000" dirty="0">
                <a:solidFill>
                  <a:srgbClr val="191919"/>
                </a:solidFill>
                <a:effectLst/>
                <a:latin typeface="UNFPA"/>
              </a:rPr>
              <a:t> will increase in the future in an extraordinary manner.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solidFill>
                  <a:srgbClr val="191919"/>
                </a:solidFill>
                <a:effectLst/>
                <a:latin typeface="UNFPA"/>
              </a:rPr>
              <a:t>In 2012, the number of older persons was about 2.5 million and it is expected to double to more than 5 million by 2037.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solidFill>
                  <a:srgbClr val="191919"/>
                </a:solidFill>
                <a:effectLst/>
                <a:latin typeface="UNFPA"/>
              </a:rPr>
              <a:t>This is a 103% increase during 25 years time period. </a:t>
            </a:r>
            <a:endParaRPr lang="en-GB" sz="4000" dirty="0"/>
          </a:p>
        </p:txBody>
      </p:sp>
      <p:sp>
        <p:nvSpPr>
          <p:cNvPr id="4" name="Slide Number Placeholder 3"/>
          <p:cNvSpPr>
            <a:spLocks noGrp="1"/>
          </p:cNvSpPr>
          <p:nvPr>
            <p:ph type="sldNum" sz="quarter" idx="5"/>
          </p:nvPr>
        </p:nvSpPr>
        <p:spPr/>
        <p:txBody>
          <a:bodyPr/>
          <a:lstStyle/>
          <a:p>
            <a:fld id="{C8054EF4-7D90-9549-9545-B98BE5BE8DF2}" type="slidenum">
              <a:rPr lang="en-GB" smtClean="0"/>
              <a:t>13</a:t>
            </a:fld>
            <a:endParaRPr lang="en-GB" dirty="0"/>
          </a:p>
        </p:txBody>
      </p:sp>
    </p:spTree>
    <p:extLst>
      <p:ext uri="{BB962C8B-B14F-4D97-AF65-F5344CB8AC3E}">
        <p14:creationId xmlns:p14="http://schemas.microsoft.com/office/powerpoint/2010/main" val="3565606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two figures show the differences in the age-sex structure of the population in 2017 compared to the expected age-sex structure in 2037.</a:t>
            </a:r>
          </a:p>
          <a:p>
            <a:r>
              <a:rPr lang="en-GB" dirty="0"/>
              <a:t>As it is clear, the percentage of people older than 60 is developing fast as the </a:t>
            </a:r>
            <a:r>
              <a:rPr lang="en-GB" sz="1200" dirty="0">
                <a:solidFill>
                  <a:srgbClr val="070707"/>
                </a:solidFill>
                <a:effectLst/>
                <a:latin typeface="Barlow" pitchFamily="2" charset="77"/>
              </a:rPr>
              <a:t>survival chances of the Sri Lankan population are improving.</a:t>
            </a:r>
          </a:p>
          <a:p>
            <a:r>
              <a:rPr lang="en-GB" sz="1200" dirty="0">
                <a:solidFill>
                  <a:srgbClr val="070707"/>
                </a:solidFill>
                <a:effectLst/>
                <a:latin typeface="Barlow" pitchFamily="2" charset="77"/>
              </a:rPr>
              <a:t>The figure on the left shows the percentages of people in 2017, whereas the one on the right shows the expected population rise in 2037.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91919"/>
                </a:solidFill>
                <a:effectLst/>
                <a:latin typeface="UNFPA"/>
              </a:rPr>
              <a:t>Overall, the population at younger ages tends to decline while elderly ages grow by favouring females because of their higher survival chances compared to males.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85858"/>
                </a:solidFill>
                <a:effectLst/>
                <a:latin typeface="Roboto" panose="02000000000000000000" pitchFamily="2" charset="0"/>
                <a:ea typeface="Calibri" panose="020F0502020204030204" pitchFamily="34" charset="0"/>
                <a:cs typeface="Times New Roman" panose="02020603050405020304" pitchFamily="18" charset="0"/>
              </a:rPr>
              <a:t>Sri Lanka has the fastest growing ageing population in South Asia and it is predicted that by 2030, 1 in 5 Sri Lankans will be over the age of 60 with the majority being women.</a:t>
            </a:r>
            <a:endParaRPr lang="en-GB" sz="1200" dirty="0">
              <a:solidFill>
                <a:srgbClr val="191919"/>
              </a:solidFill>
              <a:effectLst/>
              <a:latin typeface="UNFP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91919"/>
                </a:solidFill>
                <a:effectLst/>
                <a:latin typeface="UNFPA"/>
              </a:rPr>
              <a:t>Population ageing taking place in Sri Lanka is a common feature of many developed and developing countries in the world today. This phenomenon is occurring mainly due to the decline in fertility and mortality decline and the resultant increase in life expectancy, which is accompanied by the country’s socio-economic developments.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191919"/>
              </a:solidFill>
              <a:effectLst/>
              <a:latin typeface="UNFP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14</a:t>
            </a:fld>
            <a:endParaRPr lang="en-GB" dirty="0"/>
          </a:p>
        </p:txBody>
      </p:sp>
    </p:spTree>
    <p:extLst>
      <p:ext uri="{BB962C8B-B14F-4D97-AF65-F5344CB8AC3E}">
        <p14:creationId xmlns:p14="http://schemas.microsoft.com/office/powerpoint/2010/main" val="3469017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inionPro"/>
              </a:rPr>
              <a:t>Why do some people remain very active and mentally well into later life? How does growing up in Sri Lankan culture affect one’s views of family caregiving? Answering these questions requires us to consider the various forces that shape us as we mature.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inionPro"/>
              </a:rPr>
              <a:t>Researchers place special emphasis on four forces that direct our development. </a:t>
            </a:r>
            <a:r>
              <a:rPr lang="en-GB" dirty="0"/>
              <a:t>These are biological, psychological, sociocultural and life-cycle.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inionPro"/>
              </a:rPr>
              <a:t>All the forces combine to create people’s developmental experiences. </a:t>
            </a:r>
          </a:p>
        </p:txBody>
      </p:sp>
      <p:sp>
        <p:nvSpPr>
          <p:cNvPr id="4" name="Slide Number Placeholder 3"/>
          <p:cNvSpPr>
            <a:spLocks noGrp="1"/>
          </p:cNvSpPr>
          <p:nvPr>
            <p:ph type="sldNum" sz="quarter" idx="5"/>
          </p:nvPr>
        </p:nvSpPr>
        <p:spPr/>
        <p:txBody>
          <a:bodyPr/>
          <a:lstStyle/>
          <a:p>
            <a:fld id="{C8054EF4-7D90-9549-9545-B98BE5BE8DF2}" type="slidenum">
              <a:rPr lang="en-GB" smtClean="0"/>
              <a:t>15</a:t>
            </a:fld>
            <a:endParaRPr lang="en-GB" dirty="0"/>
          </a:p>
        </p:txBody>
      </p:sp>
    </p:spTree>
    <p:extLst>
      <p:ext uri="{BB962C8B-B14F-4D97-AF65-F5344CB8AC3E}">
        <p14:creationId xmlns:p14="http://schemas.microsoft.com/office/powerpoint/2010/main" val="3453000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Biological forces include all genetic and health-related factors that affect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Examples of biological forces taking place in late adulthood include menopause, facial wrinkling, and changes in the major organ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Effects of lifestyle factors are also included. For instance</a:t>
            </a:r>
            <a:r>
              <a:rPr lang="el-GR" dirty="0"/>
              <a:t>,</a:t>
            </a:r>
            <a:r>
              <a:rPr lang="en-GB" dirty="0"/>
              <a:t> unhealthy diet negatively impacts physical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Biological forces, therefore can be viewed as providing the raw material necessary for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16</a:t>
            </a:fld>
            <a:endParaRPr lang="en-GB" dirty="0"/>
          </a:p>
        </p:txBody>
      </p:sp>
    </p:spTree>
    <p:extLst>
      <p:ext uri="{BB962C8B-B14F-4D97-AF65-F5344CB8AC3E}">
        <p14:creationId xmlns:p14="http://schemas.microsoft.com/office/powerpoint/2010/main" val="880285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17</a:t>
            </a:fld>
            <a:endParaRPr lang="en-GB" dirty="0"/>
          </a:p>
        </p:txBody>
      </p:sp>
    </p:spTree>
    <p:extLst>
      <p:ext uri="{BB962C8B-B14F-4D97-AF65-F5344CB8AC3E}">
        <p14:creationId xmlns:p14="http://schemas.microsoft.com/office/powerpoint/2010/main" val="3738440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000" dirty="0"/>
              <a:t>Sociocultural forces include interpersonal, societal, cultural, and ethnic factors that affect development. </a:t>
            </a:r>
          </a:p>
          <a:p>
            <a:r>
              <a:rPr lang="en-GB" sz="4000" dirty="0"/>
              <a:t>Sociocultural forces provide the overall contexts in which we develop.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211E1E"/>
                </a:solidFill>
                <a:effectLst/>
                <a:latin typeface="TimesNewRomanPSMT"/>
              </a:rPr>
              <a:t>To understand development, we need to know how people and environments interact and relate to each 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211E1E"/>
                </a:solidFill>
                <a:effectLst/>
                <a:latin typeface="TimesNewRomanPSMT"/>
              </a:rPr>
              <a:t>The family, peers, friends, coworkers, social institutions and culture influence development. Knowing the culture from which the person comes provides information about important influences that appear throughout the lifespan. An example of this is poverty. </a:t>
            </a:r>
            <a:endParaRPr lang="en-GB" dirty="0"/>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18</a:t>
            </a:fld>
            <a:endParaRPr lang="en-GB"/>
          </a:p>
        </p:txBody>
      </p:sp>
    </p:spTree>
    <p:extLst>
      <p:ext uri="{BB962C8B-B14F-4D97-AF65-F5344CB8AC3E}">
        <p14:creationId xmlns:p14="http://schemas.microsoft.com/office/powerpoint/2010/main" val="1147691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19</a:t>
            </a:fld>
            <a:endParaRPr lang="en-GB"/>
          </a:p>
        </p:txBody>
      </p:sp>
    </p:spTree>
    <p:extLst>
      <p:ext uri="{BB962C8B-B14F-4D97-AF65-F5344CB8AC3E}">
        <p14:creationId xmlns:p14="http://schemas.microsoft.com/office/powerpoint/2010/main" val="143928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2</a:t>
            </a:fld>
            <a:endParaRPr lang="en-GB"/>
          </a:p>
        </p:txBody>
      </p:sp>
    </p:spTree>
    <p:extLst>
      <p:ext uri="{BB962C8B-B14F-4D97-AF65-F5344CB8AC3E}">
        <p14:creationId xmlns:p14="http://schemas.microsoft.com/office/powerpoint/2010/main" val="2828797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mn-lt"/>
              </a:rPr>
              <a:t>One useful way to organize the biological, psychological, and sociocultural forces on human development is with the </a:t>
            </a:r>
            <a:r>
              <a:rPr lang="en-GB" sz="1200" b="1" dirty="0">
                <a:effectLst/>
                <a:latin typeface="+mn-lt"/>
              </a:rPr>
              <a:t>biopsychosocial framework</a:t>
            </a:r>
            <a:r>
              <a:rPr lang="en-GB" sz="1200" dirty="0">
                <a:effectLst/>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rPr>
              <a:t>Together with life-cycle forces, the biopsychosocial framework provides a provides a </a:t>
            </a:r>
            <a:r>
              <a:rPr lang="en-GB" sz="1200" dirty="0">
                <a:latin typeface="+mn-lt"/>
              </a:rPr>
              <a:t>comprehensive understanding of human development</a:t>
            </a:r>
            <a:r>
              <a:rPr lang="en-GB" sz="1200" dirty="0">
                <a:effectLst/>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rPr>
              <a:t>Each of us is a product of a unique combination of these forces.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rPr>
              <a:t>Even identical twins growing up in the same family eventually have their own unique friends, partners, occupations, and so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rPr>
              <a:t>To see why all these forces are important, imagine that we want to know how people feel about forgetting. We would need to consider several biological factors, such as whether the forgetting was caused by an underlying disease. We would want to know about such psychological factors as what the person’s memory ability has been throughout his or her life and about his or her beliefs about what happens to memory with increasing age. We would need to know about sociocultural factors, such as the influence of social stereotypes about forgetting. Finally, we would need to know about the age of the person when a forgetting experience occurs. Focusing on only one (or even two or three) of the forces would provide an incomplete view of how the person feels.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rPr>
              <a:t>The biopsychosocial framework shows that human development results from interacting forces. </a:t>
            </a:r>
            <a:endParaRPr lang="en-GB" sz="1200" dirty="0">
              <a:latin typeface="+mn-lt"/>
            </a:endParaRPr>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20</a:t>
            </a:fld>
            <a:endParaRPr lang="en-GB"/>
          </a:p>
        </p:txBody>
      </p:sp>
    </p:spTree>
    <p:extLst>
      <p:ext uri="{BB962C8B-B14F-4D97-AF65-F5344CB8AC3E}">
        <p14:creationId xmlns:p14="http://schemas.microsoft.com/office/powerpoint/2010/main" val="1286066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n-lt"/>
              </a:rPr>
              <a:t>All the forces we have discussed combine to create people’s developmental experiences.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n-lt"/>
              </a:rPr>
              <a:t>One way to consider these combinations is to consider the degree to which they are common or unique to people of specific 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n-lt"/>
              </a:rPr>
              <a:t>An important concept in this approach is cohort.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n-lt"/>
              </a:rPr>
              <a:t>A </a:t>
            </a:r>
            <a:r>
              <a:rPr lang="en-GB" sz="1200" b="1" i="0" dirty="0">
                <a:effectLst/>
                <a:latin typeface="+mn-lt"/>
              </a:rPr>
              <a:t>cohort </a:t>
            </a:r>
            <a:r>
              <a:rPr lang="en-GB" sz="1200" i="0" dirty="0">
                <a:effectLst/>
                <a:latin typeface="+mn-lt"/>
              </a:rPr>
              <a:t>is a group of people born at the same point in time or within a specific time span. For instance, those born between 1996 to 2010 represent Generation Z cohort and those born in 2000 represent the 2000 cohort.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n-lt"/>
              </a:rPr>
              <a:t>Based on this notion of cohort, there are three sets of influences that interact to produce developmental change over the life span: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n-lt"/>
              </a:rPr>
              <a:t>normative age-graded influences,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n-lt"/>
              </a:rPr>
              <a:t>normative history-graded influences,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n-lt"/>
              </a:rPr>
              <a:t>nonnormative influences. </a:t>
            </a:r>
            <a:endParaRPr lang="en-GB" sz="120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21</a:t>
            </a:fld>
            <a:endParaRPr lang="en-GB"/>
          </a:p>
        </p:txBody>
      </p:sp>
    </p:spTree>
    <p:extLst>
      <p:ext uri="{BB962C8B-B14F-4D97-AF65-F5344CB8AC3E}">
        <p14:creationId xmlns:p14="http://schemas.microsoft.com/office/powerpoint/2010/main" val="3132268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Normative age-graded influences are experiences caused by biological, psychological, and sociocultural forces that </a:t>
            </a:r>
            <a:r>
              <a:rPr lang="en-US" dirty="0"/>
              <a:t>a</a:t>
            </a:r>
            <a:r>
              <a:rPr lang="en-US" altLang="en-CY" dirty="0"/>
              <a:t>ffect all or most people of similar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They are changes common enough that most older adults can expect to experience them </a:t>
            </a:r>
            <a:endParaRPr lang="en-US" altLang="en-CY"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GaramondPro"/>
              </a:rPr>
              <a:t>Some of these, such as puberty, and menopause are biological and occur at a certain age-range. These normative biological events usually indicate a major change in a person’s life; for example, menopause is an indicator that a woman can no longer have children without medical intervention.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GaramondPro"/>
              </a:rPr>
              <a:t>Other normative age-graded influences involve sociocultural forces, such as the time when someone retires. </a:t>
            </a:r>
            <a:endParaRPr lang="en-GB" sz="1800" dirty="0">
              <a:effectLst/>
              <a:latin typeface="AGaramond"/>
            </a:endParaRPr>
          </a:p>
          <a:p>
            <a:r>
              <a:rPr lang="en-GB" sz="1800" dirty="0">
                <a:effectLst/>
                <a:latin typeface="AGaramond"/>
              </a:rPr>
              <a:t>These influences are helpful for explaining both the similarities found among people within certain groups and also the dissimilarities between people in those same groups. Both are important parts of a course on adult development.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CY"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22</a:t>
            </a:fld>
            <a:endParaRPr lang="en-GB"/>
          </a:p>
        </p:txBody>
      </p:sp>
    </p:spTree>
    <p:extLst>
      <p:ext uri="{BB962C8B-B14F-4D97-AF65-F5344CB8AC3E}">
        <p14:creationId xmlns:p14="http://schemas.microsoft.com/office/powerpoint/2010/main" val="3161137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23</a:t>
            </a:fld>
            <a:endParaRPr lang="en-GB"/>
          </a:p>
        </p:txBody>
      </p:sp>
    </p:spTree>
    <p:extLst>
      <p:ext uri="{BB962C8B-B14F-4D97-AF65-F5344CB8AC3E}">
        <p14:creationId xmlns:p14="http://schemas.microsoft.com/office/powerpoint/2010/main" val="3948434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24</a:t>
            </a:fld>
            <a:endParaRPr lang="en-GB"/>
          </a:p>
        </p:txBody>
      </p:sp>
    </p:spTree>
    <p:extLst>
      <p:ext uri="{BB962C8B-B14F-4D97-AF65-F5344CB8AC3E}">
        <p14:creationId xmlns:p14="http://schemas.microsoft.com/office/powerpoint/2010/main" val="2787197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the previously mentioned definitions, can you answer these questions?</a:t>
            </a:r>
          </a:p>
          <a:p>
            <a:r>
              <a:rPr lang="en-GB" dirty="0"/>
              <a:t>Give an example of a normative age-graded and a normative history-graded event that influenced your life.</a:t>
            </a:r>
          </a:p>
          <a:p>
            <a:r>
              <a:rPr lang="en-GB" dirty="0"/>
              <a:t>Have you or your family experienced any nonnormative life events? </a:t>
            </a:r>
          </a:p>
          <a:p>
            <a:r>
              <a:rPr lang="en-GB" dirty="0"/>
              <a:t>Spent 5 minutes answering these questions</a:t>
            </a:r>
          </a:p>
        </p:txBody>
      </p:sp>
      <p:sp>
        <p:nvSpPr>
          <p:cNvPr id="4" name="Slide Number Placeholder 3"/>
          <p:cNvSpPr>
            <a:spLocks noGrp="1"/>
          </p:cNvSpPr>
          <p:nvPr>
            <p:ph type="sldNum" sz="quarter" idx="5"/>
          </p:nvPr>
        </p:nvSpPr>
        <p:spPr/>
        <p:txBody>
          <a:bodyPr/>
          <a:lstStyle/>
          <a:p>
            <a:fld id="{C8054EF4-7D90-9549-9545-B98BE5BE8DF2}" type="slidenum">
              <a:rPr lang="en-GB" smtClean="0"/>
              <a:t>25</a:t>
            </a:fld>
            <a:endParaRPr lang="en-GB"/>
          </a:p>
        </p:txBody>
      </p:sp>
    </p:spTree>
    <p:extLst>
      <p:ext uri="{BB962C8B-B14F-4D97-AF65-F5344CB8AC3E}">
        <p14:creationId xmlns:p14="http://schemas.microsoft.com/office/powerpoint/2010/main" val="2731069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26</a:t>
            </a:fld>
            <a:endParaRPr lang="en-GB"/>
          </a:p>
        </p:txBody>
      </p:sp>
    </p:spTree>
    <p:extLst>
      <p:ext uri="{BB962C8B-B14F-4D97-AF65-F5344CB8AC3E}">
        <p14:creationId xmlns:p14="http://schemas.microsoft.com/office/powerpoint/2010/main" val="3281316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the !Kung tribe, who live in the Kalahari Desert in southwest Africa.</a:t>
            </a:r>
          </a:p>
          <a:p>
            <a:r>
              <a:rPr lang="en-GB" dirty="0"/>
              <a:t>If you were to ask an older !Kung “How old are you?” you would quickly learn that the question has no meaning. </a:t>
            </a:r>
          </a:p>
          <a:p>
            <a:r>
              <a:rPr lang="en-GB" dirty="0"/>
              <a:t>!Kung also do not keep track of the number of years they have been alive, the number of children they have, or how often they move. </a:t>
            </a:r>
          </a:p>
          <a:p>
            <a:r>
              <a:rPr lang="en-GB" dirty="0"/>
              <a:t>!Kung mothers can describe in detail each of their children’s births, but they leave it to others to figure out how many children this adds up to. </a:t>
            </a:r>
          </a:p>
          <a:p>
            <a:r>
              <a:rPr lang="en-GB" dirty="0"/>
              <a:t>To the !Kung, age per se is unimportant; when asked to describe people who are “younger” or “older,” they give the names of specific people. </a:t>
            </a:r>
          </a:p>
          <a:p>
            <a:r>
              <a:rPr lang="en-GB" dirty="0"/>
              <a:t>Social roles among the !Kung also do not differ by age; for example, women in their 20s and 60s all tend gardens, draw water from wells, and take care of children. </a:t>
            </a:r>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27</a:t>
            </a:fld>
            <a:endParaRPr lang="en-GB"/>
          </a:p>
        </p:txBody>
      </p:sp>
    </p:spTree>
    <p:extLst>
      <p:ext uri="{BB962C8B-B14F-4D97-AF65-F5344CB8AC3E}">
        <p14:creationId xmlns:p14="http://schemas.microsoft.com/office/powerpoint/2010/main" val="1934206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Does the !Kung tribe experience development and age in a similar way as Sri Lankans?</a:t>
            </a:r>
            <a:endParaRPr lang="en-GB"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FF"/>
                </a:solidFill>
                <a:effectLst/>
                <a:latin typeface="+mn-lt"/>
              </a:rPr>
              <a:t>Members of the !Kung tribe experience development in ways very different from the ways most Sri Lankans do. </a:t>
            </a:r>
            <a:endParaRPr lang="en-GB"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rPr>
              <a:t>Adult development and ageing must be understood within the contexts in which they occur.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rPr>
              <a:t>In some cases, this means that contexts are sufficiently similar that general trends can be identified.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rPr>
              <a:t>In others, such as the !Kung and other societies, these differences prevent many general statements. </a:t>
            </a:r>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28</a:t>
            </a:fld>
            <a:endParaRPr lang="en-GB"/>
          </a:p>
        </p:txBody>
      </p:sp>
    </p:spTree>
    <p:extLst>
      <p:ext uri="{BB962C8B-B14F-4D97-AF65-F5344CB8AC3E}">
        <p14:creationId xmlns:p14="http://schemas.microsoft.com/office/powerpoint/2010/main" val="2815075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0" i="0" u="none" strike="noStrike" dirty="0">
                <a:solidFill>
                  <a:srgbClr val="202124"/>
                </a:solidFill>
                <a:effectLst/>
                <a:latin typeface="Google Sans"/>
              </a:rPr>
              <a:t>.</a:t>
            </a:r>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29</a:t>
            </a:fld>
            <a:endParaRPr lang="en-GB"/>
          </a:p>
        </p:txBody>
      </p:sp>
    </p:spTree>
    <p:extLst>
      <p:ext uri="{BB962C8B-B14F-4D97-AF65-F5344CB8AC3E}">
        <p14:creationId xmlns:p14="http://schemas.microsoft.com/office/powerpoint/2010/main" val="262436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GaramondPro"/>
              </a:rPr>
              <a:t>When you are asked the question “How old are you?” what crosses your mind? Is it the number of years since the day of your birth? You may not have thought about it, but age is not a simple construct.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Most people know that age is just a number. Perhaps ages in childhood give valid information about what to expect in the way of appearance or behaviour, but once a child reaches adolescence, many more factors take 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fact, the further we move to adulthood, the more variability there is in answering the question “How old are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Several types of age have been identified, and they illustrate the many dimensions of adult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number of years that have passed since your birth or the number of candles on your last birthday cake is your </a:t>
            </a:r>
            <a:r>
              <a:rPr lang="en-GB" b="1" dirty="0"/>
              <a:t>chronological age</a:t>
            </a:r>
            <a:r>
              <a:rPr lang="en-GB" dirty="0"/>
              <a:t>. This may be important in childhood, when all 7-year- olds look similar and have similar interests and abilities, but in adulthood, this number is seldom relevant.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accent1">
                    <a:lumMod val="50000"/>
                  </a:schemeClr>
                </a:solidFill>
                <a:effectLst/>
              </a:rPr>
              <a:t>Another type of age is </a:t>
            </a:r>
            <a:r>
              <a:rPr lang="en-GB" sz="1200" b="1" dirty="0">
                <a:solidFill>
                  <a:schemeClr val="accent1">
                    <a:lumMod val="50000"/>
                  </a:schemeClr>
                </a:solidFill>
                <a:effectLst/>
              </a:rPr>
              <a:t>Perceived Age </a:t>
            </a:r>
            <a:r>
              <a:rPr lang="en-GB" sz="1200" b="0" i="0" dirty="0">
                <a:solidFill>
                  <a:schemeClr val="accent1">
                    <a:lumMod val="50000"/>
                  </a:schemeClr>
                </a:solidFill>
                <a:effectLst/>
              </a:rPr>
              <a:t>which</a:t>
            </a:r>
            <a:r>
              <a:rPr lang="en-GB" sz="1200" b="1" dirty="0">
                <a:solidFill>
                  <a:schemeClr val="accent1">
                    <a:lumMod val="50000"/>
                  </a:schemeClr>
                </a:solidFill>
                <a:effectLst/>
              </a:rPr>
              <a:t> </a:t>
            </a:r>
            <a:r>
              <a:rPr lang="en-GB" sz="1200" dirty="0">
                <a:effectLst/>
              </a:rPr>
              <a:t>refers to the age you think of yourself as.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FFFF"/>
                </a:solidFill>
                <a:effectLst/>
                <a:latin typeface="+mn-lt"/>
              </a:rPr>
              <a:t>Biological age </a:t>
            </a:r>
            <a:r>
              <a:rPr lang="en-GB" sz="1200" dirty="0">
                <a:effectLst/>
                <a:latin typeface="+mn-lt"/>
              </a:rPr>
              <a:t>is a measure of how an adult’s physical condition compares with others. “He has the memory of a 50-year-old” is an informal measure of biological age. Of course, it depends on the person’s chronological age. Having the memory of a 50-year-old means one thing if the person is 70, a much different thing if 30! Biological age can often be affected by lifestyle changes.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Another type of age is </a:t>
            </a:r>
            <a:r>
              <a:rPr lang="en-GB" b="1" dirty="0"/>
              <a:t>psychological age</a:t>
            </a:r>
            <a:r>
              <a:rPr lang="en-GB" dirty="0"/>
              <a:t>, which is a measure of how an adult’s ability to deal </a:t>
            </a:r>
            <a:r>
              <a:rPr lang="en-GB" sz="1200" dirty="0">
                <a:latin typeface="+mn-lt"/>
              </a:rPr>
              <a:t>effectively with the environment compares to others. A 30-year-old woman who can’t pay her electric bill because she couldn’t resist buying designer jeans and is functioning like a teenager. Her psychological age is much below her chronological 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Social age </a:t>
            </a:r>
            <a:r>
              <a:rPr lang="en-GB" sz="1200" dirty="0">
                <a:latin typeface="+mn-lt"/>
              </a:rPr>
              <a:t>r</a:t>
            </a:r>
            <a:r>
              <a:rPr lang="en-GB" sz="1200" dirty="0">
                <a:effectLst/>
                <a:latin typeface="+mn-lt"/>
              </a:rPr>
              <a:t>efers to the specific set of roles individuals adopt in relation to other members of the society and culture to which they belong</a:t>
            </a:r>
            <a:r>
              <a:rPr lang="en-GB" sz="1800" dirty="0">
                <a:effectLst/>
                <a:latin typeface="AGaramondPro"/>
              </a:rPr>
              <a:t>.  </a:t>
            </a:r>
            <a:r>
              <a:rPr lang="en-GB" dirty="0"/>
              <a:t>A woman who has her first child at 40 is taking on a role that has a social age at least a decade younger.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Lastly the term </a:t>
            </a:r>
            <a:r>
              <a:rPr lang="en-GB" sz="1200" b="1" dirty="0">
                <a:solidFill>
                  <a:schemeClr val="accent1">
                    <a:lumMod val="75000"/>
                  </a:schemeClr>
                </a:solidFill>
              </a:rPr>
              <a:t>Functional Age </a:t>
            </a:r>
            <a:r>
              <a:rPr lang="en-GB" sz="1200" b="0" dirty="0">
                <a:solidFill>
                  <a:schemeClr val="accent1">
                    <a:lumMod val="75000"/>
                  </a:schemeClr>
                </a:solidFill>
              </a:rPr>
              <a:t>is </a:t>
            </a:r>
            <a:r>
              <a:rPr lang="en-US" altLang="en-CY" dirty="0"/>
              <a:t>an index of one’s level of competence in carrying out specific tasks. Competencies can range from performance on a particular job to the condition of various organ systems in the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CY"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3</a:t>
            </a:fld>
            <a:endParaRPr lang="en-GB" dirty="0"/>
          </a:p>
        </p:txBody>
      </p:sp>
    </p:spTree>
    <p:extLst>
      <p:ext uri="{BB962C8B-B14F-4D97-AF65-F5344CB8AC3E}">
        <p14:creationId xmlns:p14="http://schemas.microsoft.com/office/powerpoint/2010/main" val="1022392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impact of ageism on older adults is significant and wide-ranging:</a:t>
            </a:r>
            <a:endParaRPr lang="en-CY"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Psychological Effects</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Ageism can negatively affect older adults' psychological well-being. Experiencing ageist attitudes and stereotypes can lead to feelings of worthlessness, self-doubt, and diminished self-esteem. It can contribute to increased levels of stress, anxiety, and depression among older individuals.</a:t>
            </a:r>
            <a:endParaRPr lang="en-CY"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Social Exclusion</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Ageism can result in social exclusion and isolation for older adults. Negative stereotypes about ageing can lead to the marginalization of older individuals and limit their opportunities for social engagement and participation in various activities. This isolation can contribute to loneliness and a reduced sense of belonging.</a:t>
            </a:r>
            <a:endParaRPr lang="en-CY"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Healthcare Disparities</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Ageism can influence healthcare practices and lead to disparities in treatment and care for older adults. Ageist assumptions and biases may result in inadequate medical evaluations, undertreatment of health conditions, and the denial of certain procedures or interventions based solely on age.</a:t>
            </a:r>
            <a:endParaRPr lang="en-CY"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Employment Discrimination: </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Ageism in the workplace can hinder older adults' employment prospects and career advancement. Stereotypes about older workers being less competent, adaptable, or productive can lead to age-based discrimination during the hiring process, limited training opportunities, and premature retirement.</a:t>
            </a:r>
            <a:endParaRPr lang="en-CY"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Economic Insecurity: </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Ageism can contribute to economic insecurity for older adults. Discrimination in employment and limited job opportunities may lead to financial difficulties, inadequate retirement savings, and dependency on limited pension benefits, exacerbating inequalities and increasing the risk of poverty among older individuals.</a:t>
            </a:r>
            <a:endParaRPr lang="en-CY"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Self-Fulfilling Prophecy: </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Ageism can create a self-fulfilling prophecy, as older adults internalize negative age-related stereotypes and beliefs. These internalized ageist attitudes can impact their self-perception, limit their aspirations and goals, and hinder their ability to fully participate in society.</a:t>
            </a:r>
            <a:endParaRPr lang="en-CY"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054EF4-7D90-9549-9545-B98BE5BE8DF2}" type="slidenum">
              <a:rPr lang="en-GB" smtClean="0"/>
              <a:t>30</a:t>
            </a:fld>
            <a:endParaRPr lang="en-GB"/>
          </a:p>
        </p:txBody>
      </p:sp>
    </p:spTree>
    <p:extLst>
      <p:ext uri="{BB962C8B-B14F-4D97-AF65-F5344CB8AC3E}">
        <p14:creationId xmlns:p14="http://schemas.microsoft.com/office/powerpoint/2010/main" val="1828626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Addressing ageism requires raising awareness, challenging stereotypes, and promoting positive attitudes towards ageing. </a:t>
            </a: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Advocacy efforts, educational initiatives, and policy changes can help combat ageism and create inclusive environments that value and respect older adults' contributions and dignity. </a:t>
            </a: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By promoting positive ageing attitudes and reducing age-based discrimination, we can support the well-being and rights of older adults and foster a more inclusive society for all ages.</a:t>
            </a:r>
          </a:p>
          <a:p>
            <a:endParaRPr lang="en-CY"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31</a:t>
            </a:fld>
            <a:endParaRPr lang="en-GB"/>
          </a:p>
        </p:txBody>
      </p:sp>
    </p:spTree>
    <p:extLst>
      <p:ext uri="{BB962C8B-B14F-4D97-AF65-F5344CB8AC3E}">
        <p14:creationId xmlns:p14="http://schemas.microsoft.com/office/powerpoint/2010/main" val="159169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effectLst/>
                <a:latin typeface="+mn-lt"/>
              </a:rPr>
              <a:t>Think for a minute about a particular characteristic that you and several people in your family have, such as intelligence, good looks, or a friendly, outgoing personality. </a:t>
            </a:r>
            <a:endParaRPr lang="en-GB" i="0" dirty="0">
              <a:latin typeface="+mn-lt"/>
            </a:endParaRPr>
          </a:p>
          <a:p>
            <a:r>
              <a:rPr lang="en-GB" sz="1200" i="0" dirty="0">
                <a:effectLst/>
                <a:latin typeface="+mn-lt"/>
              </a:rPr>
              <a:t>Why is this trait so prevalent? </a:t>
            </a:r>
          </a:p>
          <a:p>
            <a:r>
              <a:rPr lang="en-GB" sz="1200" i="0" dirty="0">
                <a:effectLst/>
                <a:latin typeface="+mn-lt"/>
              </a:rPr>
              <a:t>Is it because you inherited the trait from your parents? Or is it because of where and how you and your parents were brought up? </a:t>
            </a:r>
          </a:p>
          <a:p>
            <a:r>
              <a:rPr lang="en-GB" sz="1200" b="1" dirty="0">
                <a:solidFill>
                  <a:schemeClr val="accent1">
                    <a:lumMod val="50000"/>
                  </a:schemeClr>
                </a:solidFill>
              </a:rPr>
              <a:t>Nature-Nurture Issue </a:t>
            </a:r>
            <a:r>
              <a:rPr lang="en-GB" sz="1200" dirty="0"/>
              <a:t>refers to the degree to which genetic influences (nature) and environmental influences (nurture) determine the kind of person you are.</a:t>
            </a:r>
          </a:p>
          <a:p>
            <a:r>
              <a:rPr lang="en-GB" sz="1200" dirty="0"/>
              <a:t>No features of life-span development are due exclusively to either heredity or environment. </a:t>
            </a:r>
          </a:p>
          <a:p>
            <a:r>
              <a:rPr lang="en-GB" sz="1200" dirty="0"/>
              <a:t>Nature and nurture are mutually interactive influences that affect our development. </a:t>
            </a:r>
          </a:p>
          <a:p>
            <a:endParaRPr lang="en-GB" sz="1200" i="0" dirty="0">
              <a:effectLst/>
              <a:latin typeface="+mn-lt"/>
            </a:endParaRPr>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32</a:t>
            </a:fld>
            <a:endParaRPr lang="en-GB"/>
          </a:p>
        </p:txBody>
      </p:sp>
    </p:spTree>
    <p:extLst>
      <p:ext uri="{BB962C8B-B14F-4D97-AF65-F5344CB8AC3E}">
        <p14:creationId xmlns:p14="http://schemas.microsoft.com/office/powerpoint/2010/main" val="2673250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n-lt"/>
              </a:rPr>
              <a:t>The </a:t>
            </a:r>
            <a:r>
              <a:rPr lang="en-GB" sz="1200" b="1" i="0" dirty="0">
                <a:effectLst/>
                <a:latin typeface="+mn-lt"/>
              </a:rPr>
              <a:t>stability-change issue </a:t>
            </a:r>
            <a:r>
              <a:rPr lang="en-GB" sz="1200" i="0" dirty="0">
                <a:effectLst/>
                <a:latin typeface="+mn-lt"/>
              </a:rPr>
              <a:t>concerns the degree to which people remain the same over time.</a:t>
            </a:r>
          </a:p>
          <a:p>
            <a:r>
              <a:rPr lang="en-GB" dirty="0"/>
              <a:t>Stability describes the important parts of our selves that make up a consistent core. It is the constant set of attributes that makes each of us the individuals that we are throughout our lifetimes. In other words, your 40-year-old self will be similar to your 20-year-old self in some ways, as will your 60-year-old self. An example is the love for books. I loved books as a child, I love books now and I am sure I will love books in 20 years from now. Similar example can be a musical instrument.</a:t>
            </a:r>
          </a:p>
          <a:p>
            <a:r>
              <a:rPr lang="en-GB" dirty="0"/>
              <a:t>Change is the opposite force to stability. It is what happens to us over time that makes us different from our younger (and older) selves. An example could be travel. Someone that never travelled as a child, might start travelling as a young adult. Other examples of change in the adult developmental process occur when one becomes a parent, switches careers, or decides to move to another part of the country (or to an entirely different country). </a:t>
            </a:r>
          </a:p>
          <a:p>
            <a:r>
              <a:rPr lang="en-GB" dirty="0"/>
              <a:t>One way to view the journey of adulthood is to consider both the stability and the change that define our lives </a:t>
            </a:r>
            <a:endParaRPr lang="en-GB" sz="1200" i="0" dirty="0">
              <a:latin typeface="+mn-lt"/>
            </a:endParaRPr>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33</a:t>
            </a:fld>
            <a:endParaRPr lang="en-GB"/>
          </a:p>
        </p:txBody>
      </p:sp>
    </p:spTree>
    <p:extLst>
      <p:ext uri="{BB962C8B-B14F-4D97-AF65-F5344CB8AC3E}">
        <p14:creationId xmlns:p14="http://schemas.microsoft.com/office/powerpoint/2010/main" val="2897912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the previously mentioned definitions, spend 5 minutes answering the following questions</a:t>
            </a:r>
          </a:p>
          <a:p>
            <a:r>
              <a:rPr lang="en-GB" dirty="0"/>
              <a:t>What are some of the stable themes of your life? </a:t>
            </a:r>
          </a:p>
          <a:p>
            <a:r>
              <a:rPr lang="en-GB" dirty="0"/>
              <a:t>How do you think these themes will be expressed 20 years from now? </a:t>
            </a:r>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34</a:t>
            </a:fld>
            <a:endParaRPr lang="en-GB"/>
          </a:p>
        </p:txBody>
      </p:sp>
    </p:spTree>
    <p:extLst>
      <p:ext uri="{BB962C8B-B14F-4D97-AF65-F5344CB8AC3E}">
        <p14:creationId xmlns:p14="http://schemas.microsoft.com/office/powerpoint/2010/main" val="2308875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35</a:t>
            </a:fld>
            <a:endParaRPr lang="en-GB"/>
          </a:p>
        </p:txBody>
      </p:sp>
    </p:spTree>
    <p:extLst>
      <p:ext uri="{BB962C8B-B14F-4D97-AF65-F5344CB8AC3E}">
        <p14:creationId xmlns:p14="http://schemas.microsoft.com/office/powerpoint/2010/main" val="1930890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we age?</a:t>
            </a:r>
          </a:p>
          <a:p>
            <a:r>
              <a:rPr lang="en-GB" dirty="0"/>
              <a:t>Some creatures (e.g., lobsters) do not age as humans do. </a:t>
            </a:r>
          </a:p>
          <a:p>
            <a:r>
              <a:rPr lang="en-GB" dirty="0"/>
              <a:t>As far as scientists can tell, lobsters never show measurable signs of ageing, such as changes in metabolism or declines in strength or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many theories available, but none provide a complete explanation of all the normative changes humans experience.</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Each theory offers a unique lens through which to understand and explain the ageing process, highlighting different factors and mechanisms that contribute to the physical, psychological, and social aspects of ageing.</a:t>
            </a:r>
            <a:endParaRPr lang="en-CY"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36</a:t>
            </a:fld>
            <a:endParaRPr lang="en-GB"/>
          </a:p>
        </p:txBody>
      </p:sp>
    </p:spTree>
    <p:extLst>
      <p:ext uri="{BB962C8B-B14F-4D97-AF65-F5344CB8AC3E}">
        <p14:creationId xmlns:p14="http://schemas.microsoft.com/office/powerpoint/2010/main" val="2771482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0" i="0" u="none" strike="noStrike" dirty="0">
              <a:solidFill>
                <a:srgbClr val="212121"/>
              </a:solidFill>
              <a:effectLst/>
              <a:latin typeface="+mn-lt"/>
            </a:endParaRPr>
          </a:p>
        </p:txBody>
      </p:sp>
      <p:sp>
        <p:nvSpPr>
          <p:cNvPr id="4" name="Slide Number Placeholder 3"/>
          <p:cNvSpPr>
            <a:spLocks noGrp="1"/>
          </p:cNvSpPr>
          <p:nvPr>
            <p:ph type="sldNum" sz="quarter" idx="5"/>
          </p:nvPr>
        </p:nvSpPr>
        <p:spPr/>
        <p:txBody>
          <a:bodyPr/>
          <a:lstStyle/>
          <a:p>
            <a:fld id="{C8054EF4-7D90-9549-9545-B98BE5BE8DF2}" type="slidenum">
              <a:rPr lang="en-GB" smtClean="0"/>
              <a:t>37</a:t>
            </a:fld>
            <a:endParaRPr lang="en-GB"/>
          </a:p>
        </p:txBody>
      </p:sp>
    </p:spTree>
    <p:extLst>
      <p:ext uri="{BB962C8B-B14F-4D97-AF65-F5344CB8AC3E}">
        <p14:creationId xmlns:p14="http://schemas.microsoft.com/office/powerpoint/2010/main" val="1670470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38</a:t>
            </a:fld>
            <a:endParaRPr lang="en-GB"/>
          </a:p>
        </p:txBody>
      </p:sp>
    </p:spTree>
    <p:extLst>
      <p:ext uri="{BB962C8B-B14F-4D97-AF65-F5344CB8AC3E}">
        <p14:creationId xmlns:p14="http://schemas.microsoft.com/office/powerpoint/2010/main" val="3104396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In conclusion this introductory lecture provided a comprehensive understanding of the concept of ageing and the impact of global demographic shifts on the ageing population.</a:t>
            </a:r>
            <a:endParaRPr lang="en-CY"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In addition the main forces of development that shape the behaviour and experiences of individuals in late adulthood were also presented. By recognizing the influence of biological, psychological, social, and life-cycle, you can better comprehend the complexities of the ageing process and its effects on individuals’ lives.</a:t>
            </a:r>
            <a:endParaRPr lang="en-CY"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Furthermore, we have seen the impact of stereotypes and ageism on the psychological well-being of older adults. This awareness equips you with the knowledge to challenge these negative attitudes and promote a more inclusive and supportive environment for older individuals, fostering their mental health and overall well-being.</a:t>
            </a:r>
            <a:endParaRPr lang="en-CY"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Lastly, we have briefly explored the major theoretical frameworks related to ageing and the contributions these frameworks make to our understanding of ageing.</a:t>
            </a:r>
            <a:endParaRPr lang="en-CY"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Overall, the study of geropsychology is essential for understanding and addressing the unique psychological challenges and opportunities associated with ageing. </a:t>
            </a:r>
            <a:endParaRPr lang="en-CY"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39</a:t>
            </a:fld>
            <a:endParaRPr lang="en-GB"/>
          </a:p>
        </p:txBody>
      </p:sp>
    </p:spTree>
    <p:extLst>
      <p:ext uri="{BB962C8B-B14F-4D97-AF65-F5344CB8AC3E}">
        <p14:creationId xmlns:p14="http://schemas.microsoft.com/office/powerpoint/2010/main" val="330857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Spent five minutes thinking about these questions</a:t>
            </a:r>
          </a:p>
        </p:txBody>
      </p:sp>
      <p:sp>
        <p:nvSpPr>
          <p:cNvPr id="4" name="Slide Number Placeholder 3"/>
          <p:cNvSpPr>
            <a:spLocks noGrp="1"/>
          </p:cNvSpPr>
          <p:nvPr>
            <p:ph type="sldNum" sz="quarter" idx="5"/>
          </p:nvPr>
        </p:nvSpPr>
        <p:spPr/>
        <p:txBody>
          <a:bodyPr/>
          <a:lstStyle/>
          <a:p>
            <a:fld id="{C8054EF4-7D90-9549-9545-B98BE5BE8DF2}" type="slidenum">
              <a:rPr lang="en-GB" smtClean="0"/>
              <a:t>4</a:t>
            </a:fld>
            <a:endParaRPr lang="en-GB" dirty="0"/>
          </a:p>
        </p:txBody>
      </p:sp>
    </p:spTree>
    <p:extLst>
      <p:ext uri="{BB962C8B-B14F-4D97-AF65-F5344CB8AC3E}">
        <p14:creationId xmlns:p14="http://schemas.microsoft.com/office/powerpoint/2010/main" val="3377098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bibliography for further reading for this lecture</a:t>
            </a:r>
          </a:p>
        </p:txBody>
      </p:sp>
      <p:sp>
        <p:nvSpPr>
          <p:cNvPr id="4" name="Slide Number Placeholder 3"/>
          <p:cNvSpPr>
            <a:spLocks noGrp="1"/>
          </p:cNvSpPr>
          <p:nvPr>
            <p:ph type="sldNum" sz="quarter" idx="5"/>
          </p:nvPr>
        </p:nvSpPr>
        <p:spPr/>
        <p:txBody>
          <a:bodyPr/>
          <a:lstStyle/>
          <a:p>
            <a:fld id="{C8054EF4-7D90-9549-9545-B98BE5BE8DF2}" type="slidenum">
              <a:rPr lang="en-GB" smtClean="0"/>
              <a:t>40</a:t>
            </a:fld>
            <a:endParaRPr lang="en-GB"/>
          </a:p>
        </p:txBody>
      </p:sp>
    </p:spTree>
    <p:extLst>
      <p:ext uri="{BB962C8B-B14F-4D97-AF65-F5344CB8AC3E}">
        <p14:creationId xmlns:p14="http://schemas.microsoft.com/office/powerpoint/2010/main" val="1415482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more bibliography</a:t>
            </a:r>
          </a:p>
        </p:txBody>
      </p:sp>
      <p:sp>
        <p:nvSpPr>
          <p:cNvPr id="4" name="Slide Number Placeholder 3"/>
          <p:cNvSpPr>
            <a:spLocks noGrp="1"/>
          </p:cNvSpPr>
          <p:nvPr>
            <p:ph type="sldNum" sz="quarter" idx="5"/>
          </p:nvPr>
        </p:nvSpPr>
        <p:spPr/>
        <p:txBody>
          <a:bodyPr/>
          <a:lstStyle/>
          <a:p>
            <a:fld id="{C8054EF4-7D90-9549-9545-B98BE5BE8DF2}" type="slidenum">
              <a:rPr lang="en-GB" smtClean="0"/>
              <a:t>41</a:t>
            </a:fld>
            <a:endParaRPr lang="en-GB"/>
          </a:p>
        </p:txBody>
      </p:sp>
    </p:spTree>
    <p:extLst>
      <p:ext uri="{BB962C8B-B14F-4D97-AF65-F5344CB8AC3E}">
        <p14:creationId xmlns:p14="http://schemas.microsoft.com/office/powerpoint/2010/main" val="1715810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more bibliography</a:t>
            </a:r>
          </a:p>
        </p:txBody>
      </p:sp>
      <p:sp>
        <p:nvSpPr>
          <p:cNvPr id="4" name="Slide Number Placeholder 3"/>
          <p:cNvSpPr>
            <a:spLocks noGrp="1"/>
          </p:cNvSpPr>
          <p:nvPr>
            <p:ph type="sldNum" sz="quarter" idx="5"/>
          </p:nvPr>
        </p:nvSpPr>
        <p:spPr/>
        <p:txBody>
          <a:bodyPr/>
          <a:lstStyle/>
          <a:p>
            <a:fld id="{C8054EF4-7D90-9549-9545-B98BE5BE8DF2}" type="slidenum">
              <a:rPr lang="en-GB" smtClean="0"/>
              <a:t>42</a:t>
            </a:fld>
            <a:endParaRPr lang="en-GB"/>
          </a:p>
        </p:txBody>
      </p:sp>
    </p:spTree>
    <p:extLst>
      <p:ext uri="{BB962C8B-B14F-4D97-AF65-F5344CB8AC3E}">
        <p14:creationId xmlns:p14="http://schemas.microsoft.com/office/powerpoint/2010/main" val="1468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it mean to be “old”? Can you give a definition?</a:t>
            </a:r>
          </a:p>
          <a:p>
            <a:r>
              <a:rPr lang="en-GB" dirty="0"/>
              <a:t>Old age used to be defined by chronological years alone. For instance a 70-year-old was considered old because of his age. But now, many people in their 70s are as vigorous and involved with life as people several decades younger. </a:t>
            </a:r>
          </a:p>
          <a:p>
            <a:r>
              <a:rPr lang="en-GB" sz="1200" dirty="0">
                <a:effectLst/>
                <a:latin typeface="MinionPro"/>
              </a:rPr>
              <a:t>Old age was also used to be equated with loss: loss of brain cells, intellectual capabilities, energy.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inionPro"/>
              </a:rPr>
              <a:t>But, older people are pioneering new fields reshaping how we perceive the later stages of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inionPro"/>
              </a:rPr>
              <a:t>Therefore, now the definition of old changed </a:t>
            </a:r>
            <a:r>
              <a:rPr lang="en-GB" dirty="0"/>
              <a:t>to consider not only the chronological years, but also the person’s functional 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researchers divide people into three groups according to functional ages: the young old are healthy and active; the old old have some health problems and difficulties with daily activities; and the oldest old are weak and need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According to functional age, an active, healthy 100-year-old would be considered young old, while a 65-year-old in the late stages of emphysema would be among the oldest old.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here that demographers use the exact same terms but purely regarding chronological age. For demographers the young old are people between 65 to 74 years old. The old old are between 75 and 84, and the oldest old are 85 and 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5</a:t>
            </a:fld>
            <a:endParaRPr lang="en-GB" dirty="0"/>
          </a:p>
        </p:txBody>
      </p:sp>
    </p:spTree>
    <p:extLst>
      <p:ext uri="{BB962C8B-B14F-4D97-AF65-F5344CB8AC3E}">
        <p14:creationId xmlns:p14="http://schemas.microsoft.com/office/powerpoint/2010/main" val="2124250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accent1">
                    <a:lumMod val="75000"/>
                  </a:schemeClr>
                </a:solidFill>
                <a:latin typeface="+mn-lt"/>
              </a:rPr>
              <a:t>Ageing</a:t>
            </a:r>
            <a:r>
              <a:rPr lang="en-GB" sz="1200" i="0" dirty="0">
                <a:latin typeface="+mn-lt"/>
              </a:rPr>
              <a:t> </a:t>
            </a:r>
            <a:r>
              <a:rPr lang="en-GB" sz="1200" i="0" dirty="0">
                <a:latin typeface="+mn-lt"/>
                <a:sym typeface="Wingdings" pitchFamily="2" charset="2"/>
              </a:rPr>
              <a:t>is</a:t>
            </a:r>
            <a:r>
              <a:rPr lang="en-GB" sz="1200" i="0" dirty="0">
                <a:latin typeface="+mn-lt"/>
              </a:rPr>
              <a:t> the physical and psychological changes that occur with maturation.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latin typeface="+mn-lt"/>
              </a:rPr>
              <a:t>Ageing is not a single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latin typeface="+mn-lt"/>
              </a:rPr>
              <a:t> It consists of at least three distinct processes: </a:t>
            </a:r>
            <a:r>
              <a:rPr lang="en-GB" sz="1200" b="1" i="0" dirty="0">
                <a:latin typeface="+mn-lt"/>
              </a:rPr>
              <a:t>primary ageing </a:t>
            </a:r>
            <a:r>
              <a:rPr lang="en-GB" sz="1200" i="0" dirty="0">
                <a:latin typeface="+mn-lt"/>
              </a:rPr>
              <a:t>which is the normal ageing, disease-free development during adulthood. Changes in biological, psychological, sociocultural, or life-cycle processes in primary ageing are an inevitable part of the developmental process; examples include decline in reaction time, and the loss of family and friends.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latin typeface="+mn-lt"/>
              </a:rPr>
              <a:t>Secondary ageing </a:t>
            </a:r>
            <a:r>
              <a:rPr lang="en-GB" sz="1200" i="0" dirty="0">
                <a:latin typeface="+mn-lt"/>
              </a:rPr>
              <a:t>is developmental changes that are related to disease, lifestyle, and other environmentally induced changes that are not inevitable (e.g., pollution). The progressive loss of intellectual abilities in Alzheimer’s disease and related forms of dementia are examples of secondary ageing.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latin typeface="+mn-lt"/>
              </a:rPr>
              <a:t>Finally, </a:t>
            </a:r>
            <a:r>
              <a:rPr lang="en-GB" sz="1200" b="1" i="0" dirty="0">
                <a:latin typeface="+mn-lt"/>
              </a:rPr>
              <a:t>tertiary ageing </a:t>
            </a:r>
            <a:r>
              <a:rPr lang="en-GB" sz="1200" i="0" dirty="0">
                <a:latin typeface="+mn-lt"/>
              </a:rPr>
              <a:t>is the rapid l</a:t>
            </a:r>
            <a:r>
              <a:rPr lang="en-GB" sz="1200" i="0" dirty="0">
                <a:effectLst/>
                <a:latin typeface="+mn-lt"/>
              </a:rPr>
              <a:t>osses that occur shortly before death. An example of tertiary ageing is a phenomenon known as terminal drop, in which intellectual abilities show a marked decline in the last few years before death. </a:t>
            </a:r>
            <a:endParaRPr lang="en-GB" sz="1200" i="0" dirty="0">
              <a:latin typeface="+mn-lt"/>
            </a:endParaRPr>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6</a:t>
            </a:fld>
            <a:endParaRPr lang="en-GB" dirty="0"/>
          </a:p>
        </p:txBody>
      </p:sp>
    </p:spTree>
    <p:extLst>
      <p:ext uri="{BB962C8B-B14F-4D97-AF65-F5344CB8AC3E}">
        <p14:creationId xmlns:p14="http://schemas.microsoft.com/office/powerpoint/2010/main" val="3816836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7</a:t>
            </a:fld>
            <a:endParaRPr lang="en-GB" dirty="0"/>
          </a:p>
        </p:txBody>
      </p:sp>
    </p:spTree>
    <p:extLst>
      <p:ext uri="{BB962C8B-B14F-4D97-AF65-F5344CB8AC3E}">
        <p14:creationId xmlns:p14="http://schemas.microsoft.com/office/powerpoint/2010/main" val="227891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important to start this module by defining some terms that will be used in this module. </a:t>
            </a:r>
          </a:p>
          <a:p>
            <a:r>
              <a:rPr lang="en-GB" b="1" dirty="0">
                <a:solidFill>
                  <a:schemeClr val="accent1">
                    <a:lumMod val="75000"/>
                  </a:schemeClr>
                </a:solidFill>
              </a:rPr>
              <a:t>Gerontology</a:t>
            </a:r>
            <a:r>
              <a:rPr lang="en-GB" dirty="0"/>
              <a:t> is the scientific study of the biological, psychological, and social aspects of ageing from maturity through old age.</a:t>
            </a:r>
          </a:p>
          <a:p>
            <a:r>
              <a:rPr lang="en-GB" dirty="0"/>
              <a:t>The name of our module </a:t>
            </a:r>
            <a:r>
              <a:rPr lang="en-GB" b="1" dirty="0">
                <a:solidFill>
                  <a:schemeClr val="accent1">
                    <a:lumMod val="75000"/>
                  </a:schemeClr>
                </a:solidFill>
              </a:rPr>
              <a:t>Psychology of Ageing </a:t>
            </a:r>
            <a:r>
              <a:rPr lang="en-GB" dirty="0"/>
              <a:t>also called </a:t>
            </a:r>
            <a:r>
              <a:rPr lang="en-GB" b="1" dirty="0">
                <a:solidFill>
                  <a:schemeClr val="accent1">
                    <a:lumMod val="75000"/>
                  </a:schemeClr>
                </a:solidFill>
              </a:rPr>
              <a:t>Geropsychology</a:t>
            </a:r>
            <a:r>
              <a:rPr lang="en-GB" dirty="0"/>
              <a:t> following the </a:t>
            </a:r>
            <a:r>
              <a:rPr lang="en-GB" b="0" i="0" u="none" strike="noStrike" dirty="0">
                <a:solidFill>
                  <a:srgbClr val="5F6368"/>
                </a:solidFill>
                <a:effectLst/>
                <a:latin typeface="arial" panose="020B0604020202020204" pitchFamily="34" charset="0"/>
              </a:rPr>
              <a:t>American Psychological Association</a:t>
            </a:r>
            <a:r>
              <a:rPr lang="en-GB" b="0" i="0" u="none" strike="noStrike" dirty="0">
                <a:solidFill>
                  <a:srgbClr val="4D5156"/>
                </a:solidFill>
                <a:effectLst/>
                <a:latin typeface="arial" panose="020B0604020202020204" pitchFamily="34" charset="0"/>
              </a:rPr>
              <a:t> (</a:t>
            </a:r>
            <a:r>
              <a:rPr lang="en-GB" b="0" i="0" u="none" strike="noStrike" dirty="0">
                <a:solidFill>
                  <a:srgbClr val="5F6368"/>
                </a:solidFill>
                <a:effectLst/>
                <a:latin typeface="arial" panose="020B0604020202020204" pitchFamily="34" charset="0"/>
              </a:rPr>
              <a:t>APA</a:t>
            </a:r>
            <a:r>
              <a:rPr lang="en-GB" b="0" i="0" u="none" strike="noStrike" dirty="0">
                <a:solidFill>
                  <a:srgbClr val="4D5156"/>
                </a:solidFill>
                <a:effectLst/>
                <a:latin typeface="arial" panose="020B0604020202020204" pitchFamily="34" charset="0"/>
              </a:rPr>
              <a:t>)</a:t>
            </a:r>
            <a:r>
              <a:rPr lang="en-GB" b="0" dirty="0"/>
              <a:t>, </a:t>
            </a:r>
            <a:r>
              <a:rPr lang="en-GB" dirty="0"/>
              <a:t>is defined as he field within psychology that applies the knowledge and methods of psychology to understanding and helping older persons and their families maintain well-being, overcome problems, and achieve maximum potential during later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8054EF4-7D90-9549-9545-B98BE5BE8DF2}" type="slidenum">
              <a:rPr lang="en-GB" smtClean="0"/>
              <a:t>8</a:t>
            </a:fld>
            <a:endParaRPr lang="en-GB" dirty="0"/>
          </a:p>
        </p:txBody>
      </p:sp>
    </p:spTree>
    <p:extLst>
      <p:ext uri="{BB962C8B-B14F-4D97-AF65-F5344CB8AC3E}">
        <p14:creationId xmlns:p14="http://schemas.microsoft.com/office/powerpoint/2010/main" val="111627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ITCFranklinGothicStd"/>
              </a:rPr>
              <a:t>The period that most interests us in this module is late adulthood. Late adulthood starts around the age of 65 and is characterized by great changes—and ongoing personal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ITCFranklinGothicStd"/>
              </a:rPr>
              <a:t>Older adults face profound physical, cognitive, and social changes, and </a:t>
            </a:r>
            <a:r>
              <a:rPr lang="en-GB" sz="4000" dirty="0"/>
              <a:t>to a large extent, they figure out strategies for adjusting to them. </a:t>
            </a:r>
          </a:p>
          <a:p>
            <a:r>
              <a:rPr lang="en-GB" sz="1800" dirty="0">
                <a:effectLst/>
                <a:latin typeface="ITCFranklinGothicStd"/>
              </a:rPr>
              <a:t>In late adulthood, people begin the decline that will be part of their lives until death. But all aspects of this period—physical, cognitive, and social—are largely misrepresented in popular stereotypes. Older people can maintain physical and mental strength until the day they die, and their social worlds can also remain as vital and active as they want. </a:t>
            </a:r>
            <a:endParaRPr lang="en-GB" dirty="0"/>
          </a:p>
          <a:p>
            <a:r>
              <a:rPr lang="en-GB" sz="1800" b="1" dirty="0">
                <a:effectLst/>
                <a:latin typeface="ITCFranklinGothicStd"/>
              </a:rPr>
              <a:t>Physically</a:t>
            </a:r>
            <a:r>
              <a:rPr lang="en-GB" sz="1800" dirty="0">
                <a:effectLst/>
                <a:latin typeface="ITCFranklinGothicStd"/>
              </a:rPr>
              <a:t>, people over 65 certainly begin a gradual transition from full strength and health to an increasing concern about illness, pain, and disease. But they can stay healthy for quite a long time and can continue most if not all of the activities that they enjoyed when younger. </a:t>
            </a:r>
          </a:p>
          <a:p>
            <a:r>
              <a:rPr lang="en-GB" sz="1800" b="1" dirty="0">
                <a:effectLst/>
                <a:latin typeface="ITCFranklinGothicStd"/>
              </a:rPr>
              <a:t>Cognitively</a:t>
            </a:r>
            <a:r>
              <a:rPr lang="en-GB" sz="1800" dirty="0">
                <a:effectLst/>
                <a:latin typeface="ITCFranklinGothicStd"/>
              </a:rPr>
              <a:t>, their </a:t>
            </a:r>
            <a:r>
              <a:rPr lang="en-GB" sz="4000" dirty="0"/>
              <a:t>cognitive abilities change and intellectual declines might be present, but </a:t>
            </a:r>
            <a:r>
              <a:rPr lang="en-GB" sz="1800" dirty="0">
                <a:effectLst/>
                <a:latin typeface="ITCFranklinGothicStd"/>
              </a:rPr>
              <a:t>people adjust quite well to the changes that seem designed to impede them by adopting new strategies for solving problems and compensating for lost abilities. </a:t>
            </a:r>
          </a:p>
          <a:p>
            <a:r>
              <a:rPr lang="en-GB" sz="1800" dirty="0">
                <a:effectLst/>
                <a:latin typeface="ITCFranklinGothicStd"/>
              </a:rPr>
              <a:t>Lastly </a:t>
            </a:r>
            <a:r>
              <a:rPr lang="en-GB" sz="1800" b="1" dirty="0">
                <a:effectLst/>
                <a:latin typeface="ITCFranklinGothicStd"/>
              </a:rPr>
              <a:t>socially</a:t>
            </a:r>
            <a:r>
              <a:rPr lang="en-GB" sz="1800" dirty="0">
                <a:effectLst/>
                <a:latin typeface="ITCFranklinGothicStd"/>
              </a:rPr>
              <a:t>, many of them learn to cope with the changes in their lives, such as the death of a spouse and retirement from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inionPro"/>
              </a:rPr>
              <a:t>For a growing number of people in late adulthood, vigorous mental and physical activity remains an important part of daily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inionPro"/>
              </a:rPr>
              <a:t>Research from </a:t>
            </a:r>
            <a:r>
              <a:rPr lang="en-GB" sz="1200" b="1" dirty="0">
                <a:effectLst/>
                <a:latin typeface="ITCFranklinGothicStd"/>
              </a:rPr>
              <a:t>Gerontologists</a:t>
            </a:r>
            <a:r>
              <a:rPr lang="en-GB" sz="1200" b="1" dirty="0">
                <a:effectLst/>
                <a:latin typeface="MinionPro"/>
              </a:rPr>
              <a:t> </a:t>
            </a:r>
            <a:r>
              <a:rPr lang="en-GB" sz="1200" dirty="0">
                <a:effectLst/>
                <a:latin typeface="MinionPro"/>
              </a:rPr>
              <a:t>shows that late adulthood is not a period of decline but a stage in which people continue to change—to grow in some areas and, yes, to decline in others.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inionPro"/>
            </a:endParaRPr>
          </a:p>
        </p:txBody>
      </p:sp>
      <p:sp>
        <p:nvSpPr>
          <p:cNvPr id="4" name="Slide Number Placeholder 3"/>
          <p:cNvSpPr>
            <a:spLocks noGrp="1"/>
          </p:cNvSpPr>
          <p:nvPr>
            <p:ph type="sldNum" sz="quarter" idx="5"/>
          </p:nvPr>
        </p:nvSpPr>
        <p:spPr/>
        <p:txBody>
          <a:bodyPr/>
          <a:lstStyle/>
          <a:p>
            <a:fld id="{C8054EF4-7D90-9549-9545-B98BE5BE8DF2}" type="slidenum">
              <a:rPr lang="en-GB" smtClean="0"/>
              <a:t>9</a:t>
            </a:fld>
            <a:endParaRPr lang="en-GB" dirty="0"/>
          </a:p>
        </p:txBody>
      </p:sp>
    </p:spTree>
    <p:extLst>
      <p:ext uri="{BB962C8B-B14F-4D97-AF65-F5344CB8AC3E}">
        <p14:creationId xmlns:p14="http://schemas.microsoft.com/office/powerpoint/2010/main" val="413807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179D-E8E9-E3EA-35D5-600D208EC14B}"/>
              </a:ext>
            </a:extLst>
          </p:cNvPr>
          <p:cNvSpPr>
            <a:spLocks noGrp="1"/>
          </p:cNvSpPr>
          <p:nvPr>
            <p:ph type="ctrTitle"/>
          </p:nvPr>
        </p:nvSpPr>
        <p:spPr>
          <a:xfrm>
            <a:off x="1524000" y="1122363"/>
            <a:ext cx="9144000" cy="2387600"/>
          </a:xfrm>
        </p:spPr>
        <p:txBody>
          <a:bodyPr anchor="b"/>
          <a:lstStyle>
            <a:lvl1pPr algn="ctr">
              <a:defRPr sz="6000">
                <a:solidFill>
                  <a:srgbClr val="7030A0"/>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75B89B85-DB29-8CD7-3AAE-0C7D8A02ACA4}"/>
              </a:ext>
            </a:extLst>
          </p:cNvPr>
          <p:cNvSpPr>
            <a:spLocks noGrp="1"/>
          </p:cNvSpPr>
          <p:nvPr>
            <p:ph type="subTitle" idx="1"/>
          </p:nvPr>
        </p:nvSpPr>
        <p:spPr>
          <a:xfrm>
            <a:off x="1524000" y="3602038"/>
            <a:ext cx="9144000" cy="1655762"/>
          </a:xfrm>
        </p:spPr>
        <p:txBody>
          <a:bodyPr/>
          <a:lstStyle>
            <a:lvl1pPr marL="0" indent="0" algn="ctr">
              <a:buNone/>
              <a:defRPr sz="24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Tree>
    <p:extLst>
      <p:ext uri="{BB962C8B-B14F-4D97-AF65-F5344CB8AC3E}">
        <p14:creationId xmlns:p14="http://schemas.microsoft.com/office/powerpoint/2010/main" val="184576494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07A5-4DC7-1BEC-3FDB-979134770DC9}"/>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8D4E0F90-C813-648E-2596-CCCDB18344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927869CE-9132-EE61-FA52-BA7AD4776A4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11/8/23</a:t>
            </a:fld>
            <a:endParaRPr lang="en-SE"/>
          </a:p>
        </p:txBody>
      </p:sp>
      <p:sp>
        <p:nvSpPr>
          <p:cNvPr id="5" name="Footer Placeholder 4">
            <a:extLst>
              <a:ext uri="{FF2B5EF4-FFF2-40B4-BE49-F238E27FC236}">
                <a16:creationId xmlns:a16="http://schemas.microsoft.com/office/drawing/2014/main" id="{426063DB-CC34-9C76-201D-9521D56A93F8}"/>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408370E2-DD8D-4EB9-D006-29F9ABCEB149}"/>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38296597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87589-EAF7-7FD7-F2EC-6EBA2A3283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98F28D9D-9C67-F350-392F-B149C90943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8D2DD0BF-8FCE-1370-F91F-8098E20D0D5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11/8/23</a:t>
            </a:fld>
            <a:endParaRPr lang="en-SE"/>
          </a:p>
        </p:txBody>
      </p:sp>
      <p:sp>
        <p:nvSpPr>
          <p:cNvPr id="5" name="Footer Placeholder 4">
            <a:extLst>
              <a:ext uri="{FF2B5EF4-FFF2-40B4-BE49-F238E27FC236}">
                <a16:creationId xmlns:a16="http://schemas.microsoft.com/office/drawing/2014/main" id="{84033D41-00BB-F0AC-11EF-165F08B4ADBE}"/>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6344EC5C-F93C-2349-D975-91319D085E6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92051080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F669-B068-836D-61D4-2A4838C78116}"/>
              </a:ext>
            </a:extLst>
          </p:cNvPr>
          <p:cNvSpPr>
            <a:spLocks noGrp="1"/>
          </p:cNvSpPr>
          <p:nvPr>
            <p:ph type="title"/>
          </p:nvPr>
        </p:nvSpPr>
        <p:spPr>
          <a:xfrm>
            <a:off x="838200" y="365125"/>
            <a:ext cx="10515600" cy="874395"/>
          </a:xfrm>
        </p:spPr>
        <p:txBody>
          <a:bodyPr>
            <a:normAutofit/>
          </a:bodyPr>
          <a:lstStyle>
            <a:lvl1pPr>
              <a:defRPr sz="4000">
                <a:solidFill>
                  <a:srgbClr val="7030A0"/>
                </a:solidFill>
              </a:defRPr>
            </a:lvl1pPr>
          </a:lstStyle>
          <a:p>
            <a:r>
              <a:rPr lang="en-GB" dirty="0"/>
              <a:t>Click to edit Master title style</a:t>
            </a:r>
            <a:endParaRPr lang="en-SE"/>
          </a:p>
        </p:txBody>
      </p:sp>
      <p:sp>
        <p:nvSpPr>
          <p:cNvPr id="3" name="Content Placeholder 2">
            <a:extLst>
              <a:ext uri="{FF2B5EF4-FFF2-40B4-BE49-F238E27FC236}">
                <a16:creationId xmlns:a16="http://schemas.microsoft.com/office/drawing/2014/main" id="{5F185C74-0254-0336-1B45-B061659A5D01}"/>
              </a:ext>
            </a:extLst>
          </p:cNvPr>
          <p:cNvSpPr>
            <a:spLocks noGrp="1"/>
          </p:cNvSpPr>
          <p:nvPr>
            <p:ph idx="1"/>
          </p:nvPr>
        </p:nvSpPr>
        <p:spPr>
          <a:xfrm>
            <a:off x="838200" y="1371600"/>
            <a:ext cx="10515600" cy="4805363"/>
          </a:xfrm>
        </p:spPr>
        <p:txBody>
          <a:bodyPr/>
          <a:lstStyle>
            <a:lvl1pPr>
              <a:defRPr sz="2700"/>
            </a:lvl1pPr>
            <a:lvl2pPr>
              <a:defRPr sz="2500"/>
            </a:lvl2pPr>
            <a:lvl3pPr>
              <a:defRPr sz="2400"/>
            </a:lvl3pPr>
            <a:lvl4pPr>
              <a:defRPr sz="2200"/>
            </a:lvl4pPr>
            <a:lvl5pPr>
              <a:defRPr sz="2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a:p>
        </p:txBody>
      </p:sp>
    </p:spTree>
    <p:extLst>
      <p:ext uri="{BB962C8B-B14F-4D97-AF65-F5344CB8AC3E}">
        <p14:creationId xmlns:p14="http://schemas.microsoft.com/office/powerpoint/2010/main" val="325059864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3096-5530-0861-0508-3A56D9D707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419DF0C6-F634-D4EC-8A3D-15565EF7A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8471181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2962-CBB6-A5E1-9616-80A8151266CD}"/>
              </a:ext>
            </a:extLst>
          </p:cNvPr>
          <p:cNvSpPr>
            <a:spLocks noGrp="1"/>
          </p:cNvSpPr>
          <p:nvPr>
            <p:ph type="title"/>
          </p:nvPr>
        </p:nvSpPr>
        <p:spPr>
          <a:xfrm>
            <a:off x="838200" y="365125"/>
            <a:ext cx="10515600" cy="74231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BBA233BE-4880-12D2-FA56-FC85E6CFDFED}"/>
              </a:ext>
            </a:extLst>
          </p:cNvPr>
          <p:cNvSpPr>
            <a:spLocks noGrp="1"/>
          </p:cNvSpPr>
          <p:nvPr>
            <p:ph sz="half" idx="1"/>
          </p:nvPr>
        </p:nvSpPr>
        <p:spPr>
          <a:xfrm>
            <a:off x="838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81BBFA12-D6DF-9E5F-5131-F67A929604E3}"/>
              </a:ext>
            </a:extLst>
          </p:cNvPr>
          <p:cNvSpPr>
            <a:spLocks noGrp="1"/>
          </p:cNvSpPr>
          <p:nvPr>
            <p:ph sz="half" idx="2"/>
          </p:nvPr>
        </p:nvSpPr>
        <p:spPr>
          <a:xfrm>
            <a:off x="6172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23296880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BA29-5628-36A3-2761-0E7FC6E0810C}"/>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C3A6EB6-804D-D929-87AC-F81224EEE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7CE9EE-D558-A4DF-6E49-AF196192C3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A22AEEF9-3009-ECFE-1246-06D673405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1157B5-6FB0-0FE1-6228-F1997AF071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C7B02BFE-CF35-6592-404A-0E1600F125B6}"/>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11/8/23</a:t>
            </a:fld>
            <a:endParaRPr lang="en-SE"/>
          </a:p>
        </p:txBody>
      </p:sp>
      <p:sp>
        <p:nvSpPr>
          <p:cNvPr id="8" name="Footer Placeholder 7">
            <a:extLst>
              <a:ext uri="{FF2B5EF4-FFF2-40B4-BE49-F238E27FC236}">
                <a16:creationId xmlns:a16="http://schemas.microsoft.com/office/drawing/2014/main" id="{D8A930C2-AFB0-D70C-A7DB-0AFAFEE480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9" name="Slide Number Placeholder 8">
            <a:extLst>
              <a:ext uri="{FF2B5EF4-FFF2-40B4-BE49-F238E27FC236}">
                <a16:creationId xmlns:a16="http://schemas.microsoft.com/office/drawing/2014/main" id="{4DB32882-E567-3516-777B-1FB7A5BDB735}"/>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96040044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8BB7-0C64-AC13-8355-4B321CB049D3}"/>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7979993E-B2FE-38A6-9365-78334A1A51C3}"/>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11/8/23</a:t>
            </a:fld>
            <a:endParaRPr lang="en-SE"/>
          </a:p>
        </p:txBody>
      </p:sp>
      <p:sp>
        <p:nvSpPr>
          <p:cNvPr id="4" name="Footer Placeholder 3">
            <a:extLst>
              <a:ext uri="{FF2B5EF4-FFF2-40B4-BE49-F238E27FC236}">
                <a16:creationId xmlns:a16="http://schemas.microsoft.com/office/drawing/2014/main" id="{586A1F94-D559-80C1-95D2-0856570B9393}"/>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5" name="Slide Number Placeholder 4">
            <a:extLst>
              <a:ext uri="{FF2B5EF4-FFF2-40B4-BE49-F238E27FC236}">
                <a16:creationId xmlns:a16="http://schemas.microsoft.com/office/drawing/2014/main" id="{0C92DB70-1391-1732-2CC3-BB2DEEEA0EB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412647568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8C9CB-B793-99AB-AA1C-F8D162975C18}"/>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11/8/23</a:t>
            </a:fld>
            <a:endParaRPr lang="en-SE"/>
          </a:p>
        </p:txBody>
      </p:sp>
      <p:sp>
        <p:nvSpPr>
          <p:cNvPr id="3" name="Footer Placeholder 2">
            <a:extLst>
              <a:ext uri="{FF2B5EF4-FFF2-40B4-BE49-F238E27FC236}">
                <a16:creationId xmlns:a16="http://schemas.microsoft.com/office/drawing/2014/main" id="{4F21F578-1D3F-1983-2D46-0CA027B99EF9}"/>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4" name="Slide Number Placeholder 3">
            <a:extLst>
              <a:ext uri="{FF2B5EF4-FFF2-40B4-BE49-F238E27FC236}">
                <a16:creationId xmlns:a16="http://schemas.microsoft.com/office/drawing/2014/main" id="{00846DD7-663E-8D55-AE79-CE7021794BF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70188087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0088-7BEE-114C-47D2-7C75E421D6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E281FE15-BED3-4A69-C520-7C4D8C5B0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B31A165C-8EDB-CB77-96EC-BEE223002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D5828D-86AC-8E80-0618-7E5119BB7C3B}"/>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11/8/23</a:t>
            </a:fld>
            <a:endParaRPr lang="en-SE"/>
          </a:p>
        </p:txBody>
      </p:sp>
      <p:sp>
        <p:nvSpPr>
          <p:cNvPr id="6" name="Footer Placeholder 5">
            <a:extLst>
              <a:ext uri="{FF2B5EF4-FFF2-40B4-BE49-F238E27FC236}">
                <a16:creationId xmlns:a16="http://schemas.microsoft.com/office/drawing/2014/main" id="{F41FC49E-0B95-1ACB-11FE-932A3352D1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2A459BAC-511D-50A7-5A19-87FF49189BF6}"/>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429743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37C-4A27-EA8C-7671-C1B8B31875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CE3BA6F3-D164-C635-D6FE-E6D0FBDCD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5FDB5F6A-9E7A-4DBD-7561-3ABB1CDF4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081FD9-7B78-D626-212F-84DC21CE6E07}"/>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11/8/23</a:t>
            </a:fld>
            <a:endParaRPr lang="en-SE"/>
          </a:p>
        </p:txBody>
      </p:sp>
      <p:sp>
        <p:nvSpPr>
          <p:cNvPr id="6" name="Footer Placeholder 5">
            <a:extLst>
              <a:ext uri="{FF2B5EF4-FFF2-40B4-BE49-F238E27FC236}">
                <a16:creationId xmlns:a16="http://schemas.microsoft.com/office/drawing/2014/main" id="{00AF957F-24B7-0B57-8FC3-B96A0317298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7034E2AA-53BF-1C4E-F268-4F6427E3BDDB}"/>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25454530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84F64-240D-C9B3-4318-EA03C8CB6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1998B89-FF20-91B4-3503-8B6F258DF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grpSp>
        <p:nvGrpSpPr>
          <p:cNvPr id="7" name="Group 6">
            <a:extLst>
              <a:ext uri="{FF2B5EF4-FFF2-40B4-BE49-F238E27FC236}">
                <a16:creationId xmlns:a16="http://schemas.microsoft.com/office/drawing/2014/main" id="{43CAFB99-334F-065D-1C77-534D9178CA71}"/>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37173820-6D4F-B0C4-A30B-F7D0678B2B6A}"/>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1D579E16-F6AE-08E5-6699-4737ED30B6B0}"/>
                </a:ext>
              </a:extLst>
            </p:cNvPr>
            <p:cNvSpPr txBox="1"/>
            <p:nvPr userDrawn="1"/>
          </p:nvSpPr>
          <p:spPr>
            <a:xfrm>
              <a:off x="2796720" y="10142137"/>
              <a:ext cx="4243227" cy="461665"/>
            </a:xfrm>
            <a:prstGeom prst="rect">
              <a:avLst/>
            </a:prstGeom>
            <a:noFill/>
          </p:spPr>
          <p:txBody>
            <a:bodyPr wrap="square" rtlCol="0">
              <a:spAutoFit/>
            </a:bodyPr>
            <a:lstStyle/>
            <a:p>
              <a:r>
                <a:rPr lang="en-GB" sz="800"/>
                <a:t>Reference number: 618596-EPP-1-2020-1-SE-EPPKA2-CBHE-JP</a:t>
              </a:r>
              <a:br>
                <a:rPr lang="en-GB" sz="800"/>
              </a:br>
              <a:r>
                <a:rPr lang="en-GB" sz="80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87B58126-C7BE-5D18-F25B-55D3658D4AEE}"/>
              </a:ext>
            </a:extLst>
          </p:cNvPr>
          <p:cNvPicPr>
            <a:picLocks noChangeAspect="1"/>
          </p:cNvPicPr>
          <p:nvPr userDrawn="1"/>
        </p:nvPicPr>
        <p:blipFill>
          <a:blip r:embed="rId14"/>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4760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open.umn.edu/opentextbooks/textbooks/54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who.int/news-room/fact-sheets/detail/ageing-and-health"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rilanka.unfpa.org/sites/default/files/pub-pdf/Population%20Projection%20Publications%20%20for%20WEB%20%281%29_0.pdf" TargetMode="External"/><Relationship Id="rId7" Type="http://schemas.openxmlformats.org/officeDocument/2006/relationships/hyperlink" Target="https://www.ncbi.nlm.nih.gov/pmc/articles/PMC2995895/"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ncbi.nlm.nih.gov/pmc/articles/PMC2995895/#:~:text=The%20programmed%20theories%20imply%20that,maintenance%2C%20repair%20and%20defense%20responses" TargetMode="External"/><Relationship Id="rId5" Type="http://schemas.openxmlformats.org/officeDocument/2006/relationships/hyperlink" Target="https://www.un.org/development/desa/dspd/wp-content/uploads/sites/22/2023/01/2023-wsr-tablecontents.pdf" TargetMode="External"/><Relationship Id="rId4" Type="http://schemas.openxmlformats.org/officeDocument/2006/relationships/hyperlink" Target="https://srilanka.unfpa.org/en/publications/population-projection-sri-lanka-2012-2037"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srilanka.unfpa.org/en/publications/ageing-population-sri-lanka"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connect.springerpub.com/binary/sgrworks/42995ecff79b30af/3ac61546bac5daecccc908a12ab0b86cf09a5b8209d8af96f0178f6af3902c85/9780826134059_0001.pdf" TargetMode="External"/><Relationship Id="rId4" Type="http://schemas.openxmlformats.org/officeDocument/2006/relationships/hyperlink" Target="https://desapublications.un.org/publications/world-social-report-2023-leaving-no-one-behind-ageing-worl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p:txBody>
          <a:bodyPr/>
          <a:lstStyle/>
          <a:p>
            <a:r>
              <a:rPr lang="en-US" dirty="0"/>
              <a:t>Introduction to </a:t>
            </a:r>
            <a:br>
              <a:rPr lang="en-US" dirty="0"/>
            </a:br>
            <a:r>
              <a:rPr lang="en-US" dirty="0"/>
              <a:t>Psychology of Ageing</a:t>
            </a:r>
            <a:endParaRPr lang="en-SE"/>
          </a:p>
        </p:txBody>
      </p:sp>
      <p:sp>
        <p:nvSpPr>
          <p:cNvPr id="3" name="Subtitle 2">
            <a:extLst>
              <a:ext uri="{FF2B5EF4-FFF2-40B4-BE49-F238E27FC236}">
                <a16:creationId xmlns:a16="http://schemas.microsoft.com/office/drawing/2014/main" id="{D41D21B8-B733-D6AC-A679-00D982C92189}"/>
              </a:ext>
            </a:extLst>
          </p:cNvPr>
          <p:cNvSpPr>
            <a:spLocks noGrp="1"/>
          </p:cNvSpPr>
          <p:nvPr>
            <p:ph type="subTitle" idx="1"/>
          </p:nvPr>
        </p:nvSpPr>
        <p:spPr>
          <a:xfrm>
            <a:off x="1524000" y="3602038"/>
            <a:ext cx="9144000" cy="633095"/>
          </a:xfrm>
        </p:spPr>
        <p:txBody>
          <a:bodyPr>
            <a:normAutofit fontScale="92500" lnSpcReduction="20000"/>
          </a:bodyPr>
          <a:lstStyle/>
          <a:p>
            <a:r>
              <a:rPr lang="en-US" dirty="0"/>
              <a:t>Psychology of Ageing</a:t>
            </a:r>
            <a:br>
              <a:rPr lang="en-SE"/>
            </a:br>
            <a:r>
              <a:rPr lang="en-SE"/>
              <a:t>(</a:t>
            </a:r>
            <a:r>
              <a:rPr lang="en-GB" dirty="0"/>
              <a:t>Neurology and medical care of neurodegenerative disorders)</a:t>
            </a:r>
            <a:endParaRPr lang="en-SE"/>
          </a:p>
        </p:txBody>
      </p:sp>
      <p:sp>
        <p:nvSpPr>
          <p:cNvPr id="9" name="Subtitle 2">
            <a:extLst>
              <a:ext uri="{FF2B5EF4-FFF2-40B4-BE49-F238E27FC236}">
                <a16:creationId xmlns:a16="http://schemas.microsoft.com/office/drawing/2014/main" id="{5ADD9B8F-30B1-E9B3-FE6D-B4C2CCF58456}"/>
              </a:ext>
            </a:extLst>
          </p:cNvPr>
          <p:cNvSpPr txBox="1">
            <a:spLocks/>
          </p:cNvSpPr>
          <p:nvPr/>
        </p:nvSpPr>
        <p:spPr>
          <a:xfrm>
            <a:off x="1696949" y="4327208"/>
            <a:ext cx="9144000" cy="63309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Marilena Mousoulidou</a:t>
            </a:r>
            <a:br>
              <a:rPr lang="en-GB" dirty="0"/>
            </a:br>
            <a:r>
              <a:rPr lang="en-GB" dirty="0"/>
              <a:t>Neapolis University Pafos</a:t>
            </a:r>
          </a:p>
        </p:txBody>
      </p:sp>
    </p:spTree>
    <p:extLst>
      <p:ext uri="{BB962C8B-B14F-4D97-AF65-F5344CB8AC3E}">
        <p14:creationId xmlns:p14="http://schemas.microsoft.com/office/powerpoint/2010/main" val="116159177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extLst>
    <p:ext uri="{E180D4A7-C9FB-4DFB-919C-405C955672EB}">
      <p14:showEvtLst xmlns:p14="http://schemas.microsoft.com/office/powerpoint/2010/main">
        <p14:playEvt time="103"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3440-E296-C22E-1284-0568E11CA219}"/>
              </a:ext>
            </a:extLst>
          </p:cNvPr>
          <p:cNvSpPr>
            <a:spLocks noGrp="1"/>
          </p:cNvSpPr>
          <p:nvPr>
            <p:ph type="title"/>
          </p:nvPr>
        </p:nvSpPr>
        <p:spPr/>
        <p:txBody>
          <a:bodyPr/>
          <a:lstStyle/>
          <a:p>
            <a:r>
              <a:rPr lang="en-GB" dirty="0"/>
              <a:t>Why Psychology of Ageing is Important?</a:t>
            </a:r>
          </a:p>
        </p:txBody>
      </p:sp>
      <p:sp>
        <p:nvSpPr>
          <p:cNvPr id="3" name="Content Placeholder 2">
            <a:extLst>
              <a:ext uri="{FF2B5EF4-FFF2-40B4-BE49-F238E27FC236}">
                <a16:creationId xmlns:a16="http://schemas.microsoft.com/office/drawing/2014/main" id="{DDEFCCF7-1043-E74C-9CA4-77BE13187C16}"/>
              </a:ext>
            </a:extLst>
          </p:cNvPr>
          <p:cNvSpPr>
            <a:spLocks noGrp="1"/>
          </p:cNvSpPr>
          <p:nvPr>
            <p:ph idx="1"/>
          </p:nvPr>
        </p:nvSpPr>
        <p:spPr/>
        <p:txBody>
          <a:bodyPr/>
          <a:lstStyle/>
          <a:p>
            <a:r>
              <a:rPr lang="en-GB" dirty="0"/>
              <a:t>Late adulthood holds a unique distinction among life’s stages.</a:t>
            </a:r>
          </a:p>
          <a:p>
            <a:r>
              <a:rPr lang="en-GB" dirty="0"/>
              <a:t>Because people are living longer, late adulthood is getting longer.</a:t>
            </a:r>
          </a:p>
          <a:p>
            <a:r>
              <a:rPr lang="en-GB" dirty="0"/>
              <a:t>Today there is a greater proportion of people alive in late adulthood than at any time in world history. </a:t>
            </a:r>
          </a:p>
          <a:p>
            <a:r>
              <a:rPr lang="en-GB" b="0" i="0" u="none" strike="noStrike" dirty="0">
                <a:solidFill>
                  <a:srgbClr val="000000"/>
                </a:solidFill>
                <a:effectLst/>
                <a:latin typeface="Whitney"/>
              </a:rPr>
              <a:t>Most older adults enjoy good mental health, however there is a number of older adults with mental and behavioural health problems.</a:t>
            </a:r>
          </a:p>
          <a:p>
            <a:r>
              <a:rPr lang="en-GB" b="0" i="0" u="none" strike="noStrike" dirty="0">
                <a:solidFill>
                  <a:srgbClr val="000000"/>
                </a:solidFill>
                <a:effectLst/>
                <a:latin typeface="Whitney"/>
              </a:rPr>
              <a:t>Psychologists play a significant role in addressing the mental health needs and supporting the strengths of older adults through research, assessment and treatment. </a:t>
            </a:r>
          </a:p>
        </p:txBody>
      </p:sp>
    </p:spTree>
    <p:extLst>
      <p:ext uri="{BB962C8B-B14F-4D97-AF65-F5344CB8AC3E}">
        <p14:creationId xmlns:p14="http://schemas.microsoft.com/office/powerpoint/2010/main" val="191225761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5466-64FE-2187-0AEA-8A8ED2ACF84A}"/>
              </a:ext>
            </a:extLst>
          </p:cNvPr>
          <p:cNvSpPr>
            <a:spLocks noGrp="1"/>
          </p:cNvSpPr>
          <p:nvPr>
            <p:ph type="title"/>
          </p:nvPr>
        </p:nvSpPr>
        <p:spPr/>
        <p:txBody>
          <a:bodyPr>
            <a:normAutofit/>
          </a:bodyPr>
          <a:lstStyle/>
          <a:p>
            <a:r>
              <a:rPr lang="en-GB" dirty="0"/>
              <a:t>Late Adulthood Population – Worldwide </a:t>
            </a:r>
            <a:r>
              <a:rPr lang="en-GB" sz="2800" dirty="0"/>
              <a:t>(WHO, 2022)</a:t>
            </a:r>
          </a:p>
        </p:txBody>
      </p:sp>
      <p:sp>
        <p:nvSpPr>
          <p:cNvPr id="3" name="Content Placeholder 2">
            <a:extLst>
              <a:ext uri="{FF2B5EF4-FFF2-40B4-BE49-F238E27FC236}">
                <a16:creationId xmlns:a16="http://schemas.microsoft.com/office/drawing/2014/main" id="{F0A159C9-5A73-B7AA-19C3-BA1A584511D9}"/>
              </a:ext>
            </a:extLst>
          </p:cNvPr>
          <p:cNvSpPr>
            <a:spLocks noGrp="1"/>
          </p:cNvSpPr>
          <p:nvPr>
            <p:ph idx="1"/>
          </p:nvPr>
        </p:nvSpPr>
        <p:spPr>
          <a:xfrm>
            <a:off x="838200" y="1357745"/>
            <a:ext cx="10515600" cy="4805363"/>
          </a:xfrm>
        </p:spPr>
        <p:txBody>
          <a:bodyPr/>
          <a:lstStyle/>
          <a:p>
            <a:r>
              <a:rPr lang="en-GB" dirty="0"/>
              <a:t>Today people worldwide are living longer.</a:t>
            </a:r>
          </a:p>
          <a:p>
            <a:r>
              <a:rPr lang="en-GB" dirty="0"/>
              <a:t>In 2020, the number of people aged 60 years and older outnumbered children younger than 5 years.</a:t>
            </a:r>
          </a:p>
          <a:p>
            <a:r>
              <a:rPr lang="en-GB" dirty="0"/>
              <a:t>Between 2015 and 2050, the proportion of the world's population over 60 years will nearly double from 12% to 22%.</a:t>
            </a:r>
          </a:p>
          <a:p>
            <a:r>
              <a:rPr lang="en-GB" dirty="0"/>
              <a:t>By 2030, 1 in 6 people in the world will be aged 60 years or over (1 billion in 2020 to 1.4 billion in 2030). </a:t>
            </a:r>
          </a:p>
          <a:p>
            <a:r>
              <a:rPr lang="en-GB" dirty="0"/>
              <a:t>By 2050, the world’s population of people aged 60 years and older will double (2.1 billion). </a:t>
            </a:r>
          </a:p>
          <a:p>
            <a:r>
              <a:rPr lang="en-GB" dirty="0"/>
              <a:t>Between 2020 and 2050 the number of persons aged 80 years or older is expected to triple to reach 426 million.</a:t>
            </a:r>
          </a:p>
        </p:txBody>
      </p:sp>
    </p:spTree>
    <p:extLst>
      <p:ext uri="{BB962C8B-B14F-4D97-AF65-F5344CB8AC3E}">
        <p14:creationId xmlns:p14="http://schemas.microsoft.com/office/powerpoint/2010/main" val="52102786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A159C9-5A73-B7AA-19C3-BA1A584511D9}"/>
              </a:ext>
            </a:extLst>
          </p:cNvPr>
          <p:cNvSpPr>
            <a:spLocks noGrp="1"/>
          </p:cNvSpPr>
          <p:nvPr>
            <p:ph idx="1"/>
          </p:nvPr>
        </p:nvSpPr>
        <p:spPr/>
        <p:txBody>
          <a:bodyPr/>
          <a:lstStyle/>
          <a:p>
            <a:r>
              <a:rPr lang="en-GB" dirty="0"/>
              <a:t>The distribution of a country's population towards older ages started in high-income countries, but now low- and middle-income countries are experiencing the greatest change. </a:t>
            </a:r>
          </a:p>
          <a:p>
            <a:r>
              <a:rPr lang="en-GB" dirty="0"/>
              <a:t>By 2050, two-thirds of the world’s population over 60 years will live in low- and middle-income countries.</a:t>
            </a:r>
          </a:p>
          <a:p>
            <a:r>
              <a:rPr lang="en-GB" dirty="0"/>
              <a:t>As people age, they are more likely to experience conditions such as hearing loss, cataracts and refractive errors, back and neck pain and osteoarthritis, chronic obstructive pulmonary disease, diabetes, depression and dementia. </a:t>
            </a:r>
          </a:p>
        </p:txBody>
      </p:sp>
    </p:spTree>
    <p:extLst>
      <p:ext uri="{BB962C8B-B14F-4D97-AF65-F5344CB8AC3E}">
        <p14:creationId xmlns:p14="http://schemas.microsoft.com/office/powerpoint/2010/main" val="366103176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4E84-F7A1-B5FD-08DC-1C156E6D6047}"/>
              </a:ext>
            </a:extLst>
          </p:cNvPr>
          <p:cNvSpPr>
            <a:spLocks noGrp="1"/>
          </p:cNvSpPr>
          <p:nvPr>
            <p:ph type="title"/>
          </p:nvPr>
        </p:nvSpPr>
        <p:spPr/>
        <p:txBody>
          <a:bodyPr>
            <a:normAutofit/>
          </a:bodyPr>
          <a:lstStyle/>
          <a:p>
            <a:r>
              <a:rPr lang="en-GB" dirty="0"/>
              <a:t>Late Adulthood Population – Sri Lanka </a:t>
            </a:r>
            <a:r>
              <a:rPr lang="en-GB" sz="2600" dirty="0"/>
              <a:t>(UNPF, 2016)</a:t>
            </a:r>
          </a:p>
        </p:txBody>
      </p:sp>
      <p:sp>
        <p:nvSpPr>
          <p:cNvPr id="3" name="Content Placeholder 2">
            <a:extLst>
              <a:ext uri="{FF2B5EF4-FFF2-40B4-BE49-F238E27FC236}">
                <a16:creationId xmlns:a16="http://schemas.microsoft.com/office/drawing/2014/main" id="{C1B34712-2AA4-966C-4B50-AC00FC4C27AF}"/>
              </a:ext>
            </a:extLst>
          </p:cNvPr>
          <p:cNvSpPr>
            <a:spLocks noGrp="1"/>
          </p:cNvSpPr>
          <p:nvPr>
            <p:ph idx="1"/>
          </p:nvPr>
        </p:nvSpPr>
        <p:spPr/>
        <p:txBody>
          <a:bodyPr>
            <a:normAutofit/>
          </a:bodyPr>
          <a:lstStyle/>
          <a:p>
            <a:r>
              <a:rPr lang="en-GB" dirty="0"/>
              <a:t>The number of people older than 60 years of age is continuously increasing.</a:t>
            </a:r>
          </a:p>
          <a:p>
            <a:pPr marL="0" indent="0">
              <a:buNone/>
            </a:pPr>
            <a:endParaRPr lang="en-GB" dirty="0"/>
          </a:p>
        </p:txBody>
      </p:sp>
      <p:pic>
        <p:nvPicPr>
          <p:cNvPr id="4" name="Picture 3" descr="A picture containing text, screenshot, font, number&#10;&#10;Description automatically generated">
            <a:extLst>
              <a:ext uri="{FF2B5EF4-FFF2-40B4-BE49-F238E27FC236}">
                <a16:creationId xmlns:a16="http://schemas.microsoft.com/office/drawing/2014/main" id="{75264DDF-9186-A79F-3977-DF6E81CD7ECE}"/>
              </a:ext>
            </a:extLst>
          </p:cNvPr>
          <p:cNvPicPr>
            <a:picLocks noChangeAspect="1"/>
          </p:cNvPicPr>
          <p:nvPr/>
        </p:nvPicPr>
        <p:blipFill>
          <a:blip r:embed="rId3"/>
          <a:stretch>
            <a:fillRect/>
          </a:stretch>
        </p:blipFill>
        <p:spPr>
          <a:xfrm>
            <a:off x="2358774" y="2302932"/>
            <a:ext cx="7474452" cy="3716859"/>
          </a:xfrm>
          <a:prstGeom prst="rect">
            <a:avLst/>
          </a:prstGeom>
        </p:spPr>
      </p:pic>
    </p:spTree>
    <p:extLst>
      <p:ext uri="{BB962C8B-B14F-4D97-AF65-F5344CB8AC3E}">
        <p14:creationId xmlns:p14="http://schemas.microsoft.com/office/powerpoint/2010/main" val="242068231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6962EF-D71C-7270-4490-E2280610824E}"/>
              </a:ext>
            </a:extLst>
          </p:cNvPr>
          <p:cNvSpPr>
            <a:spLocks noGrp="1"/>
          </p:cNvSpPr>
          <p:nvPr>
            <p:ph idx="1"/>
          </p:nvPr>
        </p:nvSpPr>
        <p:spPr>
          <a:xfrm>
            <a:off x="838200" y="1371600"/>
            <a:ext cx="10100733" cy="4805363"/>
          </a:xfrm>
        </p:spPr>
        <p:txBody>
          <a:bodyPr>
            <a:normAutofit/>
          </a:bodyPr>
          <a:lstStyle/>
          <a:p>
            <a:endParaRPr lang="en-GB" sz="2800" dirty="0">
              <a:solidFill>
                <a:srgbClr val="070707"/>
              </a:solidFill>
              <a:effectLst/>
              <a:latin typeface="Barlow" pitchFamily="2" charset="77"/>
            </a:endParaRPr>
          </a:p>
          <a:p>
            <a:endParaRPr lang="en-GB" dirty="0">
              <a:solidFill>
                <a:srgbClr val="070707"/>
              </a:solidFill>
              <a:latin typeface="Barlow" pitchFamily="2" charset="77"/>
            </a:endParaRPr>
          </a:p>
          <a:p>
            <a:endParaRPr lang="en-GB" sz="2800" dirty="0">
              <a:solidFill>
                <a:srgbClr val="070707"/>
              </a:solidFill>
              <a:effectLst/>
              <a:latin typeface="Barlow" pitchFamily="2" charset="77"/>
            </a:endParaRPr>
          </a:p>
          <a:p>
            <a:endParaRPr lang="en-GB" dirty="0">
              <a:solidFill>
                <a:srgbClr val="070707"/>
              </a:solidFill>
              <a:latin typeface="Barlow" pitchFamily="2" charset="77"/>
            </a:endParaRPr>
          </a:p>
          <a:p>
            <a:endParaRPr lang="en-GB" sz="2800" dirty="0">
              <a:solidFill>
                <a:srgbClr val="070707"/>
              </a:solidFill>
              <a:effectLst/>
              <a:latin typeface="Barlow" pitchFamily="2" charset="77"/>
            </a:endParaRPr>
          </a:p>
          <a:p>
            <a:endParaRPr lang="en-GB" sz="2800" dirty="0">
              <a:solidFill>
                <a:srgbClr val="070707"/>
              </a:solidFill>
              <a:effectLst/>
              <a:latin typeface="Barlow" pitchFamily="2" charset="77"/>
            </a:endParaRPr>
          </a:p>
          <a:p>
            <a:endParaRPr lang="en-GB" dirty="0">
              <a:effectLst/>
              <a:latin typeface="Roboto" panose="02000000000000000000" pitchFamily="2" charset="0"/>
              <a:ea typeface="Calibri" panose="020F0502020204030204" pitchFamily="34" charset="0"/>
              <a:cs typeface="Times New Roman" panose="02020603050405020304" pitchFamily="18" charset="0"/>
            </a:endParaRPr>
          </a:p>
          <a:p>
            <a:endParaRPr lang="en-GB" dirty="0">
              <a:effectLst/>
              <a:ea typeface="Calibri" panose="020F0502020204030204" pitchFamily="34" charset="0"/>
              <a:cs typeface="Times New Roman" panose="02020603050405020304" pitchFamily="18" charset="0"/>
            </a:endParaRPr>
          </a:p>
          <a:p>
            <a:r>
              <a:rPr lang="en-GB" dirty="0">
                <a:effectLst/>
                <a:ea typeface="Calibri" panose="020F0502020204030204" pitchFamily="34" charset="0"/>
                <a:cs typeface="Times New Roman" panose="02020603050405020304" pitchFamily="18" charset="0"/>
              </a:rPr>
              <a:t>Sri Lanka has the fastest growing ageing population in South Asia.</a:t>
            </a:r>
            <a:endParaRPr lang="en-GB" dirty="0">
              <a:solidFill>
                <a:srgbClr val="070707"/>
              </a:solidFill>
              <a:effectLst/>
            </a:endParaRPr>
          </a:p>
        </p:txBody>
      </p:sp>
      <p:pic>
        <p:nvPicPr>
          <p:cNvPr id="11" name="Content Placeholder 4" descr="A picture containing diagram, line, plot, design&#10;&#10;Description automatically generated">
            <a:extLst>
              <a:ext uri="{FF2B5EF4-FFF2-40B4-BE49-F238E27FC236}">
                <a16:creationId xmlns:a16="http://schemas.microsoft.com/office/drawing/2014/main" id="{9B855CFC-A4C6-BF4F-6831-B02E11610EC6}"/>
              </a:ext>
            </a:extLst>
          </p:cNvPr>
          <p:cNvPicPr>
            <a:picLocks noChangeAspect="1"/>
          </p:cNvPicPr>
          <p:nvPr/>
        </p:nvPicPr>
        <p:blipFill rotWithShape="1">
          <a:blip r:embed="rId3"/>
          <a:srcRect b="71457"/>
          <a:stretch/>
        </p:blipFill>
        <p:spPr>
          <a:xfrm>
            <a:off x="194931" y="728135"/>
            <a:ext cx="5791099" cy="4044200"/>
          </a:xfrm>
          <a:prstGeom prst="rect">
            <a:avLst/>
          </a:prstGeom>
        </p:spPr>
      </p:pic>
      <p:pic>
        <p:nvPicPr>
          <p:cNvPr id="12" name="Content Placeholder 9" descr="A picture containing diagram, line, plot, design&#10;&#10;Description automatically generated">
            <a:extLst>
              <a:ext uri="{FF2B5EF4-FFF2-40B4-BE49-F238E27FC236}">
                <a16:creationId xmlns:a16="http://schemas.microsoft.com/office/drawing/2014/main" id="{86D0CF29-54ED-4B32-EE09-ECCF9E326768}"/>
              </a:ext>
            </a:extLst>
          </p:cNvPr>
          <p:cNvPicPr>
            <a:picLocks noChangeAspect="1"/>
          </p:cNvPicPr>
          <p:nvPr/>
        </p:nvPicPr>
        <p:blipFill rotWithShape="1">
          <a:blip r:embed="rId3"/>
          <a:srcRect t="71534"/>
          <a:stretch/>
        </p:blipFill>
        <p:spPr>
          <a:xfrm>
            <a:off x="6400901" y="728135"/>
            <a:ext cx="5791099" cy="4033279"/>
          </a:xfrm>
          <a:prstGeom prst="rect">
            <a:avLst/>
          </a:prstGeom>
        </p:spPr>
      </p:pic>
    </p:spTree>
    <p:extLst>
      <p:ext uri="{BB962C8B-B14F-4D97-AF65-F5344CB8AC3E}">
        <p14:creationId xmlns:p14="http://schemas.microsoft.com/office/powerpoint/2010/main" val="48942285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C1751-C326-BC5C-4E5C-6635A57232B8}"/>
              </a:ext>
            </a:extLst>
          </p:cNvPr>
          <p:cNvSpPr>
            <a:spLocks noGrp="1"/>
          </p:cNvSpPr>
          <p:nvPr>
            <p:ph type="title"/>
          </p:nvPr>
        </p:nvSpPr>
        <p:spPr/>
        <p:txBody>
          <a:bodyPr/>
          <a:lstStyle/>
          <a:p>
            <a:r>
              <a:rPr lang="en-GB" dirty="0"/>
              <a:t>Main Forces that Shape Development</a:t>
            </a:r>
          </a:p>
        </p:txBody>
      </p:sp>
      <p:sp>
        <p:nvSpPr>
          <p:cNvPr id="3" name="Content Placeholder 2">
            <a:extLst>
              <a:ext uri="{FF2B5EF4-FFF2-40B4-BE49-F238E27FC236}">
                <a16:creationId xmlns:a16="http://schemas.microsoft.com/office/drawing/2014/main" id="{853BD406-AED4-9C1D-63C1-A9A1B2BA129D}"/>
              </a:ext>
            </a:extLst>
          </p:cNvPr>
          <p:cNvSpPr>
            <a:spLocks noGrp="1"/>
          </p:cNvSpPr>
          <p:nvPr>
            <p:ph idx="1"/>
          </p:nvPr>
        </p:nvSpPr>
        <p:spPr/>
        <p:txBody>
          <a:bodyPr/>
          <a:lstStyle/>
          <a:p>
            <a:pPr marL="514350" indent="-514350">
              <a:buFont typeface="+mj-lt"/>
              <a:buAutoNum type="arabicPeriod"/>
            </a:pPr>
            <a:endParaRPr lang="en-GB" dirty="0"/>
          </a:p>
          <a:p>
            <a:pPr marL="514350" indent="-514350">
              <a:buFont typeface="+mj-lt"/>
              <a:buAutoNum type="arabicPeriod"/>
            </a:pPr>
            <a:r>
              <a:rPr lang="en-GB" dirty="0"/>
              <a:t>Biological,</a:t>
            </a:r>
          </a:p>
          <a:p>
            <a:pPr marL="514350" indent="-514350">
              <a:buFont typeface="+mj-lt"/>
              <a:buAutoNum type="arabicPeriod"/>
            </a:pPr>
            <a:r>
              <a:rPr lang="en-GB" dirty="0"/>
              <a:t>Psychological,</a:t>
            </a:r>
          </a:p>
          <a:p>
            <a:pPr marL="514350" indent="-514350">
              <a:buFont typeface="+mj-lt"/>
              <a:buAutoNum type="arabicPeriod"/>
            </a:pPr>
            <a:r>
              <a:rPr lang="en-GB" dirty="0"/>
              <a:t>Sociocultural and,</a:t>
            </a:r>
          </a:p>
          <a:p>
            <a:pPr marL="514350" indent="-514350">
              <a:buFont typeface="+mj-lt"/>
              <a:buAutoNum type="arabicPeriod"/>
            </a:pPr>
            <a:r>
              <a:rPr lang="en-GB" dirty="0"/>
              <a:t>Life-Cycle forces.</a:t>
            </a:r>
          </a:p>
          <a:p>
            <a:pPr marL="514350" indent="-514350">
              <a:buFont typeface="+mj-lt"/>
              <a:buAutoNum type="arabicPeriod"/>
            </a:pPr>
            <a:endParaRPr lang="en-GB" dirty="0"/>
          </a:p>
          <a:p>
            <a:r>
              <a:rPr lang="en-US" altLang="en-CY" sz="2800" dirty="0"/>
              <a:t>All these forces are inter-related</a:t>
            </a:r>
          </a:p>
          <a:p>
            <a:pPr marL="514350" indent="-514350">
              <a:buFont typeface="+mj-lt"/>
              <a:buAutoNum type="arabicPeriod"/>
            </a:pPr>
            <a:endParaRPr lang="en-GB" dirty="0"/>
          </a:p>
        </p:txBody>
      </p:sp>
    </p:spTree>
    <p:extLst>
      <p:ext uri="{BB962C8B-B14F-4D97-AF65-F5344CB8AC3E}">
        <p14:creationId xmlns:p14="http://schemas.microsoft.com/office/powerpoint/2010/main" val="260396050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9C78-2438-5BC6-449B-2AA236061AA7}"/>
              </a:ext>
            </a:extLst>
          </p:cNvPr>
          <p:cNvSpPr>
            <a:spLocks noGrp="1"/>
          </p:cNvSpPr>
          <p:nvPr>
            <p:ph type="title"/>
          </p:nvPr>
        </p:nvSpPr>
        <p:spPr/>
        <p:txBody>
          <a:bodyPr/>
          <a:lstStyle/>
          <a:p>
            <a:r>
              <a:rPr lang="en-GB" dirty="0"/>
              <a:t>Biological Forces that Shape Development</a:t>
            </a:r>
          </a:p>
        </p:txBody>
      </p:sp>
      <p:sp>
        <p:nvSpPr>
          <p:cNvPr id="3" name="Content Placeholder 2">
            <a:extLst>
              <a:ext uri="{FF2B5EF4-FFF2-40B4-BE49-F238E27FC236}">
                <a16:creationId xmlns:a16="http://schemas.microsoft.com/office/drawing/2014/main" id="{5A2E32DA-7214-436C-CD8B-1F1239B83E1D}"/>
              </a:ext>
            </a:extLst>
          </p:cNvPr>
          <p:cNvSpPr>
            <a:spLocks noGrp="1"/>
          </p:cNvSpPr>
          <p:nvPr>
            <p:ph idx="1"/>
          </p:nvPr>
        </p:nvSpPr>
        <p:spPr/>
        <p:txBody>
          <a:bodyPr/>
          <a:lstStyle/>
          <a:p>
            <a:r>
              <a:rPr lang="en-GB" dirty="0"/>
              <a:t>Include all genetic and health-related factors that affect development.</a:t>
            </a:r>
          </a:p>
          <a:p>
            <a:r>
              <a:rPr lang="en-GB" dirty="0"/>
              <a:t>Examples include menopause, facial wrinkling, and changes in the major organ systems. </a:t>
            </a:r>
          </a:p>
          <a:p>
            <a:r>
              <a:rPr lang="en-GB" dirty="0"/>
              <a:t>Also, effects of lifestyle factors.</a:t>
            </a:r>
          </a:p>
          <a:p>
            <a:pPr lvl="1"/>
            <a:r>
              <a:rPr lang="en-GB" dirty="0"/>
              <a:t>E.g., diet, exercise, smoking, alcohol consumption.</a:t>
            </a:r>
          </a:p>
          <a:p>
            <a:pPr lvl="1"/>
            <a:endParaRPr lang="en-GB" dirty="0"/>
          </a:p>
          <a:p>
            <a:endParaRPr lang="en-GB" dirty="0"/>
          </a:p>
        </p:txBody>
      </p:sp>
    </p:spTree>
    <p:extLst>
      <p:ext uri="{BB962C8B-B14F-4D97-AF65-F5344CB8AC3E}">
        <p14:creationId xmlns:p14="http://schemas.microsoft.com/office/powerpoint/2010/main" val="168493855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67E0-4C85-7831-44BC-0CF9CA6EC16C}"/>
              </a:ext>
            </a:extLst>
          </p:cNvPr>
          <p:cNvSpPr>
            <a:spLocks noGrp="1"/>
          </p:cNvSpPr>
          <p:nvPr>
            <p:ph type="title"/>
          </p:nvPr>
        </p:nvSpPr>
        <p:spPr/>
        <p:txBody>
          <a:bodyPr/>
          <a:lstStyle/>
          <a:p>
            <a:r>
              <a:rPr lang="en-GB" dirty="0"/>
              <a:t>Psychological Forces that Shape Development</a:t>
            </a:r>
          </a:p>
        </p:txBody>
      </p:sp>
      <p:sp>
        <p:nvSpPr>
          <p:cNvPr id="3" name="Content Placeholder 2">
            <a:extLst>
              <a:ext uri="{FF2B5EF4-FFF2-40B4-BE49-F238E27FC236}">
                <a16:creationId xmlns:a16="http://schemas.microsoft.com/office/drawing/2014/main" id="{25441378-9CA0-BA04-AD2E-E60EA271C54B}"/>
              </a:ext>
            </a:extLst>
          </p:cNvPr>
          <p:cNvSpPr>
            <a:spLocks noGrp="1"/>
          </p:cNvSpPr>
          <p:nvPr>
            <p:ph idx="1"/>
          </p:nvPr>
        </p:nvSpPr>
        <p:spPr/>
        <p:txBody>
          <a:bodyPr/>
          <a:lstStyle/>
          <a:p>
            <a:r>
              <a:rPr lang="en-GB" dirty="0"/>
              <a:t>Include all internal perceptual, cognitive, emotional, and personality factors that affect development. </a:t>
            </a:r>
          </a:p>
          <a:p>
            <a:r>
              <a:rPr lang="en-GB" dirty="0"/>
              <a:t>They provide the characteristics we notice about people that make them individuals. </a:t>
            </a:r>
          </a:p>
          <a:p>
            <a:r>
              <a:rPr lang="en-GB" dirty="0"/>
              <a:t>Determine variations among individuals.</a:t>
            </a:r>
          </a:p>
          <a:p>
            <a:pPr lvl="1"/>
            <a:r>
              <a:rPr lang="en-GB" dirty="0"/>
              <a:t>E.g., self-confidence, honesty, self-esteem.</a:t>
            </a:r>
          </a:p>
          <a:p>
            <a:endParaRPr lang="en-GB" dirty="0"/>
          </a:p>
        </p:txBody>
      </p:sp>
    </p:spTree>
    <p:extLst>
      <p:ext uri="{BB962C8B-B14F-4D97-AF65-F5344CB8AC3E}">
        <p14:creationId xmlns:p14="http://schemas.microsoft.com/office/powerpoint/2010/main" val="14678085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67E0-4C85-7831-44BC-0CF9CA6EC16C}"/>
              </a:ext>
            </a:extLst>
          </p:cNvPr>
          <p:cNvSpPr>
            <a:spLocks noGrp="1"/>
          </p:cNvSpPr>
          <p:nvPr>
            <p:ph type="title"/>
          </p:nvPr>
        </p:nvSpPr>
        <p:spPr/>
        <p:txBody>
          <a:bodyPr/>
          <a:lstStyle/>
          <a:p>
            <a:r>
              <a:rPr lang="en-GB" dirty="0"/>
              <a:t>Sociocultural Forces that Shape Development</a:t>
            </a:r>
          </a:p>
        </p:txBody>
      </p:sp>
      <p:sp>
        <p:nvSpPr>
          <p:cNvPr id="3" name="Content Placeholder 2">
            <a:extLst>
              <a:ext uri="{FF2B5EF4-FFF2-40B4-BE49-F238E27FC236}">
                <a16:creationId xmlns:a16="http://schemas.microsoft.com/office/drawing/2014/main" id="{25441378-9CA0-BA04-AD2E-E60EA271C54B}"/>
              </a:ext>
            </a:extLst>
          </p:cNvPr>
          <p:cNvSpPr>
            <a:spLocks noGrp="1"/>
          </p:cNvSpPr>
          <p:nvPr>
            <p:ph idx="1"/>
          </p:nvPr>
        </p:nvSpPr>
        <p:spPr/>
        <p:txBody>
          <a:bodyPr/>
          <a:lstStyle/>
          <a:p>
            <a:r>
              <a:rPr lang="en-GB" dirty="0"/>
              <a:t>They include interpersonal, societal, cultural, and ethnic factors that affect development. </a:t>
            </a:r>
          </a:p>
          <a:p>
            <a:r>
              <a:rPr lang="en-GB" dirty="0"/>
              <a:t>They provide the overall contexts in which we develop. </a:t>
            </a:r>
          </a:p>
          <a:p>
            <a:r>
              <a:rPr lang="en-GB" dirty="0"/>
              <a:t>Family, peers, friends, culture etc., influence development. </a:t>
            </a:r>
          </a:p>
          <a:p>
            <a:pPr lvl="1"/>
            <a:r>
              <a:rPr lang="en-GB" dirty="0"/>
              <a:t>E.g., poverty</a:t>
            </a:r>
          </a:p>
        </p:txBody>
      </p:sp>
    </p:spTree>
    <p:extLst>
      <p:ext uri="{BB962C8B-B14F-4D97-AF65-F5344CB8AC3E}">
        <p14:creationId xmlns:p14="http://schemas.microsoft.com/office/powerpoint/2010/main" val="61181146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67E0-4C85-7831-44BC-0CF9CA6EC16C}"/>
              </a:ext>
            </a:extLst>
          </p:cNvPr>
          <p:cNvSpPr>
            <a:spLocks noGrp="1"/>
          </p:cNvSpPr>
          <p:nvPr>
            <p:ph type="title"/>
          </p:nvPr>
        </p:nvSpPr>
        <p:spPr/>
        <p:txBody>
          <a:bodyPr/>
          <a:lstStyle/>
          <a:p>
            <a:r>
              <a:rPr lang="en-GB"/>
              <a:t>Life-Cycle Forces that Shape Development</a:t>
            </a:r>
          </a:p>
        </p:txBody>
      </p:sp>
      <p:sp>
        <p:nvSpPr>
          <p:cNvPr id="3" name="Content Placeholder 2">
            <a:extLst>
              <a:ext uri="{FF2B5EF4-FFF2-40B4-BE49-F238E27FC236}">
                <a16:creationId xmlns:a16="http://schemas.microsoft.com/office/drawing/2014/main" id="{25441378-9CA0-BA04-AD2E-E60EA271C54B}"/>
              </a:ext>
            </a:extLst>
          </p:cNvPr>
          <p:cNvSpPr>
            <a:spLocks noGrp="1"/>
          </p:cNvSpPr>
          <p:nvPr>
            <p:ph idx="1"/>
          </p:nvPr>
        </p:nvSpPr>
        <p:spPr/>
        <p:txBody>
          <a:bodyPr/>
          <a:lstStyle/>
          <a:p>
            <a:r>
              <a:rPr lang="en-GB" dirty="0"/>
              <a:t>They reflect differences in how the same event or combination of biological, psychological, and sociocultural forces affects people at different points in their lives. </a:t>
            </a:r>
          </a:p>
          <a:p>
            <a:r>
              <a:rPr lang="en-GB" dirty="0"/>
              <a:t>They provide the context for the developmental differences of interest in adult development and ageing. </a:t>
            </a:r>
          </a:p>
          <a:p>
            <a:endParaRPr lang="en-GB" dirty="0"/>
          </a:p>
        </p:txBody>
      </p:sp>
    </p:spTree>
    <p:extLst>
      <p:ext uri="{BB962C8B-B14F-4D97-AF65-F5344CB8AC3E}">
        <p14:creationId xmlns:p14="http://schemas.microsoft.com/office/powerpoint/2010/main" val="9331787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6437-F497-C477-5649-627CBB2C9056}"/>
              </a:ext>
            </a:extLst>
          </p:cNvPr>
          <p:cNvSpPr>
            <a:spLocks noGrp="1"/>
          </p:cNvSpPr>
          <p:nvPr>
            <p:ph type="title"/>
          </p:nvPr>
        </p:nvSpPr>
        <p:spPr/>
        <p:txBody>
          <a:bodyPr/>
          <a:lstStyle/>
          <a:p>
            <a:r>
              <a:rPr lang="en-SE"/>
              <a:t>Learning Objectives</a:t>
            </a:r>
          </a:p>
        </p:txBody>
      </p:sp>
      <p:sp>
        <p:nvSpPr>
          <p:cNvPr id="3" name="Content Placeholder 2">
            <a:extLst>
              <a:ext uri="{FF2B5EF4-FFF2-40B4-BE49-F238E27FC236}">
                <a16:creationId xmlns:a16="http://schemas.microsoft.com/office/drawing/2014/main" id="{955EAADD-A301-109F-8EFC-1CA571189100}"/>
              </a:ext>
            </a:extLst>
          </p:cNvPr>
          <p:cNvSpPr>
            <a:spLocks noGrp="1"/>
          </p:cNvSpPr>
          <p:nvPr>
            <p:ph idx="1"/>
          </p:nvPr>
        </p:nvSpPr>
        <p:spPr/>
        <p:txBody>
          <a:bodyPr/>
          <a:lstStyle/>
          <a:p>
            <a:r>
              <a:rPr lang="en-GB" b="1" dirty="0">
                <a:solidFill>
                  <a:schemeClr val="accent1">
                    <a:lumMod val="50000"/>
                  </a:schemeClr>
                </a:solidFill>
              </a:rPr>
              <a:t>LO1: </a:t>
            </a:r>
            <a:r>
              <a:rPr lang="en-GB" dirty="0"/>
              <a:t>Understand the concept of ageing and the significance of studying the psychology of ageing in the context of global demographic shifts and the ageing population.</a:t>
            </a:r>
            <a:r>
              <a:rPr lang="en-CY" dirty="0"/>
              <a:t> </a:t>
            </a:r>
            <a:endParaRPr lang="en-GB" dirty="0"/>
          </a:p>
          <a:p>
            <a:r>
              <a:rPr lang="en-GB" b="1" dirty="0">
                <a:solidFill>
                  <a:schemeClr val="accent1">
                    <a:lumMod val="50000"/>
                  </a:schemeClr>
                </a:solidFill>
              </a:rPr>
              <a:t>LO2: </a:t>
            </a:r>
            <a:r>
              <a:rPr lang="en-GB" dirty="0"/>
              <a:t>Analyse how the main forces of development influence the behaviour and experiences of individuals in late adulthood.</a:t>
            </a:r>
            <a:r>
              <a:rPr lang="en-CY" dirty="0"/>
              <a:t> </a:t>
            </a:r>
            <a:endParaRPr lang="en-SE"/>
          </a:p>
          <a:p>
            <a:r>
              <a:rPr lang="en-SE" b="1">
                <a:solidFill>
                  <a:schemeClr val="accent1">
                    <a:lumMod val="50000"/>
                  </a:schemeClr>
                </a:solidFill>
              </a:rPr>
              <a:t>L</a:t>
            </a:r>
            <a:r>
              <a:rPr lang="en-US" b="1" dirty="0">
                <a:solidFill>
                  <a:schemeClr val="accent1">
                    <a:lumMod val="50000"/>
                  </a:schemeClr>
                </a:solidFill>
              </a:rPr>
              <a:t>O3: </a:t>
            </a:r>
            <a:r>
              <a:rPr lang="en-GB" dirty="0"/>
              <a:t>Critically assess the impact of stereotypes and ageism on the psychological well-being of older adults.</a:t>
            </a:r>
            <a:r>
              <a:rPr lang="en-CY" dirty="0"/>
              <a:t> </a:t>
            </a:r>
          </a:p>
          <a:p>
            <a:r>
              <a:rPr lang="en-GB" b="1" dirty="0">
                <a:solidFill>
                  <a:schemeClr val="accent1">
                    <a:lumMod val="50000"/>
                  </a:schemeClr>
                </a:solidFill>
              </a:rPr>
              <a:t>LO4: </a:t>
            </a:r>
            <a:r>
              <a:rPr lang="en-GB" dirty="0"/>
              <a:t>Understand the major theoretical frameworks related to ageing and their contributions to our understanding of the ageing process.</a:t>
            </a:r>
            <a:r>
              <a:rPr lang="en-CY" dirty="0"/>
              <a:t> </a:t>
            </a:r>
          </a:p>
          <a:p>
            <a:endParaRPr lang="en-SE"/>
          </a:p>
        </p:txBody>
      </p:sp>
    </p:spTree>
    <p:extLst>
      <p:ext uri="{BB962C8B-B14F-4D97-AF65-F5344CB8AC3E}">
        <p14:creationId xmlns:p14="http://schemas.microsoft.com/office/powerpoint/2010/main" val="309519260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9027-92C3-A364-6D25-E0B8A8B92674}"/>
              </a:ext>
            </a:extLst>
          </p:cNvPr>
          <p:cNvSpPr>
            <a:spLocks noGrp="1"/>
          </p:cNvSpPr>
          <p:nvPr>
            <p:ph type="title"/>
          </p:nvPr>
        </p:nvSpPr>
        <p:spPr/>
        <p:txBody>
          <a:bodyPr/>
          <a:lstStyle/>
          <a:p>
            <a:r>
              <a:rPr lang="en-GB"/>
              <a:t>The Biopsychosocial Framework</a:t>
            </a:r>
          </a:p>
        </p:txBody>
      </p:sp>
      <p:pic>
        <p:nvPicPr>
          <p:cNvPr id="5" name="Content Placeholder 4" descr="A picture containing text, screenshot, font, businesscard&#10;&#10;Description automatically generated">
            <a:extLst>
              <a:ext uri="{FF2B5EF4-FFF2-40B4-BE49-F238E27FC236}">
                <a16:creationId xmlns:a16="http://schemas.microsoft.com/office/drawing/2014/main" id="{04A0AE75-9BAB-ED96-31CC-4A2FCFD99C84}"/>
              </a:ext>
            </a:extLst>
          </p:cNvPr>
          <p:cNvPicPr>
            <a:picLocks noGrp="1" noChangeAspect="1"/>
          </p:cNvPicPr>
          <p:nvPr>
            <p:ph idx="1"/>
          </p:nvPr>
        </p:nvPicPr>
        <p:blipFill>
          <a:blip r:embed="rId3"/>
          <a:stretch>
            <a:fillRect/>
          </a:stretch>
        </p:blipFill>
        <p:spPr>
          <a:xfrm>
            <a:off x="838200" y="1745506"/>
            <a:ext cx="5638800" cy="3606800"/>
          </a:xfrm>
        </p:spPr>
      </p:pic>
      <p:sp>
        <p:nvSpPr>
          <p:cNvPr id="3" name="Content Placeholder 2">
            <a:extLst>
              <a:ext uri="{FF2B5EF4-FFF2-40B4-BE49-F238E27FC236}">
                <a16:creationId xmlns:a16="http://schemas.microsoft.com/office/drawing/2014/main" id="{9D5AB705-9E7E-7D20-C7C1-81456A9130D0}"/>
              </a:ext>
            </a:extLst>
          </p:cNvPr>
          <p:cNvSpPr txBox="1">
            <a:spLocks/>
          </p:cNvSpPr>
          <p:nvPr/>
        </p:nvSpPr>
        <p:spPr>
          <a:xfrm>
            <a:off x="6857999" y="1625600"/>
            <a:ext cx="5113867" cy="4013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2700"/>
              <a:t>The biopsychosocial framework (</a:t>
            </a:r>
            <a:r>
              <a:rPr lang="en-GB" sz="2700" i="1">
                <a:effectLst/>
              </a:rPr>
              <a:t>biological, psychological, and sociocultural forces) together </a:t>
            </a:r>
            <a:r>
              <a:rPr lang="en-GB" sz="2700">
                <a:effectLst/>
              </a:rPr>
              <a:t>with life-cycle forces provides a </a:t>
            </a:r>
            <a:r>
              <a:rPr lang="en-GB" sz="2700"/>
              <a:t>comprehensive understanding of human development.</a:t>
            </a:r>
          </a:p>
          <a:p>
            <a:pPr>
              <a:lnSpc>
                <a:spcPct val="100000"/>
              </a:lnSpc>
              <a:spcBef>
                <a:spcPts val="0"/>
              </a:spcBef>
              <a:defRPr/>
            </a:pPr>
            <a:r>
              <a:rPr lang="en-GB" sz="2700">
                <a:effectLst/>
              </a:rPr>
              <a:t>Each of us is a product of a unique combination of these forces. </a:t>
            </a:r>
          </a:p>
        </p:txBody>
      </p:sp>
    </p:spTree>
    <p:extLst>
      <p:ext uri="{BB962C8B-B14F-4D97-AF65-F5344CB8AC3E}">
        <p14:creationId xmlns:p14="http://schemas.microsoft.com/office/powerpoint/2010/main" val="382923024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F83C-4CB5-5039-9E76-53AD68E3AA6D}"/>
              </a:ext>
            </a:extLst>
          </p:cNvPr>
          <p:cNvSpPr>
            <a:spLocks noGrp="1"/>
          </p:cNvSpPr>
          <p:nvPr>
            <p:ph type="title"/>
          </p:nvPr>
        </p:nvSpPr>
        <p:spPr/>
        <p:txBody>
          <a:bodyPr>
            <a:normAutofit/>
          </a:bodyPr>
          <a:lstStyle/>
          <a:p>
            <a:r>
              <a:rPr lang="en-GB"/>
              <a:t>Developmental Influences</a:t>
            </a:r>
          </a:p>
        </p:txBody>
      </p:sp>
      <p:sp>
        <p:nvSpPr>
          <p:cNvPr id="3" name="Content Placeholder 2">
            <a:extLst>
              <a:ext uri="{FF2B5EF4-FFF2-40B4-BE49-F238E27FC236}">
                <a16:creationId xmlns:a16="http://schemas.microsoft.com/office/drawing/2014/main" id="{938BA3C4-4717-E52A-81A3-03AEE095A89E}"/>
              </a:ext>
            </a:extLst>
          </p:cNvPr>
          <p:cNvSpPr>
            <a:spLocks noGrp="1"/>
          </p:cNvSpPr>
          <p:nvPr>
            <p:ph idx="1"/>
          </p:nvPr>
        </p:nvSpPr>
        <p:spPr/>
        <p:txBody>
          <a:bodyPr>
            <a:normAutofit/>
          </a:bodyPr>
          <a:lstStyle/>
          <a:p>
            <a:pPr lvl="0"/>
            <a:r>
              <a:rPr lang="en-GB"/>
              <a:t>All the forces combine to create people’s developmental experiences. </a:t>
            </a:r>
          </a:p>
          <a:p>
            <a:pPr lvl="0"/>
            <a:r>
              <a:rPr lang="en-GB"/>
              <a:t>To what extend are these common or unique to people of specific ages?</a:t>
            </a:r>
          </a:p>
          <a:p>
            <a:r>
              <a:rPr lang="en-GB" b="1">
                <a:solidFill>
                  <a:schemeClr val="accent1">
                    <a:lumMod val="50000"/>
                  </a:schemeClr>
                </a:solidFill>
              </a:rPr>
              <a:t>Cohort</a:t>
            </a:r>
            <a:r>
              <a:rPr lang="en-GB"/>
              <a:t>: </a:t>
            </a:r>
            <a:r>
              <a:rPr lang="en-GB" i="0">
                <a:effectLst/>
                <a:latin typeface="+mn-lt"/>
              </a:rPr>
              <a:t>a group of people born at the same point in time (or within a specific time span) that generally have similar experiences. </a:t>
            </a:r>
          </a:p>
          <a:p>
            <a:pPr lvl="1"/>
            <a:r>
              <a:rPr lang="en-GB" sz="2600" i="0">
                <a:effectLst/>
                <a:latin typeface="+mn-lt"/>
              </a:rPr>
              <a:t>E.g., those born between 1996 to 2010 represent the </a:t>
            </a:r>
            <a:r>
              <a:rPr lang="en-GB" sz="2600" i="1">
                <a:effectLst/>
                <a:latin typeface="+mn-lt"/>
              </a:rPr>
              <a:t>Generation Z </a:t>
            </a:r>
            <a:r>
              <a:rPr lang="en-GB" sz="2600" i="0">
                <a:effectLst/>
                <a:latin typeface="+mn-lt"/>
              </a:rPr>
              <a:t>cohort and those born in 2000 are the 2000 cohort.</a:t>
            </a:r>
          </a:p>
          <a:p>
            <a:r>
              <a:rPr lang="en-GB" i="0">
                <a:effectLst/>
                <a:latin typeface="+mn-lt"/>
              </a:rPr>
              <a:t>Based on cohort, there are </a:t>
            </a:r>
            <a:r>
              <a:rPr lang="en-US" i="0">
                <a:effectLst/>
                <a:latin typeface="+mn-lt"/>
              </a:rPr>
              <a:t>three</a:t>
            </a:r>
            <a:r>
              <a:rPr lang="en-US" altLang="en-CY"/>
              <a:t> </a:t>
            </a:r>
            <a:r>
              <a:rPr lang="en-GB" i="0">
                <a:effectLst/>
                <a:latin typeface="+mn-lt"/>
              </a:rPr>
              <a:t>sets of influences that interact to produce developmental change over the life span: </a:t>
            </a:r>
          </a:p>
          <a:p>
            <a:pPr marL="971550" lvl="1" indent="-514350">
              <a:buFont typeface="+mj-lt"/>
              <a:buAutoNum type="arabicPeriod"/>
            </a:pPr>
            <a:r>
              <a:rPr lang="en-GB" sz="2600" i="0">
                <a:effectLst/>
                <a:latin typeface="+mn-lt"/>
              </a:rPr>
              <a:t>Normative age-graded influences, </a:t>
            </a:r>
          </a:p>
          <a:p>
            <a:pPr marL="971550" lvl="1" indent="-514350">
              <a:buFont typeface="+mj-lt"/>
              <a:buAutoNum type="arabicPeriod"/>
            </a:pPr>
            <a:r>
              <a:rPr lang="en-GB" sz="2600" i="0">
                <a:effectLst/>
                <a:latin typeface="+mn-lt"/>
              </a:rPr>
              <a:t>Normative history-graded influences, and </a:t>
            </a:r>
          </a:p>
          <a:p>
            <a:pPr marL="971550" lvl="1" indent="-514350">
              <a:buFont typeface="+mj-lt"/>
              <a:buAutoNum type="arabicPeriod"/>
            </a:pPr>
            <a:r>
              <a:rPr lang="en-GB" sz="2600" i="0">
                <a:effectLst/>
                <a:latin typeface="+mn-lt"/>
              </a:rPr>
              <a:t>Nonnormative influences. </a:t>
            </a:r>
            <a:endParaRPr lang="en-GB" sz="2600" i="0">
              <a:latin typeface="+mn-lt"/>
            </a:endParaRPr>
          </a:p>
          <a:p>
            <a:pPr lvl="0"/>
            <a:endParaRPr lang="en-GB"/>
          </a:p>
          <a:p>
            <a:endParaRPr lang="en-GB"/>
          </a:p>
        </p:txBody>
      </p:sp>
    </p:spTree>
    <p:extLst>
      <p:ext uri="{BB962C8B-B14F-4D97-AF65-F5344CB8AC3E}">
        <p14:creationId xmlns:p14="http://schemas.microsoft.com/office/powerpoint/2010/main" val="410141821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A450852-C452-ED46-9FAD-71E3AE44BC4F}"/>
              </a:ext>
            </a:extLst>
          </p:cNvPr>
          <p:cNvSpPr>
            <a:spLocks noGrp="1" noChangeArrowheads="1"/>
          </p:cNvSpPr>
          <p:nvPr>
            <p:ph type="title"/>
          </p:nvPr>
        </p:nvSpPr>
        <p:spPr/>
        <p:txBody>
          <a:bodyPr/>
          <a:lstStyle/>
          <a:p>
            <a:r>
              <a:rPr lang="en-US" altLang="en-CY"/>
              <a:t>Normative Age-Graded Influences</a:t>
            </a:r>
          </a:p>
        </p:txBody>
      </p:sp>
      <p:sp>
        <p:nvSpPr>
          <p:cNvPr id="19459" name="Rectangle 3">
            <a:extLst>
              <a:ext uri="{FF2B5EF4-FFF2-40B4-BE49-F238E27FC236}">
                <a16:creationId xmlns:a16="http://schemas.microsoft.com/office/drawing/2014/main" id="{DADB1828-002B-AD01-CBC1-72D643440A57}"/>
              </a:ext>
            </a:extLst>
          </p:cNvPr>
          <p:cNvSpPr>
            <a:spLocks noGrp="1" noChangeArrowheads="1"/>
          </p:cNvSpPr>
          <p:nvPr>
            <p:ph type="body" idx="1"/>
          </p:nvPr>
        </p:nvSpPr>
        <p:spPr/>
        <p:txBody>
          <a:bodyPr/>
          <a:lstStyle/>
          <a:p>
            <a:r>
              <a:rPr lang="en-GB"/>
              <a:t>Experiences which are caused by biological, psychological, and sociocultural forces that </a:t>
            </a:r>
            <a:r>
              <a:rPr lang="en-US"/>
              <a:t>a</a:t>
            </a:r>
            <a:r>
              <a:rPr lang="en-US" altLang="en-CY"/>
              <a:t>ffect all or most people of similar age.</a:t>
            </a:r>
          </a:p>
          <a:p>
            <a:r>
              <a:rPr lang="en-US" altLang="en-CY"/>
              <a:t>Biological or environmental events related to chronological age.</a:t>
            </a:r>
          </a:p>
          <a:p>
            <a:pPr lvl="1"/>
            <a:r>
              <a:rPr lang="en-US" altLang="en-CY"/>
              <a:t>E.g., menopause and retirement occur at a certain age-range.</a:t>
            </a:r>
          </a:p>
          <a:p>
            <a:pPr marL="0" indent="0">
              <a:buNone/>
            </a:pPr>
            <a:endParaRPr lang="en-US" altLang="en-CY"/>
          </a:p>
        </p:txBody>
      </p:sp>
      <p:sp>
        <p:nvSpPr>
          <p:cNvPr id="2" name="Slide Number Placeholder 5">
            <a:extLst>
              <a:ext uri="{FF2B5EF4-FFF2-40B4-BE49-F238E27FC236}">
                <a16:creationId xmlns:a16="http://schemas.microsoft.com/office/drawing/2014/main" id="{648B8041-22AF-ADD5-9373-FE410A333ED4}"/>
              </a:ext>
            </a:extLst>
          </p:cNvPr>
          <p:cNvSpPr>
            <a:spLocks noGrp="1"/>
          </p:cNvSpPr>
          <p:nvPr>
            <p:ph type="sldNum" sz="quarter" idx="12"/>
          </p:nvPr>
        </p:nvSpPr>
        <p:spPr bwMode="auto">
          <a:xfrm>
            <a:off x="10190163" y="6248400"/>
            <a:ext cx="200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fld id="{53E5E82B-2330-2242-8B9E-DC0B594EE3C5}" type="slidenum">
              <a:rPr lang="en-US" altLang="en-CY" smtClean="0"/>
              <a:pPr/>
              <a:t>22</a:t>
            </a:fld>
            <a:endParaRPr lang="en-US" altLang="en-CY"/>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35B402A-9D83-6912-FF9E-13C236732333}"/>
              </a:ext>
            </a:extLst>
          </p:cNvPr>
          <p:cNvSpPr>
            <a:spLocks noGrp="1" noChangeArrowheads="1"/>
          </p:cNvSpPr>
          <p:nvPr>
            <p:ph type="title"/>
          </p:nvPr>
        </p:nvSpPr>
        <p:spPr/>
        <p:txBody>
          <a:bodyPr/>
          <a:lstStyle/>
          <a:p>
            <a:r>
              <a:rPr lang="en-US" altLang="en-CY" dirty="0"/>
              <a:t>Normative History-Graded Influences</a:t>
            </a:r>
          </a:p>
        </p:txBody>
      </p:sp>
      <p:sp>
        <p:nvSpPr>
          <p:cNvPr id="20483" name="Rectangle 3">
            <a:extLst>
              <a:ext uri="{FF2B5EF4-FFF2-40B4-BE49-F238E27FC236}">
                <a16:creationId xmlns:a16="http://schemas.microsoft.com/office/drawing/2014/main" id="{5B7B02C2-4671-524F-A8F6-F23F75714D4C}"/>
              </a:ext>
            </a:extLst>
          </p:cNvPr>
          <p:cNvSpPr>
            <a:spLocks noGrp="1" noChangeArrowheads="1"/>
          </p:cNvSpPr>
          <p:nvPr>
            <p:ph type="body" idx="1"/>
          </p:nvPr>
        </p:nvSpPr>
        <p:spPr/>
        <p:txBody>
          <a:bodyPr>
            <a:normAutofit/>
          </a:bodyPr>
          <a:lstStyle/>
          <a:p>
            <a:r>
              <a:rPr lang="en-US" altLang="en-CY"/>
              <a:t>Affect all or most people who are born at a particular time (cohort).</a:t>
            </a:r>
          </a:p>
          <a:p>
            <a:r>
              <a:rPr lang="en-US" altLang="en-CY"/>
              <a:t>Developmental influences related to specific era or historical events, rather than age.</a:t>
            </a:r>
          </a:p>
          <a:p>
            <a:r>
              <a:rPr lang="en-US" altLang="en-CY"/>
              <a:t>These events </a:t>
            </a:r>
            <a:r>
              <a:rPr lang="en-GB"/>
              <a:t>might be biological, psychological, or sociocultural </a:t>
            </a:r>
            <a:r>
              <a:rPr lang="en-US"/>
              <a:t>and they </a:t>
            </a:r>
            <a:r>
              <a:rPr lang="en-US" altLang="en-CY"/>
              <a:t>affect the individuals dramatically. </a:t>
            </a:r>
          </a:p>
          <a:p>
            <a:pPr lvl="1"/>
            <a:r>
              <a:rPr lang="en-US" altLang="en-CY"/>
              <a:t>E.g., war, pandemics, computer revolution, internet age etc.</a:t>
            </a:r>
          </a:p>
          <a:p>
            <a:r>
              <a:rPr lang="en-US" altLang="en-CY"/>
              <a:t>Can be seen by comparing different cohorts of individuals.</a:t>
            </a:r>
          </a:p>
          <a:p>
            <a:r>
              <a:rPr lang="en-GB"/>
              <a:t>Normative history-graded influences can have a profound effect across all generations (e.g., COVID-19).</a:t>
            </a:r>
          </a:p>
          <a:p>
            <a:endParaRPr lang="en-US" altLang="en-CY"/>
          </a:p>
          <a:p>
            <a:pPr lvl="1"/>
            <a:endParaRPr lang="en-US" altLang="en-CY"/>
          </a:p>
        </p:txBody>
      </p:sp>
      <p:sp>
        <p:nvSpPr>
          <p:cNvPr id="2" name="Slide Number Placeholder 5">
            <a:extLst>
              <a:ext uri="{FF2B5EF4-FFF2-40B4-BE49-F238E27FC236}">
                <a16:creationId xmlns:a16="http://schemas.microsoft.com/office/drawing/2014/main" id="{40F2CCD7-AF89-54C0-761C-AB147A77C8C8}"/>
              </a:ext>
            </a:extLst>
          </p:cNvPr>
          <p:cNvSpPr>
            <a:spLocks noGrp="1"/>
          </p:cNvSpPr>
          <p:nvPr>
            <p:ph type="sldNum" sz="quarter" idx="12"/>
          </p:nvPr>
        </p:nvSpPr>
        <p:spPr bwMode="auto">
          <a:xfrm>
            <a:off x="10190163" y="6248400"/>
            <a:ext cx="200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fld id="{53E5E82B-2330-2242-8B9E-DC0B594EE3C5}" type="slidenum">
              <a:rPr lang="en-US" altLang="en-CY" smtClean="0"/>
              <a:pPr/>
              <a:t>23</a:t>
            </a:fld>
            <a:endParaRPr lang="en-US" altLang="en-CY"/>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FC840AE-0776-3DE0-9FA9-C3A49EEB0FDE}"/>
              </a:ext>
            </a:extLst>
          </p:cNvPr>
          <p:cNvSpPr>
            <a:spLocks noGrp="1" noChangeArrowheads="1"/>
          </p:cNvSpPr>
          <p:nvPr>
            <p:ph type="title"/>
          </p:nvPr>
        </p:nvSpPr>
        <p:spPr/>
        <p:txBody>
          <a:bodyPr/>
          <a:lstStyle/>
          <a:p>
            <a:r>
              <a:rPr lang="en-US" altLang="en-CY"/>
              <a:t>Nonnormative Life Events</a:t>
            </a:r>
          </a:p>
        </p:txBody>
      </p:sp>
      <p:sp>
        <p:nvSpPr>
          <p:cNvPr id="21508" name="Rectangle 4">
            <a:extLst>
              <a:ext uri="{FF2B5EF4-FFF2-40B4-BE49-F238E27FC236}">
                <a16:creationId xmlns:a16="http://schemas.microsoft.com/office/drawing/2014/main" id="{1D7D1B95-AEF5-8296-82E0-AC65934E7DF1}"/>
              </a:ext>
            </a:extLst>
          </p:cNvPr>
          <p:cNvSpPr>
            <a:spLocks noGrp="1" noChangeArrowheads="1"/>
          </p:cNvSpPr>
          <p:nvPr>
            <p:ph type="body" idx="1"/>
          </p:nvPr>
        </p:nvSpPr>
        <p:spPr/>
        <p:txBody>
          <a:bodyPr/>
          <a:lstStyle/>
          <a:p>
            <a:r>
              <a:rPr lang="en-GB"/>
              <a:t>Random or rare events that may be important for a specific individual but are not experienced by most people.</a:t>
            </a:r>
          </a:p>
          <a:p>
            <a:r>
              <a:rPr lang="en-GB"/>
              <a:t>They may be </a:t>
            </a:r>
            <a:r>
              <a:rPr lang="en-GB" err="1"/>
              <a:t>favorable</a:t>
            </a:r>
            <a:r>
              <a:rPr lang="en-GB"/>
              <a:t> events (e.g., winning the lottery) or </a:t>
            </a:r>
            <a:r>
              <a:rPr lang="en-GB" err="1"/>
              <a:t>unfavorable</a:t>
            </a:r>
            <a:r>
              <a:rPr lang="en-GB"/>
              <a:t> (e.g., being diagnosed with an illness). </a:t>
            </a:r>
            <a:endParaRPr lang="en-US" altLang="en-CY"/>
          </a:p>
          <a:p>
            <a:r>
              <a:rPr lang="en-US" altLang="en-CY"/>
              <a:t>Not necessarily associated with age or historical time</a:t>
            </a:r>
          </a:p>
          <a:p>
            <a:r>
              <a:rPr lang="en-US" altLang="en-CY"/>
              <a:t>Nonnormative life events have different effects on development depending on the age they happen.</a:t>
            </a:r>
          </a:p>
          <a:p>
            <a:r>
              <a:rPr lang="en-US" altLang="en-CY"/>
              <a:t>Normative age-graded influences can become nonnormative life events because of the timing.</a:t>
            </a:r>
          </a:p>
        </p:txBody>
      </p:sp>
      <p:sp>
        <p:nvSpPr>
          <p:cNvPr id="2" name="Slide Number Placeholder 5">
            <a:extLst>
              <a:ext uri="{FF2B5EF4-FFF2-40B4-BE49-F238E27FC236}">
                <a16:creationId xmlns:a16="http://schemas.microsoft.com/office/drawing/2014/main" id="{E853935B-5792-B73B-6477-EEBBBEB78D39}"/>
              </a:ext>
            </a:extLst>
          </p:cNvPr>
          <p:cNvSpPr>
            <a:spLocks noGrp="1"/>
          </p:cNvSpPr>
          <p:nvPr>
            <p:ph type="sldNum" sz="quarter" idx="12"/>
          </p:nvPr>
        </p:nvSpPr>
        <p:spPr bwMode="auto">
          <a:xfrm>
            <a:off x="10190163" y="6248400"/>
            <a:ext cx="200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fld id="{53E5E82B-2330-2242-8B9E-DC0B594EE3C5}" type="slidenum">
              <a:rPr lang="en-US" altLang="en-CY" smtClean="0"/>
              <a:pPr/>
              <a:t>24</a:t>
            </a:fld>
            <a:endParaRPr lang="en-US" altLang="en-CY"/>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A6B4-C9E7-7479-9737-0EF4B88AA605}"/>
              </a:ext>
            </a:extLst>
          </p:cNvPr>
          <p:cNvSpPr>
            <a:spLocks noGrp="1"/>
          </p:cNvSpPr>
          <p:nvPr>
            <p:ph type="title"/>
          </p:nvPr>
        </p:nvSpPr>
        <p:spPr/>
        <p:txBody>
          <a:bodyPr/>
          <a:lstStyle/>
          <a:p>
            <a:r>
              <a:rPr lang="en-GB"/>
              <a:t>Critical Thinking Questions</a:t>
            </a:r>
          </a:p>
        </p:txBody>
      </p:sp>
      <p:sp>
        <p:nvSpPr>
          <p:cNvPr id="3" name="Content Placeholder 2">
            <a:extLst>
              <a:ext uri="{FF2B5EF4-FFF2-40B4-BE49-F238E27FC236}">
                <a16:creationId xmlns:a16="http://schemas.microsoft.com/office/drawing/2014/main" id="{3E6FF844-6B30-2077-319D-17CBFBA3EF9E}"/>
              </a:ext>
            </a:extLst>
          </p:cNvPr>
          <p:cNvSpPr>
            <a:spLocks noGrp="1"/>
          </p:cNvSpPr>
          <p:nvPr>
            <p:ph idx="1"/>
          </p:nvPr>
        </p:nvSpPr>
        <p:spPr/>
        <p:txBody>
          <a:bodyPr/>
          <a:lstStyle/>
          <a:p>
            <a:r>
              <a:rPr lang="en-GB" dirty="0"/>
              <a:t>Give an example of a normative age-graded and a normative history-graded event that influenced your life.</a:t>
            </a:r>
          </a:p>
          <a:p>
            <a:r>
              <a:rPr lang="en-GB" dirty="0"/>
              <a:t>Have you or your family experienced any nonnormative life events? </a:t>
            </a:r>
          </a:p>
        </p:txBody>
      </p:sp>
    </p:spTree>
    <p:extLst>
      <p:ext uri="{BB962C8B-B14F-4D97-AF65-F5344CB8AC3E}">
        <p14:creationId xmlns:p14="http://schemas.microsoft.com/office/powerpoint/2010/main" val="75346832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5DDC-3A42-E6F0-E6DC-7918B321FB40}"/>
              </a:ext>
            </a:extLst>
          </p:cNvPr>
          <p:cNvSpPr>
            <a:spLocks noGrp="1"/>
          </p:cNvSpPr>
          <p:nvPr>
            <p:ph type="title"/>
          </p:nvPr>
        </p:nvSpPr>
        <p:spPr/>
        <p:txBody>
          <a:bodyPr/>
          <a:lstStyle/>
          <a:p>
            <a:r>
              <a:rPr lang="en-GB"/>
              <a:t>Culture and Ethnicity</a:t>
            </a:r>
          </a:p>
        </p:txBody>
      </p:sp>
      <p:sp>
        <p:nvSpPr>
          <p:cNvPr id="3" name="Content Placeholder 2">
            <a:extLst>
              <a:ext uri="{FF2B5EF4-FFF2-40B4-BE49-F238E27FC236}">
                <a16:creationId xmlns:a16="http://schemas.microsoft.com/office/drawing/2014/main" id="{EA1AA47F-5F2D-A5F2-46A2-3098BD10FEDF}"/>
              </a:ext>
            </a:extLst>
          </p:cNvPr>
          <p:cNvSpPr>
            <a:spLocks noGrp="1"/>
          </p:cNvSpPr>
          <p:nvPr>
            <p:ph idx="1"/>
          </p:nvPr>
        </p:nvSpPr>
        <p:spPr/>
        <p:txBody>
          <a:bodyPr>
            <a:normAutofit/>
          </a:bodyPr>
          <a:lstStyle/>
          <a:p>
            <a:r>
              <a:rPr lang="en-GB" sz="2800">
                <a:effectLst/>
                <a:latin typeface="AGaramondPro"/>
              </a:rPr>
              <a:t>Culture and ethnicity jointly provide status, social settings, living conditions, and personal experiences for people of all ages.</a:t>
            </a:r>
            <a:endParaRPr lang="en-GB"/>
          </a:p>
          <a:p>
            <a:r>
              <a:rPr lang="en-GB"/>
              <a:t>They influence and are influenced by biological, psychological, and life-cycle developmental forces. </a:t>
            </a:r>
          </a:p>
          <a:p>
            <a:r>
              <a:rPr lang="en-GB" b="1">
                <a:solidFill>
                  <a:schemeClr val="accent1">
                    <a:lumMod val="50000"/>
                  </a:schemeClr>
                </a:solidFill>
              </a:rPr>
              <a:t>Culture</a:t>
            </a:r>
            <a:r>
              <a:rPr lang="en-GB">
                <a:solidFill>
                  <a:schemeClr val="accent1">
                    <a:lumMod val="50000"/>
                  </a:schemeClr>
                </a:solidFill>
              </a:rPr>
              <a:t>: </a:t>
            </a:r>
            <a:r>
              <a:rPr lang="en-GB"/>
              <a:t>shared basic value orientations, norms, beliefs, and customary habits and ways of living. </a:t>
            </a:r>
          </a:p>
          <a:p>
            <a:r>
              <a:rPr lang="en-GB" b="1">
                <a:solidFill>
                  <a:schemeClr val="accent1">
                    <a:lumMod val="50000"/>
                  </a:schemeClr>
                </a:solidFill>
              </a:rPr>
              <a:t>Ethnicity</a:t>
            </a:r>
            <a:r>
              <a:rPr lang="en-GB">
                <a:solidFill>
                  <a:schemeClr val="accent1">
                    <a:lumMod val="50000"/>
                  </a:schemeClr>
                </a:solidFill>
              </a:rPr>
              <a:t>: </a:t>
            </a:r>
            <a:r>
              <a:rPr lang="en-GB"/>
              <a:t>an individual and collective sense of identity, based on historical and cultural group membership and related </a:t>
            </a:r>
            <a:r>
              <a:rPr lang="en-GB" err="1"/>
              <a:t>behaviors</a:t>
            </a:r>
            <a:r>
              <a:rPr lang="en-GB"/>
              <a:t> and beliefs.</a:t>
            </a:r>
          </a:p>
          <a:p>
            <a:r>
              <a:rPr lang="en-GB"/>
              <a:t>Both culture and ethnicity are </a:t>
            </a:r>
            <a:r>
              <a:rPr lang="en-GB" sz="2800">
                <a:effectLst/>
                <a:latin typeface="AGaramondPro"/>
              </a:rPr>
              <a:t>extremely important for </a:t>
            </a:r>
            <a:r>
              <a:rPr lang="en-GB" sz="2800" err="1">
                <a:effectLst/>
                <a:latin typeface="AGaramondPro"/>
              </a:rPr>
              <a:t>geropsychologists</a:t>
            </a:r>
            <a:r>
              <a:rPr lang="en-GB" sz="2800">
                <a:effectLst/>
                <a:latin typeface="AGaramondPro"/>
              </a:rPr>
              <a:t> </a:t>
            </a:r>
            <a:r>
              <a:rPr lang="en-GB"/>
              <a:t>since they affect how people experience old age.</a:t>
            </a:r>
          </a:p>
          <a:p>
            <a:pPr lvl="0"/>
            <a:endParaRPr lang="en-GB"/>
          </a:p>
          <a:p>
            <a:endParaRPr lang="en-GB"/>
          </a:p>
          <a:p>
            <a:endParaRPr lang="en-GB"/>
          </a:p>
          <a:p>
            <a:endParaRPr lang="en-GB"/>
          </a:p>
        </p:txBody>
      </p:sp>
    </p:spTree>
    <p:extLst>
      <p:ext uri="{BB962C8B-B14F-4D97-AF65-F5344CB8AC3E}">
        <p14:creationId xmlns:p14="http://schemas.microsoft.com/office/powerpoint/2010/main" val="175158723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0294-672D-9BEE-94CD-97F2FAD6F7A6}"/>
              </a:ext>
            </a:extLst>
          </p:cNvPr>
          <p:cNvSpPr>
            <a:spLocks noGrp="1"/>
          </p:cNvSpPr>
          <p:nvPr>
            <p:ph type="title"/>
          </p:nvPr>
        </p:nvSpPr>
        <p:spPr/>
        <p:txBody>
          <a:bodyPr/>
          <a:lstStyle/>
          <a:p>
            <a:r>
              <a:rPr lang="en-GB"/>
              <a:t>Case Study: The !Kung Tribe</a:t>
            </a:r>
          </a:p>
        </p:txBody>
      </p:sp>
      <p:sp>
        <p:nvSpPr>
          <p:cNvPr id="3" name="Content Placeholder 2">
            <a:extLst>
              <a:ext uri="{FF2B5EF4-FFF2-40B4-BE49-F238E27FC236}">
                <a16:creationId xmlns:a16="http://schemas.microsoft.com/office/drawing/2014/main" id="{F0844024-44B0-19B7-8405-2D72EF4377C4}"/>
              </a:ext>
            </a:extLst>
          </p:cNvPr>
          <p:cNvSpPr>
            <a:spLocks noGrp="1"/>
          </p:cNvSpPr>
          <p:nvPr>
            <p:ph idx="1"/>
          </p:nvPr>
        </p:nvSpPr>
        <p:spPr/>
        <p:txBody>
          <a:bodyPr>
            <a:normAutofit fontScale="92500"/>
          </a:bodyPr>
          <a:lstStyle/>
          <a:p>
            <a:r>
              <a:rPr lang="en-GB"/>
              <a:t>Consider the !Kung tribe, who live in the Kalahari Desert in southwest Africa.</a:t>
            </a:r>
          </a:p>
          <a:p>
            <a:r>
              <a:rPr lang="en-GB"/>
              <a:t>If you were to ask an older !Kung “How old are you?” you would quickly learn that the question has no meaning. </a:t>
            </a:r>
          </a:p>
          <a:p>
            <a:r>
              <a:rPr lang="en-GB"/>
              <a:t>!Kung also do not keep track of the number of years they have been alive, the number of children they have, or how often they move. </a:t>
            </a:r>
          </a:p>
          <a:p>
            <a:r>
              <a:rPr lang="en-GB"/>
              <a:t>!Kung mothers can describe in detail each of their children’s births, but they leave it to others to figure out how many children this adds up to. </a:t>
            </a:r>
          </a:p>
          <a:p>
            <a:r>
              <a:rPr lang="en-GB"/>
              <a:t>To the !Kung, age per se is unimportant; when asked to describe people who are “younger” or “older,” they give the names of specific people. </a:t>
            </a:r>
          </a:p>
          <a:p>
            <a:r>
              <a:rPr lang="en-GB"/>
              <a:t>Social roles among the !Kung also do not differ by age; e.g., women in their 20s and 60s all tend gardens, draw water from wells, and take care of children. </a:t>
            </a:r>
          </a:p>
          <a:p>
            <a:endParaRPr lang="en-GB"/>
          </a:p>
        </p:txBody>
      </p:sp>
    </p:spTree>
    <p:extLst>
      <p:ext uri="{BB962C8B-B14F-4D97-AF65-F5344CB8AC3E}">
        <p14:creationId xmlns:p14="http://schemas.microsoft.com/office/powerpoint/2010/main" val="30623735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E14478-FE08-4495-7E4E-E822ED4EAC83}"/>
              </a:ext>
            </a:extLst>
          </p:cNvPr>
          <p:cNvSpPr>
            <a:spLocks noGrp="1"/>
          </p:cNvSpPr>
          <p:nvPr>
            <p:ph idx="1"/>
          </p:nvPr>
        </p:nvSpPr>
        <p:spPr/>
        <p:txBody>
          <a:bodyPr/>
          <a:lstStyle/>
          <a:p>
            <a:r>
              <a:rPr lang="en-GB" dirty="0"/>
              <a:t>Does the !Kung tribe experience development and age in a similar way as Sri Lankans?</a:t>
            </a:r>
          </a:p>
          <a:p>
            <a:pPr lvl="0"/>
            <a:r>
              <a:rPr lang="en-GB" dirty="0"/>
              <a:t>Members of the !Kung tribe experience development in ways very different from the ways most Sri Lankans do. </a:t>
            </a:r>
          </a:p>
          <a:p>
            <a:pPr lvl="0"/>
            <a:r>
              <a:rPr lang="en-GB" dirty="0"/>
              <a:t>Adult development and ageing must be understood within the </a:t>
            </a:r>
            <a:r>
              <a:rPr lang="en-GB" b="1" dirty="0">
                <a:solidFill>
                  <a:schemeClr val="accent1">
                    <a:lumMod val="50000"/>
                  </a:schemeClr>
                </a:solidFill>
              </a:rPr>
              <a:t>contexts</a:t>
            </a:r>
            <a:r>
              <a:rPr lang="en-GB" dirty="0"/>
              <a:t> in which they occur. </a:t>
            </a:r>
          </a:p>
          <a:p>
            <a:pPr lvl="0"/>
            <a:r>
              <a:rPr lang="en-GB" dirty="0"/>
              <a:t>In some cases, this means that contexts are sufficiently similar that general trends can be identified. </a:t>
            </a:r>
          </a:p>
          <a:p>
            <a:pPr lvl="0"/>
            <a:r>
              <a:rPr lang="en-GB" dirty="0"/>
              <a:t>In others, such as the !Kung and other societies, these differences prevent many general statements. </a:t>
            </a:r>
          </a:p>
        </p:txBody>
      </p:sp>
    </p:spTree>
    <p:extLst>
      <p:ext uri="{BB962C8B-B14F-4D97-AF65-F5344CB8AC3E}">
        <p14:creationId xmlns:p14="http://schemas.microsoft.com/office/powerpoint/2010/main" val="286552893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BEF8-BDC7-A2D5-108C-9681473375D7}"/>
              </a:ext>
            </a:extLst>
          </p:cNvPr>
          <p:cNvSpPr>
            <a:spLocks noGrp="1"/>
          </p:cNvSpPr>
          <p:nvPr>
            <p:ph type="title"/>
          </p:nvPr>
        </p:nvSpPr>
        <p:spPr/>
        <p:txBody>
          <a:bodyPr/>
          <a:lstStyle/>
          <a:p>
            <a:r>
              <a:rPr lang="en-GB"/>
              <a:t>Ageism and Stereotypes</a:t>
            </a:r>
            <a:r>
              <a:rPr lang="en-CY"/>
              <a:t> </a:t>
            </a:r>
            <a:endParaRPr lang="en-GB"/>
          </a:p>
        </p:txBody>
      </p:sp>
      <p:sp>
        <p:nvSpPr>
          <p:cNvPr id="3" name="Content Placeholder 2">
            <a:extLst>
              <a:ext uri="{FF2B5EF4-FFF2-40B4-BE49-F238E27FC236}">
                <a16:creationId xmlns:a16="http://schemas.microsoft.com/office/drawing/2014/main" id="{82DC367D-E4AD-DDDC-25B9-F84E3F796C55}"/>
              </a:ext>
            </a:extLst>
          </p:cNvPr>
          <p:cNvSpPr>
            <a:spLocks noGrp="1"/>
          </p:cNvSpPr>
          <p:nvPr>
            <p:ph idx="1"/>
          </p:nvPr>
        </p:nvSpPr>
        <p:spPr/>
        <p:txBody>
          <a:bodyPr/>
          <a:lstStyle/>
          <a:p>
            <a:r>
              <a:rPr lang="en-GB" b="1" dirty="0"/>
              <a:t>Ageism</a:t>
            </a:r>
            <a:r>
              <a:rPr lang="en-GB" dirty="0"/>
              <a:t>: stereotypes, prejudice, and discrimination against individuals based on their age. </a:t>
            </a:r>
          </a:p>
          <a:p>
            <a:r>
              <a:rPr lang="en-GB" dirty="0"/>
              <a:t>Negative attitudes, beliefs, and behaviours that devalue and marginalise older people solely based on their age, leading to unfair treatment and limited opportunities. </a:t>
            </a:r>
          </a:p>
          <a:p>
            <a:r>
              <a:rPr lang="en-GB" dirty="0"/>
              <a:t>Ageism can manifest in various ways, including in social interactions, employment practices, healthcare settings, and media representations.</a:t>
            </a:r>
            <a:endParaRPr lang="en-CY" dirty="0"/>
          </a:p>
          <a:p>
            <a:endParaRPr lang="en-GB" dirty="0"/>
          </a:p>
        </p:txBody>
      </p:sp>
    </p:spTree>
    <p:extLst>
      <p:ext uri="{BB962C8B-B14F-4D97-AF65-F5344CB8AC3E}">
        <p14:creationId xmlns:p14="http://schemas.microsoft.com/office/powerpoint/2010/main" val="270785776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DC92-E315-F91F-E82E-F435FF5702AB}"/>
              </a:ext>
            </a:extLst>
          </p:cNvPr>
          <p:cNvSpPr>
            <a:spLocks noGrp="1"/>
          </p:cNvSpPr>
          <p:nvPr>
            <p:ph type="title"/>
          </p:nvPr>
        </p:nvSpPr>
        <p:spPr/>
        <p:txBody>
          <a:bodyPr/>
          <a:lstStyle/>
          <a:p>
            <a:r>
              <a:rPr lang="en-GB" dirty="0"/>
              <a:t>The Meaning of Age</a:t>
            </a:r>
          </a:p>
        </p:txBody>
      </p:sp>
      <p:sp>
        <p:nvSpPr>
          <p:cNvPr id="3" name="Content Placeholder 2">
            <a:extLst>
              <a:ext uri="{FF2B5EF4-FFF2-40B4-BE49-F238E27FC236}">
                <a16:creationId xmlns:a16="http://schemas.microsoft.com/office/drawing/2014/main" id="{EB31A62E-5AC0-8264-1D12-8E018FE6C752}"/>
              </a:ext>
            </a:extLst>
          </p:cNvPr>
          <p:cNvSpPr>
            <a:spLocks noGrp="1"/>
          </p:cNvSpPr>
          <p:nvPr>
            <p:ph idx="1"/>
          </p:nvPr>
        </p:nvSpPr>
        <p:spPr/>
        <p:txBody>
          <a:bodyPr>
            <a:normAutofit fontScale="92500" lnSpcReduction="10000"/>
          </a:bodyPr>
          <a:lstStyle/>
          <a:p>
            <a:r>
              <a:rPr lang="en-GB" sz="3200" dirty="0"/>
              <a:t>How old are you?</a:t>
            </a:r>
          </a:p>
          <a:p>
            <a:r>
              <a:rPr lang="en-GB" sz="3200" dirty="0"/>
              <a:t>Variability among people.</a:t>
            </a:r>
          </a:p>
          <a:p>
            <a:r>
              <a:rPr lang="en-GB" sz="3200" dirty="0"/>
              <a:t>Several types of age have been identified:</a:t>
            </a:r>
          </a:p>
          <a:p>
            <a:pPr lvl="1"/>
            <a:r>
              <a:rPr lang="en-GB" sz="2700" b="1" dirty="0">
                <a:solidFill>
                  <a:schemeClr val="accent1">
                    <a:lumMod val="50000"/>
                  </a:schemeClr>
                </a:solidFill>
              </a:rPr>
              <a:t>Chronological Age</a:t>
            </a:r>
            <a:r>
              <a:rPr lang="en-GB" sz="2700" dirty="0">
                <a:solidFill>
                  <a:schemeClr val="accent1">
                    <a:lumMod val="50000"/>
                  </a:schemeClr>
                </a:solidFill>
              </a:rPr>
              <a:t>: </a:t>
            </a:r>
            <a:r>
              <a:rPr lang="en-GB" sz="2700" dirty="0"/>
              <a:t>the number of years that have passed since your birth.</a:t>
            </a:r>
          </a:p>
          <a:p>
            <a:pPr lvl="1"/>
            <a:r>
              <a:rPr lang="en-GB" sz="2700" b="1" dirty="0">
                <a:solidFill>
                  <a:schemeClr val="accent1">
                    <a:lumMod val="50000"/>
                  </a:schemeClr>
                </a:solidFill>
                <a:effectLst/>
              </a:rPr>
              <a:t>Perceived Age</a:t>
            </a:r>
            <a:r>
              <a:rPr lang="en-GB" sz="2700" dirty="0">
                <a:solidFill>
                  <a:schemeClr val="accent1">
                    <a:lumMod val="50000"/>
                  </a:schemeClr>
                </a:solidFill>
                <a:effectLst/>
              </a:rPr>
              <a:t>: </a:t>
            </a:r>
            <a:r>
              <a:rPr lang="en-GB" sz="2700" dirty="0">
                <a:effectLst/>
              </a:rPr>
              <a:t>refers to the age you think of yourself as. </a:t>
            </a:r>
            <a:endParaRPr lang="en-GB" sz="2700" dirty="0"/>
          </a:p>
          <a:p>
            <a:pPr lvl="1"/>
            <a:r>
              <a:rPr lang="en-GB" sz="2700" b="1" dirty="0">
                <a:solidFill>
                  <a:schemeClr val="accent1">
                    <a:lumMod val="50000"/>
                  </a:schemeClr>
                </a:solidFill>
              </a:rPr>
              <a:t>Biological Age</a:t>
            </a:r>
            <a:r>
              <a:rPr lang="en-GB" sz="2700" dirty="0">
                <a:solidFill>
                  <a:schemeClr val="accent1">
                    <a:lumMod val="50000"/>
                  </a:schemeClr>
                </a:solidFill>
              </a:rPr>
              <a:t>: </a:t>
            </a:r>
            <a:r>
              <a:rPr lang="en-GB" sz="2700" dirty="0"/>
              <a:t>an adult’s physical condition compared with others (e.g., cardiovascular system). </a:t>
            </a:r>
          </a:p>
          <a:p>
            <a:pPr lvl="1"/>
            <a:r>
              <a:rPr lang="en-GB" sz="2700" b="1" dirty="0">
                <a:solidFill>
                  <a:schemeClr val="accent1">
                    <a:lumMod val="50000"/>
                  </a:schemeClr>
                </a:solidFill>
              </a:rPr>
              <a:t>Psychological Age</a:t>
            </a:r>
            <a:r>
              <a:rPr lang="en-GB" sz="2700" dirty="0">
                <a:solidFill>
                  <a:schemeClr val="accent1">
                    <a:lumMod val="50000"/>
                  </a:schemeClr>
                </a:solidFill>
              </a:rPr>
              <a:t>: </a:t>
            </a:r>
            <a:r>
              <a:rPr lang="en-GB" sz="2700" dirty="0"/>
              <a:t>an adult’s ability to deal effectively with the environment compared to others. </a:t>
            </a:r>
          </a:p>
          <a:p>
            <a:pPr lvl="1"/>
            <a:r>
              <a:rPr lang="en-GB" sz="2700" b="1" dirty="0">
                <a:solidFill>
                  <a:schemeClr val="accent1">
                    <a:lumMod val="50000"/>
                  </a:schemeClr>
                </a:solidFill>
              </a:rPr>
              <a:t>Social Age</a:t>
            </a:r>
            <a:r>
              <a:rPr lang="en-GB" sz="2700" dirty="0">
                <a:solidFill>
                  <a:schemeClr val="accent1">
                    <a:lumMod val="50000"/>
                  </a:schemeClr>
                </a:solidFill>
              </a:rPr>
              <a:t>: </a:t>
            </a:r>
            <a:r>
              <a:rPr lang="en-GB" sz="2700" dirty="0"/>
              <a:t>the </a:t>
            </a:r>
            <a:r>
              <a:rPr lang="en-GB" sz="2700" dirty="0">
                <a:effectLst/>
              </a:rPr>
              <a:t>specific set of roles individuals adopt in relation to other members of the society and culture to which they belong. </a:t>
            </a:r>
          </a:p>
          <a:p>
            <a:pPr lvl="1"/>
            <a:r>
              <a:rPr lang="en-GB" sz="2700" b="1" dirty="0">
                <a:solidFill>
                  <a:schemeClr val="accent1">
                    <a:lumMod val="50000"/>
                  </a:schemeClr>
                </a:solidFill>
              </a:rPr>
              <a:t>Functional Age</a:t>
            </a:r>
            <a:r>
              <a:rPr lang="en-GB" sz="2700" dirty="0">
                <a:solidFill>
                  <a:schemeClr val="accent1">
                    <a:lumMod val="50000"/>
                  </a:schemeClr>
                </a:solidFill>
              </a:rPr>
              <a:t>: </a:t>
            </a:r>
            <a:r>
              <a:rPr lang="en-GB" sz="2700" dirty="0"/>
              <a:t>a person’s physical and psychological well-being.</a:t>
            </a:r>
          </a:p>
          <a:p>
            <a:pPr lvl="1"/>
            <a:endParaRPr lang="en-GB" dirty="0"/>
          </a:p>
          <a:p>
            <a:endParaRPr lang="en-GB" dirty="0"/>
          </a:p>
          <a:p>
            <a:endParaRPr lang="en-GB" dirty="0"/>
          </a:p>
        </p:txBody>
      </p:sp>
    </p:spTree>
    <p:extLst>
      <p:ext uri="{BB962C8B-B14F-4D97-AF65-F5344CB8AC3E}">
        <p14:creationId xmlns:p14="http://schemas.microsoft.com/office/powerpoint/2010/main" val="205220370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9F69-1D2A-C50D-1442-A619394B084A}"/>
              </a:ext>
            </a:extLst>
          </p:cNvPr>
          <p:cNvSpPr>
            <a:spLocks noGrp="1"/>
          </p:cNvSpPr>
          <p:nvPr>
            <p:ph type="title"/>
          </p:nvPr>
        </p:nvSpPr>
        <p:spPr/>
        <p:txBody>
          <a:bodyPr/>
          <a:lstStyle/>
          <a:p>
            <a:r>
              <a:rPr lang="en-GB" dirty="0"/>
              <a:t>Impact of Ageism</a:t>
            </a:r>
          </a:p>
        </p:txBody>
      </p:sp>
      <p:sp>
        <p:nvSpPr>
          <p:cNvPr id="3" name="Content Placeholder 2">
            <a:extLst>
              <a:ext uri="{FF2B5EF4-FFF2-40B4-BE49-F238E27FC236}">
                <a16:creationId xmlns:a16="http://schemas.microsoft.com/office/drawing/2014/main" id="{7EBC4274-9B7E-0A53-1F0A-B08C41302AFD}"/>
              </a:ext>
            </a:extLst>
          </p:cNvPr>
          <p:cNvSpPr>
            <a:spLocks noGrp="1"/>
          </p:cNvSpPr>
          <p:nvPr>
            <p:ph idx="1"/>
          </p:nvPr>
        </p:nvSpPr>
        <p:spPr/>
        <p:txBody>
          <a:bodyPr/>
          <a:lstStyle/>
          <a:p>
            <a:r>
              <a:rPr lang="en-GB" dirty="0"/>
              <a:t>Psychological Effects</a:t>
            </a:r>
            <a:endParaRPr lang="en-CY" dirty="0"/>
          </a:p>
          <a:p>
            <a:r>
              <a:rPr lang="en-GB" dirty="0"/>
              <a:t>Social Exclusion</a:t>
            </a:r>
          </a:p>
          <a:p>
            <a:r>
              <a:rPr lang="en-GB" dirty="0"/>
              <a:t>Healthcare Disparities</a:t>
            </a:r>
          </a:p>
          <a:p>
            <a:r>
              <a:rPr lang="en-GB" dirty="0"/>
              <a:t>Employment Discrimination</a:t>
            </a:r>
          </a:p>
          <a:p>
            <a:r>
              <a:rPr lang="en-GB" dirty="0"/>
              <a:t>Economic Insecurity</a:t>
            </a:r>
          </a:p>
          <a:p>
            <a:r>
              <a:rPr lang="en-GB" dirty="0"/>
              <a:t>Self-Fulfilling Prophecy: Ageism can create a self-fulfilling prophecy, as older adults internalise negative age-related stereotypes and beliefs. </a:t>
            </a:r>
          </a:p>
        </p:txBody>
      </p:sp>
    </p:spTree>
    <p:extLst>
      <p:ext uri="{BB962C8B-B14F-4D97-AF65-F5344CB8AC3E}">
        <p14:creationId xmlns:p14="http://schemas.microsoft.com/office/powerpoint/2010/main" val="89544269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C6FE09-CD14-5434-E63E-3818A6FF5121}"/>
              </a:ext>
            </a:extLst>
          </p:cNvPr>
          <p:cNvSpPr>
            <a:spLocks noGrp="1"/>
          </p:cNvSpPr>
          <p:nvPr>
            <p:ph type="title"/>
          </p:nvPr>
        </p:nvSpPr>
        <p:spPr/>
        <p:txBody>
          <a:bodyPr/>
          <a:lstStyle/>
          <a:p>
            <a:r>
              <a:rPr lang="en-GB" dirty="0"/>
              <a:t>Addressing Ageism</a:t>
            </a:r>
          </a:p>
        </p:txBody>
      </p:sp>
      <p:sp>
        <p:nvSpPr>
          <p:cNvPr id="3" name="Content Placeholder 2">
            <a:extLst>
              <a:ext uri="{FF2B5EF4-FFF2-40B4-BE49-F238E27FC236}">
                <a16:creationId xmlns:a16="http://schemas.microsoft.com/office/drawing/2014/main" id="{A3AAF55E-3787-3056-5F52-C0091613BB22}"/>
              </a:ext>
            </a:extLst>
          </p:cNvPr>
          <p:cNvSpPr>
            <a:spLocks noGrp="1"/>
          </p:cNvSpPr>
          <p:nvPr>
            <p:ph idx="1"/>
          </p:nvPr>
        </p:nvSpPr>
        <p:spPr/>
        <p:txBody>
          <a:bodyPr/>
          <a:lstStyle/>
          <a:p>
            <a:r>
              <a:rPr lang="en-GB" dirty="0"/>
              <a:t>Raise</a:t>
            </a:r>
            <a:r>
              <a:rPr lang="el-GR" dirty="0"/>
              <a:t> </a:t>
            </a:r>
            <a:r>
              <a:rPr lang="en-GB" dirty="0"/>
              <a:t>awareness.</a:t>
            </a:r>
            <a:endParaRPr lang="el-GR" dirty="0"/>
          </a:p>
          <a:p>
            <a:r>
              <a:rPr lang="en-GB" dirty="0"/>
              <a:t>Challenge</a:t>
            </a:r>
            <a:r>
              <a:rPr lang="en-US" dirty="0"/>
              <a:t> </a:t>
            </a:r>
            <a:r>
              <a:rPr lang="en-GB" dirty="0"/>
              <a:t>stereotypes.</a:t>
            </a:r>
          </a:p>
          <a:p>
            <a:r>
              <a:rPr lang="en-GB" dirty="0"/>
              <a:t>Promote positive attitudes towards ageing. </a:t>
            </a:r>
          </a:p>
          <a:p>
            <a:r>
              <a:rPr lang="en-GB" dirty="0"/>
              <a:t>Create inclusive environments.</a:t>
            </a:r>
          </a:p>
        </p:txBody>
      </p:sp>
    </p:spTree>
    <p:extLst>
      <p:ext uri="{BB962C8B-B14F-4D97-AF65-F5344CB8AC3E}">
        <p14:creationId xmlns:p14="http://schemas.microsoft.com/office/powerpoint/2010/main" val="126794008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625BF-70B3-EA06-CD65-22D8089B3A5F}"/>
              </a:ext>
            </a:extLst>
          </p:cNvPr>
          <p:cNvSpPr>
            <a:spLocks noGrp="1"/>
          </p:cNvSpPr>
          <p:nvPr>
            <p:ph type="title"/>
          </p:nvPr>
        </p:nvSpPr>
        <p:spPr/>
        <p:txBody>
          <a:bodyPr/>
          <a:lstStyle/>
          <a:p>
            <a:r>
              <a:rPr lang="en-GB"/>
              <a:t>Core Issues in Development: Nature-Nurture </a:t>
            </a:r>
          </a:p>
        </p:txBody>
      </p:sp>
      <p:sp>
        <p:nvSpPr>
          <p:cNvPr id="3" name="Content Placeholder 2">
            <a:extLst>
              <a:ext uri="{FF2B5EF4-FFF2-40B4-BE49-F238E27FC236}">
                <a16:creationId xmlns:a16="http://schemas.microsoft.com/office/drawing/2014/main" id="{C9417E6B-9A6C-BBF8-73E3-A3E07692D9A0}"/>
              </a:ext>
            </a:extLst>
          </p:cNvPr>
          <p:cNvSpPr>
            <a:spLocks noGrp="1"/>
          </p:cNvSpPr>
          <p:nvPr>
            <p:ph idx="1"/>
          </p:nvPr>
        </p:nvSpPr>
        <p:spPr/>
        <p:txBody>
          <a:bodyPr>
            <a:normAutofit fontScale="92500" lnSpcReduction="20000"/>
          </a:bodyPr>
          <a:lstStyle/>
          <a:p>
            <a:r>
              <a:rPr lang="en-GB" sz="2900" dirty="0"/>
              <a:t>Think for a minute about a particular characteristic that you and several people in your family have (e.g., intelligence, good looks, or a friendly personality). </a:t>
            </a:r>
          </a:p>
          <a:p>
            <a:r>
              <a:rPr lang="en-GB" sz="2900" dirty="0"/>
              <a:t>Then answer the following questions:</a:t>
            </a:r>
          </a:p>
          <a:p>
            <a:pPr lvl="1"/>
            <a:r>
              <a:rPr lang="en-GB" sz="2700" dirty="0"/>
              <a:t>Is this trait so prevalent because you inherited it from your parents? Or is it because of where and how you and your parents were raised? </a:t>
            </a:r>
          </a:p>
          <a:p>
            <a:r>
              <a:rPr lang="en-GB" sz="2900" b="1" dirty="0">
                <a:solidFill>
                  <a:schemeClr val="accent1">
                    <a:lumMod val="50000"/>
                  </a:schemeClr>
                </a:solidFill>
              </a:rPr>
              <a:t>Nature-Nurture Issue</a:t>
            </a:r>
            <a:r>
              <a:rPr lang="en-GB" sz="2900" dirty="0"/>
              <a:t>: the degree to which genetic influences (nature) and environmental influences (nurture) determine the kind of person you are.</a:t>
            </a:r>
          </a:p>
          <a:p>
            <a:r>
              <a:rPr lang="en-GB" sz="2900" dirty="0"/>
              <a:t>No features of life-span development are due exclusively to either heredity or environment. </a:t>
            </a:r>
          </a:p>
          <a:p>
            <a:r>
              <a:rPr lang="en-GB" sz="2900" dirty="0"/>
              <a:t>Nature and nurture are mutually interactive influences that affect our development. </a:t>
            </a:r>
          </a:p>
          <a:p>
            <a:pPr marL="0" indent="0">
              <a:buNone/>
            </a:pPr>
            <a:endParaRPr lang="en-GB" dirty="0"/>
          </a:p>
        </p:txBody>
      </p:sp>
    </p:spTree>
    <p:extLst>
      <p:ext uri="{BB962C8B-B14F-4D97-AF65-F5344CB8AC3E}">
        <p14:creationId xmlns:p14="http://schemas.microsoft.com/office/powerpoint/2010/main" val="207170256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306B-F5CA-C076-11C3-9DA81C04506F}"/>
              </a:ext>
            </a:extLst>
          </p:cNvPr>
          <p:cNvSpPr>
            <a:spLocks noGrp="1"/>
          </p:cNvSpPr>
          <p:nvPr>
            <p:ph type="title"/>
          </p:nvPr>
        </p:nvSpPr>
        <p:spPr/>
        <p:txBody>
          <a:bodyPr/>
          <a:lstStyle/>
          <a:p>
            <a:r>
              <a:rPr lang="en-GB"/>
              <a:t>Core Issues in Development: Stability-Change</a:t>
            </a:r>
          </a:p>
        </p:txBody>
      </p:sp>
      <p:sp>
        <p:nvSpPr>
          <p:cNvPr id="3" name="Content Placeholder 2">
            <a:extLst>
              <a:ext uri="{FF2B5EF4-FFF2-40B4-BE49-F238E27FC236}">
                <a16:creationId xmlns:a16="http://schemas.microsoft.com/office/drawing/2014/main" id="{531C3D88-F699-4BD6-8537-E577D67A6707}"/>
              </a:ext>
            </a:extLst>
          </p:cNvPr>
          <p:cNvSpPr>
            <a:spLocks noGrp="1"/>
          </p:cNvSpPr>
          <p:nvPr>
            <p:ph idx="1"/>
          </p:nvPr>
        </p:nvSpPr>
        <p:spPr/>
        <p:txBody>
          <a:bodyPr/>
          <a:lstStyle/>
          <a:p>
            <a:r>
              <a:rPr lang="en-GB" b="1" dirty="0">
                <a:solidFill>
                  <a:schemeClr val="accent1">
                    <a:lumMod val="50000"/>
                  </a:schemeClr>
                </a:solidFill>
              </a:rPr>
              <a:t>Stability-change issue</a:t>
            </a:r>
            <a:r>
              <a:rPr lang="en-GB" dirty="0"/>
              <a:t>: concerns the degree to which people remain the same over time.</a:t>
            </a:r>
          </a:p>
          <a:p>
            <a:r>
              <a:rPr lang="en-GB" b="1" dirty="0">
                <a:solidFill>
                  <a:schemeClr val="accent1">
                    <a:lumMod val="50000"/>
                  </a:schemeClr>
                </a:solidFill>
              </a:rPr>
              <a:t>Stability:</a:t>
            </a:r>
            <a:r>
              <a:rPr lang="en-GB" dirty="0"/>
              <a:t> describes the important parts of ourselves that make up a consistent core.</a:t>
            </a:r>
          </a:p>
          <a:p>
            <a:pPr lvl="1"/>
            <a:r>
              <a:rPr lang="en-GB" dirty="0"/>
              <a:t>It is the constant set of attributes that makes each of us the individuals that we are throughout our lifetimes (your 40-year-old self will be similar to your 20-year-old self in some ways, as will your 60-year-old self). </a:t>
            </a:r>
          </a:p>
          <a:p>
            <a:r>
              <a:rPr lang="en-GB" b="1" dirty="0">
                <a:solidFill>
                  <a:schemeClr val="accent1">
                    <a:lumMod val="50000"/>
                  </a:schemeClr>
                </a:solidFill>
              </a:rPr>
              <a:t>Change: </a:t>
            </a:r>
            <a:r>
              <a:rPr lang="en-GB" dirty="0"/>
              <a:t>is what happens to us over time that makes us different from our younger (and older) selves. </a:t>
            </a:r>
          </a:p>
          <a:p>
            <a:r>
              <a:rPr lang="en-GB" dirty="0"/>
              <a:t>One way to view the journey of adulthood is to consider </a:t>
            </a:r>
            <a:r>
              <a:rPr lang="en-GB" b="1" dirty="0">
                <a:solidFill>
                  <a:schemeClr val="accent1">
                    <a:lumMod val="50000"/>
                  </a:schemeClr>
                </a:solidFill>
              </a:rPr>
              <a:t>both</a:t>
            </a:r>
            <a:r>
              <a:rPr lang="en-GB" dirty="0"/>
              <a:t> the stability and the change that define our lives.</a:t>
            </a:r>
          </a:p>
        </p:txBody>
      </p:sp>
    </p:spTree>
    <p:extLst>
      <p:ext uri="{BB962C8B-B14F-4D97-AF65-F5344CB8AC3E}">
        <p14:creationId xmlns:p14="http://schemas.microsoft.com/office/powerpoint/2010/main" val="319329870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A6B4-C9E7-7479-9737-0EF4B88AA605}"/>
              </a:ext>
            </a:extLst>
          </p:cNvPr>
          <p:cNvSpPr>
            <a:spLocks noGrp="1"/>
          </p:cNvSpPr>
          <p:nvPr>
            <p:ph type="title"/>
          </p:nvPr>
        </p:nvSpPr>
        <p:spPr/>
        <p:txBody>
          <a:bodyPr/>
          <a:lstStyle/>
          <a:p>
            <a:r>
              <a:rPr lang="en-GB"/>
              <a:t>Critical Thinking Questions</a:t>
            </a:r>
          </a:p>
        </p:txBody>
      </p:sp>
      <p:sp>
        <p:nvSpPr>
          <p:cNvPr id="3" name="Content Placeholder 2">
            <a:extLst>
              <a:ext uri="{FF2B5EF4-FFF2-40B4-BE49-F238E27FC236}">
                <a16:creationId xmlns:a16="http://schemas.microsoft.com/office/drawing/2014/main" id="{3E6FF844-6B30-2077-319D-17CBFBA3EF9E}"/>
              </a:ext>
            </a:extLst>
          </p:cNvPr>
          <p:cNvSpPr>
            <a:spLocks noGrp="1"/>
          </p:cNvSpPr>
          <p:nvPr>
            <p:ph idx="1"/>
          </p:nvPr>
        </p:nvSpPr>
        <p:spPr/>
        <p:txBody>
          <a:bodyPr/>
          <a:lstStyle/>
          <a:p>
            <a:r>
              <a:rPr lang="en-GB" dirty="0"/>
              <a:t>What are some of the stable themes of your life? </a:t>
            </a:r>
          </a:p>
          <a:p>
            <a:r>
              <a:rPr lang="en-GB" dirty="0"/>
              <a:t>How do you think these themes will be expressed 20 years from now? </a:t>
            </a:r>
          </a:p>
          <a:p>
            <a:endParaRPr lang="en-GB" dirty="0"/>
          </a:p>
        </p:txBody>
      </p:sp>
    </p:spTree>
    <p:extLst>
      <p:ext uri="{BB962C8B-B14F-4D97-AF65-F5344CB8AC3E}">
        <p14:creationId xmlns:p14="http://schemas.microsoft.com/office/powerpoint/2010/main" val="23448880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CC5A-4032-B7C9-DEDD-280D65EEE3B4}"/>
              </a:ext>
            </a:extLst>
          </p:cNvPr>
          <p:cNvSpPr>
            <a:spLocks noGrp="1"/>
          </p:cNvSpPr>
          <p:nvPr>
            <p:ph type="title"/>
          </p:nvPr>
        </p:nvSpPr>
        <p:spPr/>
        <p:txBody>
          <a:bodyPr>
            <a:normAutofit fontScale="90000"/>
          </a:bodyPr>
          <a:lstStyle/>
          <a:p>
            <a:r>
              <a:rPr lang="en-GB"/>
              <a:t>Core Issues in Development: Continuity-Discontinuity</a:t>
            </a:r>
          </a:p>
        </p:txBody>
      </p:sp>
      <p:sp>
        <p:nvSpPr>
          <p:cNvPr id="3" name="Content Placeholder 2">
            <a:extLst>
              <a:ext uri="{FF2B5EF4-FFF2-40B4-BE49-F238E27FC236}">
                <a16:creationId xmlns:a16="http://schemas.microsoft.com/office/drawing/2014/main" id="{06DA0EED-DFB3-118B-0A3A-C4DE3F223FAD}"/>
              </a:ext>
            </a:extLst>
          </p:cNvPr>
          <p:cNvSpPr>
            <a:spLocks noGrp="1"/>
          </p:cNvSpPr>
          <p:nvPr>
            <p:ph idx="1"/>
          </p:nvPr>
        </p:nvSpPr>
        <p:spPr/>
        <p:txBody>
          <a:bodyPr>
            <a:normAutofit/>
          </a:bodyPr>
          <a:lstStyle/>
          <a:p>
            <a:r>
              <a:rPr lang="en-GB"/>
              <a:t>The </a:t>
            </a:r>
            <a:r>
              <a:rPr lang="en-GB" b="1">
                <a:solidFill>
                  <a:schemeClr val="accent1">
                    <a:lumMod val="50000"/>
                  </a:schemeClr>
                </a:solidFill>
              </a:rPr>
              <a:t>Continuity–Discontinuity Controversy: </a:t>
            </a:r>
            <a:r>
              <a:rPr lang="en-GB"/>
              <a:t>whether a particular developmental phenomenon represents a smooth progression over time (continuity) or a series of abrupt shifts (discontinuity). </a:t>
            </a:r>
          </a:p>
          <a:p>
            <a:r>
              <a:rPr lang="en-GB"/>
              <a:t>Continuity approaches usually focus on the </a:t>
            </a:r>
            <a:r>
              <a:rPr lang="en-GB" i="1"/>
              <a:t>amount</a:t>
            </a:r>
            <a:r>
              <a:rPr lang="en-GB"/>
              <a:t> of a characteristic a person has, whereas discontinuity approaches usually focus on the </a:t>
            </a:r>
            <a:r>
              <a:rPr lang="en-GB" i="1"/>
              <a:t>kinds</a:t>
            </a:r>
            <a:r>
              <a:rPr lang="en-GB"/>
              <a:t> of characteristics a person has. </a:t>
            </a:r>
          </a:p>
          <a:p>
            <a:r>
              <a:rPr lang="en-GB">
                <a:effectLst/>
                <a:latin typeface="+mn-lt"/>
              </a:rPr>
              <a:t>E.g., of continuity is reaction time. As people grow older, the speed with which they can respond slows down. </a:t>
            </a:r>
          </a:p>
          <a:p>
            <a:r>
              <a:rPr lang="en-GB">
                <a:effectLst/>
                <a:latin typeface="+mn-lt"/>
              </a:rPr>
              <a:t>E.g., of discontinuity is how people approach problems which undergoes fundamental shifts from young adulthood through middle age. </a:t>
            </a:r>
            <a:endParaRPr lang="en-GB">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a:p>
            <a:endParaRPr lang="en-GB"/>
          </a:p>
        </p:txBody>
      </p:sp>
    </p:spTree>
    <p:extLst>
      <p:ext uri="{BB962C8B-B14F-4D97-AF65-F5344CB8AC3E}">
        <p14:creationId xmlns:p14="http://schemas.microsoft.com/office/powerpoint/2010/main" val="2867139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64DE-5A82-CC87-36DA-6B4E6DB7C7F4}"/>
              </a:ext>
            </a:extLst>
          </p:cNvPr>
          <p:cNvSpPr>
            <a:spLocks noGrp="1"/>
          </p:cNvSpPr>
          <p:nvPr>
            <p:ph type="title"/>
          </p:nvPr>
        </p:nvSpPr>
        <p:spPr/>
        <p:txBody>
          <a:bodyPr/>
          <a:lstStyle/>
          <a:p>
            <a:r>
              <a:rPr lang="en-GB" dirty="0"/>
              <a:t>Theories of Ageing – Why do we Age?</a:t>
            </a:r>
          </a:p>
        </p:txBody>
      </p:sp>
      <p:sp>
        <p:nvSpPr>
          <p:cNvPr id="3" name="Content Placeholder 2">
            <a:extLst>
              <a:ext uri="{FF2B5EF4-FFF2-40B4-BE49-F238E27FC236}">
                <a16:creationId xmlns:a16="http://schemas.microsoft.com/office/drawing/2014/main" id="{E72F05E4-B55B-FECD-ECC3-DE09F08B577F}"/>
              </a:ext>
            </a:extLst>
          </p:cNvPr>
          <p:cNvSpPr>
            <a:spLocks noGrp="1"/>
          </p:cNvSpPr>
          <p:nvPr>
            <p:ph idx="1"/>
          </p:nvPr>
        </p:nvSpPr>
        <p:spPr/>
        <p:txBody>
          <a:bodyPr/>
          <a:lstStyle/>
          <a:p>
            <a:r>
              <a:rPr lang="en-GB" dirty="0"/>
              <a:t>Why do we age?</a:t>
            </a:r>
          </a:p>
          <a:p>
            <a:r>
              <a:rPr lang="en-GB" dirty="0"/>
              <a:t>Some creatures (e.g., lobsters) do not age as humans do. </a:t>
            </a:r>
          </a:p>
          <a:p>
            <a:pPr lvl="1"/>
            <a:r>
              <a:rPr lang="en-GB" dirty="0"/>
              <a:t>As far as scientists can tell, lobsters never show measurable signs of ageing.</a:t>
            </a:r>
          </a:p>
          <a:p>
            <a:r>
              <a:rPr lang="en-GB" dirty="0"/>
              <a:t>Many theories, but none provide a complete explanation of all the normative changes humans experience.</a:t>
            </a:r>
          </a:p>
          <a:p>
            <a:r>
              <a:rPr lang="en-GB" dirty="0"/>
              <a:t>Each theory offers a unique lens through which to understand and explain the ageing process, highlighting different factors and mechanisms that contribute to the physical, psychological, and social aspects of ageing.</a:t>
            </a:r>
            <a:endParaRPr lang="en-CY" dirty="0"/>
          </a:p>
          <a:p>
            <a:endParaRPr lang="en-GB" dirty="0"/>
          </a:p>
          <a:p>
            <a:endParaRPr lang="en-GB" dirty="0"/>
          </a:p>
          <a:p>
            <a:pPr lvl="1"/>
            <a:endParaRPr lang="en-GB" dirty="0"/>
          </a:p>
          <a:p>
            <a:endParaRPr lang="en-GB" dirty="0"/>
          </a:p>
        </p:txBody>
      </p:sp>
    </p:spTree>
    <p:extLst>
      <p:ext uri="{BB962C8B-B14F-4D97-AF65-F5344CB8AC3E}">
        <p14:creationId xmlns:p14="http://schemas.microsoft.com/office/powerpoint/2010/main" val="274656972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C9D5-025B-7406-C113-B8D51AAB74B9}"/>
              </a:ext>
            </a:extLst>
          </p:cNvPr>
          <p:cNvSpPr>
            <a:spLocks noGrp="1"/>
          </p:cNvSpPr>
          <p:nvPr>
            <p:ph type="title"/>
          </p:nvPr>
        </p:nvSpPr>
        <p:spPr/>
        <p:txBody>
          <a:bodyPr/>
          <a:lstStyle/>
          <a:p>
            <a:r>
              <a:rPr lang="en-GB" dirty="0"/>
              <a:t>Programmed or Adaptive Ageing Theories</a:t>
            </a:r>
          </a:p>
        </p:txBody>
      </p:sp>
      <p:sp>
        <p:nvSpPr>
          <p:cNvPr id="3" name="Content Placeholder 2">
            <a:extLst>
              <a:ext uri="{FF2B5EF4-FFF2-40B4-BE49-F238E27FC236}">
                <a16:creationId xmlns:a16="http://schemas.microsoft.com/office/drawing/2014/main" id="{FA5D1018-71D0-BBCF-B7B4-518921C774BF}"/>
              </a:ext>
            </a:extLst>
          </p:cNvPr>
          <p:cNvSpPr>
            <a:spLocks noGrp="1"/>
          </p:cNvSpPr>
          <p:nvPr>
            <p:ph idx="1"/>
          </p:nvPr>
        </p:nvSpPr>
        <p:spPr/>
        <p:txBody>
          <a:bodyPr/>
          <a:lstStyle/>
          <a:p>
            <a:r>
              <a:rPr lang="en-GB" dirty="0"/>
              <a:t>They are based on the view that ageing is a physiologic function. </a:t>
            </a:r>
          </a:p>
          <a:p>
            <a:r>
              <a:rPr lang="en-GB" dirty="0"/>
              <a:t>They imply that ageing follows a biological timetable and that ageing is adaptive (i.e., favoured by natural selection) and programmed (i.e., genetically determined and modulated). </a:t>
            </a:r>
          </a:p>
          <a:p>
            <a:r>
              <a:rPr lang="en-GB" dirty="0"/>
              <a:t>These theories are opposed to the non-programmed or nonadaptive ageing theories.</a:t>
            </a:r>
          </a:p>
          <a:p>
            <a:pPr marL="0" indent="0">
              <a:buNone/>
            </a:pPr>
            <a:endParaRPr lang="en-GB" dirty="0"/>
          </a:p>
        </p:txBody>
      </p:sp>
    </p:spTree>
    <p:extLst>
      <p:ext uri="{BB962C8B-B14F-4D97-AF65-F5344CB8AC3E}">
        <p14:creationId xmlns:p14="http://schemas.microsoft.com/office/powerpoint/2010/main" val="195698009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E82A-F8C0-C9C8-CAD7-9D01369599B9}"/>
              </a:ext>
            </a:extLst>
          </p:cNvPr>
          <p:cNvSpPr>
            <a:spLocks noGrp="1"/>
          </p:cNvSpPr>
          <p:nvPr>
            <p:ph type="title"/>
          </p:nvPr>
        </p:nvSpPr>
        <p:spPr/>
        <p:txBody>
          <a:bodyPr/>
          <a:lstStyle/>
          <a:p>
            <a:r>
              <a:rPr lang="en-GB" dirty="0"/>
              <a:t>Non-Programmed or Nonadaptive Ageing Theories</a:t>
            </a:r>
          </a:p>
        </p:txBody>
      </p:sp>
      <p:sp>
        <p:nvSpPr>
          <p:cNvPr id="3" name="Content Placeholder 2">
            <a:extLst>
              <a:ext uri="{FF2B5EF4-FFF2-40B4-BE49-F238E27FC236}">
                <a16:creationId xmlns:a16="http://schemas.microsoft.com/office/drawing/2014/main" id="{DD34F2E2-6130-6C46-6161-5D0757EDD9F8}"/>
              </a:ext>
            </a:extLst>
          </p:cNvPr>
          <p:cNvSpPr>
            <a:spLocks noGrp="1"/>
          </p:cNvSpPr>
          <p:nvPr>
            <p:ph idx="1"/>
          </p:nvPr>
        </p:nvSpPr>
        <p:spPr/>
        <p:txBody>
          <a:bodyPr>
            <a:normAutofit/>
          </a:bodyPr>
          <a:lstStyle/>
          <a:p>
            <a:r>
              <a:rPr lang="en-GB" dirty="0"/>
              <a:t>For these theories ageing is due to the progressive accumulation of various damages that are insufficiently opposed by natural selection. </a:t>
            </a:r>
          </a:p>
          <a:p>
            <a:r>
              <a:rPr lang="en-GB" b="0" i="0" u="none" strike="noStrike" dirty="0">
                <a:solidFill>
                  <a:srgbClr val="212121"/>
                </a:solidFill>
                <a:effectLst/>
                <a:latin typeface="+mn-lt"/>
              </a:rPr>
              <a:t>They emphasize environmental assaults to living organisms that induce cumulative </a:t>
            </a:r>
            <a:r>
              <a:rPr lang="en-GB" b="1" i="0" u="none" strike="noStrike" dirty="0">
                <a:solidFill>
                  <a:srgbClr val="212121"/>
                </a:solidFill>
                <a:effectLst/>
                <a:latin typeface="+mn-lt"/>
              </a:rPr>
              <a:t>damage</a:t>
            </a:r>
            <a:r>
              <a:rPr lang="en-GB" b="0" i="0" u="none" strike="noStrike" dirty="0">
                <a:solidFill>
                  <a:srgbClr val="212121"/>
                </a:solidFill>
                <a:effectLst/>
                <a:latin typeface="+mn-lt"/>
              </a:rPr>
              <a:t> at various levels as the cause of ageing.</a:t>
            </a:r>
            <a:endParaRPr lang="en-GB" dirty="0"/>
          </a:p>
          <a:p>
            <a:r>
              <a:rPr lang="en-GB" dirty="0"/>
              <a:t>Non-programmed theories of ageing provide reasonable explanations about the question “how” does living organisms age. </a:t>
            </a:r>
          </a:p>
          <a:p>
            <a:r>
              <a:rPr lang="en-GB" dirty="0"/>
              <a:t>They integrate the complex interplay between environmental and biological characteristics, but also the evolutionary constraints, providing insights about the question “why” ageing happens. </a:t>
            </a:r>
          </a:p>
        </p:txBody>
      </p:sp>
    </p:spTree>
    <p:extLst>
      <p:ext uri="{BB962C8B-B14F-4D97-AF65-F5344CB8AC3E}">
        <p14:creationId xmlns:p14="http://schemas.microsoft.com/office/powerpoint/2010/main" val="346603372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3DC78-BA88-9B73-7412-24E9F0447AB8}"/>
              </a:ext>
            </a:extLst>
          </p:cNvPr>
          <p:cNvSpPr>
            <a:spLocks noGrp="1"/>
          </p:cNvSpPr>
          <p:nvPr>
            <p:ph type="title"/>
          </p:nvPr>
        </p:nvSpPr>
        <p:spPr/>
        <p:txBody>
          <a:bodyPr/>
          <a:lstStyle/>
          <a:p>
            <a:r>
              <a:rPr lang="en-GB" dirty="0"/>
              <a:t>Conclusion – Important Points of the Lecture</a:t>
            </a:r>
          </a:p>
        </p:txBody>
      </p:sp>
      <p:sp>
        <p:nvSpPr>
          <p:cNvPr id="3" name="Content Placeholder 2">
            <a:extLst>
              <a:ext uri="{FF2B5EF4-FFF2-40B4-BE49-F238E27FC236}">
                <a16:creationId xmlns:a16="http://schemas.microsoft.com/office/drawing/2014/main" id="{27EC8416-CA04-90FE-ACAE-D013EC187A62}"/>
              </a:ext>
            </a:extLst>
          </p:cNvPr>
          <p:cNvSpPr>
            <a:spLocks noGrp="1"/>
          </p:cNvSpPr>
          <p:nvPr>
            <p:ph idx="1"/>
          </p:nvPr>
        </p:nvSpPr>
        <p:spPr/>
        <p:txBody>
          <a:bodyPr/>
          <a:lstStyle/>
          <a:p>
            <a:r>
              <a:rPr lang="en-GB" dirty="0"/>
              <a:t>The concept of ageing and the impact of global demographic shifts on the ageing population.</a:t>
            </a:r>
          </a:p>
          <a:p>
            <a:r>
              <a:rPr lang="en-GB" dirty="0"/>
              <a:t>The main forces of development that shape the behaviour and experiences of individuals in late adulthood.</a:t>
            </a:r>
          </a:p>
          <a:p>
            <a:r>
              <a:rPr lang="en-GB" dirty="0"/>
              <a:t>The impact of stereotypes and ageism on the psychological well-being of older adults.</a:t>
            </a:r>
          </a:p>
          <a:p>
            <a:r>
              <a:rPr lang="en-GB" dirty="0"/>
              <a:t>The major theoretical frameworks related to ageing,</a:t>
            </a:r>
            <a:endParaRPr lang="en-CY" dirty="0"/>
          </a:p>
          <a:p>
            <a:r>
              <a:rPr lang="en-GB" dirty="0"/>
              <a:t>The study of geropsychology and its importance</a:t>
            </a:r>
            <a:r>
              <a:rPr lang="en-US" dirty="0"/>
              <a:t>.</a:t>
            </a:r>
            <a:endParaRPr lang="en-CY" dirty="0"/>
          </a:p>
          <a:p>
            <a:endParaRPr lang="en-CY" dirty="0"/>
          </a:p>
          <a:p>
            <a:endParaRPr lang="en-GB" dirty="0"/>
          </a:p>
        </p:txBody>
      </p:sp>
    </p:spTree>
    <p:extLst>
      <p:ext uri="{BB962C8B-B14F-4D97-AF65-F5344CB8AC3E}">
        <p14:creationId xmlns:p14="http://schemas.microsoft.com/office/powerpoint/2010/main" val="353504732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A6B4-C9E7-7479-9737-0EF4B88AA605}"/>
              </a:ext>
            </a:extLst>
          </p:cNvPr>
          <p:cNvSpPr>
            <a:spLocks noGrp="1"/>
          </p:cNvSpPr>
          <p:nvPr>
            <p:ph type="title"/>
          </p:nvPr>
        </p:nvSpPr>
        <p:spPr/>
        <p:txBody>
          <a:bodyPr/>
          <a:lstStyle/>
          <a:p>
            <a:r>
              <a:rPr lang="en-GB" dirty="0"/>
              <a:t>Critical Thinking Questions</a:t>
            </a:r>
          </a:p>
        </p:txBody>
      </p:sp>
      <p:sp>
        <p:nvSpPr>
          <p:cNvPr id="3" name="Content Placeholder 2">
            <a:extLst>
              <a:ext uri="{FF2B5EF4-FFF2-40B4-BE49-F238E27FC236}">
                <a16:creationId xmlns:a16="http://schemas.microsoft.com/office/drawing/2014/main" id="{3E6FF844-6B30-2077-319D-17CBFBA3EF9E}"/>
              </a:ext>
            </a:extLst>
          </p:cNvPr>
          <p:cNvSpPr>
            <a:spLocks noGrp="1"/>
          </p:cNvSpPr>
          <p:nvPr>
            <p:ph idx="1"/>
          </p:nvPr>
        </p:nvSpPr>
        <p:spPr/>
        <p:txBody>
          <a:bodyPr/>
          <a:lstStyle/>
          <a:p>
            <a:r>
              <a:rPr lang="en-GB" dirty="0"/>
              <a:t>How old are you? </a:t>
            </a:r>
          </a:p>
          <a:p>
            <a:r>
              <a:rPr lang="en-GB" dirty="0"/>
              <a:t>How old do you feel?</a:t>
            </a:r>
          </a:p>
          <a:p>
            <a:r>
              <a:rPr lang="en-GB" dirty="0"/>
              <a:t>What would you estimate your biological age to be? </a:t>
            </a:r>
          </a:p>
          <a:p>
            <a:r>
              <a:rPr lang="en-GB" dirty="0"/>
              <a:t>Your social and psychological age? </a:t>
            </a:r>
          </a:p>
          <a:p>
            <a:r>
              <a:rPr lang="en-GB" dirty="0"/>
              <a:t>How do they match with your chronological age? </a:t>
            </a:r>
          </a:p>
          <a:p>
            <a:endParaRPr lang="en-GB" dirty="0"/>
          </a:p>
        </p:txBody>
      </p:sp>
    </p:spTree>
    <p:extLst>
      <p:ext uri="{BB962C8B-B14F-4D97-AF65-F5344CB8AC3E}">
        <p14:creationId xmlns:p14="http://schemas.microsoft.com/office/powerpoint/2010/main" val="293011808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662B-7C3B-4B94-1BAF-E3375A1BBA9B}"/>
              </a:ext>
            </a:extLst>
          </p:cNvPr>
          <p:cNvSpPr>
            <a:spLocks noGrp="1"/>
          </p:cNvSpPr>
          <p:nvPr>
            <p:ph type="title"/>
          </p:nvPr>
        </p:nvSpPr>
        <p:spPr>
          <a:xfrm>
            <a:off x="838200" y="365125"/>
            <a:ext cx="10515600" cy="874395"/>
          </a:xfrm>
        </p:spPr>
        <p:txBody>
          <a:bodyPr/>
          <a:lstStyle/>
          <a:p>
            <a:r>
              <a:rPr lang="en-GB" dirty="0"/>
              <a:t>Bibliography – Further Reading</a:t>
            </a:r>
          </a:p>
        </p:txBody>
      </p:sp>
      <p:sp>
        <p:nvSpPr>
          <p:cNvPr id="3" name="Content Placeholder 2">
            <a:extLst>
              <a:ext uri="{FF2B5EF4-FFF2-40B4-BE49-F238E27FC236}">
                <a16:creationId xmlns:a16="http://schemas.microsoft.com/office/drawing/2014/main" id="{5FA0DF35-430E-86CA-3EBE-A86A5FEE9415}"/>
              </a:ext>
            </a:extLst>
          </p:cNvPr>
          <p:cNvSpPr>
            <a:spLocks noGrp="1"/>
          </p:cNvSpPr>
          <p:nvPr>
            <p:ph idx="1"/>
          </p:nvPr>
        </p:nvSpPr>
        <p:spPr>
          <a:xfrm>
            <a:off x="838200" y="1371600"/>
            <a:ext cx="10515600" cy="4805363"/>
          </a:xfrm>
        </p:spPr>
        <p:txBody>
          <a:bodyPr>
            <a:normAutofit/>
          </a:bodyPr>
          <a:lstStyle/>
          <a:p>
            <a:r>
              <a:rPr lang="en-GB" dirty="0"/>
              <a:t>Lifespan Development: A Psychological Perspective (2nd Ed.)</a:t>
            </a:r>
          </a:p>
          <a:p>
            <a:pPr lvl="1"/>
            <a:r>
              <a:rPr lang="en-GB" dirty="0">
                <a:hlinkClick r:id="rId3"/>
              </a:rPr>
              <a:t>https://open.umn.edu/opentextbooks/textbooks/540</a:t>
            </a:r>
            <a:endParaRPr lang="en-GB" dirty="0"/>
          </a:p>
          <a:p>
            <a:r>
              <a:rPr lang="en-GB" dirty="0"/>
              <a:t>Psychology and Ageing </a:t>
            </a:r>
            <a:endParaRPr lang="en-GB" dirty="0">
              <a:hlinkClick r:id="rId4"/>
            </a:endParaRPr>
          </a:p>
          <a:p>
            <a:pPr lvl="1"/>
            <a:r>
              <a:rPr lang="en-GB" dirty="0">
                <a:hlinkClick r:id="rId4"/>
              </a:rPr>
              <a:t>https://www.apa.org/pi/aging/resources/guides/aging.pdf</a:t>
            </a:r>
          </a:p>
          <a:p>
            <a:r>
              <a:rPr lang="en-GB" dirty="0"/>
              <a:t>Addressing Mental Health Needs of Older Adults</a:t>
            </a:r>
            <a:endParaRPr lang="en-GB" dirty="0">
              <a:hlinkClick r:id="rId4"/>
            </a:endParaRPr>
          </a:p>
          <a:p>
            <a:pPr lvl="1"/>
            <a:r>
              <a:rPr lang="en-GB" dirty="0">
                <a:hlinkClick r:id="rId4"/>
              </a:rPr>
              <a:t>https://www.apa.org/pi/aging/resources/guides/psychology-and-aging</a:t>
            </a:r>
          </a:p>
          <a:p>
            <a:r>
              <a:rPr lang="en-GB" dirty="0"/>
              <a:t>Ageing and Health</a:t>
            </a:r>
          </a:p>
          <a:p>
            <a:pPr lvl="1"/>
            <a:r>
              <a:rPr lang="en-GB" dirty="0">
                <a:hlinkClick r:id="rId4"/>
              </a:rPr>
              <a:t>https://www.who.int/news-room/fact-sheets/detail/ageing-and-health</a:t>
            </a:r>
            <a:endParaRPr lang="en-GB" dirty="0"/>
          </a:p>
          <a:p>
            <a:endParaRPr lang="en-GB" dirty="0"/>
          </a:p>
          <a:p>
            <a:endParaRPr lang="en-GB" dirty="0"/>
          </a:p>
        </p:txBody>
      </p:sp>
    </p:spTree>
    <p:extLst>
      <p:ext uri="{BB962C8B-B14F-4D97-AF65-F5344CB8AC3E}">
        <p14:creationId xmlns:p14="http://schemas.microsoft.com/office/powerpoint/2010/main" val="190188393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F78EB-7BB7-0796-5C82-C262C72EDB8E}"/>
              </a:ext>
            </a:extLst>
          </p:cNvPr>
          <p:cNvSpPr>
            <a:spLocks noGrp="1"/>
          </p:cNvSpPr>
          <p:nvPr>
            <p:ph idx="1"/>
          </p:nvPr>
        </p:nvSpPr>
        <p:spPr>
          <a:xfrm>
            <a:off x="838200" y="1371600"/>
            <a:ext cx="10515600" cy="4805363"/>
          </a:xfrm>
        </p:spPr>
        <p:txBody>
          <a:bodyPr>
            <a:normAutofit/>
          </a:bodyPr>
          <a:lstStyle/>
          <a:p>
            <a:r>
              <a:rPr lang="en-GB" dirty="0"/>
              <a:t>Medium-Term Population Projection for Sri Lanka: 2012-2037</a:t>
            </a:r>
          </a:p>
          <a:p>
            <a:pPr lvl="1"/>
            <a:r>
              <a:rPr lang="en-GB" dirty="0">
                <a:hlinkClick r:id="rId3"/>
              </a:rPr>
              <a:t>https://srilanka.unfpa.org/sites/default/files/pub-pdf/Population%20Projection%20Publications%20%20for%20WEB%20%281%29_0.pdf</a:t>
            </a:r>
            <a:endParaRPr lang="en-GB" dirty="0"/>
          </a:p>
          <a:p>
            <a:pPr lvl="1"/>
            <a:r>
              <a:rPr lang="en-GB" dirty="0">
                <a:hlinkClick r:id="rId4"/>
              </a:rPr>
              <a:t>https://srilanka.unfpa.org/en/publications/population-projection-sri-lanka-2012-2037</a:t>
            </a:r>
            <a:endParaRPr lang="en-GB" dirty="0"/>
          </a:p>
          <a:p>
            <a:r>
              <a:rPr lang="en-GB" dirty="0"/>
              <a:t>Leaving No One Behind In An Ageing World: World Social Report 2023 </a:t>
            </a:r>
          </a:p>
          <a:p>
            <a:pPr lvl="1"/>
            <a:r>
              <a:rPr lang="en-GB" dirty="0">
                <a:hlinkClick r:id="rId5"/>
              </a:rPr>
              <a:t>https://www.un.org/development/desa/dspd/wp-content/uploads/sites/22/2023/01/2023-wsr-tablecontents.pdf</a:t>
            </a:r>
            <a:endParaRPr lang="en-GB" dirty="0"/>
          </a:p>
          <a:p>
            <a:r>
              <a:rPr lang="en-GB" dirty="0"/>
              <a:t>Modern Biological Theories of Ageing</a:t>
            </a:r>
            <a:endParaRPr lang="en-GB" dirty="0">
              <a:hlinkClick r:id="rId6"/>
            </a:endParaRPr>
          </a:p>
          <a:p>
            <a:pPr lvl="1"/>
            <a:r>
              <a:rPr lang="en-GB" dirty="0">
                <a:hlinkClick r:id="rId7"/>
              </a:rPr>
              <a:t>https://www.ncbi.nlm.nih.gov/pmc/articles/PMC2995895/</a:t>
            </a:r>
            <a:endParaRPr lang="en-GB" dirty="0"/>
          </a:p>
          <a:p>
            <a:endParaRPr lang="en-GB" dirty="0"/>
          </a:p>
        </p:txBody>
      </p:sp>
    </p:spTree>
    <p:extLst>
      <p:ext uri="{BB962C8B-B14F-4D97-AF65-F5344CB8AC3E}">
        <p14:creationId xmlns:p14="http://schemas.microsoft.com/office/powerpoint/2010/main" val="235165337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324153-F499-69E4-0536-F4982D6F8B2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69F78EB-7BB7-0796-5C82-C262C72EDB8E}"/>
              </a:ext>
            </a:extLst>
          </p:cNvPr>
          <p:cNvSpPr>
            <a:spLocks noGrp="1"/>
          </p:cNvSpPr>
          <p:nvPr>
            <p:ph idx="1"/>
          </p:nvPr>
        </p:nvSpPr>
        <p:spPr>
          <a:xfrm>
            <a:off x="838200" y="1371600"/>
            <a:ext cx="10515600" cy="4805363"/>
          </a:xfrm>
        </p:spPr>
        <p:txBody>
          <a:bodyPr>
            <a:normAutofit/>
          </a:bodyPr>
          <a:lstStyle/>
          <a:p>
            <a:r>
              <a:rPr lang="en-GB" dirty="0"/>
              <a:t>Ageing Population in Sri Lanka: Emerging Issues, Needs, and Policy Implications</a:t>
            </a:r>
          </a:p>
          <a:p>
            <a:pPr lvl="1"/>
            <a:r>
              <a:rPr lang="en-GB" dirty="0">
                <a:hlinkClick r:id="rId3"/>
              </a:rPr>
              <a:t>https://srilanka.unfpa.org/en/publications/ageing-population-sri-lanka</a:t>
            </a:r>
            <a:endParaRPr lang="en-GB" dirty="0"/>
          </a:p>
          <a:p>
            <a:r>
              <a:rPr lang="en-GB" dirty="0"/>
              <a:t>World Social Report 2023: Leaving No One Behind In An Ageing World</a:t>
            </a:r>
          </a:p>
          <a:p>
            <a:pPr lvl="1"/>
            <a:r>
              <a:rPr lang="en-GB" dirty="0">
                <a:hlinkClick r:id="rId4"/>
              </a:rPr>
              <a:t>https://desapublications.un.org/publications/world-social-report-2023-leaving-no-one-behind-ageing-world</a:t>
            </a:r>
            <a:endParaRPr lang="en-GB" dirty="0"/>
          </a:p>
          <a:p>
            <a:r>
              <a:rPr lang="en-GB"/>
              <a:t>Introduction and Basic Concepts in Aging </a:t>
            </a:r>
            <a:endParaRPr lang="en-GB" dirty="0"/>
          </a:p>
          <a:p>
            <a:pPr lvl="1"/>
            <a:r>
              <a:rPr lang="en-GB" dirty="0">
                <a:hlinkClick r:id="rId5"/>
              </a:rPr>
              <a:t>https://connect.springerpub.com/binary/sgrworks/42995ecff79b30af/3ac61546bac5daecccc908a12ab0b86cf09a5b8209d8af96f0178f6af3902c85/9780826134059_0001.pdf</a:t>
            </a:r>
            <a:endParaRPr lang="en-GB" dirty="0"/>
          </a:p>
        </p:txBody>
      </p:sp>
    </p:spTree>
    <p:extLst>
      <p:ext uri="{BB962C8B-B14F-4D97-AF65-F5344CB8AC3E}">
        <p14:creationId xmlns:p14="http://schemas.microsoft.com/office/powerpoint/2010/main" val="341922205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403CE7-854A-3907-74B1-05489AD1724D}"/>
              </a:ext>
            </a:extLst>
          </p:cNvPr>
          <p:cNvSpPr/>
          <p:nvPr/>
        </p:nvSpPr>
        <p:spPr>
          <a:xfrm>
            <a:off x="1430866" y="2782669"/>
            <a:ext cx="9330267" cy="1292662"/>
          </a:xfrm>
          <a:prstGeom prst="rect">
            <a:avLst/>
          </a:prstGeom>
          <a:noFill/>
        </p:spPr>
        <p:txBody>
          <a:bodyPr wrap="square" lIns="91440" tIns="45720" rIns="91440" bIns="45720">
            <a:spAutoFit/>
          </a:bodyPr>
          <a:lstStyle/>
          <a:p>
            <a:pPr algn="ctr"/>
            <a:r>
              <a:rPr lang="en-GB" sz="7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p:txBody>
      </p:sp>
    </p:spTree>
    <p:extLst>
      <p:ext uri="{BB962C8B-B14F-4D97-AF65-F5344CB8AC3E}">
        <p14:creationId xmlns:p14="http://schemas.microsoft.com/office/powerpoint/2010/main" val="84937072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EA7EF-17DC-887C-906A-7A5F10E6211C}"/>
              </a:ext>
            </a:extLst>
          </p:cNvPr>
          <p:cNvSpPr>
            <a:spLocks noGrp="1"/>
          </p:cNvSpPr>
          <p:nvPr>
            <p:ph type="title"/>
          </p:nvPr>
        </p:nvSpPr>
        <p:spPr/>
        <p:txBody>
          <a:bodyPr/>
          <a:lstStyle/>
          <a:p>
            <a:r>
              <a:rPr lang="en-GB" dirty="0"/>
              <a:t>Old Age?</a:t>
            </a:r>
          </a:p>
        </p:txBody>
      </p:sp>
      <p:sp>
        <p:nvSpPr>
          <p:cNvPr id="3" name="Content Placeholder 2">
            <a:extLst>
              <a:ext uri="{FF2B5EF4-FFF2-40B4-BE49-F238E27FC236}">
                <a16:creationId xmlns:a16="http://schemas.microsoft.com/office/drawing/2014/main" id="{D8262BF8-AF9F-0691-B861-4B976695CEA7}"/>
              </a:ext>
            </a:extLst>
          </p:cNvPr>
          <p:cNvSpPr>
            <a:spLocks noGrp="1"/>
          </p:cNvSpPr>
          <p:nvPr>
            <p:ph idx="1"/>
          </p:nvPr>
        </p:nvSpPr>
        <p:spPr/>
        <p:txBody>
          <a:bodyPr>
            <a:normAutofit/>
          </a:bodyPr>
          <a:lstStyle/>
          <a:p>
            <a:r>
              <a:rPr lang="en-GB" dirty="0"/>
              <a:t>What does it mean to be “old”? Definition?</a:t>
            </a:r>
          </a:p>
          <a:p>
            <a:r>
              <a:rPr lang="en-GB" dirty="0"/>
              <a:t>Old age used to be defined by the </a:t>
            </a:r>
            <a:r>
              <a:rPr lang="en-GB" b="1" dirty="0"/>
              <a:t>chronological age </a:t>
            </a:r>
            <a:r>
              <a:rPr lang="en-GB" dirty="0"/>
              <a:t>of the person.</a:t>
            </a:r>
          </a:p>
          <a:p>
            <a:pPr lvl="1"/>
            <a:r>
              <a:rPr lang="en-GB" dirty="0"/>
              <a:t>E.g., a 70-year-old was considered old because of his age.</a:t>
            </a:r>
          </a:p>
          <a:p>
            <a:r>
              <a:rPr lang="en-GB" dirty="0"/>
              <a:t>Now the definition of old changed to consider the </a:t>
            </a:r>
            <a:r>
              <a:rPr lang="en-GB" b="1" dirty="0"/>
              <a:t>functional age</a:t>
            </a:r>
            <a:r>
              <a:rPr lang="en-GB" dirty="0"/>
              <a:t>.</a:t>
            </a:r>
          </a:p>
          <a:p>
            <a:r>
              <a:rPr lang="en-GB" dirty="0"/>
              <a:t>Three groups according to functional age: </a:t>
            </a:r>
          </a:p>
          <a:p>
            <a:pPr lvl="1"/>
            <a:r>
              <a:rPr lang="en-GB" b="1" dirty="0">
                <a:solidFill>
                  <a:schemeClr val="accent1">
                    <a:lumMod val="50000"/>
                  </a:schemeClr>
                </a:solidFill>
              </a:rPr>
              <a:t>Young-Old</a:t>
            </a:r>
            <a:r>
              <a:rPr lang="en-GB" dirty="0"/>
              <a:t> are healthy and active,</a:t>
            </a:r>
          </a:p>
          <a:p>
            <a:pPr lvl="1"/>
            <a:r>
              <a:rPr lang="en-GB" b="1" dirty="0">
                <a:solidFill>
                  <a:schemeClr val="accent1">
                    <a:lumMod val="50000"/>
                  </a:schemeClr>
                </a:solidFill>
              </a:rPr>
              <a:t>Old-Old</a:t>
            </a:r>
            <a:r>
              <a:rPr lang="en-GB" dirty="0"/>
              <a:t> have some health problems and difficulties with daily activities,</a:t>
            </a:r>
          </a:p>
          <a:p>
            <a:pPr lvl="1"/>
            <a:r>
              <a:rPr lang="en-GB" b="1" dirty="0">
                <a:solidFill>
                  <a:schemeClr val="accent1">
                    <a:lumMod val="50000"/>
                  </a:schemeClr>
                </a:solidFill>
              </a:rPr>
              <a:t>Oldest-Old</a:t>
            </a:r>
            <a:r>
              <a:rPr lang="en-GB" dirty="0"/>
              <a:t> are weak and need care. </a:t>
            </a:r>
          </a:p>
          <a:p>
            <a:pPr lvl="1"/>
            <a:r>
              <a:rPr lang="en-GB" dirty="0"/>
              <a:t>E.g., a healthy 100-year-old would be considered young old, while a 65-year-old in the late stages of emphysema would be among the oldest old.</a:t>
            </a:r>
          </a:p>
        </p:txBody>
      </p:sp>
    </p:spTree>
    <p:custDataLst>
      <p:tags r:id="rId1"/>
    </p:custDataLst>
    <p:extLst>
      <p:ext uri="{BB962C8B-B14F-4D97-AF65-F5344CB8AC3E}">
        <p14:creationId xmlns:p14="http://schemas.microsoft.com/office/powerpoint/2010/main" val="140639282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399D9B-101C-F38E-9D2E-F3D9FD727E33}"/>
              </a:ext>
            </a:extLst>
          </p:cNvPr>
          <p:cNvSpPr>
            <a:spLocks noGrp="1"/>
          </p:cNvSpPr>
          <p:nvPr>
            <p:ph type="title"/>
          </p:nvPr>
        </p:nvSpPr>
        <p:spPr/>
        <p:txBody>
          <a:bodyPr/>
          <a:lstStyle/>
          <a:p>
            <a:r>
              <a:rPr lang="en-GB" dirty="0"/>
              <a:t>Ageing</a:t>
            </a:r>
          </a:p>
        </p:txBody>
      </p:sp>
      <p:sp>
        <p:nvSpPr>
          <p:cNvPr id="3" name="Content Placeholder 2">
            <a:extLst>
              <a:ext uri="{FF2B5EF4-FFF2-40B4-BE49-F238E27FC236}">
                <a16:creationId xmlns:a16="http://schemas.microsoft.com/office/drawing/2014/main" id="{97DFA7F6-629D-8A90-A415-48D152F0669E}"/>
              </a:ext>
            </a:extLst>
          </p:cNvPr>
          <p:cNvSpPr>
            <a:spLocks noGrp="1"/>
          </p:cNvSpPr>
          <p:nvPr>
            <p:ph idx="1"/>
          </p:nvPr>
        </p:nvSpPr>
        <p:spPr/>
        <p:txBody>
          <a:bodyPr>
            <a:normAutofit fontScale="92500" lnSpcReduction="10000"/>
          </a:bodyPr>
          <a:lstStyle/>
          <a:p>
            <a:r>
              <a:rPr lang="en-GB" sz="3000" b="1" dirty="0">
                <a:solidFill>
                  <a:schemeClr val="accent1">
                    <a:lumMod val="50000"/>
                  </a:schemeClr>
                </a:solidFill>
              </a:rPr>
              <a:t>Ageing</a:t>
            </a:r>
            <a:r>
              <a:rPr lang="en-GB" sz="3000" dirty="0"/>
              <a:t> </a:t>
            </a:r>
            <a:r>
              <a:rPr lang="en-GB" sz="3000" dirty="0">
                <a:sym typeface="Wingdings" pitchFamily="2" charset="2"/>
              </a:rPr>
              <a:t>is</a:t>
            </a:r>
            <a:r>
              <a:rPr lang="en-GB" sz="3000" dirty="0"/>
              <a:t> the physical and psychological changes that occur with maturation.</a:t>
            </a:r>
          </a:p>
          <a:p>
            <a:r>
              <a:rPr lang="en-GB" sz="3000" dirty="0"/>
              <a:t>It consists of at least three distinct processes:</a:t>
            </a:r>
          </a:p>
          <a:p>
            <a:pPr marL="514350" indent="-514350">
              <a:buFont typeface="+mj-lt"/>
              <a:buAutoNum type="arabicPeriod"/>
            </a:pPr>
            <a:r>
              <a:rPr lang="en-GB" sz="2900" b="1" dirty="0">
                <a:solidFill>
                  <a:schemeClr val="accent1">
                    <a:lumMod val="50000"/>
                  </a:schemeClr>
                </a:solidFill>
              </a:rPr>
              <a:t>Primary Ageing</a:t>
            </a:r>
            <a:r>
              <a:rPr lang="en-GB" sz="2900" dirty="0"/>
              <a:t>: normal, disease-free development during adulthood. </a:t>
            </a:r>
          </a:p>
          <a:p>
            <a:pPr lvl="1"/>
            <a:r>
              <a:rPr lang="en-GB" sz="2700" dirty="0"/>
              <a:t>E.g., decline in reaction time and the loss of family and friends.</a:t>
            </a:r>
          </a:p>
          <a:p>
            <a:pPr marL="514350" indent="-514350">
              <a:buFont typeface="+mj-lt"/>
              <a:buAutoNum type="arabicPeriod"/>
            </a:pPr>
            <a:r>
              <a:rPr lang="en-GB" sz="2900" b="1" dirty="0">
                <a:solidFill>
                  <a:schemeClr val="accent1">
                    <a:lumMod val="50000"/>
                  </a:schemeClr>
                </a:solidFill>
              </a:rPr>
              <a:t>Secondary Ageing: </a:t>
            </a:r>
            <a:r>
              <a:rPr lang="en-GB" sz="2900" dirty="0"/>
              <a:t>developmental changes that are related to disease, lifestyle, and other environmentally induced changes that are not inevitable (e.g., pollution). </a:t>
            </a:r>
          </a:p>
          <a:p>
            <a:pPr lvl="1"/>
            <a:r>
              <a:rPr lang="en-GB" sz="2700" dirty="0"/>
              <a:t>E.g., Alzheimer’s disease and related forms of dementia. </a:t>
            </a:r>
          </a:p>
          <a:p>
            <a:pPr marL="514350" lvl="0" indent="-514350">
              <a:buFont typeface="+mj-lt"/>
              <a:buAutoNum type="arabicPeriod"/>
            </a:pPr>
            <a:r>
              <a:rPr lang="en-GB" sz="2900" b="1" dirty="0">
                <a:solidFill>
                  <a:schemeClr val="accent1">
                    <a:lumMod val="50000"/>
                  </a:schemeClr>
                </a:solidFill>
              </a:rPr>
              <a:t>Tertiary Ageing: </a:t>
            </a:r>
            <a:r>
              <a:rPr lang="en-GB" sz="2900" dirty="0"/>
              <a:t>the rapid losses that occur shortly before death. </a:t>
            </a:r>
          </a:p>
          <a:p>
            <a:pPr lvl="1"/>
            <a:r>
              <a:rPr lang="en-GB" sz="2700" dirty="0"/>
              <a:t>E.g., the </a:t>
            </a:r>
            <a:r>
              <a:rPr lang="en-GB" sz="2700" b="1" dirty="0"/>
              <a:t>terminal drop </a:t>
            </a:r>
            <a:r>
              <a:rPr lang="en-GB" sz="2700" dirty="0"/>
              <a:t>in which intellectual abilities show a marked decline in the last few years before death. </a:t>
            </a:r>
          </a:p>
          <a:p>
            <a:endParaRPr lang="en-GB" dirty="0"/>
          </a:p>
        </p:txBody>
      </p:sp>
    </p:spTree>
    <p:extLst>
      <p:ext uri="{BB962C8B-B14F-4D97-AF65-F5344CB8AC3E}">
        <p14:creationId xmlns:p14="http://schemas.microsoft.com/office/powerpoint/2010/main" val="19453329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ACB36-B5E0-DCCF-A0AC-34D910394774}"/>
              </a:ext>
            </a:extLst>
          </p:cNvPr>
          <p:cNvSpPr>
            <a:spLocks noGrp="1"/>
          </p:cNvSpPr>
          <p:nvPr>
            <p:ph idx="1"/>
          </p:nvPr>
        </p:nvSpPr>
        <p:spPr/>
        <p:txBody>
          <a:bodyPr/>
          <a:lstStyle/>
          <a:p>
            <a:r>
              <a:rPr lang="en-GB" dirty="0"/>
              <a:t>Not everyone grows old in the same way. </a:t>
            </a:r>
          </a:p>
          <a:p>
            <a:r>
              <a:rPr lang="en-GB" dirty="0"/>
              <a:t>Whereas most people tend to show usual patterns of ageing that reflect the typical, or normative, changes with age, other people show highly successful ageing in which few signs of change occur. </a:t>
            </a:r>
          </a:p>
          <a:p>
            <a:r>
              <a:rPr lang="en-GB" dirty="0"/>
              <a:t>What makes people who age successfully different? </a:t>
            </a:r>
          </a:p>
          <a:p>
            <a:pPr lvl="1"/>
            <a:r>
              <a:rPr lang="en-GB" dirty="0"/>
              <a:t>At this point, we do not know for sure. </a:t>
            </a:r>
          </a:p>
          <a:p>
            <a:r>
              <a:rPr lang="en-GB" dirty="0"/>
              <a:t>Everyone’s experience of growing old is somewhat different. </a:t>
            </a:r>
          </a:p>
          <a:p>
            <a:r>
              <a:rPr lang="en-GB" dirty="0"/>
              <a:t>Although many people develop arthritis, how each person learns to cope is unique. </a:t>
            </a:r>
          </a:p>
          <a:p>
            <a:endParaRPr lang="en-GB" dirty="0"/>
          </a:p>
        </p:txBody>
      </p:sp>
    </p:spTree>
    <p:extLst>
      <p:ext uri="{BB962C8B-B14F-4D97-AF65-F5344CB8AC3E}">
        <p14:creationId xmlns:p14="http://schemas.microsoft.com/office/powerpoint/2010/main" val="82215248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0986-31FB-5CEB-C562-272898F1F778}"/>
              </a:ext>
            </a:extLst>
          </p:cNvPr>
          <p:cNvSpPr>
            <a:spLocks noGrp="1"/>
          </p:cNvSpPr>
          <p:nvPr>
            <p:ph type="title"/>
          </p:nvPr>
        </p:nvSpPr>
        <p:spPr/>
        <p:txBody>
          <a:bodyPr/>
          <a:lstStyle/>
          <a:p>
            <a:r>
              <a:rPr lang="en-GB" dirty="0"/>
              <a:t>Psychology of Ageing </a:t>
            </a:r>
          </a:p>
        </p:txBody>
      </p:sp>
      <p:sp>
        <p:nvSpPr>
          <p:cNvPr id="3" name="Content Placeholder 2">
            <a:extLst>
              <a:ext uri="{FF2B5EF4-FFF2-40B4-BE49-F238E27FC236}">
                <a16:creationId xmlns:a16="http://schemas.microsoft.com/office/drawing/2014/main" id="{45722C4A-4C5D-8CAA-03BB-23C78AA983CD}"/>
              </a:ext>
            </a:extLst>
          </p:cNvPr>
          <p:cNvSpPr>
            <a:spLocks noGrp="1"/>
          </p:cNvSpPr>
          <p:nvPr>
            <p:ph idx="1"/>
          </p:nvPr>
        </p:nvSpPr>
        <p:spPr/>
        <p:txBody>
          <a:bodyPr/>
          <a:lstStyle/>
          <a:p>
            <a:r>
              <a:rPr lang="en-GB" b="1" dirty="0">
                <a:solidFill>
                  <a:schemeClr val="accent1">
                    <a:lumMod val="50000"/>
                  </a:schemeClr>
                </a:solidFill>
              </a:rPr>
              <a:t>Gerontology</a:t>
            </a:r>
            <a:r>
              <a:rPr lang="en-GB" dirty="0"/>
              <a:t> is the scientific study of the biological, psychological, and social aspects of ageing from maturity through old age.</a:t>
            </a:r>
          </a:p>
          <a:p>
            <a:r>
              <a:rPr lang="en-GB" b="1" dirty="0">
                <a:solidFill>
                  <a:schemeClr val="accent1">
                    <a:lumMod val="50000"/>
                  </a:schemeClr>
                </a:solidFill>
              </a:rPr>
              <a:t>Psychology of Ageing </a:t>
            </a:r>
            <a:r>
              <a:rPr lang="en-GB" dirty="0"/>
              <a:t>or </a:t>
            </a:r>
            <a:r>
              <a:rPr lang="en-GB" b="1" dirty="0">
                <a:solidFill>
                  <a:schemeClr val="accent1">
                    <a:lumMod val="50000"/>
                  </a:schemeClr>
                </a:solidFill>
              </a:rPr>
              <a:t>Geropsychology</a:t>
            </a:r>
            <a:r>
              <a:rPr lang="en-GB" dirty="0"/>
              <a:t> is the field within psychology that applies the knowledge and methods of psychology to understanding and helping older persons and their families maintain well-being, overcome problems, and achieve maximum potential during later life (APA, 2016).</a:t>
            </a:r>
          </a:p>
          <a:p>
            <a:endParaRPr lang="en-GB" dirty="0"/>
          </a:p>
          <a:p>
            <a:endParaRPr lang="en-GB" dirty="0"/>
          </a:p>
        </p:txBody>
      </p:sp>
    </p:spTree>
    <p:extLst>
      <p:ext uri="{BB962C8B-B14F-4D97-AF65-F5344CB8AC3E}">
        <p14:creationId xmlns:p14="http://schemas.microsoft.com/office/powerpoint/2010/main" val="428747847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0986-31FB-5CEB-C562-272898F1F778}"/>
              </a:ext>
            </a:extLst>
          </p:cNvPr>
          <p:cNvSpPr>
            <a:spLocks noGrp="1"/>
          </p:cNvSpPr>
          <p:nvPr>
            <p:ph type="title"/>
          </p:nvPr>
        </p:nvSpPr>
        <p:spPr/>
        <p:txBody>
          <a:bodyPr/>
          <a:lstStyle/>
          <a:p>
            <a:r>
              <a:rPr lang="en-GB" dirty="0"/>
              <a:t>Late Adulthood</a:t>
            </a:r>
          </a:p>
        </p:txBody>
      </p:sp>
      <p:sp>
        <p:nvSpPr>
          <p:cNvPr id="3" name="Content Placeholder 2">
            <a:extLst>
              <a:ext uri="{FF2B5EF4-FFF2-40B4-BE49-F238E27FC236}">
                <a16:creationId xmlns:a16="http://schemas.microsoft.com/office/drawing/2014/main" id="{45722C4A-4C5D-8CAA-03BB-23C78AA983CD}"/>
              </a:ext>
            </a:extLst>
          </p:cNvPr>
          <p:cNvSpPr>
            <a:spLocks noGrp="1"/>
          </p:cNvSpPr>
          <p:nvPr>
            <p:ph idx="1"/>
          </p:nvPr>
        </p:nvSpPr>
        <p:spPr/>
        <p:txBody>
          <a:bodyPr>
            <a:normAutofit lnSpcReduction="10000"/>
          </a:bodyPr>
          <a:lstStyle/>
          <a:p>
            <a:r>
              <a:rPr lang="en-GB" b="1" dirty="0">
                <a:solidFill>
                  <a:schemeClr val="accent1">
                    <a:lumMod val="50000"/>
                  </a:schemeClr>
                </a:solidFill>
              </a:rPr>
              <a:t>Late Adulthood </a:t>
            </a:r>
            <a:r>
              <a:rPr lang="en-GB" dirty="0"/>
              <a:t>starts around age 65 and is characterized by great changes and ongoing personal development. </a:t>
            </a:r>
          </a:p>
          <a:p>
            <a:r>
              <a:rPr lang="en-GB" dirty="0"/>
              <a:t>Older adults face profound physical, cognitive, and social changes, and to a large extent, they figure out strategies for adjusting to them. </a:t>
            </a:r>
          </a:p>
          <a:p>
            <a:r>
              <a:rPr lang="en-GB" b="1" dirty="0">
                <a:solidFill>
                  <a:schemeClr val="accent1">
                    <a:lumMod val="50000"/>
                  </a:schemeClr>
                </a:solidFill>
              </a:rPr>
              <a:t>Physical changes: </a:t>
            </a:r>
            <a:r>
              <a:rPr lang="en-GB" dirty="0"/>
              <a:t>a gradual transition from full strength and health to an increasing concern about illness, pain, and disease. </a:t>
            </a:r>
          </a:p>
          <a:p>
            <a:r>
              <a:rPr lang="en-GB" b="1" dirty="0">
                <a:solidFill>
                  <a:schemeClr val="accent1">
                    <a:lumMod val="50000"/>
                  </a:schemeClr>
                </a:solidFill>
              </a:rPr>
              <a:t>Cognitive changes: </a:t>
            </a:r>
            <a:r>
              <a:rPr lang="en-GB" dirty="0"/>
              <a:t>cognitive abilities change, and intellectual declines can be present. </a:t>
            </a:r>
          </a:p>
          <a:p>
            <a:r>
              <a:rPr lang="en-GB" b="1" dirty="0">
                <a:solidFill>
                  <a:schemeClr val="accent1">
                    <a:lumMod val="50000"/>
                  </a:schemeClr>
                </a:solidFill>
              </a:rPr>
              <a:t>Social changes: </a:t>
            </a:r>
            <a:r>
              <a:rPr lang="en-GB" dirty="0"/>
              <a:t>retirement, death of a spouse. </a:t>
            </a:r>
          </a:p>
          <a:p>
            <a:r>
              <a:rPr lang="en-GB" sz="2800" dirty="0">
                <a:effectLst/>
                <a:latin typeface="MinionPro"/>
              </a:rPr>
              <a:t>Research from </a:t>
            </a:r>
            <a:r>
              <a:rPr lang="en-GB" dirty="0">
                <a:latin typeface="ITCFranklinGothicStd"/>
              </a:rPr>
              <a:t>g</a:t>
            </a:r>
            <a:r>
              <a:rPr lang="en-GB" sz="2800" dirty="0">
                <a:effectLst/>
                <a:latin typeface="ITCFranklinGothicStd"/>
              </a:rPr>
              <a:t>erontologists</a:t>
            </a:r>
            <a:r>
              <a:rPr lang="en-GB" sz="2800" b="1" dirty="0">
                <a:effectLst/>
                <a:latin typeface="MinionPro"/>
              </a:rPr>
              <a:t> </a:t>
            </a:r>
            <a:r>
              <a:rPr lang="en-GB" sz="2800" dirty="0">
                <a:effectLst/>
                <a:latin typeface="MinionPro"/>
              </a:rPr>
              <a:t>shows that late adulthood is not a period of decline but a stage in which people continue to change.</a:t>
            </a:r>
            <a:endParaRPr lang="en-GB" dirty="0"/>
          </a:p>
        </p:txBody>
      </p:sp>
    </p:spTree>
    <p:extLst>
      <p:ext uri="{BB962C8B-B14F-4D97-AF65-F5344CB8AC3E}">
        <p14:creationId xmlns:p14="http://schemas.microsoft.com/office/powerpoint/2010/main" val="144179972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85.7|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12825</TotalTime>
  <Words>7461</Words>
  <Application>Microsoft Macintosh PowerPoint</Application>
  <PresentationFormat>Widescreen</PresentationFormat>
  <Paragraphs>457</Paragraphs>
  <Slides>43</Slides>
  <Notes>42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43</vt:i4>
      </vt:variant>
    </vt:vector>
  </HeadingPairs>
  <TitlesOfParts>
    <vt:vector size="61" baseType="lpstr">
      <vt:lpstr>AGaramond</vt:lpstr>
      <vt:lpstr>AGaramondPro</vt:lpstr>
      <vt:lpstr>Arial</vt:lpstr>
      <vt:lpstr>Arial</vt:lpstr>
      <vt:lpstr>Barlow</vt:lpstr>
      <vt:lpstr>Calibri</vt:lpstr>
      <vt:lpstr>Calibri Light</vt:lpstr>
      <vt:lpstr>Google Sans</vt:lpstr>
      <vt:lpstr>ITCFranklinGothicStd</vt:lpstr>
      <vt:lpstr>MinionPro</vt:lpstr>
      <vt:lpstr>Open Sans</vt:lpstr>
      <vt:lpstr>PalatinoLTStd</vt:lpstr>
      <vt:lpstr>Roboto</vt:lpstr>
      <vt:lpstr>Times New Roman</vt:lpstr>
      <vt:lpstr>TimesNewRomanPSMT</vt:lpstr>
      <vt:lpstr>UNFPA</vt:lpstr>
      <vt:lpstr>Whitney</vt:lpstr>
      <vt:lpstr>Office Theme</vt:lpstr>
      <vt:lpstr>Introduction to  Psychology of Ageing</vt:lpstr>
      <vt:lpstr>Learning Objectives</vt:lpstr>
      <vt:lpstr>The Meaning of Age</vt:lpstr>
      <vt:lpstr>Critical Thinking Questions</vt:lpstr>
      <vt:lpstr>Old Age?</vt:lpstr>
      <vt:lpstr>Ageing</vt:lpstr>
      <vt:lpstr>PowerPoint Presentation</vt:lpstr>
      <vt:lpstr>Psychology of Ageing </vt:lpstr>
      <vt:lpstr>Late Adulthood</vt:lpstr>
      <vt:lpstr>Why Psychology of Ageing is Important?</vt:lpstr>
      <vt:lpstr>Late Adulthood Population – Worldwide (WHO, 2022)</vt:lpstr>
      <vt:lpstr>PowerPoint Presentation</vt:lpstr>
      <vt:lpstr>Late Adulthood Population – Sri Lanka (UNPF, 2016)</vt:lpstr>
      <vt:lpstr>PowerPoint Presentation</vt:lpstr>
      <vt:lpstr>Main Forces that Shape Development</vt:lpstr>
      <vt:lpstr>Biological Forces that Shape Development</vt:lpstr>
      <vt:lpstr>Psychological Forces that Shape Development</vt:lpstr>
      <vt:lpstr>Sociocultural Forces that Shape Development</vt:lpstr>
      <vt:lpstr>Life-Cycle Forces that Shape Development</vt:lpstr>
      <vt:lpstr>The Biopsychosocial Framework</vt:lpstr>
      <vt:lpstr>Developmental Influences</vt:lpstr>
      <vt:lpstr>Normative Age-Graded Influences</vt:lpstr>
      <vt:lpstr>Normative History-Graded Influences</vt:lpstr>
      <vt:lpstr>Nonnormative Life Events</vt:lpstr>
      <vt:lpstr>Critical Thinking Questions</vt:lpstr>
      <vt:lpstr>Culture and Ethnicity</vt:lpstr>
      <vt:lpstr>Case Study: The !Kung Tribe</vt:lpstr>
      <vt:lpstr>PowerPoint Presentation</vt:lpstr>
      <vt:lpstr>Ageism and Stereotypes </vt:lpstr>
      <vt:lpstr>Impact of Ageism</vt:lpstr>
      <vt:lpstr>Addressing Ageism</vt:lpstr>
      <vt:lpstr>Core Issues in Development: Nature-Nurture </vt:lpstr>
      <vt:lpstr>Core Issues in Development: Stability-Change</vt:lpstr>
      <vt:lpstr>Critical Thinking Questions</vt:lpstr>
      <vt:lpstr>Core Issues in Development: Continuity-Discontinuity</vt:lpstr>
      <vt:lpstr>Theories of Ageing – Why do we Age?</vt:lpstr>
      <vt:lpstr>Programmed or Adaptive Ageing Theories</vt:lpstr>
      <vt:lpstr>Non-Programmed or Nonadaptive Ageing Theories</vt:lpstr>
      <vt:lpstr>Conclusion – Important Points of the Lecture</vt:lpstr>
      <vt:lpstr>Bibliography – Further Reading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Martin Jens Persson</dc:creator>
  <cp:lastModifiedBy>Mousoulidou Marilena</cp:lastModifiedBy>
  <cp:revision>91</cp:revision>
  <dcterms:created xsi:type="dcterms:W3CDTF">2022-12-12T07:56:35Z</dcterms:created>
  <dcterms:modified xsi:type="dcterms:W3CDTF">2023-11-08T05:25:38Z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