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12"/>
  </p:notesMasterIdLst>
  <p:sldIdLst>
    <p:sldId id="271" r:id="rId3"/>
    <p:sldId id="260" r:id="rId4"/>
    <p:sldId id="267" r:id="rId5"/>
    <p:sldId id="263" r:id="rId6"/>
    <p:sldId id="264" r:id="rId7"/>
    <p:sldId id="265" r:id="rId8"/>
    <p:sldId id="268" r:id="rId9"/>
    <p:sldId id="269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8191C-3267-E45A-AFB4-BBF641BF6239}" v="24" dt="2023-11-08T00:59:37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Edberg Matei" userId="S::emma.edberg_matei@hkr.se::e6dbbc8e-b75e-40a7-abec-4f8090b80501" providerId="AD" clId="Web-{8EC8191C-3267-E45A-AFB4-BBF641BF6239}"/>
    <pc:docChg chg="mod addSld delSld modSld sldOrd addMainMaster">
      <pc:chgData name="Emma Edberg Matei" userId="S::emma.edberg_matei@hkr.se::e6dbbc8e-b75e-40a7-abec-4f8090b80501" providerId="AD" clId="Web-{8EC8191C-3267-E45A-AFB4-BBF641BF6239}" dt="2023-11-08T00:59:37.825" v="24"/>
      <pc:docMkLst>
        <pc:docMk/>
      </pc:docMkLst>
      <pc:sldChg chg="del">
        <pc:chgData name="Emma Edberg Matei" userId="S::emma.edberg_matei@hkr.se::e6dbbc8e-b75e-40a7-abec-4f8090b80501" providerId="AD" clId="Web-{8EC8191C-3267-E45A-AFB4-BBF641BF6239}" dt="2023-11-08T00:58:40.278" v="20"/>
        <pc:sldMkLst>
          <pc:docMk/>
          <pc:sldMk cId="4277658695" sldId="257"/>
        </pc:sldMkLst>
      </pc:sldChg>
      <pc:sldChg chg="delSp del">
        <pc:chgData name="Emma Edberg Matei" userId="S::emma.edberg_matei@hkr.se::e6dbbc8e-b75e-40a7-abec-4f8090b80501" providerId="AD" clId="Web-{8EC8191C-3267-E45A-AFB4-BBF641BF6239}" dt="2023-11-08T00:59:07.575" v="23"/>
        <pc:sldMkLst>
          <pc:docMk/>
          <pc:sldMk cId="2285093764" sldId="266"/>
        </pc:sldMkLst>
        <pc:spChg chg="del">
          <ac:chgData name="Emma Edberg Matei" userId="S::emma.edberg_matei@hkr.se::e6dbbc8e-b75e-40a7-abec-4f8090b80501" providerId="AD" clId="Web-{8EC8191C-3267-E45A-AFB4-BBF641BF6239}" dt="2023-11-08T00:56:59.857" v="1"/>
          <ac:spMkLst>
            <pc:docMk/>
            <pc:sldMk cId="2285093764" sldId="266"/>
            <ac:spMk id="2" creationId="{00000000-0000-0000-0000-000000000000}"/>
          </ac:spMkLst>
        </pc:spChg>
      </pc:sldChg>
      <pc:sldChg chg="add del">
        <pc:chgData name="Emma Edberg Matei" userId="S::emma.edberg_matei@hkr.se::e6dbbc8e-b75e-40a7-abec-4f8090b80501" providerId="AD" clId="Web-{8EC8191C-3267-E45A-AFB4-BBF641BF6239}" dt="2023-11-08T00:58:45.716" v="22"/>
        <pc:sldMkLst>
          <pc:docMk/>
          <pc:sldMk cId="2666310659" sldId="270"/>
        </pc:sldMkLst>
      </pc:sldChg>
      <pc:sldChg chg="modSp add ord">
        <pc:chgData name="Emma Edberg Matei" userId="S::emma.edberg_matei@hkr.se::e6dbbc8e-b75e-40a7-abec-4f8090b80501" providerId="AD" clId="Web-{8EC8191C-3267-E45A-AFB4-BBF641BF6239}" dt="2023-11-08T00:58:43.497" v="21"/>
        <pc:sldMkLst>
          <pc:docMk/>
          <pc:sldMk cId="1714524294" sldId="271"/>
        </pc:sldMkLst>
        <pc:spChg chg="mod">
          <ac:chgData name="Emma Edberg Matei" userId="S::emma.edberg_matei@hkr.se::e6dbbc8e-b75e-40a7-abec-4f8090b80501" providerId="AD" clId="Web-{8EC8191C-3267-E45A-AFB4-BBF641BF6239}" dt="2023-11-08T00:58:26.607" v="17" actId="20577"/>
          <ac:spMkLst>
            <pc:docMk/>
            <pc:sldMk cId="1714524294" sldId="271"/>
            <ac:spMk id="37" creationId="{F241EB60-5ED4-4D54-97A6-306A9D17AF79}"/>
          </ac:spMkLst>
        </pc:spChg>
        <pc:picChg chg="mod">
          <ac:chgData name="Emma Edberg Matei" userId="S::emma.edberg_matei@hkr.se::e6dbbc8e-b75e-40a7-abec-4f8090b80501" providerId="AD" clId="Web-{8EC8191C-3267-E45A-AFB4-BBF641BF6239}" dt="2023-11-08T00:58:34.185" v="19" actId="1076"/>
          <ac:picMkLst>
            <pc:docMk/>
            <pc:sldMk cId="1714524294" sldId="271"/>
            <ac:picMk id="38" creationId="{D5F38367-1C2C-1A3B-00C6-0704761279F2}"/>
          </ac:picMkLst>
        </pc:picChg>
      </pc:sldChg>
      <pc:sldChg chg="add">
        <pc:chgData name="Emma Edberg Matei" userId="S::emma.edberg_matei@hkr.se::e6dbbc8e-b75e-40a7-abec-4f8090b80501" providerId="AD" clId="Web-{8EC8191C-3267-E45A-AFB4-BBF641BF6239}" dt="2023-11-08T00:59:37.825" v="24"/>
        <pc:sldMkLst>
          <pc:docMk/>
          <pc:sldMk cId="2383075139" sldId="272"/>
        </pc:sldMkLst>
      </pc:sldChg>
      <pc:sldMasterChg chg="add addSldLayout">
        <pc:chgData name="Emma Edberg Matei" userId="S::emma.edberg_matei@hkr.se::e6dbbc8e-b75e-40a7-abec-4f8090b80501" providerId="AD" clId="Web-{8EC8191C-3267-E45A-AFB4-BBF641BF6239}" dt="2023-11-08T00:57:47.122" v="3"/>
        <pc:sldMasterMkLst>
          <pc:docMk/>
          <pc:sldMasterMk cId="2571792217" sldId="2147483679"/>
        </pc:sldMasterMkLst>
        <pc:sldLayoutChg chg="add">
          <pc:chgData name="Emma Edberg Matei" userId="S::emma.edberg_matei@hkr.se::e6dbbc8e-b75e-40a7-abec-4f8090b80501" providerId="AD" clId="Web-{8EC8191C-3267-E45A-AFB4-BBF641BF6239}" dt="2023-11-08T00:57:47.122" v="3"/>
          <pc:sldLayoutMkLst>
            <pc:docMk/>
            <pc:sldMasterMk cId="2571792217" sldId="2147483679"/>
            <pc:sldLayoutMk cId="2839108049" sldId="2147483680"/>
          </pc:sldLayoutMkLst>
        </pc:sldLayoutChg>
        <pc:sldLayoutChg chg="add">
          <pc:chgData name="Emma Edberg Matei" userId="S::emma.edberg_matei@hkr.se::e6dbbc8e-b75e-40a7-abec-4f8090b80501" providerId="AD" clId="Web-{8EC8191C-3267-E45A-AFB4-BBF641BF6239}" dt="2023-11-08T00:57:47.122" v="3"/>
          <pc:sldLayoutMkLst>
            <pc:docMk/>
            <pc:sldMasterMk cId="2571792217" sldId="2147483679"/>
            <pc:sldLayoutMk cId="2893882846" sldId="2147483681"/>
          </pc:sldLayoutMkLst>
        </pc:sldLayoutChg>
        <pc:sldLayoutChg chg="add">
          <pc:chgData name="Emma Edberg Matei" userId="S::emma.edberg_matei@hkr.se::e6dbbc8e-b75e-40a7-abec-4f8090b80501" providerId="AD" clId="Web-{8EC8191C-3267-E45A-AFB4-BBF641BF6239}" dt="2023-11-08T00:57:47.122" v="3"/>
          <pc:sldLayoutMkLst>
            <pc:docMk/>
            <pc:sldMasterMk cId="2571792217" sldId="2147483679"/>
            <pc:sldLayoutMk cId="3760206583" sldId="2147483682"/>
          </pc:sldLayoutMkLst>
        </pc:sldLayoutChg>
        <pc:sldLayoutChg chg="add">
          <pc:chgData name="Emma Edberg Matei" userId="S::emma.edberg_matei@hkr.se::e6dbbc8e-b75e-40a7-abec-4f8090b80501" providerId="AD" clId="Web-{8EC8191C-3267-E45A-AFB4-BBF641BF6239}" dt="2023-11-08T00:57:47.122" v="3"/>
          <pc:sldLayoutMkLst>
            <pc:docMk/>
            <pc:sldMasterMk cId="2571792217" sldId="2147483679"/>
            <pc:sldLayoutMk cId="4263181334" sldId="2147483683"/>
          </pc:sldLayoutMkLst>
        </pc:sldLayoutChg>
        <pc:sldLayoutChg chg="add">
          <pc:chgData name="Emma Edberg Matei" userId="S::emma.edberg_matei@hkr.se::e6dbbc8e-b75e-40a7-abec-4f8090b80501" providerId="AD" clId="Web-{8EC8191C-3267-E45A-AFB4-BBF641BF6239}" dt="2023-11-08T00:57:47.122" v="3"/>
          <pc:sldLayoutMkLst>
            <pc:docMk/>
            <pc:sldMasterMk cId="2571792217" sldId="2147483679"/>
            <pc:sldLayoutMk cId="1912974146" sldId="2147483684"/>
          </pc:sldLayoutMkLst>
        </pc:sldLayoutChg>
        <pc:sldLayoutChg chg="add">
          <pc:chgData name="Emma Edberg Matei" userId="S::emma.edberg_matei@hkr.se::e6dbbc8e-b75e-40a7-abec-4f8090b80501" providerId="AD" clId="Web-{8EC8191C-3267-E45A-AFB4-BBF641BF6239}" dt="2023-11-08T00:57:47.122" v="3"/>
          <pc:sldLayoutMkLst>
            <pc:docMk/>
            <pc:sldMasterMk cId="2571792217" sldId="2147483679"/>
            <pc:sldLayoutMk cId="1141679087" sldId="2147483685"/>
          </pc:sldLayoutMkLst>
        </pc:sldLayoutChg>
        <pc:sldLayoutChg chg="add">
          <pc:chgData name="Emma Edberg Matei" userId="S::emma.edberg_matei@hkr.se::e6dbbc8e-b75e-40a7-abec-4f8090b80501" providerId="AD" clId="Web-{8EC8191C-3267-E45A-AFB4-BBF641BF6239}" dt="2023-11-08T00:57:47.122" v="3"/>
          <pc:sldLayoutMkLst>
            <pc:docMk/>
            <pc:sldMasterMk cId="2571792217" sldId="2147483679"/>
            <pc:sldLayoutMk cId="2044088711" sldId="2147483686"/>
          </pc:sldLayoutMkLst>
        </pc:sldLayoutChg>
        <pc:sldLayoutChg chg="add">
          <pc:chgData name="Emma Edberg Matei" userId="S::emma.edberg_matei@hkr.se::e6dbbc8e-b75e-40a7-abec-4f8090b80501" providerId="AD" clId="Web-{8EC8191C-3267-E45A-AFB4-BBF641BF6239}" dt="2023-11-08T00:57:47.122" v="3"/>
          <pc:sldLayoutMkLst>
            <pc:docMk/>
            <pc:sldMasterMk cId="2571792217" sldId="2147483679"/>
            <pc:sldLayoutMk cId="144943710" sldId="2147483687"/>
          </pc:sldLayoutMkLst>
        </pc:sldLayoutChg>
        <pc:sldLayoutChg chg="add">
          <pc:chgData name="Emma Edberg Matei" userId="S::emma.edberg_matei@hkr.se::e6dbbc8e-b75e-40a7-abec-4f8090b80501" providerId="AD" clId="Web-{8EC8191C-3267-E45A-AFB4-BBF641BF6239}" dt="2023-11-08T00:57:47.122" v="3"/>
          <pc:sldLayoutMkLst>
            <pc:docMk/>
            <pc:sldMasterMk cId="2571792217" sldId="2147483679"/>
            <pc:sldLayoutMk cId="119615741" sldId="2147483688"/>
          </pc:sldLayoutMkLst>
        </pc:sldLayoutChg>
        <pc:sldLayoutChg chg="add">
          <pc:chgData name="Emma Edberg Matei" userId="S::emma.edberg_matei@hkr.se::e6dbbc8e-b75e-40a7-abec-4f8090b80501" providerId="AD" clId="Web-{8EC8191C-3267-E45A-AFB4-BBF641BF6239}" dt="2023-11-08T00:57:47.122" v="3"/>
          <pc:sldLayoutMkLst>
            <pc:docMk/>
            <pc:sldMasterMk cId="2571792217" sldId="2147483679"/>
            <pc:sldLayoutMk cId="3578572938" sldId="2147483689"/>
          </pc:sldLayoutMkLst>
        </pc:sldLayoutChg>
        <pc:sldLayoutChg chg="add">
          <pc:chgData name="Emma Edberg Matei" userId="S::emma.edberg_matei@hkr.se::e6dbbc8e-b75e-40a7-abec-4f8090b80501" providerId="AD" clId="Web-{8EC8191C-3267-E45A-AFB4-BBF641BF6239}" dt="2023-11-08T00:57:47.122" v="3"/>
          <pc:sldLayoutMkLst>
            <pc:docMk/>
            <pc:sldMasterMk cId="2571792217" sldId="2147483679"/>
            <pc:sldLayoutMk cId="487430928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44A6C-C112-4A2A-AA5D-AC48F9D39E6B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3B875-F986-4394-B00A-7E36FB53948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523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F0D7D-55FE-44A9-BC53-498F976158E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48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84B-D797-4894-B049-F9F7FD41A41A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65B2-F6AB-4788-8301-C29B424160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025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84B-D797-4894-B049-F9F7FD41A41A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65B2-F6AB-4788-8301-C29B424160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236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84B-D797-4894-B049-F9F7FD41A41A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65B2-F6AB-4788-8301-C29B424160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296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0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8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0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81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4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79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8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84B-D797-4894-B049-F9F7FD41A41A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65B2-F6AB-4788-8301-C29B424160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0769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5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72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3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84B-D797-4894-B049-F9F7FD41A41A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65B2-F6AB-4788-8301-C29B424160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402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84B-D797-4894-B049-F9F7FD41A41A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65B2-F6AB-4788-8301-C29B424160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2176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84B-D797-4894-B049-F9F7FD41A41A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65B2-F6AB-4788-8301-C29B424160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657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84B-D797-4894-B049-F9F7FD41A41A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65B2-F6AB-4788-8301-C29B424160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5240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84B-D797-4894-B049-F9F7FD41A41A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65B2-F6AB-4788-8301-C29B424160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2222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84B-D797-4894-B049-F9F7FD41A41A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65B2-F6AB-4788-8301-C29B424160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498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84B-D797-4894-B049-F9F7FD41A41A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65B2-F6AB-4788-8301-C29B424160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759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D84B-D797-4894-B049-F9F7FD41A41A}" type="datetimeFigureOut">
              <a:rPr lang="en-MY" smtClean="0"/>
              <a:t>7/11/2023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665B2-F6AB-4788-8301-C29B424160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91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ubrik 36">
            <a:extLst>
              <a:ext uri="{FF2B5EF4-FFF2-40B4-BE49-F238E27FC236}">
                <a16:creationId xmlns:a16="http://schemas.microsoft.com/office/drawing/2014/main" id="{F241EB60-5ED4-4D54-97A6-306A9D1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98" y="980767"/>
            <a:ext cx="3628103" cy="4896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cap="all" spc="300" dirty="0">
                <a:cs typeface="Calibri Light"/>
              </a:rPr>
              <a:t>PERSON-CENTERED</a:t>
            </a:r>
            <a:r>
              <a:rPr lang="en-US" kern="1200" cap="all" spc="300" baseline="0" dirty="0">
                <a:cs typeface="Calibri Light"/>
              </a:rPr>
              <a:t> CARE</a:t>
            </a:r>
            <a:br>
              <a:rPr lang="en-US" kern="1200" cap="all" spc="300" baseline="0" dirty="0">
                <a:cs typeface="Calibri Light" panose="020F0302020204030204" pitchFamily="34" charset="0"/>
              </a:rPr>
            </a:br>
            <a:br>
              <a:rPr lang="en-US" sz="2700" kern="1200" cap="all" spc="300" baseline="0" dirty="0">
                <a:cs typeface="Calibri Light" panose="020F0302020204030204" pitchFamily="34" charset="0"/>
              </a:rPr>
            </a:br>
            <a:r>
              <a:rPr lang="en-US" sz="2700" cap="all" spc="300" dirty="0">
                <a:cs typeface="Calibri Light"/>
              </a:rPr>
              <a:t>INTRODUCTION</a:t>
            </a:r>
            <a:br>
              <a:rPr lang="en-US" b="1" cap="all" spc="300" dirty="0">
                <a:cs typeface="Calibri Light" panose="020F0302020204030204" pitchFamily="34" charset="0"/>
              </a:rPr>
            </a:br>
            <a:br>
              <a:rPr lang="en-US" b="1" kern="1200" cap="all" spc="300" dirty="0">
                <a:cs typeface="Calibri Light" panose="020F0302020204030204" pitchFamily="34" charset="0"/>
              </a:rPr>
            </a:br>
            <a:br>
              <a:rPr lang="sv-SE" sz="2400" dirty="0">
                <a:cs typeface="Calibri Light" panose="020F0302020204030204" pitchFamily="34" charset="0"/>
              </a:rPr>
            </a:br>
            <a:br>
              <a:rPr lang="en-US" sz="4400" b="1" cap="all" spc="300" dirty="0">
                <a:latin typeface="Calibri Light"/>
                <a:cs typeface="Calibri Light"/>
              </a:rPr>
            </a:br>
            <a:endParaRPr lang="sv-SE" sz="2400" kern="1200" baseline="0">
              <a:solidFill>
                <a:prstClr val="black"/>
              </a:solidFill>
              <a:latin typeface="Goudy Old Style"/>
              <a:cs typeface="Calibri Light"/>
            </a:endParaRPr>
          </a:p>
        </p:txBody>
      </p:sp>
      <p:pic>
        <p:nvPicPr>
          <p:cNvPr id="5" name="Bildobjekt 4" descr="En bild som visar person, person">
            <a:extLst>
              <a:ext uri="{FF2B5EF4-FFF2-40B4-BE49-F238E27FC236}">
                <a16:creationId xmlns:a16="http://schemas.microsoft.com/office/drawing/2014/main" id="{FBEB3357-6565-D953-1B52-E4A5DBD3E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r="12917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D5F38367-1C2C-1A3B-00C6-070476127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827" y="4218062"/>
            <a:ext cx="1258644" cy="1532432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F014F474-D4C4-660B-99F6-E49985BBB7EF}"/>
              </a:ext>
            </a:extLst>
          </p:cNvPr>
          <p:cNvGrpSpPr/>
          <p:nvPr/>
        </p:nvGrpSpPr>
        <p:grpSpPr>
          <a:xfrm>
            <a:off x="222380" y="6271571"/>
            <a:ext cx="5187820" cy="584775"/>
            <a:chOff x="519728" y="10058718"/>
            <a:chExt cx="5401640" cy="664884"/>
          </a:xfrm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0E11332-78C8-4FAF-86F6-C11F4C6919E1}"/>
                </a:ext>
              </a:extLst>
            </p:cNvPr>
            <p:cNvPicPr/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9EE9DC00-852F-E538-05B9-300B081FDCB2}"/>
                </a:ext>
              </a:extLst>
            </p:cNvPr>
            <p:cNvSpPr txBox="1"/>
            <p:nvPr userDrawn="1"/>
          </p:nvSpPr>
          <p:spPr>
            <a:xfrm>
              <a:off x="2796720" y="10058718"/>
              <a:ext cx="3124648" cy="66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</a:rPr>
                <a:t>Reference number: 618596-EPP-1-2020-1-SE-EPPKA2-CBHE-JP</a:t>
              </a:r>
              <a:br>
                <a:rPr lang="en-GB" sz="800" dirty="0">
                  <a:solidFill>
                    <a:schemeClr val="bg1"/>
                  </a:solidFill>
                </a:rPr>
              </a:br>
              <a:r>
                <a:rPr lang="en-GB" sz="800" dirty="0">
                  <a:solidFill>
                    <a:schemeClr val="bg1"/>
                  </a:solidFill>
                </a:rPr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5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solidFill>
                  <a:schemeClr val="tx2"/>
                </a:solidFill>
                <a:cs typeface="Calibri Light" panose="020F0302020204030204" pitchFamily="34" charset="0"/>
              </a:rPr>
              <a:t>Person-centered Care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>
                <a:solidFill>
                  <a:srgbClr val="1F497D"/>
                </a:solidFill>
              </a:rPr>
              <a:t>Person centred care</a:t>
            </a:r>
            <a:r>
              <a:rPr lang="en-GB" dirty="0">
                <a:solidFill>
                  <a:srgbClr val="1F497D"/>
                </a:solidFill>
              </a:rPr>
              <a:t> is about care approaches and practices that see the person as a whole with many levels of needs and goals with these needs coming from their own personal social determinants of health. </a:t>
            </a:r>
          </a:p>
          <a:p>
            <a:pPr lvl="0"/>
            <a:endParaRPr lang="en-GB" dirty="0">
              <a:solidFill>
                <a:srgbClr val="1F497D"/>
              </a:solidFill>
            </a:endParaRPr>
          </a:p>
          <a:p>
            <a:pPr lvl="0"/>
            <a:r>
              <a:rPr lang="en-GB" dirty="0">
                <a:solidFill>
                  <a:srgbClr val="1F497D"/>
                </a:solidFill>
              </a:rPr>
              <a:t>Hence, </a:t>
            </a:r>
            <a:r>
              <a:rPr lang="en-GB" u="sng" dirty="0">
                <a:solidFill>
                  <a:srgbClr val="1F497D"/>
                </a:solidFill>
              </a:rPr>
              <a:t>to be ‘person-centred’ means being responsive to holistic needs and to tailor care to individuals’ or group’s specific characteristics and potential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7629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37255" y="2125010"/>
          <a:ext cx="9517489" cy="3373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1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Course Title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:  Person Centred Care</a:t>
                      </a:r>
                      <a:endParaRPr lang="en-MY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Course No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strike="sngStrike" dirty="0">
                          <a:effectLst/>
                        </a:rPr>
                        <a:t>: 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Credits</a:t>
                      </a:r>
                      <a:endParaRPr lang="en-MY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: 02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Core/Optional</a:t>
                      </a:r>
                      <a:endParaRPr lang="en-MY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:Core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5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Prerequisite</a:t>
                      </a:r>
                      <a:endParaRPr lang="en-MY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:None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595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Aim(s):  to provide knowledge and skills related to person </a:t>
                      </a:r>
                      <a:r>
                        <a:rPr lang="en-US" sz="2400" dirty="0" err="1">
                          <a:effectLst/>
                        </a:rPr>
                        <a:t>centred</a:t>
                      </a:r>
                      <a:r>
                        <a:rPr lang="en-US" sz="2400" dirty="0">
                          <a:effectLst/>
                        </a:rPr>
                        <a:t> care</a:t>
                      </a:r>
                      <a:endParaRPr lang="en-MY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3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Intended Learning Outcomes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30059" cy="4351338"/>
          </a:xfrm>
        </p:spPr>
        <p:txBody>
          <a:bodyPr/>
          <a:lstStyle/>
          <a:p>
            <a:r>
              <a:rPr lang="en-MY" dirty="0"/>
              <a:t>On successful completion of the course, the students will be able to:</a:t>
            </a:r>
          </a:p>
          <a:p>
            <a:pPr lvl="0"/>
            <a:r>
              <a:rPr lang="en-US" dirty="0"/>
              <a:t>explain the concepts of Person-centered care (PCC);</a:t>
            </a:r>
            <a:endParaRPr lang="en-MY" dirty="0"/>
          </a:p>
          <a:p>
            <a:pPr lvl="0"/>
            <a:r>
              <a:rPr lang="en-US" dirty="0"/>
              <a:t>describe the principles and models of PCC;</a:t>
            </a:r>
            <a:endParaRPr lang="en-MY" dirty="0"/>
          </a:p>
          <a:p>
            <a:pPr lvl="0"/>
            <a:r>
              <a:rPr lang="en-US" dirty="0"/>
              <a:t>discuss ethical and legal considerations in meeting the caring needs of persons with NDD;</a:t>
            </a:r>
            <a:endParaRPr lang="en-MY" dirty="0"/>
          </a:p>
          <a:p>
            <a:pPr lvl="0"/>
            <a:r>
              <a:rPr lang="en-US" dirty="0"/>
              <a:t>compare between the local and global perspectives of PCC;</a:t>
            </a:r>
            <a:endParaRPr lang="en-MY" dirty="0"/>
          </a:p>
          <a:p>
            <a:pPr lvl="0"/>
            <a:r>
              <a:rPr lang="en-US" dirty="0"/>
              <a:t>analyze PCC approach in clinical practice;</a:t>
            </a:r>
            <a:endParaRPr lang="en-MY" dirty="0"/>
          </a:p>
          <a:p>
            <a:pPr lvl="0"/>
            <a:r>
              <a:rPr lang="en-US" dirty="0"/>
              <a:t>apply PCC approach in clinical practice.</a:t>
            </a: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1762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Time Allocation (Hours)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/>
              <a:t>Lectures: 18  </a:t>
            </a:r>
          </a:p>
          <a:p>
            <a:r>
              <a:rPr lang="en-MY" dirty="0"/>
              <a:t>Practical: 24     </a:t>
            </a:r>
          </a:p>
          <a:p>
            <a:r>
              <a:rPr lang="en-US" dirty="0"/>
              <a:t>Independent learning </a:t>
            </a:r>
            <a:r>
              <a:rPr lang="en-MY" dirty="0"/>
              <a:t>: 58</a:t>
            </a:r>
          </a:p>
        </p:txBody>
      </p:sp>
    </p:spTree>
    <p:extLst>
      <p:ext uri="{BB962C8B-B14F-4D97-AF65-F5344CB8AC3E}">
        <p14:creationId xmlns:p14="http://schemas.microsoft.com/office/powerpoint/2010/main" val="138102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Course Content</a:t>
            </a:r>
            <a:br>
              <a:rPr lang="en-MY" dirty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PCC</a:t>
            </a:r>
            <a:endParaRPr lang="en-MY" dirty="0"/>
          </a:p>
          <a:p>
            <a:r>
              <a:rPr lang="en-US" dirty="0"/>
              <a:t>Principles of PCC </a:t>
            </a:r>
            <a:endParaRPr lang="en-MY" dirty="0"/>
          </a:p>
          <a:p>
            <a:r>
              <a:rPr lang="en-US" dirty="0"/>
              <a:t>Models of PCC (Ekman, </a:t>
            </a:r>
            <a:r>
              <a:rPr lang="en-US" dirty="0" err="1"/>
              <a:t>Kitwood</a:t>
            </a:r>
            <a:r>
              <a:rPr lang="en-US" dirty="0"/>
              <a:t>, McCormack &amp; </a:t>
            </a:r>
            <a:r>
              <a:rPr lang="en-US" dirty="0" err="1"/>
              <a:t>McCance</a:t>
            </a:r>
            <a:r>
              <a:rPr lang="en-US" dirty="0"/>
              <a:t>)</a:t>
            </a:r>
            <a:endParaRPr lang="en-MY" dirty="0"/>
          </a:p>
          <a:p>
            <a:r>
              <a:rPr lang="en-US" dirty="0"/>
              <a:t>Local and global perspectives of PCC</a:t>
            </a:r>
            <a:endParaRPr lang="en-MY" dirty="0"/>
          </a:p>
          <a:p>
            <a:r>
              <a:rPr lang="en-US" dirty="0"/>
              <a:t>Ethical and legal considerations meeting the caring needs for persons with Neurodegenerative disorders (NDD) </a:t>
            </a:r>
            <a:endParaRPr lang="en-MY" dirty="0"/>
          </a:p>
          <a:p>
            <a:r>
              <a:rPr lang="en-US" dirty="0"/>
              <a:t>Application of PCC in formal- and informal settings</a:t>
            </a: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7175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Teaching /Learning Methods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Flipped classroom</a:t>
            </a:r>
            <a:endParaRPr lang="en-MY" dirty="0">
              <a:effectLst/>
            </a:endParaRPr>
          </a:p>
          <a:p>
            <a:r>
              <a:rPr lang="en-US" dirty="0"/>
              <a:t> Self-learning</a:t>
            </a:r>
            <a:endParaRPr lang="en-MY" dirty="0">
              <a:effectLst/>
            </a:endParaRPr>
          </a:p>
          <a:p>
            <a:r>
              <a:rPr lang="en-US" dirty="0"/>
              <a:t>Lectures Discussions/Role play/Study circles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5804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assessment 40%</a:t>
            </a:r>
          </a:p>
          <a:p>
            <a:r>
              <a:rPr lang="en-US" dirty="0"/>
              <a:t>End course assessment 60%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3646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5" name="Platshållare för innehåll 4" descr="En bild som visar text, inomhus, bärbar dator&#10;&#10;Automatiskt genererad beskrivning">
            <a:extLst>
              <a:ext uri="{FF2B5EF4-FFF2-40B4-BE49-F238E27FC236}">
                <a16:creationId xmlns:a16="http://schemas.microsoft.com/office/drawing/2014/main" id="{8A854F48-C11E-5E03-99C4-88452F26D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>
          <a:xfrm rot="5400000">
            <a:off x="-1047749" y="1047749"/>
            <a:ext cx="6857999" cy="4762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9A7F7D7-DB57-D079-B918-348AB43D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9" y="1371599"/>
            <a:ext cx="5984801" cy="19612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for listening!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5DC4E9D1-B161-C7A4-EB49-AA0BD3027A0F}"/>
              </a:ext>
            </a:extLst>
          </p:cNvPr>
          <p:cNvGrpSpPr/>
          <p:nvPr/>
        </p:nvGrpSpPr>
        <p:grpSpPr>
          <a:xfrm>
            <a:off x="5524499" y="5420761"/>
            <a:ext cx="5828546" cy="667573"/>
            <a:chOff x="1230612" y="9750059"/>
            <a:chExt cx="5852294" cy="652382"/>
          </a:xfrm>
          <a:solidFill>
            <a:schemeClr val="bg2"/>
          </a:solidFill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5940CE03-1798-607D-85C0-7EC3161FAA41}"/>
                </a:ext>
              </a:extLst>
            </p:cNvPr>
            <p:cNvPicPr/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612" y="9750059"/>
              <a:ext cx="2218055" cy="63309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7F884C69-D7A3-C56C-5FEC-70F3C55C6569}"/>
                </a:ext>
              </a:extLst>
            </p:cNvPr>
            <p:cNvSpPr txBox="1"/>
            <p:nvPr userDrawn="1"/>
          </p:nvSpPr>
          <p:spPr>
            <a:xfrm>
              <a:off x="3448667" y="9770818"/>
              <a:ext cx="3634239" cy="631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Reference number: 618596-EPP-1-2020-1-SE-EPPKA2-CBHE-JP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BA09F313-89EC-2566-433D-D53BE2BC3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032" y="3837591"/>
            <a:ext cx="1175436" cy="14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7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62"/>
    </mc:Choice>
    <mc:Fallback>
      <p:transition spd="slow" advTm="2326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295</Words>
  <Application>Microsoft Office PowerPoint</Application>
  <PresentationFormat>Widescreen</PresentationFormat>
  <Paragraphs>48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ClassicFrameVTI</vt:lpstr>
      <vt:lpstr>PERSON-CENTERED CARE  INTRODUCTION    </vt:lpstr>
      <vt:lpstr>Person-centered Care</vt:lpstr>
      <vt:lpstr>PowerPoint Presentation</vt:lpstr>
      <vt:lpstr>Intended Learning Outcomes</vt:lpstr>
      <vt:lpstr>Time Allocation (Hours)</vt:lpstr>
      <vt:lpstr> Course Content </vt:lpstr>
      <vt:lpstr>Teaching /Learning Methods</vt:lpstr>
      <vt:lpstr>Assessment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18</cp:revision>
  <dcterms:created xsi:type="dcterms:W3CDTF">2023-02-05T10:03:42Z</dcterms:created>
  <dcterms:modified xsi:type="dcterms:W3CDTF">2023-11-08T00:59:37Z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2023-11-08T00:56:48Z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c750c90a-1ecd-42fb-a0c1-1f6397a5785b</vt:lpwstr>
  </property>
  <property fmtid="{D5CDD505-2E9C-101B-9397-08002B2CF9AE}" pid="8" name="MSIP_Label_9144ccec-98ca-4847-b090-103d5c6592f4_ContentBits">
    <vt:lpwstr>0</vt:lpwstr>
  </property>
</Properties>
</file>