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1" r:id="rId3"/>
    <p:sldId id="272" r:id="rId4"/>
    <p:sldId id="281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  <p:sldId id="4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th Rathnayake" initials="SR" lastIdx="7" clrIdx="0">
    <p:extLst>
      <p:ext uri="{19B8F6BF-5375-455C-9EA6-DF929625EA0E}">
        <p15:presenceInfo xmlns:p15="http://schemas.microsoft.com/office/powerpoint/2012/main" userId="11aeb4f28d97b1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F91B-C0B3-4C19-8173-842C81230F5B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90785-E2FB-4123-8EC3-9F65C2A52B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554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F0D7D-55FE-44A9-BC53-498F976158E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8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23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506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83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3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2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2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130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6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998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707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89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837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660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85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800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2674-70A1-408B-A4B2-8AEF17912329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FF98-0C96-44C5-A1EA-C0402A81CA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5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Rubrik 36">
            <a:extLst>
              <a:ext uri="{FF2B5EF4-FFF2-40B4-BE49-F238E27FC236}">
                <a16:creationId xmlns:a16="http://schemas.microsoft.com/office/drawing/2014/main" id="{F241EB60-5ED4-4D54-97A6-306A9D1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98" y="825910"/>
            <a:ext cx="3628103" cy="64991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4000" b="1" cap="all" spc="300" dirty="0">
                <a:cs typeface="Calibri Light" panose="020F0302020204030204" pitchFamily="34" charset="0"/>
              </a:rPr>
            </a:br>
            <a:r>
              <a:rPr lang="en-US" sz="4000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  <a:t>PERSON-CENTERED CARE</a:t>
            </a: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IMPLEMENTATION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PART II</a:t>
            </a:r>
            <a:br>
              <a:rPr lang="en-US" b="1" dirty="0">
                <a:latin typeface="Calibri" pitchFamily="34" charset="0"/>
                <a:cs typeface="Calibri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2400" kern="1200" cap="all" spc="30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4400" b="1" cap="all" spc="3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400" b="1" kern="1200" cap="all" spc="300" baseline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D5F38367-1C2C-1A3B-00C6-07047612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82" y="4677327"/>
            <a:ext cx="1175436" cy="1430584"/>
          </a:xfrm>
          <a:prstGeom prst="rect">
            <a:avLst/>
          </a:prstGeom>
        </p:spPr>
      </p:pic>
      <p:pic>
        <p:nvPicPr>
          <p:cNvPr id="8" name="Picture 3" descr="E:\Neurocare project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5" y="5120981"/>
            <a:ext cx="1001223" cy="10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CA52B71-AAAB-D7A9-37FF-5A7044A3C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0"/>
            <a:ext cx="6778753" cy="6858000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4A3FD8BE-7E57-BB59-4999-6A221A8097D9}"/>
              </a:ext>
            </a:extLst>
          </p:cNvPr>
          <p:cNvGrpSpPr/>
          <p:nvPr/>
        </p:nvGrpSpPr>
        <p:grpSpPr>
          <a:xfrm>
            <a:off x="5885303" y="6060115"/>
            <a:ext cx="5828546" cy="647837"/>
            <a:chOff x="1230612" y="9750059"/>
            <a:chExt cx="5852294" cy="633095"/>
          </a:xfrm>
          <a:solidFill>
            <a:schemeClr val="bg2"/>
          </a:solidFill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0415A297-DAD7-DCB6-5DBE-DA7844A30E79}"/>
                </a:ext>
              </a:extLst>
            </p:cNvPr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66082313-30AF-DB60-F620-0DE73F346DCA}"/>
                </a:ext>
              </a:extLst>
            </p:cNvPr>
            <p:cNvSpPr txBox="1"/>
            <p:nvPr userDrawn="1"/>
          </p:nvSpPr>
          <p:spPr>
            <a:xfrm>
              <a:off x="3448667" y="9750059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0"/>
    </mc:Choice>
    <mc:Fallback xmlns="">
      <p:transition spd="slow" advTm="34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Outcome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O1. Access to care</a:t>
            </a:r>
          </a:p>
          <a:p>
            <a:pPr marL="0" indent="0">
              <a:buNone/>
            </a:pPr>
            <a:r>
              <a:rPr lang="en-MY" dirty="0"/>
              <a:t>O2. Patient-Reported Outcomes (PROs)</a:t>
            </a:r>
          </a:p>
        </p:txBody>
      </p:sp>
    </p:spTree>
    <p:extLst>
      <p:ext uri="{BB962C8B-B14F-4D97-AF65-F5344CB8AC3E}">
        <p14:creationId xmlns:p14="http://schemas.microsoft.com/office/powerpoint/2010/main" val="6433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319"/>
    </mc:Choice>
    <mc:Fallback xmlns="">
      <p:transition spd="slow" advTm="3513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MY" dirty="0"/>
              <a:t>Lewandowski RA, Lewandowski JB, Ekman I, </a:t>
            </a:r>
            <a:r>
              <a:rPr lang="en-MY" dirty="0" err="1"/>
              <a:t>Swedberg</a:t>
            </a:r>
            <a:r>
              <a:rPr lang="en-MY" dirty="0"/>
              <a:t> K, </a:t>
            </a:r>
            <a:r>
              <a:rPr lang="en-MY" dirty="0" err="1"/>
              <a:t>Törnell</a:t>
            </a:r>
            <a:r>
              <a:rPr lang="en-MY" dirty="0"/>
              <a:t> J, Rogers HL. Implementation of Person-</a:t>
            </a:r>
            <a:r>
              <a:rPr lang="en-MY" dirty="0" err="1"/>
              <a:t>Centered</a:t>
            </a:r>
            <a:r>
              <a:rPr lang="en-MY" dirty="0"/>
              <a:t> Care: A Feasibility Study Using the WE-CARE Roadmap. </a:t>
            </a:r>
            <a:r>
              <a:rPr lang="en-MY" dirty="0" err="1"/>
              <a:t>Int</a:t>
            </a:r>
            <a:r>
              <a:rPr lang="en-MY" dirty="0"/>
              <a:t> J Environ Res Public Health. 2021 Feb 24;18(5):2205. </a:t>
            </a:r>
            <a:r>
              <a:rPr lang="en-MY" dirty="0" err="1"/>
              <a:t>doi</a:t>
            </a:r>
            <a:r>
              <a:rPr lang="en-MY" dirty="0"/>
              <a:t>: 10.3390/ijerph18052205. PMID: 33668083; PMCID: PMC7956736.</a:t>
            </a:r>
          </a:p>
          <a:p>
            <a:r>
              <a:rPr lang="en-MY" dirty="0" err="1"/>
              <a:t>Nkhoma</a:t>
            </a:r>
            <a:r>
              <a:rPr lang="en-MY" dirty="0"/>
              <a:t> KB, Cook A, </a:t>
            </a:r>
            <a:r>
              <a:rPr lang="en-MY" dirty="0" err="1"/>
              <a:t>Giusti</a:t>
            </a:r>
            <a:r>
              <a:rPr lang="en-MY" dirty="0"/>
              <a:t> A, Farrant L, Petrus R, Petersen I, </a:t>
            </a:r>
            <a:r>
              <a:rPr lang="en-MY" dirty="0" err="1"/>
              <a:t>Gwyther</a:t>
            </a:r>
            <a:r>
              <a:rPr lang="en-MY" dirty="0"/>
              <a:t> L, </a:t>
            </a:r>
            <a:r>
              <a:rPr lang="en-MY" dirty="0" err="1"/>
              <a:t>Venkatapuram</a:t>
            </a:r>
            <a:r>
              <a:rPr lang="en-MY" dirty="0"/>
              <a:t> S, Harding R. A systematic review of impact of person-centred interventions for serious physical illness in terms of outcomes and costs. BMJ Open. 2022 Jul 13;12(7):e054386. </a:t>
            </a:r>
            <a:r>
              <a:rPr lang="en-MY" dirty="0" err="1"/>
              <a:t>doi</a:t>
            </a:r>
            <a:r>
              <a:rPr lang="en-MY" dirty="0"/>
              <a:t>: 10.1136/bmjopen-2021-054386. PMID: 35831052; PMCID: PMC9280891.</a:t>
            </a:r>
          </a:p>
          <a:p>
            <a:r>
              <a:rPr lang="en-MY" dirty="0"/>
              <a:t>Santana MJ, </a:t>
            </a:r>
            <a:r>
              <a:rPr lang="en-MY" dirty="0" err="1"/>
              <a:t>Manalili</a:t>
            </a:r>
            <a:r>
              <a:rPr lang="en-MY" dirty="0"/>
              <a:t> K, Jolley RJ, </a:t>
            </a:r>
            <a:r>
              <a:rPr lang="en-MY" dirty="0" err="1"/>
              <a:t>Zelinsky</a:t>
            </a:r>
            <a:r>
              <a:rPr lang="en-MY" dirty="0"/>
              <a:t> S, </a:t>
            </a:r>
            <a:r>
              <a:rPr lang="en-MY" dirty="0" err="1"/>
              <a:t>Quan</a:t>
            </a:r>
            <a:r>
              <a:rPr lang="en-MY" dirty="0"/>
              <a:t> H, Lu M. How to practice person-centred care: A conceptual framework. Health Expect. 2018 Apr;21(2):429-440. </a:t>
            </a:r>
            <a:r>
              <a:rPr lang="en-MY" dirty="0" err="1"/>
              <a:t>doi</a:t>
            </a:r>
            <a:r>
              <a:rPr lang="en-MY" dirty="0"/>
              <a:t>: 10.1111/hex.12640. </a:t>
            </a:r>
            <a:r>
              <a:rPr lang="en-MY" dirty="0" err="1"/>
              <a:t>Epub</a:t>
            </a:r>
            <a:r>
              <a:rPr lang="en-MY" dirty="0"/>
              <a:t> 2017 Nov 19. PMID: 29151269; PMCID: PMC5867327.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"/>
    </mc:Choice>
    <mc:Fallback xmlns="">
      <p:transition spd="slow" advTm="84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text, inomhus, bärbar dator&#10;&#10;Automatiskt genererad beskrivning">
            <a:extLst>
              <a:ext uri="{FF2B5EF4-FFF2-40B4-BE49-F238E27FC236}">
                <a16:creationId xmlns:a16="http://schemas.microsoft.com/office/drawing/2014/main" id="{8A854F48-C11E-5E03-99C4-88452F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 rot="5400000">
            <a:off x="-1047749" y="1047749"/>
            <a:ext cx="6857999" cy="4762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A7F7D7-DB57-D079-B918-348AB43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9" y="1371599"/>
            <a:ext cx="5984801" cy="1961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DC4E9D1-B161-C7A4-EB49-AA0BD3027A0F}"/>
              </a:ext>
            </a:extLst>
          </p:cNvPr>
          <p:cNvGrpSpPr/>
          <p:nvPr/>
        </p:nvGrpSpPr>
        <p:grpSpPr>
          <a:xfrm>
            <a:off x="5524499" y="5420761"/>
            <a:ext cx="5828546" cy="667573"/>
            <a:chOff x="1230612" y="9750059"/>
            <a:chExt cx="5852294" cy="652382"/>
          </a:xfrm>
          <a:solidFill>
            <a:schemeClr val="bg2"/>
          </a:solidFill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5940CE03-1798-607D-85C0-7EC3161FAA41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F884C69-D7A3-C56C-5FEC-70F3C55C6569}"/>
                </a:ext>
              </a:extLst>
            </p:cNvPr>
            <p:cNvSpPr txBox="1"/>
            <p:nvPr userDrawn="1"/>
          </p:nvSpPr>
          <p:spPr>
            <a:xfrm>
              <a:off x="3448667" y="9770818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09F313-89EC-2566-433D-D53BE2BC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32" y="3837591"/>
            <a:ext cx="1175436" cy="14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2"/>
    </mc:Choice>
    <mc:Fallback xmlns="">
      <p:transition spd="slow" advTm="232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Intended learning Outcome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completion of the lecture, students will be able to</a:t>
            </a:r>
          </a:p>
          <a:p>
            <a:pPr lvl="1"/>
            <a:r>
              <a:rPr lang="en-US" dirty="0"/>
              <a:t>Describe ‘what is implementation?’.</a:t>
            </a:r>
          </a:p>
          <a:p>
            <a:pPr lvl="1"/>
            <a:r>
              <a:rPr lang="en-US" dirty="0"/>
              <a:t>Explain various types of interventions related to Person Centered Care.</a:t>
            </a:r>
          </a:p>
          <a:p>
            <a:pPr lvl="1"/>
            <a:r>
              <a:rPr lang="en-US" dirty="0"/>
              <a:t>Explain challenges of interventions related to Person Centered Care.</a:t>
            </a:r>
          </a:p>
          <a:p>
            <a:pPr lvl="1"/>
            <a:r>
              <a:rPr lang="en-US" dirty="0"/>
              <a:t>Describe outcomes of interventions related to Person Centered Care.</a:t>
            </a:r>
          </a:p>
          <a:p>
            <a:pPr lvl="1"/>
            <a:r>
              <a:rPr lang="en-US" dirty="0"/>
              <a:t>Explain models of implementations related to Person Centered Care</a:t>
            </a:r>
          </a:p>
          <a:p>
            <a:pPr lvl="1"/>
            <a:r>
              <a:rPr lang="en-US" dirty="0"/>
              <a:t>Apply various types of interventions related to Person Centered Care.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129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3"/>
    </mc:Choice>
    <mc:Fallback xmlns="">
      <p:transition spd="slow" advTm="234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Frameworks for implementation of PCC</a:t>
            </a:r>
            <a:endParaRPr lang="en-MY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698" y="1825625"/>
            <a:ext cx="6552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WE-CARE Roadmap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WE-CARE Roadmap framework -identified the implementation of Person-</a:t>
            </a:r>
            <a:r>
              <a:rPr lang="en-MY" dirty="0" err="1"/>
              <a:t>Centered</a:t>
            </a:r>
            <a:r>
              <a:rPr lang="en-MY" dirty="0"/>
              <a:t> Care (PCC) as a vehicle to improve quality and contain the increase of costs in healthcare , thus improving accessibility and affordability of future health care for all (Lewandowski et al, 2021) </a:t>
            </a:r>
          </a:p>
        </p:txBody>
      </p:sp>
    </p:spTree>
    <p:extLst>
      <p:ext uri="{BB962C8B-B14F-4D97-AF65-F5344CB8AC3E}">
        <p14:creationId xmlns:p14="http://schemas.microsoft.com/office/powerpoint/2010/main" val="16101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6"/>
    </mc:Choice>
    <mc:Fallback xmlns="">
      <p:transition spd="slow" advTm="292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Dimensions WE-CARE Roadmap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685" y="2073498"/>
            <a:ext cx="10675342" cy="28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35"/>
    </mc:Choice>
    <mc:Fallback xmlns="">
      <p:transition spd="slow" advTm="323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Dimensions WE-CARE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MY" dirty="0"/>
              <a:t>1. Information Technology (IT) might include IT solutions for communication or wearable devices for monitoring. </a:t>
            </a:r>
          </a:p>
          <a:p>
            <a:pPr marL="0" indent="0">
              <a:buNone/>
            </a:pPr>
            <a:r>
              <a:rPr lang="en-MY" dirty="0"/>
              <a:t>2. Infrastructure relates to the necessary resources and structures empowering the delivery of PCC (e.g., hospital organization, home care and their interaction). </a:t>
            </a:r>
          </a:p>
          <a:p>
            <a:pPr marL="0" indent="0">
              <a:buNone/>
            </a:pPr>
            <a:r>
              <a:rPr lang="en-MY" dirty="0"/>
              <a:t>3. Incentive systems include all conceivable means which could motivate both patients and professionals to engage in </a:t>
            </a:r>
            <a:r>
              <a:rPr lang="en-MY" dirty="0" err="1"/>
              <a:t>behaviors</a:t>
            </a:r>
            <a:r>
              <a:rPr lang="en-MY" dirty="0"/>
              <a:t> congruent with PCC. </a:t>
            </a:r>
          </a:p>
          <a:p>
            <a:pPr marL="0" indent="0">
              <a:buNone/>
            </a:pPr>
            <a:r>
              <a:rPr lang="en-MY" dirty="0"/>
              <a:t>4. Contracting strategies includes financial solutions and mutual agreements regulating commitments and deliverables.</a:t>
            </a:r>
          </a:p>
          <a:p>
            <a:pPr marL="0" indent="0">
              <a:buNone/>
            </a:pPr>
            <a:r>
              <a:rPr lang="en-MY" dirty="0"/>
              <a:t>5. Measurement systems to capture all necessary aspects of the implementation process and its outcome.</a:t>
            </a:r>
          </a:p>
        </p:txBody>
      </p:sp>
    </p:spTree>
    <p:extLst>
      <p:ext uri="{BB962C8B-B14F-4D97-AF65-F5344CB8AC3E}">
        <p14:creationId xmlns:p14="http://schemas.microsoft.com/office/powerpoint/2010/main" val="13936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98"/>
    </mc:Choice>
    <mc:Fallback xmlns="">
      <p:transition spd="slow" advTm="730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Comprehensive structure-level implementation guidance (</a:t>
            </a:r>
            <a:r>
              <a:rPr lang="en-MY" dirty="0" err="1"/>
              <a:t>Donabedian</a:t>
            </a:r>
            <a:r>
              <a:rPr lang="en-MY" dirty="0"/>
              <a:t> model)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487" y="1825625"/>
            <a:ext cx="5627317" cy="4446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65972" y="5473521"/>
            <a:ext cx="240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Santana et al, 2017</a:t>
            </a:r>
          </a:p>
        </p:txBody>
      </p:sp>
    </p:spTree>
    <p:extLst>
      <p:ext uri="{BB962C8B-B14F-4D97-AF65-F5344CB8AC3E}">
        <p14:creationId xmlns:p14="http://schemas.microsoft.com/office/powerpoint/2010/main" val="11470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62"/>
    </mc:Choice>
    <mc:Fallback xmlns="">
      <p:transition spd="slow" advTm="1365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Structure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dirty="0"/>
              <a:t>S1. Creating a PCC culture</a:t>
            </a:r>
          </a:p>
          <a:p>
            <a:pPr marL="0" indent="0">
              <a:buNone/>
            </a:pPr>
            <a:r>
              <a:rPr lang="en-MY" dirty="0"/>
              <a:t>S2. Co-designing the development and implementation of educational programs</a:t>
            </a:r>
          </a:p>
          <a:p>
            <a:pPr marL="0" indent="0">
              <a:buNone/>
            </a:pPr>
            <a:r>
              <a:rPr lang="en-MY" dirty="0"/>
              <a:t>S3. Co-designing the development and implementation of health promotion and prevention programs</a:t>
            </a:r>
          </a:p>
          <a:p>
            <a:pPr marL="0" indent="0">
              <a:buNone/>
            </a:pPr>
            <a:r>
              <a:rPr lang="en-MY" dirty="0"/>
              <a:t>S4. Supporting a workforce committed to PCC</a:t>
            </a:r>
          </a:p>
          <a:p>
            <a:pPr marL="0" indent="0">
              <a:buNone/>
            </a:pPr>
            <a:r>
              <a:rPr lang="en-MY" dirty="0"/>
              <a:t>S5. Providing a supportive and accommodating PCC environment</a:t>
            </a:r>
          </a:p>
          <a:p>
            <a:pPr marL="0" indent="0">
              <a:buNone/>
            </a:pPr>
            <a:r>
              <a:rPr lang="en-MY" dirty="0"/>
              <a:t>S6. Developing and integrating structures to support health information technology</a:t>
            </a:r>
          </a:p>
          <a:p>
            <a:pPr marL="0" indent="0">
              <a:buNone/>
            </a:pPr>
            <a:r>
              <a:rPr lang="en-MY" dirty="0"/>
              <a:t>S7. Creating structures to measure and monitor PCC performance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644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083"/>
    </mc:Choice>
    <mc:Fallback xmlns="">
      <p:transition spd="slow" advTm="7070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Process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P1. Cultivating communication</a:t>
            </a:r>
          </a:p>
          <a:p>
            <a:pPr marL="0" indent="0">
              <a:buNone/>
            </a:pPr>
            <a:r>
              <a:rPr lang="en-MY" dirty="0"/>
              <a:t>P2. Respectful and compassionate care</a:t>
            </a:r>
          </a:p>
          <a:p>
            <a:pPr marL="0" indent="0">
              <a:buNone/>
            </a:pPr>
            <a:r>
              <a:rPr lang="en-MY" dirty="0"/>
              <a:t>P3. Engaging patients in managing their care</a:t>
            </a:r>
          </a:p>
          <a:p>
            <a:pPr marL="0" indent="0">
              <a:buNone/>
            </a:pPr>
            <a:r>
              <a:rPr lang="en-MY" dirty="0"/>
              <a:t>P4. Integration of care</a:t>
            </a:r>
          </a:p>
        </p:txBody>
      </p:sp>
    </p:spTree>
    <p:extLst>
      <p:ext uri="{BB962C8B-B14F-4D97-AF65-F5344CB8AC3E}">
        <p14:creationId xmlns:p14="http://schemas.microsoft.com/office/powerpoint/2010/main" val="12459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16"/>
    </mc:Choice>
    <mc:Fallback xmlns="">
      <p:transition spd="slow" advTm="33741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642</Words>
  <Application>Microsoft Office PowerPoint</Application>
  <PresentationFormat>Bredbild</PresentationFormat>
  <Paragraphs>48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Goudy Old Style</vt:lpstr>
      <vt:lpstr>Office Theme</vt:lpstr>
      <vt:lpstr>ClassicFrameVTI</vt:lpstr>
      <vt:lpstr>  PERSON-CENTERED CARE  IMPLEMENTATION PART II      </vt:lpstr>
      <vt:lpstr>Intended learning Outcome</vt:lpstr>
      <vt:lpstr>Frameworks for implementation of PCC</vt:lpstr>
      <vt:lpstr>WE-CARE Roadmap framework</vt:lpstr>
      <vt:lpstr>Dimensions WE-CARE Roadmap</vt:lpstr>
      <vt:lpstr>Dimensions WE-CARE Roadmap</vt:lpstr>
      <vt:lpstr>Comprehensive structure-level implementation guidance (Donabedian model)  </vt:lpstr>
      <vt:lpstr>Structure domains</vt:lpstr>
      <vt:lpstr>Process domains</vt:lpstr>
      <vt:lpstr>Outcome domains</vt:lpstr>
      <vt:lpstr>References 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Person-centered Care</dc:title>
  <dc:creator>Reviewer</dc:creator>
  <cp:lastModifiedBy>Emma Edberg Matei</cp:lastModifiedBy>
  <cp:revision>38</cp:revision>
  <dcterms:created xsi:type="dcterms:W3CDTF">2023-02-05T10:38:21Z</dcterms:created>
  <dcterms:modified xsi:type="dcterms:W3CDTF">2023-11-07T08:26:13Z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2023-02-13T04:17:19Z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9a5fa9a8-ade1-4666-bd9a-24ebb36a4c25</vt:lpwstr>
  </property>
  <property fmtid="{D5CDD505-2E9C-101B-9397-08002B2CF9AE}" pid="8" name="MSIP_Label_9144ccec-98ca-4847-b090-103d5c6592f4_ContentBits">
    <vt:lpwstr>0</vt:lpwstr>
  </property>
</Properties>
</file>