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7" r:id="rId3"/>
    <p:sldId id="272" r:id="rId4"/>
    <p:sldId id="273" r:id="rId5"/>
    <p:sldId id="257" r:id="rId6"/>
    <p:sldId id="259" r:id="rId7"/>
    <p:sldId id="264" r:id="rId8"/>
    <p:sldId id="260" r:id="rId9"/>
    <p:sldId id="262" r:id="rId10"/>
    <p:sldId id="263" r:id="rId11"/>
    <p:sldId id="266" r:id="rId12"/>
    <p:sldId id="267" r:id="rId13"/>
    <p:sldId id="265" r:id="rId14"/>
    <p:sldId id="269" r:id="rId15"/>
    <p:sldId id="4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th Rathnayake" initials="SR" lastIdx="7" clrIdx="0">
    <p:extLst>
      <p:ext uri="{19B8F6BF-5375-455C-9EA6-DF929625EA0E}">
        <p15:presenceInfo xmlns:p15="http://schemas.microsoft.com/office/powerpoint/2012/main" userId="11aeb4f28d97b1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F91B-C0B3-4C19-8173-842C81230F5B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0785-E2FB-4123-8EC3-9F65C2A52B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554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D7D-55FE-44A9-BC53-498F976158E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8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2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50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83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3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1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8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3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130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998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707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89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83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66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85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800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5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ubrik 36">
            <a:extLst>
              <a:ext uri="{FF2B5EF4-FFF2-40B4-BE49-F238E27FC236}">
                <a16:creationId xmlns:a16="http://schemas.microsoft.com/office/drawing/2014/main" id="{F241EB60-5ED4-4D54-97A6-306A9D1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98" y="825910"/>
            <a:ext cx="3628103" cy="64991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4000" b="1" cap="all" spc="300" dirty="0">
                <a:cs typeface="Calibri Light" panose="020F0302020204030204" pitchFamily="34" charset="0"/>
              </a:rPr>
            </a:br>
            <a: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  <a:t>PERSON-CENTERED CARE</a:t>
            </a: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IMPLEMENTATION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PART I</a:t>
            </a:r>
            <a:br>
              <a:rPr lang="en-US" b="1" dirty="0">
                <a:latin typeface="Calibri" pitchFamily="34" charset="0"/>
                <a:cs typeface="Calibri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2400" kern="1200" cap="all" spc="30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4400" b="1" cap="all" spc="3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400" b="1" kern="1200" cap="all" spc="300" baseline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D5F38367-1C2C-1A3B-00C6-07047612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82" y="4677327"/>
            <a:ext cx="1175436" cy="1430584"/>
          </a:xfrm>
          <a:prstGeom prst="rect">
            <a:avLst/>
          </a:prstGeom>
        </p:spPr>
      </p:pic>
      <p:pic>
        <p:nvPicPr>
          <p:cNvPr id="8" name="Picture 3" descr="E:\Neurocare project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5" y="5120981"/>
            <a:ext cx="1001223" cy="10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CA52B71-AAAB-D7A9-37FF-5A7044A3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0"/>
            <a:ext cx="6778753" cy="6858000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4A3FD8BE-7E57-BB59-4999-6A221A8097D9}"/>
              </a:ext>
            </a:extLst>
          </p:cNvPr>
          <p:cNvGrpSpPr/>
          <p:nvPr/>
        </p:nvGrpSpPr>
        <p:grpSpPr>
          <a:xfrm>
            <a:off x="5885303" y="6060115"/>
            <a:ext cx="5828546" cy="647837"/>
            <a:chOff x="1230612" y="9750059"/>
            <a:chExt cx="5852294" cy="633095"/>
          </a:xfrm>
          <a:solidFill>
            <a:schemeClr val="bg2"/>
          </a:solidFill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0415A297-DAD7-DCB6-5DBE-DA7844A30E79}"/>
                </a:ext>
              </a:extLst>
            </p:cNvPr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66082313-30AF-DB60-F620-0DE73F346DCA}"/>
                </a:ext>
              </a:extLst>
            </p:cNvPr>
            <p:cNvSpPr txBox="1"/>
            <p:nvPr userDrawn="1"/>
          </p:nvSpPr>
          <p:spPr>
            <a:xfrm>
              <a:off x="3448667" y="9750059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0"/>
    </mc:Choice>
    <mc:Fallback xmlns="">
      <p:transition spd="slow" advTm="3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Mechanism of action of the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Initiation of partnership between the patient/ caregiver and healthcare professional</a:t>
            </a:r>
          </a:p>
          <a:p>
            <a:r>
              <a:rPr lang="en-MY" dirty="0"/>
              <a:t>Implementing the partnership </a:t>
            </a:r>
          </a:p>
          <a:p>
            <a:r>
              <a:rPr lang="en-MY" dirty="0"/>
              <a:t>Documenting/safeguarding 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33574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37"/>
    </mc:Choice>
    <mc:Fallback xmlns="">
      <p:transition spd="slow" advTm="1151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Outcomes of interventions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/>
              <a:t>Caregiver outcomes</a:t>
            </a:r>
          </a:p>
          <a:p>
            <a:pPr lvl="1"/>
            <a:r>
              <a:rPr lang="en-MY" dirty="0"/>
              <a:t>Quality of life among caregivers </a:t>
            </a:r>
          </a:p>
          <a:p>
            <a:pPr lvl="1"/>
            <a:r>
              <a:rPr lang="en-MY" dirty="0"/>
              <a:t>Improve caregiver perceived burden  among family caregivers of older people in  geriatric practice</a:t>
            </a:r>
          </a:p>
          <a:p>
            <a:r>
              <a:rPr lang="en-MY" dirty="0"/>
              <a:t>Healthcare professional outcomes</a:t>
            </a:r>
          </a:p>
          <a:p>
            <a:pPr lvl="1"/>
            <a:r>
              <a:rPr lang="en-MY" dirty="0"/>
              <a:t>Improve behavioural domains: transition to palliative care, general communication and involving significant others</a:t>
            </a:r>
          </a:p>
          <a:p>
            <a:r>
              <a:rPr lang="en-MY" dirty="0"/>
              <a:t>Clinical outcomes</a:t>
            </a:r>
          </a:p>
          <a:p>
            <a:pPr marL="457200" lvl="1" indent="0">
              <a:buNone/>
            </a:pPr>
            <a:endParaRPr lang="en-MY" dirty="0"/>
          </a:p>
          <a:p>
            <a:r>
              <a:rPr lang="en-MY" dirty="0"/>
              <a:t>Costs of care and healthcare utilisation</a:t>
            </a:r>
          </a:p>
          <a:p>
            <a:pPr lvl="1"/>
            <a:r>
              <a:rPr lang="en-US" dirty="0"/>
              <a:t>Decrease </a:t>
            </a:r>
            <a:r>
              <a:rPr lang="en-MY" dirty="0"/>
              <a:t>hospital appointments</a:t>
            </a:r>
          </a:p>
          <a:p>
            <a:pPr lvl="1"/>
            <a:r>
              <a:rPr lang="en-US" dirty="0"/>
              <a:t>Reduce mortality</a:t>
            </a:r>
          </a:p>
          <a:p>
            <a:pPr marL="457200" lvl="1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732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72"/>
    </mc:Choice>
    <mc:Fallback xmlns="">
      <p:transition spd="slow" advTm="28017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Challenges</a:t>
            </a:r>
            <a:br>
              <a:rPr lang="en-MY" b="1" dirty="0"/>
            </a:b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Organizational factors </a:t>
            </a:r>
          </a:p>
          <a:p>
            <a:r>
              <a:rPr lang="en-MY" dirty="0"/>
              <a:t>Individual factors</a:t>
            </a:r>
          </a:p>
        </p:txBody>
      </p:sp>
    </p:spTree>
    <p:extLst>
      <p:ext uri="{BB962C8B-B14F-4D97-AF65-F5344CB8AC3E}">
        <p14:creationId xmlns:p14="http://schemas.microsoft.com/office/powerpoint/2010/main" val="33334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7"/>
    </mc:Choice>
    <mc:Fallback xmlns="">
      <p:transition spd="slow" advTm="680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Challenges</a:t>
            </a:r>
            <a:br>
              <a:rPr lang="en-MY" dirty="0"/>
            </a:b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Organizational factors </a:t>
            </a:r>
          </a:p>
          <a:p>
            <a:pPr lvl="1"/>
            <a:r>
              <a:rPr lang="en-MY" dirty="0"/>
              <a:t>Inadequate management support</a:t>
            </a:r>
          </a:p>
          <a:p>
            <a:pPr lvl="1"/>
            <a:r>
              <a:rPr lang="en-MY" dirty="0"/>
              <a:t>Insufficient opportunities for further training</a:t>
            </a:r>
          </a:p>
          <a:p>
            <a:pPr lvl="1"/>
            <a:r>
              <a:rPr lang="en-MY" dirty="0"/>
              <a:t>Work overload and time constraints</a:t>
            </a:r>
          </a:p>
          <a:p>
            <a:pPr lvl="1"/>
            <a:endParaRPr lang="en-MY" dirty="0"/>
          </a:p>
          <a:p>
            <a:r>
              <a:rPr lang="en-MY" dirty="0"/>
              <a:t>Individual factors</a:t>
            </a:r>
          </a:p>
          <a:p>
            <a:pPr lvl="1"/>
            <a:r>
              <a:rPr lang="en-MY" dirty="0"/>
              <a:t>Health personnel readiness to use PCC</a:t>
            </a:r>
          </a:p>
          <a:p>
            <a:pPr lvl="1"/>
            <a:r>
              <a:rPr lang="en-MY" dirty="0"/>
              <a:t>Dearth enthusiasm for change</a:t>
            </a:r>
          </a:p>
          <a:p>
            <a:pPr lvl="1"/>
            <a:r>
              <a:rPr lang="en-MY" dirty="0"/>
              <a:t>Poor nurses’ accountability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892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40"/>
    </mc:Choice>
    <mc:Fallback xmlns="">
      <p:transition spd="slow" advTm="18384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text, inomhus, bärbar dator&#10;&#10;Automatiskt genererad beskrivning">
            <a:extLst>
              <a:ext uri="{FF2B5EF4-FFF2-40B4-BE49-F238E27FC236}">
                <a16:creationId xmlns:a16="http://schemas.microsoft.com/office/drawing/2014/main" id="{8A854F48-C11E-5E03-99C4-88452F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 rot="5400000">
            <a:off x="-1047749" y="1047749"/>
            <a:ext cx="6857999" cy="476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A7F7D7-DB57-D079-B918-348AB43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9" y="1371599"/>
            <a:ext cx="5984801" cy="1961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DC4E9D1-B161-C7A4-EB49-AA0BD3027A0F}"/>
              </a:ext>
            </a:extLst>
          </p:cNvPr>
          <p:cNvGrpSpPr/>
          <p:nvPr/>
        </p:nvGrpSpPr>
        <p:grpSpPr>
          <a:xfrm>
            <a:off x="5524499" y="5420761"/>
            <a:ext cx="5828546" cy="667573"/>
            <a:chOff x="1230612" y="9750059"/>
            <a:chExt cx="5852294" cy="652382"/>
          </a:xfrm>
          <a:solidFill>
            <a:schemeClr val="bg2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940CE03-1798-607D-85C0-7EC3161FAA41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F884C69-D7A3-C56C-5FEC-70F3C55C6569}"/>
                </a:ext>
              </a:extLst>
            </p:cNvPr>
            <p:cNvSpPr txBox="1"/>
            <p:nvPr userDrawn="1"/>
          </p:nvSpPr>
          <p:spPr>
            <a:xfrm>
              <a:off x="3448667" y="9770818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09F313-89EC-2566-433D-D53BE2BC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32" y="3837591"/>
            <a:ext cx="1175436" cy="1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2"/>
    </mc:Choice>
    <mc:Fallback xmlns="">
      <p:transition spd="slow" advTm="232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Intended learning Outcome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completion of the lecture, students will be able to</a:t>
            </a:r>
          </a:p>
          <a:p>
            <a:pPr lvl="1"/>
            <a:r>
              <a:rPr lang="en-US" dirty="0"/>
              <a:t>Describe ‘what is implementation?’.</a:t>
            </a:r>
          </a:p>
          <a:p>
            <a:pPr lvl="1"/>
            <a:r>
              <a:rPr lang="en-US" dirty="0"/>
              <a:t>Explain various types of interventions related to Person Centered Care.</a:t>
            </a:r>
          </a:p>
          <a:p>
            <a:pPr lvl="1"/>
            <a:r>
              <a:rPr lang="en-US" dirty="0"/>
              <a:t>Explain challenges of interventions related to Person Centered Care.</a:t>
            </a:r>
          </a:p>
          <a:p>
            <a:pPr lvl="1"/>
            <a:r>
              <a:rPr lang="en-US" dirty="0"/>
              <a:t>Describe outcomes of interventions related to Person Centered Care.</a:t>
            </a:r>
          </a:p>
          <a:p>
            <a:pPr lvl="1"/>
            <a:r>
              <a:rPr lang="en-US" dirty="0"/>
              <a:t>Explain models of implementations related to Person Centered Care</a:t>
            </a:r>
          </a:p>
          <a:p>
            <a:pPr lvl="1"/>
            <a:r>
              <a:rPr lang="en-US" dirty="0"/>
              <a:t>Apply various types of interventions related to Person Centered Care.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29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97"/>
    </mc:Choice>
    <mc:Fallback xmlns="">
      <p:transition spd="slow" advTm="670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Implementation of Person Centered Care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Health and social care systems, organisations and providers are under pressure to organise care around patients’ needs with constrained resources</a:t>
            </a:r>
          </a:p>
          <a:p>
            <a:r>
              <a:rPr lang="en-MY" dirty="0"/>
              <a:t>Person-</a:t>
            </a:r>
            <a:r>
              <a:rPr lang="en-MY" dirty="0" err="1"/>
              <a:t>Centered</a:t>
            </a:r>
            <a:r>
              <a:rPr lang="en-MY" dirty="0"/>
              <a:t> Care (PCC) is a promising approach towards improved quality of care and cost containment within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28186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8"/>
    </mc:Choice>
    <mc:Fallback xmlns="">
      <p:transition spd="slow" advTm="428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  <a:p>
            <a:r>
              <a:rPr lang="en-US" dirty="0"/>
              <a:t>Challenges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468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7"/>
    </mc:Choice>
    <mc:Fallback xmlns="">
      <p:transition spd="slow" advTm="206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Nurse-led</a:t>
            </a:r>
            <a:endParaRPr lang="en-MY" strike="sngStrike" dirty="0"/>
          </a:p>
          <a:p>
            <a:r>
              <a:rPr lang="en-MY" dirty="0"/>
              <a:t>Nurse and physiotherapist-led</a:t>
            </a:r>
          </a:p>
          <a:p>
            <a:r>
              <a:rPr lang="en-MY" dirty="0"/>
              <a:t>Nurse, physician and social worker-led</a:t>
            </a:r>
          </a:p>
        </p:txBody>
      </p:sp>
    </p:spTree>
    <p:extLst>
      <p:ext uri="{BB962C8B-B14F-4D97-AF65-F5344CB8AC3E}">
        <p14:creationId xmlns:p14="http://schemas.microsoft.com/office/powerpoint/2010/main" val="20746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71"/>
    </mc:Choice>
    <mc:Fallback xmlns="">
      <p:transition spd="slow" advTm="1233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individualised and delivered face-to-face</a:t>
            </a:r>
          </a:p>
          <a:p>
            <a:r>
              <a:rPr lang="en-MY" dirty="0"/>
              <a:t>delivered in groups</a:t>
            </a:r>
          </a:p>
        </p:txBody>
      </p:sp>
    </p:spTree>
    <p:extLst>
      <p:ext uri="{BB962C8B-B14F-4D97-AF65-F5344CB8AC3E}">
        <p14:creationId xmlns:p14="http://schemas.microsoft.com/office/powerpoint/2010/main" val="9528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0"/>
    </mc:Choice>
    <mc:Fallback xmlns="">
      <p:transition spd="slow" advTm="377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Intervention components and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Interventions comprising a self-management component</a:t>
            </a:r>
          </a:p>
          <a:p>
            <a:r>
              <a:rPr lang="en-MY" dirty="0"/>
              <a:t>Technology-based interventions</a:t>
            </a:r>
          </a:p>
          <a:p>
            <a:pPr lvl="1"/>
            <a:r>
              <a:rPr lang="en-MY" dirty="0"/>
              <a:t>Training, </a:t>
            </a:r>
          </a:p>
          <a:p>
            <a:pPr lvl="1"/>
            <a:r>
              <a:rPr lang="en-MY" dirty="0"/>
              <a:t>Mentorship and support through lecturers, </a:t>
            </a:r>
          </a:p>
          <a:p>
            <a:pPr lvl="1"/>
            <a:r>
              <a:rPr lang="en-MY" dirty="0"/>
              <a:t>Seminars and/or workshops in the philosophy and delivery of PCC</a:t>
            </a:r>
          </a:p>
          <a:p>
            <a:pPr lvl="2"/>
            <a:r>
              <a:rPr lang="en-MY" dirty="0"/>
              <a:t>clinical consultations using person-centred approach, </a:t>
            </a:r>
          </a:p>
          <a:p>
            <a:pPr lvl="2"/>
            <a:r>
              <a:rPr lang="en-MY" dirty="0"/>
              <a:t>person-centred </a:t>
            </a:r>
            <a:r>
              <a:rPr lang="en-MY"/>
              <a:t>communication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99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80"/>
    </mc:Choice>
    <mc:Fallback xmlns="">
      <p:transition spd="slow" advTm="1258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Interventions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Nursing home</a:t>
            </a:r>
            <a:endParaRPr lang="en-MY" strike="sngStrike" dirty="0"/>
          </a:p>
          <a:p>
            <a:r>
              <a:rPr lang="en-MY" dirty="0"/>
              <a:t>Primary care/outpatient </a:t>
            </a:r>
          </a:p>
          <a:p>
            <a:r>
              <a:rPr lang="en-MY" dirty="0"/>
              <a:t>Surgical departments</a:t>
            </a:r>
            <a:endParaRPr lang="en-MY" strike="sngStrike" dirty="0"/>
          </a:p>
          <a:p>
            <a:r>
              <a:rPr lang="en-MY" dirty="0"/>
              <a:t>Inpatient facilities</a:t>
            </a:r>
          </a:p>
          <a:p>
            <a:r>
              <a:rPr lang="en-MY" dirty="0"/>
              <a:t>In home and/or community settings</a:t>
            </a:r>
          </a:p>
        </p:txBody>
      </p:sp>
    </p:spTree>
    <p:extLst>
      <p:ext uri="{BB962C8B-B14F-4D97-AF65-F5344CB8AC3E}">
        <p14:creationId xmlns:p14="http://schemas.microsoft.com/office/powerpoint/2010/main" val="27122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55"/>
    </mc:Choice>
    <mc:Fallback xmlns="">
      <p:transition spd="slow" advTm="2080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Interventions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Using mobile technology</a:t>
            </a:r>
          </a:p>
          <a:p>
            <a:r>
              <a:rPr lang="en-MY" dirty="0"/>
              <a:t>Mobile app to contact patients at home </a:t>
            </a:r>
          </a:p>
          <a:p>
            <a:r>
              <a:rPr lang="en-MY" dirty="0"/>
              <a:t> Web-based eHealth tool pre-installed or downloaded it to use on their own mobile or a tablet computer to self-monitor blood glucose and blood pressure</a:t>
            </a:r>
            <a:r>
              <a:rPr lang="en-MY" strike="sngStrike" dirty="0"/>
              <a:t>,</a:t>
            </a:r>
            <a:r>
              <a:rPr lang="en-MY" dirty="0"/>
              <a:t> </a:t>
            </a:r>
          </a:p>
          <a:p>
            <a:r>
              <a:rPr lang="en-MY" dirty="0"/>
              <a:t> A web-based patient decision aid to populate their cardio metabolic and psychosocial profiles and general care priorities</a:t>
            </a:r>
          </a:p>
          <a:p>
            <a:r>
              <a:rPr lang="en-MY" dirty="0"/>
              <a:t> To complete self-assessments using a computer touch screen and to develop a self-management action plan</a:t>
            </a:r>
          </a:p>
        </p:txBody>
      </p:sp>
    </p:spTree>
    <p:extLst>
      <p:ext uri="{BB962C8B-B14F-4D97-AF65-F5344CB8AC3E}">
        <p14:creationId xmlns:p14="http://schemas.microsoft.com/office/powerpoint/2010/main" val="29171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22"/>
    </mc:Choice>
    <mc:Fallback xmlns="">
      <p:transition spd="slow" advTm="17172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492</Words>
  <Application>Microsoft Office PowerPoint</Application>
  <PresentationFormat>Bredbild</PresentationFormat>
  <Paragraphs>77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Goudy Old Style</vt:lpstr>
      <vt:lpstr>Office Theme</vt:lpstr>
      <vt:lpstr>ClassicFrameVTI</vt:lpstr>
      <vt:lpstr>  PERSON-CENTERED CARE  IMPLEMENTATION PART I      </vt:lpstr>
      <vt:lpstr>Intended learning Outcome</vt:lpstr>
      <vt:lpstr>Implementation of Person Centered Care</vt:lpstr>
      <vt:lpstr>Implementation</vt:lpstr>
      <vt:lpstr>Interventions</vt:lpstr>
      <vt:lpstr>Interventions</vt:lpstr>
      <vt:lpstr>Intervention components and delivery</vt:lpstr>
      <vt:lpstr>Interventions Delivery</vt:lpstr>
      <vt:lpstr>Interventions Delivery</vt:lpstr>
      <vt:lpstr>Mechanism of action of the interventions</vt:lpstr>
      <vt:lpstr>Outcomes of interventions</vt:lpstr>
      <vt:lpstr> Challenges </vt:lpstr>
      <vt:lpstr>  Challenges  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 Care</dc:title>
  <dc:creator>Reviewer</dc:creator>
  <cp:lastModifiedBy>Emma Edberg Matei</cp:lastModifiedBy>
  <cp:revision>37</cp:revision>
  <dcterms:created xsi:type="dcterms:W3CDTF">2023-02-05T10:38:21Z</dcterms:created>
  <dcterms:modified xsi:type="dcterms:W3CDTF">2023-11-07T08:24:53Z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2023-02-13T04:17:19Z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9a5fa9a8-ade1-4666-bd9a-24ebb36a4c25</vt:lpwstr>
  </property>
  <property fmtid="{D5CDD505-2E9C-101B-9397-08002B2CF9AE}" pid="8" name="MSIP_Label_9144ccec-98ca-4847-b090-103d5c6592f4_ContentBits">
    <vt:lpwstr>0</vt:lpwstr>
  </property>
</Properties>
</file>