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423" r:id="rId4"/>
    <p:sldId id="429" r:id="rId5"/>
    <p:sldId id="410" r:id="rId6"/>
    <p:sldId id="431" r:id="rId7"/>
    <p:sldId id="405" r:id="rId8"/>
    <p:sldId id="388" r:id="rId9"/>
    <p:sldId id="403" r:id="rId10"/>
    <p:sldId id="406" r:id="rId11"/>
    <p:sldId id="353" r:id="rId12"/>
    <p:sldId id="366" r:id="rId13"/>
    <p:sldId id="412" r:id="rId14"/>
    <p:sldId id="413" r:id="rId15"/>
    <p:sldId id="421" r:id="rId16"/>
    <p:sldId id="415" r:id="rId17"/>
    <p:sldId id="425" r:id="rId18"/>
    <p:sldId id="416" r:id="rId19"/>
    <p:sldId id="417" r:id="rId20"/>
    <p:sldId id="420" r:id="rId21"/>
    <p:sldId id="418" r:id="rId22"/>
    <p:sldId id="419" r:id="rId23"/>
    <p:sldId id="424" r:id="rId24"/>
    <p:sldId id="372" r:id="rId25"/>
    <p:sldId id="427" r:id="rId26"/>
    <p:sldId id="381" r:id="rId27"/>
    <p:sldId id="258" r:id="rId28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3" autoAdjust="0"/>
    <p:restoredTop sz="96327"/>
  </p:normalViewPr>
  <p:slideViewPr>
    <p:cSldViewPr snapToGrid="0">
      <p:cViewPr varScale="1">
        <p:scale>
          <a:sx n="78" d="100"/>
          <a:sy n="78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DE13E-BB5A-4D9A-9C43-86C71EA43FE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7D720-320F-4E22-B390-0A475C087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4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D15B3-06D5-4405-BA1F-E5632F522A3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6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061DF-0F29-45EE-8BD0-17775F32D26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26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HelveticaNeueLTStd-Cn"/>
              </a:rPr>
              <a:t>PCC frameworks must accommodate a collectivist worldview, promoting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activities that enable people to support each other and placing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focus on community-based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and home-based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care.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⇒</a:t>
            </a:r>
            <a:r>
              <a:rPr lang="en-US" sz="1800" b="0" i="0" u="none" strike="noStrike" baseline="0" dirty="0">
                <a:latin typeface="HelveticaNeueLTStd-Cn"/>
              </a:rPr>
              <a:t>⇒ PCC must consider and go some way to address the social determinants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of health and disease, healthcare access and health inequities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and should aim to give persons the genuine opportunity to do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the things that matter to them.</a:t>
            </a:r>
          </a:p>
          <a:p>
            <a:pPr algn="l"/>
            <a:r>
              <a:rPr lang="en-US" sz="1800" b="0" i="0" u="none" strike="noStrike" baseline="0" dirty="0">
                <a:latin typeface="Symbol" panose="05050102010706020507" pitchFamily="18" charset="2"/>
              </a:rPr>
              <a:t>⇒</a:t>
            </a:r>
            <a:r>
              <a:rPr lang="en-US" sz="1800" b="0" i="0" u="none" strike="noStrike" baseline="0" dirty="0">
                <a:latin typeface="HelveticaNeueLTStd-Cn"/>
              </a:rPr>
              <a:t>⇒ PCC must </a:t>
            </a:r>
            <a:r>
              <a:rPr lang="en-US" sz="1800" b="0" i="0" u="none" strike="noStrike" baseline="0" dirty="0" err="1">
                <a:latin typeface="HelveticaNeueLTStd-Cn"/>
              </a:rPr>
              <a:t>centre</a:t>
            </a:r>
            <a:r>
              <a:rPr lang="en-US" sz="1800" b="0" i="0" u="none" strike="noStrike" baseline="0" dirty="0">
                <a:latin typeface="HelveticaNeueLTStd-Cn"/>
              </a:rPr>
              <a:t> around a shared set of human values, including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compassion, non-judgementalism,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equity and non-discrimination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and promote these values in workforce recruitment, training and</a:t>
            </a:r>
          </a:p>
          <a:p>
            <a:pPr algn="l"/>
            <a:r>
              <a:rPr lang="en-US" sz="1800" b="0" i="0" u="none" strike="noStrike" baseline="0" dirty="0">
                <a:latin typeface="HelveticaNeueLTStd-Cn"/>
              </a:rPr>
              <a:t>performance assessment.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7D720-320F-4E22-B390-0A475C08795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9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179D-E8E9-E3EA-35D5-600D208EC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89B85-DB29-8CD7-3AAE-0C7D8A02A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4576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07A5-4DC7-1BEC-3FDB-97913477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E0F90-C813-648E-2596-CCCDB1834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69CE-9132-EE61-FA52-BA7AD477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063DB-CC34-9C76-201D-9521D56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70E2-DD8D-4EB9-D006-29F9ABCE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8296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787589-EAF7-7FD7-F2EC-6EBA2A32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28D9D-9C67-F350-392F-B149C9094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DD0BF-8FCE-1370-F91F-8098E20D0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33D41-00BB-F0AC-11EF-165F08B4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4EC5C-F93C-2349-D975-91319D08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20510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61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4F669-B068-836D-61D4-2A4838C7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5C74-0254-0336-1B45-B061659A5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059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3096-5530-0861-0508-3A56D9D7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DF0C6-F634-D4EC-8A3D-15565EF7A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2962-CBB6-A5E1-9616-80A81512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31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233BE-4880-12D2-FA56-FC85E6CFD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BFA12-D6DF-9E5F-5131-F67A92960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1440"/>
            <a:ext cx="5181600" cy="481552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3296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7BA29-5628-36A3-2761-0E7FC6E0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A6EB6-804D-D929-87AC-F81224EEE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7CE9EE-D558-A4DF-6E49-AF196192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2AEEF9-3009-ECFE-1246-06D673405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57B5-6FB0-0FE1-6228-F1997AF07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B02BFE-CF35-6592-404A-0E1600F1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A930C2-AFB0-D70C-A7DB-0AFAFEE4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32882-E567-3516-777B-1FB7A5B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60400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8BB7-0C64-AC13-8355-4B321CB0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9993E-B2FE-38A6-9365-78334A1A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1F94-D559-80C1-95D2-0856570B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DB70-1391-1732-2CC3-BB2DEEEA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2647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8C9CB-B793-99AB-AA1C-F8D16297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21F578-1D3F-1983-2D46-0CA027B99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46DD7-663E-8D55-AE79-CE702179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0188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0088-7BEE-114C-47D2-7C75E421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1FE15-BED3-4A69-C520-7C4D8C5B0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A165C-8EDB-CB77-96EC-BEE223002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5828D-86AC-8E80-0618-7E5119BB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FC49E-0B95-1ACB-11FE-932A3352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59BAC-511D-50A7-5A19-87FF4918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9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9537C-4A27-EA8C-7671-C1B8B318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BA6F3-D164-C635-D6FE-E6D0FBDCD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B5F6A-9E7A-4DBD-7561-3ABB1CDF4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81FD9-7B78-D626-212F-84DC21C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EFCD-9E10-D444-B141-9B23EA676C6C}" type="datetimeFigureOut">
              <a:rPr lang="en-SE" smtClean="0"/>
              <a:t>11/09/2023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AF957F-24B7-0B57-8FC3-B96A0317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4E2AA-53BF-1C4E-F268-4F6427E3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6871F5-4C52-B64A-ACD4-0F293C289581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54545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84F64-240D-C9B3-4318-EA03C8CB6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98B89-FF20-91B4-3503-8B6F258DF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CAFB99-334F-065D-1C77-534D9178CA71}"/>
              </a:ext>
            </a:extLst>
          </p:cNvPr>
          <p:cNvGrpSpPr/>
          <p:nvPr userDrawn="1"/>
        </p:nvGrpSpPr>
        <p:grpSpPr>
          <a:xfrm>
            <a:off x="179523" y="6121210"/>
            <a:ext cx="6520219" cy="633095"/>
            <a:chOff x="519728" y="10058718"/>
            <a:chExt cx="6520219" cy="633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173820-6D4F-B0C4-A30B-F7D0678B2B6A}"/>
                </a:ext>
              </a:extLst>
            </p:cNvPr>
            <p:cNvPicPr/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28" y="10058718"/>
              <a:ext cx="2218055" cy="6330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579E16-F6AE-08E5-6699-4737ED30B6B0}"/>
                </a:ext>
              </a:extLst>
            </p:cNvPr>
            <p:cNvSpPr txBox="1"/>
            <p:nvPr userDrawn="1"/>
          </p:nvSpPr>
          <p:spPr>
            <a:xfrm>
              <a:off x="2796720" y="10142137"/>
              <a:ext cx="4243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Reference number: 618596-EPP-1-2020-1-SE-EPPKA2-CBHE-JP</a:t>
              </a:r>
              <a:br>
                <a:rPr lang="en-GB" sz="800" dirty="0"/>
              </a:br>
              <a:r>
                <a:rPr lang="en-GB" sz="800" dirty="0"/>
                <a:t>This publication [communication] reflects the views only of the authors, and the Commission cannot be held responsible for any use, which may be made of the information contained therein.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7B58126-C7BE-5D18-F25B-55D3658D4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058439" y="5504807"/>
            <a:ext cx="1074143" cy="130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9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4CEB-918A-0472-B6E4-4689B9CD3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Global and Local Perspectives of Person </a:t>
            </a:r>
            <a:r>
              <a:rPr lang="en-GB" b="1" dirty="0" err="1"/>
              <a:t>Centered</a:t>
            </a:r>
            <a:r>
              <a:rPr lang="en-GB" b="1" dirty="0"/>
              <a:t> Care</a:t>
            </a:r>
            <a:endParaRPr lang="en-S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D21B8-B733-D6AC-A679-00D982C92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33095"/>
          </a:xfrm>
        </p:spPr>
        <p:txBody>
          <a:bodyPr>
            <a:normAutofit/>
          </a:bodyPr>
          <a:lstStyle/>
          <a:p>
            <a:r>
              <a:rPr lang="en-GB" dirty="0"/>
              <a:t>Person </a:t>
            </a:r>
            <a:r>
              <a:rPr lang="en-GB" dirty="0" err="1"/>
              <a:t>Centered</a:t>
            </a:r>
            <a:r>
              <a:rPr lang="en-GB" dirty="0"/>
              <a:t> Care </a:t>
            </a:r>
            <a:endParaRPr lang="en-S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DD9B8F-30B1-E9B3-FE6D-B4C2CCF58456}"/>
              </a:ext>
            </a:extLst>
          </p:cNvPr>
          <p:cNvSpPr txBox="1">
            <a:spLocks/>
          </p:cNvSpPr>
          <p:nvPr/>
        </p:nvSpPr>
        <p:spPr>
          <a:xfrm>
            <a:off x="1696949" y="4327208"/>
            <a:ext cx="9144000" cy="776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 Kalpani Abhayasinghe </a:t>
            </a:r>
            <a:br>
              <a:rPr lang="en-GB" dirty="0"/>
            </a:br>
            <a:r>
              <a:rPr lang="en-GB" dirty="0"/>
              <a:t>General Sir John Kotelawala Defence University</a:t>
            </a:r>
          </a:p>
        </p:txBody>
      </p:sp>
    </p:spTree>
    <p:extLst>
      <p:ext uri="{BB962C8B-B14F-4D97-AF65-F5344CB8AC3E}">
        <p14:creationId xmlns:p14="http://schemas.microsoft.com/office/powerpoint/2010/main" val="116159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2682D-35E0-209D-C8DC-35DA22715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2" t="21219" r="19677" b="32186"/>
          <a:stretch/>
        </p:blipFill>
        <p:spPr>
          <a:xfrm>
            <a:off x="0" y="235395"/>
            <a:ext cx="7924800" cy="4887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99774-C8E0-C9D3-813E-BB0B2E2E5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87" t="21936" r="12177" b="16272"/>
          <a:stretch/>
        </p:blipFill>
        <p:spPr>
          <a:xfrm>
            <a:off x="6282813" y="2497392"/>
            <a:ext cx="5722374" cy="42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1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00" y="145802"/>
            <a:ext cx="9184550" cy="65663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92344" y="4248448"/>
            <a:ext cx="1224136" cy="158417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359696" y="4982220"/>
            <a:ext cx="2088232" cy="170080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431704" y="1340768"/>
            <a:ext cx="1440160" cy="108012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508149" y="6652540"/>
            <a:ext cx="91176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Alzheimer’s Disease International (2015). World Alzheimer Report 2015: The Global Impact of Dementia: An analysis of prevalence, incidence, cost and trends.</a:t>
            </a:r>
          </a:p>
        </p:txBody>
      </p:sp>
    </p:spTree>
    <p:extLst>
      <p:ext uri="{BB962C8B-B14F-4D97-AF65-F5344CB8AC3E}">
        <p14:creationId xmlns:p14="http://schemas.microsoft.com/office/powerpoint/2010/main" val="31447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6245" y="-174407"/>
            <a:ext cx="10515600" cy="1325563"/>
          </a:xfrm>
        </p:spPr>
        <p:txBody>
          <a:bodyPr/>
          <a:lstStyle/>
          <a:p>
            <a:r>
              <a:rPr lang="en-GB" dirty="0"/>
              <a:t>Ageing and frailty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56" y="799792"/>
            <a:ext cx="5437905" cy="535858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400" dirty="0"/>
              <a:t>Many older people may become frail</a:t>
            </a:r>
          </a:p>
          <a:p>
            <a:r>
              <a:rPr lang="en-GB" sz="2400" dirty="0"/>
              <a:t>Features of frailty:</a:t>
            </a:r>
          </a:p>
          <a:p>
            <a:pPr lvl="1"/>
            <a:r>
              <a:rPr lang="en-GB" dirty="0"/>
              <a:t>lack of energy, </a:t>
            </a:r>
          </a:p>
          <a:p>
            <a:pPr lvl="1"/>
            <a:r>
              <a:rPr lang="en-GB" dirty="0"/>
              <a:t>loss of appetite &amp; weight, </a:t>
            </a:r>
          </a:p>
          <a:p>
            <a:pPr lvl="1"/>
            <a:r>
              <a:rPr lang="en-GB" dirty="0"/>
              <a:t>‘slowed up’, </a:t>
            </a:r>
          </a:p>
          <a:p>
            <a:pPr lvl="1"/>
            <a:r>
              <a:rPr lang="en-GB" dirty="0"/>
              <a:t>slow walking speed, </a:t>
            </a:r>
          </a:p>
          <a:p>
            <a:pPr lvl="1"/>
            <a:r>
              <a:rPr lang="en-GB" dirty="0"/>
              <a:t>slower (or incomplete) recovery from illness</a:t>
            </a:r>
          </a:p>
        </p:txBody>
      </p:sp>
      <p:pic>
        <p:nvPicPr>
          <p:cNvPr id="9218" name="Picture 2" descr="Exercise, Aging and Frailty: Guidelines for Increasing Function |  SpringerLink">
            <a:extLst>
              <a:ext uri="{FF2B5EF4-FFF2-40B4-BE49-F238E27FC236}">
                <a16:creationId xmlns:a16="http://schemas.microsoft.com/office/drawing/2014/main" id="{AA611E17-8FEB-FDCC-2430-7C064309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r="6854"/>
          <a:stretch/>
        </p:blipFill>
        <p:spPr bwMode="auto">
          <a:xfrm>
            <a:off x="5544061" y="4534243"/>
            <a:ext cx="6541783" cy="23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E82C5F-011A-0226-86BE-76E422EE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6" t="24803" r="39678" b="23727"/>
          <a:stretch/>
        </p:blipFill>
        <p:spPr>
          <a:xfrm>
            <a:off x="5586721" y="799792"/>
            <a:ext cx="6499123" cy="3529781"/>
          </a:xfrm>
          <a:prstGeom prst="rect">
            <a:avLst/>
          </a:prstGeom>
        </p:spPr>
      </p:pic>
      <p:pic>
        <p:nvPicPr>
          <p:cNvPr id="4" name="Picture 2" descr="What is oral frailty? | Sunstar Group">
            <a:extLst>
              <a:ext uri="{FF2B5EF4-FFF2-40B4-BE49-F238E27FC236}">
                <a16:creationId xmlns:a16="http://schemas.microsoft.com/office/drawing/2014/main" id="{95BD7CCB-44F2-112E-A707-CAD0C6781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160" r="5454" b="370"/>
          <a:stretch/>
        </p:blipFill>
        <p:spPr bwMode="auto">
          <a:xfrm>
            <a:off x="1630489" y="4178783"/>
            <a:ext cx="3915238" cy="26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4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54C9-1E88-C55A-3727-D95ADA4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A1F6D7-EDFF-6141-B0D0-BF74B1D96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65125"/>
            <a:ext cx="5157787" cy="82391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Global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E9770-7840-2064-D438-38B9AB695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189037"/>
            <a:ext cx="5157787" cy="36845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Challenges of Ethnic minority groups</a:t>
            </a:r>
          </a:p>
          <a:p>
            <a:pPr marL="461963" indent="0"/>
            <a:r>
              <a:rPr lang="en-GB" dirty="0"/>
              <a:t>  cultural barriers, belief systems</a:t>
            </a:r>
          </a:p>
          <a:p>
            <a:pPr marL="461963" indent="0"/>
            <a:r>
              <a:rPr lang="en-GB" dirty="0"/>
              <a:t>  language</a:t>
            </a:r>
          </a:p>
          <a:p>
            <a:pPr marL="461963" indent="0"/>
            <a:endParaRPr lang="en-GB" dirty="0"/>
          </a:p>
          <a:p>
            <a:r>
              <a:rPr lang="en-GB" dirty="0"/>
              <a:t>Legal and ethical framework</a:t>
            </a:r>
          </a:p>
          <a:p>
            <a:pPr lvl="1"/>
            <a:r>
              <a:rPr lang="en-GB" dirty="0"/>
              <a:t>Government funds/ services</a:t>
            </a:r>
          </a:p>
          <a:p>
            <a:pPr lvl="1"/>
            <a:r>
              <a:rPr lang="en-GB" dirty="0"/>
              <a:t>Social services</a:t>
            </a:r>
          </a:p>
          <a:p>
            <a:pPr lvl="1"/>
            <a:r>
              <a:rPr lang="en-GB" dirty="0"/>
              <a:t>Autonomy/ dignity related facts</a:t>
            </a:r>
          </a:p>
          <a:p>
            <a:pPr lvl="1"/>
            <a:r>
              <a:rPr lang="en-GB" dirty="0"/>
              <a:t>Advance directives )patients bill of rights)</a:t>
            </a:r>
          </a:p>
          <a:p>
            <a:pPr lvl="1"/>
            <a:r>
              <a:rPr lang="en-GB" dirty="0"/>
              <a:t>End of life care (DNR/ </a:t>
            </a:r>
            <a:r>
              <a:rPr lang="en-GB" dirty="0" err="1"/>
              <a:t>Euthenasia</a:t>
            </a:r>
            <a:r>
              <a:rPr lang="en-GB" dirty="0"/>
              <a:t>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D8BCB9-B760-E194-58E1-5AD49AA2A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365125"/>
            <a:ext cx="5183188" cy="82391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Local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E8AAC-C8AF-CFFD-2DA1-D469D6417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1189037"/>
            <a:ext cx="5183188" cy="368458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GB" dirty="0"/>
              <a:t>Trends of </a:t>
            </a:r>
          </a:p>
          <a:p>
            <a:pPr lvl="1"/>
            <a:r>
              <a:rPr lang="en-GB" dirty="0"/>
              <a:t>Family constitution</a:t>
            </a:r>
          </a:p>
          <a:p>
            <a:pPr lvl="1"/>
            <a:r>
              <a:rPr lang="en-GB" dirty="0"/>
              <a:t>Migration (local and abroad)</a:t>
            </a:r>
          </a:p>
          <a:p>
            <a:r>
              <a:rPr lang="en-GB" dirty="0"/>
              <a:t>Socio-cultural influence</a:t>
            </a:r>
          </a:p>
          <a:p>
            <a:pPr lvl="1"/>
            <a:r>
              <a:rPr lang="en-GB" dirty="0"/>
              <a:t>Stigma relating to institutional care</a:t>
            </a:r>
          </a:p>
          <a:p>
            <a:pPr lvl="1"/>
            <a:r>
              <a:rPr lang="en-GB" dirty="0"/>
              <a:t>Religious beliefs</a:t>
            </a:r>
          </a:p>
          <a:p>
            <a:pPr lvl="1"/>
            <a:r>
              <a:rPr lang="en-GB" dirty="0"/>
              <a:t>Family/ social values</a:t>
            </a:r>
            <a:endParaRPr lang="en-US" dirty="0"/>
          </a:p>
          <a:p>
            <a:r>
              <a:rPr lang="en-GB" dirty="0"/>
              <a:t>Legal and ethical framework (less awareness among people)</a:t>
            </a:r>
          </a:p>
          <a:p>
            <a:pPr lvl="1"/>
            <a:r>
              <a:rPr lang="en-GB" dirty="0"/>
              <a:t>No standard practice on advance directives (patients bill of rights, End of life care (DNR/ </a:t>
            </a:r>
            <a:r>
              <a:rPr lang="en-GB" dirty="0" err="1"/>
              <a:t>Euthenasia</a:t>
            </a:r>
            <a:r>
              <a:rPr lang="en-GB" dirty="0"/>
              <a:t>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54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54C9-1E88-C55A-3727-D95ADA41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A1F6D7-EDFF-6141-B0D0-BF74B1D96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Global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E9770-7840-2064-D438-38B9AB695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Institutionalised care </a:t>
            </a:r>
          </a:p>
          <a:p>
            <a:pPr lvl="1"/>
            <a:r>
              <a:rPr lang="en-GB" dirty="0"/>
              <a:t>Formal/ professional carers</a:t>
            </a:r>
          </a:p>
          <a:p>
            <a:pPr lvl="1"/>
            <a:r>
              <a:rPr lang="en-GB" dirty="0"/>
              <a:t>Well trained</a:t>
            </a:r>
          </a:p>
          <a:p>
            <a:pPr lvl="1"/>
            <a:r>
              <a:rPr lang="en-GB" dirty="0"/>
              <a:t>Illness awareness is good</a:t>
            </a:r>
          </a:p>
          <a:p>
            <a:pPr lvl="1"/>
            <a:r>
              <a:rPr lang="en-GB" dirty="0"/>
              <a:t>Facilities</a:t>
            </a:r>
          </a:p>
          <a:p>
            <a:pPr lvl="1"/>
            <a:r>
              <a:rPr lang="en-GB" dirty="0"/>
              <a:t>Dementia friendly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D8BCB9-B760-E194-58E1-5AD49AA2A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Local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1E8AAC-C8AF-CFFD-2DA1-D469D6417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dirty="0"/>
              <a:t>Home based care is encouraged</a:t>
            </a:r>
          </a:p>
          <a:p>
            <a:pPr lvl="1"/>
            <a:r>
              <a:rPr lang="en-GB" dirty="0"/>
              <a:t>Functional nursing practice in hospital settings</a:t>
            </a:r>
          </a:p>
          <a:p>
            <a:pPr lvl="1"/>
            <a:r>
              <a:rPr lang="en-GB" dirty="0"/>
              <a:t>Informal caregivers</a:t>
            </a:r>
          </a:p>
          <a:p>
            <a:pPr lvl="1"/>
            <a:r>
              <a:rPr lang="en-GB" dirty="0"/>
              <a:t>Lacks training/ knowledge</a:t>
            </a:r>
          </a:p>
          <a:p>
            <a:pPr lvl="1"/>
            <a:r>
              <a:rPr lang="en-GB" dirty="0"/>
              <a:t>No age friendly wards</a:t>
            </a:r>
          </a:p>
          <a:p>
            <a:pPr lvl="1"/>
            <a:r>
              <a:rPr lang="en-GB" dirty="0"/>
              <a:t>More general care rather than PCC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CB22-33B7-FDC1-0540-16E2274A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91" y="52388"/>
            <a:ext cx="10515600" cy="1325563"/>
          </a:xfrm>
        </p:spPr>
        <p:txBody>
          <a:bodyPr/>
          <a:lstStyle/>
          <a:p>
            <a:r>
              <a:rPr lang="en-GB" dirty="0"/>
              <a:t>What this picture tells you about PPC?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82F4F-0F8C-AB58-FC2E-C043DAFBA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A5775-1951-45D5-7EBA-755312666B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8C57B-2E18-C7A6-B222-747F528899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6BF08-289B-B173-218A-F1CBED2CC78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ite Network - Remediumone">
            <a:extLst>
              <a:ext uri="{FF2B5EF4-FFF2-40B4-BE49-F238E27FC236}">
                <a16:creationId xmlns:a16="http://schemas.microsoft.com/office/drawing/2014/main" id="{810A0F9E-B6D4-138B-98B1-1744CFFB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97" y="1303811"/>
            <a:ext cx="7508006" cy="49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00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471EF-BDA8-5801-9B14-D3EC2901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8" t="17921" r="40823" b="20717"/>
          <a:stretch/>
        </p:blipFill>
        <p:spPr>
          <a:xfrm>
            <a:off x="203200" y="1977971"/>
            <a:ext cx="7158182" cy="4782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DBD6-8A8A-7243-CEAE-F672A2788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Global Perspective – Some examples/ evidence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8E3C7-E8DF-CCD4-1BE0-25E43D31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218" y="1825625"/>
            <a:ext cx="3881581" cy="4782758"/>
          </a:xfrm>
        </p:spPr>
        <p:txBody>
          <a:bodyPr/>
          <a:lstStyle/>
          <a:p>
            <a:r>
              <a:rPr lang="en-GB" dirty="0"/>
              <a:t>More Dementia/ elderly friendly</a:t>
            </a:r>
          </a:p>
          <a:p>
            <a:r>
              <a:rPr lang="en-GB" dirty="0"/>
              <a:t>Formal caregivers</a:t>
            </a:r>
          </a:p>
          <a:p>
            <a:r>
              <a:rPr lang="en-GB" dirty="0"/>
              <a:t>Better provision of  PCC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2E46-4988-2CB8-77D6-746A70CB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4D9FA-7DA6-0224-D00D-6DD3ABF5B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ED942-DC89-09E0-B0F3-3B671E708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6" t="15942" r="3722" b="5324"/>
          <a:stretch/>
        </p:blipFill>
        <p:spPr>
          <a:xfrm>
            <a:off x="0" y="168517"/>
            <a:ext cx="11896177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B98D-EB3E-C145-A6E7-CEFF168E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80716"/>
            <a:ext cx="10515600" cy="1325563"/>
          </a:xfrm>
        </p:spPr>
        <p:txBody>
          <a:bodyPr/>
          <a:lstStyle/>
          <a:p>
            <a:r>
              <a:rPr lang="en-GB" dirty="0"/>
              <a:t>Local Perspectives – Care homes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A0A63-8485-31B5-D1D3-10CFC0CF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3708" y="1514764"/>
            <a:ext cx="3417455" cy="513541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/>
              <a:t>Parents should be cared at home</a:t>
            </a:r>
          </a:p>
          <a:p>
            <a:r>
              <a:rPr lang="en-GB" dirty="0"/>
              <a:t>Fear of losing independence, financial autonomy</a:t>
            </a:r>
          </a:p>
          <a:p>
            <a:r>
              <a:rPr lang="en-GB" dirty="0"/>
              <a:t>Caregiving challenges </a:t>
            </a:r>
          </a:p>
          <a:p>
            <a:pPr lvl="1"/>
            <a:r>
              <a:rPr lang="en-GB" dirty="0"/>
              <a:t>Work-life balance of informal caregiver</a:t>
            </a:r>
          </a:p>
          <a:p>
            <a:pPr lvl="1"/>
            <a:r>
              <a:rPr lang="en-GB" dirty="0"/>
              <a:t>Communication issues</a:t>
            </a:r>
          </a:p>
          <a:p>
            <a:pPr lvl="1"/>
            <a:r>
              <a:rPr lang="en-GB" dirty="0"/>
              <a:t>Caregiver burden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D75437-F1FF-5711-135A-485B840EC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9" t="13738" r="33939" b="11784"/>
          <a:stretch/>
        </p:blipFill>
        <p:spPr>
          <a:xfrm>
            <a:off x="277090" y="1341811"/>
            <a:ext cx="8201891" cy="53931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975D41-8F34-3998-2D6C-77B639C9682D}"/>
              </a:ext>
            </a:extLst>
          </p:cNvPr>
          <p:cNvSpPr/>
          <p:nvPr/>
        </p:nvSpPr>
        <p:spPr>
          <a:xfrm>
            <a:off x="4285673" y="2844800"/>
            <a:ext cx="4073236" cy="37684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84F4FA8-CA3D-EA58-E613-7C3AA3F53C99}"/>
              </a:ext>
            </a:extLst>
          </p:cNvPr>
          <p:cNvSpPr/>
          <p:nvPr/>
        </p:nvSpPr>
        <p:spPr>
          <a:xfrm>
            <a:off x="8118762" y="2893291"/>
            <a:ext cx="720437" cy="53570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4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A664-0438-32D1-088D-E5321760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C48CF-48E5-4913-BBB8-CF97E1D4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837" y="914401"/>
            <a:ext cx="4555836" cy="5578474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g_d0_f5"/>
              </a:rPr>
              <a:t>92% of elders are in poor health conditions. </a:t>
            </a:r>
          </a:p>
          <a:p>
            <a:r>
              <a:rPr lang="en-US" dirty="0">
                <a:effectLst/>
                <a:latin typeface="g_d0_f5"/>
              </a:rPr>
              <a:t>37% of elders are satisfied with their home environments. </a:t>
            </a:r>
          </a:p>
          <a:p>
            <a:r>
              <a:rPr lang="en-US" dirty="0">
                <a:effectLst/>
                <a:latin typeface="g_d0_f5"/>
              </a:rPr>
              <a:t>Suitable home facilities are not available in more than 50% of homes owned by elders.</a:t>
            </a:r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g_d0_f5"/>
              </a:rPr>
              <a:t>M</a:t>
            </a:r>
            <a:r>
              <a:rPr lang="en-US" b="1" i="0" dirty="0">
                <a:solidFill>
                  <a:schemeClr val="accent1">
                    <a:lumMod val="75000"/>
                  </a:schemeClr>
                </a:solidFill>
                <a:effectLst/>
                <a:latin typeface="g_d0_f5"/>
              </a:rPr>
              <a:t>ost elders indicated a strong desire to stay in their own homes.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8CA9B-B102-161E-47F1-A42063395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2" t="21684" r="25682" b="7609"/>
          <a:stretch/>
        </p:blipFill>
        <p:spPr>
          <a:xfrm>
            <a:off x="0" y="914401"/>
            <a:ext cx="7175709" cy="57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1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86437-F497-C477-5649-627CBB2C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EAADD-A301-109F-8EFC-1CA571189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3097"/>
            <a:ext cx="10515600" cy="2467897"/>
          </a:xfrm>
          <a:solidFill>
            <a:schemeClr val="bg2"/>
          </a:solidFill>
        </p:spPr>
        <p:txBody>
          <a:bodyPr/>
          <a:lstStyle/>
          <a:p>
            <a:pPr marL="0" indent="0" algn="just">
              <a:buNone/>
            </a:pPr>
            <a:r>
              <a:rPr lang="en-GB" dirty="0"/>
              <a:t>At the end of this session the student should be able to;</a:t>
            </a:r>
          </a:p>
          <a:p>
            <a:r>
              <a:rPr lang="en-US" dirty="0"/>
              <a:t>Explain global and local perspectives of PCC</a:t>
            </a:r>
          </a:p>
          <a:p>
            <a:r>
              <a:rPr lang="en-US" dirty="0"/>
              <a:t>Compare global and local perspectives of PCC</a:t>
            </a:r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09519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69E1-1EBE-F183-E566-661588A4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1D0B4-E921-BA83-C527-95BFABC5E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963" y="6260956"/>
            <a:ext cx="7742382" cy="57049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dirty="0"/>
              <a:t>ADB (2021) DOI: http://dx.doi.org/10.22617/TCS210218-2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BFB0D9-B067-3432-5E3C-4995C1083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8" t="14546" r="26970" b="5324"/>
          <a:stretch/>
        </p:blipFill>
        <p:spPr>
          <a:xfrm>
            <a:off x="0" y="0"/>
            <a:ext cx="6027812" cy="60682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2921C-64F1-3F6E-FF73-1D25AA0AC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67" t="22761" r="22500" b="6191"/>
          <a:stretch/>
        </p:blipFill>
        <p:spPr>
          <a:xfrm>
            <a:off x="5515138" y="761135"/>
            <a:ext cx="63513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73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5396-86C1-3976-E171-F74BBC81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C046-06D5-2641-DADB-A0EEC6268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05909"/>
            <a:ext cx="10515600" cy="630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LTC – Long-Term Care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818DB-4F40-69B1-ABD9-B7B7C154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3568" r="4092" b="12983"/>
          <a:stretch/>
        </p:blipFill>
        <p:spPr>
          <a:xfrm>
            <a:off x="0" y="911225"/>
            <a:ext cx="11961026" cy="47946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ADABEE-456C-8BB6-8FC7-5FC6965DD343}"/>
              </a:ext>
            </a:extLst>
          </p:cNvPr>
          <p:cNvCxnSpPr/>
          <p:nvPr/>
        </p:nvCxnSpPr>
        <p:spPr>
          <a:xfrm>
            <a:off x="923636" y="2355273"/>
            <a:ext cx="33066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68678F-FFF6-5D04-2DC7-67C19FA4F073}"/>
              </a:ext>
            </a:extLst>
          </p:cNvPr>
          <p:cNvCxnSpPr/>
          <p:nvPr/>
        </p:nvCxnSpPr>
        <p:spPr>
          <a:xfrm>
            <a:off x="5093854" y="2355273"/>
            <a:ext cx="33066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FADBC3-8009-97C5-54C2-0C3E85BAEF6B}"/>
              </a:ext>
            </a:extLst>
          </p:cNvPr>
          <p:cNvCxnSpPr/>
          <p:nvPr/>
        </p:nvCxnSpPr>
        <p:spPr>
          <a:xfrm>
            <a:off x="5278582" y="2720110"/>
            <a:ext cx="33066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66CFEE-1F29-3489-C8E0-C45788380798}"/>
              </a:ext>
            </a:extLst>
          </p:cNvPr>
          <p:cNvCxnSpPr>
            <a:cxnSpLocks/>
          </p:cNvCxnSpPr>
          <p:nvPr/>
        </p:nvCxnSpPr>
        <p:spPr>
          <a:xfrm>
            <a:off x="1477818" y="3429000"/>
            <a:ext cx="450269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6FC33A-CD7E-5225-D6E0-7C4523501497}"/>
              </a:ext>
            </a:extLst>
          </p:cNvPr>
          <p:cNvCxnSpPr/>
          <p:nvPr/>
        </p:nvCxnSpPr>
        <p:spPr>
          <a:xfrm>
            <a:off x="8261926" y="3429000"/>
            <a:ext cx="33066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4340B3-8C6D-8486-AEA9-72FFB5AC14BC}"/>
              </a:ext>
            </a:extLst>
          </p:cNvPr>
          <p:cNvCxnSpPr>
            <a:cxnSpLocks/>
          </p:cNvCxnSpPr>
          <p:nvPr/>
        </p:nvCxnSpPr>
        <p:spPr>
          <a:xfrm>
            <a:off x="923636" y="4789055"/>
            <a:ext cx="733829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0408D2-668E-2C1B-A83A-4613E720A6A9}"/>
              </a:ext>
            </a:extLst>
          </p:cNvPr>
          <p:cNvCxnSpPr/>
          <p:nvPr/>
        </p:nvCxnSpPr>
        <p:spPr>
          <a:xfrm>
            <a:off x="3514436" y="5500254"/>
            <a:ext cx="330661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75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B2AE-2367-DCC4-4375-5500CB58D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85AF6-F1AD-F181-B753-70CD0CFD7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56AEC-FE55-D5A1-97EC-714AFE878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" t="30303" r="4167" b="16364"/>
          <a:stretch/>
        </p:blipFill>
        <p:spPr>
          <a:xfrm>
            <a:off x="0" y="1690688"/>
            <a:ext cx="12016511" cy="401903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25FFD3-8554-0247-3EC2-BB4866EF1578}"/>
              </a:ext>
            </a:extLst>
          </p:cNvPr>
          <p:cNvSpPr txBox="1">
            <a:spLocks/>
          </p:cNvSpPr>
          <p:nvPr/>
        </p:nvSpPr>
        <p:spPr>
          <a:xfrm>
            <a:off x="2467673" y="5606473"/>
            <a:ext cx="7742382" cy="570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ADB (2021) DOI: http://dx.doi.org/10.22617/TCS210218-2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30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76392-D780-D9F8-45FA-154B0C84F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cross-national domains of person-</a:t>
            </a:r>
            <a:r>
              <a:rPr lang="en-US" dirty="0" err="1"/>
              <a:t>centredness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3F55-6F15-A2EC-AD9C-1B089BDC9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39301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Interdependency and collectivism</a:t>
            </a:r>
          </a:p>
          <a:p>
            <a:pPr>
              <a:lnSpc>
                <a:spcPct val="150000"/>
              </a:lnSpc>
            </a:pPr>
            <a:r>
              <a:rPr lang="en-US" dirty="0"/>
              <a:t>Bringing care into the home and community</a:t>
            </a:r>
          </a:p>
          <a:p>
            <a:pPr>
              <a:lnSpc>
                <a:spcPct val="150000"/>
              </a:lnSpc>
            </a:pPr>
            <a:r>
              <a:rPr lang="en-US" dirty="0"/>
              <a:t>Equity and non-discrimination</a:t>
            </a:r>
          </a:p>
          <a:p>
            <a:pPr>
              <a:lnSpc>
                <a:spcPct val="150000"/>
              </a:lnSpc>
            </a:pPr>
            <a:r>
              <a:rPr lang="en-US" dirty="0"/>
              <a:t>Addressing health and illness within the context of limited resources</a:t>
            </a:r>
          </a:p>
          <a:p>
            <a:pPr>
              <a:lnSpc>
                <a:spcPct val="150000"/>
              </a:lnSpc>
            </a:pPr>
            <a:r>
              <a:rPr lang="en-US" dirty="0"/>
              <a:t>Workforce well-being.</a:t>
            </a:r>
            <a:endParaRPr lang="en-GB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030D3-B0A8-5E16-FF84-AEF15C76A677}"/>
              </a:ext>
            </a:extLst>
          </p:cNvPr>
          <p:cNvSpPr txBox="1"/>
          <p:nvPr/>
        </p:nvSpPr>
        <p:spPr>
          <a:xfrm>
            <a:off x="7340861" y="5486399"/>
            <a:ext cx="3044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(Giusti et al., 2022)</a:t>
            </a:r>
          </a:p>
        </p:txBody>
      </p:sp>
    </p:spTree>
    <p:extLst>
      <p:ext uri="{BB962C8B-B14F-4D97-AF65-F5344CB8AC3E}">
        <p14:creationId xmlns:p14="http://schemas.microsoft.com/office/powerpoint/2010/main" val="50840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F1B102-EBE9-15C8-1448-587FB91D4878}"/>
              </a:ext>
            </a:extLst>
          </p:cNvPr>
          <p:cNvSpPr txBox="1"/>
          <p:nvPr/>
        </p:nvSpPr>
        <p:spPr>
          <a:xfrm>
            <a:off x="652354" y="979079"/>
            <a:ext cx="10887291" cy="5021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How do we help people remain independent and active as they age?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How can we strengthen health promotion and prevention policies directed to older people?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As people are living longer, how can the quality of life in old age be improved?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Will large numbers of older people bankrupt our health care and social security systems?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How do we best manage the care needs as they grow older?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How do we acknowledge and support the major role that people play as they age in caring for others? </a:t>
            </a:r>
          </a:p>
        </p:txBody>
      </p:sp>
      <p:pic>
        <p:nvPicPr>
          <p:cNvPr id="4" name="Picture 2" descr="http://move4ward.webs.com/Counselling-Decisions2b.jpg">
            <a:extLst>
              <a:ext uri="{FF2B5EF4-FFF2-40B4-BE49-F238E27FC236}">
                <a16:creationId xmlns:a16="http://schemas.microsoft.com/office/drawing/2014/main" id="{E909F349-1E92-DF9A-C142-E253899F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8829" y="5561433"/>
            <a:ext cx="1622519" cy="129656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AAD516-4C5B-9955-7A9F-493414CE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Discussion: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56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A6563-4342-4871-B40F-7C4D4856E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DDBC9A-D0A4-3C9E-85D9-C0B18BCE8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81" y="-34669"/>
            <a:ext cx="3376722" cy="225114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08CB8FC-28CF-4A13-9A7B-4CED912010E2}"/>
              </a:ext>
            </a:extLst>
          </p:cNvPr>
          <p:cNvSpPr/>
          <p:nvPr/>
        </p:nvSpPr>
        <p:spPr>
          <a:xfrm>
            <a:off x="4565603" y="3806180"/>
            <a:ext cx="2906913" cy="714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Animation for Beginners: How to Animate a Flying Bird">
            <a:extLst>
              <a:ext uri="{FF2B5EF4-FFF2-40B4-BE49-F238E27FC236}">
                <a16:creationId xmlns:a16="http://schemas.microsoft.com/office/drawing/2014/main" id="{CB900FB3-F329-4D29-BC97-57D45AC6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91" y="1746616"/>
            <a:ext cx="2638589" cy="205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y Active and Healthy Ageing - Home | Facebook">
            <a:extLst>
              <a:ext uri="{FF2B5EF4-FFF2-40B4-BE49-F238E27FC236}">
                <a16:creationId xmlns:a16="http://schemas.microsoft.com/office/drawing/2014/main" id="{64F3E959-3BD2-47D7-DF9B-703AAD368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14" y="29495"/>
            <a:ext cx="3393534" cy="22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BB2A1-753C-F454-43AA-5FB754B5A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414" y="2365264"/>
            <a:ext cx="3393534" cy="2155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06133F-6E93-77AD-819B-31E7D04E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414" y="4584120"/>
            <a:ext cx="3393534" cy="2227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39BF9B-D394-0DCD-8F42-2A15DFC5C3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81" y="2263353"/>
            <a:ext cx="3393534" cy="2320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5F4E-63F5-CCB2-83D7-7F28C2E4C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781" y="4630994"/>
            <a:ext cx="3348881" cy="22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25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7696-0A8F-CD79-AD3A-CB426172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926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4900" b="1" dirty="0"/>
              <a:t>How appropriate are these interventions/ research to an  older Sri Lankan population?</a:t>
            </a:r>
            <a:br>
              <a:rPr lang="en-GB" sz="4900" b="1" dirty="0"/>
            </a:br>
            <a:br>
              <a:rPr lang="en-GB" sz="4900" b="1" dirty="0"/>
            </a:br>
            <a:r>
              <a:rPr lang="en-GB" sz="4900" b="1" dirty="0"/>
              <a:t>What else should be considered?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35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89F7-B3E2-4C80-98BE-2F4C0078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CAAD9-CA91-484C-845E-9E5D4AB7C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ow To Write A Thank You Note In Five Easy Steps">
            <a:extLst>
              <a:ext uri="{FF2B5EF4-FFF2-40B4-BE49-F238E27FC236}">
                <a16:creationId xmlns:a16="http://schemas.microsoft.com/office/drawing/2014/main" id="{4F2A1062-DE82-4FCC-BD52-40B85518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8" y="365125"/>
            <a:ext cx="10467906" cy="58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8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A277-26F4-C5DB-0967-491B93C6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C4344-2C29-FC7B-61DC-8A3A0974C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148"/>
            <a:ext cx="10515600" cy="348031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Policy perspectives</a:t>
            </a:r>
          </a:p>
          <a:p>
            <a:r>
              <a:rPr lang="en-US" dirty="0"/>
              <a:t>Relevance in different cultures and contexts</a:t>
            </a:r>
          </a:p>
          <a:p>
            <a:r>
              <a:rPr lang="en-US" dirty="0"/>
              <a:t>PCC practice</a:t>
            </a:r>
          </a:p>
          <a:p>
            <a:r>
              <a:rPr lang="en-US" dirty="0"/>
              <a:t>PCC research</a:t>
            </a:r>
          </a:p>
          <a:p>
            <a:r>
              <a:rPr lang="en-US" dirty="0"/>
              <a:t>Strengths and barriers </a:t>
            </a:r>
          </a:p>
        </p:txBody>
      </p:sp>
    </p:spTree>
    <p:extLst>
      <p:ext uri="{BB962C8B-B14F-4D97-AF65-F5344CB8AC3E}">
        <p14:creationId xmlns:p14="http://schemas.microsoft.com/office/powerpoint/2010/main" val="62669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274C-FE5A-3450-67B0-98E573B8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Global aspect of PCC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BB112-2CBE-2C6C-F831-1D99BBEC7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414279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A dimension of high quality health care</a:t>
            </a:r>
          </a:p>
          <a:p>
            <a:pPr>
              <a:lnSpc>
                <a:spcPct val="150000"/>
              </a:lnSpc>
            </a:pPr>
            <a:r>
              <a:rPr lang="en-US" dirty="0"/>
              <a:t>Promoted as a core competency of health workers</a:t>
            </a:r>
          </a:p>
          <a:p>
            <a:pPr>
              <a:lnSpc>
                <a:spcPct val="150000"/>
              </a:lnSpc>
            </a:pPr>
            <a:r>
              <a:rPr lang="en-US" dirty="0"/>
              <a:t>A key component of primary care</a:t>
            </a:r>
          </a:p>
          <a:p>
            <a:pPr>
              <a:lnSpc>
                <a:spcPct val="150000"/>
              </a:lnSpc>
            </a:pPr>
            <a:r>
              <a:rPr lang="en-US" dirty="0"/>
              <a:t>Essential to achieving universal health coverage goals</a:t>
            </a:r>
          </a:p>
          <a:p>
            <a:pPr>
              <a:lnSpc>
                <a:spcPct val="150000"/>
              </a:lnSpc>
            </a:pPr>
            <a:r>
              <a:rPr lang="en-US" dirty="0"/>
              <a:t>Advocated by national governments, international </a:t>
            </a:r>
            <a:r>
              <a:rPr lang="en-US" dirty="0" err="1"/>
              <a:t>organisations</a:t>
            </a:r>
            <a:r>
              <a:rPr lang="en-US" dirty="0"/>
              <a:t> and patient and health policy groups.</a:t>
            </a:r>
          </a:p>
          <a:p>
            <a:pPr>
              <a:lnSpc>
                <a:spcPct val="150000"/>
              </a:lnSpc>
            </a:pPr>
            <a:r>
              <a:rPr lang="en-US" dirty="0"/>
              <a:t>An approach that evolved in high-income countries</a:t>
            </a:r>
          </a:p>
          <a:p>
            <a:pPr>
              <a:lnSpc>
                <a:spcPct val="150000"/>
              </a:lnSpc>
            </a:pPr>
            <a:r>
              <a:rPr lang="en-US" dirty="0"/>
              <a:t>Limited information from low-income and middle-income countries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F2A46-CB9E-6975-9FE1-BA92DDC685DB}"/>
              </a:ext>
            </a:extLst>
          </p:cNvPr>
          <p:cNvSpPr txBox="1"/>
          <p:nvPr/>
        </p:nvSpPr>
        <p:spPr>
          <a:xfrm>
            <a:off x="8301913" y="5739780"/>
            <a:ext cx="2083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(Giusti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005653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B60CF-12E2-FA24-0945-5EAB6391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Comparison of global and local perspectives of PCC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CD5CF-84B7-EDAF-EA12-9E80FE6B9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/>
              <a:t>Global</a:t>
            </a:r>
          </a:p>
          <a:p>
            <a:endParaRPr lang="en-GB" dirty="0"/>
          </a:p>
          <a:p>
            <a:r>
              <a:rPr lang="en-GB" dirty="0"/>
              <a:t>Definition of Ageing</a:t>
            </a:r>
          </a:p>
          <a:p>
            <a:pPr marL="0" indent="0">
              <a:buNone/>
            </a:pPr>
            <a:r>
              <a:rPr lang="en-GB" dirty="0"/>
              <a:t>	65 years and above</a:t>
            </a:r>
          </a:p>
          <a:p>
            <a:endParaRPr lang="en-GB" dirty="0"/>
          </a:p>
          <a:p>
            <a:r>
              <a:rPr lang="en-GB" dirty="0"/>
              <a:t>Care Settings</a:t>
            </a:r>
          </a:p>
          <a:p>
            <a:pPr marL="0" indent="0">
              <a:buNone/>
            </a:pPr>
            <a:r>
              <a:rPr lang="en-GB" dirty="0"/>
              <a:t>	Hospital, Care homes, 	Home-based care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85960-8F1F-7AB8-FFF8-233F080DA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/>
              <a:t>Local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60 years and above (by United Nations)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Hospital, Care homes, Elderly homes, Homes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1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B60CF-12E2-FA24-0945-5EAB6391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Comparison of global and local perspectives of PCC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CD5CF-84B7-EDAF-EA12-9E80FE6B9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1440"/>
            <a:ext cx="10370574" cy="48155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Commonly in both Global and local settings</a:t>
            </a:r>
          </a:p>
          <a:p>
            <a:endParaRPr lang="en-GB" dirty="0"/>
          </a:p>
          <a:p>
            <a:r>
              <a:rPr lang="en-GB" dirty="0"/>
              <a:t>Population Ageing is a challenge</a:t>
            </a:r>
          </a:p>
          <a:p>
            <a:r>
              <a:rPr lang="en-US" dirty="0"/>
              <a:t>In UK, number of people aged 85 years+ projected to rise from 1.4 million in 2012 to 5 million by 2050 </a:t>
            </a:r>
          </a:p>
          <a:p>
            <a:r>
              <a:rPr lang="en-GB" sz="2800" dirty="0"/>
              <a:t>rising numbers of older people surviving with disability and multiple health conditions.</a:t>
            </a:r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609327-DF0D-6AF2-A87D-4F407786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93" t="22223" r="23549" b="30019"/>
          <a:stretch/>
        </p:blipFill>
        <p:spPr>
          <a:xfrm>
            <a:off x="8483362" y="4159561"/>
            <a:ext cx="3708638" cy="26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B2F2-A35F-F42F-7D9E-9B9929E9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8ED19-0FBC-66BC-EECA-BF41BB47E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62B77-2F00-809E-4355-13D3F770D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1" t="24652" r="19113" b="16846"/>
          <a:stretch/>
        </p:blipFill>
        <p:spPr>
          <a:xfrm>
            <a:off x="1356851" y="154583"/>
            <a:ext cx="9340646" cy="65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9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3204-C46D-C522-E5C0-CA301DD82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Ageing population in Sri Lanka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4393B-9E4C-8288-400F-00F16F60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79" y="5063459"/>
            <a:ext cx="6458231" cy="5120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500" dirty="0"/>
              <a:t>Source: Embassy of the Kingdom of the Netherlands. (2014). The health Sector of Sri Lanka. PWC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6FD14-4FFF-FBB7-2EBB-92A524A17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24801" r="72050" b="49812"/>
          <a:stretch/>
        </p:blipFill>
        <p:spPr>
          <a:xfrm>
            <a:off x="89086" y="1327355"/>
            <a:ext cx="7010210" cy="373610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6DEC2C0-863F-CAA4-20D4-EEB51B6B93A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8859" t="30846" r="20729" b="4007"/>
          <a:stretch/>
        </p:blipFill>
        <p:spPr bwMode="auto">
          <a:xfrm>
            <a:off x="7848410" y="1229859"/>
            <a:ext cx="3807574" cy="4968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16D8DE-321E-EA11-324D-D800668904E2}"/>
              </a:ext>
            </a:extLst>
          </p:cNvPr>
          <p:cNvSpPr/>
          <p:nvPr/>
        </p:nvSpPr>
        <p:spPr>
          <a:xfrm>
            <a:off x="973393" y="6466963"/>
            <a:ext cx="9613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Source: Annual Health Bulletin 2015 Sri Lanka, Medical Statistics Unit Ministry of Health, Nutrition and Indigenous Medicine</a:t>
            </a:r>
          </a:p>
        </p:txBody>
      </p:sp>
    </p:spTree>
    <p:extLst>
      <p:ext uri="{BB962C8B-B14F-4D97-AF65-F5344CB8AC3E}">
        <p14:creationId xmlns:p14="http://schemas.microsoft.com/office/powerpoint/2010/main" val="350969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DA07-84BF-4A3E-1947-8B69DD16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ED787-69C5-9AE1-35B9-7B5AA772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8271"/>
            <a:ext cx="5818239" cy="2369574"/>
          </a:xfrm>
        </p:spPr>
        <p:txBody>
          <a:bodyPr/>
          <a:lstStyle/>
          <a:p>
            <a:r>
              <a:rPr lang="en-GB" dirty="0"/>
              <a:t>High risk in LMIC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A73A2-B401-0595-7545-B109DF392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2" r="807" b="31899"/>
          <a:stretch/>
        </p:blipFill>
        <p:spPr>
          <a:xfrm>
            <a:off x="68825" y="0"/>
            <a:ext cx="12093677" cy="3116827"/>
          </a:xfrm>
          <a:prstGeom prst="rect">
            <a:avLst/>
          </a:prstGeom>
        </p:spPr>
      </p:pic>
      <p:pic>
        <p:nvPicPr>
          <p:cNvPr id="8194" name="Picture 2" descr="The burden of disease in older people and implications for health policy  and practice - The Lancet">
            <a:extLst>
              <a:ext uri="{FF2B5EF4-FFF2-40B4-BE49-F238E27FC236}">
                <a16:creationId xmlns:a16="http://schemas.microsoft.com/office/drawing/2014/main" id="{9986E042-584C-C506-1FFA-D2BA7231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12" y="1804328"/>
            <a:ext cx="5270090" cy="50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172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902</Words>
  <Application>Microsoft Office PowerPoint</Application>
  <PresentationFormat>Widescreen</PresentationFormat>
  <Paragraphs>143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g_d0_f5</vt:lpstr>
      <vt:lpstr>HelveticaNeueLTStd-Cn</vt:lpstr>
      <vt:lpstr>Symbol</vt:lpstr>
      <vt:lpstr>Wingdings</vt:lpstr>
      <vt:lpstr>Office Theme</vt:lpstr>
      <vt:lpstr>Global and Local Perspectives of Person Centered Care</vt:lpstr>
      <vt:lpstr>Learning Objectives</vt:lpstr>
      <vt:lpstr>Content:</vt:lpstr>
      <vt:lpstr>Global aspect of PCC</vt:lpstr>
      <vt:lpstr>Comparison of global and local perspectives of PCC</vt:lpstr>
      <vt:lpstr>Comparison of global and local perspectives of PCC</vt:lpstr>
      <vt:lpstr>PowerPoint Presentation</vt:lpstr>
      <vt:lpstr>Ageing population in Sri Lanka</vt:lpstr>
      <vt:lpstr>PowerPoint Presentation</vt:lpstr>
      <vt:lpstr>PowerPoint Presentation</vt:lpstr>
      <vt:lpstr>PowerPoint Presentation</vt:lpstr>
      <vt:lpstr>Ageing and frailty</vt:lpstr>
      <vt:lpstr>PowerPoint Presentation</vt:lpstr>
      <vt:lpstr>PowerPoint Presentation</vt:lpstr>
      <vt:lpstr>What this picture tells you about PPC?</vt:lpstr>
      <vt:lpstr>Global Perspective – Some examples/ evidence</vt:lpstr>
      <vt:lpstr>PowerPoint Presentation</vt:lpstr>
      <vt:lpstr>Local Perspectives – Care homes</vt:lpstr>
      <vt:lpstr>PowerPoint Presentation</vt:lpstr>
      <vt:lpstr>PowerPoint Presentation</vt:lpstr>
      <vt:lpstr>PowerPoint Presentation</vt:lpstr>
      <vt:lpstr>PowerPoint Presentation</vt:lpstr>
      <vt:lpstr>cross-national domains of person-centredness</vt:lpstr>
      <vt:lpstr>Discussion: </vt:lpstr>
      <vt:lpstr>PowerPoint Presentation</vt:lpstr>
      <vt:lpstr>How appropriate are these interventions/ research to an  older Sri Lankan population?  What else should be considered?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presentation</dc:title>
  <dc:creator>Martin Jens Persson</dc:creator>
  <cp:lastModifiedBy>Kalpani Abhayasinghe</cp:lastModifiedBy>
  <cp:revision>69</cp:revision>
  <dcterms:created xsi:type="dcterms:W3CDTF">2022-12-12T07:56:35Z</dcterms:created>
  <dcterms:modified xsi:type="dcterms:W3CDTF">2023-11-09T01:04:00Z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144ccec-98ca-4847-b090-103d5c6592f4_Enabled">
    <vt:lpwstr>true</vt:lpwstr>
  </property>
  <property fmtid="{D5CDD505-2E9C-101B-9397-08002B2CF9AE}" pid="3" name="MSIP_Label_9144ccec-98ca-4847-b090-103d5c6592f4_SetDate">
    <vt:lpwstr>2022-12-12T08:01:38Z</vt:lpwstr>
  </property>
  <property fmtid="{D5CDD505-2E9C-101B-9397-08002B2CF9AE}" pid="4" name="MSIP_Label_9144ccec-98ca-4847-b090-103d5c6592f4_Method">
    <vt:lpwstr>Standard</vt:lpwstr>
  </property>
  <property fmtid="{D5CDD505-2E9C-101B-9397-08002B2CF9AE}" pid="5" name="MSIP_Label_9144ccec-98ca-4847-b090-103d5c6592f4_Name">
    <vt:lpwstr>Information class 1</vt:lpwstr>
  </property>
  <property fmtid="{D5CDD505-2E9C-101B-9397-08002B2CF9AE}" pid="6" name="MSIP_Label_9144ccec-98ca-4847-b090-103d5c6592f4_SiteId">
    <vt:lpwstr>fb665cd7-b4b7-4578-8a42-29ff69176bdf</vt:lpwstr>
  </property>
  <property fmtid="{D5CDD505-2E9C-101B-9397-08002B2CF9AE}" pid="7" name="MSIP_Label_9144ccec-98ca-4847-b090-103d5c6592f4_ActionId">
    <vt:lpwstr>a68d1860-4a23-49fb-977d-35382d0eacfc</vt:lpwstr>
  </property>
  <property fmtid="{D5CDD505-2E9C-101B-9397-08002B2CF9AE}" pid="8" name="MSIP_Label_9144ccec-98ca-4847-b090-103d5c6592f4_ContentBits">
    <vt:lpwstr>0</vt:lpwstr>
  </property>
</Properties>
</file>