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8" r:id="rId4"/>
    <p:sldId id="269" r:id="rId5"/>
    <p:sldId id="270" r:id="rId6"/>
    <p:sldId id="271" r:id="rId7"/>
    <p:sldId id="272" r:id="rId8"/>
    <p:sldId id="273" r:id="rId9"/>
    <p:sldId id="274" r:id="rId10"/>
    <p:sldId id="275" r:id="rId11"/>
    <p:sldId id="276" r:id="rId12"/>
    <p:sldId id="258" r:id="rId13"/>
    <p:sldId id="259" r:id="rId14"/>
    <p:sldId id="260" r:id="rId15"/>
    <p:sldId id="261" r:id="rId16"/>
    <p:sldId id="262" r:id="rId17"/>
    <p:sldId id="277" r:id="rId18"/>
    <p:sldId id="278" r:id="rId19"/>
    <p:sldId id="290" r:id="rId20"/>
    <p:sldId id="263" r:id="rId21"/>
    <p:sldId id="264" r:id="rId22"/>
    <p:sldId id="280" r:id="rId2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395" autoAdjust="0"/>
  </p:normalViewPr>
  <p:slideViewPr>
    <p:cSldViewPr snapToGrid="0">
      <p:cViewPr varScale="1">
        <p:scale>
          <a:sx n="91" d="100"/>
          <a:sy n="91" d="100"/>
        </p:scale>
        <p:origin x="192" y="4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50523-FC56-4B65-A84A-94E5E51A373B}" type="datetimeFigureOut">
              <a:rPr lang="sl-SI" smtClean="0"/>
              <a:t>20. 12. 24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BCE02-B594-4381-8626-9383C99479BF}" type="slidenum">
              <a:rPr lang="sl-SI" smtClean="0"/>
              <a:t>‹#›</a:t>
            </a:fld>
            <a:endParaRPr lang="sl-SI"/>
          </a:p>
        </p:txBody>
      </p:sp>
    </p:spTree>
    <p:extLst>
      <p:ext uri="{BB962C8B-B14F-4D97-AF65-F5344CB8AC3E}">
        <p14:creationId xmlns:p14="http://schemas.microsoft.com/office/powerpoint/2010/main" val="101550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99DAD883-082A-4F9F-A3B7-21E1025F471E}" type="datetimeFigureOut">
              <a:rPr lang="sl-SI" smtClean="0"/>
              <a:t>20. 12. 24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EA0DF0B-A5D2-4810-83E0-0397D3378181}" type="slidenum">
              <a:rPr lang="sl-SI" smtClean="0"/>
              <a:t>‹#›</a:t>
            </a:fld>
            <a:endParaRPr lang="sl-SI"/>
          </a:p>
        </p:txBody>
      </p:sp>
    </p:spTree>
    <p:extLst>
      <p:ext uri="{BB962C8B-B14F-4D97-AF65-F5344CB8AC3E}">
        <p14:creationId xmlns:p14="http://schemas.microsoft.com/office/powerpoint/2010/main" val="156750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9DAD883-082A-4F9F-A3B7-21E1025F471E}" type="datetimeFigureOut">
              <a:rPr lang="sl-SI" smtClean="0"/>
              <a:t>20. 12. 24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EA0DF0B-A5D2-4810-83E0-0397D3378181}" type="slidenum">
              <a:rPr lang="sl-SI" smtClean="0"/>
              <a:t>‹#›</a:t>
            </a:fld>
            <a:endParaRPr lang="sl-SI"/>
          </a:p>
        </p:txBody>
      </p:sp>
    </p:spTree>
    <p:extLst>
      <p:ext uri="{BB962C8B-B14F-4D97-AF65-F5344CB8AC3E}">
        <p14:creationId xmlns:p14="http://schemas.microsoft.com/office/powerpoint/2010/main" val="42088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9DAD883-082A-4F9F-A3B7-21E1025F471E}" type="datetimeFigureOut">
              <a:rPr lang="sl-SI" smtClean="0"/>
              <a:t>20. 12. 24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EA0DF0B-A5D2-4810-83E0-0397D3378181}" type="slidenum">
              <a:rPr lang="sl-SI" smtClean="0"/>
              <a:t>‹#›</a:t>
            </a:fld>
            <a:endParaRPr lang="sl-SI"/>
          </a:p>
        </p:txBody>
      </p:sp>
    </p:spTree>
    <p:extLst>
      <p:ext uri="{BB962C8B-B14F-4D97-AF65-F5344CB8AC3E}">
        <p14:creationId xmlns:p14="http://schemas.microsoft.com/office/powerpoint/2010/main" val="232111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9DAD883-082A-4F9F-A3B7-21E1025F471E}" type="datetimeFigureOut">
              <a:rPr lang="sl-SI" smtClean="0"/>
              <a:t>20. 12. 24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EA0DF0B-A5D2-4810-83E0-0397D3378181}" type="slidenum">
              <a:rPr lang="sl-SI" smtClean="0"/>
              <a:t>‹#›</a:t>
            </a:fld>
            <a:endParaRPr lang="sl-SI"/>
          </a:p>
        </p:txBody>
      </p:sp>
    </p:spTree>
    <p:extLst>
      <p:ext uri="{BB962C8B-B14F-4D97-AF65-F5344CB8AC3E}">
        <p14:creationId xmlns:p14="http://schemas.microsoft.com/office/powerpoint/2010/main" val="213281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99DAD883-082A-4F9F-A3B7-21E1025F471E}" type="datetimeFigureOut">
              <a:rPr lang="sl-SI" smtClean="0"/>
              <a:t>20. 12. 24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EA0DF0B-A5D2-4810-83E0-0397D3378181}" type="slidenum">
              <a:rPr lang="sl-SI" smtClean="0"/>
              <a:t>‹#›</a:t>
            </a:fld>
            <a:endParaRPr lang="sl-SI"/>
          </a:p>
        </p:txBody>
      </p:sp>
    </p:spTree>
    <p:extLst>
      <p:ext uri="{BB962C8B-B14F-4D97-AF65-F5344CB8AC3E}">
        <p14:creationId xmlns:p14="http://schemas.microsoft.com/office/powerpoint/2010/main" val="167670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99DAD883-082A-4F9F-A3B7-21E1025F471E}" type="datetimeFigureOut">
              <a:rPr lang="sl-SI" smtClean="0"/>
              <a:t>20. 12. 24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EA0DF0B-A5D2-4810-83E0-0397D3378181}" type="slidenum">
              <a:rPr lang="sl-SI" smtClean="0"/>
              <a:t>‹#›</a:t>
            </a:fld>
            <a:endParaRPr lang="sl-SI"/>
          </a:p>
        </p:txBody>
      </p:sp>
    </p:spTree>
    <p:extLst>
      <p:ext uri="{BB962C8B-B14F-4D97-AF65-F5344CB8AC3E}">
        <p14:creationId xmlns:p14="http://schemas.microsoft.com/office/powerpoint/2010/main" val="183562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99DAD883-082A-4F9F-A3B7-21E1025F471E}" type="datetimeFigureOut">
              <a:rPr lang="sl-SI" smtClean="0"/>
              <a:t>20. 12. 24</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EA0DF0B-A5D2-4810-83E0-0397D3378181}" type="slidenum">
              <a:rPr lang="sl-SI" smtClean="0"/>
              <a:t>‹#›</a:t>
            </a:fld>
            <a:endParaRPr lang="sl-SI"/>
          </a:p>
        </p:txBody>
      </p:sp>
    </p:spTree>
    <p:extLst>
      <p:ext uri="{BB962C8B-B14F-4D97-AF65-F5344CB8AC3E}">
        <p14:creationId xmlns:p14="http://schemas.microsoft.com/office/powerpoint/2010/main" val="62613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99DAD883-082A-4F9F-A3B7-21E1025F471E}" type="datetimeFigureOut">
              <a:rPr lang="sl-SI" smtClean="0"/>
              <a:t>20. 12. 24</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EA0DF0B-A5D2-4810-83E0-0397D3378181}" type="slidenum">
              <a:rPr lang="sl-SI" smtClean="0"/>
              <a:t>‹#›</a:t>
            </a:fld>
            <a:endParaRPr lang="sl-SI"/>
          </a:p>
        </p:txBody>
      </p:sp>
    </p:spTree>
    <p:extLst>
      <p:ext uri="{BB962C8B-B14F-4D97-AF65-F5344CB8AC3E}">
        <p14:creationId xmlns:p14="http://schemas.microsoft.com/office/powerpoint/2010/main" val="192224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9DAD883-082A-4F9F-A3B7-21E1025F471E}" type="datetimeFigureOut">
              <a:rPr lang="sl-SI" smtClean="0"/>
              <a:t>20. 12. 24</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EA0DF0B-A5D2-4810-83E0-0397D3378181}" type="slidenum">
              <a:rPr lang="sl-SI" smtClean="0"/>
              <a:t>‹#›</a:t>
            </a:fld>
            <a:endParaRPr lang="sl-SI"/>
          </a:p>
        </p:txBody>
      </p:sp>
    </p:spTree>
    <p:extLst>
      <p:ext uri="{BB962C8B-B14F-4D97-AF65-F5344CB8AC3E}">
        <p14:creationId xmlns:p14="http://schemas.microsoft.com/office/powerpoint/2010/main" val="139510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9DAD883-082A-4F9F-A3B7-21E1025F471E}" type="datetimeFigureOut">
              <a:rPr lang="sl-SI" smtClean="0"/>
              <a:t>20. 12. 24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EA0DF0B-A5D2-4810-83E0-0397D3378181}" type="slidenum">
              <a:rPr lang="sl-SI" smtClean="0"/>
              <a:t>‹#›</a:t>
            </a:fld>
            <a:endParaRPr lang="sl-SI"/>
          </a:p>
        </p:txBody>
      </p:sp>
    </p:spTree>
    <p:extLst>
      <p:ext uri="{BB962C8B-B14F-4D97-AF65-F5344CB8AC3E}">
        <p14:creationId xmlns:p14="http://schemas.microsoft.com/office/powerpoint/2010/main" val="196055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9DAD883-082A-4F9F-A3B7-21E1025F471E}" type="datetimeFigureOut">
              <a:rPr lang="sl-SI" smtClean="0"/>
              <a:t>20. 12. 24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EA0DF0B-A5D2-4810-83E0-0397D3378181}" type="slidenum">
              <a:rPr lang="sl-SI" smtClean="0"/>
              <a:t>‹#›</a:t>
            </a:fld>
            <a:endParaRPr lang="sl-SI"/>
          </a:p>
        </p:txBody>
      </p:sp>
    </p:spTree>
    <p:extLst>
      <p:ext uri="{BB962C8B-B14F-4D97-AF65-F5344CB8AC3E}">
        <p14:creationId xmlns:p14="http://schemas.microsoft.com/office/powerpoint/2010/main" val="55011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AD883-082A-4F9F-A3B7-21E1025F471E}" type="datetimeFigureOut">
              <a:rPr lang="sl-SI" smtClean="0"/>
              <a:t>20. 12. 24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0DF0B-A5D2-4810-83E0-0397D3378181}" type="slidenum">
              <a:rPr lang="sl-SI" smtClean="0"/>
              <a:t>‹#›</a:t>
            </a:fld>
            <a:endParaRPr lang="sl-SI"/>
          </a:p>
        </p:txBody>
      </p:sp>
    </p:spTree>
    <p:extLst>
      <p:ext uri="{BB962C8B-B14F-4D97-AF65-F5344CB8AC3E}">
        <p14:creationId xmlns:p14="http://schemas.microsoft.com/office/powerpoint/2010/main" val="818536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3389/FNUT.2022.796031" TargetMode="External"/><Relationship Id="rId2" Type="http://schemas.openxmlformats.org/officeDocument/2006/relationships/hyperlink" Target="https://doi.org/10.3935/LJSR.V26I3.282"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t> </a:t>
            </a:r>
            <a:r>
              <a:rPr lang="sl-SI" b="1" dirty="0"/>
              <a:t>LIVING WITH NDD</a:t>
            </a:r>
          </a:p>
        </p:txBody>
      </p:sp>
      <p:sp>
        <p:nvSpPr>
          <p:cNvPr id="3" name="Podnaslov 2"/>
          <p:cNvSpPr>
            <a:spLocks noGrp="1"/>
          </p:cNvSpPr>
          <p:nvPr>
            <p:ph type="subTitle" idx="1"/>
          </p:nvPr>
        </p:nvSpPr>
        <p:spPr/>
        <p:txBody>
          <a:bodyPr/>
          <a:lstStyle/>
          <a:p>
            <a:r>
              <a:rPr lang="sl-SI" dirty="0"/>
              <a:t>Module FAMILY &amp; SOCIETAL PERSPECTIVES</a:t>
            </a:r>
          </a:p>
        </p:txBody>
      </p:sp>
      <p:pic>
        <p:nvPicPr>
          <p:cNvPr id="4" name="Picture 3" descr="Logo, company name&#10;&#10;Description automatically generated">
            <a:extLst>
              <a:ext uri="{FF2B5EF4-FFF2-40B4-BE49-F238E27FC236}">
                <a16:creationId xmlns:a16="http://schemas.microsoft.com/office/drawing/2014/main" id="{E5D2BFFB-6353-CA37-1027-164D6309D9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40870"/>
            <a:ext cx="2449486" cy="2978098"/>
          </a:xfrm>
          <a:prstGeom prst="rect">
            <a:avLst/>
          </a:prstGeom>
        </p:spPr>
      </p:pic>
    </p:spTree>
    <p:extLst>
      <p:ext uri="{BB962C8B-B14F-4D97-AF65-F5344CB8AC3E}">
        <p14:creationId xmlns:p14="http://schemas.microsoft.com/office/powerpoint/2010/main" val="3590156714"/>
      </p:ext>
    </p:extLst>
  </p:cSld>
  <p:clrMapOvr>
    <a:masterClrMapping/>
  </p:clrMapOvr>
  <mc:AlternateContent xmlns:mc="http://schemas.openxmlformats.org/markup-compatibility/2006" xmlns:p14="http://schemas.microsoft.com/office/powerpoint/2010/main">
    <mc:Choice Requires="p14">
      <p:transition spd="slow" p14:dur="2000" advTm="41742"/>
    </mc:Choice>
    <mc:Fallback xmlns="">
      <p:transition spd="slow" advTm="417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90086E4-9DED-EED2-EB25-E002562E7867}"/>
              </a:ext>
            </a:extLst>
          </p:cNvPr>
          <p:cNvSpPr>
            <a:spLocks noGrp="1"/>
          </p:cNvSpPr>
          <p:nvPr>
            <p:ph type="title"/>
          </p:nvPr>
        </p:nvSpPr>
        <p:spPr>
          <a:xfrm>
            <a:off x="6513788" y="365125"/>
            <a:ext cx="4840010" cy="1807305"/>
          </a:xfrm>
        </p:spPr>
        <p:txBody>
          <a:bodyPr>
            <a:normAutofit/>
          </a:bodyPr>
          <a:lstStyle/>
          <a:p>
            <a:r>
              <a:rPr lang="sl-SI" dirty="0" err="1">
                <a:latin typeface="Cambria" panose="02040503050406030204" pitchFamily="18" charset="0"/>
                <a:ea typeface="Cambria" panose="02040503050406030204" pitchFamily="18" charset="0"/>
              </a:rPr>
              <a:t>Help</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for</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caregivers</a:t>
            </a:r>
            <a:endParaRPr lang="sl-SI" dirty="0">
              <a:latin typeface="Cambria" panose="02040503050406030204" pitchFamily="18" charset="0"/>
              <a:ea typeface="Cambria" panose="02040503050406030204" pitchFamily="18" charset="0"/>
            </a:endParaRPr>
          </a:p>
        </p:txBody>
      </p:sp>
      <p:pic>
        <p:nvPicPr>
          <p:cNvPr id="6" name="Slika 5" descr="Slika, ki vsebuje besede drevo, na prostem, slap, voda&#10;&#10;Opis je samodejno ustvarjen">
            <a:extLst>
              <a:ext uri="{FF2B5EF4-FFF2-40B4-BE49-F238E27FC236}">
                <a16:creationId xmlns:a16="http://schemas.microsoft.com/office/drawing/2014/main" id="{68341F0C-97FF-293A-8C32-09D7C6D2E4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01" r="241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Označba mesta vsebine 2">
            <a:extLst>
              <a:ext uri="{FF2B5EF4-FFF2-40B4-BE49-F238E27FC236}">
                <a16:creationId xmlns:a16="http://schemas.microsoft.com/office/drawing/2014/main" id="{BB5550C4-CF5F-E1AD-0E40-9B146702EBD1}"/>
              </a:ext>
            </a:extLst>
          </p:cNvPr>
          <p:cNvSpPr>
            <a:spLocks noGrp="1"/>
          </p:cNvSpPr>
          <p:nvPr>
            <p:ph idx="1"/>
          </p:nvPr>
        </p:nvSpPr>
        <p:spPr>
          <a:xfrm>
            <a:off x="6513788" y="2333297"/>
            <a:ext cx="4840010" cy="3843666"/>
          </a:xfrm>
        </p:spPr>
        <p:txBody>
          <a:bodyPr>
            <a:normAutofit/>
          </a:bodyPr>
          <a:lstStyle/>
          <a:p>
            <a:r>
              <a:rPr lang="sl-SI" sz="2000">
                <a:latin typeface="Cambria" panose="02040503050406030204" pitchFamily="18" charset="0"/>
                <a:ea typeface="Cambria" panose="02040503050406030204" pitchFamily="18" charset="0"/>
              </a:rPr>
              <a:t>Educating:</a:t>
            </a:r>
          </a:p>
          <a:p>
            <a:endParaRPr lang="sl-SI" sz="2000">
              <a:latin typeface="Cambria" panose="02040503050406030204" pitchFamily="18" charset="0"/>
              <a:ea typeface="Cambria" panose="02040503050406030204" pitchFamily="18" charset="0"/>
            </a:endParaRPr>
          </a:p>
          <a:p>
            <a:pPr marL="0" indent="0">
              <a:buNone/>
            </a:pPr>
            <a:r>
              <a:rPr lang="sl-SI" sz="2000">
                <a:latin typeface="Cambria" panose="02040503050406030204" pitchFamily="18" charset="0"/>
                <a:ea typeface="Cambria" panose="02040503050406030204" pitchFamily="18" charset="0"/>
              </a:rPr>
              <a:t>Giving basic information about NDD on example of dementia:</a:t>
            </a:r>
          </a:p>
          <a:p>
            <a:pPr marL="971550" lvl="1" indent="-514350">
              <a:buAutoNum type="arabicPeriod"/>
            </a:pPr>
            <a:r>
              <a:rPr lang="sl-SI" sz="2000">
                <a:latin typeface="Cambria" panose="02040503050406030204" pitchFamily="18" charset="0"/>
                <a:ea typeface="Cambria" panose="02040503050406030204" pitchFamily="18" charset="0"/>
              </a:rPr>
              <a:t>What is p.e. dementia?</a:t>
            </a:r>
          </a:p>
          <a:p>
            <a:pPr marL="971550" lvl="1" indent="-514350">
              <a:buAutoNum type="arabicPeriod"/>
            </a:pPr>
            <a:r>
              <a:rPr lang="sl-SI" sz="2000">
                <a:latin typeface="Cambria" panose="02040503050406030204" pitchFamily="18" charset="0"/>
                <a:ea typeface="Cambria" panose="02040503050406030204" pitchFamily="18" charset="0"/>
              </a:rPr>
              <a:t>What causes dementia?</a:t>
            </a:r>
          </a:p>
          <a:p>
            <a:pPr marL="971550" lvl="1" indent="-514350">
              <a:buAutoNum type="arabicPeriod"/>
            </a:pPr>
            <a:r>
              <a:rPr lang="sl-SI" sz="2000">
                <a:latin typeface="Cambria" panose="02040503050406030204" pitchFamily="18" charset="0"/>
                <a:ea typeface="Cambria" panose="02040503050406030204" pitchFamily="18" charset="0"/>
              </a:rPr>
              <a:t>Explain progression of dementia</a:t>
            </a:r>
          </a:p>
          <a:p>
            <a:pPr marL="971550" lvl="1" indent="-514350">
              <a:buAutoNum type="arabicPeriod"/>
            </a:pPr>
            <a:r>
              <a:rPr lang="sl-SI" sz="2000">
                <a:latin typeface="Cambria" panose="02040503050406030204" pitchFamily="18" charset="0"/>
                <a:ea typeface="Cambria" panose="02040503050406030204" pitchFamily="18" charset="0"/>
              </a:rPr>
              <a:t>Are there treatments for dementia?</a:t>
            </a:r>
          </a:p>
        </p:txBody>
      </p:sp>
      <p:pic>
        <p:nvPicPr>
          <p:cNvPr id="4" name="Picture 3" descr="Logo, company name&#10;&#10;Description automatically generated">
            <a:extLst>
              <a:ext uri="{FF2B5EF4-FFF2-40B4-BE49-F238E27FC236}">
                <a16:creationId xmlns:a16="http://schemas.microsoft.com/office/drawing/2014/main" id="{1C7EE704-7A73-9F86-9170-553CA2F07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extLst>
      <p:ext uri="{BB962C8B-B14F-4D97-AF65-F5344CB8AC3E}">
        <p14:creationId xmlns:p14="http://schemas.microsoft.com/office/powerpoint/2010/main" val="2400648206"/>
      </p:ext>
    </p:extLst>
  </p:cSld>
  <p:clrMapOvr>
    <a:masterClrMapping/>
  </p:clrMapOvr>
  <mc:AlternateContent xmlns:mc="http://schemas.openxmlformats.org/markup-compatibility/2006" xmlns:p14="http://schemas.microsoft.com/office/powerpoint/2010/main">
    <mc:Choice Requires="p14">
      <p:transition spd="slow" p14:dur="2000" advTm="282249"/>
    </mc:Choice>
    <mc:Fallback xmlns="">
      <p:transition spd="slow" advTm="28224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491052D-3446-388A-EDA6-1ACB5AD9FEDF}"/>
              </a:ext>
            </a:extLst>
          </p:cNvPr>
          <p:cNvSpPr>
            <a:spLocks noGrp="1"/>
          </p:cNvSpPr>
          <p:nvPr>
            <p:ph type="title"/>
          </p:nvPr>
        </p:nvSpPr>
        <p:spPr>
          <a:xfrm>
            <a:off x="640080" y="325369"/>
            <a:ext cx="4368602" cy="1956841"/>
          </a:xfrm>
        </p:spPr>
        <p:txBody>
          <a:bodyPr anchor="b">
            <a:normAutofit/>
          </a:bodyPr>
          <a:lstStyle/>
          <a:p>
            <a:r>
              <a:rPr lang="sl-SI" sz="4200">
                <a:latin typeface="Cambria" panose="02040503050406030204" pitchFamily="18" charset="0"/>
                <a:ea typeface="Cambria" panose="02040503050406030204" pitchFamily="18" charset="0"/>
              </a:rPr>
              <a:t>Living with and caring for a person with NDD</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1C068A8C-7767-6948-EDAB-3811E0AC7A85}"/>
              </a:ext>
            </a:extLst>
          </p:cNvPr>
          <p:cNvSpPr>
            <a:spLocks noGrp="1"/>
          </p:cNvSpPr>
          <p:nvPr>
            <p:ph idx="1"/>
          </p:nvPr>
        </p:nvSpPr>
        <p:spPr>
          <a:xfrm>
            <a:off x="640080" y="2872899"/>
            <a:ext cx="4243589" cy="3320668"/>
          </a:xfrm>
        </p:spPr>
        <p:txBody>
          <a:bodyPr>
            <a:normAutofit/>
          </a:bodyPr>
          <a:lstStyle/>
          <a:p>
            <a:r>
              <a:rPr lang="sl-SI" sz="1700">
                <a:latin typeface="Cambria" panose="02040503050406030204" pitchFamily="18" charset="0"/>
                <a:ea typeface="Cambria" panose="02040503050406030204" pitchFamily="18" charset="0"/>
              </a:rPr>
              <a:t>Establish routines but keep things normal</a:t>
            </a:r>
          </a:p>
          <a:p>
            <a:r>
              <a:rPr lang="sl-SI" sz="1700">
                <a:latin typeface="Cambria" panose="02040503050406030204" pitchFamily="18" charset="0"/>
                <a:ea typeface="Cambria" panose="02040503050406030204" pitchFamily="18" charset="0"/>
              </a:rPr>
              <a:t>Support the person‘s independence</a:t>
            </a:r>
          </a:p>
          <a:p>
            <a:r>
              <a:rPr lang="sl-SI" sz="1700">
                <a:latin typeface="Cambria" panose="02040503050406030204" pitchFamily="18" charset="0"/>
                <a:ea typeface="Cambria" panose="02040503050406030204" pitchFamily="18" charset="0"/>
              </a:rPr>
              <a:t>Help the person maintain dignity</a:t>
            </a:r>
          </a:p>
          <a:p>
            <a:r>
              <a:rPr lang="sl-SI" sz="1700">
                <a:latin typeface="Cambria" panose="02040503050406030204" pitchFamily="18" charset="0"/>
                <a:ea typeface="Cambria" panose="02040503050406030204" pitchFamily="18" charset="0"/>
              </a:rPr>
              <a:t>Avoid confrontation</a:t>
            </a:r>
          </a:p>
          <a:p>
            <a:r>
              <a:rPr lang="sl-SI" sz="1700">
                <a:latin typeface="Cambria" panose="02040503050406030204" pitchFamily="18" charset="0"/>
                <a:ea typeface="Cambria" panose="02040503050406030204" pitchFamily="18" charset="0"/>
              </a:rPr>
              <a:t>Simplify tasks</a:t>
            </a:r>
          </a:p>
          <a:p>
            <a:r>
              <a:rPr lang="sl-SI" sz="1700">
                <a:latin typeface="Cambria" panose="02040503050406030204" pitchFamily="18" charset="0"/>
                <a:ea typeface="Cambria" panose="02040503050406030204" pitchFamily="18" charset="0"/>
              </a:rPr>
              <a:t>Make safety important, but also maintaining autonomy</a:t>
            </a:r>
          </a:p>
          <a:p>
            <a:r>
              <a:rPr lang="sl-SI" sz="1700">
                <a:latin typeface="Cambria" panose="02040503050406030204" pitchFamily="18" charset="0"/>
                <a:ea typeface="Cambria" panose="02040503050406030204" pitchFamily="18" charset="0"/>
              </a:rPr>
              <a:t>Encourage different activities</a:t>
            </a:r>
          </a:p>
          <a:p>
            <a:r>
              <a:rPr lang="sl-SI" sz="1700">
                <a:latin typeface="Cambria" panose="02040503050406030204" pitchFamily="18" charset="0"/>
                <a:ea typeface="Cambria" panose="02040503050406030204" pitchFamily="18" charset="0"/>
              </a:rPr>
              <a:t>Maintatin communication</a:t>
            </a:r>
          </a:p>
        </p:txBody>
      </p:sp>
      <p:pic>
        <p:nvPicPr>
          <p:cNvPr id="6" name="Slika 5" descr="Slika, ki vsebuje besede vešče in metulji, žuželka, opraševalec, na prostem&#10;&#10;Opis je samodejno ustvarjen">
            <a:extLst>
              <a:ext uri="{FF2B5EF4-FFF2-40B4-BE49-F238E27FC236}">
                <a16:creationId xmlns:a16="http://schemas.microsoft.com/office/drawing/2014/main" id="{CFD983D8-8559-B6CD-80A6-7F34B7CD6D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90" r="1326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descr="Logo, company name&#10;&#10;Description automatically generated">
            <a:extLst>
              <a:ext uri="{FF2B5EF4-FFF2-40B4-BE49-F238E27FC236}">
                <a16:creationId xmlns:a16="http://schemas.microsoft.com/office/drawing/2014/main" id="{C9ED6B13-96D1-BAFA-E2C1-C60A0AE43A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extLst>
      <p:ext uri="{BB962C8B-B14F-4D97-AF65-F5344CB8AC3E}">
        <p14:creationId xmlns:p14="http://schemas.microsoft.com/office/powerpoint/2010/main" val="1754399294"/>
      </p:ext>
    </p:extLst>
  </p:cSld>
  <p:clrMapOvr>
    <a:masterClrMapping/>
  </p:clrMapOvr>
  <mc:AlternateContent xmlns:mc="http://schemas.openxmlformats.org/markup-compatibility/2006" xmlns:p14="http://schemas.microsoft.com/office/powerpoint/2010/main">
    <mc:Choice Requires="p14">
      <p:transition spd="slow" p14:dur="2000" advTm="335767"/>
    </mc:Choice>
    <mc:Fallback xmlns="">
      <p:transition spd="slow" advTm="33576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641555" y="279607"/>
            <a:ext cx="10515600" cy="8743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latin typeface="Cambria" panose="02040503050406030204" pitchFamily="18" charset="0"/>
                <a:ea typeface="Cambria" panose="02040503050406030204" pitchFamily="18" charset="0"/>
              </a:rPr>
              <a:t>The journey of dementia caregivers</a:t>
            </a:r>
            <a:endParaRPr dirty="0">
              <a:latin typeface="Cambria" panose="02040503050406030204" pitchFamily="18" charset="0"/>
              <a:ea typeface="Cambria" panose="02040503050406030204" pitchFamily="18" charset="0"/>
            </a:endParaRPr>
          </a:p>
        </p:txBody>
      </p:sp>
      <p:sp>
        <p:nvSpPr>
          <p:cNvPr id="91" name="Google Shape;91;p15"/>
          <p:cNvSpPr txBox="1">
            <a:spLocks noGrp="1"/>
          </p:cNvSpPr>
          <p:nvPr>
            <p:ph type="body" idx="1"/>
          </p:nvPr>
        </p:nvSpPr>
        <p:spPr>
          <a:xfrm>
            <a:off x="641555" y="1296765"/>
            <a:ext cx="10515600" cy="480536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92" name="Google Shape;92;p15"/>
          <p:cNvSpPr txBox="1"/>
          <p:nvPr/>
        </p:nvSpPr>
        <p:spPr>
          <a:xfrm>
            <a:off x="1988007" y="2002872"/>
            <a:ext cx="2838812" cy="1696575"/>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600">
                <a:solidFill>
                  <a:schemeClr val="lt1"/>
                </a:solidFill>
                <a:latin typeface="Calibri"/>
                <a:ea typeface="Calibri"/>
                <a:cs typeface="Calibri"/>
                <a:sym typeface="Calibri"/>
              </a:rPr>
              <a:t>Onset of illness</a:t>
            </a:r>
            <a:endParaRPr sz="1800">
              <a:solidFill>
                <a:schemeClr val="lt1"/>
              </a:solidFill>
              <a:latin typeface="Calibri"/>
              <a:ea typeface="Calibri"/>
              <a:cs typeface="Calibri"/>
              <a:sym typeface="Calibri"/>
            </a:endParaRPr>
          </a:p>
        </p:txBody>
      </p:sp>
      <p:sp>
        <p:nvSpPr>
          <p:cNvPr id="93" name="Google Shape;93;p15"/>
          <p:cNvSpPr txBox="1"/>
          <p:nvPr/>
        </p:nvSpPr>
        <p:spPr>
          <a:xfrm>
            <a:off x="7562651" y="1884885"/>
            <a:ext cx="2838810" cy="1696575"/>
          </a:xfrm>
          <a:prstGeom prst="rect">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600">
                <a:solidFill>
                  <a:schemeClr val="lt1"/>
                </a:solidFill>
                <a:latin typeface="Calibri"/>
                <a:ea typeface="Calibri"/>
                <a:cs typeface="Calibri"/>
                <a:sym typeface="Calibri"/>
              </a:rPr>
              <a:t>Diagnosis of Dementia</a:t>
            </a:r>
            <a:endParaRPr sz="1800">
              <a:solidFill>
                <a:schemeClr val="lt1"/>
              </a:solidFill>
              <a:latin typeface="Calibri"/>
              <a:ea typeface="Calibri"/>
              <a:cs typeface="Calibri"/>
              <a:sym typeface="Calibri"/>
            </a:endParaRPr>
          </a:p>
        </p:txBody>
      </p:sp>
      <p:sp>
        <p:nvSpPr>
          <p:cNvPr id="94" name="Google Shape;94;p15"/>
          <p:cNvSpPr txBox="1"/>
          <p:nvPr/>
        </p:nvSpPr>
        <p:spPr>
          <a:xfrm>
            <a:off x="6242666" y="4261773"/>
            <a:ext cx="2977531" cy="1696575"/>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2800">
                <a:solidFill>
                  <a:schemeClr val="lt1"/>
                </a:solidFill>
                <a:latin typeface="Calibri"/>
                <a:ea typeface="Calibri"/>
                <a:cs typeface="Calibri"/>
                <a:sym typeface="Calibri"/>
              </a:rPr>
              <a:t>Post Diagnosis/ Continuation of Caregiving</a:t>
            </a:r>
            <a:endParaRPr sz="1600">
              <a:solidFill>
                <a:schemeClr val="lt1"/>
              </a:solidFill>
              <a:latin typeface="Calibri"/>
              <a:ea typeface="Calibri"/>
              <a:cs typeface="Calibri"/>
              <a:sym typeface="Calibri"/>
            </a:endParaRPr>
          </a:p>
        </p:txBody>
      </p:sp>
      <p:sp>
        <p:nvSpPr>
          <p:cNvPr id="95" name="Google Shape;95;p15"/>
          <p:cNvSpPr txBox="1"/>
          <p:nvPr/>
        </p:nvSpPr>
        <p:spPr>
          <a:xfrm>
            <a:off x="1270252" y="4261773"/>
            <a:ext cx="2838812" cy="1696576"/>
          </a:xfrm>
          <a:prstGeom prst="rect">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200">
                <a:solidFill>
                  <a:schemeClr val="lt1"/>
                </a:solidFill>
                <a:latin typeface="Calibri"/>
                <a:ea typeface="Calibri"/>
                <a:cs typeface="Calibri"/>
                <a:sym typeface="Calibri"/>
              </a:rPr>
              <a:t>Death of the Patient and after</a:t>
            </a:r>
            <a:endParaRPr sz="1600">
              <a:solidFill>
                <a:schemeClr val="lt1"/>
              </a:solidFill>
              <a:latin typeface="Calibri"/>
              <a:ea typeface="Calibri"/>
              <a:cs typeface="Calibri"/>
              <a:sym typeface="Calibri"/>
            </a:endParaRPr>
          </a:p>
        </p:txBody>
      </p:sp>
      <p:cxnSp>
        <p:nvCxnSpPr>
          <p:cNvPr id="96" name="Google Shape;96;p15"/>
          <p:cNvCxnSpPr/>
          <p:nvPr/>
        </p:nvCxnSpPr>
        <p:spPr>
          <a:xfrm>
            <a:off x="4984955" y="2851159"/>
            <a:ext cx="2104103" cy="0"/>
          </a:xfrm>
          <a:prstGeom prst="straightConnector1">
            <a:avLst/>
          </a:prstGeom>
          <a:noFill/>
          <a:ln w="28575" cap="flat" cmpd="sng">
            <a:solidFill>
              <a:schemeClr val="accent2"/>
            </a:solidFill>
            <a:prstDash val="solid"/>
            <a:miter lim="800000"/>
            <a:headEnd type="none" w="sm" len="sm"/>
            <a:tailEnd type="triangle" w="med" len="med"/>
          </a:ln>
        </p:spPr>
      </p:cxnSp>
      <p:grpSp>
        <p:nvGrpSpPr>
          <p:cNvPr id="97" name="Google Shape;97;p15"/>
          <p:cNvGrpSpPr/>
          <p:nvPr/>
        </p:nvGrpSpPr>
        <p:grpSpPr>
          <a:xfrm>
            <a:off x="9291485" y="3699447"/>
            <a:ext cx="521109" cy="1222494"/>
            <a:chOff x="9311149" y="3962400"/>
            <a:chExt cx="815009" cy="1147660"/>
          </a:xfrm>
        </p:grpSpPr>
        <p:cxnSp>
          <p:nvCxnSpPr>
            <p:cNvPr id="98" name="Google Shape;98;p15"/>
            <p:cNvCxnSpPr/>
            <p:nvPr/>
          </p:nvCxnSpPr>
          <p:spPr>
            <a:xfrm rot="10800000">
              <a:off x="9311149" y="5110060"/>
              <a:ext cx="815009" cy="0"/>
            </a:xfrm>
            <a:prstGeom prst="straightConnector1">
              <a:avLst/>
            </a:prstGeom>
            <a:noFill/>
            <a:ln w="28575" cap="flat" cmpd="sng">
              <a:solidFill>
                <a:schemeClr val="accent2"/>
              </a:solidFill>
              <a:prstDash val="solid"/>
              <a:miter lim="800000"/>
              <a:headEnd type="none" w="sm" len="sm"/>
              <a:tailEnd type="triangle" w="med" len="med"/>
            </a:ln>
          </p:spPr>
        </p:cxnSp>
        <p:cxnSp>
          <p:nvCxnSpPr>
            <p:cNvPr id="99" name="Google Shape;99;p15"/>
            <p:cNvCxnSpPr/>
            <p:nvPr/>
          </p:nvCxnSpPr>
          <p:spPr>
            <a:xfrm rot="10800000">
              <a:off x="10126158" y="3962400"/>
              <a:ext cx="0" cy="1147660"/>
            </a:xfrm>
            <a:prstGeom prst="straightConnector1">
              <a:avLst/>
            </a:prstGeom>
            <a:noFill/>
            <a:ln w="28575" cap="flat" cmpd="sng">
              <a:solidFill>
                <a:schemeClr val="accent2"/>
              </a:solidFill>
              <a:prstDash val="solid"/>
              <a:miter lim="800000"/>
              <a:headEnd type="none" w="sm" len="sm"/>
              <a:tailEnd type="none" w="sm" len="sm"/>
            </a:ln>
          </p:spPr>
        </p:cxnSp>
      </p:grpSp>
      <p:cxnSp>
        <p:nvCxnSpPr>
          <p:cNvPr id="100" name="Google Shape;100;p15"/>
          <p:cNvCxnSpPr/>
          <p:nvPr/>
        </p:nvCxnSpPr>
        <p:spPr>
          <a:xfrm rot="10800000">
            <a:off x="4403623" y="5118586"/>
            <a:ext cx="1495732" cy="0"/>
          </a:xfrm>
          <a:prstGeom prst="straightConnector1">
            <a:avLst/>
          </a:prstGeom>
          <a:noFill/>
          <a:ln w="28575" cap="flat" cmpd="sng">
            <a:solidFill>
              <a:schemeClr val="accent2"/>
            </a:solidFill>
            <a:prstDash val="solid"/>
            <a:miter lim="800000"/>
            <a:headEnd type="none" w="sm" len="sm"/>
            <a:tailEnd type="triangle" w="med" len="med"/>
          </a:ln>
        </p:spPr>
      </p:cxnSp>
      <p:pic>
        <p:nvPicPr>
          <p:cNvPr id="2" name="Picture 3" descr="Logo, company name&#10;&#10;Description automatically generated">
            <a:extLst>
              <a:ext uri="{FF2B5EF4-FFF2-40B4-BE49-F238E27FC236}">
                <a16:creationId xmlns:a16="http://schemas.microsoft.com/office/drawing/2014/main" id="{4F56AFA1-8526-5649-113D-5141FE1DF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050"/>
    </mc:Choice>
    <mc:Fallback xmlns="">
      <p:transition spd="slow" advTm="4405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latin typeface="Cambria" panose="02040503050406030204" pitchFamily="18" charset="0"/>
                <a:ea typeface="Cambria" panose="02040503050406030204" pitchFamily="18" charset="0"/>
              </a:rPr>
              <a:t>Onset of illness</a:t>
            </a:r>
            <a:endParaRPr dirty="0">
              <a:latin typeface="Cambria" panose="02040503050406030204" pitchFamily="18" charset="0"/>
              <a:ea typeface="Cambria" panose="02040503050406030204" pitchFamily="18" charset="0"/>
            </a:endParaRPr>
          </a:p>
        </p:txBody>
      </p:sp>
      <p:sp>
        <p:nvSpPr>
          <p:cNvPr id="106" name="Google Shape;106;p16"/>
          <p:cNvSpPr txBox="1">
            <a:spLocks noGrp="1"/>
          </p:cNvSpPr>
          <p:nvPr>
            <p:ph type="body" idx="1"/>
          </p:nvPr>
        </p:nvSpPr>
        <p:spPr>
          <a:xfrm>
            <a:off x="838200" y="1371600"/>
            <a:ext cx="10515600" cy="4805363"/>
          </a:xfrm>
          <a:prstGeom prst="rect">
            <a:avLst/>
          </a:prstGeom>
          <a:solidFill>
            <a:schemeClr val="accent4">
              <a:lumMod val="20000"/>
              <a:lumOff val="80000"/>
            </a:schemeClr>
          </a:solidFill>
          <a:ln>
            <a:noFill/>
          </a:ln>
        </p:spPr>
        <p:txBody>
          <a:bodyPr spcFirstLastPara="1" wrap="square" lIns="91425" tIns="45700" rIns="91425" bIns="45700" anchor="t" anchorCtr="0">
            <a:normAutofit lnSpcReduction="10000"/>
          </a:bodyPr>
          <a:lstStyle/>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Lack of Awareness / Negligence of Symptoms</a:t>
            </a:r>
            <a:endParaRPr dirty="0">
              <a:latin typeface="Cambria" panose="02040503050406030204" pitchFamily="18" charset="0"/>
              <a:ea typeface="Cambria" panose="02040503050406030204" pitchFamily="18" charset="0"/>
            </a:endParaRPr>
          </a:p>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Beliefs/ Assumptions and Illness Perception</a:t>
            </a:r>
            <a:endParaRPr dirty="0">
              <a:latin typeface="Cambria" panose="02040503050406030204" pitchFamily="18" charset="0"/>
              <a:ea typeface="Cambria" panose="02040503050406030204" pitchFamily="18" charset="0"/>
            </a:endParaRPr>
          </a:p>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Struggle with </a:t>
            </a:r>
            <a:r>
              <a:rPr lang="en-US" sz="3200" dirty="0" err="1">
                <a:latin typeface="Cambria" panose="02040503050406030204" pitchFamily="18" charset="0"/>
                <a:ea typeface="Cambria" panose="02040503050406030204" pitchFamily="18" charset="0"/>
                <a:cs typeface="Calibri"/>
                <a:sym typeface="Calibri"/>
              </a:rPr>
              <a:t>behavioural</a:t>
            </a:r>
            <a:r>
              <a:rPr lang="en-US" sz="3200" dirty="0">
                <a:latin typeface="Cambria" panose="02040503050406030204" pitchFamily="18" charset="0"/>
                <a:ea typeface="Cambria" panose="02040503050406030204" pitchFamily="18" charset="0"/>
                <a:cs typeface="Calibri"/>
                <a:sym typeface="Calibri"/>
              </a:rPr>
              <a:t> Changes/ Challenges of Care</a:t>
            </a:r>
            <a:endParaRPr dirty="0">
              <a:latin typeface="Cambria" panose="02040503050406030204" pitchFamily="18" charset="0"/>
              <a:ea typeface="Cambria" panose="02040503050406030204" pitchFamily="18" charset="0"/>
            </a:endParaRPr>
          </a:p>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Family Conflicts/ denial of illness</a:t>
            </a:r>
            <a:endParaRPr dirty="0">
              <a:latin typeface="Cambria" panose="02040503050406030204" pitchFamily="18" charset="0"/>
              <a:ea typeface="Cambria" panose="02040503050406030204" pitchFamily="18" charset="0"/>
            </a:endParaRPr>
          </a:p>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Shame/ Stigma/ Fear/ Anger </a:t>
            </a:r>
            <a:endParaRPr dirty="0">
              <a:latin typeface="Cambria" panose="02040503050406030204" pitchFamily="18" charset="0"/>
              <a:ea typeface="Cambria" panose="02040503050406030204" pitchFamily="18" charset="0"/>
            </a:endParaRPr>
          </a:p>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Blame/ Disapproval of the </a:t>
            </a:r>
            <a:r>
              <a:rPr lang="en-US" sz="3200" dirty="0" err="1">
                <a:latin typeface="Cambria" panose="02040503050406030204" pitchFamily="18" charset="0"/>
                <a:ea typeface="Cambria" panose="02040503050406030204" pitchFamily="18" charset="0"/>
                <a:cs typeface="Calibri"/>
                <a:sym typeface="Calibri"/>
              </a:rPr>
              <a:t>behaviour</a:t>
            </a:r>
            <a:r>
              <a:rPr lang="en-US" sz="3200" dirty="0">
                <a:latin typeface="Cambria" panose="02040503050406030204" pitchFamily="18" charset="0"/>
                <a:ea typeface="Cambria" panose="02040503050406030204" pitchFamily="18" charset="0"/>
                <a:cs typeface="Calibri"/>
                <a:sym typeface="Calibri"/>
              </a:rPr>
              <a:t>/ Punishment/ Giving up on Patient/ elder abuse</a:t>
            </a:r>
            <a:endParaRPr dirty="0">
              <a:latin typeface="Cambria" panose="02040503050406030204" pitchFamily="18" charset="0"/>
              <a:ea typeface="Cambria" panose="02040503050406030204" pitchFamily="18" charset="0"/>
            </a:endParaRPr>
          </a:p>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Need to Seek medical/ Alternative/ Complementary Treatments</a:t>
            </a:r>
            <a:endParaRPr sz="1800" dirty="0">
              <a:latin typeface="Cambria" panose="02040503050406030204" pitchFamily="18" charset="0"/>
              <a:ea typeface="Cambria" panose="02040503050406030204" pitchFamily="18" charset="0"/>
              <a:cs typeface="Calibri"/>
              <a:sym typeface="Calibri"/>
            </a:endParaRPr>
          </a:p>
        </p:txBody>
      </p:sp>
      <p:pic>
        <p:nvPicPr>
          <p:cNvPr id="2" name="Picture 3" descr="Logo, company name&#10;&#10;Description automatically generated">
            <a:extLst>
              <a:ext uri="{FF2B5EF4-FFF2-40B4-BE49-F238E27FC236}">
                <a16:creationId xmlns:a16="http://schemas.microsoft.com/office/drawing/2014/main" id="{F00B2DB7-AFCE-12A9-147D-5EA5CF1775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4702"/>
    </mc:Choice>
    <mc:Fallback xmlns="">
      <p:transition spd="slow" advTm="42470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latin typeface="Cambria" panose="02040503050406030204" pitchFamily="18" charset="0"/>
                <a:ea typeface="Cambria" panose="02040503050406030204" pitchFamily="18" charset="0"/>
              </a:rPr>
              <a:t>Diagnosis </a:t>
            </a:r>
            <a:r>
              <a:rPr lang="en-US" sz="3200" dirty="0">
                <a:latin typeface="Cambria" panose="02040503050406030204" pitchFamily="18" charset="0"/>
                <a:ea typeface="Cambria" panose="02040503050406030204" pitchFamily="18" charset="0"/>
              </a:rPr>
              <a:t>of Dementia</a:t>
            </a:r>
            <a:endParaRPr sz="3200" dirty="0">
              <a:latin typeface="Cambria" panose="02040503050406030204" pitchFamily="18" charset="0"/>
              <a:ea typeface="Cambria" panose="02040503050406030204" pitchFamily="18" charset="0"/>
            </a:endParaRPr>
          </a:p>
        </p:txBody>
      </p:sp>
      <p:sp>
        <p:nvSpPr>
          <p:cNvPr id="112" name="Google Shape;112;p17"/>
          <p:cNvSpPr txBox="1">
            <a:spLocks noGrp="1"/>
          </p:cNvSpPr>
          <p:nvPr>
            <p:ph type="body" idx="1"/>
          </p:nvPr>
        </p:nvSpPr>
        <p:spPr>
          <a:xfrm>
            <a:off x="838200" y="1371601"/>
            <a:ext cx="10272252" cy="4793226"/>
          </a:xfrm>
          <a:prstGeom prst="rect">
            <a:avLst/>
          </a:prstGeom>
          <a:solidFill>
            <a:schemeClr val="lt2"/>
          </a:solid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Increase Awareness </a:t>
            </a:r>
            <a:endParaRPr dirty="0">
              <a:latin typeface="Cambria" panose="02040503050406030204" pitchFamily="18" charset="0"/>
              <a:ea typeface="Cambria" panose="02040503050406030204" pitchFamily="18" charset="0"/>
            </a:endParaRPr>
          </a:p>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Seek medical advice/diagnosis </a:t>
            </a:r>
            <a:endParaRPr dirty="0">
              <a:latin typeface="Cambria" panose="02040503050406030204" pitchFamily="18" charset="0"/>
              <a:ea typeface="Cambria" panose="02040503050406030204" pitchFamily="18" charset="0"/>
            </a:endParaRPr>
          </a:p>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Acceptance of illness</a:t>
            </a:r>
            <a:endParaRPr dirty="0">
              <a:latin typeface="Cambria" panose="02040503050406030204" pitchFamily="18" charset="0"/>
              <a:ea typeface="Cambria" panose="02040503050406030204" pitchFamily="18" charset="0"/>
            </a:endParaRPr>
          </a:p>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Start treatments </a:t>
            </a:r>
            <a:endParaRPr dirty="0">
              <a:latin typeface="Cambria" panose="02040503050406030204" pitchFamily="18" charset="0"/>
              <a:ea typeface="Cambria" panose="02040503050406030204" pitchFamily="18" charset="0"/>
            </a:endParaRPr>
          </a:p>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Caregiving improves </a:t>
            </a:r>
            <a:endParaRPr dirty="0">
              <a:latin typeface="Cambria" panose="02040503050406030204" pitchFamily="18" charset="0"/>
              <a:ea typeface="Cambria" panose="02040503050406030204" pitchFamily="18" charset="0"/>
            </a:endParaRPr>
          </a:p>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Connectedness with patient improves </a:t>
            </a:r>
            <a:endParaRPr dirty="0">
              <a:latin typeface="Cambria" panose="02040503050406030204" pitchFamily="18" charset="0"/>
              <a:ea typeface="Cambria" panose="02040503050406030204" pitchFamily="18" charset="0"/>
            </a:endParaRPr>
          </a:p>
          <a:p>
            <a:pPr marL="342900" marR="0" lvl="0" indent="-342900" algn="l" rtl="0">
              <a:lnSpc>
                <a:spcPct val="115000"/>
              </a:lnSpc>
              <a:spcBef>
                <a:spcPts val="0"/>
              </a:spcBef>
              <a:spcAft>
                <a:spcPts val="0"/>
              </a:spcAft>
              <a:buClr>
                <a:schemeClr val="dk1"/>
              </a:buClr>
              <a:buSzPts val="3200"/>
              <a:buFont typeface="Noto Sans Symbols"/>
              <a:buChar char="∙"/>
            </a:pPr>
            <a:r>
              <a:rPr lang="en-US" sz="3200" dirty="0">
                <a:latin typeface="Cambria" panose="02040503050406030204" pitchFamily="18" charset="0"/>
                <a:ea typeface="Cambria" panose="02040503050406030204" pitchFamily="18" charset="0"/>
                <a:cs typeface="Calibri"/>
                <a:sym typeface="Calibri"/>
              </a:rPr>
              <a:t>Engagement with family and relatives in care </a:t>
            </a:r>
            <a:endParaRPr dirty="0">
              <a:latin typeface="Cambria" panose="02040503050406030204" pitchFamily="18" charset="0"/>
              <a:ea typeface="Cambria" panose="02040503050406030204" pitchFamily="18" charset="0"/>
            </a:endParaRPr>
          </a:p>
          <a:p>
            <a:pPr marL="0" marR="0" lvl="0" indent="0" algn="l" rtl="0">
              <a:lnSpc>
                <a:spcPct val="115000"/>
              </a:lnSpc>
              <a:spcBef>
                <a:spcPts val="0"/>
              </a:spcBef>
              <a:spcAft>
                <a:spcPts val="0"/>
              </a:spcAft>
              <a:buClr>
                <a:schemeClr val="dk1"/>
              </a:buClr>
              <a:buSzPts val="1800"/>
              <a:buNone/>
            </a:pPr>
            <a:endParaRPr sz="1800" dirty="0">
              <a:latin typeface="Cambria" panose="02040503050406030204" pitchFamily="18" charset="0"/>
              <a:ea typeface="Cambria" panose="02040503050406030204" pitchFamily="18" charset="0"/>
              <a:cs typeface="Calibri"/>
              <a:sym typeface="Calibri"/>
            </a:endParaRPr>
          </a:p>
          <a:p>
            <a:pPr marL="228600" lvl="0" indent="-50800" algn="l" rtl="0">
              <a:lnSpc>
                <a:spcPct val="90000"/>
              </a:lnSpc>
              <a:spcBef>
                <a:spcPts val="1000"/>
              </a:spcBef>
              <a:spcAft>
                <a:spcPts val="0"/>
              </a:spcAft>
              <a:buClr>
                <a:schemeClr val="dk1"/>
              </a:buClr>
              <a:buSzPts val="2800"/>
              <a:buNone/>
            </a:pPr>
            <a:endParaRPr dirty="0">
              <a:latin typeface="Cambria" panose="02040503050406030204" pitchFamily="18" charset="0"/>
              <a:ea typeface="Cambria" panose="02040503050406030204" pitchFamily="18" charset="0"/>
            </a:endParaRPr>
          </a:p>
        </p:txBody>
      </p:sp>
      <p:pic>
        <p:nvPicPr>
          <p:cNvPr id="2" name="Picture 3" descr="Logo, company name&#10;&#10;Description automatically generated">
            <a:extLst>
              <a:ext uri="{FF2B5EF4-FFF2-40B4-BE49-F238E27FC236}">
                <a16:creationId xmlns:a16="http://schemas.microsoft.com/office/drawing/2014/main" id="{2789DCDB-E95E-E856-0437-654276E13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2347"/>
    </mc:Choice>
    <mc:Fallback xmlns="">
      <p:transition spd="slow" advTm="14234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Google Shape;117;p18"/>
          <p:cNvSpPr txBox="1">
            <a:spLocks noGrp="1"/>
          </p:cNvSpPr>
          <p:nvPr>
            <p:ph type="title"/>
          </p:nvPr>
        </p:nvSpPr>
        <p:spPr>
          <a:xfrm>
            <a:off x="6513788" y="365125"/>
            <a:ext cx="4840010" cy="180730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dirty="0">
                <a:latin typeface="Cambria" panose="02040503050406030204" pitchFamily="18" charset="0"/>
                <a:ea typeface="Cambria" panose="02040503050406030204" pitchFamily="18" charset="0"/>
              </a:rPr>
              <a:t>Continuation</a:t>
            </a:r>
            <a:r>
              <a:rPr lang="en-US" dirty="0"/>
              <a:t> of Care</a:t>
            </a:r>
            <a:endParaRPr lang="sl-SI"/>
          </a:p>
        </p:txBody>
      </p:sp>
      <p:pic>
        <p:nvPicPr>
          <p:cNvPr id="4" name="Slika 3" descr="Slika, ki vsebuje besede črno in belo, portret, človeški obraz, guba&#10;&#10;Opis je samodejno ustvarjen">
            <a:extLst>
              <a:ext uri="{FF2B5EF4-FFF2-40B4-BE49-F238E27FC236}">
                <a16:creationId xmlns:a16="http://schemas.microsoft.com/office/drawing/2014/main" id="{7031C541-A530-786C-273A-F599562ED9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89" r="-1" b="331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8" name="Google Shape;118;p18"/>
          <p:cNvSpPr txBox="1">
            <a:spLocks noGrp="1"/>
          </p:cNvSpPr>
          <p:nvPr>
            <p:ph type="body" idx="1"/>
          </p:nvPr>
        </p:nvSpPr>
        <p:spPr>
          <a:xfrm>
            <a:off x="6513788" y="2333297"/>
            <a:ext cx="4840010" cy="3843666"/>
          </a:xfrm>
          <a:prstGeom prst="rect">
            <a:avLst/>
          </a:prstGeom>
        </p:spPr>
        <p:txBody>
          <a:bodyPr spcFirstLastPara="1" lIns="91425" tIns="45700" rIns="91425" bIns="45700" anchorCtr="0">
            <a:normAutofit/>
          </a:bodyPr>
          <a:lstStyle/>
          <a:p>
            <a:pPr marL="342900" marR="0" lvl="0" indent="-342900" rtl="0">
              <a:spcBef>
                <a:spcPts val="0"/>
              </a:spcBef>
              <a:spcAft>
                <a:spcPts val="600"/>
              </a:spcAft>
              <a:buClr>
                <a:schemeClr val="dk1"/>
              </a:buClr>
              <a:buSzPct val="100000"/>
              <a:buFont typeface="Noto Sans Symbols"/>
              <a:buChar char="∙"/>
            </a:pPr>
            <a:r>
              <a:rPr lang="en-US" sz="1400">
                <a:latin typeface="Cambria" panose="02040503050406030204" pitchFamily="18" charset="0"/>
                <a:ea typeface="Cambria" panose="02040503050406030204" pitchFamily="18" charset="0"/>
                <a:cs typeface="Calibri"/>
                <a:sym typeface="Calibri"/>
              </a:rPr>
              <a:t>Changes in Care over time(+ve and –ve aspects </a:t>
            </a:r>
            <a:endParaRPr lang="en-US" sz="1400">
              <a:latin typeface="Cambria" panose="02040503050406030204" pitchFamily="18" charset="0"/>
              <a:ea typeface="Cambria" panose="02040503050406030204" pitchFamily="18" charset="0"/>
            </a:endParaRPr>
          </a:p>
          <a:p>
            <a:pPr marL="800100" lvl="1" indent="-342900" rtl="0">
              <a:spcBef>
                <a:spcPts val="0"/>
              </a:spcBef>
              <a:spcAft>
                <a:spcPts val="600"/>
              </a:spcAft>
              <a:buClr>
                <a:schemeClr val="dk1"/>
              </a:buClr>
              <a:buSzPct val="100000"/>
              <a:buFont typeface="Noto Sans Symbols"/>
              <a:buChar char="∙"/>
            </a:pPr>
            <a:r>
              <a:rPr lang="en-US" sz="1400">
                <a:latin typeface="Cambria" panose="02040503050406030204" pitchFamily="18" charset="0"/>
                <a:ea typeface="Cambria" panose="02040503050406030204" pitchFamily="18" charset="0"/>
                <a:cs typeface="Calibri"/>
                <a:sym typeface="Calibri"/>
              </a:rPr>
              <a:t>Engagement (Support/Neglect/ Giving up), </a:t>
            </a:r>
            <a:endParaRPr lang="en-US" sz="1400">
              <a:latin typeface="Cambria" panose="02040503050406030204" pitchFamily="18" charset="0"/>
              <a:ea typeface="Cambria" panose="02040503050406030204" pitchFamily="18" charset="0"/>
            </a:endParaRPr>
          </a:p>
          <a:p>
            <a:pPr marL="800100" lvl="1" indent="-342900" rtl="0">
              <a:spcBef>
                <a:spcPts val="0"/>
              </a:spcBef>
              <a:spcAft>
                <a:spcPts val="600"/>
              </a:spcAft>
              <a:buClr>
                <a:schemeClr val="dk1"/>
              </a:buClr>
              <a:buSzPct val="100000"/>
              <a:buFont typeface="Noto Sans Symbols"/>
              <a:buChar char="∙"/>
            </a:pPr>
            <a:r>
              <a:rPr lang="en-US" sz="1400">
                <a:latin typeface="Cambria" panose="02040503050406030204" pitchFamily="18" charset="0"/>
                <a:ea typeface="Cambria" panose="02040503050406030204" pitchFamily="18" charset="0"/>
                <a:cs typeface="Calibri"/>
                <a:sym typeface="Calibri"/>
              </a:rPr>
              <a:t>Dependency (Sense of Burden, Commitment) </a:t>
            </a:r>
            <a:endParaRPr lang="en-US" sz="1400">
              <a:latin typeface="Cambria" panose="02040503050406030204" pitchFamily="18" charset="0"/>
              <a:ea typeface="Cambria" panose="02040503050406030204" pitchFamily="18" charset="0"/>
            </a:endParaRPr>
          </a:p>
          <a:p>
            <a:pPr marL="800100" lvl="1" indent="-342900" rtl="0">
              <a:spcBef>
                <a:spcPts val="0"/>
              </a:spcBef>
              <a:spcAft>
                <a:spcPts val="600"/>
              </a:spcAft>
              <a:buClr>
                <a:schemeClr val="dk1"/>
              </a:buClr>
              <a:buSzPct val="100000"/>
              <a:buFont typeface="Noto Sans Symbols"/>
              <a:buChar char="∙"/>
            </a:pPr>
            <a:r>
              <a:rPr lang="en-US" sz="1400">
                <a:latin typeface="Cambria" panose="02040503050406030204" pitchFamily="18" charset="0"/>
                <a:ea typeface="Cambria" panose="02040503050406030204" pitchFamily="18" charset="0"/>
                <a:cs typeface="Calibri"/>
                <a:sym typeface="Calibri"/>
              </a:rPr>
              <a:t>Relationships (Positive/ Negative)</a:t>
            </a:r>
            <a:endParaRPr lang="en-US" sz="1400">
              <a:latin typeface="Cambria" panose="02040503050406030204" pitchFamily="18" charset="0"/>
              <a:ea typeface="Cambria" panose="02040503050406030204" pitchFamily="18" charset="0"/>
            </a:endParaRPr>
          </a:p>
          <a:p>
            <a:pPr marL="342900" marR="0" lvl="0" indent="-342900" rtl="0">
              <a:spcBef>
                <a:spcPts val="0"/>
              </a:spcBef>
              <a:spcAft>
                <a:spcPts val="600"/>
              </a:spcAft>
              <a:buClr>
                <a:schemeClr val="dk1"/>
              </a:buClr>
              <a:buSzPct val="100000"/>
              <a:buFont typeface="Noto Sans Symbols"/>
              <a:buChar char="∙"/>
            </a:pPr>
            <a:r>
              <a:rPr lang="en-US" sz="1400">
                <a:latin typeface="Cambria" panose="02040503050406030204" pitchFamily="18" charset="0"/>
                <a:ea typeface="Cambria" panose="02040503050406030204" pitchFamily="18" charset="0"/>
                <a:cs typeface="Calibri"/>
                <a:sym typeface="Calibri"/>
              </a:rPr>
              <a:t>Caregiving Experience </a:t>
            </a:r>
            <a:endParaRPr lang="en-US" sz="1400">
              <a:latin typeface="Cambria" panose="02040503050406030204" pitchFamily="18" charset="0"/>
              <a:ea typeface="Cambria" panose="02040503050406030204" pitchFamily="18" charset="0"/>
            </a:endParaRPr>
          </a:p>
          <a:p>
            <a:pPr marL="800100" lvl="1" indent="-342900" rtl="0">
              <a:spcBef>
                <a:spcPts val="0"/>
              </a:spcBef>
              <a:spcAft>
                <a:spcPts val="600"/>
              </a:spcAft>
              <a:buClr>
                <a:schemeClr val="dk1"/>
              </a:buClr>
              <a:buSzPct val="100000"/>
              <a:buFont typeface="Noto Sans Symbols"/>
              <a:buChar char="∙"/>
            </a:pPr>
            <a:r>
              <a:rPr lang="en-US" sz="1400">
                <a:latin typeface="Cambria" panose="02040503050406030204" pitchFamily="18" charset="0"/>
                <a:ea typeface="Cambria" panose="02040503050406030204" pitchFamily="18" charset="0"/>
                <a:cs typeface="Calibri"/>
                <a:sym typeface="Calibri"/>
              </a:rPr>
              <a:t>Positive (Satisfaction/ happiness) or</a:t>
            </a:r>
            <a:endParaRPr lang="en-US" sz="1400">
              <a:latin typeface="Cambria" panose="02040503050406030204" pitchFamily="18" charset="0"/>
              <a:ea typeface="Cambria" panose="02040503050406030204" pitchFamily="18" charset="0"/>
            </a:endParaRPr>
          </a:p>
          <a:p>
            <a:pPr marL="800100" lvl="1" indent="-342900" rtl="0">
              <a:spcBef>
                <a:spcPts val="0"/>
              </a:spcBef>
              <a:spcAft>
                <a:spcPts val="600"/>
              </a:spcAft>
              <a:buClr>
                <a:schemeClr val="dk1"/>
              </a:buClr>
              <a:buSzPct val="100000"/>
              <a:buFont typeface="Noto Sans Symbols"/>
              <a:buChar char="∙"/>
            </a:pPr>
            <a:r>
              <a:rPr lang="en-US" sz="1400">
                <a:latin typeface="Cambria" panose="02040503050406030204" pitchFamily="18" charset="0"/>
                <a:ea typeface="Cambria" panose="02040503050406030204" pitchFamily="18" charset="0"/>
                <a:cs typeface="Calibri"/>
                <a:sym typeface="Calibri"/>
              </a:rPr>
              <a:t>Negative ( Grief/ Guilt/ Frustration/etc)</a:t>
            </a:r>
            <a:endParaRPr lang="en-US" sz="1400">
              <a:latin typeface="Cambria" panose="02040503050406030204" pitchFamily="18" charset="0"/>
              <a:ea typeface="Cambria" panose="02040503050406030204" pitchFamily="18" charset="0"/>
            </a:endParaRPr>
          </a:p>
          <a:p>
            <a:pPr marL="342900" marR="0" lvl="0" indent="-342900" rtl="0">
              <a:spcBef>
                <a:spcPts val="0"/>
              </a:spcBef>
              <a:spcAft>
                <a:spcPts val="600"/>
              </a:spcAft>
              <a:buClr>
                <a:schemeClr val="dk1"/>
              </a:buClr>
              <a:buSzPct val="100000"/>
              <a:buFont typeface="Noto Sans Symbols"/>
              <a:buChar char="∙"/>
            </a:pPr>
            <a:r>
              <a:rPr lang="en-US" sz="1400">
                <a:latin typeface="Cambria" panose="02040503050406030204" pitchFamily="18" charset="0"/>
                <a:ea typeface="Cambria" panose="02040503050406030204" pitchFamily="18" charset="0"/>
                <a:cs typeface="Calibri"/>
                <a:sym typeface="Calibri"/>
              </a:rPr>
              <a:t>Changes in family relationships</a:t>
            </a:r>
            <a:endParaRPr lang="en-US" sz="1400">
              <a:latin typeface="Cambria" panose="02040503050406030204" pitchFamily="18" charset="0"/>
              <a:ea typeface="Cambria" panose="02040503050406030204" pitchFamily="18" charset="0"/>
            </a:endParaRPr>
          </a:p>
          <a:p>
            <a:pPr marL="800100" lvl="1" indent="-342900" rtl="0">
              <a:spcBef>
                <a:spcPts val="0"/>
              </a:spcBef>
              <a:spcAft>
                <a:spcPts val="600"/>
              </a:spcAft>
              <a:buClr>
                <a:schemeClr val="dk1"/>
              </a:buClr>
              <a:buSzPct val="100000"/>
              <a:buFont typeface="Noto Sans Symbols"/>
              <a:buChar char="∙"/>
            </a:pPr>
            <a:r>
              <a:rPr lang="en-US" sz="1400">
                <a:latin typeface="Cambria" panose="02040503050406030204" pitchFamily="18" charset="0"/>
                <a:ea typeface="Cambria" panose="02040503050406030204" pitchFamily="18" charset="0"/>
                <a:cs typeface="Calibri"/>
                <a:sym typeface="Calibri"/>
              </a:rPr>
              <a:t>conflicts of care (Decision making, Support)</a:t>
            </a:r>
            <a:endParaRPr lang="en-US" sz="1400">
              <a:latin typeface="Cambria" panose="02040503050406030204" pitchFamily="18" charset="0"/>
              <a:ea typeface="Cambria" panose="02040503050406030204" pitchFamily="18" charset="0"/>
            </a:endParaRPr>
          </a:p>
          <a:p>
            <a:pPr marL="342900" marR="0" lvl="0" indent="-342900" rtl="0">
              <a:spcBef>
                <a:spcPts val="0"/>
              </a:spcBef>
              <a:spcAft>
                <a:spcPts val="600"/>
              </a:spcAft>
              <a:buClr>
                <a:schemeClr val="dk1"/>
              </a:buClr>
              <a:buSzPct val="100000"/>
              <a:buFont typeface="Noto Sans Symbols"/>
              <a:buChar char="∙"/>
            </a:pPr>
            <a:r>
              <a:rPr lang="en-US" sz="1400">
                <a:latin typeface="Cambria" panose="02040503050406030204" pitchFamily="18" charset="0"/>
                <a:ea typeface="Cambria" panose="02040503050406030204" pitchFamily="18" charset="0"/>
                <a:cs typeface="Calibri"/>
                <a:sym typeface="Calibri"/>
              </a:rPr>
              <a:t>Challenges of Care Vs Coping</a:t>
            </a:r>
            <a:endParaRPr lang="en-US" sz="1400">
              <a:latin typeface="Cambria" panose="02040503050406030204" pitchFamily="18" charset="0"/>
              <a:ea typeface="Cambria" panose="02040503050406030204" pitchFamily="18" charset="0"/>
            </a:endParaRPr>
          </a:p>
          <a:p>
            <a:pPr marL="342900" marR="0" lvl="0" indent="-342900" rtl="0">
              <a:spcBef>
                <a:spcPts val="0"/>
              </a:spcBef>
              <a:spcAft>
                <a:spcPts val="600"/>
              </a:spcAft>
              <a:buClr>
                <a:schemeClr val="dk1"/>
              </a:buClr>
              <a:buSzPct val="100000"/>
              <a:buFont typeface="Noto Sans Symbols"/>
              <a:buChar char="∙"/>
            </a:pPr>
            <a:r>
              <a:rPr lang="en-US" sz="1400">
                <a:latin typeface="Cambria" panose="02040503050406030204" pitchFamily="18" charset="0"/>
                <a:ea typeface="Cambria" panose="02040503050406030204" pitchFamily="18" charset="0"/>
                <a:cs typeface="Calibri"/>
                <a:sym typeface="Calibri"/>
              </a:rPr>
              <a:t>Autonomy of the Patient Vs Safety</a:t>
            </a:r>
            <a:endParaRPr lang="en-US" sz="1400">
              <a:latin typeface="Cambria" panose="02040503050406030204" pitchFamily="18" charset="0"/>
              <a:ea typeface="Cambria" panose="02040503050406030204" pitchFamily="18" charset="0"/>
            </a:endParaRPr>
          </a:p>
          <a:p>
            <a:pPr marL="342900" marR="0" lvl="0" indent="-342900" rtl="0">
              <a:spcBef>
                <a:spcPts val="0"/>
              </a:spcBef>
              <a:spcAft>
                <a:spcPts val="600"/>
              </a:spcAft>
              <a:buClr>
                <a:schemeClr val="dk1"/>
              </a:buClr>
              <a:buSzPct val="100000"/>
              <a:buFont typeface="Noto Sans Symbols"/>
              <a:buChar char="∙"/>
            </a:pPr>
            <a:r>
              <a:rPr lang="en-US" sz="1400">
                <a:latin typeface="Cambria" panose="02040503050406030204" pitchFamily="18" charset="0"/>
                <a:ea typeface="Cambria" panose="02040503050406030204" pitchFamily="18" charset="0"/>
                <a:cs typeface="Calibri"/>
                <a:sym typeface="Calibri"/>
              </a:rPr>
              <a:t>Socio cultural influence on caregiving</a:t>
            </a:r>
            <a:endParaRPr lang="en-US" sz="1400">
              <a:latin typeface="Cambria" panose="02040503050406030204" pitchFamily="18" charset="0"/>
              <a:ea typeface="Cambria" panose="02040503050406030204" pitchFamily="18" charset="0"/>
            </a:endParaRPr>
          </a:p>
          <a:p>
            <a:pPr marL="800100" lvl="1" indent="-342900" rtl="0">
              <a:spcBef>
                <a:spcPts val="0"/>
              </a:spcBef>
              <a:spcAft>
                <a:spcPts val="600"/>
              </a:spcAft>
              <a:buClr>
                <a:schemeClr val="dk1"/>
              </a:buClr>
              <a:buSzPct val="100000"/>
              <a:buFont typeface="Noto Sans Symbols"/>
              <a:buChar char="∙"/>
            </a:pPr>
            <a:r>
              <a:rPr lang="en-US" sz="1400">
                <a:latin typeface="Cambria" panose="02040503050406030204" pitchFamily="18" charset="0"/>
                <a:ea typeface="Cambria" panose="02040503050406030204" pitchFamily="18" charset="0"/>
                <a:cs typeface="Calibri"/>
                <a:sym typeface="Calibri"/>
              </a:rPr>
              <a:t>Stigma</a:t>
            </a:r>
          </a:p>
        </p:txBody>
      </p:sp>
      <p:pic>
        <p:nvPicPr>
          <p:cNvPr id="2" name="Picture 3" descr="Logo, company name&#10;&#10;Description automatically generated">
            <a:extLst>
              <a:ext uri="{FF2B5EF4-FFF2-40B4-BE49-F238E27FC236}">
                <a16:creationId xmlns:a16="http://schemas.microsoft.com/office/drawing/2014/main" id="{861A4177-F461-0DC4-C9A0-E2F275F3D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5174"/>
    </mc:Choice>
    <mc:Fallback xmlns="">
      <p:transition spd="slow" advTm="9517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2"/>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Google Shape;123;p19"/>
          <p:cNvSpPr txBox="1">
            <a:spLocks noGrp="1"/>
          </p:cNvSpPr>
          <p:nvPr>
            <p:ph type="title"/>
          </p:nvPr>
        </p:nvSpPr>
        <p:spPr>
          <a:xfrm>
            <a:off x="640080" y="325369"/>
            <a:ext cx="4368602" cy="1956841"/>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4400"/>
              <a:buFont typeface="Calibri"/>
              <a:buNone/>
            </a:pPr>
            <a:r>
              <a:rPr lang="en-US" sz="5000">
                <a:latin typeface="Cambria" panose="02040503050406030204" pitchFamily="18" charset="0"/>
                <a:ea typeface="Cambria" panose="02040503050406030204" pitchFamily="18" charset="0"/>
              </a:rPr>
              <a:t>Continuation of Care (Cont.)</a:t>
            </a:r>
          </a:p>
        </p:txBody>
      </p:sp>
      <p:sp>
        <p:nvSpPr>
          <p:cNvPr id="1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Google Shape;124;p19"/>
          <p:cNvSpPr txBox="1">
            <a:spLocks noGrp="1"/>
          </p:cNvSpPr>
          <p:nvPr>
            <p:ph type="body" idx="1"/>
          </p:nvPr>
        </p:nvSpPr>
        <p:spPr>
          <a:xfrm>
            <a:off x="640080" y="2872899"/>
            <a:ext cx="4243589" cy="3320668"/>
          </a:xfrm>
          <a:prstGeom prst="rect">
            <a:avLst/>
          </a:prstGeom>
        </p:spPr>
        <p:txBody>
          <a:bodyPr spcFirstLastPara="1" lIns="91425" tIns="45700" rIns="91425" bIns="45700" anchorCtr="0">
            <a:normAutofit/>
          </a:bodyPr>
          <a:lstStyle/>
          <a:p>
            <a:pPr marL="342900" marR="0" lvl="0" indent="-342900" rtl="0">
              <a:spcBef>
                <a:spcPts val="0"/>
              </a:spcBef>
              <a:spcAft>
                <a:spcPts val="0"/>
              </a:spcAft>
              <a:buClr>
                <a:schemeClr val="dk1"/>
              </a:buClr>
              <a:buSzPct val="100000"/>
              <a:buFont typeface="Noto Sans Symbols"/>
              <a:buChar char="∙"/>
            </a:pPr>
            <a:r>
              <a:rPr lang="en-US" sz="1000">
                <a:latin typeface="Cambria" panose="02040503050406030204" pitchFamily="18" charset="0"/>
                <a:ea typeface="Cambria" panose="02040503050406030204" pitchFamily="18" charset="0"/>
                <a:cs typeface="Calibri"/>
                <a:sym typeface="Calibri"/>
              </a:rPr>
              <a:t>Illness progression</a:t>
            </a:r>
            <a:endParaRPr lang="en-US" sz="1000">
              <a:latin typeface="Cambria" panose="02040503050406030204" pitchFamily="18" charset="0"/>
              <a:ea typeface="Cambria" panose="02040503050406030204" pitchFamily="18" charset="0"/>
            </a:endParaRPr>
          </a:p>
          <a:p>
            <a:pPr marL="800100" lvl="1" indent="-342900" rtl="0">
              <a:spcBef>
                <a:spcPts val="0"/>
              </a:spcBef>
              <a:spcAft>
                <a:spcPts val="0"/>
              </a:spcAft>
              <a:buClr>
                <a:schemeClr val="dk1"/>
              </a:buClr>
              <a:buSzPct val="100000"/>
              <a:buFont typeface="Noto Sans Symbols"/>
              <a:buChar char="∙"/>
            </a:pPr>
            <a:r>
              <a:rPr lang="en-US" sz="1000">
                <a:latin typeface="Cambria" panose="02040503050406030204" pitchFamily="18" charset="0"/>
                <a:ea typeface="Cambria" panose="02040503050406030204" pitchFamily="18" charset="0"/>
                <a:cs typeface="Calibri"/>
                <a:sym typeface="Calibri"/>
              </a:rPr>
              <a:t>behaviour and personality  changes of the person with NDD</a:t>
            </a:r>
            <a:endParaRPr lang="en-US" sz="1000">
              <a:latin typeface="Cambria" panose="02040503050406030204" pitchFamily="18" charset="0"/>
              <a:ea typeface="Cambria" panose="02040503050406030204" pitchFamily="18" charset="0"/>
            </a:endParaRPr>
          </a:p>
          <a:p>
            <a:pPr marL="800100" lvl="1" indent="-342900" rtl="0">
              <a:spcBef>
                <a:spcPts val="0"/>
              </a:spcBef>
              <a:spcAft>
                <a:spcPts val="0"/>
              </a:spcAft>
              <a:buClr>
                <a:schemeClr val="dk1"/>
              </a:buClr>
              <a:buSzPct val="100000"/>
              <a:buFont typeface="Noto Sans Symbols"/>
              <a:buChar char="∙"/>
            </a:pPr>
            <a:r>
              <a:rPr lang="en-US" sz="1000">
                <a:latin typeface="Cambria" panose="02040503050406030204" pitchFamily="18" charset="0"/>
                <a:ea typeface="Cambria" panose="02040503050406030204" pitchFamily="18" charset="0"/>
                <a:cs typeface="Calibri"/>
                <a:sym typeface="Calibri"/>
              </a:rPr>
              <a:t>functional deterioration of the affected individual</a:t>
            </a:r>
            <a:endParaRPr lang="en-US" sz="1000">
              <a:latin typeface="Cambria" panose="02040503050406030204" pitchFamily="18" charset="0"/>
              <a:ea typeface="Cambria" panose="02040503050406030204" pitchFamily="18" charset="0"/>
            </a:endParaRPr>
          </a:p>
          <a:p>
            <a:pPr marL="342900" lvl="0" indent="-342900" rtl="0">
              <a:spcBef>
                <a:spcPts val="0"/>
              </a:spcBef>
              <a:spcAft>
                <a:spcPts val="0"/>
              </a:spcAft>
              <a:buClr>
                <a:schemeClr val="dk1"/>
              </a:buClr>
              <a:buSzPct val="100000"/>
              <a:buFont typeface="Noto Sans Symbols"/>
              <a:buChar char="∙"/>
            </a:pPr>
            <a:r>
              <a:rPr lang="en-US" sz="1000">
                <a:latin typeface="Cambria" panose="02040503050406030204" pitchFamily="18" charset="0"/>
                <a:ea typeface="Cambria" panose="02040503050406030204" pitchFamily="18" charset="0"/>
                <a:cs typeface="Calibri"/>
                <a:sym typeface="Calibri"/>
              </a:rPr>
              <a:t>Poor Prognosis</a:t>
            </a:r>
            <a:endParaRPr lang="en-US" sz="1000">
              <a:latin typeface="Cambria" panose="02040503050406030204" pitchFamily="18" charset="0"/>
              <a:ea typeface="Cambria" panose="02040503050406030204" pitchFamily="18" charset="0"/>
            </a:endParaRPr>
          </a:p>
          <a:p>
            <a:pPr marL="800100" lvl="1" indent="-342900" rtl="0">
              <a:spcBef>
                <a:spcPts val="0"/>
              </a:spcBef>
              <a:spcAft>
                <a:spcPts val="0"/>
              </a:spcAft>
              <a:buClr>
                <a:schemeClr val="dk1"/>
              </a:buClr>
              <a:buSzPct val="100000"/>
              <a:buFont typeface="Noto Sans Symbols"/>
              <a:buChar char="∙"/>
            </a:pPr>
            <a:r>
              <a:rPr lang="en-US" sz="1000">
                <a:latin typeface="Cambria" panose="02040503050406030204" pitchFamily="18" charset="0"/>
                <a:ea typeface="Cambria" panose="02040503050406030204" pitchFamily="18" charset="0"/>
                <a:cs typeface="Calibri"/>
                <a:sym typeface="Calibri"/>
              </a:rPr>
              <a:t>Side effects of medication and other treatments</a:t>
            </a:r>
            <a:endParaRPr lang="en-US" sz="1000">
              <a:latin typeface="Cambria" panose="02040503050406030204" pitchFamily="18" charset="0"/>
              <a:ea typeface="Cambria" panose="02040503050406030204" pitchFamily="18" charset="0"/>
            </a:endParaRPr>
          </a:p>
          <a:p>
            <a:pPr marL="800100" lvl="1" indent="-342900" rtl="0">
              <a:spcBef>
                <a:spcPts val="0"/>
              </a:spcBef>
              <a:spcAft>
                <a:spcPts val="0"/>
              </a:spcAft>
              <a:buClr>
                <a:schemeClr val="dk1"/>
              </a:buClr>
              <a:buSzPct val="100000"/>
              <a:buFont typeface="Noto Sans Symbols"/>
              <a:buChar char="∙"/>
            </a:pPr>
            <a:r>
              <a:rPr lang="en-US" sz="1000">
                <a:latin typeface="Cambria" panose="02040503050406030204" pitchFamily="18" charset="0"/>
                <a:ea typeface="Cambria" panose="02040503050406030204" pitchFamily="18" charset="0"/>
                <a:cs typeface="Calibri"/>
                <a:sym typeface="Calibri"/>
              </a:rPr>
              <a:t>Poor compliance </a:t>
            </a:r>
            <a:endParaRPr lang="en-US" sz="1000">
              <a:latin typeface="Cambria" panose="02040503050406030204" pitchFamily="18" charset="0"/>
              <a:ea typeface="Cambria" panose="02040503050406030204" pitchFamily="18" charset="0"/>
            </a:endParaRPr>
          </a:p>
          <a:p>
            <a:pPr marL="800100" lvl="1" indent="-342900" rtl="0">
              <a:spcBef>
                <a:spcPts val="0"/>
              </a:spcBef>
              <a:spcAft>
                <a:spcPts val="0"/>
              </a:spcAft>
              <a:buClr>
                <a:schemeClr val="dk1"/>
              </a:buClr>
              <a:buSzPct val="100000"/>
              <a:buFont typeface="Noto Sans Symbols"/>
              <a:buChar char="∙"/>
            </a:pPr>
            <a:r>
              <a:rPr lang="en-US" sz="1000">
                <a:latin typeface="Cambria" panose="02040503050406030204" pitchFamily="18" charset="0"/>
                <a:ea typeface="Cambria" panose="02040503050406030204" pitchFamily="18" charset="0"/>
                <a:cs typeface="Calibri"/>
                <a:sym typeface="Calibri"/>
              </a:rPr>
              <a:t>Giving up on medication/ Treatments </a:t>
            </a:r>
          </a:p>
          <a:p>
            <a:pPr marL="800100" lvl="1" indent="-342900" rtl="0">
              <a:spcBef>
                <a:spcPts val="0"/>
              </a:spcBef>
              <a:spcAft>
                <a:spcPts val="0"/>
              </a:spcAft>
              <a:buClr>
                <a:schemeClr val="dk1"/>
              </a:buClr>
              <a:buSzPct val="100000"/>
              <a:buFont typeface="Noto Sans Symbols"/>
              <a:buChar char="∙"/>
            </a:pPr>
            <a:r>
              <a:rPr lang="en-US" sz="1000">
                <a:latin typeface="Cambria" panose="02040503050406030204" pitchFamily="18" charset="0"/>
                <a:ea typeface="Cambria" panose="02040503050406030204" pitchFamily="18" charset="0"/>
                <a:cs typeface="Calibri"/>
                <a:sym typeface="Calibri"/>
              </a:rPr>
              <a:t>Failure of treatment</a:t>
            </a:r>
            <a:endParaRPr lang="en-US" sz="1000">
              <a:latin typeface="Cambria" panose="02040503050406030204" pitchFamily="18" charset="0"/>
              <a:ea typeface="Cambria" panose="02040503050406030204" pitchFamily="18" charset="0"/>
            </a:endParaRPr>
          </a:p>
          <a:p>
            <a:pPr marL="800100" lvl="1" indent="-342900" rtl="0">
              <a:spcBef>
                <a:spcPts val="0"/>
              </a:spcBef>
              <a:spcAft>
                <a:spcPts val="0"/>
              </a:spcAft>
              <a:buClr>
                <a:schemeClr val="dk1"/>
              </a:buClr>
              <a:buSzPct val="100000"/>
              <a:buFont typeface="Noto Sans Symbols"/>
              <a:buChar char="∙"/>
            </a:pPr>
            <a:r>
              <a:rPr lang="en-US" sz="1000">
                <a:latin typeface="Cambria" panose="02040503050406030204" pitchFamily="18" charset="0"/>
                <a:ea typeface="Cambria" panose="02040503050406030204" pitchFamily="18" charset="0"/>
                <a:cs typeface="Calibri"/>
                <a:sym typeface="Calibri"/>
              </a:rPr>
              <a:t>Losing Trust on current treatment</a:t>
            </a:r>
            <a:endParaRPr lang="en-US" sz="1000">
              <a:latin typeface="Cambria" panose="02040503050406030204" pitchFamily="18" charset="0"/>
              <a:ea typeface="Cambria" panose="02040503050406030204" pitchFamily="18" charset="0"/>
            </a:endParaRPr>
          </a:p>
          <a:p>
            <a:pPr marL="800100" lvl="1" indent="-342900" rtl="0">
              <a:spcBef>
                <a:spcPts val="0"/>
              </a:spcBef>
              <a:spcAft>
                <a:spcPts val="0"/>
              </a:spcAft>
              <a:buClr>
                <a:schemeClr val="dk1"/>
              </a:buClr>
              <a:buSzPct val="100000"/>
              <a:buFont typeface="Noto Sans Symbols"/>
              <a:buChar char="∙"/>
            </a:pPr>
            <a:r>
              <a:rPr lang="en-US" sz="1000">
                <a:latin typeface="Cambria" panose="02040503050406030204" pitchFamily="18" charset="0"/>
                <a:ea typeface="Cambria" panose="02040503050406030204" pitchFamily="18" charset="0"/>
                <a:cs typeface="Calibri"/>
                <a:sym typeface="Calibri"/>
              </a:rPr>
              <a:t>Seek alternative Therapies</a:t>
            </a:r>
          </a:p>
          <a:p>
            <a:pPr marL="228600" lvl="0" indent="-228600" rtl="0">
              <a:spcBef>
                <a:spcPts val="1000"/>
              </a:spcBef>
              <a:spcAft>
                <a:spcPts val="0"/>
              </a:spcAft>
              <a:buClr>
                <a:schemeClr val="dk1"/>
              </a:buClr>
              <a:buSzPct val="100000"/>
              <a:buChar char="•"/>
            </a:pPr>
            <a:r>
              <a:rPr lang="en-US" sz="1000">
                <a:latin typeface="Cambria" panose="02040503050406030204" pitchFamily="18" charset="0"/>
                <a:ea typeface="Cambria" panose="02040503050406030204" pitchFamily="18" charset="0"/>
                <a:cs typeface="Calibri"/>
                <a:sym typeface="Calibri"/>
              </a:rPr>
              <a:t> Burden of Care</a:t>
            </a:r>
            <a:endParaRPr lang="en-US" sz="1000">
              <a:latin typeface="Cambria" panose="02040503050406030204" pitchFamily="18" charset="0"/>
              <a:ea typeface="Cambria" panose="02040503050406030204" pitchFamily="18" charset="0"/>
            </a:endParaRPr>
          </a:p>
          <a:p>
            <a:pPr marL="685800" lvl="1" indent="-228600" rtl="0">
              <a:spcBef>
                <a:spcPts val="500"/>
              </a:spcBef>
              <a:spcAft>
                <a:spcPts val="0"/>
              </a:spcAft>
              <a:buClr>
                <a:schemeClr val="dk1"/>
              </a:buClr>
              <a:buSzPct val="100000"/>
              <a:buChar char="•"/>
            </a:pPr>
            <a:r>
              <a:rPr lang="en-US" sz="1000">
                <a:latin typeface="Cambria" panose="02040503050406030204" pitchFamily="18" charset="0"/>
                <a:ea typeface="Cambria" panose="02040503050406030204" pitchFamily="18" charset="0"/>
                <a:cs typeface="Calibri"/>
                <a:sym typeface="Calibri"/>
              </a:rPr>
              <a:t>Neglegence </a:t>
            </a:r>
            <a:endParaRPr lang="en-US" sz="1000">
              <a:latin typeface="Cambria" panose="02040503050406030204" pitchFamily="18" charset="0"/>
              <a:ea typeface="Cambria" panose="02040503050406030204" pitchFamily="18" charset="0"/>
            </a:endParaRPr>
          </a:p>
          <a:p>
            <a:pPr marL="685800" lvl="1" indent="-228600" rtl="0">
              <a:spcBef>
                <a:spcPts val="500"/>
              </a:spcBef>
              <a:spcAft>
                <a:spcPts val="0"/>
              </a:spcAft>
              <a:buClr>
                <a:schemeClr val="dk1"/>
              </a:buClr>
              <a:buSzPct val="100000"/>
              <a:buChar char="•"/>
            </a:pPr>
            <a:r>
              <a:rPr lang="en-US" sz="1000">
                <a:latin typeface="Cambria" panose="02040503050406030204" pitchFamily="18" charset="0"/>
                <a:ea typeface="Cambria" panose="02040503050406030204" pitchFamily="18" charset="0"/>
                <a:cs typeface="Calibri"/>
                <a:sym typeface="Calibri"/>
              </a:rPr>
              <a:t>Guilt</a:t>
            </a:r>
            <a:endParaRPr lang="en-US" sz="1000">
              <a:latin typeface="Cambria" panose="02040503050406030204" pitchFamily="18" charset="0"/>
              <a:ea typeface="Cambria" panose="02040503050406030204" pitchFamily="18" charset="0"/>
            </a:endParaRPr>
          </a:p>
          <a:p>
            <a:pPr marL="685800" lvl="1" indent="-228600" rtl="0">
              <a:spcBef>
                <a:spcPts val="500"/>
              </a:spcBef>
              <a:spcAft>
                <a:spcPts val="0"/>
              </a:spcAft>
              <a:buClr>
                <a:schemeClr val="dk1"/>
              </a:buClr>
              <a:buSzPct val="100000"/>
              <a:buChar char="•"/>
            </a:pPr>
            <a:r>
              <a:rPr lang="en-US" sz="1000">
                <a:latin typeface="Cambria" panose="02040503050406030204" pitchFamily="18" charset="0"/>
                <a:ea typeface="Cambria" panose="02040503050406030204" pitchFamily="18" charset="0"/>
                <a:cs typeface="Calibri"/>
                <a:sym typeface="Calibri"/>
              </a:rPr>
              <a:t>Frustration</a:t>
            </a:r>
            <a:endParaRPr lang="en-US" sz="1000">
              <a:latin typeface="Cambria" panose="02040503050406030204" pitchFamily="18" charset="0"/>
              <a:ea typeface="Cambria" panose="02040503050406030204" pitchFamily="18" charset="0"/>
            </a:endParaRPr>
          </a:p>
          <a:p>
            <a:pPr marL="685800" lvl="1" indent="-228600" rtl="0">
              <a:spcBef>
                <a:spcPts val="500"/>
              </a:spcBef>
              <a:spcAft>
                <a:spcPts val="0"/>
              </a:spcAft>
              <a:buClr>
                <a:schemeClr val="dk1"/>
              </a:buClr>
              <a:buSzPct val="100000"/>
              <a:buChar char="•"/>
            </a:pPr>
            <a:r>
              <a:rPr lang="en-US" sz="1000">
                <a:latin typeface="Cambria" panose="02040503050406030204" pitchFamily="18" charset="0"/>
                <a:ea typeface="Cambria" panose="02040503050406030204" pitchFamily="18" charset="0"/>
                <a:cs typeface="Calibri"/>
                <a:sym typeface="Calibri"/>
              </a:rPr>
              <a:t>Regrets</a:t>
            </a:r>
            <a:endParaRPr lang="en-US" sz="1000">
              <a:latin typeface="Cambria" panose="02040503050406030204" pitchFamily="18" charset="0"/>
              <a:ea typeface="Cambria" panose="02040503050406030204" pitchFamily="18" charset="0"/>
            </a:endParaRPr>
          </a:p>
          <a:p>
            <a:pPr marL="685800" lvl="1" indent="-228600" rtl="0">
              <a:spcBef>
                <a:spcPts val="500"/>
              </a:spcBef>
              <a:spcAft>
                <a:spcPts val="0"/>
              </a:spcAft>
              <a:buClr>
                <a:schemeClr val="dk1"/>
              </a:buClr>
              <a:buSzPct val="100000"/>
              <a:buChar char="•"/>
            </a:pPr>
            <a:r>
              <a:rPr lang="en-US" sz="1000">
                <a:latin typeface="Cambria" panose="02040503050406030204" pitchFamily="18" charset="0"/>
                <a:ea typeface="Cambria" panose="02040503050406030204" pitchFamily="18" charset="0"/>
                <a:cs typeface="Calibri"/>
                <a:sym typeface="Calibri"/>
              </a:rPr>
              <a:t>Self blame</a:t>
            </a:r>
            <a:endParaRPr lang="en-US" sz="1000">
              <a:latin typeface="Cambria" panose="02040503050406030204" pitchFamily="18" charset="0"/>
              <a:ea typeface="Cambria" panose="02040503050406030204" pitchFamily="18" charset="0"/>
            </a:endParaRPr>
          </a:p>
        </p:txBody>
      </p:sp>
      <p:pic>
        <p:nvPicPr>
          <p:cNvPr id="6" name="Slika 5" descr="Slika, ki vsebuje besede oseba, oblačila, človeški obraz, na prostem&#10;&#10;Opis je samodejno ustvarjen">
            <a:extLst>
              <a:ext uri="{FF2B5EF4-FFF2-40B4-BE49-F238E27FC236}">
                <a16:creationId xmlns:a16="http://schemas.microsoft.com/office/drawing/2014/main" id="{573B21EC-DFD3-A245-5E63-15767F80FB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29" r="-1" b="2922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2" name="Picture 3" descr="Logo, company name&#10;&#10;Description automatically generated">
            <a:extLst>
              <a:ext uri="{FF2B5EF4-FFF2-40B4-BE49-F238E27FC236}">
                <a16:creationId xmlns:a16="http://schemas.microsoft.com/office/drawing/2014/main" id="{36EA9491-53E5-C13C-383A-1170D22639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4944"/>
    </mc:Choice>
    <mc:Fallback xmlns="">
      <p:transition spd="slow" advTm="8494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358748-CDAD-1E82-AD82-C14C4C5BB0A9}"/>
              </a:ext>
            </a:extLst>
          </p:cNvPr>
          <p:cNvSpPr>
            <a:spLocks noGrp="1"/>
          </p:cNvSpPr>
          <p:nvPr>
            <p:ph type="title"/>
          </p:nvPr>
        </p:nvSpPr>
        <p:spPr/>
        <p:txBody>
          <a:bodyPr/>
          <a:lstStyle/>
          <a:p>
            <a:r>
              <a:rPr lang="sl-SI" dirty="0" err="1">
                <a:latin typeface="Cambria" panose="02040503050406030204" pitchFamily="18" charset="0"/>
                <a:ea typeface="Cambria" panose="02040503050406030204" pitchFamily="18" charset="0"/>
              </a:rPr>
              <a:t>Risk</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factors</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for</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caregivers</a:t>
            </a:r>
            <a:endParaRPr lang="sl-SI" dirty="0">
              <a:latin typeface="Cambria" panose="02040503050406030204" pitchFamily="18" charset="0"/>
              <a:ea typeface="Cambria" panose="02040503050406030204" pitchFamily="18" charset="0"/>
            </a:endParaRPr>
          </a:p>
        </p:txBody>
      </p:sp>
      <p:sp>
        <p:nvSpPr>
          <p:cNvPr id="3" name="Označba mesta vsebine 2">
            <a:extLst>
              <a:ext uri="{FF2B5EF4-FFF2-40B4-BE49-F238E27FC236}">
                <a16:creationId xmlns:a16="http://schemas.microsoft.com/office/drawing/2014/main" id="{D225242B-C771-2E28-DEDB-1668D143B695}"/>
              </a:ext>
            </a:extLst>
          </p:cNvPr>
          <p:cNvSpPr>
            <a:spLocks noGrp="1"/>
          </p:cNvSpPr>
          <p:nvPr>
            <p:ph idx="1"/>
          </p:nvPr>
        </p:nvSpPr>
        <p:spPr>
          <a:xfrm>
            <a:off x="838200" y="1825625"/>
            <a:ext cx="10515600" cy="4351338"/>
          </a:xfrm>
          <a:solidFill>
            <a:schemeClr val="accent4">
              <a:lumMod val="40000"/>
              <a:lumOff val="60000"/>
            </a:schemeClr>
          </a:solidFill>
        </p:spPr>
        <p:txBody>
          <a:bodyPr>
            <a:normAutofit fontScale="85000" lnSpcReduction="20000"/>
          </a:bodyPr>
          <a:lstStyle/>
          <a:p>
            <a:pPr algn="l"/>
            <a:r>
              <a:rPr lang="en-US" b="0" i="0" dirty="0">
                <a:solidFill>
                  <a:srgbClr val="080808"/>
                </a:solidFill>
                <a:effectLst/>
                <a:latin typeface="Cambria" panose="02040503050406030204" pitchFamily="18" charset="0"/>
                <a:ea typeface="Cambria" panose="02040503050406030204" pitchFamily="18" charset="0"/>
              </a:rPr>
              <a:t>Risk factors for caregiver stress include:</a:t>
            </a:r>
          </a:p>
          <a:p>
            <a:pPr algn="l">
              <a:buFont typeface="Arial" panose="020B0604020202020204" pitchFamily="34" charset="0"/>
              <a:buChar char="•"/>
            </a:pPr>
            <a:r>
              <a:rPr lang="en-US" b="0" i="0" dirty="0">
                <a:solidFill>
                  <a:srgbClr val="080808"/>
                </a:solidFill>
                <a:effectLst/>
                <a:latin typeface="Cambria" panose="02040503050406030204" pitchFamily="18" charset="0"/>
                <a:ea typeface="Cambria" panose="02040503050406030204" pitchFamily="18" charset="0"/>
              </a:rPr>
              <a:t>Being female</a:t>
            </a:r>
          </a:p>
          <a:p>
            <a:pPr algn="l">
              <a:buFont typeface="Arial" panose="020B0604020202020204" pitchFamily="34" charset="0"/>
              <a:buChar char="•"/>
            </a:pPr>
            <a:r>
              <a:rPr lang="en-US" b="0" i="0" dirty="0">
                <a:solidFill>
                  <a:srgbClr val="080808"/>
                </a:solidFill>
                <a:effectLst/>
                <a:latin typeface="Cambria" panose="02040503050406030204" pitchFamily="18" charset="0"/>
                <a:ea typeface="Cambria" panose="02040503050406030204" pitchFamily="18" charset="0"/>
              </a:rPr>
              <a:t>Having fewer years of formal education</a:t>
            </a:r>
          </a:p>
          <a:p>
            <a:pPr algn="l">
              <a:buFont typeface="Arial" panose="020B0604020202020204" pitchFamily="34" charset="0"/>
              <a:buChar char="•"/>
            </a:pPr>
            <a:r>
              <a:rPr lang="en-US" b="0" i="0" dirty="0">
                <a:solidFill>
                  <a:srgbClr val="080808"/>
                </a:solidFill>
                <a:effectLst/>
                <a:latin typeface="Cambria" panose="02040503050406030204" pitchFamily="18" charset="0"/>
                <a:ea typeface="Cambria" panose="02040503050406030204" pitchFamily="18" charset="0"/>
              </a:rPr>
              <a:t>Living with the person you are caring for</a:t>
            </a:r>
          </a:p>
          <a:p>
            <a:pPr algn="l">
              <a:buFont typeface="Arial" panose="020B0604020202020204" pitchFamily="34" charset="0"/>
              <a:buChar char="•"/>
            </a:pPr>
            <a:r>
              <a:rPr lang="en-US" b="0" i="0" dirty="0">
                <a:solidFill>
                  <a:srgbClr val="080808"/>
                </a:solidFill>
                <a:effectLst/>
                <a:latin typeface="Cambria" panose="02040503050406030204" pitchFamily="18" charset="0"/>
                <a:ea typeface="Cambria" panose="02040503050406030204" pitchFamily="18" charset="0"/>
              </a:rPr>
              <a:t>Social isolation</a:t>
            </a:r>
          </a:p>
          <a:p>
            <a:pPr algn="l">
              <a:buFont typeface="Arial" panose="020B0604020202020204" pitchFamily="34" charset="0"/>
              <a:buChar char="•"/>
            </a:pPr>
            <a:r>
              <a:rPr lang="en-US" b="0" i="0" dirty="0">
                <a:solidFill>
                  <a:srgbClr val="080808"/>
                </a:solidFill>
                <a:effectLst/>
                <a:latin typeface="Cambria" panose="02040503050406030204" pitchFamily="18" charset="0"/>
                <a:ea typeface="Cambria" panose="02040503050406030204" pitchFamily="18" charset="0"/>
              </a:rPr>
              <a:t>Having depression</a:t>
            </a:r>
          </a:p>
          <a:p>
            <a:pPr algn="l">
              <a:buFont typeface="Arial" panose="020B0604020202020204" pitchFamily="34" charset="0"/>
              <a:buChar char="•"/>
            </a:pPr>
            <a:r>
              <a:rPr lang="en-US" b="0" i="0" dirty="0">
                <a:solidFill>
                  <a:srgbClr val="080808"/>
                </a:solidFill>
                <a:effectLst/>
                <a:latin typeface="Cambria" panose="02040503050406030204" pitchFamily="18" charset="0"/>
                <a:ea typeface="Cambria" panose="02040503050406030204" pitchFamily="18" charset="0"/>
              </a:rPr>
              <a:t>Financial difficulties</a:t>
            </a:r>
          </a:p>
          <a:p>
            <a:pPr algn="l">
              <a:buFont typeface="Arial" panose="020B0604020202020204" pitchFamily="34" charset="0"/>
              <a:buChar char="•"/>
            </a:pPr>
            <a:r>
              <a:rPr lang="en-US" b="0" i="0" dirty="0">
                <a:solidFill>
                  <a:srgbClr val="080808"/>
                </a:solidFill>
                <a:effectLst/>
                <a:latin typeface="Cambria" panose="02040503050406030204" pitchFamily="18" charset="0"/>
                <a:ea typeface="Cambria" panose="02040503050406030204" pitchFamily="18" charset="0"/>
              </a:rPr>
              <a:t>Higher number of hours spent caregiving</a:t>
            </a:r>
          </a:p>
          <a:p>
            <a:pPr algn="l">
              <a:buFont typeface="Arial" panose="020B0604020202020204" pitchFamily="34" charset="0"/>
              <a:buChar char="•"/>
            </a:pPr>
            <a:r>
              <a:rPr lang="en-US" b="0" i="0" dirty="0">
                <a:solidFill>
                  <a:srgbClr val="080808"/>
                </a:solidFill>
                <a:effectLst/>
                <a:latin typeface="Cambria" panose="02040503050406030204" pitchFamily="18" charset="0"/>
                <a:ea typeface="Cambria" panose="02040503050406030204" pitchFamily="18" charset="0"/>
              </a:rPr>
              <a:t>Lack of coping skills and difficulty solving problems</a:t>
            </a:r>
          </a:p>
          <a:p>
            <a:pPr algn="l">
              <a:buFont typeface="Arial" panose="020B0604020202020204" pitchFamily="34" charset="0"/>
              <a:buChar char="•"/>
            </a:pPr>
            <a:r>
              <a:rPr lang="en-US" b="0" i="0" dirty="0">
                <a:solidFill>
                  <a:srgbClr val="080808"/>
                </a:solidFill>
                <a:effectLst/>
                <a:latin typeface="Cambria" panose="02040503050406030204" pitchFamily="18" charset="0"/>
                <a:ea typeface="Cambria" panose="02040503050406030204" pitchFamily="18" charset="0"/>
              </a:rPr>
              <a:t>Lack of choice in being a caregiver</a:t>
            </a:r>
          </a:p>
          <a:p>
            <a:pPr marL="0" indent="0">
              <a:buNone/>
            </a:pPr>
            <a:r>
              <a:rPr lang="sl-SI" sz="2100" i="1" dirty="0">
                <a:latin typeface="Cambria" panose="02040503050406030204" pitchFamily="18" charset="0"/>
                <a:ea typeface="Cambria" panose="02040503050406030204" pitchFamily="18" charset="0"/>
              </a:rPr>
              <a:t>(</a:t>
            </a:r>
            <a:r>
              <a:rPr lang="sl-SI" sz="2100" i="1" dirty="0" err="1">
                <a:latin typeface="Cambria" panose="02040503050406030204" pitchFamily="18" charset="0"/>
                <a:ea typeface="Cambria" panose="02040503050406030204" pitchFamily="18" charset="0"/>
              </a:rPr>
              <a:t>Mayo</a:t>
            </a:r>
            <a:r>
              <a:rPr lang="sl-SI" sz="2100" i="1" dirty="0">
                <a:latin typeface="Cambria" panose="02040503050406030204" pitchFamily="18" charset="0"/>
                <a:ea typeface="Cambria" panose="02040503050406030204" pitchFamily="18" charset="0"/>
              </a:rPr>
              <a:t> </a:t>
            </a:r>
            <a:r>
              <a:rPr lang="sl-SI" sz="2100" i="1" dirty="0" err="1">
                <a:latin typeface="Cambria" panose="02040503050406030204" pitchFamily="18" charset="0"/>
                <a:ea typeface="Cambria" panose="02040503050406030204" pitchFamily="18" charset="0"/>
              </a:rPr>
              <a:t>clinic</a:t>
            </a:r>
            <a:r>
              <a:rPr lang="sl-SI" sz="2100" i="1" dirty="0">
                <a:latin typeface="Cambria" panose="02040503050406030204" pitchFamily="18" charset="0"/>
                <a:ea typeface="Cambria" panose="02040503050406030204" pitchFamily="18" charset="0"/>
              </a:rPr>
              <a:t>, 2023)</a:t>
            </a:r>
          </a:p>
        </p:txBody>
      </p:sp>
      <p:pic>
        <p:nvPicPr>
          <p:cNvPr id="4" name="Picture 3" descr="Logo, company name&#10;&#10;Description automatically generated">
            <a:extLst>
              <a:ext uri="{FF2B5EF4-FFF2-40B4-BE49-F238E27FC236}">
                <a16:creationId xmlns:a16="http://schemas.microsoft.com/office/drawing/2014/main" id="{DB236C15-E4BD-990A-9515-EB81A0CCF6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extLst>
      <p:ext uri="{BB962C8B-B14F-4D97-AF65-F5344CB8AC3E}">
        <p14:creationId xmlns:p14="http://schemas.microsoft.com/office/powerpoint/2010/main" val="2625238993"/>
      </p:ext>
    </p:extLst>
  </p:cSld>
  <p:clrMapOvr>
    <a:masterClrMapping/>
  </p:clrMapOvr>
  <mc:AlternateContent xmlns:mc="http://schemas.openxmlformats.org/markup-compatibility/2006" xmlns:p14="http://schemas.microsoft.com/office/powerpoint/2010/main">
    <mc:Choice Requires="p14">
      <p:transition spd="slow" p14:dur="2000" advTm="205528"/>
    </mc:Choice>
    <mc:Fallback xmlns="">
      <p:transition spd="slow" advTm="20552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F3E7F8-31EB-75ED-EDDC-C74C9D638526}"/>
              </a:ext>
            </a:extLst>
          </p:cNvPr>
          <p:cNvSpPr>
            <a:spLocks noGrp="1"/>
          </p:cNvSpPr>
          <p:nvPr>
            <p:ph type="title"/>
          </p:nvPr>
        </p:nvSpPr>
        <p:spPr/>
        <p:txBody>
          <a:bodyPr/>
          <a:lstStyle/>
          <a:p>
            <a:r>
              <a:rPr lang="sl-SI" dirty="0" err="1">
                <a:latin typeface="Cambria" panose="02040503050406030204" pitchFamily="18" charset="0"/>
                <a:ea typeface="Cambria" panose="02040503050406030204" pitchFamily="18" charset="0"/>
              </a:rPr>
              <a:t>Caring</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for</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caregiver</a:t>
            </a:r>
            <a:r>
              <a:rPr lang="sl-SI" dirty="0">
                <a:latin typeface="Cambria" panose="02040503050406030204" pitchFamily="18" charset="0"/>
                <a:ea typeface="Cambria" panose="02040503050406030204" pitchFamily="18" charset="0"/>
              </a:rPr>
              <a:t> / </a:t>
            </a:r>
            <a:r>
              <a:rPr lang="sl-SI" dirty="0" err="1">
                <a:latin typeface="Cambria" panose="02040503050406030204" pitchFamily="18" charset="0"/>
                <a:ea typeface="Cambria" panose="02040503050406030204" pitchFamily="18" charset="0"/>
              </a:rPr>
              <a:t>yourself</a:t>
            </a:r>
            <a:endParaRPr lang="sl-SI" dirty="0">
              <a:latin typeface="Cambria" panose="02040503050406030204" pitchFamily="18" charset="0"/>
              <a:ea typeface="Cambria" panose="02040503050406030204" pitchFamily="18" charset="0"/>
            </a:endParaRPr>
          </a:p>
        </p:txBody>
      </p:sp>
      <p:sp>
        <p:nvSpPr>
          <p:cNvPr id="3" name="Označba mesta vsebine 2">
            <a:extLst>
              <a:ext uri="{FF2B5EF4-FFF2-40B4-BE49-F238E27FC236}">
                <a16:creationId xmlns:a16="http://schemas.microsoft.com/office/drawing/2014/main" id="{5FEECB4A-F14E-2E91-617E-377908929115}"/>
              </a:ext>
            </a:extLst>
          </p:cNvPr>
          <p:cNvSpPr>
            <a:spLocks noGrp="1"/>
          </p:cNvSpPr>
          <p:nvPr>
            <p:ph idx="1"/>
          </p:nvPr>
        </p:nvSpPr>
        <p:spPr>
          <a:solidFill>
            <a:schemeClr val="accent3">
              <a:lumMod val="20000"/>
              <a:lumOff val="80000"/>
            </a:schemeClr>
          </a:solidFill>
        </p:spPr>
        <p:txBody>
          <a:bodyPr/>
          <a:lstStyle/>
          <a:p>
            <a:r>
              <a:rPr lang="sl-SI" dirty="0" err="1">
                <a:latin typeface="Cambria" panose="02040503050406030204" pitchFamily="18" charset="0"/>
                <a:ea typeface="Cambria" panose="02040503050406030204" pitchFamily="18" charset="0"/>
              </a:rPr>
              <a:t>Finding</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sources</a:t>
            </a:r>
            <a:r>
              <a:rPr lang="sl-SI" dirty="0">
                <a:latin typeface="Cambria" panose="02040503050406030204" pitchFamily="18" charset="0"/>
                <a:ea typeface="Cambria" panose="02040503050406030204" pitchFamily="18" charset="0"/>
              </a:rPr>
              <a:t> of </a:t>
            </a:r>
            <a:r>
              <a:rPr lang="sl-SI" dirty="0" err="1">
                <a:latin typeface="Cambria" panose="02040503050406030204" pitchFamily="18" charset="0"/>
                <a:ea typeface="Cambria" panose="02040503050406030204" pitchFamily="18" charset="0"/>
              </a:rPr>
              <a:t>power</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and</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help</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family</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friends</a:t>
            </a:r>
            <a:r>
              <a:rPr lang="sl-SI" dirty="0">
                <a:latin typeface="Cambria" panose="02040503050406030204" pitchFamily="18" charset="0"/>
                <a:ea typeface="Cambria" panose="02040503050406030204" pitchFamily="18" charset="0"/>
              </a:rPr>
              <a:t>)</a:t>
            </a:r>
          </a:p>
          <a:p>
            <a:r>
              <a:rPr lang="sl-SI" dirty="0" err="1">
                <a:latin typeface="Cambria" panose="02040503050406030204" pitchFamily="18" charset="0"/>
                <a:ea typeface="Cambria" panose="02040503050406030204" pitchFamily="18" charset="0"/>
              </a:rPr>
              <a:t>Share</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your</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problems</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discuss</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them</a:t>
            </a:r>
            <a:endParaRPr lang="sl-SI" dirty="0">
              <a:latin typeface="Cambria" panose="02040503050406030204" pitchFamily="18" charset="0"/>
              <a:ea typeface="Cambria" panose="02040503050406030204" pitchFamily="18" charset="0"/>
            </a:endParaRPr>
          </a:p>
          <a:p>
            <a:r>
              <a:rPr lang="sl-SI" dirty="0">
                <a:latin typeface="Cambria" panose="02040503050406030204" pitchFamily="18" charset="0"/>
                <a:ea typeface="Cambria" panose="02040503050406030204" pitchFamily="18" charset="0"/>
              </a:rPr>
              <a:t>Make time </a:t>
            </a:r>
            <a:r>
              <a:rPr lang="sl-SI" dirty="0" err="1">
                <a:latin typeface="Cambria" panose="02040503050406030204" pitchFamily="18" charset="0"/>
                <a:ea typeface="Cambria" panose="02040503050406030204" pitchFamily="18" charset="0"/>
              </a:rPr>
              <a:t>for</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yourself</a:t>
            </a:r>
            <a:endParaRPr lang="sl-SI" dirty="0">
              <a:latin typeface="Cambria" panose="02040503050406030204" pitchFamily="18" charset="0"/>
              <a:ea typeface="Cambria" panose="02040503050406030204" pitchFamily="18" charset="0"/>
            </a:endParaRPr>
          </a:p>
          <a:p>
            <a:r>
              <a:rPr lang="sl-SI" dirty="0">
                <a:latin typeface="Cambria" panose="02040503050406030204" pitchFamily="18" charset="0"/>
                <a:ea typeface="Cambria" panose="02040503050406030204" pitchFamily="18" charset="0"/>
              </a:rPr>
              <a:t>Know </a:t>
            </a:r>
            <a:r>
              <a:rPr lang="sl-SI" dirty="0" err="1">
                <a:latin typeface="Cambria" panose="02040503050406030204" pitchFamily="18" charset="0"/>
                <a:ea typeface="Cambria" panose="02040503050406030204" pitchFamily="18" charset="0"/>
              </a:rPr>
              <a:t>your</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limits</a:t>
            </a:r>
            <a:endParaRPr lang="sl-SI" dirty="0">
              <a:latin typeface="Cambria" panose="02040503050406030204" pitchFamily="18" charset="0"/>
              <a:ea typeface="Cambria" panose="02040503050406030204" pitchFamily="18" charset="0"/>
            </a:endParaRPr>
          </a:p>
          <a:p>
            <a:r>
              <a:rPr lang="sl-SI" dirty="0" err="1">
                <a:latin typeface="Cambria" panose="02040503050406030204" pitchFamily="18" charset="0"/>
                <a:ea typeface="Cambria" panose="02040503050406030204" pitchFamily="18" charset="0"/>
              </a:rPr>
              <a:t>Don‘t</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blame</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yourself</a:t>
            </a:r>
            <a:endParaRPr lang="sl-SI" dirty="0">
              <a:latin typeface="Cambria" panose="02040503050406030204" pitchFamily="18" charset="0"/>
              <a:ea typeface="Cambria" panose="02040503050406030204" pitchFamily="18" charset="0"/>
            </a:endParaRPr>
          </a:p>
          <a:p>
            <a:r>
              <a:rPr lang="sl-SI" dirty="0">
                <a:latin typeface="Cambria" panose="02040503050406030204" pitchFamily="18" charset="0"/>
                <a:ea typeface="Cambria" panose="02040503050406030204" pitchFamily="18" charset="0"/>
              </a:rPr>
              <a:t>Take </a:t>
            </a:r>
            <a:r>
              <a:rPr lang="sl-SI" dirty="0" err="1">
                <a:latin typeface="Cambria" panose="02040503050406030204" pitchFamily="18" charset="0"/>
                <a:ea typeface="Cambria" panose="02040503050406030204" pitchFamily="18" charset="0"/>
              </a:rPr>
              <a:t>and</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seek</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advice</a:t>
            </a:r>
            <a:endParaRPr lang="sl-SI" dirty="0">
              <a:latin typeface="Cambria" panose="02040503050406030204" pitchFamily="18" charset="0"/>
              <a:ea typeface="Cambria" panose="02040503050406030204" pitchFamily="18" charset="0"/>
            </a:endParaRPr>
          </a:p>
          <a:p>
            <a:r>
              <a:rPr lang="sl-SI" dirty="0">
                <a:latin typeface="Cambria" panose="02040503050406030204" pitchFamily="18" charset="0"/>
                <a:ea typeface="Cambria" panose="02040503050406030204" pitchFamily="18" charset="0"/>
              </a:rPr>
              <a:t>Take </a:t>
            </a:r>
            <a:r>
              <a:rPr lang="sl-SI" dirty="0" err="1">
                <a:latin typeface="Cambria" panose="02040503050406030204" pitchFamily="18" charset="0"/>
                <a:ea typeface="Cambria" panose="02040503050406030204" pitchFamily="18" charset="0"/>
              </a:rPr>
              <a:t>breaks</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from</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caring</a:t>
            </a:r>
            <a:endParaRPr lang="sl-SI" dirty="0">
              <a:latin typeface="Cambria" panose="02040503050406030204" pitchFamily="18" charset="0"/>
              <a:ea typeface="Cambria" panose="02040503050406030204" pitchFamily="18" charset="0"/>
            </a:endParaRPr>
          </a:p>
          <a:p>
            <a:r>
              <a:rPr lang="sl-SI" dirty="0" err="1">
                <a:latin typeface="Cambria" panose="02040503050406030204" pitchFamily="18" charset="0"/>
                <a:ea typeface="Cambria" panose="02040503050406030204" pitchFamily="18" charset="0"/>
              </a:rPr>
              <a:t>Regular</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health</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checks</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for</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the</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carer</a:t>
            </a:r>
            <a:endParaRPr lang="sl-SI" dirty="0">
              <a:latin typeface="Cambria" panose="02040503050406030204" pitchFamily="18" charset="0"/>
              <a:ea typeface="Cambria" panose="02040503050406030204" pitchFamily="18" charset="0"/>
            </a:endParaRPr>
          </a:p>
        </p:txBody>
      </p:sp>
      <p:pic>
        <p:nvPicPr>
          <p:cNvPr id="4" name="Picture 3" descr="Logo, company name&#10;&#10;Description automatically generated">
            <a:extLst>
              <a:ext uri="{FF2B5EF4-FFF2-40B4-BE49-F238E27FC236}">
                <a16:creationId xmlns:a16="http://schemas.microsoft.com/office/drawing/2014/main" id="{F3EFABCD-1989-ED62-5317-CA7B7A8ECA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extLst>
      <p:ext uri="{BB962C8B-B14F-4D97-AF65-F5344CB8AC3E}">
        <p14:creationId xmlns:p14="http://schemas.microsoft.com/office/powerpoint/2010/main" val="1821894651"/>
      </p:ext>
    </p:extLst>
  </p:cSld>
  <p:clrMapOvr>
    <a:masterClrMapping/>
  </p:clrMapOvr>
  <mc:AlternateContent xmlns:mc="http://schemas.openxmlformats.org/markup-compatibility/2006" xmlns:p14="http://schemas.microsoft.com/office/powerpoint/2010/main">
    <mc:Choice Requires="p14">
      <p:transition spd="slow" p14:dur="2000" advTm="94270"/>
    </mc:Choice>
    <mc:Fallback xmlns="">
      <p:transition spd="slow" advTm="942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ki vsebuje besede oseba, prst, zapestje, palec&#10;&#10;Opis je samodejno ustvarjen">
            <a:extLst>
              <a:ext uri="{FF2B5EF4-FFF2-40B4-BE49-F238E27FC236}">
                <a16:creationId xmlns:a16="http://schemas.microsoft.com/office/drawing/2014/main" id="{E7531426-7F5D-A46D-670E-8D3DBA489A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346"/>
          <a:stretch/>
        </p:blipFill>
        <p:spPr>
          <a:xfrm>
            <a:off x="2522356" y="10"/>
            <a:ext cx="9669642" cy="6857990"/>
          </a:xfrm>
          <a:prstGeom prst="rect">
            <a:avLst/>
          </a:prstGeom>
        </p:spPr>
      </p:pic>
      <p:sp>
        <p:nvSpPr>
          <p:cNvPr id="15"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653BE245-9105-8552-58C1-6ACE067FBF6B}"/>
              </a:ext>
            </a:extLst>
          </p:cNvPr>
          <p:cNvSpPr>
            <a:spLocks noGrp="1"/>
          </p:cNvSpPr>
          <p:nvPr>
            <p:ph type="title"/>
          </p:nvPr>
        </p:nvSpPr>
        <p:spPr>
          <a:xfrm>
            <a:off x="838200" y="365125"/>
            <a:ext cx="3822189" cy="1899912"/>
          </a:xfrm>
        </p:spPr>
        <p:txBody>
          <a:bodyPr>
            <a:normAutofit/>
          </a:bodyPr>
          <a:lstStyle/>
          <a:p>
            <a:r>
              <a:rPr lang="sl-SI" sz="4000">
                <a:latin typeface="Cambria" panose="02040503050406030204" pitchFamily="18" charset="0"/>
                <a:ea typeface="Cambria" panose="02040503050406030204" pitchFamily="18" charset="0"/>
              </a:rPr>
              <a:t>Institutionalised help</a:t>
            </a:r>
          </a:p>
        </p:txBody>
      </p:sp>
      <p:sp>
        <p:nvSpPr>
          <p:cNvPr id="3" name="Označba mesta vsebine 2">
            <a:extLst>
              <a:ext uri="{FF2B5EF4-FFF2-40B4-BE49-F238E27FC236}">
                <a16:creationId xmlns:a16="http://schemas.microsoft.com/office/drawing/2014/main" id="{DF1DCA39-ED7D-27AF-DF91-B27B7F02A557}"/>
              </a:ext>
            </a:extLst>
          </p:cNvPr>
          <p:cNvSpPr>
            <a:spLocks noGrp="1"/>
          </p:cNvSpPr>
          <p:nvPr>
            <p:ph idx="1"/>
          </p:nvPr>
        </p:nvSpPr>
        <p:spPr>
          <a:xfrm>
            <a:off x="838200" y="2434201"/>
            <a:ext cx="3822189" cy="3742762"/>
          </a:xfrm>
        </p:spPr>
        <p:txBody>
          <a:bodyPr>
            <a:normAutofit/>
          </a:bodyPr>
          <a:lstStyle/>
          <a:p>
            <a:r>
              <a:rPr lang="sl-SI" sz="2000">
                <a:latin typeface="Cambria" panose="02040503050406030204" pitchFamily="18" charset="0"/>
                <a:ea typeface="Cambria" panose="02040503050406030204" pitchFamily="18" charset="0"/>
              </a:rPr>
              <a:t>When to seek for living in institution?</a:t>
            </a:r>
          </a:p>
          <a:p>
            <a:r>
              <a:rPr lang="sl-SI" sz="2000">
                <a:latin typeface="Cambria" panose="02040503050406030204" pitchFamily="18" charset="0"/>
                <a:ea typeface="Cambria" panose="02040503050406030204" pitchFamily="18" charset="0"/>
              </a:rPr>
              <a:t>How to keep family ties while person with NDD lives in institution?</a:t>
            </a:r>
          </a:p>
          <a:p>
            <a:r>
              <a:rPr lang="sl-SI" sz="2000">
                <a:latin typeface="Cambria" panose="02040503050406030204" pitchFamily="18" charset="0"/>
                <a:ea typeface="Cambria" panose="02040503050406030204" pitchFamily="18" charset="0"/>
              </a:rPr>
              <a:t>What can we expect from the institution and what not?</a:t>
            </a:r>
          </a:p>
          <a:p>
            <a:r>
              <a:rPr lang="sl-SI" sz="2000">
                <a:latin typeface="Cambria" panose="02040503050406030204" pitchFamily="18" charset="0"/>
                <a:ea typeface="Cambria" panose="02040503050406030204" pitchFamily="18" charset="0"/>
              </a:rPr>
              <a:t>Whose decision is to go?</a:t>
            </a:r>
          </a:p>
          <a:p>
            <a:endParaRPr lang="sl-SI" sz="20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77593387"/>
      </p:ext>
    </p:extLst>
  </p:cSld>
  <p:clrMapOvr>
    <a:masterClrMapping/>
  </p:clrMapOvr>
  <mc:AlternateContent xmlns:mc="http://schemas.openxmlformats.org/markup-compatibility/2006" xmlns:p14="http://schemas.microsoft.com/office/powerpoint/2010/main">
    <mc:Choice Requires="p14">
      <p:transition spd="slow" p14:dur="2000" advTm="107613"/>
    </mc:Choice>
    <mc:Fallback xmlns="">
      <p:transition spd="slow" advTm="10761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Aim</a:t>
            </a:r>
            <a:r>
              <a:rPr lang="sl-SI" dirty="0"/>
              <a:t> </a:t>
            </a:r>
            <a:r>
              <a:rPr lang="sl-SI" dirty="0" err="1"/>
              <a:t>of</a:t>
            </a:r>
            <a:r>
              <a:rPr lang="sl-SI" dirty="0"/>
              <a:t> </a:t>
            </a:r>
            <a:r>
              <a:rPr lang="sl-SI" dirty="0" err="1"/>
              <a:t>the</a:t>
            </a:r>
            <a:r>
              <a:rPr lang="sl-SI" dirty="0"/>
              <a:t> </a:t>
            </a:r>
            <a:r>
              <a:rPr lang="sl-SI" dirty="0" err="1"/>
              <a:t>lecture</a:t>
            </a:r>
            <a:endParaRPr lang="sl-SI" dirty="0"/>
          </a:p>
        </p:txBody>
      </p:sp>
      <p:sp>
        <p:nvSpPr>
          <p:cNvPr id="3" name="Označba mesta vsebine 2"/>
          <p:cNvSpPr>
            <a:spLocks noGrp="1"/>
          </p:cNvSpPr>
          <p:nvPr>
            <p:ph idx="1"/>
          </p:nvPr>
        </p:nvSpPr>
        <p:spPr>
          <a:solidFill>
            <a:schemeClr val="accent6">
              <a:lumMod val="20000"/>
              <a:lumOff val="80000"/>
            </a:schemeClr>
          </a:solidFill>
        </p:spPr>
        <p:txBody>
          <a:bodyPr>
            <a:normAutofit/>
          </a:bodyPr>
          <a:lstStyle/>
          <a:p>
            <a:pPr marL="342900" lvl="0" indent="-342900" algn="just">
              <a:lnSpc>
                <a:spcPct val="107000"/>
              </a:lnSpc>
              <a:spcAft>
                <a:spcPts val="800"/>
              </a:spcAft>
              <a:buFont typeface="Symbol" panose="05050102010706020507" pitchFamily="18" charset="2"/>
              <a:buChar char=""/>
            </a:pP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Outline the important aspects of educating caregivers on NDDs</a:t>
            </a:r>
            <a:endParaRPr lang="sl-SI" sz="2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Describe different aspects of care and well-being for individuals with NDDs,</a:t>
            </a:r>
            <a:endParaRPr lang="sl-SI" sz="2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Outline the role of the caregiver in the shared decision making process,</a:t>
            </a:r>
            <a:endParaRPr lang="sl-SI" sz="2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Explain the need for institutional help in care for individuals with NDDs</a:t>
            </a:r>
            <a:endParaRPr lang="sl-SI" sz="2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Discuss the importance of ‘caring for the caregiver’</a:t>
            </a:r>
            <a:endParaRPr lang="sl-SI" sz="2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Outline strategies to recognize and prevent abuse</a:t>
            </a:r>
            <a:endParaRPr lang="sl-SI" sz="2400" dirty="0">
              <a:latin typeface="Cambria" panose="02040503050406030204" pitchFamily="18" charset="0"/>
              <a:ea typeface="Cambria" panose="02040503050406030204" pitchFamily="18" charset="0"/>
            </a:endParaRPr>
          </a:p>
        </p:txBody>
      </p:sp>
      <p:pic>
        <p:nvPicPr>
          <p:cNvPr id="4" name="Picture 3" descr="Logo, company name&#10;&#10;Description automatically generated">
            <a:extLst>
              <a:ext uri="{FF2B5EF4-FFF2-40B4-BE49-F238E27FC236}">
                <a16:creationId xmlns:a16="http://schemas.microsoft.com/office/drawing/2014/main" id="{72C751A9-669A-1867-F3CF-4855AE7EC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extLst>
      <p:ext uri="{BB962C8B-B14F-4D97-AF65-F5344CB8AC3E}">
        <p14:creationId xmlns:p14="http://schemas.microsoft.com/office/powerpoint/2010/main" val="2616448941"/>
      </p:ext>
    </p:extLst>
  </p:cSld>
  <p:clrMapOvr>
    <a:masterClrMapping/>
  </p:clrMapOvr>
  <mc:AlternateContent xmlns:mc="http://schemas.openxmlformats.org/markup-compatibility/2006" xmlns:p14="http://schemas.microsoft.com/office/powerpoint/2010/main">
    <mc:Choice Requires="p14">
      <p:transition spd="slow" p14:dur="2000" advTm="166593"/>
    </mc:Choice>
    <mc:Fallback xmlns="">
      <p:transition spd="slow" advTm="1665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Google Shape;129;p20"/>
          <p:cNvSpPr txBox="1">
            <a:spLocks noGrp="1"/>
          </p:cNvSpPr>
          <p:nvPr>
            <p:ph type="title"/>
          </p:nvPr>
        </p:nvSpPr>
        <p:spPr>
          <a:xfrm>
            <a:off x="6513788" y="365125"/>
            <a:ext cx="4840010" cy="180730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sz="4100">
                <a:latin typeface="Cambria" panose="02040503050406030204" pitchFamily="18" charset="0"/>
                <a:ea typeface="Cambria" panose="02040503050406030204" pitchFamily="18" charset="0"/>
              </a:rPr>
              <a:t>Death of the person </a:t>
            </a:r>
            <a:r>
              <a:rPr lang="en-US" sz="4100" err="1">
                <a:latin typeface="Cambria" panose="02040503050406030204" pitchFamily="18" charset="0"/>
                <a:ea typeface="Cambria" panose="02040503050406030204" pitchFamily="18" charset="0"/>
              </a:rPr>
              <a:t>with</a:t>
            </a:r>
            <a:r>
              <a:rPr lang="en-US" sz="4100">
                <a:latin typeface="Cambria" panose="02040503050406030204" pitchFamily="18" charset="0"/>
                <a:ea typeface="Cambria" panose="02040503050406030204" pitchFamily="18" charset="0"/>
              </a:rPr>
              <a:t> NDD and after</a:t>
            </a:r>
          </a:p>
        </p:txBody>
      </p:sp>
      <p:pic>
        <p:nvPicPr>
          <p:cNvPr id="4" name="Slika 3" descr="Slika, ki vsebuje besede drevo, veja, list, rastlina&#10;&#10;Opis je samodejno ustvarjen">
            <a:extLst>
              <a:ext uri="{FF2B5EF4-FFF2-40B4-BE49-F238E27FC236}">
                <a16:creationId xmlns:a16="http://schemas.microsoft.com/office/drawing/2014/main" id="{4522B84A-F1FF-B995-BA60-563F68FD21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59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30" name="Google Shape;130;p20"/>
          <p:cNvSpPr txBox="1">
            <a:spLocks noGrp="1"/>
          </p:cNvSpPr>
          <p:nvPr>
            <p:ph type="body" idx="1"/>
          </p:nvPr>
        </p:nvSpPr>
        <p:spPr>
          <a:xfrm>
            <a:off x="6513788" y="2333297"/>
            <a:ext cx="4840010" cy="384366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2800"/>
              <a:buNone/>
            </a:pPr>
            <a:r>
              <a:rPr lang="en-US" sz="1900">
                <a:latin typeface="Cambria" panose="02040503050406030204" pitchFamily="18" charset="0"/>
                <a:ea typeface="Cambria" panose="02040503050406030204" pitchFamily="18" charset="0"/>
              </a:rPr>
              <a:t>Based on the nature of overall caregiving process family members may experience</a:t>
            </a:r>
          </a:p>
          <a:p>
            <a:pPr marL="747713" lvl="0" indent="-344488" rtl="0">
              <a:spcBef>
                <a:spcPts val="1000"/>
              </a:spcBef>
              <a:spcAft>
                <a:spcPts val="0"/>
              </a:spcAft>
              <a:buClr>
                <a:schemeClr val="dk1"/>
              </a:buClr>
              <a:buSzPts val="2800"/>
              <a:buChar char="•"/>
            </a:pPr>
            <a:r>
              <a:rPr lang="en-US" sz="1900">
                <a:latin typeface="Cambria" panose="02040503050406030204" pitchFamily="18" charset="0"/>
                <a:ea typeface="Cambria" panose="02040503050406030204" pitchFamily="18" charset="0"/>
              </a:rPr>
              <a:t>Grief and Bereavement</a:t>
            </a:r>
          </a:p>
          <a:p>
            <a:pPr marL="747713" lvl="0" indent="-344488" rtl="0">
              <a:spcBef>
                <a:spcPts val="1000"/>
              </a:spcBef>
              <a:spcAft>
                <a:spcPts val="0"/>
              </a:spcAft>
              <a:buClr>
                <a:schemeClr val="dk1"/>
              </a:buClr>
              <a:buSzPts val="2800"/>
              <a:buChar char="•"/>
            </a:pPr>
            <a:r>
              <a:rPr lang="en-US" sz="1900">
                <a:latin typeface="Cambria" panose="02040503050406030204" pitchFamily="18" charset="0"/>
                <a:ea typeface="Cambria" panose="02040503050406030204" pitchFamily="18" charset="0"/>
                <a:cs typeface="Calibri"/>
                <a:sym typeface="Calibri"/>
              </a:rPr>
              <a:t>Relief</a:t>
            </a:r>
            <a:endParaRPr lang="en-US" sz="1900">
              <a:latin typeface="Cambria" panose="02040503050406030204" pitchFamily="18" charset="0"/>
              <a:ea typeface="Cambria" panose="02040503050406030204" pitchFamily="18" charset="0"/>
            </a:endParaRPr>
          </a:p>
          <a:p>
            <a:pPr marL="747713" lvl="0" indent="-344488" rtl="0">
              <a:spcBef>
                <a:spcPts val="1000"/>
              </a:spcBef>
              <a:spcAft>
                <a:spcPts val="0"/>
              </a:spcAft>
              <a:buClr>
                <a:schemeClr val="dk1"/>
              </a:buClr>
              <a:buSzPts val="2800"/>
              <a:buChar char="•"/>
            </a:pPr>
            <a:r>
              <a:rPr lang="en-US" sz="1900">
                <a:latin typeface="Cambria" panose="02040503050406030204" pitchFamily="18" charset="0"/>
                <a:ea typeface="Cambria" panose="02040503050406030204" pitchFamily="18" charset="0"/>
                <a:cs typeface="Calibri"/>
                <a:sym typeface="Calibri"/>
              </a:rPr>
              <a:t>Satisfaction Vs </a:t>
            </a:r>
            <a:r>
              <a:rPr lang="en-US" sz="1900">
                <a:latin typeface="Cambria" panose="02040503050406030204" pitchFamily="18" charset="0"/>
                <a:ea typeface="Cambria" panose="02040503050406030204" pitchFamily="18" charset="0"/>
              </a:rPr>
              <a:t>Guilt</a:t>
            </a:r>
          </a:p>
          <a:p>
            <a:pPr marL="747713" lvl="0" indent="-344488" rtl="0">
              <a:spcBef>
                <a:spcPts val="1000"/>
              </a:spcBef>
              <a:spcAft>
                <a:spcPts val="0"/>
              </a:spcAft>
              <a:buClr>
                <a:schemeClr val="dk1"/>
              </a:buClr>
              <a:buSzPts val="2800"/>
              <a:buChar char="•"/>
            </a:pPr>
            <a:r>
              <a:rPr lang="en-US" sz="1900">
                <a:latin typeface="Cambria" panose="02040503050406030204" pitchFamily="18" charset="0"/>
                <a:ea typeface="Cambria" panose="02040503050406030204" pitchFamily="18" charset="0"/>
                <a:cs typeface="Calibri"/>
                <a:sym typeface="Calibri"/>
              </a:rPr>
              <a:t>Frustration</a:t>
            </a:r>
            <a:endParaRPr lang="en-US" sz="1900">
              <a:latin typeface="Cambria" panose="02040503050406030204" pitchFamily="18" charset="0"/>
              <a:ea typeface="Cambria" panose="02040503050406030204" pitchFamily="18" charset="0"/>
            </a:endParaRPr>
          </a:p>
          <a:p>
            <a:pPr marL="747713" lvl="0" indent="-344488" rtl="0">
              <a:spcBef>
                <a:spcPts val="1000"/>
              </a:spcBef>
              <a:spcAft>
                <a:spcPts val="0"/>
              </a:spcAft>
              <a:buClr>
                <a:schemeClr val="dk1"/>
              </a:buClr>
              <a:buSzPts val="2800"/>
              <a:buChar char="•"/>
            </a:pPr>
            <a:r>
              <a:rPr lang="en-US" sz="1900">
                <a:latin typeface="Cambria" panose="02040503050406030204" pitchFamily="18" charset="0"/>
                <a:ea typeface="Cambria" panose="02040503050406030204" pitchFamily="18" charset="0"/>
                <a:cs typeface="Calibri"/>
                <a:sym typeface="Calibri"/>
              </a:rPr>
              <a:t>Regrets</a:t>
            </a:r>
          </a:p>
          <a:p>
            <a:pPr marL="747713" lvl="0" indent="-344488" rtl="0">
              <a:spcBef>
                <a:spcPts val="1000"/>
              </a:spcBef>
              <a:spcAft>
                <a:spcPts val="0"/>
              </a:spcAft>
              <a:buClr>
                <a:schemeClr val="dk1"/>
              </a:buClr>
              <a:buSzPts val="2800"/>
              <a:buChar char="•"/>
            </a:pPr>
            <a:r>
              <a:rPr lang="en-US" sz="1900">
                <a:latin typeface="Cambria" panose="02040503050406030204" pitchFamily="18" charset="0"/>
                <a:ea typeface="Cambria" panose="02040503050406030204" pitchFamily="18" charset="0"/>
                <a:cs typeface="Calibri"/>
                <a:sym typeface="Calibri"/>
              </a:rPr>
              <a:t>Self-Blame</a:t>
            </a:r>
          </a:p>
          <a:p>
            <a:pPr marL="747713" lvl="0" indent="-344488" rtl="0">
              <a:spcBef>
                <a:spcPts val="1000"/>
              </a:spcBef>
              <a:spcAft>
                <a:spcPts val="0"/>
              </a:spcAft>
              <a:buClr>
                <a:schemeClr val="dk1"/>
              </a:buClr>
              <a:buSzPts val="2800"/>
              <a:buChar char="•"/>
            </a:pPr>
            <a:r>
              <a:rPr lang="en-US" sz="1900">
                <a:latin typeface="Cambria" panose="02040503050406030204" pitchFamily="18" charset="0"/>
                <a:ea typeface="Cambria" panose="02040503050406030204" pitchFamily="18" charset="0"/>
                <a:cs typeface="Calibri"/>
                <a:sym typeface="Calibri"/>
              </a:rPr>
              <a:t>Acceptance </a:t>
            </a:r>
          </a:p>
          <a:p>
            <a:pPr marL="747713" lvl="0" indent="-344488" rtl="0">
              <a:spcBef>
                <a:spcPts val="1000"/>
              </a:spcBef>
              <a:spcAft>
                <a:spcPts val="0"/>
              </a:spcAft>
              <a:buClr>
                <a:schemeClr val="dk1"/>
              </a:buClr>
              <a:buSzPts val="2800"/>
              <a:buChar char="•"/>
            </a:pPr>
            <a:r>
              <a:rPr lang="en-US" sz="1900">
                <a:latin typeface="Cambria" panose="02040503050406030204" pitchFamily="18" charset="0"/>
                <a:ea typeface="Cambria" panose="02040503050406030204" pitchFamily="18" charset="0"/>
                <a:cs typeface="Calibri"/>
                <a:sym typeface="Calibri"/>
              </a:rPr>
              <a:t>Depression</a:t>
            </a:r>
            <a:endParaRPr lang="en-US" sz="1900">
              <a:latin typeface="Cambria" panose="02040503050406030204" pitchFamily="18" charset="0"/>
              <a:ea typeface="Cambria" panose="02040503050406030204" pitchFamily="18" charset="0"/>
            </a:endParaRPr>
          </a:p>
        </p:txBody>
      </p:sp>
      <p:pic>
        <p:nvPicPr>
          <p:cNvPr id="2" name="Picture 3" descr="Logo, company name&#10;&#10;Description automatically generated">
            <a:extLst>
              <a:ext uri="{FF2B5EF4-FFF2-40B4-BE49-F238E27FC236}">
                <a16:creationId xmlns:a16="http://schemas.microsoft.com/office/drawing/2014/main" id="{F9D70177-E7AA-7996-A1B2-8F6104A464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6661"/>
    </mc:Choice>
    <mc:Fallback xmlns="">
      <p:transition spd="slow" advTm="9666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descr="Slika, ki vsebuje besede človeški obraz, portret, črno in belo, guba&#10;&#10;Opis je samodejno ustvarjen">
            <a:extLst>
              <a:ext uri="{FF2B5EF4-FFF2-40B4-BE49-F238E27FC236}">
                <a16:creationId xmlns:a16="http://schemas.microsoft.com/office/drawing/2014/main" id="{798FA3B9-B0F3-44DF-0AB8-7901351BE2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631" r="1" b="25632"/>
          <a:stretch/>
        </p:blipFill>
        <p:spPr>
          <a:xfrm>
            <a:off x="2522356" y="10"/>
            <a:ext cx="9669642" cy="6857990"/>
          </a:xfrm>
          <a:prstGeom prst="rect">
            <a:avLst/>
          </a:prstGeom>
        </p:spPr>
      </p:pic>
      <p:sp>
        <p:nvSpPr>
          <p:cNvPr id="143" name="Rectangle 14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Google Shape;135;p21"/>
          <p:cNvSpPr txBox="1">
            <a:spLocks noGrp="1"/>
          </p:cNvSpPr>
          <p:nvPr>
            <p:ph type="title"/>
          </p:nvPr>
        </p:nvSpPr>
        <p:spPr>
          <a:xfrm>
            <a:off x="838200" y="365125"/>
            <a:ext cx="3822189" cy="1899912"/>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sz="4000" dirty="0">
                <a:latin typeface="Cambria" panose="02040503050406030204" pitchFamily="18" charset="0"/>
                <a:ea typeface="Cambria" panose="02040503050406030204" pitchFamily="18" charset="0"/>
                <a:cs typeface="Calibri"/>
                <a:sym typeface="Calibri"/>
              </a:rPr>
              <a:t>It’s a Journey Through…</a:t>
            </a:r>
            <a:r>
              <a:rPr lang="sl-SI" sz="4000" dirty="0">
                <a:latin typeface="Cambria" panose="02040503050406030204" pitchFamily="18" charset="0"/>
                <a:ea typeface="Cambria" panose="02040503050406030204" pitchFamily="18" charset="0"/>
                <a:cs typeface="Calibri"/>
                <a:sym typeface="Calibri"/>
              </a:rPr>
              <a:t>  </a:t>
            </a:r>
            <a:r>
              <a:rPr lang="sl-SI" sz="4000" dirty="0" err="1">
                <a:solidFill>
                  <a:schemeClr val="accent4">
                    <a:lumMod val="75000"/>
                  </a:schemeClr>
                </a:solidFill>
                <a:latin typeface="Cambria" panose="02040503050406030204" pitchFamily="18" charset="0"/>
                <a:ea typeface="Cambria" panose="02040503050406030204" pitchFamily="18" charset="0"/>
                <a:cs typeface="Calibri"/>
                <a:sym typeface="Calibri"/>
              </a:rPr>
              <a:t>challenges</a:t>
            </a:r>
            <a:endParaRPr lang="en-US" sz="4000" dirty="0">
              <a:solidFill>
                <a:schemeClr val="accent4">
                  <a:lumMod val="75000"/>
                </a:schemeClr>
              </a:solidFill>
              <a:latin typeface="Cambria" panose="02040503050406030204" pitchFamily="18" charset="0"/>
              <a:ea typeface="Cambria" panose="02040503050406030204" pitchFamily="18" charset="0"/>
            </a:endParaRPr>
          </a:p>
        </p:txBody>
      </p:sp>
      <p:sp>
        <p:nvSpPr>
          <p:cNvPr id="136" name="Google Shape;136;p21"/>
          <p:cNvSpPr txBox="1">
            <a:spLocks noGrp="1"/>
          </p:cNvSpPr>
          <p:nvPr>
            <p:ph type="body" idx="1"/>
          </p:nvPr>
        </p:nvSpPr>
        <p:spPr>
          <a:xfrm>
            <a:off x="838200" y="2434201"/>
            <a:ext cx="3822189" cy="3742762"/>
          </a:xfrm>
          <a:prstGeom prst="rect">
            <a:avLst/>
          </a:prstGeom>
        </p:spPr>
        <p:txBody>
          <a:bodyPr spcFirstLastPara="1" lIns="91425" tIns="45700" rIns="91425" bIns="45700" anchorCtr="0">
            <a:normAutofit/>
          </a:bodyPr>
          <a:lstStyle/>
          <a:p>
            <a:pPr>
              <a:spcBef>
                <a:spcPts val="0"/>
              </a:spcBef>
              <a:buClr>
                <a:schemeClr val="dk1"/>
              </a:buClr>
              <a:buSzPts val="2400"/>
            </a:pPr>
            <a:r>
              <a:rPr lang="en-US" sz="1700" b="1" dirty="0">
                <a:latin typeface="Cambria" panose="02040503050406030204" pitchFamily="18" charset="0"/>
                <a:ea typeface="Cambria" panose="02040503050406030204" pitchFamily="18" charset="0"/>
                <a:cs typeface="Calibri"/>
                <a:sym typeface="Calibri"/>
              </a:rPr>
              <a:t>Beliefs, Thoughts, Assumptions, values and </a:t>
            </a:r>
            <a:r>
              <a:rPr lang="en-US" sz="1700" b="1" dirty="0" err="1">
                <a:latin typeface="Cambria" panose="02040503050406030204" pitchFamily="18" charset="0"/>
                <a:ea typeface="Cambria" panose="02040503050406030204" pitchFamily="18" charset="0"/>
                <a:cs typeface="Calibri"/>
                <a:sym typeface="Calibri"/>
              </a:rPr>
              <a:t>behaviour</a:t>
            </a:r>
            <a:endParaRPr lang="en-US" sz="1700" b="1" dirty="0">
              <a:latin typeface="Cambria" panose="02040503050406030204" pitchFamily="18" charset="0"/>
              <a:ea typeface="Cambria" panose="02040503050406030204" pitchFamily="18" charset="0"/>
            </a:endParaRPr>
          </a:p>
          <a:p>
            <a:pPr>
              <a:spcBef>
                <a:spcPts val="0"/>
              </a:spcBef>
              <a:buClr>
                <a:schemeClr val="dk1"/>
              </a:buClr>
              <a:buSzPts val="2400"/>
            </a:pPr>
            <a:r>
              <a:rPr lang="en-US" sz="1700" b="1" dirty="0">
                <a:latin typeface="Cambria" panose="02040503050406030204" pitchFamily="18" charset="0"/>
                <a:ea typeface="Cambria" panose="02040503050406030204" pitchFamily="18" charset="0"/>
                <a:cs typeface="Calibri"/>
                <a:sym typeface="Calibri"/>
              </a:rPr>
              <a:t>Unknown to Known</a:t>
            </a:r>
            <a:endParaRPr lang="en-US" sz="1700" b="1" dirty="0">
              <a:latin typeface="Cambria" panose="02040503050406030204" pitchFamily="18" charset="0"/>
              <a:ea typeface="Cambria" panose="02040503050406030204" pitchFamily="18" charset="0"/>
            </a:endParaRPr>
          </a:p>
          <a:p>
            <a:pPr>
              <a:spcBef>
                <a:spcPts val="0"/>
              </a:spcBef>
              <a:buClr>
                <a:schemeClr val="dk1"/>
              </a:buClr>
              <a:buSzPts val="2400"/>
            </a:pPr>
            <a:r>
              <a:rPr lang="en-US" sz="1700" b="1" dirty="0">
                <a:latin typeface="Cambria" panose="02040503050406030204" pitchFamily="18" charset="0"/>
                <a:ea typeface="Cambria" panose="02040503050406030204" pitchFamily="18" charset="0"/>
                <a:cs typeface="Calibri"/>
                <a:sym typeface="Calibri"/>
              </a:rPr>
              <a:t>Trust </a:t>
            </a:r>
            <a:r>
              <a:rPr lang="sl-SI" sz="1700" b="1" dirty="0">
                <a:latin typeface="Cambria" panose="02040503050406030204" pitchFamily="18" charset="0"/>
                <a:ea typeface="Cambria" panose="02040503050406030204" pitchFamily="18" charset="0"/>
                <a:cs typeface="Calibri"/>
                <a:sym typeface="Calibri"/>
              </a:rPr>
              <a:t>v</a:t>
            </a:r>
            <a:r>
              <a:rPr lang="en-US" sz="1700" b="1" dirty="0">
                <a:latin typeface="Cambria" panose="02040503050406030204" pitchFamily="18" charset="0"/>
                <a:ea typeface="Cambria" panose="02040503050406030204" pitchFamily="18" charset="0"/>
                <a:cs typeface="Calibri"/>
                <a:sym typeface="Calibri"/>
              </a:rPr>
              <a:t>s Experience</a:t>
            </a:r>
            <a:endParaRPr lang="en-US" sz="1700" b="1" dirty="0">
              <a:latin typeface="Cambria" panose="02040503050406030204" pitchFamily="18" charset="0"/>
              <a:ea typeface="Cambria" panose="02040503050406030204" pitchFamily="18" charset="0"/>
            </a:endParaRPr>
          </a:p>
          <a:p>
            <a:pPr>
              <a:spcBef>
                <a:spcPts val="0"/>
              </a:spcBef>
              <a:buClr>
                <a:schemeClr val="dk1"/>
              </a:buClr>
              <a:buSzPts val="2400"/>
            </a:pPr>
            <a:r>
              <a:rPr lang="en-US" sz="1700" b="1" dirty="0">
                <a:latin typeface="Cambria" panose="02040503050406030204" pitchFamily="18" charset="0"/>
                <a:ea typeface="Cambria" panose="02040503050406030204" pitchFamily="18" charset="0"/>
                <a:cs typeface="Calibri"/>
                <a:sym typeface="Calibri"/>
              </a:rPr>
              <a:t>Changing the meaning of life/ caregiving</a:t>
            </a:r>
            <a:endParaRPr lang="en-US" sz="1700" b="1" dirty="0">
              <a:latin typeface="Cambria" panose="02040503050406030204" pitchFamily="18" charset="0"/>
              <a:ea typeface="Cambria" panose="02040503050406030204" pitchFamily="18" charset="0"/>
            </a:endParaRPr>
          </a:p>
          <a:p>
            <a:pPr>
              <a:spcBef>
                <a:spcPts val="0"/>
              </a:spcBef>
              <a:buClr>
                <a:schemeClr val="dk1"/>
              </a:buClr>
              <a:buSzPts val="2400"/>
            </a:pPr>
            <a:r>
              <a:rPr lang="en-US" sz="1700" b="1" dirty="0">
                <a:latin typeface="Cambria" panose="02040503050406030204" pitchFamily="18" charset="0"/>
                <a:ea typeface="Cambria" panose="02040503050406030204" pitchFamily="18" charset="0"/>
                <a:cs typeface="Calibri"/>
                <a:sym typeface="Calibri"/>
              </a:rPr>
              <a:t>Independence/ Autonomy  </a:t>
            </a:r>
            <a:r>
              <a:rPr lang="sl-SI" sz="1700" b="1" dirty="0">
                <a:latin typeface="Cambria" panose="02040503050406030204" pitchFamily="18" charset="0"/>
                <a:ea typeface="Cambria" panose="02040503050406030204" pitchFamily="18" charset="0"/>
                <a:cs typeface="Calibri"/>
                <a:sym typeface="Calibri"/>
              </a:rPr>
              <a:t>v</a:t>
            </a:r>
            <a:r>
              <a:rPr lang="en-US" sz="1700" b="1" dirty="0">
                <a:latin typeface="Cambria" panose="02040503050406030204" pitchFamily="18" charset="0"/>
                <a:ea typeface="Cambria" panose="02040503050406030204" pitchFamily="18" charset="0"/>
                <a:cs typeface="Calibri"/>
                <a:sym typeface="Calibri"/>
              </a:rPr>
              <a:t>s. Dependency/ Safety</a:t>
            </a:r>
            <a:endParaRPr lang="en-US" sz="1700" b="1" dirty="0">
              <a:latin typeface="Cambria" panose="02040503050406030204" pitchFamily="18" charset="0"/>
              <a:ea typeface="Cambria" panose="02040503050406030204" pitchFamily="18" charset="0"/>
            </a:endParaRPr>
          </a:p>
          <a:p>
            <a:pPr>
              <a:spcBef>
                <a:spcPts val="0"/>
              </a:spcBef>
              <a:buClr>
                <a:schemeClr val="dk1"/>
              </a:buClr>
              <a:buSzPts val="2400"/>
            </a:pPr>
            <a:r>
              <a:rPr lang="en-US" sz="1700" b="1" dirty="0">
                <a:latin typeface="Cambria" panose="02040503050406030204" pitchFamily="18" charset="0"/>
                <a:ea typeface="Cambria" panose="02040503050406030204" pitchFamily="18" charset="0"/>
                <a:cs typeface="Calibri"/>
                <a:sym typeface="Calibri"/>
              </a:rPr>
              <a:t>Change of relationship status – power/ emotions/ interpersonal/ social/ etc.</a:t>
            </a:r>
          </a:p>
          <a:p>
            <a:pPr marL="0" marR="0" lvl="0" indent="0" rtl="0">
              <a:spcBef>
                <a:spcPts val="0"/>
              </a:spcBef>
              <a:spcAft>
                <a:spcPts val="0"/>
              </a:spcAft>
              <a:buClr>
                <a:schemeClr val="dk1"/>
              </a:buClr>
              <a:buSzPts val="2400"/>
              <a:buNone/>
            </a:pPr>
            <a:endParaRPr lang="en-US" sz="1700" b="1" dirty="0">
              <a:latin typeface="Cambria" panose="02040503050406030204" pitchFamily="18" charset="0"/>
              <a:ea typeface="Cambria" panose="02040503050406030204" pitchFamily="18" charset="0"/>
            </a:endParaRPr>
          </a:p>
          <a:p>
            <a:pPr>
              <a:spcBef>
                <a:spcPts val="0"/>
              </a:spcBef>
              <a:buClr>
                <a:schemeClr val="dk1"/>
              </a:buClr>
              <a:buSzPts val="2400"/>
            </a:pPr>
            <a:r>
              <a:rPr lang="en-US" sz="1700" b="1" dirty="0">
                <a:latin typeface="Cambria" panose="02040503050406030204" pitchFamily="18" charset="0"/>
                <a:ea typeface="Cambria" panose="02040503050406030204" pitchFamily="18" charset="0"/>
                <a:cs typeface="Calibri"/>
                <a:sym typeface="Calibri"/>
              </a:rPr>
              <a:t>Support </a:t>
            </a:r>
            <a:r>
              <a:rPr lang="sl-SI" sz="1700" b="1" dirty="0" err="1">
                <a:latin typeface="Cambria" panose="02040503050406030204" pitchFamily="18" charset="0"/>
                <a:ea typeface="Cambria" panose="02040503050406030204" pitchFamily="18" charset="0"/>
                <a:cs typeface="Calibri"/>
                <a:sym typeface="Calibri"/>
              </a:rPr>
              <a:t>vs</a:t>
            </a:r>
            <a:r>
              <a:rPr lang="sl-SI" sz="1700" b="1" dirty="0">
                <a:latin typeface="Cambria" panose="02040503050406030204" pitchFamily="18" charset="0"/>
                <a:ea typeface="Cambria" panose="02040503050406030204" pitchFamily="18" charset="0"/>
                <a:cs typeface="Calibri"/>
                <a:sym typeface="Calibri"/>
              </a:rPr>
              <a:t>.</a:t>
            </a:r>
            <a:r>
              <a:rPr lang="en-US" sz="1700" b="1" dirty="0">
                <a:latin typeface="Cambria" panose="02040503050406030204" pitchFamily="18" charset="0"/>
                <a:ea typeface="Cambria" panose="02040503050406030204" pitchFamily="18" charset="0"/>
                <a:cs typeface="Calibri"/>
                <a:sym typeface="Calibri"/>
              </a:rPr>
              <a:t> burden</a:t>
            </a:r>
            <a:endParaRPr lang="en-US" sz="1700" b="1" dirty="0">
              <a:latin typeface="Cambria" panose="02040503050406030204" pitchFamily="18" charset="0"/>
              <a:ea typeface="Cambria" panose="02040503050406030204" pitchFamily="18" charset="0"/>
            </a:endParaRPr>
          </a:p>
          <a:p>
            <a:pPr>
              <a:spcBef>
                <a:spcPts val="0"/>
              </a:spcBef>
              <a:buClr>
                <a:schemeClr val="dk1"/>
              </a:buClr>
              <a:buSzPts val="2400"/>
            </a:pPr>
            <a:r>
              <a:rPr lang="en-US" sz="1700" b="1" dirty="0">
                <a:latin typeface="Cambria" panose="02040503050406030204" pitchFamily="18" charset="0"/>
                <a:ea typeface="Cambria" panose="02040503050406030204" pitchFamily="18" charset="0"/>
                <a:cs typeface="Calibri"/>
                <a:sym typeface="Calibri"/>
              </a:rPr>
              <a:t>Togetherness </a:t>
            </a:r>
            <a:r>
              <a:rPr lang="sl-SI" sz="1700" b="1" dirty="0" err="1">
                <a:latin typeface="Cambria" panose="02040503050406030204" pitchFamily="18" charset="0"/>
                <a:ea typeface="Cambria" panose="02040503050406030204" pitchFamily="18" charset="0"/>
                <a:cs typeface="Calibri"/>
                <a:sym typeface="Calibri"/>
              </a:rPr>
              <a:t>vs</a:t>
            </a:r>
            <a:r>
              <a:rPr lang="sl-SI" sz="1700" b="1" dirty="0">
                <a:latin typeface="Cambria" panose="02040503050406030204" pitchFamily="18" charset="0"/>
                <a:ea typeface="Cambria" panose="02040503050406030204" pitchFamily="18" charset="0"/>
                <a:cs typeface="Calibri"/>
                <a:sym typeface="Calibri"/>
              </a:rPr>
              <a:t>.</a:t>
            </a:r>
            <a:r>
              <a:rPr lang="en-US" sz="1700" b="1" dirty="0">
                <a:latin typeface="Cambria" panose="02040503050406030204" pitchFamily="18" charset="0"/>
                <a:ea typeface="Cambria" panose="02040503050406030204" pitchFamily="18" charset="0"/>
                <a:cs typeface="Calibri"/>
                <a:sym typeface="Calibri"/>
              </a:rPr>
              <a:t> isolation</a:t>
            </a:r>
            <a:endParaRPr lang="en-US" sz="1700" b="1" dirty="0">
              <a:latin typeface="Cambria" panose="02040503050406030204" pitchFamily="18" charset="0"/>
              <a:ea typeface="Cambria" panose="02040503050406030204" pitchFamily="18" charset="0"/>
            </a:endParaRPr>
          </a:p>
          <a:p>
            <a:pPr>
              <a:spcBef>
                <a:spcPts val="0"/>
              </a:spcBef>
              <a:buClr>
                <a:schemeClr val="dk1"/>
              </a:buClr>
              <a:buSzPts val="2400"/>
            </a:pPr>
            <a:r>
              <a:rPr lang="en-US" sz="1700" b="1" dirty="0">
                <a:latin typeface="Cambria" panose="02040503050406030204" pitchFamily="18" charset="0"/>
                <a:ea typeface="Cambria" panose="02040503050406030204" pitchFamily="18" charset="0"/>
                <a:cs typeface="Calibri"/>
                <a:sym typeface="Calibri"/>
              </a:rPr>
              <a:t>Love </a:t>
            </a:r>
            <a:r>
              <a:rPr lang="sl-SI" sz="1700" b="1" dirty="0" err="1">
                <a:latin typeface="Cambria" panose="02040503050406030204" pitchFamily="18" charset="0"/>
                <a:ea typeface="Cambria" panose="02040503050406030204" pitchFamily="18" charset="0"/>
                <a:cs typeface="Calibri"/>
                <a:sym typeface="Calibri"/>
              </a:rPr>
              <a:t>vs</a:t>
            </a:r>
            <a:r>
              <a:rPr lang="en-US" sz="1700" b="1" dirty="0">
                <a:latin typeface="Cambria" panose="02040503050406030204" pitchFamily="18" charset="0"/>
                <a:ea typeface="Cambria" panose="02040503050406030204" pitchFamily="18" charset="0"/>
                <a:cs typeface="Calibri"/>
                <a:sym typeface="Calibri"/>
              </a:rPr>
              <a:t>. </a:t>
            </a:r>
            <a:r>
              <a:rPr lang="sl-SI" sz="1700" b="1" dirty="0">
                <a:latin typeface="Cambria" panose="02040503050406030204" pitchFamily="18" charset="0"/>
                <a:ea typeface="Cambria" panose="02040503050406030204" pitchFamily="18" charset="0"/>
                <a:cs typeface="Calibri"/>
                <a:sym typeface="Calibri"/>
              </a:rPr>
              <a:t>b</a:t>
            </a:r>
            <a:r>
              <a:rPr lang="en-US" sz="1700" b="1" dirty="0" err="1">
                <a:latin typeface="Cambria" panose="02040503050406030204" pitchFamily="18" charset="0"/>
                <a:ea typeface="Cambria" panose="02040503050406030204" pitchFamily="18" charset="0"/>
                <a:cs typeface="Calibri"/>
                <a:sym typeface="Calibri"/>
              </a:rPr>
              <a:t>urde</a:t>
            </a:r>
            <a:r>
              <a:rPr lang="sl-SI" sz="1700" b="1" dirty="0">
                <a:latin typeface="Cambria" panose="02040503050406030204" pitchFamily="18" charset="0"/>
                <a:ea typeface="Cambria" panose="02040503050406030204" pitchFamily="18" charset="0"/>
                <a:cs typeface="Calibri"/>
                <a:sym typeface="Calibri"/>
              </a:rPr>
              <a:t>n/</a:t>
            </a:r>
            <a:r>
              <a:rPr lang="en-US" sz="1700" b="1" dirty="0">
                <a:latin typeface="Cambria" panose="02040503050406030204" pitchFamily="18" charset="0"/>
                <a:ea typeface="Cambria" panose="02040503050406030204" pitchFamily="18" charset="0"/>
                <a:cs typeface="Calibri"/>
                <a:sym typeface="Calibri"/>
              </a:rPr>
              <a:t>duty</a:t>
            </a:r>
            <a:endParaRPr lang="en-US" sz="1700" b="1" dirty="0">
              <a:latin typeface="Cambria" panose="02040503050406030204" pitchFamily="18" charset="0"/>
              <a:ea typeface="Cambria" panose="02040503050406030204" pitchFamily="18" charset="0"/>
            </a:endParaRPr>
          </a:p>
          <a:p>
            <a:pPr marL="228600" lvl="0" indent="-50800" rtl="0">
              <a:spcBef>
                <a:spcPts val="2000"/>
              </a:spcBef>
              <a:spcAft>
                <a:spcPts val="0"/>
              </a:spcAft>
              <a:buClr>
                <a:schemeClr val="dk1"/>
              </a:buClr>
              <a:buSzPts val="2800"/>
              <a:buNone/>
            </a:pPr>
            <a:endParaRPr lang="en-US" sz="1700" b="1" dirty="0">
              <a:latin typeface="Cambria" panose="02040503050406030204" pitchFamily="18" charset="0"/>
              <a:ea typeface="Cambria" panose="02040503050406030204" pitchFamily="18" charset="0"/>
            </a:endParaRPr>
          </a:p>
        </p:txBody>
      </p:sp>
      <p:pic>
        <p:nvPicPr>
          <p:cNvPr id="2" name="Picture 3" descr="Logo, company name&#10;&#10;Description automatically generated">
            <a:extLst>
              <a:ext uri="{FF2B5EF4-FFF2-40B4-BE49-F238E27FC236}">
                <a16:creationId xmlns:a16="http://schemas.microsoft.com/office/drawing/2014/main" id="{1460331B-3185-EE15-5EF9-2A3C7CDC3A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8873"/>
    </mc:Choice>
    <mc:Fallback xmlns="">
      <p:transition spd="slow" advTm="19887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419CB2-7EE9-8D0A-D4FE-5D96AE8D56AA}"/>
              </a:ext>
            </a:extLst>
          </p:cNvPr>
          <p:cNvSpPr>
            <a:spLocks noGrp="1"/>
          </p:cNvSpPr>
          <p:nvPr>
            <p:ph type="title"/>
          </p:nvPr>
        </p:nvSpPr>
        <p:spPr/>
        <p:txBody>
          <a:bodyPr/>
          <a:lstStyle/>
          <a:p>
            <a:endParaRPr lang="sl-SI" dirty="0"/>
          </a:p>
        </p:txBody>
      </p:sp>
      <p:sp>
        <p:nvSpPr>
          <p:cNvPr id="3" name="Označba mesta vsebine 2">
            <a:extLst>
              <a:ext uri="{FF2B5EF4-FFF2-40B4-BE49-F238E27FC236}">
                <a16:creationId xmlns:a16="http://schemas.microsoft.com/office/drawing/2014/main" id="{477B0424-2502-1F05-84BE-08EDE0826FD7}"/>
              </a:ext>
            </a:extLst>
          </p:cNvPr>
          <p:cNvSpPr>
            <a:spLocks noGrp="1"/>
          </p:cNvSpPr>
          <p:nvPr>
            <p:ph idx="1"/>
          </p:nvPr>
        </p:nvSpPr>
        <p:spPr>
          <a:solidFill>
            <a:schemeClr val="accent3">
              <a:lumMod val="20000"/>
              <a:lumOff val="80000"/>
            </a:schemeClr>
          </a:solidFill>
        </p:spPr>
        <p:txBody>
          <a:bodyPr>
            <a:normAutofit fontScale="47500" lnSpcReduction="20000"/>
          </a:bodyPr>
          <a:lstStyle/>
          <a:p>
            <a:pPr marL="0" indent="0">
              <a:buNone/>
            </a:pPr>
            <a:r>
              <a:rPr lang="sl-SI" sz="3800" b="1" dirty="0" err="1">
                <a:latin typeface="Cambria" panose="02040503050406030204" pitchFamily="18" charset="0"/>
                <a:ea typeface="Cambria" panose="02040503050406030204" pitchFamily="18" charset="0"/>
              </a:rPr>
              <a:t>Questions</a:t>
            </a:r>
            <a:r>
              <a:rPr lang="sl-SI" sz="3800" b="1" dirty="0">
                <a:latin typeface="Cambria" panose="02040503050406030204" pitchFamily="18" charset="0"/>
                <a:ea typeface="Cambria" panose="02040503050406030204" pitchFamily="18" charset="0"/>
              </a:rPr>
              <a:t> to </a:t>
            </a:r>
            <a:r>
              <a:rPr lang="sl-SI" sz="3800" b="1" dirty="0" err="1">
                <a:latin typeface="Cambria" panose="02040503050406030204" pitchFamily="18" charset="0"/>
                <a:ea typeface="Cambria" panose="02040503050406030204" pitchFamily="18" charset="0"/>
              </a:rPr>
              <a:t>answer</a:t>
            </a:r>
            <a:r>
              <a:rPr lang="sl-SI" sz="3800" b="1" dirty="0">
                <a:latin typeface="Cambria" panose="02040503050406030204" pitchFamily="18" charset="0"/>
                <a:ea typeface="Cambria" panose="02040503050406030204" pitchFamily="18" charset="0"/>
              </a:rPr>
              <a:t>:</a:t>
            </a:r>
          </a:p>
          <a:p>
            <a:endParaRPr lang="sl-SI" b="1" dirty="0">
              <a:latin typeface="Cambria" panose="02040503050406030204" pitchFamily="18" charset="0"/>
              <a:ea typeface="Cambria" panose="02040503050406030204" pitchFamily="18" charset="0"/>
            </a:endParaRPr>
          </a:p>
          <a:p>
            <a:r>
              <a:rPr lang="sl-SI" sz="3800" b="1" dirty="0" err="1">
                <a:latin typeface="Cambria" panose="02040503050406030204" pitchFamily="18" charset="0"/>
                <a:ea typeface="Cambria" panose="02040503050406030204" pitchFamily="18" charset="0"/>
              </a:rPr>
              <a:t>Why</a:t>
            </a:r>
            <a:r>
              <a:rPr lang="sl-SI" sz="3800" b="1" dirty="0">
                <a:latin typeface="Cambria" panose="02040503050406030204" pitchFamily="18" charset="0"/>
                <a:ea typeface="Cambria" panose="02040503050406030204" pitchFamily="18" charset="0"/>
              </a:rPr>
              <a:t> </a:t>
            </a:r>
            <a:r>
              <a:rPr lang="sl-SI" sz="3800" b="1" dirty="0" err="1">
                <a:latin typeface="Cambria" panose="02040503050406030204" pitchFamily="18" charset="0"/>
                <a:ea typeface="Cambria" panose="02040503050406030204" pitchFamily="18" charset="0"/>
              </a:rPr>
              <a:t>and</a:t>
            </a:r>
            <a:r>
              <a:rPr lang="sl-SI" sz="3800" b="1" dirty="0">
                <a:latin typeface="Cambria" panose="02040503050406030204" pitchFamily="18" charset="0"/>
                <a:ea typeface="Cambria" panose="02040503050406030204" pitchFamily="18" charset="0"/>
              </a:rPr>
              <a:t> how to make a </a:t>
            </a:r>
            <a:r>
              <a:rPr lang="sl-SI" sz="3800" b="1" dirty="0" err="1">
                <a:latin typeface="Cambria" panose="02040503050406030204" pitchFamily="18" charset="0"/>
                <a:ea typeface="Cambria" panose="02040503050406030204" pitchFamily="18" charset="0"/>
              </a:rPr>
              <a:t>care</a:t>
            </a:r>
            <a:r>
              <a:rPr lang="sl-SI" sz="3800" b="1" dirty="0">
                <a:latin typeface="Cambria" panose="02040503050406030204" pitchFamily="18" charset="0"/>
                <a:ea typeface="Cambria" panose="02040503050406030204" pitchFamily="18" charset="0"/>
              </a:rPr>
              <a:t> plane </a:t>
            </a:r>
            <a:r>
              <a:rPr lang="sl-SI" sz="3800" b="1" dirty="0" err="1">
                <a:latin typeface="Cambria" panose="02040503050406030204" pitchFamily="18" charset="0"/>
                <a:ea typeface="Cambria" panose="02040503050406030204" pitchFamily="18" charset="0"/>
              </a:rPr>
              <a:t>for</a:t>
            </a:r>
            <a:r>
              <a:rPr lang="sl-SI" sz="3800" b="1" dirty="0">
                <a:latin typeface="Cambria" panose="02040503050406030204" pitchFamily="18" charset="0"/>
                <a:ea typeface="Cambria" panose="02040503050406030204" pitchFamily="18" charset="0"/>
              </a:rPr>
              <a:t> person </a:t>
            </a:r>
            <a:r>
              <a:rPr lang="sl-SI" sz="3800" b="1" dirty="0" err="1">
                <a:latin typeface="Cambria" panose="02040503050406030204" pitchFamily="18" charset="0"/>
                <a:ea typeface="Cambria" panose="02040503050406030204" pitchFamily="18" charset="0"/>
              </a:rPr>
              <a:t>with</a:t>
            </a:r>
            <a:r>
              <a:rPr lang="sl-SI" sz="3800" b="1" dirty="0">
                <a:latin typeface="Cambria" panose="02040503050406030204" pitchFamily="18" charset="0"/>
                <a:ea typeface="Cambria" panose="02040503050406030204" pitchFamily="18" charset="0"/>
              </a:rPr>
              <a:t> NDD?</a:t>
            </a:r>
          </a:p>
          <a:p>
            <a:r>
              <a:rPr lang="sl-SI" sz="3800" b="1" dirty="0">
                <a:latin typeface="Cambria" panose="02040503050406030204" pitchFamily="18" charset="0"/>
                <a:ea typeface="Cambria" panose="02040503050406030204" pitchFamily="18" charset="0"/>
              </a:rPr>
              <a:t>How to </a:t>
            </a:r>
            <a:r>
              <a:rPr lang="sl-SI" sz="3800" b="1" dirty="0" err="1">
                <a:latin typeface="Cambria" panose="02040503050406030204" pitchFamily="18" charset="0"/>
                <a:ea typeface="Cambria" panose="02040503050406030204" pitchFamily="18" charset="0"/>
              </a:rPr>
              <a:t>deal</a:t>
            </a:r>
            <a:r>
              <a:rPr lang="sl-SI" sz="3800" b="1" dirty="0">
                <a:latin typeface="Cambria" panose="02040503050406030204" pitchFamily="18" charset="0"/>
                <a:ea typeface="Cambria" panose="02040503050406030204" pitchFamily="18" charset="0"/>
              </a:rPr>
              <a:t> </a:t>
            </a:r>
            <a:r>
              <a:rPr lang="sl-SI" sz="3800" b="1" dirty="0" err="1">
                <a:latin typeface="Cambria" panose="02040503050406030204" pitchFamily="18" charset="0"/>
                <a:ea typeface="Cambria" panose="02040503050406030204" pitchFamily="18" charset="0"/>
              </a:rPr>
              <a:t>with</a:t>
            </a:r>
            <a:r>
              <a:rPr lang="sl-SI" sz="3800" b="1" dirty="0">
                <a:latin typeface="Cambria" panose="02040503050406030204" pitchFamily="18" charset="0"/>
                <a:ea typeface="Cambria" panose="02040503050406030204" pitchFamily="18" charset="0"/>
              </a:rPr>
              <a:t> </a:t>
            </a:r>
            <a:r>
              <a:rPr lang="sl-SI" sz="3800" b="1" dirty="0" err="1">
                <a:latin typeface="Cambria" panose="02040503050406030204" pitchFamily="18" charset="0"/>
                <a:ea typeface="Cambria" panose="02040503050406030204" pitchFamily="18" charset="0"/>
              </a:rPr>
              <a:t>the</a:t>
            </a:r>
            <a:r>
              <a:rPr lang="sl-SI" sz="3800" b="1" dirty="0">
                <a:latin typeface="Cambria" panose="02040503050406030204" pitchFamily="18" charset="0"/>
                <a:ea typeface="Cambria" panose="02040503050406030204" pitchFamily="18" charset="0"/>
              </a:rPr>
              <a:t> </a:t>
            </a:r>
            <a:r>
              <a:rPr lang="sl-SI" sz="3800" b="1" dirty="0" err="1">
                <a:latin typeface="Cambria" panose="02040503050406030204" pitchFamily="18" charset="0"/>
                <a:ea typeface="Cambria" panose="02040503050406030204" pitchFamily="18" charset="0"/>
              </a:rPr>
              <a:t>disesase</a:t>
            </a:r>
            <a:r>
              <a:rPr lang="sl-SI" sz="3800" b="1" dirty="0">
                <a:latin typeface="Cambria" panose="02040503050406030204" pitchFamily="18" charset="0"/>
                <a:ea typeface="Cambria" panose="02040503050406030204" pitchFamily="18" charset="0"/>
              </a:rPr>
              <a:t> – how </a:t>
            </a:r>
            <a:r>
              <a:rPr lang="sl-SI" sz="3800" b="1" dirty="0" err="1">
                <a:latin typeface="Cambria" panose="02040503050406030204" pitchFamily="18" charset="0"/>
                <a:ea typeface="Cambria" panose="02040503050406030204" pitchFamily="18" charset="0"/>
              </a:rPr>
              <a:t>would</a:t>
            </a:r>
            <a:r>
              <a:rPr lang="sl-SI" sz="3800" b="1" dirty="0">
                <a:latin typeface="Cambria" panose="02040503050406030204" pitchFamily="18" charset="0"/>
                <a:ea typeface="Cambria" panose="02040503050406030204" pitchFamily="18" charset="0"/>
              </a:rPr>
              <a:t> </a:t>
            </a:r>
            <a:r>
              <a:rPr lang="sl-SI" sz="3800" b="1" dirty="0" err="1">
                <a:latin typeface="Cambria" panose="02040503050406030204" pitchFamily="18" charset="0"/>
                <a:ea typeface="Cambria" panose="02040503050406030204" pitchFamily="18" charset="0"/>
              </a:rPr>
              <a:t>you</a:t>
            </a:r>
            <a:r>
              <a:rPr lang="sl-SI" sz="3800" b="1" dirty="0">
                <a:latin typeface="Cambria" panose="02040503050406030204" pitchFamily="18" charset="0"/>
                <a:ea typeface="Cambria" panose="02040503050406030204" pitchFamily="18" charset="0"/>
              </a:rPr>
              <a:t> </a:t>
            </a:r>
            <a:r>
              <a:rPr lang="sl-SI" sz="3800" b="1" dirty="0" err="1">
                <a:latin typeface="Cambria" panose="02040503050406030204" pitchFamily="18" charset="0"/>
                <a:ea typeface="Cambria" panose="02040503050406030204" pitchFamily="18" charset="0"/>
              </a:rPr>
              <a:t>describe</a:t>
            </a:r>
            <a:r>
              <a:rPr lang="sl-SI" sz="3800" b="1" dirty="0">
                <a:latin typeface="Cambria" panose="02040503050406030204" pitchFamily="18" charset="0"/>
                <a:ea typeface="Cambria" panose="02040503050406030204" pitchFamily="18" charset="0"/>
              </a:rPr>
              <a:t> </a:t>
            </a:r>
            <a:r>
              <a:rPr lang="sl-SI" sz="3800" b="1" dirty="0" err="1">
                <a:latin typeface="Cambria" panose="02040503050406030204" pitchFamily="18" charset="0"/>
                <a:ea typeface="Cambria" panose="02040503050406030204" pitchFamily="18" charset="0"/>
              </a:rPr>
              <a:t>help</a:t>
            </a:r>
            <a:r>
              <a:rPr lang="sl-SI" sz="3800" b="1" dirty="0">
                <a:latin typeface="Cambria" panose="02040503050406030204" pitchFamily="18" charset="0"/>
                <a:ea typeface="Cambria" panose="02040503050406030204" pitchFamily="18" charset="0"/>
              </a:rPr>
              <a:t> </a:t>
            </a:r>
            <a:r>
              <a:rPr lang="sl-SI" sz="3800" b="1" dirty="0" err="1">
                <a:latin typeface="Cambria" panose="02040503050406030204" pitchFamily="18" charset="0"/>
                <a:ea typeface="Cambria" panose="02040503050406030204" pitchFamily="18" charset="0"/>
              </a:rPr>
              <a:t>for</a:t>
            </a:r>
            <a:r>
              <a:rPr lang="sl-SI" sz="3800" b="1" dirty="0">
                <a:latin typeface="Cambria" panose="02040503050406030204" pitchFamily="18" charset="0"/>
                <a:ea typeface="Cambria" panose="02040503050406030204" pitchFamily="18" charset="0"/>
              </a:rPr>
              <a:t> </a:t>
            </a:r>
            <a:r>
              <a:rPr lang="sl-SI" sz="3800" b="1" dirty="0" err="1">
                <a:latin typeface="Cambria" panose="02040503050406030204" pitchFamily="18" charset="0"/>
                <a:ea typeface="Cambria" panose="02040503050406030204" pitchFamily="18" charset="0"/>
              </a:rPr>
              <a:t>the</a:t>
            </a:r>
            <a:r>
              <a:rPr lang="sl-SI" sz="3800" b="1" dirty="0">
                <a:latin typeface="Cambria" panose="02040503050406030204" pitchFamily="18" charset="0"/>
                <a:ea typeface="Cambria" panose="02040503050406030204" pitchFamily="18" charset="0"/>
              </a:rPr>
              <a:t> person </a:t>
            </a:r>
            <a:r>
              <a:rPr lang="sl-SI" sz="3800" b="1" dirty="0" err="1">
                <a:latin typeface="Cambria" panose="02040503050406030204" pitchFamily="18" charset="0"/>
                <a:ea typeface="Cambria" panose="02040503050406030204" pitchFamily="18" charset="0"/>
              </a:rPr>
              <a:t>with</a:t>
            </a:r>
            <a:r>
              <a:rPr lang="sl-SI" sz="3800" b="1" dirty="0">
                <a:latin typeface="Cambria" panose="02040503050406030204" pitchFamily="18" charset="0"/>
                <a:ea typeface="Cambria" panose="02040503050406030204" pitchFamily="18" charset="0"/>
              </a:rPr>
              <a:t> NDD </a:t>
            </a:r>
            <a:r>
              <a:rPr lang="sl-SI" sz="3800" b="1" dirty="0" err="1">
                <a:latin typeface="Cambria" panose="02040503050406030204" pitchFamily="18" charset="0"/>
                <a:ea typeface="Cambria" panose="02040503050406030204" pitchFamily="18" charset="0"/>
              </a:rPr>
              <a:t>and</a:t>
            </a:r>
            <a:r>
              <a:rPr lang="sl-SI" sz="3800" b="1" dirty="0">
                <a:latin typeface="Cambria" panose="02040503050406030204" pitchFamily="18" charset="0"/>
                <a:ea typeface="Cambria" panose="02040503050406030204" pitchFamily="18" charset="0"/>
              </a:rPr>
              <a:t> </a:t>
            </a:r>
            <a:r>
              <a:rPr lang="sl-SI" sz="3800" b="1" dirty="0" err="1">
                <a:latin typeface="Cambria" panose="02040503050406030204" pitchFamily="18" charset="0"/>
                <a:ea typeface="Cambria" panose="02040503050406030204" pitchFamily="18" charset="0"/>
              </a:rPr>
              <a:t>help</a:t>
            </a:r>
            <a:r>
              <a:rPr lang="sl-SI" sz="3800" b="1" dirty="0">
                <a:latin typeface="Cambria" panose="02040503050406030204" pitchFamily="18" charset="0"/>
                <a:ea typeface="Cambria" panose="02040503050406030204" pitchFamily="18" charset="0"/>
              </a:rPr>
              <a:t> </a:t>
            </a:r>
            <a:r>
              <a:rPr lang="sl-SI" sz="3800" b="1" dirty="0" err="1">
                <a:latin typeface="Cambria" panose="02040503050406030204" pitchFamily="18" charset="0"/>
                <a:ea typeface="Cambria" panose="02040503050406030204" pitchFamily="18" charset="0"/>
              </a:rPr>
              <a:t>for</a:t>
            </a:r>
            <a:r>
              <a:rPr lang="sl-SI" sz="3800" b="1" dirty="0">
                <a:latin typeface="Cambria" panose="02040503050406030204" pitchFamily="18" charset="0"/>
                <a:ea typeface="Cambria" panose="02040503050406030204" pitchFamily="18" charset="0"/>
              </a:rPr>
              <a:t> </a:t>
            </a:r>
            <a:r>
              <a:rPr lang="sl-SI" sz="3800" b="1" dirty="0" err="1">
                <a:latin typeface="Cambria" panose="02040503050406030204" pitchFamily="18" charset="0"/>
                <a:ea typeface="Cambria" panose="02040503050406030204" pitchFamily="18" charset="0"/>
              </a:rPr>
              <a:t>the</a:t>
            </a:r>
            <a:r>
              <a:rPr lang="sl-SI" sz="3800" b="1" dirty="0">
                <a:latin typeface="Cambria" panose="02040503050406030204" pitchFamily="18" charset="0"/>
                <a:ea typeface="Cambria" panose="02040503050406030204" pitchFamily="18" charset="0"/>
              </a:rPr>
              <a:t> </a:t>
            </a:r>
            <a:r>
              <a:rPr lang="sl-SI" sz="3800" b="1" dirty="0" err="1">
                <a:latin typeface="Cambria" panose="02040503050406030204" pitchFamily="18" charset="0"/>
                <a:ea typeface="Cambria" panose="02040503050406030204" pitchFamily="18" charset="0"/>
              </a:rPr>
              <a:t>caregiver</a:t>
            </a:r>
            <a:r>
              <a:rPr lang="sl-SI" sz="3800" b="1" dirty="0">
                <a:latin typeface="Cambria" panose="02040503050406030204" pitchFamily="18" charset="0"/>
                <a:ea typeface="Cambria" panose="02040503050406030204" pitchFamily="18" charset="0"/>
              </a:rPr>
              <a:t>?</a:t>
            </a:r>
          </a:p>
          <a:p>
            <a:endParaRPr lang="sl-SI" sz="2200" dirty="0">
              <a:latin typeface="Cambria" panose="02040503050406030204" pitchFamily="18" charset="0"/>
              <a:ea typeface="Cambria" panose="02040503050406030204" pitchFamily="18" charset="0"/>
            </a:endParaRPr>
          </a:p>
          <a:p>
            <a:pPr marL="0" indent="0">
              <a:buNone/>
            </a:pPr>
            <a:endParaRPr lang="sl-SI" sz="2200" dirty="0">
              <a:latin typeface="Cambria" panose="02040503050406030204" pitchFamily="18" charset="0"/>
              <a:ea typeface="Cambria" panose="02040503050406030204" pitchFamily="18" charset="0"/>
            </a:endParaRPr>
          </a:p>
          <a:p>
            <a:pPr marL="0" indent="0">
              <a:buNone/>
            </a:pPr>
            <a:r>
              <a:rPr lang="sl-SI" sz="2200" b="1" dirty="0" err="1">
                <a:latin typeface="Cambria" panose="02040503050406030204" pitchFamily="18" charset="0"/>
                <a:ea typeface="Cambria" panose="02040503050406030204" pitchFamily="18" charset="0"/>
              </a:rPr>
              <a:t>Further</a:t>
            </a:r>
            <a:r>
              <a:rPr lang="sl-SI" sz="2200" b="1" dirty="0">
                <a:latin typeface="Cambria" panose="02040503050406030204" pitchFamily="18" charset="0"/>
                <a:ea typeface="Cambria" panose="02040503050406030204" pitchFamily="18" charset="0"/>
              </a:rPr>
              <a:t> </a:t>
            </a:r>
            <a:r>
              <a:rPr lang="sl-SI" sz="2200" b="1" dirty="0" err="1">
                <a:latin typeface="Cambria" panose="02040503050406030204" pitchFamily="18" charset="0"/>
                <a:ea typeface="Cambria" panose="02040503050406030204" pitchFamily="18" charset="0"/>
              </a:rPr>
              <a:t>reading</a:t>
            </a:r>
            <a:r>
              <a:rPr lang="sl-SI" sz="2200" b="1" dirty="0">
                <a:latin typeface="Cambria" panose="02040503050406030204" pitchFamily="18" charset="0"/>
                <a:ea typeface="Cambria" panose="02040503050406030204" pitchFamily="18" charset="0"/>
              </a:rPr>
              <a:t>:</a:t>
            </a:r>
          </a:p>
          <a:p>
            <a:pPr marL="742950" lvl="1" indent="-285750" algn="just">
              <a:lnSpc>
                <a:spcPct val="107000"/>
              </a:lnSpc>
              <a:spcAft>
                <a:spcPts val="800"/>
              </a:spcAft>
              <a:tabLst>
                <a:tab pos="914400" algn="l"/>
              </a:tabLst>
            </a:pPr>
            <a:r>
              <a:rPr lang="en-GB" sz="2200" dirty="0">
                <a:latin typeface="Cambria" panose="02040503050406030204" pitchFamily="18" charset="0"/>
                <a:ea typeface="Cambria" panose="02040503050406030204" pitchFamily="18" charset="0"/>
                <a:cs typeface="Times New Roman" panose="02020603050405020304" pitchFamily="18" charset="0"/>
              </a:rPr>
              <a:t>Mali, J., &amp; Kejžar, A. (2019). A model of integrated care of residents with dementia – a case of innovation in long-term care with accommodation in Slovenia. </a:t>
            </a:r>
            <a:r>
              <a:rPr lang="en-GB" sz="2200" i="1" dirty="0" err="1">
                <a:latin typeface="Cambria" panose="02040503050406030204" pitchFamily="18" charset="0"/>
                <a:ea typeface="Cambria" panose="02040503050406030204" pitchFamily="18" charset="0"/>
                <a:cs typeface="Times New Roman" panose="02020603050405020304" pitchFamily="18" charset="0"/>
              </a:rPr>
              <a:t>Ljetopis</a:t>
            </a:r>
            <a:r>
              <a:rPr lang="en-GB" sz="2200" i="1" dirty="0">
                <a:latin typeface="Cambria" panose="02040503050406030204" pitchFamily="18" charset="0"/>
                <a:ea typeface="Cambria" panose="02040503050406030204" pitchFamily="18" charset="0"/>
                <a:cs typeface="Times New Roman" panose="02020603050405020304" pitchFamily="18" charset="0"/>
              </a:rPr>
              <a:t> </a:t>
            </a:r>
            <a:r>
              <a:rPr lang="en-GB" sz="2200" i="1" dirty="0" err="1">
                <a:latin typeface="Cambria" panose="02040503050406030204" pitchFamily="18" charset="0"/>
                <a:ea typeface="Cambria" panose="02040503050406030204" pitchFamily="18" charset="0"/>
                <a:cs typeface="Times New Roman" panose="02020603050405020304" pitchFamily="18" charset="0"/>
              </a:rPr>
              <a:t>Socijalnog</a:t>
            </a:r>
            <a:r>
              <a:rPr lang="en-GB" sz="2200" i="1" dirty="0">
                <a:latin typeface="Cambria" panose="02040503050406030204" pitchFamily="18" charset="0"/>
                <a:ea typeface="Cambria" panose="02040503050406030204" pitchFamily="18" charset="0"/>
                <a:cs typeface="Times New Roman" panose="02020603050405020304" pitchFamily="18" charset="0"/>
              </a:rPr>
              <a:t> Rada</a:t>
            </a:r>
            <a:r>
              <a:rPr lang="en-GB" sz="2200" dirty="0">
                <a:latin typeface="Cambria" panose="02040503050406030204" pitchFamily="18" charset="0"/>
                <a:ea typeface="Cambria" panose="02040503050406030204" pitchFamily="18" charset="0"/>
                <a:cs typeface="Times New Roman" panose="02020603050405020304" pitchFamily="18" charset="0"/>
              </a:rPr>
              <a:t>, </a:t>
            </a:r>
            <a:r>
              <a:rPr lang="en-GB" sz="2200" i="1" dirty="0">
                <a:latin typeface="Cambria" panose="02040503050406030204" pitchFamily="18" charset="0"/>
                <a:ea typeface="Cambria" panose="02040503050406030204" pitchFamily="18" charset="0"/>
                <a:cs typeface="Times New Roman" panose="02020603050405020304" pitchFamily="18" charset="0"/>
              </a:rPr>
              <a:t>26</a:t>
            </a:r>
            <a:r>
              <a:rPr lang="en-GB" sz="2200" dirty="0">
                <a:latin typeface="Cambria" panose="02040503050406030204" pitchFamily="18" charset="0"/>
                <a:ea typeface="Cambria" panose="02040503050406030204" pitchFamily="18" charset="0"/>
                <a:cs typeface="Times New Roman" panose="02020603050405020304" pitchFamily="18" charset="0"/>
              </a:rPr>
              <a:t>(3), 447–469. </a:t>
            </a:r>
            <a:r>
              <a:rPr lang="en-GB" sz="2200" u="sng" dirty="0">
                <a:solidFill>
                  <a:srgbClr val="0563C1"/>
                </a:solidFill>
                <a:latin typeface="Cambria" panose="02040503050406030204" pitchFamily="18" charset="0"/>
                <a:ea typeface="Cambria" panose="02040503050406030204" pitchFamily="18" charset="0"/>
                <a:cs typeface="Times New Roman" panose="02020603050405020304" pitchFamily="18" charset="0"/>
                <a:hlinkClick r:id="rId2"/>
              </a:rPr>
              <a:t>https://doi.org/10.3935/LJSR.V26I3.282</a:t>
            </a:r>
            <a:endParaRPr lang="sl-SI" sz="22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algn="just">
              <a:lnSpc>
                <a:spcPct val="107000"/>
              </a:lnSpc>
              <a:spcAft>
                <a:spcPts val="800"/>
              </a:spcAft>
              <a:tabLst>
                <a:tab pos="914400" algn="l"/>
              </a:tabLst>
            </a:pPr>
            <a:r>
              <a:rPr lang="en-GB" sz="2200" dirty="0">
                <a:latin typeface="Cambria" panose="02040503050406030204" pitchFamily="18" charset="0"/>
                <a:ea typeface="Cambria" panose="02040503050406030204" pitchFamily="18" charset="0"/>
                <a:cs typeface="Times New Roman" panose="02020603050405020304" pitchFamily="18" charset="0"/>
              </a:rPr>
              <a:t>Hay, H. (2009). Lifestyle and Future Wishes. In H. May, P. Edwards, &amp; D. Brooker (Eds.), </a:t>
            </a:r>
            <a:r>
              <a:rPr lang="en-GB" sz="2200" i="1" dirty="0">
                <a:latin typeface="Cambria" panose="02040503050406030204" pitchFamily="18" charset="0"/>
                <a:ea typeface="Cambria" panose="02040503050406030204" pitchFamily="18" charset="0"/>
                <a:cs typeface="Times New Roman" panose="02020603050405020304" pitchFamily="18" charset="0"/>
              </a:rPr>
              <a:t>Enriched Care Planning for People with Dementia</a:t>
            </a:r>
            <a:r>
              <a:rPr lang="en-GB" sz="2200" dirty="0">
                <a:latin typeface="Cambria" panose="02040503050406030204" pitchFamily="18" charset="0"/>
                <a:ea typeface="Cambria" panose="02040503050406030204" pitchFamily="18" charset="0"/>
                <a:cs typeface="Times New Roman" panose="02020603050405020304" pitchFamily="18" charset="0"/>
              </a:rPr>
              <a:t> (pp. 38–55). Jessica Kingsley Publishers.</a:t>
            </a:r>
            <a:endParaRPr lang="sl-SI" sz="22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algn="just">
              <a:lnSpc>
                <a:spcPct val="107000"/>
              </a:lnSpc>
              <a:spcAft>
                <a:spcPts val="800"/>
              </a:spcAft>
              <a:tabLst>
                <a:tab pos="914400" algn="l"/>
              </a:tabLst>
            </a:pPr>
            <a:r>
              <a:rPr lang="en-GB" sz="2200" dirty="0">
                <a:latin typeface="Cambria" panose="02040503050406030204" pitchFamily="18" charset="0"/>
                <a:ea typeface="Cambria" panose="02040503050406030204" pitchFamily="18" charset="0"/>
                <a:cs typeface="Times New Roman" panose="02020603050405020304" pitchFamily="18" charset="0"/>
              </a:rPr>
              <a:t>Kejžar, A., Rihter, L., Sajovic, J., &amp; Drevenšek, G. (2022). Nutrition and congruent care improve wellbeing of residents with dementia in Slovenian care homes. </a:t>
            </a:r>
            <a:r>
              <a:rPr lang="en-GB" sz="2200" i="1" dirty="0">
                <a:latin typeface="Cambria" panose="02040503050406030204" pitchFamily="18" charset="0"/>
                <a:ea typeface="Cambria" panose="02040503050406030204" pitchFamily="18" charset="0"/>
                <a:cs typeface="Times New Roman" panose="02020603050405020304" pitchFamily="18" charset="0"/>
              </a:rPr>
              <a:t>Frontiers in Nutrition</a:t>
            </a:r>
            <a:r>
              <a:rPr lang="en-GB" sz="2200" dirty="0">
                <a:latin typeface="Cambria" panose="02040503050406030204" pitchFamily="18" charset="0"/>
                <a:ea typeface="Cambria" panose="02040503050406030204" pitchFamily="18" charset="0"/>
                <a:cs typeface="Times New Roman" panose="02020603050405020304" pitchFamily="18" charset="0"/>
              </a:rPr>
              <a:t>, </a:t>
            </a:r>
            <a:r>
              <a:rPr lang="en-GB" sz="2200" i="1" dirty="0">
                <a:latin typeface="Cambria" panose="02040503050406030204" pitchFamily="18" charset="0"/>
                <a:ea typeface="Cambria" panose="02040503050406030204" pitchFamily="18" charset="0"/>
                <a:cs typeface="Times New Roman" panose="02020603050405020304" pitchFamily="18" charset="0"/>
              </a:rPr>
              <a:t>0</a:t>
            </a:r>
            <a:r>
              <a:rPr lang="en-GB" sz="2200" dirty="0">
                <a:latin typeface="Cambria" panose="02040503050406030204" pitchFamily="18" charset="0"/>
                <a:ea typeface="Cambria" panose="02040503050406030204" pitchFamily="18" charset="0"/>
                <a:cs typeface="Times New Roman" panose="02020603050405020304" pitchFamily="18" charset="0"/>
              </a:rPr>
              <a:t>, 277. </a:t>
            </a:r>
            <a:r>
              <a:rPr lang="en-GB" sz="2200" u="sng" dirty="0">
                <a:solidFill>
                  <a:srgbClr val="0563C1"/>
                </a:solidFill>
                <a:latin typeface="Cambria" panose="02040503050406030204" pitchFamily="18" charset="0"/>
                <a:ea typeface="Cambria" panose="02040503050406030204" pitchFamily="18" charset="0"/>
                <a:cs typeface="Times New Roman" panose="02020603050405020304" pitchFamily="18" charset="0"/>
                <a:hlinkClick r:id="rId3"/>
              </a:rPr>
              <a:t>https://doi.org/10.3389/FNUT.2022.796031</a:t>
            </a:r>
            <a:endParaRPr lang="sl-SI" sz="22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algn="just">
              <a:lnSpc>
                <a:spcPct val="107000"/>
              </a:lnSpc>
              <a:spcAft>
                <a:spcPts val="800"/>
              </a:spcAft>
              <a:tabLst>
                <a:tab pos="914400" algn="l"/>
              </a:tabLst>
            </a:pPr>
            <a:r>
              <a:rPr lang="en-US" sz="2200" dirty="0">
                <a:latin typeface="Cambria" panose="02040503050406030204" pitchFamily="18" charset="0"/>
                <a:ea typeface="Cambria" panose="02040503050406030204" pitchFamily="18" charset="0"/>
                <a:cs typeface="Times New Roman" panose="02020603050405020304" pitchFamily="18" charset="0"/>
              </a:rPr>
              <a:t>Salvatore R, </a:t>
            </a:r>
            <a:r>
              <a:rPr lang="en-US" sz="2200" dirty="0" err="1">
                <a:latin typeface="Cambria" panose="02040503050406030204" pitchFamily="18" charset="0"/>
                <a:ea typeface="Cambria" panose="02040503050406030204" pitchFamily="18" charset="0"/>
                <a:cs typeface="Times New Roman" panose="02020603050405020304" pitchFamily="18" charset="0"/>
              </a:rPr>
              <a:t>Cianciulli</a:t>
            </a:r>
            <a:r>
              <a:rPr lang="en-US" sz="2200" dirty="0">
                <a:latin typeface="Cambria" panose="02040503050406030204" pitchFamily="18" charset="0"/>
                <a:ea typeface="Cambria" panose="02040503050406030204" pitchFamily="18" charset="0"/>
                <a:cs typeface="Times New Roman" panose="02020603050405020304" pitchFamily="18" charset="0"/>
              </a:rPr>
              <a:t> A, </a:t>
            </a:r>
            <a:r>
              <a:rPr lang="en-US" sz="2200" dirty="0" err="1">
                <a:latin typeface="Cambria" panose="02040503050406030204" pitchFamily="18" charset="0"/>
                <a:ea typeface="Cambria" panose="02040503050406030204" pitchFamily="18" charset="0"/>
                <a:cs typeface="Times New Roman" panose="02020603050405020304" pitchFamily="18" charset="0"/>
              </a:rPr>
              <a:t>Calvello</a:t>
            </a:r>
            <a:r>
              <a:rPr lang="en-US" sz="2200" dirty="0">
                <a:latin typeface="Cambria" panose="02040503050406030204" pitchFamily="18" charset="0"/>
                <a:ea typeface="Cambria" panose="02040503050406030204" pitchFamily="18" charset="0"/>
                <a:cs typeface="Times New Roman" panose="02020603050405020304" pitchFamily="18" charset="0"/>
              </a:rPr>
              <a:t> R and </a:t>
            </a:r>
            <a:r>
              <a:rPr lang="en-US" sz="2200" dirty="0" err="1">
                <a:latin typeface="Cambria" panose="02040503050406030204" pitchFamily="18" charset="0"/>
                <a:ea typeface="Cambria" panose="02040503050406030204" pitchFamily="18" charset="0"/>
                <a:cs typeface="Times New Roman" panose="02020603050405020304" pitchFamily="18" charset="0"/>
              </a:rPr>
              <a:t>Panaro</a:t>
            </a:r>
            <a:r>
              <a:rPr lang="en-US" sz="2200" dirty="0">
                <a:latin typeface="Cambria" panose="02040503050406030204" pitchFamily="18" charset="0"/>
                <a:ea typeface="Cambria" panose="02040503050406030204" pitchFamily="18" charset="0"/>
                <a:cs typeface="Times New Roman" panose="02020603050405020304" pitchFamily="18" charset="0"/>
              </a:rPr>
              <a:t> MA. Family Caregivers of Patients with Neurodegenerative Diseases: Life Challenge. J Fam Med. 2015;2(4): 1032.​</a:t>
            </a:r>
            <a:endParaRPr lang="sl-SI" sz="22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algn="just">
              <a:lnSpc>
                <a:spcPct val="107000"/>
              </a:lnSpc>
              <a:spcAft>
                <a:spcPts val="800"/>
              </a:spcAft>
              <a:tabLst>
                <a:tab pos="914400" algn="l"/>
              </a:tabLst>
            </a:pPr>
            <a:r>
              <a:rPr lang="en-US" sz="2200" b="0" i="0" dirty="0">
                <a:solidFill>
                  <a:srgbClr val="3E3D40"/>
                </a:solidFill>
                <a:effectLst/>
                <a:latin typeface="Cambria" panose="02040503050406030204" pitchFamily="18" charset="0"/>
                <a:ea typeface="Cambria" panose="02040503050406030204" pitchFamily="18" charset="0"/>
              </a:rPr>
              <a:t>Gozzoli C, </a:t>
            </a:r>
            <a:r>
              <a:rPr lang="en-US" sz="2200" b="0" i="0" dirty="0" err="1">
                <a:solidFill>
                  <a:srgbClr val="3E3D40"/>
                </a:solidFill>
                <a:effectLst/>
                <a:latin typeface="Cambria" panose="02040503050406030204" pitchFamily="18" charset="0"/>
                <a:ea typeface="Cambria" panose="02040503050406030204" pitchFamily="18" charset="0"/>
              </a:rPr>
              <a:t>Gazzaroli</a:t>
            </a:r>
            <a:r>
              <a:rPr lang="en-US" sz="2200" b="0" i="0" dirty="0">
                <a:solidFill>
                  <a:srgbClr val="3E3D40"/>
                </a:solidFill>
                <a:effectLst/>
                <a:latin typeface="Cambria" panose="02040503050406030204" pitchFamily="18" charset="0"/>
                <a:ea typeface="Cambria" panose="02040503050406030204" pitchFamily="18" charset="0"/>
              </a:rPr>
              <a:t> D and D’Angelo C (2018) Who Cares for Those Who Take Care? Risks and Resources of Work in Care Homes. </a:t>
            </a:r>
            <a:r>
              <a:rPr lang="en-US" sz="2200" b="0" i="1" dirty="0">
                <a:solidFill>
                  <a:srgbClr val="3E3D40"/>
                </a:solidFill>
                <a:effectLst/>
                <a:latin typeface="Cambria" panose="02040503050406030204" pitchFamily="18" charset="0"/>
                <a:ea typeface="Cambria" panose="02040503050406030204" pitchFamily="18" charset="0"/>
              </a:rPr>
              <a:t>Front. Psychol.</a:t>
            </a:r>
            <a:r>
              <a:rPr lang="en-US" sz="2200" b="0" i="0" dirty="0">
                <a:solidFill>
                  <a:srgbClr val="3E3D40"/>
                </a:solidFill>
                <a:effectLst/>
                <a:latin typeface="Cambria" panose="02040503050406030204" pitchFamily="18" charset="0"/>
                <a:ea typeface="Cambria" panose="02040503050406030204" pitchFamily="18" charset="0"/>
              </a:rPr>
              <a:t> 9:314. </a:t>
            </a:r>
            <a:r>
              <a:rPr lang="en-US" sz="2200" b="0" i="0" dirty="0" err="1">
                <a:solidFill>
                  <a:srgbClr val="3E3D40"/>
                </a:solidFill>
                <a:effectLst/>
                <a:latin typeface="Cambria" panose="02040503050406030204" pitchFamily="18" charset="0"/>
                <a:ea typeface="Cambria" panose="02040503050406030204" pitchFamily="18" charset="0"/>
              </a:rPr>
              <a:t>doi</a:t>
            </a:r>
            <a:r>
              <a:rPr lang="en-US" sz="2200" b="0" i="0" dirty="0">
                <a:solidFill>
                  <a:srgbClr val="3E3D40"/>
                </a:solidFill>
                <a:effectLst/>
                <a:latin typeface="Cambria" panose="02040503050406030204" pitchFamily="18" charset="0"/>
                <a:ea typeface="Cambria" panose="02040503050406030204" pitchFamily="18" charset="0"/>
              </a:rPr>
              <a:t>: 10.3389/fpsyg.2018.00314</a:t>
            </a:r>
            <a:endParaRPr lang="sl-SI" sz="2200" dirty="0">
              <a:latin typeface="Cambria" panose="02040503050406030204" pitchFamily="18" charset="0"/>
              <a:ea typeface="Cambria" panose="02040503050406030204" pitchFamily="18" charset="0"/>
            </a:endParaRPr>
          </a:p>
        </p:txBody>
      </p:sp>
      <p:pic>
        <p:nvPicPr>
          <p:cNvPr id="4" name="Picture 3" descr="Logo, company name&#10;&#10;Description automatically generated">
            <a:extLst>
              <a:ext uri="{FF2B5EF4-FFF2-40B4-BE49-F238E27FC236}">
                <a16:creationId xmlns:a16="http://schemas.microsoft.com/office/drawing/2014/main" id="{E8A7C62C-42BB-2916-A2EB-8433B1B135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extLst>
      <p:ext uri="{BB962C8B-B14F-4D97-AF65-F5344CB8AC3E}">
        <p14:creationId xmlns:p14="http://schemas.microsoft.com/office/powerpoint/2010/main" val="3184157601"/>
      </p:ext>
    </p:extLst>
  </p:cSld>
  <p:clrMapOvr>
    <a:masterClrMapping/>
  </p:clrMapOvr>
  <mc:AlternateContent xmlns:mc="http://schemas.openxmlformats.org/markup-compatibility/2006" xmlns:p14="http://schemas.microsoft.com/office/powerpoint/2010/main">
    <mc:Choice Requires="p14">
      <p:transition spd="slow" p14:dur="2000" advTm="22203"/>
    </mc:Choice>
    <mc:Fallback xmlns="">
      <p:transition spd="slow" advTm="2220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177658-F2BA-2401-70D4-7BDE2AE453EA}"/>
              </a:ext>
            </a:extLst>
          </p:cNvPr>
          <p:cNvSpPr>
            <a:spLocks noGrp="1"/>
          </p:cNvSpPr>
          <p:nvPr>
            <p:ph type="title"/>
          </p:nvPr>
        </p:nvSpPr>
        <p:spPr/>
        <p:txBody>
          <a:bodyPr/>
          <a:lstStyle/>
          <a:p>
            <a:r>
              <a:rPr lang="sl-SI" dirty="0" err="1"/>
              <a:t>Content</a:t>
            </a:r>
            <a:r>
              <a:rPr lang="sl-SI" dirty="0"/>
              <a:t> of </a:t>
            </a:r>
            <a:r>
              <a:rPr lang="sl-SI" dirty="0" err="1"/>
              <a:t>the</a:t>
            </a:r>
            <a:r>
              <a:rPr lang="sl-SI" dirty="0"/>
              <a:t> </a:t>
            </a:r>
            <a:r>
              <a:rPr lang="sl-SI" dirty="0" err="1"/>
              <a:t>lecture</a:t>
            </a:r>
            <a:endParaRPr lang="sl-SI" dirty="0"/>
          </a:p>
        </p:txBody>
      </p:sp>
      <p:sp>
        <p:nvSpPr>
          <p:cNvPr id="3" name="Označba mesta vsebine 2">
            <a:extLst>
              <a:ext uri="{FF2B5EF4-FFF2-40B4-BE49-F238E27FC236}">
                <a16:creationId xmlns:a16="http://schemas.microsoft.com/office/drawing/2014/main" id="{C9EBCAA7-2B85-9FC5-E83B-BEA1CF1CDB2B}"/>
              </a:ext>
            </a:extLst>
          </p:cNvPr>
          <p:cNvSpPr>
            <a:spLocks noGrp="1"/>
          </p:cNvSpPr>
          <p:nvPr>
            <p:ph idx="1"/>
          </p:nvPr>
        </p:nvSpPr>
        <p:spPr>
          <a:solidFill>
            <a:schemeClr val="accent4">
              <a:lumMod val="20000"/>
              <a:lumOff val="80000"/>
            </a:schemeClr>
          </a:solidFill>
        </p:spPr>
        <p:txBody>
          <a:bodyPr>
            <a:normAutofit/>
          </a:bodyPr>
          <a:lstStyle/>
          <a:p>
            <a:pPr marL="342900" lvl="0" indent="-342900" algn="just">
              <a:lnSpc>
                <a:spcPct val="107000"/>
              </a:lnSpc>
              <a:buFont typeface="+mj-lt"/>
              <a:buAutoNum type="arabicPeriod"/>
            </a:pPr>
            <a:r>
              <a:rPr lang="en-US" sz="2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Step by step education for p</a:t>
            </a:r>
            <a:r>
              <a:rPr lang="sl-SI" sz="24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erson</a:t>
            </a:r>
            <a:r>
              <a:rPr lang="sl-SI" sz="2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sl-SI" sz="24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with</a:t>
            </a:r>
            <a:r>
              <a:rPr lang="sl-SI" sz="2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NDD</a:t>
            </a:r>
            <a:r>
              <a:rPr lang="en-US" sz="2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and care-giver</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2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Personal plan of care with shared decision making</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2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Dynamic adaptation of plan – living document, new family roles</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2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Teaching relatives/informal care givers, how to deal with aspects of care</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2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When to seek institutionalized help</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2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Caring for the caregivers – respite care, prevention of burn out</a:t>
            </a:r>
            <a:endParaRPr lang="sl-SI"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2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Recognizing and preventing abuse</a:t>
            </a:r>
            <a:endParaRPr lang="sl-SI" sz="2400" dirty="0"/>
          </a:p>
        </p:txBody>
      </p:sp>
      <p:pic>
        <p:nvPicPr>
          <p:cNvPr id="4" name="Picture 3" descr="Logo, company name&#10;&#10;Description automatically generated">
            <a:extLst>
              <a:ext uri="{FF2B5EF4-FFF2-40B4-BE49-F238E27FC236}">
                <a16:creationId xmlns:a16="http://schemas.microsoft.com/office/drawing/2014/main" id="{DA3B6105-8263-71C2-D72E-20DDE623DF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extLst>
      <p:ext uri="{BB962C8B-B14F-4D97-AF65-F5344CB8AC3E}">
        <p14:creationId xmlns:p14="http://schemas.microsoft.com/office/powerpoint/2010/main" val="1886757781"/>
      </p:ext>
    </p:extLst>
  </p:cSld>
  <p:clrMapOvr>
    <a:masterClrMapping/>
  </p:clrMapOvr>
  <mc:AlternateContent xmlns:mc="http://schemas.openxmlformats.org/markup-compatibility/2006" xmlns:p14="http://schemas.microsoft.com/office/powerpoint/2010/main">
    <mc:Choice Requires="p14">
      <p:transition spd="slow" p14:dur="2000" advTm="130431"/>
    </mc:Choice>
    <mc:Fallback xmlns="">
      <p:transition spd="slow" advTm="1304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491052D-3446-388A-EDA6-1ACB5AD9FEDF}"/>
              </a:ext>
            </a:extLst>
          </p:cNvPr>
          <p:cNvSpPr>
            <a:spLocks noGrp="1"/>
          </p:cNvSpPr>
          <p:nvPr>
            <p:ph type="title"/>
          </p:nvPr>
        </p:nvSpPr>
        <p:spPr>
          <a:xfrm>
            <a:off x="640080" y="325369"/>
            <a:ext cx="4368602" cy="1956841"/>
          </a:xfrm>
        </p:spPr>
        <p:txBody>
          <a:bodyPr anchor="b">
            <a:normAutofit/>
          </a:bodyPr>
          <a:lstStyle/>
          <a:p>
            <a:r>
              <a:rPr lang="sl-SI" sz="4200"/>
              <a:t>Why and how to educate caregiver?</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1C068A8C-7767-6948-EDAB-3811E0AC7A85}"/>
              </a:ext>
            </a:extLst>
          </p:cNvPr>
          <p:cNvSpPr>
            <a:spLocks noGrp="1"/>
          </p:cNvSpPr>
          <p:nvPr>
            <p:ph idx="1"/>
          </p:nvPr>
        </p:nvSpPr>
        <p:spPr>
          <a:xfrm>
            <a:off x="640080" y="2872899"/>
            <a:ext cx="4243589" cy="3320668"/>
          </a:xfrm>
        </p:spPr>
        <p:txBody>
          <a:bodyPr>
            <a:normAutofit/>
          </a:bodyPr>
          <a:lstStyle/>
          <a:p>
            <a:r>
              <a:rPr lang="en-US" sz="2200"/>
              <a:t>Importance of timely diagnosis
Adequate communication – timely, accurate, not too
Importance of support at and after diagnosis
Where can a person with NDD and close help get?
How to prepare for life with NDD in the family?</a:t>
            </a:r>
            <a:endParaRPr lang="sl-SI" sz="2200"/>
          </a:p>
        </p:txBody>
      </p:sp>
      <p:pic>
        <p:nvPicPr>
          <p:cNvPr id="6" name="Slika 5" descr="Slika, ki vsebuje besede oseba, oblačila, tla, na prostem&#10;&#10;Opis je samodejno ustvarjen">
            <a:extLst>
              <a:ext uri="{FF2B5EF4-FFF2-40B4-BE49-F238E27FC236}">
                <a16:creationId xmlns:a16="http://schemas.microsoft.com/office/drawing/2014/main" id="{9CF39513-ED19-3CC7-C116-0E9D798155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339" r="-1" b="611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descr="Logo, company name&#10;&#10;Description automatically generated">
            <a:extLst>
              <a:ext uri="{FF2B5EF4-FFF2-40B4-BE49-F238E27FC236}">
                <a16:creationId xmlns:a16="http://schemas.microsoft.com/office/drawing/2014/main" id="{C9ED6B13-96D1-BAFA-E2C1-C60A0AE43A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extLst>
      <p:ext uri="{BB962C8B-B14F-4D97-AF65-F5344CB8AC3E}">
        <p14:creationId xmlns:p14="http://schemas.microsoft.com/office/powerpoint/2010/main" val="819869525"/>
      </p:ext>
    </p:extLst>
  </p:cSld>
  <p:clrMapOvr>
    <a:masterClrMapping/>
  </p:clrMapOvr>
  <mc:AlternateContent xmlns:mc="http://schemas.openxmlformats.org/markup-compatibility/2006" xmlns:p14="http://schemas.microsoft.com/office/powerpoint/2010/main">
    <mc:Choice Requires="p14">
      <p:transition spd="slow" p14:dur="2000" advTm="142371"/>
    </mc:Choice>
    <mc:Fallback xmlns="">
      <p:transition spd="slow" advTm="14237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358748-CDAD-1E82-AD82-C14C4C5BB0A9}"/>
              </a:ext>
            </a:extLst>
          </p:cNvPr>
          <p:cNvSpPr>
            <a:spLocks noGrp="1"/>
          </p:cNvSpPr>
          <p:nvPr>
            <p:ph type="title"/>
          </p:nvPr>
        </p:nvSpPr>
        <p:spPr/>
        <p:txBody>
          <a:bodyPr/>
          <a:lstStyle/>
          <a:p>
            <a:r>
              <a:rPr lang="sl-SI" dirty="0" err="1">
                <a:latin typeface="Cambria" panose="02040503050406030204" pitchFamily="18" charset="0"/>
                <a:ea typeface="Cambria" panose="02040503050406030204" pitchFamily="18" charset="0"/>
              </a:rPr>
              <a:t>Care</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planning</a:t>
            </a:r>
            <a:r>
              <a:rPr lang="sl-SI" dirty="0">
                <a:latin typeface="Cambria" panose="02040503050406030204" pitchFamily="18" charset="0"/>
                <a:ea typeface="Cambria" panose="02040503050406030204" pitchFamily="18" charset="0"/>
              </a:rPr>
              <a:t>
</a:t>
            </a:r>
          </a:p>
        </p:txBody>
      </p:sp>
      <p:sp>
        <p:nvSpPr>
          <p:cNvPr id="3" name="Označba mesta vsebine 2">
            <a:extLst>
              <a:ext uri="{FF2B5EF4-FFF2-40B4-BE49-F238E27FC236}">
                <a16:creationId xmlns:a16="http://schemas.microsoft.com/office/drawing/2014/main" id="{D225242B-C771-2E28-DEDB-1668D143B695}"/>
              </a:ext>
            </a:extLst>
          </p:cNvPr>
          <p:cNvSpPr>
            <a:spLocks noGrp="1"/>
          </p:cNvSpPr>
          <p:nvPr>
            <p:ph idx="1"/>
          </p:nvPr>
        </p:nvSpPr>
        <p:spPr>
          <a:solidFill>
            <a:schemeClr val="accent4">
              <a:lumMod val="20000"/>
              <a:lumOff val="80000"/>
            </a:schemeClr>
          </a:solidFill>
        </p:spPr>
        <p:txBody>
          <a:bodyPr/>
          <a:lstStyle/>
          <a:p>
            <a:r>
              <a:rPr lang="en-US" dirty="0">
                <a:latin typeface="Cambria" panose="02040503050406030204" pitchFamily="18" charset="0"/>
                <a:ea typeface="Cambria" panose="02040503050406030204" pitchFamily="18" charset="0"/>
              </a:rPr>
              <a:t>We plan </a:t>
            </a:r>
            <a:r>
              <a:rPr lang="en-US" dirty="0">
                <a:highlight>
                  <a:srgbClr val="FFFF00"/>
                </a:highlight>
                <a:latin typeface="Cambria" panose="02040503050406030204" pitchFamily="18" charset="0"/>
                <a:ea typeface="Cambria" panose="02040503050406030204" pitchFamily="18" charset="0"/>
              </a:rPr>
              <a:t>together</a:t>
            </a:r>
            <a:r>
              <a:rPr lang="en-US" dirty="0">
                <a:latin typeface="Cambria" panose="02040503050406030204" pitchFamily="18" charset="0"/>
                <a:ea typeface="Cambria" panose="02040503050406030204" pitchFamily="18" charset="0"/>
              </a:rPr>
              <a:t> with the individual and his loved ones
We are looking for sources of power:
In the individual
In the family
In a social environment
We investigate the needs and wishes of the individual with the NDD</a:t>
            </a:r>
            <a:endParaRPr lang="sl-SI" dirty="0">
              <a:latin typeface="Cambria" panose="02040503050406030204" pitchFamily="18" charset="0"/>
              <a:ea typeface="Cambria" panose="02040503050406030204" pitchFamily="18" charset="0"/>
            </a:endParaRPr>
          </a:p>
        </p:txBody>
      </p:sp>
      <p:pic>
        <p:nvPicPr>
          <p:cNvPr id="4" name="Picture 3" descr="Logo, company name&#10;&#10;Description automatically generated">
            <a:extLst>
              <a:ext uri="{FF2B5EF4-FFF2-40B4-BE49-F238E27FC236}">
                <a16:creationId xmlns:a16="http://schemas.microsoft.com/office/drawing/2014/main" id="{DB236C15-E4BD-990A-9515-EB81A0CCF6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extLst>
      <p:ext uri="{BB962C8B-B14F-4D97-AF65-F5344CB8AC3E}">
        <p14:creationId xmlns:p14="http://schemas.microsoft.com/office/powerpoint/2010/main" val="613131571"/>
      </p:ext>
    </p:extLst>
  </p:cSld>
  <p:clrMapOvr>
    <a:masterClrMapping/>
  </p:clrMapOvr>
  <mc:AlternateContent xmlns:mc="http://schemas.openxmlformats.org/markup-compatibility/2006" xmlns:p14="http://schemas.microsoft.com/office/powerpoint/2010/main">
    <mc:Choice Requires="p14">
      <p:transition spd="slow" p14:dur="2000" advTm="217380"/>
    </mc:Choice>
    <mc:Fallback xmlns="">
      <p:transition spd="slow" advTm="21738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F3E7F8-31EB-75ED-EDDC-C74C9D638526}"/>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5FEECB4A-F14E-2E91-617E-377908929115}"/>
              </a:ext>
            </a:extLst>
          </p:cNvPr>
          <p:cNvSpPr>
            <a:spLocks noGrp="1"/>
          </p:cNvSpPr>
          <p:nvPr>
            <p:ph idx="1"/>
          </p:nvPr>
        </p:nvSpPr>
        <p:spPr>
          <a:solidFill>
            <a:schemeClr val="accent6">
              <a:lumMod val="20000"/>
              <a:lumOff val="80000"/>
            </a:schemeClr>
          </a:solidFill>
        </p:spPr>
        <p:txBody>
          <a:bodyPr>
            <a:normAutofit lnSpcReduction="10000"/>
          </a:bodyPr>
          <a:lstStyle/>
          <a:p>
            <a:r>
              <a:rPr lang="en-US" b="0" i="0" dirty="0">
                <a:solidFill>
                  <a:srgbClr val="212121"/>
                </a:solidFill>
                <a:effectLst/>
                <a:latin typeface="Cambria" panose="02040503050406030204" pitchFamily="18" charset="0"/>
                <a:ea typeface="Cambria" panose="02040503050406030204" pitchFamily="18" charset="0"/>
              </a:rPr>
              <a:t>The diagnosis of a neurodegenerative disease (ND) produces profound changes in the quality of life of the affected families. Despite the vital importance of these processes, the scientific literature has addressed this topic almost exclusively relating to the main caregiver or using limited approaches. </a:t>
            </a:r>
            <a:endParaRPr lang="sl-SI" b="0" i="0" dirty="0">
              <a:solidFill>
                <a:srgbClr val="212121"/>
              </a:solidFill>
              <a:effectLst/>
              <a:latin typeface="Cambria" panose="02040503050406030204" pitchFamily="18" charset="0"/>
              <a:ea typeface="Cambria" panose="02040503050406030204" pitchFamily="18" charset="0"/>
            </a:endParaRPr>
          </a:p>
          <a:p>
            <a:endParaRPr lang="sl-SI" dirty="0">
              <a:solidFill>
                <a:srgbClr val="212121"/>
              </a:solidFill>
              <a:latin typeface="Cambria" panose="02040503050406030204" pitchFamily="18" charset="0"/>
              <a:ea typeface="Cambria" panose="02040503050406030204" pitchFamily="18" charset="0"/>
            </a:endParaRPr>
          </a:p>
          <a:p>
            <a:r>
              <a:rPr lang="en-US" b="0" i="0" dirty="0">
                <a:solidFill>
                  <a:srgbClr val="212121"/>
                </a:solidFill>
                <a:effectLst/>
                <a:latin typeface="Cambria" panose="02040503050406030204" pitchFamily="18" charset="0"/>
                <a:ea typeface="Cambria" panose="02040503050406030204" pitchFamily="18" charset="0"/>
              </a:rPr>
              <a:t>The family is a major determinant of positive outcomes in people with ND. It provides emotional and practical support, social care, and assistance in the basic and instrumental activities of daily life </a:t>
            </a:r>
            <a:endParaRPr lang="sl-SI" b="0" i="0" dirty="0">
              <a:solidFill>
                <a:srgbClr val="212121"/>
              </a:solidFill>
              <a:effectLst/>
              <a:latin typeface="Cambria" panose="02040503050406030204" pitchFamily="18" charset="0"/>
              <a:ea typeface="Cambria" panose="02040503050406030204" pitchFamily="18" charset="0"/>
            </a:endParaRPr>
          </a:p>
          <a:p>
            <a:pPr marL="0" indent="0">
              <a:buNone/>
            </a:pPr>
            <a:r>
              <a:rPr lang="sl-SI" sz="1600" i="1" dirty="0">
                <a:solidFill>
                  <a:srgbClr val="212121"/>
                </a:solidFill>
                <a:latin typeface="Cambria" panose="02040503050406030204" pitchFamily="18" charset="0"/>
                <a:ea typeface="Cambria" panose="02040503050406030204" pitchFamily="18" charset="0"/>
              </a:rPr>
              <a:t>(</a:t>
            </a:r>
            <a:r>
              <a:rPr lang="sl-SI" sz="1600" b="0" i="1" dirty="0" err="1">
                <a:solidFill>
                  <a:srgbClr val="212121"/>
                </a:solidFill>
                <a:effectLst/>
                <a:latin typeface="Cambria" panose="02040503050406030204" pitchFamily="18" charset="0"/>
                <a:ea typeface="Cambria" panose="02040503050406030204" pitchFamily="18" charset="0"/>
              </a:rPr>
              <a:t>Aza</a:t>
            </a:r>
            <a:r>
              <a:rPr lang="sl-SI" sz="1600" b="0" i="1" dirty="0">
                <a:solidFill>
                  <a:srgbClr val="212121"/>
                </a:solidFill>
                <a:effectLst/>
                <a:latin typeface="Cambria" panose="02040503050406030204" pitchFamily="18" charset="0"/>
                <a:ea typeface="Cambria" panose="02040503050406030204" pitchFamily="18" charset="0"/>
              </a:rPr>
              <a:t> A, Gómez-Vela M, </a:t>
            </a:r>
            <a:r>
              <a:rPr lang="sl-SI" sz="1600" b="0" i="1" dirty="0" err="1">
                <a:solidFill>
                  <a:srgbClr val="212121"/>
                </a:solidFill>
                <a:effectLst/>
                <a:latin typeface="Cambria" panose="02040503050406030204" pitchFamily="18" charset="0"/>
                <a:ea typeface="Cambria" panose="02040503050406030204" pitchFamily="18" charset="0"/>
              </a:rPr>
              <a:t>Badia</a:t>
            </a:r>
            <a:r>
              <a:rPr lang="sl-SI" sz="1600" b="0" i="1" dirty="0">
                <a:solidFill>
                  <a:srgbClr val="212121"/>
                </a:solidFill>
                <a:effectLst/>
                <a:latin typeface="Cambria" panose="02040503050406030204" pitchFamily="18" charset="0"/>
                <a:ea typeface="Cambria" panose="02040503050406030204" pitchFamily="18" charset="0"/>
              </a:rPr>
              <a:t> M, </a:t>
            </a:r>
            <a:r>
              <a:rPr lang="sl-SI" sz="1600" b="0" i="1" dirty="0" err="1">
                <a:solidFill>
                  <a:srgbClr val="212121"/>
                </a:solidFill>
                <a:effectLst/>
                <a:latin typeface="Cambria" panose="02040503050406030204" pitchFamily="18" charset="0"/>
                <a:ea typeface="Cambria" panose="02040503050406030204" pitchFamily="18" charset="0"/>
              </a:rPr>
              <a:t>Begoña</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Orgaz</a:t>
            </a:r>
            <a:r>
              <a:rPr lang="sl-SI" sz="1600" b="0" i="1" dirty="0">
                <a:solidFill>
                  <a:srgbClr val="212121"/>
                </a:solidFill>
                <a:effectLst/>
                <a:latin typeface="Cambria" panose="02040503050406030204" pitchFamily="18" charset="0"/>
                <a:ea typeface="Cambria" panose="02040503050406030204" pitchFamily="18" charset="0"/>
              </a:rPr>
              <a:t> M, González-Ortega E, </a:t>
            </a:r>
            <a:r>
              <a:rPr lang="sl-SI" sz="1600" b="0" i="1" dirty="0" err="1">
                <a:solidFill>
                  <a:srgbClr val="212121"/>
                </a:solidFill>
                <a:effectLst/>
                <a:latin typeface="Cambria" panose="02040503050406030204" pitchFamily="18" charset="0"/>
                <a:ea typeface="Cambria" panose="02040503050406030204" pitchFamily="18" charset="0"/>
              </a:rPr>
              <a:t>Vicario-Molina</a:t>
            </a:r>
            <a:r>
              <a:rPr lang="sl-SI" sz="1600" b="0" i="1" dirty="0">
                <a:solidFill>
                  <a:srgbClr val="212121"/>
                </a:solidFill>
                <a:effectLst/>
                <a:latin typeface="Cambria" panose="02040503050406030204" pitchFamily="18" charset="0"/>
                <a:ea typeface="Cambria" panose="02040503050406030204" pitchFamily="18" charset="0"/>
              </a:rPr>
              <a:t> I, </a:t>
            </a:r>
            <a:r>
              <a:rPr lang="sl-SI" sz="1600" b="0" i="1" dirty="0" err="1">
                <a:solidFill>
                  <a:srgbClr val="212121"/>
                </a:solidFill>
                <a:effectLst/>
                <a:latin typeface="Cambria" panose="02040503050406030204" pitchFamily="18" charset="0"/>
                <a:ea typeface="Cambria" panose="02040503050406030204" pitchFamily="18" charset="0"/>
              </a:rPr>
              <a:t>Montes</a:t>
            </a:r>
            <a:r>
              <a:rPr lang="sl-SI" sz="1600" b="0" i="1" dirty="0">
                <a:solidFill>
                  <a:srgbClr val="212121"/>
                </a:solidFill>
                <a:effectLst/>
                <a:latin typeface="Cambria" panose="02040503050406030204" pitchFamily="18" charset="0"/>
                <a:ea typeface="Cambria" panose="02040503050406030204" pitchFamily="18" charset="0"/>
              </a:rPr>
              <a:t>-López E. </a:t>
            </a:r>
            <a:r>
              <a:rPr lang="sl-SI" sz="1600" b="0" i="1" dirty="0" err="1">
                <a:solidFill>
                  <a:srgbClr val="212121"/>
                </a:solidFill>
                <a:effectLst/>
                <a:latin typeface="Cambria" panose="02040503050406030204" pitchFamily="18" charset="0"/>
                <a:ea typeface="Cambria" panose="02040503050406030204" pitchFamily="18" charset="0"/>
              </a:rPr>
              <a:t>Listening</a:t>
            </a:r>
            <a:r>
              <a:rPr lang="sl-SI" sz="1600" b="0" i="1" dirty="0">
                <a:solidFill>
                  <a:srgbClr val="212121"/>
                </a:solidFill>
                <a:effectLst/>
                <a:latin typeface="Cambria" panose="02040503050406030204" pitchFamily="18" charset="0"/>
                <a:ea typeface="Cambria" panose="02040503050406030204" pitchFamily="18" charset="0"/>
              </a:rPr>
              <a:t> to </a:t>
            </a:r>
            <a:r>
              <a:rPr lang="sl-SI" sz="1600" b="0" i="1" dirty="0" err="1">
                <a:solidFill>
                  <a:srgbClr val="212121"/>
                </a:solidFill>
                <a:effectLst/>
                <a:latin typeface="Cambria" panose="02040503050406030204" pitchFamily="18" charset="0"/>
                <a:ea typeface="Cambria" panose="02040503050406030204" pitchFamily="18" charset="0"/>
              </a:rPr>
              <a:t>families</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with</a:t>
            </a:r>
            <a:r>
              <a:rPr lang="sl-SI" sz="1600" b="0" i="1" dirty="0">
                <a:solidFill>
                  <a:srgbClr val="212121"/>
                </a:solidFill>
                <a:effectLst/>
                <a:latin typeface="Cambria" panose="02040503050406030204" pitchFamily="18" charset="0"/>
                <a:ea typeface="Cambria" panose="02040503050406030204" pitchFamily="18" charset="0"/>
              </a:rPr>
              <a:t> a person </a:t>
            </a:r>
            <a:r>
              <a:rPr lang="sl-SI" sz="1600" b="0" i="1" dirty="0" err="1">
                <a:solidFill>
                  <a:srgbClr val="212121"/>
                </a:solidFill>
                <a:effectLst/>
                <a:latin typeface="Cambria" panose="02040503050406030204" pitchFamily="18" charset="0"/>
                <a:ea typeface="Cambria" panose="02040503050406030204" pitchFamily="18" charset="0"/>
              </a:rPr>
              <a:t>with</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neurodegenerative</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disease</a:t>
            </a:r>
            <a:r>
              <a:rPr lang="sl-SI" sz="1600" b="0" i="1" dirty="0">
                <a:solidFill>
                  <a:srgbClr val="212121"/>
                </a:solidFill>
                <a:effectLst/>
                <a:latin typeface="Cambria" panose="02040503050406030204" pitchFamily="18" charset="0"/>
                <a:ea typeface="Cambria" panose="02040503050406030204" pitchFamily="18" charset="0"/>
              </a:rPr>
              <a:t> talk </a:t>
            </a:r>
            <a:r>
              <a:rPr lang="sl-SI" sz="1600" b="0" i="1" dirty="0" err="1">
                <a:solidFill>
                  <a:srgbClr val="212121"/>
                </a:solidFill>
                <a:effectLst/>
                <a:latin typeface="Cambria" panose="02040503050406030204" pitchFamily="18" charset="0"/>
                <a:ea typeface="Cambria" panose="02040503050406030204" pitchFamily="18" charset="0"/>
              </a:rPr>
              <a:t>about</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their</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quality</a:t>
            </a:r>
            <a:r>
              <a:rPr lang="sl-SI" sz="1600" b="0" i="1" dirty="0">
                <a:solidFill>
                  <a:srgbClr val="212121"/>
                </a:solidFill>
                <a:effectLst/>
                <a:latin typeface="Cambria" panose="02040503050406030204" pitchFamily="18" charset="0"/>
                <a:ea typeface="Cambria" panose="02040503050406030204" pitchFamily="18" charset="0"/>
              </a:rPr>
              <a:t> of </a:t>
            </a:r>
            <a:r>
              <a:rPr lang="sl-SI" sz="1600" b="0" i="1" dirty="0" err="1">
                <a:solidFill>
                  <a:srgbClr val="212121"/>
                </a:solidFill>
                <a:effectLst/>
                <a:latin typeface="Cambria" panose="02040503050406030204" pitchFamily="18" charset="0"/>
                <a:ea typeface="Cambria" panose="02040503050406030204" pitchFamily="18" charset="0"/>
              </a:rPr>
              <a:t>life</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integrating</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quantitative</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and</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qualitative</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approaches</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Health</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Qual</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Life</a:t>
            </a:r>
            <a:r>
              <a:rPr lang="sl-SI" sz="1600" b="0" i="1" dirty="0">
                <a:solidFill>
                  <a:srgbClr val="212121"/>
                </a:solidFill>
                <a:effectLst/>
                <a:latin typeface="Cambria" panose="02040503050406030204" pitchFamily="18" charset="0"/>
                <a:ea typeface="Cambria" panose="02040503050406030204" pitchFamily="18" charset="0"/>
              </a:rPr>
              <a:t> </a:t>
            </a:r>
            <a:r>
              <a:rPr lang="sl-SI" sz="1600" b="0" i="1" dirty="0" err="1">
                <a:solidFill>
                  <a:srgbClr val="212121"/>
                </a:solidFill>
                <a:effectLst/>
                <a:latin typeface="Cambria" panose="02040503050406030204" pitchFamily="18" charset="0"/>
                <a:ea typeface="Cambria" panose="02040503050406030204" pitchFamily="18" charset="0"/>
              </a:rPr>
              <a:t>Outcomes</a:t>
            </a:r>
            <a:r>
              <a:rPr lang="sl-SI" sz="1600" b="0" i="1" dirty="0">
                <a:solidFill>
                  <a:srgbClr val="212121"/>
                </a:solidFill>
                <a:effectLst/>
                <a:latin typeface="Cambria" panose="02040503050406030204" pitchFamily="18" charset="0"/>
                <a:ea typeface="Cambria" panose="02040503050406030204" pitchFamily="18" charset="0"/>
              </a:rPr>
              <a:t>. 2022 </a:t>
            </a:r>
            <a:r>
              <a:rPr lang="sl-SI" sz="1600" b="0" i="1" dirty="0" err="1">
                <a:solidFill>
                  <a:srgbClr val="212121"/>
                </a:solidFill>
                <a:effectLst/>
                <a:latin typeface="Cambria" panose="02040503050406030204" pitchFamily="18" charset="0"/>
                <a:ea typeface="Cambria" panose="02040503050406030204" pitchFamily="18" charset="0"/>
              </a:rPr>
              <a:t>May</a:t>
            </a:r>
            <a:r>
              <a:rPr lang="sl-SI" sz="1600" b="0" i="1" dirty="0">
                <a:solidFill>
                  <a:srgbClr val="212121"/>
                </a:solidFill>
                <a:effectLst/>
                <a:latin typeface="Cambria" panose="02040503050406030204" pitchFamily="18" charset="0"/>
                <a:ea typeface="Cambria" panose="02040503050406030204" pitchFamily="18" charset="0"/>
              </a:rPr>
              <a:t> 7;20(1):76. </a:t>
            </a:r>
            <a:r>
              <a:rPr lang="sl-SI" sz="1600" b="0" i="1" dirty="0" err="1">
                <a:solidFill>
                  <a:srgbClr val="212121"/>
                </a:solidFill>
                <a:effectLst/>
                <a:latin typeface="Cambria" panose="02040503050406030204" pitchFamily="18" charset="0"/>
                <a:ea typeface="Cambria" panose="02040503050406030204" pitchFamily="18" charset="0"/>
              </a:rPr>
              <a:t>doi</a:t>
            </a:r>
            <a:r>
              <a:rPr lang="sl-SI" sz="1600" b="0" i="1" dirty="0">
                <a:solidFill>
                  <a:srgbClr val="212121"/>
                </a:solidFill>
                <a:effectLst/>
                <a:latin typeface="Cambria" panose="02040503050406030204" pitchFamily="18" charset="0"/>
                <a:ea typeface="Cambria" panose="02040503050406030204" pitchFamily="18" charset="0"/>
              </a:rPr>
              <a:t>: 10.1186/s12955-022-01977-z. PMID: 35525943; PMCID: PMC9077340.)</a:t>
            </a:r>
            <a:endParaRPr lang="sl-SI" sz="1600" i="1" dirty="0">
              <a:latin typeface="Cambria" panose="02040503050406030204" pitchFamily="18" charset="0"/>
              <a:ea typeface="Cambria" panose="02040503050406030204" pitchFamily="18" charset="0"/>
            </a:endParaRPr>
          </a:p>
        </p:txBody>
      </p:sp>
      <p:pic>
        <p:nvPicPr>
          <p:cNvPr id="4" name="Picture 3" descr="Logo, company name&#10;&#10;Description automatically generated">
            <a:extLst>
              <a:ext uri="{FF2B5EF4-FFF2-40B4-BE49-F238E27FC236}">
                <a16:creationId xmlns:a16="http://schemas.microsoft.com/office/drawing/2014/main" id="{F3EFABCD-1989-ED62-5317-CA7B7A8ECA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extLst>
      <p:ext uri="{BB962C8B-B14F-4D97-AF65-F5344CB8AC3E}">
        <p14:creationId xmlns:p14="http://schemas.microsoft.com/office/powerpoint/2010/main" val="3803520259"/>
      </p:ext>
    </p:extLst>
  </p:cSld>
  <p:clrMapOvr>
    <a:masterClrMapping/>
  </p:clrMapOvr>
  <mc:AlternateContent xmlns:mc="http://schemas.openxmlformats.org/markup-compatibility/2006" xmlns:p14="http://schemas.microsoft.com/office/powerpoint/2010/main">
    <mc:Choice Requires="p14">
      <p:transition spd="slow" p14:dur="2000" advTm="101812"/>
    </mc:Choice>
    <mc:Fallback xmlns="">
      <p:transition spd="slow" advTm="10181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4C29FA6-17A4-8071-58CC-0CD0830EBE70}"/>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83281DEB-FA9F-A2DD-FF0B-60A39B402C75}"/>
              </a:ext>
            </a:extLst>
          </p:cNvPr>
          <p:cNvSpPr>
            <a:spLocks noGrp="1"/>
          </p:cNvSpPr>
          <p:nvPr>
            <p:ph idx="1"/>
          </p:nvPr>
        </p:nvSpPr>
        <p:spPr>
          <a:solidFill>
            <a:schemeClr val="bg2"/>
          </a:solidFill>
        </p:spPr>
        <p:txBody>
          <a:bodyPr/>
          <a:lstStyle/>
          <a:p>
            <a:r>
              <a:rPr lang="en-US" dirty="0">
                <a:latin typeface="Cambria" panose="02040503050406030204" pitchFamily="18" charset="0"/>
                <a:ea typeface="Cambria" panose="02040503050406030204" pitchFamily="18" charset="0"/>
              </a:rPr>
              <a:t>What changes can we expect?
What is the predicted timeline of the disease?
Are there medicines and what is their effect?
How do we adjust the environment at home to be as friendly as possible to the person with NDD?
What resources of assistance exist in the community and how should we </a:t>
            </a:r>
            <a:r>
              <a:rPr lang="en-US" dirty="0" err="1">
                <a:latin typeface="Cambria" panose="02040503050406030204" pitchFamily="18" charset="0"/>
                <a:ea typeface="Cambria" panose="02040503050406030204" pitchFamily="18" charset="0"/>
              </a:rPr>
              <a:t>organise</a:t>
            </a:r>
            <a:r>
              <a:rPr lang="en-US" dirty="0">
                <a:latin typeface="Cambria" panose="02040503050406030204" pitchFamily="18" charset="0"/>
                <a:ea typeface="Cambria" panose="02040503050406030204" pitchFamily="18" charset="0"/>
              </a:rPr>
              <a:t> aid?
Resources needed</a:t>
            </a:r>
            <a:endParaRPr lang="sl-SI" dirty="0">
              <a:latin typeface="Cambria" panose="02040503050406030204" pitchFamily="18" charset="0"/>
              <a:ea typeface="Cambria" panose="02040503050406030204" pitchFamily="18" charset="0"/>
            </a:endParaRPr>
          </a:p>
        </p:txBody>
      </p:sp>
      <p:pic>
        <p:nvPicPr>
          <p:cNvPr id="4" name="Picture 3" descr="Logo, company name&#10;&#10;Description automatically generated">
            <a:extLst>
              <a:ext uri="{FF2B5EF4-FFF2-40B4-BE49-F238E27FC236}">
                <a16:creationId xmlns:a16="http://schemas.microsoft.com/office/drawing/2014/main" id="{5233255A-B422-77C8-2F04-EBBED34F7D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extLst>
      <p:ext uri="{BB962C8B-B14F-4D97-AF65-F5344CB8AC3E}">
        <p14:creationId xmlns:p14="http://schemas.microsoft.com/office/powerpoint/2010/main" val="2081483115"/>
      </p:ext>
    </p:extLst>
  </p:cSld>
  <p:clrMapOvr>
    <a:masterClrMapping/>
  </p:clrMapOvr>
  <mc:AlternateContent xmlns:mc="http://schemas.openxmlformats.org/markup-compatibility/2006" xmlns:p14="http://schemas.microsoft.com/office/powerpoint/2010/main">
    <mc:Choice Requires="p14">
      <p:transition spd="slow" p14:dur="2000" advTm="334089"/>
    </mc:Choice>
    <mc:Fallback xmlns="">
      <p:transition spd="slow" advTm="33408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5419CB2-7EE9-8D0A-D4FE-5D96AE8D56AA}"/>
              </a:ext>
            </a:extLst>
          </p:cNvPr>
          <p:cNvSpPr>
            <a:spLocks noGrp="1"/>
          </p:cNvSpPr>
          <p:nvPr>
            <p:ph type="title"/>
          </p:nvPr>
        </p:nvSpPr>
        <p:spPr>
          <a:xfrm>
            <a:off x="640080" y="325369"/>
            <a:ext cx="4368602" cy="1956841"/>
          </a:xfrm>
        </p:spPr>
        <p:txBody>
          <a:bodyPr anchor="b">
            <a:normAutofit/>
          </a:bodyPr>
          <a:lstStyle/>
          <a:p>
            <a:r>
              <a:rPr lang="sl-SI" sz="5400">
                <a:latin typeface="Cambria" panose="02040503050406030204" pitchFamily="18" charset="0"/>
                <a:ea typeface="Cambria" panose="02040503050406030204" pitchFamily="18" charset="0"/>
              </a:rPr>
              <a:t>Resources needed</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477B0424-2502-1F05-84BE-08EDE0826FD7}"/>
              </a:ext>
            </a:extLst>
          </p:cNvPr>
          <p:cNvSpPr>
            <a:spLocks noGrp="1"/>
          </p:cNvSpPr>
          <p:nvPr>
            <p:ph idx="1"/>
          </p:nvPr>
        </p:nvSpPr>
        <p:spPr>
          <a:xfrm>
            <a:off x="640080" y="2872899"/>
            <a:ext cx="4243589" cy="3320668"/>
          </a:xfrm>
        </p:spPr>
        <p:txBody>
          <a:bodyPr>
            <a:normAutofit/>
          </a:bodyPr>
          <a:lstStyle/>
          <a:p>
            <a:r>
              <a:rPr lang="en-US" sz="1700">
                <a:latin typeface="Cambria" panose="02040503050406030204" pitchFamily="18" charset="0"/>
                <a:ea typeface="Cambria" panose="02040503050406030204" pitchFamily="18" charset="0"/>
              </a:rPr>
              <a:t>Material: money to help care for a person with NDD, environmental adjustment
Intangible: help from the community, help for the community
what kind of help can I expect and where?</a:t>
            </a:r>
            <a:endParaRPr lang="sl-SI" sz="1700">
              <a:latin typeface="Cambria" panose="02040503050406030204" pitchFamily="18" charset="0"/>
              <a:ea typeface="Cambria" panose="02040503050406030204" pitchFamily="18" charset="0"/>
            </a:endParaRPr>
          </a:p>
          <a:p>
            <a:pPr marL="0" indent="0">
              <a:buNone/>
            </a:pPr>
            <a:r>
              <a:rPr lang="en-US" sz="1700">
                <a:latin typeface="Cambria" panose="02040503050406030204" pitchFamily="18" charset="0"/>
                <a:ea typeface="Cambria" panose="02040503050406030204" pitchFamily="18" charset="0"/>
              </a:rPr>
              <a:t>
How to take care of carers' health?
</a:t>
            </a:r>
            <a:endParaRPr lang="sl-SI" sz="1700">
              <a:latin typeface="Cambria" panose="02040503050406030204" pitchFamily="18" charset="0"/>
              <a:ea typeface="Cambria" panose="02040503050406030204" pitchFamily="18" charset="0"/>
            </a:endParaRPr>
          </a:p>
        </p:txBody>
      </p:sp>
      <p:pic>
        <p:nvPicPr>
          <p:cNvPr id="6" name="Slika 5" descr="Slika, ki vsebuje besede cvetje, tla, trava, vaza&#10;&#10;Opis je samodejno ustvarjen">
            <a:extLst>
              <a:ext uri="{FF2B5EF4-FFF2-40B4-BE49-F238E27FC236}">
                <a16:creationId xmlns:a16="http://schemas.microsoft.com/office/drawing/2014/main" id="{87EF046A-8969-D3BB-9F65-406A922C2C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45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descr="Logo, company name&#10;&#10;Description automatically generated">
            <a:extLst>
              <a:ext uri="{FF2B5EF4-FFF2-40B4-BE49-F238E27FC236}">
                <a16:creationId xmlns:a16="http://schemas.microsoft.com/office/drawing/2014/main" id="{E8A7C62C-42BB-2916-A2EB-8433B1B135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extLst>
      <p:ext uri="{BB962C8B-B14F-4D97-AF65-F5344CB8AC3E}">
        <p14:creationId xmlns:p14="http://schemas.microsoft.com/office/powerpoint/2010/main" val="144001215"/>
      </p:ext>
    </p:extLst>
  </p:cSld>
  <p:clrMapOvr>
    <a:masterClrMapping/>
  </p:clrMapOvr>
  <mc:AlternateContent xmlns:mc="http://schemas.openxmlformats.org/markup-compatibility/2006" xmlns:p14="http://schemas.microsoft.com/office/powerpoint/2010/main">
    <mc:Choice Requires="p14">
      <p:transition spd="slow" p14:dur="2000" advTm="99474"/>
    </mc:Choice>
    <mc:Fallback xmlns="">
      <p:transition spd="slow" advTm="9947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347DE5B-A673-C95D-0B2E-8DB3BDE30533}"/>
              </a:ext>
            </a:extLst>
          </p:cNvPr>
          <p:cNvSpPr>
            <a:spLocks noGrp="1"/>
          </p:cNvSpPr>
          <p:nvPr>
            <p:ph type="title"/>
          </p:nvPr>
        </p:nvSpPr>
        <p:spPr/>
        <p:txBody>
          <a:bodyPr/>
          <a:lstStyle/>
          <a:p>
            <a:r>
              <a:rPr lang="sl-SI" dirty="0">
                <a:latin typeface="Cambria" panose="02040503050406030204" pitchFamily="18" charset="0"/>
                <a:ea typeface="Cambria" panose="02040503050406030204" pitchFamily="18" charset="0"/>
              </a:rPr>
              <a:t>Personal </a:t>
            </a:r>
            <a:r>
              <a:rPr lang="sl-SI" dirty="0" err="1">
                <a:latin typeface="Cambria" panose="02040503050406030204" pitchFamily="18" charset="0"/>
                <a:ea typeface="Cambria" panose="02040503050406030204" pitchFamily="18" charset="0"/>
              </a:rPr>
              <a:t>service</a:t>
            </a:r>
            <a:r>
              <a:rPr lang="sl-SI" dirty="0">
                <a:latin typeface="Cambria" panose="02040503050406030204" pitchFamily="18" charset="0"/>
                <a:ea typeface="Cambria" panose="02040503050406030204" pitchFamily="18" charset="0"/>
              </a:rPr>
              <a:t> </a:t>
            </a:r>
            <a:r>
              <a:rPr lang="sl-SI" dirty="0" err="1">
                <a:latin typeface="Cambria" panose="02040503050406030204" pitchFamily="18" charset="0"/>
                <a:ea typeface="Cambria" panose="02040503050406030204" pitchFamily="18" charset="0"/>
              </a:rPr>
              <a:t>planning</a:t>
            </a:r>
            <a:r>
              <a:rPr lang="sl-SI" dirty="0">
                <a:latin typeface="Cambria" panose="02040503050406030204" pitchFamily="18" charset="0"/>
                <a:ea typeface="Cambria" panose="02040503050406030204" pitchFamily="18" charset="0"/>
              </a:rPr>
              <a:t> – </a:t>
            </a:r>
            <a:r>
              <a:rPr lang="sl-SI" dirty="0" err="1">
                <a:solidFill>
                  <a:schemeClr val="accent4">
                    <a:lumMod val="75000"/>
                  </a:schemeClr>
                </a:solidFill>
                <a:latin typeface="Cambria" panose="02040503050406030204" pitchFamily="18" charset="0"/>
                <a:ea typeface="Cambria" panose="02040503050406030204" pitchFamily="18" charset="0"/>
              </a:rPr>
              <a:t>gold</a:t>
            </a:r>
            <a:r>
              <a:rPr lang="sl-SI" dirty="0">
                <a:latin typeface="Cambria" panose="02040503050406030204" pitchFamily="18" charset="0"/>
                <a:ea typeface="Cambria" panose="02040503050406030204" pitchFamily="18" charset="0"/>
              </a:rPr>
              <a:t> standard</a:t>
            </a:r>
            <a:r>
              <a:rPr lang="en-US" dirty="0">
                <a:latin typeface="Cambria" panose="02040503050406030204" pitchFamily="18" charset="0"/>
                <a:ea typeface="Cambria" panose="02040503050406030204" pitchFamily="18" charset="0"/>
              </a:rPr>
              <a:t>
</a:t>
            </a:r>
            <a:endParaRPr lang="sl-SI" dirty="0">
              <a:latin typeface="Cambria" panose="02040503050406030204" pitchFamily="18" charset="0"/>
              <a:ea typeface="Cambria" panose="02040503050406030204" pitchFamily="18" charset="0"/>
            </a:endParaRPr>
          </a:p>
        </p:txBody>
      </p:sp>
      <p:sp>
        <p:nvSpPr>
          <p:cNvPr id="3" name="Označba mesta vsebine 2">
            <a:extLst>
              <a:ext uri="{FF2B5EF4-FFF2-40B4-BE49-F238E27FC236}">
                <a16:creationId xmlns:a16="http://schemas.microsoft.com/office/drawing/2014/main" id="{3142ABDA-3FE9-5949-E2F8-3EE7499C2959}"/>
              </a:ext>
            </a:extLst>
          </p:cNvPr>
          <p:cNvSpPr>
            <a:spLocks noGrp="1"/>
          </p:cNvSpPr>
          <p:nvPr>
            <p:ph idx="1"/>
          </p:nvPr>
        </p:nvSpPr>
        <p:spPr>
          <a:solidFill>
            <a:schemeClr val="accent4">
              <a:lumMod val="20000"/>
              <a:lumOff val="80000"/>
            </a:schemeClr>
          </a:solidFill>
        </p:spPr>
        <p:txBody>
          <a:bodyPr/>
          <a:lstStyle/>
          <a:p>
            <a:pPr marL="0" indent="0">
              <a:buNone/>
            </a:pPr>
            <a:r>
              <a:rPr lang="en-US" dirty="0">
                <a:latin typeface="Cambria" panose="02040503050406030204" pitchFamily="18" charset="0"/>
                <a:ea typeface="Cambria" panose="02040503050406030204" pitchFamily="18" charset="0"/>
              </a:rPr>
              <a:t>The basic concern of the planner is to ensure the influence of the user at all points of the planning. </a:t>
            </a:r>
            <a:endParaRPr lang="sl-SI" dirty="0">
              <a:latin typeface="Cambria" panose="02040503050406030204" pitchFamily="18" charset="0"/>
              <a:ea typeface="Cambria" panose="02040503050406030204" pitchFamily="18" charset="0"/>
            </a:endParaRPr>
          </a:p>
          <a:p>
            <a:pPr marL="0" indent="0">
              <a:buNone/>
            </a:pPr>
            <a:r>
              <a:rPr lang="en-US" dirty="0">
                <a:latin typeface="Cambria" panose="02040503050406030204" pitchFamily="18" charset="0"/>
                <a:ea typeface="Cambria" panose="02040503050406030204" pitchFamily="18" charset="0"/>
              </a:rPr>
              <a:t>From the beginning of the design to the approval of the plan and further implementation, the </a:t>
            </a:r>
            <a:r>
              <a:rPr lang="sl-SI" dirty="0">
                <a:latin typeface="Cambria" panose="02040503050406030204" pitchFamily="18" charset="0"/>
                <a:ea typeface="Cambria" panose="02040503050406030204" pitchFamily="18" charset="0"/>
              </a:rPr>
              <a:t>person </a:t>
            </a:r>
            <a:r>
              <a:rPr lang="sl-SI" dirty="0" err="1">
                <a:latin typeface="Cambria" panose="02040503050406030204" pitchFamily="18" charset="0"/>
                <a:ea typeface="Cambria" panose="02040503050406030204" pitchFamily="18" charset="0"/>
              </a:rPr>
              <a:t>with</a:t>
            </a:r>
            <a:r>
              <a:rPr lang="sl-SI" dirty="0">
                <a:latin typeface="Cambria" panose="02040503050406030204" pitchFamily="18" charset="0"/>
                <a:ea typeface="Cambria" panose="02040503050406030204" pitchFamily="18" charset="0"/>
              </a:rPr>
              <a:t> NDD</a:t>
            </a:r>
            <a:r>
              <a:rPr lang="en-US" dirty="0">
                <a:latin typeface="Cambria" panose="02040503050406030204" pitchFamily="18" charset="0"/>
                <a:ea typeface="Cambria" panose="02040503050406030204" pitchFamily="18" charset="0"/>
              </a:rPr>
              <a:t> must be able to influence all aspects of the design and implementation of the plan. He's got to have control over what's going on. If possible, the </a:t>
            </a:r>
            <a:r>
              <a:rPr lang="sl-SI" dirty="0">
                <a:latin typeface="Cambria" panose="02040503050406030204" pitchFamily="18" charset="0"/>
                <a:ea typeface="Cambria" panose="02040503050406030204" pitchFamily="18" charset="0"/>
              </a:rPr>
              <a:t>person </a:t>
            </a:r>
            <a:r>
              <a:rPr lang="sl-SI" dirty="0" err="1">
                <a:latin typeface="Cambria" panose="02040503050406030204" pitchFamily="18" charset="0"/>
                <a:ea typeface="Cambria" panose="02040503050406030204" pitchFamily="18" charset="0"/>
              </a:rPr>
              <a:t>with</a:t>
            </a:r>
            <a:r>
              <a:rPr lang="sl-SI" dirty="0">
                <a:latin typeface="Cambria" panose="02040503050406030204" pitchFamily="18" charset="0"/>
                <a:ea typeface="Cambria" panose="02040503050406030204" pitchFamily="18" charset="0"/>
              </a:rPr>
              <a:t> NDD </a:t>
            </a:r>
            <a:r>
              <a:rPr lang="en-US" dirty="0">
                <a:latin typeface="Cambria" panose="02040503050406030204" pitchFamily="18" charset="0"/>
                <a:ea typeface="Cambria" panose="02040503050406030204" pitchFamily="18" charset="0"/>
              </a:rPr>
              <a:t>must be present everywhere. </a:t>
            </a:r>
            <a:endParaRPr lang="sl-SI" dirty="0">
              <a:latin typeface="Cambria" panose="02040503050406030204" pitchFamily="18" charset="0"/>
              <a:ea typeface="Cambria" panose="02040503050406030204" pitchFamily="18" charset="0"/>
            </a:endParaRPr>
          </a:p>
        </p:txBody>
      </p:sp>
      <p:pic>
        <p:nvPicPr>
          <p:cNvPr id="4" name="Picture 3" descr="Logo, company name&#10;&#10;Description automatically generated">
            <a:extLst>
              <a:ext uri="{FF2B5EF4-FFF2-40B4-BE49-F238E27FC236}">
                <a16:creationId xmlns:a16="http://schemas.microsoft.com/office/drawing/2014/main" id="{3F644152-542A-7068-6069-99511F9DB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3967" y="5729693"/>
            <a:ext cx="928033" cy="1128307"/>
          </a:xfrm>
          <a:prstGeom prst="rect">
            <a:avLst/>
          </a:prstGeom>
        </p:spPr>
      </p:pic>
    </p:spTree>
    <p:extLst>
      <p:ext uri="{BB962C8B-B14F-4D97-AF65-F5344CB8AC3E}">
        <p14:creationId xmlns:p14="http://schemas.microsoft.com/office/powerpoint/2010/main" val="1580596634"/>
      </p:ext>
    </p:extLst>
  </p:cSld>
  <p:clrMapOvr>
    <a:masterClrMapping/>
  </p:clrMapOvr>
  <mc:AlternateContent xmlns:mc="http://schemas.openxmlformats.org/markup-compatibility/2006" xmlns:p14="http://schemas.microsoft.com/office/powerpoint/2010/main">
    <mc:Choice Requires="p14">
      <p:transition spd="slow" p14:dur="2000" advTm="93852"/>
    </mc:Choice>
    <mc:Fallback xmlns="">
      <p:transition spd="slow" advTm="93852"/>
    </mc:Fallback>
  </mc:AlternateContent>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1457</Words>
  <Application>Microsoft Macintosh PowerPoint</Application>
  <PresentationFormat>Widescreen</PresentationFormat>
  <Paragraphs>160</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Cambria</vt:lpstr>
      <vt:lpstr>Noto Sans Symbols</vt:lpstr>
      <vt:lpstr>Symbol</vt:lpstr>
      <vt:lpstr>Officeova tema</vt:lpstr>
      <vt:lpstr> LIVING WITH NDD</vt:lpstr>
      <vt:lpstr>Aim of the lecture</vt:lpstr>
      <vt:lpstr>Content of the lecture</vt:lpstr>
      <vt:lpstr>Why and how to educate caregiver?</vt:lpstr>
      <vt:lpstr>Care planning
</vt:lpstr>
      <vt:lpstr>PowerPoint Presentation</vt:lpstr>
      <vt:lpstr>PowerPoint Presentation</vt:lpstr>
      <vt:lpstr>Resources needed</vt:lpstr>
      <vt:lpstr>Personal service planning – gold standard
</vt:lpstr>
      <vt:lpstr>Help for caregivers</vt:lpstr>
      <vt:lpstr>Living with and caring for a person with NDD</vt:lpstr>
      <vt:lpstr>The journey of dementia caregivers</vt:lpstr>
      <vt:lpstr>Onset of illness</vt:lpstr>
      <vt:lpstr>Diagnosis of Dementia</vt:lpstr>
      <vt:lpstr>Continuation of Care</vt:lpstr>
      <vt:lpstr>Continuation of Care (Cont.)</vt:lpstr>
      <vt:lpstr>Risk factors for caregivers</vt:lpstr>
      <vt:lpstr>Caring for caregiver / yourself</vt:lpstr>
      <vt:lpstr>Institutionalised help</vt:lpstr>
      <vt:lpstr>Death of the person with NDD and after</vt:lpstr>
      <vt:lpstr>It’s a Journey Through…  challenges</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Anamarija</dc:creator>
  <cp:lastModifiedBy>Martin Jens Persson</cp:lastModifiedBy>
  <cp:revision>15</cp:revision>
  <dcterms:created xsi:type="dcterms:W3CDTF">2022-08-05T04:48:52Z</dcterms:created>
  <dcterms:modified xsi:type="dcterms:W3CDTF">2024-12-20T06:05:08Z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2024-12-20T06:03:01Z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ae2ffc64-1659-404e-ae77-44fb05fe51c2</vt:lpwstr>
  </property>
  <property fmtid="{D5CDD505-2E9C-101B-9397-08002B2CF9AE}" pid="8" name="MSIP_Label_9144ccec-98ca-4847-b090-103d5c6592f4_ContentBits">
    <vt:lpwstr>0</vt:lpwstr>
  </property>
</Properties>
</file>